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tiff" ContentType="image/tiff"/>
  <Default Extension="vml" ContentType="application/vnd.openxmlformats-officedocument.vmlDrawin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776" r:id="rId1"/>
    <p:sldMasterId id="2147488203" r:id="rId2"/>
    <p:sldMasterId id="2147488239" r:id="rId3"/>
    <p:sldMasterId id="2147488360" r:id="rId4"/>
    <p:sldMasterId id="2147488408" r:id="rId5"/>
    <p:sldMasterId id="2147488456" r:id="rId6"/>
    <p:sldMasterId id="2147488468" r:id="rId7"/>
    <p:sldMasterId id="2147488480" r:id="rId8"/>
    <p:sldMasterId id="2147488492" r:id="rId9"/>
    <p:sldMasterId id="2147488504" r:id="rId10"/>
    <p:sldMasterId id="2147488552" r:id="rId11"/>
    <p:sldMasterId id="2147488564" r:id="rId12"/>
    <p:sldMasterId id="2147488576" r:id="rId13"/>
    <p:sldMasterId id="2147488588" r:id="rId14"/>
    <p:sldMasterId id="2147488600" r:id="rId15"/>
  </p:sldMasterIdLst>
  <p:notesMasterIdLst>
    <p:notesMasterId r:id="rId43"/>
  </p:notesMasterIdLst>
  <p:handoutMasterIdLst>
    <p:handoutMasterId r:id="rId44"/>
  </p:handoutMasterIdLst>
  <p:sldIdLst>
    <p:sldId id="1544" r:id="rId16"/>
    <p:sldId id="1545" r:id="rId17"/>
    <p:sldId id="1546" r:id="rId18"/>
    <p:sldId id="1561" r:id="rId19"/>
    <p:sldId id="1543" r:id="rId20"/>
    <p:sldId id="1562" r:id="rId21"/>
    <p:sldId id="1563" r:id="rId22"/>
    <p:sldId id="1564" r:id="rId23"/>
    <p:sldId id="1447" r:id="rId24"/>
    <p:sldId id="1448" r:id="rId25"/>
    <p:sldId id="1542" r:id="rId26"/>
    <p:sldId id="1450" r:id="rId27"/>
    <p:sldId id="1503" r:id="rId28"/>
    <p:sldId id="1556" r:id="rId29"/>
    <p:sldId id="1565" r:id="rId30"/>
    <p:sldId id="1558" r:id="rId31"/>
    <p:sldId id="1566" r:id="rId32"/>
    <p:sldId id="1530" r:id="rId33"/>
    <p:sldId id="1526" r:id="rId34"/>
    <p:sldId id="1568" r:id="rId35"/>
    <p:sldId id="1513" r:id="rId36"/>
    <p:sldId id="1514" r:id="rId37"/>
    <p:sldId id="1560" r:id="rId38"/>
    <p:sldId id="1516" r:id="rId39"/>
    <p:sldId id="1517" r:id="rId40"/>
    <p:sldId id="1538" r:id="rId41"/>
    <p:sldId id="1337" r:id="rId42"/>
  </p:sldIdLst>
  <p:sldSz cx="9144000" cy="6858000" type="screen4x3"/>
  <p:notesSz cx="7099300" cy="10234613"/>
  <p:defaultTextStyle>
    <a:defPPr>
      <a:defRPr lang="it-IT"/>
    </a:defPPr>
    <a:lvl1pPr algn="l" rtl="0" fontAlgn="base">
      <a:spcBef>
        <a:spcPct val="0"/>
      </a:spcBef>
      <a:spcAft>
        <a:spcPct val="0"/>
      </a:spcAft>
      <a:defRPr sz="2000" kern="1200">
        <a:solidFill>
          <a:schemeClr val="tx1"/>
        </a:solidFill>
        <a:latin typeface="Niagara Solid" pitchFamily="82" charset="0"/>
        <a:ea typeface="+mn-ea"/>
        <a:cs typeface="+mn-cs"/>
      </a:defRPr>
    </a:lvl1pPr>
    <a:lvl2pPr marL="451873" algn="l" rtl="0" fontAlgn="base">
      <a:spcBef>
        <a:spcPct val="0"/>
      </a:spcBef>
      <a:spcAft>
        <a:spcPct val="0"/>
      </a:spcAft>
      <a:defRPr sz="2000" kern="1200">
        <a:solidFill>
          <a:schemeClr val="tx1"/>
        </a:solidFill>
        <a:latin typeface="Niagara Solid" pitchFamily="82" charset="0"/>
        <a:ea typeface="+mn-ea"/>
        <a:cs typeface="+mn-cs"/>
      </a:defRPr>
    </a:lvl2pPr>
    <a:lvl3pPr marL="903750" algn="l" rtl="0" fontAlgn="base">
      <a:spcBef>
        <a:spcPct val="0"/>
      </a:spcBef>
      <a:spcAft>
        <a:spcPct val="0"/>
      </a:spcAft>
      <a:defRPr sz="2000" kern="1200">
        <a:solidFill>
          <a:schemeClr val="tx1"/>
        </a:solidFill>
        <a:latin typeface="Niagara Solid" pitchFamily="82" charset="0"/>
        <a:ea typeface="+mn-ea"/>
        <a:cs typeface="+mn-cs"/>
      </a:defRPr>
    </a:lvl3pPr>
    <a:lvl4pPr marL="1355626" algn="l" rtl="0" fontAlgn="base">
      <a:spcBef>
        <a:spcPct val="0"/>
      </a:spcBef>
      <a:spcAft>
        <a:spcPct val="0"/>
      </a:spcAft>
      <a:defRPr sz="2000" kern="1200">
        <a:solidFill>
          <a:schemeClr val="tx1"/>
        </a:solidFill>
        <a:latin typeface="Niagara Solid" pitchFamily="82" charset="0"/>
        <a:ea typeface="+mn-ea"/>
        <a:cs typeface="+mn-cs"/>
      </a:defRPr>
    </a:lvl4pPr>
    <a:lvl5pPr marL="1807504" algn="l" rtl="0" fontAlgn="base">
      <a:spcBef>
        <a:spcPct val="0"/>
      </a:spcBef>
      <a:spcAft>
        <a:spcPct val="0"/>
      </a:spcAft>
      <a:defRPr sz="2000" kern="1200">
        <a:solidFill>
          <a:schemeClr val="tx1"/>
        </a:solidFill>
        <a:latin typeface="Niagara Solid" pitchFamily="82" charset="0"/>
        <a:ea typeface="+mn-ea"/>
        <a:cs typeface="+mn-cs"/>
      </a:defRPr>
    </a:lvl5pPr>
    <a:lvl6pPr marL="2259387" algn="l" defTabSz="903750" rtl="0" eaLnBrk="1" latinLnBrk="0" hangingPunct="1">
      <a:defRPr sz="2000" kern="1200">
        <a:solidFill>
          <a:schemeClr val="tx1"/>
        </a:solidFill>
        <a:latin typeface="Niagara Solid" pitchFamily="82" charset="0"/>
        <a:ea typeface="+mn-ea"/>
        <a:cs typeface="+mn-cs"/>
      </a:defRPr>
    </a:lvl6pPr>
    <a:lvl7pPr marL="2711242" algn="l" defTabSz="903750" rtl="0" eaLnBrk="1" latinLnBrk="0" hangingPunct="1">
      <a:defRPr sz="2000" kern="1200">
        <a:solidFill>
          <a:schemeClr val="tx1"/>
        </a:solidFill>
        <a:latin typeface="Niagara Solid" pitchFamily="82" charset="0"/>
        <a:ea typeface="+mn-ea"/>
        <a:cs typeface="+mn-cs"/>
      </a:defRPr>
    </a:lvl7pPr>
    <a:lvl8pPr marL="3163117" algn="l" defTabSz="903750" rtl="0" eaLnBrk="1" latinLnBrk="0" hangingPunct="1">
      <a:defRPr sz="2000" kern="1200">
        <a:solidFill>
          <a:schemeClr val="tx1"/>
        </a:solidFill>
        <a:latin typeface="Niagara Solid" pitchFamily="82" charset="0"/>
        <a:ea typeface="+mn-ea"/>
        <a:cs typeface="+mn-cs"/>
      </a:defRPr>
    </a:lvl8pPr>
    <a:lvl9pPr marL="3614999" algn="l" defTabSz="903750" rtl="0" eaLnBrk="1" latinLnBrk="0" hangingPunct="1">
      <a:defRPr sz="2000" kern="1200">
        <a:solidFill>
          <a:schemeClr val="tx1"/>
        </a:solidFill>
        <a:latin typeface="Niagara Solid" pitchFamily="82"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7B"/>
    <a:srgbClr val="D4E2C5"/>
    <a:srgbClr val="D3DAC7"/>
    <a:srgbClr val="DBE7CB"/>
    <a:srgbClr val="ACCFBB"/>
    <a:srgbClr val="FF9999"/>
    <a:srgbClr val="FF0000"/>
    <a:srgbClr val="FF9900"/>
    <a:srgbClr val="00FF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3410" autoAdjust="0"/>
  </p:normalViewPr>
  <p:slideViewPr>
    <p:cSldViewPr snapToGrid="0" snapToObjects="1" showGuides="1">
      <p:cViewPr>
        <p:scale>
          <a:sx n="99" d="100"/>
          <a:sy n="99" d="100"/>
        </p:scale>
        <p:origin x="-1272" y="-1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snapToGrid="0" snapToObjects="1" showGuides="1">
      <p:cViewPr varScale="1">
        <p:scale>
          <a:sx n="58" d="100"/>
          <a:sy n="58" d="100"/>
        </p:scale>
        <p:origin x="-1812"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oleObject" Target="file:///C:\Users\micol%20fiori\Desktop\dati%20Valeria\x%20grant\analisi%20totale%20MDA%20no%20paclitaxel.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9835111410035"/>
          <c:y val="0.0333451628405604"/>
          <c:w val="0.845516054137978"/>
          <c:h val="0.828247014897786"/>
        </c:manualLayout>
      </c:layout>
      <c:lineChart>
        <c:grouping val="standard"/>
        <c:varyColors val="0"/>
        <c:ser>
          <c:idx val="0"/>
          <c:order val="0"/>
          <c:spPr>
            <a:ln w="25400">
              <a:solidFill>
                <a:schemeClr val="bg1">
                  <a:lumMod val="65000"/>
                </a:schemeClr>
              </a:solidFill>
            </a:ln>
          </c:spPr>
          <c:marker>
            <c:symbol val="none"/>
          </c:marker>
          <c:errBars>
            <c:errDir val="y"/>
            <c:errBarType val="both"/>
            <c:errValType val="cust"/>
            <c:noEndCap val="1"/>
            <c:plus>
              <c:numRef>
                <c:f>Foglio1!$H$2:$H$1007</c:f>
                <c:numCache>
                  <c:formatCode>General</c:formatCode>
                  <c:ptCount val="1006"/>
                  <c:pt idx="0">
                    <c:v>0.668780749659866</c:v>
                  </c:pt>
                  <c:pt idx="1">
                    <c:v>0.461577533548267</c:v>
                  </c:pt>
                  <c:pt idx="2">
                    <c:v>0.869813965347484</c:v>
                  </c:pt>
                  <c:pt idx="3">
                    <c:v>0.739290168273176</c:v>
                  </c:pt>
                  <c:pt idx="4">
                    <c:v>6.528624029334346</c:v>
                  </c:pt>
                  <c:pt idx="5">
                    <c:v>2.852507024307027</c:v>
                  </c:pt>
                  <c:pt idx="6">
                    <c:v>0.747731346836054</c:v>
                  </c:pt>
                  <c:pt idx="7">
                    <c:v>4.030917736581205</c:v>
                  </c:pt>
                  <c:pt idx="8">
                    <c:v>5.580671903600392</c:v>
                  </c:pt>
                  <c:pt idx="9">
                    <c:v>2.83273057830542</c:v>
                  </c:pt>
                  <c:pt idx="10">
                    <c:v>1.664338381418364</c:v>
                  </c:pt>
                  <c:pt idx="11">
                    <c:v>5.210170655183103</c:v>
                  </c:pt>
                  <c:pt idx="12">
                    <c:v>1.794305069747494</c:v>
                  </c:pt>
                  <c:pt idx="13">
                    <c:v>5.708341596812733</c:v>
                  </c:pt>
                  <c:pt idx="14">
                    <c:v>3.65083209239694</c:v>
                  </c:pt>
                  <c:pt idx="15">
                    <c:v>5.793599706679009</c:v>
                  </c:pt>
                  <c:pt idx="16">
                    <c:v>2.696962102492966</c:v>
                  </c:pt>
                  <c:pt idx="17">
                    <c:v>1.974304919598017</c:v>
                  </c:pt>
                  <c:pt idx="18">
                    <c:v>1.879717930183725</c:v>
                  </c:pt>
                  <c:pt idx="19">
                    <c:v>7.393373297466446</c:v>
                  </c:pt>
                  <c:pt idx="20">
                    <c:v>6.061625347507348</c:v>
                  </c:pt>
                  <c:pt idx="21">
                    <c:v>2.906723726873078</c:v>
                  </c:pt>
                  <c:pt idx="22">
                    <c:v>5.121148084719652</c:v>
                  </c:pt>
                  <c:pt idx="23">
                    <c:v>5.837469388976762</c:v>
                  </c:pt>
                  <c:pt idx="24">
                    <c:v>3.759958581205623</c:v>
                  </c:pt>
                  <c:pt idx="25">
                    <c:v>6.888523844642848</c:v>
                  </c:pt>
                  <c:pt idx="26">
                    <c:v>18.33155365413799</c:v>
                  </c:pt>
                  <c:pt idx="27">
                    <c:v>0.318565821261097</c:v>
                  </c:pt>
                  <c:pt idx="28">
                    <c:v>3.135559883777303</c:v>
                  </c:pt>
                  <c:pt idx="29">
                    <c:v>9.580518771129135</c:v>
                  </c:pt>
                  <c:pt idx="30">
                    <c:v>4.879048236701502</c:v>
                  </c:pt>
                  <c:pt idx="31">
                    <c:v>3.129771264260933</c:v>
                  </c:pt>
                  <c:pt idx="32">
                    <c:v>5.477277592816711</c:v>
                  </c:pt>
                  <c:pt idx="33">
                    <c:v>4.70733038217637</c:v>
                  </c:pt>
                  <c:pt idx="34">
                    <c:v>4.387170411299879</c:v>
                  </c:pt>
                  <c:pt idx="35">
                    <c:v>1.343736727923396</c:v>
                  </c:pt>
                  <c:pt idx="36">
                    <c:v>13.67024435785628</c:v>
                  </c:pt>
                  <c:pt idx="37">
                    <c:v>2.678998534335832</c:v>
                  </c:pt>
                  <c:pt idx="38">
                    <c:v>2.252350109389498</c:v>
                  </c:pt>
                  <c:pt idx="39">
                    <c:v>1.533729088365975</c:v>
                  </c:pt>
                  <c:pt idx="40">
                    <c:v>3.464611504985824</c:v>
                  </c:pt>
                  <c:pt idx="41">
                    <c:v>18.49303843314578</c:v>
                  </c:pt>
                  <c:pt idx="42">
                    <c:v>8.073380834095974</c:v>
                  </c:pt>
                  <c:pt idx="43">
                    <c:v>2.368221860389782</c:v>
                  </c:pt>
                  <c:pt idx="44">
                    <c:v>1.894389749401766</c:v>
                  </c:pt>
                  <c:pt idx="45">
                    <c:v>6.752308892866648</c:v>
                  </c:pt>
                  <c:pt idx="46">
                    <c:v>0.984324917858357</c:v>
                  </c:pt>
                  <c:pt idx="47">
                    <c:v>4.811471481941418</c:v>
                  </c:pt>
                  <c:pt idx="48">
                    <c:v>10.9605308992022</c:v>
                  </c:pt>
                  <c:pt idx="49">
                    <c:v>5.050771172849207</c:v>
                  </c:pt>
                  <c:pt idx="50">
                    <c:v>8.504057340495498</c:v>
                  </c:pt>
                  <c:pt idx="51">
                    <c:v>18.97017172289581</c:v>
                  </c:pt>
                  <c:pt idx="52">
                    <c:v>6.991250486847783</c:v>
                  </c:pt>
                  <c:pt idx="53">
                    <c:v>4.961767249152517</c:v>
                  </c:pt>
                  <c:pt idx="54">
                    <c:v>12.35044872865442</c:v>
                  </c:pt>
                  <c:pt idx="55">
                    <c:v>10.14254769348472</c:v>
                  </c:pt>
                  <c:pt idx="56">
                    <c:v>7.589772515067351</c:v>
                  </c:pt>
                  <c:pt idx="57">
                    <c:v>4.412584151914467</c:v>
                  </c:pt>
                  <c:pt idx="58">
                    <c:v>5.525633898935705</c:v>
                  </c:pt>
                  <c:pt idx="59">
                    <c:v>0.620636932315484</c:v>
                  </c:pt>
                  <c:pt idx="60">
                    <c:v>9.170401135386432</c:v>
                  </c:pt>
                  <c:pt idx="61">
                    <c:v>2.131441104498096</c:v>
                  </c:pt>
                  <c:pt idx="62">
                    <c:v>4.375920257846365</c:v>
                  </c:pt>
                  <c:pt idx="63">
                    <c:v>6.244634117922795</c:v>
                  </c:pt>
                  <c:pt idx="64">
                    <c:v>17.18336064363779</c:v>
                  </c:pt>
                  <c:pt idx="65">
                    <c:v>5.856144315396746</c:v>
                  </c:pt>
                  <c:pt idx="66">
                    <c:v>6.664739456558153</c:v>
                  </c:pt>
                  <c:pt idx="67">
                    <c:v>11.60329290523795</c:v>
                  </c:pt>
                  <c:pt idx="68">
                    <c:v>3.477847215784667</c:v>
                  </c:pt>
                  <c:pt idx="69">
                    <c:v>4.378801898798597</c:v>
                  </c:pt>
                  <c:pt idx="70">
                    <c:v>5.757588861140853</c:v>
                  </c:pt>
                  <c:pt idx="71">
                    <c:v>12.73904870750542</c:v>
                  </c:pt>
                  <c:pt idx="72">
                    <c:v>2.580176505800685</c:v>
                  </c:pt>
                  <c:pt idx="73">
                    <c:v>7.451439492206982</c:v>
                  </c:pt>
                  <c:pt idx="74">
                    <c:v>5.596341794319942</c:v>
                  </c:pt>
                  <c:pt idx="75">
                    <c:v>6.224303454423448</c:v>
                  </c:pt>
                  <c:pt idx="76">
                    <c:v>4.713202802074841</c:v>
                  </c:pt>
                  <c:pt idx="77">
                    <c:v>18.55128501985292</c:v>
                  </c:pt>
                  <c:pt idx="78">
                    <c:v>6.010767110630201</c:v>
                  </c:pt>
                  <c:pt idx="79">
                    <c:v>12.1994775934268</c:v>
                  </c:pt>
                  <c:pt idx="80">
                    <c:v>9.601943760776278</c:v>
                  </c:pt>
                  <c:pt idx="81">
                    <c:v>4.952099019578228</c:v>
                  </c:pt>
                  <c:pt idx="82">
                    <c:v>6.613631800964113</c:v>
                  </c:pt>
                  <c:pt idx="83">
                    <c:v>5.314835345036322</c:v>
                  </c:pt>
                  <c:pt idx="84">
                    <c:v>20.07101912975337</c:v>
                  </c:pt>
                  <c:pt idx="85">
                    <c:v>5.272908117262901</c:v>
                  </c:pt>
                  <c:pt idx="86">
                    <c:v>5.298122848152825</c:v>
                  </c:pt>
                  <c:pt idx="87">
                    <c:v>3.428173328109741</c:v>
                  </c:pt>
                  <c:pt idx="88">
                    <c:v>2.493281610515997</c:v>
                  </c:pt>
                  <c:pt idx="89">
                    <c:v>0.477588670080969</c:v>
                  </c:pt>
                  <c:pt idx="90">
                    <c:v>3.047767620434385</c:v>
                  </c:pt>
                  <c:pt idx="91">
                    <c:v>12.40534355623333</c:v>
                  </c:pt>
                  <c:pt idx="92">
                    <c:v>11.80316208856185</c:v>
                  </c:pt>
                  <c:pt idx="93">
                    <c:v>28.18878424330468</c:v>
                  </c:pt>
                  <c:pt idx="94">
                    <c:v>14.35735984148586</c:v>
                  </c:pt>
                  <c:pt idx="95">
                    <c:v>7.78660310702139</c:v>
                  </c:pt>
                  <c:pt idx="96">
                    <c:v>3.634519334779854</c:v>
                  </c:pt>
                  <c:pt idx="97">
                    <c:v>6.80646914020361</c:v>
                  </c:pt>
                  <c:pt idx="98">
                    <c:v>10.1471418794827</c:v>
                  </c:pt>
                  <c:pt idx="99">
                    <c:v>15.14201286711921</c:v>
                  </c:pt>
                  <c:pt idx="100">
                    <c:v>6.816794344106968</c:v>
                  </c:pt>
                  <c:pt idx="101">
                    <c:v>3.451469313335664</c:v>
                  </c:pt>
                  <c:pt idx="102">
                    <c:v>2.964301432397821</c:v>
                  </c:pt>
                  <c:pt idx="103">
                    <c:v>3.289949675208365</c:v>
                  </c:pt>
                  <c:pt idx="104">
                    <c:v>1.085468846757831</c:v>
                  </c:pt>
                  <c:pt idx="105">
                    <c:v>29.05181497594926</c:v>
                  </c:pt>
                  <c:pt idx="106">
                    <c:v>16.97129434159982</c:v>
                  </c:pt>
                  <c:pt idx="107">
                    <c:v>5.579804701080533</c:v>
                  </c:pt>
                  <c:pt idx="108">
                    <c:v>3.983982048595363</c:v>
                  </c:pt>
                  <c:pt idx="109">
                    <c:v>5.182644298249881</c:v>
                  </c:pt>
                  <c:pt idx="110">
                    <c:v>3.84187772538538</c:v>
                  </c:pt>
                  <c:pt idx="111">
                    <c:v>5.295029867888376</c:v>
                  </c:pt>
                  <c:pt idx="112">
                    <c:v>1.243706352519745</c:v>
                  </c:pt>
                  <c:pt idx="113">
                    <c:v>2.911804879101404</c:v>
                  </c:pt>
                  <c:pt idx="114">
                    <c:v>5.437926914183612</c:v>
                  </c:pt>
                  <c:pt idx="115">
                    <c:v>13.31998288792785</c:v>
                  </c:pt>
                  <c:pt idx="116">
                    <c:v>6.381204381460853</c:v>
                  </c:pt>
                  <c:pt idx="117">
                    <c:v>3.288680333984199</c:v>
                  </c:pt>
                  <c:pt idx="118">
                    <c:v>2.15013280089058</c:v>
                  </c:pt>
                  <c:pt idx="119">
                    <c:v>7.154610460494609</c:v>
                  </c:pt>
                  <c:pt idx="120">
                    <c:v>6.709115558433035</c:v>
                  </c:pt>
                  <c:pt idx="121">
                    <c:v>3.137343693196711</c:v>
                  </c:pt>
                  <c:pt idx="122">
                    <c:v>6.228994035628705</c:v>
                  </c:pt>
                  <c:pt idx="123">
                    <c:v>12.99693447916348</c:v>
                  </c:pt>
                  <c:pt idx="124">
                    <c:v>26.92853092607108</c:v>
                  </c:pt>
                  <c:pt idx="125">
                    <c:v>1.620339429011238</c:v>
                  </c:pt>
                  <c:pt idx="126">
                    <c:v>14.75649998766977</c:v>
                  </c:pt>
                  <c:pt idx="127">
                    <c:v>6.729361929974052</c:v>
                  </c:pt>
                  <c:pt idx="128">
                    <c:v>10.5959927041355</c:v>
                  </c:pt>
                  <c:pt idx="129">
                    <c:v>8.484030388440924</c:v>
                  </c:pt>
                  <c:pt idx="130">
                    <c:v>6.810173249657375</c:v>
                  </c:pt>
                  <c:pt idx="131">
                    <c:v>5.407843022096931</c:v>
                  </c:pt>
                  <c:pt idx="132">
                    <c:v>17.40223532700392</c:v>
                  </c:pt>
                  <c:pt idx="133">
                    <c:v>5.057400217854886</c:v>
                  </c:pt>
                  <c:pt idx="134">
                    <c:v>8.748859754307068</c:v>
                  </c:pt>
                  <c:pt idx="135">
                    <c:v>6.736899636101686</c:v>
                  </c:pt>
                  <c:pt idx="136">
                    <c:v>8.844596676965174</c:v>
                  </c:pt>
                  <c:pt idx="137">
                    <c:v>9.437985391894351</c:v>
                  </c:pt>
                  <c:pt idx="138">
                    <c:v>4.774271394341083</c:v>
                  </c:pt>
                  <c:pt idx="139">
                    <c:v>6.342088624075838</c:v>
                  </c:pt>
                  <c:pt idx="140">
                    <c:v>7.827568083932873</c:v>
                  </c:pt>
                  <c:pt idx="141">
                    <c:v>3.966527992436781</c:v>
                  </c:pt>
                  <c:pt idx="142">
                    <c:v>9.79249429502111</c:v>
                  </c:pt>
                  <c:pt idx="143">
                    <c:v>6.821122760590346</c:v>
                  </c:pt>
                  <c:pt idx="144">
                    <c:v>8.235961368115991</c:v>
                  </c:pt>
                  <c:pt idx="145">
                    <c:v>0.47282970976674</c:v>
                  </c:pt>
                  <c:pt idx="146">
                    <c:v>5.132451512600344</c:v>
                  </c:pt>
                  <c:pt idx="147">
                    <c:v>3.161393471085283</c:v>
                  </c:pt>
                  <c:pt idx="148">
                    <c:v>17.04818640173157</c:v>
                  </c:pt>
                  <c:pt idx="149">
                    <c:v>6.547303849012501</c:v>
                  </c:pt>
                  <c:pt idx="150">
                    <c:v>2.747993775247361</c:v>
                  </c:pt>
                  <c:pt idx="151">
                    <c:v>3.227916305040111</c:v>
                  </c:pt>
                  <c:pt idx="152">
                    <c:v>11.30718884047827</c:v>
                  </c:pt>
                  <c:pt idx="153">
                    <c:v>10.95620331657432</c:v>
                  </c:pt>
                  <c:pt idx="154">
                    <c:v>7.653775739397186</c:v>
                  </c:pt>
                  <c:pt idx="155">
                    <c:v>4.50163219812961</c:v>
                  </c:pt>
                  <c:pt idx="156">
                    <c:v>2.881397214939091</c:v>
                  </c:pt>
                  <c:pt idx="157">
                    <c:v>7.966158669775075</c:v>
                  </c:pt>
                  <c:pt idx="158">
                    <c:v>3.468241024224376</c:v>
                  </c:pt>
                  <c:pt idx="159">
                    <c:v>2.355377586192361</c:v>
                  </c:pt>
                  <c:pt idx="160">
                    <c:v>7.234227964014548</c:v>
                  </c:pt>
                  <c:pt idx="161">
                    <c:v>10.38509484399718</c:v>
                  </c:pt>
                  <c:pt idx="162">
                    <c:v>6.945458944394352</c:v>
                  </c:pt>
                  <c:pt idx="163">
                    <c:v>4.780003242810621</c:v>
                  </c:pt>
                  <c:pt idx="164">
                    <c:v>2.503762825816213</c:v>
                  </c:pt>
                  <c:pt idx="165">
                    <c:v>9.727264929357918</c:v>
                  </c:pt>
                  <c:pt idx="166">
                    <c:v>3.478254491454538</c:v>
                  </c:pt>
                  <c:pt idx="167">
                    <c:v>4.313842576529375</c:v>
                  </c:pt>
                  <c:pt idx="168">
                    <c:v>1.356011572007284</c:v>
                  </c:pt>
                  <c:pt idx="169">
                    <c:v>3.580089145463185</c:v>
                  </c:pt>
                  <c:pt idx="170">
                    <c:v>4.584967391257506</c:v>
                  </c:pt>
                  <c:pt idx="171">
                    <c:v>7.460021123513712</c:v>
                  </c:pt>
                  <c:pt idx="172">
                    <c:v>12.13095609458185</c:v>
                  </c:pt>
                  <c:pt idx="173">
                    <c:v>2.07135522399758</c:v>
                  </c:pt>
                  <c:pt idx="174">
                    <c:v>9.46143216478357</c:v>
                  </c:pt>
                  <c:pt idx="175">
                    <c:v>0.595493132824692</c:v>
                  </c:pt>
                  <c:pt idx="176">
                    <c:v>4.031336186166048</c:v>
                  </c:pt>
                  <c:pt idx="177">
                    <c:v>5.503575193154691</c:v>
                  </c:pt>
                  <c:pt idx="178">
                    <c:v>2.155285483803384</c:v>
                  </c:pt>
                  <c:pt idx="179">
                    <c:v>0.909795051789616</c:v>
                  </c:pt>
                  <c:pt idx="180">
                    <c:v>11.6554621146878</c:v>
                  </c:pt>
                  <c:pt idx="181">
                    <c:v>1.614856206713638</c:v>
                  </c:pt>
                  <c:pt idx="182">
                    <c:v>3.523053420521698</c:v>
                  </c:pt>
                  <c:pt idx="183">
                    <c:v>2.268676469171079</c:v>
                  </c:pt>
                  <c:pt idx="184">
                    <c:v>3.974009242034928</c:v>
                  </c:pt>
                  <c:pt idx="185">
                    <c:v>15.04116905132608</c:v>
                  </c:pt>
                  <c:pt idx="186">
                    <c:v>1.74685265543084</c:v>
                  </c:pt>
                  <c:pt idx="187">
                    <c:v>3.732972641686047</c:v>
                  </c:pt>
                  <c:pt idx="188">
                    <c:v>7.306398711029591</c:v>
                  </c:pt>
                  <c:pt idx="189">
                    <c:v>17.26652782315777</c:v>
                  </c:pt>
                  <c:pt idx="190">
                    <c:v>11.09024604335014</c:v>
                  </c:pt>
                  <c:pt idx="191">
                    <c:v>0.884359558418707</c:v>
                  </c:pt>
                  <c:pt idx="192">
                    <c:v>1.353164121014211</c:v>
                  </c:pt>
                  <c:pt idx="193">
                    <c:v>20.91670583969039</c:v>
                  </c:pt>
                  <c:pt idx="194">
                    <c:v>4.094834723262696</c:v>
                  </c:pt>
                  <c:pt idx="195">
                    <c:v>7.092678500704905</c:v>
                  </c:pt>
                  <c:pt idx="196">
                    <c:v>2.634624876992848</c:v>
                  </c:pt>
                  <c:pt idx="197">
                    <c:v>5.109887023302611</c:v>
                  </c:pt>
                  <c:pt idx="198">
                    <c:v>6.447919362433389</c:v>
                  </c:pt>
                  <c:pt idx="199">
                    <c:v>3.396546343568592</c:v>
                  </c:pt>
                  <c:pt idx="200">
                    <c:v>10.13033795840796</c:v>
                  </c:pt>
                  <c:pt idx="201">
                    <c:v>5.736432369103055</c:v>
                  </c:pt>
                  <c:pt idx="202">
                    <c:v>5.72663341431225</c:v>
                  </c:pt>
                  <c:pt idx="203">
                    <c:v>4.24556721591811</c:v>
                  </c:pt>
                  <c:pt idx="204">
                    <c:v>13.62482169505835</c:v>
                  </c:pt>
                  <c:pt idx="205">
                    <c:v>0.99475059388342</c:v>
                  </c:pt>
                  <c:pt idx="206">
                    <c:v>1.01747052114164</c:v>
                  </c:pt>
                  <c:pt idx="207">
                    <c:v>4.652983969112187</c:v>
                  </c:pt>
                  <c:pt idx="208">
                    <c:v>4.761904878654366</c:v>
                  </c:pt>
                  <c:pt idx="209">
                    <c:v>4.256895804599142</c:v>
                  </c:pt>
                  <c:pt idx="210">
                    <c:v>5.915215066748225</c:v>
                  </c:pt>
                  <c:pt idx="211">
                    <c:v>16.36773732754549</c:v>
                  </c:pt>
                  <c:pt idx="212">
                    <c:v>13.25526791631187</c:v>
                  </c:pt>
                  <c:pt idx="213">
                    <c:v>18.39680085619853</c:v>
                  </c:pt>
                  <c:pt idx="214">
                    <c:v>3.322049048981981</c:v>
                  </c:pt>
                  <c:pt idx="215">
                    <c:v>5.54618782947415</c:v>
                  </c:pt>
                  <c:pt idx="216">
                    <c:v>5.831437577675635</c:v>
                  </c:pt>
                  <c:pt idx="217">
                    <c:v>12.58124455231807</c:v>
                  </c:pt>
                  <c:pt idx="218">
                    <c:v>3.553703559051971</c:v>
                  </c:pt>
                  <c:pt idx="219">
                    <c:v>1.238148201139359</c:v>
                  </c:pt>
                  <c:pt idx="220">
                    <c:v>1.498647987827262</c:v>
                  </c:pt>
                  <c:pt idx="221">
                    <c:v>9.091460633817442</c:v>
                  </c:pt>
                  <c:pt idx="222">
                    <c:v>6.518707804149141</c:v>
                  </c:pt>
                  <c:pt idx="223">
                    <c:v>3.858879778381294</c:v>
                  </c:pt>
                  <c:pt idx="224">
                    <c:v>4.807248255399681</c:v>
                  </c:pt>
                  <c:pt idx="225">
                    <c:v>3.172508496904919</c:v>
                  </c:pt>
                  <c:pt idx="226">
                    <c:v>4.290433360496531</c:v>
                  </c:pt>
                  <c:pt idx="227">
                    <c:v>0.928576339244746</c:v>
                  </c:pt>
                  <c:pt idx="228">
                    <c:v>20.15252683014868</c:v>
                  </c:pt>
                  <c:pt idx="229">
                    <c:v>3.230865884981798</c:v>
                  </c:pt>
                  <c:pt idx="230">
                    <c:v>3.11365088233646</c:v>
                  </c:pt>
                  <c:pt idx="231">
                    <c:v>13.61677045860084</c:v>
                  </c:pt>
                  <c:pt idx="232">
                    <c:v>2.307211452862741</c:v>
                  </c:pt>
                  <c:pt idx="233">
                    <c:v>3.489475704013273</c:v>
                  </c:pt>
                  <c:pt idx="234">
                    <c:v>5.339139301043443</c:v>
                  </c:pt>
                  <c:pt idx="235">
                    <c:v>4.103103976296365</c:v>
                  </c:pt>
                  <c:pt idx="236">
                    <c:v>1.193206801464493</c:v>
                  </c:pt>
                  <c:pt idx="237">
                    <c:v>4.742720541951302</c:v>
                  </c:pt>
                  <c:pt idx="238">
                    <c:v>9.076542380550202</c:v>
                  </c:pt>
                  <c:pt idx="239">
                    <c:v>6.22277641854232</c:v>
                  </c:pt>
                  <c:pt idx="240">
                    <c:v>3.040270561664461</c:v>
                  </c:pt>
                  <c:pt idx="241">
                    <c:v>3.776194215691076</c:v>
                  </c:pt>
                  <c:pt idx="242">
                    <c:v>35.519865608016</c:v>
                  </c:pt>
                  <c:pt idx="243">
                    <c:v>0.915001193069367</c:v>
                  </c:pt>
                  <c:pt idx="244">
                    <c:v>3.632685212368618</c:v>
                  </c:pt>
                  <c:pt idx="245">
                    <c:v>3.655781224913888</c:v>
                  </c:pt>
                  <c:pt idx="246">
                    <c:v>13.41465749712986</c:v>
                  </c:pt>
                  <c:pt idx="247">
                    <c:v>5.346581766709293</c:v>
                  </c:pt>
                  <c:pt idx="248">
                    <c:v>3.426332121650132</c:v>
                  </c:pt>
                  <c:pt idx="249">
                    <c:v>8.304227903494318</c:v>
                  </c:pt>
                  <c:pt idx="250">
                    <c:v>31.38180345721433</c:v>
                  </c:pt>
                  <c:pt idx="251">
                    <c:v>9.271180508616167</c:v>
                  </c:pt>
                  <c:pt idx="252">
                    <c:v>3.355244039042914</c:v>
                  </c:pt>
                  <c:pt idx="253">
                    <c:v>6.443037410020192</c:v>
                  </c:pt>
                  <c:pt idx="254">
                    <c:v>1.583016772350738</c:v>
                  </c:pt>
                  <c:pt idx="255">
                    <c:v>7.57101911659757</c:v>
                  </c:pt>
                  <c:pt idx="256">
                    <c:v>8.343005319620926</c:v>
                  </c:pt>
                  <c:pt idx="257">
                    <c:v>11.94439155017094</c:v>
                  </c:pt>
                  <c:pt idx="258">
                    <c:v>1.548734890220903</c:v>
                  </c:pt>
                  <c:pt idx="259">
                    <c:v>2.082224626655483</c:v>
                  </c:pt>
                  <c:pt idx="260">
                    <c:v>5.937384382828949</c:v>
                  </c:pt>
                  <c:pt idx="261">
                    <c:v>2.463038926578783</c:v>
                  </c:pt>
                  <c:pt idx="262">
                    <c:v>2.599727095410223</c:v>
                  </c:pt>
                  <c:pt idx="263">
                    <c:v>8.833965112054285</c:v>
                  </c:pt>
                  <c:pt idx="264">
                    <c:v>8.951165195924994</c:v>
                  </c:pt>
                  <c:pt idx="265">
                    <c:v>2.3849064766547</c:v>
                  </c:pt>
                  <c:pt idx="266">
                    <c:v>3.189163983155704</c:v>
                  </c:pt>
                  <c:pt idx="267">
                    <c:v>2.564904520885815</c:v>
                  </c:pt>
                  <c:pt idx="268">
                    <c:v>5.49320341201183</c:v>
                  </c:pt>
                  <c:pt idx="269">
                    <c:v>4.568364182897188</c:v>
                  </c:pt>
                  <c:pt idx="270">
                    <c:v>1.086681738588866</c:v>
                  </c:pt>
                  <c:pt idx="271">
                    <c:v>13.1169763645461</c:v>
                  </c:pt>
                  <c:pt idx="272">
                    <c:v>1.87672356594119</c:v>
                  </c:pt>
                  <c:pt idx="273">
                    <c:v>5.126942518433776</c:v>
                  </c:pt>
                  <c:pt idx="274">
                    <c:v>1.846712686581174</c:v>
                  </c:pt>
                  <c:pt idx="275">
                    <c:v>0.624429507898546</c:v>
                  </c:pt>
                  <c:pt idx="276">
                    <c:v>4.283949071561801</c:v>
                  </c:pt>
                  <c:pt idx="277">
                    <c:v>0.910010464520167</c:v>
                  </c:pt>
                  <c:pt idx="278">
                    <c:v>3.552078237725957</c:v>
                  </c:pt>
                  <c:pt idx="279">
                    <c:v>12.0543790107203</c:v>
                  </c:pt>
                  <c:pt idx="280">
                    <c:v>3.209208004217994</c:v>
                  </c:pt>
                  <c:pt idx="281">
                    <c:v>2.674729567463431</c:v>
                  </c:pt>
                  <c:pt idx="282">
                    <c:v>0.327617983103061</c:v>
                  </c:pt>
                  <c:pt idx="283">
                    <c:v>7.207444478173906</c:v>
                  </c:pt>
                  <c:pt idx="284">
                    <c:v>2.44998745109844</c:v>
                  </c:pt>
                  <c:pt idx="285">
                    <c:v>5.952779869090095</c:v>
                  </c:pt>
                  <c:pt idx="286">
                    <c:v>9.35556221979339</c:v>
                  </c:pt>
                  <c:pt idx="287">
                    <c:v>2.484800197737014</c:v>
                  </c:pt>
                  <c:pt idx="288">
                    <c:v>5.514709075309746</c:v>
                  </c:pt>
                  <c:pt idx="289">
                    <c:v>8.42453432600742</c:v>
                  </c:pt>
                  <c:pt idx="290">
                    <c:v>4.782882489938501</c:v>
                  </c:pt>
                  <c:pt idx="291">
                    <c:v>1.7478337747153</c:v>
                  </c:pt>
                  <c:pt idx="292">
                    <c:v>4.171685336833663</c:v>
                  </c:pt>
                  <c:pt idx="293">
                    <c:v>9.181421545690748</c:v>
                  </c:pt>
                  <c:pt idx="294">
                    <c:v>3.964307043746225</c:v>
                  </c:pt>
                  <c:pt idx="295">
                    <c:v>3.965260496559935</c:v>
                  </c:pt>
                  <c:pt idx="296">
                    <c:v>1.69634821488763</c:v>
                  </c:pt>
                  <c:pt idx="297">
                    <c:v>5.971005769224417</c:v>
                  </c:pt>
                  <c:pt idx="298">
                    <c:v>1.15643672774602</c:v>
                  </c:pt>
                  <c:pt idx="299">
                    <c:v>2.778740290183147</c:v>
                  </c:pt>
                  <c:pt idx="300">
                    <c:v>2.374656182159576</c:v>
                  </c:pt>
                  <c:pt idx="301">
                    <c:v>3.931575230182359</c:v>
                  </c:pt>
                  <c:pt idx="302">
                    <c:v>2.039235983130958</c:v>
                  </c:pt>
                  <c:pt idx="303">
                    <c:v>10.97352447611393</c:v>
                  </c:pt>
                  <c:pt idx="304">
                    <c:v>4.311724969208686</c:v>
                  </c:pt>
                  <c:pt idx="305">
                    <c:v>5.003918955316268</c:v>
                  </c:pt>
                  <c:pt idx="306">
                    <c:v>6.873309923916343</c:v>
                  </c:pt>
                  <c:pt idx="307">
                    <c:v>3.155252028703657</c:v>
                  </c:pt>
                  <c:pt idx="308">
                    <c:v>0.585078788180033</c:v>
                  </c:pt>
                  <c:pt idx="309">
                    <c:v>1.199869532310648</c:v>
                  </c:pt>
                  <c:pt idx="310">
                    <c:v>4.904805784847891</c:v>
                  </c:pt>
                  <c:pt idx="311">
                    <c:v>7.142235184439072</c:v>
                  </c:pt>
                  <c:pt idx="312">
                    <c:v>3.176136781786125</c:v>
                  </c:pt>
                  <c:pt idx="313">
                    <c:v>6.59331126327991</c:v>
                  </c:pt>
                  <c:pt idx="314">
                    <c:v>12.30394390235502</c:v>
                  </c:pt>
                  <c:pt idx="315">
                    <c:v>3.890142692080197</c:v>
                  </c:pt>
                  <c:pt idx="316">
                    <c:v>4.835082648912349</c:v>
                  </c:pt>
                  <c:pt idx="317">
                    <c:v>6.373123569495267</c:v>
                  </c:pt>
                  <c:pt idx="318">
                    <c:v>10.7854981000171</c:v>
                  </c:pt>
                  <c:pt idx="319">
                    <c:v>6.270767779582182</c:v>
                  </c:pt>
                  <c:pt idx="320">
                    <c:v>4.000056451017048</c:v>
                  </c:pt>
                  <c:pt idx="321">
                    <c:v>1.902760233932742</c:v>
                  </c:pt>
                  <c:pt idx="322">
                    <c:v>3.80971036721352</c:v>
                  </c:pt>
                  <c:pt idx="323">
                    <c:v>2.802859666762387</c:v>
                  </c:pt>
                  <c:pt idx="324">
                    <c:v>1.09902772111973</c:v>
                  </c:pt>
                  <c:pt idx="325">
                    <c:v>1.042053966127232</c:v>
                  </c:pt>
                  <c:pt idx="326">
                    <c:v>15.8024726912518</c:v>
                  </c:pt>
                  <c:pt idx="327">
                    <c:v>16.21844091015628</c:v>
                  </c:pt>
                  <c:pt idx="328">
                    <c:v>5.243734215421561</c:v>
                  </c:pt>
                  <c:pt idx="329">
                    <c:v>1.582214086752141</c:v>
                  </c:pt>
                  <c:pt idx="330">
                    <c:v>7.814122249289825</c:v>
                  </c:pt>
                  <c:pt idx="331">
                    <c:v>7.356729070427721</c:v>
                  </c:pt>
                  <c:pt idx="332">
                    <c:v>7.000503136591171</c:v>
                  </c:pt>
                  <c:pt idx="333">
                    <c:v>2.729364716384457</c:v>
                  </c:pt>
                  <c:pt idx="334">
                    <c:v>4.927458506987053</c:v>
                  </c:pt>
                  <c:pt idx="335">
                    <c:v>9.08414359591768</c:v>
                  </c:pt>
                  <c:pt idx="336">
                    <c:v>16.70629810903204</c:v>
                  </c:pt>
                  <c:pt idx="337">
                    <c:v>1.286055232838584</c:v>
                  </c:pt>
                  <c:pt idx="338">
                    <c:v>2.652158692288224</c:v>
                  </c:pt>
                  <c:pt idx="339">
                    <c:v>1.818278252880797</c:v>
                  </c:pt>
                  <c:pt idx="340">
                    <c:v>16.70209250828821</c:v>
                  </c:pt>
                  <c:pt idx="341">
                    <c:v>4.092659832823407</c:v>
                  </c:pt>
                  <c:pt idx="342">
                    <c:v>5.066269362791243</c:v>
                  </c:pt>
                  <c:pt idx="343">
                    <c:v>4.990127535844692</c:v>
                  </c:pt>
                  <c:pt idx="344">
                    <c:v>0.559765088769833</c:v>
                  </c:pt>
                  <c:pt idx="345">
                    <c:v>3.54197446951726</c:v>
                  </c:pt>
                  <c:pt idx="346">
                    <c:v>2.353794799509664</c:v>
                  </c:pt>
                  <c:pt idx="347">
                    <c:v>7.451614845288173</c:v>
                  </c:pt>
                  <c:pt idx="348">
                    <c:v>3.869139791122721</c:v>
                  </c:pt>
                  <c:pt idx="349">
                    <c:v>0.588377208488575</c:v>
                  </c:pt>
                  <c:pt idx="350">
                    <c:v>3.406002942470549</c:v>
                  </c:pt>
                  <c:pt idx="351">
                    <c:v>5.936211892928391</c:v>
                  </c:pt>
                  <c:pt idx="352">
                    <c:v>2.682073491664818</c:v>
                  </c:pt>
                  <c:pt idx="353">
                    <c:v>8.144502044310931</c:v>
                  </c:pt>
                  <c:pt idx="354">
                    <c:v>7.40535577183148</c:v>
                  </c:pt>
                  <c:pt idx="355">
                    <c:v>4.311854943721426</c:v>
                  </c:pt>
                  <c:pt idx="356">
                    <c:v>12.97805502792359</c:v>
                  </c:pt>
                  <c:pt idx="357">
                    <c:v>6.277136190065278</c:v>
                  </c:pt>
                  <c:pt idx="358">
                    <c:v>6.870298590421892</c:v>
                  </c:pt>
                  <c:pt idx="359">
                    <c:v>2.289768517053495</c:v>
                  </c:pt>
                  <c:pt idx="360">
                    <c:v>1.825497241162222</c:v>
                  </c:pt>
                  <c:pt idx="361">
                    <c:v>0.342486831589616</c:v>
                  </c:pt>
                  <c:pt idx="362">
                    <c:v>3.321000867228086</c:v>
                  </c:pt>
                  <c:pt idx="363">
                    <c:v>1.187668374847352</c:v>
                  </c:pt>
                  <c:pt idx="364">
                    <c:v>6.499552354575091</c:v>
                  </c:pt>
                  <c:pt idx="365">
                    <c:v>2.590305985541858</c:v>
                  </c:pt>
                  <c:pt idx="366">
                    <c:v>2.310988305699058</c:v>
                  </c:pt>
                  <c:pt idx="367">
                    <c:v>4.64934048071967</c:v>
                  </c:pt>
                  <c:pt idx="368">
                    <c:v>1.632881130799602</c:v>
                  </c:pt>
                  <c:pt idx="369">
                    <c:v>1.472805706433182</c:v>
                  </c:pt>
                  <c:pt idx="370">
                    <c:v>3.329747682179353</c:v>
                  </c:pt>
                  <c:pt idx="371">
                    <c:v>1.852202195170984</c:v>
                  </c:pt>
                  <c:pt idx="372">
                    <c:v>2.394357753796831</c:v>
                  </c:pt>
                  <c:pt idx="373">
                    <c:v>4.965175181378469</c:v>
                  </c:pt>
                  <c:pt idx="374">
                    <c:v>2.866365324606387</c:v>
                  </c:pt>
                  <c:pt idx="375">
                    <c:v>1.985850295098591</c:v>
                  </c:pt>
                  <c:pt idx="376">
                    <c:v>1.619735171719804</c:v>
                  </c:pt>
                  <c:pt idx="377">
                    <c:v>1.140510237444428</c:v>
                  </c:pt>
                  <c:pt idx="378">
                    <c:v>5.639962509322182</c:v>
                  </c:pt>
                  <c:pt idx="379">
                    <c:v>4.28664679212584</c:v>
                  </c:pt>
                  <c:pt idx="380">
                    <c:v>6.109533129188009</c:v>
                  </c:pt>
                  <c:pt idx="381">
                    <c:v>5.965156079861527</c:v>
                  </c:pt>
                  <c:pt idx="382">
                    <c:v>10.62624158340515</c:v>
                  </c:pt>
                  <c:pt idx="383">
                    <c:v>9.292341978872668</c:v>
                  </c:pt>
                  <c:pt idx="384">
                    <c:v>2.122640970798978</c:v>
                  </c:pt>
                  <c:pt idx="385">
                    <c:v>1.676646509970661</c:v>
                  </c:pt>
                  <c:pt idx="386">
                    <c:v>1.27646112417788</c:v>
                  </c:pt>
                  <c:pt idx="387">
                    <c:v>6.913840213320547</c:v>
                  </c:pt>
                  <c:pt idx="388">
                    <c:v>15.43287253779343</c:v>
                  </c:pt>
                  <c:pt idx="389">
                    <c:v>6.253084738880966</c:v>
                  </c:pt>
                  <c:pt idx="390">
                    <c:v>13.07096467230202</c:v>
                  </c:pt>
                  <c:pt idx="391">
                    <c:v>9.130908574499745</c:v>
                  </c:pt>
                  <c:pt idx="392">
                    <c:v>4.259901041046048</c:v>
                  </c:pt>
                  <c:pt idx="393">
                    <c:v>2.476119941319128</c:v>
                  </c:pt>
                  <c:pt idx="394">
                    <c:v>2.326771618657147</c:v>
                  </c:pt>
                  <c:pt idx="395">
                    <c:v>3.144649793803467</c:v>
                  </c:pt>
                  <c:pt idx="396">
                    <c:v>3.875096843946653</c:v>
                  </c:pt>
                  <c:pt idx="397">
                    <c:v>5.902626237730928</c:v>
                  </c:pt>
                  <c:pt idx="398">
                    <c:v>1.114203318230975</c:v>
                  </c:pt>
                  <c:pt idx="399">
                    <c:v>6.371651967960915</c:v>
                  </c:pt>
                  <c:pt idx="400">
                    <c:v>2.480222684884951</c:v>
                  </c:pt>
                  <c:pt idx="401">
                    <c:v>3.503528353727517</c:v>
                  </c:pt>
                  <c:pt idx="402">
                    <c:v>13.3210751307707</c:v>
                  </c:pt>
                  <c:pt idx="403">
                    <c:v>16.33270746378058</c:v>
                  </c:pt>
                  <c:pt idx="404">
                    <c:v>3.291116022056605</c:v>
                  </c:pt>
                  <c:pt idx="405">
                    <c:v>2.916200409573775</c:v>
                  </c:pt>
                  <c:pt idx="406">
                    <c:v>15.81738084295752</c:v>
                  </c:pt>
                  <c:pt idx="407">
                    <c:v>1.968758329094227</c:v>
                  </c:pt>
                  <c:pt idx="408">
                    <c:v>9.680968771555991</c:v>
                  </c:pt>
                  <c:pt idx="409">
                    <c:v>6.6381755359936</c:v>
                  </c:pt>
                  <c:pt idx="410">
                    <c:v>3.250513342258491</c:v>
                  </c:pt>
                  <c:pt idx="411">
                    <c:v>6.631256567840777</c:v>
                  </c:pt>
                  <c:pt idx="412">
                    <c:v>4.04510712587533</c:v>
                  </c:pt>
                  <c:pt idx="413">
                    <c:v>6.038815218028136</c:v>
                  </c:pt>
                  <c:pt idx="414">
                    <c:v>4.671417860052347</c:v>
                  </c:pt>
                  <c:pt idx="415">
                    <c:v>5.017145057719513</c:v>
                  </c:pt>
                  <c:pt idx="416">
                    <c:v>3.835320233389257</c:v>
                  </c:pt>
                  <c:pt idx="417">
                    <c:v>3.179247695393212</c:v>
                  </c:pt>
                  <c:pt idx="418">
                    <c:v>0.16591707544594</c:v>
                  </c:pt>
                  <c:pt idx="419">
                    <c:v>1.89838330082561</c:v>
                  </c:pt>
                  <c:pt idx="420">
                    <c:v>5.421737987185008</c:v>
                  </c:pt>
                  <c:pt idx="421">
                    <c:v>0.549252909863544</c:v>
                  </c:pt>
                  <c:pt idx="422">
                    <c:v>8.0707379959328</c:v>
                  </c:pt>
                  <c:pt idx="423">
                    <c:v>9.754204467126491</c:v>
                  </c:pt>
                  <c:pt idx="424">
                    <c:v>4.01835688335593</c:v>
                  </c:pt>
                  <c:pt idx="425">
                    <c:v>4.098504000586527</c:v>
                  </c:pt>
                  <c:pt idx="426">
                    <c:v>3.933583628160265</c:v>
                  </c:pt>
                  <c:pt idx="427">
                    <c:v>2.229614528711151</c:v>
                  </c:pt>
                  <c:pt idx="428">
                    <c:v>3.575565150717377</c:v>
                  </c:pt>
                  <c:pt idx="429">
                    <c:v>6.025863979411358</c:v>
                  </c:pt>
                  <c:pt idx="430">
                    <c:v>15.92943520962172</c:v>
                  </c:pt>
                  <c:pt idx="431">
                    <c:v>3.319433081921867</c:v>
                  </c:pt>
                  <c:pt idx="432">
                    <c:v>2.306796679806042</c:v>
                  </c:pt>
                  <c:pt idx="433">
                    <c:v>2.762786804706321</c:v>
                  </c:pt>
                  <c:pt idx="434">
                    <c:v>4.528188998339266</c:v>
                  </c:pt>
                  <c:pt idx="435">
                    <c:v>0.771880682500293</c:v>
                  </c:pt>
                  <c:pt idx="436">
                    <c:v>3.461356086902921</c:v>
                  </c:pt>
                  <c:pt idx="437">
                    <c:v>2.503612319769798</c:v>
                  </c:pt>
                  <c:pt idx="438">
                    <c:v>2.30735978709408</c:v>
                  </c:pt>
                  <c:pt idx="439">
                    <c:v>3.779598135268315</c:v>
                  </c:pt>
                  <c:pt idx="440">
                    <c:v>6.58675948441416</c:v>
                  </c:pt>
                  <c:pt idx="441">
                    <c:v>3.919255762363658</c:v>
                  </c:pt>
                  <c:pt idx="442">
                    <c:v>2.263143308420994</c:v>
                  </c:pt>
                  <c:pt idx="443">
                    <c:v>2.64167324713383</c:v>
                  </c:pt>
                  <c:pt idx="444">
                    <c:v>1.00881472694999</c:v>
                  </c:pt>
                  <c:pt idx="445">
                    <c:v>8.053351428098031</c:v>
                  </c:pt>
                  <c:pt idx="446">
                    <c:v>3.477664620442895</c:v>
                  </c:pt>
                  <c:pt idx="447">
                    <c:v>5.483048463101717</c:v>
                  </c:pt>
                  <c:pt idx="448">
                    <c:v>4.487481029979572</c:v>
                  </c:pt>
                  <c:pt idx="449">
                    <c:v>7.724282806283413</c:v>
                  </c:pt>
                  <c:pt idx="450">
                    <c:v>5.876191426434192</c:v>
                  </c:pt>
                  <c:pt idx="451">
                    <c:v>3.525528378495111</c:v>
                  </c:pt>
                  <c:pt idx="452">
                    <c:v>9.431602352643224</c:v>
                  </c:pt>
                  <c:pt idx="453">
                    <c:v>2.733184603402028</c:v>
                  </c:pt>
                  <c:pt idx="454">
                    <c:v>2.690372600685733</c:v>
                  </c:pt>
                  <c:pt idx="455">
                    <c:v>2.838026559743278</c:v>
                  </c:pt>
                  <c:pt idx="456">
                    <c:v>14.49815875306151</c:v>
                  </c:pt>
                  <c:pt idx="457">
                    <c:v>3.953652522800119</c:v>
                  </c:pt>
                  <c:pt idx="458">
                    <c:v>1.536402276496395</c:v>
                  </c:pt>
                  <c:pt idx="459">
                    <c:v>6.57608180602687</c:v>
                  </c:pt>
                  <c:pt idx="460">
                    <c:v>4.752707411030682</c:v>
                  </c:pt>
                  <c:pt idx="461">
                    <c:v>1.406692556504201</c:v>
                  </c:pt>
                  <c:pt idx="462">
                    <c:v>1.503429789047424</c:v>
                  </c:pt>
                  <c:pt idx="463">
                    <c:v>2.796420467342691</c:v>
                  </c:pt>
                  <c:pt idx="464">
                    <c:v>6.580985940944569</c:v>
                  </c:pt>
                  <c:pt idx="465">
                    <c:v>7.097064677537423</c:v>
                  </c:pt>
                  <c:pt idx="466">
                    <c:v>4.32085311966418</c:v>
                  </c:pt>
                  <c:pt idx="467">
                    <c:v>4.014675881211385</c:v>
                  </c:pt>
                  <c:pt idx="468">
                    <c:v>2.709903394947207</c:v>
                  </c:pt>
                  <c:pt idx="469">
                    <c:v>7.147990300626713</c:v>
                  </c:pt>
                  <c:pt idx="470">
                    <c:v>5.424479720326842</c:v>
                  </c:pt>
                  <c:pt idx="471">
                    <c:v>0.328486494254712</c:v>
                  </c:pt>
                  <c:pt idx="472">
                    <c:v>2.437340604740493</c:v>
                  </c:pt>
                  <c:pt idx="473">
                    <c:v>1.42325992785279</c:v>
                  </c:pt>
                  <c:pt idx="474">
                    <c:v>1.611759227429206</c:v>
                  </c:pt>
                  <c:pt idx="475">
                    <c:v>8.565751835665874</c:v>
                  </c:pt>
                  <c:pt idx="476">
                    <c:v>9.408583758821016</c:v>
                  </c:pt>
                  <c:pt idx="477">
                    <c:v>7.803673373032813</c:v>
                  </c:pt>
                  <c:pt idx="478">
                    <c:v>6.954983914707371</c:v>
                  </c:pt>
                  <c:pt idx="479">
                    <c:v>3.066639215098514</c:v>
                  </c:pt>
                  <c:pt idx="480">
                    <c:v>3.125830491315879</c:v>
                  </c:pt>
                  <c:pt idx="481">
                    <c:v>8.013039392423856</c:v>
                  </c:pt>
                  <c:pt idx="482">
                    <c:v>7.336484939486126</c:v>
                  </c:pt>
                  <c:pt idx="483">
                    <c:v>2.81847075133344</c:v>
                  </c:pt>
                  <c:pt idx="484">
                    <c:v>9.113006874730226</c:v>
                  </c:pt>
                  <c:pt idx="485">
                    <c:v>5.701374892206513</c:v>
                  </c:pt>
                  <c:pt idx="486">
                    <c:v>4.13930918289246</c:v>
                  </c:pt>
                  <c:pt idx="487">
                    <c:v>1.467426442707247</c:v>
                  </c:pt>
                  <c:pt idx="488">
                    <c:v>2.632854807751019</c:v>
                  </c:pt>
                  <c:pt idx="489">
                    <c:v>3.365963121858117</c:v>
                  </c:pt>
                  <c:pt idx="490">
                    <c:v>0.993225093812397</c:v>
                  </c:pt>
                  <c:pt idx="491">
                    <c:v>8.037417915715025</c:v>
                  </c:pt>
                  <c:pt idx="492">
                    <c:v>15.22229264690692</c:v>
                  </c:pt>
                  <c:pt idx="493">
                    <c:v>10.10391162631671</c:v>
                  </c:pt>
                  <c:pt idx="494">
                    <c:v>0.776310198588394</c:v>
                  </c:pt>
                  <c:pt idx="495">
                    <c:v>4.62120257496102</c:v>
                  </c:pt>
                  <c:pt idx="496">
                    <c:v>1.396776349082825</c:v>
                  </c:pt>
                  <c:pt idx="497">
                    <c:v>11.44296964932778</c:v>
                  </c:pt>
                  <c:pt idx="498">
                    <c:v>2.321253729706797</c:v>
                  </c:pt>
                  <c:pt idx="499">
                    <c:v>3.131470739841483</c:v>
                  </c:pt>
                  <c:pt idx="500">
                    <c:v>5.241807339511373</c:v>
                  </c:pt>
                  <c:pt idx="501">
                    <c:v>12.99682173600859</c:v>
                  </c:pt>
                  <c:pt idx="502">
                    <c:v>11.82203431022182</c:v>
                  </c:pt>
                  <c:pt idx="503">
                    <c:v>6.972199924890091</c:v>
                  </c:pt>
                  <c:pt idx="504">
                    <c:v>1.941630200364719</c:v>
                  </c:pt>
                  <c:pt idx="505">
                    <c:v>5.104653529118687</c:v>
                  </c:pt>
                  <c:pt idx="506">
                    <c:v>5.902267596299081</c:v>
                  </c:pt>
                  <c:pt idx="507">
                    <c:v>19.58024696923905</c:v>
                  </c:pt>
                  <c:pt idx="508">
                    <c:v>5.80195298336415</c:v>
                  </c:pt>
                  <c:pt idx="509">
                    <c:v>1.901115890006727</c:v>
                  </c:pt>
                  <c:pt idx="510">
                    <c:v>0.739218131730657</c:v>
                  </c:pt>
                  <c:pt idx="511">
                    <c:v>2.469004599817463</c:v>
                  </c:pt>
                  <c:pt idx="512">
                    <c:v>2.599370064856175</c:v>
                  </c:pt>
                  <c:pt idx="513">
                    <c:v>4.420577995392113</c:v>
                  </c:pt>
                  <c:pt idx="514">
                    <c:v>6.759136158497227</c:v>
                  </c:pt>
                  <c:pt idx="515">
                    <c:v>4.443722076679904</c:v>
                  </c:pt>
                  <c:pt idx="516">
                    <c:v>5.888292502953942</c:v>
                  </c:pt>
                  <c:pt idx="517">
                    <c:v>2.540072096064623</c:v>
                  </c:pt>
                  <c:pt idx="518">
                    <c:v>4.325557545186665</c:v>
                  </c:pt>
                  <c:pt idx="519">
                    <c:v>3.318712057513931</c:v>
                  </c:pt>
                  <c:pt idx="520">
                    <c:v>2.063722341451006</c:v>
                  </c:pt>
                  <c:pt idx="521">
                    <c:v>10.86872810154341</c:v>
                  </c:pt>
                  <c:pt idx="522">
                    <c:v>1.770002547806386</c:v>
                  </c:pt>
                  <c:pt idx="523">
                    <c:v>1.129570410550649</c:v>
                  </c:pt>
                  <c:pt idx="524">
                    <c:v>3.597109935022473</c:v>
                  </c:pt>
                  <c:pt idx="525">
                    <c:v>4.922159943117188</c:v>
                  </c:pt>
                  <c:pt idx="526">
                    <c:v>4.727808373225891</c:v>
                  </c:pt>
                  <c:pt idx="527">
                    <c:v>12.72569114643399</c:v>
                  </c:pt>
                  <c:pt idx="528">
                    <c:v>2.241598165269265</c:v>
                  </c:pt>
                  <c:pt idx="529">
                    <c:v>7.703979608666837</c:v>
                  </c:pt>
                  <c:pt idx="530">
                    <c:v>4.023960471357396</c:v>
                  </c:pt>
                  <c:pt idx="531">
                    <c:v>2.358902116999117</c:v>
                  </c:pt>
                  <c:pt idx="532">
                    <c:v>1.109346275048485</c:v>
                  </c:pt>
                  <c:pt idx="533">
                    <c:v>2.580146899534108</c:v>
                  </c:pt>
                  <c:pt idx="534">
                    <c:v>1.690422189033104</c:v>
                  </c:pt>
                  <c:pt idx="535">
                    <c:v>6.345098191293613</c:v>
                  </c:pt>
                  <c:pt idx="536">
                    <c:v>0.372685187974963</c:v>
                  </c:pt>
                  <c:pt idx="537">
                    <c:v>3.4880604481528</c:v>
                  </c:pt>
                  <c:pt idx="538">
                    <c:v>0.684839088112404</c:v>
                  </c:pt>
                  <c:pt idx="539">
                    <c:v>7.25130039459173</c:v>
                  </c:pt>
                  <c:pt idx="540">
                    <c:v>6.415773747484352</c:v>
                  </c:pt>
                  <c:pt idx="541">
                    <c:v>3.162014422607124</c:v>
                  </c:pt>
                  <c:pt idx="542">
                    <c:v>1.013647106536432</c:v>
                  </c:pt>
                  <c:pt idx="543">
                    <c:v>5.292664975536107</c:v>
                  </c:pt>
                  <c:pt idx="544">
                    <c:v>3.027860328302068</c:v>
                  </c:pt>
                  <c:pt idx="545">
                    <c:v>5.211623170225892</c:v>
                  </c:pt>
                  <c:pt idx="546">
                    <c:v>2.91704464721702</c:v>
                  </c:pt>
                  <c:pt idx="547">
                    <c:v>3.057008751150321</c:v>
                  </c:pt>
                  <c:pt idx="548">
                    <c:v>4.636552398193286</c:v>
                  </c:pt>
                  <c:pt idx="549">
                    <c:v>2.198655364862838</c:v>
                  </c:pt>
                  <c:pt idx="550">
                    <c:v>6.90190949405908</c:v>
                  </c:pt>
                  <c:pt idx="551">
                    <c:v>3.224134145417664</c:v>
                  </c:pt>
                  <c:pt idx="552">
                    <c:v>8.374050236105526</c:v>
                  </c:pt>
                  <c:pt idx="553">
                    <c:v>1.823783300462759</c:v>
                  </c:pt>
                  <c:pt idx="554">
                    <c:v>5.976619948639852</c:v>
                  </c:pt>
                  <c:pt idx="555">
                    <c:v>1.1398179024229</c:v>
                  </c:pt>
                  <c:pt idx="556">
                    <c:v>2.05115690747292</c:v>
                  </c:pt>
                  <c:pt idx="557">
                    <c:v>6.268253411815397</c:v>
                  </c:pt>
                  <c:pt idx="558">
                    <c:v>9.914579289349546</c:v>
                  </c:pt>
                  <c:pt idx="559">
                    <c:v>3.380007229749522</c:v>
                  </c:pt>
                  <c:pt idx="560">
                    <c:v>2.506071880207341</c:v>
                  </c:pt>
                  <c:pt idx="561">
                    <c:v>2.534153307889124</c:v>
                  </c:pt>
                  <c:pt idx="562">
                    <c:v>3.259173128696931</c:v>
                  </c:pt>
                  <c:pt idx="563">
                    <c:v>4.128465347038174</c:v>
                  </c:pt>
                  <c:pt idx="564">
                    <c:v>15.33846934919428</c:v>
                  </c:pt>
                  <c:pt idx="565">
                    <c:v>2.402250981876857</c:v>
                  </c:pt>
                  <c:pt idx="566">
                    <c:v>1.979420885127281</c:v>
                  </c:pt>
                  <c:pt idx="567">
                    <c:v>3.421059759426202</c:v>
                  </c:pt>
                  <c:pt idx="568">
                    <c:v>10.09638444072744</c:v>
                  </c:pt>
                  <c:pt idx="569">
                    <c:v>3.651555580769079</c:v>
                  </c:pt>
                  <c:pt idx="570">
                    <c:v>5.707599683731988</c:v>
                  </c:pt>
                  <c:pt idx="571">
                    <c:v>6.260176260567166</c:v>
                  </c:pt>
                  <c:pt idx="572">
                    <c:v>2.864411706979684</c:v>
                  </c:pt>
                  <c:pt idx="573">
                    <c:v>3.332420863561919</c:v>
                  </c:pt>
                  <c:pt idx="574">
                    <c:v>4.832121971747529</c:v>
                  </c:pt>
                  <c:pt idx="575">
                    <c:v>10.4310605097039</c:v>
                  </c:pt>
                  <c:pt idx="576">
                    <c:v>3.524863752228601</c:v>
                  </c:pt>
                  <c:pt idx="577">
                    <c:v>6.74997635000357</c:v>
                  </c:pt>
                  <c:pt idx="578">
                    <c:v>5.952579898404633</c:v>
                  </c:pt>
                  <c:pt idx="579">
                    <c:v>10.18702629314477</c:v>
                  </c:pt>
                  <c:pt idx="580">
                    <c:v>13.56049519641882</c:v>
                  </c:pt>
                  <c:pt idx="581">
                    <c:v>0.287201552577667</c:v>
                  </c:pt>
                  <c:pt idx="582">
                    <c:v>5.073810986837605</c:v>
                  </c:pt>
                  <c:pt idx="583">
                    <c:v>6.937525786100855</c:v>
                  </c:pt>
                  <c:pt idx="584">
                    <c:v>3.902127063494627</c:v>
                  </c:pt>
                  <c:pt idx="585">
                    <c:v>5.393359570434852</c:v>
                  </c:pt>
                  <c:pt idx="586">
                    <c:v>2.577032885307705</c:v>
                  </c:pt>
                  <c:pt idx="587">
                    <c:v>6.980443838089427</c:v>
                  </c:pt>
                  <c:pt idx="588">
                    <c:v>5.815057575859186</c:v>
                  </c:pt>
                  <c:pt idx="589">
                    <c:v>1.878323430980346</c:v>
                  </c:pt>
                  <c:pt idx="590">
                    <c:v>4.73317916910248</c:v>
                  </c:pt>
                  <c:pt idx="591">
                    <c:v>4.49049829569465</c:v>
                  </c:pt>
                  <c:pt idx="592">
                    <c:v>4.076846122079193</c:v>
                  </c:pt>
                  <c:pt idx="593">
                    <c:v>9.131902600146118</c:v>
                  </c:pt>
                  <c:pt idx="594">
                    <c:v>6.674707656416666</c:v>
                  </c:pt>
                  <c:pt idx="595">
                    <c:v>5.799881981329791</c:v>
                  </c:pt>
                  <c:pt idx="596">
                    <c:v>4.377982361633667</c:v>
                  </c:pt>
                  <c:pt idx="597">
                    <c:v>10.89720944924092</c:v>
                  </c:pt>
                  <c:pt idx="598">
                    <c:v>13.52607191218948</c:v>
                  </c:pt>
                  <c:pt idx="599">
                    <c:v>1.4594885588839</c:v>
                  </c:pt>
                  <c:pt idx="600">
                    <c:v>4.774131456437725</c:v>
                  </c:pt>
                  <c:pt idx="601">
                    <c:v>0.240557061971845</c:v>
                  </c:pt>
                  <c:pt idx="602">
                    <c:v>2.500938944279757</c:v>
                  </c:pt>
                  <c:pt idx="603">
                    <c:v>7.587772104862851</c:v>
                  </c:pt>
                  <c:pt idx="604">
                    <c:v>1.950327559362331</c:v>
                  </c:pt>
                  <c:pt idx="605">
                    <c:v>4.051740219762547</c:v>
                  </c:pt>
                  <c:pt idx="606">
                    <c:v>10.82691885326597</c:v>
                  </c:pt>
                  <c:pt idx="607">
                    <c:v>4.45699249429243</c:v>
                  </c:pt>
                  <c:pt idx="608">
                    <c:v>2.618582784030239</c:v>
                  </c:pt>
                  <c:pt idx="609">
                    <c:v>3.334263726840349</c:v>
                  </c:pt>
                  <c:pt idx="610">
                    <c:v>1.282657201825013</c:v>
                  </c:pt>
                  <c:pt idx="611">
                    <c:v>3.492185401296097</c:v>
                  </c:pt>
                  <c:pt idx="612">
                    <c:v>5.852986522982497</c:v>
                  </c:pt>
                  <c:pt idx="613">
                    <c:v>2.186559277397731</c:v>
                  </c:pt>
                  <c:pt idx="614">
                    <c:v>3.476535795998094</c:v>
                  </c:pt>
                  <c:pt idx="615">
                    <c:v>2.635017032621664</c:v>
                  </c:pt>
                  <c:pt idx="616">
                    <c:v>4.338152621711795</c:v>
                  </c:pt>
                  <c:pt idx="617">
                    <c:v>2.220295961927554</c:v>
                  </c:pt>
                  <c:pt idx="618">
                    <c:v>1.859244625957898</c:v>
                  </c:pt>
                  <c:pt idx="619">
                    <c:v>3.465251251050115</c:v>
                  </c:pt>
                  <c:pt idx="620">
                    <c:v>4.282756585153702</c:v>
                  </c:pt>
                  <c:pt idx="621">
                    <c:v>2.130230387845661</c:v>
                  </c:pt>
                  <c:pt idx="622">
                    <c:v>3.809928782134638</c:v>
                  </c:pt>
                  <c:pt idx="623">
                    <c:v>4.262957760520385</c:v>
                  </c:pt>
                  <c:pt idx="624">
                    <c:v>1.575028020727258</c:v>
                  </c:pt>
                  <c:pt idx="625">
                    <c:v>5.12676618399235</c:v>
                  </c:pt>
                  <c:pt idx="626">
                    <c:v>1.506563109221824</c:v>
                  </c:pt>
                  <c:pt idx="627">
                    <c:v>14.4215016250135</c:v>
                  </c:pt>
                  <c:pt idx="628">
                    <c:v>10.66239150968832</c:v>
                  </c:pt>
                  <c:pt idx="629">
                    <c:v>8.295078172659048</c:v>
                  </c:pt>
                  <c:pt idx="630">
                    <c:v>1.316455676466516</c:v>
                  </c:pt>
                  <c:pt idx="631">
                    <c:v>14.24172520308161</c:v>
                  </c:pt>
                  <c:pt idx="632">
                    <c:v>7.500092561828691</c:v>
                  </c:pt>
                  <c:pt idx="633">
                    <c:v>10.7396232789766</c:v>
                  </c:pt>
                  <c:pt idx="634">
                    <c:v>7.513225708032508</c:v>
                  </c:pt>
                  <c:pt idx="635">
                    <c:v>4.828043138565286</c:v>
                  </c:pt>
                  <c:pt idx="636">
                    <c:v>1.471737620075632</c:v>
                  </c:pt>
                  <c:pt idx="637">
                    <c:v>4.497756359212985</c:v>
                  </c:pt>
                  <c:pt idx="638">
                    <c:v>12.4212128666719</c:v>
                  </c:pt>
                  <c:pt idx="639">
                    <c:v>1.934271212649338</c:v>
                  </c:pt>
                  <c:pt idx="640">
                    <c:v>8.543138973858818</c:v>
                  </c:pt>
                  <c:pt idx="641">
                    <c:v>4.000817290267975</c:v>
                  </c:pt>
                  <c:pt idx="642">
                    <c:v>4.964563673542409</c:v>
                  </c:pt>
                  <c:pt idx="643">
                    <c:v>3.780997488831882</c:v>
                  </c:pt>
                  <c:pt idx="644">
                    <c:v>6.19617315285667</c:v>
                  </c:pt>
                  <c:pt idx="645">
                    <c:v>2.114414592466491</c:v>
                  </c:pt>
                  <c:pt idx="646">
                    <c:v>3.074184561303021</c:v>
                  </c:pt>
                  <c:pt idx="647">
                    <c:v>1.894838753543171</c:v>
                  </c:pt>
                  <c:pt idx="648">
                    <c:v>4.55735715744361</c:v>
                  </c:pt>
                  <c:pt idx="649">
                    <c:v>3.40320338156532</c:v>
                  </c:pt>
                  <c:pt idx="650">
                    <c:v>3.891362746139975</c:v>
                  </c:pt>
                  <c:pt idx="651">
                    <c:v>4.626314530414177</c:v>
                  </c:pt>
                  <c:pt idx="652">
                    <c:v>1.852986432241906</c:v>
                  </c:pt>
                  <c:pt idx="653">
                    <c:v>5.394748129564321</c:v>
                  </c:pt>
                  <c:pt idx="654">
                    <c:v>5.88984020112358</c:v>
                  </c:pt>
                  <c:pt idx="655">
                    <c:v>2.642184779168941</c:v>
                  </c:pt>
                  <c:pt idx="656">
                    <c:v>7.318570605635537</c:v>
                  </c:pt>
                  <c:pt idx="657">
                    <c:v>3.640271255595033</c:v>
                  </c:pt>
                  <c:pt idx="658">
                    <c:v>5.781942572989357</c:v>
                  </c:pt>
                  <c:pt idx="659">
                    <c:v>2.138580341759001</c:v>
                  </c:pt>
                  <c:pt idx="660">
                    <c:v>2.316864903345099</c:v>
                  </c:pt>
                  <c:pt idx="661">
                    <c:v>2.96793581136174</c:v>
                  </c:pt>
                  <c:pt idx="662">
                    <c:v>5.819171769567037</c:v>
                  </c:pt>
                  <c:pt idx="663">
                    <c:v>4.007782275380738</c:v>
                  </c:pt>
                  <c:pt idx="664">
                    <c:v>1.54716341412047</c:v>
                  </c:pt>
                  <c:pt idx="665">
                    <c:v>3.963292032492108</c:v>
                  </c:pt>
                  <c:pt idx="666">
                    <c:v>9.0615700020002</c:v>
                  </c:pt>
                  <c:pt idx="667">
                    <c:v>17.07105179275234</c:v>
                  </c:pt>
                  <c:pt idx="668">
                    <c:v>7.017926203560625</c:v>
                  </c:pt>
                  <c:pt idx="669">
                    <c:v>0.204224227755046</c:v>
                  </c:pt>
                  <c:pt idx="670">
                    <c:v>3.071248384042144</c:v>
                  </c:pt>
                  <c:pt idx="671">
                    <c:v>10.46935832199098</c:v>
                  </c:pt>
                  <c:pt idx="672">
                    <c:v>7.739034355585979</c:v>
                  </c:pt>
                  <c:pt idx="673">
                    <c:v>26.07294604927229</c:v>
                  </c:pt>
                  <c:pt idx="674">
                    <c:v>9.60725929378292</c:v>
                  </c:pt>
                  <c:pt idx="675">
                    <c:v>4.557146776498826</c:v>
                  </c:pt>
                  <c:pt idx="676">
                    <c:v>7.152666229193112</c:v>
                  </c:pt>
                  <c:pt idx="677">
                    <c:v>1.949991102708651</c:v>
                  </c:pt>
                  <c:pt idx="678">
                    <c:v>11.80389641232117</c:v>
                  </c:pt>
                  <c:pt idx="679">
                    <c:v>1.358559487267251</c:v>
                  </c:pt>
                  <c:pt idx="680">
                    <c:v>3.127999375212546</c:v>
                  </c:pt>
                  <c:pt idx="681">
                    <c:v>2.920978946678358</c:v>
                  </c:pt>
                  <c:pt idx="682">
                    <c:v>7.129580659317097</c:v>
                  </c:pt>
                  <c:pt idx="683">
                    <c:v>8.31551999599607</c:v>
                  </c:pt>
                  <c:pt idx="684">
                    <c:v>13.79105993879507</c:v>
                  </c:pt>
                  <c:pt idx="685">
                    <c:v>5.759613309886221</c:v>
                  </c:pt>
                  <c:pt idx="686">
                    <c:v>10.04529926108897</c:v>
                  </c:pt>
                  <c:pt idx="687">
                    <c:v>10.20684385341004</c:v>
                  </c:pt>
                  <c:pt idx="688">
                    <c:v>15.81141879616028</c:v>
                  </c:pt>
                  <c:pt idx="689">
                    <c:v>2.083321325874421</c:v>
                  </c:pt>
                  <c:pt idx="690">
                    <c:v>7.809172841509515</c:v>
                  </c:pt>
                  <c:pt idx="691">
                    <c:v>4.384807348021876</c:v>
                  </c:pt>
                  <c:pt idx="692">
                    <c:v>23.26491825374644</c:v>
                  </c:pt>
                  <c:pt idx="693">
                    <c:v>7.355644437084849</c:v>
                  </c:pt>
                  <c:pt idx="694">
                    <c:v>15.21488003680847</c:v>
                  </c:pt>
                  <c:pt idx="695">
                    <c:v>5.306132539966906</c:v>
                  </c:pt>
                  <c:pt idx="696">
                    <c:v>5.755603686115673</c:v>
                  </c:pt>
                  <c:pt idx="697">
                    <c:v>5.398083418917365</c:v>
                  </c:pt>
                  <c:pt idx="698">
                    <c:v>8.067229153526161</c:v>
                  </c:pt>
                  <c:pt idx="699">
                    <c:v>3.940723952664085</c:v>
                  </c:pt>
                  <c:pt idx="700">
                    <c:v>3.08355100094947</c:v>
                  </c:pt>
                  <c:pt idx="701">
                    <c:v>3.095288154716257</c:v>
                  </c:pt>
                  <c:pt idx="702">
                    <c:v>2.541922372852043</c:v>
                  </c:pt>
                  <c:pt idx="703">
                    <c:v>2.907519731625051</c:v>
                  </c:pt>
                  <c:pt idx="704">
                    <c:v>1.58155961718073</c:v>
                  </c:pt>
                  <c:pt idx="705">
                    <c:v>6.113865429236376</c:v>
                  </c:pt>
                  <c:pt idx="706">
                    <c:v>7.17920139525979</c:v>
                  </c:pt>
                  <c:pt idx="707">
                    <c:v>1.97039915682658</c:v>
                  </c:pt>
                  <c:pt idx="708">
                    <c:v>2.013217371963803</c:v>
                  </c:pt>
                  <c:pt idx="709">
                    <c:v>6.844014428938165</c:v>
                  </c:pt>
                  <c:pt idx="710">
                    <c:v>6.534069569997673</c:v>
                  </c:pt>
                  <c:pt idx="711">
                    <c:v>1.643678097512635</c:v>
                  </c:pt>
                  <c:pt idx="712">
                    <c:v>3.588351736069875</c:v>
                  </c:pt>
                  <c:pt idx="713">
                    <c:v>4.282630824320227</c:v>
                  </c:pt>
                  <c:pt idx="714">
                    <c:v>11.76282104567806</c:v>
                  </c:pt>
                  <c:pt idx="715">
                    <c:v>1.759279597547689</c:v>
                  </c:pt>
                  <c:pt idx="716">
                    <c:v>11.00682798367615</c:v>
                  </c:pt>
                  <c:pt idx="717">
                    <c:v>25.12691511041716</c:v>
                  </c:pt>
                  <c:pt idx="718">
                    <c:v>7.050790771624437</c:v>
                  </c:pt>
                  <c:pt idx="719">
                    <c:v>8.200151110395741</c:v>
                  </c:pt>
                  <c:pt idx="720">
                    <c:v>7.536973915417216</c:v>
                  </c:pt>
                  <c:pt idx="721">
                    <c:v>6.483767696747298</c:v>
                  </c:pt>
                  <c:pt idx="722">
                    <c:v>2.858607355666494</c:v>
                  </c:pt>
                  <c:pt idx="723">
                    <c:v>10.55482711303281</c:v>
                  </c:pt>
                  <c:pt idx="724">
                    <c:v>3.284160945140924</c:v>
                  </c:pt>
                  <c:pt idx="725">
                    <c:v>14.8595435372554</c:v>
                  </c:pt>
                  <c:pt idx="726">
                    <c:v>6.8895722459512</c:v>
                  </c:pt>
                  <c:pt idx="727">
                    <c:v>12.41630818343264</c:v>
                  </c:pt>
                  <c:pt idx="728">
                    <c:v>3.997268245748823</c:v>
                  </c:pt>
                  <c:pt idx="729">
                    <c:v>3.032461321327783</c:v>
                  </c:pt>
                  <c:pt idx="730">
                    <c:v>12.180518090366</c:v>
                  </c:pt>
                  <c:pt idx="731">
                    <c:v>3.28534891736192</c:v>
                  </c:pt>
                  <c:pt idx="732">
                    <c:v>4.284565352150235</c:v>
                  </c:pt>
                  <c:pt idx="733">
                    <c:v>11.13482810754445</c:v>
                  </c:pt>
                  <c:pt idx="734">
                    <c:v>2.918138996165538</c:v>
                  </c:pt>
                  <c:pt idx="735">
                    <c:v>1.079025258682705</c:v>
                  </c:pt>
                  <c:pt idx="736">
                    <c:v>4.42757714256151</c:v>
                  </c:pt>
                  <c:pt idx="737">
                    <c:v>5.148353900396159</c:v>
                  </c:pt>
                  <c:pt idx="738">
                    <c:v>3.603739282154565</c:v>
                  </c:pt>
                  <c:pt idx="739">
                    <c:v>6.636803428945406</c:v>
                  </c:pt>
                  <c:pt idx="740">
                    <c:v>1.666481836964305</c:v>
                  </c:pt>
                  <c:pt idx="741">
                    <c:v>9.338450527785276</c:v>
                  </c:pt>
                  <c:pt idx="742">
                    <c:v>9.85508387560863</c:v>
                  </c:pt>
                  <c:pt idx="743">
                    <c:v>2.899550195748052</c:v>
                  </c:pt>
                  <c:pt idx="744">
                    <c:v>11.93302291426427</c:v>
                  </c:pt>
                  <c:pt idx="745">
                    <c:v>10.79546139947606</c:v>
                  </c:pt>
                  <c:pt idx="746">
                    <c:v>4.412074110106547</c:v>
                  </c:pt>
                  <c:pt idx="747">
                    <c:v>2.547044992553136</c:v>
                  </c:pt>
                  <c:pt idx="748">
                    <c:v>2.945839969897395</c:v>
                  </c:pt>
                  <c:pt idx="749">
                    <c:v>1.72013435102776</c:v>
                  </c:pt>
                  <c:pt idx="750">
                    <c:v>4.798926733331588</c:v>
                  </c:pt>
                  <c:pt idx="751">
                    <c:v>2.34218135257866</c:v>
                  </c:pt>
                  <c:pt idx="752">
                    <c:v>16.28724616344783</c:v>
                  </c:pt>
                  <c:pt idx="753">
                    <c:v>4.467411320925875</c:v>
                  </c:pt>
                  <c:pt idx="754">
                    <c:v>4.283433358394428</c:v>
                  </c:pt>
                  <c:pt idx="755">
                    <c:v>5.923865638735236</c:v>
                  </c:pt>
                  <c:pt idx="756">
                    <c:v>8.795307919769676</c:v>
                  </c:pt>
                  <c:pt idx="757">
                    <c:v>9.638762731567848</c:v>
                  </c:pt>
                  <c:pt idx="758">
                    <c:v>9.79668171720705</c:v>
                  </c:pt>
                  <c:pt idx="759">
                    <c:v>26.45713596056826</c:v>
                  </c:pt>
                  <c:pt idx="760">
                    <c:v>8.760258459942758</c:v>
                  </c:pt>
                  <c:pt idx="761">
                    <c:v>14.25057090862174</c:v>
                  </c:pt>
                  <c:pt idx="762">
                    <c:v>11.28997139749785</c:v>
                  </c:pt>
                  <c:pt idx="763">
                    <c:v>10.18498554221447</c:v>
                  </c:pt>
                  <c:pt idx="764">
                    <c:v>4.13919131024235</c:v>
                  </c:pt>
                  <c:pt idx="765">
                    <c:v>17.07393730771286</c:v>
                  </c:pt>
                  <c:pt idx="766">
                    <c:v>42.93781715092196</c:v>
                  </c:pt>
                  <c:pt idx="767">
                    <c:v>8.596894796322075</c:v>
                  </c:pt>
                  <c:pt idx="768">
                    <c:v>3.621735139928694</c:v>
                  </c:pt>
                  <c:pt idx="769">
                    <c:v>13.85391924931713</c:v>
                  </c:pt>
                  <c:pt idx="770">
                    <c:v>4.626583379640521</c:v>
                  </c:pt>
                  <c:pt idx="771">
                    <c:v>13.47885031476167</c:v>
                  </c:pt>
                  <c:pt idx="772">
                    <c:v>1.558262132476418</c:v>
                  </c:pt>
                  <c:pt idx="773">
                    <c:v>10.23693793019485</c:v>
                  </c:pt>
                  <c:pt idx="774">
                    <c:v>7.260643413747093</c:v>
                  </c:pt>
                  <c:pt idx="775">
                    <c:v>12.68204315737685</c:v>
                  </c:pt>
                  <c:pt idx="776">
                    <c:v>18.34164731602785</c:v>
                  </c:pt>
                  <c:pt idx="777">
                    <c:v>6.427431338344775</c:v>
                  </c:pt>
                  <c:pt idx="778">
                    <c:v>10.88530699760734</c:v>
                  </c:pt>
                  <c:pt idx="779">
                    <c:v>7.770697472811233</c:v>
                  </c:pt>
                  <c:pt idx="780">
                    <c:v>2.790889600368337</c:v>
                  </c:pt>
                  <c:pt idx="781">
                    <c:v>5.076981969752838</c:v>
                  </c:pt>
                  <c:pt idx="782">
                    <c:v>5.797981737939867</c:v>
                  </c:pt>
                  <c:pt idx="783">
                    <c:v>11.76660370415615</c:v>
                  </c:pt>
                  <c:pt idx="784">
                    <c:v>2.380476829576417</c:v>
                  </c:pt>
                  <c:pt idx="785">
                    <c:v>23.38427332194664</c:v>
                  </c:pt>
                  <c:pt idx="786">
                    <c:v>11.225638730895</c:v>
                  </c:pt>
                  <c:pt idx="787">
                    <c:v>5.737756971841588</c:v>
                  </c:pt>
                  <c:pt idx="788">
                    <c:v>7.963875922287936</c:v>
                  </c:pt>
                  <c:pt idx="789">
                    <c:v>16.18479062809313</c:v>
                  </c:pt>
                  <c:pt idx="790">
                    <c:v>15.26453105057322</c:v>
                  </c:pt>
                  <c:pt idx="791">
                    <c:v>3.547416981739383</c:v>
                  </c:pt>
                  <c:pt idx="792">
                    <c:v>5.598552236213965</c:v>
                  </c:pt>
                  <c:pt idx="793">
                    <c:v>3.435518180698812</c:v>
                  </c:pt>
                  <c:pt idx="794">
                    <c:v>9.934600131669867</c:v>
                  </c:pt>
                  <c:pt idx="795">
                    <c:v>10.61634492417015</c:v>
                  </c:pt>
                  <c:pt idx="796">
                    <c:v>1.795553443238101</c:v>
                  </c:pt>
                  <c:pt idx="797">
                    <c:v>5.702686203681698</c:v>
                  </c:pt>
                  <c:pt idx="798">
                    <c:v>16.25260549751169</c:v>
                  </c:pt>
                  <c:pt idx="799">
                    <c:v>13.50190980992007</c:v>
                  </c:pt>
                  <c:pt idx="800">
                    <c:v>7.51894848634861</c:v>
                  </c:pt>
                  <c:pt idx="801">
                    <c:v>2.627806055368941</c:v>
                  </c:pt>
                  <c:pt idx="802">
                    <c:v>4.188880787386275</c:v>
                  </c:pt>
                  <c:pt idx="803">
                    <c:v>7.612114403969175</c:v>
                  </c:pt>
                  <c:pt idx="804">
                    <c:v>11.5377734520753</c:v>
                  </c:pt>
                  <c:pt idx="805">
                    <c:v>4.983020345567097</c:v>
                  </c:pt>
                  <c:pt idx="806">
                    <c:v>9.970889362221376</c:v>
                  </c:pt>
                  <c:pt idx="807">
                    <c:v>9.66281625637807</c:v>
                  </c:pt>
                  <c:pt idx="808">
                    <c:v>7.962922620283235</c:v>
                  </c:pt>
                  <c:pt idx="809">
                    <c:v>8.136784845432895</c:v>
                  </c:pt>
                  <c:pt idx="810">
                    <c:v>7.778519772549585</c:v>
                  </c:pt>
                  <c:pt idx="811">
                    <c:v>4.327559108491426</c:v>
                  </c:pt>
                  <c:pt idx="812">
                    <c:v>2.743258990002879</c:v>
                  </c:pt>
                  <c:pt idx="813">
                    <c:v>11.33103317027346</c:v>
                  </c:pt>
                  <c:pt idx="814">
                    <c:v>7.787625942932095</c:v>
                  </c:pt>
                  <c:pt idx="815">
                    <c:v>7.581143599962473</c:v>
                  </c:pt>
                  <c:pt idx="816">
                    <c:v>10.8415256489593</c:v>
                  </c:pt>
                  <c:pt idx="817">
                    <c:v>1.867781810239147</c:v>
                  </c:pt>
                  <c:pt idx="818">
                    <c:v>2.314172844954171</c:v>
                  </c:pt>
                  <c:pt idx="819">
                    <c:v>4.519349884251713</c:v>
                  </c:pt>
                  <c:pt idx="820">
                    <c:v>5.654403296587866</c:v>
                  </c:pt>
                  <c:pt idx="821">
                    <c:v>2.444086818053739</c:v>
                  </c:pt>
                  <c:pt idx="822">
                    <c:v>5.680085905216913</c:v>
                  </c:pt>
                  <c:pt idx="823">
                    <c:v>17.67190467073078</c:v>
                  </c:pt>
                  <c:pt idx="824">
                    <c:v>12.50715918614531</c:v>
                  </c:pt>
                  <c:pt idx="825">
                    <c:v>10.11785770625223</c:v>
                  </c:pt>
                  <c:pt idx="826">
                    <c:v>10.7593892359031</c:v>
                  </c:pt>
                  <c:pt idx="827">
                    <c:v>13.033650778393</c:v>
                  </c:pt>
                  <c:pt idx="828">
                    <c:v>5.564829524173517</c:v>
                  </c:pt>
                  <c:pt idx="829">
                    <c:v>8.968409550441174</c:v>
                  </c:pt>
                  <c:pt idx="830">
                    <c:v>4.780175622830527</c:v>
                  </c:pt>
                  <c:pt idx="831">
                    <c:v>2.304305558087625</c:v>
                  </c:pt>
                  <c:pt idx="832">
                    <c:v>4.728168169674341</c:v>
                  </c:pt>
                  <c:pt idx="833">
                    <c:v>7.144568172743822</c:v>
                  </c:pt>
                  <c:pt idx="834">
                    <c:v>5.155457829940553</c:v>
                  </c:pt>
                  <c:pt idx="835">
                    <c:v>3.074971163151327</c:v>
                  </c:pt>
                  <c:pt idx="836">
                    <c:v>13.31241423879138</c:v>
                  </c:pt>
                  <c:pt idx="837">
                    <c:v>2.799093882778</c:v>
                  </c:pt>
                  <c:pt idx="838">
                    <c:v>3.721904338272271</c:v>
                  </c:pt>
                  <c:pt idx="839">
                    <c:v>10.25698642198818</c:v>
                  </c:pt>
                  <c:pt idx="840">
                    <c:v>4.711966123880703</c:v>
                  </c:pt>
                  <c:pt idx="841">
                    <c:v>7.257287468695226</c:v>
                  </c:pt>
                  <c:pt idx="842">
                    <c:v>4.300658783788911</c:v>
                  </c:pt>
                  <c:pt idx="843">
                    <c:v>20.42211798971678</c:v>
                  </c:pt>
                  <c:pt idx="844">
                    <c:v>4.320742015647832</c:v>
                  </c:pt>
                  <c:pt idx="845">
                    <c:v>16.05743976449023</c:v>
                  </c:pt>
                  <c:pt idx="846">
                    <c:v>10.24000220115615</c:v>
                  </c:pt>
                  <c:pt idx="847">
                    <c:v>3.762700218813631</c:v>
                  </c:pt>
                  <c:pt idx="848">
                    <c:v>2.10525134756493</c:v>
                  </c:pt>
                  <c:pt idx="849">
                    <c:v>12.54755749192665</c:v>
                  </c:pt>
                  <c:pt idx="850">
                    <c:v>7.245836858897865</c:v>
                  </c:pt>
                  <c:pt idx="851">
                    <c:v>19.02746867678865</c:v>
                  </c:pt>
                  <c:pt idx="852">
                    <c:v>3.264763448897882</c:v>
                  </c:pt>
                  <c:pt idx="853">
                    <c:v>2.454968100060736</c:v>
                  </c:pt>
                  <c:pt idx="854">
                    <c:v>4.650922042030725</c:v>
                  </c:pt>
                  <c:pt idx="855">
                    <c:v>14.50055019708002</c:v>
                  </c:pt>
                  <c:pt idx="856">
                    <c:v>8.667786102652758</c:v>
                  </c:pt>
                  <c:pt idx="857">
                    <c:v>9.201220199380618</c:v>
                  </c:pt>
                  <c:pt idx="858">
                    <c:v>2.778528535667505</c:v>
                  </c:pt>
                  <c:pt idx="859">
                    <c:v>3.967401274180588</c:v>
                  </c:pt>
                  <c:pt idx="860">
                    <c:v>4.351172853699905</c:v>
                  </c:pt>
                  <c:pt idx="861">
                    <c:v>24.41363690380117</c:v>
                  </c:pt>
                  <c:pt idx="862">
                    <c:v>9.96578093285433</c:v>
                  </c:pt>
                  <c:pt idx="863">
                    <c:v>15.24602493552802</c:v>
                  </c:pt>
                  <c:pt idx="864">
                    <c:v>3.145598223224605</c:v>
                  </c:pt>
                  <c:pt idx="865">
                    <c:v>6.311201768790832</c:v>
                  </c:pt>
                  <c:pt idx="866">
                    <c:v>8.895801534901124</c:v>
                  </c:pt>
                  <c:pt idx="867">
                    <c:v>1.77803458431986</c:v>
                  </c:pt>
                  <c:pt idx="868">
                    <c:v>1.19085211579534</c:v>
                  </c:pt>
                  <c:pt idx="869">
                    <c:v>2.346937175318227</c:v>
                  </c:pt>
                  <c:pt idx="870">
                    <c:v>1.832515949147184</c:v>
                  </c:pt>
                  <c:pt idx="871">
                    <c:v>8.490946425079664</c:v>
                  </c:pt>
                  <c:pt idx="872">
                    <c:v>10.24919688888018</c:v>
                  </c:pt>
                  <c:pt idx="873">
                    <c:v>7.356909764350698</c:v>
                  </c:pt>
                  <c:pt idx="874">
                    <c:v>5.367550459688346</c:v>
                  </c:pt>
                  <c:pt idx="875">
                    <c:v>4.479931933989183</c:v>
                  </c:pt>
                  <c:pt idx="876">
                    <c:v>3.186493413175273</c:v>
                  </c:pt>
                  <c:pt idx="877">
                    <c:v>8.347457601678337</c:v>
                  </c:pt>
                  <c:pt idx="878">
                    <c:v>3.549932673789449</c:v>
                  </c:pt>
                  <c:pt idx="879">
                    <c:v>8.839432464398006</c:v>
                  </c:pt>
                  <c:pt idx="880">
                    <c:v>5.74761336642189</c:v>
                  </c:pt>
                  <c:pt idx="881">
                    <c:v>16.07166922627183</c:v>
                  </c:pt>
                  <c:pt idx="882">
                    <c:v>6.093535204268185</c:v>
                  </c:pt>
                  <c:pt idx="883">
                    <c:v>4.628531688640375</c:v>
                  </c:pt>
                  <c:pt idx="884">
                    <c:v>2.953166809904338</c:v>
                  </c:pt>
                  <c:pt idx="885">
                    <c:v>2.920544426938274</c:v>
                  </c:pt>
                  <c:pt idx="886">
                    <c:v>9.633682694405276</c:v>
                  </c:pt>
                  <c:pt idx="887">
                    <c:v>15.41831726775475</c:v>
                  </c:pt>
                  <c:pt idx="888">
                    <c:v>3.06250874407896</c:v>
                  </c:pt>
                  <c:pt idx="889">
                    <c:v>4.946513433539512</c:v>
                  </c:pt>
                  <c:pt idx="890">
                    <c:v>7.906141209555422</c:v>
                  </c:pt>
                  <c:pt idx="891">
                    <c:v>2.645112849531267</c:v>
                  </c:pt>
                  <c:pt idx="892">
                    <c:v>17.36167972978554</c:v>
                  </c:pt>
                  <c:pt idx="893">
                    <c:v>2.416916617368252</c:v>
                  </c:pt>
                  <c:pt idx="894">
                    <c:v>9.80149905765528</c:v>
                  </c:pt>
                  <c:pt idx="895">
                    <c:v>1.869073417756043</c:v>
                  </c:pt>
                  <c:pt idx="896">
                    <c:v>10.48603212405573</c:v>
                  </c:pt>
                  <c:pt idx="897">
                    <c:v>7.659816010774567</c:v>
                  </c:pt>
                  <c:pt idx="898">
                    <c:v>9.104809327760712</c:v>
                  </c:pt>
                  <c:pt idx="899">
                    <c:v>8.004880456053975</c:v>
                  </c:pt>
                  <c:pt idx="900">
                    <c:v>22.32027182686782</c:v>
                  </c:pt>
                  <c:pt idx="901">
                    <c:v>16.39236723909473</c:v>
                  </c:pt>
                  <c:pt idx="902">
                    <c:v>14.57038441879011</c:v>
                  </c:pt>
                  <c:pt idx="903">
                    <c:v>6.448060354472208</c:v>
                  </c:pt>
                  <c:pt idx="904">
                    <c:v>7.443351361286068</c:v>
                  </c:pt>
                  <c:pt idx="905">
                    <c:v>2.879890742548</c:v>
                  </c:pt>
                  <c:pt idx="906">
                    <c:v>21.90261536607969</c:v>
                  </c:pt>
                  <c:pt idx="907">
                    <c:v>6.775775564038906</c:v>
                  </c:pt>
                  <c:pt idx="908">
                    <c:v>7.349170014611855</c:v>
                  </c:pt>
                  <c:pt idx="909">
                    <c:v>6.690898559967675</c:v>
                  </c:pt>
                  <c:pt idx="910">
                    <c:v>14.81562795340271</c:v>
                  </c:pt>
                  <c:pt idx="911">
                    <c:v>5.329675463853891</c:v>
                  </c:pt>
                  <c:pt idx="912">
                    <c:v>6.035213254862041</c:v>
                  </c:pt>
                  <c:pt idx="913">
                    <c:v>8.955327040046922</c:v>
                  </c:pt>
                  <c:pt idx="914">
                    <c:v>21.10600918284792</c:v>
                  </c:pt>
                  <c:pt idx="915">
                    <c:v>6.968187578441865</c:v>
                  </c:pt>
                  <c:pt idx="916">
                    <c:v>4.21984218585635</c:v>
                  </c:pt>
                  <c:pt idx="917">
                    <c:v>14.80035493527955</c:v>
                  </c:pt>
                  <c:pt idx="918">
                    <c:v>9.02158665984802</c:v>
                  </c:pt>
                  <c:pt idx="919">
                    <c:v>2.493589652792887</c:v>
                  </c:pt>
                  <c:pt idx="920">
                    <c:v>21.63209925197116</c:v>
                  </c:pt>
                  <c:pt idx="921">
                    <c:v>20.80647900039209</c:v>
                  </c:pt>
                  <c:pt idx="922">
                    <c:v>7.313487807898853</c:v>
                  </c:pt>
                  <c:pt idx="923">
                    <c:v>6.264610741739578</c:v>
                  </c:pt>
                  <c:pt idx="924">
                    <c:v>8.739977916684418</c:v>
                  </c:pt>
                  <c:pt idx="925">
                    <c:v>13.13288843702817</c:v>
                  </c:pt>
                  <c:pt idx="926">
                    <c:v>3.338663153671383</c:v>
                  </c:pt>
                  <c:pt idx="927">
                    <c:v>6.74429368583215</c:v>
                  </c:pt>
                  <c:pt idx="928">
                    <c:v>6.481294503734913</c:v>
                  </c:pt>
                  <c:pt idx="929">
                    <c:v>4.642549019891562</c:v>
                  </c:pt>
                  <c:pt idx="930">
                    <c:v>1.29591572620515</c:v>
                  </c:pt>
                  <c:pt idx="931">
                    <c:v>16.45206603180483</c:v>
                  </c:pt>
                  <c:pt idx="932">
                    <c:v>6.011550989946898</c:v>
                  </c:pt>
                  <c:pt idx="933">
                    <c:v>3.299946872222915</c:v>
                  </c:pt>
                  <c:pt idx="934">
                    <c:v>4.848711198394692</c:v>
                  </c:pt>
                  <c:pt idx="935">
                    <c:v>10.79246181165807</c:v>
                  </c:pt>
                  <c:pt idx="936">
                    <c:v>6.890906721101762</c:v>
                  </c:pt>
                  <c:pt idx="937">
                    <c:v>7.726549498613533</c:v>
                  </c:pt>
                  <c:pt idx="938">
                    <c:v>8.724268734422491</c:v>
                  </c:pt>
                  <c:pt idx="939">
                    <c:v>9.804313665866667</c:v>
                  </c:pt>
                  <c:pt idx="940">
                    <c:v>15.64287087733001</c:v>
                  </c:pt>
                  <c:pt idx="941">
                    <c:v>7.655083433335275</c:v>
                  </c:pt>
                  <c:pt idx="942">
                    <c:v>6.018353136220779</c:v>
                  </c:pt>
                  <c:pt idx="943">
                    <c:v>4.769125153794152</c:v>
                  </c:pt>
                  <c:pt idx="944">
                    <c:v>17.34232330045655</c:v>
                  </c:pt>
                  <c:pt idx="945">
                    <c:v>2.307175596652934</c:v>
                  </c:pt>
                  <c:pt idx="946">
                    <c:v>14.01448101994752</c:v>
                  </c:pt>
                  <c:pt idx="947">
                    <c:v>10.8833317287029</c:v>
                  </c:pt>
                  <c:pt idx="948">
                    <c:v>3.969164968209884</c:v>
                  </c:pt>
                  <c:pt idx="949">
                    <c:v>4.257733018192899</c:v>
                  </c:pt>
                  <c:pt idx="950">
                    <c:v>12.1334932403795</c:v>
                  </c:pt>
                  <c:pt idx="951">
                    <c:v>7.173876976751735</c:v>
                  </c:pt>
                  <c:pt idx="952">
                    <c:v>7.56211918116477</c:v>
                  </c:pt>
                  <c:pt idx="953">
                    <c:v>6.119484801034361</c:v>
                  </c:pt>
                  <c:pt idx="954">
                    <c:v>5.526143003236006</c:v>
                  </c:pt>
                  <c:pt idx="955">
                    <c:v>17.67725508475923</c:v>
                  </c:pt>
                  <c:pt idx="956">
                    <c:v>21.23299389473048</c:v>
                  </c:pt>
                  <c:pt idx="957">
                    <c:v>14.51644130261637</c:v>
                  </c:pt>
                  <c:pt idx="958">
                    <c:v>9.58418808786854</c:v>
                  </c:pt>
                  <c:pt idx="959">
                    <c:v>27.09175348913189</c:v>
                  </c:pt>
                  <c:pt idx="960">
                    <c:v>15.28646876473305</c:v>
                  </c:pt>
                  <c:pt idx="961">
                    <c:v>9.77684052188289</c:v>
                  </c:pt>
                  <c:pt idx="962">
                    <c:v>21.14491207706213</c:v>
                  </c:pt>
                  <c:pt idx="963">
                    <c:v>1.102964659615921</c:v>
                  </c:pt>
                  <c:pt idx="964">
                    <c:v>11.23595749065507</c:v>
                  </c:pt>
                  <c:pt idx="965">
                    <c:v>14.97336275504835</c:v>
                  </c:pt>
                  <c:pt idx="966">
                    <c:v>12.79260727047732</c:v>
                  </c:pt>
                  <c:pt idx="967">
                    <c:v>9.358044451135105</c:v>
                  </c:pt>
                  <c:pt idx="968">
                    <c:v>4.185853164375007</c:v>
                  </c:pt>
                  <c:pt idx="969">
                    <c:v>18.7301141697035</c:v>
                  </c:pt>
                  <c:pt idx="970">
                    <c:v>0.767550555964132</c:v>
                  </c:pt>
                  <c:pt idx="971">
                    <c:v>12.66646242731682</c:v>
                  </c:pt>
                  <c:pt idx="972">
                    <c:v>14.0445955108306</c:v>
                  </c:pt>
                  <c:pt idx="973">
                    <c:v>20.38598481830213</c:v>
                  </c:pt>
                  <c:pt idx="974">
                    <c:v>9.219297481891651</c:v>
                  </c:pt>
                  <c:pt idx="975">
                    <c:v>7.874762971888075</c:v>
                  </c:pt>
                  <c:pt idx="976">
                    <c:v>6.341934977363675</c:v>
                  </c:pt>
                  <c:pt idx="977">
                    <c:v>6.685282266768513</c:v>
                  </c:pt>
                  <c:pt idx="978">
                    <c:v>6.96818075327247</c:v>
                  </c:pt>
                  <c:pt idx="979">
                    <c:v>7.973955176144937</c:v>
                  </c:pt>
                  <c:pt idx="980">
                    <c:v>5.944937725270599</c:v>
                  </c:pt>
                  <c:pt idx="981">
                    <c:v>16.74242331187352</c:v>
                  </c:pt>
                  <c:pt idx="982">
                    <c:v>7.681512212162286</c:v>
                  </c:pt>
                  <c:pt idx="983">
                    <c:v>8.920177097019234</c:v>
                  </c:pt>
                  <c:pt idx="984">
                    <c:v>16.06874471706453</c:v>
                  </c:pt>
                  <c:pt idx="985">
                    <c:v>6.208488251277346</c:v>
                  </c:pt>
                  <c:pt idx="986">
                    <c:v>6.096477070756187</c:v>
                  </c:pt>
                  <c:pt idx="987">
                    <c:v>19.58440158568379</c:v>
                  </c:pt>
                  <c:pt idx="988">
                    <c:v>18.76278048935942</c:v>
                  </c:pt>
                  <c:pt idx="989">
                    <c:v>8.85649257821242</c:v>
                  </c:pt>
                  <c:pt idx="990">
                    <c:v>29.99736038190372</c:v>
                  </c:pt>
                  <c:pt idx="991">
                    <c:v>4.470547719531953</c:v>
                  </c:pt>
                  <c:pt idx="992">
                    <c:v>4.43122548538525</c:v>
                  </c:pt>
                  <c:pt idx="993">
                    <c:v>34.45795064158971</c:v>
                  </c:pt>
                  <c:pt idx="994">
                    <c:v>2.735697212117586</c:v>
                  </c:pt>
                  <c:pt idx="995">
                    <c:v>0.385776832417524</c:v>
                  </c:pt>
                  <c:pt idx="996">
                    <c:v>4.544857353545376</c:v>
                  </c:pt>
                  <c:pt idx="997">
                    <c:v>21.88495337541883</c:v>
                  </c:pt>
                  <c:pt idx="998">
                    <c:v>27.46006126200014</c:v>
                  </c:pt>
                  <c:pt idx="999">
                    <c:v>17.02049455423959</c:v>
                  </c:pt>
                  <c:pt idx="1000">
                    <c:v>19.93121063672881</c:v>
                  </c:pt>
                  <c:pt idx="1001">
                    <c:v>31.01204513685893</c:v>
                  </c:pt>
                  <c:pt idx="1002">
                    <c:v>25.79620644788739</c:v>
                  </c:pt>
                  <c:pt idx="1003">
                    <c:v>38.40497634421505</c:v>
                  </c:pt>
                  <c:pt idx="1004">
                    <c:v>49.6426353488857</c:v>
                  </c:pt>
                  <c:pt idx="1005">
                    <c:v>27.33898010243215</c:v>
                  </c:pt>
                </c:numCache>
              </c:numRef>
            </c:plus>
            <c:minus>
              <c:numRef>
                <c:f>Foglio1!$H$2:$H$1007</c:f>
                <c:numCache>
                  <c:formatCode>General</c:formatCode>
                  <c:ptCount val="1006"/>
                  <c:pt idx="0">
                    <c:v>0.668780749659866</c:v>
                  </c:pt>
                  <c:pt idx="1">
                    <c:v>0.461577533548267</c:v>
                  </c:pt>
                  <c:pt idx="2">
                    <c:v>0.869813965347484</c:v>
                  </c:pt>
                  <c:pt idx="3">
                    <c:v>0.739290168273176</c:v>
                  </c:pt>
                  <c:pt idx="4">
                    <c:v>6.528624029334346</c:v>
                  </c:pt>
                  <c:pt idx="5">
                    <c:v>2.852507024307027</c:v>
                  </c:pt>
                  <c:pt idx="6">
                    <c:v>0.747731346836054</c:v>
                  </c:pt>
                  <c:pt idx="7">
                    <c:v>4.030917736581205</c:v>
                  </c:pt>
                  <c:pt idx="8">
                    <c:v>5.580671903600392</c:v>
                  </c:pt>
                  <c:pt idx="9">
                    <c:v>2.83273057830542</c:v>
                  </c:pt>
                  <c:pt idx="10">
                    <c:v>1.664338381418364</c:v>
                  </c:pt>
                  <c:pt idx="11">
                    <c:v>5.210170655183103</c:v>
                  </c:pt>
                  <c:pt idx="12">
                    <c:v>1.794305069747494</c:v>
                  </c:pt>
                  <c:pt idx="13">
                    <c:v>5.708341596812733</c:v>
                  </c:pt>
                  <c:pt idx="14">
                    <c:v>3.65083209239694</c:v>
                  </c:pt>
                  <c:pt idx="15">
                    <c:v>5.793599706679009</c:v>
                  </c:pt>
                  <c:pt idx="16">
                    <c:v>2.696962102492966</c:v>
                  </c:pt>
                  <c:pt idx="17">
                    <c:v>1.974304919598017</c:v>
                  </c:pt>
                  <c:pt idx="18">
                    <c:v>1.879717930183725</c:v>
                  </c:pt>
                  <c:pt idx="19">
                    <c:v>7.393373297466446</c:v>
                  </c:pt>
                  <c:pt idx="20">
                    <c:v>6.061625347507348</c:v>
                  </c:pt>
                  <c:pt idx="21">
                    <c:v>2.906723726873078</c:v>
                  </c:pt>
                  <c:pt idx="22">
                    <c:v>5.121148084719652</c:v>
                  </c:pt>
                  <c:pt idx="23">
                    <c:v>5.837469388976762</c:v>
                  </c:pt>
                  <c:pt idx="24">
                    <c:v>3.759958581205623</c:v>
                  </c:pt>
                  <c:pt idx="25">
                    <c:v>6.888523844642848</c:v>
                  </c:pt>
                  <c:pt idx="26">
                    <c:v>18.33155365413799</c:v>
                  </c:pt>
                  <c:pt idx="27">
                    <c:v>0.318565821261097</c:v>
                  </c:pt>
                  <c:pt idx="28">
                    <c:v>3.135559883777303</c:v>
                  </c:pt>
                  <c:pt idx="29">
                    <c:v>9.580518771129135</c:v>
                  </c:pt>
                  <c:pt idx="30">
                    <c:v>4.879048236701502</c:v>
                  </c:pt>
                  <c:pt idx="31">
                    <c:v>3.129771264260933</c:v>
                  </c:pt>
                  <c:pt idx="32">
                    <c:v>5.477277592816711</c:v>
                  </c:pt>
                  <c:pt idx="33">
                    <c:v>4.70733038217637</c:v>
                  </c:pt>
                  <c:pt idx="34">
                    <c:v>4.387170411299879</c:v>
                  </c:pt>
                  <c:pt idx="35">
                    <c:v>1.343736727923396</c:v>
                  </c:pt>
                  <c:pt idx="36">
                    <c:v>13.67024435785628</c:v>
                  </c:pt>
                  <c:pt idx="37">
                    <c:v>2.678998534335832</c:v>
                  </c:pt>
                  <c:pt idx="38">
                    <c:v>2.252350109389498</c:v>
                  </c:pt>
                  <c:pt idx="39">
                    <c:v>1.533729088365975</c:v>
                  </c:pt>
                  <c:pt idx="40">
                    <c:v>3.464611504985824</c:v>
                  </c:pt>
                  <c:pt idx="41">
                    <c:v>18.49303843314578</c:v>
                  </c:pt>
                  <c:pt idx="42">
                    <c:v>8.073380834095974</c:v>
                  </c:pt>
                  <c:pt idx="43">
                    <c:v>2.368221860389782</c:v>
                  </c:pt>
                  <c:pt idx="44">
                    <c:v>1.894389749401766</c:v>
                  </c:pt>
                  <c:pt idx="45">
                    <c:v>6.752308892866648</c:v>
                  </c:pt>
                  <c:pt idx="46">
                    <c:v>0.984324917858357</c:v>
                  </c:pt>
                  <c:pt idx="47">
                    <c:v>4.811471481941418</c:v>
                  </c:pt>
                  <c:pt idx="48">
                    <c:v>10.9605308992022</c:v>
                  </c:pt>
                  <c:pt idx="49">
                    <c:v>5.050771172849207</c:v>
                  </c:pt>
                  <c:pt idx="50">
                    <c:v>8.504057340495498</c:v>
                  </c:pt>
                  <c:pt idx="51">
                    <c:v>18.97017172289581</c:v>
                  </c:pt>
                  <c:pt idx="52">
                    <c:v>6.991250486847783</c:v>
                  </c:pt>
                  <c:pt idx="53">
                    <c:v>4.961767249152517</c:v>
                  </c:pt>
                  <c:pt idx="54">
                    <c:v>12.35044872865442</c:v>
                  </c:pt>
                  <c:pt idx="55">
                    <c:v>10.14254769348472</c:v>
                  </c:pt>
                  <c:pt idx="56">
                    <c:v>7.589772515067351</c:v>
                  </c:pt>
                  <c:pt idx="57">
                    <c:v>4.412584151914467</c:v>
                  </c:pt>
                  <c:pt idx="58">
                    <c:v>5.525633898935705</c:v>
                  </c:pt>
                  <c:pt idx="59">
                    <c:v>0.620636932315484</c:v>
                  </c:pt>
                  <c:pt idx="60">
                    <c:v>9.170401135386432</c:v>
                  </c:pt>
                  <c:pt idx="61">
                    <c:v>2.131441104498096</c:v>
                  </c:pt>
                  <c:pt idx="62">
                    <c:v>4.375920257846365</c:v>
                  </c:pt>
                  <c:pt idx="63">
                    <c:v>6.244634117922795</c:v>
                  </c:pt>
                  <c:pt idx="64">
                    <c:v>17.18336064363779</c:v>
                  </c:pt>
                  <c:pt idx="65">
                    <c:v>5.856144315396746</c:v>
                  </c:pt>
                  <c:pt idx="66">
                    <c:v>6.664739456558153</c:v>
                  </c:pt>
                  <c:pt idx="67">
                    <c:v>11.60329290523795</c:v>
                  </c:pt>
                  <c:pt idx="68">
                    <c:v>3.477847215784667</c:v>
                  </c:pt>
                  <c:pt idx="69">
                    <c:v>4.378801898798597</c:v>
                  </c:pt>
                  <c:pt idx="70">
                    <c:v>5.757588861140853</c:v>
                  </c:pt>
                  <c:pt idx="71">
                    <c:v>12.73904870750542</c:v>
                  </c:pt>
                  <c:pt idx="72">
                    <c:v>2.580176505800685</c:v>
                  </c:pt>
                  <c:pt idx="73">
                    <c:v>7.451439492206982</c:v>
                  </c:pt>
                  <c:pt idx="74">
                    <c:v>5.596341794319942</c:v>
                  </c:pt>
                  <c:pt idx="75">
                    <c:v>6.224303454423448</c:v>
                  </c:pt>
                  <c:pt idx="76">
                    <c:v>4.713202802074841</c:v>
                  </c:pt>
                  <c:pt idx="77">
                    <c:v>18.55128501985292</c:v>
                  </c:pt>
                  <c:pt idx="78">
                    <c:v>6.010767110630201</c:v>
                  </c:pt>
                  <c:pt idx="79">
                    <c:v>12.1994775934268</c:v>
                  </c:pt>
                  <c:pt idx="80">
                    <c:v>9.601943760776278</c:v>
                  </c:pt>
                  <c:pt idx="81">
                    <c:v>4.952099019578228</c:v>
                  </c:pt>
                  <c:pt idx="82">
                    <c:v>6.613631800964113</c:v>
                  </c:pt>
                  <c:pt idx="83">
                    <c:v>5.314835345036322</c:v>
                  </c:pt>
                  <c:pt idx="84">
                    <c:v>20.07101912975337</c:v>
                  </c:pt>
                  <c:pt idx="85">
                    <c:v>5.272908117262901</c:v>
                  </c:pt>
                  <c:pt idx="86">
                    <c:v>5.298122848152825</c:v>
                  </c:pt>
                  <c:pt idx="87">
                    <c:v>3.428173328109741</c:v>
                  </c:pt>
                  <c:pt idx="88">
                    <c:v>2.493281610515997</c:v>
                  </c:pt>
                  <c:pt idx="89">
                    <c:v>0.477588670080969</c:v>
                  </c:pt>
                  <c:pt idx="90">
                    <c:v>3.047767620434385</c:v>
                  </c:pt>
                  <c:pt idx="91">
                    <c:v>12.40534355623333</c:v>
                  </c:pt>
                  <c:pt idx="92">
                    <c:v>11.80316208856185</c:v>
                  </c:pt>
                  <c:pt idx="93">
                    <c:v>28.18878424330468</c:v>
                  </c:pt>
                  <c:pt idx="94">
                    <c:v>14.35735984148586</c:v>
                  </c:pt>
                  <c:pt idx="95">
                    <c:v>7.78660310702139</c:v>
                  </c:pt>
                  <c:pt idx="96">
                    <c:v>3.634519334779854</c:v>
                  </c:pt>
                  <c:pt idx="97">
                    <c:v>6.80646914020361</c:v>
                  </c:pt>
                  <c:pt idx="98">
                    <c:v>10.1471418794827</c:v>
                  </c:pt>
                  <c:pt idx="99">
                    <c:v>15.14201286711921</c:v>
                  </c:pt>
                  <c:pt idx="100">
                    <c:v>6.816794344106968</c:v>
                  </c:pt>
                  <c:pt idx="101">
                    <c:v>3.451469313335664</c:v>
                  </c:pt>
                  <c:pt idx="102">
                    <c:v>2.964301432397821</c:v>
                  </c:pt>
                  <c:pt idx="103">
                    <c:v>3.289949675208365</c:v>
                  </c:pt>
                  <c:pt idx="104">
                    <c:v>1.085468846757831</c:v>
                  </c:pt>
                  <c:pt idx="105">
                    <c:v>29.05181497594926</c:v>
                  </c:pt>
                  <c:pt idx="106">
                    <c:v>16.97129434159982</c:v>
                  </c:pt>
                  <c:pt idx="107">
                    <c:v>5.579804701080533</c:v>
                  </c:pt>
                  <c:pt idx="108">
                    <c:v>3.983982048595363</c:v>
                  </c:pt>
                  <c:pt idx="109">
                    <c:v>5.182644298249881</c:v>
                  </c:pt>
                  <c:pt idx="110">
                    <c:v>3.84187772538538</c:v>
                  </c:pt>
                  <c:pt idx="111">
                    <c:v>5.295029867888376</c:v>
                  </c:pt>
                  <c:pt idx="112">
                    <c:v>1.243706352519745</c:v>
                  </c:pt>
                  <c:pt idx="113">
                    <c:v>2.911804879101404</c:v>
                  </c:pt>
                  <c:pt idx="114">
                    <c:v>5.437926914183612</c:v>
                  </c:pt>
                  <c:pt idx="115">
                    <c:v>13.31998288792785</c:v>
                  </c:pt>
                  <c:pt idx="116">
                    <c:v>6.381204381460853</c:v>
                  </c:pt>
                  <c:pt idx="117">
                    <c:v>3.288680333984199</c:v>
                  </c:pt>
                  <c:pt idx="118">
                    <c:v>2.15013280089058</c:v>
                  </c:pt>
                  <c:pt idx="119">
                    <c:v>7.154610460494609</c:v>
                  </c:pt>
                  <c:pt idx="120">
                    <c:v>6.709115558433035</c:v>
                  </c:pt>
                  <c:pt idx="121">
                    <c:v>3.137343693196711</c:v>
                  </c:pt>
                  <c:pt idx="122">
                    <c:v>6.228994035628705</c:v>
                  </c:pt>
                  <c:pt idx="123">
                    <c:v>12.99693447916348</c:v>
                  </c:pt>
                  <c:pt idx="124">
                    <c:v>26.92853092607108</c:v>
                  </c:pt>
                  <c:pt idx="125">
                    <c:v>1.620339429011238</c:v>
                  </c:pt>
                  <c:pt idx="126">
                    <c:v>14.75649998766977</c:v>
                  </c:pt>
                  <c:pt idx="127">
                    <c:v>6.729361929974052</c:v>
                  </c:pt>
                  <c:pt idx="128">
                    <c:v>10.5959927041355</c:v>
                  </c:pt>
                  <c:pt idx="129">
                    <c:v>8.484030388440924</c:v>
                  </c:pt>
                  <c:pt idx="130">
                    <c:v>6.810173249657375</c:v>
                  </c:pt>
                  <c:pt idx="131">
                    <c:v>5.407843022096931</c:v>
                  </c:pt>
                  <c:pt idx="132">
                    <c:v>17.40223532700392</c:v>
                  </c:pt>
                  <c:pt idx="133">
                    <c:v>5.057400217854886</c:v>
                  </c:pt>
                  <c:pt idx="134">
                    <c:v>8.748859754307068</c:v>
                  </c:pt>
                  <c:pt idx="135">
                    <c:v>6.736899636101686</c:v>
                  </c:pt>
                  <c:pt idx="136">
                    <c:v>8.844596676965174</c:v>
                  </c:pt>
                  <c:pt idx="137">
                    <c:v>9.437985391894351</c:v>
                  </c:pt>
                  <c:pt idx="138">
                    <c:v>4.774271394341083</c:v>
                  </c:pt>
                  <c:pt idx="139">
                    <c:v>6.342088624075838</c:v>
                  </c:pt>
                  <c:pt idx="140">
                    <c:v>7.827568083932873</c:v>
                  </c:pt>
                  <c:pt idx="141">
                    <c:v>3.966527992436781</c:v>
                  </c:pt>
                  <c:pt idx="142">
                    <c:v>9.79249429502111</c:v>
                  </c:pt>
                  <c:pt idx="143">
                    <c:v>6.821122760590346</c:v>
                  </c:pt>
                  <c:pt idx="144">
                    <c:v>8.235961368115991</c:v>
                  </c:pt>
                  <c:pt idx="145">
                    <c:v>0.47282970976674</c:v>
                  </c:pt>
                  <c:pt idx="146">
                    <c:v>5.132451512600344</c:v>
                  </c:pt>
                  <c:pt idx="147">
                    <c:v>3.161393471085283</c:v>
                  </c:pt>
                  <c:pt idx="148">
                    <c:v>17.04818640173157</c:v>
                  </c:pt>
                  <c:pt idx="149">
                    <c:v>6.547303849012501</c:v>
                  </c:pt>
                  <c:pt idx="150">
                    <c:v>2.747993775247361</c:v>
                  </c:pt>
                  <c:pt idx="151">
                    <c:v>3.227916305040111</c:v>
                  </c:pt>
                  <c:pt idx="152">
                    <c:v>11.30718884047827</c:v>
                  </c:pt>
                  <c:pt idx="153">
                    <c:v>10.95620331657432</c:v>
                  </c:pt>
                  <c:pt idx="154">
                    <c:v>7.653775739397186</c:v>
                  </c:pt>
                  <c:pt idx="155">
                    <c:v>4.50163219812961</c:v>
                  </c:pt>
                  <c:pt idx="156">
                    <c:v>2.881397214939091</c:v>
                  </c:pt>
                  <c:pt idx="157">
                    <c:v>7.966158669775075</c:v>
                  </c:pt>
                  <c:pt idx="158">
                    <c:v>3.468241024224376</c:v>
                  </c:pt>
                  <c:pt idx="159">
                    <c:v>2.355377586192361</c:v>
                  </c:pt>
                  <c:pt idx="160">
                    <c:v>7.234227964014548</c:v>
                  </c:pt>
                  <c:pt idx="161">
                    <c:v>10.38509484399718</c:v>
                  </c:pt>
                  <c:pt idx="162">
                    <c:v>6.945458944394352</c:v>
                  </c:pt>
                  <c:pt idx="163">
                    <c:v>4.780003242810621</c:v>
                  </c:pt>
                  <c:pt idx="164">
                    <c:v>2.503762825816213</c:v>
                  </c:pt>
                  <c:pt idx="165">
                    <c:v>9.727264929357918</c:v>
                  </c:pt>
                  <c:pt idx="166">
                    <c:v>3.478254491454538</c:v>
                  </c:pt>
                  <c:pt idx="167">
                    <c:v>4.313842576529375</c:v>
                  </c:pt>
                  <c:pt idx="168">
                    <c:v>1.356011572007284</c:v>
                  </c:pt>
                  <c:pt idx="169">
                    <c:v>3.580089145463185</c:v>
                  </c:pt>
                  <c:pt idx="170">
                    <c:v>4.584967391257506</c:v>
                  </c:pt>
                  <c:pt idx="171">
                    <c:v>7.460021123513712</c:v>
                  </c:pt>
                  <c:pt idx="172">
                    <c:v>12.13095609458185</c:v>
                  </c:pt>
                  <c:pt idx="173">
                    <c:v>2.07135522399758</c:v>
                  </c:pt>
                  <c:pt idx="174">
                    <c:v>9.46143216478357</c:v>
                  </c:pt>
                  <c:pt idx="175">
                    <c:v>0.595493132824692</c:v>
                  </c:pt>
                  <c:pt idx="176">
                    <c:v>4.031336186166048</c:v>
                  </c:pt>
                  <c:pt idx="177">
                    <c:v>5.503575193154691</c:v>
                  </c:pt>
                  <c:pt idx="178">
                    <c:v>2.155285483803384</c:v>
                  </c:pt>
                  <c:pt idx="179">
                    <c:v>0.909795051789616</c:v>
                  </c:pt>
                  <c:pt idx="180">
                    <c:v>11.6554621146878</c:v>
                  </c:pt>
                  <c:pt idx="181">
                    <c:v>1.614856206713638</c:v>
                  </c:pt>
                  <c:pt idx="182">
                    <c:v>3.523053420521698</c:v>
                  </c:pt>
                  <c:pt idx="183">
                    <c:v>2.268676469171079</c:v>
                  </c:pt>
                  <c:pt idx="184">
                    <c:v>3.974009242034928</c:v>
                  </c:pt>
                  <c:pt idx="185">
                    <c:v>15.04116905132608</c:v>
                  </c:pt>
                  <c:pt idx="186">
                    <c:v>1.74685265543084</c:v>
                  </c:pt>
                  <c:pt idx="187">
                    <c:v>3.732972641686047</c:v>
                  </c:pt>
                  <c:pt idx="188">
                    <c:v>7.306398711029591</c:v>
                  </c:pt>
                  <c:pt idx="189">
                    <c:v>17.26652782315777</c:v>
                  </c:pt>
                  <c:pt idx="190">
                    <c:v>11.09024604335014</c:v>
                  </c:pt>
                  <c:pt idx="191">
                    <c:v>0.884359558418707</c:v>
                  </c:pt>
                  <c:pt idx="192">
                    <c:v>1.353164121014211</c:v>
                  </c:pt>
                  <c:pt idx="193">
                    <c:v>20.91670583969039</c:v>
                  </c:pt>
                  <c:pt idx="194">
                    <c:v>4.094834723262696</c:v>
                  </c:pt>
                  <c:pt idx="195">
                    <c:v>7.092678500704905</c:v>
                  </c:pt>
                  <c:pt idx="196">
                    <c:v>2.634624876992848</c:v>
                  </c:pt>
                  <c:pt idx="197">
                    <c:v>5.109887023302611</c:v>
                  </c:pt>
                  <c:pt idx="198">
                    <c:v>6.447919362433389</c:v>
                  </c:pt>
                  <c:pt idx="199">
                    <c:v>3.396546343568592</c:v>
                  </c:pt>
                  <c:pt idx="200">
                    <c:v>10.13033795840796</c:v>
                  </c:pt>
                  <c:pt idx="201">
                    <c:v>5.736432369103055</c:v>
                  </c:pt>
                  <c:pt idx="202">
                    <c:v>5.72663341431225</c:v>
                  </c:pt>
                  <c:pt idx="203">
                    <c:v>4.24556721591811</c:v>
                  </c:pt>
                  <c:pt idx="204">
                    <c:v>13.62482169505835</c:v>
                  </c:pt>
                  <c:pt idx="205">
                    <c:v>0.99475059388342</c:v>
                  </c:pt>
                  <c:pt idx="206">
                    <c:v>1.01747052114164</c:v>
                  </c:pt>
                  <c:pt idx="207">
                    <c:v>4.652983969112187</c:v>
                  </c:pt>
                  <c:pt idx="208">
                    <c:v>4.761904878654366</c:v>
                  </c:pt>
                  <c:pt idx="209">
                    <c:v>4.256895804599142</c:v>
                  </c:pt>
                  <c:pt idx="210">
                    <c:v>5.915215066748225</c:v>
                  </c:pt>
                  <c:pt idx="211">
                    <c:v>16.36773732754549</c:v>
                  </c:pt>
                  <c:pt idx="212">
                    <c:v>13.25526791631187</c:v>
                  </c:pt>
                  <c:pt idx="213">
                    <c:v>18.39680085619853</c:v>
                  </c:pt>
                  <c:pt idx="214">
                    <c:v>3.322049048981981</c:v>
                  </c:pt>
                  <c:pt idx="215">
                    <c:v>5.54618782947415</c:v>
                  </c:pt>
                  <c:pt idx="216">
                    <c:v>5.831437577675635</c:v>
                  </c:pt>
                  <c:pt idx="217">
                    <c:v>12.58124455231807</c:v>
                  </c:pt>
                  <c:pt idx="218">
                    <c:v>3.553703559051971</c:v>
                  </c:pt>
                  <c:pt idx="219">
                    <c:v>1.238148201139359</c:v>
                  </c:pt>
                  <c:pt idx="220">
                    <c:v>1.498647987827262</c:v>
                  </c:pt>
                  <c:pt idx="221">
                    <c:v>9.091460633817442</c:v>
                  </c:pt>
                  <c:pt idx="222">
                    <c:v>6.518707804149141</c:v>
                  </c:pt>
                  <c:pt idx="223">
                    <c:v>3.858879778381294</c:v>
                  </c:pt>
                  <c:pt idx="224">
                    <c:v>4.807248255399681</c:v>
                  </c:pt>
                  <c:pt idx="225">
                    <c:v>3.172508496904919</c:v>
                  </c:pt>
                  <c:pt idx="226">
                    <c:v>4.290433360496531</c:v>
                  </c:pt>
                  <c:pt idx="227">
                    <c:v>0.928576339244746</c:v>
                  </c:pt>
                  <c:pt idx="228">
                    <c:v>20.15252683014868</c:v>
                  </c:pt>
                  <c:pt idx="229">
                    <c:v>3.230865884981798</c:v>
                  </c:pt>
                  <c:pt idx="230">
                    <c:v>3.11365088233646</c:v>
                  </c:pt>
                  <c:pt idx="231">
                    <c:v>13.61677045860084</c:v>
                  </c:pt>
                  <c:pt idx="232">
                    <c:v>2.307211452862741</c:v>
                  </c:pt>
                  <c:pt idx="233">
                    <c:v>3.489475704013273</c:v>
                  </c:pt>
                  <c:pt idx="234">
                    <c:v>5.339139301043443</c:v>
                  </c:pt>
                  <c:pt idx="235">
                    <c:v>4.103103976296365</c:v>
                  </c:pt>
                  <c:pt idx="236">
                    <c:v>1.193206801464493</c:v>
                  </c:pt>
                  <c:pt idx="237">
                    <c:v>4.742720541951302</c:v>
                  </c:pt>
                  <c:pt idx="238">
                    <c:v>9.076542380550202</c:v>
                  </c:pt>
                  <c:pt idx="239">
                    <c:v>6.22277641854232</c:v>
                  </c:pt>
                  <c:pt idx="240">
                    <c:v>3.040270561664461</c:v>
                  </c:pt>
                  <c:pt idx="241">
                    <c:v>3.776194215691076</c:v>
                  </c:pt>
                  <c:pt idx="242">
                    <c:v>35.519865608016</c:v>
                  </c:pt>
                  <c:pt idx="243">
                    <c:v>0.915001193069367</c:v>
                  </c:pt>
                  <c:pt idx="244">
                    <c:v>3.632685212368618</c:v>
                  </c:pt>
                  <c:pt idx="245">
                    <c:v>3.655781224913888</c:v>
                  </c:pt>
                  <c:pt idx="246">
                    <c:v>13.41465749712986</c:v>
                  </c:pt>
                  <c:pt idx="247">
                    <c:v>5.346581766709293</c:v>
                  </c:pt>
                  <c:pt idx="248">
                    <c:v>3.426332121650132</c:v>
                  </c:pt>
                  <c:pt idx="249">
                    <c:v>8.304227903494318</c:v>
                  </c:pt>
                  <c:pt idx="250">
                    <c:v>31.38180345721433</c:v>
                  </c:pt>
                  <c:pt idx="251">
                    <c:v>9.271180508616167</c:v>
                  </c:pt>
                  <c:pt idx="252">
                    <c:v>3.355244039042914</c:v>
                  </c:pt>
                  <c:pt idx="253">
                    <c:v>6.443037410020192</c:v>
                  </c:pt>
                  <c:pt idx="254">
                    <c:v>1.583016772350738</c:v>
                  </c:pt>
                  <c:pt idx="255">
                    <c:v>7.57101911659757</c:v>
                  </c:pt>
                  <c:pt idx="256">
                    <c:v>8.343005319620926</c:v>
                  </c:pt>
                  <c:pt idx="257">
                    <c:v>11.94439155017094</c:v>
                  </c:pt>
                  <c:pt idx="258">
                    <c:v>1.548734890220903</c:v>
                  </c:pt>
                  <c:pt idx="259">
                    <c:v>2.082224626655483</c:v>
                  </c:pt>
                  <c:pt idx="260">
                    <c:v>5.937384382828949</c:v>
                  </c:pt>
                  <c:pt idx="261">
                    <c:v>2.463038926578783</c:v>
                  </c:pt>
                  <c:pt idx="262">
                    <c:v>2.599727095410223</c:v>
                  </c:pt>
                  <c:pt idx="263">
                    <c:v>8.833965112054285</c:v>
                  </c:pt>
                  <c:pt idx="264">
                    <c:v>8.951165195924994</c:v>
                  </c:pt>
                  <c:pt idx="265">
                    <c:v>2.3849064766547</c:v>
                  </c:pt>
                  <c:pt idx="266">
                    <c:v>3.189163983155704</c:v>
                  </c:pt>
                  <c:pt idx="267">
                    <c:v>2.564904520885815</c:v>
                  </c:pt>
                  <c:pt idx="268">
                    <c:v>5.49320341201183</c:v>
                  </c:pt>
                  <c:pt idx="269">
                    <c:v>4.568364182897188</c:v>
                  </c:pt>
                  <c:pt idx="270">
                    <c:v>1.086681738588866</c:v>
                  </c:pt>
                  <c:pt idx="271">
                    <c:v>13.1169763645461</c:v>
                  </c:pt>
                  <c:pt idx="272">
                    <c:v>1.87672356594119</c:v>
                  </c:pt>
                  <c:pt idx="273">
                    <c:v>5.126942518433776</c:v>
                  </c:pt>
                  <c:pt idx="274">
                    <c:v>1.846712686581174</c:v>
                  </c:pt>
                  <c:pt idx="275">
                    <c:v>0.624429507898546</c:v>
                  </c:pt>
                  <c:pt idx="276">
                    <c:v>4.283949071561801</c:v>
                  </c:pt>
                  <c:pt idx="277">
                    <c:v>0.910010464520167</c:v>
                  </c:pt>
                  <c:pt idx="278">
                    <c:v>3.552078237725957</c:v>
                  </c:pt>
                  <c:pt idx="279">
                    <c:v>12.0543790107203</c:v>
                  </c:pt>
                  <c:pt idx="280">
                    <c:v>3.209208004217994</c:v>
                  </c:pt>
                  <c:pt idx="281">
                    <c:v>2.674729567463431</c:v>
                  </c:pt>
                  <c:pt idx="282">
                    <c:v>0.327617983103061</c:v>
                  </c:pt>
                  <c:pt idx="283">
                    <c:v>7.207444478173906</c:v>
                  </c:pt>
                  <c:pt idx="284">
                    <c:v>2.44998745109844</c:v>
                  </c:pt>
                  <c:pt idx="285">
                    <c:v>5.952779869090095</c:v>
                  </c:pt>
                  <c:pt idx="286">
                    <c:v>9.35556221979339</c:v>
                  </c:pt>
                  <c:pt idx="287">
                    <c:v>2.484800197737014</c:v>
                  </c:pt>
                  <c:pt idx="288">
                    <c:v>5.514709075309746</c:v>
                  </c:pt>
                  <c:pt idx="289">
                    <c:v>8.42453432600742</c:v>
                  </c:pt>
                  <c:pt idx="290">
                    <c:v>4.782882489938501</c:v>
                  </c:pt>
                  <c:pt idx="291">
                    <c:v>1.7478337747153</c:v>
                  </c:pt>
                  <c:pt idx="292">
                    <c:v>4.171685336833663</c:v>
                  </c:pt>
                  <c:pt idx="293">
                    <c:v>9.181421545690748</c:v>
                  </c:pt>
                  <c:pt idx="294">
                    <c:v>3.964307043746225</c:v>
                  </c:pt>
                  <c:pt idx="295">
                    <c:v>3.965260496559935</c:v>
                  </c:pt>
                  <c:pt idx="296">
                    <c:v>1.69634821488763</c:v>
                  </c:pt>
                  <c:pt idx="297">
                    <c:v>5.971005769224417</c:v>
                  </c:pt>
                  <c:pt idx="298">
                    <c:v>1.15643672774602</c:v>
                  </c:pt>
                  <c:pt idx="299">
                    <c:v>2.778740290183147</c:v>
                  </c:pt>
                  <c:pt idx="300">
                    <c:v>2.374656182159576</c:v>
                  </c:pt>
                  <c:pt idx="301">
                    <c:v>3.931575230182359</c:v>
                  </c:pt>
                  <c:pt idx="302">
                    <c:v>2.039235983130958</c:v>
                  </c:pt>
                  <c:pt idx="303">
                    <c:v>10.97352447611393</c:v>
                  </c:pt>
                  <c:pt idx="304">
                    <c:v>4.311724969208686</c:v>
                  </c:pt>
                  <c:pt idx="305">
                    <c:v>5.003918955316268</c:v>
                  </c:pt>
                  <c:pt idx="306">
                    <c:v>6.873309923916343</c:v>
                  </c:pt>
                  <c:pt idx="307">
                    <c:v>3.155252028703657</c:v>
                  </c:pt>
                  <c:pt idx="308">
                    <c:v>0.585078788180033</c:v>
                  </c:pt>
                  <c:pt idx="309">
                    <c:v>1.199869532310648</c:v>
                  </c:pt>
                  <c:pt idx="310">
                    <c:v>4.904805784847891</c:v>
                  </c:pt>
                  <c:pt idx="311">
                    <c:v>7.142235184439072</c:v>
                  </c:pt>
                  <c:pt idx="312">
                    <c:v>3.176136781786125</c:v>
                  </c:pt>
                  <c:pt idx="313">
                    <c:v>6.59331126327991</c:v>
                  </c:pt>
                  <c:pt idx="314">
                    <c:v>12.30394390235502</c:v>
                  </c:pt>
                  <c:pt idx="315">
                    <c:v>3.890142692080197</c:v>
                  </c:pt>
                  <c:pt idx="316">
                    <c:v>4.835082648912349</c:v>
                  </c:pt>
                  <c:pt idx="317">
                    <c:v>6.373123569495267</c:v>
                  </c:pt>
                  <c:pt idx="318">
                    <c:v>10.7854981000171</c:v>
                  </c:pt>
                  <c:pt idx="319">
                    <c:v>6.270767779582182</c:v>
                  </c:pt>
                  <c:pt idx="320">
                    <c:v>4.000056451017048</c:v>
                  </c:pt>
                  <c:pt idx="321">
                    <c:v>1.902760233932742</c:v>
                  </c:pt>
                  <c:pt idx="322">
                    <c:v>3.80971036721352</c:v>
                  </c:pt>
                  <c:pt idx="323">
                    <c:v>2.802859666762387</c:v>
                  </c:pt>
                  <c:pt idx="324">
                    <c:v>1.09902772111973</c:v>
                  </c:pt>
                  <c:pt idx="325">
                    <c:v>1.042053966127232</c:v>
                  </c:pt>
                  <c:pt idx="326">
                    <c:v>15.8024726912518</c:v>
                  </c:pt>
                  <c:pt idx="327">
                    <c:v>16.21844091015628</c:v>
                  </c:pt>
                  <c:pt idx="328">
                    <c:v>5.243734215421561</c:v>
                  </c:pt>
                  <c:pt idx="329">
                    <c:v>1.582214086752141</c:v>
                  </c:pt>
                  <c:pt idx="330">
                    <c:v>7.814122249289825</c:v>
                  </c:pt>
                  <c:pt idx="331">
                    <c:v>7.356729070427721</c:v>
                  </c:pt>
                  <c:pt idx="332">
                    <c:v>7.000503136591171</c:v>
                  </c:pt>
                  <c:pt idx="333">
                    <c:v>2.729364716384457</c:v>
                  </c:pt>
                  <c:pt idx="334">
                    <c:v>4.927458506987053</c:v>
                  </c:pt>
                  <c:pt idx="335">
                    <c:v>9.08414359591768</c:v>
                  </c:pt>
                  <c:pt idx="336">
                    <c:v>16.70629810903204</c:v>
                  </c:pt>
                  <c:pt idx="337">
                    <c:v>1.286055232838584</c:v>
                  </c:pt>
                  <c:pt idx="338">
                    <c:v>2.652158692288224</c:v>
                  </c:pt>
                  <c:pt idx="339">
                    <c:v>1.818278252880797</c:v>
                  </c:pt>
                  <c:pt idx="340">
                    <c:v>16.70209250828821</c:v>
                  </c:pt>
                  <c:pt idx="341">
                    <c:v>4.092659832823407</c:v>
                  </c:pt>
                  <c:pt idx="342">
                    <c:v>5.066269362791243</c:v>
                  </c:pt>
                  <c:pt idx="343">
                    <c:v>4.990127535844692</c:v>
                  </c:pt>
                  <c:pt idx="344">
                    <c:v>0.559765088769833</c:v>
                  </c:pt>
                  <c:pt idx="345">
                    <c:v>3.54197446951726</c:v>
                  </c:pt>
                  <c:pt idx="346">
                    <c:v>2.353794799509664</c:v>
                  </c:pt>
                  <c:pt idx="347">
                    <c:v>7.451614845288173</c:v>
                  </c:pt>
                  <c:pt idx="348">
                    <c:v>3.869139791122721</c:v>
                  </c:pt>
                  <c:pt idx="349">
                    <c:v>0.588377208488575</c:v>
                  </c:pt>
                  <c:pt idx="350">
                    <c:v>3.406002942470549</c:v>
                  </c:pt>
                  <c:pt idx="351">
                    <c:v>5.936211892928391</c:v>
                  </c:pt>
                  <c:pt idx="352">
                    <c:v>2.682073491664818</c:v>
                  </c:pt>
                  <c:pt idx="353">
                    <c:v>8.144502044310931</c:v>
                  </c:pt>
                  <c:pt idx="354">
                    <c:v>7.40535577183148</c:v>
                  </c:pt>
                  <c:pt idx="355">
                    <c:v>4.311854943721426</c:v>
                  </c:pt>
                  <c:pt idx="356">
                    <c:v>12.97805502792359</c:v>
                  </c:pt>
                  <c:pt idx="357">
                    <c:v>6.277136190065278</c:v>
                  </c:pt>
                  <c:pt idx="358">
                    <c:v>6.870298590421892</c:v>
                  </c:pt>
                  <c:pt idx="359">
                    <c:v>2.289768517053495</c:v>
                  </c:pt>
                  <c:pt idx="360">
                    <c:v>1.825497241162222</c:v>
                  </c:pt>
                  <c:pt idx="361">
                    <c:v>0.342486831589616</c:v>
                  </c:pt>
                  <c:pt idx="362">
                    <c:v>3.321000867228086</c:v>
                  </c:pt>
                  <c:pt idx="363">
                    <c:v>1.187668374847352</c:v>
                  </c:pt>
                  <c:pt idx="364">
                    <c:v>6.499552354575091</c:v>
                  </c:pt>
                  <c:pt idx="365">
                    <c:v>2.590305985541858</c:v>
                  </c:pt>
                  <c:pt idx="366">
                    <c:v>2.310988305699058</c:v>
                  </c:pt>
                  <c:pt idx="367">
                    <c:v>4.64934048071967</c:v>
                  </c:pt>
                  <c:pt idx="368">
                    <c:v>1.632881130799602</c:v>
                  </c:pt>
                  <c:pt idx="369">
                    <c:v>1.472805706433182</c:v>
                  </c:pt>
                  <c:pt idx="370">
                    <c:v>3.329747682179353</c:v>
                  </c:pt>
                  <c:pt idx="371">
                    <c:v>1.852202195170984</c:v>
                  </c:pt>
                  <c:pt idx="372">
                    <c:v>2.394357753796831</c:v>
                  </c:pt>
                  <c:pt idx="373">
                    <c:v>4.965175181378469</c:v>
                  </c:pt>
                  <c:pt idx="374">
                    <c:v>2.866365324606387</c:v>
                  </c:pt>
                  <c:pt idx="375">
                    <c:v>1.985850295098591</c:v>
                  </c:pt>
                  <c:pt idx="376">
                    <c:v>1.619735171719804</c:v>
                  </c:pt>
                  <c:pt idx="377">
                    <c:v>1.140510237444428</c:v>
                  </c:pt>
                  <c:pt idx="378">
                    <c:v>5.639962509322182</c:v>
                  </c:pt>
                  <c:pt idx="379">
                    <c:v>4.28664679212584</c:v>
                  </c:pt>
                  <c:pt idx="380">
                    <c:v>6.109533129188009</c:v>
                  </c:pt>
                  <c:pt idx="381">
                    <c:v>5.965156079861527</c:v>
                  </c:pt>
                  <c:pt idx="382">
                    <c:v>10.62624158340515</c:v>
                  </c:pt>
                  <c:pt idx="383">
                    <c:v>9.292341978872668</c:v>
                  </c:pt>
                  <c:pt idx="384">
                    <c:v>2.122640970798978</c:v>
                  </c:pt>
                  <c:pt idx="385">
                    <c:v>1.676646509970661</c:v>
                  </c:pt>
                  <c:pt idx="386">
                    <c:v>1.27646112417788</c:v>
                  </c:pt>
                  <c:pt idx="387">
                    <c:v>6.913840213320547</c:v>
                  </c:pt>
                  <c:pt idx="388">
                    <c:v>15.43287253779343</c:v>
                  </c:pt>
                  <c:pt idx="389">
                    <c:v>6.253084738880966</c:v>
                  </c:pt>
                  <c:pt idx="390">
                    <c:v>13.07096467230202</c:v>
                  </c:pt>
                  <c:pt idx="391">
                    <c:v>9.130908574499745</c:v>
                  </c:pt>
                  <c:pt idx="392">
                    <c:v>4.259901041046048</c:v>
                  </c:pt>
                  <c:pt idx="393">
                    <c:v>2.476119941319128</c:v>
                  </c:pt>
                  <c:pt idx="394">
                    <c:v>2.326771618657147</c:v>
                  </c:pt>
                  <c:pt idx="395">
                    <c:v>3.144649793803467</c:v>
                  </c:pt>
                  <c:pt idx="396">
                    <c:v>3.875096843946653</c:v>
                  </c:pt>
                  <c:pt idx="397">
                    <c:v>5.902626237730928</c:v>
                  </c:pt>
                  <c:pt idx="398">
                    <c:v>1.114203318230975</c:v>
                  </c:pt>
                  <c:pt idx="399">
                    <c:v>6.371651967960915</c:v>
                  </c:pt>
                  <c:pt idx="400">
                    <c:v>2.480222684884951</c:v>
                  </c:pt>
                  <c:pt idx="401">
                    <c:v>3.503528353727517</c:v>
                  </c:pt>
                  <c:pt idx="402">
                    <c:v>13.3210751307707</c:v>
                  </c:pt>
                  <c:pt idx="403">
                    <c:v>16.33270746378058</c:v>
                  </c:pt>
                  <c:pt idx="404">
                    <c:v>3.291116022056605</c:v>
                  </c:pt>
                  <c:pt idx="405">
                    <c:v>2.916200409573775</c:v>
                  </c:pt>
                  <c:pt idx="406">
                    <c:v>15.81738084295752</c:v>
                  </c:pt>
                  <c:pt idx="407">
                    <c:v>1.968758329094227</c:v>
                  </c:pt>
                  <c:pt idx="408">
                    <c:v>9.680968771555991</c:v>
                  </c:pt>
                  <c:pt idx="409">
                    <c:v>6.6381755359936</c:v>
                  </c:pt>
                  <c:pt idx="410">
                    <c:v>3.250513342258491</c:v>
                  </c:pt>
                  <c:pt idx="411">
                    <c:v>6.631256567840777</c:v>
                  </c:pt>
                  <c:pt idx="412">
                    <c:v>4.04510712587533</c:v>
                  </c:pt>
                  <c:pt idx="413">
                    <c:v>6.038815218028136</c:v>
                  </c:pt>
                  <c:pt idx="414">
                    <c:v>4.671417860052347</c:v>
                  </c:pt>
                  <c:pt idx="415">
                    <c:v>5.017145057719513</c:v>
                  </c:pt>
                  <c:pt idx="416">
                    <c:v>3.835320233389257</c:v>
                  </c:pt>
                  <c:pt idx="417">
                    <c:v>3.179247695393212</c:v>
                  </c:pt>
                  <c:pt idx="418">
                    <c:v>0.16591707544594</c:v>
                  </c:pt>
                  <c:pt idx="419">
                    <c:v>1.89838330082561</c:v>
                  </c:pt>
                  <c:pt idx="420">
                    <c:v>5.421737987185008</c:v>
                  </c:pt>
                  <c:pt idx="421">
                    <c:v>0.549252909863544</c:v>
                  </c:pt>
                  <c:pt idx="422">
                    <c:v>8.0707379959328</c:v>
                  </c:pt>
                  <c:pt idx="423">
                    <c:v>9.754204467126491</c:v>
                  </c:pt>
                  <c:pt idx="424">
                    <c:v>4.01835688335593</c:v>
                  </c:pt>
                  <c:pt idx="425">
                    <c:v>4.098504000586527</c:v>
                  </c:pt>
                  <c:pt idx="426">
                    <c:v>3.933583628160265</c:v>
                  </c:pt>
                  <c:pt idx="427">
                    <c:v>2.229614528711151</c:v>
                  </c:pt>
                  <c:pt idx="428">
                    <c:v>3.575565150717377</c:v>
                  </c:pt>
                  <c:pt idx="429">
                    <c:v>6.025863979411358</c:v>
                  </c:pt>
                  <c:pt idx="430">
                    <c:v>15.92943520962172</c:v>
                  </c:pt>
                  <c:pt idx="431">
                    <c:v>3.319433081921867</c:v>
                  </c:pt>
                  <c:pt idx="432">
                    <c:v>2.306796679806042</c:v>
                  </c:pt>
                  <c:pt idx="433">
                    <c:v>2.762786804706321</c:v>
                  </c:pt>
                  <c:pt idx="434">
                    <c:v>4.528188998339266</c:v>
                  </c:pt>
                  <c:pt idx="435">
                    <c:v>0.771880682500293</c:v>
                  </c:pt>
                  <c:pt idx="436">
                    <c:v>3.461356086902921</c:v>
                  </c:pt>
                  <c:pt idx="437">
                    <c:v>2.503612319769798</c:v>
                  </c:pt>
                  <c:pt idx="438">
                    <c:v>2.30735978709408</c:v>
                  </c:pt>
                  <c:pt idx="439">
                    <c:v>3.779598135268315</c:v>
                  </c:pt>
                  <c:pt idx="440">
                    <c:v>6.58675948441416</c:v>
                  </c:pt>
                  <c:pt idx="441">
                    <c:v>3.919255762363658</c:v>
                  </c:pt>
                  <c:pt idx="442">
                    <c:v>2.263143308420994</c:v>
                  </c:pt>
                  <c:pt idx="443">
                    <c:v>2.64167324713383</c:v>
                  </c:pt>
                  <c:pt idx="444">
                    <c:v>1.00881472694999</c:v>
                  </c:pt>
                  <c:pt idx="445">
                    <c:v>8.053351428098031</c:v>
                  </c:pt>
                  <c:pt idx="446">
                    <c:v>3.477664620442895</c:v>
                  </c:pt>
                  <c:pt idx="447">
                    <c:v>5.483048463101717</c:v>
                  </c:pt>
                  <c:pt idx="448">
                    <c:v>4.487481029979572</c:v>
                  </c:pt>
                  <c:pt idx="449">
                    <c:v>7.724282806283413</c:v>
                  </c:pt>
                  <c:pt idx="450">
                    <c:v>5.876191426434192</c:v>
                  </c:pt>
                  <c:pt idx="451">
                    <c:v>3.525528378495111</c:v>
                  </c:pt>
                  <c:pt idx="452">
                    <c:v>9.431602352643224</c:v>
                  </c:pt>
                  <c:pt idx="453">
                    <c:v>2.733184603402028</c:v>
                  </c:pt>
                  <c:pt idx="454">
                    <c:v>2.690372600685733</c:v>
                  </c:pt>
                  <c:pt idx="455">
                    <c:v>2.838026559743278</c:v>
                  </c:pt>
                  <c:pt idx="456">
                    <c:v>14.49815875306151</c:v>
                  </c:pt>
                  <c:pt idx="457">
                    <c:v>3.953652522800119</c:v>
                  </c:pt>
                  <c:pt idx="458">
                    <c:v>1.536402276496395</c:v>
                  </c:pt>
                  <c:pt idx="459">
                    <c:v>6.57608180602687</c:v>
                  </c:pt>
                  <c:pt idx="460">
                    <c:v>4.752707411030682</c:v>
                  </c:pt>
                  <c:pt idx="461">
                    <c:v>1.406692556504201</c:v>
                  </c:pt>
                  <c:pt idx="462">
                    <c:v>1.503429789047424</c:v>
                  </c:pt>
                  <c:pt idx="463">
                    <c:v>2.796420467342691</c:v>
                  </c:pt>
                  <c:pt idx="464">
                    <c:v>6.580985940944569</c:v>
                  </c:pt>
                  <c:pt idx="465">
                    <c:v>7.097064677537423</c:v>
                  </c:pt>
                  <c:pt idx="466">
                    <c:v>4.32085311966418</c:v>
                  </c:pt>
                  <c:pt idx="467">
                    <c:v>4.014675881211385</c:v>
                  </c:pt>
                  <c:pt idx="468">
                    <c:v>2.709903394947207</c:v>
                  </c:pt>
                  <c:pt idx="469">
                    <c:v>7.147990300626713</c:v>
                  </c:pt>
                  <c:pt idx="470">
                    <c:v>5.424479720326842</c:v>
                  </c:pt>
                  <c:pt idx="471">
                    <c:v>0.328486494254712</c:v>
                  </c:pt>
                  <c:pt idx="472">
                    <c:v>2.437340604740493</c:v>
                  </c:pt>
                  <c:pt idx="473">
                    <c:v>1.42325992785279</c:v>
                  </c:pt>
                  <c:pt idx="474">
                    <c:v>1.611759227429206</c:v>
                  </c:pt>
                  <c:pt idx="475">
                    <c:v>8.565751835665874</c:v>
                  </c:pt>
                  <c:pt idx="476">
                    <c:v>9.408583758821016</c:v>
                  </c:pt>
                  <c:pt idx="477">
                    <c:v>7.803673373032813</c:v>
                  </c:pt>
                  <c:pt idx="478">
                    <c:v>6.954983914707371</c:v>
                  </c:pt>
                  <c:pt idx="479">
                    <c:v>3.066639215098514</c:v>
                  </c:pt>
                  <c:pt idx="480">
                    <c:v>3.125830491315879</c:v>
                  </c:pt>
                  <c:pt idx="481">
                    <c:v>8.013039392423856</c:v>
                  </c:pt>
                  <c:pt idx="482">
                    <c:v>7.336484939486126</c:v>
                  </c:pt>
                  <c:pt idx="483">
                    <c:v>2.81847075133344</c:v>
                  </c:pt>
                  <c:pt idx="484">
                    <c:v>9.113006874730226</c:v>
                  </c:pt>
                  <c:pt idx="485">
                    <c:v>5.701374892206513</c:v>
                  </c:pt>
                  <c:pt idx="486">
                    <c:v>4.13930918289246</c:v>
                  </c:pt>
                  <c:pt idx="487">
                    <c:v>1.467426442707247</c:v>
                  </c:pt>
                  <c:pt idx="488">
                    <c:v>2.632854807751019</c:v>
                  </c:pt>
                  <c:pt idx="489">
                    <c:v>3.365963121858117</c:v>
                  </c:pt>
                  <c:pt idx="490">
                    <c:v>0.993225093812397</c:v>
                  </c:pt>
                  <c:pt idx="491">
                    <c:v>8.037417915715025</c:v>
                  </c:pt>
                  <c:pt idx="492">
                    <c:v>15.22229264690692</c:v>
                  </c:pt>
                  <c:pt idx="493">
                    <c:v>10.10391162631671</c:v>
                  </c:pt>
                  <c:pt idx="494">
                    <c:v>0.776310198588394</c:v>
                  </c:pt>
                  <c:pt idx="495">
                    <c:v>4.62120257496102</c:v>
                  </c:pt>
                  <c:pt idx="496">
                    <c:v>1.396776349082825</c:v>
                  </c:pt>
                  <c:pt idx="497">
                    <c:v>11.44296964932778</c:v>
                  </c:pt>
                  <c:pt idx="498">
                    <c:v>2.321253729706797</c:v>
                  </c:pt>
                  <c:pt idx="499">
                    <c:v>3.131470739841483</c:v>
                  </c:pt>
                  <c:pt idx="500">
                    <c:v>5.241807339511373</c:v>
                  </c:pt>
                  <c:pt idx="501">
                    <c:v>12.99682173600859</c:v>
                  </c:pt>
                  <c:pt idx="502">
                    <c:v>11.82203431022182</c:v>
                  </c:pt>
                  <c:pt idx="503">
                    <c:v>6.972199924890091</c:v>
                  </c:pt>
                  <c:pt idx="504">
                    <c:v>1.941630200364719</c:v>
                  </c:pt>
                  <c:pt idx="505">
                    <c:v>5.104653529118687</c:v>
                  </c:pt>
                  <c:pt idx="506">
                    <c:v>5.902267596299081</c:v>
                  </c:pt>
                  <c:pt idx="507">
                    <c:v>19.58024696923905</c:v>
                  </c:pt>
                  <c:pt idx="508">
                    <c:v>5.80195298336415</c:v>
                  </c:pt>
                  <c:pt idx="509">
                    <c:v>1.901115890006727</c:v>
                  </c:pt>
                  <c:pt idx="510">
                    <c:v>0.739218131730657</c:v>
                  </c:pt>
                  <c:pt idx="511">
                    <c:v>2.469004599817463</c:v>
                  </c:pt>
                  <c:pt idx="512">
                    <c:v>2.599370064856175</c:v>
                  </c:pt>
                  <c:pt idx="513">
                    <c:v>4.420577995392113</c:v>
                  </c:pt>
                  <c:pt idx="514">
                    <c:v>6.759136158497227</c:v>
                  </c:pt>
                  <c:pt idx="515">
                    <c:v>4.443722076679904</c:v>
                  </c:pt>
                  <c:pt idx="516">
                    <c:v>5.888292502953942</c:v>
                  </c:pt>
                  <c:pt idx="517">
                    <c:v>2.540072096064623</c:v>
                  </c:pt>
                  <c:pt idx="518">
                    <c:v>4.325557545186665</c:v>
                  </c:pt>
                  <c:pt idx="519">
                    <c:v>3.318712057513931</c:v>
                  </c:pt>
                  <c:pt idx="520">
                    <c:v>2.063722341451006</c:v>
                  </c:pt>
                  <c:pt idx="521">
                    <c:v>10.86872810154341</c:v>
                  </c:pt>
                  <c:pt idx="522">
                    <c:v>1.770002547806386</c:v>
                  </c:pt>
                  <c:pt idx="523">
                    <c:v>1.129570410550649</c:v>
                  </c:pt>
                  <c:pt idx="524">
                    <c:v>3.597109935022473</c:v>
                  </c:pt>
                  <c:pt idx="525">
                    <c:v>4.922159943117188</c:v>
                  </c:pt>
                  <c:pt idx="526">
                    <c:v>4.727808373225891</c:v>
                  </c:pt>
                  <c:pt idx="527">
                    <c:v>12.72569114643399</c:v>
                  </c:pt>
                  <c:pt idx="528">
                    <c:v>2.241598165269265</c:v>
                  </c:pt>
                  <c:pt idx="529">
                    <c:v>7.703979608666837</c:v>
                  </c:pt>
                  <c:pt idx="530">
                    <c:v>4.023960471357396</c:v>
                  </c:pt>
                  <c:pt idx="531">
                    <c:v>2.358902116999117</c:v>
                  </c:pt>
                  <c:pt idx="532">
                    <c:v>1.109346275048485</c:v>
                  </c:pt>
                  <c:pt idx="533">
                    <c:v>2.580146899534108</c:v>
                  </c:pt>
                  <c:pt idx="534">
                    <c:v>1.690422189033104</c:v>
                  </c:pt>
                  <c:pt idx="535">
                    <c:v>6.345098191293613</c:v>
                  </c:pt>
                  <c:pt idx="536">
                    <c:v>0.372685187974963</c:v>
                  </c:pt>
                  <c:pt idx="537">
                    <c:v>3.4880604481528</c:v>
                  </c:pt>
                  <c:pt idx="538">
                    <c:v>0.684839088112404</c:v>
                  </c:pt>
                  <c:pt idx="539">
                    <c:v>7.25130039459173</c:v>
                  </c:pt>
                  <c:pt idx="540">
                    <c:v>6.415773747484352</c:v>
                  </c:pt>
                  <c:pt idx="541">
                    <c:v>3.162014422607124</c:v>
                  </c:pt>
                  <c:pt idx="542">
                    <c:v>1.013647106536432</c:v>
                  </c:pt>
                  <c:pt idx="543">
                    <c:v>5.292664975536107</c:v>
                  </c:pt>
                  <c:pt idx="544">
                    <c:v>3.027860328302068</c:v>
                  </c:pt>
                  <c:pt idx="545">
                    <c:v>5.211623170225892</c:v>
                  </c:pt>
                  <c:pt idx="546">
                    <c:v>2.91704464721702</c:v>
                  </c:pt>
                  <c:pt idx="547">
                    <c:v>3.057008751150321</c:v>
                  </c:pt>
                  <c:pt idx="548">
                    <c:v>4.636552398193286</c:v>
                  </c:pt>
                  <c:pt idx="549">
                    <c:v>2.198655364862838</c:v>
                  </c:pt>
                  <c:pt idx="550">
                    <c:v>6.90190949405908</c:v>
                  </c:pt>
                  <c:pt idx="551">
                    <c:v>3.224134145417664</c:v>
                  </c:pt>
                  <c:pt idx="552">
                    <c:v>8.374050236105526</c:v>
                  </c:pt>
                  <c:pt idx="553">
                    <c:v>1.823783300462759</c:v>
                  </c:pt>
                  <c:pt idx="554">
                    <c:v>5.976619948639852</c:v>
                  </c:pt>
                  <c:pt idx="555">
                    <c:v>1.1398179024229</c:v>
                  </c:pt>
                  <c:pt idx="556">
                    <c:v>2.05115690747292</c:v>
                  </c:pt>
                  <c:pt idx="557">
                    <c:v>6.268253411815397</c:v>
                  </c:pt>
                  <c:pt idx="558">
                    <c:v>9.914579289349546</c:v>
                  </c:pt>
                  <c:pt idx="559">
                    <c:v>3.380007229749522</c:v>
                  </c:pt>
                  <c:pt idx="560">
                    <c:v>2.506071880207341</c:v>
                  </c:pt>
                  <c:pt idx="561">
                    <c:v>2.534153307889124</c:v>
                  </c:pt>
                  <c:pt idx="562">
                    <c:v>3.259173128696931</c:v>
                  </c:pt>
                  <c:pt idx="563">
                    <c:v>4.128465347038174</c:v>
                  </c:pt>
                  <c:pt idx="564">
                    <c:v>15.33846934919428</c:v>
                  </c:pt>
                  <c:pt idx="565">
                    <c:v>2.402250981876857</c:v>
                  </c:pt>
                  <c:pt idx="566">
                    <c:v>1.979420885127281</c:v>
                  </c:pt>
                  <c:pt idx="567">
                    <c:v>3.421059759426202</c:v>
                  </c:pt>
                  <c:pt idx="568">
                    <c:v>10.09638444072744</c:v>
                  </c:pt>
                  <c:pt idx="569">
                    <c:v>3.651555580769079</c:v>
                  </c:pt>
                  <c:pt idx="570">
                    <c:v>5.707599683731988</c:v>
                  </c:pt>
                  <c:pt idx="571">
                    <c:v>6.260176260567166</c:v>
                  </c:pt>
                  <c:pt idx="572">
                    <c:v>2.864411706979684</c:v>
                  </c:pt>
                  <c:pt idx="573">
                    <c:v>3.332420863561919</c:v>
                  </c:pt>
                  <c:pt idx="574">
                    <c:v>4.832121971747529</c:v>
                  </c:pt>
                  <c:pt idx="575">
                    <c:v>10.4310605097039</c:v>
                  </c:pt>
                  <c:pt idx="576">
                    <c:v>3.524863752228601</c:v>
                  </c:pt>
                  <c:pt idx="577">
                    <c:v>6.74997635000357</c:v>
                  </c:pt>
                  <c:pt idx="578">
                    <c:v>5.952579898404633</c:v>
                  </c:pt>
                  <c:pt idx="579">
                    <c:v>10.18702629314477</c:v>
                  </c:pt>
                  <c:pt idx="580">
                    <c:v>13.56049519641882</c:v>
                  </c:pt>
                  <c:pt idx="581">
                    <c:v>0.287201552577667</c:v>
                  </c:pt>
                  <c:pt idx="582">
                    <c:v>5.073810986837605</c:v>
                  </c:pt>
                  <c:pt idx="583">
                    <c:v>6.937525786100855</c:v>
                  </c:pt>
                  <c:pt idx="584">
                    <c:v>3.902127063494627</c:v>
                  </c:pt>
                  <c:pt idx="585">
                    <c:v>5.393359570434852</c:v>
                  </c:pt>
                  <c:pt idx="586">
                    <c:v>2.577032885307705</c:v>
                  </c:pt>
                  <c:pt idx="587">
                    <c:v>6.980443838089427</c:v>
                  </c:pt>
                  <c:pt idx="588">
                    <c:v>5.815057575859186</c:v>
                  </c:pt>
                  <c:pt idx="589">
                    <c:v>1.878323430980346</c:v>
                  </c:pt>
                  <c:pt idx="590">
                    <c:v>4.73317916910248</c:v>
                  </c:pt>
                  <c:pt idx="591">
                    <c:v>4.49049829569465</c:v>
                  </c:pt>
                  <c:pt idx="592">
                    <c:v>4.076846122079193</c:v>
                  </c:pt>
                  <c:pt idx="593">
                    <c:v>9.131902600146118</c:v>
                  </c:pt>
                  <c:pt idx="594">
                    <c:v>6.674707656416666</c:v>
                  </c:pt>
                  <c:pt idx="595">
                    <c:v>5.799881981329791</c:v>
                  </c:pt>
                  <c:pt idx="596">
                    <c:v>4.377982361633667</c:v>
                  </c:pt>
                  <c:pt idx="597">
                    <c:v>10.89720944924092</c:v>
                  </c:pt>
                  <c:pt idx="598">
                    <c:v>13.52607191218948</c:v>
                  </c:pt>
                  <c:pt idx="599">
                    <c:v>1.4594885588839</c:v>
                  </c:pt>
                  <c:pt idx="600">
                    <c:v>4.774131456437725</c:v>
                  </c:pt>
                  <c:pt idx="601">
                    <c:v>0.240557061971845</c:v>
                  </c:pt>
                  <c:pt idx="602">
                    <c:v>2.500938944279757</c:v>
                  </c:pt>
                  <c:pt idx="603">
                    <c:v>7.587772104862851</c:v>
                  </c:pt>
                  <c:pt idx="604">
                    <c:v>1.950327559362331</c:v>
                  </c:pt>
                  <c:pt idx="605">
                    <c:v>4.051740219762547</c:v>
                  </c:pt>
                  <c:pt idx="606">
                    <c:v>10.82691885326597</c:v>
                  </c:pt>
                  <c:pt idx="607">
                    <c:v>4.45699249429243</c:v>
                  </c:pt>
                  <c:pt idx="608">
                    <c:v>2.618582784030239</c:v>
                  </c:pt>
                  <c:pt idx="609">
                    <c:v>3.334263726840349</c:v>
                  </c:pt>
                  <c:pt idx="610">
                    <c:v>1.282657201825013</c:v>
                  </c:pt>
                  <c:pt idx="611">
                    <c:v>3.492185401296097</c:v>
                  </c:pt>
                  <c:pt idx="612">
                    <c:v>5.852986522982497</c:v>
                  </c:pt>
                  <c:pt idx="613">
                    <c:v>2.186559277397731</c:v>
                  </c:pt>
                  <c:pt idx="614">
                    <c:v>3.476535795998094</c:v>
                  </c:pt>
                  <c:pt idx="615">
                    <c:v>2.635017032621664</c:v>
                  </c:pt>
                  <c:pt idx="616">
                    <c:v>4.338152621711795</c:v>
                  </c:pt>
                  <c:pt idx="617">
                    <c:v>2.220295961927554</c:v>
                  </c:pt>
                  <c:pt idx="618">
                    <c:v>1.859244625957898</c:v>
                  </c:pt>
                  <c:pt idx="619">
                    <c:v>3.465251251050115</c:v>
                  </c:pt>
                  <c:pt idx="620">
                    <c:v>4.282756585153702</c:v>
                  </c:pt>
                  <c:pt idx="621">
                    <c:v>2.130230387845661</c:v>
                  </c:pt>
                  <c:pt idx="622">
                    <c:v>3.809928782134638</c:v>
                  </c:pt>
                  <c:pt idx="623">
                    <c:v>4.262957760520385</c:v>
                  </c:pt>
                  <c:pt idx="624">
                    <c:v>1.575028020727258</c:v>
                  </c:pt>
                  <c:pt idx="625">
                    <c:v>5.12676618399235</c:v>
                  </c:pt>
                  <c:pt idx="626">
                    <c:v>1.506563109221824</c:v>
                  </c:pt>
                  <c:pt idx="627">
                    <c:v>14.4215016250135</c:v>
                  </c:pt>
                  <c:pt idx="628">
                    <c:v>10.66239150968832</c:v>
                  </c:pt>
                  <c:pt idx="629">
                    <c:v>8.295078172659048</c:v>
                  </c:pt>
                  <c:pt idx="630">
                    <c:v>1.316455676466516</c:v>
                  </c:pt>
                  <c:pt idx="631">
                    <c:v>14.24172520308161</c:v>
                  </c:pt>
                  <c:pt idx="632">
                    <c:v>7.500092561828691</c:v>
                  </c:pt>
                  <c:pt idx="633">
                    <c:v>10.7396232789766</c:v>
                  </c:pt>
                  <c:pt idx="634">
                    <c:v>7.513225708032508</c:v>
                  </c:pt>
                  <c:pt idx="635">
                    <c:v>4.828043138565286</c:v>
                  </c:pt>
                  <c:pt idx="636">
                    <c:v>1.471737620075632</c:v>
                  </c:pt>
                  <c:pt idx="637">
                    <c:v>4.497756359212985</c:v>
                  </c:pt>
                  <c:pt idx="638">
                    <c:v>12.4212128666719</c:v>
                  </c:pt>
                  <c:pt idx="639">
                    <c:v>1.934271212649338</c:v>
                  </c:pt>
                  <c:pt idx="640">
                    <c:v>8.543138973858818</c:v>
                  </c:pt>
                  <c:pt idx="641">
                    <c:v>4.000817290267975</c:v>
                  </c:pt>
                  <c:pt idx="642">
                    <c:v>4.964563673542409</c:v>
                  </c:pt>
                  <c:pt idx="643">
                    <c:v>3.780997488831882</c:v>
                  </c:pt>
                  <c:pt idx="644">
                    <c:v>6.19617315285667</c:v>
                  </c:pt>
                  <c:pt idx="645">
                    <c:v>2.114414592466491</c:v>
                  </c:pt>
                  <c:pt idx="646">
                    <c:v>3.074184561303021</c:v>
                  </c:pt>
                  <c:pt idx="647">
                    <c:v>1.894838753543171</c:v>
                  </c:pt>
                  <c:pt idx="648">
                    <c:v>4.55735715744361</c:v>
                  </c:pt>
                  <c:pt idx="649">
                    <c:v>3.40320338156532</c:v>
                  </c:pt>
                  <c:pt idx="650">
                    <c:v>3.891362746139975</c:v>
                  </c:pt>
                  <c:pt idx="651">
                    <c:v>4.626314530414177</c:v>
                  </c:pt>
                  <c:pt idx="652">
                    <c:v>1.852986432241906</c:v>
                  </c:pt>
                  <c:pt idx="653">
                    <c:v>5.394748129564321</c:v>
                  </c:pt>
                  <c:pt idx="654">
                    <c:v>5.88984020112358</c:v>
                  </c:pt>
                  <c:pt idx="655">
                    <c:v>2.642184779168941</c:v>
                  </c:pt>
                  <c:pt idx="656">
                    <c:v>7.318570605635537</c:v>
                  </c:pt>
                  <c:pt idx="657">
                    <c:v>3.640271255595033</c:v>
                  </c:pt>
                  <c:pt idx="658">
                    <c:v>5.781942572989357</c:v>
                  </c:pt>
                  <c:pt idx="659">
                    <c:v>2.138580341759001</c:v>
                  </c:pt>
                  <c:pt idx="660">
                    <c:v>2.316864903345099</c:v>
                  </c:pt>
                  <c:pt idx="661">
                    <c:v>2.96793581136174</c:v>
                  </c:pt>
                  <c:pt idx="662">
                    <c:v>5.819171769567037</c:v>
                  </c:pt>
                  <c:pt idx="663">
                    <c:v>4.007782275380738</c:v>
                  </c:pt>
                  <c:pt idx="664">
                    <c:v>1.54716341412047</c:v>
                  </c:pt>
                  <c:pt idx="665">
                    <c:v>3.963292032492108</c:v>
                  </c:pt>
                  <c:pt idx="666">
                    <c:v>9.0615700020002</c:v>
                  </c:pt>
                  <c:pt idx="667">
                    <c:v>17.07105179275234</c:v>
                  </c:pt>
                  <c:pt idx="668">
                    <c:v>7.017926203560625</c:v>
                  </c:pt>
                  <c:pt idx="669">
                    <c:v>0.204224227755046</c:v>
                  </c:pt>
                  <c:pt idx="670">
                    <c:v>3.071248384042144</c:v>
                  </c:pt>
                  <c:pt idx="671">
                    <c:v>10.46935832199098</c:v>
                  </c:pt>
                  <c:pt idx="672">
                    <c:v>7.739034355585979</c:v>
                  </c:pt>
                  <c:pt idx="673">
                    <c:v>26.07294604927229</c:v>
                  </c:pt>
                  <c:pt idx="674">
                    <c:v>9.60725929378292</c:v>
                  </c:pt>
                  <c:pt idx="675">
                    <c:v>4.557146776498826</c:v>
                  </c:pt>
                  <c:pt idx="676">
                    <c:v>7.152666229193112</c:v>
                  </c:pt>
                  <c:pt idx="677">
                    <c:v>1.949991102708651</c:v>
                  </c:pt>
                  <c:pt idx="678">
                    <c:v>11.80389641232117</c:v>
                  </c:pt>
                  <c:pt idx="679">
                    <c:v>1.358559487267251</c:v>
                  </c:pt>
                  <c:pt idx="680">
                    <c:v>3.127999375212546</c:v>
                  </c:pt>
                  <c:pt idx="681">
                    <c:v>2.920978946678358</c:v>
                  </c:pt>
                  <c:pt idx="682">
                    <c:v>7.129580659317097</c:v>
                  </c:pt>
                  <c:pt idx="683">
                    <c:v>8.31551999599607</c:v>
                  </c:pt>
                  <c:pt idx="684">
                    <c:v>13.79105993879507</c:v>
                  </c:pt>
                  <c:pt idx="685">
                    <c:v>5.759613309886221</c:v>
                  </c:pt>
                  <c:pt idx="686">
                    <c:v>10.04529926108897</c:v>
                  </c:pt>
                  <c:pt idx="687">
                    <c:v>10.20684385341004</c:v>
                  </c:pt>
                  <c:pt idx="688">
                    <c:v>15.81141879616028</c:v>
                  </c:pt>
                  <c:pt idx="689">
                    <c:v>2.083321325874421</c:v>
                  </c:pt>
                  <c:pt idx="690">
                    <c:v>7.809172841509515</c:v>
                  </c:pt>
                  <c:pt idx="691">
                    <c:v>4.384807348021876</c:v>
                  </c:pt>
                  <c:pt idx="692">
                    <c:v>23.26491825374644</c:v>
                  </c:pt>
                  <c:pt idx="693">
                    <c:v>7.355644437084849</c:v>
                  </c:pt>
                  <c:pt idx="694">
                    <c:v>15.21488003680847</c:v>
                  </c:pt>
                  <c:pt idx="695">
                    <c:v>5.306132539966906</c:v>
                  </c:pt>
                  <c:pt idx="696">
                    <c:v>5.755603686115673</c:v>
                  </c:pt>
                  <c:pt idx="697">
                    <c:v>5.398083418917365</c:v>
                  </c:pt>
                  <c:pt idx="698">
                    <c:v>8.067229153526161</c:v>
                  </c:pt>
                  <c:pt idx="699">
                    <c:v>3.940723952664085</c:v>
                  </c:pt>
                  <c:pt idx="700">
                    <c:v>3.08355100094947</c:v>
                  </c:pt>
                  <c:pt idx="701">
                    <c:v>3.095288154716257</c:v>
                  </c:pt>
                  <c:pt idx="702">
                    <c:v>2.541922372852043</c:v>
                  </c:pt>
                  <c:pt idx="703">
                    <c:v>2.907519731625051</c:v>
                  </c:pt>
                  <c:pt idx="704">
                    <c:v>1.58155961718073</c:v>
                  </c:pt>
                  <c:pt idx="705">
                    <c:v>6.113865429236376</c:v>
                  </c:pt>
                  <c:pt idx="706">
                    <c:v>7.17920139525979</c:v>
                  </c:pt>
                  <c:pt idx="707">
                    <c:v>1.97039915682658</c:v>
                  </c:pt>
                  <c:pt idx="708">
                    <c:v>2.013217371963803</c:v>
                  </c:pt>
                  <c:pt idx="709">
                    <c:v>6.844014428938165</c:v>
                  </c:pt>
                  <c:pt idx="710">
                    <c:v>6.534069569997673</c:v>
                  </c:pt>
                  <c:pt idx="711">
                    <c:v>1.643678097512635</c:v>
                  </c:pt>
                  <c:pt idx="712">
                    <c:v>3.588351736069875</c:v>
                  </c:pt>
                  <c:pt idx="713">
                    <c:v>4.282630824320227</c:v>
                  </c:pt>
                  <c:pt idx="714">
                    <c:v>11.76282104567806</c:v>
                  </c:pt>
                  <c:pt idx="715">
                    <c:v>1.759279597547689</c:v>
                  </c:pt>
                  <c:pt idx="716">
                    <c:v>11.00682798367615</c:v>
                  </c:pt>
                  <c:pt idx="717">
                    <c:v>25.12691511041716</c:v>
                  </c:pt>
                  <c:pt idx="718">
                    <c:v>7.050790771624437</c:v>
                  </c:pt>
                  <c:pt idx="719">
                    <c:v>8.200151110395741</c:v>
                  </c:pt>
                  <c:pt idx="720">
                    <c:v>7.536973915417216</c:v>
                  </c:pt>
                  <c:pt idx="721">
                    <c:v>6.483767696747298</c:v>
                  </c:pt>
                  <c:pt idx="722">
                    <c:v>2.858607355666494</c:v>
                  </c:pt>
                  <c:pt idx="723">
                    <c:v>10.55482711303281</c:v>
                  </c:pt>
                  <c:pt idx="724">
                    <c:v>3.284160945140924</c:v>
                  </c:pt>
                  <c:pt idx="725">
                    <c:v>14.8595435372554</c:v>
                  </c:pt>
                  <c:pt idx="726">
                    <c:v>6.8895722459512</c:v>
                  </c:pt>
                  <c:pt idx="727">
                    <c:v>12.41630818343264</c:v>
                  </c:pt>
                  <c:pt idx="728">
                    <c:v>3.997268245748823</c:v>
                  </c:pt>
                  <c:pt idx="729">
                    <c:v>3.032461321327783</c:v>
                  </c:pt>
                  <c:pt idx="730">
                    <c:v>12.180518090366</c:v>
                  </c:pt>
                  <c:pt idx="731">
                    <c:v>3.28534891736192</c:v>
                  </c:pt>
                  <c:pt idx="732">
                    <c:v>4.284565352150235</c:v>
                  </c:pt>
                  <c:pt idx="733">
                    <c:v>11.13482810754445</c:v>
                  </c:pt>
                  <c:pt idx="734">
                    <c:v>2.918138996165538</c:v>
                  </c:pt>
                  <c:pt idx="735">
                    <c:v>1.079025258682705</c:v>
                  </c:pt>
                  <c:pt idx="736">
                    <c:v>4.42757714256151</c:v>
                  </c:pt>
                  <c:pt idx="737">
                    <c:v>5.148353900396159</c:v>
                  </c:pt>
                  <c:pt idx="738">
                    <c:v>3.603739282154565</c:v>
                  </c:pt>
                  <c:pt idx="739">
                    <c:v>6.636803428945406</c:v>
                  </c:pt>
                  <c:pt idx="740">
                    <c:v>1.666481836964305</c:v>
                  </c:pt>
                  <c:pt idx="741">
                    <c:v>9.338450527785276</c:v>
                  </c:pt>
                  <c:pt idx="742">
                    <c:v>9.85508387560863</c:v>
                  </c:pt>
                  <c:pt idx="743">
                    <c:v>2.899550195748052</c:v>
                  </c:pt>
                  <c:pt idx="744">
                    <c:v>11.93302291426427</c:v>
                  </c:pt>
                  <c:pt idx="745">
                    <c:v>10.79546139947606</c:v>
                  </c:pt>
                  <c:pt idx="746">
                    <c:v>4.412074110106547</c:v>
                  </c:pt>
                  <c:pt idx="747">
                    <c:v>2.547044992553136</c:v>
                  </c:pt>
                  <c:pt idx="748">
                    <c:v>2.945839969897395</c:v>
                  </c:pt>
                  <c:pt idx="749">
                    <c:v>1.72013435102776</c:v>
                  </c:pt>
                  <c:pt idx="750">
                    <c:v>4.798926733331588</c:v>
                  </c:pt>
                  <c:pt idx="751">
                    <c:v>2.34218135257866</c:v>
                  </c:pt>
                  <c:pt idx="752">
                    <c:v>16.28724616344783</c:v>
                  </c:pt>
                  <c:pt idx="753">
                    <c:v>4.467411320925875</c:v>
                  </c:pt>
                  <c:pt idx="754">
                    <c:v>4.283433358394428</c:v>
                  </c:pt>
                  <c:pt idx="755">
                    <c:v>5.923865638735236</c:v>
                  </c:pt>
                  <c:pt idx="756">
                    <c:v>8.795307919769676</c:v>
                  </c:pt>
                  <c:pt idx="757">
                    <c:v>9.638762731567848</c:v>
                  </c:pt>
                  <c:pt idx="758">
                    <c:v>9.79668171720705</c:v>
                  </c:pt>
                  <c:pt idx="759">
                    <c:v>26.45713596056826</c:v>
                  </c:pt>
                  <c:pt idx="760">
                    <c:v>8.760258459942758</c:v>
                  </c:pt>
                  <c:pt idx="761">
                    <c:v>14.25057090862174</c:v>
                  </c:pt>
                  <c:pt idx="762">
                    <c:v>11.28997139749785</c:v>
                  </c:pt>
                  <c:pt idx="763">
                    <c:v>10.18498554221447</c:v>
                  </c:pt>
                  <c:pt idx="764">
                    <c:v>4.13919131024235</c:v>
                  </c:pt>
                  <c:pt idx="765">
                    <c:v>17.07393730771286</c:v>
                  </c:pt>
                  <c:pt idx="766">
                    <c:v>42.93781715092196</c:v>
                  </c:pt>
                  <c:pt idx="767">
                    <c:v>8.596894796322075</c:v>
                  </c:pt>
                  <c:pt idx="768">
                    <c:v>3.621735139928694</c:v>
                  </c:pt>
                  <c:pt idx="769">
                    <c:v>13.85391924931713</c:v>
                  </c:pt>
                  <c:pt idx="770">
                    <c:v>4.626583379640521</c:v>
                  </c:pt>
                  <c:pt idx="771">
                    <c:v>13.47885031476167</c:v>
                  </c:pt>
                  <c:pt idx="772">
                    <c:v>1.558262132476418</c:v>
                  </c:pt>
                  <c:pt idx="773">
                    <c:v>10.23693793019485</c:v>
                  </c:pt>
                  <c:pt idx="774">
                    <c:v>7.260643413747093</c:v>
                  </c:pt>
                  <c:pt idx="775">
                    <c:v>12.68204315737685</c:v>
                  </c:pt>
                  <c:pt idx="776">
                    <c:v>18.34164731602785</c:v>
                  </c:pt>
                  <c:pt idx="777">
                    <c:v>6.427431338344775</c:v>
                  </c:pt>
                  <c:pt idx="778">
                    <c:v>10.88530699760734</c:v>
                  </c:pt>
                  <c:pt idx="779">
                    <c:v>7.770697472811233</c:v>
                  </c:pt>
                  <c:pt idx="780">
                    <c:v>2.790889600368337</c:v>
                  </c:pt>
                  <c:pt idx="781">
                    <c:v>5.076981969752838</c:v>
                  </c:pt>
                  <c:pt idx="782">
                    <c:v>5.797981737939867</c:v>
                  </c:pt>
                  <c:pt idx="783">
                    <c:v>11.76660370415615</c:v>
                  </c:pt>
                  <c:pt idx="784">
                    <c:v>2.380476829576417</c:v>
                  </c:pt>
                  <c:pt idx="785">
                    <c:v>23.38427332194664</c:v>
                  </c:pt>
                  <c:pt idx="786">
                    <c:v>11.225638730895</c:v>
                  </c:pt>
                  <c:pt idx="787">
                    <c:v>5.737756971841588</c:v>
                  </c:pt>
                  <c:pt idx="788">
                    <c:v>7.963875922287936</c:v>
                  </c:pt>
                  <c:pt idx="789">
                    <c:v>16.18479062809313</c:v>
                  </c:pt>
                  <c:pt idx="790">
                    <c:v>15.26453105057322</c:v>
                  </c:pt>
                  <c:pt idx="791">
                    <c:v>3.547416981739383</c:v>
                  </c:pt>
                  <c:pt idx="792">
                    <c:v>5.598552236213965</c:v>
                  </c:pt>
                  <c:pt idx="793">
                    <c:v>3.435518180698812</c:v>
                  </c:pt>
                  <c:pt idx="794">
                    <c:v>9.934600131669867</c:v>
                  </c:pt>
                  <c:pt idx="795">
                    <c:v>10.61634492417015</c:v>
                  </c:pt>
                  <c:pt idx="796">
                    <c:v>1.795553443238101</c:v>
                  </c:pt>
                  <c:pt idx="797">
                    <c:v>5.702686203681698</c:v>
                  </c:pt>
                  <c:pt idx="798">
                    <c:v>16.25260549751169</c:v>
                  </c:pt>
                  <c:pt idx="799">
                    <c:v>13.50190980992007</c:v>
                  </c:pt>
                  <c:pt idx="800">
                    <c:v>7.51894848634861</c:v>
                  </c:pt>
                  <c:pt idx="801">
                    <c:v>2.627806055368941</c:v>
                  </c:pt>
                  <c:pt idx="802">
                    <c:v>4.188880787386275</c:v>
                  </c:pt>
                  <c:pt idx="803">
                    <c:v>7.612114403969175</c:v>
                  </c:pt>
                  <c:pt idx="804">
                    <c:v>11.5377734520753</c:v>
                  </c:pt>
                  <c:pt idx="805">
                    <c:v>4.983020345567097</c:v>
                  </c:pt>
                  <c:pt idx="806">
                    <c:v>9.970889362221376</c:v>
                  </c:pt>
                  <c:pt idx="807">
                    <c:v>9.66281625637807</c:v>
                  </c:pt>
                  <c:pt idx="808">
                    <c:v>7.962922620283235</c:v>
                  </c:pt>
                  <c:pt idx="809">
                    <c:v>8.136784845432895</c:v>
                  </c:pt>
                  <c:pt idx="810">
                    <c:v>7.778519772549585</c:v>
                  </c:pt>
                  <c:pt idx="811">
                    <c:v>4.327559108491426</c:v>
                  </c:pt>
                  <c:pt idx="812">
                    <c:v>2.743258990002879</c:v>
                  </c:pt>
                  <c:pt idx="813">
                    <c:v>11.33103317027346</c:v>
                  </c:pt>
                  <c:pt idx="814">
                    <c:v>7.787625942932095</c:v>
                  </c:pt>
                  <c:pt idx="815">
                    <c:v>7.581143599962473</c:v>
                  </c:pt>
                  <c:pt idx="816">
                    <c:v>10.8415256489593</c:v>
                  </c:pt>
                  <c:pt idx="817">
                    <c:v>1.867781810239147</c:v>
                  </c:pt>
                  <c:pt idx="818">
                    <c:v>2.314172844954171</c:v>
                  </c:pt>
                  <c:pt idx="819">
                    <c:v>4.519349884251713</c:v>
                  </c:pt>
                  <c:pt idx="820">
                    <c:v>5.654403296587866</c:v>
                  </c:pt>
                  <c:pt idx="821">
                    <c:v>2.444086818053739</c:v>
                  </c:pt>
                  <c:pt idx="822">
                    <c:v>5.680085905216913</c:v>
                  </c:pt>
                  <c:pt idx="823">
                    <c:v>17.67190467073078</c:v>
                  </c:pt>
                  <c:pt idx="824">
                    <c:v>12.50715918614531</c:v>
                  </c:pt>
                  <c:pt idx="825">
                    <c:v>10.11785770625223</c:v>
                  </c:pt>
                  <c:pt idx="826">
                    <c:v>10.7593892359031</c:v>
                  </c:pt>
                  <c:pt idx="827">
                    <c:v>13.033650778393</c:v>
                  </c:pt>
                  <c:pt idx="828">
                    <c:v>5.564829524173517</c:v>
                  </c:pt>
                  <c:pt idx="829">
                    <c:v>8.968409550441174</c:v>
                  </c:pt>
                  <c:pt idx="830">
                    <c:v>4.780175622830527</c:v>
                  </c:pt>
                  <c:pt idx="831">
                    <c:v>2.304305558087625</c:v>
                  </c:pt>
                  <c:pt idx="832">
                    <c:v>4.728168169674341</c:v>
                  </c:pt>
                  <c:pt idx="833">
                    <c:v>7.144568172743822</c:v>
                  </c:pt>
                  <c:pt idx="834">
                    <c:v>5.155457829940553</c:v>
                  </c:pt>
                  <c:pt idx="835">
                    <c:v>3.074971163151327</c:v>
                  </c:pt>
                  <c:pt idx="836">
                    <c:v>13.31241423879138</c:v>
                  </c:pt>
                  <c:pt idx="837">
                    <c:v>2.799093882778</c:v>
                  </c:pt>
                  <c:pt idx="838">
                    <c:v>3.721904338272271</c:v>
                  </c:pt>
                  <c:pt idx="839">
                    <c:v>10.25698642198818</c:v>
                  </c:pt>
                  <c:pt idx="840">
                    <c:v>4.711966123880703</c:v>
                  </c:pt>
                  <c:pt idx="841">
                    <c:v>7.257287468695226</c:v>
                  </c:pt>
                  <c:pt idx="842">
                    <c:v>4.300658783788911</c:v>
                  </c:pt>
                  <c:pt idx="843">
                    <c:v>20.42211798971678</c:v>
                  </c:pt>
                  <c:pt idx="844">
                    <c:v>4.320742015647832</c:v>
                  </c:pt>
                  <c:pt idx="845">
                    <c:v>16.05743976449023</c:v>
                  </c:pt>
                  <c:pt idx="846">
                    <c:v>10.24000220115615</c:v>
                  </c:pt>
                  <c:pt idx="847">
                    <c:v>3.762700218813631</c:v>
                  </c:pt>
                  <c:pt idx="848">
                    <c:v>2.10525134756493</c:v>
                  </c:pt>
                  <c:pt idx="849">
                    <c:v>12.54755749192665</c:v>
                  </c:pt>
                  <c:pt idx="850">
                    <c:v>7.245836858897865</c:v>
                  </c:pt>
                  <c:pt idx="851">
                    <c:v>19.02746867678865</c:v>
                  </c:pt>
                  <c:pt idx="852">
                    <c:v>3.264763448897882</c:v>
                  </c:pt>
                  <c:pt idx="853">
                    <c:v>2.454968100060736</c:v>
                  </c:pt>
                  <c:pt idx="854">
                    <c:v>4.650922042030725</c:v>
                  </c:pt>
                  <c:pt idx="855">
                    <c:v>14.50055019708002</c:v>
                  </c:pt>
                  <c:pt idx="856">
                    <c:v>8.667786102652758</c:v>
                  </c:pt>
                  <c:pt idx="857">
                    <c:v>9.201220199380618</c:v>
                  </c:pt>
                  <c:pt idx="858">
                    <c:v>2.778528535667505</c:v>
                  </c:pt>
                  <c:pt idx="859">
                    <c:v>3.967401274180588</c:v>
                  </c:pt>
                  <c:pt idx="860">
                    <c:v>4.351172853699905</c:v>
                  </c:pt>
                  <c:pt idx="861">
                    <c:v>24.41363690380117</c:v>
                  </c:pt>
                  <c:pt idx="862">
                    <c:v>9.96578093285433</c:v>
                  </c:pt>
                  <c:pt idx="863">
                    <c:v>15.24602493552802</c:v>
                  </c:pt>
                  <c:pt idx="864">
                    <c:v>3.145598223224605</c:v>
                  </c:pt>
                  <c:pt idx="865">
                    <c:v>6.311201768790832</c:v>
                  </c:pt>
                  <c:pt idx="866">
                    <c:v>8.895801534901124</c:v>
                  </c:pt>
                  <c:pt idx="867">
                    <c:v>1.77803458431986</c:v>
                  </c:pt>
                  <c:pt idx="868">
                    <c:v>1.19085211579534</c:v>
                  </c:pt>
                  <c:pt idx="869">
                    <c:v>2.346937175318227</c:v>
                  </c:pt>
                  <c:pt idx="870">
                    <c:v>1.832515949147184</c:v>
                  </c:pt>
                  <c:pt idx="871">
                    <c:v>8.490946425079664</c:v>
                  </c:pt>
                  <c:pt idx="872">
                    <c:v>10.24919688888018</c:v>
                  </c:pt>
                  <c:pt idx="873">
                    <c:v>7.356909764350698</c:v>
                  </c:pt>
                  <c:pt idx="874">
                    <c:v>5.367550459688346</c:v>
                  </c:pt>
                  <c:pt idx="875">
                    <c:v>4.479931933989183</c:v>
                  </c:pt>
                  <c:pt idx="876">
                    <c:v>3.186493413175273</c:v>
                  </c:pt>
                  <c:pt idx="877">
                    <c:v>8.347457601678337</c:v>
                  </c:pt>
                  <c:pt idx="878">
                    <c:v>3.549932673789449</c:v>
                  </c:pt>
                  <c:pt idx="879">
                    <c:v>8.839432464398006</c:v>
                  </c:pt>
                  <c:pt idx="880">
                    <c:v>5.74761336642189</c:v>
                  </c:pt>
                  <c:pt idx="881">
                    <c:v>16.07166922627183</c:v>
                  </c:pt>
                  <c:pt idx="882">
                    <c:v>6.093535204268185</c:v>
                  </c:pt>
                  <c:pt idx="883">
                    <c:v>4.628531688640375</c:v>
                  </c:pt>
                  <c:pt idx="884">
                    <c:v>2.953166809904338</c:v>
                  </c:pt>
                  <c:pt idx="885">
                    <c:v>2.920544426938274</c:v>
                  </c:pt>
                  <c:pt idx="886">
                    <c:v>9.633682694405276</c:v>
                  </c:pt>
                  <c:pt idx="887">
                    <c:v>15.41831726775475</c:v>
                  </c:pt>
                  <c:pt idx="888">
                    <c:v>3.06250874407896</c:v>
                  </c:pt>
                  <c:pt idx="889">
                    <c:v>4.946513433539512</c:v>
                  </c:pt>
                  <c:pt idx="890">
                    <c:v>7.906141209555422</c:v>
                  </c:pt>
                  <c:pt idx="891">
                    <c:v>2.645112849531267</c:v>
                  </c:pt>
                  <c:pt idx="892">
                    <c:v>17.36167972978554</c:v>
                  </c:pt>
                  <c:pt idx="893">
                    <c:v>2.416916617368252</c:v>
                  </c:pt>
                  <c:pt idx="894">
                    <c:v>9.80149905765528</c:v>
                  </c:pt>
                  <c:pt idx="895">
                    <c:v>1.869073417756043</c:v>
                  </c:pt>
                  <c:pt idx="896">
                    <c:v>10.48603212405573</c:v>
                  </c:pt>
                  <c:pt idx="897">
                    <c:v>7.659816010774567</c:v>
                  </c:pt>
                  <c:pt idx="898">
                    <c:v>9.104809327760712</c:v>
                  </c:pt>
                  <c:pt idx="899">
                    <c:v>8.004880456053975</c:v>
                  </c:pt>
                  <c:pt idx="900">
                    <c:v>22.32027182686782</c:v>
                  </c:pt>
                  <c:pt idx="901">
                    <c:v>16.39236723909473</c:v>
                  </c:pt>
                  <c:pt idx="902">
                    <c:v>14.57038441879011</c:v>
                  </c:pt>
                  <c:pt idx="903">
                    <c:v>6.448060354472208</c:v>
                  </c:pt>
                  <c:pt idx="904">
                    <c:v>7.443351361286068</c:v>
                  </c:pt>
                  <c:pt idx="905">
                    <c:v>2.879890742548</c:v>
                  </c:pt>
                  <c:pt idx="906">
                    <c:v>21.90261536607969</c:v>
                  </c:pt>
                  <c:pt idx="907">
                    <c:v>6.775775564038906</c:v>
                  </c:pt>
                  <c:pt idx="908">
                    <c:v>7.349170014611855</c:v>
                  </c:pt>
                  <c:pt idx="909">
                    <c:v>6.690898559967675</c:v>
                  </c:pt>
                  <c:pt idx="910">
                    <c:v>14.81562795340271</c:v>
                  </c:pt>
                  <c:pt idx="911">
                    <c:v>5.329675463853891</c:v>
                  </c:pt>
                  <c:pt idx="912">
                    <c:v>6.035213254862041</c:v>
                  </c:pt>
                  <c:pt idx="913">
                    <c:v>8.955327040046922</c:v>
                  </c:pt>
                  <c:pt idx="914">
                    <c:v>21.10600918284792</c:v>
                  </c:pt>
                  <c:pt idx="915">
                    <c:v>6.968187578441865</c:v>
                  </c:pt>
                  <c:pt idx="916">
                    <c:v>4.21984218585635</c:v>
                  </c:pt>
                  <c:pt idx="917">
                    <c:v>14.80035493527955</c:v>
                  </c:pt>
                  <c:pt idx="918">
                    <c:v>9.02158665984802</c:v>
                  </c:pt>
                  <c:pt idx="919">
                    <c:v>2.493589652792887</c:v>
                  </c:pt>
                  <c:pt idx="920">
                    <c:v>21.63209925197116</c:v>
                  </c:pt>
                  <c:pt idx="921">
                    <c:v>20.80647900039209</c:v>
                  </c:pt>
                  <c:pt idx="922">
                    <c:v>7.313487807898853</c:v>
                  </c:pt>
                  <c:pt idx="923">
                    <c:v>6.264610741739578</c:v>
                  </c:pt>
                  <c:pt idx="924">
                    <c:v>8.739977916684418</c:v>
                  </c:pt>
                  <c:pt idx="925">
                    <c:v>13.13288843702817</c:v>
                  </c:pt>
                  <c:pt idx="926">
                    <c:v>3.338663153671383</c:v>
                  </c:pt>
                  <c:pt idx="927">
                    <c:v>6.74429368583215</c:v>
                  </c:pt>
                  <c:pt idx="928">
                    <c:v>6.481294503734913</c:v>
                  </c:pt>
                  <c:pt idx="929">
                    <c:v>4.642549019891562</c:v>
                  </c:pt>
                  <c:pt idx="930">
                    <c:v>1.29591572620515</c:v>
                  </c:pt>
                  <c:pt idx="931">
                    <c:v>16.45206603180483</c:v>
                  </c:pt>
                  <c:pt idx="932">
                    <c:v>6.011550989946898</c:v>
                  </c:pt>
                  <c:pt idx="933">
                    <c:v>3.299946872222915</c:v>
                  </c:pt>
                  <c:pt idx="934">
                    <c:v>4.848711198394692</c:v>
                  </c:pt>
                  <c:pt idx="935">
                    <c:v>10.79246181165807</c:v>
                  </c:pt>
                  <c:pt idx="936">
                    <c:v>6.890906721101762</c:v>
                  </c:pt>
                  <c:pt idx="937">
                    <c:v>7.726549498613533</c:v>
                  </c:pt>
                  <c:pt idx="938">
                    <c:v>8.724268734422491</c:v>
                  </c:pt>
                  <c:pt idx="939">
                    <c:v>9.804313665866667</c:v>
                  </c:pt>
                  <c:pt idx="940">
                    <c:v>15.64287087733001</c:v>
                  </c:pt>
                  <c:pt idx="941">
                    <c:v>7.655083433335275</c:v>
                  </c:pt>
                  <c:pt idx="942">
                    <c:v>6.018353136220779</c:v>
                  </c:pt>
                  <c:pt idx="943">
                    <c:v>4.769125153794152</c:v>
                  </c:pt>
                  <c:pt idx="944">
                    <c:v>17.34232330045655</c:v>
                  </c:pt>
                  <c:pt idx="945">
                    <c:v>2.307175596652934</c:v>
                  </c:pt>
                  <c:pt idx="946">
                    <c:v>14.01448101994752</c:v>
                  </c:pt>
                  <c:pt idx="947">
                    <c:v>10.8833317287029</c:v>
                  </c:pt>
                  <c:pt idx="948">
                    <c:v>3.969164968209884</c:v>
                  </c:pt>
                  <c:pt idx="949">
                    <c:v>4.257733018192899</c:v>
                  </c:pt>
                  <c:pt idx="950">
                    <c:v>12.1334932403795</c:v>
                  </c:pt>
                  <c:pt idx="951">
                    <c:v>7.173876976751735</c:v>
                  </c:pt>
                  <c:pt idx="952">
                    <c:v>7.56211918116477</c:v>
                  </c:pt>
                  <c:pt idx="953">
                    <c:v>6.119484801034361</c:v>
                  </c:pt>
                  <c:pt idx="954">
                    <c:v>5.526143003236006</c:v>
                  </c:pt>
                  <c:pt idx="955">
                    <c:v>17.67725508475923</c:v>
                  </c:pt>
                  <c:pt idx="956">
                    <c:v>21.23299389473048</c:v>
                  </c:pt>
                  <c:pt idx="957">
                    <c:v>14.51644130261637</c:v>
                  </c:pt>
                  <c:pt idx="958">
                    <c:v>9.58418808786854</c:v>
                  </c:pt>
                  <c:pt idx="959">
                    <c:v>27.09175348913189</c:v>
                  </c:pt>
                  <c:pt idx="960">
                    <c:v>15.28646876473305</c:v>
                  </c:pt>
                  <c:pt idx="961">
                    <c:v>9.77684052188289</c:v>
                  </c:pt>
                  <c:pt idx="962">
                    <c:v>21.14491207706213</c:v>
                  </c:pt>
                  <c:pt idx="963">
                    <c:v>1.102964659615921</c:v>
                  </c:pt>
                  <c:pt idx="964">
                    <c:v>11.23595749065507</c:v>
                  </c:pt>
                  <c:pt idx="965">
                    <c:v>14.97336275504835</c:v>
                  </c:pt>
                  <c:pt idx="966">
                    <c:v>12.79260727047732</c:v>
                  </c:pt>
                  <c:pt idx="967">
                    <c:v>9.358044451135105</c:v>
                  </c:pt>
                  <c:pt idx="968">
                    <c:v>4.185853164375007</c:v>
                  </c:pt>
                  <c:pt idx="969">
                    <c:v>18.7301141697035</c:v>
                  </c:pt>
                  <c:pt idx="970">
                    <c:v>0.767550555964132</c:v>
                  </c:pt>
                  <c:pt idx="971">
                    <c:v>12.66646242731682</c:v>
                  </c:pt>
                  <c:pt idx="972">
                    <c:v>14.0445955108306</c:v>
                  </c:pt>
                  <c:pt idx="973">
                    <c:v>20.38598481830213</c:v>
                  </c:pt>
                  <c:pt idx="974">
                    <c:v>9.219297481891651</c:v>
                  </c:pt>
                  <c:pt idx="975">
                    <c:v>7.874762971888075</c:v>
                  </c:pt>
                  <c:pt idx="976">
                    <c:v>6.341934977363675</c:v>
                  </c:pt>
                  <c:pt idx="977">
                    <c:v>6.685282266768513</c:v>
                  </c:pt>
                  <c:pt idx="978">
                    <c:v>6.96818075327247</c:v>
                  </c:pt>
                  <c:pt idx="979">
                    <c:v>7.973955176144937</c:v>
                  </c:pt>
                  <c:pt idx="980">
                    <c:v>5.944937725270599</c:v>
                  </c:pt>
                  <c:pt idx="981">
                    <c:v>16.74242331187352</c:v>
                  </c:pt>
                  <c:pt idx="982">
                    <c:v>7.681512212162286</c:v>
                  </c:pt>
                  <c:pt idx="983">
                    <c:v>8.920177097019234</c:v>
                  </c:pt>
                  <c:pt idx="984">
                    <c:v>16.06874471706453</c:v>
                  </c:pt>
                  <c:pt idx="985">
                    <c:v>6.208488251277346</c:v>
                  </c:pt>
                  <c:pt idx="986">
                    <c:v>6.096477070756187</c:v>
                  </c:pt>
                  <c:pt idx="987">
                    <c:v>19.58440158568379</c:v>
                  </c:pt>
                  <c:pt idx="988">
                    <c:v>18.76278048935942</c:v>
                  </c:pt>
                  <c:pt idx="989">
                    <c:v>8.85649257821242</c:v>
                  </c:pt>
                  <c:pt idx="990">
                    <c:v>29.99736038190372</c:v>
                  </c:pt>
                  <c:pt idx="991">
                    <c:v>4.470547719531953</c:v>
                  </c:pt>
                  <c:pt idx="992">
                    <c:v>4.43122548538525</c:v>
                  </c:pt>
                  <c:pt idx="993">
                    <c:v>34.45795064158971</c:v>
                  </c:pt>
                  <c:pt idx="994">
                    <c:v>2.735697212117586</c:v>
                  </c:pt>
                  <c:pt idx="995">
                    <c:v>0.385776832417524</c:v>
                  </c:pt>
                  <c:pt idx="996">
                    <c:v>4.544857353545376</c:v>
                  </c:pt>
                  <c:pt idx="997">
                    <c:v>21.88495337541883</c:v>
                  </c:pt>
                  <c:pt idx="998">
                    <c:v>27.46006126200014</c:v>
                  </c:pt>
                  <c:pt idx="999">
                    <c:v>17.02049455423959</c:v>
                  </c:pt>
                  <c:pt idx="1000">
                    <c:v>19.93121063672881</c:v>
                  </c:pt>
                  <c:pt idx="1001">
                    <c:v>31.01204513685893</c:v>
                  </c:pt>
                  <c:pt idx="1002">
                    <c:v>25.79620644788739</c:v>
                  </c:pt>
                  <c:pt idx="1003">
                    <c:v>38.40497634421505</c:v>
                  </c:pt>
                  <c:pt idx="1004">
                    <c:v>49.6426353488857</c:v>
                  </c:pt>
                  <c:pt idx="1005">
                    <c:v>27.33898010243215</c:v>
                  </c:pt>
                </c:numCache>
              </c:numRef>
            </c:minus>
          </c:errBars>
          <c:val>
            <c:numRef>
              <c:f>Foglio1!$F$2:$F$1007</c:f>
              <c:numCache>
                <c:formatCode>0.0</c:formatCode>
                <c:ptCount val="1006"/>
                <c:pt idx="0">
                  <c:v>6.350625841053637</c:v>
                </c:pt>
                <c:pt idx="1">
                  <c:v>8.055649776394776</c:v>
                </c:pt>
                <c:pt idx="2">
                  <c:v>10.5797393464055</c:v>
                </c:pt>
                <c:pt idx="3">
                  <c:v>11.39187117667232</c:v>
                </c:pt>
                <c:pt idx="4">
                  <c:v>15.26347022091795</c:v>
                </c:pt>
                <c:pt idx="5">
                  <c:v>15.34232079444804</c:v>
                </c:pt>
                <c:pt idx="6">
                  <c:v>18.98560464188972</c:v>
                </c:pt>
                <c:pt idx="7">
                  <c:v>20.71272833786617</c:v>
                </c:pt>
                <c:pt idx="8">
                  <c:v>20.88121670299528</c:v>
                </c:pt>
                <c:pt idx="9">
                  <c:v>22.87145382228561</c:v>
                </c:pt>
                <c:pt idx="10">
                  <c:v>23.64757888570304</c:v>
                </c:pt>
                <c:pt idx="11">
                  <c:v>23.78506210063679</c:v>
                </c:pt>
                <c:pt idx="12">
                  <c:v>24.5052007985602</c:v>
                </c:pt>
                <c:pt idx="13">
                  <c:v>25.32631931689815</c:v>
                </c:pt>
                <c:pt idx="14">
                  <c:v>25.67759758631153</c:v>
                </c:pt>
                <c:pt idx="15">
                  <c:v>27.12112460474082</c:v>
                </c:pt>
                <c:pt idx="16">
                  <c:v>27.32401325875619</c:v>
                </c:pt>
                <c:pt idx="17">
                  <c:v>27.7701780945517</c:v>
                </c:pt>
                <c:pt idx="18">
                  <c:v>28.87777859555922</c:v>
                </c:pt>
                <c:pt idx="19">
                  <c:v>31.26871132706356</c:v>
                </c:pt>
                <c:pt idx="20">
                  <c:v>32.78038852905096</c:v>
                </c:pt>
                <c:pt idx="21">
                  <c:v>33.41120006712999</c:v>
                </c:pt>
                <c:pt idx="22">
                  <c:v>33.73953186523347</c:v>
                </c:pt>
                <c:pt idx="23">
                  <c:v>33.82902804257948</c:v>
                </c:pt>
                <c:pt idx="24">
                  <c:v>35.61029588973374</c:v>
                </c:pt>
                <c:pt idx="25">
                  <c:v>36.85592772799199</c:v>
                </c:pt>
                <c:pt idx="26">
                  <c:v>37.29519655682766</c:v>
                </c:pt>
                <c:pt idx="27">
                  <c:v>37.44055944209693</c:v>
                </c:pt>
                <c:pt idx="28">
                  <c:v>37.53240584541121</c:v>
                </c:pt>
                <c:pt idx="29">
                  <c:v>37.86774067918412</c:v>
                </c:pt>
                <c:pt idx="30">
                  <c:v>39.58509651359032</c:v>
                </c:pt>
                <c:pt idx="31">
                  <c:v>40.98097265320195</c:v>
                </c:pt>
                <c:pt idx="32">
                  <c:v>42.03273392450266</c:v>
                </c:pt>
                <c:pt idx="33">
                  <c:v>43.15450416031197</c:v>
                </c:pt>
                <c:pt idx="34">
                  <c:v>43.17746389355639</c:v>
                </c:pt>
                <c:pt idx="35">
                  <c:v>43.4997159165733</c:v>
                </c:pt>
                <c:pt idx="36">
                  <c:v>43.96155155968977</c:v>
                </c:pt>
                <c:pt idx="37">
                  <c:v>45.47765937188429</c:v>
                </c:pt>
                <c:pt idx="38">
                  <c:v>46.25854409692676</c:v>
                </c:pt>
                <c:pt idx="39">
                  <c:v>47.07289658654857</c:v>
                </c:pt>
                <c:pt idx="40">
                  <c:v>47.34332116175504</c:v>
                </c:pt>
                <c:pt idx="41">
                  <c:v>48.28031995276663</c:v>
                </c:pt>
                <c:pt idx="42">
                  <c:v>48.54757857995991</c:v>
                </c:pt>
                <c:pt idx="43">
                  <c:v>48.85922834335173</c:v>
                </c:pt>
                <c:pt idx="44">
                  <c:v>49.70236395956545</c:v>
                </c:pt>
                <c:pt idx="45">
                  <c:v>49.87459862323495</c:v>
                </c:pt>
                <c:pt idx="46">
                  <c:v>50.43421506161899</c:v>
                </c:pt>
                <c:pt idx="47">
                  <c:v>50.776300155392</c:v>
                </c:pt>
                <c:pt idx="48">
                  <c:v>51.09842478991775</c:v>
                </c:pt>
                <c:pt idx="49">
                  <c:v>51.23350876397068</c:v>
                </c:pt>
                <c:pt idx="50">
                  <c:v>53.88882830789024</c:v>
                </c:pt>
                <c:pt idx="51">
                  <c:v>54.57698832565814</c:v>
                </c:pt>
                <c:pt idx="52">
                  <c:v>54.7534100417903</c:v>
                </c:pt>
                <c:pt idx="53">
                  <c:v>54.98464522894478</c:v>
                </c:pt>
                <c:pt idx="54">
                  <c:v>55.54980952137277</c:v>
                </c:pt>
                <c:pt idx="55">
                  <c:v>56.17282368099647</c:v>
                </c:pt>
                <c:pt idx="56">
                  <c:v>57.18595657005091</c:v>
                </c:pt>
                <c:pt idx="57">
                  <c:v>57.79715041131913</c:v>
                </c:pt>
                <c:pt idx="58">
                  <c:v>57.81657597819476</c:v>
                </c:pt>
                <c:pt idx="59">
                  <c:v>57.88387826200477</c:v>
                </c:pt>
                <c:pt idx="60">
                  <c:v>58.36886033191541</c:v>
                </c:pt>
                <c:pt idx="61">
                  <c:v>58.43787137062532</c:v>
                </c:pt>
                <c:pt idx="62">
                  <c:v>58.91676693147395</c:v>
                </c:pt>
                <c:pt idx="63">
                  <c:v>59.06666069875282</c:v>
                </c:pt>
                <c:pt idx="64">
                  <c:v>59.17731773687768</c:v>
                </c:pt>
                <c:pt idx="65">
                  <c:v>59.72082234173868</c:v>
                </c:pt>
                <c:pt idx="66">
                  <c:v>60.17389668186787</c:v>
                </c:pt>
                <c:pt idx="67">
                  <c:v>60.33251220254261</c:v>
                </c:pt>
                <c:pt idx="68">
                  <c:v>60.61031096877543</c:v>
                </c:pt>
                <c:pt idx="69">
                  <c:v>60.6249376662395</c:v>
                </c:pt>
                <c:pt idx="70">
                  <c:v>60.68980091674019</c:v>
                </c:pt>
                <c:pt idx="71">
                  <c:v>60.7133309939787</c:v>
                </c:pt>
                <c:pt idx="72">
                  <c:v>61.14124160172187</c:v>
                </c:pt>
                <c:pt idx="73">
                  <c:v>61.25185814777252</c:v>
                </c:pt>
                <c:pt idx="74">
                  <c:v>61.40813238149501</c:v>
                </c:pt>
                <c:pt idx="75">
                  <c:v>61.95253561954734</c:v>
                </c:pt>
                <c:pt idx="76">
                  <c:v>62.09647820689038</c:v>
                </c:pt>
                <c:pt idx="77">
                  <c:v>62.25869031810326</c:v>
                </c:pt>
                <c:pt idx="78">
                  <c:v>62.88044190208839</c:v>
                </c:pt>
                <c:pt idx="79">
                  <c:v>62.95367852353012</c:v>
                </c:pt>
                <c:pt idx="80">
                  <c:v>63.00025719956538</c:v>
                </c:pt>
                <c:pt idx="81">
                  <c:v>63.04097309672781</c:v>
                </c:pt>
                <c:pt idx="82">
                  <c:v>63.45928474334411</c:v>
                </c:pt>
                <c:pt idx="83">
                  <c:v>63.74869863103881</c:v>
                </c:pt>
                <c:pt idx="84">
                  <c:v>63.94761399259483</c:v>
                </c:pt>
                <c:pt idx="85">
                  <c:v>64.00064512193212</c:v>
                </c:pt>
                <c:pt idx="86">
                  <c:v>64.0488779135222</c:v>
                </c:pt>
                <c:pt idx="87">
                  <c:v>64.26197405988743</c:v>
                </c:pt>
                <c:pt idx="88">
                  <c:v>64.68520425903702</c:v>
                </c:pt>
                <c:pt idx="89">
                  <c:v>64.98540165329251</c:v>
                </c:pt>
                <c:pt idx="90">
                  <c:v>65.55222269802004</c:v>
                </c:pt>
                <c:pt idx="91">
                  <c:v>65.74867361562826</c:v>
                </c:pt>
                <c:pt idx="92">
                  <c:v>65.91578668485968</c:v>
                </c:pt>
                <c:pt idx="93">
                  <c:v>66.00914276771918</c:v>
                </c:pt>
                <c:pt idx="94">
                  <c:v>66.41810110398885</c:v>
                </c:pt>
                <c:pt idx="95">
                  <c:v>66.61708987560388</c:v>
                </c:pt>
                <c:pt idx="96">
                  <c:v>66.68662450038933</c:v>
                </c:pt>
                <c:pt idx="97">
                  <c:v>66.78824865651734</c:v>
                </c:pt>
                <c:pt idx="98">
                  <c:v>67.00511133156255</c:v>
                </c:pt>
                <c:pt idx="99">
                  <c:v>67.12764237956253</c:v>
                </c:pt>
                <c:pt idx="100">
                  <c:v>67.33478463214435</c:v>
                </c:pt>
                <c:pt idx="101">
                  <c:v>67.47594245446747</c:v>
                </c:pt>
                <c:pt idx="102">
                  <c:v>67.93735247840867</c:v>
                </c:pt>
                <c:pt idx="103">
                  <c:v>68.40939731626104</c:v>
                </c:pt>
                <c:pt idx="104">
                  <c:v>68.4579412813142</c:v>
                </c:pt>
                <c:pt idx="105">
                  <c:v>68.82192089002405</c:v>
                </c:pt>
                <c:pt idx="106">
                  <c:v>68.8385786657184</c:v>
                </c:pt>
                <c:pt idx="107">
                  <c:v>69.5093022412491</c:v>
                </c:pt>
                <c:pt idx="108">
                  <c:v>69.63543611126246</c:v>
                </c:pt>
                <c:pt idx="109">
                  <c:v>69.66106383852251</c:v>
                </c:pt>
                <c:pt idx="110">
                  <c:v>70.40179693022975</c:v>
                </c:pt>
                <c:pt idx="111">
                  <c:v>70.7536236795752</c:v>
                </c:pt>
                <c:pt idx="112">
                  <c:v>70.82375733299098</c:v>
                </c:pt>
                <c:pt idx="113">
                  <c:v>70.96006185944318</c:v>
                </c:pt>
                <c:pt idx="114">
                  <c:v>71.5251988715528</c:v>
                </c:pt>
                <c:pt idx="115">
                  <c:v>71.55629815333845</c:v>
                </c:pt>
                <c:pt idx="116">
                  <c:v>71.58174581587986</c:v>
                </c:pt>
                <c:pt idx="117">
                  <c:v>71.64868815867435</c:v>
                </c:pt>
                <c:pt idx="118">
                  <c:v>72.03904583527095</c:v>
                </c:pt>
                <c:pt idx="119">
                  <c:v>72.34291886761261</c:v>
                </c:pt>
                <c:pt idx="120">
                  <c:v>72.3762413065045</c:v>
                </c:pt>
                <c:pt idx="121">
                  <c:v>72.53172887325815</c:v>
                </c:pt>
                <c:pt idx="122">
                  <c:v>72.75334449961222</c:v>
                </c:pt>
                <c:pt idx="123">
                  <c:v>72.82832829208795</c:v>
                </c:pt>
                <c:pt idx="124">
                  <c:v>73.29545805002815</c:v>
                </c:pt>
                <c:pt idx="125">
                  <c:v>73.31353480726928</c:v>
                </c:pt>
                <c:pt idx="126">
                  <c:v>73.585549654843</c:v>
                </c:pt>
                <c:pt idx="127">
                  <c:v>74.08169780875707</c:v>
                </c:pt>
                <c:pt idx="128">
                  <c:v>74.17299934178367</c:v>
                </c:pt>
                <c:pt idx="129">
                  <c:v>74.41485523222087</c:v>
                </c:pt>
                <c:pt idx="130">
                  <c:v>74.50047235531565</c:v>
                </c:pt>
                <c:pt idx="131">
                  <c:v>74.83252865887495</c:v>
                </c:pt>
                <c:pt idx="132">
                  <c:v>74.9731375060872</c:v>
                </c:pt>
                <c:pt idx="133">
                  <c:v>75.01729319005832</c:v>
                </c:pt>
                <c:pt idx="134">
                  <c:v>75.05311900712283</c:v>
                </c:pt>
                <c:pt idx="135">
                  <c:v>75.31579422730213</c:v>
                </c:pt>
                <c:pt idx="136">
                  <c:v>75.72971665166125</c:v>
                </c:pt>
                <c:pt idx="137">
                  <c:v>76.11503794050788</c:v>
                </c:pt>
                <c:pt idx="138">
                  <c:v>76.33725424446622</c:v>
                </c:pt>
                <c:pt idx="139">
                  <c:v>76.35172846762065</c:v>
                </c:pt>
                <c:pt idx="140">
                  <c:v>76.4408052351077</c:v>
                </c:pt>
                <c:pt idx="141">
                  <c:v>76.53346844284408</c:v>
                </c:pt>
                <c:pt idx="142">
                  <c:v>76.85136882584845</c:v>
                </c:pt>
                <c:pt idx="143">
                  <c:v>76.90225916865756</c:v>
                </c:pt>
                <c:pt idx="144">
                  <c:v>76.91318299671833</c:v>
                </c:pt>
                <c:pt idx="145">
                  <c:v>76.97740494061447</c:v>
                </c:pt>
                <c:pt idx="146">
                  <c:v>77.03026258384332</c:v>
                </c:pt>
                <c:pt idx="147">
                  <c:v>77.16053300179408</c:v>
                </c:pt>
                <c:pt idx="148">
                  <c:v>77.2411652839158</c:v>
                </c:pt>
                <c:pt idx="149">
                  <c:v>77.48685057805658</c:v>
                </c:pt>
                <c:pt idx="150">
                  <c:v>77.53798347195986</c:v>
                </c:pt>
                <c:pt idx="151">
                  <c:v>78.34443915391351</c:v>
                </c:pt>
                <c:pt idx="152">
                  <c:v>78.40838658894044</c:v>
                </c:pt>
                <c:pt idx="153">
                  <c:v>78.43011205355815</c:v>
                </c:pt>
                <c:pt idx="154">
                  <c:v>78.50441805493695</c:v>
                </c:pt>
                <c:pt idx="155">
                  <c:v>78.60857193933815</c:v>
                </c:pt>
                <c:pt idx="156">
                  <c:v>78.75979994413421</c:v>
                </c:pt>
                <c:pt idx="157">
                  <c:v>78.77250864956365</c:v>
                </c:pt>
                <c:pt idx="158">
                  <c:v>78.95977047891773</c:v>
                </c:pt>
                <c:pt idx="159">
                  <c:v>79.00933948213581</c:v>
                </c:pt>
                <c:pt idx="160">
                  <c:v>79.06919284957091</c:v>
                </c:pt>
                <c:pt idx="161">
                  <c:v>79.1130417237232</c:v>
                </c:pt>
                <c:pt idx="162">
                  <c:v>79.25649516355745</c:v>
                </c:pt>
                <c:pt idx="163">
                  <c:v>79.41502295331382</c:v>
                </c:pt>
                <c:pt idx="164">
                  <c:v>79.5660233499119</c:v>
                </c:pt>
                <c:pt idx="165">
                  <c:v>79.66896686331597</c:v>
                </c:pt>
                <c:pt idx="166">
                  <c:v>79.71775529056883</c:v>
                </c:pt>
                <c:pt idx="167">
                  <c:v>79.79779645252565</c:v>
                </c:pt>
                <c:pt idx="168">
                  <c:v>79.97209294403125</c:v>
                </c:pt>
                <c:pt idx="169">
                  <c:v>80.03968734271815</c:v>
                </c:pt>
                <c:pt idx="170">
                  <c:v>80.34203467976945</c:v>
                </c:pt>
                <c:pt idx="171">
                  <c:v>80.40550349259008</c:v>
                </c:pt>
                <c:pt idx="172">
                  <c:v>80.90204842328868</c:v>
                </c:pt>
                <c:pt idx="173">
                  <c:v>80.92538197105775</c:v>
                </c:pt>
                <c:pt idx="174">
                  <c:v>81.11179613729755</c:v>
                </c:pt>
                <c:pt idx="175">
                  <c:v>81.31959709567593</c:v>
                </c:pt>
                <c:pt idx="176">
                  <c:v>81.40067305573802</c:v>
                </c:pt>
                <c:pt idx="177">
                  <c:v>81.48198527397677</c:v>
                </c:pt>
                <c:pt idx="178">
                  <c:v>81.51094944539492</c:v>
                </c:pt>
                <c:pt idx="179">
                  <c:v>81.54605153551578</c:v>
                </c:pt>
                <c:pt idx="180">
                  <c:v>81.54932101847105</c:v>
                </c:pt>
                <c:pt idx="181">
                  <c:v>81.55834343297973</c:v>
                </c:pt>
                <c:pt idx="182">
                  <c:v>81.68621701225904</c:v>
                </c:pt>
                <c:pt idx="183">
                  <c:v>81.76439767450851</c:v>
                </c:pt>
                <c:pt idx="184">
                  <c:v>81.7766756585721</c:v>
                </c:pt>
                <c:pt idx="185">
                  <c:v>81.8388861862792</c:v>
                </c:pt>
                <c:pt idx="186">
                  <c:v>81.92284164025621</c:v>
                </c:pt>
                <c:pt idx="187">
                  <c:v>81.97872771079282</c:v>
                </c:pt>
                <c:pt idx="188">
                  <c:v>82.02711897909454</c:v>
                </c:pt>
                <c:pt idx="189">
                  <c:v>82.12967728304794</c:v>
                </c:pt>
                <c:pt idx="190">
                  <c:v>82.20888932145215</c:v>
                </c:pt>
                <c:pt idx="191">
                  <c:v>82.21057520107852</c:v>
                </c:pt>
                <c:pt idx="192">
                  <c:v>82.52283421460334</c:v>
                </c:pt>
                <c:pt idx="193">
                  <c:v>82.54116102656746</c:v>
                </c:pt>
                <c:pt idx="194">
                  <c:v>82.61363068116632</c:v>
                </c:pt>
                <c:pt idx="195">
                  <c:v>82.74257743847085</c:v>
                </c:pt>
                <c:pt idx="196">
                  <c:v>82.76848407733865</c:v>
                </c:pt>
                <c:pt idx="197">
                  <c:v>82.9246859582184</c:v>
                </c:pt>
                <c:pt idx="198">
                  <c:v>83.15695008139663</c:v>
                </c:pt>
                <c:pt idx="199">
                  <c:v>83.16164059175455</c:v>
                </c:pt>
                <c:pt idx="200">
                  <c:v>83.47210116196731</c:v>
                </c:pt>
                <c:pt idx="201">
                  <c:v>83.5272182417582</c:v>
                </c:pt>
                <c:pt idx="202">
                  <c:v>83.62819840739255</c:v>
                </c:pt>
                <c:pt idx="203">
                  <c:v>83.64208982400058</c:v>
                </c:pt>
                <c:pt idx="204">
                  <c:v>83.70559642448868</c:v>
                </c:pt>
                <c:pt idx="205">
                  <c:v>83.70707742676804</c:v>
                </c:pt>
                <c:pt idx="206">
                  <c:v>83.7268649401184</c:v>
                </c:pt>
                <c:pt idx="207">
                  <c:v>83.79599979196977</c:v>
                </c:pt>
                <c:pt idx="208">
                  <c:v>83.90187847489125</c:v>
                </c:pt>
                <c:pt idx="209">
                  <c:v>83.96706017935312</c:v>
                </c:pt>
                <c:pt idx="210">
                  <c:v>83.96804857566255</c:v>
                </c:pt>
                <c:pt idx="211">
                  <c:v>83.9833638050794</c:v>
                </c:pt>
                <c:pt idx="212">
                  <c:v>84.22140945444991</c:v>
                </c:pt>
                <c:pt idx="213">
                  <c:v>84.27871265833365</c:v>
                </c:pt>
                <c:pt idx="214">
                  <c:v>84.32421165742505</c:v>
                </c:pt>
                <c:pt idx="215">
                  <c:v>84.36826730369255</c:v>
                </c:pt>
                <c:pt idx="216">
                  <c:v>84.37078143860955</c:v>
                </c:pt>
                <c:pt idx="217">
                  <c:v>84.44652799318936</c:v>
                </c:pt>
                <c:pt idx="218">
                  <c:v>84.45200719210104</c:v>
                </c:pt>
                <c:pt idx="219">
                  <c:v>84.50141676543256</c:v>
                </c:pt>
                <c:pt idx="220">
                  <c:v>84.63488680140483</c:v>
                </c:pt>
                <c:pt idx="221">
                  <c:v>84.64070307021677</c:v>
                </c:pt>
                <c:pt idx="222">
                  <c:v>84.71939403130262</c:v>
                </c:pt>
                <c:pt idx="223">
                  <c:v>84.75462592712682</c:v>
                </c:pt>
                <c:pt idx="224">
                  <c:v>84.83003721534034</c:v>
                </c:pt>
                <c:pt idx="225">
                  <c:v>84.96830741581145</c:v>
                </c:pt>
                <c:pt idx="226">
                  <c:v>85.13977389579023</c:v>
                </c:pt>
                <c:pt idx="227">
                  <c:v>85.17980960043585</c:v>
                </c:pt>
                <c:pt idx="228">
                  <c:v>85.18247200048255</c:v>
                </c:pt>
                <c:pt idx="229">
                  <c:v>85.18805719537075</c:v>
                </c:pt>
                <c:pt idx="230">
                  <c:v>85.42967275033465</c:v>
                </c:pt>
                <c:pt idx="231">
                  <c:v>85.43136634922822</c:v>
                </c:pt>
                <c:pt idx="232">
                  <c:v>85.56134432151084</c:v>
                </c:pt>
                <c:pt idx="233">
                  <c:v>85.76133770308805</c:v>
                </c:pt>
                <c:pt idx="234">
                  <c:v>85.7757626528325</c:v>
                </c:pt>
                <c:pt idx="235">
                  <c:v>85.80280039188509</c:v>
                </c:pt>
                <c:pt idx="236">
                  <c:v>85.86800632846443</c:v>
                </c:pt>
                <c:pt idx="237">
                  <c:v>85.87534099230866</c:v>
                </c:pt>
                <c:pt idx="238">
                  <c:v>86.02559373989071</c:v>
                </c:pt>
                <c:pt idx="239">
                  <c:v>86.03848721682091</c:v>
                </c:pt>
                <c:pt idx="240">
                  <c:v>86.05774801236593</c:v>
                </c:pt>
                <c:pt idx="241">
                  <c:v>86.09705505572918</c:v>
                </c:pt>
                <c:pt idx="242">
                  <c:v>86.21435550223762</c:v>
                </c:pt>
                <c:pt idx="243">
                  <c:v>86.21811036179852</c:v>
                </c:pt>
                <c:pt idx="244">
                  <c:v>86.25207656973905</c:v>
                </c:pt>
                <c:pt idx="245">
                  <c:v>86.33057258800801</c:v>
                </c:pt>
                <c:pt idx="246">
                  <c:v>86.36106640457832</c:v>
                </c:pt>
                <c:pt idx="247">
                  <c:v>86.38337312885716</c:v>
                </c:pt>
                <c:pt idx="248">
                  <c:v>86.38626091379035</c:v>
                </c:pt>
                <c:pt idx="249">
                  <c:v>86.46805536236491</c:v>
                </c:pt>
                <c:pt idx="250">
                  <c:v>86.51053580140024</c:v>
                </c:pt>
                <c:pt idx="251">
                  <c:v>86.5854932438574</c:v>
                </c:pt>
                <c:pt idx="252">
                  <c:v>86.69985026401302</c:v>
                </c:pt>
                <c:pt idx="253">
                  <c:v>86.813273691399</c:v>
                </c:pt>
                <c:pt idx="254">
                  <c:v>86.88038761837915</c:v>
                </c:pt>
                <c:pt idx="255">
                  <c:v>86.91789695829942</c:v>
                </c:pt>
                <c:pt idx="256">
                  <c:v>87.0379836254113</c:v>
                </c:pt>
                <c:pt idx="257">
                  <c:v>87.18490908529942</c:v>
                </c:pt>
                <c:pt idx="258">
                  <c:v>87.22280657861333</c:v>
                </c:pt>
                <c:pt idx="259">
                  <c:v>87.27467316813127</c:v>
                </c:pt>
                <c:pt idx="260">
                  <c:v>87.34907422272028</c:v>
                </c:pt>
                <c:pt idx="261">
                  <c:v>87.37690590243587</c:v>
                </c:pt>
                <c:pt idx="262">
                  <c:v>87.39487621194644</c:v>
                </c:pt>
                <c:pt idx="263">
                  <c:v>87.61068742796206</c:v>
                </c:pt>
                <c:pt idx="264">
                  <c:v>87.63941542329064</c:v>
                </c:pt>
                <c:pt idx="265">
                  <c:v>87.77920179159548</c:v>
                </c:pt>
                <c:pt idx="266">
                  <c:v>87.78148193340006</c:v>
                </c:pt>
                <c:pt idx="267">
                  <c:v>87.79418587937662</c:v>
                </c:pt>
                <c:pt idx="268">
                  <c:v>87.82094513492299</c:v>
                </c:pt>
                <c:pt idx="269">
                  <c:v>87.87699789082083</c:v>
                </c:pt>
                <c:pt idx="270">
                  <c:v>88.00539859358969</c:v>
                </c:pt>
                <c:pt idx="271">
                  <c:v>88.04790820813657</c:v>
                </c:pt>
                <c:pt idx="272">
                  <c:v>88.0482639716791</c:v>
                </c:pt>
                <c:pt idx="273">
                  <c:v>88.08474894138675</c:v>
                </c:pt>
                <c:pt idx="274">
                  <c:v>88.18141960617272</c:v>
                </c:pt>
                <c:pt idx="275">
                  <c:v>88.18471371594498</c:v>
                </c:pt>
                <c:pt idx="276">
                  <c:v>88.20227935661595</c:v>
                </c:pt>
                <c:pt idx="277">
                  <c:v>88.35011973400206</c:v>
                </c:pt>
                <c:pt idx="278">
                  <c:v>88.35546236692073</c:v>
                </c:pt>
                <c:pt idx="279">
                  <c:v>88.39745993151376</c:v>
                </c:pt>
                <c:pt idx="280">
                  <c:v>88.66703571920628</c:v>
                </c:pt>
                <c:pt idx="281">
                  <c:v>88.68382529162011</c:v>
                </c:pt>
                <c:pt idx="282">
                  <c:v>88.77496157501977</c:v>
                </c:pt>
                <c:pt idx="283">
                  <c:v>88.7939459618085</c:v>
                </c:pt>
                <c:pt idx="284">
                  <c:v>88.85003110206711</c:v>
                </c:pt>
                <c:pt idx="285">
                  <c:v>88.89931548857846</c:v>
                </c:pt>
                <c:pt idx="286">
                  <c:v>88.99662310847362</c:v>
                </c:pt>
                <c:pt idx="287">
                  <c:v>88.99853846522073</c:v>
                </c:pt>
                <c:pt idx="288">
                  <c:v>89.26808016219005</c:v>
                </c:pt>
                <c:pt idx="289">
                  <c:v>89.32029760876958</c:v>
                </c:pt>
                <c:pt idx="290">
                  <c:v>89.32279891929053</c:v>
                </c:pt>
                <c:pt idx="291">
                  <c:v>89.47808621623005</c:v>
                </c:pt>
                <c:pt idx="292">
                  <c:v>89.55368371510883</c:v>
                </c:pt>
                <c:pt idx="293">
                  <c:v>89.57765798034982</c:v>
                </c:pt>
                <c:pt idx="294">
                  <c:v>89.79175648334982</c:v>
                </c:pt>
                <c:pt idx="295">
                  <c:v>89.87356201561865</c:v>
                </c:pt>
                <c:pt idx="296">
                  <c:v>89.9952200840379</c:v>
                </c:pt>
                <c:pt idx="297">
                  <c:v>90.00882847897294</c:v>
                </c:pt>
                <c:pt idx="298">
                  <c:v>90.06384226508935</c:v>
                </c:pt>
                <c:pt idx="299">
                  <c:v>90.28682664883362</c:v>
                </c:pt>
                <c:pt idx="300">
                  <c:v>90.3155236841034</c:v>
                </c:pt>
                <c:pt idx="301">
                  <c:v>90.33190137267738</c:v>
                </c:pt>
                <c:pt idx="302">
                  <c:v>90.40563609797904</c:v>
                </c:pt>
                <c:pt idx="303">
                  <c:v>90.45434433690895</c:v>
                </c:pt>
                <c:pt idx="304">
                  <c:v>90.45578116310205</c:v>
                </c:pt>
                <c:pt idx="305">
                  <c:v>90.5545336842232</c:v>
                </c:pt>
                <c:pt idx="306">
                  <c:v>90.55808996583164</c:v>
                </c:pt>
                <c:pt idx="307">
                  <c:v>90.57243959820528</c:v>
                </c:pt>
                <c:pt idx="308">
                  <c:v>90.58457548250965</c:v>
                </c:pt>
                <c:pt idx="309">
                  <c:v>90.65449740716095</c:v>
                </c:pt>
                <c:pt idx="310">
                  <c:v>90.68663351427294</c:v>
                </c:pt>
                <c:pt idx="311">
                  <c:v>90.6916296801342</c:v>
                </c:pt>
                <c:pt idx="312">
                  <c:v>90.78720281801978</c:v>
                </c:pt>
                <c:pt idx="313">
                  <c:v>90.84363024109113</c:v>
                </c:pt>
                <c:pt idx="314">
                  <c:v>90.94034462028106</c:v>
                </c:pt>
                <c:pt idx="315">
                  <c:v>91.0530412690485</c:v>
                </c:pt>
                <c:pt idx="316">
                  <c:v>91.06798784051301</c:v>
                </c:pt>
                <c:pt idx="317">
                  <c:v>91.09343117015715</c:v>
                </c:pt>
                <c:pt idx="318">
                  <c:v>91.25949746722274</c:v>
                </c:pt>
                <c:pt idx="319">
                  <c:v>91.27183174888705</c:v>
                </c:pt>
                <c:pt idx="320">
                  <c:v>91.28755765725141</c:v>
                </c:pt>
                <c:pt idx="321">
                  <c:v>91.29107672677968</c:v>
                </c:pt>
                <c:pt idx="322">
                  <c:v>91.30990751531438</c:v>
                </c:pt>
                <c:pt idx="323">
                  <c:v>91.41538145758746</c:v>
                </c:pt>
                <c:pt idx="324">
                  <c:v>91.48526751642785</c:v>
                </c:pt>
                <c:pt idx="325">
                  <c:v>91.52777347159395</c:v>
                </c:pt>
                <c:pt idx="326">
                  <c:v>91.55007762410845</c:v>
                </c:pt>
                <c:pt idx="327">
                  <c:v>91.56346667735262</c:v>
                </c:pt>
                <c:pt idx="328">
                  <c:v>91.57541717309093</c:v>
                </c:pt>
                <c:pt idx="329">
                  <c:v>91.61217421775241</c:v>
                </c:pt>
                <c:pt idx="330">
                  <c:v>91.67484076064898</c:v>
                </c:pt>
                <c:pt idx="331">
                  <c:v>91.69622198869342</c:v>
                </c:pt>
                <c:pt idx="332">
                  <c:v>91.71173709206315</c:v>
                </c:pt>
                <c:pt idx="333">
                  <c:v>91.9378444086518</c:v>
                </c:pt>
                <c:pt idx="334">
                  <c:v>92.0097107852162</c:v>
                </c:pt>
                <c:pt idx="335">
                  <c:v>92.10680001727015</c:v>
                </c:pt>
                <c:pt idx="336">
                  <c:v>92.11364598325434</c:v>
                </c:pt>
                <c:pt idx="337">
                  <c:v>92.12873991961715</c:v>
                </c:pt>
                <c:pt idx="338">
                  <c:v>92.14080687494348</c:v>
                </c:pt>
                <c:pt idx="339">
                  <c:v>92.24586962773993</c:v>
                </c:pt>
                <c:pt idx="340">
                  <c:v>92.25190918992592</c:v>
                </c:pt>
                <c:pt idx="341">
                  <c:v>92.25924658727892</c:v>
                </c:pt>
                <c:pt idx="342">
                  <c:v>92.30143683372783</c:v>
                </c:pt>
                <c:pt idx="343">
                  <c:v>92.30381702438745</c:v>
                </c:pt>
                <c:pt idx="344">
                  <c:v>92.32701341869877</c:v>
                </c:pt>
                <c:pt idx="345">
                  <c:v>92.37922451281228</c:v>
                </c:pt>
                <c:pt idx="346">
                  <c:v>92.5687466660833</c:v>
                </c:pt>
                <c:pt idx="347">
                  <c:v>92.59320779287127</c:v>
                </c:pt>
                <c:pt idx="348">
                  <c:v>92.68417301914131</c:v>
                </c:pt>
                <c:pt idx="349">
                  <c:v>92.76687171989585</c:v>
                </c:pt>
                <c:pt idx="350">
                  <c:v>92.78261657498425</c:v>
                </c:pt>
                <c:pt idx="351">
                  <c:v>92.81567519954733</c:v>
                </c:pt>
                <c:pt idx="352">
                  <c:v>93.02092786547787</c:v>
                </c:pt>
                <c:pt idx="353">
                  <c:v>93.02523596974583</c:v>
                </c:pt>
                <c:pt idx="354">
                  <c:v>93.07392296394556</c:v>
                </c:pt>
                <c:pt idx="355">
                  <c:v>93.0936690327759</c:v>
                </c:pt>
                <c:pt idx="356">
                  <c:v>93.10003029038845</c:v>
                </c:pt>
                <c:pt idx="357">
                  <c:v>93.13158691406838</c:v>
                </c:pt>
                <c:pt idx="358">
                  <c:v>93.13367608668216</c:v>
                </c:pt>
                <c:pt idx="359">
                  <c:v>93.15728261106811</c:v>
                </c:pt>
                <c:pt idx="360">
                  <c:v>93.27837515983313</c:v>
                </c:pt>
                <c:pt idx="361">
                  <c:v>93.35799013245878</c:v>
                </c:pt>
                <c:pt idx="362">
                  <c:v>93.46293384951637</c:v>
                </c:pt>
                <c:pt idx="363">
                  <c:v>93.50391743089028</c:v>
                </c:pt>
                <c:pt idx="364">
                  <c:v>93.51800502425264</c:v>
                </c:pt>
                <c:pt idx="365">
                  <c:v>93.54843657626525</c:v>
                </c:pt>
                <c:pt idx="366">
                  <c:v>93.615623183858</c:v>
                </c:pt>
                <c:pt idx="367">
                  <c:v>93.63383258223745</c:v>
                </c:pt>
                <c:pt idx="368">
                  <c:v>93.66547797068908</c:v>
                </c:pt>
                <c:pt idx="369">
                  <c:v>93.80599955094945</c:v>
                </c:pt>
                <c:pt idx="370">
                  <c:v>93.81761723581332</c:v>
                </c:pt>
                <c:pt idx="371">
                  <c:v>93.84697304576633</c:v>
                </c:pt>
                <c:pt idx="372">
                  <c:v>93.85266702079848</c:v>
                </c:pt>
                <c:pt idx="373">
                  <c:v>93.9212154877405</c:v>
                </c:pt>
                <c:pt idx="374">
                  <c:v>94.10447422828838</c:v>
                </c:pt>
                <c:pt idx="375">
                  <c:v>94.10911026508726</c:v>
                </c:pt>
                <c:pt idx="376">
                  <c:v>94.12659772796285</c:v>
                </c:pt>
                <c:pt idx="377">
                  <c:v>94.16752450362638</c:v>
                </c:pt>
                <c:pt idx="378">
                  <c:v>94.20060193337292</c:v>
                </c:pt>
                <c:pt idx="379">
                  <c:v>94.297244678719</c:v>
                </c:pt>
                <c:pt idx="380">
                  <c:v>94.5006099895474</c:v>
                </c:pt>
                <c:pt idx="381">
                  <c:v>94.53985115955903</c:v>
                </c:pt>
                <c:pt idx="382">
                  <c:v>94.61404629107616</c:v>
                </c:pt>
                <c:pt idx="383">
                  <c:v>94.62858463372629</c:v>
                </c:pt>
                <c:pt idx="384">
                  <c:v>94.67960931922335</c:v>
                </c:pt>
                <c:pt idx="385">
                  <c:v>94.76603591858755</c:v>
                </c:pt>
                <c:pt idx="386">
                  <c:v>94.76612192781122</c:v>
                </c:pt>
                <c:pt idx="387">
                  <c:v>94.7849047858465</c:v>
                </c:pt>
                <c:pt idx="388">
                  <c:v>94.78560584179965</c:v>
                </c:pt>
                <c:pt idx="389">
                  <c:v>94.82795510236771</c:v>
                </c:pt>
                <c:pt idx="390">
                  <c:v>94.87110261070065</c:v>
                </c:pt>
                <c:pt idx="391">
                  <c:v>94.87648408918085</c:v>
                </c:pt>
                <c:pt idx="392">
                  <c:v>94.90829077540445</c:v>
                </c:pt>
                <c:pt idx="393">
                  <c:v>94.91062104410492</c:v>
                </c:pt>
                <c:pt idx="394">
                  <c:v>94.9476385595953</c:v>
                </c:pt>
                <c:pt idx="395">
                  <c:v>94.96319036497092</c:v>
                </c:pt>
                <c:pt idx="396">
                  <c:v>94.98001290583697</c:v>
                </c:pt>
                <c:pt idx="397">
                  <c:v>95.04836730079265</c:v>
                </c:pt>
                <c:pt idx="398">
                  <c:v>95.05830616158111</c:v>
                </c:pt>
                <c:pt idx="399">
                  <c:v>95.10172084199445</c:v>
                </c:pt>
                <c:pt idx="400">
                  <c:v>95.12596321191584</c:v>
                </c:pt>
                <c:pt idx="401">
                  <c:v>95.14166006054682</c:v>
                </c:pt>
                <c:pt idx="402">
                  <c:v>95.19724993084872</c:v>
                </c:pt>
                <c:pt idx="403">
                  <c:v>95.28511060189916</c:v>
                </c:pt>
                <c:pt idx="404">
                  <c:v>95.30946481241834</c:v>
                </c:pt>
                <c:pt idx="405">
                  <c:v>95.33462963705062</c:v>
                </c:pt>
                <c:pt idx="406">
                  <c:v>95.40357276740085</c:v>
                </c:pt>
                <c:pt idx="407">
                  <c:v>95.4252009492135</c:v>
                </c:pt>
                <c:pt idx="408">
                  <c:v>95.52108300220041</c:v>
                </c:pt>
                <c:pt idx="409">
                  <c:v>95.52632612265595</c:v>
                </c:pt>
                <c:pt idx="410">
                  <c:v>95.6836764013146</c:v>
                </c:pt>
                <c:pt idx="411">
                  <c:v>95.73652841537332</c:v>
                </c:pt>
                <c:pt idx="412">
                  <c:v>95.8264620823482</c:v>
                </c:pt>
                <c:pt idx="413">
                  <c:v>95.84758744666618</c:v>
                </c:pt>
                <c:pt idx="414">
                  <c:v>95.88426159352821</c:v>
                </c:pt>
                <c:pt idx="415">
                  <c:v>95.96109251456635</c:v>
                </c:pt>
                <c:pt idx="416">
                  <c:v>96.00843291350867</c:v>
                </c:pt>
                <c:pt idx="417">
                  <c:v>96.03003082404318</c:v>
                </c:pt>
                <c:pt idx="418">
                  <c:v>96.05200114767743</c:v>
                </c:pt>
                <c:pt idx="419">
                  <c:v>96.0541034255491</c:v>
                </c:pt>
                <c:pt idx="420">
                  <c:v>96.12023979817461</c:v>
                </c:pt>
                <c:pt idx="421">
                  <c:v>96.20510626309347</c:v>
                </c:pt>
                <c:pt idx="422">
                  <c:v>96.29233920884337</c:v>
                </c:pt>
                <c:pt idx="423">
                  <c:v>96.47592644247135</c:v>
                </c:pt>
                <c:pt idx="424">
                  <c:v>96.48432674631453</c:v>
                </c:pt>
                <c:pt idx="425">
                  <c:v>96.63290176600005</c:v>
                </c:pt>
                <c:pt idx="426">
                  <c:v>96.6664801029231</c:v>
                </c:pt>
                <c:pt idx="427">
                  <c:v>96.76685555698575</c:v>
                </c:pt>
                <c:pt idx="428">
                  <c:v>96.89717385996415</c:v>
                </c:pt>
                <c:pt idx="429">
                  <c:v>96.9196180561654</c:v>
                </c:pt>
                <c:pt idx="430">
                  <c:v>96.97319334884802</c:v>
                </c:pt>
                <c:pt idx="431">
                  <c:v>96.98461261069084</c:v>
                </c:pt>
                <c:pt idx="432">
                  <c:v>96.98521895287751</c:v>
                </c:pt>
                <c:pt idx="433">
                  <c:v>97.02453461451128</c:v>
                </c:pt>
                <c:pt idx="434">
                  <c:v>97.05956635472525</c:v>
                </c:pt>
                <c:pt idx="435">
                  <c:v>97.204795439289</c:v>
                </c:pt>
                <c:pt idx="436">
                  <c:v>97.30677317911965</c:v>
                </c:pt>
                <c:pt idx="437">
                  <c:v>97.31340849836381</c:v>
                </c:pt>
                <c:pt idx="438">
                  <c:v>97.31358439642921</c:v>
                </c:pt>
                <c:pt idx="439">
                  <c:v>97.33163249099881</c:v>
                </c:pt>
                <c:pt idx="440">
                  <c:v>97.42037389954755</c:v>
                </c:pt>
                <c:pt idx="441">
                  <c:v>97.43213443157816</c:v>
                </c:pt>
                <c:pt idx="442">
                  <c:v>97.43817266345565</c:v>
                </c:pt>
                <c:pt idx="443">
                  <c:v>97.43928009052688</c:v>
                </c:pt>
                <c:pt idx="444">
                  <c:v>97.5190660243783</c:v>
                </c:pt>
                <c:pt idx="445">
                  <c:v>97.59530611733315</c:v>
                </c:pt>
                <c:pt idx="446">
                  <c:v>97.61150338458111</c:v>
                </c:pt>
                <c:pt idx="447">
                  <c:v>97.65853812967198</c:v>
                </c:pt>
                <c:pt idx="448">
                  <c:v>97.67607043791013</c:v>
                </c:pt>
                <c:pt idx="449">
                  <c:v>97.68027027976385</c:v>
                </c:pt>
                <c:pt idx="450">
                  <c:v>97.68521485876595</c:v>
                </c:pt>
                <c:pt idx="451">
                  <c:v>97.73500200172315</c:v>
                </c:pt>
                <c:pt idx="452">
                  <c:v>97.74989188470712</c:v>
                </c:pt>
                <c:pt idx="453">
                  <c:v>97.7515041429702</c:v>
                </c:pt>
                <c:pt idx="454">
                  <c:v>97.82324303349245</c:v>
                </c:pt>
                <c:pt idx="455">
                  <c:v>97.82880503614288</c:v>
                </c:pt>
                <c:pt idx="456">
                  <c:v>97.87035627547245</c:v>
                </c:pt>
                <c:pt idx="457">
                  <c:v>97.88289972969405</c:v>
                </c:pt>
                <c:pt idx="458">
                  <c:v>97.9107498197675</c:v>
                </c:pt>
                <c:pt idx="459">
                  <c:v>97.92698045257798</c:v>
                </c:pt>
                <c:pt idx="460">
                  <c:v>97.99646596259772</c:v>
                </c:pt>
                <c:pt idx="461">
                  <c:v>98.00595885217683</c:v>
                </c:pt>
                <c:pt idx="462">
                  <c:v>98.05447729207515</c:v>
                </c:pt>
                <c:pt idx="463">
                  <c:v>98.09133512444085</c:v>
                </c:pt>
                <c:pt idx="464">
                  <c:v>98.16201163472805</c:v>
                </c:pt>
                <c:pt idx="465">
                  <c:v>98.17382385322755</c:v>
                </c:pt>
                <c:pt idx="466">
                  <c:v>98.18418621711258</c:v>
                </c:pt>
                <c:pt idx="467">
                  <c:v>98.25934431768955</c:v>
                </c:pt>
                <c:pt idx="468">
                  <c:v>98.29235001155487</c:v>
                </c:pt>
                <c:pt idx="469">
                  <c:v>98.31342839146058</c:v>
                </c:pt>
                <c:pt idx="470">
                  <c:v>98.37115468265331</c:v>
                </c:pt>
                <c:pt idx="471">
                  <c:v>98.42294573953738</c:v>
                </c:pt>
                <c:pt idx="472">
                  <c:v>98.46219444825642</c:v>
                </c:pt>
                <c:pt idx="473">
                  <c:v>98.54055278171942</c:v>
                </c:pt>
                <c:pt idx="474">
                  <c:v>98.54293559633568</c:v>
                </c:pt>
                <c:pt idx="475">
                  <c:v>98.6523068157402</c:v>
                </c:pt>
                <c:pt idx="476">
                  <c:v>98.71683477480866</c:v>
                </c:pt>
                <c:pt idx="477">
                  <c:v>98.84016013470823</c:v>
                </c:pt>
                <c:pt idx="478">
                  <c:v>98.95060976767322</c:v>
                </c:pt>
                <c:pt idx="479">
                  <c:v>98.96196596640022</c:v>
                </c:pt>
                <c:pt idx="480">
                  <c:v>98.99849625363335</c:v>
                </c:pt>
                <c:pt idx="481">
                  <c:v>99.01748764472782</c:v>
                </c:pt>
                <c:pt idx="482">
                  <c:v>99.06203144096531</c:v>
                </c:pt>
                <c:pt idx="483">
                  <c:v>99.08799016669045</c:v>
                </c:pt>
                <c:pt idx="484">
                  <c:v>99.12033243423807</c:v>
                </c:pt>
                <c:pt idx="485">
                  <c:v>99.14663523315295</c:v>
                </c:pt>
                <c:pt idx="486">
                  <c:v>99.18262873681336</c:v>
                </c:pt>
                <c:pt idx="487">
                  <c:v>99.19324631327204</c:v>
                </c:pt>
                <c:pt idx="488">
                  <c:v>99.24286570082522</c:v>
                </c:pt>
                <c:pt idx="489">
                  <c:v>99.43739343489423</c:v>
                </c:pt>
                <c:pt idx="490">
                  <c:v>99.47222388599112</c:v>
                </c:pt>
                <c:pt idx="491">
                  <c:v>99.48927635470135</c:v>
                </c:pt>
                <c:pt idx="492">
                  <c:v>99.51930865910474</c:v>
                </c:pt>
                <c:pt idx="493">
                  <c:v>99.54337037986208</c:v>
                </c:pt>
                <c:pt idx="494">
                  <c:v>99.60546842817465</c:v>
                </c:pt>
                <c:pt idx="495">
                  <c:v>99.61976096926892</c:v>
                </c:pt>
                <c:pt idx="496">
                  <c:v>99.62860261618968</c:v>
                </c:pt>
                <c:pt idx="497">
                  <c:v>99.64181519160031</c:v>
                </c:pt>
                <c:pt idx="498">
                  <c:v>99.73962362741492</c:v>
                </c:pt>
                <c:pt idx="499">
                  <c:v>99.75819332978945</c:v>
                </c:pt>
                <c:pt idx="500">
                  <c:v>99.77106314195876</c:v>
                </c:pt>
                <c:pt idx="501">
                  <c:v>99.78581598451393</c:v>
                </c:pt>
                <c:pt idx="502">
                  <c:v>99.8353272002754</c:v>
                </c:pt>
                <c:pt idx="503">
                  <c:v>99.87448069932787</c:v>
                </c:pt>
                <c:pt idx="504">
                  <c:v>99.96705554556302</c:v>
                </c:pt>
                <c:pt idx="505">
                  <c:v>99.97566633761325</c:v>
                </c:pt>
                <c:pt idx="506">
                  <c:v>100.0329572918909</c:v>
                </c:pt>
                <c:pt idx="507">
                  <c:v>100.0587703215102</c:v>
                </c:pt>
                <c:pt idx="508">
                  <c:v>100.0631417095542</c:v>
                </c:pt>
                <c:pt idx="509">
                  <c:v>100.1091255494014</c:v>
                </c:pt>
                <c:pt idx="510">
                  <c:v>100.2172061783995</c:v>
                </c:pt>
                <c:pt idx="511">
                  <c:v>100.2848181716402</c:v>
                </c:pt>
                <c:pt idx="512">
                  <c:v>100.3053933701975</c:v>
                </c:pt>
                <c:pt idx="513">
                  <c:v>100.4831247132501</c:v>
                </c:pt>
                <c:pt idx="514">
                  <c:v>100.4875828004881</c:v>
                </c:pt>
                <c:pt idx="515">
                  <c:v>100.6431972441486</c:v>
                </c:pt>
                <c:pt idx="516">
                  <c:v>100.6866855963467</c:v>
                </c:pt>
                <c:pt idx="517">
                  <c:v>100.6985809131835</c:v>
                </c:pt>
                <c:pt idx="518">
                  <c:v>100.7159138654487</c:v>
                </c:pt>
                <c:pt idx="519">
                  <c:v>100.7781716778356</c:v>
                </c:pt>
                <c:pt idx="520">
                  <c:v>100.860850192656</c:v>
                </c:pt>
                <c:pt idx="521">
                  <c:v>100.9119525379823</c:v>
                </c:pt>
                <c:pt idx="522">
                  <c:v>100.9143648504953</c:v>
                </c:pt>
                <c:pt idx="523">
                  <c:v>101.1847731135667</c:v>
                </c:pt>
                <c:pt idx="524">
                  <c:v>101.1937807887363</c:v>
                </c:pt>
                <c:pt idx="525">
                  <c:v>101.2231045054231</c:v>
                </c:pt>
                <c:pt idx="526">
                  <c:v>101.2321401192728</c:v>
                </c:pt>
                <c:pt idx="527">
                  <c:v>101.3279771506017</c:v>
                </c:pt>
                <c:pt idx="528">
                  <c:v>101.3353687861083</c:v>
                </c:pt>
                <c:pt idx="529">
                  <c:v>101.3569704351176</c:v>
                </c:pt>
                <c:pt idx="530">
                  <c:v>101.4336727696347</c:v>
                </c:pt>
                <c:pt idx="531">
                  <c:v>101.4515530847202</c:v>
                </c:pt>
                <c:pt idx="532">
                  <c:v>101.5975592435291</c:v>
                </c:pt>
                <c:pt idx="533">
                  <c:v>101.60501025139</c:v>
                </c:pt>
                <c:pt idx="534">
                  <c:v>101.6160379476135</c:v>
                </c:pt>
                <c:pt idx="535">
                  <c:v>101.6431276354205</c:v>
                </c:pt>
                <c:pt idx="536">
                  <c:v>101.7512523215794</c:v>
                </c:pt>
                <c:pt idx="537">
                  <c:v>101.7613681404581</c:v>
                </c:pt>
                <c:pt idx="538">
                  <c:v>101.7765742583267</c:v>
                </c:pt>
                <c:pt idx="539">
                  <c:v>101.9451737049113</c:v>
                </c:pt>
                <c:pt idx="540">
                  <c:v>101.9881489414578</c:v>
                </c:pt>
                <c:pt idx="541">
                  <c:v>102.003130321336</c:v>
                </c:pt>
                <c:pt idx="542">
                  <c:v>102.378671699728</c:v>
                </c:pt>
                <c:pt idx="543">
                  <c:v>102.5209680299618</c:v>
                </c:pt>
                <c:pt idx="544">
                  <c:v>102.5481337507587</c:v>
                </c:pt>
                <c:pt idx="545">
                  <c:v>102.5996694156658</c:v>
                </c:pt>
                <c:pt idx="546">
                  <c:v>102.6000056993655</c:v>
                </c:pt>
                <c:pt idx="547">
                  <c:v>102.6342133383984</c:v>
                </c:pt>
                <c:pt idx="548">
                  <c:v>102.6510415752604</c:v>
                </c:pt>
                <c:pt idx="549">
                  <c:v>102.6617316257832</c:v>
                </c:pt>
                <c:pt idx="550">
                  <c:v>102.681350569773</c:v>
                </c:pt>
                <c:pt idx="551">
                  <c:v>102.6942617221931</c:v>
                </c:pt>
                <c:pt idx="552">
                  <c:v>102.7112306494538</c:v>
                </c:pt>
                <c:pt idx="553">
                  <c:v>102.7272910136833</c:v>
                </c:pt>
                <c:pt idx="554">
                  <c:v>102.7600010519713</c:v>
                </c:pt>
                <c:pt idx="555">
                  <c:v>102.8093337118121</c:v>
                </c:pt>
                <c:pt idx="556">
                  <c:v>102.8258420485489</c:v>
                </c:pt>
                <c:pt idx="557">
                  <c:v>102.8846627031348</c:v>
                </c:pt>
                <c:pt idx="558">
                  <c:v>102.9792118526135</c:v>
                </c:pt>
                <c:pt idx="559">
                  <c:v>102.9916207852581</c:v>
                </c:pt>
                <c:pt idx="560">
                  <c:v>102.9923103537654</c:v>
                </c:pt>
                <c:pt idx="561">
                  <c:v>103.004361132031</c:v>
                </c:pt>
                <c:pt idx="562">
                  <c:v>103.027225953608</c:v>
                </c:pt>
                <c:pt idx="563">
                  <c:v>103.0476202878071</c:v>
                </c:pt>
                <c:pt idx="564">
                  <c:v>103.1551428350837</c:v>
                </c:pt>
                <c:pt idx="565">
                  <c:v>103.2136996893456</c:v>
                </c:pt>
                <c:pt idx="566">
                  <c:v>103.2893864829782</c:v>
                </c:pt>
                <c:pt idx="567">
                  <c:v>103.4599972023785</c:v>
                </c:pt>
                <c:pt idx="568">
                  <c:v>103.4651225642232</c:v>
                </c:pt>
                <c:pt idx="569">
                  <c:v>103.6567621113281</c:v>
                </c:pt>
                <c:pt idx="570">
                  <c:v>103.6633614956882</c:v>
                </c:pt>
                <c:pt idx="571">
                  <c:v>103.6929084644</c:v>
                </c:pt>
                <c:pt idx="572">
                  <c:v>103.8286654682432</c:v>
                </c:pt>
                <c:pt idx="573">
                  <c:v>103.8698638709618</c:v>
                </c:pt>
                <c:pt idx="574">
                  <c:v>103.8708127955502</c:v>
                </c:pt>
                <c:pt idx="575">
                  <c:v>103.8929560726551</c:v>
                </c:pt>
                <c:pt idx="576">
                  <c:v>103.9194645441907</c:v>
                </c:pt>
                <c:pt idx="577">
                  <c:v>103.9836500293558</c:v>
                </c:pt>
                <c:pt idx="578">
                  <c:v>103.987336198793</c:v>
                </c:pt>
                <c:pt idx="579">
                  <c:v>104.053302671346</c:v>
                </c:pt>
                <c:pt idx="580">
                  <c:v>104.1533041155621</c:v>
                </c:pt>
                <c:pt idx="581">
                  <c:v>104.1755781552467</c:v>
                </c:pt>
                <c:pt idx="582">
                  <c:v>104.187273001558</c:v>
                </c:pt>
                <c:pt idx="583">
                  <c:v>104.3767341478108</c:v>
                </c:pt>
                <c:pt idx="584">
                  <c:v>104.4404402172812</c:v>
                </c:pt>
                <c:pt idx="585">
                  <c:v>104.649825229403</c:v>
                </c:pt>
                <c:pt idx="586">
                  <c:v>104.7188034678457</c:v>
                </c:pt>
                <c:pt idx="587">
                  <c:v>104.868359857687</c:v>
                </c:pt>
                <c:pt idx="588">
                  <c:v>104.9679990962738</c:v>
                </c:pt>
                <c:pt idx="589">
                  <c:v>105.0004266999757</c:v>
                </c:pt>
                <c:pt idx="590">
                  <c:v>105.113905484158</c:v>
                </c:pt>
                <c:pt idx="591">
                  <c:v>105.219953659483</c:v>
                </c:pt>
                <c:pt idx="592">
                  <c:v>105.2423783045983</c:v>
                </c:pt>
                <c:pt idx="593">
                  <c:v>105.3051229657705</c:v>
                </c:pt>
                <c:pt idx="594">
                  <c:v>105.3087169688533</c:v>
                </c:pt>
                <c:pt idx="595">
                  <c:v>105.3634139906241</c:v>
                </c:pt>
                <c:pt idx="596">
                  <c:v>105.3649353675765</c:v>
                </c:pt>
                <c:pt idx="597">
                  <c:v>105.400091382747</c:v>
                </c:pt>
                <c:pt idx="598">
                  <c:v>105.453124595361</c:v>
                </c:pt>
                <c:pt idx="599">
                  <c:v>105.5885313858151</c:v>
                </c:pt>
                <c:pt idx="600">
                  <c:v>105.5924161950935</c:v>
                </c:pt>
                <c:pt idx="601">
                  <c:v>105.6030022203908</c:v>
                </c:pt>
                <c:pt idx="602">
                  <c:v>105.6068766954516</c:v>
                </c:pt>
                <c:pt idx="603">
                  <c:v>105.6208940659376</c:v>
                </c:pt>
                <c:pt idx="604">
                  <c:v>105.6457813280256</c:v>
                </c:pt>
                <c:pt idx="605">
                  <c:v>105.6747167670755</c:v>
                </c:pt>
                <c:pt idx="606">
                  <c:v>105.686558983323</c:v>
                </c:pt>
                <c:pt idx="607">
                  <c:v>105.8176940915348</c:v>
                </c:pt>
                <c:pt idx="608">
                  <c:v>105.8338877442747</c:v>
                </c:pt>
                <c:pt idx="609">
                  <c:v>105.8401061170862</c:v>
                </c:pt>
                <c:pt idx="610">
                  <c:v>105.8547978208223</c:v>
                </c:pt>
                <c:pt idx="611">
                  <c:v>105.8852355210855</c:v>
                </c:pt>
                <c:pt idx="612">
                  <c:v>106.085211230734</c:v>
                </c:pt>
                <c:pt idx="613">
                  <c:v>106.1084115259791</c:v>
                </c:pt>
                <c:pt idx="614">
                  <c:v>106.2724616529174</c:v>
                </c:pt>
                <c:pt idx="615">
                  <c:v>106.3064348616105</c:v>
                </c:pt>
                <c:pt idx="616">
                  <c:v>106.3585089053291</c:v>
                </c:pt>
                <c:pt idx="617">
                  <c:v>106.3823055944108</c:v>
                </c:pt>
                <c:pt idx="618">
                  <c:v>106.4179509004875</c:v>
                </c:pt>
                <c:pt idx="619">
                  <c:v>106.4841567385393</c:v>
                </c:pt>
                <c:pt idx="620">
                  <c:v>106.5247592359594</c:v>
                </c:pt>
                <c:pt idx="621">
                  <c:v>106.5599342457346</c:v>
                </c:pt>
                <c:pt idx="622">
                  <c:v>106.5983019524601</c:v>
                </c:pt>
                <c:pt idx="623">
                  <c:v>106.6461685468126</c:v>
                </c:pt>
                <c:pt idx="624">
                  <c:v>106.6782021512062</c:v>
                </c:pt>
                <c:pt idx="625">
                  <c:v>106.6982647805185</c:v>
                </c:pt>
                <c:pt idx="626">
                  <c:v>106.707716630384</c:v>
                </c:pt>
                <c:pt idx="627">
                  <c:v>106.7451623441273</c:v>
                </c:pt>
                <c:pt idx="628">
                  <c:v>106.852134861171</c:v>
                </c:pt>
                <c:pt idx="629">
                  <c:v>106.8654353526475</c:v>
                </c:pt>
                <c:pt idx="630">
                  <c:v>106.9253707743483</c:v>
                </c:pt>
                <c:pt idx="631">
                  <c:v>106.9254053454394</c:v>
                </c:pt>
                <c:pt idx="632">
                  <c:v>106.9326388679107</c:v>
                </c:pt>
                <c:pt idx="633">
                  <c:v>107.011902320453</c:v>
                </c:pt>
                <c:pt idx="634">
                  <c:v>107.0663242525772</c:v>
                </c:pt>
                <c:pt idx="635">
                  <c:v>107.1522137623476</c:v>
                </c:pt>
                <c:pt idx="636">
                  <c:v>107.1728354185572</c:v>
                </c:pt>
                <c:pt idx="637">
                  <c:v>107.3232162884453</c:v>
                </c:pt>
                <c:pt idx="638">
                  <c:v>107.380783936714</c:v>
                </c:pt>
                <c:pt idx="639">
                  <c:v>107.381947178255</c:v>
                </c:pt>
                <c:pt idx="640">
                  <c:v>107.4614905512741</c:v>
                </c:pt>
                <c:pt idx="641">
                  <c:v>107.6029060780021</c:v>
                </c:pt>
                <c:pt idx="642">
                  <c:v>107.613639627754</c:v>
                </c:pt>
                <c:pt idx="643">
                  <c:v>107.7450962652956</c:v>
                </c:pt>
                <c:pt idx="644">
                  <c:v>107.9069062038983</c:v>
                </c:pt>
                <c:pt idx="645">
                  <c:v>108.0222916194345</c:v>
                </c:pt>
                <c:pt idx="646">
                  <c:v>108.1553701846687</c:v>
                </c:pt>
                <c:pt idx="647">
                  <c:v>108.2076153537382</c:v>
                </c:pt>
                <c:pt idx="648">
                  <c:v>108.3064925470853</c:v>
                </c:pt>
                <c:pt idx="649">
                  <c:v>108.3756861132056</c:v>
                </c:pt>
                <c:pt idx="650">
                  <c:v>108.3941619657178</c:v>
                </c:pt>
                <c:pt idx="651">
                  <c:v>108.5029878401476</c:v>
                </c:pt>
                <c:pt idx="652">
                  <c:v>108.5815949613638</c:v>
                </c:pt>
                <c:pt idx="653">
                  <c:v>108.7259713683013</c:v>
                </c:pt>
                <c:pt idx="654">
                  <c:v>108.7666020915012</c:v>
                </c:pt>
                <c:pt idx="655">
                  <c:v>108.7673498477389</c:v>
                </c:pt>
                <c:pt idx="656">
                  <c:v>108.867972593023</c:v>
                </c:pt>
                <c:pt idx="657">
                  <c:v>108.9125766242008</c:v>
                </c:pt>
                <c:pt idx="658">
                  <c:v>108.9622426655365</c:v>
                </c:pt>
                <c:pt idx="659">
                  <c:v>109.061843467014</c:v>
                </c:pt>
                <c:pt idx="660">
                  <c:v>109.3137521024714</c:v>
                </c:pt>
                <c:pt idx="661">
                  <c:v>109.3365528897611</c:v>
                </c:pt>
                <c:pt idx="662">
                  <c:v>109.4468239897747</c:v>
                </c:pt>
                <c:pt idx="663">
                  <c:v>109.4735061801658</c:v>
                </c:pt>
                <c:pt idx="664">
                  <c:v>109.6843335680207</c:v>
                </c:pt>
                <c:pt idx="665">
                  <c:v>109.71252230012</c:v>
                </c:pt>
                <c:pt idx="666">
                  <c:v>109.8486020339821</c:v>
                </c:pt>
                <c:pt idx="667">
                  <c:v>109.8769248279579</c:v>
                </c:pt>
                <c:pt idx="668">
                  <c:v>109.8971684518384</c:v>
                </c:pt>
                <c:pt idx="669">
                  <c:v>109.9154838727958</c:v>
                </c:pt>
                <c:pt idx="670">
                  <c:v>109.93328338382</c:v>
                </c:pt>
                <c:pt idx="671">
                  <c:v>109.9976050962993</c:v>
                </c:pt>
                <c:pt idx="672">
                  <c:v>109.999685398611</c:v>
                </c:pt>
                <c:pt idx="673">
                  <c:v>110.0899313314678</c:v>
                </c:pt>
                <c:pt idx="674">
                  <c:v>110.1146001804834</c:v>
                </c:pt>
                <c:pt idx="675">
                  <c:v>110.1409816117457</c:v>
                </c:pt>
                <c:pt idx="676">
                  <c:v>110.1911378072033</c:v>
                </c:pt>
                <c:pt idx="677">
                  <c:v>110.2073600957837</c:v>
                </c:pt>
                <c:pt idx="678">
                  <c:v>110.2093701040225</c:v>
                </c:pt>
                <c:pt idx="679">
                  <c:v>110.2690212198991</c:v>
                </c:pt>
                <c:pt idx="680">
                  <c:v>110.4023334863177</c:v>
                </c:pt>
                <c:pt idx="681">
                  <c:v>110.4740926827526</c:v>
                </c:pt>
                <c:pt idx="682">
                  <c:v>110.6078648577117</c:v>
                </c:pt>
                <c:pt idx="683">
                  <c:v>110.7207325492352</c:v>
                </c:pt>
                <c:pt idx="684">
                  <c:v>110.8004480492579</c:v>
                </c:pt>
                <c:pt idx="685">
                  <c:v>110.8844955879295</c:v>
                </c:pt>
                <c:pt idx="686">
                  <c:v>110.9018106345416</c:v>
                </c:pt>
                <c:pt idx="687">
                  <c:v>110.9195158068912</c:v>
                </c:pt>
                <c:pt idx="688">
                  <c:v>110.9820908509779</c:v>
                </c:pt>
                <c:pt idx="689">
                  <c:v>111.0206598135785</c:v>
                </c:pt>
                <c:pt idx="690">
                  <c:v>111.0262382499058</c:v>
                </c:pt>
                <c:pt idx="691">
                  <c:v>111.122285478309</c:v>
                </c:pt>
                <c:pt idx="692">
                  <c:v>111.1575204204225</c:v>
                </c:pt>
                <c:pt idx="693">
                  <c:v>111.2097806084807</c:v>
                </c:pt>
                <c:pt idx="694">
                  <c:v>111.2611295850618</c:v>
                </c:pt>
                <c:pt idx="695">
                  <c:v>111.4000100401728</c:v>
                </c:pt>
                <c:pt idx="696">
                  <c:v>111.4189510378805</c:v>
                </c:pt>
                <c:pt idx="697">
                  <c:v>111.4370960186384</c:v>
                </c:pt>
                <c:pt idx="698">
                  <c:v>111.4655831339683</c:v>
                </c:pt>
                <c:pt idx="699">
                  <c:v>111.4705285914456</c:v>
                </c:pt>
                <c:pt idx="700">
                  <c:v>111.8390391396463</c:v>
                </c:pt>
                <c:pt idx="701">
                  <c:v>111.8536458989611</c:v>
                </c:pt>
                <c:pt idx="702">
                  <c:v>111.8671973742998</c:v>
                </c:pt>
                <c:pt idx="703">
                  <c:v>111.8757038746995</c:v>
                </c:pt>
                <c:pt idx="704">
                  <c:v>111.9531575525731</c:v>
                </c:pt>
                <c:pt idx="705">
                  <c:v>112.0098868204695</c:v>
                </c:pt>
                <c:pt idx="706">
                  <c:v>112.3398514131534</c:v>
                </c:pt>
                <c:pt idx="707">
                  <c:v>112.355125120899</c:v>
                </c:pt>
                <c:pt idx="708">
                  <c:v>112.4567368697106</c:v>
                </c:pt>
                <c:pt idx="709">
                  <c:v>112.6269544370605</c:v>
                </c:pt>
                <c:pt idx="710">
                  <c:v>112.7417334144469</c:v>
                </c:pt>
                <c:pt idx="711">
                  <c:v>112.7425971262977</c:v>
                </c:pt>
                <c:pt idx="712">
                  <c:v>112.8565294740185</c:v>
                </c:pt>
                <c:pt idx="713">
                  <c:v>113.1012424078078</c:v>
                </c:pt>
                <c:pt idx="714">
                  <c:v>113.1185666572232</c:v>
                </c:pt>
                <c:pt idx="715">
                  <c:v>113.1968829425037</c:v>
                </c:pt>
                <c:pt idx="716">
                  <c:v>113.3905278236611</c:v>
                </c:pt>
                <c:pt idx="717">
                  <c:v>113.4591503735405</c:v>
                </c:pt>
                <c:pt idx="718">
                  <c:v>113.5024497545904</c:v>
                </c:pt>
                <c:pt idx="719">
                  <c:v>113.568543248704</c:v>
                </c:pt>
                <c:pt idx="720">
                  <c:v>113.5816243017332</c:v>
                </c:pt>
                <c:pt idx="721">
                  <c:v>113.5927807664096</c:v>
                </c:pt>
                <c:pt idx="722">
                  <c:v>113.6440186783597</c:v>
                </c:pt>
                <c:pt idx="723">
                  <c:v>113.6470284488945</c:v>
                </c:pt>
                <c:pt idx="724">
                  <c:v>113.6770008455479</c:v>
                </c:pt>
                <c:pt idx="725">
                  <c:v>113.7854090642676</c:v>
                </c:pt>
                <c:pt idx="726">
                  <c:v>113.8732524660506</c:v>
                </c:pt>
                <c:pt idx="727">
                  <c:v>114.014667508632</c:v>
                </c:pt>
                <c:pt idx="728">
                  <c:v>114.0551238115961</c:v>
                </c:pt>
                <c:pt idx="729">
                  <c:v>114.0998584884019</c:v>
                </c:pt>
                <c:pt idx="730">
                  <c:v>114.2273382259991</c:v>
                </c:pt>
                <c:pt idx="731">
                  <c:v>114.2677611693045</c:v>
                </c:pt>
                <c:pt idx="732">
                  <c:v>114.2714005098523</c:v>
                </c:pt>
                <c:pt idx="733">
                  <c:v>114.4995103041792</c:v>
                </c:pt>
                <c:pt idx="734">
                  <c:v>114.6856374003752</c:v>
                </c:pt>
                <c:pt idx="735">
                  <c:v>114.6938974834059</c:v>
                </c:pt>
                <c:pt idx="736">
                  <c:v>115.1509553000028</c:v>
                </c:pt>
                <c:pt idx="737">
                  <c:v>115.1940005897976</c:v>
                </c:pt>
                <c:pt idx="738">
                  <c:v>115.2919128914618</c:v>
                </c:pt>
                <c:pt idx="739">
                  <c:v>115.3023531500042</c:v>
                </c:pt>
                <c:pt idx="740">
                  <c:v>115.3451611753115</c:v>
                </c:pt>
                <c:pt idx="741">
                  <c:v>115.3930384583045</c:v>
                </c:pt>
                <c:pt idx="742">
                  <c:v>115.44496099076</c:v>
                </c:pt>
                <c:pt idx="743">
                  <c:v>115.4620259676225</c:v>
                </c:pt>
                <c:pt idx="744">
                  <c:v>115.7307224973483</c:v>
                </c:pt>
                <c:pt idx="745">
                  <c:v>115.7874485894562</c:v>
                </c:pt>
                <c:pt idx="746">
                  <c:v>115.8521110486957</c:v>
                </c:pt>
                <c:pt idx="747">
                  <c:v>115.9584861781124</c:v>
                </c:pt>
                <c:pt idx="748">
                  <c:v>115.9685229342699</c:v>
                </c:pt>
                <c:pt idx="749">
                  <c:v>116.1239006981826</c:v>
                </c:pt>
                <c:pt idx="750">
                  <c:v>116.358482581366</c:v>
                </c:pt>
                <c:pt idx="751">
                  <c:v>116.4195899174667</c:v>
                </c:pt>
                <c:pt idx="752">
                  <c:v>116.4205730472707</c:v>
                </c:pt>
                <c:pt idx="753">
                  <c:v>116.440829546146</c:v>
                </c:pt>
                <c:pt idx="754">
                  <c:v>116.4941030608355</c:v>
                </c:pt>
                <c:pt idx="755">
                  <c:v>116.5827087531679</c:v>
                </c:pt>
                <c:pt idx="756">
                  <c:v>116.721293030014</c:v>
                </c:pt>
                <c:pt idx="757">
                  <c:v>116.7869930900331</c:v>
                </c:pt>
                <c:pt idx="758">
                  <c:v>116.838542090699</c:v>
                </c:pt>
                <c:pt idx="759">
                  <c:v>116.8396371423983</c:v>
                </c:pt>
                <c:pt idx="760">
                  <c:v>116.891247221434</c:v>
                </c:pt>
                <c:pt idx="761">
                  <c:v>116.8930434802752</c:v>
                </c:pt>
                <c:pt idx="762">
                  <c:v>116.9019966417788</c:v>
                </c:pt>
                <c:pt idx="763">
                  <c:v>117.0481420505394</c:v>
                </c:pt>
                <c:pt idx="764">
                  <c:v>117.0567552339576</c:v>
                </c:pt>
                <c:pt idx="765">
                  <c:v>117.1159821604531</c:v>
                </c:pt>
                <c:pt idx="766">
                  <c:v>117.4483739935698</c:v>
                </c:pt>
                <c:pt idx="767">
                  <c:v>117.4516677119903</c:v>
                </c:pt>
                <c:pt idx="768">
                  <c:v>117.4659732661131</c:v>
                </c:pt>
                <c:pt idx="769">
                  <c:v>117.6422859746713</c:v>
                </c:pt>
                <c:pt idx="770">
                  <c:v>117.696059988449</c:v>
                </c:pt>
                <c:pt idx="771">
                  <c:v>117.7405145792878</c:v>
                </c:pt>
                <c:pt idx="772">
                  <c:v>117.7745378761131</c:v>
                </c:pt>
                <c:pt idx="773">
                  <c:v>117.937002909648</c:v>
                </c:pt>
                <c:pt idx="774">
                  <c:v>117.9415056854234</c:v>
                </c:pt>
                <c:pt idx="775">
                  <c:v>117.9837328680857</c:v>
                </c:pt>
                <c:pt idx="776">
                  <c:v>118.1012427375577</c:v>
                </c:pt>
                <c:pt idx="777">
                  <c:v>118.1455133993253</c:v>
                </c:pt>
                <c:pt idx="778">
                  <c:v>118.2839489163374</c:v>
                </c:pt>
                <c:pt idx="779">
                  <c:v>118.37637113358</c:v>
                </c:pt>
                <c:pt idx="780">
                  <c:v>118.4637871238199</c:v>
                </c:pt>
                <c:pt idx="781">
                  <c:v>118.4677085037707</c:v>
                </c:pt>
                <c:pt idx="782">
                  <c:v>118.500269675364</c:v>
                </c:pt>
                <c:pt idx="783">
                  <c:v>118.568570039754</c:v>
                </c:pt>
                <c:pt idx="784">
                  <c:v>118.903773315658</c:v>
                </c:pt>
                <c:pt idx="785">
                  <c:v>118.909582779369</c:v>
                </c:pt>
                <c:pt idx="786">
                  <c:v>118.9143551647304</c:v>
                </c:pt>
                <c:pt idx="787">
                  <c:v>118.9542325923758</c:v>
                </c:pt>
                <c:pt idx="788">
                  <c:v>118.9570769300618</c:v>
                </c:pt>
                <c:pt idx="789">
                  <c:v>119.0735235117736</c:v>
                </c:pt>
                <c:pt idx="790">
                  <c:v>119.3275500878869</c:v>
                </c:pt>
                <c:pt idx="791">
                  <c:v>119.3628774970882</c:v>
                </c:pt>
                <c:pt idx="792">
                  <c:v>119.4202941687648</c:v>
                </c:pt>
                <c:pt idx="793">
                  <c:v>119.4862003168628</c:v>
                </c:pt>
                <c:pt idx="794">
                  <c:v>119.4866719637896</c:v>
                </c:pt>
                <c:pt idx="795">
                  <c:v>119.6282248476076</c:v>
                </c:pt>
                <c:pt idx="796">
                  <c:v>119.7343886410667</c:v>
                </c:pt>
                <c:pt idx="797">
                  <c:v>119.8344862253355</c:v>
                </c:pt>
                <c:pt idx="798">
                  <c:v>119.99486357713</c:v>
                </c:pt>
                <c:pt idx="799">
                  <c:v>120.0173135748554</c:v>
                </c:pt>
                <c:pt idx="800">
                  <c:v>120.0346420915506</c:v>
                </c:pt>
                <c:pt idx="801">
                  <c:v>120.1272245833187</c:v>
                </c:pt>
                <c:pt idx="802">
                  <c:v>120.2373360921027</c:v>
                </c:pt>
                <c:pt idx="803">
                  <c:v>120.2723303568371</c:v>
                </c:pt>
                <c:pt idx="804">
                  <c:v>120.3046085473581</c:v>
                </c:pt>
                <c:pt idx="805">
                  <c:v>120.4139931154273</c:v>
                </c:pt>
                <c:pt idx="806">
                  <c:v>120.4482802234705</c:v>
                </c:pt>
                <c:pt idx="807">
                  <c:v>120.4761935646155</c:v>
                </c:pt>
                <c:pt idx="808">
                  <c:v>120.6696416526387</c:v>
                </c:pt>
                <c:pt idx="809">
                  <c:v>120.7210096872661</c:v>
                </c:pt>
                <c:pt idx="810">
                  <c:v>120.8682454521961</c:v>
                </c:pt>
                <c:pt idx="811">
                  <c:v>120.9077411325352</c:v>
                </c:pt>
                <c:pt idx="812">
                  <c:v>121.2422092819665</c:v>
                </c:pt>
                <c:pt idx="813">
                  <c:v>121.2701634576731</c:v>
                </c:pt>
                <c:pt idx="814">
                  <c:v>121.2823419270365</c:v>
                </c:pt>
                <c:pt idx="815">
                  <c:v>121.4913339646337</c:v>
                </c:pt>
                <c:pt idx="816">
                  <c:v>121.5292163662311</c:v>
                </c:pt>
                <c:pt idx="817">
                  <c:v>121.5960462544921</c:v>
                </c:pt>
                <c:pt idx="818">
                  <c:v>121.6547051075773</c:v>
                </c:pt>
                <c:pt idx="819">
                  <c:v>121.8034405210259</c:v>
                </c:pt>
                <c:pt idx="820">
                  <c:v>121.8572004929891</c:v>
                </c:pt>
                <c:pt idx="821">
                  <c:v>121.9395038852091</c:v>
                </c:pt>
                <c:pt idx="822">
                  <c:v>122.0466325110961</c:v>
                </c:pt>
                <c:pt idx="823">
                  <c:v>122.1441587094597</c:v>
                </c:pt>
                <c:pt idx="824">
                  <c:v>122.2200624835148</c:v>
                </c:pt>
                <c:pt idx="825">
                  <c:v>122.2348800832196</c:v>
                </c:pt>
                <c:pt idx="826">
                  <c:v>122.2508981670807</c:v>
                </c:pt>
                <c:pt idx="827">
                  <c:v>122.3444530376699</c:v>
                </c:pt>
                <c:pt idx="828">
                  <c:v>122.6733917409881</c:v>
                </c:pt>
                <c:pt idx="829">
                  <c:v>122.6997692701352</c:v>
                </c:pt>
                <c:pt idx="830">
                  <c:v>122.8664506978222</c:v>
                </c:pt>
                <c:pt idx="831">
                  <c:v>123.0893767958334</c:v>
                </c:pt>
                <c:pt idx="832">
                  <c:v>123.2366662379807</c:v>
                </c:pt>
                <c:pt idx="833">
                  <c:v>123.2552138016904</c:v>
                </c:pt>
                <c:pt idx="834">
                  <c:v>123.2914735113461</c:v>
                </c:pt>
                <c:pt idx="835">
                  <c:v>123.5195355057287</c:v>
                </c:pt>
                <c:pt idx="836">
                  <c:v>123.5279795904675</c:v>
                </c:pt>
                <c:pt idx="837">
                  <c:v>123.6152898176037</c:v>
                </c:pt>
                <c:pt idx="838">
                  <c:v>123.6477010730041</c:v>
                </c:pt>
                <c:pt idx="839">
                  <c:v>123.6964681353701</c:v>
                </c:pt>
                <c:pt idx="840">
                  <c:v>123.78652416469</c:v>
                </c:pt>
                <c:pt idx="841">
                  <c:v>123.9518968966261</c:v>
                </c:pt>
                <c:pt idx="842">
                  <c:v>123.9912982476364</c:v>
                </c:pt>
                <c:pt idx="843">
                  <c:v>124.3116796302944</c:v>
                </c:pt>
                <c:pt idx="844">
                  <c:v>124.3697986370271</c:v>
                </c:pt>
                <c:pt idx="845">
                  <c:v>124.4321665248801</c:v>
                </c:pt>
                <c:pt idx="846">
                  <c:v>124.489150644685</c:v>
                </c:pt>
                <c:pt idx="847">
                  <c:v>124.5299786459255</c:v>
                </c:pt>
                <c:pt idx="848">
                  <c:v>124.9787953115527</c:v>
                </c:pt>
                <c:pt idx="849">
                  <c:v>124.9954950289607</c:v>
                </c:pt>
                <c:pt idx="850">
                  <c:v>125.0339340635616</c:v>
                </c:pt>
                <c:pt idx="851">
                  <c:v>125.1511142281254</c:v>
                </c:pt>
                <c:pt idx="852">
                  <c:v>125.1593433122682</c:v>
                </c:pt>
                <c:pt idx="853">
                  <c:v>125.2042999682134</c:v>
                </c:pt>
                <c:pt idx="854">
                  <c:v>125.2268375743062</c:v>
                </c:pt>
                <c:pt idx="855">
                  <c:v>125.2372848471712</c:v>
                </c:pt>
                <c:pt idx="856">
                  <c:v>125.3231094619664</c:v>
                </c:pt>
                <c:pt idx="857">
                  <c:v>125.328000639316</c:v>
                </c:pt>
                <c:pt idx="858">
                  <c:v>125.6959191123104</c:v>
                </c:pt>
                <c:pt idx="859">
                  <c:v>125.7481692912878</c:v>
                </c:pt>
                <c:pt idx="860">
                  <c:v>125.7579240035728</c:v>
                </c:pt>
                <c:pt idx="861">
                  <c:v>125.8032406446395</c:v>
                </c:pt>
                <c:pt idx="862">
                  <c:v>125.9699634789572</c:v>
                </c:pt>
                <c:pt idx="863">
                  <c:v>125.9892506022586</c:v>
                </c:pt>
                <c:pt idx="864">
                  <c:v>126.070080413551</c:v>
                </c:pt>
                <c:pt idx="865">
                  <c:v>126.2737812683508</c:v>
                </c:pt>
                <c:pt idx="866">
                  <c:v>126.2914285899043</c:v>
                </c:pt>
                <c:pt idx="867">
                  <c:v>126.4329480883982</c:v>
                </c:pt>
                <c:pt idx="868">
                  <c:v>126.6120567407126</c:v>
                </c:pt>
                <c:pt idx="869">
                  <c:v>126.6302444571686</c:v>
                </c:pt>
                <c:pt idx="870">
                  <c:v>126.7353382565392</c:v>
                </c:pt>
                <c:pt idx="871">
                  <c:v>127.0757698674237</c:v>
                </c:pt>
                <c:pt idx="872">
                  <c:v>127.1858136669294</c:v>
                </c:pt>
                <c:pt idx="873">
                  <c:v>127.2276870874558</c:v>
                </c:pt>
                <c:pt idx="874">
                  <c:v>127.3674408584715</c:v>
                </c:pt>
                <c:pt idx="875">
                  <c:v>127.4574129939619</c:v>
                </c:pt>
                <c:pt idx="876">
                  <c:v>127.4785605144476</c:v>
                </c:pt>
                <c:pt idx="877">
                  <c:v>127.4844028727061</c:v>
                </c:pt>
                <c:pt idx="878">
                  <c:v>127.7603853251453</c:v>
                </c:pt>
                <c:pt idx="879">
                  <c:v>127.7917590466547</c:v>
                </c:pt>
                <c:pt idx="880">
                  <c:v>127.9547997104293</c:v>
                </c:pt>
                <c:pt idx="881">
                  <c:v>127.9584566061979</c:v>
                </c:pt>
                <c:pt idx="882">
                  <c:v>128.1661769832016</c:v>
                </c:pt>
                <c:pt idx="883">
                  <c:v>128.2479836967505</c:v>
                </c:pt>
                <c:pt idx="884">
                  <c:v>128.401276204926</c:v>
                </c:pt>
                <c:pt idx="885">
                  <c:v>128.4071118490006</c:v>
                </c:pt>
                <c:pt idx="886">
                  <c:v>128.477288347746</c:v>
                </c:pt>
                <c:pt idx="887">
                  <c:v>128.7762504202015</c:v>
                </c:pt>
                <c:pt idx="888">
                  <c:v>128.8599078844101</c:v>
                </c:pt>
                <c:pt idx="889">
                  <c:v>129.0772229408536</c:v>
                </c:pt>
                <c:pt idx="890">
                  <c:v>129.1116392551176</c:v>
                </c:pt>
                <c:pt idx="891">
                  <c:v>129.1861892798897</c:v>
                </c:pt>
                <c:pt idx="892">
                  <c:v>129.3132400307406</c:v>
                </c:pt>
                <c:pt idx="893">
                  <c:v>129.336194242981</c:v>
                </c:pt>
                <c:pt idx="894">
                  <c:v>129.5557183321972</c:v>
                </c:pt>
                <c:pt idx="895">
                  <c:v>129.5718717053073</c:v>
                </c:pt>
                <c:pt idx="896">
                  <c:v>129.5931330839536</c:v>
                </c:pt>
                <c:pt idx="897">
                  <c:v>129.6453713080724</c:v>
                </c:pt>
                <c:pt idx="898">
                  <c:v>129.8746196030972</c:v>
                </c:pt>
                <c:pt idx="899">
                  <c:v>129.878375471078</c:v>
                </c:pt>
                <c:pt idx="900">
                  <c:v>129.894538211751</c:v>
                </c:pt>
                <c:pt idx="901">
                  <c:v>130.0867472631858</c:v>
                </c:pt>
                <c:pt idx="902">
                  <c:v>130.2694565710164</c:v>
                </c:pt>
                <c:pt idx="903">
                  <c:v>130.3416934121173</c:v>
                </c:pt>
                <c:pt idx="904">
                  <c:v>130.35906081031</c:v>
                </c:pt>
                <c:pt idx="905">
                  <c:v>130.6725604652204</c:v>
                </c:pt>
                <c:pt idx="906">
                  <c:v>130.8010685286376</c:v>
                </c:pt>
                <c:pt idx="907">
                  <c:v>130.9583466482807</c:v>
                </c:pt>
                <c:pt idx="908">
                  <c:v>131.0973866985341</c:v>
                </c:pt>
                <c:pt idx="909">
                  <c:v>131.3251204708062</c:v>
                </c:pt>
                <c:pt idx="910">
                  <c:v>131.5810980232241</c:v>
                </c:pt>
                <c:pt idx="911">
                  <c:v>131.65808174424</c:v>
                </c:pt>
                <c:pt idx="912">
                  <c:v>131.7214537608112</c:v>
                </c:pt>
                <c:pt idx="913">
                  <c:v>131.7554591262153</c:v>
                </c:pt>
                <c:pt idx="914">
                  <c:v>131.8587415669824</c:v>
                </c:pt>
                <c:pt idx="915">
                  <c:v>132.2517787372663</c:v>
                </c:pt>
                <c:pt idx="916">
                  <c:v>132.4707235735843</c:v>
                </c:pt>
                <c:pt idx="917">
                  <c:v>132.5417285509331</c:v>
                </c:pt>
                <c:pt idx="918">
                  <c:v>132.5564138339824</c:v>
                </c:pt>
                <c:pt idx="919">
                  <c:v>132.762357217156</c:v>
                </c:pt>
                <c:pt idx="920">
                  <c:v>133.1012921114824</c:v>
                </c:pt>
                <c:pt idx="921">
                  <c:v>133.1014170595843</c:v>
                </c:pt>
                <c:pt idx="922">
                  <c:v>133.1980330522898</c:v>
                </c:pt>
                <c:pt idx="923">
                  <c:v>133.2038723769013</c:v>
                </c:pt>
                <c:pt idx="924">
                  <c:v>133.8018555281105</c:v>
                </c:pt>
                <c:pt idx="925">
                  <c:v>134.0815434534706</c:v>
                </c:pt>
                <c:pt idx="926">
                  <c:v>134.4216694488605</c:v>
                </c:pt>
                <c:pt idx="927">
                  <c:v>134.5384364790874</c:v>
                </c:pt>
                <c:pt idx="928">
                  <c:v>134.55452040174</c:v>
                </c:pt>
                <c:pt idx="929">
                  <c:v>134.6600508720083</c:v>
                </c:pt>
                <c:pt idx="930">
                  <c:v>134.8720864253552</c:v>
                </c:pt>
                <c:pt idx="931">
                  <c:v>134.9133886296173</c:v>
                </c:pt>
                <c:pt idx="932">
                  <c:v>135.0765402310011</c:v>
                </c:pt>
                <c:pt idx="933">
                  <c:v>135.2169094970845</c:v>
                </c:pt>
                <c:pt idx="934">
                  <c:v>135.2246725987903</c:v>
                </c:pt>
                <c:pt idx="935">
                  <c:v>135.301444679905</c:v>
                </c:pt>
                <c:pt idx="936">
                  <c:v>135.425184712204</c:v>
                </c:pt>
                <c:pt idx="937">
                  <c:v>135.5878309251712</c:v>
                </c:pt>
                <c:pt idx="938">
                  <c:v>135.8264609046046</c:v>
                </c:pt>
                <c:pt idx="939">
                  <c:v>135.8417969176772</c:v>
                </c:pt>
                <c:pt idx="940">
                  <c:v>136.0964769346157</c:v>
                </c:pt>
                <c:pt idx="941">
                  <c:v>136.6288576140704</c:v>
                </c:pt>
                <c:pt idx="942">
                  <c:v>137.0949760807956</c:v>
                </c:pt>
                <c:pt idx="943">
                  <c:v>137.176407841992</c:v>
                </c:pt>
                <c:pt idx="944">
                  <c:v>137.2461746538071</c:v>
                </c:pt>
                <c:pt idx="945">
                  <c:v>137.5443922759667</c:v>
                </c:pt>
                <c:pt idx="946">
                  <c:v>137.5675291962183</c:v>
                </c:pt>
                <c:pt idx="947">
                  <c:v>137.9220371469158</c:v>
                </c:pt>
                <c:pt idx="948">
                  <c:v>137.9542524800114</c:v>
                </c:pt>
                <c:pt idx="949">
                  <c:v>137.9943637664769</c:v>
                </c:pt>
                <c:pt idx="950">
                  <c:v>138.0205383883545</c:v>
                </c:pt>
                <c:pt idx="951">
                  <c:v>138.2631594240935</c:v>
                </c:pt>
                <c:pt idx="952">
                  <c:v>138.2910752532655</c:v>
                </c:pt>
                <c:pt idx="953">
                  <c:v>138.4451102313959</c:v>
                </c:pt>
                <c:pt idx="954">
                  <c:v>138.7275614467386</c:v>
                </c:pt>
                <c:pt idx="955">
                  <c:v>139.1117349192908</c:v>
                </c:pt>
                <c:pt idx="956">
                  <c:v>139.1841152345767</c:v>
                </c:pt>
                <c:pt idx="957">
                  <c:v>139.5829173959666</c:v>
                </c:pt>
                <c:pt idx="958">
                  <c:v>140.1307711201341</c:v>
                </c:pt>
                <c:pt idx="959">
                  <c:v>140.161440967572</c:v>
                </c:pt>
                <c:pt idx="960">
                  <c:v>140.3726161070846</c:v>
                </c:pt>
                <c:pt idx="961">
                  <c:v>140.9418933702563</c:v>
                </c:pt>
                <c:pt idx="962">
                  <c:v>140.9885346050512</c:v>
                </c:pt>
                <c:pt idx="963">
                  <c:v>141.191540280929</c:v>
                </c:pt>
                <c:pt idx="964">
                  <c:v>141.2281136610741</c:v>
                </c:pt>
                <c:pt idx="965">
                  <c:v>141.337473526896</c:v>
                </c:pt>
                <c:pt idx="966">
                  <c:v>141.7078805281257</c:v>
                </c:pt>
                <c:pt idx="967">
                  <c:v>141.7721420336438</c:v>
                </c:pt>
                <c:pt idx="968">
                  <c:v>142.4629847441159</c:v>
                </c:pt>
                <c:pt idx="969">
                  <c:v>143.1909975180448</c:v>
                </c:pt>
                <c:pt idx="970">
                  <c:v>143.3503751402312</c:v>
                </c:pt>
                <c:pt idx="971">
                  <c:v>143.7681323994574</c:v>
                </c:pt>
                <c:pt idx="972">
                  <c:v>143.851959427527</c:v>
                </c:pt>
                <c:pt idx="973">
                  <c:v>144.35735189417</c:v>
                </c:pt>
                <c:pt idx="974">
                  <c:v>144.4364404953226</c:v>
                </c:pt>
                <c:pt idx="975">
                  <c:v>145.0984195474471</c:v>
                </c:pt>
                <c:pt idx="976">
                  <c:v>145.138643844222</c:v>
                </c:pt>
                <c:pt idx="977">
                  <c:v>146.1066931953201</c:v>
                </c:pt>
                <c:pt idx="978">
                  <c:v>146.2921045009651</c:v>
                </c:pt>
                <c:pt idx="979">
                  <c:v>146.7532705779762</c:v>
                </c:pt>
                <c:pt idx="980">
                  <c:v>146.9589009726915</c:v>
                </c:pt>
                <c:pt idx="981">
                  <c:v>146.9793974820046</c:v>
                </c:pt>
                <c:pt idx="982">
                  <c:v>147.3069254081325</c:v>
                </c:pt>
                <c:pt idx="983">
                  <c:v>147.4154031258076</c:v>
                </c:pt>
                <c:pt idx="984">
                  <c:v>148.7327167413372</c:v>
                </c:pt>
                <c:pt idx="985">
                  <c:v>148.7515178590706</c:v>
                </c:pt>
                <c:pt idx="986">
                  <c:v>149.6942959513298</c:v>
                </c:pt>
                <c:pt idx="987">
                  <c:v>149.7714768340838</c:v>
                </c:pt>
                <c:pt idx="988">
                  <c:v>150.259601507885</c:v>
                </c:pt>
                <c:pt idx="989">
                  <c:v>150.468430749127</c:v>
                </c:pt>
                <c:pt idx="990">
                  <c:v>151.0308753586072</c:v>
                </c:pt>
                <c:pt idx="991">
                  <c:v>151.2477562044483</c:v>
                </c:pt>
                <c:pt idx="992">
                  <c:v>151.8001174848464</c:v>
                </c:pt>
                <c:pt idx="993">
                  <c:v>152.4223813674813</c:v>
                </c:pt>
                <c:pt idx="994">
                  <c:v>153.7177348075848</c:v>
                </c:pt>
                <c:pt idx="995">
                  <c:v>155.5888720241445</c:v>
                </c:pt>
                <c:pt idx="996">
                  <c:v>155.817626031004</c:v>
                </c:pt>
                <c:pt idx="997">
                  <c:v>158.2181994157978</c:v>
                </c:pt>
                <c:pt idx="998">
                  <c:v>160.2538642901568</c:v>
                </c:pt>
                <c:pt idx="999">
                  <c:v>160.8787761289915</c:v>
                </c:pt>
                <c:pt idx="1000">
                  <c:v>161.2006898950984</c:v>
                </c:pt>
                <c:pt idx="1001">
                  <c:v>164.6918287756324</c:v>
                </c:pt>
                <c:pt idx="1002">
                  <c:v>165.3675505852624</c:v>
                </c:pt>
                <c:pt idx="1003">
                  <c:v>168.1171119690119</c:v>
                </c:pt>
                <c:pt idx="1004">
                  <c:v>173.7784600128022</c:v>
                </c:pt>
                <c:pt idx="1005">
                  <c:v>183.829888144024</c:v>
                </c:pt>
              </c:numCache>
            </c:numRef>
          </c:val>
          <c:smooth val="0"/>
        </c:ser>
        <c:dLbls>
          <c:showLegendKey val="0"/>
          <c:showVal val="0"/>
          <c:showCatName val="0"/>
          <c:showSerName val="0"/>
          <c:showPercent val="0"/>
          <c:showBubbleSize val="0"/>
        </c:dLbls>
        <c:marker val="1"/>
        <c:smooth val="0"/>
        <c:axId val="-2059094936"/>
        <c:axId val="-2059091976"/>
      </c:lineChart>
      <c:catAx>
        <c:axId val="-2059094936"/>
        <c:scaling>
          <c:orientation val="minMax"/>
        </c:scaling>
        <c:delete val="0"/>
        <c:axPos val="b"/>
        <c:majorTickMark val="out"/>
        <c:minorTickMark val="none"/>
        <c:tickLblPos val="nextTo"/>
        <c:txPr>
          <a:bodyPr/>
          <a:lstStyle/>
          <a:p>
            <a:pPr>
              <a:defRPr b="1"/>
            </a:pPr>
            <a:endParaRPr lang="it-IT"/>
          </a:p>
        </c:txPr>
        <c:crossAx val="-2059091976"/>
        <c:crosses val="autoZero"/>
        <c:auto val="1"/>
        <c:lblAlgn val="ctr"/>
        <c:lblOffset val="100"/>
        <c:tickLblSkip val="100"/>
        <c:tickMarkSkip val="100"/>
        <c:noMultiLvlLbl val="0"/>
      </c:catAx>
      <c:valAx>
        <c:axId val="-2059091976"/>
        <c:scaling>
          <c:orientation val="minMax"/>
        </c:scaling>
        <c:delete val="0"/>
        <c:axPos val="l"/>
        <c:numFmt formatCode="0.0" sourceLinked="1"/>
        <c:majorTickMark val="out"/>
        <c:minorTickMark val="none"/>
        <c:tickLblPos val="nextTo"/>
        <c:txPr>
          <a:bodyPr/>
          <a:lstStyle/>
          <a:p>
            <a:pPr>
              <a:defRPr sz="900" b="1"/>
            </a:pPr>
            <a:endParaRPr lang="it-IT"/>
          </a:p>
        </c:txPr>
        <c:crossAx val="-2059094936"/>
        <c:crossesAt val="1.0"/>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image" Target="../media/image99.png"/><Relationship Id="rId2" Type="http://schemas.openxmlformats.org/officeDocument/2006/relationships/image" Target="../media/image10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defTabSz="990600">
              <a:defRPr sz="1300">
                <a:latin typeface="Times New Roman" pitchFamily="18" charset="0"/>
              </a:defRPr>
            </a:lvl1pPr>
          </a:lstStyle>
          <a:p>
            <a:pPr>
              <a:defRPr/>
            </a:pPr>
            <a:endParaRPr lang="it-IT"/>
          </a:p>
        </p:txBody>
      </p:sp>
      <p:sp>
        <p:nvSpPr>
          <p:cNvPr id="78851" name="Rectangle 3"/>
          <p:cNvSpPr>
            <a:spLocks noGrp="1" noChangeArrowheads="1"/>
          </p:cNvSpPr>
          <p:nvPr>
            <p:ph type="dt" sz="quarter"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atin typeface="Times New Roman" pitchFamily="18" charset="0"/>
              </a:defRPr>
            </a:lvl1pPr>
          </a:lstStyle>
          <a:p>
            <a:pPr>
              <a:defRPr/>
            </a:pPr>
            <a:endParaRPr lang="it-IT"/>
          </a:p>
        </p:txBody>
      </p:sp>
      <p:sp>
        <p:nvSpPr>
          <p:cNvPr id="78852" name="Rectangle 4"/>
          <p:cNvSpPr>
            <a:spLocks noGrp="1" noChangeArrowheads="1"/>
          </p:cNvSpPr>
          <p:nvPr>
            <p:ph type="ftr" sz="quarter" idx="2"/>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defTabSz="990600">
              <a:defRPr sz="1300">
                <a:latin typeface="Times New Roman" pitchFamily="18" charset="0"/>
              </a:defRPr>
            </a:lvl1pPr>
          </a:lstStyle>
          <a:p>
            <a:pPr>
              <a:defRPr/>
            </a:pPr>
            <a:endParaRPr lang="it-IT"/>
          </a:p>
        </p:txBody>
      </p:sp>
      <p:sp>
        <p:nvSpPr>
          <p:cNvPr id="78853" name="Rectangle 5"/>
          <p:cNvSpPr>
            <a:spLocks noGrp="1" noChangeArrowheads="1"/>
          </p:cNvSpPr>
          <p:nvPr>
            <p:ph type="sldNum" sz="quarter" idx="3"/>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atin typeface="Times New Roman" pitchFamily="18" charset="0"/>
              </a:defRPr>
            </a:lvl1pPr>
          </a:lstStyle>
          <a:p>
            <a:pPr>
              <a:defRPr/>
            </a:pPr>
            <a:fld id="{AE4F9143-D6EE-46F6-A41B-E219544121C8}" type="slidenum">
              <a:rPr lang="it-IT"/>
              <a:pPr>
                <a:defRPr/>
              </a:pPr>
              <a:t>‹n.›</a:t>
            </a:fld>
            <a:endParaRPr lang="it-IT"/>
          </a:p>
        </p:txBody>
      </p:sp>
    </p:spTree>
    <p:extLst>
      <p:ext uri="{BB962C8B-B14F-4D97-AF65-F5344CB8AC3E}">
        <p14:creationId xmlns:p14="http://schemas.microsoft.com/office/powerpoint/2010/main" val="1599586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609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defTabSz="990600">
              <a:defRPr sz="1300">
                <a:latin typeface="Times New Roman" pitchFamily="18" charset="0"/>
              </a:defRPr>
            </a:lvl1pPr>
          </a:lstStyle>
          <a:p>
            <a:pPr>
              <a:defRPr/>
            </a:pPr>
            <a:endParaRPr lang="it-IT"/>
          </a:p>
        </p:txBody>
      </p:sp>
      <p:sp>
        <p:nvSpPr>
          <p:cNvPr id="51609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atin typeface="Times New Roman" pitchFamily="18" charset="0"/>
              </a:defRPr>
            </a:lvl1pPr>
          </a:lstStyle>
          <a:p>
            <a:pPr>
              <a:defRPr/>
            </a:pPr>
            <a:endParaRPr lang="it-IT"/>
          </a:p>
        </p:txBody>
      </p:sp>
      <p:sp>
        <p:nvSpPr>
          <p:cNvPr id="50180"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51610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51610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defTabSz="990600">
              <a:defRPr sz="1300">
                <a:latin typeface="Times New Roman" pitchFamily="18" charset="0"/>
              </a:defRPr>
            </a:lvl1pPr>
          </a:lstStyle>
          <a:p>
            <a:pPr>
              <a:defRPr/>
            </a:pPr>
            <a:endParaRPr lang="it-IT"/>
          </a:p>
        </p:txBody>
      </p:sp>
      <p:sp>
        <p:nvSpPr>
          <p:cNvPr id="51610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atin typeface="Times New Roman" pitchFamily="18" charset="0"/>
              </a:defRPr>
            </a:lvl1pPr>
          </a:lstStyle>
          <a:p>
            <a:pPr>
              <a:defRPr/>
            </a:pPr>
            <a:fld id="{49D58C2E-BF29-4127-AF2C-3C048F857969}" type="slidenum">
              <a:rPr lang="it-IT"/>
              <a:pPr>
                <a:defRPr/>
              </a:pPr>
              <a:t>‹n.›</a:t>
            </a:fld>
            <a:endParaRPr lang="it-IT"/>
          </a:p>
        </p:txBody>
      </p:sp>
    </p:spTree>
    <p:extLst>
      <p:ext uri="{BB962C8B-B14F-4D97-AF65-F5344CB8AC3E}">
        <p14:creationId xmlns:p14="http://schemas.microsoft.com/office/powerpoint/2010/main" val="21651116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187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0375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55626"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07504"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59387" algn="l" defTabSz="903750" rtl="0" eaLnBrk="1" latinLnBrk="0" hangingPunct="1">
      <a:defRPr sz="1200" kern="1200">
        <a:solidFill>
          <a:schemeClr val="tx1"/>
        </a:solidFill>
        <a:latin typeface="+mn-lt"/>
        <a:ea typeface="+mn-ea"/>
        <a:cs typeface="+mn-cs"/>
      </a:defRPr>
    </a:lvl6pPr>
    <a:lvl7pPr marL="2711242" algn="l" defTabSz="903750" rtl="0" eaLnBrk="1" latinLnBrk="0" hangingPunct="1">
      <a:defRPr sz="1200" kern="1200">
        <a:solidFill>
          <a:schemeClr val="tx1"/>
        </a:solidFill>
        <a:latin typeface="+mn-lt"/>
        <a:ea typeface="+mn-ea"/>
        <a:cs typeface="+mn-cs"/>
      </a:defRPr>
    </a:lvl7pPr>
    <a:lvl8pPr marL="3163117" algn="l" defTabSz="903750" rtl="0" eaLnBrk="1" latinLnBrk="0" hangingPunct="1">
      <a:defRPr sz="1200" kern="1200">
        <a:solidFill>
          <a:schemeClr val="tx1"/>
        </a:solidFill>
        <a:latin typeface="+mn-lt"/>
        <a:ea typeface="+mn-ea"/>
        <a:cs typeface="+mn-cs"/>
      </a:defRPr>
    </a:lvl8pPr>
    <a:lvl9pPr marL="3614999" algn="l" defTabSz="90375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4021138" y="9721852"/>
            <a:ext cx="3076575" cy="511175"/>
          </a:xfrm>
          <a:prstGeom prst="rect">
            <a:avLst/>
          </a:prstGeom>
          <a:noFill/>
        </p:spPr>
        <p:txBody>
          <a:bodyPr/>
          <a:lstStyle/>
          <a:p>
            <a:fld id="{EBA872E3-37B7-4E50-88F0-35809C3196CB}" type="slidenum">
              <a:rPr lang="it-IT" smtClean="0">
                <a:solidFill>
                  <a:prstClr val="black"/>
                </a:solidFill>
              </a:rPr>
              <a:pPr/>
              <a:t>1</a:t>
            </a:fld>
            <a:endParaRPr lang="it-IT" smtClean="0">
              <a:solidFill>
                <a:prstClr val="black"/>
              </a:solidFill>
            </a:endParaRPr>
          </a:p>
        </p:txBody>
      </p:sp>
      <p:sp>
        <p:nvSpPr>
          <p:cNvPr id="51203" name="Rectangle 2"/>
          <p:cNvSpPr>
            <a:spLocks noGrp="1" noRot="1" noChangeAspect="1" noChangeArrowheads="1" noTextEdit="1"/>
          </p:cNvSpPr>
          <p:nvPr>
            <p:ph type="sldImg"/>
          </p:nvPr>
        </p:nvSpPr>
        <p:spPr>
          <a:xfrm>
            <a:off x="1211263" y="1023938"/>
            <a:ext cx="4673600" cy="3505200"/>
          </a:xfrm>
          <a:ln/>
        </p:spPr>
      </p:sp>
      <p:sp>
        <p:nvSpPr>
          <p:cNvPr id="512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57162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990478" eaLnBrk="1" fontAlgn="auto" hangingPunct="1">
              <a:spcBef>
                <a:spcPts val="0"/>
              </a:spcBef>
              <a:spcAft>
                <a:spcPts val="0"/>
              </a:spcAft>
              <a:defRPr/>
            </a:pPr>
            <a:r>
              <a:rPr lang="en-US" sz="1300" dirty="0">
                <a:latin typeface="+mn-lt"/>
              </a:rPr>
              <a:t>(A):</a:t>
            </a:r>
            <a:r>
              <a:rPr lang="en-US" sz="1300" b="1" dirty="0">
                <a:latin typeface="+mn-lt"/>
              </a:rPr>
              <a:t> </a:t>
            </a:r>
            <a:r>
              <a:rPr lang="en-US" sz="1300" dirty="0" err="1">
                <a:latin typeface="+mn-lt"/>
              </a:rPr>
              <a:t>OncoPrint</a:t>
            </a:r>
            <a:r>
              <a:rPr lang="en-US" sz="1300" dirty="0">
                <a:latin typeface="+mn-lt"/>
              </a:rPr>
              <a:t> showing the individual distribution of tumor recurrences according to the combined nuclear expression of TAZ and YAP. Relapsed cases are indicated with the black line placed above the </a:t>
            </a:r>
            <a:r>
              <a:rPr lang="en-US" sz="1300" dirty="0" err="1">
                <a:latin typeface="+mn-lt"/>
              </a:rPr>
              <a:t>OncoPrint</a:t>
            </a:r>
            <a:r>
              <a:rPr lang="en-US" sz="1300" dirty="0">
                <a:latin typeface="+mn-lt"/>
              </a:rPr>
              <a:t>. </a:t>
            </a:r>
          </a:p>
          <a:p>
            <a:pPr defTabSz="990478" eaLnBrk="1" fontAlgn="auto" hangingPunct="1">
              <a:spcBef>
                <a:spcPts val="0"/>
              </a:spcBef>
              <a:spcAft>
                <a:spcPts val="0"/>
              </a:spcAft>
              <a:defRPr/>
            </a:pPr>
            <a:r>
              <a:rPr lang="en-US" sz="1300" dirty="0">
                <a:latin typeface="+mn-lt"/>
              </a:rPr>
              <a:t>(B): Kaplan-Meier survival curves regarding disease-free survival in TAZ</a:t>
            </a:r>
            <a:r>
              <a:rPr lang="en-US" sz="1300" baseline="30000" dirty="0">
                <a:latin typeface="+mn-lt"/>
              </a:rPr>
              <a:t>pos</a:t>
            </a:r>
            <a:r>
              <a:rPr lang="en-US" sz="1300" dirty="0">
                <a:latin typeface="+mn-lt"/>
              </a:rPr>
              <a:t>/</a:t>
            </a:r>
            <a:r>
              <a:rPr lang="en-US" sz="1300" dirty="0" err="1">
                <a:latin typeface="+mn-lt"/>
              </a:rPr>
              <a:t>YAP</a:t>
            </a:r>
            <a:r>
              <a:rPr lang="en-US" sz="1300" baseline="30000" dirty="0" err="1">
                <a:latin typeface="+mn-lt"/>
              </a:rPr>
              <a:t>pos</a:t>
            </a:r>
            <a:r>
              <a:rPr lang="en-US" sz="1300" dirty="0">
                <a:latin typeface="+mn-lt"/>
              </a:rPr>
              <a:t> tumors compared with the negative counterparts.</a:t>
            </a:r>
          </a:p>
          <a:p>
            <a:endParaRPr lang="en-US" dirty="0" smtClean="0"/>
          </a:p>
          <a:p>
            <a:r>
              <a:rPr lang="en-US" dirty="0" smtClean="0"/>
              <a:t>NACT consisted in </a:t>
            </a:r>
            <a:r>
              <a:rPr lang="en-US" dirty="0" err="1" smtClean="0"/>
              <a:t>anthracycline</a:t>
            </a:r>
            <a:r>
              <a:rPr lang="en-US" dirty="0" smtClean="0"/>
              <a:t>-</a:t>
            </a:r>
            <a:r>
              <a:rPr lang="en-US" dirty="0" err="1" smtClean="0"/>
              <a:t>taxane</a:t>
            </a:r>
            <a:r>
              <a:rPr lang="en-US" dirty="0" smtClean="0"/>
              <a:t>-based chemotherapy regimens, either with a concomitant or sequential schedule, as detailed elsewhere [14]. Seven patients received adjuvant chemotherapy. </a:t>
            </a:r>
            <a:r>
              <a:rPr lang="en-US" dirty="0" err="1" smtClean="0"/>
              <a:t>pCR</a:t>
            </a:r>
            <a:r>
              <a:rPr lang="en-US" dirty="0" smtClean="0"/>
              <a:t> was defined as no residual invasive tumor in both breast and axilla, irrespective of the presence of ductal carcinoma in situ (ypT0/is ypN0).</a:t>
            </a:r>
          </a:p>
        </p:txBody>
      </p:sp>
      <p:sp>
        <p:nvSpPr>
          <p:cNvPr id="4" name="Segnaposto numero diapositiva 3"/>
          <p:cNvSpPr>
            <a:spLocks noGrp="1"/>
          </p:cNvSpPr>
          <p:nvPr>
            <p:ph type="sldNum" sz="quarter" idx="10"/>
          </p:nvPr>
        </p:nvSpPr>
        <p:spPr/>
        <p:txBody>
          <a:bodyPr/>
          <a:lstStyle/>
          <a:p>
            <a:fld id="{E628702C-C9A4-4818-BA70-479201BB7340}" type="slidenum">
              <a:rPr lang="en-US" smtClean="0">
                <a:solidFill>
                  <a:prstClr val="black"/>
                </a:solidFill>
                <a:latin typeface="Calibri"/>
              </a:rPr>
              <a:pPr/>
              <a:t>16</a:t>
            </a:fld>
            <a:endParaRPr lang="en-US">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Blue </a:t>
            </a:r>
            <a:r>
              <a:rPr lang="en-US" dirty="0" smtClean="0"/>
              <a:t>Box: Kaplan-Meier survival curves of overall survival regarding. (A) TAZ/CTGF and (B) YAP/CTGF in the entire study population (N = 129).</a:t>
            </a:r>
          </a:p>
          <a:p>
            <a:r>
              <a:rPr lang="en-US" dirty="0" smtClean="0"/>
              <a:t>Orange Box: Kaplan-Meier survival curves of overall survival regarding. (A) TAZ/CTGF and (B) YAP/CTGF in patients with IDC,</a:t>
            </a:r>
            <a:r>
              <a:rPr lang="en-US" baseline="0" dirty="0" smtClean="0"/>
              <a:t> invasive ductal carcinoma</a:t>
            </a:r>
            <a:r>
              <a:rPr lang="en-US" dirty="0" smtClean="0"/>
              <a:t> (N = 108)</a:t>
            </a:r>
            <a:r>
              <a:rPr lang="en-US" dirty="0" smtClean="0"/>
              <a:t>.</a:t>
            </a:r>
            <a:endParaRPr lang="en-US" dirty="0" smtClean="0"/>
          </a:p>
          <a:p>
            <a:r>
              <a:rPr lang="en-US" b="1" dirty="0" smtClean="0"/>
              <a:t>CTGF</a:t>
            </a:r>
            <a:r>
              <a:rPr lang="en-US" b="0" baseline="0" dirty="0" smtClean="0"/>
              <a:t> </a:t>
            </a:r>
            <a:r>
              <a:rPr lang="en-US" dirty="0" smtClean="0"/>
              <a:t>is a </a:t>
            </a:r>
            <a:r>
              <a:rPr lang="en-US" dirty="0" err="1" smtClean="0"/>
              <a:t>matricellular</a:t>
            </a:r>
            <a:r>
              <a:rPr lang="en-US" dirty="0" smtClean="0"/>
              <a:t> protein of the CCN family of extracellular matrix-associated heparin-binding proteins. CTGF has important roles in many biological processes, including cell adhesion, migration, proliferation, angiogenesis, skeletal development, and tissue wound repair, and is critically involved in fibrotic disease and several forms of cancers.</a:t>
            </a:r>
            <a:endParaRPr lang="en-US" dirty="0"/>
          </a:p>
        </p:txBody>
      </p:sp>
      <p:sp>
        <p:nvSpPr>
          <p:cNvPr id="4" name="Segnaposto numero diapositiva 3"/>
          <p:cNvSpPr>
            <a:spLocks noGrp="1"/>
          </p:cNvSpPr>
          <p:nvPr>
            <p:ph type="sldNum" sz="quarter" idx="10"/>
          </p:nvPr>
        </p:nvSpPr>
        <p:spPr/>
        <p:txBody>
          <a:bodyPr/>
          <a:lstStyle/>
          <a:p>
            <a:fld id="{E628702C-C9A4-4818-BA70-479201BB7340}" type="slidenum">
              <a:rPr lang="en-US" smtClean="0">
                <a:solidFill>
                  <a:prstClr val="black"/>
                </a:solidFill>
                <a:latin typeface="Calibri"/>
              </a:rPr>
              <a:pPr/>
              <a:t>17</a:t>
            </a:fld>
            <a:endParaRPr lang="en-US">
              <a:solidFill>
                <a:prstClr val="black"/>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lstStyle/>
          <a:p>
            <a:r>
              <a:rPr lang="en-US" sz="1200" kern="1200" dirty="0" smtClean="0">
                <a:solidFill>
                  <a:schemeClr val="tx1"/>
                </a:solidFill>
                <a:latin typeface="Times New Roman" pitchFamily="18" charset="0"/>
                <a:ea typeface="+mn-ea"/>
                <a:cs typeface="+mn-cs"/>
              </a:rPr>
              <a:t>YAP/TAZ activity is controlled by the SREBP/</a:t>
            </a:r>
            <a:r>
              <a:rPr lang="en-US" sz="1200" kern="1200" dirty="0" err="1" smtClean="0">
                <a:solidFill>
                  <a:schemeClr val="tx1"/>
                </a:solidFill>
                <a:latin typeface="Times New Roman" pitchFamily="18" charset="0"/>
                <a:ea typeface="+mn-ea"/>
                <a:cs typeface="+mn-cs"/>
              </a:rPr>
              <a:t>mevalonate</a:t>
            </a:r>
            <a:r>
              <a:rPr lang="en-US" sz="1200" kern="1200" dirty="0" smtClean="0">
                <a:solidFill>
                  <a:schemeClr val="tx1"/>
                </a:solidFill>
                <a:latin typeface="Times New Roman" pitchFamily="18" charset="0"/>
                <a:ea typeface="+mn-ea"/>
                <a:cs typeface="+mn-cs"/>
              </a:rPr>
              <a:t> pathway. Inhibition of the rate-limiting enzyme of this pathway </a:t>
            </a:r>
            <a:r>
              <a:rPr lang="en-US" sz="1200" kern="1200" dirty="0" smtClean="0">
                <a:solidFill>
                  <a:schemeClr val="tx1"/>
                </a:solidFill>
                <a:latin typeface="Times New Roman" pitchFamily="18" charset="0"/>
                <a:ea typeface="+mn-ea"/>
                <a:cs typeface="+mn-cs"/>
              </a:rPr>
              <a:t>(</a:t>
            </a:r>
            <a:r>
              <a:rPr lang="en-US" sz="1200" b="1" kern="1200" dirty="0" smtClean="0">
                <a:solidFill>
                  <a:schemeClr val="tx1"/>
                </a:solidFill>
                <a:latin typeface="Times New Roman" pitchFamily="18" charset="0"/>
                <a:ea typeface="+mn-ea"/>
                <a:cs typeface="+mn-cs"/>
              </a:rPr>
              <a:t>3-Hydroxy-3-Methyl-Glutaryl-coenzyme A </a:t>
            </a:r>
            <a:r>
              <a:rPr lang="en-US" sz="1200" b="1" kern="1200" dirty="0" err="1" smtClean="0">
                <a:solidFill>
                  <a:schemeClr val="tx1"/>
                </a:solidFill>
                <a:latin typeface="Times New Roman" pitchFamily="18" charset="0"/>
                <a:ea typeface="+mn-ea"/>
                <a:cs typeface="+mn-cs"/>
              </a:rPr>
              <a:t>Reductase</a:t>
            </a:r>
            <a:r>
              <a:rPr lang="en-US" sz="1200" kern="1200" dirty="0" smtClean="0">
                <a:solidFill>
                  <a:schemeClr val="tx1"/>
                </a:solidFill>
                <a:latin typeface="Times New Roman" pitchFamily="18" charset="0"/>
                <a:ea typeface="+mn-ea"/>
                <a:cs typeface="+mn-cs"/>
              </a:rPr>
              <a:t>) </a:t>
            </a:r>
            <a:r>
              <a:rPr lang="en-US" sz="1200" kern="1200" dirty="0" smtClean="0">
                <a:solidFill>
                  <a:schemeClr val="tx1"/>
                </a:solidFill>
                <a:latin typeface="Times New Roman" pitchFamily="18" charset="0"/>
                <a:ea typeface="+mn-ea"/>
                <a:cs typeface="+mn-cs"/>
              </a:rPr>
              <a:t>by statins opposes YAP/TAZ nuclear localization and transcriptional responses. Mechanistically, the </a:t>
            </a:r>
            <a:r>
              <a:rPr lang="en-US" sz="1200" kern="1200" dirty="0" err="1" smtClean="0">
                <a:solidFill>
                  <a:schemeClr val="tx1"/>
                </a:solidFill>
                <a:latin typeface="Times New Roman" pitchFamily="18" charset="0"/>
                <a:ea typeface="+mn-ea"/>
                <a:cs typeface="+mn-cs"/>
              </a:rPr>
              <a:t>geranylgeranyl</a:t>
            </a:r>
            <a:r>
              <a:rPr lang="en-US" sz="1200" kern="1200" dirty="0" smtClean="0">
                <a:solidFill>
                  <a:schemeClr val="tx1"/>
                </a:solidFill>
                <a:latin typeface="Times New Roman" pitchFamily="18" charset="0"/>
                <a:ea typeface="+mn-ea"/>
                <a:cs typeface="+mn-cs"/>
              </a:rPr>
              <a:t> pyrophosphate produced by the </a:t>
            </a:r>
            <a:r>
              <a:rPr lang="en-US" sz="1200" kern="1200" dirty="0" err="1" smtClean="0">
                <a:solidFill>
                  <a:schemeClr val="tx1"/>
                </a:solidFill>
                <a:latin typeface="Times New Roman" pitchFamily="18" charset="0"/>
                <a:ea typeface="+mn-ea"/>
                <a:cs typeface="+mn-cs"/>
              </a:rPr>
              <a:t>mevalonate</a:t>
            </a:r>
            <a:r>
              <a:rPr lang="en-US" sz="1200" kern="1200" dirty="0" smtClean="0">
                <a:solidFill>
                  <a:schemeClr val="tx1"/>
                </a:solidFill>
                <a:latin typeface="Times New Roman" pitchFamily="18" charset="0"/>
                <a:ea typeface="+mn-ea"/>
                <a:cs typeface="+mn-cs"/>
              </a:rPr>
              <a:t> cascade is required for activation of Rho </a:t>
            </a:r>
            <a:r>
              <a:rPr lang="en-US" sz="1200" kern="1200" dirty="0" err="1" smtClean="0">
                <a:solidFill>
                  <a:schemeClr val="tx1"/>
                </a:solidFill>
                <a:latin typeface="Times New Roman" pitchFamily="18" charset="0"/>
                <a:ea typeface="+mn-ea"/>
                <a:cs typeface="+mn-cs"/>
              </a:rPr>
              <a:t>GTPases</a:t>
            </a:r>
            <a:r>
              <a:rPr lang="en-US" sz="1200" kern="1200" dirty="0" smtClean="0">
                <a:solidFill>
                  <a:schemeClr val="tx1"/>
                </a:solidFill>
                <a:latin typeface="Times New Roman" pitchFamily="18" charset="0"/>
                <a:ea typeface="+mn-ea"/>
                <a:cs typeface="+mn-cs"/>
              </a:rPr>
              <a:t> that, in turn, activate YAP/TAZ by inhibiting their phosphorylation and promoting their nuclear accumulation. </a:t>
            </a:r>
            <a:endParaRPr lang="it-IT" dirty="0"/>
          </a:p>
        </p:txBody>
      </p:sp>
      <p:sp>
        <p:nvSpPr>
          <p:cNvPr id="4" name="Segnaposto numero diapositiva 3"/>
          <p:cNvSpPr>
            <a:spLocks noGrp="1"/>
          </p:cNvSpPr>
          <p:nvPr>
            <p:ph type="sldNum" sz="quarter" idx="10"/>
          </p:nvPr>
        </p:nvSpPr>
        <p:spPr/>
        <p:txBody>
          <a:bodyPr/>
          <a:lstStyle/>
          <a:p>
            <a:pPr>
              <a:defRPr/>
            </a:pPr>
            <a:fld id="{49D58C2E-BF29-4127-AF2C-3C048F857969}" type="slidenum">
              <a:rPr lang="it-IT" smtClean="0"/>
              <a:pPr>
                <a:defRPr/>
              </a:pPr>
              <a:t>18</a:t>
            </a:fld>
            <a:endParaRPr lang="it-IT"/>
          </a:p>
        </p:txBody>
      </p:sp>
    </p:spTree>
    <p:extLst>
      <p:ext uri="{BB962C8B-B14F-4D97-AF65-F5344CB8AC3E}">
        <p14:creationId xmlns:p14="http://schemas.microsoft.com/office/powerpoint/2010/main" val="3245380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normAutofit/>
          </a:bodyPr>
          <a:lstStyle/>
          <a:p>
            <a:r>
              <a:rPr lang="it-IT" sz="1200" b="0" i="0" u="none" strike="noStrike" kern="1200" baseline="0" dirty="0" smtClean="0">
                <a:solidFill>
                  <a:schemeClr val="tx1"/>
                </a:solidFill>
                <a:latin typeface="Times New Roman" pitchFamily="18" charset="0"/>
                <a:ea typeface="+mn-ea"/>
                <a:cs typeface="+mn-cs"/>
              </a:rPr>
              <a:t>The </a:t>
            </a:r>
            <a:r>
              <a:rPr lang="it-IT" sz="1200" b="0" i="0" u="none" strike="noStrike" kern="1200" baseline="0" dirty="0" err="1" smtClean="0">
                <a:solidFill>
                  <a:schemeClr val="tx1"/>
                </a:solidFill>
                <a:latin typeface="Times New Roman" pitchFamily="18" charset="0"/>
                <a:ea typeface="+mn-ea"/>
                <a:cs typeface="+mn-cs"/>
              </a:rPr>
              <a:t>choice</a:t>
            </a:r>
            <a:r>
              <a:rPr lang="it-IT" sz="1200" b="0" i="0" u="none" strike="noStrike" kern="1200" baseline="0" dirty="0" smtClean="0">
                <a:solidFill>
                  <a:schemeClr val="tx1"/>
                </a:solidFill>
                <a:latin typeface="Times New Roman" pitchFamily="18" charset="0"/>
                <a:ea typeface="+mn-ea"/>
                <a:cs typeface="+mn-cs"/>
              </a:rPr>
              <a:t> of miR-197 </a:t>
            </a:r>
            <a:r>
              <a:rPr lang="it-IT" sz="1200" b="0" i="0" u="none" strike="noStrike" kern="1200" baseline="0" dirty="0" err="1" smtClean="0">
                <a:solidFill>
                  <a:schemeClr val="tx1"/>
                </a:solidFill>
                <a:latin typeface="Times New Roman" pitchFamily="18" charset="0"/>
                <a:ea typeface="+mn-ea"/>
                <a:cs typeface="+mn-cs"/>
              </a:rPr>
              <a:t>was</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also</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based</a:t>
            </a:r>
            <a:r>
              <a:rPr lang="it-IT" sz="1200" b="0" i="0" u="none" strike="noStrike" kern="1200" baseline="0" dirty="0" smtClean="0">
                <a:solidFill>
                  <a:schemeClr val="tx1"/>
                </a:solidFill>
                <a:latin typeface="Times New Roman" pitchFamily="18" charset="0"/>
                <a:ea typeface="+mn-ea"/>
                <a:cs typeface="+mn-cs"/>
              </a:rPr>
              <a:t> on </a:t>
            </a:r>
            <a:r>
              <a:rPr lang="it-IT" sz="1200" b="0" i="0" u="none" strike="noStrike" kern="1200" baseline="0" dirty="0" err="1" smtClean="0">
                <a:solidFill>
                  <a:schemeClr val="tx1"/>
                </a:solidFill>
                <a:latin typeface="Times New Roman" pitchFamily="18" charset="0"/>
                <a:ea typeface="+mn-ea"/>
                <a:cs typeface="+mn-cs"/>
              </a:rPr>
              <a:t>recent</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literature</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sustaining</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its</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potential</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oncogenic</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role</a:t>
            </a:r>
            <a:r>
              <a:rPr lang="it-IT" sz="1200" b="0" i="0" u="none" strike="noStrike" kern="1200" baseline="0" dirty="0" smtClean="0">
                <a:solidFill>
                  <a:schemeClr val="tx1"/>
                </a:solidFill>
                <a:latin typeface="Times New Roman" pitchFamily="18" charset="0"/>
                <a:ea typeface="+mn-ea"/>
                <a:cs typeface="+mn-cs"/>
              </a:rPr>
              <a:t>. MiR-197 </a:t>
            </a:r>
            <a:r>
              <a:rPr lang="it-IT" sz="1200" b="0" i="0" u="none" strike="noStrike" kern="1200" baseline="0" dirty="0" err="1" smtClean="0">
                <a:solidFill>
                  <a:schemeClr val="tx1"/>
                </a:solidFill>
                <a:latin typeface="Times New Roman" pitchFamily="18" charset="0"/>
                <a:ea typeface="+mn-ea"/>
                <a:cs typeface="+mn-cs"/>
              </a:rPr>
              <a:t>was</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found</a:t>
            </a:r>
            <a:r>
              <a:rPr lang="it-IT" sz="1200" b="0" i="0" u="none" strike="noStrike" kern="1200" baseline="0" dirty="0" smtClean="0">
                <a:solidFill>
                  <a:schemeClr val="tx1"/>
                </a:solidFill>
                <a:latin typeface="Times New Roman" pitchFamily="18" charset="0"/>
                <a:ea typeface="+mn-ea"/>
                <a:cs typeface="+mn-cs"/>
              </a:rPr>
              <a:t> over-</a:t>
            </a:r>
            <a:r>
              <a:rPr lang="it-IT" sz="1200" b="0" i="0" u="none" strike="noStrike" kern="1200" baseline="0" dirty="0" err="1" smtClean="0">
                <a:solidFill>
                  <a:schemeClr val="tx1"/>
                </a:solidFill>
                <a:latin typeface="Times New Roman" pitchFamily="18" charset="0"/>
                <a:ea typeface="+mn-ea"/>
                <a:cs typeface="+mn-cs"/>
              </a:rPr>
              <a:t>expressed</a:t>
            </a:r>
            <a:r>
              <a:rPr lang="it-IT" sz="1200" b="0" i="0" u="none" strike="noStrike" kern="1200" baseline="0" dirty="0" smtClean="0">
                <a:solidFill>
                  <a:schemeClr val="tx1"/>
                </a:solidFill>
                <a:latin typeface="Times New Roman" pitchFamily="18" charset="0"/>
                <a:ea typeface="+mn-ea"/>
                <a:cs typeface="+mn-cs"/>
              </a:rPr>
              <a:t> in </a:t>
            </a:r>
            <a:r>
              <a:rPr lang="it-IT" sz="1200" b="0" i="0" u="none" strike="noStrike" kern="1200" baseline="0" dirty="0" err="1" smtClean="0">
                <a:solidFill>
                  <a:schemeClr val="tx1"/>
                </a:solidFill>
                <a:latin typeface="Times New Roman" pitchFamily="18" charset="0"/>
                <a:ea typeface="+mn-ea"/>
                <a:cs typeface="+mn-cs"/>
              </a:rPr>
              <a:t>lung</a:t>
            </a:r>
            <a:r>
              <a:rPr lang="it-IT" sz="1200" b="0" i="0" u="none" strike="noStrike" kern="1200" baseline="0" dirty="0" smtClean="0">
                <a:solidFill>
                  <a:schemeClr val="tx1"/>
                </a:solidFill>
                <a:latin typeface="Times New Roman" pitchFamily="18" charset="0"/>
                <a:ea typeface="+mn-ea"/>
                <a:cs typeface="+mn-cs"/>
              </a:rPr>
              <a:t>, prostate and pancreas </a:t>
            </a:r>
            <a:r>
              <a:rPr lang="it-IT" sz="1200" b="0" i="0" u="none" strike="noStrike" kern="1200" baseline="0" dirty="0" err="1" smtClean="0">
                <a:solidFill>
                  <a:schemeClr val="tx1"/>
                </a:solidFill>
                <a:latin typeface="Times New Roman" pitchFamily="18" charset="0"/>
                <a:ea typeface="+mn-ea"/>
                <a:cs typeface="+mn-cs"/>
              </a:rPr>
              <a:t>cancer</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tissues</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compared</a:t>
            </a:r>
            <a:r>
              <a:rPr lang="it-IT" sz="1200" b="0" i="0" u="none" strike="noStrike" kern="1200" baseline="0" dirty="0" smtClean="0">
                <a:solidFill>
                  <a:schemeClr val="tx1"/>
                </a:solidFill>
                <a:latin typeface="Times New Roman" pitchFamily="18" charset="0"/>
                <a:ea typeface="+mn-ea"/>
                <a:cs typeface="+mn-cs"/>
              </a:rPr>
              <a:t> with </a:t>
            </a:r>
            <a:r>
              <a:rPr lang="it-IT" sz="1200" b="0" i="0" u="none" strike="noStrike" kern="1200" baseline="0" dirty="0" err="1" smtClean="0">
                <a:solidFill>
                  <a:schemeClr val="tx1"/>
                </a:solidFill>
                <a:latin typeface="Times New Roman" pitchFamily="18" charset="0"/>
                <a:ea typeface="+mn-ea"/>
                <a:cs typeface="+mn-cs"/>
              </a:rPr>
              <a:t>normal</a:t>
            </a:r>
            <a:r>
              <a:rPr lang="it-IT" sz="1200" b="0" i="0" u="none" strike="noStrike" kern="1200" baseline="0" dirty="0" smtClean="0">
                <a:solidFill>
                  <a:schemeClr val="tx1"/>
                </a:solidFill>
                <a:latin typeface="Times New Roman" pitchFamily="18" charset="0"/>
                <a:ea typeface="+mn-ea"/>
                <a:cs typeface="+mn-cs"/>
              </a:rPr>
              <a:t> specimen 17-19, </a:t>
            </a:r>
            <a:r>
              <a:rPr lang="it-IT" sz="1200" b="0" i="0" u="none" strike="noStrike" kern="1200" baseline="0" dirty="0" err="1" smtClean="0">
                <a:solidFill>
                  <a:schemeClr val="tx1"/>
                </a:solidFill>
                <a:latin typeface="Times New Roman" pitchFamily="18" charset="0"/>
                <a:ea typeface="+mn-ea"/>
                <a:cs typeface="+mn-cs"/>
              </a:rPr>
              <a:t>while</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levels</a:t>
            </a:r>
            <a:r>
              <a:rPr lang="it-IT" sz="1200" b="0" i="0" u="none" strike="noStrike" kern="1200" baseline="0" dirty="0" smtClean="0">
                <a:solidFill>
                  <a:schemeClr val="tx1"/>
                </a:solidFill>
                <a:latin typeface="Times New Roman" pitchFamily="18" charset="0"/>
                <a:ea typeface="+mn-ea"/>
                <a:cs typeface="+mn-cs"/>
              </a:rPr>
              <a:t> of </a:t>
            </a:r>
            <a:r>
              <a:rPr lang="it-IT" sz="1200" b="0" i="0" u="none" strike="noStrike" kern="1200" baseline="0" dirty="0" err="1" smtClean="0">
                <a:solidFill>
                  <a:schemeClr val="tx1"/>
                </a:solidFill>
                <a:latin typeface="Times New Roman" pitchFamily="18" charset="0"/>
                <a:ea typeface="+mn-ea"/>
                <a:cs typeface="+mn-cs"/>
              </a:rPr>
              <a:t>circulating</a:t>
            </a:r>
            <a:r>
              <a:rPr lang="it-IT" sz="1200" b="0" i="0" u="none" strike="noStrike" kern="1200" baseline="0" dirty="0" smtClean="0">
                <a:solidFill>
                  <a:schemeClr val="tx1"/>
                </a:solidFill>
                <a:latin typeface="Times New Roman" pitchFamily="18" charset="0"/>
                <a:ea typeface="+mn-ea"/>
                <a:cs typeface="+mn-cs"/>
              </a:rPr>
              <a:t> miR-197 in </a:t>
            </a:r>
            <a:r>
              <a:rPr lang="it-IT" sz="1200" b="0" i="0" u="none" strike="noStrike" kern="1200" baseline="0" dirty="0" err="1" smtClean="0">
                <a:solidFill>
                  <a:schemeClr val="tx1"/>
                </a:solidFill>
                <a:latin typeface="Times New Roman" pitchFamily="18" charset="0"/>
                <a:ea typeface="+mn-ea"/>
                <a:cs typeface="+mn-cs"/>
              </a:rPr>
              <a:t>combination</a:t>
            </a:r>
            <a:r>
              <a:rPr lang="it-IT" sz="1200" b="0" i="0" u="none" strike="noStrike" kern="1200" baseline="0" dirty="0" smtClean="0">
                <a:solidFill>
                  <a:schemeClr val="tx1"/>
                </a:solidFill>
                <a:latin typeface="Times New Roman" pitchFamily="18" charset="0"/>
                <a:ea typeface="+mn-ea"/>
                <a:cs typeface="+mn-cs"/>
              </a:rPr>
              <a:t> with </a:t>
            </a:r>
            <a:r>
              <a:rPr lang="it-IT" sz="1200" b="0" i="0" u="none" strike="noStrike" kern="1200" baseline="0" dirty="0" err="1" smtClean="0">
                <a:solidFill>
                  <a:schemeClr val="tx1"/>
                </a:solidFill>
                <a:latin typeface="Times New Roman" pitchFamily="18" charset="0"/>
                <a:ea typeface="+mn-ea"/>
                <a:cs typeface="+mn-cs"/>
              </a:rPr>
              <a:t>other</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microRNAs</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were</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used</a:t>
            </a:r>
            <a:r>
              <a:rPr lang="it-IT" sz="1200" b="0" i="0" u="none" strike="noStrike" kern="1200" baseline="0" dirty="0" smtClean="0">
                <a:solidFill>
                  <a:schemeClr val="tx1"/>
                </a:solidFill>
                <a:latin typeface="Times New Roman" pitchFamily="18" charset="0"/>
                <a:ea typeface="+mn-ea"/>
                <a:cs typeface="+mn-cs"/>
              </a:rPr>
              <a:t> to generate a </a:t>
            </a:r>
            <a:r>
              <a:rPr lang="it-IT" sz="1200" b="0" i="0" u="none" strike="noStrike" kern="1200" baseline="0" dirty="0" err="1" smtClean="0">
                <a:solidFill>
                  <a:schemeClr val="tx1"/>
                </a:solidFill>
                <a:latin typeface="Times New Roman" pitchFamily="18" charset="0"/>
                <a:ea typeface="+mn-ea"/>
                <a:cs typeface="+mn-cs"/>
              </a:rPr>
              <a:t>signature</a:t>
            </a:r>
            <a:r>
              <a:rPr lang="it-IT" sz="1200" b="0" i="0" u="none" strike="noStrike" kern="1200" baseline="0" dirty="0" smtClean="0">
                <a:solidFill>
                  <a:schemeClr val="tx1"/>
                </a:solidFill>
                <a:latin typeface="Times New Roman" pitchFamily="18" charset="0"/>
                <a:ea typeface="+mn-ea"/>
                <a:cs typeface="+mn-cs"/>
              </a:rPr>
              <a:t> of </a:t>
            </a:r>
            <a:r>
              <a:rPr lang="it-IT" sz="1200" b="0" i="0" u="none" strike="noStrike" kern="1200" baseline="0" dirty="0" err="1" smtClean="0">
                <a:solidFill>
                  <a:schemeClr val="tx1"/>
                </a:solidFill>
                <a:latin typeface="Times New Roman" pitchFamily="18" charset="0"/>
                <a:ea typeface="+mn-ea"/>
                <a:cs typeface="+mn-cs"/>
              </a:rPr>
              <a:t>biomarkers</a:t>
            </a:r>
            <a:r>
              <a:rPr lang="it-IT" sz="1200" b="0" i="0" u="none" strike="noStrike" kern="1200" baseline="0" dirty="0" smtClean="0">
                <a:solidFill>
                  <a:schemeClr val="tx1"/>
                </a:solidFill>
                <a:latin typeface="Times New Roman" pitchFamily="18" charset="0"/>
                <a:ea typeface="+mn-ea"/>
                <a:cs typeface="+mn-cs"/>
              </a:rPr>
              <a:t> for </a:t>
            </a:r>
            <a:r>
              <a:rPr lang="it-IT" sz="1200" b="0" i="0" u="none" strike="noStrike" kern="1200" baseline="0" dirty="0" err="1" smtClean="0">
                <a:solidFill>
                  <a:schemeClr val="tx1"/>
                </a:solidFill>
                <a:latin typeface="Times New Roman" pitchFamily="18" charset="0"/>
                <a:ea typeface="+mn-ea"/>
                <a:cs typeface="+mn-cs"/>
              </a:rPr>
              <a:t>early</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detection</a:t>
            </a:r>
            <a:r>
              <a:rPr lang="it-IT" sz="1200" b="0" i="0" u="none" strike="noStrike" kern="1200" baseline="0" dirty="0" smtClean="0">
                <a:solidFill>
                  <a:schemeClr val="tx1"/>
                </a:solidFill>
                <a:latin typeface="Times New Roman" pitchFamily="18" charset="0"/>
                <a:ea typeface="+mn-ea"/>
                <a:cs typeface="+mn-cs"/>
              </a:rPr>
              <a:t> of </a:t>
            </a:r>
            <a:r>
              <a:rPr lang="it-IT" sz="1200" b="0" i="0" u="none" strike="noStrike" kern="1200" baseline="0" dirty="0" err="1" smtClean="0">
                <a:solidFill>
                  <a:schemeClr val="tx1"/>
                </a:solidFill>
                <a:latin typeface="Times New Roman" pitchFamily="18" charset="0"/>
                <a:ea typeface="+mn-ea"/>
                <a:cs typeface="+mn-cs"/>
              </a:rPr>
              <a:t>lung</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cancer</a:t>
            </a:r>
            <a:r>
              <a:rPr lang="it-IT" sz="1200" b="0" i="0" u="none" strike="noStrike" kern="1200" baseline="0" dirty="0" smtClean="0">
                <a:solidFill>
                  <a:schemeClr val="tx1"/>
                </a:solidFill>
                <a:latin typeface="Times New Roman" pitchFamily="18" charset="0"/>
                <a:ea typeface="+mn-ea"/>
                <a:cs typeface="+mn-cs"/>
              </a:rPr>
              <a:t> 20, 21. </a:t>
            </a:r>
            <a:r>
              <a:rPr lang="it-IT" sz="1200" b="0" i="0" u="none" strike="noStrike" kern="1200" baseline="0" dirty="0" err="1" smtClean="0">
                <a:solidFill>
                  <a:schemeClr val="tx1"/>
                </a:solidFill>
                <a:latin typeface="Times New Roman" pitchFamily="18" charset="0"/>
                <a:ea typeface="+mn-ea"/>
                <a:cs typeface="+mn-cs"/>
              </a:rPr>
              <a:t>Moreover</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increased</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expression</a:t>
            </a:r>
            <a:r>
              <a:rPr lang="it-IT" sz="1200" b="0" i="0" u="none" strike="noStrike" kern="1200" baseline="0" dirty="0" smtClean="0">
                <a:solidFill>
                  <a:schemeClr val="tx1"/>
                </a:solidFill>
                <a:latin typeface="Times New Roman" pitchFamily="18" charset="0"/>
                <a:ea typeface="+mn-ea"/>
                <a:cs typeface="+mn-cs"/>
              </a:rPr>
              <a:t> of miR-197 </a:t>
            </a:r>
            <a:r>
              <a:rPr lang="it-IT" sz="1200" b="0" i="0" u="none" strike="noStrike" kern="1200" baseline="0" dirty="0" err="1" smtClean="0">
                <a:solidFill>
                  <a:schemeClr val="tx1"/>
                </a:solidFill>
                <a:latin typeface="Times New Roman" pitchFamily="18" charset="0"/>
                <a:ea typeface="+mn-ea"/>
                <a:cs typeface="+mn-cs"/>
              </a:rPr>
              <a:t>contributes</a:t>
            </a:r>
            <a:r>
              <a:rPr lang="it-IT" sz="1200" b="0" i="0" u="none" strike="noStrike" kern="1200" baseline="0" dirty="0" smtClean="0">
                <a:solidFill>
                  <a:schemeClr val="tx1"/>
                </a:solidFill>
                <a:latin typeface="Times New Roman" pitchFamily="18" charset="0"/>
                <a:ea typeface="+mn-ea"/>
                <a:cs typeface="+mn-cs"/>
              </a:rPr>
              <a:t> to </a:t>
            </a:r>
            <a:r>
              <a:rPr lang="it-IT" sz="1200" b="0" i="0" u="none" strike="noStrike" kern="1200" baseline="0" dirty="0" err="1" smtClean="0">
                <a:solidFill>
                  <a:schemeClr val="tx1"/>
                </a:solidFill>
                <a:latin typeface="Times New Roman" pitchFamily="18" charset="0"/>
                <a:ea typeface="+mn-ea"/>
                <a:cs typeface="+mn-cs"/>
              </a:rPr>
              <a:t>carcinogenesis</a:t>
            </a:r>
            <a:r>
              <a:rPr lang="it-IT" sz="1200" b="0" i="0" u="none" strike="noStrike" kern="1200" baseline="0" dirty="0" smtClean="0">
                <a:solidFill>
                  <a:schemeClr val="tx1"/>
                </a:solidFill>
                <a:latin typeface="Times New Roman" pitchFamily="18" charset="0"/>
                <a:ea typeface="+mn-ea"/>
                <a:cs typeface="+mn-cs"/>
              </a:rPr>
              <a:t> and </a:t>
            </a:r>
            <a:r>
              <a:rPr lang="it-IT" sz="1200" b="0" i="0" u="none" strike="noStrike" kern="1200" baseline="0" dirty="0" err="1" smtClean="0">
                <a:solidFill>
                  <a:schemeClr val="tx1"/>
                </a:solidFill>
                <a:latin typeface="Times New Roman" pitchFamily="18" charset="0"/>
                <a:ea typeface="+mn-ea"/>
                <a:cs typeface="+mn-cs"/>
              </a:rPr>
              <a:t>it</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is</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considered</a:t>
            </a:r>
            <a:r>
              <a:rPr lang="it-IT" sz="1200" b="0" i="0" u="none" strike="noStrike" kern="1200" baseline="0" dirty="0" smtClean="0">
                <a:solidFill>
                  <a:schemeClr val="tx1"/>
                </a:solidFill>
                <a:latin typeface="Times New Roman" pitchFamily="18" charset="0"/>
                <a:ea typeface="+mn-ea"/>
                <a:cs typeface="+mn-cs"/>
              </a:rPr>
              <a:t> a </a:t>
            </a:r>
            <a:r>
              <a:rPr lang="it-IT" sz="1200" b="0" i="0" u="none" strike="noStrike" kern="1200" baseline="0" dirty="0" err="1" smtClean="0">
                <a:solidFill>
                  <a:schemeClr val="tx1"/>
                </a:solidFill>
                <a:latin typeface="Times New Roman" pitchFamily="18" charset="0"/>
                <a:ea typeface="+mn-ea"/>
                <a:cs typeface="+mn-cs"/>
              </a:rPr>
              <a:t>reliable</a:t>
            </a:r>
            <a:r>
              <a:rPr lang="it-IT" sz="1200" b="0" i="0" u="none" strike="noStrike" kern="1200" baseline="0" dirty="0" smtClean="0">
                <a:solidFill>
                  <a:schemeClr val="tx1"/>
                </a:solidFill>
                <a:latin typeface="Times New Roman" pitchFamily="18" charset="0"/>
                <a:ea typeface="+mn-ea"/>
                <a:cs typeface="+mn-cs"/>
              </a:rPr>
              <a:t> marker for </a:t>
            </a:r>
            <a:r>
              <a:rPr lang="it-IT" sz="1200" b="0" i="0" u="none" strike="noStrike" kern="1200" baseline="0" dirty="0" err="1" smtClean="0">
                <a:solidFill>
                  <a:schemeClr val="tx1"/>
                </a:solidFill>
                <a:latin typeface="Times New Roman" pitchFamily="18" charset="0"/>
                <a:ea typeface="+mn-ea"/>
                <a:cs typeface="+mn-cs"/>
              </a:rPr>
              <a:t>diagnosis</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patient</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stratification</a:t>
            </a:r>
            <a:r>
              <a:rPr lang="it-IT" sz="1200" b="0" i="0" u="none" strike="noStrike" kern="1200" baseline="0" dirty="0" smtClean="0">
                <a:solidFill>
                  <a:schemeClr val="tx1"/>
                </a:solidFill>
                <a:latin typeface="Times New Roman" pitchFamily="18" charset="0"/>
                <a:ea typeface="+mn-ea"/>
                <a:cs typeface="+mn-cs"/>
              </a:rPr>
              <a:t> and </a:t>
            </a:r>
            <a:r>
              <a:rPr lang="it-IT" sz="1200" b="0" i="0" u="none" strike="noStrike" kern="1200" baseline="0" dirty="0" err="1" smtClean="0">
                <a:solidFill>
                  <a:schemeClr val="tx1"/>
                </a:solidFill>
                <a:latin typeface="Times New Roman" pitchFamily="18" charset="0"/>
                <a:ea typeface="+mn-ea"/>
                <a:cs typeface="+mn-cs"/>
              </a:rPr>
              <a:t>prognosis</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assessment</a:t>
            </a:r>
            <a:r>
              <a:rPr lang="it-IT" sz="1200" b="0" i="0" u="none" strike="noStrike" kern="1200" baseline="0" dirty="0" smtClean="0">
                <a:solidFill>
                  <a:schemeClr val="tx1"/>
                </a:solidFill>
                <a:latin typeface="Times New Roman" pitchFamily="18" charset="0"/>
                <a:ea typeface="+mn-ea"/>
                <a:cs typeface="+mn-cs"/>
              </a:rPr>
              <a:t> in </a:t>
            </a:r>
            <a:r>
              <a:rPr lang="it-IT" sz="1200" b="0" i="0" u="none" strike="noStrike" kern="1200" baseline="0" dirty="0" err="1" smtClean="0">
                <a:solidFill>
                  <a:schemeClr val="tx1"/>
                </a:solidFill>
                <a:latin typeface="Times New Roman" pitchFamily="18" charset="0"/>
                <a:ea typeface="+mn-ea"/>
                <a:cs typeface="+mn-cs"/>
              </a:rPr>
              <a:t>follicular</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thyroid</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carcinomas</a:t>
            </a:r>
            <a:r>
              <a:rPr lang="it-IT" sz="1200" b="0" i="0" u="none" strike="noStrike" kern="1200" baseline="0" dirty="0" smtClean="0">
                <a:solidFill>
                  <a:schemeClr val="tx1"/>
                </a:solidFill>
                <a:latin typeface="Times New Roman" pitchFamily="18" charset="0"/>
                <a:ea typeface="+mn-ea"/>
                <a:cs typeface="+mn-cs"/>
              </a:rPr>
              <a:t> 22-24, </a:t>
            </a:r>
            <a:r>
              <a:rPr lang="it-IT" sz="1200" b="0" i="0" u="none" strike="noStrike" kern="1200" baseline="0" dirty="0" err="1" smtClean="0">
                <a:solidFill>
                  <a:schemeClr val="tx1"/>
                </a:solidFill>
                <a:latin typeface="Times New Roman" pitchFamily="18" charset="0"/>
                <a:ea typeface="+mn-ea"/>
                <a:cs typeface="+mn-cs"/>
              </a:rPr>
              <a:t>while</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promoting</a:t>
            </a:r>
            <a:r>
              <a:rPr lang="it-IT" sz="1200" b="0" i="0" u="none" strike="noStrike" kern="1200" baseline="0" dirty="0" smtClean="0">
                <a:solidFill>
                  <a:schemeClr val="tx1"/>
                </a:solidFill>
                <a:latin typeface="Times New Roman" pitchFamily="18" charset="0"/>
                <a:ea typeface="+mn-ea"/>
                <a:cs typeface="+mn-cs"/>
              </a:rPr>
              <a:t> EMT and </a:t>
            </a:r>
            <a:r>
              <a:rPr lang="it-IT" sz="1200" b="0" i="0" u="none" strike="noStrike" kern="1200" baseline="0" dirty="0" err="1" smtClean="0">
                <a:solidFill>
                  <a:schemeClr val="tx1"/>
                </a:solidFill>
                <a:latin typeface="Times New Roman" pitchFamily="18" charset="0"/>
                <a:ea typeface="+mn-ea"/>
                <a:cs typeface="+mn-cs"/>
              </a:rPr>
              <a:t>metastasis</a:t>
            </a:r>
            <a:r>
              <a:rPr lang="it-IT" sz="1200" b="0" i="0" u="none" strike="noStrike" kern="1200" baseline="0" dirty="0" smtClean="0">
                <a:solidFill>
                  <a:schemeClr val="tx1"/>
                </a:solidFill>
                <a:latin typeface="Times New Roman" pitchFamily="18" charset="0"/>
                <a:ea typeface="+mn-ea"/>
                <a:cs typeface="+mn-cs"/>
              </a:rPr>
              <a:t> in </a:t>
            </a:r>
            <a:r>
              <a:rPr lang="it-IT" sz="1200" b="0" i="0" u="none" strike="noStrike" kern="1200" baseline="0" dirty="0" err="1" smtClean="0">
                <a:solidFill>
                  <a:schemeClr val="tx1"/>
                </a:solidFill>
                <a:latin typeface="Times New Roman" pitchFamily="18" charset="0"/>
                <a:ea typeface="+mn-ea"/>
                <a:cs typeface="+mn-cs"/>
              </a:rPr>
              <a:t>pancreatic</a:t>
            </a:r>
            <a:r>
              <a:rPr lang="it-IT" sz="1200" b="0" i="0" u="none" strike="noStrike" kern="1200" baseline="0" dirty="0" smtClean="0">
                <a:solidFill>
                  <a:schemeClr val="tx1"/>
                </a:solidFill>
                <a:latin typeface="Times New Roman" pitchFamily="18" charset="0"/>
                <a:ea typeface="+mn-ea"/>
                <a:cs typeface="+mn-cs"/>
              </a:rPr>
              <a:t> adenocarcinoma 25 </a:t>
            </a:r>
            <a:endParaRPr lang="en-GB" dirty="0"/>
          </a:p>
        </p:txBody>
      </p:sp>
      <p:sp>
        <p:nvSpPr>
          <p:cNvPr id="4" name="Segnaposto numero diapositiva 3"/>
          <p:cNvSpPr>
            <a:spLocks noGrp="1"/>
          </p:cNvSpPr>
          <p:nvPr>
            <p:ph type="sldNum" sz="quarter" idx="10"/>
          </p:nvPr>
        </p:nvSpPr>
        <p:spPr/>
        <p:txBody>
          <a:bodyPr/>
          <a:lstStyle/>
          <a:p>
            <a:fld id="{580F7B5E-F8B6-4156-BB8A-CB32CFF24082}"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2787184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normAutofit/>
          </a:bodyPr>
          <a:lstStyle/>
          <a:p>
            <a:r>
              <a:rPr lang="it-IT" sz="1200" b="0" i="0" u="none" strike="noStrike" kern="1200" baseline="0" dirty="0" smtClean="0">
                <a:solidFill>
                  <a:schemeClr val="tx1"/>
                </a:solidFill>
                <a:latin typeface="Times New Roman" pitchFamily="18" charset="0"/>
                <a:ea typeface="+mn-ea"/>
                <a:cs typeface="+mn-cs"/>
              </a:rPr>
              <a:t>The </a:t>
            </a:r>
            <a:r>
              <a:rPr lang="it-IT" sz="1200" b="0" i="0" u="none" strike="noStrike" kern="1200" baseline="0" dirty="0" err="1" smtClean="0">
                <a:solidFill>
                  <a:schemeClr val="tx1"/>
                </a:solidFill>
                <a:latin typeface="Times New Roman" pitchFamily="18" charset="0"/>
                <a:ea typeface="+mn-ea"/>
                <a:cs typeface="+mn-cs"/>
              </a:rPr>
              <a:t>choice</a:t>
            </a:r>
            <a:r>
              <a:rPr lang="it-IT" sz="1200" b="0" i="0" u="none" strike="noStrike" kern="1200" baseline="0" dirty="0" smtClean="0">
                <a:solidFill>
                  <a:schemeClr val="tx1"/>
                </a:solidFill>
                <a:latin typeface="Times New Roman" pitchFamily="18" charset="0"/>
                <a:ea typeface="+mn-ea"/>
                <a:cs typeface="+mn-cs"/>
              </a:rPr>
              <a:t> of miR-197 </a:t>
            </a:r>
            <a:r>
              <a:rPr lang="it-IT" sz="1200" b="0" i="0" u="none" strike="noStrike" kern="1200" baseline="0" dirty="0" err="1" smtClean="0">
                <a:solidFill>
                  <a:schemeClr val="tx1"/>
                </a:solidFill>
                <a:latin typeface="Times New Roman" pitchFamily="18" charset="0"/>
                <a:ea typeface="+mn-ea"/>
                <a:cs typeface="+mn-cs"/>
              </a:rPr>
              <a:t>was</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also</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based</a:t>
            </a:r>
            <a:r>
              <a:rPr lang="it-IT" sz="1200" b="0" i="0" u="none" strike="noStrike" kern="1200" baseline="0" dirty="0" smtClean="0">
                <a:solidFill>
                  <a:schemeClr val="tx1"/>
                </a:solidFill>
                <a:latin typeface="Times New Roman" pitchFamily="18" charset="0"/>
                <a:ea typeface="+mn-ea"/>
                <a:cs typeface="+mn-cs"/>
              </a:rPr>
              <a:t> on </a:t>
            </a:r>
            <a:r>
              <a:rPr lang="it-IT" sz="1200" b="0" i="0" u="none" strike="noStrike" kern="1200" baseline="0" dirty="0" err="1" smtClean="0">
                <a:solidFill>
                  <a:schemeClr val="tx1"/>
                </a:solidFill>
                <a:latin typeface="Times New Roman" pitchFamily="18" charset="0"/>
                <a:ea typeface="+mn-ea"/>
                <a:cs typeface="+mn-cs"/>
              </a:rPr>
              <a:t>recent</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literature</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sustaining</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its</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potential</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oncogenic</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role</a:t>
            </a:r>
            <a:r>
              <a:rPr lang="it-IT" sz="1200" b="0" i="0" u="none" strike="noStrike" kern="1200" baseline="0" dirty="0" smtClean="0">
                <a:solidFill>
                  <a:schemeClr val="tx1"/>
                </a:solidFill>
                <a:latin typeface="Times New Roman" pitchFamily="18" charset="0"/>
                <a:ea typeface="+mn-ea"/>
                <a:cs typeface="+mn-cs"/>
              </a:rPr>
              <a:t>. MiR-197 </a:t>
            </a:r>
            <a:r>
              <a:rPr lang="it-IT" sz="1200" b="0" i="0" u="none" strike="noStrike" kern="1200" baseline="0" dirty="0" err="1" smtClean="0">
                <a:solidFill>
                  <a:schemeClr val="tx1"/>
                </a:solidFill>
                <a:latin typeface="Times New Roman" pitchFamily="18" charset="0"/>
                <a:ea typeface="+mn-ea"/>
                <a:cs typeface="+mn-cs"/>
              </a:rPr>
              <a:t>was</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found</a:t>
            </a:r>
            <a:r>
              <a:rPr lang="it-IT" sz="1200" b="0" i="0" u="none" strike="noStrike" kern="1200" baseline="0" dirty="0" smtClean="0">
                <a:solidFill>
                  <a:schemeClr val="tx1"/>
                </a:solidFill>
                <a:latin typeface="Times New Roman" pitchFamily="18" charset="0"/>
                <a:ea typeface="+mn-ea"/>
                <a:cs typeface="+mn-cs"/>
              </a:rPr>
              <a:t> over-</a:t>
            </a:r>
            <a:r>
              <a:rPr lang="it-IT" sz="1200" b="0" i="0" u="none" strike="noStrike" kern="1200" baseline="0" dirty="0" err="1" smtClean="0">
                <a:solidFill>
                  <a:schemeClr val="tx1"/>
                </a:solidFill>
                <a:latin typeface="Times New Roman" pitchFamily="18" charset="0"/>
                <a:ea typeface="+mn-ea"/>
                <a:cs typeface="+mn-cs"/>
              </a:rPr>
              <a:t>expressed</a:t>
            </a:r>
            <a:r>
              <a:rPr lang="it-IT" sz="1200" b="0" i="0" u="none" strike="noStrike" kern="1200" baseline="0" dirty="0" smtClean="0">
                <a:solidFill>
                  <a:schemeClr val="tx1"/>
                </a:solidFill>
                <a:latin typeface="Times New Roman" pitchFamily="18" charset="0"/>
                <a:ea typeface="+mn-ea"/>
                <a:cs typeface="+mn-cs"/>
              </a:rPr>
              <a:t> in </a:t>
            </a:r>
            <a:r>
              <a:rPr lang="it-IT" sz="1200" b="0" i="0" u="none" strike="noStrike" kern="1200" baseline="0" dirty="0" err="1" smtClean="0">
                <a:solidFill>
                  <a:schemeClr val="tx1"/>
                </a:solidFill>
                <a:latin typeface="Times New Roman" pitchFamily="18" charset="0"/>
                <a:ea typeface="+mn-ea"/>
                <a:cs typeface="+mn-cs"/>
              </a:rPr>
              <a:t>lung</a:t>
            </a:r>
            <a:r>
              <a:rPr lang="it-IT" sz="1200" b="0" i="0" u="none" strike="noStrike" kern="1200" baseline="0" dirty="0" smtClean="0">
                <a:solidFill>
                  <a:schemeClr val="tx1"/>
                </a:solidFill>
                <a:latin typeface="Times New Roman" pitchFamily="18" charset="0"/>
                <a:ea typeface="+mn-ea"/>
                <a:cs typeface="+mn-cs"/>
              </a:rPr>
              <a:t>, prostate and pancreas </a:t>
            </a:r>
            <a:r>
              <a:rPr lang="it-IT" sz="1200" b="0" i="0" u="none" strike="noStrike" kern="1200" baseline="0" dirty="0" err="1" smtClean="0">
                <a:solidFill>
                  <a:schemeClr val="tx1"/>
                </a:solidFill>
                <a:latin typeface="Times New Roman" pitchFamily="18" charset="0"/>
                <a:ea typeface="+mn-ea"/>
                <a:cs typeface="+mn-cs"/>
              </a:rPr>
              <a:t>cancer</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tissues</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compared</a:t>
            </a:r>
            <a:r>
              <a:rPr lang="it-IT" sz="1200" b="0" i="0" u="none" strike="noStrike" kern="1200" baseline="0" dirty="0" smtClean="0">
                <a:solidFill>
                  <a:schemeClr val="tx1"/>
                </a:solidFill>
                <a:latin typeface="Times New Roman" pitchFamily="18" charset="0"/>
                <a:ea typeface="+mn-ea"/>
                <a:cs typeface="+mn-cs"/>
              </a:rPr>
              <a:t> with </a:t>
            </a:r>
            <a:r>
              <a:rPr lang="it-IT" sz="1200" b="0" i="0" u="none" strike="noStrike" kern="1200" baseline="0" dirty="0" err="1" smtClean="0">
                <a:solidFill>
                  <a:schemeClr val="tx1"/>
                </a:solidFill>
                <a:latin typeface="Times New Roman" pitchFamily="18" charset="0"/>
                <a:ea typeface="+mn-ea"/>
                <a:cs typeface="+mn-cs"/>
              </a:rPr>
              <a:t>normal</a:t>
            </a:r>
            <a:r>
              <a:rPr lang="it-IT" sz="1200" b="0" i="0" u="none" strike="noStrike" kern="1200" baseline="0" dirty="0" smtClean="0">
                <a:solidFill>
                  <a:schemeClr val="tx1"/>
                </a:solidFill>
                <a:latin typeface="Times New Roman" pitchFamily="18" charset="0"/>
                <a:ea typeface="+mn-ea"/>
                <a:cs typeface="+mn-cs"/>
              </a:rPr>
              <a:t> specimen 17-19, </a:t>
            </a:r>
            <a:r>
              <a:rPr lang="it-IT" sz="1200" b="0" i="0" u="none" strike="noStrike" kern="1200" baseline="0" dirty="0" err="1" smtClean="0">
                <a:solidFill>
                  <a:schemeClr val="tx1"/>
                </a:solidFill>
                <a:latin typeface="Times New Roman" pitchFamily="18" charset="0"/>
                <a:ea typeface="+mn-ea"/>
                <a:cs typeface="+mn-cs"/>
              </a:rPr>
              <a:t>while</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levels</a:t>
            </a:r>
            <a:r>
              <a:rPr lang="it-IT" sz="1200" b="0" i="0" u="none" strike="noStrike" kern="1200" baseline="0" dirty="0" smtClean="0">
                <a:solidFill>
                  <a:schemeClr val="tx1"/>
                </a:solidFill>
                <a:latin typeface="Times New Roman" pitchFamily="18" charset="0"/>
                <a:ea typeface="+mn-ea"/>
                <a:cs typeface="+mn-cs"/>
              </a:rPr>
              <a:t> of </a:t>
            </a:r>
            <a:r>
              <a:rPr lang="it-IT" sz="1200" b="0" i="0" u="none" strike="noStrike" kern="1200" baseline="0" dirty="0" err="1" smtClean="0">
                <a:solidFill>
                  <a:schemeClr val="tx1"/>
                </a:solidFill>
                <a:latin typeface="Times New Roman" pitchFamily="18" charset="0"/>
                <a:ea typeface="+mn-ea"/>
                <a:cs typeface="+mn-cs"/>
              </a:rPr>
              <a:t>circulating</a:t>
            </a:r>
            <a:r>
              <a:rPr lang="it-IT" sz="1200" b="0" i="0" u="none" strike="noStrike" kern="1200" baseline="0" dirty="0" smtClean="0">
                <a:solidFill>
                  <a:schemeClr val="tx1"/>
                </a:solidFill>
                <a:latin typeface="Times New Roman" pitchFamily="18" charset="0"/>
                <a:ea typeface="+mn-ea"/>
                <a:cs typeface="+mn-cs"/>
              </a:rPr>
              <a:t> miR-197 in </a:t>
            </a:r>
            <a:r>
              <a:rPr lang="it-IT" sz="1200" b="0" i="0" u="none" strike="noStrike" kern="1200" baseline="0" dirty="0" err="1" smtClean="0">
                <a:solidFill>
                  <a:schemeClr val="tx1"/>
                </a:solidFill>
                <a:latin typeface="Times New Roman" pitchFamily="18" charset="0"/>
                <a:ea typeface="+mn-ea"/>
                <a:cs typeface="+mn-cs"/>
              </a:rPr>
              <a:t>combination</a:t>
            </a:r>
            <a:r>
              <a:rPr lang="it-IT" sz="1200" b="0" i="0" u="none" strike="noStrike" kern="1200" baseline="0" dirty="0" smtClean="0">
                <a:solidFill>
                  <a:schemeClr val="tx1"/>
                </a:solidFill>
                <a:latin typeface="Times New Roman" pitchFamily="18" charset="0"/>
                <a:ea typeface="+mn-ea"/>
                <a:cs typeface="+mn-cs"/>
              </a:rPr>
              <a:t> with </a:t>
            </a:r>
            <a:r>
              <a:rPr lang="it-IT" sz="1200" b="0" i="0" u="none" strike="noStrike" kern="1200" baseline="0" dirty="0" err="1" smtClean="0">
                <a:solidFill>
                  <a:schemeClr val="tx1"/>
                </a:solidFill>
                <a:latin typeface="Times New Roman" pitchFamily="18" charset="0"/>
                <a:ea typeface="+mn-ea"/>
                <a:cs typeface="+mn-cs"/>
              </a:rPr>
              <a:t>other</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microRNAs</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were</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used</a:t>
            </a:r>
            <a:r>
              <a:rPr lang="it-IT" sz="1200" b="0" i="0" u="none" strike="noStrike" kern="1200" baseline="0" dirty="0" smtClean="0">
                <a:solidFill>
                  <a:schemeClr val="tx1"/>
                </a:solidFill>
                <a:latin typeface="Times New Roman" pitchFamily="18" charset="0"/>
                <a:ea typeface="+mn-ea"/>
                <a:cs typeface="+mn-cs"/>
              </a:rPr>
              <a:t> to generate a </a:t>
            </a:r>
            <a:r>
              <a:rPr lang="it-IT" sz="1200" b="0" i="0" u="none" strike="noStrike" kern="1200" baseline="0" dirty="0" err="1" smtClean="0">
                <a:solidFill>
                  <a:schemeClr val="tx1"/>
                </a:solidFill>
                <a:latin typeface="Times New Roman" pitchFamily="18" charset="0"/>
                <a:ea typeface="+mn-ea"/>
                <a:cs typeface="+mn-cs"/>
              </a:rPr>
              <a:t>signature</a:t>
            </a:r>
            <a:r>
              <a:rPr lang="it-IT" sz="1200" b="0" i="0" u="none" strike="noStrike" kern="1200" baseline="0" dirty="0" smtClean="0">
                <a:solidFill>
                  <a:schemeClr val="tx1"/>
                </a:solidFill>
                <a:latin typeface="Times New Roman" pitchFamily="18" charset="0"/>
                <a:ea typeface="+mn-ea"/>
                <a:cs typeface="+mn-cs"/>
              </a:rPr>
              <a:t> of </a:t>
            </a:r>
            <a:r>
              <a:rPr lang="it-IT" sz="1200" b="0" i="0" u="none" strike="noStrike" kern="1200" baseline="0" dirty="0" err="1" smtClean="0">
                <a:solidFill>
                  <a:schemeClr val="tx1"/>
                </a:solidFill>
                <a:latin typeface="Times New Roman" pitchFamily="18" charset="0"/>
                <a:ea typeface="+mn-ea"/>
                <a:cs typeface="+mn-cs"/>
              </a:rPr>
              <a:t>biomarkers</a:t>
            </a:r>
            <a:r>
              <a:rPr lang="it-IT" sz="1200" b="0" i="0" u="none" strike="noStrike" kern="1200" baseline="0" dirty="0" smtClean="0">
                <a:solidFill>
                  <a:schemeClr val="tx1"/>
                </a:solidFill>
                <a:latin typeface="Times New Roman" pitchFamily="18" charset="0"/>
                <a:ea typeface="+mn-ea"/>
                <a:cs typeface="+mn-cs"/>
              </a:rPr>
              <a:t> for </a:t>
            </a:r>
            <a:r>
              <a:rPr lang="it-IT" sz="1200" b="0" i="0" u="none" strike="noStrike" kern="1200" baseline="0" dirty="0" err="1" smtClean="0">
                <a:solidFill>
                  <a:schemeClr val="tx1"/>
                </a:solidFill>
                <a:latin typeface="Times New Roman" pitchFamily="18" charset="0"/>
                <a:ea typeface="+mn-ea"/>
                <a:cs typeface="+mn-cs"/>
              </a:rPr>
              <a:t>early</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detection</a:t>
            </a:r>
            <a:r>
              <a:rPr lang="it-IT" sz="1200" b="0" i="0" u="none" strike="noStrike" kern="1200" baseline="0" dirty="0" smtClean="0">
                <a:solidFill>
                  <a:schemeClr val="tx1"/>
                </a:solidFill>
                <a:latin typeface="Times New Roman" pitchFamily="18" charset="0"/>
                <a:ea typeface="+mn-ea"/>
                <a:cs typeface="+mn-cs"/>
              </a:rPr>
              <a:t> of </a:t>
            </a:r>
            <a:r>
              <a:rPr lang="it-IT" sz="1200" b="0" i="0" u="none" strike="noStrike" kern="1200" baseline="0" dirty="0" err="1" smtClean="0">
                <a:solidFill>
                  <a:schemeClr val="tx1"/>
                </a:solidFill>
                <a:latin typeface="Times New Roman" pitchFamily="18" charset="0"/>
                <a:ea typeface="+mn-ea"/>
                <a:cs typeface="+mn-cs"/>
              </a:rPr>
              <a:t>lung</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cancer</a:t>
            </a:r>
            <a:r>
              <a:rPr lang="it-IT" sz="1200" b="0" i="0" u="none" strike="noStrike" kern="1200" baseline="0" dirty="0" smtClean="0">
                <a:solidFill>
                  <a:schemeClr val="tx1"/>
                </a:solidFill>
                <a:latin typeface="Times New Roman" pitchFamily="18" charset="0"/>
                <a:ea typeface="+mn-ea"/>
                <a:cs typeface="+mn-cs"/>
              </a:rPr>
              <a:t> 20, 21. </a:t>
            </a:r>
            <a:r>
              <a:rPr lang="it-IT" sz="1200" b="0" i="0" u="none" strike="noStrike" kern="1200" baseline="0" dirty="0" err="1" smtClean="0">
                <a:solidFill>
                  <a:schemeClr val="tx1"/>
                </a:solidFill>
                <a:latin typeface="Times New Roman" pitchFamily="18" charset="0"/>
                <a:ea typeface="+mn-ea"/>
                <a:cs typeface="+mn-cs"/>
              </a:rPr>
              <a:t>Moreover</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increased</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expression</a:t>
            </a:r>
            <a:r>
              <a:rPr lang="it-IT" sz="1200" b="0" i="0" u="none" strike="noStrike" kern="1200" baseline="0" dirty="0" smtClean="0">
                <a:solidFill>
                  <a:schemeClr val="tx1"/>
                </a:solidFill>
                <a:latin typeface="Times New Roman" pitchFamily="18" charset="0"/>
                <a:ea typeface="+mn-ea"/>
                <a:cs typeface="+mn-cs"/>
              </a:rPr>
              <a:t> of miR-197 </a:t>
            </a:r>
            <a:r>
              <a:rPr lang="it-IT" sz="1200" b="0" i="0" u="none" strike="noStrike" kern="1200" baseline="0" dirty="0" err="1" smtClean="0">
                <a:solidFill>
                  <a:schemeClr val="tx1"/>
                </a:solidFill>
                <a:latin typeface="Times New Roman" pitchFamily="18" charset="0"/>
                <a:ea typeface="+mn-ea"/>
                <a:cs typeface="+mn-cs"/>
              </a:rPr>
              <a:t>contributes</a:t>
            </a:r>
            <a:r>
              <a:rPr lang="it-IT" sz="1200" b="0" i="0" u="none" strike="noStrike" kern="1200" baseline="0" dirty="0" smtClean="0">
                <a:solidFill>
                  <a:schemeClr val="tx1"/>
                </a:solidFill>
                <a:latin typeface="Times New Roman" pitchFamily="18" charset="0"/>
                <a:ea typeface="+mn-ea"/>
                <a:cs typeface="+mn-cs"/>
              </a:rPr>
              <a:t> to </a:t>
            </a:r>
            <a:r>
              <a:rPr lang="it-IT" sz="1200" b="0" i="0" u="none" strike="noStrike" kern="1200" baseline="0" dirty="0" err="1" smtClean="0">
                <a:solidFill>
                  <a:schemeClr val="tx1"/>
                </a:solidFill>
                <a:latin typeface="Times New Roman" pitchFamily="18" charset="0"/>
                <a:ea typeface="+mn-ea"/>
                <a:cs typeface="+mn-cs"/>
              </a:rPr>
              <a:t>carcinogenesis</a:t>
            </a:r>
            <a:r>
              <a:rPr lang="it-IT" sz="1200" b="0" i="0" u="none" strike="noStrike" kern="1200" baseline="0" dirty="0" smtClean="0">
                <a:solidFill>
                  <a:schemeClr val="tx1"/>
                </a:solidFill>
                <a:latin typeface="Times New Roman" pitchFamily="18" charset="0"/>
                <a:ea typeface="+mn-ea"/>
                <a:cs typeface="+mn-cs"/>
              </a:rPr>
              <a:t> and </a:t>
            </a:r>
            <a:r>
              <a:rPr lang="it-IT" sz="1200" b="0" i="0" u="none" strike="noStrike" kern="1200" baseline="0" dirty="0" err="1" smtClean="0">
                <a:solidFill>
                  <a:schemeClr val="tx1"/>
                </a:solidFill>
                <a:latin typeface="Times New Roman" pitchFamily="18" charset="0"/>
                <a:ea typeface="+mn-ea"/>
                <a:cs typeface="+mn-cs"/>
              </a:rPr>
              <a:t>it</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is</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considered</a:t>
            </a:r>
            <a:r>
              <a:rPr lang="it-IT" sz="1200" b="0" i="0" u="none" strike="noStrike" kern="1200" baseline="0" dirty="0" smtClean="0">
                <a:solidFill>
                  <a:schemeClr val="tx1"/>
                </a:solidFill>
                <a:latin typeface="Times New Roman" pitchFamily="18" charset="0"/>
                <a:ea typeface="+mn-ea"/>
                <a:cs typeface="+mn-cs"/>
              </a:rPr>
              <a:t> a </a:t>
            </a:r>
            <a:r>
              <a:rPr lang="it-IT" sz="1200" b="0" i="0" u="none" strike="noStrike" kern="1200" baseline="0" dirty="0" err="1" smtClean="0">
                <a:solidFill>
                  <a:schemeClr val="tx1"/>
                </a:solidFill>
                <a:latin typeface="Times New Roman" pitchFamily="18" charset="0"/>
                <a:ea typeface="+mn-ea"/>
                <a:cs typeface="+mn-cs"/>
              </a:rPr>
              <a:t>reliable</a:t>
            </a:r>
            <a:r>
              <a:rPr lang="it-IT" sz="1200" b="0" i="0" u="none" strike="noStrike" kern="1200" baseline="0" dirty="0" smtClean="0">
                <a:solidFill>
                  <a:schemeClr val="tx1"/>
                </a:solidFill>
                <a:latin typeface="Times New Roman" pitchFamily="18" charset="0"/>
                <a:ea typeface="+mn-ea"/>
                <a:cs typeface="+mn-cs"/>
              </a:rPr>
              <a:t> marker for </a:t>
            </a:r>
            <a:r>
              <a:rPr lang="it-IT" sz="1200" b="0" i="0" u="none" strike="noStrike" kern="1200" baseline="0" dirty="0" err="1" smtClean="0">
                <a:solidFill>
                  <a:schemeClr val="tx1"/>
                </a:solidFill>
                <a:latin typeface="Times New Roman" pitchFamily="18" charset="0"/>
                <a:ea typeface="+mn-ea"/>
                <a:cs typeface="+mn-cs"/>
              </a:rPr>
              <a:t>diagnosis</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patient</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stratification</a:t>
            </a:r>
            <a:r>
              <a:rPr lang="it-IT" sz="1200" b="0" i="0" u="none" strike="noStrike" kern="1200" baseline="0" dirty="0" smtClean="0">
                <a:solidFill>
                  <a:schemeClr val="tx1"/>
                </a:solidFill>
                <a:latin typeface="Times New Roman" pitchFamily="18" charset="0"/>
                <a:ea typeface="+mn-ea"/>
                <a:cs typeface="+mn-cs"/>
              </a:rPr>
              <a:t> and </a:t>
            </a:r>
            <a:r>
              <a:rPr lang="it-IT" sz="1200" b="0" i="0" u="none" strike="noStrike" kern="1200" baseline="0" dirty="0" err="1" smtClean="0">
                <a:solidFill>
                  <a:schemeClr val="tx1"/>
                </a:solidFill>
                <a:latin typeface="Times New Roman" pitchFamily="18" charset="0"/>
                <a:ea typeface="+mn-ea"/>
                <a:cs typeface="+mn-cs"/>
              </a:rPr>
              <a:t>prognosis</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assessment</a:t>
            </a:r>
            <a:r>
              <a:rPr lang="it-IT" sz="1200" b="0" i="0" u="none" strike="noStrike" kern="1200" baseline="0" dirty="0" smtClean="0">
                <a:solidFill>
                  <a:schemeClr val="tx1"/>
                </a:solidFill>
                <a:latin typeface="Times New Roman" pitchFamily="18" charset="0"/>
                <a:ea typeface="+mn-ea"/>
                <a:cs typeface="+mn-cs"/>
              </a:rPr>
              <a:t> in </a:t>
            </a:r>
            <a:r>
              <a:rPr lang="it-IT" sz="1200" b="0" i="0" u="none" strike="noStrike" kern="1200" baseline="0" dirty="0" err="1" smtClean="0">
                <a:solidFill>
                  <a:schemeClr val="tx1"/>
                </a:solidFill>
                <a:latin typeface="Times New Roman" pitchFamily="18" charset="0"/>
                <a:ea typeface="+mn-ea"/>
                <a:cs typeface="+mn-cs"/>
              </a:rPr>
              <a:t>follicular</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thyroid</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carcinomas</a:t>
            </a:r>
            <a:r>
              <a:rPr lang="it-IT" sz="1200" b="0" i="0" u="none" strike="noStrike" kern="1200" baseline="0" dirty="0" smtClean="0">
                <a:solidFill>
                  <a:schemeClr val="tx1"/>
                </a:solidFill>
                <a:latin typeface="Times New Roman" pitchFamily="18" charset="0"/>
                <a:ea typeface="+mn-ea"/>
                <a:cs typeface="+mn-cs"/>
              </a:rPr>
              <a:t> 22-24, </a:t>
            </a:r>
            <a:r>
              <a:rPr lang="it-IT" sz="1200" b="0" i="0" u="none" strike="noStrike" kern="1200" baseline="0" dirty="0" err="1" smtClean="0">
                <a:solidFill>
                  <a:schemeClr val="tx1"/>
                </a:solidFill>
                <a:latin typeface="Times New Roman" pitchFamily="18" charset="0"/>
                <a:ea typeface="+mn-ea"/>
                <a:cs typeface="+mn-cs"/>
              </a:rPr>
              <a:t>while</a:t>
            </a:r>
            <a:r>
              <a:rPr lang="it-IT" sz="1200" b="0" i="0" u="none" strike="noStrike" kern="1200" baseline="0" dirty="0" smtClean="0">
                <a:solidFill>
                  <a:schemeClr val="tx1"/>
                </a:solidFill>
                <a:latin typeface="Times New Roman" pitchFamily="18" charset="0"/>
                <a:ea typeface="+mn-ea"/>
                <a:cs typeface="+mn-cs"/>
              </a:rPr>
              <a:t> </a:t>
            </a:r>
            <a:r>
              <a:rPr lang="it-IT" sz="1200" b="0" i="0" u="none" strike="noStrike" kern="1200" baseline="0" dirty="0" err="1" smtClean="0">
                <a:solidFill>
                  <a:schemeClr val="tx1"/>
                </a:solidFill>
                <a:latin typeface="Times New Roman" pitchFamily="18" charset="0"/>
                <a:ea typeface="+mn-ea"/>
                <a:cs typeface="+mn-cs"/>
              </a:rPr>
              <a:t>promoting</a:t>
            </a:r>
            <a:r>
              <a:rPr lang="it-IT" sz="1200" b="0" i="0" u="none" strike="noStrike" kern="1200" baseline="0" dirty="0" smtClean="0">
                <a:solidFill>
                  <a:schemeClr val="tx1"/>
                </a:solidFill>
                <a:latin typeface="Times New Roman" pitchFamily="18" charset="0"/>
                <a:ea typeface="+mn-ea"/>
                <a:cs typeface="+mn-cs"/>
              </a:rPr>
              <a:t> EMT and </a:t>
            </a:r>
            <a:r>
              <a:rPr lang="it-IT" sz="1200" b="0" i="0" u="none" strike="noStrike" kern="1200" baseline="0" dirty="0" err="1" smtClean="0">
                <a:solidFill>
                  <a:schemeClr val="tx1"/>
                </a:solidFill>
                <a:latin typeface="Times New Roman" pitchFamily="18" charset="0"/>
                <a:ea typeface="+mn-ea"/>
                <a:cs typeface="+mn-cs"/>
              </a:rPr>
              <a:t>metastasis</a:t>
            </a:r>
            <a:r>
              <a:rPr lang="it-IT" sz="1200" b="0" i="0" u="none" strike="noStrike" kern="1200" baseline="0" dirty="0" smtClean="0">
                <a:solidFill>
                  <a:schemeClr val="tx1"/>
                </a:solidFill>
                <a:latin typeface="Times New Roman" pitchFamily="18" charset="0"/>
                <a:ea typeface="+mn-ea"/>
                <a:cs typeface="+mn-cs"/>
              </a:rPr>
              <a:t> in </a:t>
            </a:r>
            <a:r>
              <a:rPr lang="it-IT" sz="1200" b="0" i="0" u="none" strike="noStrike" kern="1200" baseline="0" dirty="0" err="1" smtClean="0">
                <a:solidFill>
                  <a:schemeClr val="tx1"/>
                </a:solidFill>
                <a:latin typeface="Times New Roman" pitchFamily="18" charset="0"/>
                <a:ea typeface="+mn-ea"/>
                <a:cs typeface="+mn-cs"/>
              </a:rPr>
              <a:t>pancreatic</a:t>
            </a:r>
            <a:r>
              <a:rPr lang="it-IT" sz="1200" b="0" i="0" u="none" strike="noStrike" kern="1200" baseline="0" dirty="0" smtClean="0">
                <a:solidFill>
                  <a:schemeClr val="tx1"/>
                </a:solidFill>
                <a:latin typeface="Times New Roman" pitchFamily="18" charset="0"/>
                <a:ea typeface="+mn-ea"/>
                <a:cs typeface="+mn-cs"/>
              </a:rPr>
              <a:t> adenocarcinoma 25 </a:t>
            </a:r>
            <a:endParaRPr lang="en-GB" dirty="0"/>
          </a:p>
        </p:txBody>
      </p:sp>
      <p:sp>
        <p:nvSpPr>
          <p:cNvPr id="4" name="Segnaposto numero diapositiva 3"/>
          <p:cNvSpPr>
            <a:spLocks noGrp="1"/>
          </p:cNvSpPr>
          <p:nvPr>
            <p:ph type="sldNum" sz="quarter" idx="10"/>
          </p:nvPr>
        </p:nvSpPr>
        <p:spPr/>
        <p:txBody>
          <a:bodyPr/>
          <a:lstStyle/>
          <a:p>
            <a:fld id="{580F7B5E-F8B6-4156-BB8A-CB32CFF24082}"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2787184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normAutofit/>
          </a:bodyPr>
          <a:lstStyle/>
          <a:p>
            <a:r>
              <a:rPr lang="en-GB" dirty="0" smtClean="0"/>
              <a:t>NB:</a:t>
            </a:r>
          </a:p>
          <a:p>
            <a:r>
              <a:rPr lang="en-GB" dirty="0" smtClean="0"/>
              <a:t>Ho </a:t>
            </a:r>
            <a:r>
              <a:rPr lang="en-GB" dirty="0" err="1" smtClean="0"/>
              <a:t>inserito</a:t>
            </a:r>
            <a:r>
              <a:rPr lang="en-GB" dirty="0" smtClean="0"/>
              <a:t> come </a:t>
            </a:r>
            <a:r>
              <a:rPr lang="en-GB" dirty="0" err="1" smtClean="0"/>
              <a:t>decimo</a:t>
            </a:r>
            <a:r>
              <a:rPr lang="en-GB" dirty="0" smtClean="0"/>
              <a:t> LNA </a:t>
            </a:r>
            <a:r>
              <a:rPr lang="en-GB" dirty="0" err="1" smtClean="0"/>
              <a:t>il</a:t>
            </a:r>
            <a:r>
              <a:rPr lang="en-GB" dirty="0" smtClean="0"/>
              <a:t> 371-3p al </a:t>
            </a:r>
            <a:r>
              <a:rPr lang="en-GB" dirty="0" err="1" smtClean="0"/>
              <a:t>posto</a:t>
            </a:r>
            <a:r>
              <a:rPr lang="en-GB" dirty="0" smtClean="0"/>
              <a:t> del 133b </a:t>
            </a:r>
            <a:r>
              <a:rPr lang="en-GB" dirty="0" err="1" smtClean="0"/>
              <a:t>che</a:t>
            </a:r>
            <a:r>
              <a:rPr lang="en-GB" dirty="0" smtClean="0"/>
              <a:t> è </a:t>
            </a:r>
            <a:r>
              <a:rPr lang="en-GB" dirty="0" err="1" smtClean="0"/>
              <a:t>ripetuto</a:t>
            </a:r>
            <a:r>
              <a:rPr lang="en-GB" dirty="0" smtClean="0"/>
              <a:t> e </a:t>
            </a:r>
            <a:r>
              <a:rPr lang="en-GB" dirty="0" err="1" smtClean="0"/>
              <a:t>già</a:t>
            </a:r>
            <a:r>
              <a:rPr lang="en-GB" dirty="0" smtClean="0"/>
              <a:t> </a:t>
            </a:r>
            <a:r>
              <a:rPr lang="en-GB" dirty="0" err="1" smtClean="0"/>
              <a:t>presente</a:t>
            </a:r>
            <a:r>
              <a:rPr lang="en-GB" dirty="0" smtClean="0"/>
              <a:t> in </a:t>
            </a:r>
            <a:r>
              <a:rPr lang="en-GB" dirty="0" err="1" smtClean="0"/>
              <a:t>tabella</a:t>
            </a:r>
            <a:r>
              <a:rPr lang="en-GB" dirty="0" smtClean="0"/>
              <a:t>.</a:t>
            </a:r>
          </a:p>
          <a:p>
            <a:r>
              <a:rPr lang="en-GB" dirty="0" smtClean="0"/>
              <a:t>La viability</a:t>
            </a:r>
            <a:r>
              <a:rPr lang="en-GB" baseline="0" dirty="0" smtClean="0"/>
              <a:t> è 25% ma la </a:t>
            </a:r>
            <a:r>
              <a:rPr lang="en-GB" baseline="0" dirty="0" err="1" smtClean="0"/>
              <a:t>st</a:t>
            </a:r>
            <a:r>
              <a:rPr lang="en-GB" baseline="0" dirty="0" smtClean="0"/>
              <a:t> dev è 21.</a:t>
            </a:r>
          </a:p>
          <a:p>
            <a:r>
              <a:rPr lang="en-GB" baseline="0" dirty="0" err="1" smtClean="0"/>
              <a:t>Riprendo</a:t>
            </a:r>
            <a:r>
              <a:rPr lang="en-GB" baseline="0" dirty="0" smtClean="0"/>
              <a:t> </a:t>
            </a:r>
            <a:r>
              <a:rPr lang="en-GB" baseline="0" dirty="0" err="1" smtClean="0"/>
              <a:t>il</a:t>
            </a:r>
            <a:r>
              <a:rPr lang="en-GB" baseline="0" dirty="0" smtClean="0"/>
              <a:t> </a:t>
            </a:r>
            <a:r>
              <a:rPr lang="en-GB" baseline="0" dirty="0" err="1" smtClean="0"/>
              <a:t>quadruplicato</a:t>
            </a:r>
            <a:r>
              <a:rPr lang="en-GB" baseline="0" dirty="0" smtClean="0"/>
              <a:t>: 14, 15, 14, 56</a:t>
            </a:r>
          </a:p>
          <a:p>
            <a:r>
              <a:rPr lang="en-GB" baseline="0" dirty="0" err="1" smtClean="0"/>
              <a:t>Escludo</a:t>
            </a:r>
            <a:r>
              <a:rPr lang="en-GB" baseline="0" dirty="0" smtClean="0"/>
              <a:t> 56 come outlier e </a:t>
            </a:r>
            <a:r>
              <a:rPr lang="en-GB" baseline="0" dirty="0" err="1" smtClean="0"/>
              <a:t>inserisco</a:t>
            </a:r>
            <a:r>
              <a:rPr lang="en-GB" baseline="0" dirty="0" smtClean="0"/>
              <a:t> LNA 371-3p in </a:t>
            </a:r>
            <a:r>
              <a:rPr lang="en-GB" baseline="0" dirty="0" err="1" smtClean="0"/>
              <a:t>sesta</a:t>
            </a:r>
            <a:r>
              <a:rPr lang="en-GB" baseline="0" dirty="0" smtClean="0"/>
              <a:t> </a:t>
            </a:r>
            <a:r>
              <a:rPr lang="en-GB" baseline="0" dirty="0" err="1" smtClean="0"/>
              <a:t>posizione</a:t>
            </a:r>
            <a:endParaRPr lang="en-GB" baseline="0" dirty="0" smtClean="0"/>
          </a:p>
          <a:p>
            <a:endParaRPr lang="en-GB" dirty="0"/>
          </a:p>
        </p:txBody>
      </p:sp>
      <p:sp>
        <p:nvSpPr>
          <p:cNvPr id="4" name="Segnaposto numero diapositiva 3"/>
          <p:cNvSpPr>
            <a:spLocks noGrp="1"/>
          </p:cNvSpPr>
          <p:nvPr>
            <p:ph type="sldNum" sz="quarter" idx="10"/>
          </p:nvPr>
        </p:nvSpPr>
        <p:spPr/>
        <p:txBody>
          <a:bodyPr/>
          <a:lstStyle/>
          <a:p>
            <a:fld id="{580F7B5E-F8B6-4156-BB8A-CB32CFF24082}"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462046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normAutofit/>
          </a:bodyPr>
          <a:lstStyle/>
          <a:p>
            <a:r>
              <a:rPr lang="en-US" sz="1200" kern="1200" dirty="0" smtClean="0">
                <a:solidFill>
                  <a:schemeClr val="tx1"/>
                </a:solidFill>
                <a:effectLst/>
                <a:latin typeface="Times New Roman" pitchFamily="18" charset="0"/>
                <a:ea typeface="+mn-ea"/>
                <a:cs typeface="+mn-cs"/>
              </a:rPr>
              <a:t> In an attempt to identify other mediators of LNA 361-3p effects, we performed an </a:t>
            </a:r>
            <a:r>
              <a:rPr lang="en-US" sz="1200" kern="1200" dirty="0" err="1" smtClean="0">
                <a:solidFill>
                  <a:schemeClr val="tx1"/>
                </a:solidFill>
                <a:effectLst/>
                <a:latin typeface="Times New Roman" pitchFamily="18" charset="0"/>
                <a:ea typeface="+mn-ea"/>
                <a:cs typeface="+mn-cs"/>
              </a:rPr>
              <a:t>Affymetrix</a:t>
            </a:r>
            <a:r>
              <a:rPr lang="en-US" sz="1200" kern="1200" dirty="0" smtClean="0">
                <a:solidFill>
                  <a:schemeClr val="tx1"/>
                </a:solidFill>
                <a:effectLst/>
                <a:latin typeface="Times New Roman" pitchFamily="18" charset="0"/>
                <a:ea typeface="+mn-ea"/>
                <a:cs typeface="+mn-cs"/>
              </a:rPr>
              <a:t> gene expression profiling of control and LNA 361-3p transfected BCSCs. Additionally, we used other three LNAs against potential </a:t>
            </a:r>
            <a:r>
              <a:rPr lang="en-US" sz="1200" kern="1200" dirty="0" err="1" smtClean="0">
                <a:solidFill>
                  <a:schemeClr val="tx1"/>
                </a:solidFill>
                <a:effectLst/>
                <a:latin typeface="Times New Roman" pitchFamily="18" charset="0"/>
                <a:ea typeface="+mn-ea"/>
                <a:cs typeface="+mn-cs"/>
              </a:rPr>
              <a:t>oncomiRs</a:t>
            </a:r>
            <a:r>
              <a:rPr lang="en-US" sz="1200" kern="1200" dirty="0" smtClean="0">
                <a:solidFill>
                  <a:schemeClr val="tx1"/>
                </a:solidFill>
                <a:effectLst/>
                <a:latin typeface="Times New Roman" pitchFamily="18" charset="0"/>
                <a:ea typeface="+mn-ea"/>
                <a:cs typeface="+mn-cs"/>
              </a:rPr>
              <a:t> as specificity controls. A list of potential candidates was generated by crossing mRNAs </a:t>
            </a:r>
            <a:r>
              <a:rPr lang="en-US" sz="1200" kern="1200" dirty="0" err="1" smtClean="0">
                <a:solidFill>
                  <a:schemeClr val="tx1"/>
                </a:solidFill>
                <a:effectLst/>
                <a:latin typeface="Times New Roman" pitchFamily="18" charset="0"/>
                <a:ea typeface="+mn-ea"/>
                <a:cs typeface="+mn-cs"/>
              </a:rPr>
              <a:t>upregulated</a:t>
            </a:r>
            <a:r>
              <a:rPr lang="en-US" sz="1200" kern="1200" dirty="0" smtClean="0">
                <a:solidFill>
                  <a:schemeClr val="tx1"/>
                </a:solidFill>
                <a:effectLst/>
                <a:latin typeface="Times New Roman" pitchFamily="18" charset="0"/>
                <a:ea typeface="+mn-ea"/>
                <a:cs typeface="+mn-cs"/>
              </a:rPr>
              <a:t> &gt; 1.3 fold in LNA 361-3p-transfected cells with putative targets predicted by Target Scan </a:t>
            </a:r>
            <a:r>
              <a:rPr lang="en-US" sz="1200" i="1" kern="1200" dirty="0" smtClean="0">
                <a:solidFill>
                  <a:schemeClr val="tx1"/>
                </a:solidFill>
                <a:effectLst/>
                <a:latin typeface="Times New Roman" pitchFamily="18" charset="0"/>
                <a:ea typeface="+mn-ea"/>
                <a:cs typeface="+mn-cs"/>
              </a:rPr>
              <a:t>in </a:t>
            </a:r>
            <a:r>
              <a:rPr lang="en-US" sz="1200" i="1" kern="1200" dirty="0" err="1" smtClean="0">
                <a:solidFill>
                  <a:schemeClr val="tx1"/>
                </a:solidFill>
                <a:effectLst/>
                <a:latin typeface="Times New Roman" pitchFamily="18" charset="0"/>
                <a:ea typeface="+mn-ea"/>
                <a:cs typeface="+mn-cs"/>
              </a:rPr>
              <a:t>silico</a:t>
            </a:r>
            <a:r>
              <a:rPr lang="en-US" sz="1200" kern="1200" dirty="0" smtClean="0">
                <a:solidFill>
                  <a:schemeClr val="tx1"/>
                </a:solidFill>
                <a:effectLst/>
                <a:latin typeface="Times New Roman" pitchFamily="18" charset="0"/>
                <a:ea typeface="+mn-ea"/>
                <a:cs typeface="+mn-cs"/>
              </a:rPr>
              <a:t> analysis (Supplementary Fig. 2b). A subset of mRNAs with a potential biological function as tumor suppressors was then selected for further investigation and real time PCR validation. Among these, EMP1, TBRG1 and TRIM33 were confirmed </a:t>
            </a:r>
            <a:r>
              <a:rPr lang="en-US" sz="1200" kern="1200" dirty="0" err="1" smtClean="0">
                <a:solidFill>
                  <a:schemeClr val="tx1"/>
                </a:solidFill>
                <a:effectLst/>
                <a:latin typeface="Times New Roman" pitchFamily="18" charset="0"/>
                <a:ea typeface="+mn-ea"/>
                <a:cs typeface="+mn-cs"/>
              </a:rPr>
              <a:t>upregulated</a:t>
            </a:r>
            <a:r>
              <a:rPr lang="en-US" sz="1200" kern="1200" dirty="0" smtClean="0">
                <a:solidFill>
                  <a:schemeClr val="tx1"/>
                </a:solidFill>
                <a:effectLst/>
                <a:latin typeface="Times New Roman" pitchFamily="18" charset="0"/>
                <a:ea typeface="+mn-ea"/>
                <a:cs typeface="+mn-cs"/>
              </a:rPr>
              <a:t> by LNA 361-3p at both mRNA and protein level.</a:t>
            </a:r>
            <a:endParaRPr lang="en-GB" dirty="0"/>
          </a:p>
        </p:txBody>
      </p:sp>
      <p:sp>
        <p:nvSpPr>
          <p:cNvPr id="4" name="Segnaposto numero diapositiva 3"/>
          <p:cNvSpPr>
            <a:spLocks noGrp="1"/>
          </p:cNvSpPr>
          <p:nvPr>
            <p:ph type="sldNum" sz="quarter" idx="10"/>
          </p:nvPr>
        </p:nvSpPr>
        <p:spPr/>
        <p:txBody>
          <a:bodyPr/>
          <a:lstStyle/>
          <a:p>
            <a:fld id="{580F7B5E-F8B6-4156-BB8A-CB32CFF24082}"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2512314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992188" y="768350"/>
            <a:ext cx="5114925" cy="3836988"/>
          </a:xfrm>
        </p:spPr>
      </p:sp>
      <p:sp>
        <p:nvSpPr>
          <p:cNvPr id="64515"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1644632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egnaposto immagine diapositiva 1"/>
          <p:cNvSpPr>
            <a:spLocks noGrp="1" noRot="1" noChangeAspect="1" noTextEdit="1"/>
          </p:cNvSpPr>
          <p:nvPr>
            <p:ph type="sldImg"/>
          </p:nvPr>
        </p:nvSpPr>
        <p:spPr>
          <a:xfrm>
            <a:off x="990600" y="766763"/>
            <a:ext cx="5118100" cy="3838575"/>
          </a:xfrm>
          <a:ln/>
        </p:spPr>
      </p:sp>
      <p:sp>
        <p:nvSpPr>
          <p:cNvPr id="132099" name="Segnaposto note 2"/>
          <p:cNvSpPr>
            <a:spLocks noGrp="1"/>
          </p:cNvSpPr>
          <p:nvPr>
            <p:ph type="body" idx="1"/>
          </p:nvPr>
        </p:nvSpPr>
        <p:spPr>
          <a:noFill/>
          <a:ln/>
        </p:spPr>
        <p:txBody>
          <a:bodyPr/>
          <a:lstStyle/>
          <a:p>
            <a:pPr eaLnBrk="1" hangingPunct="1">
              <a:spcBef>
                <a:spcPct val="0"/>
              </a:spcBef>
            </a:pPr>
            <a:endParaRPr lang="it-IT" smtClean="0"/>
          </a:p>
        </p:txBody>
      </p:sp>
      <p:sp>
        <p:nvSpPr>
          <p:cNvPr id="132100" name="Segnaposto numero diapositiva 3"/>
          <p:cNvSpPr>
            <a:spLocks noGrp="1"/>
          </p:cNvSpPr>
          <p:nvPr>
            <p:ph type="sldNum" sz="quarter" idx="5"/>
          </p:nvPr>
        </p:nvSpPr>
        <p:spPr>
          <a:xfrm>
            <a:off x="4021294" y="9721107"/>
            <a:ext cx="3076363" cy="511731"/>
          </a:xfrm>
          <a:prstGeom prst="rect">
            <a:avLst/>
          </a:prstGeom>
          <a:noFill/>
        </p:spPr>
        <p:txBody>
          <a:bodyPr lIns="101869" tIns="50935" rIns="101869" bIns="50935"/>
          <a:lstStyle/>
          <a:p>
            <a:fld id="{CEDC4EF1-286B-49E1-8E39-11331837C061}" type="slidenum">
              <a:rPr lang="it-IT" smtClean="0">
                <a:solidFill>
                  <a:srgbClr val="000000"/>
                </a:solidFill>
                <a:latin typeface="Calibri"/>
              </a:rPr>
              <a:pPr/>
              <a:t>2</a:t>
            </a:fld>
            <a:endParaRPr lang="it-IT" smtClean="0">
              <a:solidFill>
                <a:srgbClr val="000000"/>
              </a:solidFill>
              <a:latin typeface="Calibri"/>
            </a:endParaRPr>
          </a:p>
        </p:txBody>
      </p:sp>
    </p:spTree>
    <p:extLst>
      <p:ext uri="{BB962C8B-B14F-4D97-AF65-F5344CB8AC3E}">
        <p14:creationId xmlns:p14="http://schemas.microsoft.com/office/powerpoint/2010/main" val="3571609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50021" y="1024108"/>
            <a:ext cx="4197810" cy="350845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52" hangingPunct="0">
              <a:lnSpc>
                <a:spcPct val="93000"/>
              </a:lnSpc>
              <a:buClr>
                <a:srgbClr val="000000"/>
              </a:buClr>
              <a:buSzPct val="45000"/>
              <a:buFont typeface="Wingdings" charset="0"/>
              <a:buNone/>
            </a:pPr>
            <a:endParaRPr lang="en-US" sz="2400" smtClean="0">
              <a:solidFill>
                <a:prstClr val="black"/>
              </a:solidFill>
              <a:latin typeface="Times New Roman" charset="0"/>
              <a:ea typeface="ＭＳ Ｐゴシック" charset="0"/>
              <a:cs typeface="msgothic" charset="0"/>
            </a:endParaRPr>
          </a:p>
        </p:txBody>
      </p:sp>
      <p:sp>
        <p:nvSpPr>
          <p:cNvPr id="4098" name="Text Box 2"/>
          <p:cNvSpPr txBox="1">
            <a:spLocks noGrp="1" noChangeArrowheads="1"/>
          </p:cNvSpPr>
          <p:nvPr>
            <p:ph type="body"/>
          </p:nvPr>
        </p:nvSpPr>
        <p:spPr bwMode="auto">
          <a:xfrm>
            <a:off x="1083166" y="4871780"/>
            <a:ext cx="4938770" cy="389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EPOR expression in breast cancer subtypes and EPO response of cultured BCSC. A, EPOR staining of tissue sections derived from human placenta, normal breast (top), and breast tumors of different subtypes (bottom). Black arrows indicate EPOR-positive cells. Bar, 45 μm (inset, 25 μm). B, number of cells obtained after 72 hours of culture in the absence (control) or in the presence of EPO 3 U/mL (EPO). Results shown are the mean ± SD of experiments carried out in triplicate with five BCSC lines. *, </a:t>
            </a:r>
            <a:r>
              <a:rPr lang="en-GB" i="1">
                <a:latin typeface="Arial" charset="0"/>
                <a:cs typeface="msgothic" charset="0"/>
              </a:rPr>
              <a:t>P</a:t>
            </a:r>
            <a:r>
              <a:rPr lang="en-GB">
                <a:latin typeface="Arial" charset="0"/>
                <a:cs typeface="msgothic" charset="0"/>
              </a:rPr>
              <a:t> &lt; 0.05. C, number of colonies generated in semisolid culture conditions by BCSC lines in the absence (Control) or in the presence (EPO) of EPO 3 U/mL (left). Representative picture of the plates (BCSC line 308; right). *, </a:t>
            </a:r>
            <a:r>
              <a:rPr lang="en-GB" i="1">
                <a:latin typeface="Arial" charset="0"/>
                <a:cs typeface="msgothic" charset="0"/>
              </a:rPr>
              <a:t>P</a:t>
            </a:r>
            <a:r>
              <a:rPr lang="en-GB">
                <a:latin typeface="Arial" charset="0"/>
                <a:cs typeface="msgothic" charset="0"/>
              </a:rPr>
              <a:t> &lt; 0.05.</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50021" y="1024108"/>
            <a:ext cx="4197810" cy="350845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52" hangingPunct="0">
              <a:lnSpc>
                <a:spcPct val="93000"/>
              </a:lnSpc>
              <a:buClr>
                <a:srgbClr val="000000"/>
              </a:buClr>
              <a:buSzPct val="45000"/>
              <a:buFont typeface="Wingdings" charset="0"/>
              <a:buNone/>
            </a:pPr>
            <a:endParaRPr lang="en-US" sz="2400" smtClean="0">
              <a:solidFill>
                <a:prstClr val="black"/>
              </a:solidFill>
              <a:latin typeface="Times New Roman" charset="0"/>
              <a:ea typeface="ＭＳ Ｐゴシック" charset="0"/>
              <a:cs typeface="msgothic" charset="0"/>
            </a:endParaRPr>
          </a:p>
        </p:txBody>
      </p:sp>
      <p:sp>
        <p:nvSpPr>
          <p:cNvPr id="4098" name="Text Box 2"/>
          <p:cNvSpPr txBox="1">
            <a:spLocks noGrp="1" noChangeArrowheads="1"/>
          </p:cNvSpPr>
          <p:nvPr>
            <p:ph type="body"/>
          </p:nvPr>
        </p:nvSpPr>
        <p:spPr bwMode="auto">
          <a:xfrm>
            <a:off x="1083166" y="4871780"/>
            <a:ext cx="4938770" cy="389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EPOR expression in breast cancer subtypes and EPO response of cultured BCSC. A, EPOR staining of tissue sections derived from human placenta, normal breast (top), and breast tumors of different subtypes (bottom). Black arrows indicate EPOR-positive cells. Bar, 45 μm (inset, 25 μm). B, number of cells obtained after 72 hours of culture in the absence (control) or in the presence of EPO 3 U/mL (EPO). Results shown are the mean ± SD of experiments carried out in triplicate with five BCSC lines. *, </a:t>
            </a:r>
            <a:r>
              <a:rPr lang="en-GB" i="1">
                <a:latin typeface="Arial" charset="0"/>
                <a:cs typeface="msgothic" charset="0"/>
              </a:rPr>
              <a:t>P</a:t>
            </a:r>
            <a:r>
              <a:rPr lang="en-GB">
                <a:latin typeface="Arial" charset="0"/>
                <a:cs typeface="msgothic" charset="0"/>
              </a:rPr>
              <a:t> &lt; 0.05. C, number of colonies generated in semisolid culture conditions by BCSC lines in the absence (Control) or in the presence (EPO) of EPO 3 U/mL (left). Representative picture of the plates (BCSC line 308; right). *, </a:t>
            </a:r>
            <a:r>
              <a:rPr lang="en-GB" i="1">
                <a:latin typeface="Arial" charset="0"/>
                <a:cs typeface="msgothic" charset="0"/>
              </a:rPr>
              <a:t>P</a:t>
            </a:r>
            <a:r>
              <a:rPr lang="en-GB">
                <a:latin typeface="Arial" charset="0"/>
                <a:cs typeface="msgothic" charset="0"/>
              </a:rPr>
              <a:t> &lt; 0.05.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50021" y="1024108"/>
            <a:ext cx="4197810" cy="350845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52" hangingPunct="0">
              <a:lnSpc>
                <a:spcPct val="93000"/>
              </a:lnSpc>
              <a:buClr>
                <a:srgbClr val="000000"/>
              </a:buClr>
              <a:buSzPct val="45000"/>
              <a:buFont typeface="Wingdings" charset="0"/>
              <a:buNone/>
            </a:pPr>
            <a:endParaRPr lang="en-US" sz="2400" smtClean="0">
              <a:solidFill>
                <a:prstClr val="black"/>
              </a:solidFill>
              <a:latin typeface="Times New Roman" charset="0"/>
              <a:ea typeface="ＭＳ Ｐゴシック" charset="0"/>
              <a:cs typeface="msgothic" charset="0"/>
            </a:endParaRPr>
          </a:p>
        </p:txBody>
      </p:sp>
      <p:sp>
        <p:nvSpPr>
          <p:cNvPr id="4098" name="Text Box 2"/>
          <p:cNvSpPr txBox="1">
            <a:spLocks noGrp="1" noChangeArrowheads="1"/>
          </p:cNvSpPr>
          <p:nvPr>
            <p:ph type="body"/>
          </p:nvPr>
        </p:nvSpPr>
        <p:spPr bwMode="auto">
          <a:xfrm>
            <a:off x="1083166" y="4871780"/>
            <a:ext cx="4938770" cy="389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EPO protects primary and metastatic tumors from chemotherapy </a:t>
            </a:r>
            <a:r>
              <a:rPr lang="en-GB" i="1">
                <a:latin typeface="Arial" charset="0"/>
                <a:cs typeface="msgothic" charset="0"/>
              </a:rPr>
              <a:t>in vivo</a:t>
            </a:r>
            <a:r>
              <a:rPr lang="en-GB">
                <a:latin typeface="Arial" charset="0"/>
                <a:cs typeface="msgothic" charset="0"/>
              </a:rPr>
              <a:t>. A, growth of BCSC-derived tumor xenografts (BCSC line 308) vehicle-treated (Control), treated with doxorubicin (Doxo) alone, or in combination with EPO (Doxo+EPO) as described in Materials and Methods (top). Results shown are the mean ± SD of three experiments carried out with groups of 3 mice each. *, </a:t>
            </a:r>
            <a:r>
              <a:rPr lang="en-GB" i="1">
                <a:latin typeface="Arial" charset="0"/>
                <a:cs typeface="msgothic" charset="0"/>
              </a:rPr>
              <a:t>P</a:t>
            </a:r>
            <a:r>
              <a:rPr lang="en-GB">
                <a:latin typeface="Arial" charset="0"/>
                <a:cs typeface="msgothic" charset="0"/>
              </a:rPr>
              <a:t> &lt; 0.05; ***, </a:t>
            </a:r>
            <a:r>
              <a:rPr lang="en-GB" i="1">
                <a:latin typeface="Arial" charset="0"/>
                <a:cs typeface="msgothic" charset="0"/>
              </a:rPr>
              <a:t>P</a:t>
            </a:r>
            <a:r>
              <a:rPr lang="en-GB">
                <a:latin typeface="Arial" charset="0"/>
                <a:cs typeface="msgothic" charset="0"/>
              </a:rPr>
              <a:t> &lt; 0.001. Representative pictures of the tumors (bottom). B, immunohistochemical staining of xenograft sections obtained at the end of the experiment shown in A and stained with hematoxylin/eosin (H&amp;E), with anti-cytokeratin 14 (CK14), anti-Bcl-xL (Bcl-xL), or TUNEL. Bar, 30 μm. C, whole-body imaging of tumors at different time points after injection (Day 0) of 5 × 10</a:t>
            </a:r>
            <a:r>
              <a:rPr lang="en-GB" baseline="33000">
                <a:latin typeface="Arial" charset="0"/>
                <a:cs typeface="msgothic" charset="0"/>
              </a:rPr>
              <a:t>5</a:t>
            </a:r>
            <a:r>
              <a:rPr lang="en-GB">
                <a:latin typeface="Arial" charset="0"/>
                <a:cs typeface="msgothic" charset="0"/>
              </a:rPr>
              <a:t> BCSCs transduced with Tween-LUC GFP in the mammary fat pad of NOD/SCID mice, as described in Materials and Methods. Five weeks after injection, when lung metastases (and in some cases peritoneal metastases) were visible, the primary tumor was removed and the treatment with EPO, paclitaxel, or paclitaxel + EPO was started (red arrow). After 3 weeks of treatment (8 weeks postinjection), mice were sacrificed and lungs were subjected to bioimaging to detect metastatic tumors (Lung metastases). The black square on the left side of the mice was positioned to shield luciferase signals emitted from residual cells that remained after primary-tumor removal. One representative experiment of 4 mice per group is shown. D, photon counts emitted from mice lungs derived in the experiment described in C. Photon/s/sr, photons per second per steradian. *, </a:t>
            </a:r>
            <a:r>
              <a:rPr lang="en-GB" i="1">
                <a:latin typeface="Arial" charset="0"/>
                <a:cs typeface="msgothic" charset="0"/>
              </a:rPr>
              <a:t>P</a:t>
            </a:r>
            <a:r>
              <a:rPr lang="en-GB">
                <a:latin typeface="Arial" charset="0"/>
                <a:cs typeface="msgothic" charset="0"/>
              </a:rPr>
              <a:t> &lt; 0.05 and **, </a:t>
            </a:r>
            <a:r>
              <a:rPr lang="en-GB" i="1">
                <a:latin typeface="Arial" charset="0"/>
                <a:cs typeface="msgothic" charset="0"/>
              </a:rPr>
              <a:t>P</a:t>
            </a:r>
            <a:r>
              <a:rPr lang="en-GB">
                <a:latin typeface="Arial" charset="0"/>
                <a:cs typeface="msgothic" charset="0"/>
              </a:rPr>
              <a:t> &lt; 0.01.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immagine diapositiva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12291" name="Segnaposto note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defRPr/>
            </a:pPr>
            <a:r>
              <a:rPr lang="it-IT" dirty="0" smtClean="0"/>
              <a:t>Qui le </a:t>
            </a:r>
            <a:r>
              <a:rPr lang="it-IT" dirty="0" err="1" smtClean="0"/>
              <a:t>diff</a:t>
            </a:r>
            <a:r>
              <a:rPr lang="it-IT" dirty="0" smtClean="0"/>
              <a:t> sono state differenziate in siero o in mezzo Lonza. </a:t>
            </a:r>
            <a:r>
              <a:rPr lang="en-US" sz="1200" kern="1200" dirty="0" smtClean="0">
                <a:solidFill>
                  <a:schemeClr val="tx1"/>
                </a:solidFill>
                <a:effectLst/>
                <a:latin typeface="Times New Roman" pitchFamily="18" charset="0"/>
                <a:ea typeface="+mn-ea"/>
                <a:cs typeface="+mn-cs"/>
              </a:rPr>
              <a:t>To obtain differentiated BC cells (</a:t>
            </a:r>
            <a:r>
              <a:rPr lang="en-US" sz="1200" kern="1200" dirty="0" err="1" smtClean="0">
                <a:solidFill>
                  <a:schemeClr val="tx1"/>
                </a:solidFill>
                <a:effectLst/>
                <a:latin typeface="Times New Roman" pitchFamily="18" charset="0"/>
                <a:ea typeface="+mn-ea"/>
                <a:cs typeface="+mn-cs"/>
              </a:rPr>
              <a:t>dBCCs</a:t>
            </a:r>
            <a:r>
              <a:rPr lang="en-US" sz="1200" kern="1200" dirty="0" smtClean="0">
                <a:solidFill>
                  <a:schemeClr val="tx1"/>
                </a:solidFill>
                <a:effectLst/>
                <a:latin typeface="Times New Roman" pitchFamily="18" charset="0"/>
                <a:ea typeface="+mn-ea"/>
                <a:cs typeface="+mn-cs"/>
              </a:rPr>
              <a:t>), dissociated BCSCs were plated on collagen-coated plates for 48 hrs. A layer of </a:t>
            </a:r>
            <a:r>
              <a:rPr lang="en-US" sz="1200" kern="1200" dirty="0" err="1" smtClean="0">
                <a:solidFill>
                  <a:schemeClr val="tx1"/>
                </a:solidFill>
                <a:effectLst/>
                <a:latin typeface="Times New Roman" pitchFamily="18" charset="0"/>
                <a:ea typeface="+mn-ea"/>
                <a:cs typeface="+mn-cs"/>
              </a:rPr>
              <a:t>matrigel</a:t>
            </a:r>
            <a:r>
              <a:rPr lang="en-US" sz="1200" kern="1200" dirty="0" smtClean="0">
                <a:solidFill>
                  <a:schemeClr val="tx1"/>
                </a:solidFill>
                <a:effectLst/>
                <a:latin typeface="Times New Roman" pitchFamily="18" charset="0"/>
                <a:ea typeface="+mn-ea"/>
                <a:cs typeface="+mn-cs"/>
              </a:rPr>
              <a:t> (BD Biosciences, San Jose, CA) was subsequently added and cells were grown in complete mammary epithelial cell growth medium (</a:t>
            </a:r>
            <a:r>
              <a:rPr lang="en-US" sz="1200" kern="1200" dirty="0" err="1" smtClean="0">
                <a:solidFill>
                  <a:schemeClr val="tx1"/>
                </a:solidFill>
                <a:effectLst/>
                <a:latin typeface="Times New Roman" pitchFamily="18" charset="0"/>
                <a:ea typeface="+mn-ea"/>
                <a:cs typeface="+mn-cs"/>
              </a:rPr>
              <a:t>Lonza</a:t>
            </a:r>
            <a:r>
              <a:rPr lang="en-US" sz="1200" kern="1200" dirty="0" smtClean="0">
                <a:solidFill>
                  <a:schemeClr val="tx1"/>
                </a:solidFill>
                <a:effectLst/>
                <a:latin typeface="Times New Roman" pitchFamily="18" charset="0"/>
                <a:ea typeface="+mn-ea"/>
                <a:cs typeface="+mn-cs"/>
              </a:rPr>
              <a:t>, Allendale, NJ). </a:t>
            </a:r>
            <a:endParaRPr lang="it-IT" dirty="0" smtClean="0"/>
          </a:p>
          <a:p>
            <a:pPr>
              <a:spcBef>
                <a:spcPct val="0"/>
              </a:spcBef>
            </a:pPr>
            <a:r>
              <a:rPr lang="it-IT" dirty="0" smtClean="0"/>
              <a:t>Entrambe le 2 popolazioni (</a:t>
            </a:r>
            <a:r>
              <a:rPr lang="it-IT" dirty="0" err="1" smtClean="0"/>
              <a:t>BCSCs</a:t>
            </a:r>
            <a:r>
              <a:rPr lang="it-IT" dirty="0" smtClean="0"/>
              <a:t> e </a:t>
            </a:r>
            <a:r>
              <a:rPr lang="it-IT" dirty="0" err="1" smtClean="0"/>
              <a:t>diff</a:t>
            </a:r>
            <a:r>
              <a:rPr lang="it-IT" dirty="0" smtClean="0"/>
              <a:t>) esprimono la </a:t>
            </a:r>
            <a:r>
              <a:rPr lang="it-IT" dirty="0" err="1" smtClean="0"/>
              <a:t>luciferasi</a:t>
            </a:r>
            <a:r>
              <a:rPr lang="it-IT" dirty="0" smtClean="0"/>
              <a:t>, mentre si distinguono per l’espressione della GFP(</a:t>
            </a:r>
            <a:r>
              <a:rPr lang="it-IT" dirty="0" err="1" smtClean="0"/>
              <a:t>Stem</a:t>
            </a:r>
            <a:r>
              <a:rPr lang="it-IT" dirty="0" smtClean="0"/>
              <a:t>) ed RFP(</a:t>
            </a:r>
            <a:r>
              <a:rPr lang="it-IT" dirty="0" err="1" smtClean="0"/>
              <a:t>diff</a:t>
            </a:r>
            <a:r>
              <a:rPr lang="it-IT" dirty="0" smtClean="0"/>
              <a:t>).Vengono co-inoculate </a:t>
            </a:r>
            <a:r>
              <a:rPr lang="it-IT" dirty="0" err="1" smtClean="0"/>
              <a:t>ortotopicamente</a:t>
            </a:r>
            <a:r>
              <a:rPr lang="it-IT" dirty="0" smtClean="0"/>
              <a:t> in rapporto 1:1; dopo 3 settimane (volume del tumore 300mm</a:t>
            </a:r>
            <a:r>
              <a:rPr lang="it-IT" baseline="30000" dirty="0" smtClean="0"/>
              <a:t>3</a:t>
            </a:r>
            <a:r>
              <a:rPr lang="it-IT" dirty="0" smtClean="0"/>
              <a:t>), i tumori vengono asportati e i topi vengono monitorati ogni 10 giorni all’IVIS. Le metastasi vengono riscontrate dopo circa 2 settimane. Topi sacrificati e le lesioni metastatiche analizzate allo </a:t>
            </a:r>
            <a:r>
              <a:rPr lang="it-IT" dirty="0" err="1" smtClean="0"/>
              <a:t>stereomicroscopio</a:t>
            </a:r>
            <a:r>
              <a:rPr lang="it-IT" dirty="0" smtClean="0"/>
              <a:t>. </a:t>
            </a:r>
          </a:p>
        </p:txBody>
      </p:sp>
      <p:sp>
        <p:nvSpPr>
          <p:cNvPr id="1229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71E650-0F96-49DF-BCD1-714978D5F532}" type="slidenum">
              <a:rPr lang="it-IT">
                <a:solidFill>
                  <a:prstClr val="black"/>
                </a:solidFill>
                <a:latin typeface="Calibri"/>
              </a:rPr>
              <a:pPr/>
              <a:t>9</a:t>
            </a:fld>
            <a:endParaRPr lang="it-IT">
              <a:solidFill>
                <a:prstClr val="black"/>
              </a:solidFill>
              <a:latin typeface="Calibri"/>
            </a:endParaRPr>
          </a:p>
        </p:txBody>
      </p:sp>
    </p:spTree>
    <p:extLst>
      <p:ext uri="{BB962C8B-B14F-4D97-AF65-F5344CB8AC3E}">
        <p14:creationId xmlns:p14="http://schemas.microsoft.com/office/powerpoint/2010/main" val="4241492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t-IT" sz="1200" kern="1200" dirty="0" err="1" smtClean="0">
                <a:solidFill>
                  <a:schemeClr val="tx1"/>
                </a:solidFill>
                <a:effectLst/>
                <a:latin typeface="Times New Roman" pitchFamily="18" charset="0"/>
                <a:ea typeface="+mn-ea"/>
                <a:cs typeface="+mn-cs"/>
              </a:rPr>
              <a:t>Reconstituting</a:t>
            </a:r>
            <a:r>
              <a:rPr lang="it-IT" sz="1200" kern="1200" dirty="0" smtClean="0">
                <a:solidFill>
                  <a:schemeClr val="tx1"/>
                </a:solidFill>
                <a:effectLst/>
                <a:latin typeface="Times New Roman" pitchFamily="18" charset="0"/>
                <a:ea typeface="+mn-ea"/>
                <a:cs typeface="+mn-cs"/>
              </a:rPr>
              <a:t> Merlin in NF2 </a:t>
            </a:r>
            <a:r>
              <a:rPr lang="it-IT" sz="1200" kern="1200" dirty="0" err="1" smtClean="0">
                <a:solidFill>
                  <a:schemeClr val="tx1"/>
                </a:solidFill>
                <a:effectLst/>
                <a:latin typeface="Times New Roman" pitchFamily="18" charset="0"/>
                <a:ea typeface="+mn-ea"/>
                <a:cs typeface="+mn-cs"/>
              </a:rPr>
              <a:t>deficient</a:t>
            </a:r>
            <a:r>
              <a:rPr lang="it-IT" sz="1200" kern="1200" dirty="0" smtClean="0">
                <a:solidFill>
                  <a:schemeClr val="tx1"/>
                </a:solidFill>
                <a:effectLst/>
                <a:latin typeface="Times New Roman" pitchFamily="18" charset="0"/>
                <a:ea typeface="+mn-ea"/>
                <a:cs typeface="+mn-cs"/>
              </a:rPr>
              <a:t> MDA-MB-231 </a:t>
            </a:r>
            <a:r>
              <a:rPr lang="it-IT" sz="1200" kern="1200" dirty="0" err="1" smtClean="0">
                <a:solidFill>
                  <a:schemeClr val="tx1"/>
                </a:solidFill>
                <a:effectLst/>
                <a:latin typeface="Times New Roman" pitchFamily="18" charset="0"/>
                <a:ea typeface="+mn-ea"/>
                <a:cs typeface="+mn-cs"/>
              </a:rPr>
              <a:t>breast</a:t>
            </a:r>
            <a:r>
              <a:rPr lang="it-IT" sz="1200" kern="1200" dirty="0" smtClean="0">
                <a:solidFill>
                  <a:schemeClr val="tx1"/>
                </a:solidFill>
                <a:effectLst/>
                <a:latin typeface="Times New Roman" pitchFamily="18" charset="0"/>
                <a:ea typeface="+mn-ea"/>
                <a:cs typeface="+mn-cs"/>
              </a:rPr>
              <a:t> </a:t>
            </a:r>
            <a:r>
              <a:rPr lang="it-IT" sz="1200" kern="1200" dirty="0" err="1" smtClean="0">
                <a:solidFill>
                  <a:schemeClr val="tx1"/>
                </a:solidFill>
                <a:effectLst/>
                <a:latin typeface="Times New Roman" pitchFamily="18" charset="0"/>
                <a:ea typeface="+mn-ea"/>
                <a:cs typeface="+mn-cs"/>
              </a:rPr>
              <a:t>cancer</a:t>
            </a:r>
            <a:r>
              <a:rPr lang="it-IT" sz="1200" kern="1200" dirty="0" smtClean="0">
                <a:solidFill>
                  <a:schemeClr val="tx1"/>
                </a:solidFill>
                <a:effectLst/>
                <a:latin typeface="Times New Roman" pitchFamily="18" charset="0"/>
                <a:ea typeface="+mn-ea"/>
                <a:cs typeface="+mn-cs"/>
              </a:rPr>
              <a:t> </a:t>
            </a:r>
            <a:r>
              <a:rPr lang="it-IT" sz="1200" kern="1200" dirty="0" err="1" smtClean="0">
                <a:solidFill>
                  <a:schemeClr val="tx1"/>
                </a:solidFill>
                <a:effectLst/>
                <a:latin typeface="Times New Roman" pitchFamily="18" charset="0"/>
                <a:ea typeface="+mn-ea"/>
                <a:cs typeface="+mn-cs"/>
              </a:rPr>
              <a:t>cells</a:t>
            </a:r>
            <a:r>
              <a:rPr lang="it-IT" sz="1200" kern="1200" dirty="0" smtClean="0">
                <a:solidFill>
                  <a:schemeClr val="tx1"/>
                </a:solidFill>
                <a:effectLst/>
                <a:latin typeface="Times New Roman" pitchFamily="18" charset="0"/>
                <a:ea typeface="+mn-ea"/>
                <a:cs typeface="+mn-cs"/>
              </a:rPr>
              <a:t> </a:t>
            </a:r>
            <a:r>
              <a:rPr lang="it-IT" sz="1200" kern="1200" dirty="0" err="1" smtClean="0">
                <a:solidFill>
                  <a:schemeClr val="tx1"/>
                </a:solidFill>
                <a:effectLst/>
                <a:latin typeface="Times New Roman" pitchFamily="18" charset="0"/>
                <a:ea typeface="+mn-ea"/>
                <a:cs typeface="+mn-cs"/>
              </a:rPr>
              <a:t>represents</a:t>
            </a:r>
            <a:r>
              <a:rPr lang="it-IT" sz="1200" kern="1200" dirty="0" smtClean="0">
                <a:solidFill>
                  <a:schemeClr val="tx1"/>
                </a:solidFill>
                <a:effectLst/>
                <a:latin typeface="Times New Roman" pitchFamily="18" charset="0"/>
                <a:ea typeface="+mn-ea"/>
                <a:cs typeface="+mn-cs"/>
              </a:rPr>
              <a:t> a </a:t>
            </a:r>
            <a:r>
              <a:rPr lang="it-IT" sz="1200" kern="1200" dirty="0" err="1" smtClean="0">
                <a:solidFill>
                  <a:schemeClr val="tx1"/>
                </a:solidFill>
                <a:effectLst/>
                <a:latin typeface="Times New Roman" pitchFamily="18" charset="0"/>
                <a:ea typeface="+mn-ea"/>
                <a:cs typeface="+mn-cs"/>
              </a:rPr>
              <a:t>robust</a:t>
            </a:r>
            <a:r>
              <a:rPr lang="it-IT" sz="1200" kern="1200" dirty="0" smtClean="0">
                <a:solidFill>
                  <a:schemeClr val="tx1"/>
                </a:solidFill>
                <a:effectLst/>
                <a:latin typeface="Times New Roman" pitchFamily="18" charset="0"/>
                <a:ea typeface="+mn-ea"/>
                <a:cs typeface="+mn-cs"/>
              </a:rPr>
              <a:t> </a:t>
            </a:r>
            <a:r>
              <a:rPr lang="it-IT" sz="1200" kern="1200" dirty="0" err="1" smtClean="0">
                <a:solidFill>
                  <a:schemeClr val="tx1"/>
                </a:solidFill>
                <a:effectLst/>
                <a:latin typeface="Times New Roman" pitchFamily="18" charset="0"/>
                <a:ea typeface="+mn-ea"/>
                <a:cs typeface="+mn-cs"/>
              </a:rPr>
              <a:t>bioassay</a:t>
            </a:r>
            <a:r>
              <a:rPr lang="it-IT" sz="1200" kern="1200" dirty="0" smtClean="0">
                <a:solidFill>
                  <a:schemeClr val="tx1"/>
                </a:solidFill>
                <a:effectLst/>
                <a:latin typeface="Times New Roman" pitchFamily="18" charset="0"/>
                <a:ea typeface="+mn-ea"/>
                <a:cs typeface="+mn-cs"/>
              </a:rPr>
              <a:t> to </a:t>
            </a:r>
            <a:r>
              <a:rPr lang="it-IT" sz="1200" kern="1200" dirty="0" err="1" smtClean="0">
                <a:solidFill>
                  <a:schemeClr val="tx1"/>
                </a:solidFill>
                <a:effectLst/>
                <a:latin typeface="Times New Roman" pitchFamily="18" charset="0"/>
                <a:ea typeface="+mn-ea"/>
                <a:cs typeface="+mn-cs"/>
              </a:rPr>
              <a:t>inhibit</a:t>
            </a:r>
            <a:r>
              <a:rPr lang="it-IT" sz="1200" kern="1200" dirty="0" smtClean="0">
                <a:solidFill>
                  <a:schemeClr val="tx1"/>
                </a:solidFill>
                <a:effectLst/>
                <a:latin typeface="Times New Roman" pitchFamily="18" charset="0"/>
                <a:ea typeface="+mn-ea"/>
                <a:cs typeface="+mn-cs"/>
              </a:rPr>
              <a:t> YAP/TAZ </a:t>
            </a:r>
            <a:r>
              <a:rPr lang="it-IT" sz="1200" kern="1200" dirty="0" err="1" smtClean="0">
                <a:solidFill>
                  <a:schemeClr val="tx1"/>
                </a:solidFill>
                <a:effectLst/>
                <a:latin typeface="Times New Roman" pitchFamily="18" charset="0"/>
                <a:ea typeface="+mn-ea"/>
                <a:cs typeface="+mn-cs"/>
              </a:rPr>
              <a:t>activity</a:t>
            </a:r>
            <a:r>
              <a:rPr lang="it-IT" sz="1200" kern="1200" dirty="0" smtClean="0">
                <a:solidFill>
                  <a:schemeClr val="tx1"/>
                </a:solidFill>
                <a:effectLst/>
                <a:latin typeface="Times New Roman" pitchFamily="18" charset="0"/>
                <a:ea typeface="+mn-ea"/>
                <a:cs typeface="+mn-cs"/>
              </a:rPr>
              <a:t> by </a:t>
            </a:r>
            <a:r>
              <a:rPr lang="it-IT" sz="1200" kern="1200" dirty="0" err="1" smtClean="0">
                <a:solidFill>
                  <a:schemeClr val="tx1"/>
                </a:solidFill>
                <a:effectLst/>
                <a:latin typeface="Times New Roman" pitchFamily="18" charset="0"/>
                <a:ea typeface="+mn-ea"/>
                <a:cs typeface="+mn-cs"/>
              </a:rPr>
              <a:t>activation</a:t>
            </a:r>
            <a:r>
              <a:rPr lang="it-IT" sz="1200" kern="1200" dirty="0" smtClean="0">
                <a:solidFill>
                  <a:schemeClr val="tx1"/>
                </a:solidFill>
                <a:effectLst/>
                <a:latin typeface="Times New Roman" pitchFamily="18" charset="0"/>
                <a:ea typeface="+mn-ea"/>
                <a:cs typeface="+mn-cs"/>
              </a:rPr>
              <a:t> of the </a:t>
            </a:r>
            <a:r>
              <a:rPr lang="it-IT" sz="1200" kern="1200" dirty="0" err="1" smtClean="0">
                <a:solidFill>
                  <a:schemeClr val="tx1"/>
                </a:solidFill>
                <a:effectLst/>
                <a:latin typeface="Times New Roman" pitchFamily="18" charset="0"/>
                <a:ea typeface="+mn-ea"/>
                <a:cs typeface="+mn-cs"/>
              </a:rPr>
              <a:t>Hippo</a:t>
            </a:r>
            <a:r>
              <a:rPr lang="it-IT" sz="1200" kern="1200" dirty="0" smtClean="0">
                <a:solidFill>
                  <a:schemeClr val="tx1"/>
                </a:solidFill>
                <a:effectLst/>
                <a:latin typeface="Times New Roman" pitchFamily="18" charset="0"/>
                <a:ea typeface="+mn-ea"/>
                <a:cs typeface="+mn-cs"/>
              </a:rPr>
              <a:t> </a:t>
            </a:r>
            <a:r>
              <a:rPr lang="it-IT" sz="1200" kern="1200" dirty="0" err="1" smtClean="0">
                <a:solidFill>
                  <a:schemeClr val="tx1"/>
                </a:solidFill>
                <a:effectLst/>
                <a:latin typeface="Times New Roman" pitchFamily="18" charset="0"/>
                <a:ea typeface="+mn-ea"/>
                <a:cs typeface="+mn-cs"/>
              </a:rPr>
              <a:t>pathway</a:t>
            </a:r>
            <a:r>
              <a:rPr lang="it-IT" sz="1200" kern="1200" dirty="0" smtClean="0">
                <a:solidFill>
                  <a:schemeClr val="tx1"/>
                </a:solidFill>
                <a:effectLst/>
                <a:latin typeface="Times New Roman" pitchFamily="18" charset="0"/>
                <a:ea typeface="+mn-ea"/>
                <a:cs typeface="+mn-cs"/>
              </a:rPr>
              <a:t> </a:t>
            </a:r>
            <a:endParaRPr lang="it-IT" dirty="0" smtClean="0"/>
          </a:p>
          <a:p>
            <a:endParaRPr lang="it-IT" dirty="0"/>
          </a:p>
        </p:txBody>
      </p:sp>
      <p:sp>
        <p:nvSpPr>
          <p:cNvPr id="4" name="Segnaposto numero diapositiva 3"/>
          <p:cNvSpPr>
            <a:spLocks noGrp="1"/>
          </p:cNvSpPr>
          <p:nvPr>
            <p:ph type="sldNum" sz="quarter" idx="10"/>
          </p:nvPr>
        </p:nvSpPr>
        <p:spPr/>
        <p:txBody>
          <a:bodyPr/>
          <a:lstStyle/>
          <a:p>
            <a:fld id="{E3A603FA-A9B7-4CFA-9458-889881B96E37}" type="slidenum">
              <a:rPr lang="it-IT" smtClean="0">
                <a:solidFill>
                  <a:prstClr val="black"/>
                </a:solidFill>
                <a:latin typeface="Calibri"/>
              </a:rPr>
              <a:pPr/>
              <a:t>10</a:t>
            </a:fld>
            <a:endParaRPr lang="it-IT">
              <a:solidFill>
                <a:prstClr val="black"/>
              </a:solidFill>
              <a:latin typeface="Calibri"/>
            </a:endParaRPr>
          </a:p>
        </p:txBody>
      </p:sp>
    </p:spTree>
    <p:extLst>
      <p:ext uri="{BB962C8B-B14F-4D97-AF65-F5344CB8AC3E}">
        <p14:creationId xmlns:p14="http://schemas.microsoft.com/office/powerpoint/2010/main" val="4199902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990478" eaLnBrk="1" fontAlgn="auto" hangingPunct="1">
              <a:spcBef>
                <a:spcPts val="0"/>
              </a:spcBef>
              <a:spcAft>
                <a:spcPts val="0"/>
              </a:spcAft>
              <a:defRPr/>
            </a:pPr>
            <a:r>
              <a:rPr lang="en-US" sz="1300" dirty="0">
                <a:latin typeface="+mn-lt"/>
              </a:rPr>
              <a:t>Activation of TAZ and YAP in BC is associated with multiple tumor-promoting functions including  oncogenic transformation, proliferation, migration and metastasis. TAZ also promotes EMT, chemotherapy resistance and sustains self-renewal of CSCs. </a:t>
            </a:r>
            <a:endParaRPr lang="it-IT" sz="1300" dirty="0">
              <a:latin typeface="+mn-lt"/>
            </a:endParaRPr>
          </a:p>
          <a:p>
            <a:endParaRPr lang="en-US" dirty="0"/>
          </a:p>
        </p:txBody>
      </p:sp>
      <p:sp>
        <p:nvSpPr>
          <p:cNvPr id="4" name="Segnaposto numero diapositiva 3"/>
          <p:cNvSpPr>
            <a:spLocks noGrp="1"/>
          </p:cNvSpPr>
          <p:nvPr>
            <p:ph type="sldNum" sz="quarter" idx="10"/>
          </p:nvPr>
        </p:nvSpPr>
        <p:spPr/>
        <p:txBody>
          <a:bodyPr/>
          <a:lstStyle/>
          <a:p>
            <a:fld id="{E628702C-C9A4-4818-BA70-479201BB7340}" type="slidenum">
              <a:rPr lang="en-US" smtClean="0">
                <a:solidFill>
                  <a:prstClr val="black"/>
                </a:solidFill>
                <a:latin typeface="Calibri"/>
              </a:rPr>
              <a:pPr/>
              <a:t>14</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990478" eaLnBrk="1" fontAlgn="auto" hangingPunct="1">
              <a:spcBef>
                <a:spcPts val="0"/>
              </a:spcBef>
              <a:spcAft>
                <a:spcPts val="0"/>
              </a:spcAft>
              <a:defRPr/>
            </a:pPr>
            <a:r>
              <a:rPr lang="en-US" sz="1300" dirty="0">
                <a:latin typeface="+mn-lt"/>
              </a:rPr>
              <a:t>Abbreviations: </a:t>
            </a:r>
            <a:r>
              <a:rPr lang="en-US" sz="1300" dirty="0" err="1">
                <a:latin typeface="+mn-lt"/>
              </a:rPr>
              <a:t>pCR</a:t>
            </a:r>
            <a:r>
              <a:rPr lang="en-US" sz="1300" dirty="0">
                <a:latin typeface="+mn-lt"/>
              </a:rPr>
              <a:t>: pathological complete response; TP50: triple-positive tumors with expression of estrogen receptor and progesterone receptor ≥ 50%. </a:t>
            </a:r>
            <a:r>
              <a:rPr lang="en-US" sz="1300" b="1" baseline="30000" dirty="0">
                <a:latin typeface="+mn-lt"/>
              </a:rPr>
              <a:t>■</a:t>
            </a:r>
            <a:r>
              <a:rPr lang="en-US" sz="1300" dirty="0">
                <a:latin typeface="+mn-lt"/>
              </a:rPr>
              <a:t>Chi2 test, </a:t>
            </a:r>
            <a:r>
              <a:rPr lang="en-US" sz="1300" baseline="30000" dirty="0">
                <a:latin typeface="+mn-lt"/>
              </a:rPr>
              <a:t>●</a:t>
            </a:r>
            <a:r>
              <a:rPr lang="en-US" sz="1300" dirty="0">
                <a:latin typeface="+mn-lt"/>
              </a:rPr>
              <a:t>Fisher Exact test.</a:t>
            </a:r>
            <a:endParaRPr lang="it-IT" sz="1300" dirty="0">
              <a:latin typeface="+mn-lt"/>
            </a:endParaRPr>
          </a:p>
          <a:p>
            <a:endParaRPr lang="en-US" dirty="0"/>
          </a:p>
        </p:txBody>
      </p:sp>
      <p:sp>
        <p:nvSpPr>
          <p:cNvPr id="4" name="Segnaposto numero diapositiva 3"/>
          <p:cNvSpPr>
            <a:spLocks noGrp="1"/>
          </p:cNvSpPr>
          <p:nvPr>
            <p:ph type="sldNum" sz="quarter" idx="10"/>
          </p:nvPr>
        </p:nvSpPr>
        <p:spPr/>
        <p:txBody>
          <a:bodyPr/>
          <a:lstStyle/>
          <a:p>
            <a:fld id="{4A420007-F704-4D61-A467-C66B10574F16}" type="slidenum">
              <a:rPr lang="en-US" smtClean="0">
                <a:solidFill>
                  <a:prstClr val="black"/>
                </a:solidFill>
                <a:latin typeface="Calibri"/>
              </a:rPr>
              <a:pPr/>
              <a:t>15</a:t>
            </a:fld>
            <a:endParaRPr 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7"/>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2"/>
            <a:ext cx="6400800" cy="1752600"/>
          </a:xfrm>
        </p:spPr>
        <p:txBody>
          <a:bodyPr/>
          <a:lstStyle>
            <a:lvl1pPr marL="0" indent="0" algn="ctr">
              <a:buNone/>
              <a:defRPr/>
            </a:lvl1pPr>
            <a:lvl2pPr marL="455880" indent="0" algn="ctr">
              <a:buNone/>
              <a:defRPr/>
            </a:lvl2pPr>
            <a:lvl3pPr marL="911765" indent="0" algn="ctr">
              <a:buNone/>
              <a:defRPr/>
            </a:lvl3pPr>
            <a:lvl4pPr marL="1367651" indent="0" algn="ctr">
              <a:buNone/>
              <a:defRPr/>
            </a:lvl4pPr>
            <a:lvl5pPr marL="1823534" indent="0" algn="ctr">
              <a:buNone/>
              <a:defRPr/>
            </a:lvl5pPr>
            <a:lvl6pPr marL="2279415" indent="0" algn="ctr">
              <a:buNone/>
              <a:defRPr/>
            </a:lvl6pPr>
            <a:lvl7pPr marL="2735307" indent="0" algn="ctr">
              <a:buNone/>
              <a:defRPr/>
            </a:lvl7pPr>
            <a:lvl8pPr marL="3191179" indent="0" algn="ctr">
              <a:buNone/>
              <a:defRPr/>
            </a:lvl8pPr>
            <a:lvl9pPr marL="3647066"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6146023F-E36D-4DD7-8F8D-905B707B560D}" type="slidenum">
              <a:rPr lang="it-IT"/>
              <a:pPr/>
              <a:t>‹n.›</a:t>
            </a:fld>
            <a:endParaRPr lang="it-IT"/>
          </a:p>
        </p:txBody>
      </p:sp>
    </p:spTree>
    <p:extLst>
      <p:ext uri="{BB962C8B-B14F-4D97-AF65-F5344CB8AC3E}">
        <p14:creationId xmlns:p14="http://schemas.microsoft.com/office/powerpoint/2010/main" val="1411318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4C9CF274-2869-454B-A01D-84B12F4180EC}" type="slidenum">
              <a:rPr lang="it-IT"/>
              <a:pPr/>
              <a:t>‹n.›</a:t>
            </a:fld>
            <a:endParaRPr lang="it-IT"/>
          </a:p>
        </p:txBody>
      </p:sp>
    </p:spTree>
    <p:extLst>
      <p:ext uri="{BB962C8B-B14F-4D97-AF65-F5344CB8AC3E}">
        <p14:creationId xmlns:p14="http://schemas.microsoft.com/office/powerpoint/2010/main" val="30013238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20"/>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867" indent="0" algn="ctr">
              <a:buNone/>
              <a:defRPr>
                <a:solidFill>
                  <a:schemeClr val="tx1">
                    <a:tint val="75000"/>
                  </a:schemeClr>
                </a:solidFill>
              </a:defRPr>
            </a:lvl2pPr>
            <a:lvl3pPr marL="913737" indent="0" algn="ctr">
              <a:buNone/>
              <a:defRPr>
                <a:solidFill>
                  <a:schemeClr val="tx1">
                    <a:tint val="75000"/>
                  </a:schemeClr>
                </a:solidFill>
              </a:defRPr>
            </a:lvl3pPr>
            <a:lvl4pPr marL="1370606" indent="0" algn="ctr">
              <a:buNone/>
              <a:defRPr>
                <a:solidFill>
                  <a:schemeClr val="tx1">
                    <a:tint val="75000"/>
                  </a:schemeClr>
                </a:solidFill>
              </a:defRPr>
            </a:lvl4pPr>
            <a:lvl5pPr marL="1827473" indent="0" algn="ctr">
              <a:buNone/>
              <a:defRPr>
                <a:solidFill>
                  <a:schemeClr val="tx1">
                    <a:tint val="75000"/>
                  </a:schemeClr>
                </a:solidFill>
              </a:defRPr>
            </a:lvl5pPr>
            <a:lvl6pPr marL="2284342" indent="0" algn="ctr">
              <a:buNone/>
              <a:defRPr>
                <a:solidFill>
                  <a:schemeClr val="tx1">
                    <a:tint val="75000"/>
                  </a:schemeClr>
                </a:solidFill>
              </a:defRPr>
            </a:lvl6pPr>
            <a:lvl7pPr marL="2741210" indent="0" algn="ctr">
              <a:buNone/>
              <a:defRPr>
                <a:solidFill>
                  <a:schemeClr val="tx1">
                    <a:tint val="75000"/>
                  </a:schemeClr>
                </a:solidFill>
              </a:defRPr>
            </a:lvl7pPr>
            <a:lvl8pPr marL="3198076" indent="0" algn="ctr">
              <a:buNone/>
              <a:defRPr>
                <a:solidFill>
                  <a:schemeClr val="tx1">
                    <a:tint val="75000"/>
                  </a:schemeClr>
                </a:solidFill>
              </a:defRPr>
            </a:lvl8pPr>
            <a:lvl9pPr marL="3654946"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3903BDE-03F5-4ECE-B4D0-F6739C61F881}" type="datetimeFigureOut">
              <a:rPr lang="it-IT">
                <a:solidFill>
                  <a:prstClr val="black">
                    <a:tint val="75000"/>
                  </a:prstClr>
                </a:solidFill>
                <a:latin typeface="Calibri"/>
              </a:rPr>
              <a:pPr>
                <a:def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7568847E-6A80-4680-ACEF-D8DD3E2B5E1F}"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0102215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6741433-3A35-42A5-B797-10F61CD1BFF0}" type="datetimeFigureOut">
              <a:rPr lang="it-IT">
                <a:solidFill>
                  <a:prstClr val="black">
                    <a:tint val="75000"/>
                  </a:prstClr>
                </a:solidFill>
                <a:latin typeface="Calibri"/>
              </a:rPr>
              <a:pPr>
                <a:def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47D97659-A130-470A-A494-AD0B5D29D1DA}"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2984509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3"/>
            <a:ext cx="7772400" cy="1362076"/>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867" indent="0">
              <a:buNone/>
              <a:defRPr sz="1800">
                <a:solidFill>
                  <a:schemeClr val="tx1">
                    <a:tint val="75000"/>
                  </a:schemeClr>
                </a:solidFill>
              </a:defRPr>
            </a:lvl2pPr>
            <a:lvl3pPr marL="913737" indent="0">
              <a:buNone/>
              <a:defRPr sz="1600">
                <a:solidFill>
                  <a:schemeClr val="tx1">
                    <a:tint val="75000"/>
                  </a:schemeClr>
                </a:solidFill>
              </a:defRPr>
            </a:lvl3pPr>
            <a:lvl4pPr marL="1370606" indent="0">
              <a:buNone/>
              <a:defRPr sz="1400">
                <a:solidFill>
                  <a:schemeClr val="tx1">
                    <a:tint val="75000"/>
                  </a:schemeClr>
                </a:solidFill>
              </a:defRPr>
            </a:lvl4pPr>
            <a:lvl5pPr marL="1827473" indent="0">
              <a:buNone/>
              <a:defRPr sz="1400">
                <a:solidFill>
                  <a:schemeClr val="tx1">
                    <a:tint val="75000"/>
                  </a:schemeClr>
                </a:solidFill>
              </a:defRPr>
            </a:lvl5pPr>
            <a:lvl6pPr marL="2284342" indent="0">
              <a:buNone/>
              <a:defRPr sz="1400">
                <a:solidFill>
                  <a:schemeClr val="tx1">
                    <a:tint val="75000"/>
                  </a:schemeClr>
                </a:solidFill>
              </a:defRPr>
            </a:lvl6pPr>
            <a:lvl7pPr marL="2741210" indent="0">
              <a:buNone/>
              <a:defRPr sz="1400">
                <a:solidFill>
                  <a:schemeClr val="tx1">
                    <a:tint val="75000"/>
                  </a:schemeClr>
                </a:solidFill>
              </a:defRPr>
            </a:lvl7pPr>
            <a:lvl8pPr marL="3198076" indent="0">
              <a:buNone/>
              <a:defRPr sz="1400">
                <a:solidFill>
                  <a:schemeClr val="tx1">
                    <a:tint val="75000"/>
                  </a:schemeClr>
                </a:solidFill>
              </a:defRPr>
            </a:lvl8pPr>
            <a:lvl9pPr marL="3654946"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DFDDE8A-DEB1-494E-A43D-6EA926DFDF23}" type="datetimeFigureOut">
              <a:rPr lang="it-IT">
                <a:solidFill>
                  <a:prstClr val="black">
                    <a:tint val="75000"/>
                  </a:prstClr>
                </a:solidFill>
                <a:latin typeface="Calibri"/>
              </a:rPr>
              <a:pPr>
                <a:def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E5F9EDB1-61E5-45CB-9618-52692EB8A1D2}"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9027305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7AC3BA89-73C8-49A8-BB52-C2FD8C67DCB4}" type="datetimeFigureOut">
              <a:rPr lang="it-IT">
                <a:solidFill>
                  <a:prstClr val="black">
                    <a:tint val="75000"/>
                  </a:prstClr>
                </a:solidFill>
                <a:latin typeface="Calibri"/>
              </a:rPr>
              <a:pPr>
                <a:defRPr/>
              </a:pPr>
              <a:t>24/11/16</a:t>
            </a:fld>
            <a:endParaRPr lang="it-IT">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959C056D-D194-408B-9F3F-14327172BF18}"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8682549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6"/>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82" y="1535116"/>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8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A3B2005-7DC4-4338-9FF5-1AD36B6003F2}" type="datetimeFigureOut">
              <a:rPr lang="it-IT">
                <a:solidFill>
                  <a:prstClr val="black">
                    <a:tint val="75000"/>
                  </a:prstClr>
                </a:solidFill>
                <a:latin typeface="Calibri"/>
              </a:rPr>
              <a:pPr>
                <a:defRPr/>
              </a:pPr>
              <a:t>24/11/16</a:t>
            </a:fld>
            <a:endParaRPr lang="it-IT">
              <a:solidFill>
                <a:prstClr val="black">
                  <a:tint val="75000"/>
                </a:prstClr>
              </a:solidFill>
              <a:latin typeface="Calibri"/>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9" name="Segnaposto numero diapositiva 5"/>
          <p:cNvSpPr>
            <a:spLocks noGrp="1"/>
          </p:cNvSpPr>
          <p:nvPr>
            <p:ph type="sldNum" sz="quarter" idx="12"/>
          </p:nvPr>
        </p:nvSpPr>
        <p:spPr/>
        <p:txBody>
          <a:bodyPr/>
          <a:lstStyle>
            <a:lvl1pPr>
              <a:defRPr/>
            </a:lvl1pPr>
          </a:lstStyle>
          <a:p>
            <a:pPr>
              <a:defRPr/>
            </a:pPr>
            <a:fld id="{C94AACED-4E02-4E18-B6BF-C7ABE5736C67}"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4910471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42DE38B-C4DE-4AB4-AB2C-2F5E2146F6C1}" type="datetimeFigureOut">
              <a:rPr lang="it-IT">
                <a:solidFill>
                  <a:prstClr val="black">
                    <a:tint val="75000"/>
                  </a:prstClr>
                </a:solidFill>
                <a:latin typeface="Calibri"/>
              </a:rPr>
              <a:pPr>
                <a:defRPr/>
              </a:pPr>
              <a:t>24/11/16</a:t>
            </a:fld>
            <a:endParaRPr lang="it-IT">
              <a:solidFill>
                <a:prstClr val="black">
                  <a:tint val="75000"/>
                </a:prstClr>
              </a:solidFill>
              <a:latin typeface="Calibri"/>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5" name="Segnaposto numero diapositiva 5"/>
          <p:cNvSpPr>
            <a:spLocks noGrp="1"/>
          </p:cNvSpPr>
          <p:nvPr>
            <p:ph type="sldNum" sz="quarter" idx="12"/>
          </p:nvPr>
        </p:nvSpPr>
        <p:spPr/>
        <p:txBody>
          <a:bodyPr/>
          <a:lstStyle>
            <a:lvl1pPr>
              <a:defRPr/>
            </a:lvl1pPr>
          </a:lstStyle>
          <a:p>
            <a:pPr>
              <a:defRPr/>
            </a:pPr>
            <a:fld id="{3B78B8C8-C3C6-4CFE-9ABD-5F58C4D955DA}"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1499603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7FBE617-3434-4AE5-BF47-20B55BFFC90C}" type="datetimeFigureOut">
              <a:rPr lang="it-IT">
                <a:solidFill>
                  <a:prstClr val="black">
                    <a:tint val="75000"/>
                  </a:prstClr>
                </a:solidFill>
                <a:latin typeface="Calibri"/>
              </a:rPr>
              <a:pPr>
                <a:defRPr/>
              </a:pPr>
              <a:t>24/11/16</a:t>
            </a:fld>
            <a:endParaRPr lang="it-IT">
              <a:solidFill>
                <a:prstClr val="black">
                  <a:tint val="75000"/>
                </a:prstClr>
              </a:solidFill>
              <a:latin typeface="Calibri"/>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4" name="Segnaposto numero diapositiva 5"/>
          <p:cNvSpPr>
            <a:spLocks noGrp="1"/>
          </p:cNvSpPr>
          <p:nvPr>
            <p:ph type="sldNum" sz="quarter" idx="12"/>
          </p:nvPr>
        </p:nvSpPr>
        <p:spPr/>
        <p:txBody>
          <a:bodyPr/>
          <a:lstStyle>
            <a:lvl1pPr>
              <a:defRPr/>
            </a:lvl1pPr>
          </a:lstStyle>
          <a:p>
            <a:pPr>
              <a:defRPr/>
            </a:pPr>
            <a:fld id="{B958BD61-BC3D-41AB-95C9-3CD0C778ACDF}"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7110568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2" y="273052"/>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4" y="27314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12"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1C222B7-3F22-4FC0-A4A4-4EA3580E2D74}" type="datetimeFigureOut">
              <a:rPr lang="it-IT">
                <a:solidFill>
                  <a:prstClr val="black">
                    <a:tint val="75000"/>
                  </a:prstClr>
                </a:solidFill>
                <a:latin typeface="Calibri"/>
              </a:rPr>
              <a:pPr>
                <a:defRPr/>
              </a:pPr>
              <a:t>24/11/16</a:t>
            </a:fld>
            <a:endParaRPr lang="it-IT">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0F6FC3D9-D20C-4B67-A1C5-55FAA97F1FBA}"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5350554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F98AE16-EE09-4C82-9847-B45171529757}" type="datetimeFigureOut">
              <a:rPr lang="it-IT">
                <a:solidFill>
                  <a:prstClr val="black">
                    <a:tint val="75000"/>
                  </a:prstClr>
                </a:solidFill>
                <a:latin typeface="Calibri"/>
              </a:rPr>
              <a:pPr>
                <a:defRPr/>
              </a:pPr>
              <a:t>24/11/16</a:t>
            </a:fld>
            <a:endParaRPr lang="it-IT">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C147C3FC-1BA4-42D6-A23D-9E70F143FAF2}"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9787514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AA26749-444C-4955-BD3A-A34D3FEDC6B7}" type="datetimeFigureOut">
              <a:rPr lang="it-IT">
                <a:solidFill>
                  <a:prstClr val="black">
                    <a:tint val="75000"/>
                  </a:prstClr>
                </a:solidFill>
                <a:latin typeface="Calibri"/>
              </a:rPr>
              <a:pPr>
                <a:def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FF7B5A00-C6C3-477E-A317-FC62892C66B4}"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111225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3" y="274685"/>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85"/>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3413FBEC-C0D5-4699-A985-67F84A84E896}" type="slidenum">
              <a:rPr lang="it-IT"/>
              <a:pPr/>
              <a:t>‹n.›</a:t>
            </a:fld>
            <a:endParaRPr lang="it-IT"/>
          </a:p>
        </p:txBody>
      </p:sp>
    </p:spTree>
    <p:extLst>
      <p:ext uri="{BB962C8B-B14F-4D97-AF65-F5344CB8AC3E}">
        <p14:creationId xmlns:p14="http://schemas.microsoft.com/office/powerpoint/2010/main" val="2547847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2747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7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BA9E0E2-8FBF-416D-80C4-1955D7492E05}" type="datetimeFigureOut">
              <a:rPr lang="it-IT">
                <a:solidFill>
                  <a:prstClr val="black">
                    <a:tint val="75000"/>
                  </a:prstClr>
                </a:solidFill>
                <a:latin typeface="Calibri"/>
              </a:rPr>
              <a:pPr>
                <a:def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7C12D04A-6EBA-4891-A43C-D1D4FCFD3B6A}"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8859496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8"/>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867" indent="0" algn="ctr">
              <a:buNone/>
              <a:defRPr>
                <a:solidFill>
                  <a:schemeClr val="tx1">
                    <a:tint val="75000"/>
                  </a:schemeClr>
                </a:solidFill>
              </a:defRPr>
            </a:lvl2pPr>
            <a:lvl3pPr marL="913737" indent="0" algn="ctr">
              <a:buNone/>
              <a:defRPr>
                <a:solidFill>
                  <a:schemeClr val="tx1">
                    <a:tint val="75000"/>
                  </a:schemeClr>
                </a:solidFill>
              </a:defRPr>
            </a:lvl3pPr>
            <a:lvl4pPr marL="1370606" indent="0" algn="ctr">
              <a:buNone/>
              <a:defRPr>
                <a:solidFill>
                  <a:schemeClr val="tx1">
                    <a:tint val="75000"/>
                  </a:schemeClr>
                </a:solidFill>
              </a:defRPr>
            </a:lvl4pPr>
            <a:lvl5pPr marL="1827473" indent="0" algn="ctr">
              <a:buNone/>
              <a:defRPr>
                <a:solidFill>
                  <a:schemeClr val="tx1">
                    <a:tint val="75000"/>
                  </a:schemeClr>
                </a:solidFill>
              </a:defRPr>
            </a:lvl5pPr>
            <a:lvl6pPr marL="2284342" indent="0" algn="ctr">
              <a:buNone/>
              <a:defRPr>
                <a:solidFill>
                  <a:schemeClr val="tx1">
                    <a:tint val="75000"/>
                  </a:schemeClr>
                </a:solidFill>
              </a:defRPr>
            </a:lvl6pPr>
            <a:lvl7pPr marL="2741210" indent="0" algn="ctr">
              <a:buNone/>
              <a:defRPr>
                <a:solidFill>
                  <a:schemeClr val="tx1">
                    <a:tint val="75000"/>
                  </a:schemeClr>
                </a:solidFill>
              </a:defRPr>
            </a:lvl7pPr>
            <a:lvl8pPr marL="3198076" indent="0" algn="ctr">
              <a:buNone/>
              <a:defRPr>
                <a:solidFill>
                  <a:schemeClr val="tx1">
                    <a:tint val="75000"/>
                  </a:schemeClr>
                </a:solidFill>
              </a:defRPr>
            </a:lvl8pPr>
            <a:lvl9pPr marL="3654946"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084A0E89-62B4-4570-97B9-A684CBEE55D0}"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A6510CB5-DAEB-49FF-AD57-8DDE01138BB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13791634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84A0E89-62B4-4570-97B9-A684CBEE55D0}"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A6510CB5-DAEB-49FF-AD57-8DDE01138BB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35854080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7"/>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867" indent="0">
              <a:buNone/>
              <a:defRPr sz="1800">
                <a:solidFill>
                  <a:schemeClr val="tx1">
                    <a:tint val="75000"/>
                  </a:schemeClr>
                </a:solidFill>
              </a:defRPr>
            </a:lvl2pPr>
            <a:lvl3pPr marL="913737" indent="0">
              <a:buNone/>
              <a:defRPr sz="1600">
                <a:solidFill>
                  <a:schemeClr val="tx1">
                    <a:tint val="75000"/>
                  </a:schemeClr>
                </a:solidFill>
              </a:defRPr>
            </a:lvl3pPr>
            <a:lvl4pPr marL="1370606" indent="0">
              <a:buNone/>
              <a:defRPr sz="1400">
                <a:solidFill>
                  <a:schemeClr val="tx1">
                    <a:tint val="75000"/>
                  </a:schemeClr>
                </a:solidFill>
              </a:defRPr>
            </a:lvl4pPr>
            <a:lvl5pPr marL="1827473" indent="0">
              <a:buNone/>
              <a:defRPr sz="1400">
                <a:solidFill>
                  <a:schemeClr val="tx1">
                    <a:tint val="75000"/>
                  </a:schemeClr>
                </a:solidFill>
              </a:defRPr>
            </a:lvl5pPr>
            <a:lvl6pPr marL="2284342" indent="0">
              <a:buNone/>
              <a:defRPr sz="1400">
                <a:solidFill>
                  <a:schemeClr val="tx1">
                    <a:tint val="75000"/>
                  </a:schemeClr>
                </a:solidFill>
              </a:defRPr>
            </a:lvl6pPr>
            <a:lvl7pPr marL="2741210" indent="0">
              <a:buNone/>
              <a:defRPr sz="1400">
                <a:solidFill>
                  <a:schemeClr val="tx1">
                    <a:tint val="75000"/>
                  </a:schemeClr>
                </a:solidFill>
              </a:defRPr>
            </a:lvl7pPr>
            <a:lvl8pPr marL="3198076" indent="0">
              <a:buNone/>
              <a:defRPr sz="1400">
                <a:solidFill>
                  <a:schemeClr val="tx1">
                    <a:tint val="75000"/>
                  </a:schemeClr>
                </a:solidFill>
              </a:defRPr>
            </a:lvl8pPr>
            <a:lvl9pPr marL="3654946"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84A0E89-62B4-4570-97B9-A684CBEE55D0}"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A6510CB5-DAEB-49FF-AD57-8DDE01138BB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10519016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084A0E89-62B4-4570-97B9-A684CBEE55D0}"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A6510CB5-DAEB-49FF-AD57-8DDE01138BB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6668812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4"/>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4"/>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084A0E89-62B4-4570-97B9-A684CBEE55D0}"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A6510CB5-DAEB-49FF-AD57-8DDE01138BB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13494174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084A0E89-62B4-4570-97B9-A684CBEE55D0}"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A6510CB5-DAEB-49FF-AD57-8DDE01138BB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360424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84A0E89-62B4-4570-97B9-A684CBEE55D0}"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A6510CB5-DAEB-49FF-AD57-8DDE01138BB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8757498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2"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84A0E89-62B4-4570-97B9-A684CBEE55D0}"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A6510CB5-DAEB-49FF-AD57-8DDE01138BB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9142336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84A0E89-62B4-4570-97B9-A684CBEE55D0}"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A6510CB5-DAEB-49FF-AD57-8DDE01138BB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3947146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1"/>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867" indent="0" algn="ctr">
              <a:buNone/>
              <a:defRPr>
                <a:solidFill>
                  <a:schemeClr val="tx1">
                    <a:tint val="75000"/>
                  </a:schemeClr>
                </a:solidFill>
              </a:defRPr>
            </a:lvl2pPr>
            <a:lvl3pPr marL="913737" indent="0" algn="ctr">
              <a:buNone/>
              <a:defRPr>
                <a:solidFill>
                  <a:schemeClr val="tx1">
                    <a:tint val="75000"/>
                  </a:schemeClr>
                </a:solidFill>
              </a:defRPr>
            </a:lvl3pPr>
            <a:lvl4pPr marL="1370606" indent="0" algn="ctr">
              <a:buNone/>
              <a:defRPr>
                <a:solidFill>
                  <a:schemeClr val="tx1">
                    <a:tint val="75000"/>
                  </a:schemeClr>
                </a:solidFill>
              </a:defRPr>
            </a:lvl4pPr>
            <a:lvl5pPr marL="1827473" indent="0" algn="ctr">
              <a:buNone/>
              <a:defRPr>
                <a:solidFill>
                  <a:schemeClr val="tx1">
                    <a:tint val="75000"/>
                  </a:schemeClr>
                </a:solidFill>
              </a:defRPr>
            </a:lvl5pPr>
            <a:lvl6pPr marL="2284342" indent="0" algn="ctr">
              <a:buNone/>
              <a:defRPr>
                <a:solidFill>
                  <a:schemeClr val="tx1">
                    <a:tint val="75000"/>
                  </a:schemeClr>
                </a:solidFill>
              </a:defRPr>
            </a:lvl6pPr>
            <a:lvl7pPr marL="2741210" indent="0" algn="ctr">
              <a:buNone/>
              <a:defRPr>
                <a:solidFill>
                  <a:schemeClr val="tx1">
                    <a:tint val="75000"/>
                  </a:schemeClr>
                </a:solidFill>
              </a:defRPr>
            </a:lvl7pPr>
            <a:lvl8pPr marL="3198076" indent="0" algn="ctr">
              <a:buNone/>
              <a:defRPr>
                <a:solidFill>
                  <a:schemeClr val="tx1">
                    <a:tint val="75000"/>
                  </a:schemeClr>
                </a:solidFill>
              </a:defRPr>
            </a:lvl8pPr>
            <a:lvl9pPr marL="3654946"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13F3CE4-B345-C34B-B283-1A8CD30FB7EE}"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22DAFBB-846F-E347-8839-8E9E77252862}"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7171166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84A0E89-62B4-4570-97B9-A684CBEE55D0}"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A6510CB5-DAEB-49FF-AD57-8DDE01138BB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4315743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274645"/>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45"/>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84A0E89-62B4-4570-97B9-A684CBEE55D0}"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A6510CB5-DAEB-49FF-AD57-8DDE01138BB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010405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8"/>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2"/>
            <a:ext cx="6400800" cy="1752600"/>
          </a:xfrm>
        </p:spPr>
        <p:txBody>
          <a:bodyPr/>
          <a:lstStyle>
            <a:lvl1pPr marL="0" indent="0" algn="ctr">
              <a:buNone/>
              <a:defRPr/>
            </a:lvl1pPr>
            <a:lvl2pPr marL="456867" indent="0" algn="ctr">
              <a:buNone/>
              <a:defRPr/>
            </a:lvl2pPr>
            <a:lvl3pPr marL="913737" indent="0" algn="ctr">
              <a:buNone/>
              <a:defRPr/>
            </a:lvl3pPr>
            <a:lvl4pPr marL="1370606" indent="0" algn="ctr">
              <a:buNone/>
              <a:defRPr/>
            </a:lvl4pPr>
            <a:lvl5pPr marL="1827473" indent="0" algn="ctr">
              <a:buNone/>
              <a:defRPr/>
            </a:lvl5pPr>
            <a:lvl6pPr marL="2284342" indent="0" algn="ctr">
              <a:buNone/>
              <a:defRPr/>
            </a:lvl6pPr>
            <a:lvl7pPr marL="2741210" indent="0" algn="ctr">
              <a:buNone/>
              <a:defRPr/>
            </a:lvl7pPr>
            <a:lvl8pPr marL="3198076" indent="0" algn="ctr">
              <a:buNone/>
              <a:defRPr/>
            </a:lvl8pPr>
            <a:lvl9pPr marL="3654946"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ECFE9D73-5FE4-430B-89C5-4836568806EA}"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8419147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88E34EC-00B6-49FD-8E3E-5945E0197402}"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7054067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7"/>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8"/>
            <a:ext cx="7772400" cy="1500187"/>
          </a:xfrm>
        </p:spPr>
        <p:txBody>
          <a:bodyPr anchor="b"/>
          <a:lstStyle>
            <a:lvl1pPr marL="0" indent="0">
              <a:buNone/>
              <a:defRPr sz="2000"/>
            </a:lvl1pPr>
            <a:lvl2pPr marL="456867" indent="0">
              <a:buNone/>
              <a:defRPr sz="1800"/>
            </a:lvl2pPr>
            <a:lvl3pPr marL="913737" indent="0">
              <a:buNone/>
              <a:defRPr sz="1600"/>
            </a:lvl3pPr>
            <a:lvl4pPr marL="1370606" indent="0">
              <a:buNone/>
              <a:defRPr sz="1400"/>
            </a:lvl4pPr>
            <a:lvl5pPr marL="1827473" indent="0">
              <a:buNone/>
              <a:defRPr sz="1400"/>
            </a:lvl5pPr>
            <a:lvl6pPr marL="2284342" indent="0">
              <a:buNone/>
              <a:defRPr sz="1400"/>
            </a:lvl6pPr>
            <a:lvl7pPr marL="2741210" indent="0">
              <a:buNone/>
              <a:defRPr sz="1400"/>
            </a:lvl7pPr>
            <a:lvl8pPr marL="3198076" indent="0">
              <a:buNone/>
              <a:defRPr sz="1400"/>
            </a:lvl8pPr>
            <a:lvl9pPr marL="3654946"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B9FD41E-D81E-4277-98FD-329A0A7C847B}"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6872054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ADB15934-5E2E-4EB2-8A03-E5F741211C45}"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6319503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4"/>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4"/>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02EFE25A-16C0-49C7-8770-C1C050C24697}"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5426841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4B1CD6C6-DFD5-4676-BEB5-1EFCF614F1AD}"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8441984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14638755-95BC-4CC3-9A30-4A6E128041C7}"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9232337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DDDE9BBC-34FE-4997-831D-15CE4C9722E3}"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474110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13F3CE4-B345-C34B-B283-1A8CD30FB7EE}"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22DAFBB-846F-E347-8839-8E9E77252862}"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7778423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7F3E1EF3-18D6-42E9-A127-BDC5F0581162}"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3521040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E28A9DF-026F-4062-B6E3-49390A552A97}"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63153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274645"/>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5"/>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999DDE6-F64E-4F2B-965D-0BF904A76978}"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62160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440" y="2129984"/>
            <a:ext cx="7773120" cy="1470394"/>
          </a:xfrm>
        </p:spPr>
        <p:txBody>
          <a:bodyPr/>
          <a:lstStyle/>
          <a:p>
            <a:r>
              <a:rPr lang="it-IT" smtClean="0"/>
              <a:t>Fare clic per modificare stile</a:t>
            </a:r>
            <a:endParaRPr lang="en-US"/>
          </a:p>
        </p:txBody>
      </p:sp>
      <p:sp>
        <p:nvSpPr>
          <p:cNvPr id="3" name="Sottotitolo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it-IT" smtClean="0"/>
              <a:t>Fare clic per modificare lo stile del sottotitolo dello schema</a:t>
            </a:r>
            <a:endParaRPr lang="en-US"/>
          </a:p>
        </p:txBody>
      </p:sp>
    </p:spTree>
    <p:extLst>
      <p:ext uri="{BB962C8B-B14F-4D97-AF65-F5344CB8AC3E}">
        <p14:creationId xmlns:p14="http://schemas.microsoft.com/office/powerpoint/2010/main" val="15966522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39350922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880" y="4406863"/>
            <a:ext cx="7771680" cy="1362383"/>
          </a:xfrm>
        </p:spPr>
        <p:txBody>
          <a:bodyPr anchor="t"/>
          <a:lstStyle>
            <a:lvl1pPr algn="l">
              <a:defRPr sz="3600" b="1" cap="all"/>
            </a:lvl1pPr>
          </a:lstStyle>
          <a:p>
            <a:r>
              <a:rPr lang="it-IT" smtClean="0"/>
              <a:t>Fare clic per modificare stile</a:t>
            </a:r>
            <a:endParaRPr lang="en-US"/>
          </a:p>
        </p:txBody>
      </p:sp>
      <p:sp>
        <p:nvSpPr>
          <p:cNvPr id="3" name="Segnaposto testo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it-IT" smtClean="0"/>
              <a:t>Fare clic per modificare gli stili del testo dello schema</a:t>
            </a:r>
          </a:p>
        </p:txBody>
      </p:sp>
    </p:spTree>
    <p:extLst>
      <p:ext uri="{BB962C8B-B14F-4D97-AF65-F5344CB8AC3E}">
        <p14:creationId xmlns:p14="http://schemas.microsoft.com/office/powerpoint/2010/main" val="20051130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28341975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921" y="275070"/>
            <a:ext cx="8229600" cy="1142039"/>
          </a:xfrm>
        </p:spPr>
        <p:txBody>
          <a:bodyPr/>
          <a:lstStyle>
            <a:lvl1pPr>
              <a:defRPr/>
            </a:lvl1pPr>
          </a:lstStyle>
          <a:p>
            <a:r>
              <a:rPr lang="it-IT" smtClean="0"/>
              <a:t>Fare clic per modificare stile</a:t>
            </a:r>
            <a:endParaRPr lang="en-US"/>
          </a:p>
        </p:txBody>
      </p:sp>
      <p:sp>
        <p:nvSpPr>
          <p:cNvPr id="3" name="Segnaposto testo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32457155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Tree>
    <p:extLst>
      <p:ext uri="{BB962C8B-B14F-4D97-AF65-F5344CB8AC3E}">
        <p14:creationId xmlns:p14="http://schemas.microsoft.com/office/powerpoint/2010/main" val="31824315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859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6"/>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867" indent="0">
              <a:buNone/>
              <a:defRPr sz="1800">
                <a:solidFill>
                  <a:schemeClr val="tx1">
                    <a:tint val="75000"/>
                  </a:schemeClr>
                </a:solidFill>
              </a:defRPr>
            </a:lvl2pPr>
            <a:lvl3pPr marL="913737" indent="0">
              <a:buNone/>
              <a:defRPr sz="1600">
                <a:solidFill>
                  <a:schemeClr val="tx1">
                    <a:tint val="75000"/>
                  </a:schemeClr>
                </a:solidFill>
              </a:defRPr>
            </a:lvl3pPr>
            <a:lvl4pPr marL="1370606" indent="0">
              <a:buNone/>
              <a:defRPr sz="1400">
                <a:solidFill>
                  <a:schemeClr val="tx1">
                    <a:tint val="75000"/>
                  </a:schemeClr>
                </a:solidFill>
              </a:defRPr>
            </a:lvl4pPr>
            <a:lvl5pPr marL="1827473" indent="0">
              <a:buNone/>
              <a:defRPr sz="1400">
                <a:solidFill>
                  <a:schemeClr val="tx1">
                    <a:tint val="75000"/>
                  </a:schemeClr>
                </a:solidFill>
              </a:defRPr>
            </a:lvl5pPr>
            <a:lvl6pPr marL="2284342" indent="0">
              <a:buNone/>
              <a:defRPr sz="1400">
                <a:solidFill>
                  <a:schemeClr val="tx1">
                    <a:tint val="75000"/>
                  </a:schemeClr>
                </a:solidFill>
              </a:defRPr>
            </a:lvl6pPr>
            <a:lvl7pPr marL="2741210" indent="0">
              <a:buNone/>
              <a:defRPr sz="1400">
                <a:solidFill>
                  <a:schemeClr val="tx1">
                    <a:tint val="75000"/>
                  </a:schemeClr>
                </a:solidFill>
              </a:defRPr>
            </a:lvl7pPr>
            <a:lvl8pPr marL="3198076" indent="0">
              <a:buNone/>
              <a:defRPr sz="1400">
                <a:solidFill>
                  <a:schemeClr val="tx1">
                    <a:tint val="75000"/>
                  </a:schemeClr>
                </a:solidFill>
              </a:defRPr>
            </a:lvl8pPr>
            <a:lvl9pPr marL="3654946"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C13F3CE4-B345-C34B-B283-1A8CD30FB7EE}"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22DAFBB-846F-E347-8839-8E9E77252862}"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8698768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920" y="273629"/>
            <a:ext cx="3008160" cy="1160762"/>
          </a:xfrm>
        </p:spPr>
        <p:txBody>
          <a:bodyPr anchor="b"/>
          <a:lstStyle>
            <a:lvl1pPr algn="l">
              <a:defRPr sz="1800" b="1"/>
            </a:lvl1pPr>
          </a:lstStyle>
          <a:p>
            <a:r>
              <a:rPr lang="it-IT" smtClean="0"/>
              <a:t>Fare clic per modificare stile</a:t>
            </a:r>
            <a:endParaRPr lang="en-US"/>
          </a:p>
        </p:txBody>
      </p:sp>
      <p:sp>
        <p:nvSpPr>
          <p:cNvPr id="3" name="Segnaposto contenuto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it-IT" smtClean="0"/>
              <a:t>Fare clic per modificare gli stili del testo dello schema</a:t>
            </a:r>
          </a:p>
        </p:txBody>
      </p:sp>
    </p:spTree>
    <p:extLst>
      <p:ext uri="{BB962C8B-B14F-4D97-AF65-F5344CB8AC3E}">
        <p14:creationId xmlns:p14="http://schemas.microsoft.com/office/powerpoint/2010/main" val="40932874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801" y="4800025"/>
            <a:ext cx="5486400" cy="567420"/>
          </a:xfrm>
        </p:spPr>
        <p:txBody>
          <a:bodyPr anchor="b"/>
          <a:lstStyle>
            <a:lvl1pPr algn="l">
              <a:defRPr sz="1800" b="1"/>
            </a:lvl1pPr>
          </a:lstStyle>
          <a:p>
            <a:r>
              <a:rPr lang="it-IT" smtClean="0"/>
              <a:t>Fare clic per modificare stile</a:t>
            </a:r>
            <a:endParaRPr lang="en-US"/>
          </a:p>
        </p:txBody>
      </p:sp>
      <p:sp>
        <p:nvSpPr>
          <p:cNvPr id="3" name="Segnaposto immagine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Segnaposto testo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it-IT" smtClean="0"/>
              <a:t>Fare clic per modificare gli stili del testo dello schema</a:t>
            </a:r>
          </a:p>
        </p:txBody>
      </p:sp>
    </p:spTree>
    <p:extLst>
      <p:ext uri="{BB962C8B-B14F-4D97-AF65-F5344CB8AC3E}">
        <p14:creationId xmlns:p14="http://schemas.microsoft.com/office/powerpoint/2010/main" val="14164695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25291931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26081" y="568860"/>
            <a:ext cx="1951200" cy="5656914"/>
          </a:xfrm>
        </p:spPr>
        <p:txBody>
          <a:bodyPr vert="eaVert"/>
          <a:lstStyle/>
          <a:p>
            <a:r>
              <a:rPr lang="it-IT" smtClean="0"/>
              <a:t>Fare clic per modificare stile</a:t>
            </a:r>
            <a:endParaRPr lang="en-US"/>
          </a:p>
        </p:txBody>
      </p:sp>
      <p:sp>
        <p:nvSpPr>
          <p:cNvPr id="3" name="Segnaposto testo verticale 2"/>
          <p:cNvSpPr>
            <a:spLocks noGrp="1"/>
          </p:cNvSpPr>
          <p:nvPr>
            <p:ph type="body" orient="vert" idx="1"/>
          </p:nvPr>
        </p:nvSpPr>
        <p:spPr>
          <a:xfrm>
            <a:off x="671040" y="568860"/>
            <a:ext cx="5716800" cy="5656914"/>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39833986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6772631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18777751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2683099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9891174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730321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087972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13F3CE4-B345-C34B-B283-1A8CD30FB7EE}"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E22DAFBB-846F-E347-8839-8E9E77252862}"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90128189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7148325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5408980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4981166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4663180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0592957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9"/>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066910-C5CF-4CF7-BCF3-FE503B35E05F}" type="slidenum">
              <a:rPr lang="en-US">
                <a:solidFill>
                  <a:srgbClr val="000000"/>
                </a:solidFill>
                <a:latin typeface="Arial"/>
              </a:rPr>
              <a:pPr>
                <a:defRPr/>
              </a:pPr>
              <a:t>‹n.›</a:t>
            </a:fld>
            <a:endParaRPr lang="en-US">
              <a:solidFill>
                <a:srgbClr val="000000"/>
              </a:solidFill>
              <a:latin typeface="Arial"/>
            </a:endParaRPr>
          </a:p>
        </p:txBody>
      </p:sp>
    </p:spTree>
    <p:extLst>
      <p:ext uri="{BB962C8B-B14F-4D97-AF65-F5344CB8AC3E}">
        <p14:creationId xmlns:p14="http://schemas.microsoft.com/office/powerpoint/2010/main" val="29103411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6AA68F-5AF8-447E-95EB-678511DA817E}" type="slidenum">
              <a:rPr lang="en-US">
                <a:solidFill>
                  <a:srgbClr val="000000"/>
                </a:solidFill>
                <a:latin typeface="Arial"/>
              </a:rPr>
              <a:pPr>
                <a:defRPr/>
              </a:pPr>
              <a:t>‹n.›</a:t>
            </a:fld>
            <a:endParaRPr lang="en-US">
              <a:solidFill>
                <a:srgbClr val="000000"/>
              </a:solidFill>
              <a:latin typeface="Arial"/>
            </a:endParaRPr>
          </a:p>
        </p:txBody>
      </p:sp>
    </p:spTree>
    <p:extLst>
      <p:ext uri="{BB962C8B-B14F-4D97-AF65-F5344CB8AC3E}">
        <p14:creationId xmlns:p14="http://schemas.microsoft.com/office/powerpoint/2010/main" val="15884282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4"/>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90C929-D220-4B10-AA5B-5F3ED5BEE1F3}" type="slidenum">
              <a:rPr lang="en-US">
                <a:solidFill>
                  <a:srgbClr val="000000"/>
                </a:solidFill>
                <a:latin typeface="Arial"/>
              </a:rPr>
              <a:pPr>
                <a:defRPr/>
              </a:pPr>
              <a:t>‹n.›</a:t>
            </a:fld>
            <a:endParaRPr lang="en-US">
              <a:solidFill>
                <a:srgbClr val="000000"/>
              </a:solidFill>
              <a:latin typeface="Arial"/>
            </a:endParaRPr>
          </a:p>
        </p:txBody>
      </p:sp>
    </p:spTree>
    <p:extLst>
      <p:ext uri="{BB962C8B-B14F-4D97-AF65-F5344CB8AC3E}">
        <p14:creationId xmlns:p14="http://schemas.microsoft.com/office/powerpoint/2010/main" val="41705812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068DAD-812D-490C-A53C-5FC96D765B52}" type="slidenum">
              <a:rPr lang="en-US">
                <a:solidFill>
                  <a:srgbClr val="000000"/>
                </a:solidFill>
                <a:latin typeface="Arial"/>
              </a:rPr>
              <a:pPr>
                <a:defRPr/>
              </a:pPr>
              <a:t>‹n.›</a:t>
            </a:fld>
            <a:endParaRPr lang="en-US">
              <a:solidFill>
                <a:srgbClr val="000000"/>
              </a:solidFill>
              <a:latin typeface="Arial"/>
            </a:endParaRPr>
          </a:p>
        </p:txBody>
      </p:sp>
    </p:spTree>
    <p:extLst>
      <p:ext uri="{BB962C8B-B14F-4D97-AF65-F5344CB8AC3E}">
        <p14:creationId xmlns:p14="http://schemas.microsoft.com/office/powerpoint/2010/main" val="8081703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5FE5A7B-88C4-4976-8D01-AE69692B9408}" type="slidenum">
              <a:rPr lang="en-US">
                <a:solidFill>
                  <a:srgbClr val="000000"/>
                </a:solidFill>
                <a:latin typeface="Arial"/>
              </a:rPr>
              <a:pPr>
                <a:defRPr/>
              </a:pPr>
              <a:t>‹n.›</a:t>
            </a:fld>
            <a:endParaRPr lang="en-US">
              <a:solidFill>
                <a:srgbClr val="000000"/>
              </a:solidFill>
              <a:latin typeface="Arial"/>
            </a:endParaRPr>
          </a:p>
        </p:txBody>
      </p:sp>
    </p:spTree>
    <p:extLst>
      <p:ext uri="{BB962C8B-B14F-4D97-AF65-F5344CB8AC3E}">
        <p14:creationId xmlns:p14="http://schemas.microsoft.com/office/powerpoint/2010/main" val="1846257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4"/>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4" y="1535114"/>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13F3CE4-B345-C34B-B283-1A8CD30FB7EE}"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E22DAFBB-846F-E347-8839-8E9E77252862}"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6476589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9BA891-AFD0-47AD-B207-C7F70A54D1F1}" type="slidenum">
              <a:rPr lang="en-US">
                <a:solidFill>
                  <a:srgbClr val="000000"/>
                </a:solidFill>
                <a:latin typeface="Arial"/>
              </a:rPr>
              <a:pPr>
                <a:defRPr/>
              </a:pPr>
              <a:t>‹n.›</a:t>
            </a:fld>
            <a:endParaRPr lang="en-US">
              <a:solidFill>
                <a:srgbClr val="000000"/>
              </a:solidFill>
              <a:latin typeface="Arial"/>
            </a:endParaRPr>
          </a:p>
        </p:txBody>
      </p:sp>
    </p:spTree>
    <p:extLst>
      <p:ext uri="{BB962C8B-B14F-4D97-AF65-F5344CB8AC3E}">
        <p14:creationId xmlns:p14="http://schemas.microsoft.com/office/powerpoint/2010/main" val="37695611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B6F044-AFD5-4FC8-8640-8A70B81C216B}" type="slidenum">
              <a:rPr lang="en-US">
                <a:solidFill>
                  <a:srgbClr val="000000"/>
                </a:solidFill>
                <a:latin typeface="Arial"/>
              </a:rPr>
              <a:pPr>
                <a:defRPr/>
              </a:pPr>
              <a:t>‹n.›</a:t>
            </a:fld>
            <a:endParaRPr lang="en-US">
              <a:solidFill>
                <a:srgbClr val="000000"/>
              </a:solidFill>
              <a:latin typeface="Arial"/>
            </a:endParaRPr>
          </a:p>
        </p:txBody>
      </p:sp>
    </p:spTree>
    <p:extLst>
      <p:ext uri="{BB962C8B-B14F-4D97-AF65-F5344CB8AC3E}">
        <p14:creationId xmlns:p14="http://schemas.microsoft.com/office/powerpoint/2010/main" val="13574734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9BF99E-587E-4DB0-8D86-8181521B30E6}" type="slidenum">
              <a:rPr lang="en-US">
                <a:solidFill>
                  <a:srgbClr val="000000"/>
                </a:solidFill>
                <a:latin typeface="Arial"/>
              </a:rPr>
              <a:pPr>
                <a:defRPr/>
              </a:pPr>
              <a:t>‹n.›</a:t>
            </a:fld>
            <a:endParaRPr lang="en-US">
              <a:solidFill>
                <a:srgbClr val="000000"/>
              </a:solidFill>
              <a:latin typeface="Arial"/>
            </a:endParaRPr>
          </a:p>
        </p:txBody>
      </p:sp>
    </p:spTree>
    <p:extLst>
      <p:ext uri="{BB962C8B-B14F-4D97-AF65-F5344CB8AC3E}">
        <p14:creationId xmlns:p14="http://schemas.microsoft.com/office/powerpoint/2010/main" val="35480246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0BDECE-E670-48F7-B4A3-4B396D072EAF}" type="slidenum">
              <a:rPr lang="en-US">
                <a:solidFill>
                  <a:srgbClr val="000000"/>
                </a:solidFill>
                <a:latin typeface="Arial"/>
              </a:rPr>
              <a:pPr>
                <a:defRPr/>
              </a:pPr>
              <a:t>‹n.›</a:t>
            </a:fld>
            <a:endParaRPr lang="en-US">
              <a:solidFill>
                <a:srgbClr val="000000"/>
              </a:solidFill>
              <a:latin typeface="Arial"/>
            </a:endParaRPr>
          </a:p>
        </p:txBody>
      </p:sp>
    </p:spTree>
    <p:extLst>
      <p:ext uri="{BB962C8B-B14F-4D97-AF65-F5344CB8AC3E}">
        <p14:creationId xmlns:p14="http://schemas.microsoft.com/office/powerpoint/2010/main" val="16451071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A9C8DD-D174-4454-953D-74BD21D2285C}" type="slidenum">
              <a:rPr lang="en-US">
                <a:solidFill>
                  <a:srgbClr val="000000"/>
                </a:solidFill>
                <a:latin typeface="Arial"/>
              </a:rPr>
              <a:pPr>
                <a:defRPr/>
              </a:pPr>
              <a:t>‹n.›</a:t>
            </a:fld>
            <a:endParaRPr lang="en-US">
              <a:solidFill>
                <a:srgbClr val="000000"/>
              </a:solidFill>
              <a:latin typeface="Arial"/>
            </a:endParaRPr>
          </a:p>
        </p:txBody>
      </p:sp>
    </p:spTree>
    <p:extLst>
      <p:ext uri="{BB962C8B-B14F-4D97-AF65-F5344CB8AC3E}">
        <p14:creationId xmlns:p14="http://schemas.microsoft.com/office/powerpoint/2010/main" val="28052613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957BAC-2629-40B9-ACC1-283553B8A3AD}" type="slidenum">
              <a:rPr lang="en-US">
                <a:solidFill>
                  <a:srgbClr val="000000"/>
                </a:solidFill>
                <a:latin typeface="Arial"/>
              </a:rPr>
              <a:pPr>
                <a:defRPr/>
              </a:pPr>
              <a:t>‹n.›</a:t>
            </a:fld>
            <a:endParaRPr lang="en-US">
              <a:solidFill>
                <a:srgbClr val="000000"/>
              </a:solidFill>
              <a:latin typeface="Arial"/>
            </a:endParaRPr>
          </a:p>
        </p:txBody>
      </p:sp>
    </p:spTree>
    <p:extLst>
      <p:ext uri="{BB962C8B-B14F-4D97-AF65-F5344CB8AC3E}">
        <p14:creationId xmlns:p14="http://schemas.microsoft.com/office/powerpoint/2010/main" val="3972825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C13F3CE4-B345-C34B-B283-1A8CD30FB7EE}"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E22DAFBB-846F-E347-8839-8E9E77252862}"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678315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13F3CE4-B345-C34B-B283-1A8CD30FB7EE}"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E22DAFBB-846F-E347-8839-8E9E77252862}"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857492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1"/>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4"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4"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13F3CE4-B345-C34B-B283-1A8CD30FB7EE}"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E22DAFBB-846F-E347-8839-8E9E77252862}"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267347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A2E82874-7A9A-4FD0-A77C-799DD51B56CD}" type="slidenum">
              <a:rPr lang="it-IT"/>
              <a:pPr/>
              <a:t>‹n.›</a:t>
            </a:fld>
            <a:endParaRPr lang="it-IT"/>
          </a:p>
        </p:txBody>
      </p:sp>
    </p:spTree>
    <p:extLst>
      <p:ext uri="{BB962C8B-B14F-4D97-AF65-F5344CB8AC3E}">
        <p14:creationId xmlns:p14="http://schemas.microsoft.com/office/powerpoint/2010/main" val="4124093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13F3CE4-B345-C34B-B283-1A8CD30FB7EE}"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E22DAFBB-846F-E347-8839-8E9E77252862}"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143458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13F3CE4-B345-C34B-B283-1A8CD30FB7EE}"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22DAFBB-846F-E347-8839-8E9E77252862}"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314590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274660"/>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60"/>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13F3CE4-B345-C34B-B283-1A8CD30FB7EE}"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E22DAFBB-846F-E347-8839-8E9E77252862}"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779651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2"/>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2"/>
            <a:ext cx="6400800" cy="1752600"/>
          </a:xfrm>
        </p:spPr>
        <p:txBody>
          <a:bodyPr/>
          <a:lstStyle>
            <a:lvl1pPr marL="0" indent="0" algn="ctr">
              <a:buNone/>
              <a:defRPr/>
            </a:lvl1pPr>
            <a:lvl2pPr marL="452819" indent="0" algn="ctr">
              <a:buNone/>
              <a:defRPr/>
            </a:lvl2pPr>
            <a:lvl3pPr marL="905642" indent="0" algn="ctr">
              <a:buNone/>
              <a:defRPr/>
            </a:lvl3pPr>
            <a:lvl4pPr marL="1358465" indent="0" algn="ctr">
              <a:buNone/>
              <a:defRPr/>
            </a:lvl4pPr>
            <a:lvl5pPr marL="1811288" indent="0" algn="ctr">
              <a:buNone/>
              <a:defRPr/>
            </a:lvl5pPr>
            <a:lvl6pPr marL="2264113" indent="0" algn="ctr">
              <a:buNone/>
              <a:defRPr/>
            </a:lvl6pPr>
            <a:lvl7pPr marL="2716931" indent="0" algn="ctr">
              <a:buNone/>
              <a:defRPr/>
            </a:lvl7pPr>
            <a:lvl8pPr marL="3169744" indent="0" algn="ctr">
              <a:buNone/>
              <a:defRPr/>
            </a:lvl8pPr>
            <a:lvl9pPr marL="3622571"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1C9841C7-4EC1-4060-BA2D-2517AA4EF92A}"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203829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3EB552A6-D6C1-4870-AAEF-C69158244A2D}"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259135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007"/>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2"/>
            <a:ext cx="7772400" cy="1500187"/>
          </a:xfrm>
        </p:spPr>
        <p:txBody>
          <a:bodyPr anchor="b"/>
          <a:lstStyle>
            <a:lvl1pPr marL="0" indent="0">
              <a:buNone/>
              <a:defRPr sz="2000"/>
            </a:lvl1pPr>
            <a:lvl2pPr marL="452819" indent="0">
              <a:buNone/>
              <a:defRPr sz="1800"/>
            </a:lvl2pPr>
            <a:lvl3pPr marL="905642" indent="0">
              <a:buNone/>
              <a:defRPr sz="1600"/>
            </a:lvl3pPr>
            <a:lvl4pPr marL="1358465" indent="0">
              <a:buNone/>
              <a:defRPr sz="1400"/>
            </a:lvl4pPr>
            <a:lvl5pPr marL="1811288" indent="0">
              <a:buNone/>
              <a:defRPr sz="1400"/>
            </a:lvl5pPr>
            <a:lvl6pPr marL="2264113" indent="0">
              <a:buNone/>
              <a:defRPr sz="1400"/>
            </a:lvl6pPr>
            <a:lvl7pPr marL="2716931" indent="0">
              <a:buNone/>
              <a:defRPr sz="1400"/>
            </a:lvl7pPr>
            <a:lvl8pPr marL="3169744" indent="0">
              <a:buNone/>
              <a:defRPr sz="1400"/>
            </a:lvl8pPr>
            <a:lvl9pPr marL="3622571"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BA4D4EC-496E-4C49-BDE2-710FF8DD9917}"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493823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806DDF5B-FB3B-4727-8841-426C6D0B2C45}"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232212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2" y="1535114"/>
            <a:ext cx="4040188" cy="639762"/>
          </a:xfrm>
        </p:spPr>
        <p:txBody>
          <a:bodyPr anchor="b"/>
          <a:lstStyle>
            <a:lvl1pPr marL="0" indent="0">
              <a:buNone/>
              <a:defRPr sz="2400" b="1"/>
            </a:lvl1pPr>
            <a:lvl2pPr marL="452819" indent="0">
              <a:buNone/>
              <a:defRPr sz="2000" b="1"/>
            </a:lvl2pPr>
            <a:lvl3pPr marL="905642" indent="0">
              <a:buNone/>
              <a:defRPr sz="1800" b="1"/>
            </a:lvl3pPr>
            <a:lvl4pPr marL="1358465" indent="0">
              <a:buNone/>
              <a:defRPr sz="1600" b="1"/>
            </a:lvl4pPr>
            <a:lvl5pPr marL="1811288" indent="0">
              <a:buNone/>
              <a:defRPr sz="1600" b="1"/>
            </a:lvl5pPr>
            <a:lvl6pPr marL="2264113" indent="0">
              <a:buNone/>
              <a:defRPr sz="1600" b="1"/>
            </a:lvl6pPr>
            <a:lvl7pPr marL="2716931" indent="0">
              <a:buNone/>
              <a:defRPr sz="1600" b="1"/>
            </a:lvl7pPr>
            <a:lvl8pPr marL="3169744" indent="0">
              <a:buNone/>
              <a:defRPr sz="1600" b="1"/>
            </a:lvl8pPr>
            <a:lvl9pPr marL="3622571"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4" y="1535114"/>
            <a:ext cx="4041775" cy="639762"/>
          </a:xfrm>
        </p:spPr>
        <p:txBody>
          <a:bodyPr anchor="b"/>
          <a:lstStyle>
            <a:lvl1pPr marL="0" indent="0">
              <a:buNone/>
              <a:defRPr sz="2400" b="1"/>
            </a:lvl1pPr>
            <a:lvl2pPr marL="452819" indent="0">
              <a:buNone/>
              <a:defRPr sz="2000" b="1"/>
            </a:lvl2pPr>
            <a:lvl3pPr marL="905642" indent="0">
              <a:buNone/>
              <a:defRPr sz="1800" b="1"/>
            </a:lvl3pPr>
            <a:lvl4pPr marL="1358465" indent="0">
              <a:buNone/>
              <a:defRPr sz="1600" b="1"/>
            </a:lvl4pPr>
            <a:lvl5pPr marL="1811288" indent="0">
              <a:buNone/>
              <a:defRPr sz="1600" b="1"/>
            </a:lvl5pPr>
            <a:lvl6pPr marL="2264113" indent="0">
              <a:buNone/>
              <a:defRPr sz="1600" b="1"/>
            </a:lvl6pPr>
            <a:lvl7pPr marL="2716931" indent="0">
              <a:buNone/>
              <a:defRPr sz="1600" b="1"/>
            </a:lvl7pPr>
            <a:lvl8pPr marL="3169744" indent="0">
              <a:buNone/>
              <a:defRPr sz="1600" b="1"/>
            </a:lvl8pPr>
            <a:lvl9pPr marL="3622571"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en-US">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en-US">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D13623E7-4D0A-4DC4-988E-59834A3C86DB}"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173265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en-US">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en-US">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8B5CD7CE-4520-429F-8215-38C58FF1B512}"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12456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en-US">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FB72B8FE-1B29-4BCA-B14F-588CA457AF44}"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991696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1"/>
            <a:ext cx="7772400" cy="1362076"/>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2"/>
            <a:ext cx="7772400" cy="1500187"/>
          </a:xfrm>
        </p:spPr>
        <p:txBody>
          <a:bodyPr anchor="b"/>
          <a:lstStyle>
            <a:lvl1pPr marL="0" indent="0">
              <a:buNone/>
              <a:defRPr sz="2000"/>
            </a:lvl1pPr>
            <a:lvl2pPr marL="455880" indent="0">
              <a:buNone/>
              <a:defRPr sz="1800"/>
            </a:lvl2pPr>
            <a:lvl3pPr marL="911765" indent="0">
              <a:buNone/>
              <a:defRPr sz="1600"/>
            </a:lvl3pPr>
            <a:lvl4pPr marL="1367651" indent="0">
              <a:buNone/>
              <a:defRPr sz="1400"/>
            </a:lvl4pPr>
            <a:lvl5pPr marL="1823534" indent="0">
              <a:buNone/>
              <a:defRPr sz="1400"/>
            </a:lvl5pPr>
            <a:lvl6pPr marL="2279415" indent="0">
              <a:buNone/>
              <a:defRPr sz="1400"/>
            </a:lvl6pPr>
            <a:lvl7pPr marL="2735307" indent="0">
              <a:buNone/>
              <a:defRPr sz="1400"/>
            </a:lvl7pPr>
            <a:lvl8pPr marL="3191179" indent="0">
              <a:buNone/>
              <a:defRPr sz="1400"/>
            </a:lvl8pPr>
            <a:lvl9pPr marL="3647066"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1D50660F-2103-4695-9512-89011AA97A06}" type="slidenum">
              <a:rPr lang="it-IT"/>
              <a:pPr/>
              <a:t>‹n.›</a:t>
            </a:fld>
            <a:endParaRPr lang="it-IT"/>
          </a:p>
        </p:txBody>
      </p:sp>
    </p:spTree>
    <p:extLst>
      <p:ext uri="{BB962C8B-B14F-4D97-AF65-F5344CB8AC3E}">
        <p14:creationId xmlns:p14="http://schemas.microsoft.com/office/powerpoint/2010/main" val="42053632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7" y="2731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4" y="1435104"/>
            <a:ext cx="3008313" cy="4691063"/>
          </a:xfrm>
        </p:spPr>
        <p:txBody>
          <a:bodyPr/>
          <a:lstStyle>
            <a:lvl1pPr marL="0" indent="0">
              <a:buNone/>
              <a:defRPr sz="1400"/>
            </a:lvl1pPr>
            <a:lvl2pPr marL="452819" indent="0">
              <a:buNone/>
              <a:defRPr sz="1200"/>
            </a:lvl2pPr>
            <a:lvl3pPr marL="905642" indent="0">
              <a:buNone/>
              <a:defRPr sz="1000"/>
            </a:lvl3pPr>
            <a:lvl4pPr marL="1358465" indent="0">
              <a:buNone/>
              <a:defRPr sz="1000"/>
            </a:lvl4pPr>
            <a:lvl5pPr marL="1811288" indent="0">
              <a:buNone/>
              <a:defRPr sz="1000"/>
            </a:lvl5pPr>
            <a:lvl6pPr marL="2264113" indent="0">
              <a:buNone/>
              <a:defRPr sz="1000"/>
            </a:lvl6pPr>
            <a:lvl7pPr marL="2716931" indent="0">
              <a:buNone/>
              <a:defRPr sz="1000"/>
            </a:lvl7pPr>
            <a:lvl8pPr marL="3169744" indent="0">
              <a:buNone/>
              <a:defRPr sz="1000"/>
            </a:lvl8pPr>
            <a:lvl9pPr marL="3622571"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5F03968E-9941-402C-97B8-FC759447266C}"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588039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90"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90" y="612775"/>
            <a:ext cx="5486400" cy="4114800"/>
          </a:xfrm>
        </p:spPr>
        <p:txBody>
          <a:bodyPr/>
          <a:lstStyle>
            <a:lvl1pPr marL="0" indent="0">
              <a:buNone/>
              <a:defRPr sz="3200"/>
            </a:lvl1pPr>
            <a:lvl2pPr marL="452819" indent="0">
              <a:buNone/>
              <a:defRPr sz="2800"/>
            </a:lvl2pPr>
            <a:lvl3pPr marL="905642" indent="0">
              <a:buNone/>
              <a:defRPr sz="2400"/>
            </a:lvl3pPr>
            <a:lvl4pPr marL="1358465" indent="0">
              <a:buNone/>
              <a:defRPr sz="2000"/>
            </a:lvl4pPr>
            <a:lvl5pPr marL="1811288" indent="0">
              <a:buNone/>
              <a:defRPr sz="2000"/>
            </a:lvl5pPr>
            <a:lvl6pPr marL="2264113" indent="0">
              <a:buNone/>
              <a:defRPr sz="2000"/>
            </a:lvl6pPr>
            <a:lvl7pPr marL="2716931" indent="0">
              <a:buNone/>
              <a:defRPr sz="2000"/>
            </a:lvl7pPr>
            <a:lvl8pPr marL="3169744" indent="0">
              <a:buNone/>
              <a:defRPr sz="2000"/>
            </a:lvl8pPr>
            <a:lvl9pPr marL="3622571" indent="0">
              <a:buNone/>
              <a:defRPr sz="2000"/>
            </a:lvl9pPr>
          </a:lstStyle>
          <a:p>
            <a:endParaRPr lang="it-IT"/>
          </a:p>
        </p:txBody>
      </p:sp>
      <p:sp>
        <p:nvSpPr>
          <p:cNvPr id="4" name="Segnaposto testo 3"/>
          <p:cNvSpPr>
            <a:spLocks noGrp="1"/>
          </p:cNvSpPr>
          <p:nvPr>
            <p:ph type="body" sz="half" idx="2"/>
          </p:nvPr>
        </p:nvSpPr>
        <p:spPr>
          <a:xfrm>
            <a:off x="1792290" y="5367338"/>
            <a:ext cx="5486400" cy="804862"/>
          </a:xfrm>
        </p:spPr>
        <p:txBody>
          <a:bodyPr/>
          <a:lstStyle>
            <a:lvl1pPr marL="0" indent="0">
              <a:buNone/>
              <a:defRPr sz="1400"/>
            </a:lvl1pPr>
            <a:lvl2pPr marL="452819" indent="0">
              <a:buNone/>
              <a:defRPr sz="1200"/>
            </a:lvl2pPr>
            <a:lvl3pPr marL="905642" indent="0">
              <a:buNone/>
              <a:defRPr sz="1000"/>
            </a:lvl3pPr>
            <a:lvl4pPr marL="1358465" indent="0">
              <a:buNone/>
              <a:defRPr sz="1000"/>
            </a:lvl4pPr>
            <a:lvl5pPr marL="1811288" indent="0">
              <a:buNone/>
              <a:defRPr sz="1000"/>
            </a:lvl5pPr>
            <a:lvl6pPr marL="2264113" indent="0">
              <a:buNone/>
              <a:defRPr sz="1000"/>
            </a:lvl6pPr>
            <a:lvl7pPr marL="2716931" indent="0">
              <a:buNone/>
              <a:defRPr sz="1000"/>
            </a:lvl7pPr>
            <a:lvl8pPr marL="3169744" indent="0">
              <a:buNone/>
              <a:defRPr sz="1000"/>
            </a:lvl8pPr>
            <a:lvl9pPr marL="3622571"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737A1B76-6944-4AF1-B5FF-230B45BB006A}"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505048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3DAC1505-EB9D-4041-A131-BF8FACC0D51A}"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095622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3" y="274745"/>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745"/>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3A3B912-7DC0-4ED9-8039-AAF9B6EF093F}"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185304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9"/>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867" indent="0" algn="ctr">
              <a:buNone/>
              <a:defRPr>
                <a:solidFill>
                  <a:schemeClr val="tx1">
                    <a:tint val="75000"/>
                  </a:schemeClr>
                </a:solidFill>
              </a:defRPr>
            </a:lvl2pPr>
            <a:lvl3pPr marL="913737" indent="0" algn="ctr">
              <a:buNone/>
              <a:defRPr>
                <a:solidFill>
                  <a:schemeClr val="tx1">
                    <a:tint val="75000"/>
                  </a:schemeClr>
                </a:solidFill>
              </a:defRPr>
            </a:lvl3pPr>
            <a:lvl4pPr marL="1370606" indent="0" algn="ctr">
              <a:buNone/>
              <a:defRPr>
                <a:solidFill>
                  <a:schemeClr val="tx1">
                    <a:tint val="75000"/>
                  </a:schemeClr>
                </a:solidFill>
              </a:defRPr>
            </a:lvl4pPr>
            <a:lvl5pPr marL="1827473" indent="0" algn="ctr">
              <a:buNone/>
              <a:defRPr>
                <a:solidFill>
                  <a:schemeClr val="tx1">
                    <a:tint val="75000"/>
                  </a:schemeClr>
                </a:solidFill>
              </a:defRPr>
            </a:lvl5pPr>
            <a:lvl6pPr marL="2284342" indent="0" algn="ctr">
              <a:buNone/>
              <a:defRPr>
                <a:solidFill>
                  <a:schemeClr val="tx1">
                    <a:tint val="75000"/>
                  </a:schemeClr>
                </a:solidFill>
              </a:defRPr>
            </a:lvl6pPr>
            <a:lvl7pPr marL="2741210" indent="0" algn="ctr">
              <a:buNone/>
              <a:defRPr>
                <a:solidFill>
                  <a:schemeClr val="tx1">
                    <a:tint val="75000"/>
                  </a:schemeClr>
                </a:solidFill>
              </a:defRPr>
            </a:lvl7pPr>
            <a:lvl8pPr marL="3198076" indent="0" algn="ctr">
              <a:buNone/>
              <a:defRPr>
                <a:solidFill>
                  <a:schemeClr val="tx1">
                    <a:tint val="75000"/>
                  </a:schemeClr>
                </a:solidFill>
              </a:defRPr>
            </a:lvl8pPr>
            <a:lvl9pPr marL="3654946"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3533819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285856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1"/>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867" indent="0">
              <a:buNone/>
              <a:defRPr sz="1800">
                <a:solidFill>
                  <a:schemeClr val="tx1">
                    <a:tint val="75000"/>
                  </a:schemeClr>
                </a:solidFill>
              </a:defRPr>
            </a:lvl2pPr>
            <a:lvl3pPr marL="913737" indent="0">
              <a:buNone/>
              <a:defRPr sz="1600">
                <a:solidFill>
                  <a:schemeClr val="tx1">
                    <a:tint val="75000"/>
                  </a:schemeClr>
                </a:solidFill>
              </a:defRPr>
            </a:lvl3pPr>
            <a:lvl4pPr marL="1370606" indent="0">
              <a:buNone/>
              <a:defRPr sz="1400">
                <a:solidFill>
                  <a:schemeClr val="tx1">
                    <a:tint val="75000"/>
                  </a:schemeClr>
                </a:solidFill>
              </a:defRPr>
            </a:lvl4pPr>
            <a:lvl5pPr marL="1827473" indent="0">
              <a:buNone/>
              <a:defRPr sz="1400">
                <a:solidFill>
                  <a:schemeClr val="tx1">
                    <a:tint val="75000"/>
                  </a:schemeClr>
                </a:solidFill>
              </a:defRPr>
            </a:lvl5pPr>
            <a:lvl6pPr marL="2284342" indent="0">
              <a:buNone/>
              <a:defRPr sz="1400">
                <a:solidFill>
                  <a:schemeClr val="tx1">
                    <a:tint val="75000"/>
                  </a:schemeClr>
                </a:solidFill>
              </a:defRPr>
            </a:lvl6pPr>
            <a:lvl7pPr marL="2741210" indent="0">
              <a:buNone/>
              <a:defRPr sz="1400">
                <a:solidFill>
                  <a:schemeClr val="tx1">
                    <a:tint val="75000"/>
                  </a:schemeClr>
                </a:solidFill>
              </a:defRPr>
            </a:lvl7pPr>
            <a:lvl8pPr marL="3198076" indent="0">
              <a:buNone/>
              <a:defRPr sz="1400">
                <a:solidFill>
                  <a:schemeClr val="tx1">
                    <a:tint val="75000"/>
                  </a:schemeClr>
                </a:solidFill>
              </a:defRPr>
            </a:lvl8pPr>
            <a:lvl9pPr marL="3654946"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3241256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31715479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4"/>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34" y="1535114"/>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130974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67630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E1401C84-F129-4A68-8AA5-354D5E79C774}" type="slidenum">
              <a:rPr lang="it-IT"/>
              <a:pPr/>
              <a:t>‹n.›</a:t>
            </a:fld>
            <a:endParaRPr lang="it-IT"/>
          </a:p>
        </p:txBody>
      </p:sp>
    </p:spTree>
    <p:extLst>
      <p:ext uri="{BB962C8B-B14F-4D97-AF65-F5344CB8AC3E}">
        <p14:creationId xmlns:p14="http://schemas.microsoft.com/office/powerpoint/2010/main" val="113152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499494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4"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4"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3288464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433370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316667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274659"/>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5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521D1100-5C87-4BF7-BA05-C6A9B5CA7B72}" type="datetimeFigureOut">
              <a:rPr lang="en-US" smtClean="0">
                <a:solidFill>
                  <a:prstClr val="black">
                    <a:tint val="75000"/>
                  </a:prstClr>
                </a:solidFill>
                <a:latin typeface="Calibri"/>
              </a:rPr>
              <a:pPr/>
              <a:t>24/11/16</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F5854009-349D-443D-8EA5-2FC0EBAEE97F}"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500867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1"/>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867" indent="0" algn="ctr">
              <a:buNone/>
              <a:defRPr>
                <a:solidFill>
                  <a:schemeClr val="tx1">
                    <a:tint val="75000"/>
                  </a:schemeClr>
                </a:solidFill>
              </a:defRPr>
            </a:lvl2pPr>
            <a:lvl3pPr marL="913737" indent="0" algn="ctr">
              <a:buNone/>
              <a:defRPr>
                <a:solidFill>
                  <a:schemeClr val="tx1">
                    <a:tint val="75000"/>
                  </a:schemeClr>
                </a:solidFill>
              </a:defRPr>
            </a:lvl3pPr>
            <a:lvl4pPr marL="1370606" indent="0" algn="ctr">
              <a:buNone/>
              <a:defRPr>
                <a:solidFill>
                  <a:schemeClr val="tx1">
                    <a:tint val="75000"/>
                  </a:schemeClr>
                </a:solidFill>
              </a:defRPr>
            </a:lvl4pPr>
            <a:lvl5pPr marL="1827473" indent="0" algn="ctr">
              <a:buNone/>
              <a:defRPr>
                <a:solidFill>
                  <a:schemeClr val="tx1">
                    <a:tint val="75000"/>
                  </a:schemeClr>
                </a:solidFill>
              </a:defRPr>
            </a:lvl5pPr>
            <a:lvl6pPr marL="2284342" indent="0" algn="ctr">
              <a:buNone/>
              <a:defRPr>
                <a:solidFill>
                  <a:schemeClr val="tx1">
                    <a:tint val="75000"/>
                  </a:schemeClr>
                </a:solidFill>
              </a:defRPr>
            </a:lvl6pPr>
            <a:lvl7pPr marL="2741210" indent="0" algn="ctr">
              <a:buNone/>
              <a:defRPr>
                <a:solidFill>
                  <a:schemeClr val="tx1">
                    <a:tint val="75000"/>
                  </a:schemeClr>
                </a:solidFill>
              </a:defRPr>
            </a:lvl7pPr>
            <a:lvl8pPr marL="3198076" indent="0" algn="ctr">
              <a:buNone/>
              <a:defRPr>
                <a:solidFill>
                  <a:schemeClr val="tx1">
                    <a:tint val="75000"/>
                  </a:schemeClr>
                </a:solidFill>
              </a:defRPr>
            </a:lvl8pPr>
            <a:lvl9pPr marL="3654946"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90B2F55-7263-46EC-A769-665228E56ABE}" type="datetimeFigureOut">
              <a:rPr lang="it-IT">
                <a:latin typeface="Calibri"/>
              </a:rPr>
              <a:pPr>
                <a:defRPr/>
              </a:pPr>
              <a:t>24/11/16</a:t>
            </a:fld>
            <a:endParaRPr lang="it-IT">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784F6F4E-C7F2-4C1F-8AFA-41586EAF2DFD}" type="slidenum">
              <a:rPr lang="it-IT">
                <a:latin typeface="Calibri"/>
              </a:rPr>
              <a:pPr>
                <a:defRPr/>
              </a:pPr>
              <a:t>‹n.›</a:t>
            </a:fld>
            <a:endParaRPr lang="it-IT">
              <a:latin typeface="Calibri"/>
            </a:endParaRPr>
          </a:p>
        </p:txBody>
      </p:sp>
    </p:spTree>
    <p:extLst>
      <p:ext uri="{BB962C8B-B14F-4D97-AF65-F5344CB8AC3E}">
        <p14:creationId xmlns:p14="http://schemas.microsoft.com/office/powerpoint/2010/main" val="2552493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02E6113-27D2-4784-94AA-B25ED4D1163D}" type="datetimeFigureOut">
              <a:rPr lang="it-IT">
                <a:latin typeface="Calibri"/>
              </a:rPr>
              <a:pPr>
                <a:defRPr/>
              </a:pPr>
              <a:t>24/11/16</a:t>
            </a:fld>
            <a:endParaRPr lang="it-IT">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E4798521-A888-4C90-AE58-C4F7536A0AD4}" type="slidenum">
              <a:rPr lang="it-IT">
                <a:latin typeface="Calibri"/>
              </a:rPr>
              <a:pPr>
                <a:defRPr/>
              </a:pPr>
              <a:t>‹n.›</a:t>
            </a:fld>
            <a:endParaRPr lang="it-IT">
              <a:latin typeface="Calibri"/>
            </a:endParaRPr>
          </a:p>
        </p:txBody>
      </p:sp>
    </p:spTree>
    <p:extLst>
      <p:ext uri="{BB962C8B-B14F-4D97-AF65-F5344CB8AC3E}">
        <p14:creationId xmlns:p14="http://schemas.microsoft.com/office/powerpoint/2010/main" val="2699952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3"/>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867" indent="0">
              <a:buNone/>
              <a:defRPr sz="1800">
                <a:solidFill>
                  <a:schemeClr val="tx1">
                    <a:tint val="75000"/>
                  </a:schemeClr>
                </a:solidFill>
              </a:defRPr>
            </a:lvl2pPr>
            <a:lvl3pPr marL="913737" indent="0">
              <a:buNone/>
              <a:defRPr sz="1600">
                <a:solidFill>
                  <a:schemeClr val="tx1">
                    <a:tint val="75000"/>
                  </a:schemeClr>
                </a:solidFill>
              </a:defRPr>
            </a:lvl3pPr>
            <a:lvl4pPr marL="1370606" indent="0">
              <a:buNone/>
              <a:defRPr sz="1400">
                <a:solidFill>
                  <a:schemeClr val="tx1">
                    <a:tint val="75000"/>
                  </a:schemeClr>
                </a:solidFill>
              </a:defRPr>
            </a:lvl4pPr>
            <a:lvl5pPr marL="1827473" indent="0">
              <a:buNone/>
              <a:defRPr sz="1400">
                <a:solidFill>
                  <a:schemeClr val="tx1">
                    <a:tint val="75000"/>
                  </a:schemeClr>
                </a:solidFill>
              </a:defRPr>
            </a:lvl5pPr>
            <a:lvl6pPr marL="2284342" indent="0">
              <a:buNone/>
              <a:defRPr sz="1400">
                <a:solidFill>
                  <a:schemeClr val="tx1">
                    <a:tint val="75000"/>
                  </a:schemeClr>
                </a:solidFill>
              </a:defRPr>
            </a:lvl6pPr>
            <a:lvl7pPr marL="2741210" indent="0">
              <a:buNone/>
              <a:defRPr sz="1400">
                <a:solidFill>
                  <a:schemeClr val="tx1">
                    <a:tint val="75000"/>
                  </a:schemeClr>
                </a:solidFill>
              </a:defRPr>
            </a:lvl7pPr>
            <a:lvl8pPr marL="3198076" indent="0">
              <a:buNone/>
              <a:defRPr sz="1400">
                <a:solidFill>
                  <a:schemeClr val="tx1">
                    <a:tint val="75000"/>
                  </a:schemeClr>
                </a:solidFill>
              </a:defRPr>
            </a:lvl8pPr>
            <a:lvl9pPr marL="3654946"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D1628B8-2A16-4280-8061-A17041972024}" type="datetimeFigureOut">
              <a:rPr lang="it-IT">
                <a:latin typeface="Calibri"/>
              </a:rPr>
              <a:pPr>
                <a:defRPr/>
              </a:pPr>
              <a:t>24/11/16</a:t>
            </a:fld>
            <a:endParaRPr lang="it-IT">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FE0CDF96-456E-4301-AC6A-6574D1C5DC01}" type="slidenum">
              <a:rPr lang="it-IT">
                <a:latin typeface="Calibri"/>
              </a:rPr>
              <a:pPr>
                <a:defRPr/>
              </a:pPr>
              <a:t>‹n.›</a:t>
            </a:fld>
            <a:endParaRPr lang="it-IT">
              <a:latin typeface="Calibri"/>
            </a:endParaRPr>
          </a:p>
        </p:txBody>
      </p:sp>
    </p:spTree>
    <p:extLst>
      <p:ext uri="{BB962C8B-B14F-4D97-AF65-F5344CB8AC3E}">
        <p14:creationId xmlns:p14="http://schemas.microsoft.com/office/powerpoint/2010/main" val="4294392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0A7D3617-E5CF-41EA-81E3-D4E6FEF0EE16}" type="datetimeFigureOut">
              <a:rPr lang="it-IT">
                <a:latin typeface="Calibri"/>
              </a:rPr>
              <a:pPr>
                <a:defRPr/>
              </a:pPr>
              <a:t>24/11/16</a:t>
            </a:fld>
            <a:endParaRPr lang="it-IT">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it-IT">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CE842035-DDCC-4CBD-B0E3-49565AC6D9FB}" type="slidenum">
              <a:rPr lang="it-IT">
                <a:latin typeface="Calibri"/>
              </a:rPr>
              <a:pPr>
                <a:defRPr/>
              </a:pPr>
              <a:t>‹n.›</a:t>
            </a:fld>
            <a:endParaRPr lang="it-IT">
              <a:latin typeface="Calibri"/>
            </a:endParaRPr>
          </a:p>
        </p:txBody>
      </p:sp>
    </p:spTree>
    <p:extLst>
      <p:ext uri="{BB962C8B-B14F-4D97-AF65-F5344CB8AC3E}">
        <p14:creationId xmlns:p14="http://schemas.microsoft.com/office/powerpoint/2010/main" val="25437907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4"/>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4" y="1535114"/>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B49A8CC-1510-46D2-9BDF-2EDD20EC2980}" type="datetimeFigureOut">
              <a:rPr lang="it-IT">
                <a:latin typeface="Calibri"/>
              </a:rPr>
              <a:pPr>
                <a:defRPr/>
              </a:pPr>
              <a:t>24/11/16</a:t>
            </a:fld>
            <a:endParaRPr lang="it-IT">
              <a:latin typeface="Calibri"/>
            </a:endParaRPr>
          </a:p>
        </p:txBody>
      </p:sp>
      <p:sp>
        <p:nvSpPr>
          <p:cNvPr id="8" name="Segnaposto piè di pagina 4"/>
          <p:cNvSpPr>
            <a:spLocks noGrp="1"/>
          </p:cNvSpPr>
          <p:nvPr>
            <p:ph type="ftr" sz="quarter" idx="11"/>
          </p:nvPr>
        </p:nvSpPr>
        <p:spPr/>
        <p:txBody>
          <a:bodyPr/>
          <a:lstStyle>
            <a:lvl1pPr>
              <a:defRPr/>
            </a:lvl1pPr>
          </a:lstStyle>
          <a:p>
            <a:pPr>
              <a:defRPr/>
            </a:pPr>
            <a:endParaRPr lang="it-IT">
              <a:latin typeface="Calibri"/>
            </a:endParaRPr>
          </a:p>
        </p:txBody>
      </p:sp>
      <p:sp>
        <p:nvSpPr>
          <p:cNvPr id="9" name="Segnaposto numero diapositiva 5"/>
          <p:cNvSpPr>
            <a:spLocks noGrp="1"/>
          </p:cNvSpPr>
          <p:nvPr>
            <p:ph type="sldNum" sz="quarter" idx="12"/>
          </p:nvPr>
        </p:nvSpPr>
        <p:spPr/>
        <p:txBody>
          <a:bodyPr/>
          <a:lstStyle>
            <a:lvl1pPr>
              <a:defRPr/>
            </a:lvl1pPr>
          </a:lstStyle>
          <a:p>
            <a:pPr>
              <a:defRPr/>
            </a:pPr>
            <a:fld id="{96904C19-C9C2-47BB-B5B2-9425EE060D6B}" type="slidenum">
              <a:rPr lang="it-IT">
                <a:latin typeface="Calibri"/>
              </a:rPr>
              <a:pPr>
                <a:defRPr/>
              </a:pPr>
              <a:t>‹n.›</a:t>
            </a:fld>
            <a:endParaRPr lang="it-IT">
              <a:latin typeface="Calibri"/>
            </a:endParaRPr>
          </a:p>
        </p:txBody>
      </p:sp>
    </p:spTree>
    <p:extLst>
      <p:ext uri="{BB962C8B-B14F-4D97-AF65-F5344CB8AC3E}">
        <p14:creationId xmlns:p14="http://schemas.microsoft.com/office/powerpoint/2010/main" val="234126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2" y="1535116"/>
            <a:ext cx="4040188" cy="639762"/>
          </a:xfrm>
        </p:spPr>
        <p:txBody>
          <a:bodyPr anchor="b"/>
          <a:lstStyle>
            <a:lvl1pPr marL="0" indent="0">
              <a:buNone/>
              <a:defRPr sz="2400" b="1"/>
            </a:lvl1pPr>
            <a:lvl2pPr marL="455880" indent="0">
              <a:buNone/>
              <a:defRPr sz="2000" b="1"/>
            </a:lvl2pPr>
            <a:lvl3pPr marL="911765" indent="0">
              <a:buNone/>
              <a:defRPr sz="1800" b="1"/>
            </a:lvl3pPr>
            <a:lvl4pPr marL="1367651" indent="0">
              <a:buNone/>
              <a:defRPr sz="1600" b="1"/>
            </a:lvl4pPr>
            <a:lvl5pPr marL="1823534" indent="0">
              <a:buNone/>
              <a:defRPr sz="1600" b="1"/>
            </a:lvl5pPr>
            <a:lvl6pPr marL="2279415" indent="0">
              <a:buNone/>
              <a:defRPr sz="1600" b="1"/>
            </a:lvl6pPr>
            <a:lvl7pPr marL="2735307" indent="0">
              <a:buNone/>
              <a:defRPr sz="1600" b="1"/>
            </a:lvl7pPr>
            <a:lvl8pPr marL="3191179" indent="0">
              <a:buNone/>
              <a:defRPr sz="1600" b="1"/>
            </a:lvl8pPr>
            <a:lvl9pPr marL="3647066"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43" y="1535116"/>
            <a:ext cx="4041775" cy="639762"/>
          </a:xfrm>
        </p:spPr>
        <p:txBody>
          <a:bodyPr anchor="b"/>
          <a:lstStyle>
            <a:lvl1pPr marL="0" indent="0">
              <a:buNone/>
              <a:defRPr sz="2400" b="1"/>
            </a:lvl1pPr>
            <a:lvl2pPr marL="455880" indent="0">
              <a:buNone/>
              <a:defRPr sz="2000" b="1"/>
            </a:lvl2pPr>
            <a:lvl3pPr marL="911765" indent="0">
              <a:buNone/>
              <a:defRPr sz="1800" b="1"/>
            </a:lvl3pPr>
            <a:lvl4pPr marL="1367651" indent="0">
              <a:buNone/>
              <a:defRPr sz="1600" b="1"/>
            </a:lvl4pPr>
            <a:lvl5pPr marL="1823534" indent="0">
              <a:buNone/>
              <a:defRPr sz="1600" b="1"/>
            </a:lvl5pPr>
            <a:lvl6pPr marL="2279415" indent="0">
              <a:buNone/>
              <a:defRPr sz="1600" b="1"/>
            </a:lvl6pPr>
            <a:lvl7pPr marL="2735307" indent="0">
              <a:buNone/>
              <a:defRPr sz="1600" b="1"/>
            </a:lvl7pPr>
            <a:lvl8pPr marL="3191179" indent="0">
              <a:buNone/>
              <a:defRPr sz="1600" b="1"/>
            </a:lvl8pPr>
            <a:lvl9pPr marL="3647066"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endParaRPr lang="it-IT"/>
          </a:p>
        </p:txBody>
      </p:sp>
      <p:sp>
        <p:nvSpPr>
          <p:cNvPr id="8" name="Rectangle 5"/>
          <p:cNvSpPr>
            <a:spLocks noGrp="1" noChangeArrowheads="1"/>
          </p:cNvSpPr>
          <p:nvPr>
            <p:ph type="ftr" sz="quarter" idx="11"/>
          </p:nvPr>
        </p:nvSpPr>
        <p:spPr>
          <a:ln/>
        </p:spPr>
        <p:txBody>
          <a:bodyPr/>
          <a:lstStyle>
            <a:lvl1pPr>
              <a:defRPr/>
            </a:lvl1pPr>
          </a:lstStyle>
          <a:p>
            <a:endParaRPr lang="it-IT"/>
          </a:p>
        </p:txBody>
      </p:sp>
      <p:sp>
        <p:nvSpPr>
          <p:cNvPr id="9" name="Rectangle 6"/>
          <p:cNvSpPr>
            <a:spLocks noGrp="1" noChangeArrowheads="1"/>
          </p:cNvSpPr>
          <p:nvPr>
            <p:ph type="sldNum" sz="quarter" idx="12"/>
          </p:nvPr>
        </p:nvSpPr>
        <p:spPr>
          <a:ln/>
        </p:spPr>
        <p:txBody>
          <a:bodyPr/>
          <a:lstStyle>
            <a:lvl1pPr>
              <a:defRPr/>
            </a:lvl1pPr>
          </a:lstStyle>
          <a:p>
            <a:fld id="{1C4DF37F-FCB3-4051-9246-9DB6507611B2}" type="slidenum">
              <a:rPr lang="it-IT"/>
              <a:pPr/>
              <a:t>‹n.›</a:t>
            </a:fld>
            <a:endParaRPr lang="it-IT"/>
          </a:p>
        </p:txBody>
      </p:sp>
    </p:spTree>
    <p:extLst>
      <p:ext uri="{BB962C8B-B14F-4D97-AF65-F5344CB8AC3E}">
        <p14:creationId xmlns:p14="http://schemas.microsoft.com/office/powerpoint/2010/main" val="19357313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AAC5C0D-E92B-4AF7-9130-8A336F2ABF56}" type="datetimeFigureOut">
              <a:rPr lang="it-IT">
                <a:latin typeface="Calibri"/>
              </a:rPr>
              <a:pPr>
                <a:defRPr/>
              </a:pPr>
              <a:t>24/11/16</a:t>
            </a:fld>
            <a:endParaRPr lang="it-IT">
              <a:latin typeface="Calibri"/>
            </a:endParaRPr>
          </a:p>
        </p:txBody>
      </p:sp>
      <p:sp>
        <p:nvSpPr>
          <p:cNvPr id="4" name="Segnaposto piè di pagina 4"/>
          <p:cNvSpPr>
            <a:spLocks noGrp="1"/>
          </p:cNvSpPr>
          <p:nvPr>
            <p:ph type="ftr" sz="quarter" idx="11"/>
          </p:nvPr>
        </p:nvSpPr>
        <p:spPr/>
        <p:txBody>
          <a:bodyPr/>
          <a:lstStyle>
            <a:lvl1pPr>
              <a:defRPr/>
            </a:lvl1pPr>
          </a:lstStyle>
          <a:p>
            <a:pPr>
              <a:defRPr/>
            </a:pPr>
            <a:endParaRPr lang="it-IT">
              <a:latin typeface="Calibri"/>
            </a:endParaRPr>
          </a:p>
        </p:txBody>
      </p:sp>
      <p:sp>
        <p:nvSpPr>
          <p:cNvPr id="5" name="Segnaposto numero diapositiva 5"/>
          <p:cNvSpPr>
            <a:spLocks noGrp="1"/>
          </p:cNvSpPr>
          <p:nvPr>
            <p:ph type="sldNum" sz="quarter" idx="12"/>
          </p:nvPr>
        </p:nvSpPr>
        <p:spPr/>
        <p:txBody>
          <a:bodyPr/>
          <a:lstStyle>
            <a:lvl1pPr>
              <a:defRPr/>
            </a:lvl1pPr>
          </a:lstStyle>
          <a:p>
            <a:pPr>
              <a:defRPr/>
            </a:pPr>
            <a:fld id="{69518FE0-8C56-4E3D-9753-5C5A983DD672}" type="slidenum">
              <a:rPr lang="it-IT">
                <a:latin typeface="Calibri"/>
              </a:rPr>
              <a:pPr>
                <a:defRPr/>
              </a:pPr>
              <a:t>‹n.›</a:t>
            </a:fld>
            <a:endParaRPr lang="it-IT">
              <a:latin typeface="Calibri"/>
            </a:endParaRPr>
          </a:p>
        </p:txBody>
      </p:sp>
    </p:spTree>
    <p:extLst>
      <p:ext uri="{BB962C8B-B14F-4D97-AF65-F5344CB8AC3E}">
        <p14:creationId xmlns:p14="http://schemas.microsoft.com/office/powerpoint/2010/main" val="3110167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0399DF6-DC8D-4312-8F0D-9C98E0DCDD0D}" type="datetimeFigureOut">
              <a:rPr lang="it-IT">
                <a:latin typeface="Calibri"/>
              </a:rPr>
              <a:pPr>
                <a:defRPr/>
              </a:pPr>
              <a:t>24/11/16</a:t>
            </a:fld>
            <a:endParaRPr lang="it-IT">
              <a:latin typeface="Calibri"/>
            </a:endParaRPr>
          </a:p>
        </p:txBody>
      </p:sp>
      <p:sp>
        <p:nvSpPr>
          <p:cNvPr id="3" name="Segnaposto piè di pagina 4"/>
          <p:cNvSpPr>
            <a:spLocks noGrp="1"/>
          </p:cNvSpPr>
          <p:nvPr>
            <p:ph type="ftr" sz="quarter" idx="11"/>
          </p:nvPr>
        </p:nvSpPr>
        <p:spPr/>
        <p:txBody>
          <a:bodyPr/>
          <a:lstStyle>
            <a:lvl1pPr>
              <a:defRPr/>
            </a:lvl1pPr>
          </a:lstStyle>
          <a:p>
            <a:pPr>
              <a:defRPr/>
            </a:pPr>
            <a:endParaRPr lang="it-IT">
              <a:latin typeface="Calibri"/>
            </a:endParaRPr>
          </a:p>
        </p:txBody>
      </p:sp>
      <p:sp>
        <p:nvSpPr>
          <p:cNvPr id="4" name="Segnaposto numero diapositiva 5"/>
          <p:cNvSpPr>
            <a:spLocks noGrp="1"/>
          </p:cNvSpPr>
          <p:nvPr>
            <p:ph type="sldNum" sz="quarter" idx="12"/>
          </p:nvPr>
        </p:nvSpPr>
        <p:spPr/>
        <p:txBody>
          <a:bodyPr/>
          <a:lstStyle>
            <a:lvl1pPr>
              <a:defRPr/>
            </a:lvl1pPr>
          </a:lstStyle>
          <a:p>
            <a:pPr>
              <a:defRPr/>
            </a:pPr>
            <a:fld id="{A453145C-D28D-400A-BA70-CFF0E5B26652}" type="slidenum">
              <a:rPr lang="it-IT">
                <a:latin typeface="Calibri"/>
              </a:rPr>
              <a:pPr>
                <a:defRPr/>
              </a:pPr>
              <a:t>‹n.›</a:t>
            </a:fld>
            <a:endParaRPr lang="it-IT">
              <a:latin typeface="Calibri"/>
            </a:endParaRPr>
          </a:p>
        </p:txBody>
      </p:sp>
    </p:spTree>
    <p:extLst>
      <p:ext uri="{BB962C8B-B14F-4D97-AF65-F5344CB8AC3E}">
        <p14:creationId xmlns:p14="http://schemas.microsoft.com/office/powerpoint/2010/main" val="14543836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4" y="27307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4"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D979B6B-0775-4CFD-AFB1-CEA4073AF0B8}" type="datetimeFigureOut">
              <a:rPr lang="it-IT">
                <a:latin typeface="Calibri"/>
              </a:rPr>
              <a:pPr>
                <a:defRPr/>
              </a:pPr>
              <a:t>24/11/16</a:t>
            </a:fld>
            <a:endParaRPr lang="it-IT">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it-IT">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B7532468-1CCF-45A5-BA73-51EED75660BA}" type="slidenum">
              <a:rPr lang="it-IT">
                <a:latin typeface="Calibri"/>
              </a:rPr>
              <a:pPr>
                <a:defRPr/>
              </a:pPr>
              <a:t>‹n.›</a:t>
            </a:fld>
            <a:endParaRPr lang="it-IT">
              <a:latin typeface="Calibri"/>
            </a:endParaRPr>
          </a:p>
        </p:txBody>
      </p:sp>
    </p:spTree>
    <p:extLst>
      <p:ext uri="{BB962C8B-B14F-4D97-AF65-F5344CB8AC3E}">
        <p14:creationId xmlns:p14="http://schemas.microsoft.com/office/powerpoint/2010/main" val="2630079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3902AF2-ECEE-4D30-BB8B-E123F4FDB77B}" type="datetimeFigureOut">
              <a:rPr lang="it-IT">
                <a:latin typeface="Calibri"/>
              </a:rPr>
              <a:pPr>
                <a:defRPr/>
              </a:pPr>
              <a:t>24/11/16</a:t>
            </a:fld>
            <a:endParaRPr lang="it-IT">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it-IT">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B7963027-002B-4F80-915E-6AED713D00D6}" type="slidenum">
              <a:rPr lang="it-IT">
                <a:latin typeface="Calibri"/>
              </a:rPr>
              <a:pPr>
                <a:defRPr/>
              </a:pPr>
              <a:t>‹n.›</a:t>
            </a:fld>
            <a:endParaRPr lang="it-IT">
              <a:latin typeface="Calibri"/>
            </a:endParaRPr>
          </a:p>
        </p:txBody>
      </p:sp>
    </p:spTree>
    <p:extLst>
      <p:ext uri="{BB962C8B-B14F-4D97-AF65-F5344CB8AC3E}">
        <p14:creationId xmlns:p14="http://schemas.microsoft.com/office/powerpoint/2010/main" val="39857124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050C2A9-CD5E-4871-A275-40A83B37AB91}" type="datetimeFigureOut">
              <a:rPr lang="it-IT">
                <a:latin typeface="Calibri"/>
              </a:rPr>
              <a:pPr>
                <a:defRPr/>
              </a:pPr>
              <a:t>24/11/16</a:t>
            </a:fld>
            <a:endParaRPr lang="it-IT">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E632404D-1D9F-40F4-A7DD-19AB36584E54}" type="slidenum">
              <a:rPr lang="it-IT">
                <a:latin typeface="Calibri"/>
              </a:rPr>
              <a:pPr>
                <a:defRPr/>
              </a:pPr>
              <a:t>‹n.›</a:t>
            </a:fld>
            <a:endParaRPr lang="it-IT">
              <a:latin typeface="Calibri"/>
            </a:endParaRPr>
          </a:p>
        </p:txBody>
      </p:sp>
    </p:spTree>
    <p:extLst>
      <p:ext uri="{BB962C8B-B14F-4D97-AF65-F5344CB8AC3E}">
        <p14:creationId xmlns:p14="http://schemas.microsoft.com/office/powerpoint/2010/main" val="31948128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274660"/>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60"/>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898B88A-24F2-4070-B15C-B29E9357A286}" type="datetimeFigureOut">
              <a:rPr lang="it-IT">
                <a:latin typeface="Calibri"/>
              </a:rPr>
              <a:pPr>
                <a:defRPr/>
              </a:pPr>
              <a:t>24/11/16</a:t>
            </a:fld>
            <a:endParaRPr lang="it-IT">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E822AECB-8A79-4529-B741-D25352F2533E}" type="slidenum">
              <a:rPr lang="it-IT">
                <a:latin typeface="Calibri"/>
              </a:rPr>
              <a:pPr>
                <a:defRPr/>
              </a:pPr>
              <a:t>‹n.›</a:t>
            </a:fld>
            <a:endParaRPr lang="it-IT">
              <a:latin typeface="Calibri"/>
            </a:endParaRPr>
          </a:p>
        </p:txBody>
      </p:sp>
    </p:spTree>
    <p:extLst>
      <p:ext uri="{BB962C8B-B14F-4D97-AF65-F5344CB8AC3E}">
        <p14:creationId xmlns:p14="http://schemas.microsoft.com/office/powerpoint/2010/main" val="27418970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7"/>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867" indent="0" algn="ctr">
              <a:buNone/>
              <a:defRPr>
                <a:solidFill>
                  <a:schemeClr val="tx1">
                    <a:tint val="75000"/>
                  </a:schemeClr>
                </a:solidFill>
              </a:defRPr>
            </a:lvl2pPr>
            <a:lvl3pPr marL="913737" indent="0" algn="ctr">
              <a:buNone/>
              <a:defRPr>
                <a:solidFill>
                  <a:schemeClr val="tx1">
                    <a:tint val="75000"/>
                  </a:schemeClr>
                </a:solidFill>
              </a:defRPr>
            </a:lvl3pPr>
            <a:lvl4pPr marL="1370606" indent="0" algn="ctr">
              <a:buNone/>
              <a:defRPr>
                <a:solidFill>
                  <a:schemeClr val="tx1">
                    <a:tint val="75000"/>
                  </a:schemeClr>
                </a:solidFill>
              </a:defRPr>
            </a:lvl4pPr>
            <a:lvl5pPr marL="1827473" indent="0" algn="ctr">
              <a:buNone/>
              <a:defRPr>
                <a:solidFill>
                  <a:schemeClr val="tx1">
                    <a:tint val="75000"/>
                  </a:schemeClr>
                </a:solidFill>
              </a:defRPr>
            </a:lvl5pPr>
            <a:lvl6pPr marL="2284342" indent="0" algn="ctr">
              <a:buNone/>
              <a:defRPr>
                <a:solidFill>
                  <a:schemeClr val="tx1">
                    <a:tint val="75000"/>
                  </a:schemeClr>
                </a:solidFill>
              </a:defRPr>
            </a:lvl6pPr>
            <a:lvl7pPr marL="2741210" indent="0" algn="ctr">
              <a:buNone/>
              <a:defRPr>
                <a:solidFill>
                  <a:schemeClr val="tx1">
                    <a:tint val="75000"/>
                  </a:schemeClr>
                </a:solidFill>
              </a:defRPr>
            </a:lvl7pPr>
            <a:lvl8pPr marL="3198076" indent="0" algn="ctr">
              <a:buNone/>
              <a:defRPr>
                <a:solidFill>
                  <a:schemeClr val="tx1">
                    <a:tint val="75000"/>
                  </a:schemeClr>
                </a:solidFill>
              </a:defRPr>
            </a:lvl8pPr>
            <a:lvl9pPr marL="3654946"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5EA4B38-EE2D-406A-A16B-E7CD08EF5510}"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FDC0E686-F2F3-402A-AA16-FFAE77EA5C0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084321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5EA4B38-EE2D-406A-A16B-E7CD08EF5510}"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FDC0E686-F2F3-402A-AA16-FFAE77EA5C0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7091143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3"/>
            <a:ext cx="7772400" cy="1362076"/>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867" indent="0">
              <a:buNone/>
              <a:defRPr sz="1800">
                <a:solidFill>
                  <a:schemeClr val="tx1">
                    <a:tint val="75000"/>
                  </a:schemeClr>
                </a:solidFill>
              </a:defRPr>
            </a:lvl2pPr>
            <a:lvl3pPr marL="913737" indent="0">
              <a:buNone/>
              <a:defRPr sz="1600">
                <a:solidFill>
                  <a:schemeClr val="tx1">
                    <a:tint val="75000"/>
                  </a:schemeClr>
                </a:solidFill>
              </a:defRPr>
            </a:lvl3pPr>
            <a:lvl4pPr marL="1370606" indent="0">
              <a:buNone/>
              <a:defRPr sz="1400">
                <a:solidFill>
                  <a:schemeClr val="tx1">
                    <a:tint val="75000"/>
                  </a:schemeClr>
                </a:solidFill>
              </a:defRPr>
            </a:lvl4pPr>
            <a:lvl5pPr marL="1827473" indent="0">
              <a:buNone/>
              <a:defRPr sz="1400">
                <a:solidFill>
                  <a:schemeClr val="tx1">
                    <a:tint val="75000"/>
                  </a:schemeClr>
                </a:solidFill>
              </a:defRPr>
            </a:lvl5pPr>
            <a:lvl6pPr marL="2284342" indent="0">
              <a:buNone/>
              <a:defRPr sz="1400">
                <a:solidFill>
                  <a:schemeClr val="tx1">
                    <a:tint val="75000"/>
                  </a:schemeClr>
                </a:solidFill>
              </a:defRPr>
            </a:lvl6pPr>
            <a:lvl7pPr marL="2741210" indent="0">
              <a:buNone/>
              <a:defRPr sz="1400">
                <a:solidFill>
                  <a:schemeClr val="tx1">
                    <a:tint val="75000"/>
                  </a:schemeClr>
                </a:solidFill>
              </a:defRPr>
            </a:lvl7pPr>
            <a:lvl8pPr marL="3198076" indent="0">
              <a:buNone/>
              <a:defRPr sz="1400">
                <a:solidFill>
                  <a:schemeClr val="tx1">
                    <a:tint val="75000"/>
                  </a:schemeClr>
                </a:solidFill>
              </a:defRPr>
            </a:lvl8pPr>
            <a:lvl9pPr marL="3654946"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5EA4B38-EE2D-406A-A16B-E7CD08EF5510}"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FDC0E686-F2F3-402A-AA16-FFAE77EA5C0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7322297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5EA4B38-EE2D-406A-A16B-E7CD08EF5510}"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FDC0E686-F2F3-402A-AA16-FFAE77EA5C0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92671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endParaRPr lang="it-IT"/>
          </a:p>
        </p:txBody>
      </p:sp>
      <p:sp>
        <p:nvSpPr>
          <p:cNvPr id="4" name="Rectangle 5"/>
          <p:cNvSpPr>
            <a:spLocks noGrp="1" noChangeArrowheads="1"/>
          </p:cNvSpPr>
          <p:nvPr>
            <p:ph type="ftr" sz="quarter" idx="11"/>
          </p:nvPr>
        </p:nvSpPr>
        <p:spPr>
          <a:ln/>
        </p:spPr>
        <p:txBody>
          <a:bodyPr/>
          <a:lstStyle>
            <a:lvl1pPr>
              <a:defRPr/>
            </a:lvl1pPr>
          </a:lstStyle>
          <a:p>
            <a:endParaRPr lang="it-IT"/>
          </a:p>
        </p:txBody>
      </p:sp>
      <p:sp>
        <p:nvSpPr>
          <p:cNvPr id="5" name="Rectangle 6"/>
          <p:cNvSpPr>
            <a:spLocks noGrp="1" noChangeArrowheads="1"/>
          </p:cNvSpPr>
          <p:nvPr>
            <p:ph type="sldNum" sz="quarter" idx="12"/>
          </p:nvPr>
        </p:nvSpPr>
        <p:spPr>
          <a:ln/>
        </p:spPr>
        <p:txBody>
          <a:bodyPr/>
          <a:lstStyle>
            <a:lvl1pPr>
              <a:defRPr/>
            </a:lvl1pPr>
          </a:lstStyle>
          <a:p>
            <a:fld id="{63871CDC-FB6E-4678-92D6-F6C4154E096F}" type="slidenum">
              <a:rPr lang="it-IT"/>
              <a:pPr/>
              <a:t>‹n.›</a:t>
            </a:fld>
            <a:endParaRPr lang="it-IT"/>
          </a:p>
        </p:txBody>
      </p:sp>
    </p:spTree>
    <p:extLst>
      <p:ext uri="{BB962C8B-B14F-4D97-AF65-F5344CB8AC3E}">
        <p14:creationId xmlns:p14="http://schemas.microsoft.com/office/powerpoint/2010/main" val="2498318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2" y="1535116"/>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43" y="1535116"/>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5EA4B38-EE2D-406A-A16B-E7CD08EF5510}"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FDC0E686-F2F3-402A-AA16-FFAE77EA5C0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405902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5EA4B38-EE2D-406A-A16B-E7CD08EF5510}"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FDC0E686-F2F3-402A-AA16-FFAE77EA5C0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98501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5EA4B38-EE2D-406A-A16B-E7CD08EF5510}"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FDC0E686-F2F3-402A-AA16-FFAE77EA5C0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8895802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2" y="273052"/>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61" y="27307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12"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5EA4B38-EE2D-406A-A16B-E7CD08EF5510}"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FDC0E686-F2F3-402A-AA16-FFAE77EA5C0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3104104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endParaRPr lang="it-IT"/>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5EA4B38-EE2D-406A-A16B-E7CD08EF5510}"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FDC0E686-F2F3-402A-AA16-FFAE77EA5C0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2553694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5EA4B38-EE2D-406A-A16B-E7CD08EF5510}"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FDC0E686-F2F3-402A-AA16-FFAE77EA5C0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8463771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274666"/>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66"/>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5EA4B38-EE2D-406A-A16B-E7CD08EF5510}"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FDC0E686-F2F3-402A-AA16-FFAE77EA5C0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4726417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1"/>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867" indent="0" algn="ctr">
              <a:buNone/>
              <a:defRPr>
                <a:solidFill>
                  <a:schemeClr val="tx1">
                    <a:tint val="75000"/>
                  </a:schemeClr>
                </a:solidFill>
              </a:defRPr>
            </a:lvl2pPr>
            <a:lvl3pPr marL="913737" indent="0" algn="ctr">
              <a:buNone/>
              <a:defRPr>
                <a:solidFill>
                  <a:schemeClr val="tx1">
                    <a:tint val="75000"/>
                  </a:schemeClr>
                </a:solidFill>
              </a:defRPr>
            </a:lvl3pPr>
            <a:lvl4pPr marL="1370606" indent="0" algn="ctr">
              <a:buNone/>
              <a:defRPr>
                <a:solidFill>
                  <a:schemeClr val="tx1">
                    <a:tint val="75000"/>
                  </a:schemeClr>
                </a:solidFill>
              </a:defRPr>
            </a:lvl4pPr>
            <a:lvl5pPr marL="1827473" indent="0" algn="ctr">
              <a:buNone/>
              <a:defRPr>
                <a:solidFill>
                  <a:schemeClr val="tx1">
                    <a:tint val="75000"/>
                  </a:schemeClr>
                </a:solidFill>
              </a:defRPr>
            </a:lvl5pPr>
            <a:lvl6pPr marL="2284342" indent="0" algn="ctr">
              <a:buNone/>
              <a:defRPr>
                <a:solidFill>
                  <a:schemeClr val="tx1">
                    <a:tint val="75000"/>
                  </a:schemeClr>
                </a:solidFill>
              </a:defRPr>
            </a:lvl6pPr>
            <a:lvl7pPr marL="2741210" indent="0" algn="ctr">
              <a:buNone/>
              <a:defRPr>
                <a:solidFill>
                  <a:schemeClr val="tx1">
                    <a:tint val="75000"/>
                  </a:schemeClr>
                </a:solidFill>
              </a:defRPr>
            </a:lvl7pPr>
            <a:lvl8pPr marL="3198076" indent="0" algn="ctr">
              <a:buNone/>
              <a:defRPr>
                <a:solidFill>
                  <a:schemeClr val="tx1">
                    <a:tint val="75000"/>
                  </a:schemeClr>
                </a:solidFill>
              </a:defRPr>
            </a:lvl8pPr>
            <a:lvl9pPr marL="3654946"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43CA61F-5B39-4571-987A-372D68B264C7}"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C7421A56-FFDE-4338-BAF7-46A09AA7E1C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1608736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43CA61F-5B39-4571-987A-372D68B264C7}"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C7421A56-FFDE-4338-BAF7-46A09AA7E1C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3767768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3"/>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867" indent="0">
              <a:buNone/>
              <a:defRPr sz="1800">
                <a:solidFill>
                  <a:schemeClr val="tx1">
                    <a:tint val="75000"/>
                  </a:schemeClr>
                </a:solidFill>
              </a:defRPr>
            </a:lvl2pPr>
            <a:lvl3pPr marL="913737" indent="0">
              <a:buNone/>
              <a:defRPr sz="1600">
                <a:solidFill>
                  <a:schemeClr val="tx1">
                    <a:tint val="75000"/>
                  </a:schemeClr>
                </a:solidFill>
              </a:defRPr>
            </a:lvl3pPr>
            <a:lvl4pPr marL="1370606" indent="0">
              <a:buNone/>
              <a:defRPr sz="1400">
                <a:solidFill>
                  <a:schemeClr val="tx1">
                    <a:tint val="75000"/>
                  </a:schemeClr>
                </a:solidFill>
              </a:defRPr>
            </a:lvl4pPr>
            <a:lvl5pPr marL="1827473" indent="0">
              <a:buNone/>
              <a:defRPr sz="1400">
                <a:solidFill>
                  <a:schemeClr val="tx1">
                    <a:tint val="75000"/>
                  </a:schemeClr>
                </a:solidFill>
              </a:defRPr>
            </a:lvl5pPr>
            <a:lvl6pPr marL="2284342" indent="0">
              <a:buNone/>
              <a:defRPr sz="1400">
                <a:solidFill>
                  <a:schemeClr val="tx1">
                    <a:tint val="75000"/>
                  </a:schemeClr>
                </a:solidFill>
              </a:defRPr>
            </a:lvl6pPr>
            <a:lvl7pPr marL="2741210" indent="0">
              <a:buNone/>
              <a:defRPr sz="1400">
                <a:solidFill>
                  <a:schemeClr val="tx1">
                    <a:tint val="75000"/>
                  </a:schemeClr>
                </a:solidFill>
              </a:defRPr>
            </a:lvl7pPr>
            <a:lvl8pPr marL="3198076" indent="0">
              <a:buNone/>
              <a:defRPr sz="1400">
                <a:solidFill>
                  <a:schemeClr val="tx1">
                    <a:tint val="75000"/>
                  </a:schemeClr>
                </a:solidFill>
              </a:defRPr>
            </a:lvl8pPr>
            <a:lvl9pPr marL="3654946"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43CA61F-5B39-4571-987A-372D68B264C7}"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C7421A56-FFDE-4338-BAF7-46A09AA7E1C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557760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it-IT"/>
          </a:p>
        </p:txBody>
      </p:sp>
      <p:sp>
        <p:nvSpPr>
          <p:cNvPr id="3" name="Rectangle 5"/>
          <p:cNvSpPr>
            <a:spLocks noGrp="1" noChangeArrowheads="1"/>
          </p:cNvSpPr>
          <p:nvPr>
            <p:ph type="ftr" sz="quarter" idx="11"/>
          </p:nvPr>
        </p:nvSpPr>
        <p:spPr>
          <a:ln/>
        </p:spPr>
        <p:txBody>
          <a:bodyPr/>
          <a:lstStyle>
            <a:lvl1pPr>
              <a:defRPr/>
            </a:lvl1pPr>
          </a:lstStyle>
          <a:p>
            <a:endParaRPr lang="it-IT"/>
          </a:p>
        </p:txBody>
      </p:sp>
      <p:sp>
        <p:nvSpPr>
          <p:cNvPr id="4" name="Rectangle 6"/>
          <p:cNvSpPr>
            <a:spLocks noGrp="1" noChangeArrowheads="1"/>
          </p:cNvSpPr>
          <p:nvPr>
            <p:ph type="sldNum" sz="quarter" idx="12"/>
          </p:nvPr>
        </p:nvSpPr>
        <p:spPr>
          <a:ln/>
        </p:spPr>
        <p:txBody>
          <a:bodyPr/>
          <a:lstStyle>
            <a:lvl1pPr>
              <a:defRPr/>
            </a:lvl1pPr>
          </a:lstStyle>
          <a:p>
            <a:fld id="{48CFD2F9-5B8C-49ED-A80C-6456B5B7BA4D}" type="slidenum">
              <a:rPr lang="it-IT"/>
              <a:pPr/>
              <a:t>‹n.›</a:t>
            </a:fld>
            <a:endParaRPr lang="it-IT"/>
          </a:p>
        </p:txBody>
      </p:sp>
    </p:spTree>
    <p:extLst>
      <p:ext uri="{BB962C8B-B14F-4D97-AF65-F5344CB8AC3E}">
        <p14:creationId xmlns:p14="http://schemas.microsoft.com/office/powerpoint/2010/main" val="41149875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43CA61F-5B39-4571-987A-372D68B264C7}"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C7421A56-FFDE-4338-BAF7-46A09AA7E1C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9383324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4"/>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4" y="1535114"/>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43CA61F-5B39-4571-987A-372D68B264C7}"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C7421A56-FFDE-4338-BAF7-46A09AA7E1C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0421252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43CA61F-5B39-4571-987A-372D68B264C7}"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C7421A56-FFDE-4338-BAF7-46A09AA7E1C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1227609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43CA61F-5B39-4571-987A-372D68B264C7}"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C7421A56-FFDE-4338-BAF7-46A09AA7E1C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2322817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4" y="27307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4"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43CA61F-5B39-4571-987A-372D68B264C7}"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C7421A56-FFDE-4338-BAF7-46A09AA7E1C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5984608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43CA61F-5B39-4571-987A-372D68B264C7}"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C7421A56-FFDE-4338-BAF7-46A09AA7E1C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7910719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43CA61F-5B39-4571-987A-372D68B264C7}"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C7421A56-FFDE-4338-BAF7-46A09AA7E1C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6210656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274660"/>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60"/>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43CA61F-5B39-4571-987A-372D68B264C7}" type="datetimeFigureOut">
              <a:rPr lang="it-IT" smtClean="0">
                <a:solidFill>
                  <a:prstClr val="black">
                    <a:tint val="75000"/>
                  </a:prstClr>
                </a:solidFill>
                <a:latin typeface="Calibri"/>
              </a:rPr>
              <a:pPr/>
              <a:t>24/11/16</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C7421A56-FFDE-4338-BAF7-46A09AA7E1C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6770999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1225" indent="0" algn="ctr">
              <a:buNone/>
              <a:defRPr/>
            </a:lvl2pPr>
            <a:lvl3pPr marL="902456" indent="0" algn="ctr">
              <a:buNone/>
              <a:defRPr/>
            </a:lvl3pPr>
            <a:lvl4pPr marL="1353685" indent="0" algn="ctr">
              <a:buNone/>
              <a:defRPr/>
            </a:lvl4pPr>
            <a:lvl5pPr marL="1804916" indent="0" algn="ctr">
              <a:buNone/>
              <a:defRPr/>
            </a:lvl5pPr>
            <a:lvl6pPr marL="2256148" indent="0" algn="ctr">
              <a:buNone/>
              <a:defRPr/>
            </a:lvl6pPr>
            <a:lvl7pPr marL="2707371" indent="0" algn="ctr">
              <a:buNone/>
              <a:defRPr/>
            </a:lvl7pPr>
            <a:lvl8pPr marL="3158593" indent="0" algn="ctr">
              <a:buNone/>
              <a:defRPr/>
            </a:lvl8pPr>
            <a:lvl9pPr marL="360982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C436D3-382A-41F1-8AFF-63D2B0D0AFE5}" type="slidenum">
              <a:rPr lang="it-IT">
                <a:solidFill>
                  <a:srgbClr val="000000"/>
                </a:solidFill>
                <a:latin typeface="Times New Roman"/>
              </a:rPr>
              <a:pPr>
                <a:defRPr/>
              </a:pPr>
              <a:t>‹n.›</a:t>
            </a:fld>
            <a:endParaRPr lang="it-IT">
              <a:solidFill>
                <a:srgbClr val="000000"/>
              </a:solidFill>
              <a:latin typeface="Times New Roman"/>
            </a:endParaRPr>
          </a:p>
        </p:txBody>
      </p:sp>
    </p:spTree>
    <p:extLst>
      <p:ext uri="{BB962C8B-B14F-4D97-AF65-F5344CB8AC3E}">
        <p14:creationId xmlns:p14="http://schemas.microsoft.com/office/powerpoint/2010/main" val="3594981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715EC5-488C-4707-96A3-53AE30FE7428}" type="slidenum">
              <a:rPr lang="it-IT">
                <a:solidFill>
                  <a:srgbClr val="000000"/>
                </a:solidFill>
                <a:latin typeface="Times New Roman"/>
              </a:rPr>
              <a:pPr>
                <a:defRPr/>
              </a:pPr>
              <a:t>‹n.›</a:t>
            </a:fld>
            <a:endParaRPr lang="it-IT">
              <a:solidFill>
                <a:srgbClr val="000000"/>
              </a:solidFill>
              <a:latin typeface="Times New Roman"/>
            </a:endParaRPr>
          </a:p>
        </p:txBody>
      </p:sp>
    </p:spTree>
    <p:extLst>
      <p:ext uri="{BB962C8B-B14F-4D97-AF65-F5344CB8AC3E}">
        <p14:creationId xmlns:p14="http://schemas.microsoft.com/office/powerpoint/2010/main" val="1272421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2" y="273052"/>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7"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12" y="1435104"/>
            <a:ext cx="3008313" cy="4691063"/>
          </a:xfrm>
        </p:spPr>
        <p:txBody>
          <a:bodyPr/>
          <a:lstStyle>
            <a:lvl1pPr marL="0" indent="0">
              <a:buNone/>
              <a:defRPr sz="1400"/>
            </a:lvl1pPr>
            <a:lvl2pPr marL="455880" indent="0">
              <a:buNone/>
              <a:defRPr sz="1200"/>
            </a:lvl2pPr>
            <a:lvl3pPr marL="911765" indent="0">
              <a:buNone/>
              <a:defRPr sz="1000"/>
            </a:lvl3pPr>
            <a:lvl4pPr marL="1367651" indent="0">
              <a:buNone/>
              <a:defRPr sz="1000"/>
            </a:lvl4pPr>
            <a:lvl5pPr marL="1823534" indent="0">
              <a:buNone/>
              <a:defRPr sz="1000"/>
            </a:lvl5pPr>
            <a:lvl6pPr marL="2279415" indent="0">
              <a:buNone/>
              <a:defRPr sz="1000"/>
            </a:lvl6pPr>
            <a:lvl7pPr marL="2735307" indent="0">
              <a:buNone/>
              <a:defRPr sz="1000"/>
            </a:lvl7pPr>
            <a:lvl8pPr marL="3191179" indent="0">
              <a:buNone/>
              <a:defRPr sz="1000"/>
            </a:lvl8pPr>
            <a:lvl9pPr marL="3647066" indent="0">
              <a:buNone/>
              <a:defRPr sz="10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F16AF382-26DB-4E27-955A-CD307E95B2FC}" type="slidenum">
              <a:rPr lang="it-IT"/>
              <a:pPr/>
              <a:t>‹n.›</a:t>
            </a:fld>
            <a:endParaRPr lang="it-IT"/>
          </a:p>
        </p:txBody>
      </p:sp>
    </p:spTree>
    <p:extLst>
      <p:ext uri="{BB962C8B-B14F-4D97-AF65-F5344CB8AC3E}">
        <p14:creationId xmlns:p14="http://schemas.microsoft.com/office/powerpoint/2010/main" val="315654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1225" indent="0">
              <a:buNone/>
              <a:defRPr sz="1800"/>
            </a:lvl2pPr>
            <a:lvl3pPr marL="902456" indent="0">
              <a:buNone/>
              <a:defRPr sz="1600"/>
            </a:lvl3pPr>
            <a:lvl4pPr marL="1353685" indent="0">
              <a:buNone/>
              <a:defRPr sz="1400"/>
            </a:lvl4pPr>
            <a:lvl5pPr marL="1804916" indent="0">
              <a:buNone/>
              <a:defRPr sz="1400"/>
            </a:lvl5pPr>
            <a:lvl6pPr marL="2256148" indent="0">
              <a:buNone/>
              <a:defRPr sz="1400"/>
            </a:lvl6pPr>
            <a:lvl7pPr marL="2707371" indent="0">
              <a:buNone/>
              <a:defRPr sz="1400"/>
            </a:lvl7pPr>
            <a:lvl8pPr marL="3158593" indent="0">
              <a:buNone/>
              <a:defRPr sz="1400"/>
            </a:lvl8pPr>
            <a:lvl9pPr marL="360982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2F227D-E86A-4131-A1C4-6642DA59AD09}" type="slidenum">
              <a:rPr lang="it-IT">
                <a:solidFill>
                  <a:srgbClr val="000000"/>
                </a:solidFill>
                <a:latin typeface="Times New Roman"/>
              </a:rPr>
              <a:pPr>
                <a:defRPr/>
              </a:pPr>
              <a:t>‹n.›</a:t>
            </a:fld>
            <a:endParaRPr lang="it-IT">
              <a:solidFill>
                <a:srgbClr val="000000"/>
              </a:solidFill>
              <a:latin typeface="Times New Roman"/>
            </a:endParaRPr>
          </a:p>
        </p:txBody>
      </p:sp>
    </p:spTree>
    <p:extLst>
      <p:ext uri="{BB962C8B-B14F-4D97-AF65-F5344CB8AC3E}">
        <p14:creationId xmlns:p14="http://schemas.microsoft.com/office/powerpoint/2010/main" val="40879688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6103BD-DAA1-4D04-92AC-51E85221BCDA}" type="slidenum">
              <a:rPr lang="it-IT">
                <a:solidFill>
                  <a:srgbClr val="000000"/>
                </a:solidFill>
                <a:latin typeface="Times New Roman"/>
              </a:rPr>
              <a:pPr>
                <a:defRPr/>
              </a:pPr>
              <a:t>‹n.›</a:t>
            </a:fld>
            <a:endParaRPr lang="it-IT">
              <a:solidFill>
                <a:srgbClr val="000000"/>
              </a:solidFill>
              <a:latin typeface="Times New Roman"/>
            </a:endParaRPr>
          </a:p>
        </p:txBody>
      </p:sp>
    </p:spTree>
    <p:extLst>
      <p:ext uri="{BB962C8B-B14F-4D97-AF65-F5344CB8AC3E}">
        <p14:creationId xmlns:p14="http://schemas.microsoft.com/office/powerpoint/2010/main" val="4102571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6"/>
            <a:ext cx="4040188" cy="639762"/>
          </a:xfrm>
        </p:spPr>
        <p:txBody>
          <a:bodyPr anchor="b"/>
          <a:lstStyle>
            <a:lvl1pPr marL="0" indent="0">
              <a:buNone/>
              <a:defRPr sz="2400" b="1"/>
            </a:lvl1pPr>
            <a:lvl2pPr marL="451225" indent="0">
              <a:buNone/>
              <a:defRPr sz="2000" b="1"/>
            </a:lvl2pPr>
            <a:lvl3pPr marL="902456" indent="0">
              <a:buNone/>
              <a:defRPr sz="1800" b="1"/>
            </a:lvl3pPr>
            <a:lvl4pPr marL="1353685" indent="0">
              <a:buNone/>
              <a:defRPr sz="1600" b="1"/>
            </a:lvl4pPr>
            <a:lvl5pPr marL="1804916" indent="0">
              <a:buNone/>
              <a:defRPr sz="1600" b="1"/>
            </a:lvl5pPr>
            <a:lvl6pPr marL="2256148" indent="0">
              <a:buNone/>
              <a:defRPr sz="1600" b="1"/>
            </a:lvl6pPr>
            <a:lvl7pPr marL="2707371" indent="0">
              <a:buNone/>
              <a:defRPr sz="1600" b="1"/>
            </a:lvl7pPr>
            <a:lvl8pPr marL="3158593" indent="0">
              <a:buNone/>
              <a:defRPr sz="1600" b="1"/>
            </a:lvl8pPr>
            <a:lvl9pPr marL="36098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2" y="1535116"/>
            <a:ext cx="4041775" cy="639762"/>
          </a:xfrm>
        </p:spPr>
        <p:txBody>
          <a:bodyPr anchor="b"/>
          <a:lstStyle>
            <a:lvl1pPr marL="0" indent="0">
              <a:buNone/>
              <a:defRPr sz="2400" b="1"/>
            </a:lvl1pPr>
            <a:lvl2pPr marL="451225" indent="0">
              <a:buNone/>
              <a:defRPr sz="2000" b="1"/>
            </a:lvl2pPr>
            <a:lvl3pPr marL="902456" indent="0">
              <a:buNone/>
              <a:defRPr sz="1800" b="1"/>
            </a:lvl3pPr>
            <a:lvl4pPr marL="1353685" indent="0">
              <a:buNone/>
              <a:defRPr sz="1600" b="1"/>
            </a:lvl4pPr>
            <a:lvl5pPr marL="1804916" indent="0">
              <a:buNone/>
              <a:defRPr sz="1600" b="1"/>
            </a:lvl5pPr>
            <a:lvl6pPr marL="2256148" indent="0">
              <a:buNone/>
              <a:defRPr sz="1600" b="1"/>
            </a:lvl6pPr>
            <a:lvl7pPr marL="2707371" indent="0">
              <a:buNone/>
              <a:defRPr sz="1600" b="1"/>
            </a:lvl7pPr>
            <a:lvl8pPr marL="3158593" indent="0">
              <a:buNone/>
              <a:defRPr sz="1600" b="1"/>
            </a:lvl8pPr>
            <a:lvl9pPr marL="36098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8718F9-16D4-456F-9B62-D119A860CA24}" type="slidenum">
              <a:rPr lang="it-IT">
                <a:solidFill>
                  <a:srgbClr val="000000"/>
                </a:solidFill>
                <a:latin typeface="Times New Roman"/>
              </a:rPr>
              <a:pPr>
                <a:defRPr/>
              </a:pPr>
              <a:t>‹n.›</a:t>
            </a:fld>
            <a:endParaRPr lang="it-IT">
              <a:solidFill>
                <a:srgbClr val="000000"/>
              </a:solidFill>
              <a:latin typeface="Times New Roman"/>
            </a:endParaRPr>
          </a:p>
        </p:txBody>
      </p:sp>
    </p:spTree>
    <p:extLst>
      <p:ext uri="{BB962C8B-B14F-4D97-AF65-F5344CB8AC3E}">
        <p14:creationId xmlns:p14="http://schemas.microsoft.com/office/powerpoint/2010/main" val="3126532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D63E0ADF-60A6-4292-B743-3812F2016A27}" type="slidenum">
              <a:rPr lang="it-IT">
                <a:solidFill>
                  <a:srgbClr val="000000"/>
                </a:solidFill>
                <a:latin typeface="Times New Roman"/>
              </a:rPr>
              <a:pPr>
                <a:defRPr/>
              </a:pPr>
              <a:t>‹n.›</a:t>
            </a:fld>
            <a:endParaRPr lang="it-IT">
              <a:solidFill>
                <a:srgbClr val="000000"/>
              </a:solidFill>
              <a:latin typeface="Times New Roman"/>
            </a:endParaRPr>
          </a:p>
        </p:txBody>
      </p:sp>
    </p:spTree>
    <p:extLst>
      <p:ext uri="{BB962C8B-B14F-4D97-AF65-F5344CB8AC3E}">
        <p14:creationId xmlns:p14="http://schemas.microsoft.com/office/powerpoint/2010/main" val="20299050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335F92-1DF6-4DB7-B35A-9818167DEA97}" type="slidenum">
              <a:rPr lang="it-IT">
                <a:solidFill>
                  <a:srgbClr val="000000"/>
                </a:solidFill>
                <a:latin typeface="Times New Roman"/>
              </a:rPr>
              <a:pPr>
                <a:defRPr/>
              </a:pPr>
              <a:t>‹n.›</a:t>
            </a:fld>
            <a:endParaRPr lang="it-IT">
              <a:solidFill>
                <a:srgbClr val="000000"/>
              </a:solidFill>
              <a:latin typeface="Times New Roman"/>
            </a:endParaRPr>
          </a:p>
        </p:txBody>
      </p:sp>
    </p:spTree>
    <p:extLst>
      <p:ext uri="{BB962C8B-B14F-4D97-AF65-F5344CB8AC3E}">
        <p14:creationId xmlns:p14="http://schemas.microsoft.com/office/powerpoint/2010/main" val="16637058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7" y="2732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1225" indent="0">
              <a:buNone/>
              <a:defRPr sz="1200"/>
            </a:lvl2pPr>
            <a:lvl3pPr marL="902456" indent="0">
              <a:buNone/>
              <a:defRPr sz="1000"/>
            </a:lvl3pPr>
            <a:lvl4pPr marL="1353685" indent="0">
              <a:buNone/>
              <a:defRPr sz="1000"/>
            </a:lvl4pPr>
            <a:lvl5pPr marL="1804916" indent="0">
              <a:buNone/>
              <a:defRPr sz="1000"/>
            </a:lvl5pPr>
            <a:lvl6pPr marL="2256148" indent="0">
              <a:buNone/>
              <a:defRPr sz="1000"/>
            </a:lvl6pPr>
            <a:lvl7pPr marL="2707371" indent="0">
              <a:buNone/>
              <a:defRPr sz="1000"/>
            </a:lvl7pPr>
            <a:lvl8pPr marL="3158593" indent="0">
              <a:buNone/>
              <a:defRPr sz="1000"/>
            </a:lvl8pPr>
            <a:lvl9pPr marL="3609823"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F28F20-6A92-4763-AE77-C16423846171}" type="slidenum">
              <a:rPr lang="it-IT">
                <a:solidFill>
                  <a:srgbClr val="000000"/>
                </a:solidFill>
                <a:latin typeface="Times New Roman"/>
              </a:rPr>
              <a:pPr>
                <a:defRPr/>
              </a:pPr>
              <a:t>‹n.›</a:t>
            </a:fld>
            <a:endParaRPr lang="it-IT">
              <a:solidFill>
                <a:srgbClr val="000000"/>
              </a:solidFill>
              <a:latin typeface="Times New Roman"/>
            </a:endParaRPr>
          </a:p>
        </p:txBody>
      </p:sp>
    </p:spTree>
    <p:extLst>
      <p:ext uri="{BB962C8B-B14F-4D97-AF65-F5344CB8AC3E}">
        <p14:creationId xmlns:p14="http://schemas.microsoft.com/office/powerpoint/2010/main" val="12054167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5"/>
            <a:ext cx="5486400" cy="4114800"/>
          </a:xfrm>
        </p:spPr>
        <p:txBody>
          <a:bodyPr/>
          <a:lstStyle>
            <a:lvl1pPr marL="0" indent="0">
              <a:buNone/>
              <a:defRPr sz="3200"/>
            </a:lvl1pPr>
            <a:lvl2pPr marL="451225" indent="0">
              <a:buNone/>
              <a:defRPr sz="2800"/>
            </a:lvl2pPr>
            <a:lvl3pPr marL="902456" indent="0">
              <a:buNone/>
              <a:defRPr sz="2400"/>
            </a:lvl3pPr>
            <a:lvl4pPr marL="1353685" indent="0">
              <a:buNone/>
              <a:defRPr sz="2000"/>
            </a:lvl4pPr>
            <a:lvl5pPr marL="1804916" indent="0">
              <a:buNone/>
              <a:defRPr sz="2000"/>
            </a:lvl5pPr>
            <a:lvl6pPr marL="2256148" indent="0">
              <a:buNone/>
              <a:defRPr sz="2000"/>
            </a:lvl6pPr>
            <a:lvl7pPr marL="2707371" indent="0">
              <a:buNone/>
              <a:defRPr sz="2000"/>
            </a:lvl7pPr>
            <a:lvl8pPr marL="3158593" indent="0">
              <a:buNone/>
              <a:defRPr sz="2000"/>
            </a:lvl8pPr>
            <a:lvl9pPr marL="3609823" indent="0">
              <a:buNone/>
              <a:defRPr sz="2000"/>
            </a:lvl9pPr>
          </a:lstStyle>
          <a:p>
            <a:pPr lvl="0"/>
            <a:endParaRPr lang="en-US" noProof="0" smtClean="0"/>
          </a:p>
        </p:txBody>
      </p:sp>
      <p:sp>
        <p:nvSpPr>
          <p:cNvPr id="4" name="Text Placeholder 3"/>
          <p:cNvSpPr>
            <a:spLocks noGrp="1"/>
          </p:cNvSpPr>
          <p:nvPr>
            <p:ph type="body" sz="half" idx="2"/>
          </p:nvPr>
        </p:nvSpPr>
        <p:spPr>
          <a:xfrm>
            <a:off x="1792290" y="5367338"/>
            <a:ext cx="5486400" cy="804862"/>
          </a:xfrm>
        </p:spPr>
        <p:txBody>
          <a:bodyPr/>
          <a:lstStyle>
            <a:lvl1pPr marL="0" indent="0">
              <a:buNone/>
              <a:defRPr sz="1400"/>
            </a:lvl1pPr>
            <a:lvl2pPr marL="451225" indent="0">
              <a:buNone/>
              <a:defRPr sz="1200"/>
            </a:lvl2pPr>
            <a:lvl3pPr marL="902456" indent="0">
              <a:buNone/>
              <a:defRPr sz="1000"/>
            </a:lvl3pPr>
            <a:lvl4pPr marL="1353685" indent="0">
              <a:buNone/>
              <a:defRPr sz="1000"/>
            </a:lvl4pPr>
            <a:lvl5pPr marL="1804916" indent="0">
              <a:buNone/>
              <a:defRPr sz="1000"/>
            </a:lvl5pPr>
            <a:lvl6pPr marL="2256148" indent="0">
              <a:buNone/>
              <a:defRPr sz="1000"/>
            </a:lvl6pPr>
            <a:lvl7pPr marL="2707371" indent="0">
              <a:buNone/>
              <a:defRPr sz="1000"/>
            </a:lvl7pPr>
            <a:lvl8pPr marL="3158593" indent="0">
              <a:buNone/>
              <a:defRPr sz="1000"/>
            </a:lvl8pPr>
            <a:lvl9pPr marL="3609823"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B9CFD2-6F14-45F6-95E2-BD01C1938910}" type="slidenum">
              <a:rPr lang="it-IT">
                <a:solidFill>
                  <a:srgbClr val="000000"/>
                </a:solidFill>
                <a:latin typeface="Times New Roman"/>
              </a:rPr>
              <a:pPr>
                <a:defRPr/>
              </a:pPr>
              <a:t>‹n.›</a:t>
            </a:fld>
            <a:endParaRPr lang="it-IT">
              <a:solidFill>
                <a:srgbClr val="000000"/>
              </a:solidFill>
              <a:latin typeface="Times New Roman"/>
            </a:endParaRPr>
          </a:p>
        </p:txBody>
      </p:sp>
    </p:spTree>
    <p:extLst>
      <p:ext uri="{BB962C8B-B14F-4D97-AF65-F5344CB8AC3E}">
        <p14:creationId xmlns:p14="http://schemas.microsoft.com/office/powerpoint/2010/main" val="35215086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7DFFC1-6BBD-49A5-BE80-CC2BF0E1B7DB}" type="slidenum">
              <a:rPr lang="it-IT">
                <a:solidFill>
                  <a:srgbClr val="000000"/>
                </a:solidFill>
                <a:latin typeface="Times New Roman"/>
              </a:rPr>
              <a:pPr>
                <a:defRPr/>
              </a:pPr>
              <a:t>‹n.›</a:t>
            </a:fld>
            <a:endParaRPr lang="it-IT">
              <a:solidFill>
                <a:srgbClr val="000000"/>
              </a:solidFill>
              <a:latin typeface="Times New Roman"/>
            </a:endParaRPr>
          </a:p>
        </p:txBody>
      </p:sp>
    </p:spTree>
    <p:extLst>
      <p:ext uri="{BB962C8B-B14F-4D97-AF65-F5344CB8AC3E}">
        <p14:creationId xmlns:p14="http://schemas.microsoft.com/office/powerpoint/2010/main" val="2022499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2"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63AFA4-7928-408B-B4C8-DC41769EC559}" type="slidenum">
              <a:rPr lang="it-IT">
                <a:solidFill>
                  <a:srgbClr val="000000"/>
                </a:solidFill>
                <a:latin typeface="Times New Roman"/>
              </a:rPr>
              <a:pPr>
                <a:defRPr/>
              </a:pPr>
              <a:t>‹n.›</a:t>
            </a:fld>
            <a:endParaRPr lang="it-IT">
              <a:solidFill>
                <a:srgbClr val="000000"/>
              </a:solidFill>
              <a:latin typeface="Times New Roman"/>
            </a:endParaRPr>
          </a:p>
        </p:txBody>
      </p:sp>
    </p:spTree>
    <p:extLst>
      <p:ext uri="{BB962C8B-B14F-4D97-AF65-F5344CB8AC3E}">
        <p14:creationId xmlns:p14="http://schemas.microsoft.com/office/powerpoint/2010/main" val="42166443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94"/>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2"/>
            <a:ext cx="6400800" cy="1752600"/>
          </a:xfrm>
        </p:spPr>
        <p:txBody>
          <a:bodyPr/>
          <a:lstStyle>
            <a:lvl1pPr marL="0" indent="0" algn="ctr">
              <a:buNone/>
              <a:defRPr/>
            </a:lvl1pPr>
            <a:lvl2pPr marL="452014" indent="0" algn="ctr">
              <a:buNone/>
              <a:defRPr/>
            </a:lvl2pPr>
            <a:lvl3pPr marL="904032" indent="0" algn="ctr">
              <a:buNone/>
              <a:defRPr/>
            </a:lvl3pPr>
            <a:lvl4pPr marL="1356047" indent="0" algn="ctr">
              <a:buNone/>
              <a:defRPr/>
            </a:lvl4pPr>
            <a:lvl5pPr marL="1808066" indent="0" algn="ctr">
              <a:buNone/>
              <a:defRPr/>
            </a:lvl5pPr>
            <a:lvl6pPr marL="2260090" indent="0" algn="ctr">
              <a:buNone/>
              <a:defRPr/>
            </a:lvl6pPr>
            <a:lvl7pPr marL="2712086" indent="0" algn="ctr">
              <a:buNone/>
              <a:defRPr/>
            </a:lvl7pPr>
            <a:lvl8pPr marL="3164101" indent="0" algn="ctr">
              <a:buNone/>
              <a:defRPr/>
            </a:lvl8pPr>
            <a:lvl9pPr marL="3616123"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F9473A-48A6-4DC3-83D0-C31C5853C3B0}" type="slidenum">
              <a:rPr lang="it-IT">
                <a:solidFill>
                  <a:srgbClr val="000000"/>
                </a:solidFill>
                <a:latin typeface="Arial"/>
              </a:rPr>
              <a:pPr>
                <a:defRPr/>
              </a:pPr>
              <a:t>‹n.›</a:t>
            </a:fld>
            <a:endParaRPr lang="it-IT">
              <a:solidFill>
                <a:srgbClr val="000000"/>
              </a:solidFill>
              <a:latin typeface="Arial"/>
            </a:endParaRPr>
          </a:p>
        </p:txBody>
      </p:sp>
    </p:spTree>
    <p:extLst>
      <p:ext uri="{BB962C8B-B14F-4D97-AF65-F5344CB8AC3E}">
        <p14:creationId xmlns:p14="http://schemas.microsoft.com/office/powerpoint/2010/main" val="2024452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90"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90" y="612775"/>
            <a:ext cx="5486400" cy="4114800"/>
          </a:xfrm>
        </p:spPr>
        <p:txBody>
          <a:bodyPr/>
          <a:lstStyle>
            <a:lvl1pPr marL="0" indent="0">
              <a:buNone/>
              <a:defRPr sz="3200"/>
            </a:lvl1pPr>
            <a:lvl2pPr marL="455880" indent="0">
              <a:buNone/>
              <a:defRPr sz="2800"/>
            </a:lvl2pPr>
            <a:lvl3pPr marL="911765" indent="0">
              <a:buNone/>
              <a:defRPr sz="2400"/>
            </a:lvl3pPr>
            <a:lvl4pPr marL="1367651" indent="0">
              <a:buNone/>
              <a:defRPr sz="2000"/>
            </a:lvl4pPr>
            <a:lvl5pPr marL="1823534" indent="0">
              <a:buNone/>
              <a:defRPr sz="2000"/>
            </a:lvl5pPr>
            <a:lvl6pPr marL="2279415" indent="0">
              <a:buNone/>
              <a:defRPr sz="2000"/>
            </a:lvl6pPr>
            <a:lvl7pPr marL="2735307" indent="0">
              <a:buNone/>
              <a:defRPr sz="2000"/>
            </a:lvl7pPr>
            <a:lvl8pPr marL="3191179" indent="0">
              <a:buNone/>
              <a:defRPr sz="2000"/>
            </a:lvl8pPr>
            <a:lvl9pPr marL="3647066" indent="0">
              <a:buNone/>
              <a:defRPr sz="2000"/>
            </a:lvl9pPr>
          </a:lstStyle>
          <a:p>
            <a:pPr lvl="0"/>
            <a:endParaRPr lang="it-IT" noProof="0" smtClean="0"/>
          </a:p>
        </p:txBody>
      </p:sp>
      <p:sp>
        <p:nvSpPr>
          <p:cNvPr id="4" name="Segnaposto testo 3"/>
          <p:cNvSpPr>
            <a:spLocks noGrp="1"/>
          </p:cNvSpPr>
          <p:nvPr>
            <p:ph type="body" sz="half" idx="2"/>
          </p:nvPr>
        </p:nvSpPr>
        <p:spPr>
          <a:xfrm>
            <a:off x="1792290" y="5367338"/>
            <a:ext cx="5486400" cy="804862"/>
          </a:xfrm>
        </p:spPr>
        <p:txBody>
          <a:bodyPr/>
          <a:lstStyle>
            <a:lvl1pPr marL="0" indent="0">
              <a:buNone/>
              <a:defRPr sz="1400"/>
            </a:lvl1pPr>
            <a:lvl2pPr marL="455880" indent="0">
              <a:buNone/>
              <a:defRPr sz="1200"/>
            </a:lvl2pPr>
            <a:lvl3pPr marL="911765" indent="0">
              <a:buNone/>
              <a:defRPr sz="1000"/>
            </a:lvl3pPr>
            <a:lvl4pPr marL="1367651" indent="0">
              <a:buNone/>
              <a:defRPr sz="1000"/>
            </a:lvl4pPr>
            <a:lvl5pPr marL="1823534" indent="0">
              <a:buNone/>
              <a:defRPr sz="1000"/>
            </a:lvl5pPr>
            <a:lvl6pPr marL="2279415" indent="0">
              <a:buNone/>
              <a:defRPr sz="1000"/>
            </a:lvl6pPr>
            <a:lvl7pPr marL="2735307" indent="0">
              <a:buNone/>
              <a:defRPr sz="1000"/>
            </a:lvl7pPr>
            <a:lvl8pPr marL="3191179" indent="0">
              <a:buNone/>
              <a:defRPr sz="1000"/>
            </a:lvl8pPr>
            <a:lvl9pPr marL="3647066" indent="0">
              <a:buNone/>
              <a:defRPr sz="10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A603BDE9-3384-4449-9517-72A8E6F04316}" type="slidenum">
              <a:rPr lang="it-IT"/>
              <a:pPr/>
              <a:t>‹n.›</a:t>
            </a:fld>
            <a:endParaRPr lang="it-IT"/>
          </a:p>
        </p:txBody>
      </p:sp>
    </p:spTree>
    <p:extLst>
      <p:ext uri="{BB962C8B-B14F-4D97-AF65-F5344CB8AC3E}">
        <p14:creationId xmlns:p14="http://schemas.microsoft.com/office/powerpoint/2010/main" val="40581381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731E60-2AB3-478D-AE05-0698C7A928EA}" type="slidenum">
              <a:rPr lang="it-IT">
                <a:solidFill>
                  <a:srgbClr val="000000"/>
                </a:solidFill>
                <a:latin typeface="Arial"/>
              </a:rPr>
              <a:pPr>
                <a:defRPr/>
              </a:pPr>
              <a:t>‹n.›</a:t>
            </a:fld>
            <a:endParaRPr lang="it-IT">
              <a:solidFill>
                <a:srgbClr val="000000"/>
              </a:solidFill>
              <a:latin typeface="Arial"/>
            </a:endParaRPr>
          </a:p>
        </p:txBody>
      </p:sp>
    </p:spTree>
    <p:extLst>
      <p:ext uri="{BB962C8B-B14F-4D97-AF65-F5344CB8AC3E}">
        <p14:creationId xmlns:p14="http://schemas.microsoft.com/office/powerpoint/2010/main" val="2460819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178"/>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2"/>
            <a:ext cx="7772400" cy="1500187"/>
          </a:xfrm>
        </p:spPr>
        <p:txBody>
          <a:bodyPr anchor="b"/>
          <a:lstStyle>
            <a:lvl1pPr marL="0" indent="0">
              <a:buNone/>
              <a:defRPr sz="2000"/>
            </a:lvl1pPr>
            <a:lvl2pPr marL="452014" indent="0">
              <a:buNone/>
              <a:defRPr sz="1800"/>
            </a:lvl2pPr>
            <a:lvl3pPr marL="904032" indent="0">
              <a:buNone/>
              <a:defRPr sz="1600"/>
            </a:lvl3pPr>
            <a:lvl4pPr marL="1356047" indent="0">
              <a:buNone/>
              <a:defRPr sz="1400"/>
            </a:lvl4pPr>
            <a:lvl5pPr marL="1808066" indent="0">
              <a:buNone/>
              <a:defRPr sz="1400"/>
            </a:lvl5pPr>
            <a:lvl6pPr marL="2260090" indent="0">
              <a:buNone/>
              <a:defRPr sz="1400"/>
            </a:lvl6pPr>
            <a:lvl7pPr marL="2712086" indent="0">
              <a:buNone/>
              <a:defRPr sz="1400"/>
            </a:lvl7pPr>
            <a:lvl8pPr marL="3164101" indent="0">
              <a:buNone/>
              <a:defRPr sz="1400"/>
            </a:lvl8pPr>
            <a:lvl9pPr marL="3616123"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FFA431-4776-46DF-ADB8-116B76D8BD3F}" type="slidenum">
              <a:rPr lang="it-IT">
                <a:solidFill>
                  <a:srgbClr val="000000"/>
                </a:solidFill>
                <a:latin typeface="Arial"/>
              </a:rPr>
              <a:pPr>
                <a:defRPr/>
              </a:pPr>
              <a:t>‹n.›</a:t>
            </a:fld>
            <a:endParaRPr lang="it-IT">
              <a:solidFill>
                <a:srgbClr val="000000"/>
              </a:solidFill>
              <a:latin typeface="Arial"/>
            </a:endParaRPr>
          </a:p>
        </p:txBody>
      </p:sp>
    </p:spTree>
    <p:extLst>
      <p:ext uri="{BB962C8B-B14F-4D97-AF65-F5344CB8AC3E}">
        <p14:creationId xmlns:p14="http://schemas.microsoft.com/office/powerpoint/2010/main" val="1220929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2BBDB-1020-4264-84B5-4C326D7833D3}" type="slidenum">
              <a:rPr lang="it-IT">
                <a:solidFill>
                  <a:srgbClr val="000000"/>
                </a:solidFill>
                <a:latin typeface="Arial"/>
              </a:rPr>
              <a:pPr>
                <a:defRPr/>
              </a:pPr>
              <a:t>‹n.›</a:t>
            </a:fld>
            <a:endParaRPr lang="it-IT">
              <a:solidFill>
                <a:srgbClr val="000000"/>
              </a:solidFill>
              <a:latin typeface="Arial"/>
            </a:endParaRPr>
          </a:p>
        </p:txBody>
      </p:sp>
    </p:spTree>
    <p:extLst>
      <p:ext uri="{BB962C8B-B14F-4D97-AF65-F5344CB8AC3E}">
        <p14:creationId xmlns:p14="http://schemas.microsoft.com/office/powerpoint/2010/main" val="36515785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4"/>
            <a:ext cx="4040188" cy="639762"/>
          </a:xfrm>
        </p:spPr>
        <p:txBody>
          <a:bodyPr anchor="b"/>
          <a:lstStyle>
            <a:lvl1pPr marL="0" indent="0">
              <a:buNone/>
              <a:defRPr sz="2400" b="1"/>
            </a:lvl1pPr>
            <a:lvl2pPr marL="452014" indent="0">
              <a:buNone/>
              <a:defRPr sz="2000" b="1"/>
            </a:lvl2pPr>
            <a:lvl3pPr marL="904032" indent="0">
              <a:buNone/>
              <a:defRPr sz="1800" b="1"/>
            </a:lvl3pPr>
            <a:lvl4pPr marL="1356047" indent="0">
              <a:buNone/>
              <a:defRPr sz="1600" b="1"/>
            </a:lvl4pPr>
            <a:lvl5pPr marL="1808066" indent="0">
              <a:buNone/>
              <a:defRPr sz="1600" b="1"/>
            </a:lvl5pPr>
            <a:lvl6pPr marL="2260090" indent="0">
              <a:buNone/>
              <a:defRPr sz="1600" b="1"/>
            </a:lvl6pPr>
            <a:lvl7pPr marL="2712086" indent="0">
              <a:buNone/>
              <a:defRPr sz="1600" b="1"/>
            </a:lvl7pPr>
            <a:lvl8pPr marL="3164101" indent="0">
              <a:buNone/>
              <a:defRPr sz="1600" b="1"/>
            </a:lvl8pPr>
            <a:lvl9pPr marL="3616123"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112" y="1535114"/>
            <a:ext cx="4041775" cy="639762"/>
          </a:xfrm>
        </p:spPr>
        <p:txBody>
          <a:bodyPr anchor="b"/>
          <a:lstStyle>
            <a:lvl1pPr marL="0" indent="0">
              <a:buNone/>
              <a:defRPr sz="2400" b="1"/>
            </a:lvl1pPr>
            <a:lvl2pPr marL="452014" indent="0">
              <a:buNone/>
              <a:defRPr sz="2000" b="1"/>
            </a:lvl2pPr>
            <a:lvl3pPr marL="904032" indent="0">
              <a:buNone/>
              <a:defRPr sz="1800" b="1"/>
            </a:lvl3pPr>
            <a:lvl4pPr marL="1356047" indent="0">
              <a:buNone/>
              <a:defRPr sz="1600" b="1"/>
            </a:lvl4pPr>
            <a:lvl5pPr marL="1808066" indent="0">
              <a:buNone/>
              <a:defRPr sz="1600" b="1"/>
            </a:lvl5pPr>
            <a:lvl6pPr marL="2260090" indent="0">
              <a:buNone/>
              <a:defRPr sz="1600" b="1"/>
            </a:lvl6pPr>
            <a:lvl7pPr marL="2712086" indent="0">
              <a:buNone/>
              <a:defRPr sz="1600" b="1"/>
            </a:lvl7pPr>
            <a:lvl8pPr marL="3164101" indent="0">
              <a:buNone/>
              <a:defRPr sz="1600" b="1"/>
            </a:lvl8pPr>
            <a:lvl9pPr marL="3616123"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11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C68707-1D71-4188-ADA4-61BAB57EC72D}" type="slidenum">
              <a:rPr lang="it-IT">
                <a:solidFill>
                  <a:srgbClr val="000000"/>
                </a:solidFill>
                <a:latin typeface="Arial"/>
              </a:rPr>
              <a:pPr>
                <a:defRPr/>
              </a:pPr>
              <a:t>‹n.›</a:t>
            </a:fld>
            <a:endParaRPr lang="it-IT">
              <a:solidFill>
                <a:srgbClr val="000000"/>
              </a:solidFill>
              <a:latin typeface="Arial"/>
            </a:endParaRPr>
          </a:p>
        </p:txBody>
      </p:sp>
    </p:spTree>
    <p:extLst>
      <p:ext uri="{BB962C8B-B14F-4D97-AF65-F5344CB8AC3E}">
        <p14:creationId xmlns:p14="http://schemas.microsoft.com/office/powerpoint/2010/main" val="9903042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43F7A9-58A9-4D2C-AA8F-8D346B4D9122}" type="slidenum">
              <a:rPr lang="it-IT">
                <a:solidFill>
                  <a:srgbClr val="000000"/>
                </a:solidFill>
                <a:latin typeface="Arial"/>
              </a:rPr>
              <a:pPr>
                <a:defRPr/>
              </a:pPr>
              <a:t>‹n.›</a:t>
            </a:fld>
            <a:endParaRPr lang="it-IT">
              <a:solidFill>
                <a:srgbClr val="000000"/>
              </a:solidFill>
              <a:latin typeface="Arial"/>
            </a:endParaRPr>
          </a:p>
        </p:txBody>
      </p:sp>
    </p:spTree>
    <p:extLst>
      <p:ext uri="{BB962C8B-B14F-4D97-AF65-F5344CB8AC3E}">
        <p14:creationId xmlns:p14="http://schemas.microsoft.com/office/powerpoint/2010/main" val="38208910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2DD2A5-0A23-4234-8139-B1B239BE2245}" type="slidenum">
              <a:rPr lang="it-IT">
                <a:solidFill>
                  <a:srgbClr val="000000"/>
                </a:solidFill>
                <a:latin typeface="Arial"/>
              </a:rPr>
              <a:pPr>
                <a:defRPr/>
              </a:pPr>
              <a:t>‹n.›</a:t>
            </a:fld>
            <a:endParaRPr lang="it-IT">
              <a:solidFill>
                <a:srgbClr val="000000"/>
              </a:solidFill>
              <a:latin typeface="Arial"/>
            </a:endParaRPr>
          </a:p>
        </p:txBody>
      </p:sp>
    </p:spTree>
    <p:extLst>
      <p:ext uri="{BB962C8B-B14F-4D97-AF65-F5344CB8AC3E}">
        <p14:creationId xmlns:p14="http://schemas.microsoft.com/office/powerpoint/2010/main" val="25804340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5"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7" y="2733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5" y="1435104"/>
            <a:ext cx="3008313" cy="4691063"/>
          </a:xfrm>
        </p:spPr>
        <p:txBody>
          <a:bodyPr/>
          <a:lstStyle>
            <a:lvl1pPr marL="0" indent="0">
              <a:buNone/>
              <a:defRPr sz="1400"/>
            </a:lvl1pPr>
            <a:lvl2pPr marL="452014" indent="0">
              <a:buNone/>
              <a:defRPr sz="1200"/>
            </a:lvl2pPr>
            <a:lvl3pPr marL="904032" indent="0">
              <a:buNone/>
              <a:defRPr sz="1000"/>
            </a:lvl3pPr>
            <a:lvl4pPr marL="1356047" indent="0">
              <a:buNone/>
              <a:defRPr sz="900"/>
            </a:lvl4pPr>
            <a:lvl5pPr marL="1808066" indent="0">
              <a:buNone/>
              <a:defRPr sz="900"/>
            </a:lvl5pPr>
            <a:lvl6pPr marL="2260090" indent="0">
              <a:buNone/>
              <a:defRPr sz="900"/>
            </a:lvl6pPr>
            <a:lvl7pPr marL="2712086" indent="0">
              <a:buNone/>
              <a:defRPr sz="900"/>
            </a:lvl7pPr>
            <a:lvl8pPr marL="3164101" indent="0">
              <a:buNone/>
              <a:defRPr sz="900"/>
            </a:lvl8pPr>
            <a:lvl9pPr marL="3616123"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C8FBEA-797C-48B9-8D8F-C878AB22D2DC}" type="slidenum">
              <a:rPr lang="it-IT">
                <a:solidFill>
                  <a:srgbClr val="000000"/>
                </a:solidFill>
                <a:latin typeface="Arial"/>
              </a:rPr>
              <a:pPr>
                <a:defRPr/>
              </a:pPr>
              <a:t>‹n.›</a:t>
            </a:fld>
            <a:endParaRPr lang="it-IT">
              <a:solidFill>
                <a:srgbClr val="000000"/>
              </a:solidFill>
              <a:latin typeface="Arial"/>
            </a:endParaRPr>
          </a:p>
        </p:txBody>
      </p:sp>
    </p:spTree>
    <p:extLst>
      <p:ext uri="{BB962C8B-B14F-4D97-AF65-F5344CB8AC3E}">
        <p14:creationId xmlns:p14="http://schemas.microsoft.com/office/powerpoint/2010/main" val="40083275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2014" indent="0">
              <a:buNone/>
              <a:defRPr sz="2800"/>
            </a:lvl2pPr>
            <a:lvl3pPr marL="904032" indent="0">
              <a:buNone/>
              <a:defRPr sz="2400"/>
            </a:lvl3pPr>
            <a:lvl4pPr marL="1356047" indent="0">
              <a:buNone/>
              <a:defRPr sz="2000"/>
            </a:lvl4pPr>
            <a:lvl5pPr marL="1808066" indent="0">
              <a:buNone/>
              <a:defRPr sz="2000"/>
            </a:lvl5pPr>
            <a:lvl6pPr marL="2260090" indent="0">
              <a:buNone/>
              <a:defRPr sz="2000"/>
            </a:lvl6pPr>
            <a:lvl7pPr marL="2712086" indent="0">
              <a:buNone/>
              <a:defRPr sz="2000"/>
            </a:lvl7pPr>
            <a:lvl8pPr marL="3164101" indent="0">
              <a:buNone/>
              <a:defRPr sz="2000"/>
            </a:lvl8pPr>
            <a:lvl9pPr marL="3616123"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2014" indent="0">
              <a:buNone/>
              <a:defRPr sz="1200"/>
            </a:lvl2pPr>
            <a:lvl3pPr marL="904032" indent="0">
              <a:buNone/>
              <a:defRPr sz="1000"/>
            </a:lvl3pPr>
            <a:lvl4pPr marL="1356047" indent="0">
              <a:buNone/>
              <a:defRPr sz="900"/>
            </a:lvl4pPr>
            <a:lvl5pPr marL="1808066" indent="0">
              <a:buNone/>
              <a:defRPr sz="900"/>
            </a:lvl5pPr>
            <a:lvl6pPr marL="2260090" indent="0">
              <a:buNone/>
              <a:defRPr sz="900"/>
            </a:lvl6pPr>
            <a:lvl7pPr marL="2712086" indent="0">
              <a:buNone/>
              <a:defRPr sz="900"/>
            </a:lvl7pPr>
            <a:lvl8pPr marL="3164101" indent="0">
              <a:buNone/>
              <a:defRPr sz="900"/>
            </a:lvl8pPr>
            <a:lvl9pPr marL="3616123"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68CE37-7D07-44DB-A3F1-2EBC99418681}" type="slidenum">
              <a:rPr lang="it-IT">
                <a:solidFill>
                  <a:srgbClr val="000000"/>
                </a:solidFill>
                <a:latin typeface="Arial"/>
              </a:rPr>
              <a:pPr>
                <a:defRPr/>
              </a:pPr>
              <a:t>‹n.›</a:t>
            </a:fld>
            <a:endParaRPr lang="it-IT">
              <a:solidFill>
                <a:srgbClr val="000000"/>
              </a:solidFill>
              <a:latin typeface="Arial"/>
            </a:endParaRPr>
          </a:p>
        </p:txBody>
      </p:sp>
    </p:spTree>
    <p:extLst>
      <p:ext uri="{BB962C8B-B14F-4D97-AF65-F5344CB8AC3E}">
        <p14:creationId xmlns:p14="http://schemas.microsoft.com/office/powerpoint/2010/main" val="2598857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F84313-099A-410D-A324-0DB914D61D16}" type="slidenum">
              <a:rPr lang="it-IT">
                <a:solidFill>
                  <a:srgbClr val="000000"/>
                </a:solidFill>
                <a:latin typeface="Arial"/>
              </a:rPr>
              <a:pPr>
                <a:defRPr/>
              </a:pPr>
              <a:t>‹n.›</a:t>
            </a:fld>
            <a:endParaRPr lang="it-IT">
              <a:solidFill>
                <a:srgbClr val="000000"/>
              </a:solidFill>
              <a:latin typeface="Arial"/>
            </a:endParaRPr>
          </a:p>
        </p:txBody>
      </p:sp>
    </p:spTree>
    <p:extLst>
      <p:ext uri="{BB962C8B-B14F-4D97-AF65-F5344CB8AC3E}">
        <p14:creationId xmlns:p14="http://schemas.microsoft.com/office/powerpoint/2010/main" val="22576236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27490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90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0AB434-6B3D-4056-B430-1FC8C98741EC}" type="slidenum">
              <a:rPr lang="it-IT">
                <a:solidFill>
                  <a:srgbClr val="000000"/>
                </a:solidFill>
                <a:latin typeface="Arial"/>
              </a:rPr>
              <a:pPr>
                <a:defRPr/>
              </a:pPr>
              <a:t>‹n.›</a:t>
            </a:fld>
            <a:endParaRPr lang="it-IT">
              <a:solidFill>
                <a:srgbClr val="000000"/>
              </a:solidFill>
              <a:latin typeface="Arial"/>
            </a:endParaRPr>
          </a:p>
        </p:txBody>
      </p:sp>
    </p:spTree>
    <p:extLst>
      <p:ext uri="{BB962C8B-B14F-4D97-AF65-F5344CB8AC3E}">
        <p14:creationId xmlns:p14="http://schemas.microsoft.com/office/powerpoint/2010/main" val="19360083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6480" y="275108"/>
            <a:ext cx="8231040" cy="1142039"/>
          </a:xfrm>
          <a:prstGeom prst="rect">
            <a:avLst/>
          </a:prstGeom>
          <a:noFill/>
          <a:ln w="9525">
            <a:noFill/>
            <a:miter lim="800000"/>
            <a:headEnd/>
            <a:tailEnd/>
          </a:ln>
        </p:spPr>
        <p:txBody>
          <a:bodyPr vert="horz" wrap="square" lIns="91174" tIns="45584" rIns="91174" bIns="45584" numCol="1" anchor="ctr" anchorCtr="0" compatLnSpc="1">
            <a:prstTxWarp prst="textNoShape">
              <a:avLst/>
            </a:prstTxWarp>
          </a:bodyPr>
          <a:lstStyle/>
          <a:p>
            <a:pPr lvl="0"/>
            <a:r>
              <a:rPr lang="it-IT" smtClean="0"/>
              <a:t>Fare clic per modificare lo stile del titolo</a:t>
            </a:r>
          </a:p>
        </p:txBody>
      </p:sp>
      <p:sp>
        <p:nvSpPr>
          <p:cNvPr id="7171" name="Rectangle 3"/>
          <p:cNvSpPr>
            <a:spLocks noGrp="1" noChangeArrowheads="1"/>
          </p:cNvSpPr>
          <p:nvPr>
            <p:ph type="body" idx="1"/>
          </p:nvPr>
        </p:nvSpPr>
        <p:spPr bwMode="auto">
          <a:xfrm>
            <a:off x="456480" y="1600009"/>
            <a:ext cx="8231040" cy="4526395"/>
          </a:xfrm>
          <a:prstGeom prst="rect">
            <a:avLst/>
          </a:prstGeom>
          <a:noFill/>
          <a:ln w="9525">
            <a:noFill/>
            <a:miter lim="800000"/>
            <a:headEnd/>
            <a:tailEnd/>
          </a:ln>
        </p:spPr>
        <p:txBody>
          <a:bodyPr vert="horz" wrap="square" lIns="91174" tIns="45584" rIns="91174" bIns="45584"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983044" name="Rectangle 4"/>
          <p:cNvSpPr>
            <a:spLocks noGrp="1" noChangeArrowheads="1"/>
          </p:cNvSpPr>
          <p:nvPr>
            <p:ph type="dt" sz="half" idx="2"/>
          </p:nvPr>
        </p:nvSpPr>
        <p:spPr bwMode="auto">
          <a:xfrm>
            <a:off x="456485" y="6245938"/>
            <a:ext cx="2134080" cy="475250"/>
          </a:xfrm>
          <a:prstGeom prst="rect">
            <a:avLst/>
          </a:prstGeom>
          <a:noFill/>
          <a:ln w="9525">
            <a:noFill/>
            <a:miter lim="800000"/>
            <a:headEnd/>
            <a:tailEnd/>
          </a:ln>
          <a:effectLst/>
        </p:spPr>
        <p:txBody>
          <a:bodyPr vert="horz" wrap="square" lIns="91174" tIns="45584" rIns="91174" bIns="45584" numCol="1" anchor="t" anchorCtr="0" compatLnSpc="1">
            <a:prstTxWarp prst="textNoShape">
              <a:avLst/>
            </a:prstTxWarp>
          </a:bodyPr>
          <a:lstStyle>
            <a:lvl1pPr defTabSz="412429">
              <a:buFont typeface="Wingdings" charset="2"/>
              <a:buNone/>
              <a:defRPr sz="1400">
                <a:solidFill>
                  <a:srgbClr val="000000"/>
                </a:solidFill>
                <a:latin typeface="Arial" pitchFamily="34" charset="0"/>
              </a:defRPr>
            </a:lvl1pPr>
          </a:lstStyle>
          <a:p>
            <a:endParaRPr lang="it-IT" dirty="0" smtClean="0"/>
          </a:p>
        </p:txBody>
      </p:sp>
      <p:sp>
        <p:nvSpPr>
          <p:cNvPr id="983045" name="Rectangle 5"/>
          <p:cNvSpPr>
            <a:spLocks noGrp="1" noChangeArrowheads="1"/>
          </p:cNvSpPr>
          <p:nvPr>
            <p:ph type="ftr" sz="quarter" idx="3"/>
          </p:nvPr>
        </p:nvSpPr>
        <p:spPr bwMode="auto">
          <a:xfrm>
            <a:off x="3124800" y="6245938"/>
            <a:ext cx="2894400" cy="475250"/>
          </a:xfrm>
          <a:prstGeom prst="rect">
            <a:avLst/>
          </a:prstGeom>
          <a:noFill/>
          <a:ln w="9525">
            <a:noFill/>
            <a:miter lim="800000"/>
            <a:headEnd/>
            <a:tailEnd/>
          </a:ln>
          <a:effectLst/>
        </p:spPr>
        <p:txBody>
          <a:bodyPr vert="horz" wrap="square" lIns="91174" tIns="45584" rIns="91174" bIns="45584" numCol="1" anchor="t" anchorCtr="0" compatLnSpc="1">
            <a:prstTxWarp prst="textNoShape">
              <a:avLst/>
            </a:prstTxWarp>
          </a:bodyPr>
          <a:lstStyle>
            <a:lvl1pPr algn="ctr" defTabSz="412429">
              <a:buFont typeface="Wingdings" charset="2"/>
              <a:buNone/>
              <a:defRPr sz="1400">
                <a:solidFill>
                  <a:srgbClr val="000000"/>
                </a:solidFill>
                <a:latin typeface="Arial" pitchFamily="34" charset="0"/>
              </a:defRPr>
            </a:lvl1pPr>
          </a:lstStyle>
          <a:p>
            <a:endParaRPr lang="it-IT" dirty="0" smtClean="0"/>
          </a:p>
        </p:txBody>
      </p:sp>
      <p:sp>
        <p:nvSpPr>
          <p:cNvPr id="983046" name="Rectangle 6"/>
          <p:cNvSpPr>
            <a:spLocks noGrp="1" noChangeArrowheads="1"/>
          </p:cNvSpPr>
          <p:nvPr>
            <p:ph type="sldNum" sz="quarter" idx="4"/>
          </p:nvPr>
        </p:nvSpPr>
        <p:spPr bwMode="auto">
          <a:xfrm>
            <a:off x="6553445" y="6245938"/>
            <a:ext cx="2134080" cy="475250"/>
          </a:xfrm>
          <a:prstGeom prst="rect">
            <a:avLst/>
          </a:prstGeom>
          <a:noFill/>
          <a:ln w="9525">
            <a:noFill/>
            <a:miter lim="800000"/>
            <a:headEnd/>
            <a:tailEnd/>
          </a:ln>
          <a:effectLst/>
        </p:spPr>
        <p:txBody>
          <a:bodyPr vert="horz" wrap="square" lIns="91174" tIns="45584" rIns="91174" bIns="45584" numCol="1" anchor="t" anchorCtr="0" compatLnSpc="1">
            <a:prstTxWarp prst="textNoShape">
              <a:avLst/>
            </a:prstTxWarp>
          </a:bodyPr>
          <a:lstStyle>
            <a:lvl1pPr algn="r" defTabSz="412429">
              <a:buFont typeface="Wingdings" charset="2"/>
              <a:buNone/>
              <a:defRPr sz="1400">
                <a:solidFill>
                  <a:srgbClr val="000000"/>
                </a:solidFill>
                <a:latin typeface="Arial" pitchFamily="34" charset="0"/>
              </a:defRPr>
            </a:lvl1pPr>
          </a:lstStyle>
          <a:p>
            <a:fld id="{75F9B87E-48E7-43F2-8647-CA38E948BA2A}" type="slidenum">
              <a:rPr lang="it-IT" smtClean="0"/>
              <a:pPr/>
              <a:t>‹n.›</a:t>
            </a:fld>
            <a:endParaRPr lang="it-IT" dirty="0" smtClean="0"/>
          </a:p>
        </p:txBody>
      </p:sp>
    </p:spTree>
    <p:extLst>
      <p:ext uri="{BB962C8B-B14F-4D97-AF65-F5344CB8AC3E}">
        <p14:creationId xmlns:p14="http://schemas.microsoft.com/office/powerpoint/2010/main" val="2442658206"/>
      </p:ext>
    </p:extLst>
  </p:cSld>
  <p:clrMap bg1="lt1" tx1="dk1" bg2="lt2" tx2="dk2" accent1="accent1" accent2="accent2" accent3="accent3" accent4="accent4" accent5="accent5" accent6="accent6" hlink="hlink" folHlink="folHlink"/>
  <p:sldLayoutIdLst>
    <p:sldLayoutId id="2147487777" r:id="rId1"/>
    <p:sldLayoutId id="2147487778" r:id="rId2"/>
    <p:sldLayoutId id="2147487779" r:id="rId3"/>
    <p:sldLayoutId id="2147487780" r:id="rId4"/>
    <p:sldLayoutId id="2147487781" r:id="rId5"/>
    <p:sldLayoutId id="2147487782" r:id="rId6"/>
    <p:sldLayoutId id="2147487783" r:id="rId7"/>
    <p:sldLayoutId id="2147487784" r:id="rId8"/>
    <p:sldLayoutId id="2147487785" r:id="rId9"/>
    <p:sldLayoutId id="2147487786" r:id="rId10"/>
    <p:sldLayoutId id="21474877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5880" algn="ctr" rtl="0" eaLnBrk="0" fontAlgn="base" hangingPunct="0">
        <a:spcBef>
          <a:spcPct val="0"/>
        </a:spcBef>
        <a:spcAft>
          <a:spcPct val="0"/>
        </a:spcAft>
        <a:defRPr sz="4400">
          <a:solidFill>
            <a:schemeClr val="tx2"/>
          </a:solidFill>
          <a:latin typeface="Arial" charset="0"/>
        </a:defRPr>
      </a:lvl6pPr>
      <a:lvl7pPr marL="911765" algn="ctr" rtl="0" eaLnBrk="0" fontAlgn="base" hangingPunct="0">
        <a:spcBef>
          <a:spcPct val="0"/>
        </a:spcBef>
        <a:spcAft>
          <a:spcPct val="0"/>
        </a:spcAft>
        <a:defRPr sz="4400">
          <a:solidFill>
            <a:schemeClr val="tx2"/>
          </a:solidFill>
          <a:latin typeface="Arial" charset="0"/>
        </a:defRPr>
      </a:lvl7pPr>
      <a:lvl8pPr marL="1367651" algn="ctr" rtl="0" eaLnBrk="0" fontAlgn="base" hangingPunct="0">
        <a:spcBef>
          <a:spcPct val="0"/>
        </a:spcBef>
        <a:spcAft>
          <a:spcPct val="0"/>
        </a:spcAft>
        <a:defRPr sz="4400">
          <a:solidFill>
            <a:schemeClr val="tx2"/>
          </a:solidFill>
          <a:latin typeface="Arial" charset="0"/>
        </a:defRPr>
      </a:lvl8pPr>
      <a:lvl9pPr marL="1823534" algn="ctr" rtl="0" eaLnBrk="0" fontAlgn="base" hangingPunct="0">
        <a:spcBef>
          <a:spcPct val="0"/>
        </a:spcBef>
        <a:spcAft>
          <a:spcPct val="0"/>
        </a:spcAft>
        <a:defRPr sz="4400">
          <a:solidFill>
            <a:schemeClr val="tx2"/>
          </a:solidFill>
          <a:latin typeface="Arial" charset="0"/>
        </a:defRPr>
      </a:lvl9pPr>
    </p:titleStyle>
    <p:bodyStyle>
      <a:lvl1pPr marL="340578" indent="-340578" algn="l" rtl="0" eaLnBrk="0" fontAlgn="base" hangingPunct="0">
        <a:spcBef>
          <a:spcPct val="20000"/>
        </a:spcBef>
        <a:spcAft>
          <a:spcPct val="0"/>
        </a:spcAft>
        <a:buChar char="•"/>
        <a:defRPr sz="3200">
          <a:solidFill>
            <a:schemeClr val="tx1"/>
          </a:solidFill>
          <a:latin typeface="+mn-lt"/>
          <a:ea typeface="+mn-ea"/>
          <a:cs typeface="+mn-cs"/>
        </a:defRPr>
      </a:lvl1pPr>
      <a:lvl2pPr marL="740073" indent="-284535" algn="l" rtl="0" eaLnBrk="0" fontAlgn="base" hangingPunct="0">
        <a:spcBef>
          <a:spcPct val="20000"/>
        </a:spcBef>
        <a:spcAft>
          <a:spcPct val="0"/>
        </a:spcAft>
        <a:buChar char="–"/>
        <a:defRPr sz="2800">
          <a:solidFill>
            <a:schemeClr val="tx1"/>
          </a:solidFill>
          <a:latin typeface="+mn-lt"/>
        </a:defRPr>
      </a:lvl2pPr>
      <a:lvl3pPr marL="1139573" indent="-227052" algn="l" rtl="0" eaLnBrk="0" fontAlgn="base" hangingPunct="0">
        <a:spcBef>
          <a:spcPct val="20000"/>
        </a:spcBef>
        <a:spcAft>
          <a:spcPct val="0"/>
        </a:spcAft>
        <a:buChar char="•"/>
        <a:defRPr sz="2400">
          <a:solidFill>
            <a:schemeClr val="tx1"/>
          </a:solidFill>
          <a:latin typeface="+mn-lt"/>
        </a:defRPr>
      </a:lvl3pPr>
      <a:lvl4pPr marL="1595105" indent="-227052" algn="l" rtl="0" eaLnBrk="0" fontAlgn="base" hangingPunct="0">
        <a:spcBef>
          <a:spcPct val="20000"/>
        </a:spcBef>
        <a:spcAft>
          <a:spcPct val="0"/>
        </a:spcAft>
        <a:buChar char="–"/>
        <a:defRPr sz="2000">
          <a:solidFill>
            <a:schemeClr val="tx1"/>
          </a:solidFill>
          <a:latin typeface="+mn-lt"/>
        </a:defRPr>
      </a:lvl4pPr>
      <a:lvl5pPr marL="2050652" indent="-227052" algn="l" rtl="0" eaLnBrk="0" fontAlgn="base" hangingPunct="0">
        <a:spcBef>
          <a:spcPct val="20000"/>
        </a:spcBef>
        <a:spcAft>
          <a:spcPct val="0"/>
        </a:spcAft>
        <a:buChar char="»"/>
        <a:defRPr sz="2000">
          <a:solidFill>
            <a:schemeClr val="tx1"/>
          </a:solidFill>
          <a:latin typeface="+mn-lt"/>
        </a:defRPr>
      </a:lvl5pPr>
      <a:lvl6pPr marL="2507360" indent="-227942" algn="l" rtl="0" eaLnBrk="0" fontAlgn="base" hangingPunct="0">
        <a:spcBef>
          <a:spcPct val="20000"/>
        </a:spcBef>
        <a:spcAft>
          <a:spcPct val="0"/>
        </a:spcAft>
        <a:buChar char="»"/>
        <a:defRPr sz="2000">
          <a:solidFill>
            <a:schemeClr val="tx1"/>
          </a:solidFill>
          <a:latin typeface="+mn-lt"/>
        </a:defRPr>
      </a:lvl6pPr>
      <a:lvl7pPr marL="2963240" indent="-227942" algn="l" rtl="0" eaLnBrk="0" fontAlgn="base" hangingPunct="0">
        <a:spcBef>
          <a:spcPct val="20000"/>
        </a:spcBef>
        <a:spcAft>
          <a:spcPct val="0"/>
        </a:spcAft>
        <a:buChar char="»"/>
        <a:defRPr sz="2000">
          <a:solidFill>
            <a:schemeClr val="tx1"/>
          </a:solidFill>
          <a:latin typeface="+mn-lt"/>
        </a:defRPr>
      </a:lvl7pPr>
      <a:lvl8pPr marL="3419124" indent="-227942" algn="l" rtl="0" eaLnBrk="0" fontAlgn="base" hangingPunct="0">
        <a:spcBef>
          <a:spcPct val="20000"/>
        </a:spcBef>
        <a:spcAft>
          <a:spcPct val="0"/>
        </a:spcAft>
        <a:buChar char="»"/>
        <a:defRPr sz="2000">
          <a:solidFill>
            <a:schemeClr val="tx1"/>
          </a:solidFill>
          <a:latin typeface="+mn-lt"/>
        </a:defRPr>
      </a:lvl8pPr>
      <a:lvl9pPr marL="3875006" indent="-227942"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1765" rtl="0" eaLnBrk="1" latinLnBrk="0" hangingPunct="1">
        <a:defRPr sz="1800" kern="1200">
          <a:solidFill>
            <a:schemeClr val="tx1"/>
          </a:solidFill>
          <a:latin typeface="+mn-lt"/>
          <a:ea typeface="+mn-ea"/>
          <a:cs typeface="+mn-cs"/>
        </a:defRPr>
      </a:lvl1pPr>
      <a:lvl2pPr marL="455880" algn="l" defTabSz="911765" rtl="0" eaLnBrk="1" latinLnBrk="0" hangingPunct="1">
        <a:defRPr sz="1800" kern="1200">
          <a:solidFill>
            <a:schemeClr val="tx1"/>
          </a:solidFill>
          <a:latin typeface="+mn-lt"/>
          <a:ea typeface="+mn-ea"/>
          <a:cs typeface="+mn-cs"/>
        </a:defRPr>
      </a:lvl2pPr>
      <a:lvl3pPr marL="911765" algn="l" defTabSz="911765" rtl="0" eaLnBrk="1" latinLnBrk="0" hangingPunct="1">
        <a:defRPr sz="1800" kern="1200">
          <a:solidFill>
            <a:schemeClr val="tx1"/>
          </a:solidFill>
          <a:latin typeface="+mn-lt"/>
          <a:ea typeface="+mn-ea"/>
          <a:cs typeface="+mn-cs"/>
        </a:defRPr>
      </a:lvl3pPr>
      <a:lvl4pPr marL="1367651" algn="l" defTabSz="911765" rtl="0" eaLnBrk="1" latinLnBrk="0" hangingPunct="1">
        <a:defRPr sz="1800" kern="1200">
          <a:solidFill>
            <a:schemeClr val="tx1"/>
          </a:solidFill>
          <a:latin typeface="+mn-lt"/>
          <a:ea typeface="+mn-ea"/>
          <a:cs typeface="+mn-cs"/>
        </a:defRPr>
      </a:lvl4pPr>
      <a:lvl5pPr marL="1823534" algn="l" defTabSz="911765" rtl="0" eaLnBrk="1" latinLnBrk="0" hangingPunct="1">
        <a:defRPr sz="1800" kern="1200">
          <a:solidFill>
            <a:schemeClr val="tx1"/>
          </a:solidFill>
          <a:latin typeface="+mn-lt"/>
          <a:ea typeface="+mn-ea"/>
          <a:cs typeface="+mn-cs"/>
        </a:defRPr>
      </a:lvl5pPr>
      <a:lvl6pPr marL="2279415" algn="l" defTabSz="911765" rtl="0" eaLnBrk="1" latinLnBrk="0" hangingPunct="1">
        <a:defRPr sz="1800" kern="1200">
          <a:solidFill>
            <a:schemeClr val="tx1"/>
          </a:solidFill>
          <a:latin typeface="+mn-lt"/>
          <a:ea typeface="+mn-ea"/>
          <a:cs typeface="+mn-cs"/>
        </a:defRPr>
      </a:lvl6pPr>
      <a:lvl7pPr marL="2735307" algn="l" defTabSz="911765" rtl="0" eaLnBrk="1" latinLnBrk="0" hangingPunct="1">
        <a:defRPr sz="1800" kern="1200">
          <a:solidFill>
            <a:schemeClr val="tx1"/>
          </a:solidFill>
          <a:latin typeface="+mn-lt"/>
          <a:ea typeface="+mn-ea"/>
          <a:cs typeface="+mn-cs"/>
        </a:defRPr>
      </a:lvl7pPr>
      <a:lvl8pPr marL="3191179" algn="l" defTabSz="911765" rtl="0" eaLnBrk="1" latinLnBrk="0" hangingPunct="1">
        <a:defRPr sz="1800" kern="1200">
          <a:solidFill>
            <a:schemeClr val="tx1"/>
          </a:solidFill>
          <a:latin typeface="+mn-lt"/>
          <a:ea typeface="+mn-ea"/>
          <a:cs typeface="+mn-cs"/>
        </a:defRPr>
      </a:lvl8pPr>
      <a:lvl9pPr marL="3647066" algn="l" defTabSz="91176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70" tIns="45687" rIns="91370" bIns="45687" numCol="1" anchor="ctr" anchorCtr="0" compatLnSpc="1">
            <a:prstTxWarp prst="textNoShape">
              <a:avLst/>
            </a:prstTxWarp>
          </a:bodyPr>
          <a:lstStyle/>
          <a:p>
            <a:pPr lvl="0"/>
            <a:r>
              <a:rPr lang="it-IT" smtClean="0"/>
              <a:t>Fare clic per modificare lo stile del titolo</a:t>
            </a:r>
          </a:p>
        </p:txBody>
      </p:sp>
      <p:sp>
        <p:nvSpPr>
          <p:cNvPr id="2051" name="Segnaposto testo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370" tIns="45687" rIns="91370" bIns="45687"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452"/>
            <a:ext cx="2133600" cy="365125"/>
          </a:xfrm>
          <a:prstGeom prst="rect">
            <a:avLst/>
          </a:prstGeom>
        </p:spPr>
        <p:txBody>
          <a:bodyPr vert="horz" lIns="91370" tIns="45687" rIns="91370" bIns="45687" rtlCol="0" anchor="ctr"/>
          <a:lstStyle>
            <a:lvl1pPr algn="l" fontAlgn="auto">
              <a:spcBef>
                <a:spcPts val="0"/>
              </a:spcBef>
              <a:spcAft>
                <a:spcPts val="0"/>
              </a:spcAft>
              <a:defRPr sz="1200" b="0" smtClean="0">
                <a:solidFill>
                  <a:schemeClr val="tx1">
                    <a:tint val="75000"/>
                  </a:schemeClr>
                </a:solidFill>
                <a:latin typeface="+mn-lt"/>
              </a:defRPr>
            </a:lvl1pPr>
          </a:lstStyle>
          <a:p>
            <a:pPr>
              <a:defRPr/>
            </a:pPr>
            <a:fld id="{3AEDBF68-644E-4C49-B4D8-5A6F2EB16408}" type="datetimeFigureOut">
              <a:rPr lang="it-IT">
                <a:solidFill>
                  <a:prstClr val="black">
                    <a:tint val="75000"/>
                  </a:prstClr>
                </a:solidFill>
                <a:latin typeface="Calibri"/>
                <a:cs typeface="Arial" pitchFamily="34" charset="0"/>
              </a:rPr>
              <a:pPr>
                <a:defRPr/>
              </a:pPr>
              <a:t>24/11/16</a:t>
            </a:fld>
            <a:endParaRPr lang="it-IT">
              <a:solidFill>
                <a:prstClr val="black">
                  <a:tint val="75000"/>
                </a:prstClr>
              </a:solidFill>
              <a:latin typeface="Calibri"/>
              <a:cs typeface="Arial" pitchFamily="34" charset="0"/>
            </a:endParaRPr>
          </a:p>
        </p:txBody>
      </p:sp>
      <p:sp>
        <p:nvSpPr>
          <p:cNvPr id="5" name="Segnaposto piè di pagina 4"/>
          <p:cNvSpPr>
            <a:spLocks noGrp="1"/>
          </p:cNvSpPr>
          <p:nvPr>
            <p:ph type="ftr" sz="quarter" idx="3"/>
          </p:nvPr>
        </p:nvSpPr>
        <p:spPr>
          <a:xfrm>
            <a:off x="3124200" y="6356452"/>
            <a:ext cx="2895600" cy="365125"/>
          </a:xfrm>
          <a:prstGeom prst="rect">
            <a:avLst/>
          </a:prstGeom>
        </p:spPr>
        <p:txBody>
          <a:bodyPr vert="horz" lIns="91370" tIns="45687" rIns="91370" bIns="45687" rtlCol="0" anchor="ctr"/>
          <a:lstStyle>
            <a:lvl1pPr algn="ctr" fontAlgn="auto">
              <a:spcBef>
                <a:spcPts val="0"/>
              </a:spcBef>
              <a:spcAft>
                <a:spcPts val="0"/>
              </a:spcAft>
              <a:defRPr sz="1200" b="0">
                <a:solidFill>
                  <a:schemeClr val="tx1">
                    <a:tint val="75000"/>
                  </a:schemeClr>
                </a:solidFill>
                <a:latin typeface="+mn-lt"/>
              </a:defRPr>
            </a:lvl1pPr>
          </a:lstStyle>
          <a:p>
            <a:pPr>
              <a:defRPr/>
            </a:pPr>
            <a:endParaRPr lang="it-IT">
              <a:solidFill>
                <a:prstClr val="black">
                  <a:tint val="75000"/>
                </a:prstClr>
              </a:solidFill>
              <a:latin typeface="Calibri"/>
              <a:cs typeface="Arial" pitchFamily="34" charset="0"/>
            </a:endParaRPr>
          </a:p>
        </p:txBody>
      </p:sp>
      <p:sp>
        <p:nvSpPr>
          <p:cNvPr id="6" name="Segnaposto numero diapositiva 5"/>
          <p:cNvSpPr>
            <a:spLocks noGrp="1"/>
          </p:cNvSpPr>
          <p:nvPr>
            <p:ph type="sldNum" sz="quarter" idx="4"/>
          </p:nvPr>
        </p:nvSpPr>
        <p:spPr>
          <a:xfrm>
            <a:off x="6553200" y="6356452"/>
            <a:ext cx="2133600" cy="365125"/>
          </a:xfrm>
          <a:prstGeom prst="rect">
            <a:avLst/>
          </a:prstGeom>
        </p:spPr>
        <p:txBody>
          <a:bodyPr vert="horz" lIns="91370" tIns="45687" rIns="91370" bIns="45687" rtlCol="0" anchor="ctr"/>
          <a:lstStyle>
            <a:lvl1pPr algn="r" fontAlgn="auto">
              <a:spcBef>
                <a:spcPts val="0"/>
              </a:spcBef>
              <a:spcAft>
                <a:spcPts val="0"/>
              </a:spcAft>
              <a:defRPr sz="1200" b="0" smtClean="0">
                <a:solidFill>
                  <a:schemeClr val="tx1">
                    <a:tint val="75000"/>
                  </a:schemeClr>
                </a:solidFill>
                <a:latin typeface="+mn-lt"/>
              </a:defRPr>
            </a:lvl1pPr>
          </a:lstStyle>
          <a:p>
            <a:pPr>
              <a:defRPr/>
            </a:pPr>
            <a:fld id="{FEAAE391-F78F-4B97-B67A-A8D545665F29}" type="slidenum">
              <a:rPr lang="it-IT">
                <a:solidFill>
                  <a:prstClr val="black">
                    <a:tint val="75000"/>
                  </a:prstClr>
                </a:solidFill>
                <a:latin typeface="Calibri"/>
                <a:cs typeface="Arial" pitchFamily="34" charset="0"/>
              </a:rPr>
              <a:pPr>
                <a:defRPr/>
              </a:pPr>
              <a:t>‹n.›</a:t>
            </a:fld>
            <a:endParaRPr lang="it-IT">
              <a:solidFill>
                <a:prstClr val="black">
                  <a:tint val="75000"/>
                </a:prstClr>
              </a:solidFill>
              <a:latin typeface="Calibri"/>
              <a:cs typeface="Arial" pitchFamily="34" charset="0"/>
            </a:endParaRPr>
          </a:p>
        </p:txBody>
      </p:sp>
    </p:spTree>
    <p:extLst>
      <p:ext uri="{BB962C8B-B14F-4D97-AF65-F5344CB8AC3E}">
        <p14:creationId xmlns:p14="http://schemas.microsoft.com/office/powerpoint/2010/main" val="1682854668"/>
      </p:ext>
    </p:extLst>
  </p:cSld>
  <p:clrMap bg1="lt1" tx1="dk1" bg2="lt2" tx2="dk2" accent1="accent1" accent2="accent2" accent3="accent3" accent4="accent4" accent5="accent5" accent6="accent6" hlink="hlink" folHlink="folHlink"/>
  <p:sldLayoutIdLst>
    <p:sldLayoutId id="2147488505" r:id="rId1"/>
    <p:sldLayoutId id="2147488506" r:id="rId2"/>
    <p:sldLayoutId id="2147488507" r:id="rId3"/>
    <p:sldLayoutId id="2147488508" r:id="rId4"/>
    <p:sldLayoutId id="2147488509" r:id="rId5"/>
    <p:sldLayoutId id="2147488510" r:id="rId6"/>
    <p:sldLayoutId id="2147488511" r:id="rId7"/>
    <p:sldLayoutId id="2147488512" r:id="rId8"/>
    <p:sldLayoutId id="2147488513" r:id="rId9"/>
    <p:sldLayoutId id="2147488514" r:id="rId10"/>
    <p:sldLayoutId id="214748851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6867" algn="ctr" rtl="0" fontAlgn="base">
        <a:spcBef>
          <a:spcPct val="0"/>
        </a:spcBef>
        <a:spcAft>
          <a:spcPct val="0"/>
        </a:spcAft>
        <a:defRPr sz="4400">
          <a:solidFill>
            <a:schemeClr val="tx1"/>
          </a:solidFill>
          <a:latin typeface="Calibri" pitchFamily="34" charset="0"/>
        </a:defRPr>
      </a:lvl6pPr>
      <a:lvl7pPr marL="913737" algn="ctr" rtl="0" fontAlgn="base">
        <a:spcBef>
          <a:spcPct val="0"/>
        </a:spcBef>
        <a:spcAft>
          <a:spcPct val="0"/>
        </a:spcAft>
        <a:defRPr sz="4400">
          <a:solidFill>
            <a:schemeClr val="tx1"/>
          </a:solidFill>
          <a:latin typeface="Calibri" pitchFamily="34" charset="0"/>
        </a:defRPr>
      </a:lvl7pPr>
      <a:lvl8pPr marL="1370606" algn="ctr" rtl="0" fontAlgn="base">
        <a:spcBef>
          <a:spcPct val="0"/>
        </a:spcBef>
        <a:spcAft>
          <a:spcPct val="0"/>
        </a:spcAft>
        <a:defRPr sz="4400">
          <a:solidFill>
            <a:schemeClr val="tx1"/>
          </a:solidFill>
          <a:latin typeface="Calibri" pitchFamily="34" charset="0"/>
        </a:defRPr>
      </a:lvl8pPr>
      <a:lvl9pPr marL="1827473" algn="ctr" rtl="0" fontAlgn="base">
        <a:spcBef>
          <a:spcPct val="0"/>
        </a:spcBef>
        <a:spcAft>
          <a:spcPct val="0"/>
        </a:spcAft>
        <a:defRPr sz="4400">
          <a:solidFill>
            <a:schemeClr val="tx1"/>
          </a:solidFill>
          <a:latin typeface="Calibri" pitchFamily="34" charset="0"/>
        </a:defRPr>
      </a:lvl9pPr>
    </p:titleStyle>
    <p:bodyStyle>
      <a:lvl1pPr marL="342651" indent="-342651"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411" indent="-285541"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2173" indent="-228435"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599040" indent="-228435"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5908" indent="-228435"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2776"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644"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13"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380"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370" tIns="45687" rIns="91370" bIns="45687"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3"/>
            <a:ext cx="8229600" cy="4525963"/>
          </a:xfrm>
          <a:prstGeom prst="rect">
            <a:avLst/>
          </a:prstGeom>
        </p:spPr>
        <p:txBody>
          <a:bodyPr vert="horz" lIns="91370" tIns="45687" rIns="91370" bIns="45687"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7"/>
            <a:ext cx="2133600" cy="365125"/>
          </a:xfrm>
          <a:prstGeom prst="rect">
            <a:avLst/>
          </a:prstGeom>
        </p:spPr>
        <p:txBody>
          <a:bodyPr vert="horz" lIns="91370" tIns="45687" rIns="91370" bIns="45687" rtlCol="0" anchor="ctr"/>
          <a:lstStyle>
            <a:lvl1pPr algn="l">
              <a:defRPr sz="1200">
                <a:solidFill>
                  <a:schemeClr val="tx1">
                    <a:tint val="75000"/>
                  </a:schemeClr>
                </a:solidFill>
              </a:defRPr>
            </a:lvl1pPr>
          </a:lstStyle>
          <a:p>
            <a:pPr fontAlgn="auto">
              <a:spcBef>
                <a:spcPts val="0"/>
              </a:spcBef>
              <a:spcAft>
                <a:spcPts val="0"/>
              </a:spcAft>
            </a:pPr>
            <a:fld id="{084A0E89-62B4-4570-97B9-A684CBEE55D0}" type="datetimeFigureOut">
              <a:rPr lang="en-US" smtClean="0">
                <a:solidFill>
                  <a:prstClr val="black">
                    <a:tint val="75000"/>
                  </a:prstClr>
                </a:solidFill>
                <a:latin typeface="Calibri"/>
              </a:rPr>
              <a:pPr fontAlgn="auto">
                <a:spcBef>
                  <a:spcPts val="0"/>
                </a:spcBef>
                <a:spcAft>
                  <a:spcPts val="0"/>
                </a:spcAft>
              </a:pPr>
              <a:t>24/11/16</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7"/>
            <a:ext cx="2895600" cy="365125"/>
          </a:xfrm>
          <a:prstGeom prst="rect">
            <a:avLst/>
          </a:prstGeom>
        </p:spPr>
        <p:txBody>
          <a:bodyPr vert="horz" lIns="91370" tIns="45687" rIns="91370" bIns="45687"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7"/>
            <a:ext cx="2133600" cy="365125"/>
          </a:xfrm>
          <a:prstGeom prst="rect">
            <a:avLst/>
          </a:prstGeom>
        </p:spPr>
        <p:txBody>
          <a:bodyPr vert="horz" lIns="91370" tIns="45687" rIns="91370" bIns="45687" rtlCol="0" anchor="ctr"/>
          <a:lstStyle>
            <a:lvl1pPr algn="r">
              <a:defRPr sz="1200">
                <a:solidFill>
                  <a:schemeClr val="tx1">
                    <a:tint val="75000"/>
                  </a:schemeClr>
                </a:solidFill>
              </a:defRPr>
            </a:lvl1pPr>
          </a:lstStyle>
          <a:p>
            <a:pPr fontAlgn="auto">
              <a:spcBef>
                <a:spcPts val="0"/>
              </a:spcBef>
              <a:spcAft>
                <a:spcPts val="0"/>
              </a:spcAft>
            </a:pPr>
            <a:fld id="{A6510CB5-DAEB-49FF-AD57-8DDE01138BB0}" type="slidenum">
              <a:rPr lang="en-US" smtClean="0">
                <a:solidFill>
                  <a:prstClr val="black">
                    <a:tint val="75000"/>
                  </a:prstClr>
                </a:solidFill>
                <a:latin typeface="Calibri"/>
              </a:rPr>
              <a:pPr fontAlgn="auto">
                <a:spcBef>
                  <a:spcPts val="0"/>
                </a:spcBef>
                <a:spcAft>
                  <a:spcPts val="0"/>
                </a:spcAft>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587684580"/>
      </p:ext>
    </p:extLst>
  </p:cSld>
  <p:clrMap bg1="lt1" tx1="dk1" bg2="lt2" tx2="dk2" accent1="accent1" accent2="accent2" accent3="accent3" accent4="accent4" accent5="accent5" accent6="accent6" hlink="hlink" folHlink="folHlink"/>
  <p:sldLayoutIdLst>
    <p:sldLayoutId id="2147488553" r:id="rId1"/>
    <p:sldLayoutId id="2147488554" r:id="rId2"/>
    <p:sldLayoutId id="2147488555" r:id="rId3"/>
    <p:sldLayoutId id="2147488556" r:id="rId4"/>
    <p:sldLayoutId id="2147488557" r:id="rId5"/>
    <p:sldLayoutId id="2147488558" r:id="rId6"/>
    <p:sldLayoutId id="2147488559" r:id="rId7"/>
    <p:sldLayoutId id="2147488560" r:id="rId8"/>
    <p:sldLayoutId id="2147488561" r:id="rId9"/>
    <p:sldLayoutId id="2147488562" r:id="rId10"/>
    <p:sldLayoutId id="2147488563" r:id="rId11"/>
  </p:sldLayoutIdLst>
  <p:txStyles>
    <p:titleStyle>
      <a:lvl1pPr algn="ctr" defTabSz="913737" rtl="0" eaLnBrk="1" latinLnBrk="0" hangingPunct="1">
        <a:spcBef>
          <a:spcPct val="0"/>
        </a:spcBef>
        <a:buNone/>
        <a:defRPr sz="4400" kern="1200">
          <a:solidFill>
            <a:schemeClr val="tx1"/>
          </a:solidFill>
          <a:latin typeface="+mj-lt"/>
          <a:ea typeface="+mj-ea"/>
          <a:cs typeface="+mj-cs"/>
        </a:defRPr>
      </a:lvl1pPr>
    </p:titleStyle>
    <p:bodyStyle>
      <a:lvl1pPr marL="342651" indent="-342651" algn="l" defTabSz="91373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11" indent="-285541" algn="l" defTabSz="91373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73" indent="-228435" algn="l" defTabSz="91373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40"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08"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776"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644"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13"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380"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66"/>
            </a:gs>
            <a:gs pos="100000">
              <a:srgbClr val="006666">
                <a:gamma/>
                <a:shade val="0"/>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70" tIns="45687" rIns="91370" bIns="45687"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3"/>
            <a:ext cx="8229600" cy="4525963"/>
          </a:xfrm>
          <a:prstGeom prst="rect">
            <a:avLst/>
          </a:prstGeom>
          <a:noFill/>
          <a:ln w="9525">
            <a:noFill/>
            <a:miter lim="800000"/>
            <a:headEnd/>
            <a:tailEnd/>
          </a:ln>
          <a:effectLst/>
        </p:spPr>
        <p:txBody>
          <a:bodyPr vert="horz" wrap="square" lIns="91370" tIns="45687" rIns="91370" bIns="45687"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0" tIns="45687" rIns="91370" bIns="45687" numCol="1" anchor="t" anchorCtr="0" compatLnSpc="1">
            <a:prstTxWarp prst="textNoShape">
              <a:avLst/>
            </a:prstTxWarp>
          </a:bodyPr>
          <a:lstStyle>
            <a:lvl1pPr>
              <a:defRPr sz="1400"/>
            </a:lvl1pPr>
          </a:lstStyle>
          <a:p>
            <a:endParaRPr lang="it-IT">
              <a:solidFill>
                <a:srgbClr val="000000"/>
              </a:solidFill>
              <a:latin typeface="Arial" charset="0"/>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0" tIns="45687" rIns="91370" bIns="45687" numCol="1" anchor="t" anchorCtr="0" compatLnSpc="1">
            <a:prstTxWarp prst="textNoShape">
              <a:avLst/>
            </a:prstTxWarp>
          </a:bodyPr>
          <a:lstStyle>
            <a:lvl1pPr algn="ctr">
              <a:defRPr sz="1400"/>
            </a:lvl1pPr>
          </a:lstStyle>
          <a:p>
            <a:endParaRPr lang="it-IT">
              <a:solidFill>
                <a:srgbClr val="000000"/>
              </a:solidFill>
              <a:latin typeface="Arial" charset="0"/>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0" tIns="45687" rIns="91370" bIns="45687" numCol="1" anchor="t" anchorCtr="0" compatLnSpc="1">
            <a:prstTxWarp prst="textNoShape">
              <a:avLst/>
            </a:prstTxWarp>
          </a:bodyPr>
          <a:lstStyle>
            <a:lvl1pPr algn="r">
              <a:defRPr sz="1400"/>
            </a:lvl1pPr>
          </a:lstStyle>
          <a:p>
            <a:fld id="{BDC05CE7-9E7E-4EB2-82E2-1424455EB1EA}" type="slidenum">
              <a:rPr lang="it-IT">
                <a:solidFill>
                  <a:srgbClr val="000000"/>
                </a:solidFill>
                <a:latin typeface="Arial" charset="0"/>
                <a:cs typeface="Arial" charset="0"/>
              </a:rPr>
              <a:pPr/>
              <a:t>‹n.›</a:t>
            </a:fld>
            <a:endParaRPr lang="it-IT">
              <a:solidFill>
                <a:srgbClr val="000000"/>
              </a:solidFill>
              <a:latin typeface="Arial" charset="0"/>
              <a:cs typeface="Arial" charset="0"/>
            </a:endParaRPr>
          </a:p>
        </p:txBody>
      </p:sp>
    </p:spTree>
    <p:extLst>
      <p:ext uri="{BB962C8B-B14F-4D97-AF65-F5344CB8AC3E}">
        <p14:creationId xmlns:p14="http://schemas.microsoft.com/office/powerpoint/2010/main" val="3853899855"/>
      </p:ext>
    </p:extLst>
  </p:cSld>
  <p:clrMap bg1="lt1" tx1="dk1" bg2="lt2" tx2="dk2" accent1="accent1" accent2="accent2" accent3="accent3" accent4="accent4" accent5="accent5" accent6="accent6" hlink="hlink" folHlink="folHlink"/>
  <p:sldLayoutIdLst>
    <p:sldLayoutId id="2147488565" r:id="rId1"/>
    <p:sldLayoutId id="2147488566" r:id="rId2"/>
    <p:sldLayoutId id="2147488567" r:id="rId3"/>
    <p:sldLayoutId id="2147488568" r:id="rId4"/>
    <p:sldLayoutId id="2147488569" r:id="rId5"/>
    <p:sldLayoutId id="2147488570" r:id="rId6"/>
    <p:sldLayoutId id="2147488571" r:id="rId7"/>
    <p:sldLayoutId id="2147488572" r:id="rId8"/>
    <p:sldLayoutId id="2147488573" r:id="rId9"/>
    <p:sldLayoutId id="2147488574" r:id="rId10"/>
    <p:sldLayoutId id="214748857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6867" algn="ctr" rtl="0" fontAlgn="base">
        <a:spcBef>
          <a:spcPct val="0"/>
        </a:spcBef>
        <a:spcAft>
          <a:spcPct val="0"/>
        </a:spcAft>
        <a:defRPr sz="4400">
          <a:solidFill>
            <a:schemeClr val="tx2"/>
          </a:solidFill>
          <a:latin typeface="Arial" charset="0"/>
          <a:cs typeface="Arial" charset="0"/>
        </a:defRPr>
      </a:lvl6pPr>
      <a:lvl7pPr marL="913737" algn="ctr" rtl="0" fontAlgn="base">
        <a:spcBef>
          <a:spcPct val="0"/>
        </a:spcBef>
        <a:spcAft>
          <a:spcPct val="0"/>
        </a:spcAft>
        <a:defRPr sz="4400">
          <a:solidFill>
            <a:schemeClr val="tx2"/>
          </a:solidFill>
          <a:latin typeface="Arial" charset="0"/>
          <a:cs typeface="Arial" charset="0"/>
        </a:defRPr>
      </a:lvl7pPr>
      <a:lvl8pPr marL="1370606" algn="ctr" rtl="0" fontAlgn="base">
        <a:spcBef>
          <a:spcPct val="0"/>
        </a:spcBef>
        <a:spcAft>
          <a:spcPct val="0"/>
        </a:spcAft>
        <a:defRPr sz="4400">
          <a:solidFill>
            <a:schemeClr val="tx2"/>
          </a:solidFill>
          <a:latin typeface="Arial" charset="0"/>
          <a:cs typeface="Arial" charset="0"/>
        </a:defRPr>
      </a:lvl8pPr>
      <a:lvl9pPr marL="1827473" algn="ctr" rtl="0" fontAlgn="base">
        <a:spcBef>
          <a:spcPct val="0"/>
        </a:spcBef>
        <a:spcAft>
          <a:spcPct val="0"/>
        </a:spcAft>
        <a:defRPr sz="4400">
          <a:solidFill>
            <a:schemeClr val="tx2"/>
          </a:solidFill>
          <a:latin typeface="Arial" charset="0"/>
          <a:cs typeface="Arial" charset="0"/>
        </a:defRPr>
      </a:lvl9pPr>
    </p:titleStyle>
    <p:bodyStyle>
      <a:lvl1pPr marL="342651" indent="-342651" algn="l" rtl="0" fontAlgn="base">
        <a:spcBef>
          <a:spcPct val="20000"/>
        </a:spcBef>
        <a:spcAft>
          <a:spcPct val="0"/>
        </a:spcAft>
        <a:buChar char="•"/>
        <a:defRPr sz="3200">
          <a:solidFill>
            <a:schemeClr val="tx1"/>
          </a:solidFill>
          <a:latin typeface="+mn-lt"/>
          <a:ea typeface="+mn-ea"/>
          <a:cs typeface="+mn-cs"/>
        </a:defRPr>
      </a:lvl1pPr>
      <a:lvl2pPr marL="742411" indent="-285541" algn="l" rtl="0" fontAlgn="base">
        <a:spcBef>
          <a:spcPct val="20000"/>
        </a:spcBef>
        <a:spcAft>
          <a:spcPct val="0"/>
        </a:spcAft>
        <a:buChar char="–"/>
        <a:defRPr sz="2800">
          <a:solidFill>
            <a:schemeClr val="tx1"/>
          </a:solidFill>
          <a:latin typeface="+mn-lt"/>
          <a:cs typeface="+mn-cs"/>
        </a:defRPr>
      </a:lvl2pPr>
      <a:lvl3pPr marL="1142173" indent="-228435" algn="l" rtl="0" fontAlgn="base">
        <a:spcBef>
          <a:spcPct val="20000"/>
        </a:spcBef>
        <a:spcAft>
          <a:spcPct val="0"/>
        </a:spcAft>
        <a:buChar char="•"/>
        <a:defRPr sz="2400">
          <a:solidFill>
            <a:schemeClr val="tx1"/>
          </a:solidFill>
          <a:latin typeface="+mn-lt"/>
          <a:cs typeface="+mn-cs"/>
        </a:defRPr>
      </a:lvl3pPr>
      <a:lvl4pPr marL="1599040" indent="-228435" algn="l" rtl="0" fontAlgn="base">
        <a:spcBef>
          <a:spcPct val="20000"/>
        </a:spcBef>
        <a:spcAft>
          <a:spcPct val="0"/>
        </a:spcAft>
        <a:buChar char="–"/>
        <a:defRPr sz="2000">
          <a:solidFill>
            <a:schemeClr val="tx1"/>
          </a:solidFill>
          <a:latin typeface="+mn-lt"/>
          <a:cs typeface="+mn-cs"/>
        </a:defRPr>
      </a:lvl4pPr>
      <a:lvl5pPr marL="2055908" indent="-228435" algn="l" rtl="0" fontAlgn="base">
        <a:spcBef>
          <a:spcPct val="20000"/>
        </a:spcBef>
        <a:spcAft>
          <a:spcPct val="0"/>
        </a:spcAft>
        <a:buChar char="»"/>
        <a:defRPr sz="2000">
          <a:solidFill>
            <a:schemeClr val="tx1"/>
          </a:solidFill>
          <a:latin typeface="+mn-lt"/>
          <a:cs typeface="+mn-cs"/>
        </a:defRPr>
      </a:lvl5pPr>
      <a:lvl6pPr marL="2512776" indent="-228435" algn="l" rtl="0" fontAlgn="base">
        <a:spcBef>
          <a:spcPct val="20000"/>
        </a:spcBef>
        <a:spcAft>
          <a:spcPct val="0"/>
        </a:spcAft>
        <a:buChar char="»"/>
        <a:defRPr sz="2000">
          <a:solidFill>
            <a:schemeClr val="tx1"/>
          </a:solidFill>
          <a:latin typeface="+mn-lt"/>
          <a:cs typeface="+mn-cs"/>
        </a:defRPr>
      </a:lvl6pPr>
      <a:lvl7pPr marL="2969644" indent="-228435" algn="l" rtl="0" fontAlgn="base">
        <a:spcBef>
          <a:spcPct val="20000"/>
        </a:spcBef>
        <a:spcAft>
          <a:spcPct val="0"/>
        </a:spcAft>
        <a:buChar char="»"/>
        <a:defRPr sz="2000">
          <a:solidFill>
            <a:schemeClr val="tx1"/>
          </a:solidFill>
          <a:latin typeface="+mn-lt"/>
          <a:cs typeface="+mn-cs"/>
        </a:defRPr>
      </a:lvl7pPr>
      <a:lvl8pPr marL="3426513" indent="-228435" algn="l" rtl="0" fontAlgn="base">
        <a:spcBef>
          <a:spcPct val="20000"/>
        </a:spcBef>
        <a:spcAft>
          <a:spcPct val="0"/>
        </a:spcAft>
        <a:buChar char="»"/>
        <a:defRPr sz="2000">
          <a:solidFill>
            <a:schemeClr val="tx1"/>
          </a:solidFill>
          <a:latin typeface="+mn-lt"/>
          <a:cs typeface="+mn-cs"/>
        </a:defRPr>
      </a:lvl8pPr>
      <a:lvl9pPr marL="3883380" indent="-228435"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8589651"/>
      </p:ext>
    </p:extLst>
  </p:cSld>
  <p:clrMap bg1="lt1" tx1="dk1" bg2="lt2" tx2="dk2" accent1="accent1" accent2="accent2" accent3="accent3" accent4="accent4" accent5="accent5" accent6="accent6" hlink="hlink" folHlink="folHlink"/>
  <p:sldLayoutIdLst>
    <p:sldLayoutId id="2147488577" r:id="rId1"/>
    <p:sldLayoutId id="2147488578" r:id="rId2"/>
    <p:sldLayoutId id="2147488579" r:id="rId3"/>
    <p:sldLayoutId id="2147488580" r:id="rId4"/>
    <p:sldLayoutId id="2147488581" r:id="rId5"/>
    <p:sldLayoutId id="2147488582" r:id="rId6"/>
    <p:sldLayoutId id="2147488583" r:id="rId7"/>
    <p:sldLayoutId id="2147488584" r:id="rId8"/>
    <p:sldLayoutId id="2147488585" r:id="rId9"/>
    <p:sldLayoutId id="2147488586" r:id="rId10"/>
    <p:sldLayoutId id="2147488587" r:id="rId11"/>
  </p:sldLayoutIdLst>
  <p:txStyles>
    <p:titleStyle>
      <a:lvl1pPr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charset="0"/>
        <a:buChar char=""/>
        <a:defRPr sz="24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charset="0"/>
        <a:buChar char=""/>
        <a:defRPr sz="2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charset="0"/>
        <a:buChar char=""/>
        <a:defRPr sz="18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9pPr>
    </p:bodyStyle>
    <p:otherStyle>
      <a:defPPr>
        <a:defRPr lang="it-IT"/>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21D1100-5C87-4BF7-BA05-C6A9B5CA7B72}" type="datetimeFigureOut">
              <a:rPr lang="en-US" smtClean="0">
                <a:solidFill>
                  <a:prstClr val="black">
                    <a:tint val="75000"/>
                  </a:prstClr>
                </a:solidFill>
                <a:latin typeface="Calibri"/>
              </a:rPr>
              <a:pPr fontAlgn="auto">
                <a:spcBef>
                  <a:spcPts val="0"/>
                </a:spcBef>
                <a:spcAft>
                  <a:spcPts val="0"/>
                </a:spcAft>
              </a:pPr>
              <a:t>24/11/16</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5854009-349D-443D-8EA5-2FC0EBAEE97F}" type="slidenum">
              <a:rPr lang="en-US" smtClean="0">
                <a:solidFill>
                  <a:prstClr val="black">
                    <a:tint val="75000"/>
                  </a:prstClr>
                </a:solidFill>
                <a:latin typeface="Calibri"/>
              </a:rPr>
              <a:pPr fontAlgn="auto">
                <a:spcBef>
                  <a:spcPts val="0"/>
                </a:spcBef>
                <a:spcAft>
                  <a:spcPts val="0"/>
                </a:spcAft>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680278234"/>
      </p:ext>
    </p:extLst>
  </p:cSld>
  <p:clrMap bg1="lt1" tx1="dk1" bg2="lt2" tx2="dk2" accent1="accent1" accent2="accent2" accent3="accent3" accent4="accent4" accent5="accent5" accent6="accent6" hlink="hlink" folHlink="folHlink"/>
  <p:sldLayoutIdLst>
    <p:sldLayoutId id="2147488589" r:id="rId1"/>
    <p:sldLayoutId id="2147488590" r:id="rId2"/>
    <p:sldLayoutId id="2147488591" r:id="rId3"/>
    <p:sldLayoutId id="2147488592" r:id="rId4"/>
    <p:sldLayoutId id="2147488593" r:id="rId5"/>
    <p:sldLayoutId id="2147488594" r:id="rId6"/>
    <p:sldLayoutId id="2147488595" r:id="rId7"/>
    <p:sldLayoutId id="2147488596" r:id="rId8"/>
    <p:sldLayoutId id="2147488597" r:id="rId9"/>
    <p:sldLayoutId id="2147488598" r:id="rId10"/>
    <p:sldLayoutId id="21474885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a:cs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a:cs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DD33449-16B6-40C8-84DE-A159C8C06FF5}" type="slidenum">
              <a:rPr lang="en-US">
                <a:solidFill>
                  <a:srgbClr val="000000"/>
                </a:solidFill>
                <a:latin typeface="Arial"/>
                <a:cs typeface="Arial" pitchFamily="34" charset="0"/>
              </a:rPr>
              <a:pPr>
                <a:defRPr/>
              </a:pPr>
              <a:t>‹n.›</a:t>
            </a:fld>
            <a:endParaRPr lang="en-US">
              <a:solidFill>
                <a:srgbClr val="000000"/>
              </a:solidFill>
              <a:latin typeface="Arial"/>
              <a:cs typeface="Arial" pitchFamily="34" charset="0"/>
            </a:endParaRPr>
          </a:p>
        </p:txBody>
      </p:sp>
    </p:spTree>
    <p:extLst>
      <p:ext uri="{BB962C8B-B14F-4D97-AF65-F5344CB8AC3E}">
        <p14:creationId xmlns:p14="http://schemas.microsoft.com/office/powerpoint/2010/main" val="2443572354"/>
      </p:ext>
    </p:extLst>
  </p:cSld>
  <p:clrMap bg1="lt1" tx1="dk1" bg2="lt2" tx2="dk2" accent1="accent1" accent2="accent2" accent3="accent3" accent4="accent4" accent5="accent5" accent6="accent6" hlink="hlink" folHlink="folHlink"/>
  <p:sldLayoutIdLst>
    <p:sldLayoutId id="2147488601" r:id="rId1"/>
    <p:sldLayoutId id="2147488602" r:id="rId2"/>
    <p:sldLayoutId id="2147488603" r:id="rId3"/>
    <p:sldLayoutId id="2147488604" r:id="rId4"/>
    <p:sldLayoutId id="2147488605" r:id="rId5"/>
    <p:sldLayoutId id="2147488606" r:id="rId6"/>
    <p:sldLayoutId id="2147488607" r:id="rId7"/>
    <p:sldLayoutId id="2147488608" r:id="rId8"/>
    <p:sldLayoutId id="2147488609" r:id="rId9"/>
    <p:sldLayoutId id="2147488610" r:id="rId10"/>
    <p:sldLayoutId id="21474886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370" tIns="45687" rIns="91370" bIns="45687"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6"/>
            <a:ext cx="8229600" cy="4525963"/>
          </a:xfrm>
          <a:prstGeom prst="rect">
            <a:avLst/>
          </a:prstGeom>
        </p:spPr>
        <p:txBody>
          <a:bodyPr vert="horz" lIns="91370" tIns="45687" rIns="91370" bIns="45687"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73"/>
            <a:ext cx="2133600" cy="365125"/>
          </a:xfrm>
          <a:prstGeom prst="rect">
            <a:avLst/>
          </a:prstGeom>
        </p:spPr>
        <p:txBody>
          <a:bodyPr vert="horz" lIns="91370" tIns="45687" rIns="91370" bIns="45687" rtlCol="0" anchor="ctr"/>
          <a:lstStyle>
            <a:lvl1pPr algn="l">
              <a:defRPr sz="1200">
                <a:solidFill>
                  <a:schemeClr val="tx1">
                    <a:tint val="75000"/>
                  </a:schemeClr>
                </a:solidFill>
              </a:defRPr>
            </a:lvl1pPr>
          </a:lstStyle>
          <a:p>
            <a:pPr defTabSz="456867" fontAlgn="auto">
              <a:spcBef>
                <a:spcPts val="0"/>
              </a:spcBef>
              <a:spcAft>
                <a:spcPts val="0"/>
              </a:spcAft>
            </a:pPr>
            <a:fld id="{C13F3CE4-B345-C34B-B283-1A8CD30FB7EE}" type="datetimeFigureOut">
              <a:rPr lang="it-IT" smtClean="0">
                <a:solidFill>
                  <a:prstClr val="black">
                    <a:tint val="75000"/>
                  </a:prstClr>
                </a:solidFill>
                <a:latin typeface="Calibri"/>
              </a:rPr>
              <a:pPr defTabSz="456867" fontAlgn="auto">
                <a:spcBef>
                  <a:spcPts val="0"/>
                </a:spcBef>
                <a:spcAft>
                  <a:spcPts val="0"/>
                </a:spcAft>
              </a:pPr>
              <a:t>24/11/16</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73"/>
            <a:ext cx="2895600" cy="365125"/>
          </a:xfrm>
          <a:prstGeom prst="rect">
            <a:avLst/>
          </a:prstGeom>
        </p:spPr>
        <p:txBody>
          <a:bodyPr vert="horz" lIns="91370" tIns="45687" rIns="91370" bIns="45687" rtlCol="0" anchor="ctr"/>
          <a:lstStyle>
            <a:lvl1pPr algn="ctr">
              <a:defRPr sz="1200">
                <a:solidFill>
                  <a:schemeClr val="tx1">
                    <a:tint val="75000"/>
                  </a:schemeClr>
                </a:solidFill>
              </a:defRPr>
            </a:lvl1pPr>
          </a:lstStyle>
          <a:p>
            <a:pPr defTabSz="456867"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73"/>
            <a:ext cx="2133600" cy="365125"/>
          </a:xfrm>
          <a:prstGeom prst="rect">
            <a:avLst/>
          </a:prstGeom>
        </p:spPr>
        <p:txBody>
          <a:bodyPr vert="horz" lIns="91370" tIns="45687" rIns="91370" bIns="45687" rtlCol="0" anchor="ctr"/>
          <a:lstStyle>
            <a:lvl1pPr algn="r">
              <a:defRPr sz="1200">
                <a:solidFill>
                  <a:schemeClr val="tx1">
                    <a:tint val="75000"/>
                  </a:schemeClr>
                </a:solidFill>
              </a:defRPr>
            </a:lvl1pPr>
          </a:lstStyle>
          <a:p>
            <a:pPr defTabSz="456867" fontAlgn="auto">
              <a:spcBef>
                <a:spcPts val="0"/>
              </a:spcBef>
              <a:spcAft>
                <a:spcPts val="0"/>
              </a:spcAft>
            </a:pPr>
            <a:fld id="{E22DAFBB-846F-E347-8839-8E9E77252862}" type="slidenum">
              <a:rPr lang="it-IT" smtClean="0">
                <a:solidFill>
                  <a:prstClr val="black">
                    <a:tint val="75000"/>
                  </a:prstClr>
                </a:solidFill>
                <a:latin typeface="Calibri"/>
              </a:rPr>
              <a:pPr defTabSz="456867"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288738490"/>
      </p:ext>
    </p:extLst>
  </p:cSld>
  <p:clrMap bg1="lt1" tx1="dk1" bg2="lt2" tx2="dk2" accent1="accent1" accent2="accent2" accent3="accent3" accent4="accent4" accent5="accent5" accent6="accent6" hlink="hlink" folHlink="folHlink"/>
  <p:sldLayoutIdLst>
    <p:sldLayoutId id="2147488204" r:id="rId1"/>
    <p:sldLayoutId id="2147488205" r:id="rId2"/>
    <p:sldLayoutId id="2147488206" r:id="rId3"/>
    <p:sldLayoutId id="2147488207" r:id="rId4"/>
    <p:sldLayoutId id="2147488208" r:id="rId5"/>
    <p:sldLayoutId id="2147488209" r:id="rId6"/>
    <p:sldLayoutId id="2147488210" r:id="rId7"/>
    <p:sldLayoutId id="2147488211" r:id="rId8"/>
    <p:sldLayoutId id="2147488212" r:id="rId9"/>
    <p:sldLayoutId id="2147488213" r:id="rId10"/>
    <p:sldLayoutId id="2147488214" r:id="rId11"/>
  </p:sldLayoutIdLst>
  <p:txStyles>
    <p:titleStyle>
      <a:lvl1pPr algn="ctr" defTabSz="456867" rtl="0" eaLnBrk="1" latinLnBrk="0" hangingPunct="1">
        <a:spcBef>
          <a:spcPct val="0"/>
        </a:spcBef>
        <a:buNone/>
        <a:defRPr sz="4400" kern="1200">
          <a:solidFill>
            <a:schemeClr val="tx1"/>
          </a:solidFill>
          <a:latin typeface="+mj-lt"/>
          <a:ea typeface="+mj-ea"/>
          <a:cs typeface="+mj-cs"/>
        </a:defRPr>
      </a:lvl1pPr>
    </p:titleStyle>
    <p:bodyStyle>
      <a:lvl1pPr marL="342651" indent="-342651" algn="l" defTabSz="456867" rtl="0" eaLnBrk="1" latinLnBrk="0" hangingPunct="1">
        <a:spcBef>
          <a:spcPct val="20000"/>
        </a:spcBef>
        <a:buFont typeface="Arial"/>
        <a:buChar char="•"/>
        <a:defRPr sz="3200" kern="1200">
          <a:solidFill>
            <a:schemeClr val="tx1"/>
          </a:solidFill>
          <a:latin typeface="+mn-lt"/>
          <a:ea typeface="+mn-ea"/>
          <a:cs typeface="+mn-cs"/>
        </a:defRPr>
      </a:lvl1pPr>
      <a:lvl2pPr marL="742411" indent="-285541" algn="l" defTabSz="456867" rtl="0" eaLnBrk="1" latinLnBrk="0" hangingPunct="1">
        <a:spcBef>
          <a:spcPct val="20000"/>
        </a:spcBef>
        <a:buFont typeface="Arial"/>
        <a:buChar char="–"/>
        <a:defRPr sz="2800" kern="1200">
          <a:solidFill>
            <a:schemeClr val="tx1"/>
          </a:solidFill>
          <a:latin typeface="+mn-lt"/>
          <a:ea typeface="+mn-ea"/>
          <a:cs typeface="+mn-cs"/>
        </a:defRPr>
      </a:lvl2pPr>
      <a:lvl3pPr marL="1142173" indent="-228435" algn="l" defTabSz="456867" rtl="0" eaLnBrk="1" latinLnBrk="0" hangingPunct="1">
        <a:spcBef>
          <a:spcPct val="20000"/>
        </a:spcBef>
        <a:buFont typeface="Arial"/>
        <a:buChar char="•"/>
        <a:defRPr sz="2400" kern="1200">
          <a:solidFill>
            <a:schemeClr val="tx1"/>
          </a:solidFill>
          <a:latin typeface="+mn-lt"/>
          <a:ea typeface="+mn-ea"/>
          <a:cs typeface="+mn-cs"/>
        </a:defRPr>
      </a:lvl3pPr>
      <a:lvl4pPr marL="1599040" indent="-228435" algn="l" defTabSz="456867" rtl="0" eaLnBrk="1" latinLnBrk="0" hangingPunct="1">
        <a:spcBef>
          <a:spcPct val="20000"/>
        </a:spcBef>
        <a:buFont typeface="Arial"/>
        <a:buChar char="–"/>
        <a:defRPr sz="2000" kern="1200">
          <a:solidFill>
            <a:schemeClr val="tx1"/>
          </a:solidFill>
          <a:latin typeface="+mn-lt"/>
          <a:ea typeface="+mn-ea"/>
          <a:cs typeface="+mn-cs"/>
        </a:defRPr>
      </a:lvl4pPr>
      <a:lvl5pPr marL="2055908" indent="-228435" algn="l" defTabSz="456867" rtl="0" eaLnBrk="1" latinLnBrk="0" hangingPunct="1">
        <a:spcBef>
          <a:spcPct val="20000"/>
        </a:spcBef>
        <a:buFont typeface="Arial"/>
        <a:buChar char="»"/>
        <a:defRPr sz="2000" kern="1200">
          <a:solidFill>
            <a:schemeClr val="tx1"/>
          </a:solidFill>
          <a:latin typeface="+mn-lt"/>
          <a:ea typeface="+mn-ea"/>
          <a:cs typeface="+mn-cs"/>
        </a:defRPr>
      </a:lvl5pPr>
      <a:lvl6pPr marL="2512776" indent="-228435" algn="l" defTabSz="456867" rtl="0" eaLnBrk="1" latinLnBrk="0" hangingPunct="1">
        <a:spcBef>
          <a:spcPct val="20000"/>
        </a:spcBef>
        <a:buFont typeface="Arial"/>
        <a:buChar char="•"/>
        <a:defRPr sz="2000" kern="1200">
          <a:solidFill>
            <a:schemeClr val="tx1"/>
          </a:solidFill>
          <a:latin typeface="+mn-lt"/>
          <a:ea typeface="+mn-ea"/>
          <a:cs typeface="+mn-cs"/>
        </a:defRPr>
      </a:lvl6pPr>
      <a:lvl7pPr marL="2969644" indent="-228435" algn="l" defTabSz="456867" rtl="0" eaLnBrk="1" latinLnBrk="0" hangingPunct="1">
        <a:spcBef>
          <a:spcPct val="20000"/>
        </a:spcBef>
        <a:buFont typeface="Arial"/>
        <a:buChar char="•"/>
        <a:defRPr sz="2000" kern="1200">
          <a:solidFill>
            <a:schemeClr val="tx1"/>
          </a:solidFill>
          <a:latin typeface="+mn-lt"/>
          <a:ea typeface="+mn-ea"/>
          <a:cs typeface="+mn-cs"/>
        </a:defRPr>
      </a:lvl7pPr>
      <a:lvl8pPr marL="3426513" indent="-228435" algn="l" defTabSz="456867" rtl="0" eaLnBrk="1" latinLnBrk="0" hangingPunct="1">
        <a:spcBef>
          <a:spcPct val="20000"/>
        </a:spcBef>
        <a:buFont typeface="Arial"/>
        <a:buChar char="•"/>
        <a:defRPr sz="2000" kern="1200">
          <a:solidFill>
            <a:schemeClr val="tx1"/>
          </a:solidFill>
          <a:latin typeface="+mn-lt"/>
          <a:ea typeface="+mn-ea"/>
          <a:cs typeface="+mn-cs"/>
        </a:defRPr>
      </a:lvl8pPr>
      <a:lvl9pPr marL="3883380" indent="-228435" algn="l" defTabSz="45686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6867" rtl="0" eaLnBrk="1" latinLnBrk="0" hangingPunct="1">
        <a:defRPr sz="1800" kern="1200">
          <a:solidFill>
            <a:schemeClr val="tx1"/>
          </a:solidFill>
          <a:latin typeface="+mn-lt"/>
          <a:ea typeface="+mn-ea"/>
          <a:cs typeface="+mn-cs"/>
        </a:defRPr>
      </a:lvl1pPr>
      <a:lvl2pPr marL="456867" algn="l" defTabSz="456867" rtl="0" eaLnBrk="1" latinLnBrk="0" hangingPunct="1">
        <a:defRPr sz="1800" kern="1200">
          <a:solidFill>
            <a:schemeClr val="tx1"/>
          </a:solidFill>
          <a:latin typeface="+mn-lt"/>
          <a:ea typeface="+mn-ea"/>
          <a:cs typeface="+mn-cs"/>
        </a:defRPr>
      </a:lvl2pPr>
      <a:lvl3pPr marL="913737" algn="l" defTabSz="456867" rtl="0" eaLnBrk="1" latinLnBrk="0" hangingPunct="1">
        <a:defRPr sz="1800" kern="1200">
          <a:solidFill>
            <a:schemeClr val="tx1"/>
          </a:solidFill>
          <a:latin typeface="+mn-lt"/>
          <a:ea typeface="+mn-ea"/>
          <a:cs typeface="+mn-cs"/>
        </a:defRPr>
      </a:lvl3pPr>
      <a:lvl4pPr marL="1370606" algn="l" defTabSz="456867" rtl="0" eaLnBrk="1" latinLnBrk="0" hangingPunct="1">
        <a:defRPr sz="1800" kern="1200">
          <a:solidFill>
            <a:schemeClr val="tx1"/>
          </a:solidFill>
          <a:latin typeface="+mn-lt"/>
          <a:ea typeface="+mn-ea"/>
          <a:cs typeface="+mn-cs"/>
        </a:defRPr>
      </a:lvl4pPr>
      <a:lvl5pPr marL="1827473" algn="l" defTabSz="456867" rtl="0" eaLnBrk="1" latinLnBrk="0" hangingPunct="1">
        <a:defRPr sz="1800" kern="1200">
          <a:solidFill>
            <a:schemeClr val="tx1"/>
          </a:solidFill>
          <a:latin typeface="+mn-lt"/>
          <a:ea typeface="+mn-ea"/>
          <a:cs typeface="+mn-cs"/>
        </a:defRPr>
      </a:lvl5pPr>
      <a:lvl6pPr marL="2284342" algn="l" defTabSz="456867" rtl="0" eaLnBrk="1" latinLnBrk="0" hangingPunct="1">
        <a:defRPr sz="1800" kern="1200">
          <a:solidFill>
            <a:schemeClr val="tx1"/>
          </a:solidFill>
          <a:latin typeface="+mn-lt"/>
          <a:ea typeface="+mn-ea"/>
          <a:cs typeface="+mn-cs"/>
        </a:defRPr>
      </a:lvl6pPr>
      <a:lvl7pPr marL="2741210" algn="l" defTabSz="456867" rtl="0" eaLnBrk="1" latinLnBrk="0" hangingPunct="1">
        <a:defRPr sz="1800" kern="1200">
          <a:solidFill>
            <a:schemeClr val="tx1"/>
          </a:solidFill>
          <a:latin typeface="+mn-lt"/>
          <a:ea typeface="+mn-ea"/>
          <a:cs typeface="+mn-cs"/>
        </a:defRPr>
      </a:lvl7pPr>
      <a:lvl8pPr marL="3198076" algn="l" defTabSz="456867" rtl="0" eaLnBrk="1" latinLnBrk="0" hangingPunct="1">
        <a:defRPr sz="1800" kern="1200">
          <a:solidFill>
            <a:schemeClr val="tx1"/>
          </a:solidFill>
          <a:latin typeface="+mn-lt"/>
          <a:ea typeface="+mn-ea"/>
          <a:cs typeface="+mn-cs"/>
        </a:defRPr>
      </a:lvl8pPr>
      <a:lvl9pPr marL="3654946" algn="l" defTabSz="45686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0529" tIns="45272" rIns="90529" bIns="45272" numCol="1" anchor="ctr" anchorCtr="0" compatLnSpc="1">
            <a:prstTxWarp prst="textNoShape">
              <a:avLst/>
            </a:prstTxWarp>
          </a:bodyPr>
          <a:lstStyle/>
          <a:p>
            <a:pPr lvl="0"/>
            <a:r>
              <a:rPr lang="en-US" smtClean="0"/>
              <a:t>Fare clic per modificare lo stile del titolo</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0529" tIns="45272" rIns="90529" bIns="45272"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0529" tIns="45272" rIns="90529" bIns="45272" numCol="1" anchor="t" anchorCtr="0" compatLnSpc="1">
            <a:prstTxWarp prst="textNoShape">
              <a:avLst/>
            </a:prstTxWarp>
          </a:bodyPr>
          <a:lstStyle>
            <a:lvl1pPr defTabSz="822013" hangingPunct="1">
              <a:lnSpc>
                <a:spcPct val="100000"/>
              </a:lnSpc>
              <a:buClrTx/>
              <a:buSzTx/>
              <a:buFontTx/>
              <a:buNone/>
              <a:defRPr sz="1400"/>
            </a:lvl1pPr>
          </a:lstStyle>
          <a:p>
            <a:endParaRPr lang="en-US" dirty="0">
              <a:solidFill>
                <a:srgbClr val="000000"/>
              </a:solidFill>
              <a:latin typeface="Arial" charset="0"/>
              <a:cs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0529" tIns="45272" rIns="90529" bIns="45272" numCol="1" anchor="t" anchorCtr="0" compatLnSpc="1">
            <a:prstTxWarp prst="textNoShape">
              <a:avLst/>
            </a:prstTxWarp>
          </a:bodyPr>
          <a:lstStyle>
            <a:lvl1pPr algn="ctr" defTabSz="822013" hangingPunct="1">
              <a:lnSpc>
                <a:spcPct val="100000"/>
              </a:lnSpc>
              <a:buClrTx/>
              <a:buSzTx/>
              <a:buFontTx/>
              <a:buNone/>
              <a:defRPr sz="1400"/>
            </a:lvl1pPr>
          </a:lstStyle>
          <a:p>
            <a:endParaRPr lang="en-US" dirty="0">
              <a:solidFill>
                <a:srgbClr val="000000"/>
              </a:solidFill>
              <a:latin typeface="Arial" charset="0"/>
              <a:cs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0529" tIns="45272" rIns="90529" bIns="45272" numCol="1" anchor="t" anchorCtr="0" compatLnSpc="1">
            <a:prstTxWarp prst="textNoShape">
              <a:avLst/>
            </a:prstTxWarp>
          </a:bodyPr>
          <a:lstStyle>
            <a:lvl1pPr algn="r" defTabSz="822013" hangingPunct="1">
              <a:lnSpc>
                <a:spcPct val="100000"/>
              </a:lnSpc>
              <a:buClrTx/>
              <a:buSzTx/>
              <a:buFontTx/>
              <a:buNone/>
              <a:defRPr sz="1400"/>
            </a:lvl1pPr>
          </a:lstStyle>
          <a:p>
            <a:fld id="{F93232A6-5176-4F47-B0F5-210EFAAF7878}" type="slidenum">
              <a:rPr lang="en-US" smtClean="0">
                <a:solidFill>
                  <a:srgbClr val="000000"/>
                </a:solidFill>
                <a:latin typeface="Arial" charset="0"/>
                <a:cs typeface="Arial" pitchFamily="34" charset="0"/>
              </a:rPr>
              <a:pPr/>
              <a:t>‹n.›</a:t>
            </a:fld>
            <a:endParaRPr lang="en-US" dirty="0">
              <a:solidFill>
                <a:srgbClr val="000000"/>
              </a:solidFill>
              <a:latin typeface="Arial" charset="0"/>
              <a:cs typeface="Arial" pitchFamily="34" charset="0"/>
            </a:endParaRPr>
          </a:p>
        </p:txBody>
      </p:sp>
    </p:spTree>
    <p:extLst>
      <p:ext uri="{BB962C8B-B14F-4D97-AF65-F5344CB8AC3E}">
        <p14:creationId xmlns:p14="http://schemas.microsoft.com/office/powerpoint/2010/main" val="163839356"/>
      </p:ext>
    </p:extLst>
  </p:cSld>
  <p:clrMap bg1="lt1" tx1="dk1" bg2="lt2" tx2="dk2" accent1="accent1" accent2="accent2" accent3="accent3" accent4="accent4" accent5="accent5" accent6="accent6" hlink="hlink" folHlink="folHlink"/>
  <p:sldLayoutIdLst>
    <p:sldLayoutId id="2147488240" r:id="rId1"/>
    <p:sldLayoutId id="2147488241" r:id="rId2"/>
    <p:sldLayoutId id="2147488242" r:id="rId3"/>
    <p:sldLayoutId id="2147488243" r:id="rId4"/>
    <p:sldLayoutId id="2147488244" r:id="rId5"/>
    <p:sldLayoutId id="2147488245" r:id="rId6"/>
    <p:sldLayoutId id="2147488246" r:id="rId7"/>
    <p:sldLayoutId id="2147488247" r:id="rId8"/>
    <p:sldLayoutId id="2147488248" r:id="rId9"/>
    <p:sldLayoutId id="2147488249" r:id="rId10"/>
    <p:sldLayoutId id="214748825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2819" algn="ctr" rtl="0" fontAlgn="base">
        <a:spcBef>
          <a:spcPct val="0"/>
        </a:spcBef>
        <a:spcAft>
          <a:spcPct val="0"/>
        </a:spcAft>
        <a:defRPr sz="4400">
          <a:solidFill>
            <a:schemeClr val="tx2"/>
          </a:solidFill>
          <a:latin typeface="Arial" charset="0"/>
        </a:defRPr>
      </a:lvl6pPr>
      <a:lvl7pPr marL="905642" algn="ctr" rtl="0" fontAlgn="base">
        <a:spcBef>
          <a:spcPct val="0"/>
        </a:spcBef>
        <a:spcAft>
          <a:spcPct val="0"/>
        </a:spcAft>
        <a:defRPr sz="4400">
          <a:solidFill>
            <a:schemeClr val="tx2"/>
          </a:solidFill>
          <a:latin typeface="Arial" charset="0"/>
        </a:defRPr>
      </a:lvl7pPr>
      <a:lvl8pPr marL="1358465" algn="ctr" rtl="0" fontAlgn="base">
        <a:spcBef>
          <a:spcPct val="0"/>
        </a:spcBef>
        <a:spcAft>
          <a:spcPct val="0"/>
        </a:spcAft>
        <a:defRPr sz="4400">
          <a:solidFill>
            <a:schemeClr val="tx2"/>
          </a:solidFill>
          <a:latin typeface="Arial" charset="0"/>
        </a:defRPr>
      </a:lvl8pPr>
      <a:lvl9pPr marL="1811288" algn="ctr" rtl="0" fontAlgn="base">
        <a:spcBef>
          <a:spcPct val="0"/>
        </a:spcBef>
        <a:spcAft>
          <a:spcPct val="0"/>
        </a:spcAft>
        <a:defRPr sz="4400">
          <a:solidFill>
            <a:schemeClr val="tx2"/>
          </a:solidFill>
          <a:latin typeface="Arial" charset="0"/>
        </a:defRPr>
      </a:lvl9pPr>
    </p:titleStyle>
    <p:bodyStyle>
      <a:lvl1pPr marL="339618" indent="-339618" algn="l" rtl="0" fontAlgn="base">
        <a:spcBef>
          <a:spcPct val="20000"/>
        </a:spcBef>
        <a:spcAft>
          <a:spcPct val="0"/>
        </a:spcAft>
        <a:buChar char="•"/>
        <a:defRPr sz="3200">
          <a:solidFill>
            <a:schemeClr val="tx1"/>
          </a:solidFill>
          <a:latin typeface="+mn-lt"/>
          <a:ea typeface="+mn-ea"/>
          <a:cs typeface="+mn-cs"/>
        </a:defRPr>
      </a:lvl1pPr>
      <a:lvl2pPr marL="735830" indent="-283022" algn="l" rtl="0" fontAlgn="base">
        <a:spcBef>
          <a:spcPct val="20000"/>
        </a:spcBef>
        <a:spcAft>
          <a:spcPct val="0"/>
        </a:spcAft>
        <a:buChar char="–"/>
        <a:defRPr sz="2800">
          <a:solidFill>
            <a:schemeClr val="tx1"/>
          </a:solidFill>
          <a:latin typeface="+mn-lt"/>
        </a:defRPr>
      </a:lvl2pPr>
      <a:lvl3pPr marL="1132073" indent="-226411" algn="l" rtl="0" fontAlgn="base">
        <a:spcBef>
          <a:spcPct val="20000"/>
        </a:spcBef>
        <a:spcAft>
          <a:spcPct val="0"/>
        </a:spcAft>
        <a:buChar char="•"/>
        <a:defRPr sz="2400">
          <a:solidFill>
            <a:schemeClr val="tx1"/>
          </a:solidFill>
          <a:latin typeface="+mn-lt"/>
        </a:defRPr>
      </a:lvl3pPr>
      <a:lvl4pPr marL="1584854" indent="-226411" algn="l" rtl="0" fontAlgn="base">
        <a:spcBef>
          <a:spcPct val="20000"/>
        </a:spcBef>
        <a:spcAft>
          <a:spcPct val="0"/>
        </a:spcAft>
        <a:buChar char="–"/>
        <a:defRPr sz="2000">
          <a:solidFill>
            <a:schemeClr val="tx1"/>
          </a:solidFill>
          <a:latin typeface="+mn-lt"/>
        </a:defRPr>
      </a:lvl4pPr>
      <a:lvl5pPr marL="2037694" indent="-226411" algn="l" rtl="0" fontAlgn="base">
        <a:spcBef>
          <a:spcPct val="20000"/>
        </a:spcBef>
        <a:spcAft>
          <a:spcPct val="0"/>
        </a:spcAft>
        <a:buChar char="»"/>
        <a:defRPr sz="2000">
          <a:solidFill>
            <a:schemeClr val="tx1"/>
          </a:solidFill>
          <a:latin typeface="+mn-lt"/>
        </a:defRPr>
      </a:lvl5pPr>
      <a:lvl6pPr marL="2490522" indent="-226411" algn="l" rtl="0" fontAlgn="base">
        <a:spcBef>
          <a:spcPct val="20000"/>
        </a:spcBef>
        <a:spcAft>
          <a:spcPct val="0"/>
        </a:spcAft>
        <a:buChar char="»"/>
        <a:defRPr sz="2000">
          <a:solidFill>
            <a:schemeClr val="tx1"/>
          </a:solidFill>
          <a:latin typeface="+mn-lt"/>
        </a:defRPr>
      </a:lvl6pPr>
      <a:lvl7pPr marL="2943339" indent="-226411" algn="l" rtl="0" fontAlgn="base">
        <a:spcBef>
          <a:spcPct val="20000"/>
        </a:spcBef>
        <a:spcAft>
          <a:spcPct val="0"/>
        </a:spcAft>
        <a:buChar char="»"/>
        <a:defRPr sz="2000">
          <a:solidFill>
            <a:schemeClr val="tx1"/>
          </a:solidFill>
          <a:latin typeface="+mn-lt"/>
        </a:defRPr>
      </a:lvl7pPr>
      <a:lvl8pPr marL="3396165" indent="-226411" algn="l" rtl="0" fontAlgn="base">
        <a:spcBef>
          <a:spcPct val="20000"/>
        </a:spcBef>
        <a:spcAft>
          <a:spcPct val="0"/>
        </a:spcAft>
        <a:buChar char="»"/>
        <a:defRPr sz="2000">
          <a:solidFill>
            <a:schemeClr val="tx1"/>
          </a:solidFill>
          <a:latin typeface="+mn-lt"/>
        </a:defRPr>
      </a:lvl8pPr>
      <a:lvl9pPr marL="3848986" indent="-226411" algn="l" rtl="0" fontAlgn="base">
        <a:spcBef>
          <a:spcPct val="20000"/>
        </a:spcBef>
        <a:spcAft>
          <a:spcPct val="0"/>
        </a:spcAft>
        <a:buChar char="»"/>
        <a:defRPr sz="2000">
          <a:solidFill>
            <a:schemeClr val="tx1"/>
          </a:solidFill>
          <a:latin typeface="+mn-lt"/>
        </a:defRPr>
      </a:lvl9pPr>
    </p:bodyStyle>
    <p:otherStyle>
      <a:defPPr>
        <a:defRPr lang="it-IT"/>
      </a:defPPr>
      <a:lvl1pPr marL="0" algn="l" defTabSz="905642" rtl="0" eaLnBrk="1" latinLnBrk="0" hangingPunct="1">
        <a:defRPr sz="1800" kern="1200">
          <a:solidFill>
            <a:schemeClr val="tx1"/>
          </a:solidFill>
          <a:latin typeface="+mn-lt"/>
          <a:ea typeface="+mn-ea"/>
          <a:cs typeface="+mn-cs"/>
        </a:defRPr>
      </a:lvl1pPr>
      <a:lvl2pPr marL="452819" algn="l" defTabSz="905642" rtl="0" eaLnBrk="1" latinLnBrk="0" hangingPunct="1">
        <a:defRPr sz="1800" kern="1200">
          <a:solidFill>
            <a:schemeClr val="tx1"/>
          </a:solidFill>
          <a:latin typeface="+mn-lt"/>
          <a:ea typeface="+mn-ea"/>
          <a:cs typeface="+mn-cs"/>
        </a:defRPr>
      </a:lvl2pPr>
      <a:lvl3pPr marL="905642" algn="l" defTabSz="905642" rtl="0" eaLnBrk="1" latinLnBrk="0" hangingPunct="1">
        <a:defRPr sz="1800" kern="1200">
          <a:solidFill>
            <a:schemeClr val="tx1"/>
          </a:solidFill>
          <a:latin typeface="+mn-lt"/>
          <a:ea typeface="+mn-ea"/>
          <a:cs typeface="+mn-cs"/>
        </a:defRPr>
      </a:lvl3pPr>
      <a:lvl4pPr marL="1358465" algn="l" defTabSz="905642" rtl="0" eaLnBrk="1" latinLnBrk="0" hangingPunct="1">
        <a:defRPr sz="1800" kern="1200">
          <a:solidFill>
            <a:schemeClr val="tx1"/>
          </a:solidFill>
          <a:latin typeface="+mn-lt"/>
          <a:ea typeface="+mn-ea"/>
          <a:cs typeface="+mn-cs"/>
        </a:defRPr>
      </a:lvl4pPr>
      <a:lvl5pPr marL="1811288" algn="l" defTabSz="905642" rtl="0" eaLnBrk="1" latinLnBrk="0" hangingPunct="1">
        <a:defRPr sz="1800" kern="1200">
          <a:solidFill>
            <a:schemeClr val="tx1"/>
          </a:solidFill>
          <a:latin typeface="+mn-lt"/>
          <a:ea typeface="+mn-ea"/>
          <a:cs typeface="+mn-cs"/>
        </a:defRPr>
      </a:lvl5pPr>
      <a:lvl6pPr marL="2264113" algn="l" defTabSz="905642" rtl="0" eaLnBrk="1" latinLnBrk="0" hangingPunct="1">
        <a:defRPr sz="1800" kern="1200">
          <a:solidFill>
            <a:schemeClr val="tx1"/>
          </a:solidFill>
          <a:latin typeface="+mn-lt"/>
          <a:ea typeface="+mn-ea"/>
          <a:cs typeface="+mn-cs"/>
        </a:defRPr>
      </a:lvl6pPr>
      <a:lvl7pPr marL="2716931" algn="l" defTabSz="905642" rtl="0" eaLnBrk="1" latinLnBrk="0" hangingPunct="1">
        <a:defRPr sz="1800" kern="1200">
          <a:solidFill>
            <a:schemeClr val="tx1"/>
          </a:solidFill>
          <a:latin typeface="+mn-lt"/>
          <a:ea typeface="+mn-ea"/>
          <a:cs typeface="+mn-cs"/>
        </a:defRPr>
      </a:lvl7pPr>
      <a:lvl8pPr marL="3169744" algn="l" defTabSz="905642" rtl="0" eaLnBrk="1" latinLnBrk="0" hangingPunct="1">
        <a:defRPr sz="1800" kern="1200">
          <a:solidFill>
            <a:schemeClr val="tx1"/>
          </a:solidFill>
          <a:latin typeface="+mn-lt"/>
          <a:ea typeface="+mn-ea"/>
          <a:cs typeface="+mn-cs"/>
        </a:defRPr>
      </a:lvl8pPr>
      <a:lvl9pPr marL="3622571" algn="l" defTabSz="9056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370" tIns="45687" rIns="91370" bIns="45687"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6"/>
            <a:ext cx="8229600" cy="4525963"/>
          </a:xfrm>
          <a:prstGeom prst="rect">
            <a:avLst/>
          </a:prstGeom>
        </p:spPr>
        <p:txBody>
          <a:bodyPr vert="horz" lIns="91370" tIns="45687" rIns="91370" bIns="45687"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71"/>
            <a:ext cx="2133600" cy="365125"/>
          </a:xfrm>
          <a:prstGeom prst="rect">
            <a:avLst/>
          </a:prstGeom>
        </p:spPr>
        <p:txBody>
          <a:bodyPr vert="horz" lIns="91370" tIns="45687" rIns="91370" bIns="45687" rtlCol="0" anchor="ctr"/>
          <a:lstStyle>
            <a:lvl1pPr algn="l">
              <a:defRPr sz="1200">
                <a:solidFill>
                  <a:schemeClr val="tx1">
                    <a:tint val="75000"/>
                  </a:schemeClr>
                </a:solidFill>
              </a:defRPr>
            </a:lvl1pPr>
          </a:lstStyle>
          <a:p>
            <a:pPr fontAlgn="auto">
              <a:spcBef>
                <a:spcPts val="0"/>
              </a:spcBef>
              <a:spcAft>
                <a:spcPts val="0"/>
              </a:spcAft>
            </a:pPr>
            <a:fld id="{521D1100-5C87-4BF7-BA05-C6A9B5CA7B72}" type="datetimeFigureOut">
              <a:rPr lang="en-US" smtClean="0">
                <a:solidFill>
                  <a:prstClr val="black">
                    <a:tint val="75000"/>
                  </a:prstClr>
                </a:solidFill>
                <a:latin typeface="Calibri"/>
              </a:rPr>
              <a:pPr fontAlgn="auto">
                <a:spcBef>
                  <a:spcPts val="0"/>
                </a:spcBef>
                <a:spcAft>
                  <a:spcPts val="0"/>
                </a:spcAft>
              </a:pPr>
              <a:t>24/11/16</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71"/>
            <a:ext cx="2895600" cy="365125"/>
          </a:xfrm>
          <a:prstGeom prst="rect">
            <a:avLst/>
          </a:prstGeom>
        </p:spPr>
        <p:txBody>
          <a:bodyPr vert="horz" lIns="91370" tIns="45687" rIns="91370" bIns="45687"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71"/>
            <a:ext cx="2133600" cy="365125"/>
          </a:xfrm>
          <a:prstGeom prst="rect">
            <a:avLst/>
          </a:prstGeom>
        </p:spPr>
        <p:txBody>
          <a:bodyPr vert="horz" lIns="91370" tIns="45687" rIns="91370" bIns="45687" rtlCol="0" anchor="ctr"/>
          <a:lstStyle>
            <a:lvl1pPr algn="r">
              <a:defRPr sz="1200">
                <a:solidFill>
                  <a:schemeClr val="tx1">
                    <a:tint val="75000"/>
                  </a:schemeClr>
                </a:solidFill>
              </a:defRPr>
            </a:lvl1pPr>
          </a:lstStyle>
          <a:p>
            <a:pPr fontAlgn="auto">
              <a:spcBef>
                <a:spcPts val="0"/>
              </a:spcBef>
              <a:spcAft>
                <a:spcPts val="0"/>
              </a:spcAft>
            </a:pPr>
            <a:fld id="{F5854009-349D-443D-8EA5-2FC0EBAEE97F}" type="slidenum">
              <a:rPr lang="en-US" smtClean="0">
                <a:solidFill>
                  <a:prstClr val="black">
                    <a:tint val="75000"/>
                  </a:prstClr>
                </a:solidFill>
                <a:latin typeface="Calibri"/>
              </a:rPr>
              <a:pPr fontAlgn="auto">
                <a:spcBef>
                  <a:spcPts val="0"/>
                </a:spcBef>
                <a:spcAft>
                  <a:spcPts val="0"/>
                </a:spcAft>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820298148"/>
      </p:ext>
    </p:extLst>
  </p:cSld>
  <p:clrMap bg1="lt1" tx1="dk1" bg2="lt2" tx2="dk2" accent1="accent1" accent2="accent2" accent3="accent3" accent4="accent4" accent5="accent5" accent6="accent6" hlink="hlink" folHlink="folHlink"/>
  <p:sldLayoutIdLst>
    <p:sldLayoutId id="2147488361" r:id="rId1"/>
    <p:sldLayoutId id="2147488362" r:id="rId2"/>
    <p:sldLayoutId id="2147488363" r:id="rId3"/>
    <p:sldLayoutId id="2147488364" r:id="rId4"/>
    <p:sldLayoutId id="2147488365" r:id="rId5"/>
    <p:sldLayoutId id="2147488366" r:id="rId6"/>
    <p:sldLayoutId id="2147488367" r:id="rId7"/>
    <p:sldLayoutId id="2147488368" r:id="rId8"/>
    <p:sldLayoutId id="2147488369" r:id="rId9"/>
    <p:sldLayoutId id="2147488370" r:id="rId10"/>
    <p:sldLayoutId id="2147488371" r:id="rId11"/>
  </p:sldLayoutIdLst>
  <p:txStyles>
    <p:titleStyle>
      <a:lvl1pPr algn="ctr" defTabSz="913737" rtl="0" eaLnBrk="1" latinLnBrk="0" hangingPunct="1">
        <a:spcBef>
          <a:spcPct val="0"/>
        </a:spcBef>
        <a:buNone/>
        <a:defRPr sz="4400" kern="1200">
          <a:solidFill>
            <a:schemeClr val="tx1"/>
          </a:solidFill>
          <a:latin typeface="+mj-lt"/>
          <a:ea typeface="+mj-ea"/>
          <a:cs typeface="+mj-cs"/>
        </a:defRPr>
      </a:lvl1pPr>
    </p:titleStyle>
    <p:bodyStyle>
      <a:lvl1pPr marL="342651" indent="-342651" algn="l" defTabSz="91373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11" indent="-285541" algn="l" defTabSz="91373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73" indent="-228435" algn="l" defTabSz="91373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40"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08"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776"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644"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13"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380"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70" tIns="45687" rIns="91370" bIns="45687"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370" tIns="45687" rIns="91370" bIns="45687"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71"/>
            <a:ext cx="2133600" cy="365125"/>
          </a:xfrm>
          <a:prstGeom prst="rect">
            <a:avLst/>
          </a:prstGeom>
        </p:spPr>
        <p:txBody>
          <a:bodyPr vert="horz" lIns="91370" tIns="45687" rIns="91370" bIns="45687"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142F8EF4-3EC0-4467-924F-D22312727EB4}" type="datetimeFigureOut">
              <a:rPr lang="it-IT">
                <a:latin typeface="Calibri"/>
              </a:rPr>
              <a:pPr>
                <a:defRPr/>
              </a:pPr>
              <a:t>24/11/16</a:t>
            </a:fld>
            <a:endParaRPr lang="it-IT">
              <a:latin typeface="Calibri"/>
            </a:endParaRPr>
          </a:p>
        </p:txBody>
      </p:sp>
      <p:sp>
        <p:nvSpPr>
          <p:cNvPr id="5" name="Segnaposto piè di pagina 4"/>
          <p:cNvSpPr>
            <a:spLocks noGrp="1"/>
          </p:cNvSpPr>
          <p:nvPr>
            <p:ph type="ftr" sz="quarter" idx="3"/>
          </p:nvPr>
        </p:nvSpPr>
        <p:spPr>
          <a:xfrm>
            <a:off x="3124200" y="6356371"/>
            <a:ext cx="2895600" cy="365125"/>
          </a:xfrm>
          <a:prstGeom prst="rect">
            <a:avLst/>
          </a:prstGeom>
        </p:spPr>
        <p:txBody>
          <a:bodyPr vert="horz" lIns="91370" tIns="45687" rIns="91370" bIns="45687"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it-IT">
              <a:latin typeface="Calibri"/>
            </a:endParaRPr>
          </a:p>
        </p:txBody>
      </p:sp>
      <p:sp>
        <p:nvSpPr>
          <p:cNvPr id="6" name="Segnaposto numero diapositiva 5"/>
          <p:cNvSpPr>
            <a:spLocks noGrp="1"/>
          </p:cNvSpPr>
          <p:nvPr>
            <p:ph type="sldNum" sz="quarter" idx="4"/>
          </p:nvPr>
        </p:nvSpPr>
        <p:spPr>
          <a:xfrm>
            <a:off x="6553200" y="6356371"/>
            <a:ext cx="2133600" cy="365125"/>
          </a:xfrm>
          <a:prstGeom prst="rect">
            <a:avLst/>
          </a:prstGeom>
        </p:spPr>
        <p:txBody>
          <a:bodyPr vert="horz" lIns="91370" tIns="45687" rIns="91370" bIns="45687"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454B4076-7F9C-41EE-B958-7D442CB481A7}" type="slidenum">
              <a:rPr lang="it-IT">
                <a:latin typeface="Calibri"/>
              </a:rPr>
              <a:pPr>
                <a:defRPr/>
              </a:pPr>
              <a:t>‹n.›</a:t>
            </a:fld>
            <a:endParaRPr lang="it-IT">
              <a:latin typeface="Calibri"/>
            </a:endParaRPr>
          </a:p>
        </p:txBody>
      </p:sp>
    </p:spTree>
    <p:extLst>
      <p:ext uri="{BB962C8B-B14F-4D97-AF65-F5344CB8AC3E}">
        <p14:creationId xmlns:p14="http://schemas.microsoft.com/office/powerpoint/2010/main" val="1439893891"/>
      </p:ext>
    </p:extLst>
  </p:cSld>
  <p:clrMap bg1="lt1" tx1="dk1" bg2="lt2" tx2="dk2" accent1="accent1" accent2="accent2" accent3="accent3" accent4="accent4" accent5="accent5" accent6="accent6" hlink="hlink" folHlink="folHlink"/>
  <p:sldLayoutIdLst>
    <p:sldLayoutId id="2147488409" r:id="rId1"/>
    <p:sldLayoutId id="2147488410" r:id="rId2"/>
    <p:sldLayoutId id="2147488411" r:id="rId3"/>
    <p:sldLayoutId id="2147488412" r:id="rId4"/>
    <p:sldLayoutId id="2147488413" r:id="rId5"/>
    <p:sldLayoutId id="2147488414" r:id="rId6"/>
    <p:sldLayoutId id="2147488415" r:id="rId7"/>
    <p:sldLayoutId id="2147488416" r:id="rId8"/>
    <p:sldLayoutId id="2147488417" r:id="rId9"/>
    <p:sldLayoutId id="2147488418" r:id="rId10"/>
    <p:sldLayoutId id="214748841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6867" algn="ctr" rtl="0" fontAlgn="base">
        <a:spcBef>
          <a:spcPct val="0"/>
        </a:spcBef>
        <a:spcAft>
          <a:spcPct val="0"/>
        </a:spcAft>
        <a:defRPr sz="4400">
          <a:solidFill>
            <a:schemeClr val="tx1"/>
          </a:solidFill>
          <a:latin typeface="Calibri" pitchFamily="34" charset="0"/>
        </a:defRPr>
      </a:lvl6pPr>
      <a:lvl7pPr marL="913737" algn="ctr" rtl="0" fontAlgn="base">
        <a:spcBef>
          <a:spcPct val="0"/>
        </a:spcBef>
        <a:spcAft>
          <a:spcPct val="0"/>
        </a:spcAft>
        <a:defRPr sz="4400">
          <a:solidFill>
            <a:schemeClr val="tx1"/>
          </a:solidFill>
          <a:latin typeface="Calibri" pitchFamily="34" charset="0"/>
        </a:defRPr>
      </a:lvl7pPr>
      <a:lvl8pPr marL="1370606" algn="ctr" rtl="0" fontAlgn="base">
        <a:spcBef>
          <a:spcPct val="0"/>
        </a:spcBef>
        <a:spcAft>
          <a:spcPct val="0"/>
        </a:spcAft>
        <a:defRPr sz="4400">
          <a:solidFill>
            <a:schemeClr val="tx1"/>
          </a:solidFill>
          <a:latin typeface="Calibri" pitchFamily="34" charset="0"/>
        </a:defRPr>
      </a:lvl8pPr>
      <a:lvl9pPr marL="1827473" algn="ctr" rtl="0" fontAlgn="base">
        <a:spcBef>
          <a:spcPct val="0"/>
        </a:spcBef>
        <a:spcAft>
          <a:spcPct val="0"/>
        </a:spcAft>
        <a:defRPr sz="4400">
          <a:solidFill>
            <a:schemeClr val="tx1"/>
          </a:solidFill>
          <a:latin typeface="Calibri" pitchFamily="34" charset="0"/>
        </a:defRPr>
      </a:lvl9pPr>
    </p:titleStyle>
    <p:bodyStyle>
      <a:lvl1pPr marL="342651" indent="-342651"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411" indent="-285541"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2173" indent="-228435"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599040" indent="-228435"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5908" indent="-228435"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2776"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644"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13"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380"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370" tIns="45687" rIns="91370" bIns="45687"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6"/>
            <a:ext cx="8229600" cy="4525963"/>
          </a:xfrm>
          <a:prstGeom prst="rect">
            <a:avLst/>
          </a:prstGeom>
        </p:spPr>
        <p:txBody>
          <a:bodyPr vert="horz" lIns="91370" tIns="45687" rIns="91370" bIns="45687"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77"/>
            <a:ext cx="2133600" cy="365125"/>
          </a:xfrm>
          <a:prstGeom prst="rect">
            <a:avLst/>
          </a:prstGeom>
        </p:spPr>
        <p:txBody>
          <a:bodyPr vert="horz" lIns="91370" tIns="45687" rIns="91370" bIns="45687" rtlCol="0" anchor="ctr"/>
          <a:lstStyle>
            <a:lvl1pPr algn="l">
              <a:defRPr sz="1200">
                <a:solidFill>
                  <a:schemeClr val="tx1">
                    <a:tint val="75000"/>
                  </a:schemeClr>
                </a:solidFill>
              </a:defRPr>
            </a:lvl1pPr>
          </a:lstStyle>
          <a:p>
            <a:pPr fontAlgn="auto">
              <a:spcBef>
                <a:spcPts val="0"/>
              </a:spcBef>
              <a:spcAft>
                <a:spcPts val="0"/>
              </a:spcAft>
            </a:pPr>
            <a:fld id="{45EA4B38-EE2D-406A-A16B-E7CD08EF5510}" type="datetimeFigureOut">
              <a:rPr lang="it-IT" smtClean="0">
                <a:solidFill>
                  <a:prstClr val="black">
                    <a:tint val="75000"/>
                  </a:prstClr>
                </a:solidFill>
                <a:latin typeface="Calibri"/>
              </a:rPr>
              <a:pPr fontAlgn="auto">
                <a:spcBef>
                  <a:spcPts val="0"/>
                </a:spcBef>
                <a:spcAft>
                  <a:spcPts val="0"/>
                </a:spcAft>
              </a:pPr>
              <a:t>24/11/16</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77"/>
            <a:ext cx="2895600" cy="365125"/>
          </a:xfrm>
          <a:prstGeom prst="rect">
            <a:avLst/>
          </a:prstGeom>
        </p:spPr>
        <p:txBody>
          <a:bodyPr vert="horz" lIns="91370" tIns="45687" rIns="91370" bIns="45687"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77"/>
            <a:ext cx="2133600" cy="365125"/>
          </a:xfrm>
          <a:prstGeom prst="rect">
            <a:avLst/>
          </a:prstGeom>
        </p:spPr>
        <p:txBody>
          <a:bodyPr vert="horz" lIns="91370" tIns="45687" rIns="91370" bIns="45687" rtlCol="0" anchor="ctr"/>
          <a:lstStyle>
            <a:lvl1pPr algn="r">
              <a:defRPr sz="1200">
                <a:solidFill>
                  <a:schemeClr val="tx1">
                    <a:tint val="75000"/>
                  </a:schemeClr>
                </a:solidFill>
              </a:defRPr>
            </a:lvl1pPr>
          </a:lstStyle>
          <a:p>
            <a:pPr fontAlgn="auto">
              <a:spcBef>
                <a:spcPts val="0"/>
              </a:spcBef>
              <a:spcAft>
                <a:spcPts val="0"/>
              </a:spcAft>
            </a:pPr>
            <a:fld id="{FDC0E686-F2F3-402A-AA16-FFAE77EA5C0E}" type="slidenum">
              <a:rPr lang="it-IT" smtClean="0">
                <a:solidFill>
                  <a:prstClr val="black">
                    <a:tint val="75000"/>
                  </a:prstClr>
                </a:solidFill>
                <a:latin typeface="Calibri"/>
              </a:rPr>
              <a:pPr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350380754"/>
      </p:ext>
    </p:extLst>
  </p:cSld>
  <p:clrMap bg1="lt1" tx1="dk1" bg2="lt2" tx2="dk2" accent1="accent1" accent2="accent2" accent3="accent3" accent4="accent4" accent5="accent5" accent6="accent6" hlink="hlink" folHlink="folHlink"/>
  <p:sldLayoutIdLst>
    <p:sldLayoutId id="2147488457" r:id="rId1"/>
    <p:sldLayoutId id="2147488458" r:id="rId2"/>
    <p:sldLayoutId id="2147488459" r:id="rId3"/>
    <p:sldLayoutId id="2147488460" r:id="rId4"/>
    <p:sldLayoutId id="2147488461" r:id="rId5"/>
    <p:sldLayoutId id="2147488462" r:id="rId6"/>
    <p:sldLayoutId id="2147488463" r:id="rId7"/>
    <p:sldLayoutId id="2147488464" r:id="rId8"/>
    <p:sldLayoutId id="2147488465" r:id="rId9"/>
    <p:sldLayoutId id="2147488466" r:id="rId10"/>
    <p:sldLayoutId id="2147488467" r:id="rId11"/>
  </p:sldLayoutIdLst>
  <p:txStyles>
    <p:titleStyle>
      <a:lvl1pPr algn="ctr" defTabSz="913737" rtl="0" eaLnBrk="1" latinLnBrk="0" hangingPunct="1">
        <a:spcBef>
          <a:spcPct val="0"/>
        </a:spcBef>
        <a:buNone/>
        <a:defRPr sz="4400" kern="1200">
          <a:solidFill>
            <a:schemeClr val="tx1"/>
          </a:solidFill>
          <a:latin typeface="+mj-lt"/>
          <a:ea typeface="+mj-ea"/>
          <a:cs typeface="+mj-cs"/>
        </a:defRPr>
      </a:lvl1pPr>
    </p:titleStyle>
    <p:bodyStyle>
      <a:lvl1pPr marL="342651" indent="-342651" algn="l" defTabSz="91373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11" indent="-285541" algn="l" defTabSz="91373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73" indent="-228435" algn="l" defTabSz="91373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40"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08"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776"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644"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13"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380"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370" tIns="45687" rIns="91370" bIns="45687"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6"/>
            <a:ext cx="8229600" cy="4525963"/>
          </a:xfrm>
          <a:prstGeom prst="rect">
            <a:avLst/>
          </a:prstGeom>
        </p:spPr>
        <p:txBody>
          <a:bodyPr vert="horz" lIns="91370" tIns="45687" rIns="91370" bIns="45687"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73"/>
            <a:ext cx="2133600" cy="365125"/>
          </a:xfrm>
          <a:prstGeom prst="rect">
            <a:avLst/>
          </a:prstGeom>
        </p:spPr>
        <p:txBody>
          <a:bodyPr vert="horz" lIns="91370" tIns="45687" rIns="91370" bIns="45687" rtlCol="0" anchor="ctr"/>
          <a:lstStyle>
            <a:lvl1pPr algn="l">
              <a:defRPr sz="1200">
                <a:solidFill>
                  <a:schemeClr val="tx1">
                    <a:tint val="75000"/>
                  </a:schemeClr>
                </a:solidFill>
              </a:defRPr>
            </a:lvl1pPr>
          </a:lstStyle>
          <a:p>
            <a:pPr fontAlgn="auto">
              <a:spcBef>
                <a:spcPts val="0"/>
              </a:spcBef>
              <a:spcAft>
                <a:spcPts val="0"/>
              </a:spcAft>
            </a:pPr>
            <a:fld id="{843CA61F-5B39-4571-987A-372D68B264C7}" type="datetimeFigureOut">
              <a:rPr lang="it-IT" smtClean="0">
                <a:solidFill>
                  <a:prstClr val="black">
                    <a:tint val="75000"/>
                  </a:prstClr>
                </a:solidFill>
                <a:latin typeface="Calibri"/>
              </a:rPr>
              <a:pPr fontAlgn="auto">
                <a:spcBef>
                  <a:spcPts val="0"/>
                </a:spcBef>
                <a:spcAft>
                  <a:spcPts val="0"/>
                </a:spcAft>
              </a:pPr>
              <a:t>24/11/16</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73"/>
            <a:ext cx="2895600" cy="365125"/>
          </a:xfrm>
          <a:prstGeom prst="rect">
            <a:avLst/>
          </a:prstGeom>
        </p:spPr>
        <p:txBody>
          <a:bodyPr vert="horz" lIns="91370" tIns="45687" rIns="91370" bIns="45687"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73"/>
            <a:ext cx="2133600" cy="365125"/>
          </a:xfrm>
          <a:prstGeom prst="rect">
            <a:avLst/>
          </a:prstGeom>
        </p:spPr>
        <p:txBody>
          <a:bodyPr vert="horz" lIns="91370" tIns="45687" rIns="91370" bIns="45687" rtlCol="0" anchor="ctr"/>
          <a:lstStyle>
            <a:lvl1pPr algn="r">
              <a:defRPr sz="1200">
                <a:solidFill>
                  <a:schemeClr val="tx1">
                    <a:tint val="75000"/>
                  </a:schemeClr>
                </a:solidFill>
              </a:defRPr>
            </a:lvl1pPr>
          </a:lstStyle>
          <a:p>
            <a:pPr fontAlgn="auto">
              <a:spcBef>
                <a:spcPts val="0"/>
              </a:spcBef>
              <a:spcAft>
                <a:spcPts val="0"/>
              </a:spcAft>
            </a:pPr>
            <a:fld id="{C7421A56-FFDE-4338-BAF7-46A09AA7E1CC}" type="slidenum">
              <a:rPr lang="it-IT" smtClean="0">
                <a:solidFill>
                  <a:prstClr val="black">
                    <a:tint val="75000"/>
                  </a:prstClr>
                </a:solidFill>
                <a:latin typeface="Calibri"/>
              </a:rPr>
              <a:pPr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366582039"/>
      </p:ext>
    </p:extLst>
  </p:cSld>
  <p:clrMap bg1="lt1" tx1="dk1" bg2="lt2" tx2="dk2" accent1="accent1" accent2="accent2" accent3="accent3" accent4="accent4" accent5="accent5" accent6="accent6" hlink="hlink" folHlink="folHlink"/>
  <p:sldLayoutIdLst>
    <p:sldLayoutId id="2147488469" r:id="rId1"/>
    <p:sldLayoutId id="2147488470" r:id="rId2"/>
    <p:sldLayoutId id="2147488471" r:id="rId3"/>
    <p:sldLayoutId id="2147488472" r:id="rId4"/>
    <p:sldLayoutId id="2147488473" r:id="rId5"/>
    <p:sldLayoutId id="2147488474" r:id="rId6"/>
    <p:sldLayoutId id="2147488475" r:id="rId7"/>
    <p:sldLayoutId id="2147488476" r:id="rId8"/>
    <p:sldLayoutId id="2147488477" r:id="rId9"/>
    <p:sldLayoutId id="2147488478" r:id="rId10"/>
    <p:sldLayoutId id="2147488479" r:id="rId11"/>
  </p:sldLayoutIdLst>
  <p:txStyles>
    <p:titleStyle>
      <a:lvl1pPr algn="ctr" defTabSz="913737" rtl="0" eaLnBrk="1" latinLnBrk="0" hangingPunct="1">
        <a:spcBef>
          <a:spcPct val="0"/>
        </a:spcBef>
        <a:buNone/>
        <a:defRPr sz="4400" kern="1200">
          <a:solidFill>
            <a:schemeClr val="tx1"/>
          </a:solidFill>
          <a:latin typeface="+mj-lt"/>
          <a:ea typeface="+mj-ea"/>
          <a:cs typeface="+mj-cs"/>
        </a:defRPr>
      </a:lvl1pPr>
    </p:titleStyle>
    <p:bodyStyle>
      <a:lvl1pPr marL="342651" indent="-342651" algn="l" defTabSz="91373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11" indent="-285541" algn="l" defTabSz="91373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73" indent="-228435" algn="l" defTabSz="91373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40"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08"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776"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644"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13"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380"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207" tIns="45101" rIns="90207" bIns="45101" numCol="1" anchor="ctr" anchorCtr="0" compatLnSpc="1">
            <a:prstTxWarp prst="textNoShape">
              <a:avLst/>
            </a:prstTxWarp>
          </a:bodyPr>
          <a:lstStyle/>
          <a:p>
            <a:pPr lvl="0"/>
            <a:r>
              <a:rPr lang="it-IT"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207" tIns="45101" rIns="90207" bIns="45101" numCol="1" anchor="t" anchorCtr="0" compatLnSpc="1">
            <a:prstTxWarp prst="textNoShape">
              <a:avLst/>
            </a:prstTxWarp>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207" tIns="45101" rIns="90207" bIns="45101" numCol="1" anchor="t" anchorCtr="0" compatLnSpc="1">
            <a:prstTxWarp prst="textNoShape">
              <a:avLst/>
            </a:prstTxWarp>
          </a:bodyPr>
          <a:lstStyle>
            <a:lvl1pPr algn="l" defTabSz="818696" hangingPunct="1">
              <a:lnSpc>
                <a:spcPct val="100000"/>
              </a:lnSpc>
              <a:buClrTx/>
              <a:buSzTx/>
              <a:buFontTx/>
              <a:buNone/>
              <a:defRPr sz="1400">
                <a:latin typeface="+mn-lt"/>
              </a:defRPr>
            </a:lvl1pPr>
          </a:lstStyle>
          <a:p>
            <a:pPr>
              <a:defRPr/>
            </a:pPr>
            <a:endParaRPr lang="it-IT" dirty="0">
              <a:solidFill>
                <a:srgbClr val="000000"/>
              </a:solidFill>
              <a:latin typeface="Times New Roman"/>
              <a:cs typeface="Arial"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207" tIns="45101" rIns="90207" bIns="45101" numCol="1" anchor="t" anchorCtr="0" compatLnSpc="1">
            <a:prstTxWarp prst="textNoShape">
              <a:avLst/>
            </a:prstTxWarp>
          </a:bodyPr>
          <a:lstStyle>
            <a:lvl1pPr algn="ctr" defTabSz="818696" hangingPunct="1">
              <a:lnSpc>
                <a:spcPct val="100000"/>
              </a:lnSpc>
              <a:buClrTx/>
              <a:buSzTx/>
              <a:buFontTx/>
              <a:buNone/>
              <a:defRPr sz="1400">
                <a:latin typeface="+mn-lt"/>
              </a:defRPr>
            </a:lvl1pPr>
          </a:lstStyle>
          <a:p>
            <a:pPr>
              <a:defRPr/>
            </a:pPr>
            <a:endParaRPr lang="it-IT" dirty="0">
              <a:solidFill>
                <a:srgbClr val="000000"/>
              </a:solidFill>
              <a:latin typeface="Times New Roman"/>
              <a:cs typeface="Arial"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207" tIns="45101" rIns="90207" bIns="45101" numCol="1" anchor="t" anchorCtr="0" compatLnSpc="1">
            <a:prstTxWarp prst="textNoShape">
              <a:avLst/>
            </a:prstTxWarp>
          </a:bodyPr>
          <a:lstStyle>
            <a:lvl1pPr algn="r" defTabSz="818696" hangingPunct="1">
              <a:lnSpc>
                <a:spcPct val="100000"/>
              </a:lnSpc>
              <a:buClrTx/>
              <a:buSzTx/>
              <a:buFontTx/>
              <a:buNone/>
              <a:defRPr sz="1400">
                <a:latin typeface="+mn-lt"/>
              </a:defRPr>
            </a:lvl1pPr>
          </a:lstStyle>
          <a:p>
            <a:pPr>
              <a:defRPr/>
            </a:pPr>
            <a:fld id="{A41A10FE-EEBA-439C-9FE3-D004C335E6C9}" type="slidenum">
              <a:rPr lang="it-IT" smtClean="0">
                <a:solidFill>
                  <a:srgbClr val="000000"/>
                </a:solidFill>
                <a:latin typeface="Times New Roman"/>
                <a:cs typeface="Arial" pitchFamily="34" charset="0"/>
              </a:rPr>
              <a:pPr>
                <a:defRPr/>
              </a:pPr>
              <a:t>‹n.›</a:t>
            </a:fld>
            <a:endParaRPr lang="it-IT" dirty="0">
              <a:solidFill>
                <a:srgbClr val="000000"/>
              </a:solidFill>
              <a:latin typeface="Times New Roman"/>
              <a:cs typeface="Arial" pitchFamily="34" charset="0"/>
            </a:endParaRPr>
          </a:p>
        </p:txBody>
      </p:sp>
    </p:spTree>
    <p:extLst>
      <p:ext uri="{BB962C8B-B14F-4D97-AF65-F5344CB8AC3E}">
        <p14:creationId xmlns:p14="http://schemas.microsoft.com/office/powerpoint/2010/main" val="3759975745"/>
      </p:ext>
    </p:extLst>
  </p:cSld>
  <p:clrMap bg1="lt1" tx1="dk1" bg2="lt2" tx2="dk2" accent1="accent1" accent2="accent2" accent3="accent3" accent4="accent4" accent5="accent5" accent6="accent6" hlink="hlink" folHlink="folHlink"/>
  <p:sldLayoutIdLst>
    <p:sldLayoutId id="2147488481" r:id="rId1"/>
    <p:sldLayoutId id="2147488482" r:id="rId2"/>
    <p:sldLayoutId id="2147488483" r:id="rId3"/>
    <p:sldLayoutId id="2147488484" r:id="rId4"/>
    <p:sldLayoutId id="2147488485" r:id="rId5"/>
    <p:sldLayoutId id="2147488486" r:id="rId6"/>
    <p:sldLayoutId id="2147488487" r:id="rId7"/>
    <p:sldLayoutId id="2147488488" r:id="rId8"/>
    <p:sldLayoutId id="2147488489" r:id="rId9"/>
    <p:sldLayoutId id="2147488490" r:id="rId10"/>
    <p:sldLayoutId id="21474884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1225" algn="ctr" rtl="0" fontAlgn="base">
        <a:spcBef>
          <a:spcPct val="0"/>
        </a:spcBef>
        <a:spcAft>
          <a:spcPct val="0"/>
        </a:spcAft>
        <a:defRPr sz="4400">
          <a:solidFill>
            <a:schemeClr val="tx2"/>
          </a:solidFill>
          <a:latin typeface="Times New Roman" pitchFamily="18" charset="0"/>
        </a:defRPr>
      </a:lvl6pPr>
      <a:lvl7pPr marL="902456" algn="ctr" rtl="0" fontAlgn="base">
        <a:spcBef>
          <a:spcPct val="0"/>
        </a:spcBef>
        <a:spcAft>
          <a:spcPct val="0"/>
        </a:spcAft>
        <a:defRPr sz="4400">
          <a:solidFill>
            <a:schemeClr val="tx2"/>
          </a:solidFill>
          <a:latin typeface="Times New Roman" pitchFamily="18" charset="0"/>
        </a:defRPr>
      </a:lvl7pPr>
      <a:lvl8pPr marL="1353685" algn="ctr" rtl="0" fontAlgn="base">
        <a:spcBef>
          <a:spcPct val="0"/>
        </a:spcBef>
        <a:spcAft>
          <a:spcPct val="0"/>
        </a:spcAft>
        <a:defRPr sz="4400">
          <a:solidFill>
            <a:schemeClr val="tx2"/>
          </a:solidFill>
          <a:latin typeface="Times New Roman" pitchFamily="18" charset="0"/>
        </a:defRPr>
      </a:lvl8pPr>
      <a:lvl9pPr marL="1804916" algn="ctr" rtl="0" fontAlgn="base">
        <a:spcBef>
          <a:spcPct val="0"/>
        </a:spcBef>
        <a:spcAft>
          <a:spcPct val="0"/>
        </a:spcAft>
        <a:defRPr sz="4400">
          <a:solidFill>
            <a:schemeClr val="tx2"/>
          </a:solidFill>
          <a:latin typeface="Times New Roman" pitchFamily="18" charset="0"/>
        </a:defRPr>
      </a:lvl9pPr>
    </p:titleStyle>
    <p:bodyStyle>
      <a:lvl1pPr marL="338421" indent="-338421" algn="l" rtl="0" eaLnBrk="0" fontAlgn="base" hangingPunct="0">
        <a:spcBef>
          <a:spcPct val="20000"/>
        </a:spcBef>
        <a:spcAft>
          <a:spcPct val="0"/>
        </a:spcAft>
        <a:buChar char="•"/>
        <a:defRPr sz="3200">
          <a:solidFill>
            <a:schemeClr val="tx1"/>
          </a:solidFill>
          <a:latin typeface="+mn-lt"/>
          <a:ea typeface="+mn-ea"/>
          <a:cs typeface="+mn-cs"/>
        </a:defRPr>
      </a:lvl1pPr>
      <a:lvl2pPr marL="733242" indent="-282036" algn="l" rtl="0" eaLnBrk="0" fontAlgn="base" hangingPunct="0">
        <a:spcBef>
          <a:spcPct val="20000"/>
        </a:spcBef>
        <a:spcAft>
          <a:spcPct val="0"/>
        </a:spcAft>
        <a:buChar char="–"/>
        <a:defRPr sz="2800">
          <a:solidFill>
            <a:schemeClr val="tx1"/>
          </a:solidFill>
          <a:latin typeface="+mn-lt"/>
        </a:defRPr>
      </a:lvl2pPr>
      <a:lvl3pPr marL="1128091" indent="-225615" algn="l" rtl="0" eaLnBrk="0" fontAlgn="base" hangingPunct="0">
        <a:spcBef>
          <a:spcPct val="20000"/>
        </a:spcBef>
        <a:spcAft>
          <a:spcPct val="0"/>
        </a:spcAft>
        <a:buChar char="•"/>
        <a:defRPr sz="2400">
          <a:solidFill>
            <a:schemeClr val="tx1"/>
          </a:solidFill>
          <a:latin typeface="+mn-lt"/>
        </a:defRPr>
      </a:lvl3pPr>
      <a:lvl4pPr marL="1579272" indent="-225615" algn="l" rtl="0" eaLnBrk="0" fontAlgn="base" hangingPunct="0">
        <a:spcBef>
          <a:spcPct val="20000"/>
        </a:spcBef>
        <a:spcAft>
          <a:spcPct val="0"/>
        </a:spcAft>
        <a:buChar char="–"/>
        <a:defRPr sz="2000">
          <a:solidFill>
            <a:schemeClr val="tx1"/>
          </a:solidFill>
          <a:latin typeface="+mn-lt"/>
        </a:defRPr>
      </a:lvl4pPr>
      <a:lvl5pPr marL="2030524" indent="-225615" algn="l" rtl="0" eaLnBrk="0" fontAlgn="base" hangingPunct="0">
        <a:spcBef>
          <a:spcPct val="20000"/>
        </a:spcBef>
        <a:spcAft>
          <a:spcPct val="0"/>
        </a:spcAft>
        <a:buChar char="»"/>
        <a:defRPr sz="2000">
          <a:solidFill>
            <a:schemeClr val="tx1"/>
          </a:solidFill>
          <a:latin typeface="+mn-lt"/>
        </a:defRPr>
      </a:lvl5pPr>
      <a:lvl6pPr marL="2481759" indent="-225615" algn="l" rtl="0" fontAlgn="base">
        <a:spcBef>
          <a:spcPct val="20000"/>
        </a:spcBef>
        <a:spcAft>
          <a:spcPct val="0"/>
        </a:spcAft>
        <a:buChar char="»"/>
        <a:defRPr sz="2000">
          <a:solidFill>
            <a:schemeClr val="tx1"/>
          </a:solidFill>
          <a:latin typeface="+mn-lt"/>
        </a:defRPr>
      </a:lvl6pPr>
      <a:lvl7pPr marL="2932983" indent="-225615" algn="l" rtl="0" fontAlgn="base">
        <a:spcBef>
          <a:spcPct val="20000"/>
        </a:spcBef>
        <a:spcAft>
          <a:spcPct val="0"/>
        </a:spcAft>
        <a:buChar char="»"/>
        <a:defRPr sz="2000">
          <a:solidFill>
            <a:schemeClr val="tx1"/>
          </a:solidFill>
          <a:latin typeface="+mn-lt"/>
        </a:defRPr>
      </a:lvl7pPr>
      <a:lvl8pPr marL="3384214" indent="-225615" algn="l" rtl="0" fontAlgn="base">
        <a:spcBef>
          <a:spcPct val="20000"/>
        </a:spcBef>
        <a:spcAft>
          <a:spcPct val="0"/>
        </a:spcAft>
        <a:buChar char="»"/>
        <a:defRPr sz="2000">
          <a:solidFill>
            <a:schemeClr val="tx1"/>
          </a:solidFill>
          <a:latin typeface="+mn-lt"/>
        </a:defRPr>
      </a:lvl8pPr>
      <a:lvl9pPr marL="3835431" indent="-225615" algn="l" rtl="0" fontAlgn="base">
        <a:spcBef>
          <a:spcPct val="20000"/>
        </a:spcBef>
        <a:spcAft>
          <a:spcPct val="0"/>
        </a:spcAft>
        <a:buChar char="»"/>
        <a:defRPr sz="2000">
          <a:solidFill>
            <a:schemeClr val="tx1"/>
          </a:solidFill>
          <a:latin typeface="+mn-lt"/>
        </a:defRPr>
      </a:lvl9pPr>
    </p:bodyStyle>
    <p:otherStyle>
      <a:defPPr>
        <a:defRPr lang="en-US"/>
      </a:defPPr>
      <a:lvl1pPr marL="0" algn="l" defTabSz="902456" rtl="0" eaLnBrk="1" latinLnBrk="0" hangingPunct="1">
        <a:defRPr sz="1800" kern="1200">
          <a:solidFill>
            <a:schemeClr val="tx1"/>
          </a:solidFill>
          <a:latin typeface="+mn-lt"/>
          <a:ea typeface="+mn-ea"/>
          <a:cs typeface="+mn-cs"/>
        </a:defRPr>
      </a:lvl1pPr>
      <a:lvl2pPr marL="451225" algn="l" defTabSz="902456" rtl="0" eaLnBrk="1" latinLnBrk="0" hangingPunct="1">
        <a:defRPr sz="1800" kern="1200">
          <a:solidFill>
            <a:schemeClr val="tx1"/>
          </a:solidFill>
          <a:latin typeface="+mn-lt"/>
          <a:ea typeface="+mn-ea"/>
          <a:cs typeface="+mn-cs"/>
        </a:defRPr>
      </a:lvl2pPr>
      <a:lvl3pPr marL="902456" algn="l" defTabSz="902456" rtl="0" eaLnBrk="1" latinLnBrk="0" hangingPunct="1">
        <a:defRPr sz="1800" kern="1200">
          <a:solidFill>
            <a:schemeClr val="tx1"/>
          </a:solidFill>
          <a:latin typeface="+mn-lt"/>
          <a:ea typeface="+mn-ea"/>
          <a:cs typeface="+mn-cs"/>
        </a:defRPr>
      </a:lvl3pPr>
      <a:lvl4pPr marL="1353685" algn="l" defTabSz="902456" rtl="0" eaLnBrk="1" latinLnBrk="0" hangingPunct="1">
        <a:defRPr sz="1800" kern="1200">
          <a:solidFill>
            <a:schemeClr val="tx1"/>
          </a:solidFill>
          <a:latin typeface="+mn-lt"/>
          <a:ea typeface="+mn-ea"/>
          <a:cs typeface="+mn-cs"/>
        </a:defRPr>
      </a:lvl4pPr>
      <a:lvl5pPr marL="1804916" algn="l" defTabSz="902456" rtl="0" eaLnBrk="1" latinLnBrk="0" hangingPunct="1">
        <a:defRPr sz="1800" kern="1200">
          <a:solidFill>
            <a:schemeClr val="tx1"/>
          </a:solidFill>
          <a:latin typeface="+mn-lt"/>
          <a:ea typeface="+mn-ea"/>
          <a:cs typeface="+mn-cs"/>
        </a:defRPr>
      </a:lvl5pPr>
      <a:lvl6pPr marL="2256148" algn="l" defTabSz="902456" rtl="0" eaLnBrk="1" latinLnBrk="0" hangingPunct="1">
        <a:defRPr sz="1800" kern="1200">
          <a:solidFill>
            <a:schemeClr val="tx1"/>
          </a:solidFill>
          <a:latin typeface="+mn-lt"/>
          <a:ea typeface="+mn-ea"/>
          <a:cs typeface="+mn-cs"/>
        </a:defRPr>
      </a:lvl6pPr>
      <a:lvl7pPr marL="2707371" algn="l" defTabSz="902456" rtl="0" eaLnBrk="1" latinLnBrk="0" hangingPunct="1">
        <a:defRPr sz="1800" kern="1200">
          <a:solidFill>
            <a:schemeClr val="tx1"/>
          </a:solidFill>
          <a:latin typeface="+mn-lt"/>
          <a:ea typeface="+mn-ea"/>
          <a:cs typeface="+mn-cs"/>
        </a:defRPr>
      </a:lvl7pPr>
      <a:lvl8pPr marL="3158593" algn="l" defTabSz="902456" rtl="0" eaLnBrk="1" latinLnBrk="0" hangingPunct="1">
        <a:defRPr sz="1800" kern="1200">
          <a:solidFill>
            <a:schemeClr val="tx1"/>
          </a:solidFill>
          <a:latin typeface="+mn-lt"/>
          <a:ea typeface="+mn-ea"/>
          <a:cs typeface="+mn-cs"/>
        </a:defRPr>
      </a:lvl8pPr>
      <a:lvl9pPr marL="3609823" algn="l" defTabSz="90245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0363" tIns="45184" rIns="90363" bIns="45184" numCol="1" anchor="ctr" anchorCtr="0" compatLnSpc="1">
            <a:prstTxWarp prst="textNoShape">
              <a:avLst/>
            </a:prstTxWarp>
          </a:bodyPr>
          <a:lstStyle/>
          <a:p>
            <a:pPr lvl="0"/>
            <a:r>
              <a:rPr lang="it-IT" smtClean="0"/>
              <a:t>Fare clic per modificare lo stile del titolo</a:t>
            </a:r>
          </a:p>
        </p:txBody>
      </p:sp>
      <p:sp>
        <p:nvSpPr>
          <p:cNvPr id="717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0363" tIns="45184" rIns="90363" bIns="45184"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9830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0363" tIns="45184" rIns="90363" bIns="45184" numCol="1" anchor="t" anchorCtr="0" compatLnSpc="1">
            <a:prstTxWarp prst="textNoShape">
              <a:avLst/>
            </a:prstTxWarp>
          </a:bodyPr>
          <a:lstStyle>
            <a:lvl1pPr algn="l" defTabSz="904032">
              <a:defRPr sz="1400">
                <a:latin typeface="+mn-lt"/>
              </a:defRPr>
            </a:lvl1pPr>
          </a:lstStyle>
          <a:p>
            <a:pPr>
              <a:defRPr/>
            </a:pPr>
            <a:endParaRPr lang="it-IT" dirty="0">
              <a:solidFill>
                <a:srgbClr val="000000"/>
              </a:solidFill>
              <a:latin typeface="Arial"/>
              <a:cs typeface="Arial" pitchFamily="34" charset="0"/>
            </a:endParaRPr>
          </a:p>
        </p:txBody>
      </p:sp>
      <p:sp>
        <p:nvSpPr>
          <p:cNvPr id="9830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0363" tIns="45184" rIns="90363" bIns="45184" numCol="1" anchor="t" anchorCtr="0" compatLnSpc="1">
            <a:prstTxWarp prst="textNoShape">
              <a:avLst/>
            </a:prstTxWarp>
          </a:bodyPr>
          <a:lstStyle>
            <a:lvl1pPr algn="ctr" defTabSz="904032">
              <a:defRPr sz="1400">
                <a:latin typeface="+mn-lt"/>
              </a:defRPr>
            </a:lvl1pPr>
          </a:lstStyle>
          <a:p>
            <a:pPr>
              <a:defRPr/>
            </a:pPr>
            <a:endParaRPr lang="it-IT" dirty="0">
              <a:solidFill>
                <a:srgbClr val="000000"/>
              </a:solidFill>
              <a:latin typeface="Arial"/>
              <a:cs typeface="Arial" pitchFamily="34" charset="0"/>
            </a:endParaRPr>
          </a:p>
        </p:txBody>
      </p:sp>
      <p:sp>
        <p:nvSpPr>
          <p:cNvPr id="9830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0363" tIns="45184" rIns="90363" bIns="45184" numCol="1" anchor="t" anchorCtr="0" compatLnSpc="1">
            <a:prstTxWarp prst="textNoShape">
              <a:avLst/>
            </a:prstTxWarp>
          </a:bodyPr>
          <a:lstStyle>
            <a:lvl1pPr algn="r" defTabSz="904032">
              <a:defRPr sz="1400">
                <a:latin typeface="+mn-lt"/>
              </a:defRPr>
            </a:lvl1pPr>
          </a:lstStyle>
          <a:p>
            <a:pPr>
              <a:defRPr/>
            </a:pPr>
            <a:fld id="{64A814DC-09CA-4478-85C0-29496806F7CF}" type="slidenum">
              <a:rPr lang="it-IT" smtClean="0">
                <a:solidFill>
                  <a:srgbClr val="000000"/>
                </a:solidFill>
                <a:latin typeface="Arial"/>
                <a:cs typeface="Arial" pitchFamily="34" charset="0"/>
              </a:rPr>
              <a:pPr>
                <a:defRPr/>
              </a:pPr>
              <a:t>‹n.›</a:t>
            </a:fld>
            <a:endParaRPr lang="it-IT" dirty="0">
              <a:solidFill>
                <a:srgbClr val="000000"/>
              </a:solidFill>
              <a:latin typeface="Arial"/>
              <a:cs typeface="Arial" pitchFamily="34" charset="0"/>
            </a:endParaRPr>
          </a:p>
        </p:txBody>
      </p:sp>
    </p:spTree>
    <p:extLst>
      <p:ext uri="{BB962C8B-B14F-4D97-AF65-F5344CB8AC3E}">
        <p14:creationId xmlns:p14="http://schemas.microsoft.com/office/powerpoint/2010/main" val="2908452883"/>
      </p:ext>
    </p:extLst>
  </p:cSld>
  <p:clrMap bg1="lt1" tx1="dk1" bg2="lt2" tx2="dk2" accent1="accent1" accent2="accent2" accent3="accent3" accent4="accent4" accent5="accent5" accent6="accent6" hlink="hlink" folHlink="folHlink"/>
  <p:sldLayoutIdLst>
    <p:sldLayoutId id="2147488493" r:id="rId1"/>
    <p:sldLayoutId id="2147488494" r:id="rId2"/>
    <p:sldLayoutId id="2147488495" r:id="rId3"/>
    <p:sldLayoutId id="2147488496" r:id="rId4"/>
    <p:sldLayoutId id="2147488497" r:id="rId5"/>
    <p:sldLayoutId id="2147488498" r:id="rId6"/>
    <p:sldLayoutId id="2147488499" r:id="rId7"/>
    <p:sldLayoutId id="2147488500" r:id="rId8"/>
    <p:sldLayoutId id="2147488501" r:id="rId9"/>
    <p:sldLayoutId id="2147488502" r:id="rId10"/>
    <p:sldLayoutId id="21474885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2014" algn="ctr" rtl="0" eaLnBrk="0" fontAlgn="base" hangingPunct="0">
        <a:spcBef>
          <a:spcPct val="0"/>
        </a:spcBef>
        <a:spcAft>
          <a:spcPct val="0"/>
        </a:spcAft>
        <a:defRPr sz="4400">
          <a:solidFill>
            <a:schemeClr val="tx2"/>
          </a:solidFill>
          <a:latin typeface="Arial" charset="0"/>
        </a:defRPr>
      </a:lvl6pPr>
      <a:lvl7pPr marL="904032" algn="ctr" rtl="0" eaLnBrk="0" fontAlgn="base" hangingPunct="0">
        <a:spcBef>
          <a:spcPct val="0"/>
        </a:spcBef>
        <a:spcAft>
          <a:spcPct val="0"/>
        </a:spcAft>
        <a:defRPr sz="4400">
          <a:solidFill>
            <a:schemeClr val="tx2"/>
          </a:solidFill>
          <a:latin typeface="Arial" charset="0"/>
        </a:defRPr>
      </a:lvl7pPr>
      <a:lvl8pPr marL="1356047" algn="ctr" rtl="0" eaLnBrk="0" fontAlgn="base" hangingPunct="0">
        <a:spcBef>
          <a:spcPct val="0"/>
        </a:spcBef>
        <a:spcAft>
          <a:spcPct val="0"/>
        </a:spcAft>
        <a:defRPr sz="4400">
          <a:solidFill>
            <a:schemeClr val="tx2"/>
          </a:solidFill>
          <a:latin typeface="Arial" charset="0"/>
        </a:defRPr>
      </a:lvl8pPr>
      <a:lvl9pPr marL="1808066" algn="ctr" rtl="0" eaLnBrk="0" fontAlgn="base" hangingPunct="0">
        <a:spcBef>
          <a:spcPct val="0"/>
        </a:spcBef>
        <a:spcAft>
          <a:spcPct val="0"/>
        </a:spcAft>
        <a:defRPr sz="4400">
          <a:solidFill>
            <a:schemeClr val="tx2"/>
          </a:solidFill>
          <a:latin typeface="Arial" charset="0"/>
        </a:defRPr>
      </a:lvl9pPr>
    </p:titleStyle>
    <p:bodyStyle>
      <a:lvl1pPr marL="339013" indent="-339013" algn="l" rtl="0" eaLnBrk="0" fontAlgn="base" hangingPunct="0">
        <a:spcBef>
          <a:spcPct val="20000"/>
        </a:spcBef>
        <a:spcAft>
          <a:spcPct val="0"/>
        </a:spcAft>
        <a:buChar char="•"/>
        <a:defRPr sz="3200">
          <a:solidFill>
            <a:schemeClr val="tx1"/>
          </a:solidFill>
          <a:latin typeface="+mn-lt"/>
          <a:ea typeface="+mn-ea"/>
          <a:cs typeface="+mn-cs"/>
        </a:defRPr>
      </a:lvl1pPr>
      <a:lvl2pPr marL="734522" indent="-282524" algn="l" rtl="0" eaLnBrk="0" fontAlgn="base" hangingPunct="0">
        <a:spcBef>
          <a:spcPct val="20000"/>
        </a:spcBef>
        <a:spcAft>
          <a:spcPct val="0"/>
        </a:spcAft>
        <a:buChar char="–"/>
        <a:defRPr sz="2800">
          <a:solidFill>
            <a:schemeClr val="tx1"/>
          </a:solidFill>
          <a:latin typeface="+mn-lt"/>
        </a:defRPr>
      </a:lvl2pPr>
      <a:lvl3pPr marL="1130062" indent="-226007" algn="l" rtl="0" eaLnBrk="0" fontAlgn="base" hangingPunct="0">
        <a:spcBef>
          <a:spcPct val="20000"/>
        </a:spcBef>
        <a:spcAft>
          <a:spcPct val="0"/>
        </a:spcAft>
        <a:buChar char="•"/>
        <a:defRPr sz="2400">
          <a:solidFill>
            <a:schemeClr val="tx1"/>
          </a:solidFill>
          <a:latin typeface="+mn-lt"/>
        </a:defRPr>
      </a:lvl3pPr>
      <a:lvl4pPr marL="1582030" indent="-226007" algn="l" rtl="0" eaLnBrk="0" fontAlgn="base" hangingPunct="0">
        <a:spcBef>
          <a:spcPct val="20000"/>
        </a:spcBef>
        <a:spcAft>
          <a:spcPct val="0"/>
        </a:spcAft>
        <a:buChar char="–"/>
        <a:defRPr sz="2000">
          <a:solidFill>
            <a:schemeClr val="tx1"/>
          </a:solidFill>
          <a:latin typeface="+mn-lt"/>
        </a:defRPr>
      </a:lvl4pPr>
      <a:lvl5pPr marL="2034068" indent="-226007" algn="l" rtl="0" eaLnBrk="0" fontAlgn="base" hangingPunct="0">
        <a:spcBef>
          <a:spcPct val="20000"/>
        </a:spcBef>
        <a:spcAft>
          <a:spcPct val="0"/>
        </a:spcAft>
        <a:buChar char="»"/>
        <a:defRPr sz="2000">
          <a:solidFill>
            <a:schemeClr val="tx1"/>
          </a:solidFill>
          <a:latin typeface="+mn-lt"/>
        </a:defRPr>
      </a:lvl5pPr>
      <a:lvl6pPr marL="2486085" indent="-226007" algn="l" rtl="0" eaLnBrk="0" fontAlgn="base" hangingPunct="0">
        <a:spcBef>
          <a:spcPct val="20000"/>
        </a:spcBef>
        <a:spcAft>
          <a:spcPct val="0"/>
        </a:spcAft>
        <a:buChar char="»"/>
        <a:defRPr sz="2000">
          <a:solidFill>
            <a:schemeClr val="tx1"/>
          </a:solidFill>
          <a:latin typeface="+mn-lt"/>
        </a:defRPr>
      </a:lvl6pPr>
      <a:lvl7pPr marL="2938104" indent="-226007" algn="l" rtl="0" eaLnBrk="0" fontAlgn="base" hangingPunct="0">
        <a:spcBef>
          <a:spcPct val="20000"/>
        </a:spcBef>
        <a:spcAft>
          <a:spcPct val="0"/>
        </a:spcAft>
        <a:buChar char="»"/>
        <a:defRPr sz="2000">
          <a:solidFill>
            <a:schemeClr val="tx1"/>
          </a:solidFill>
          <a:latin typeface="+mn-lt"/>
        </a:defRPr>
      </a:lvl7pPr>
      <a:lvl8pPr marL="3390128" indent="-226007" algn="l" rtl="0" eaLnBrk="0" fontAlgn="base" hangingPunct="0">
        <a:spcBef>
          <a:spcPct val="20000"/>
        </a:spcBef>
        <a:spcAft>
          <a:spcPct val="0"/>
        </a:spcAft>
        <a:buChar char="»"/>
        <a:defRPr sz="2000">
          <a:solidFill>
            <a:schemeClr val="tx1"/>
          </a:solidFill>
          <a:latin typeface="+mn-lt"/>
        </a:defRPr>
      </a:lvl8pPr>
      <a:lvl9pPr marL="3842129" indent="-226007"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04032" rtl="0" eaLnBrk="1" latinLnBrk="0" hangingPunct="1">
        <a:defRPr sz="1800" kern="1200">
          <a:solidFill>
            <a:schemeClr val="tx1"/>
          </a:solidFill>
          <a:latin typeface="+mn-lt"/>
          <a:ea typeface="+mn-ea"/>
          <a:cs typeface="+mn-cs"/>
        </a:defRPr>
      </a:lvl1pPr>
      <a:lvl2pPr marL="452014" algn="l" defTabSz="904032" rtl="0" eaLnBrk="1" latinLnBrk="0" hangingPunct="1">
        <a:defRPr sz="1800" kern="1200">
          <a:solidFill>
            <a:schemeClr val="tx1"/>
          </a:solidFill>
          <a:latin typeface="+mn-lt"/>
          <a:ea typeface="+mn-ea"/>
          <a:cs typeface="+mn-cs"/>
        </a:defRPr>
      </a:lvl2pPr>
      <a:lvl3pPr marL="904032" algn="l" defTabSz="904032" rtl="0" eaLnBrk="1" latinLnBrk="0" hangingPunct="1">
        <a:defRPr sz="1800" kern="1200">
          <a:solidFill>
            <a:schemeClr val="tx1"/>
          </a:solidFill>
          <a:latin typeface="+mn-lt"/>
          <a:ea typeface="+mn-ea"/>
          <a:cs typeface="+mn-cs"/>
        </a:defRPr>
      </a:lvl3pPr>
      <a:lvl4pPr marL="1356047" algn="l" defTabSz="904032" rtl="0" eaLnBrk="1" latinLnBrk="0" hangingPunct="1">
        <a:defRPr sz="1800" kern="1200">
          <a:solidFill>
            <a:schemeClr val="tx1"/>
          </a:solidFill>
          <a:latin typeface="+mn-lt"/>
          <a:ea typeface="+mn-ea"/>
          <a:cs typeface="+mn-cs"/>
        </a:defRPr>
      </a:lvl4pPr>
      <a:lvl5pPr marL="1808066" algn="l" defTabSz="904032" rtl="0" eaLnBrk="1" latinLnBrk="0" hangingPunct="1">
        <a:defRPr sz="1800" kern="1200">
          <a:solidFill>
            <a:schemeClr val="tx1"/>
          </a:solidFill>
          <a:latin typeface="+mn-lt"/>
          <a:ea typeface="+mn-ea"/>
          <a:cs typeface="+mn-cs"/>
        </a:defRPr>
      </a:lvl5pPr>
      <a:lvl6pPr marL="2260090" algn="l" defTabSz="904032" rtl="0" eaLnBrk="1" latinLnBrk="0" hangingPunct="1">
        <a:defRPr sz="1800" kern="1200">
          <a:solidFill>
            <a:schemeClr val="tx1"/>
          </a:solidFill>
          <a:latin typeface="+mn-lt"/>
          <a:ea typeface="+mn-ea"/>
          <a:cs typeface="+mn-cs"/>
        </a:defRPr>
      </a:lvl6pPr>
      <a:lvl7pPr marL="2712086" algn="l" defTabSz="904032" rtl="0" eaLnBrk="1" latinLnBrk="0" hangingPunct="1">
        <a:defRPr sz="1800" kern="1200">
          <a:solidFill>
            <a:schemeClr val="tx1"/>
          </a:solidFill>
          <a:latin typeface="+mn-lt"/>
          <a:ea typeface="+mn-ea"/>
          <a:cs typeface="+mn-cs"/>
        </a:defRPr>
      </a:lvl7pPr>
      <a:lvl8pPr marL="3164101" algn="l" defTabSz="904032" rtl="0" eaLnBrk="1" latinLnBrk="0" hangingPunct="1">
        <a:defRPr sz="1800" kern="1200">
          <a:solidFill>
            <a:schemeClr val="tx1"/>
          </a:solidFill>
          <a:latin typeface="+mn-lt"/>
          <a:ea typeface="+mn-ea"/>
          <a:cs typeface="+mn-cs"/>
        </a:defRPr>
      </a:lvl8pPr>
      <a:lvl9pPr marL="3616123" algn="l" defTabSz="9040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7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48.emf"/><Relationship Id="rId12" Type="http://schemas.openxmlformats.org/officeDocument/2006/relationships/image" Target="../media/image49.emf"/><Relationship Id="rId13" Type="http://schemas.openxmlformats.org/officeDocument/2006/relationships/image" Target="../media/image50.png"/><Relationship Id="rId14" Type="http://schemas.openxmlformats.org/officeDocument/2006/relationships/image" Target="../media/image51.png"/><Relationship Id="rId15" Type="http://schemas.openxmlformats.org/officeDocument/2006/relationships/image" Target="../media/image52.png"/><Relationship Id="rId16" Type="http://schemas.openxmlformats.org/officeDocument/2006/relationships/image" Target="../media/image53.png"/><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41.jpe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emf"/><Relationship Id="rId10" Type="http://schemas.openxmlformats.org/officeDocument/2006/relationships/image" Target="../media/image4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 Type="http://schemas.openxmlformats.org/officeDocument/2006/relationships/slideLayout" Target="../slideLayouts/slideLayout28.xml"/><Relationship Id="rId2"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3.png"/><Relationship Id="rId3" Type="http://schemas.openxmlformats.org/officeDocument/2006/relationships/image" Target="../media/image6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8.xml"/><Relationship Id="rId3"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1" Type="http://schemas.openxmlformats.org/officeDocument/2006/relationships/slideLayout" Target="../slideLayouts/slideLayout111.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116.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39.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8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image" Target="../media/image7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3.jpeg"/><Relationship Id="rId3"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package" Target="../embeddings/Foglio_di_Microsoft_Excel1.xlsx"/><Relationship Id="rId5" Type="http://schemas.openxmlformats.org/officeDocument/2006/relationships/image" Target="../media/image75.emf"/><Relationship Id="rId6" Type="http://schemas.openxmlformats.org/officeDocument/2006/relationships/chart" Target="../charts/chart1.xml"/><Relationship Id="rId1" Type="http://schemas.openxmlformats.org/officeDocument/2006/relationships/vmlDrawing" Target="../drawings/vmlDrawing1.vml"/><Relationship Id="rId2"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7.jpg"/><Relationship Id="rId1" Type="http://schemas.openxmlformats.org/officeDocument/2006/relationships/slideLayout" Target="../slideLayouts/slideLayout56.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1" Type="http://schemas.openxmlformats.org/officeDocument/2006/relationships/image" Target="../media/image86.png"/><Relationship Id="rId12" Type="http://schemas.openxmlformats.org/officeDocument/2006/relationships/image" Target="../media/image87.png"/><Relationship Id="rId1" Type="http://schemas.openxmlformats.org/officeDocument/2006/relationships/slideLayout" Target="../slideLayouts/slideLayout56.xml"/><Relationship Id="rId2" Type="http://schemas.openxmlformats.org/officeDocument/2006/relationships/notesSlide" Target="../notesSlides/notesSlide15.xml"/><Relationship Id="rId3" Type="http://schemas.openxmlformats.org/officeDocument/2006/relationships/image" Target="../media/image78.pn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png"/><Relationship Id="rId7" Type="http://schemas.openxmlformats.org/officeDocument/2006/relationships/image" Target="../media/image82.tiff"/><Relationship Id="rId8" Type="http://schemas.openxmlformats.org/officeDocument/2006/relationships/image" Target="../media/image83.tiff"/><Relationship Id="rId9" Type="http://schemas.openxmlformats.org/officeDocument/2006/relationships/image" Target="../media/image84.png"/><Relationship Id="rId10"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png"/><Relationship Id="rId5" Type="http://schemas.openxmlformats.org/officeDocument/2006/relationships/image" Target="../media/image90.tiff"/><Relationship Id="rId6" Type="http://schemas.openxmlformats.org/officeDocument/2006/relationships/image" Target="../media/image91.tiff"/><Relationship Id="rId7" Type="http://schemas.openxmlformats.org/officeDocument/2006/relationships/image" Target="../media/image92.jpeg"/><Relationship Id="rId8" Type="http://schemas.openxmlformats.org/officeDocument/2006/relationships/image" Target="../media/image93.png"/><Relationship Id="rId9" Type="http://schemas.openxmlformats.org/officeDocument/2006/relationships/image" Target="../media/image94.png"/><Relationship Id="rId10" Type="http://schemas.openxmlformats.org/officeDocument/2006/relationships/image" Target="../media/image95.png"/><Relationship Id="rId11" Type="http://schemas.openxmlformats.org/officeDocument/2006/relationships/image" Target="../media/image96.png"/><Relationship Id="rId1" Type="http://schemas.openxmlformats.org/officeDocument/2006/relationships/slideLayout" Target="../slideLayouts/slideLayout56.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7.emf"/><Relationship Id="rId3" Type="http://schemas.openxmlformats.org/officeDocument/2006/relationships/image" Target="../media/image98.png"/></Relationships>
</file>

<file path=ppt/slides/_rels/slide27.xml.rels><?xml version="1.0" encoding="UTF-8" standalone="yes"?>
<Relationships xmlns="http://schemas.openxmlformats.org/package/2006/relationships"><Relationship Id="rId11" Type="http://schemas.openxmlformats.org/officeDocument/2006/relationships/image" Target="../media/image102.png"/><Relationship Id="rId12" Type="http://schemas.openxmlformats.org/officeDocument/2006/relationships/image" Target="../media/image103.jpeg"/><Relationship Id="rId13" Type="http://schemas.openxmlformats.org/officeDocument/2006/relationships/image" Target="../media/image104.jpeg"/><Relationship Id="rId14" Type="http://schemas.openxmlformats.org/officeDocument/2006/relationships/image" Target="../media/image105.jpeg"/><Relationship Id="rId15" Type="http://schemas.openxmlformats.org/officeDocument/2006/relationships/image" Target="../media/image106.png"/><Relationship Id="rId16" Type="http://schemas.openxmlformats.org/officeDocument/2006/relationships/image" Target="../media/image107.png"/><Relationship Id="rId17" Type="http://schemas.openxmlformats.org/officeDocument/2006/relationships/image" Target="../media/image108.jp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17.xml"/><Relationship Id="rId4" Type="http://schemas.openxmlformats.org/officeDocument/2006/relationships/oleObject" Target="../embeddings/oleObject1.bin"/><Relationship Id="rId5" Type="http://schemas.openxmlformats.org/officeDocument/2006/relationships/image" Target="../media/image99.png"/><Relationship Id="rId6" Type="http://schemas.openxmlformats.org/officeDocument/2006/relationships/oleObject" Target="../embeddings/oleObject2.bin"/><Relationship Id="rId7" Type="http://schemas.openxmlformats.org/officeDocument/2006/relationships/image" Target="../media/image100.png"/><Relationship Id="rId8" Type="http://schemas.openxmlformats.org/officeDocument/2006/relationships/oleObject" Target="../embeddings/oleObject3.bin"/><Relationship Id="rId9" Type="http://schemas.openxmlformats.org/officeDocument/2006/relationships/image" Target="../media/image101.png"/><Relationship Id="rId10"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106.xml"/><Relationship Id="rId2"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eg"/><Relationship Id="rId10" Type="http://schemas.openxmlformats.org/officeDocument/2006/relationships/image" Target="../media/image20.jpeg"/><Relationship Id="rId1" Type="http://schemas.openxmlformats.org/officeDocument/2006/relationships/slideLayout" Target="../slideLayouts/slideLayout128.xml"/><Relationship Id="rId2"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139.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4.xml"/><Relationship Id="rId3"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5.xml"/><Relationship Id="rId3" Type="http://schemas.openxmlformats.org/officeDocument/2006/relationships/image" Target="../media/image25.jpeg"/></Relationships>
</file>

<file path=ppt/slides/_rels/slide9.xml.rels><?xml version="1.0" encoding="UTF-8" standalone="yes"?>
<Relationships xmlns="http://schemas.openxmlformats.org/package/2006/relationships"><Relationship Id="rId11" Type="http://schemas.openxmlformats.org/officeDocument/2006/relationships/image" Target="../media/image34.jpe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39.png"/><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26.emf"/><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29" name="Rectangle 2"/>
          <p:cNvSpPr>
            <a:spLocks noGrp="1" noChangeArrowheads="1"/>
          </p:cNvSpPr>
          <p:nvPr>
            <p:ph type="ctrTitle"/>
          </p:nvPr>
        </p:nvSpPr>
        <p:spPr>
          <a:xfrm>
            <a:off x="0" y="2824218"/>
            <a:ext cx="9144000" cy="1470025"/>
          </a:xfrm>
        </p:spPr>
        <p:txBody>
          <a:bodyPr/>
          <a:lstStyle/>
          <a:p>
            <a:pPr eaLnBrk="1" hangingPunct="1"/>
            <a:r>
              <a:rPr lang="it-IT" sz="3400" b="1" dirty="0" err="1">
                <a:solidFill>
                  <a:schemeClr val="bg1"/>
                </a:solidFill>
                <a:latin typeface="Arial" pitchFamily="34" charset="0"/>
                <a:cs typeface="Arial" pitchFamily="34" charset="0"/>
              </a:rPr>
              <a:t>Pathways</a:t>
            </a:r>
            <a:r>
              <a:rPr lang="it-IT" sz="3400" b="1" dirty="0">
                <a:solidFill>
                  <a:schemeClr val="bg1"/>
                </a:solidFill>
                <a:latin typeface="Arial" pitchFamily="34" charset="0"/>
                <a:cs typeface="Arial" pitchFamily="34" charset="0"/>
              </a:rPr>
              <a:t> innovativi nel carcinoma della mammella</a:t>
            </a:r>
            <a:endParaRPr lang="it-IT" sz="3400" b="1" dirty="0">
              <a:solidFill>
                <a:schemeClr val="bg1"/>
              </a:solidFill>
              <a:latin typeface="Arial" pitchFamily="34" charset="0"/>
              <a:cs typeface="Arial" pitchFamily="34" charset="0"/>
            </a:endParaRPr>
          </a:p>
        </p:txBody>
      </p:sp>
      <p:pic>
        <p:nvPicPr>
          <p:cNvPr id="7" name="Picture 4"/>
          <p:cNvPicPr>
            <a:picLocks noChangeAspect="1" noChangeArrowheads="1"/>
          </p:cNvPicPr>
          <p:nvPr/>
        </p:nvPicPr>
        <p:blipFill>
          <a:blip r:embed="rId3" cstate="print"/>
          <a:srcRect/>
          <a:stretch>
            <a:fillRect/>
          </a:stretch>
        </p:blipFill>
        <p:spPr bwMode="auto">
          <a:xfrm>
            <a:off x="-1" y="10"/>
            <a:ext cx="9144001" cy="2295766"/>
          </a:xfrm>
          <a:prstGeom prst="rect">
            <a:avLst/>
          </a:prstGeom>
          <a:noFill/>
          <a:ln w="9525">
            <a:noFill/>
            <a:miter lim="800000"/>
            <a:headEnd/>
            <a:tailEnd/>
          </a:ln>
        </p:spPr>
      </p:pic>
      <p:sp>
        <p:nvSpPr>
          <p:cNvPr id="2" name="Rettangolo 1"/>
          <p:cNvSpPr/>
          <p:nvPr/>
        </p:nvSpPr>
        <p:spPr>
          <a:xfrm>
            <a:off x="2286000" y="3075058"/>
            <a:ext cx="4572000" cy="400110"/>
          </a:xfrm>
          <a:prstGeom prst="rect">
            <a:avLst/>
          </a:prstGeom>
        </p:spPr>
        <p:txBody>
          <a:bodyPr lIns="91370" tIns="45687" rIns="91370" bIns="45687">
            <a:spAutoFit/>
          </a:bodyPr>
          <a:lstStyle/>
          <a:p>
            <a:endParaRPr lang="it-IT" dirty="0">
              <a:solidFill>
                <a:srgbClr val="000000"/>
              </a:solidFill>
              <a:cs typeface="Arial" pitchFamily="34" charset="0"/>
            </a:endParaRPr>
          </a:p>
        </p:txBody>
      </p:sp>
      <p:pic>
        <p:nvPicPr>
          <p:cNvPr id="4" name="Immagine 3"/>
          <p:cNvPicPr>
            <a:picLocks noChangeAspect="1"/>
          </p:cNvPicPr>
          <p:nvPr/>
        </p:nvPicPr>
        <p:blipFill rotWithShape="1">
          <a:blip r:embed="rId4"/>
          <a:srcRect b="39024"/>
          <a:stretch/>
        </p:blipFill>
        <p:spPr>
          <a:xfrm>
            <a:off x="0" y="1"/>
            <a:ext cx="9144000" cy="2844800"/>
          </a:xfrm>
          <a:prstGeom prst="rect">
            <a:avLst/>
          </a:prstGeom>
        </p:spPr>
      </p:pic>
      <p:pic>
        <p:nvPicPr>
          <p:cNvPr id="5" name="Immagine 4"/>
          <p:cNvPicPr>
            <a:picLocks noChangeAspect="1"/>
          </p:cNvPicPr>
          <p:nvPr/>
        </p:nvPicPr>
        <p:blipFill>
          <a:blip r:embed="rId5"/>
          <a:stretch>
            <a:fillRect/>
          </a:stretch>
        </p:blipFill>
        <p:spPr>
          <a:xfrm>
            <a:off x="105992" y="5631853"/>
            <a:ext cx="1143000" cy="1143000"/>
          </a:xfrm>
          <a:prstGeom prst="rect">
            <a:avLst/>
          </a:prstGeom>
          <a:solidFill>
            <a:schemeClr val="bg1"/>
          </a:solidFill>
        </p:spPr>
      </p:pic>
      <p:grpSp>
        <p:nvGrpSpPr>
          <p:cNvPr id="10" name="Gruppo 9"/>
          <p:cNvGrpSpPr/>
          <p:nvPr/>
        </p:nvGrpSpPr>
        <p:grpSpPr>
          <a:xfrm>
            <a:off x="7884024" y="5631853"/>
            <a:ext cx="1143000" cy="1143000"/>
            <a:chOff x="7768559" y="5413780"/>
            <a:chExt cx="1143000" cy="1143000"/>
          </a:xfrm>
        </p:grpSpPr>
        <p:sp>
          <p:nvSpPr>
            <p:cNvPr id="6" name="Rettangolo 5"/>
            <p:cNvSpPr/>
            <p:nvPr/>
          </p:nvSpPr>
          <p:spPr bwMode="auto">
            <a:xfrm>
              <a:off x="7768559" y="5413780"/>
              <a:ext cx="1143000" cy="1143000"/>
            </a:xfrm>
            <a:prstGeom prst="rect">
              <a:avLst/>
            </a:prstGeom>
            <a:solidFill>
              <a:schemeClr val="bg1"/>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cs typeface="Arial" pitchFamily="34" charset="0"/>
              </a:endParaRPr>
            </a:p>
          </p:txBody>
        </p:sp>
        <p:pic>
          <p:nvPicPr>
            <p:cNvPr id="11" name="Segnaposto contenuto 14" descr="AIRC 5x1000.JPG"/>
            <p:cNvPicPr>
              <a:picLocks noChangeAspect="1"/>
            </p:cNvPicPr>
            <p:nvPr/>
          </p:nvPicPr>
          <p:blipFill>
            <a:blip r:embed="rId6" cstate="print"/>
            <a:srcRect l="21590" t="16731" r="58287" b="32761"/>
            <a:stretch>
              <a:fillRect/>
            </a:stretch>
          </p:blipFill>
          <p:spPr bwMode="auto">
            <a:xfrm>
              <a:off x="7978420" y="5413780"/>
              <a:ext cx="723279" cy="1143000"/>
            </a:xfrm>
            <a:prstGeom prst="rect">
              <a:avLst/>
            </a:prstGeom>
            <a:noFill/>
            <a:ln w="9525">
              <a:noFill/>
              <a:miter lim="800000"/>
              <a:headEnd/>
              <a:tailEnd/>
            </a:ln>
          </p:spPr>
        </p:pic>
      </p:grpSp>
      <p:sp>
        <p:nvSpPr>
          <p:cNvPr id="13" name="Rectangle 3"/>
          <p:cNvSpPr>
            <a:spLocks noGrp="1" noChangeArrowheads="1"/>
          </p:cNvSpPr>
          <p:nvPr>
            <p:ph type="subTitle" idx="1"/>
          </p:nvPr>
        </p:nvSpPr>
        <p:spPr>
          <a:xfrm>
            <a:off x="237459" y="4840797"/>
            <a:ext cx="8674100" cy="2133600"/>
          </a:xfrm>
        </p:spPr>
        <p:txBody>
          <a:bodyPr/>
          <a:lstStyle/>
          <a:p>
            <a:pPr eaLnBrk="1" hangingPunct="1"/>
            <a:r>
              <a:rPr lang="it-IT" dirty="0" smtClean="0">
                <a:solidFill>
                  <a:schemeClr val="bg1"/>
                </a:solidFill>
                <a:latin typeface="Arial" pitchFamily="34" charset="0"/>
                <a:cs typeface="Arial" pitchFamily="34" charset="0"/>
              </a:rPr>
              <a:t>Ruggero De Maria</a:t>
            </a:r>
          </a:p>
          <a:p>
            <a:pPr eaLnBrk="1" hangingPunct="1"/>
            <a:endParaRPr lang="it-IT" sz="1800" dirty="0">
              <a:solidFill>
                <a:schemeClr val="bg1"/>
              </a:solidFill>
              <a:latin typeface="Arial" pitchFamily="34" charset="0"/>
              <a:cs typeface="Arial" pitchFamily="34" charset="0"/>
            </a:endParaRPr>
          </a:p>
          <a:p>
            <a:pPr eaLnBrk="1" hangingPunct="1">
              <a:spcBef>
                <a:spcPts val="0"/>
              </a:spcBef>
            </a:pPr>
            <a:r>
              <a:rPr lang="it-IT" sz="2800" dirty="0" err="1">
                <a:solidFill>
                  <a:schemeClr val="bg1"/>
                </a:solidFill>
                <a:latin typeface="Arial" pitchFamily="34" charset="0"/>
                <a:cs typeface="Arial" pitchFamily="34" charset="0"/>
              </a:rPr>
              <a:t>Institute</a:t>
            </a:r>
            <a:r>
              <a:rPr lang="it-IT" sz="2800" dirty="0">
                <a:solidFill>
                  <a:schemeClr val="bg1"/>
                </a:solidFill>
                <a:latin typeface="Arial" pitchFamily="34" charset="0"/>
                <a:cs typeface="Arial" pitchFamily="34" charset="0"/>
              </a:rPr>
              <a:t> of General </a:t>
            </a:r>
            <a:r>
              <a:rPr lang="it-IT" sz="2800" dirty="0" err="1">
                <a:solidFill>
                  <a:schemeClr val="bg1"/>
                </a:solidFill>
                <a:latin typeface="Arial" pitchFamily="34" charset="0"/>
                <a:cs typeface="Arial" pitchFamily="34" charset="0"/>
              </a:rPr>
              <a:t>Pathology</a:t>
            </a:r>
            <a:endParaRPr lang="it-IT" sz="2800" dirty="0">
              <a:solidFill>
                <a:schemeClr val="bg1"/>
              </a:solidFill>
              <a:latin typeface="Arial" pitchFamily="34" charset="0"/>
              <a:cs typeface="Arial" pitchFamily="34" charset="0"/>
            </a:endParaRPr>
          </a:p>
          <a:p>
            <a:pPr eaLnBrk="1" hangingPunct="1">
              <a:spcBef>
                <a:spcPts val="0"/>
              </a:spcBef>
            </a:pPr>
            <a:r>
              <a:rPr lang="it-IT" sz="2800" dirty="0" err="1">
                <a:solidFill>
                  <a:schemeClr val="bg1"/>
                </a:solidFill>
                <a:latin typeface="Arial" pitchFamily="34" charset="0"/>
                <a:cs typeface="Arial" pitchFamily="34" charset="0"/>
              </a:rPr>
              <a:t>Catholic</a:t>
            </a:r>
            <a:r>
              <a:rPr lang="it-IT" sz="2800" dirty="0">
                <a:solidFill>
                  <a:schemeClr val="bg1"/>
                </a:solidFill>
                <a:latin typeface="Arial" pitchFamily="34" charset="0"/>
                <a:cs typeface="Arial" pitchFamily="34" charset="0"/>
              </a:rPr>
              <a:t> </a:t>
            </a:r>
            <a:r>
              <a:rPr lang="it-IT" sz="2800" dirty="0" err="1">
                <a:solidFill>
                  <a:schemeClr val="bg1"/>
                </a:solidFill>
                <a:latin typeface="Arial" pitchFamily="34" charset="0"/>
                <a:cs typeface="Arial" pitchFamily="34" charset="0"/>
              </a:rPr>
              <a:t>University</a:t>
            </a:r>
            <a:r>
              <a:rPr lang="it-IT" sz="2800" dirty="0">
                <a:solidFill>
                  <a:schemeClr val="bg1"/>
                </a:solidFill>
                <a:latin typeface="Arial" pitchFamily="34" charset="0"/>
                <a:cs typeface="Arial" pitchFamily="34" charset="0"/>
              </a:rPr>
              <a:t>, Rome</a:t>
            </a:r>
            <a:endParaRPr lang="it-IT" sz="2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88870279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92961"/>
            <a:ext cx="8229600" cy="1143000"/>
          </a:xfrm>
        </p:spPr>
        <p:txBody>
          <a:bodyPr/>
          <a:lstStyle/>
          <a:p>
            <a:r>
              <a:rPr lang="it-IT" sz="2400" b="1" dirty="0"/>
              <a:t>WWTR1/Taz </a:t>
            </a:r>
            <a:r>
              <a:rPr lang="it-IT" sz="2400" b="1" dirty="0" err="1"/>
              <a:t>is</a:t>
            </a:r>
            <a:r>
              <a:rPr lang="it-IT" sz="2400" b="1" dirty="0"/>
              <a:t> </a:t>
            </a:r>
            <a:r>
              <a:rPr lang="it-IT" sz="2400" b="1" dirty="0" err="1"/>
              <a:t>considerably</a:t>
            </a:r>
            <a:r>
              <a:rPr lang="it-IT" sz="2400" b="1" dirty="0"/>
              <a:t> </a:t>
            </a:r>
            <a:r>
              <a:rPr lang="it-IT" sz="2400" b="1" dirty="0" err="1"/>
              <a:t>upregulated</a:t>
            </a:r>
            <a:r>
              <a:rPr lang="it-IT" sz="2400" b="1" dirty="0"/>
              <a:t> in </a:t>
            </a:r>
            <a:r>
              <a:rPr lang="it-IT" sz="2400" b="1" dirty="0" err="1"/>
              <a:t>breast</a:t>
            </a:r>
            <a:r>
              <a:rPr lang="it-IT" sz="2400" b="1" dirty="0"/>
              <a:t> </a:t>
            </a:r>
            <a:r>
              <a:rPr lang="it-IT" sz="2400" b="1" dirty="0" err="1"/>
              <a:t>cancer</a:t>
            </a:r>
            <a:r>
              <a:rPr lang="it-IT" sz="2400" b="1" dirty="0"/>
              <a:t> </a:t>
            </a:r>
            <a:r>
              <a:rPr lang="it-IT" sz="2400" b="1" dirty="0" err="1"/>
              <a:t>metastatic</a:t>
            </a:r>
            <a:r>
              <a:rPr lang="it-IT" sz="2400" b="1" dirty="0"/>
              <a:t> </a:t>
            </a:r>
            <a:r>
              <a:rPr lang="it-IT" sz="2400" b="1" dirty="0" err="1"/>
              <a:t>cells</a:t>
            </a:r>
            <a:endParaRPr lang="it-IT" sz="2400" b="1" dirty="0"/>
          </a:p>
        </p:txBody>
      </p:sp>
      <p:grpSp>
        <p:nvGrpSpPr>
          <p:cNvPr id="3" name="Gruppo 21"/>
          <p:cNvGrpSpPr>
            <a:grpSpLocks/>
          </p:cNvGrpSpPr>
          <p:nvPr/>
        </p:nvGrpSpPr>
        <p:grpSpPr bwMode="auto">
          <a:xfrm>
            <a:off x="173397" y="1407949"/>
            <a:ext cx="2163513" cy="817317"/>
            <a:chOff x="719133" y="3256"/>
            <a:chExt cx="2495239" cy="942464"/>
          </a:xfrm>
        </p:grpSpPr>
        <p:grpSp>
          <p:nvGrpSpPr>
            <p:cNvPr id="4" name="Gruppo 142"/>
            <p:cNvGrpSpPr>
              <a:grpSpLocks/>
            </p:cNvGrpSpPr>
            <p:nvPr/>
          </p:nvGrpSpPr>
          <p:grpSpPr bwMode="auto">
            <a:xfrm>
              <a:off x="719133" y="332656"/>
              <a:ext cx="2495239" cy="613064"/>
              <a:chOff x="1154181" y="4005064"/>
              <a:chExt cx="2495239" cy="613064"/>
            </a:xfrm>
          </p:grpSpPr>
          <p:pic>
            <p:nvPicPr>
              <p:cNvPr id="29" name="Picture 2" descr="C:\Users\Bio01\Documents\Documenti\CRIPTO\Stereomicroscopio\CRIPTO\Zeuner 3\3L GREEN max.tif"/>
              <p:cNvPicPr>
                <a:picLocks noChangeAspect="1" noChangeArrowheads="1"/>
              </p:cNvPicPr>
              <p:nvPr/>
            </p:nvPicPr>
            <p:blipFill>
              <a:blip r:embed="rId3" cstate="print">
                <a:lum contrast="40000"/>
              </a:blip>
              <a:srcRect/>
              <a:stretch>
                <a:fillRect/>
              </a:stretch>
            </p:blipFill>
            <p:spPr bwMode="auto">
              <a:xfrm>
                <a:off x="1990238" y="4005064"/>
                <a:ext cx="818804" cy="613064"/>
              </a:xfrm>
              <a:prstGeom prst="rect">
                <a:avLst/>
              </a:prstGeom>
              <a:noFill/>
              <a:ln w="9525">
                <a:noFill/>
                <a:miter lim="800000"/>
                <a:headEnd/>
                <a:tailEnd/>
              </a:ln>
            </p:spPr>
          </p:pic>
          <p:pic>
            <p:nvPicPr>
              <p:cNvPr id="30" name="Picture 3" descr="C:\Users\Bio01\Documents\Documenti\CRIPTO\Stereomicroscopio\CRIPTO\Zeuner 3\3L.tif"/>
              <p:cNvPicPr>
                <a:picLocks noChangeAspect="1" noChangeArrowheads="1"/>
              </p:cNvPicPr>
              <p:nvPr/>
            </p:nvPicPr>
            <p:blipFill>
              <a:blip r:embed="rId4" cstate="print"/>
              <a:srcRect/>
              <a:stretch>
                <a:fillRect/>
              </a:stretch>
            </p:blipFill>
            <p:spPr bwMode="auto">
              <a:xfrm>
                <a:off x="1154181" y="4005064"/>
                <a:ext cx="818804" cy="613064"/>
              </a:xfrm>
              <a:prstGeom prst="rect">
                <a:avLst/>
              </a:prstGeom>
              <a:noFill/>
              <a:ln w="9525">
                <a:noFill/>
                <a:miter lim="800000"/>
                <a:headEnd/>
                <a:tailEnd/>
              </a:ln>
            </p:spPr>
          </p:pic>
          <p:pic>
            <p:nvPicPr>
              <p:cNvPr id="31" name="Picture 2" descr="C:\Users\Bio01\Documents\Documenti\CRIPTO\Stereomicroscopio\CRIPTO\Zeuner 3\3L RED max.tif"/>
              <p:cNvPicPr>
                <a:picLocks noChangeAspect="1" noChangeArrowheads="1"/>
              </p:cNvPicPr>
              <p:nvPr/>
            </p:nvPicPr>
            <p:blipFill>
              <a:blip r:embed="rId5" cstate="print">
                <a:lum bright="-40000" contrast="40000"/>
              </a:blip>
              <a:srcRect/>
              <a:stretch>
                <a:fillRect/>
              </a:stretch>
            </p:blipFill>
            <p:spPr bwMode="auto">
              <a:xfrm>
                <a:off x="2833421" y="4005064"/>
                <a:ext cx="815999" cy="612000"/>
              </a:xfrm>
              <a:prstGeom prst="rect">
                <a:avLst/>
              </a:prstGeom>
              <a:noFill/>
              <a:ln w="9525">
                <a:noFill/>
                <a:miter lim="800000"/>
                <a:headEnd/>
                <a:tailEnd/>
              </a:ln>
            </p:spPr>
          </p:pic>
        </p:grpSp>
        <p:sp>
          <p:nvSpPr>
            <p:cNvPr id="28" name="CasellaDiTesto 95"/>
            <p:cNvSpPr txBox="1">
              <a:spLocks noChangeArrowheads="1"/>
            </p:cNvSpPr>
            <p:nvPr/>
          </p:nvSpPr>
          <p:spPr bwMode="auto">
            <a:xfrm>
              <a:off x="1254054" y="3256"/>
              <a:ext cx="1503795" cy="354904"/>
            </a:xfrm>
            <a:prstGeom prst="rect">
              <a:avLst/>
            </a:prstGeom>
            <a:noFill/>
            <a:ln w="9525">
              <a:noFill/>
              <a:miter lim="800000"/>
              <a:headEnd/>
              <a:tailEnd/>
            </a:ln>
          </p:spPr>
          <p:txBody>
            <a:bodyPr wrap="none">
              <a:spAutoFit/>
            </a:bodyPr>
            <a:lstStyle/>
            <a:p>
              <a:pPr algn="ctr" fontAlgn="auto">
                <a:spcBef>
                  <a:spcPts val="0"/>
                </a:spcBef>
                <a:spcAft>
                  <a:spcPts val="0"/>
                </a:spcAft>
              </a:pPr>
              <a:r>
                <a:rPr lang="it-IT" sz="1400" b="1" dirty="0" err="1">
                  <a:solidFill>
                    <a:prstClr val="black"/>
                  </a:solidFill>
                  <a:latin typeface="Calibri"/>
                  <a:cs typeface="Arial" charset="0"/>
                </a:rPr>
                <a:t>Primary</a:t>
              </a:r>
              <a:r>
                <a:rPr lang="it-IT" sz="1400" b="1" dirty="0">
                  <a:solidFill>
                    <a:prstClr val="black"/>
                  </a:solidFill>
                  <a:latin typeface="Calibri"/>
                  <a:cs typeface="Arial" charset="0"/>
                </a:rPr>
                <a:t> </a:t>
              </a:r>
              <a:r>
                <a:rPr lang="it-IT" sz="1400" b="1" dirty="0" err="1">
                  <a:solidFill>
                    <a:prstClr val="black"/>
                  </a:solidFill>
                  <a:latin typeface="Calibri"/>
                  <a:cs typeface="Arial" charset="0"/>
                </a:rPr>
                <a:t>Tumor</a:t>
              </a:r>
              <a:endParaRPr lang="it-IT" sz="1400" b="1" dirty="0">
                <a:solidFill>
                  <a:prstClr val="black"/>
                </a:solidFill>
                <a:latin typeface="Calibri"/>
                <a:cs typeface="Arial" charset="0"/>
              </a:endParaRPr>
            </a:p>
          </p:txBody>
        </p:sp>
      </p:grpSp>
      <p:grpSp>
        <p:nvGrpSpPr>
          <p:cNvPr id="5" name="Gruppo 20"/>
          <p:cNvGrpSpPr>
            <a:grpSpLocks/>
          </p:cNvGrpSpPr>
          <p:nvPr/>
        </p:nvGrpSpPr>
        <p:grpSpPr bwMode="auto">
          <a:xfrm>
            <a:off x="2428707" y="1407940"/>
            <a:ext cx="1467145" cy="824202"/>
            <a:chOff x="3687613" y="3254"/>
            <a:chExt cx="1692098" cy="950402"/>
          </a:xfrm>
        </p:grpSpPr>
        <p:pic>
          <p:nvPicPr>
            <p:cNvPr id="24" name="Picture 2" descr="C:\Users\Bio01\Documents\Documenti\BREAST and MET\stereomicroscopio\da michele\da michy\Image_1212.tif"/>
            <p:cNvPicPr>
              <a:picLocks noChangeAspect="1" noChangeArrowheads="1"/>
            </p:cNvPicPr>
            <p:nvPr/>
          </p:nvPicPr>
          <p:blipFill>
            <a:blip r:embed="rId6" cstate="print"/>
            <a:srcRect/>
            <a:stretch>
              <a:fillRect/>
            </a:stretch>
          </p:blipFill>
          <p:spPr bwMode="auto">
            <a:xfrm>
              <a:off x="4551711" y="332656"/>
              <a:ext cx="828000" cy="621000"/>
            </a:xfrm>
            <a:prstGeom prst="rect">
              <a:avLst/>
            </a:prstGeom>
            <a:noFill/>
            <a:ln w="9525">
              <a:noFill/>
              <a:miter lim="800000"/>
              <a:headEnd/>
              <a:tailEnd/>
            </a:ln>
          </p:spPr>
        </p:pic>
        <p:pic>
          <p:nvPicPr>
            <p:cNvPr id="25" name="Picture 3" descr="C:\Users\Bio01\Documents\Documenti\BREAST and MET\stereomicroscopio\da michele\da michy\Image_1200.tif"/>
            <p:cNvPicPr>
              <a:picLocks noChangeAspect="1" noChangeArrowheads="1"/>
            </p:cNvPicPr>
            <p:nvPr/>
          </p:nvPicPr>
          <p:blipFill>
            <a:blip r:embed="rId7" cstate="print"/>
            <a:srcRect/>
            <a:stretch>
              <a:fillRect/>
            </a:stretch>
          </p:blipFill>
          <p:spPr bwMode="auto">
            <a:xfrm>
              <a:off x="3687613" y="332656"/>
              <a:ext cx="828000" cy="621000"/>
            </a:xfrm>
            <a:prstGeom prst="rect">
              <a:avLst/>
            </a:prstGeom>
            <a:noFill/>
            <a:ln w="9525">
              <a:noFill/>
              <a:miter lim="800000"/>
              <a:headEnd/>
              <a:tailEnd/>
            </a:ln>
          </p:spPr>
        </p:pic>
        <p:sp>
          <p:nvSpPr>
            <p:cNvPr id="26" name="CasellaDiTesto 93"/>
            <p:cNvSpPr txBox="1">
              <a:spLocks noChangeArrowheads="1"/>
            </p:cNvSpPr>
            <p:nvPr/>
          </p:nvSpPr>
          <p:spPr bwMode="auto">
            <a:xfrm>
              <a:off x="3744027" y="3254"/>
              <a:ext cx="1603268" cy="354903"/>
            </a:xfrm>
            <a:prstGeom prst="rect">
              <a:avLst/>
            </a:prstGeom>
            <a:noFill/>
            <a:ln w="9525">
              <a:noFill/>
              <a:miter lim="800000"/>
              <a:headEnd/>
              <a:tailEnd/>
            </a:ln>
          </p:spPr>
          <p:txBody>
            <a:bodyPr wrap="none">
              <a:spAutoFit/>
            </a:bodyPr>
            <a:lstStyle/>
            <a:p>
              <a:pPr algn="ctr" fontAlgn="auto">
                <a:spcBef>
                  <a:spcPts val="0"/>
                </a:spcBef>
                <a:spcAft>
                  <a:spcPts val="0"/>
                </a:spcAft>
              </a:pPr>
              <a:r>
                <a:rPr lang="it-IT" sz="1400" b="1">
                  <a:solidFill>
                    <a:prstClr val="black"/>
                  </a:solidFill>
                  <a:latin typeface="Calibri"/>
                  <a:cs typeface="Arial" charset="0"/>
                </a:rPr>
                <a:t>Lung Metastasis</a:t>
              </a:r>
            </a:p>
          </p:txBody>
        </p:sp>
      </p:grpSp>
      <p:sp>
        <p:nvSpPr>
          <p:cNvPr id="7" name="AutoShape 3"/>
          <p:cNvSpPr>
            <a:spLocks noChangeAspect="1" noChangeArrowheads="1" noTextEdit="1"/>
          </p:cNvSpPr>
          <p:nvPr/>
        </p:nvSpPr>
        <p:spPr bwMode="auto">
          <a:xfrm flipV="1">
            <a:off x="392527" y="3792198"/>
            <a:ext cx="3434890" cy="777324"/>
          </a:xfrm>
          <a:prstGeom prst="rect">
            <a:avLst/>
          </a:prstGeom>
          <a:noFill/>
          <a:ln w="9525">
            <a:noFill/>
            <a:miter lim="800000"/>
            <a:headEnd/>
            <a:tailEnd/>
          </a:ln>
        </p:spPr>
        <p:txBody>
          <a:bodyPr lIns="91370" tIns="45687" rIns="91370" bIns="45687"/>
          <a:lstStyle/>
          <a:p>
            <a:pPr fontAlgn="auto">
              <a:spcBef>
                <a:spcPts val="0"/>
              </a:spcBef>
              <a:spcAft>
                <a:spcPts val="0"/>
              </a:spcAft>
            </a:pPr>
            <a:endParaRPr lang="it-IT" sz="3200" b="1">
              <a:solidFill>
                <a:prstClr val="black"/>
              </a:solidFill>
              <a:latin typeface="Calibri"/>
            </a:endParaRPr>
          </a:p>
        </p:txBody>
      </p:sp>
      <p:pic>
        <p:nvPicPr>
          <p:cNvPr id="8" name="Picture 5"/>
          <p:cNvPicPr>
            <a:picLocks noChangeAspect="1" noChangeArrowheads="1"/>
          </p:cNvPicPr>
          <p:nvPr/>
        </p:nvPicPr>
        <p:blipFill>
          <a:blip r:embed="rId8" cstate="print"/>
          <a:srcRect r="39183"/>
          <a:stretch>
            <a:fillRect/>
          </a:stretch>
        </p:blipFill>
        <p:spPr bwMode="auto">
          <a:xfrm flipV="1">
            <a:off x="334526" y="3676197"/>
            <a:ext cx="3370821" cy="1118793"/>
          </a:xfrm>
          <a:prstGeom prst="rect">
            <a:avLst/>
          </a:prstGeom>
          <a:noFill/>
          <a:ln w="9525">
            <a:noFill/>
            <a:miter lim="800000"/>
            <a:headEnd/>
            <a:tailEnd/>
          </a:ln>
        </p:spPr>
      </p:pic>
      <p:cxnSp>
        <p:nvCxnSpPr>
          <p:cNvPr id="9" name="Connettore 2 8"/>
          <p:cNvCxnSpPr/>
          <p:nvPr/>
        </p:nvCxnSpPr>
        <p:spPr bwMode="auto">
          <a:xfrm rot="5400000">
            <a:off x="1900340" y="5324331"/>
            <a:ext cx="232765" cy="179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bwMode="auto">
          <a:xfrm rot="5400000">
            <a:off x="914667" y="5325227"/>
            <a:ext cx="232765"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bwMode="auto">
          <a:xfrm rot="5400000">
            <a:off x="3175174" y="5324331"/>
            <a:ext cx="232765" cy="179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48"/>
          <p:cNvSpPr txBox="1">
            <a:spLocks noChangeArrowheads="1"/>
          </p:cNvSpPr>
          <p:nvPr/>
        </p:nvSpPr>
        <p:spPr bwMode="auto">
          <a:xfrm>
            <a:off x="841708" y="6014726"/>
            <a:ext cx="447483" cy="307777"/>
          </a:xfrm>
          <a:prstGeom prst="rect">
            <a:avLst/>
          </a:prstGeom>
          <a:noFill/>
          <a:ln w="9525">
            <a:noFill/>
            <a:miter lim="800000"/>
            <a:headEnd/>
            <a:tailEnd/>
          </a:ln>
        </p:spPr>
        <p:txBody>
          <a:bodyPr wrap="none" lIns="91370" tIns="45687" rIns="91370" bIns="45687">
            <a:spAutoFit/>
          </a:bodyPr>
          <a:lstStyle/>
          <a:p>
            <a:pPr fontAlgn="auto">
              <a:spcBef>
                <a:spcPts val="0"/>
              </a:spcBef>
              <a:spcAft>
                <a:spcPts val="0"/>
              </a:spcAft>
            </a:pPr>
            <a:r>
              <a:rPr lang="it-IT" sz="1400" b="1" dirty="0">
                <a:solidFill>
                  <a:prstClr val="black"/>
                </a:solidFill>
                <a:latin typeface="Calibri"/>
              </a:rPr>
              <a:t>FPS</a:t>
            </a:r>
          </a:p>
        </p:txBody>
      </p:sp>
      <p:sp>
        <p:nvSpPr>
          <p:cNvPr id="13" name="CasellaDiTesto 49"/>
          <p:cNvSpPr txBox="1">
            <a:spLocks noChangeArrowheads="1"/>
          </p:cNvSpPr>
          <p:nvPr/>
        </p:nvSpPr>
        <p:spPr bwMode="auto">
          <a:xfrm>
            <a:off x="1846234" y="6014727"/>
            <a:ext cx="475799" cy="307777"/>
          </a:xfrm>
          <a:prstGeom prst="rect">
            <a:avLst/>
          </a:prstGeom>
          <a:noFill/>
          <a:ln w="9525">
            <a:noFill/>
            <a:miter lim="800000"/>
            <a:headEnd/>
            <a:tailEnd/>
          </a:ln>
        </p:spPr>
        <p:txBody>
          <a:bodyPr wrap="none" lIns="91370" tIns="45687" rIns="91370" bIns="45687">
            <a:spAutoFit/>
          </a:bodyPr>
          <a:lstStyle/>
          <a:p>
            <a:pPr fontAlgn="auto">
              <a:spcBef>
                <a:spcPts val="0"/>
              </a:spcBef>
              <a:spcAft>
                <a:spcPts val="0"/>
              </a:spcAft>
            </a:pPr>
            <a:r>
              <a:rPr lang="it-IT" sz="1400" b="1" dirty="0">
                <a:solidFill>
                  <a:prstClr val="black"/>
                </a:solidFill>
                <a:latin typeface="Calibri"/>
              </a:rPr>
              <a:t>FPD</a:t>
            </a:r>
          </a:p>
        </p:txBody>
      </p:sp>
      <p:sp>
        <p:nvSpPr>
          <p:cNvPr id="14" name="CasellaDiTesto 50"/>
          <p:cNvSpPr txBox="1">
            <a:spLocks noChangeArrowheads="1"/>
          </p:cNvSpPr>
          <p:nvPr/>
        </p:nvSpPr>
        <p:spPr bwMode="auto">
          <a:xfrm>
            <a:off x="2987150" y="6014727"/>
            <a:ext cx="492443" cy="307777"/>
          </a:xfrm>
          <a:prstGeom prst="rect">
            <a:avLst/>
          </a:prstGeom>
          <a:noFill/>
          <a:ln w="9525">
            <a:noFill/>
            <a:miter lim="800000"/>
            <a:headEnd/>
            <a:tailEnd/>
          </a:ln>
        </p:spPr>
        <p:txBody>
          <a:bodyPr wrap="none" lIns="91370" tIns="45687" rIns="91370" bIns="45687">
            <a:spAutoFit/>
          </a:bodyPr>
          <a:lstStyle/>
          <a:p>
            <a:pPr fontAlgn="auto">
              <a:spcBef>
                <a:spcPts val="0"/>
              </a:spcBef>
              <a:spcAft>
                <a:spcPts val="0"/>
              </a:spcAft>
            </a:pPr>
            <a:r>
              <a:rPr lang="it-IT" sz="1400" b="1">
                <a:solidFill>
                  <a:prstClr val="black"/>
                </a:solidFill>
                <a:latin typeface="Calibri"/>
              </a:rPr>
              <a:t>LMs</a:t>
            </a:r>
          </a:p>
        </p:txBody>
      </p:sp>
      <p:sp>
        <p:nvSpPr>
          <p:cNvPr id="15" name="Text Box 166"/>
          <p:cNvSpPr txBox="1">
            <a:spLocks noChangeArrowheads="1"/>
          </p:cNvSpPr>
          <p:nvPr/>
        </p:nvSpPr>
        <p:spPr bwMode="auto">
          <a:xfrm>
            <a:off x="1757567" y="2496891"/>
            <a:ext cx="1154890" cy="523220"/>
          </a:xfrm>
          <a:prstGeom prst="rect">
            <a:avLst/>
          </a:prstGeom>
          <a:noFill/>
          <a:ln w="9525">
            <a:noFill/>
            <a:miter lim="800000"/>
            <a:headEnd/>
            <a:tailEnd/>
          </a:ln>
        </p:spPr>
        <p:txBody>
          <a:bodyPr lIns="91370" tIns="45687" rIns="91370" bIns="45687">
            <a:spAutoFit/>
          </a:bodyPr>
          <a:lstStyle/>
          <a:p>
            <a:pPr algn="ctr" fontAlgn="auto">
              <a:spcBef>
                <a:spcPct val="50000"/>
              </a:spcBef>
              <a:spcAft>
                <a:spcPts val="0"/>
              </a:spcAft>
            </a:pPr>
            <a:r>
              <a:rPr lang="it-IT" sz="1400" b="1" dirty="0">
                <a:solidFill>
                  <a:prstClr val="black"/>
                </a:solidFill>
                <a:latin typeface="Calibri"/>
              </a:rPr>
              <a:t> </a:t>
            </a:r>
            <a:r>
              <a:rPr lang="it-IT" sz="1400" b="1" dirty="0" err="1">
                <a:solidFill>
                  <a:prstClr val="black"/>
                </a:solidFill>
                <a:latin typeface="Calibri"/>
              </a:rPr>
              <a:t>Tumor</a:t>
            </a:r>
            <a:r>
              <a:rPr lang="it-IT" sz="1400" b="1" dirty="0">
                <a:solidFill>
                  <a:prstClr val="black"/>
                </a:solidFill>
                <a:latin typeface="Calibri"/>
              </a:rPr>
              <a:t> </a:t>
            </a:r>
            <a:r>
              <a:rPr lang="it-IT" sz="1400" b="1" dirty="0" err="1">
                <a:solidFill>
                  <a:prstClr val="black"/>
                </a:solidFill>
                <a:latin typeface="Calibri"/>
              </a:rPr>
              <a:t>dissociation</a:t>
            </a:r>
            <a:endParaRPr lang="en-GB" sz="1400" b="1" dirty="0">
              <a:solidFill>
                <a:prstClr val="black"/>
              </a:solidFill>
              <a:latin typeface="Calibri"/>
            </a:endParaRPr>
          </a:p>
        </p:txBody>
      </p:sp>
      <p:cxnSp>
        <p:nvCxnSpPr>
          <p:cNvPr id="16" name="Connettore 2 15"/>
          <p:cNvCxnSpPr/>
          <p:nvPr/>
        </p:nvCxnSpPr>
        <p:spPr bwMode="auto">
          <a:xfrm rot="5400000">
            <a:off x="1595049" y="3433475"/>
            <a:ext cx="173678" cy="179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bwMode="auto">
          <a:xfrm rot="5400000">
            <a:off x="3043579" y="3431682"/>
            <a:ext cx="173679" cy="179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Text Box 166"/>
          <p:cNvSpPr txBox="1">
            <a:spLocks noChangeArrowheads="1"/>
          </p:cNvSpPr>
          <p:nvPr/>
        </p:nvSpPr>
        <p:spPr bwMode="auto">
          <a:xfrm>
            <a:off x="1483015" y="4794992"/>
            <a:ext cx="1154890" cy="307777"/>
          </a:xfrm>
          <a:prstGeom prst="rect">
            <a:avLst/>
          </a:prstGeom>
          <a:noFill/>
          <a:ln w="9525">
            <a:noFill/>
            <a:miter lim="800000"/>
            <a:headEnd/>
            <a:tailEnd/>
          </a:ln>
        </p:spPr>
        <p:txBody>
          <a:bodyPr lIns="91370" tIns="45687" rIns="91370" bIns="45687">
            <a:spAutoFit/>
          </a:bodyPr>
          <a:lstStyle/>
          <a:p>
            <a:pPr algn="ctr" fontAlgn="auto">
              <a:spcBef>
                <a:spcPct val="50000"/>
              </a:spcBef>
              <a:spcAft>
                <a:spcPts val="0"/>
              </a:spcAft>
            </a:pPr>
            <a:r>
              <a:rPr lang="it-IT" sz="1400" b="1" dirty="0" err="1">
                <a:solidFill>
                  <a:prstClr val="black"/>
                </a:solidFill>
                <a:latin typeface="Calibri"/>
              </a:rPr>
              <a:t>Cell</a:t>
            </a:r>
            <a:r>
              <a:rPr lang="it-IT" sz="1400" b="1" dirty="0">
                <a:solidFill>
                  <a:prstClr val="black"/>
                </a:solidFill>
                <a:latin typeface="Calibri"/>
              </a:rPr>
              <a:t> </a:t>
            </a:r>
            <a:r>
              <a:rPr lang="it-IT" sz="1400" b="1" dirty="0" err="1">
                <a:solidFill>
                  <a:prstClr val="black"/>
                </a:solidFill>
                <a:latin typeface="Calibri"/>
              </a:rPr>
              <a:t>Sorting</a:t>
            </a:r>
            <a:endParaRPr lang="en-GB" sz="1400" b="1" dirty="0">
              <a:solidFill>
                <a:prstClr val="black"/>
              </a:solidFill>
              <a:latin typeface="Calibri"/>
            </a:endParaRPr>
          </a:p>
        </p:txBody>
      </p:sp>
      <p:pic>
        <p:nvPicPr>
          <p:cNvPr id="19" name="Picture 67"/>
          <p:cNvPicPr>
            <a:picLocks noChangeAspect="1" noChangeArrowheads="1"/>
          </p:cNvPicPr>
          <p:nvPr/>
        </p:nvPicPr>
        <p:blipFill>
          <a:blip r:embed="rId9" cstate="print"/>
          <a:srcRect/>
          <a:stretch>
            <a:fillRect/>
          </a:stretch>
        </p:blipFill>
        <p:spPr bwMode="auto">
          <a:xfrm>
            <a:off x="1249643" y="2451345"/>
            <a:ext cx="279318" cy="875554"/>
          </a:xfrm>
          <a:prstGeom prst="rect">
            <a:avLst/>
          </a:prstGeom>
          <a:noFill/>
          <a:ln w="9525">
            <a:noFill/>
            <a:miter lim="800000"/>
            <a:headEnd/>
            <a:tailEnd/>
          </a:ln>
        </p:spPr>
      </p:pic>
      <p:pic>
        <p:nvPicPr>
          <p:cNvPr id="20" name="Picture 68"/>
          <p:cNvPicPr>
            <a:picLocks noChangeAspect="1" noChangeArrowheads="1"/>
          </p:cNvPicPr>
          <p:nvPr/>
        </p:nvPicPr>
        <p:blipFill>
          <a:blip r:embed="rId10" cstate="print"/>
          <a:srcRect/>
          <a:stretch>
            <a:fillRect/>
          </a:stretch>
        </p:blipFill>
        <p:spPr bwMode="auto">
          <a:xfrm>
            <a:off x="3097537" y="2438811"/>
            <a:ext cx="279318" cy="888088"/>
          </a:xfrm>
          <a:prstGeom prst="rect">
            <a:avLst/>
          </a:prstGeom>
          <a:noFill/>
          <a:ln w="9525">
            <a:noFill/>
            <a:miter lim="800000"/>
            <a:headEnd/>
            <a:tailEnd/>
          </a:ln>
        </p:spPr>
      </p:pic>
      <p:pic>
        <p:nvPicPr>
          <p:cNvPr id="21" name="Picture 71"/>
          <p:cNvPicPr>
            <a:picLocks noChangeAspect="1" noChangeArrowheads="1"/>
          </p:cNvPicPr>
          <p:nvPr/>
        </p:nvPicPr>
        <p:blipFill>
          <a:blip r:embed="rId11" cstate="print"/>
          <a:srcRect/>
          <a:stretch>
            <a:fillRect/>
          </a:stretch>
        </p:blipFill>
        <p:spPr bwMode="auto">
          <a:xfrm>
            <a:off x="1932500" y="5627471"/>
            <a:ext cx="341986" cy="266784"/>
          </a:xfrm>
          <a:prstGeom prst="rect">
            <a:avLst/>
          </a:prstGeom>
          <a:noFill/>
          <a:ln w="9525">
            <a:noFill/>
            <a:miter lim="800000"/>
            <a:headEnd/>
            <a:tailEnd/>
          </a:ln>
          <a:effectLst/>
        </p:spPr>
      </p:pic>
      <p:pic>
        <p:nvPicPr>
          <p:cNvPr id="22" name="Picture 72"/>
          <p:cNvPicPr>
            <a:picLocks noChangeAspect="1" noChangeArrowheads="1"/>
          </p:cNvPicPr>
          <p:nvPr/>
        </p:nvPicPr>
        <p:blipFill>
          <a:blip r:embed="rId12" cstate="print"/>
          <a:srcRect/>
          <a:stretch>
            <a:fillRect/>
          </a:stretch>
        </p:blipFill>
        <p:spPr bwMode="auto">
          <a:xfrm>
            <a:off x="3037025" y="5577337"/>
            <a:ext cx="316918" cy="316918"/>
          </a:xfrm>
          <a:prstGeom prst="rect">
            <a:avLst/>
          </a:prstGeom>
          <a:noFill/>
          <a:ln w="9525">
            <a:noFill/>
            <a:miter lim="800000"/>
            <a:headEnd/>
            <a:tailEnd/>
          </a:ln>
          <a:effectLst/>
        </p:spPr>
      </p:pic>
      <p:pic>
        <p:nvPicPr>
          <p:cNvPr id="23" name="Picture 73"/>
          <p:cNvPicPr>
            <a:picLocks noChangeAspect="1" noChangeArrowheads="1"/>
          </p:cNvPicPr>
          <p:nvPr/>
        </p:nvPicPr>
        <p:blipFill>
          <a:blip r:embed="rId12" cstate="print"/>
          <a:srcRect/>
          <a:stretch>
            <a:fillRect/>
          </a:stretch>
        </p:blipFill>
        <p:spPr bwMode="auto">
          <a:xfrm>
            <a:off x="914914" y="5577337"/>
            <a:ext cx="316918" cy="316918"/>
          </a:xfrm>
          <a:prstGeom prst="rect">
            <a:avLst/>
          </a:prstGeom>
          <a:noFill/>
          <a:ln w="9525">
            <a:noFill/>
            <a:miter lim="800000"/>
            <a:headEnd/>
            <a:tailEnd/>
          </a:ln>
          <a:effectLst/>
        </p:spPr>
      </p:pic>
      <p:sp>
        <p:nvSpPr>
          <p:cNvPr id="34" name="CasellaDiTesto 53"/>
          <p:cNvSpPr txBox="1">
            <a:spLocks noChangeArrowheads="1"/>
          </p:cNvSpPr>
          <p:nvPr/>
        </p:nvSpPr>
        <p:spPr bwMode="auto">
          <a:xfrm>
            <a:off x="4517177" y="1456460"/>
            <a:ext cx="434208" cy="276999"/>
          </a:xfrm>
          <a:prstGeom prst="rect">
            <a:avLst/>
          </a:prstGeom>
          <a:noFill/>
          <a:ln w="9525">
            <a:noFill/>
            <a:miter lim="800000"/>
            <a:headEnd/>
            <a:tailEnd/>
          </a:ln>
        </p:spPr>
        <p:txBody>
          <a:bodyPr wrap="none" lIns="91370" tIns="45687" rIns="91370" bIns="45687">
            <a:spAutoFit/>
          </a:bodyPr>
          <a:lstStyle/>
          <a:p>
            <a:pPr fontAlgn="auto">
              <a:spcBef>
                <a:spcPts val="0"/>
              </a:spcBef>
              <a:spcAft>
                <a:spcPts val="0"/>
              </a:spcAft>
            </a:pPr>
            <a:r>
              <a:rPr lang="it-IT" sz="1200" b="1" dirty="0">
                <a:solidFill>
                  <a:prstClr val="black"/>
                </a:solidFill>
                <a:latin typeface="Calibri"/>
              </a:rPr>
              <a:t>FPD</a:t>
            </a:r>
          </a:p>
        </p:txBody>
      </p:sp>
      <p:sp>
        <p:nvSpPr>
          <p:cNvPr id="35" name="CasellaDiTesto 54"/>
          <p:cNvSpPr txBox="1">
            <a:spLocks noChangeArrowheads="1"/>
          </p:cNvSpPr>
          <p:nvPr/>
        </p:nvSpPr>
        <p:spPr bwMode="auto">
          <a:xfrm>
            <a:off x="4961302" y="1456460"/>
            <a:ext cx="409938" cy="276999"/>
          </a:xfrm>
          <a:prstGeom prst="rect">
            <a:avLst/>
          </a:prstGeom>
          <a:noFill/>
          <a:ln w="9525">
            <a:noFill/>
            <a:miter lim="800000"/>
            <a:headEnd/>
            <a:tailEnd/>
          </a:ln>
        </p:spPr>
        <p:txBody>
          <a:bodyPr wrap="none" lIns="91370" tIns="45687" rIns="91370" bIns="45687">
            <a:spAutoFit/>
          </a:bodyPr>
          <a:lstStyle/>
          <a:p>
            <a:pPr fontAlgn="auto">
              <a:spcBef>
                <a:spcPts val="0"/>
              </a:spcBef>
              <a:spcAft>
                <a:spcPts val="0"/>
              </a:spcAft>
            </a:pPr>
            <a:r>
              <a:rPr lang="it-IT" sz="1200" b="1">
                <a:solidFill>
                  <a:prstClr val="black"/>
                </a:solidFill>
                <a:latin typeface="Calibri"/>
              </a:rPr>
              <a:t>FPS</a:t>
            </a:r>
          </a:p>
        </p:txBody>
      </p:sp>
      <p:sp>
        <p:nvSpPr>
          <p:cNvPr id="36" name="CasellaDiTesto 55"/>
          <p:cNvSpPr txBox="1">
            <a:spLocks noChangeArrowheads="1"/>
          </p:cNvSpPr>
          <p:nvPr/>
        </p:nvSpPr>
        <p:spPr bwMode="auto">
          <a:xfrm>
            <a:off x="5375006" y="1456460"/>
            <a:ext cx="445630" cy="276999"/>
          </a:xfrm>
          <a:prstGeom prst="rect">
            <a:avLst/>
          </a:prstGeom>
          <a:noFill/>
          <a:ln w="9525">
            <a:noFill/>
            <a:miter lim="800000"/>
            <a:headEnd/>
            <a:tailEnd/>
          </a:ln>
        </p:spPr>
        <p:txBody>
          <a:bodyPr wrap="none" lIns="91370" tIns="45687" rIns="91370" bIns="45687">
            <a:spAutoFit/>
          </a:bodyPr>
          <a:lstStyle/>
          <a:p>
            <a:pPr fontAlgn="auto">
              <a:spcBef>
                <a:spcPts val="0"/>
              </a:spcBef>
              <a:spcAft>
                <a:spcPts val="0"/>
              </a:spcAft>
            </a:pPr>
            <a:r>
              <a:rPr lang="it-IT" sz="1200" b="1">
                <a:solidFill>
                  <a:prstClr val="black"/>
                </a:solidFill>
                <a:latin typeface="Calibri"/>
              </a:rPr>
              <a:t>LMs</a:t>
            </a:r>
          </a:p>
        </p:txBody>
      </p:sp>
      <p:pic>
        <p:nvPicPr>
          <p:cNvPr id="37" name="Immagine 56" descr="mb25"/>
          <p:cNvPicPr>
            <a:picLocks noChangeAspect="1"/>
          </p:cNvPicPr>
          <p:nvPr/>
        </p:nvPicPr>
        <p:blipFill>
          <a:blip r:embed="rId13" cstate="print"/>
          <a:srcRect r="83418" b="55616"/>
          <a:stretch>
            <a:fillRect/>
          </a:stretch>
        </p:blipFill>
        <p:spPr bwMode="auto">
          <a:xfrm>
            <a:off x="4429976" y="1688301"/>
            <a:ext cx="1360040" cy="2483565"/>
          </a:xfrm>
          <a:prstGeom prst="rect">
            <a:avLst/>
          </a:prstGeom>
          <a:noFill/>
          <a:ln w="9525">
            <a:noFill/>
            <a:miter lim="800000"/>
            <a:headEnd/>
            <a:tailEnd/>
          </a:ln>
        </p:spPr>
      </p:pic>
      <p:pic>
        <p:nvPicPr>
          <p:cNvPr id="38" name="Immagine 56" descr="mb25"/>
          <p:cNvPicPr>
            <a:picLocks noChangeAspect="1"/>
          </p:cNvPicPr>
          <p:nvPr/>
        </p:nvPicPr>
        <p:blipFill>
          <a:blip r:embed="rId13" cstate="print"/>
          <a:srcRect l="18024" r="73642" b="55616"/>
          <a:stretch>
            <a:fillRect/>
          </a:stretch>
        </p:blipFill>
        <p:spPr bwMode="auto">
          <a:xfrm>
            <a:off x="5790014" y="1688301"/>
            <a:ext cx="683568" cy="2483565"/>
          </a:xfrm>
          <a:prstGeom prst="rect">
            <a:avLst/>
          </a:prstGeom>
          <a:noFill/>
          <a:ln w="9525">
            <a:noFill/>
            <a:miter lim="800000"/>
            <a:headEnd/>
            <a:tailEnd/>
          </a:ln>
        </p:spPr>
      </p:pic>
      <p:sp>
        <p:nvSpPr>
          <p:cNvPr id="1027" name="AutoShape 3"/>
          <p:cNvSpPr>
            <a:spLocks noChangeAspect="1" noChangeArrowheads="1" noTextEdit="1"/>
          </p:cNvSpPr>
          <p:nvPr/>
        </p:nvSpPr>
        <p:spPr bwMode="auto">
          <a:xfrm>
            <a:off x="6222796" y="1657664"/>
            <a:ext cx="2765425" cy="2143125"/>
          </a:xfrm>
          <a:prstGeom prst="rect">
            <a:avLst/>
          </a:prstGeom>
          <a:noFill/>
          <a:ln w="9525">
            <a:noFill/>
            <a:miter lim="800000"/>
            <a:headEnd/>
            <a:tailEnd/>
          </a:ln>
        </p:spPr>
        <p:txBody>
          <a:bodyPr vert="horz" wrap="square" lIns="91370" tIns="45687" rIns="91370" bIns="45687"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grpSp>
        <p:nvGrpSpPr>
          <p:cNvPr id="6" name="Gruppo 105"/>
          <p:cNvGrpSpPr/>
          <p:nvPr/>
        </p:nvGrpSpPr>
        <p:grpSpPr>
          <a:xfrm>
            <a:off x="6520848" y="1654011"/>
            <a:ext cx="3595779" cy="2407081"/>
            <a:chOff x="6181370" y="2193925"/>
            <a:chExt cx="2639102" cy="1766664"/>
          </a:xfrm>
        </p:grpSpPr>
        <p:sp>
          <p:nvSpPr>
            <p:cNvPr id="1029" name="Rectangle 5"/>
            <p:cNvSpPr>
              <a:spLocks noChangeArrowheads="1"/>
            </p:cNvSpPr>
            <p:nvPr/>
          </p:nvSpPr>
          <p:spPr bwMode="auto">
            <a:xfrm>
              <a:off x="6717034" y="2257425"/>
              <a:ext cx="2103438" cy="1406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30" name="Rectangle 6"/>
            <p:cNvSpPr>
              <a:spLocks noChangeArrowheads="1"/>
            </p:cNvSpPr>
            <p:nvPr/>
          </p:nvSpPr>
          <p:spPr bwMode="auto">
            <a:xfrm>
              <a:off x="6748784" y="3268663"/>
              <a:ext cx="125413" cy="38893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31" name="Freeform 7"/>
            <p:cNvSpPr>
              <a:spLocks/>
            </p:cNvSpPr>
            <p:nvPr/>
          </p:nvSpPr>
          <p:spPr bwMode="auto">
            <a:xfrm>
              <a:off x="6748784" y="3268663"/>
              <a:ext cx="125413" cy="388938"/>
            </a:xfrm>
            <a:custGeom>
              <a:avLst/>
              <a:gdLst/>
              <a:ahLst/>
              <a:cxnLst>
                <a:cxn ang="0">
                  <a:pos x="0" y="333"/>
                </a:cxn>
                <a:cxn ang="0">
                  <a:pos x="0" y="333"/>
                </a:cxn>
                <a:cxn ang="0">
                  <a:pos x="0" y="0"/>
                </a:cxn>
                <a:cxn ang="0">
                  <a:pos x="107" y="0"/>
                </a:cxn>
                <a:cxn ang="0">
                  <a:pos x="107" y="333"/>
                </a:cxn>
              </a:cxnLst>
              <a:rect l="0" t="0" r="r" b="b"/>
              <a:pathLst>
                <a:path w="107" h="333">
                  <a:moveTo>
                    <a:pt x="0" y="333"/>
                  </a:moveTo>
                  <a:lnTo>
                    <a:pt x="0" y="333"/>
                  </a:lnTo>
                  <a:lnTo>
                    <a:pt x="0" y="0"/>
                  </a:lnTo>
                  <a:lnTo>
                    <a:pt x="107" y="0"/>
                  </a:lnTo>
                  <a:lnTo>
                    <a:pt x="107" y="333"/>
                  </a:lnTo>
                </a:path>
              </a:pathLst>
            </a:cu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32" name="Rectangle 8"/>
            <p:cNvSpPr>
              <a:spLocks noChangeArrowheads="1"/>
            </p:cNvSpPr>
            <p:nvPr/>
          </p:nvSpPr>
          <p:spPr bwMode="auto">
            <a:xfrm>
              <a:off x="6940871" y="3467100"/>
              <a:ext cx="125413" cy="19050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33" name="Freeform 9"/>
            <p:cNvSpPr>
              <a:spLocks/>
            </p:cNvSpPr>
            <p:nvPr/>
          </p:nvSpPr>
          <p:spPr bwMode="auto">
            <a:xfrm>
              <a:off x="6940871" y="3467100"/>
              <a:ext cx="123825" cy="190500"/>
            </a:xfrm>
            <a:custGeom>
              <a:avLst/>
              <a:gdLst/>
              <a:ahLst/>
              <a:cxnLst>
                <a:cxn ang="0">
                  <a:pos x="0" y="163"/>
                </a:cxn>
                <a:cxn ang="0">
                  <a:pos x="0" y="163"/>
                </a:cxn>
                <a:cxn ang="0">
                  <a:pos x="0" y="0"/>
                </a:cxn>
                <a:cxn ang="0">
                  <a:pos x="107" y="0"/>
                </a:cxn>
                <a:cxn ang="0">
                  <a:pos x="107" y="163"/>
                </a:cxn>
              </a:cxnLst>
              <a:rect l="0" t="0" r="r" b="b"/>
              <a:pathLst>
                <a:path w="107" h="163">
                  <a:moveTo>
                    <a:pt x="0" y="163"/>
                  </a:moveTo>
                  <a:lnTo>
                    <a:pt x="0" y="163"/>
                  </a:lnTo>
                  <a:lnTo>
                    <a:pt x="0" y="0"/>
                  </a:lnTo>
                  <a:lnTo>
                    <a:pt x="107" y="0"/>
                  </a:lnTo>
                  <a:lnTo>
                    <a:pt x="107" y="163"/>
                  </a:lnTo>
                </a:path>
              </a:pathLst>
            </a:cu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34" name="Rectangle 10"/>
            <p:cNvSpPr>
              <a:spLocks noChangeArrowheads="1"/>
            </p:cNvSpPr>
            <p:nvPr/>
          </p:nvSpPr>
          <p:spPr bwMode="auto">
            <a:xfrm>
              <a:off x="7131371" y="2301875"/>
              <a:ext cx="127000" cy="1355725"/>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35" name="Freeform 11"/>
            <p:cNvSpPr>
              <a:spLocks/>
            </p:cNvSpPr>
            <p:nvPr/>
          </p:nvSpPr>
          <p:spPr bwMode="auto">
            <a:xfrm>
              <a:off x="7131371" y="2301875"/>
              <a:ext cx="125413" cy="1355725"/>
            </a:xfrm>
            <a:custGeom>
              <a:avLst/>
              <a:gdLst/>
              <a:ahLst/>
              <a:cxnLst>
                <a:cxn ang="0">
                  <a:pos x="0" y="1161"/>
                </a:cxn>
                <a:cxn ang="0">
                  <a:pos x="0" y="1161"/>
                </a:cxn>
                <a:cxn ang="0">
                  <a:pos x="0" y="0"/>
                </a:cxn>
                <a:cxn ang="0">
                  <a:pos x="107" y="0"/>
                </a:cxn>
                <a:cxn ang="0">
                  <a:pos x="107" y="1161"/>
                </a:cxn>
              </a:cxnLst>
              <a:rect l="0" t="0" r="r" b="b"/>
              <a:pathLst>
                <a:path w="107" h="1161">
                  <a:moveTo>
                    <a:pt x="0" y="1161"/>
                  </a:moveTo>
                  <a:lnTo>
                    <a:pt x="0" y="1161"/>
                  </a:lnTo>
                  <a:lnTo>
                    <a:pt x="0" y="0"/>
                  </a:lnTo>
                  <a:lnTo>
                    <a:pt x="107" y="0"/>
                  </a:lnTo>
                  <a:lnTo>
                    <a:pt x="107" y="1161"/>
                  </a:lnTo>
                </a:path>
              </a:pathLst>
            </a:cu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36" name="Rectangle 12"/>
            <p:cNvSpPr>
              <a:spLocks noChangeArrowheads="1"/>
            </p:cNvSpPr>
            <p:nvPr/>
          </p:nvSpPr>
          <p:spPr bwMode="auto">
            <a:xfrm>
              <a:off x="7323459" y="2813050"/>
              <a:ext cx="127000" cy="84455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37" name="Freeform 13"/>
            <p:cNvSpPr>
              <a:spLocks/>
            </p:cNvSpPr>
            <p:nvPr/>
          </p:nvSpPr>
          <p:spPr bwMode="auto">
            <a:xfrm>
              <a:off x="7323459" y="2813050"/>
              <a:ext cx="125413" cy="844550"/>
            </a:xfrm>
            <a:custGeom>
              <a:avLst/>
              <a:gdLst/>
              <a:ahLst/>
              <a:cxnLst>
                <a:cxn ang="0">
                  <a:pos x="0" y="724"/>
                </a:cxn>
                <a:cxn ang="0">
                  <a:pos x="0" y="724"/>
                </a:cxn>
                <a:cxn ang="0">
                  <a:pos x="0" y="0"/>
                </a:cxn>
                <a:cxn ang="0">
                  <a:pos x="107" y="0"/>
                </a:cxn>
                <a:cxn ang="0">
                  <a:pos x="107" y="724"/>
                </a:cxn>
              </a:cxnLst>
              <a:rect l="0" t="0" r="r" b="b"/>
              <a:pathLst>
                <a:path w="107" h="724">
                  <a:moveTo>
                    <a:pt x="0" y="724"/>
                  </a:moveTo>
                  <a:lnTo>
                    <a:pt x="0" y="724"/>
                  </a:lnTo>
                  <a:lnTo>
                    <a:pt x="0" y="0"/>
                  </a:lnTo>
                  <a:lnTo>
                    <a:pt x="107" y="0"/>
                  </a:lnTo>
                  <a:lnTo>
                    <a:pt x="107" y="724"/>
                  </a:lnTo>
                </a:path>
              </a:pathLst>
            </a:cu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grpSp>
          <p:nvGrpSpPr>
            <p:cNvPr id="27" name="Gruppo 104"/>
            <p:cNvGrpSpPr/>
            <p:nvPr/>
          </p:nvGrpSpPr>
          <p:grpSpPr>
            <a:xfrm>
              <a:off x="7507227" y="3452813"/>
              <a:ext cx="125413" cy="204788"/>
              <a:chOff x="8242301" y="3452813"/>
              <a:chExt cx="125413" cy="204788"/>
            </a:xfrm>
          </p:grpSpPr>
          <p:sp>
            <p:nvSpPr>
              <p:cNvPr id="1046" name="Rectangle 22"/>
              <p:cNvSpPr>
                <a:spLocks noChangeArrowheads="1"/>
              </p:cNvSpPr>
              <p:nvPr/>
            </p:nvSpPr>
            <p:spPr bwMode="auto">
              <a:xfrm>
                <a:off x="8242301" y="3452813"/>
                <a:ext cx="125413" cy="20478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47" name="Freeform 23"/>
              <p:cNvSpPr>
                <a:spLocks/>
              </p:cNvSpPr>
              <p:nvPr/>
            </p:nvSpPr>
            <p:spPr bwMode="auto">
              <a:xfrm>
                <a:off x="8242301" y="3452813"/>
                <a:ext cx="123825" cy="204788"/>
              </a:xfrm>
              <a:custGeom>
                <a:avLst/>
                <a:gdLst/>
                <a:ahLst/>
                <a:cxnLst>
                  <a:cxn ang="0">
                    <a:pos x="0" y="175"/>
                  </a:cxn>
                  <a:cxn ang="0">
                    <a:pos x="0" y="175"/>
                  </a:cxn>
                  <a:cxn ang="0">
                    <a:pos x="0" y="0"/>
                  </a:cxn>
                  <a:cxn ang="0">
                    <a:pos x="107" y="0"/>
                  </a:cxn>
                  <a:cxn ang="0">
                    <a:pos x="107" y="175"/>
                  </a:cxn>
                </a:cxnLst>
                <a:rect l="0" t="0" r="r" b="b"/>
                <a:pathLst>
                  <a:path w="107" h="175">
                    <a:moveTo>
                      <a:pt x="0" y="175"/>
                    </a:moveTo>
                    <a:lnTo>
                      <a:pt x="0" y="175"/>
                    </a:lnTo>
                    <a:lnTo>
                      <a:pt x="0" y="0"/>
                    </a:lnTo>
                    <a:lnTo>
                      <a:pt x="107" y="0"/>
                    </a:lnTo>
                    <a:lnTo>
                      <a:pt x="107" y="175"/>
                    </a:lnTo>
                  </a:path>
                </a:pathLst>
              </a:cu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grpSp>
        <p:grpSp>
          <p:nvGrpSpPr>
            <p:cNvPr id="32" name="Gruppo 103"/>
            <p:cNvGrpSpPr/>
            <p:nvPr/>
          </p:nvGrpSpPr>
          <p:grpSpPr>
            <a:xfrm>
              <a:off x="7718364" y="2736850"/>
              <a:ext cx="125413" cy="920750"/>
              <a:chOff x="8624888" y="2736850"/>
              <a:chExt cx="125413" cy="920750"/>
            </a:xfrm>
          </p:grpSpPr>
          <p:sp>
            <p:nvSpPr>
              <p:cNvPr id="1050" name="Rectangle 26"/>
              <p:cNvSpPr>
                <a:spLocks noChangeArrowheads="1"/>
              </p:cNvSpPr>
              <p:nvPr/>
            </p:nvSpPr>
            <p:spPr bwMode="auto">
              <a:xfrm>
                <a:off x="8624888" y="2736850"/>
                <a:ext cx="125413" cy="92075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51" name="Freeform 27"/>
              <p:cNvSpPr>
                <a:spLocks/>
              </p:cNvSpPr>
              <p:nvPr/>
            </p:nvSpPr>
            <p:spPr bwMode="auto">
              <a:xfrm>
                <a:off x="8624888" y="2736850"/>
                <a:ext cx="125413" cy="920750"/>
              </a:xfrm>
              <a:custGeom>
                <a:avLst/>
                <a:gdLst/>
                <a:ahLst/>
                <a:cxnLst>
                  <a:cxn ang="0">
                    <a:pos x="0" y="789"/>
                  </a:cxn>
                  <a:cxn ang="0">
                    <a:pos x="0" y="789"/>
                  </a:cxn>
                  <a:cxn ang="0">
                    <a:pos x="0" y="0"/>
                  </a:cxn>
                  <a:cxn ang="0">
                    <a:pos x="107" y="0"/>
                  </a:cxn>
                  <a:cxn ang="0">
                    <a:pos x="107" y="789"/>
                  </a:cxn>
                </a:cxnLst>
                <a:rect l="0" t="0" r="r" b="b"/>
                <a:pathLst>
                  <a:path w="107" h="789">
                    <a:moveTo>
                      <a:pt x="0" y="789"/>
                    </a:moveTo>
                    <a:lnTo>
                      <a:pt x="0" y="789"/>
                    </a:lnTo>
                    <a:lnTo>
                      <a:pt x="0" y="0"/>
                    </a:lnTo>
                    <a:lnTo>
                      <a:pt x="107" y="0"/>
                    </a:lnTo>
                    <a:lnTo>
                      <a:pt x="107" y="789"/>
                    </a:lnTo>
                  </a:path>
                </a:pathLst>
              </a:cu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grpSp>
        <p:sp>
          <p:nvSpPr>
            <p:cNvPr id="1052" name="Line 28"/>
            <p:cNvSpPr>
              <a:spLocks noChangeShapeType="1"/>
            </p:cNvSpPr>
            <p:nvPr/>
          </p:nvSpPr>
          <p:spPr bwMode="auto">
            <a:xfrm>
              <a:off x="6717034" y="3657600"/>
              <a:ext cx="1224000" cy="1588"/>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53" name="Line 29"/>
            <p:cNvSpPr>
              <a:spLocks noChangeShapeType="1"/>
            </p:cNvSpPr>
            <p:nvPr/>
          </p:nvSpPr>
          <p:spPr bwMode="auto">
            <a:xfrm>
              <a:off x="6812284" y="3657600"/>
              <a:ext cx="1588" cy="41275"/>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54" name="Rectangle 30"/>
            <p:cNvSpPr>
              <a:spLocks noChangeArrowheads="1"/>
            </p:cNvSpPr>
            <p:nvPr/>
          </p:nvSpPr>
          <p:spPr bwMode="auto">
            <a:xfrm rot="18900000">
              <a:off x="6656465" y="3791117"/>
              <a:ext cx="183049" cy="1129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000" b="1" dirty="0">
                  <a:solidFill>
                    <a:srgbClr val="000000"/>
                  </a:solidFill>
                  <a:latin typeface="Arial" pitchFamily="34" charset="0"/>
                  <a:cs typeface="Arial" pitchFamily="34" charset="0"/>
                </a:rPr>
                <a:t>FPS</a:t>
              </a:r>
              <a:endParaRPr lang="it-IT" sz="2400" dirty="0">
                <a:solidFill>
                  <a:prstClr val="black"/>
                </a:solidFill>
                <a:latin typeface="Arial" pitchFamily="34" charset="0"/>
                <a:cs typeface="Arial" pitchFamily="34" charset="0"/>
              </a:endParaRPr>
            </a:p>
          </p:txBody>
        </p:sp>
        <p:sp>
          <p:nvSpPr>
            <p:cNvPr id="1055" name="Line 31"/>
            <p:cNvSpPr>
              <a:spLocks noChangeShapeType="1"/>
            </p:cNvSpPr>
            <p:nvPr/>
          </p:nvSpPr>
          <p:spPr bwMode="auto">
            <a:xfrm>
              <a:off x="7002784" y="3657600"/>
              <a:ext cx="1588" cy="41275"/>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56" name="Rectangle 32"/>
            <p:cNvSpPr>
              <a:spLocks noChangeArrowheads="1"/>
            </p:cNvSpPr>
            <p:nvPr/>
          </p:nvSpPr>
          <p:spPr bwMode="auto">
            <a:xfrm rot="18900000">
              <a:off x="6841988" y="3792817"/>
              <a:ext cx="188242" cy="1129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000" b="1" dirty="0">
                  <a:solidFill>
                    <a:srgbClr val="000000"/>
                  </a:solidFill>
                  <a:latin typeface="Arial" pitchFamily="34" charset="0"/>
                  <a:cs typeface="Arial" pitchFamily="34" charset="0"/>
                </a:rPr>
                <a:t>FPD</a:t>
              </a:r>
              <a:endParaRPr lang="it-IT" sz="2400" dirty="0">
                <a:solidFill>
                  <a:prstClr val="black"/>
                </a:solidFill>
                <a:latin typeface="Arial" pitchFamily="34" charset="0"/>
                <a:cs typeface="Arial" pitchFamily="34" charset="0"/>
              </a:endParaRPr>
            </a:p>
          </p:txBody>
        </p:sp>
        <p:sp>
          <p:nvSpPr>
            <p:cNvPr id="1057" name="Line 33"/>
            <p:cNvSpPr>
              <a:spLocks noChangeShapeType="1"/>
            </p:cNvSpPr>
            <p:nvPr/>
          </p:nvSpPr>
          <p:spPr bwMode="auto">
            <a:xfrm>
              <a:off x="7194871" y="3657600"/>
              <a:ext cx="1588" cy="41275"/>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58" name="Rectangle 34"/>
            <p:cNvSpPr>
              <a:spLocks noChangeArrowheads="1"/>
            </p:cNvSpPr>
            <p:nvPr/>
          </p:nvSpPr>
          <p:spPr bwMode="auto">
            <a:xfrm rot="18900000">
              <a:off x="7033281" y="3792817"/>
              <a:ext cx="188242" cy="1129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000" b="1" dirty="0">
                  <a:solidFill>
                    <a:srgbClr val="000000"/>
                  </a:solidFill>
                  <a:latin typeface="Arial" pitchFamily="34" charset="0"/>
                  <a:cs typeface="Arial" pitchFamily="34" charset="0"/>
                </a:rPr>
                <a:t>LM1</a:t>
              </a:r>
              <a:endParaRPr lang="it-IT" sz="2400" dirty="0">
                <a:solidFill>
                  <a:prstClr val="black"/>
                </a:solidFill>
                <a:latin typeface="Arial" pitchFamily="34" charset="0"/>
                <a:cs typeface="Arial" pitchFamily="34" charset="0"/>
              </a:endParaRPr>
            </a:p>
          </p:txBody>
        </p:sp>
        <p:sp>
          <p:nvSpPr>
            <p:cNvPr id="1059" name="Line 35"/>
            <p:cNvSpPr>
              <a:spLocks noChangeShapeType="1"/>
            </p:cNvSpPr>
            <p:nvPr/>
          </p:nvSpPr>
          <p:spPr bwMode="auto">
            <a:xfrm>
              <a:off x="7386959" y="3657600"/>
              <a:ext cx="1588" cy="41275"/>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60" name="Rectangle 36"/>
            <p:cNvSpPr>
              <a:spLocks noChangeArrowheads="1"/>
            </p:cNvSpPr>
            <p:nvPr/>
          </p:nvSpPr>
          <p:spPr bwMode="auto">
            <a:xfrm rot="18900000">
              <a:off x="7225369" y="3792817"/>
              <a:ext cx="188242" cy="1129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000" b="1" dirty="0">
                  <a:solidFill>
                    <a:srgbClr val="000000"/>
                  </a:solidFill>
                  <a:latin typeface="Arial" pitchFamily="34" charset="0"/>
                  <a:cs typeface="Arial" pitchFamily="34" charset="0"/>
                </a:rPr>
                <a:t>LM2</a:t>
              </a:r>
              <a:endParaRPr lang="it-IT" sz="2400" dirty="0">
                <a:solidFill>
                  <a:prstClr val="black"/>
                </a:solidFill>
                <a:latin typeface="Arial" pitchFamily="34" charset="0"/>
                <a:cs typeface="Arial" pitchFamily="34" charset="0"/>
              </a:endParaRPr>
            </a:p>
          </p:txBody>
        </p:sp>
        <p:sp>
          <p:nvSpPr>
            <p:cNvPr id="1061" name="Line 37"/>
            <p:cNvSpPr>
              <a:spLocks noChangeShapeType="1"/>
            </p:cNvSpPr>
            <p:nvPr/>
          </p:nvSpPr>
          <p:spPr bwMode="auto">
            <a:xfrm>
              <a:off x="7579046" y="3657600"/>
              <a:ext cx="1588" cy="41275"/>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63" name="Line 39"/>
            <p:cNvSpPr>
              <a:spLocks noChangeShapeType="1"/>
            </p:cNvSpPr>
            <p:nvPr/>
          </p:nvSpPr>
          <p:spPr bwMode="auto">
            <a:xfrm>
              <a:off x="7769546" y="3657600"/>
              <a:ext cx="1588" cy="41275"/>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65" name="Line 41"/>
            <p:cNvSpPr>
              <a:spLocks noChangeShapeType="1"/>
            </p:cNvSpPr>
            <p:nvPr/>
          </p:nvSpPr>
          <p:spPr bwMode="auto">
            <a:xfrm>
              <a:off x="7924376" y="3657600"/>
              <a:ext cx="1588" cy="41275"/>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70" name="Rectangle 46"/>
            <p:cNvSpPr>
              <a:spLocks noChangeArrowheads="1"/>
            </p:cNvSpPr>
            <p:nvPr/>
          </p:nvSpPr>
          <p:spPr bwMode="auto">
            <a:xfrm rot="18900000">
              <a:off x="7365838" y="3819409"/>
              <a:ext cx="287557" cy="1129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000" b="1" dirty="0">
                  <a:solidFill>
                    <a:srgbClr val="000000"/>
                  </a:solidFill>
                  <a:latin typeface="Arial" pitchFamily="34" charset="0"/>
                  <a:cs typeface="Arial" pitchFamily="34" charset="0"/>
                </a:rPr>
                <a:t>MCF-7</a:t>
              </a:r>
              <a:endParaRPr lang="it-IT" sz="2400" dirty="0">
                <a:solidFill>
                  <a:prstClr val="black"/>
                </a:solidFill>
                <a:latin typeface="Arial" pitchFamily="34" charset="0"/>
                <a:cs typeface="Arial" pitchFamily="34" charset="0"/>
              </a:endParaRPr>
            </a:p>
          </p:txBody>
        </p:sp>
        <p:sp>
          <p:nvSpPr>
            <p:cNvPr id="1074" name="Rectangle 50"/>
            <p:cNvSpPr>
              <a:spLocks noChangeArrowheads="1"/>
            </p:cNvSpPr>
            <p:nvPr/>
          </p:nvSpPr>
          <p:spPr bwMode="auto">
            <a:xfrm rot="18900000">
              <a:off x="7491798" y="3847644"/>
              <a:ext cx="402726" cy="1129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000" b="1" dirty="0">
                  <a:solidFill>
                    <a:srgbClr val="000000"/>
                  </a:solidFill>
                  <a:latin typeface="Arial" pitchFamily="34" charset="0"/>
                  <a:cs typeface="Arial" pitchFamily="34" charset="0"/>
                </a:rPr>
                <a:t>MDA-231</a:t>
              </a:r>
              <a:endParaRPr lang="it-IT" sz="2400" dirty="0">
                <a:solidFill>
                  <a:prstClr val="black"/>
                </a:solidFill>
                <a:latin typeface="Arial" pitchFamily="34" charset="0"/>
                <a:cs typeface="Arial" pitchFamily="34" charset="0"/>
              </a:endParaRPr>
            </a:p>
          </p:txBody>
        </p:sp>
        <p:sp>
          <p:nvSpPr>
            <p:cNvPr id="1075" name="Line 51"/>
            <p:cNvSpPr>
              <a:spLocks noChangeShapeType="1"/>
            </p:cNvSpPr>
            <p:nvPr/>
          </p:nvSpPr>
          <p:spPr bwMode="auto">
            <a:xfrm flipV="1">
              <a:off x="6717034" y="2257425"/>
              <a:ext cx="1588" cy="1400175"/>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76" name="Line 52"/>
            <p:cNvSpPr>
              <a:spLocks noChangeShapeType="1"/>
            </p:cNvSpPr>
            <p:nvPr/>
          </p:nvSpPr>
          <p:spPr bwMode="auto">
            <a:xfrm flipH="1">
              <a:off x="6675759" y="3657600"/>
              <a:ext cx="41275" cy="1588"/>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77" name="Rectangle 53"/>
            <p:cNvSpPr>
              <a:spLocks noChangeArrowheads="1"/>
            </p:cNvSpPr>
            <p:nvPr/>
          </p:nvSpPr>
          <p:spPr bwMode="auto">
            <a:xfrm>
              <a:off x="6543996" y="3594100"/>
              <a:ext cx="52346" cy="1129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000" b="1">
                  <a:solidFill>
                    <a:srgbClr val="000000"/>
                  </a:solidFill>
                  <a:latin typeface="Arial" pitchFamily="34" charset="0"/>
                  <a:cs typeface="Arial" pitchFamily="34" charset="0"/>
                </a:rPr>
                <a:t>0</a:t>
              </a:r>
              <a:endParaRPr lang="it-IT" sz="2400">
                <a:solidFill>
                  <a:prstClr val="black"/>
                </a:solidFill>
                <a:latin typeface="Arial" pitchFamily="34" charset="0"/>
                <a:cs typeface="Arial" pitchFamily="34" charset="0"/>
              </a:endParaRPr>
            </a:p>
          </p:txBody>
        </p:sp>
        <p:sp>
          <p:nvSpPr>
            <p:cNvPr id="1078" name="Line 54"/>
            <p:cNvSpPr>
              <a:spLocks noChangeShapeType="1"/>
            </p:cNvSpPr>
            <p:nvPr/>
          </p:nvSpPr>
          <p:spPr bwMode="auto">
            <a:xfrm flipH="1">
              <a:off x="6675759" y="3376613"/>
              <a:ext cx="41275" cy="1588"/>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79" name="Rectangle 55"/>
            <p:cNvSpPr>
              <a:spLocks noChangeArrowheads="1"/>
            </p:cNvSpPr>
            <p:nvPr/>
          </p:nvSpPr>
          <p:spPr bwMode="auto">
            <a:xfrm>
              <a:off x="6478908" y="3314700"/>
              <a:ext cx="104691" cy="1129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000" b="1">
                  <a:solidFill>
                    <a:srgbClr val="000000"/>
                  </a:solidFill>
                  <a:latin typeface="Arial" pitchFamily="34" charset="0"/>
                  <a:cs typeface="Arial" pitchFamily="34" charset="0"/>
                </a:rPr>
                <a:t>10</a:t>
              </a:r>
              <a:endParaRPr lang="it-IT" sz="2400">
                <a:solidFill>
                  <a:prstClr val="black"/>
                </a:solidFill>
                <a:latin typeface="Arial" pitchFamily="34" charset="0"/>
                <a:cs typeface="Arial" pitchFamily="34" charset="0"/>
              </a:endParaRPr>
            </a:p>
          </p:txBody>
        </p:sp>
        <p:sp>
          <p:nvSpPr>
            <p:cNvPr id="1080" name="Line 56"/>
            <p:cNvSpPr>
              <a:spLocks noChangeShapeType="1"/>
            </p:cNvSpPr>
            <p:nvPr/>
          </p:nvSpPr>
          <p:spPr bwMode="auto">
            <a:xfrm flipH="1">
              <a:off x="6675759" y="3097213"/>
              <a:ext cx="41275" cy="1588"/>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81" name="Rectangle 57"/>
            <p:cNvSpPr>
              <a:spLocks noChangeArrowheads="1"/>
            </p:cNvSpPr>
            <p:nvPr/>
          </p:nvSpPr>
          <p:spPr bwMode="auto">
            <a:xfrm>
              <a:off x="6478908" y="3033714"/>
              <a:ext cx="104691" cy="1129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000" b="1">
                  <a:solidFill>
                    <a:srgbClr val="000000"/>
                  </a:solidFill>
                  <a:latin typeface="Arial" pitchFamily="34" charset="0"/>
                  <a:cs typeface="Arial" pitchFamily="34" charset="0"/>
                </a:rPr>
                <a:t>20</a:t>
              </a:r>
              <a:endParaRPr lang="it-IT" sz="2400">
                <a:solidFill>
                  <a:prstClr val="black"/>
                </a:solidFill>
                <a:latin typeface="Arial" pitchFamily="34" charset="0"/>
                <a:cs typeface="Arial" pitchFamily="34" charset="0"/>
              </a:endParaRPr>
            </a:p>
          </p:txBody>
        </p:sp>
        <p:sp>
          <p:nvSpPr>
            <p:cNvPr id="1082" name="Line 58"/>
            <p:cNvSpPr>
              <a:spLocks noChangeShapeType="1"/>
            </p:cNvSpPr>
            <p:nvPr/>
          </p:nvSpPr>
          <p:spPr bwMode="auto">
            <a:xfrm flipH="1">
              <a:off x="6675759" y="2816225"/>
              <a:ext cx="41275" cy="1588"/>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83" name="Rectangle 59"/>
            <p:cNvSpPr>
              <a:spLocks noChangeArrowheads="1"/>
            </p:cNvSpPr>
            <p:nvPr/>
          </p:nvSpPr>
          <p:spPr bwMode="auto">
            <a:xfrm>
              <a:off x="6478908" y="2754313"/>
              <a:ext cx="104691" cy="1129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000" b="1">
                  <a:solidFill>
                    <a:srgbClr val="000000"/>
                  </a:solidFill>
                  <a:latin typeface="Arial" pitchFamily="34" charset="0"/>
                  <a:cs typeface="Arial" pitchFamily="34" charset="0"/>
                </a:rPr>
                <a:t>30</a:t>
              </a:r>
              <a:endParaRPr lang="it-IT" sz="2400">
                <a:solidFill>
                  <a:prstClr val="black"/>
                </a:solidFill>
                <a:latin typeface="Arial" pitchFamily="34" charset="0"/>
                <a:cs typeface="Arial" pitchFamily="34" charset="0"/>
              </a:endParaRPr>
            </a:p>
          </p:txBody>
        </p:sp>
        <p:sp>
          <p:nvSpPr>
            <p:cNvPr id="1084" name="Line 60"/>
            <p:cNvSpPr>
              <a:spLocks noChangeShapeType="1"/>
            </p:cNvSpPr>
            <p:nvPr/>
          </p:nvSpPr>
          <p:spPr bwMode="auto">
            <a:xfrm flipH="1">
              <a:off x="6675759" y="2536825"/>
              <a:ext cx="41275" cy="1588"/>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85" name="Rectangle 61"/>
            <p:cNvSpPr>
              <a:spLocks noChangeArrowheads="1"/>
            </p:cNvSpPr>
            <p:nvPr/>
          </p:nvSpPr>
          <p:spPr bwMode="auto">
            <a:xfrm>
              <a:off x="6478908" y="2473325"/>
              <a:ext cx="104691" cy="1129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000" b="1">
                  <a:solidFill>
                    <a:srgbClr val="000000"/>
                  </a:solidFill>
                  <a:latin typeface="Arial" pitchFamily="34" charset="0"/>
                  <a:cs typeface="Arial" pitchFamily="34" charset="0"/>
                </a:rPr>
                <a:t>40</a:t>
              </a:r>
              <a:endParaRPr lang="it-IT" sz="2400">
                <a:solidFill>
                  <a:prstClr val="black"/>
                </a:solidFill>
                <a:latin typeface="Arial" pitchFamily="34" charset="0"/>
                <a:cs typeface="Arial" pitchFamily="34" charset="0"/>
              </a:endParaRPr>
            </a:p>
          </p:txBody>
        </p:sp>
        <p:sp>
          <p:nvSpPr>
            <p:cNvPr id="1086" name="Line 62"/>
            <p:cNvSpPr>
              <a:spLocks noChangeShapeType="1"/>
            </p:cNvSpPr>
            <p:nvPr/>
          </p:nvSpPr>
          <p:spPr bwMode="auto">
            <a:xfrm flipH="1">
              <a:off x="6675759" y="2257425"/>
              <a:ext cx="41275" cy="1588"/>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2400">
                <a:solidFill>
                  <a:prstClr val="black"/>
                </a:solidFill>
                <a:latin typeface="Calibri"/>
              </a:endParaRPr>
            </a:p>
          </p:txBody>
        </p:sp>
        <p:sp>
          <p:nvSpPr>
            <p:cNvPr id="1087" name="Rectangle 63"/>
            <p:cNvSpPr>
              <a:spLocks noChangeArrowheads="1"/>
            </p:cNvSpPr>
            <p:nvPr/>
          </p:nvSpPr>
          <p:spPr bwMode="auto">
            <a:xfrm>
              <a:off x="6478908" y="2193925"/>
              <a:ext cx="104691" cy="1129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000" b="1">
                  <a:solidFill>
                    <a:srgbClr val="000000"/>
                  </a:solidFill>
                  <a:latin typeface="Arial" pitchFamily="34" charset="0"/>
                  <a:cs typeface="Arial" pitchFamily="34" charset="0"/>
                </a:rPr>
                <a:t>50</a:t>
              </a:r>
              <a:endParaRPr lang="it-IT" sz="2400">
                <a:solidFill>
                  <a:prstClr val="black"/>
                </a:solidFill>
                <a:latin typeface="Arial" pitchFamily="34" charset="0"/>
                <a:cs typeface="Arial" pitchFamily="34" charset="0"/>
              </a:endParaRPr>
            </a:p>
          </p:txBody>
        </p:sp>
        <p:sp>
          <p:nvSpPr>
            <p:cNvPr id="1088" name="Rectangle 64"/>
            <p:cNvSpPr>
              <a:spLocks noChangeArrowheads="1"/>
            </p:cNvSpPr>
            <p:nvPr/>
          </p:nvSpPr>
          <p:spPr bwMode="auto">
            <a:xfrm rot="16200000">
              <a:off x="5669178" y="2796968"/>
              <a:ext cx="1148624" cy="12424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100" b="1" dirty="0">
                  <a:solidFill>
                    <a:srgbClr val="000000"/>
                  </a:solidFill>
                  <a:latin typeface="Arial" pitchFamily="34" charset="0"/>
                  <a:cs typeface="Arial" pitchFamily="34" charset="0"/>
                </a:rPr>
                <a:t>TAZ </a:t>
              </a:r>
              <a:r>
                <a:rPr lang="it-IT" sz="1100" b="1" dirty="0" err="1">
                  <a:solidFill>
                    <a:srgbClr val="000000"/>
                  </a:solidFill>
                  <a:latin typeface="Arial" pitchFamily="34" charset="0"/>
                  <a:cs typeface="Arial" pitchFamily="34" charset="0"/>
                </a:rPr>
                <a:t>protein</a:t>
              </a:r>
              <a:r>
                <a:rPr lang="it-IT" sz="1100" b="1" dirty="0">
                  <a:solidFill>
                    <a:srgbClr val="000000"/>
                  </a:solidFill>
                  <a:latin typeface="Arial" pitchFamily="34" charset="0"/>
                  <a:cs typeface="Arial" pitchFamily="34" charset="0"/>
                </a:rPr>
                <a:t> </a:t>
              </a:r>
              <a:r>
                <a:rPr lang="it-IT" sz="1100" b="1" dirty="0" err="1">
                  <a:solidFill>
                    <a:srgbClr val="000000"/>
                  </a:solidFill>
                  <a:latin typeface="Arial" pitchFamily="34" charset="0"/>
                  <a:cs typeface="Arial" pitchFamily="34" charset="0"/>
                </a:rPr>
                <a:t>expression</a:t>
              </a:r>
              <a:endParaRPr lang="it-IT" sz="2400" dirty="0">
                <a:solidFill>
                  <a:prstClr val="black"/>
                </a:solidFill>
                <a:latin typeface="Arial" pitchFamily="34" charset="0"/>
                <a:cs typeface="Arial" pitchFamily="34" charset="0"/>
              </a:endParaRPr>
            </a:p>
          </p:txBody>
        </p:sp>
        <p:sp>
          <p:nvSpPr>
            <p:cNvPr id="1089" name="Rectangle 65"/>
            <p:cNvSpPr>
              <a:spLocks noChangeArrowheads="1"/>
            </p:cNvSpPr>
            <p:nvPr/>
          </p:nvSpPr>
          <p:spPr bwMode="auto">
            <a:xfrm rot="16200000">
              <a:off x="5900690" y="2808080"/>
              <a:ext cx="966581" cy="12424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100" b="1" dirty="0">
                  <a:solidFill>
                    <a:srgbClr val="000000"/>
                  </a:solidFill>
                  <a:latin typeface="Arial" pitchFamily="34" charset="0"/>
                  <a:cs typeface="Arial" pitchFamily="34" charset="0"/>
                </a:rPr>
                <a:t>(</a:t>
              </a:r>
              <a:r>
                <a:rPr lang="it-IT" sz="1100" b="1" dirty="0" err="1">
                  <a:solidFill>
                    <a:srgbClr val="000000"/>
                  </a:solidFill>
                  <a:latin typeface="Arial" pitchFamily="34" charset="0"/>
                  <a:cs typeface="Arial" pitchFamily="34" charset="0"/>
                </a:rPr>
                <a:t>normalized</a:t>
              </a:r>
              <a:r>
                <a:rPr lang="it-IT" sz="1100" b="1" dirty="0">
                  <a:solidFill>
                    <a:srgbClr val="000000"/>
                  </a:solidFill>
                  <a:latin typeface="Arial" pitchFamily="34" charset="0"/>
                  <a:cs typeface="Arial" pitchFamily="34" charset="0"/>
                </a:rPr>
                <a:t> </a:t>
              </a:r>
              <a:r>
                <a:rPr lang="it-IT" sz="1100" b="1" dirty="0" err="1">
                  <a:solidFill>
                    <a:srgbClr val="000000"/>
                  </a:solidFill>
                  <a:latin typeface="Arial" pitchFamily="34" charset="0"/>
                  <a:cs typeface="Arial" pitchFamily="34" charset="0"/>
                </a:rPr>
                <a:t>values</a:t>
              </a:r>
              <a:r>
                <a:rPr lang="it-IT" sz="1100" b="1" dirty="0">
                  <a:solidFill>
                    <a:srgbClr val="000000"/>
                  </a:solidFill>
                  <a:latin typeface="Arial" pitchFamily="34" charset="0"/>
                  <a:cs typeface="Arial" pitchFamily="34" charset="0"/>
                </a:rPr>
                <a:t>)</a:t>
              </a:r>
              <a:endParaRPr lang="it-IT" sz="2400" dirty="0">
                <a:solidFill>
                  <a:prstClr val="black"/>
                </a:solidFill>
                <a:latin typeface="Arial" pitchFamily="34" charset="0"/>
                <a:cs typeface="Arial" pitchFamily="34" charset="0"/>
              </a:endParaRPr>
            </a:p>
          </p:txBody>
        </p:sp>
      </p:grpSp>
      <p:grpSp>
        <p:nvGrpSpPr>
          <p:cNvPr id="33" name="Gruppo 106"/>
          <p:cNvGrpSpPr/>
          <p:nvPr/>
        </p:nvGrpSpPr>
        <p:grpSpPr>
          <a:xfrm>
            <a:off x="4349854" y="4322241"/>
            <a:ext cx="4629505" cy="2123336"/>
            <a:chOff x="2144713" y="2886075"/>
            <a:chExt cx="3956289" cy="1814559"/>
          </a:xfrm>
        </p:grpSpPr>
        <p:grpSp>
          <p:nvGrpSpPr>
            <p:cNvPr id="39" name="Gruppo 52"/>
            <p:cNvGrpSpPr>
              <a:grpSpLocks noChangeAspect="1"/>
            </p:cNvGrpSpPr>
            <p:nvPr/>
          </p:nvGrpSpPr>
          <p:grpSpPr bwMode="auto">
            <a:xfrm>
              <a:off x="2144713" y="2886075"/>
              <a:ext cx="3956289" cy="1814559"/>
              <a:chOff x="2395538" y="2075128"/>
              <a:chExt cx="3589012" cy="1645200"/>
            </a:xfrm>
          </p:grpSpPr>
          <p:grpSp>
            <p:nvGrpSpPr>
              <p:cNvPr id="40" name="Gruppo 50"/>
              <p:cNvGrpSpPr>
                <a:grpSpLocks noChangeAspect="1"/>
              </p:cNvGrpSpPr>
              <p:nvPr/>
            </p:nvGrpSpPr>
            <p:grpSpPr bwMode="auto">
              <a:xfrm>
                <a:off x="2395538" y="2075128"/>
                <a:ext cx="3534433" cy="1360170"/>
                <a:chOff x="2395538" y="2075128"/>
                <a:chExt cx="3366127" cy="1295400"/>
              </a:xfrm>
            </p:grpSpPr>
            <p:grpSp>
              <p:nvGrpSpPr>
                <p:cNvPr id="41" name="Gruppo 7"/>
                <p:cNvGrpSpPr>
                  <a:grpSpLocks noChangeAspect="1"/>
                </p:cNvGrpSpPr>
                <p:nvPr/>
              </p:nvGrpSpPr>
              <p:grpSpPr bwMode="auto">
                <a:xfrm>
                  <a:off x="2395538" y="2280197"/>
                  <a:ext cx="3366127" cy="1090331"/>
                  <a:chOff x="-3106279" y="4283968"/>
                  <a:chExt cx="9228826" cy="2991104"/>
                </a:xfrm>
              </p:grpSpPr>
              <p:pic>
                <p:nvPicPr>
                  <p:cNvPr id="124" name="Immagine 94" descr="MDA231T.tif"/>
                  <p:cNvPicPr>
                    <a:picLocks noChangeAspect="1"/>
                  </p:cNvPicPr>
                  <p:nvPr/>
                </p:nvPicPr>
                <p:blipFill>
                  <a:blip r:embed="rId14" cstate="print"/>
                  <a:srcRect/>
                  <a:stretch>
                    <a:fillRect/>
                  </a:stretch>
                </p:blipFill>
                <p:spPr bwMode="auto">
                  <a:xfrm>
                    <a:off x="-3106279" y="4283968"/>
                    <a:ext cx="2991104" cy="2991104"/>
                  </a:xfrm>
                  <a:prstGeom prst="rect">
                    <a:avLst/>
                  </a:prstGeom>
                  <a:noFill/>
                  <a:ln w="9525">
                    <a:noFill/>
                    <a:miter lim="800000"/>
                    <a:headEnd/>
                    <a:tailEnd/>
                  </a:ln>
                </p:spPr>
              </p:pic>
              <p:pic>
                <p:nvPicPr>
                  <p:cNvPr id="125" name="Immagine 95" descr="FPD105_2T.tif"/>
                  <p:cNvPicPr>
                    <a:picLocks noChangeAspect="1"/>
                  </p:cNvPicPr>
                  <p:nvPr/>
                </p:nvPicPr>
                <p:blipFill>
                  <a:blip r:embed="rId15" cstate="print"/>
                  <a:srcRect/>
                  <a:stretch>
                    <a:fillRect/>
                  </a:stretch>
                </p:blipFill>
                <p:spPr bwMode="auto">
                  <a:xfrm>
                    <a:off x="3131443" y="4283968"/>
                    <a:ext cx="2991104" cy="2991104"/>
                  </a:xfrm>
                  <a:prstGeom prst="rect">
                    <a:avLst/>
                  </a:prstGeom>
                  <a:noFill/>
                  <a:ln w="9525">
                    <a:noFill/>
                    <a:miter lim="800000"/>
                    <a:headEnd/>
                    <a:tailEnd/>
                  </a:ln>
                </p:spPr>
              </p:pic>
              <p:pic>
                <p:nvPicPr>
                  <p:cNvPr id="126" name="Immagine 96" descr="FPS 608_taz8T.tif"/>
                  <p:cNvPicPr>
                    <a:picLocks noChangeAspect="1"/>
                  </p:cNvPicPr>
                  <p:nvPr/>
                </p:nvPicPr>
                <p:blipFill>
                  <a:blip r:embed="rId16" cstate="print"/>
                  <a:srcRect/>
                  <a:stretch>
                    <a:fillRect/>
                  </a:stretch>
                </p:blipFill>
                <p:spPr bwMode="auto">
                  <a:xfrm>
                    <a:off x="15015" y="4283968"/>
                    <a:ext cx="2991104" cy="2991104"/>
                  </a:xfrm>
                  <a:prstGeom prst="rect">
                    <a:avLst/>
                  </a:prstGeom>
                  <a:noFill/>
                  <a:ln w="9525">
                    <a:noFill/>
                    <a:miter lim="800000"/>
                    <a:headEnd/>
                    <a:tailEnd/>
                  </a:ln>
                </p:spPr>
              </p:pic>
            </p:grpSp>
            <p:sp>
              <p:nvSpPr>
                <p:cNvPr id="121" name="CasellaDiTesto 87"/>
                <p:cNvSpPr txBox="1">
                  <a:spLocks noChangeArrowheads="1"/>
                </p:cNvSpPr>
                <p:nvPr/>
              </p:nvSpPr>
              <p:spPr bwMode="auto">
                <a:xfrm>
                  <a:off x="2515829" y="2081412"/>
                  <a:ext cx="781452" cy="204404"/>
                </a:xfrm>
                <a:prstGeom prst="rect">
                  <a:avLst/>
                </a:prstGeom>
                <a:noFill/>
                <a:ln w="9525">
                  <a:noFill/>
                  <a:miter lim="800000"/>
                  <a:headEnd/>
                  <a:tailEnd/>
                </a:ln>
              </p:spPr>
              <p:txBody>
                <a:bodyPr wrap="none">
                  <a:spAutoFit/>
                </a:bodyPr>
                <a:lstStyle/>
                <a:p>
                  <a:pPr fontAlgn="auto">
                    <a:spcBef>
                      <a:spcPts val="0"/>
                    </a:spcBef>
                    <a:spcAft>
                      <a:spcPts val="0"/>
                    </a:spcAft>
                  </a:pPr>
                  <a:r>
                    <a:rPr lang="it-IT" sz="1200" b="1">
                      <a:solidFill>
                        <a:prstClr val="black"/>
                      </a:solidFill>
                      <a:latin typeface="Calibri"/>
                      <a:cs typeface="Arial" charset="0"/>
                    </a:rPr>
                    <a:t>MDA-MB-231</a:t>
                  </a:r>
                </a:p>
              </p:txBody>
            </p:sp>
            <p:sp>
              <p:nvSpPr>
                <p:cNvPr id="122" name="CasellaDiTesto 88"/>
                <p:cNvSpPr txBox="1">
                  <a:spLocks noChangeArrowheads="1"/>
                </p:cNvSpPr>
                <p:nvPr/>
              </p:nvSpPr>
              <p:spPr bwMode="auto">
                <a:xfrm>
                  <a:off x="3887680" y="2075128"/>
                  <a:ext cx="302670" cy="204404"/>
                </a:xfrm>
                <a:prstGeom prst="rect">
                  <a:avLst/>
                </a:prstGeom>
                <a:noFill/>
                <a:ln w="9525">
                  <a:noFill/>
                  <a:miter lim="800000"/>
                  <a:headEnd/>
                  <a:tailEnd/>
                </a:ln>
              </p:spPr>
              <p:txBody>
                <a:bodyPr wrap="none">
                  <a:spAutoFit/>
                </a:bodyPr>
                <a:lstStyle/>
                <a:p>
                  <a:pPr fontAlgn="auto">
                    <a:spcBef>
                      <a:spcPts val="0"/>
                    </a:spcBef>
                    <a:spcAft>
                      <a:spcPts val="0"/>
                    </a:spcAft>
                  </a:pPr>
                  <a:r>
                    <a:rPr lang="it-IT" sz="1200" b="1" dirty="0">
                      <a:solidFill>
                        <a:prstClr val="black"/>
                      </a:solidFill>
                      <a:latin typeface="Calibri"/>
                      <a:cs typeface="Arial" charset="0"/>
                    </a:rPr>
                    <a:t>FPS</a:t>
                  </a:r>
                </a:p>
              </p:txBody>
            </p:sp>
            <p:sp>
              <p:nvSpPr>
                <p:cNvPr id="123" name="CasellaDiTesto 89"/>
                <p:cNvSpPr txBox="1">
                  <a:spLocks noChangeArrowheads="1"/>
                </p:cNvSpPr>
                <p:nvPr/>
              </p:nvSpPr>
              <p:spPr bwMode="auto">
                <a:xfrm>
                  <a:off x="5001669" y="2081412"/>
                  <a:ext cx="320589" cy="204404"/>
                </a:xfrm>
                <a:prstGeom prst="rect">
                  <a:avLst/>
                </a:prstGeom>
                <a:noFill/>
                <a:ln w="9525">
                  <a:noFill/>
                  <a:miter lim="800000"/>
                  <a:headEnd/>
                  <a:tailEnd/>
                </a:ln>
              </p:spPr>
              <p:txBody>
                <a:bodyPr wrap="none">
                  <a:spAutoFit/>
                </a:bodyPr>
                <a:lstStyle/>
                <a:p>
                  <a:pPr fontAlgn="auto">
                    <a:spcBef>
                      <a:spcPts val="0"/>
                    </a:spcBef>
                    <a:spcAft>
                      <a:spcPts val="0"/>
                    </a:spcAft>
                  </a:pPr>
                  <a:r>
                    <a:rPr lang="it-IT" sz="1200" b="1" dirty="0">
                      <a:solidFill>
                        <a:prstClr val="black"/>
                      </a:solidFill>
                      <a:latin typeface="Calibri"/>
                      <a:cs typeface="Arial" charset="0"/>
                    </a:rPr>
                    <a:t>FPD</a:t>
                  </a:r>
                </a:p>
              </p:txBody>
            </p:sp>
          </p:grpSp>
          <p:grpSp>
            <p:nvGrpSpPr>
              <p:cNvPr id="42" name="Gruppo 51"/>
              <p:cNvGrpSpPr>
                <a:grpSpLocks/>
              </p:cNvGrpSpPr>
              <p:nvPr/>
            </p:nvGrpSpPr>
            <p:grpSpPr bwMode="auto">
              <a:xfrm>
                <a:off x="4250014" y="3505703"/>
                <a:ext cx="1734536" cy="214625"/>
                <a:chOff x="4250014" y="3505703"/>
                <a:chExt cx="1734536" cy="214625"/>
              </a:xfrm>
            </p:grpSpPr>
            <p:sp>
              <p:nvSpPr>
                <p:cNvPr id="114" name="Rettangolo 4"/>
                <p:cNvSpPr>
                  <a:spLocks noChangeAspect="1"/>
                </p:cNvSpPr>
                <p:nvPr/>
              </p:nvSpPr>
              <p:spPr bwMode="auto">
                <a:xfrm>
                  <a:off x="4250014" y="3559041"/>
                  <a:ext cx="108010" cy="10794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200" b="1">
                    <a:solidFill>
                      <a:prstClr val="white"/>
                    </a:solidFill>
                    <a:latin typeface="Arial" pitchFamily="34" charset="0"/>
                    <a:cs typeface="Arial" pitchFamily="34" charset="0"/>
                  </a:endParaRPr>
                </a:p>
              </p:txBody>
            </p:sp>
            <p:sp>
              <p:nvSpPr>
                <p:cNvPr id="115" name="CasellaDiTesto 91"/>
                <p:cNvSpPr txBox="1">
                  <a:spLocks noChangeArrowheads="1"/>
                </p:cNvSpPr>
                <p:nvPr/>
              </p:nvSpPr>
              <p:spPr bwMode="auto">
                <a:xfrm>
                  <a:off x="4317971" y="3505704"/>
                  <a:ext cx="699009" cy="214624"/>
                </a:xfrm>
                <a:prstGeom prst="rect">
                  <a:avLst/>
                </a:prstGeom>
                <a:noFill/>
                <a:ln w="9525">
                  <a:noFill/>
                  <a:miter lim="800000"/>
                  <a:headEnd/>
                  <a:tailEnd/>
                </a:ln>
              </p:spPr>
              <p:txBody>
                <a:bodyPr wrap="none">
                  <a:spAutoFit/>
                </a:bodyPr>
                <a:lstStyle/>
                <a:p>
                  <a:pPr fontAlgn="auto">
                    <a:spcBef>
                      <a:spcPts val="0"/>
                    </a:spcBef>
                    <a:spcAft>
                      <a:spcPts val="0"/>
                    </a:spcAft>
                  </a:pPr>
                  <a:r>
                    <a:rPr lang="it-IT" sz="1200" b="1" dirty="0" err="1">
                      <a:solidFill>
                        <a:prstClr val="black"/>
                      </a:solidFill>
                      <a:latin typeface="Calibri"/>
                      <a:cs typeface="Arial" charset="0"/>
                    </a:rPr>
                    <a:t>Phalloidine</a:t>
                  </a:r>
                  <a:endParaRPr lang="it-IT" sz="1200" b="1" dirty="0">
                    <a:solidFill>
                      <a:prstClr val="black"/>
                    </a:solidFill>
                    <a:latin typeface="Calibri"/>
                    <a:cs typeface="Arial" charset="0"/>
                  </a:endParaRPr>
                </a:p>
              </p:txBody>
            </p:sp>
            <p:sp>
              <p:nvSpPr>
                <p:cNvPr id="116" name="Rettangolo 115"/>
                <p:cNvSpPr>
                  <a:spLocks noChangeAspect="1"/>
                </p:cNvSpPr>
                <p:nvPr/>
              </p:nvSpPr>
              <p:spPr bwMode="auto">
                <a:xfrm>
                  <a:off x="5090010" y="3559041"/>
                  <a:ext cx="108010" cy="107949"/>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200" b="1">
                    <a:solidFill>
                      <a:prstClr val="white"/>
                    </a:solidFill>
                    <a:latin typeface="Arial" pitchFamily="34" charset="0"/>
                    <a:cs typeface="Arial" pitchFamily="34" charset="0"/>
                  </a:endParaRPr>
                </a:p>
              </p:txBody>
            </p:sp>
            <p:sp>
              <p:nvSpPr>
                <p:cNvPr id="117" name="CasellaDiTesto 93"/>
                <p:cNvSpPr txBox="1">
                  <a:spLocks noChangeArrowheads="1"/>
                </p:cNvSpPr>
                <p:nvPr/>
              </p:nvSpPr>
              <p:spPr bwMode="auto">
                <a:xfrm>
                  <a:off x="5150583" y="3505704"/>
                  <a:ext cx="385959" cy="214624"/>
                </a:xfrm>
                <a:prstGeom prst="rect">
                  <a:avLst/>
                </a:prstGeom>
                <a:noFill/>
                <a:ln w="9525">
                  <a:noFill/>
                  <a:miter lim="800000"/>
                  <a:headEnd/>
                  <a:tailEnd/>
                </a:ln>
              </p:spPr>
              <p:txBody>
                <a:bodyPr wrap="none">
                  <a:spAutoFit/>
                </a:bodyPr>
                <a:lstStyle/>
                <a:p>
                  <a:pPr fontAlgn="auto">
                    <a:spcBef>
                      <a:spcPts val="0"/>
                    </a:spcBef>
                    <a:spcAft>
                      <a:spcPts val="0"/>
                    </a:spcAft>
                  </a:pPr>
                  <a:r>
                    <a:rPr lang="it-IT" sz="1200" b="1" dirty="0">
                      <a:solidFill>
                        <a:prstClr val="black"/>
                      </a:solidFill>
                      <a:latin typeface="Calibri"/>
                      <a:cs typeface="Arial" charset="0"/>
                    </a:rPr>
                    <a:t>DAPI</a:t>
                  </a:r>
                </a:p>
              </p:txBody>
            </p:sp>
            <p:sp>
              <p:nvSpPr>
                <p:cNvPr id="118" name="Rettangolo 4"/>
                <p:cNvSpPr>
                  <a:spLocks noChangeAspect="1"/>
                </p:cNvSpPr>
                <p:nvPr/>
              </p:nvSpPr>
              <p:spPr bwMode="auto">
                <a:xfrm>
                  <a:off x="5592427" y="3560480"/>
                  <a:ext cx="108010" cy="105071"/>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200" b="1">
                    <a:solidFill>
                      <a:prstClr val="white"/>
                    </a:solidFill>
                    <a:latin typeface="Arial" pitchFamily="34" charset="0"/>
                    <a:cs typeface="Arial" pitchFamily="34" charset="0"/>
                  </a:endParaRPr>
                </a:p>
              </p:txBody>
            </p:sp>
            <p:sp>
              <p:nvSpPr>
                <p:cNvPr id="119" name="CasellaDiTesto 98"/>
                <p:cNvSpPr txBox="1">
                  <a:spLocks noChangeArrowheads="1"/>
                </p:cNvSpPr>
                <p:nvPr/>
              </p:nvSpPr>
              <p:spPr bwMode="auto">
                <a:xfrm>
                  <a:off x="5652999" y="3505703"/>
                  <a:ext cx="331551" cy="214624"/>
                </a:xfrm>
                <a:prstGeom prst="rect">
                  <a:avLst/>
                </a:prstGeom>
                <a:noFill/>
                <a:ln w="9525">
                  <a:noFill/>
                  <a:miter lim="800000"/>
                  <a:headEnd/>
                  <a:tailEnd/>
                </a:ln>
              </p:spPr>
              <p:txBody>
                <a:bodyPr wrap="none">
                  <a:spAutoFit/>
                </a:bodyPr>
                <a:lstStyle/>
                <a:p>
                  <a:pPr fontAlgn="auto">
                    <a:spcBef>
                      <a:spcPts val="0"/>
                    </a:spcBef>
                    <a:spcAft>
                      <a:spcPts val="0"/>
                    </a:spcAft>
                  </a:pPr>
                  <a:r>
                    <a:rPr lang="it-IT" sz="1200" b="1" dirty="0">
                      <a:solidFill>
                        <a:prstClr val="black"/>
                      </a:solidFill>
                      <a:latin typeface="Calibri"/>
                      <a:cs typeface="Arial" charset="0"/>
                    </a:rPr>
                    <a:t>TAZ</a:t>
                  </a:r>
                </a:p>
              </p:txBody>
            </p:sp>
          </p:grpSp>
        </p:grpSp>
        <p:sp>
          <p:nvSpPr>
            <p:cNvPr id="109" name="CasellaDiTesto 45"/>
            <p:cNvSpPr txBox="1">
              <a:spLocks noChangeArrowheads="1"/>
            </p:cNvSpPr>
            <p:nvPr/>
          </p:nvSpPr>
          <p:spPr bwMode="auto">
            <a:xfrm>
              <a:off x="3009539" y="4145698"/>
              <a:ext cx="416123" cy="289322"/>
            </a:xfrm>
            <a:prstGeom prst="rect">
              <a:avLst/>
            </a:prstGeom>
            <a:noFill/>
            <a:ln w="9525">
              <a:noFill/>
              <a:miter lim="800000"/>
              <a:headEnd/>
              <a:tailEnd/>
            </a:ln>
          </p:spPr>
          <p:txBody>
            <a:bodyPr wrap="none">
              <a:spAutoFit/>
            </a:bodyPr>
            <a:lstStyle/>
            <a:p>
              <a:pPr fontAlgn="auto">
                <a:spcBef>
                  <a:spcPts val="0"/>
                </a:spcBef>
                <a:spcAft>
                  <a:spcPts val="0"/>
                </a:spcAft>
              </a:pPr>
              <a:r>
                <a:rPr lang="it-IT" sz="1600" b="1" dirty="0">
                  <a:solidFill>
                    <a:prstClr val="white"/>
                  </a:solidFill>
                  <a:latin typeface="Calibri"/>
                </a:rPr>
                <a:t>20x</a:t>
              </a:r>
            </a:p>
          </p:txBody>
        </p:sp>
        <p:sp>
          <p:nvSpPr>
            <p:cNvPr id="110" name="CasellaDiTesto 45"/>
            <p:cNvSpPr txBox="1">
              <a:spLocks noChangeArrowheads="1"/>
            </p:cNvSpPr>
            <p:nvPr/>
          </p:nvSpPr>
          <p:spPr bwMode="auto">
            <a:xfrm>
              <a:off x="4322019" y="4145812"/>
              <a:ext cx="468772" cy="289322"/>
            </a:xfrm>
            <a:prstGeom prst="rect">
              <a:avLst/>
            </a:prstGeom>
            <a:noFill/>
            <a:ln w="9525">
              <a:noFill/>
              <a:miter lim="800000"/>
              <a:headEnd/>
              <a:tailEnd/>
            </a:ln>
          </p:spPr>
          <p:txBody>
            <a:bodyPr wrap="square">
              <a:spAutoFit/>
            </a:bodyPr>
            <a:lstStyle/>
            <a:p>
              <a:pPr fontAlgn="auto">
                <a:spcBef>
                  <a:spcPts val="0"/>
                </a:spcBef>
                <a:spcAft>
                  <a:spcPts val="0"/>
                </a:spcAft>
              </a:pPr>
              <a:r>
                <a:rPr lang="it-IT" sz="1600" b="1" dirty="0">
                  <a:solidFill>
                    <a:prstClr val="white"/>
                  </a:solidFill>
                  <a:latin typeface="Calibri"/>
                </a:rPr>
                <a:t>20x</a:t>
              </a:r>
            </a:p>
          </p:txBody>
        </p:sp>
        <p:sp>
          <p:nvSpPr>
            <p:cNvPr id="111" name="CasellaDiTesto 45"/>
            <p:cNvSpPr txBox="1">
              <a:spLocks noChangeArrowheads="1"/>
            </p:cNvSpPr>
            <p:nvPr/>
          </p:nvSpPr>
          <p:spPr bwMode="auto">
            <a:xfrm>
              <a:off x="5673172" y="4145696"/>
              <a:ext cx="416123" cy="289322"/>
            </a:xfrm>
            <a:prstGeom prst="rect">
              <a:avLst/>
            </a:prstGeom>
            <a:noFill/>
            <a:ln w="9525">
              <a:noFill/>
              <a:miter lim="800000"/>
              <a:headEnd/>
              <a:tailEnd/>
            </a:ln>
          </p:spPr>
          <p:txBody>
            <a:bodyPr wrap="none">
              <a:spAutoFit/>
            </a:bodyPr>
            <a:lstStyle/>
            <a:p>
              <a:pPr fontAlgn="auto">
                <a:spcBef>
                  <a:spcPts val="0"/>
                </a:spcBef>
                <a:spcAft>
                  <a:spcPts val="0"/>
                </a:spcAft>
              </a:pPr>
              <a:r>
                <a:rPr lang="it-IT" sz="1600" b="1" dirty="0">
                  <a:solidFill>
                    <a:prstClr val="white"/>
                  </a:solidFill>
                  <a:latin typeface="Calibri"/>
                </a:rPr>
                <a:t>20x</a:t>
              </a:r>
            </a:p>
          </p:txBody>
        </p:sp>
      </p:grpSp>
      <p:cxnSp>
        <p:nvCxnSpPr>
          <p:cNvPr id="128" name="Connettore 2 127"/>
          <p:cNvCxnSpPr/>
          <p:nvPr/>
        </p:nvCxnSpPr>
        <p:spPr>
          <a:xfrm>
            <a:off x="3197726" y="5186315"/>
            <a:ext cx="0" cy="216024"/>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9" name="Connettore 2 128"/>
          <p:cNvCxnSpPr/>
          <p:nvPr/>
        </p:nvCxnSpPr>
        <p:spPr>
          <a:xfrm>
            <a:off x="2060456" y="5201173"/>
            <a:ext cx="0" cy="216024"/>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0" name="Connettore 2 129"/>
          <p:cNvCxnSpPr/>
          <p:nvPr/>
        </p:nvCxnSpPr>
        <p:spPr>
          <a:xfrm>
            <a:off x="1037486" y="5216031"/>
            <a:ext cx="0" cy="216024"/>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5" name="Connettore 2 104"/>
          <p:cNvCxnSpPr/>
          <p:nvPr/>
        </p:nvCxnSpPr>
        <p:spPr>
          <a:xfrm>
            <a:off x="3235826" y="3405140"/>
            <a:ext cx="0" cy="216024"/>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6" name="Connettore 2 105"/>
          <p:cNvCxnSpPr/>
          <p:nvPr/>
        </p:nvCxnSpPr>
        <p:spPr>
          <a:xfrm flipH="1">
            <a:off x="1037487" y="3345734"/>
            <a:ext cx="194346" cy="249106"/>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8" name="Connettore 2 107"/>
          <p:cNvCxnSpPr/>
          <p:nvPr/>
        </p:nvCxnSpPr>
        <p:spPr>
          <a:xfrm>
            <a:off x="1563296" y="3333954"/>
            <a:ext cx="194346" cy="249106"/>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3" name="Connettore 1 112"/>
          <p:cNvCxnSpPr/>
          <p:nvPr/>
        </p:nvCxnSpPr>
        <p:spPr>
          <a:xfrm>
            <a:off x="457214" y="5102748"/>
            <a:ext cx="32481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Connettore 2 119"/>
          <p:cNvCxnSpPr/>
          <p:nvPr/>
        </p:nvCxnSpPr>
        <p:spPr>
          <a:xfrm rot="16200000">
            <a:off x="4291838" y="3250578"/>
            <a:ext cx="0" cy="216024"/>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12" name="Rettangolo 111"/>
          <p:cNvSpPr/>
          <p:nvPr/>
        </p:nvSpPr>
        <p:spPr>
          <a:xfrm>
            <a:off x="5304131" y="6498957"/>
            <a:ext cx="3757158" cy="307777"/>
          </a:xfrm>
          <a:prstGeom prst="rect">
            <a:avLst/>
          </a:prstGeom>
        </p:spPr>
        <p:txBody>
          <a:bodyPr wrap="none" lIns="91370" tIns="45687" rIns="91370" bIns="45687">
            <a:spAutoFit/>
          </a:bodyPr>
          <a:lstStyle/>
          <a:p>
            <a:r>
              <a:rPr lang="it-IT" sz="1400" b="1" dirty="0" err="1">
                <a:solidFill>
                  <a:srgbClr val="000000"/>
                </a:solidFill>
                <a:latin typeface="Arial"/>
              </a:rPr>
              <a:t>Bartucci</a:t>
            </a:r>
            <a:r>
              <a:rPr lang="it-IT" sz="1400" b="1" dirty="0">
                <a:solidFill>
                  <a:srgbClr val="000000"/>
                </a:solidFill>
                <a:latin typeface="Arial"/>
              </a:rPr>
              <a:t> et al. Oncogene, 34: 681-90, 2015 </a:t>
            </a:r>
            <a:endParaRPr lang="it-IT" dirty="0">
              <a:solidFill>
                <a:srgbClr val="000000"/>
              </a:solidFill>
            </a:endParaRPr>
          </a:p>
        </p:txBody>
      </p:sp>
    </p:spTree>
    <p:extLst>
      <p:ext uri="{BB962C8B-B14F-4D97-AF65-F5344CB8AC3E}">
        <p14:creationId xmlns:p14="http://schemas.microsoft.com/office/powerpoint/2010/main" val="28050847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0503" y="0"/>
            <a:ext cx="8758410" cy="6858000"/>
          </a:xfrm>
          <a:prstGeom prst="rect">
            <a:avLst/>
          </a:prstGeom>
        </p:spPr>
      </p:pic>
      <p:sp>
        <p:nvSpPr>
          <p:cNvPr id="3" name="CasellaDiTesto 2"/>
          <p:cNvSpPr txBox="1"/>
          <p:nvPr/>
        </p:nvSpPr>
        <p:spPr>
          <a:xfrm>
            <a:off x="5197452" y="6516695"/>
            <a:ext cx="2485025" cy="276999"/>
          </a:xfrm>
          <a:prstGeom prst="rect">
            <a:avLst/>
          </a:prstGeom>
          <a:noFill/>
        </p:spPr>
        <p:txBody>
          <a:bodyPr wrap="none" lIns="91370" tIns="45687" rIns="91370" bIns="45687" rtlCol="0">
            <a:spAutoFit/>
          </a:bodyPr>
          <a:lstStyle/>
          <a:p>
            <a:r>
              <a:rPr lang="en-US" sz="1200" b="1" dirty="0"/>
              <a:t>Hansen, </a:t>
            </a:r>
            <a:r>
              <a:rPr lang="en-US" sz="1200" b="1" dirty="0" err="1"/>
              <a:t>Moroishi</a:t>
            </a:r>
            <a:r>
              <a:rPr lang="en-US" sz="1200" b="1" dirty="0"/>
              <a:t> &amp; Guan, 2015</a:t>
            </a:r>
          </a:p>
        </p:txBody>
      </p:sp>
    </p:spTree>
    <p:extLst>
      <p:ext uri="{BB962C8B-B14F-4D97-AF65-F5344CB8AC3E}">
        <p14:creationId xmlns:p14="http://schemas.microsoft.com/office/powerpoint/2010/main" val="27941832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70"/>
          <p:cNvGrpSpPr/>
          <p:nvPr/>
        </p:nvGrpSpPr>
        <p:grpSpPr>
          <a:xfrm>
            <a:off x="5981835" y="1784004"/>
            <a:ext cx="1613776" cy="1551206"/>
            <a:chOff x="905819" y="4000929"/>
            <a:chExt cx="1290028" cy="1240008"/>
          </a:xfrm>
        </p:grpSpPr>
        <p:sp>
          <p:nvSpPr>
            <p:cNvPr id="29" name="CasellaDiTesto 31"/>
            <p:cNvSpPr txBox="1">
              <a:spLocks noChangeArrowheads="1"/>
            </p:cNvSpPr>
            <p:nvPr/>
          </p:nvSpPr>
          <p:spPr bwMode="auto">
            <a:xfrm>
              <a:off x="905819" y="4000929"/>
              <a:ext cx="491750" cy="209127"/>
            </a:xfrm>
            <a:prstGeom prst="rect">
              <a:avLst/>
            </a:prstGeom>
            <a:noFill/>
            <a:ln w="9525">
              <a:noFill/>
              <a:miter lim="800000"/>
              <a:headEnd/>
              <a:tailEnd/>
            </a:ln>
          </p:spPr>
          <p:txBody>
            <a:bodyPr wrap="none">
              <a:spAutoFit/>
            </a:bodyPr>
            <a:lstStyle/>
            <a:p>
              <a:pPr fontAlgn="auto">
                <a:spcBef>
                  <a:spcPts val="0"/>
                </a:spcBef>
                <a:spcAft>
                  <a:spcPts val="0"/>
                </a:spcAft>
              </a:pPr>
              <a:r>
                <a:rPr lang="it-IT" sz="1100" b="1" dirty="0">
                  <a:solidFill>
                    <a:prstClr val="black"/>
                  </a:solidFill>
                  <a:latin typeface="Calibri"/>
                </a:rPr>
                <a:t>50 </a:t>
              </a:r>
              <a:r>
                <a:rPr lang="it-IT" sz="1100" b="1" dirty="0" err="1">
                  <a:solidFill>
                    <a:prstClr val="black"/>
                  </a:solidFill>
                  <a:latin typeface="Calibri"/>
                </a:rPr>
                <a:t>cells</a:t>
              </a:r>
              <a:endParaRPr lang="it-IT" sz="1100" b="1" baseline="30000" dirty="0">
                <a:solidFill>
                  <a:prstClr val="black"/>
                </a:solidFill>
                <a:latin typeface="Calibri"/>
              </a:endParaRPr>
            </a:p>
          </p:txBody>
        </p:sp>
        <p:sp>
          <p:nvSpPr>
            <p:cNvPr id="30" name="CasellaDiTesto 32"/>
            <p:cNvSpPr txBox="1">
              <a:spLocks noChangeArrowheads="1"/>
            </p:cNvSpPr>
            <p:nvPr/>
          </p:nvSpPr>
          <p:spPr bwMode="auto">
            <a:xfrm>
              <a:off x="1372274" y="4000929"/>
              <a:ext cx="639683" cy="209127"/>
            </a:xfrm>
            <a:prstGeom prst="rect">
              <a:avLst/>
            </a:prstGeom>
            <a:noFill/>
            <a:ln w="9525">
              <a:noFill/>
              <a:miter lim="800000"/>
              <a:headEnd/>
              <a:tailEnd/>
            </a:ln>
          </p:spPr>
          <p:txBody>
            <a:bodyPr wrap="none">
              <a:spAutoFit/>
            </a:bodyPr>
            <a:lstStyle/>
            <a:p>
              <a:pPr fontAlgn="auto">
                <a:spcBef>
                  <a:spcPts val="0"/>
                </a:spcBef>
                <a:spcAft>
                  <a:spcPts val="0"/>
                </a:spcAft>
              </a:pPr>
              <a:r>
                <a:rPr lang="it-IT" sz="1100" b="1" dirty="0">
                  <a:solidFill>
                    <a:prstClr val="black"/>
                  </a:solidFill>
                  <a:latin typeface="Calibri"/>
                </a:rPr>
                <a:t>5x10</a:t>
              </a:r>
              <a:r>
                <a:rPr lang="it-IT" sz="1100" b="1" baseline="30000" dirty="0">
                  <a:solidFill>
                    <a:prstClr val="black"/>
                  </a:solidFill>
                  <a:latin typeface="Calibri"/>
                </a:rPr>
                <a:t>2</a:t>
              </a:r>
              <a:r>
                <a:rPr lang="it-IT" sz="1100" b="1" dirty="0">
                  <a:solidFill>
                    <a:prstClr val="black"/>
                  </a:solidFill>
                  <a:latin typeface="Calibri"/>
                </a:rPr>
                <a:t> </a:t>
              </a:r>
              <a:r>
                <a:rPr lang="it-IT" sz="1100" b="1" dirty="0" err="1">
                  <a:solidFill>
                    <a:prstClr val="black"/>
                  </a:solidFill>
                  <a:latin typeface="Calibri"/>
                </a:rPr>
                <a:t>cells</a:t>
              </a:r>
              <a:endParaRPr lang="it-IT" sz="1100" b="1" baseline="30000" dirty="0">
                <a:solidFill>
                  <a:prstClr val="black"/>
                </a:solidFill>
                <a:latin typeface="Calibri"/>
              </a:endParaRPr>
            </a:p>
          </p:txBody>
        </p:sp>
        <p:pic>
          <p:nvPicPr>
            <p:cNvPr id="31" name="Picture 9"/>
            <p:cNvPicPr>
              <a:picLocks noChangeAspect="1" noChangeArrowheads="1"/>
            </p:cNvPicPr>
            <p:nvPr/>
          </p:nvPicPr>
          <p:blipFill>
            <a:blip r:embed="rId2" cstate="print"/>
            <a:srcRect/>
            <a:stretch>
              <a:fillRect/>
            </a:stretch>
          </p:blipFill>
          <p:spPr bwMode="auto">
            <a:xfrm rot="10800000">
              <a:off x="1440012" y="4202712"/>
              <a:ext cx="492125" cy="1038225"/>
            </a:xfrm>
            <a:prstGeom prst="rect">
              <a:avLst/>
            </a:prstGeom>
            <a:noFill/>
            <a:ln w="9525">
              <a:noFill/>
              <a:miter lim="800000"/>
              <a:headEnd/>
              <a:tailEnd/>
            </a:ln>
          </p:spPr>
        </p:pic>
        <p:pic>
          <p:nvPicPr>
            <p:cNvPr id="32" name="Picture 21"/>
            <p:cNvPicPr>
              <a:picLocks noChangeAspect="1" noChangeArrowheads="1"/>
            </p:cNvPicPr>
            <p:nvPr/>
          </p:nvPicPr>
          <p:blipFill>
            <a:blip r:embed="rId3" cstate="print"/>
            <a:srcRect/>
            <a:stretch>
              <a:fillRect/>
            </a:stretch>
          </p:blipFill>
          <p:spPr bwMode="auto">
            <a:xfrm rot="10800000">
              <a:off x="910834" y="4202712"/>
              <a:ext cx="493713" cy="1038225"/>
            </a:xfrm>
            <a:prstGeom prst="rect">
              <a:avLst/>
            </a:prstGeom>
            <a:noFill/>
            <a:ln w="9525">
              <a:noFill/>
              <a:miter lim="800000"/>
              <a:headEnd/>
              <a:tailEnd/>
            </a:ln>
          </p:spPr>
        </p:pic>
        <p:sp>
          <p:nvSpPr>
            <p:cNvPr id="33" name="Ovale 32"/>
            <p:cNvSpPr/>
            <p:nvPr/>
          </p:nvSpPr>
          <p:spPr>
            <a:xfrm>
              <a:off x="1220872" y="4682532"/>
              <a:ext cx="115556" cy="256233"/>
            </a:xfrm>
            <a:prstGeom prst="ellipse">
              <a:avLst/>
            </a:prstGeom>
            <a:noFill/>
            <a:ln w="9525">
              <a:solidFill>
                <a:srgbClr val="CC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sz="3200" b="1">
                <a:solidFill>
                  <a:prstClr val="white"/>
                </a:solidFill>
                <a:latin typeface="Calibri"/>
              </a:endParaRPr>
            </a:p>
          </p:txBody>
        </p:sp>
        <p:sp>
          <p:nvSpPr>
            <p:cNvPr id="34" name="Ovale 33"/>
            <p:cNvSpPr/>
            <p:nvPr/>
          </p:nvSpPr>
          <p:spPr>
            <a:xfrm>
              <a:off x="1016568" y="4679188"/>
              <a:ext cx="115556" cy="256233"/>
            </a:xfrm>
            <a:prstGeom prst="ellipse">
              <a:avLst/>
            </a:prstGeom>
            <a:noFill/>
            <a:ln w="9525">
              <a:solidFill>
                <a:srgbClr val="0DFF0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sz="3200" b="1">
                <a:solidFill>
                  <a:prstClr val="white"/>
                </a:solidFill>
                <a:latin typeface="Calibri"/>
              </a:endParaRPr>
            </a:p>
          </p:txBody>
        </p:sp>
        <p:sp>
          <p:nvSpPr>
            <p:cNvPr id="35" name="Ovale 34"/>
            <p:cNvSpPr/>
            <p:nvPr/>
          </p:nvSpPr>
          <p:spPr>
            <a:xfrm>
              <a:off x="1704856" y="4649044"/>
              <a:ext cx="115556" cy="256233"/>
            </a:xfrm>
            <a:prstGeom prst="ellipse">
              <a:avLst/>
            </a:prstGeom>
            <a:noFill/>
            <a:ln w="9525">
              <a:solidFill>
                <a:srgbClr val="CC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sz="3200" b="1">
                <a:solidFill>
                  <a:prstClr val="white"/>
                </a:solidFill>
                <a:latin typeface="Calibri"/>
              </a:endParaRPr>
            </a:p>
          </p:txBody>
        </p:sp>
        <p:sp>
          <p:nvSpPr>
            <p:cNvPr id="36" name="Ovale 35"/>
            <p:cNvSpPr/>
            <p:nvPr/>
          </p:nvSpPr>
          <p:spPr>
            <a:xfrm>
              <a:off x="1500552" y="4645700"/>
              <a:ext cx="115556" cy="256233"/>
            </a:xfrm>
            <a:prstGeom prst="ellipse">
              <a:avLst/>
            </a:prstGeom>
            <a:noFill/>
            <a:ln w="9525">
              <a:solidFill>
                <a:srgbClr val="0DFF0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sz="3200" b="1">
                <a:solidFill>
                  <a:prstClr val="white"/>
                </a:solidFill>
                <a:latin typeface="Calibri"/>
              </a:endParaRPr>
            </a:p>
          </p:txBody>
        </p:sp>
        <p:grpSp>
          <p:nvGrpSpPr>
            <p:cNvPr id="3" name="Gruppo 77"/>
            <p:cNvGrpSpPr/>
            <p:nvPr/>
          </p:nvGrpSpPr>
          <p:grpSpPr>
            <a:xfrm>
              <a:off x="1956599" y="4248996"/>
              <a:ext cx="239248" cy="933111"/>
              <a:chOff x="4019811" y="1293103"/>
              <a:chExt cx="239248" cy="933111"/>
            </a:xfrm>
          </p:grpSpPr>
          <p:pic>
            <p:nvPicPr>
              <p:cNvPr id="38" name="Picture 11"/>
              <p:cNvPicPr>
                <a:picLocks noChangeAspect="1" noChangeArrowheads="1"/>
              </p:cNvPicPr>
              <p:nvPr/>
            </p:nvPicPr>
            <p:blipFill>
              <a:blip r:embed="rId4" cstate="print"/>
              <a:srcRect l="20409" t="17361" r="56462" b="11806"/>
              <a:stretch>
                <a:fillRect/>
              </a:stretch>
            </p:blipFill>
            <p:spPr bwMode="auto">
              <a:xfrm>
                <a:off x="4019811" y="1293103"/>
                <a:ext cx="103753" cy="933111"/>
              </a:xfrm>
              <a:prstGeom prst="rect">
                <a:avLst/>
              </a:prstGeom>
              <a:noFill/>
              <a:ln w="9525">
                <a:noFill/>
                <a:miter lim="800000"/>
                <a:headEnd/>
                <a:tailEnd/>
              </a:ln>
            </p:spPr>
          </p:pic>
          <p:sp>
            <p:nvSpPr>
              <p:cNvPr id="39" name="Text Box 102"/>
              <p:cNvSpPr txBox="1">
                <a:spLocks noChangeArrowheads="1"/>
              </p:cNvSpPr>
              <p:nvPr/>
            </p:nvSpPr>
            <p:spPr bwMode="auto">
              <a:xfrm>
                <a:off x="4059482" y="1898405"/>
                <a:ext cx="199577" cy="196825"/>
              </a:xfrm>
              <a:prstGeom prst="rect">
                <a:avLst/>
              </a:prstGeom>
              <a:noFill/>
              <a:ln w="9525">
                <a:noFill/>
                <a:miter lim="800000"/>
                <a:headEnd/>
                <a:tailEnd/>
              </a:ln>
            </p:spPr>
            <p:txBody>
              <a:bodyPr wrap="none">
                <a:spAutoFit/>
              </a:bodyPr>
              <a:lstStyle/>
              <a:p>
                <a:pPr fontAlgn="auto">
                  <a:spcBef>
                    <a:spcPts val="0"/>
                  </a:spcBef>
                  <a:spcAft>
                    <a:spcPts val="0"/>
                  </a:spcAft>
                </a:pPr>
                <a:r>
                  <a:rPr lang="it-IT" sz="1000" b="1">
                    <a:solidFill>
                      <a:prstClr val="black"/>
                    </a:solidFill>
                    <a:latin typeface="Calibri"/>
                  </a:rPr>
                  <a:t>2</a:t>
                </a:r>
              </a:p>
            </p:txBody>
          </p:sp>
          <p:sp>
            <p:nvSpPr>
              <p:cNvPr id="40" name="Text Box 103"/>
              <p:cNvSpPr txBox="1">
                <a:spLocks noChangeArrowheads="1"/>
              </p:cNvSpPr>
              <p:nvPr/>
            </p:nvSpPr>
            <p:spPr bwMode="auto">
              <a:xfrm>
                <a:off x="4059482" y="1663603"/>
                <a:ext cx="199577" cy="196825"/>
              </a:xfrm>
              <a:prstGeom prst="rect">
                <a:avLst/>
              </a:prstGeom>
              <a:noFill/>
              <a:ln w="9525">
                <a:noFill/>
                <a:miter lim="800000"/>
                <a:headEnd/>
                <a:tailEnd/>
              </a:ln>
            </p:spPr>
            <p:txBody>
              <a:bodyPr wrap="none">
                <a:spAutoFit/>
              </a:bodyPr>
              <a:lstStyle/>
              <a:p>
                <a:pPr fontAlgn="auto">
                  <a:spcBef>
                    <a:spcPts val="0"/>
                  </a:spcBef>
                  <a:spcAft>
                    <a:spcPts val="0"/>
                  </a:spcAft>
                </a:pPr>
                <a:r>
                  <a:rPr lang="it-IT" sz="1000" b="1">
                    <a:solidFill>
                      <a:prstClr val="black"/>
                    </a:solidFill>
                    <a:latin typeface="Calibri"/>
                  </a:rPr>
                  <a:t>4</a:t>
                </a:r>
              </a:p>
            </p:txBody>
          </p:sp>
          <p:sp>
            <p:nvSpPr>
              <p:cNvPr id="41" name="Text Box 104"/>
              <p:cNvSpPr txBox="1">
                <a:spLocks noChangeArrowheads="1"/>
              </p:cNvSpPr>
              <p:nvPr/>
            </p:nvSpPr>
            <p:spPr bwMode="auto">
              <a:xfrm>
                <a:off x="4059482" y="1419652"/>
                <a:ext cx="199577" cy="196825"/>
              </a:xfrm>
              <a:prstGeom prst="rect">
                <a:avLst/>
              </a:prstGeom>
              <a:noFill/>
              <a:ln w="9525">
                <a:noFill/>
                <a:miter lim="800000"/>
                <a:headEnd/>
                <a:tailEnd/>
              </a:ln>
            </p:spPr>
            <p:txBody>
              <a:bodyPr wrap="none">
                <a:spAutoFit/>
              </a:bodyPr>
              <a:lstStyle/>
              <a:p>
                <a:pPr fontAlgn="auto">
                  <a:spcBef>
                    <a:spcPts val="0"/>
                  </a:spcBef>
                  <a:spcAft>
                    <a:spcPts val="0"/>
                  </a:spcAft>
                </a:pPr>
                <a:r>
                  <a:rPr lang="it-IT" sz="1000" b="1">
                    <a:solidFill>
                      <a:prstClr val="black"/>
                    </a:solidFill>
                    <a:latin typeface="Calibri"/>
                  </a:rPr>
                  <a:t>6</a:t>
                </a:r>
              </a:p>
            </p:txBody>
          </p:sp>
        </p:grpSp>
      </p:grpSp>
      <p:grpSp>
        <p:nvGrpSpPr>
          <p:cNvPr id="4" name="Gruppo 254"/>
          <p:cNvGrpSpPr/>
          <p:nvPr/>
        </p:nvGrpSpPr>
        <p:grpSpPr>
          <a:xfrm>
            <a:off x="7247193" y="1770358"/>
            <a:ext cx="1696171" cy="1551206"/>
            <a:chOff x="2199777" y="4000929"/>
            <a:chExt cx="1355892" cy="1240008"/>
          </a:xfrm>
        </p:grpSpPr>
        <p:sp>
          <p:nvSpPr>
            <p:cNvPr id="43" name="CasellaDiTesto 29"/>
            <p:cNvSpPr txBox="1">
              <a:spLocks noChangeArrowheads="1"/>
            </p:cNvSpPr>
            <p:nvPr/>
          </p:nvSpPr>
          <p:spPr bwMode="auto">
            <a:xfrm>
              <a:off x="2745376" y="4000929"/>
              <a:ext cx="630318" cy="209127"/>
            </a:xfrm>
            <a:prstGeom prst="rect">
              <a:avLst/>
            </a:prstGeom>
            <a:noFill/>
            <a:ln w="9525">
              <a:noFill/>
              <a:miter lim="800000"/>
              <a:headEnd/>
              <a:tailEnd/>
            </a:ln>
          </p:spPr>
          <p:txBody>
            <a:bodyPr wrap="none">
              <a:spAutoFit/>
            </a:bodyPr>
            <a:lstStyle/>
            <a:p>
              <a:pPr fontAlgn="auto">
                <a:spcBef>
                  <a:spcPts val="0"/>
                </a:spcBef>
                <a:spcAft>
                  <a:spcPts val="0"/>
                </a:spcAft>
              </a:pPr>
              <a:r>
                <a:rPr lang="it-IT" sz="1100" b="1" dirty="0">
                  <a:solidFill>
                    <a:prstClr val="black"/>
                  </a:solidFill>
                  <a:latin typeface="Calibri"/>
                </a:rPr>
                <a:t>5x10</a:t>
              </a:r>
              <a:r>
                <a:rPr lang="it-IT" sz="1100" b="1" baseline="30000" dirty="0">
                  <a:solidFill>
                    <a:prstClr val="black"/>
                  </a:solidFill>
                  <a:latin typeface="Calibri"/>
                </a:rPr>
                <a:t>4 </a:t>
              </a:r>
              <a:r>
                <a:rPr lang="it-IT" sz="1100" b="1" dirty="0" err="1">
                  <a:solidFill>
                    <a:prstClr val="black"/>
                  </a:solidFill>
                  <a:latin typeface="Calibri"/>
                </a:rPr>
                <a:t>cells</a:t>
              </a:r>
              <a:endParaRPr lang="it-IT" sz="1100" b="1" dirty="0">
                <a:solidFill>
                  <a:prstClr val="black"/>
                </a:solidFill>
                <a:latin typeface="Calibri"/>
              </a:endParaRPr>
            </a:p>
          </p:txBody>
        </p:sp>
        <p:pic>
          <p:nvPicPr>
            <p:cNvPr id="44" name="Picture 5"/>
            <p:cNvPicPr>
              <a:picLocks noChangeAspect="1" noChangeArrowheads="1"/>
            </p:cNvPicPr>
            <p:nvPr/>
          </p:nvPicPr>
          <p:blipFill>
            <a:blip r:embed="rId5" cstate="print"/>
            <a:srcRect/>
            <a:stretch>
              <a:fillRect/>
            </a:stretch>
          </p:blipFill>
          <p:spPr bwMode="auto">
            <a:xfrm rot="10800000">
              <a:off x="2800626" y="4205887"/>
              <a:ext cx="492125" cy="1035050"/>
            </a:xfrm>
            <a:prstGeom prst="rect">
              <a:avLst/>
            </a:prstGeom>
            <a:noFill/>
            <a:ln w="9525">
              <a:noFill/>
              <a:miter lim="800000"/>
              <a:headEnd/>
              <a:tailEnd/>
            </a:ln>
          </p:spPr>
        </p:pic>
        <p:grpSp>
          <p:nvGrpSpPr>
            <p:cNvPr id="5" name="Gruppo 76"/>
            <p:cNvGrpSpPr/>
            <p:nvPr/>
          </p:nvGrpSpPr>
          <p:grpSpPr>
            <a:xfrm>
              <a:off x="2199777" y="4000929"/>
              <a:ext cx="639682" cy="1240008"/>
              <a:chOff x="2003841" y="4000929"/>
              <a:chExt cx="639682" cy="1240008"/>
            </a:xfrm>
          </p:grpSpPr>
          <p:sp>
            <p:nvSpPr>
              <p:cNvPr id="54" name="CasellaDiTesto 30"/>
              <p:cNvSpPr txBox="1">
                <a:spLocks noChangeArrowheads="1"/>
              </p:cNvSpPr>
              <p:nvPr/>
            </p:nvSpPr>
            <p:spPr bwMode="auto">
              <a:xfrm>
                <a:off x="2003841" y="4000929"/>
                <a:ext cx="639682" cy="209127"/>
              </a:xfrm>
              <a:prstGeom prst="rect">
                <a:avLst/>
              </a:prstGeom>
              <a:noFill/>
              <a:ln w="9525">
                <a:noFill/>
                <a:miter lim="800000"/>
                <a:headEnd/>
                <a:tailEnd/>
              </a:ln>
            </p:spPr>
            <p:txBody>
              <a:bodyPr wrap="none">
                <a:spAutoFit/>
              </a:bodyPr>
              <a:lstStyle/>
              <a:p>
                <a:pPr fontAlgn="auto">
                  <a:spcBef>
                    <a:spcPts val="0"/>
                  </a:spcBef>
                  <a:spcAft>
                    <a:spcPts val="0"/>
                  </a:spcAft>
                </a:pPr>
                <a:r>
                  <a:rPr lang="it-IT" sz="1100" b="1" dirty="0">
                    <a:solidFill>
                      <a:prstClr val="black"/>
                    </a:solidFill>
                    <a:latin typeface="Calibri"/>
                  </a:rPr>
                  <a:t>5x10</a:t>
                </a:r>
                <a:r>
                  <a:rPr lang="it-IT" sz="1100" b="1" baseline="30000" dirty="0">
                    <a:solidFill>
                      <a:prstClr val="black"/>
                    </a:solidFill>
                    <a:latin typeface="Calibri"/>
                  </a:rPr>
                  <a:t>3</a:t>
                </a:r>
                <a:r>
                  <a:rPr lang="it-IT" sz="1100" b="1" dirty="0">
                    <a:solidFill>
                      <a:prstClr val="black"/>
                    </a:solidFill>
                    <a:latin typeface="Calibri"/>
                  </a:rPr>
                  <a:t> </a:t>
                </a:r>
                <a:r>
                  <a:rPr lang="it-IT" sz="1100" b="1" dirty="0" err="1">
                    <a:solidFill>
                      <a:prstClr val="black"/>
                    </a:solidFill>
                    <a:latin typeface="Calibri"/>
                  </a:rPr>
                  <a:t>cells</a:t>
                </a:r>
                <a:endParaRPr lang="it-IT" sz="1100" b="1" dirty="0">
                  <a:solidFill>
                    <a:prstClr val="black"/>
                  </a:solidFill>
                  <a:latin typeface="Calibri"/>
                </a:endParaRPr>
              </a:p>
            </p:txBody>
          </p:sp>
          <p:pic>
            <p:nvPicPr>
              <p:cNvPr id="55" name="Picture 15"/>
              <p:cNvPicPr>
                <a:picLocks noChangeAspect="1" noChangeArrowheads="1"/>
              </p:cNvPicPr>
              <p:nvPr/>
            </p:nvPicPr>
            <p:blipFill>
              <a:blip r:embed="rId6" cstate="print"/>
              <a:srcRect/>
              <a:stretch>
                <a:fillRect/>
              </a:stretch>
            </p:blipFill>
            <p:spPr bwMode="auto">
              <a:xfrm rot="10800000">
                <a:off x="2057104" y="4205887"/>
                <a:ext cx="492125" cy="1035050"/>
              </a:xfrm>
              <a:prstGeom prst="rect">
                <a:avLst/>
              </a:prstGeom>
              <a:noFill/>
              <a:ln w="9525">
                <a:noFill/>
                <a:miter lim="800000"/>
                <a:headEnd/>
                <a:tailEnd/>
              </a:ln>
            </p:spPr>
          </p:pic>
          <p:sp>
            <p:nvSpPr>
              <p:cNvPr id="56" name="Ovale 55"/>
              <p:cNvSpPr/>
              <p:nvPr/>
            </p:nvSpPr>
            <p:spPr>
              <a:xfrm>
                <a:off x="2270927" y="4734452"/>
                <a:ext cx="172461" cy="256233"/>
              </a:xfrm>
              <a:prstGeom prst="ellipse">
                <a:avLst/>
              </a:prstGeom>
              <a:noFill/>
              <a:ln w="9525">
                <a:solidFill>
                  <a:srgbClr val="CC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sz="3200" b="1">
                  <a:solidFill>
                    <a:prstClr val="white"/>
                  </a:solidFill>
                  <a:latin typeface="Calibri"/>
                </a:endParaRPr>
              </a:p>
            </p:txBody>
          </p:sp>
          <p:sp>
            <p:nvSpPr>
              <p:cNvPr id="57" name="Ovale 56"/>
              <p:cNvSpPr/>
              <p:nvPr/>
            </p:nvSpPr>
            <p:spPr>
              <a:xfrm>
                <a:off x="2123527" y="4731108"/>
                <a:ext cx="147399" cy="256233"/>
              </a:xfrm>
              <a:prstGeom prst="ellipse">
                <a:avLst/>
              </a:prstGeom>
              <a:noFill/>
              <a:ln w="9525">
                <a:solidFill>
                  <a:srgbClr val="0DFF0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sz="3200" b="1">
                  <a:solidFill>
                    <a:prstClr val="white"/>
                  </a:solidFill>
                  <a:latin typeface="Calibri"/>
                </a:endParaRPr>
              </a:p>
            </p:txBody>
          </p:sp>
        </p:grpSp>
        <p:sp>
          <p:nvSpPr>
            <p:cNvPr id="46" name="Ovale 45"/>
            <p:cNvSpPr/>
            <p:nvPr/>
          </p:nvSpPr>
          <p:spPr>
            <a:xfrm>
              <a:off x="3019526" y="4694260"/>
              <a:ext cx="170822" cy="256233"/>
            </a:xfrm>
            <a:prstGeom prst="ellipse">
              <a:avLst/>
            </a:prstGeom>
            <a:noFill/>
            <a:ln w="9525">
              <a:solidFill>
                <a:srgbClr val="CC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sz="3200" b="1">
                <a:solidFill>
                  <a:prstClr val="white"/>
                </a:solidFill>
                <a:latin typeface="Calibri"/>
              </a:endParaRPr>
            </a:p>
          </p:txBody>
        </p:sp>
        <p:sp>
          <p:nvSpPr>
            <p:cNvPr id="47" name="Ovale 46"/>
            <p:cNvSpPr/>
            <p:nvPr/>
          </p:nvSpPr>
          <p:spPr>
            <a:xfrm>
              <a:off x="2831911" y="4690916"/>
              <a:ext cx="162493" cy="256233"/>
            </a:xfrm>
            <a:prstGeom prst="ellipse">
              <a:avLst/>
            </a:prstGeom>
            <a:noFill/>
            <a:ln w="9525">
              <a:solidFill>
                <a:srgbClr val="0DFF0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t-IT" sz="3200" b="1">
                <a:solidFill>
                  <a:prstClr val="white"/>
                </a:solidFill>
                <a:latin typeface="Calibri"/>
              </a:endParaRPr>
            </a:p>
          </p:txBody>
        </p:sp>
        <p:grpSp>
          <p:nvGrpSpPr>
            <p:cNvPr id="6" name="Gruppo 75"/>
            <p:cNvGrpSpPr/>
            <p:nvPr/>
          </p:nvGrpSpPr>
          <p:grpSpPr>
            <a:xfrm>
              <a:off x="3316423" y="4248996"/>
              <a:ext cx="239246" cy="933111"/>
              <a:chOff x="4019811" y="1293103"/>
              <a:chExt cx="239246" cy="933111"/>
            </a:xfrm>
          </p:grpSpPr>
          <p:pic>
            <p:nvPicPr>
              <p:cNvPr id="49" name="Picture 11"/>
              <p:cNvPicPr>
                <a:picLocks noChangeAspect="1" noChangeArrowheads="1"/>
              </p:cNvPicPr>
              <p:nvPr/>
            </p:nvPicPr>
            <p:blipFill>
              <a:blip r:embed="rId4" cstate="print"/>
              <a:srcRect l="20409" t="17361" r="56462" b="11806"/>
              <a:stretch>
                <a:fillRect/>
              </a:stretch>
            </p:blipFill>
            <p:spPr bwMode="auto">
              <a:xfrm>
                <a:off x="4019811" y="1293103"/>
                <a:ext cx="103753" cy="933111"/>
              </a:xfrm>
              <a:prstGeom prst="rect">
                <a:avLst/>
              </a:prstGeom>
              <a:noFill/>
              <a:ln w="9525">
                <a:noFill/>
                <a:miter lim="800000"/>
                <a:headEnd/>
                <a:tailEnd/>
              </a:ln>
            </p:spPr>
          </p:pic>
          <p:sp>
            <p:nvSpPr>
              <p:cNvPr id="50" name="Text Box 102"/>
              <p:cNvSpPr txBox="1">
                <a:spLocks noChangeArrowheads="1"/>
              </p:cNvSpPr>
              <p:nvPr/>
            </p:nvSpPr>
            <p:spPr bwMode="auto">
              <a:xfrm>
                <a:off x="4059480" y="1898405"/>
                <a:ext cx="199577" cy="196825"/>
              </a:xfrm>
              <a:prstGeom prst="rect">
                <a:avLst/>
              </a:prstGeom>
              <a:noFill/>
              <a:ln w="9525">
                <a:noFill/>
                <a:miter lim="800000"/>
                <a:headEnd/>
                <a:tailEnd/>
              </a:ln>
            </p:spPr>
            <p:txBody>
              <a:bodyPr wrap="none">
                <a:spAutoFit/>
              </a:bodyPr>
              <a:lstStyle/>
              <a:p>
                <a:pPr fontAlgn="auto">
                  <a:spcBef>
                    <a:spcPts val="0"/>
                  </a:spcBef>
                  <a:spcAft>
                    <a:spcPts val="0"/>
                  </a:spcAft>
                </a:pPr>
                <a:r>
                  <a:rPr lang="it-IT" sz="1000" b="1">
                    <a:solidFill>
                      <a:prstClr val="black"/>
                    </a:solidFill>
                    <a:latin typeface="Calibri"/>
                  </a:rPr>
                  <a:t>2</a:t>
                </a:r>
              </a:p>
            </p:txBody>
          </p:sp>
          <p:sp>
            <p:nvSpPr>
              <p:cNvPr id="51" name="Text Box 103"/>
              <p:cNvSpPr txBox="1">
                <a:spLocks noChangeArrowheads="1"/>
              </p:cNvSpPr>
              <p:nvPr/>
            </p:nvSpPr>
            <p:spPr bwMode="auto">
              <a:xfrm>
                <a:off x="4059480" y="1663603"/>
                <a:ext cx="199577" cy="196825"/>
              </a:xfrm>
              <a:prstGeom prst="rect">
                <a:avLst/>
              </a:prstGeom>
              <a:noFill/>
              <a:ln w="9525">
                <a:noFill/>
                <a:miter lim="800000"/>
                <a:headEnd/>
                <a:tailEnd/>
              </a:ln>
            </p:spPr>
            <p:txBody>
              <a:bodyPr wrap="none">
                <a:spAutoFit/>
              </a:bodyPr>
              <a:lstStyle/>
              <a:p>
                <a:pPr fontAlgn="auto">
                  <a:spcBef>
                    <a:spcPts val="0"/>
                  </a:spcBef>
                  <a:spcAft>
                    <a:spcPts val="0"/>
                  </a:spcAft>
                </a:pPr>
                <a:r>
                  <a:rPr lang="it-IT" sz="1000" b="1">
                    <a:solidFill>
                      <a:prstClr val="black"/>
                    </a:solidFill>
                    <a:latin typeface="Calibri"/>
                  </a:rPr>
                  <a:t>4</a:t>
                </a:r>
              </a:p>
            </p:txBody>
          </p:sp>
          <p:sp>
            <p:nvSpPr>
              <p:cNvPr id="52" name="Text Box 104"/>
              <p:cNvSpPr txBox="1">
                <a:spLocks noChangeArrowheads="1"/>
              </p:cNvSpPr>
              <p:nvPr/>
            </p:nvSpPr>
            <p:spPr bwMode="auto">
              <a:xfrm>
                <a:off x="4059480" y="1419652"/>
                <a:ext cx="199577" cy="196825"/>
              </a:xfrm>
              <a:prstGeom prst="rect">
                <a:avLst/>
              </a:prstGeom>
              <a:noFill/>
              <a:ln w="9525">
                <a:noFill/>
                <a:miter lim="800000"/>
                <a:headEnd/>
                <a:tailEnd/>
              </a:ln>
            </p:spPr>
            <p:txBody>
              <a:bodyPr wrap="none">
                <a:spAutoFit/>
              </a:bodyPr>
              <a:lstStyle/>
              <a:p>
                <a:pPr fontAlgn="auto">
                  <a:spcBef>
                    <a:spcPts val="0"/>
                  </a:spcBef>
                  <a:spcAft>
                    <a:spcPts val="0"/>
                  </a:spcAft>
                </a:pPr>
                <a:r>
                  <a:rPr lang="it-IT" sz="1000" b="1">
                    <a:solidFill>
                      <a:prstClr val="black"/>
                    </a:solidFill>
                    <a:latin typeface="Calibri"/>
                  </a:rPr>
                  <a:t>6</a:t>
                </a:r>
              </a:p>
            </p:txBody>
          </p:sp>
        </p:grpSp>
      </p:grpSp>
      <p:cxnSp>
        <p:nvCxnSpPr>
          <p:cNvPr id="59" name="Connettore 1 58"/>
          <p:cNvCxnSpPr/>
          <p:nvPr/>
        </p:nvCxnSpPr>
        <p:spPr>
          <a:xfrm>
            <a:off x="7740352" y="3657423"/>
            <a:ext cx="504056" cy="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60" name="CasellaDiTesto 56"/>
          <p:cNvSpPr txBox="1">
            <a:spLocks noChangeArrowheads="1"/>
          </p:cNvSpPr>
          <p:nvPr/>
        </p:nvSpPr>
        <p:spPr bwMode="auto">
          <a:xfrm>
            <a:off x="8316430" y="3513414"/>
            <a:ext cx="1276803" cy="246221"/>
          </a:xfrm>
          <a:prstGeom prst="rect">
            <a:avLst/>
          </a:prstGeom>
          <a:noFill/>
          <a:ln w="9525">
            <a:noFill/>
            <a:miter lim="800000"/>
            <a:headEnd/>
            <a:tailEnd/>
          </a:ln>
        </p:spPr>
        <p:txBody>
          <a:bodyPr lIns="91370" tIns="45687" rIns="91370" bIns="45687">
            <a:spAutoFit/>
          </a:bodyPr>
          <a:lstStyle/>
          <a:p>
            <a:pPr fontAlgn="auto">
              <a:spcBef>
                <a:spcPts val="0"/>
              </a:spcBef>
              <a:spcAft>
                <a:spcPts val="0"/>
              </a:spcAft>
            </a:pPr>
            <a:r>
              <a:rPr lang="it-IT" sz="1000" b="1" dirty="0">
                <a:solidFill>
                  <a:prstClr val="black"/>
                </a:solidFill>
                <a:latin typeface="Calibri"/>
                <a:cs typeface="Arial" charset="0"/>
              </a:rPr>
              <a:t>BCSC </a:t>
            </a:r>
            <a:r>
              <a:rPr lang="it-IT" sz="1000" b="1" dirty="0" err="1">
                <a:solidFill>
                  <a:prstClr val="black"/>
                </a:solidFill>
                <a:latin typeface="Calibri"/>
                <a:cs typeface="Arial" charset="0"/>
              </a:rPr>
              <a:t>shTAZ</a:t>
            </a:r>
            <a:endParaRPr lang="it-IT" sz="1000" b="1" dirty="0">
              <a:solidFill>
                <a:prstClr val="black"/>
              </a:solidFill>
              <a:latin typeface="Calibri"/>
              <a:cs typeface="Arial" charset="0"/>
            </a:endParaRPr>
          </a:p>
        </p:txBody>
      </p:sp>
      <p:cxnSp>
        <p:nvCxnSpPr>
          <p:cNvPr id="61" name="Connettore 1 60"/>
          <p:cNvCxnSpPr/>
          <p:nvPr/>
        </p:nvCxnSpPr>
        <p:spPr>
          <a:xfrm>
            <a:off x="7740352" y="3462738"/>
            <a:ext cx="504056" cy="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2" name="CasellaDiTesto 56"/>
          <p:cNvSpPr txBox="1">
            <a:spLocks noChangeArrowheads="1"/>
          </p:cNvSpPr>
          <p:nvPr/>
        </p:nvSpPr>
        <p:spPr bwMode="auto">
          <a:xfrm>
            <a:off x="8316430" y="3339206"/>
            <a:ext cx="1276803" cy="246221"/>
          </a:xfrm>
          <a:prstGeom prst="rect">
            <a:avLst/>
          </a:prstGeom>
          <a:noFill/>
          <a:ln w="9525">
            <a:noFill/>
            <a:miter lim="800000"/>
            <a:headEnd/>
            <a:tailEnd/>
          </a:ln>
        </p:spPr>
        <p:txBody>
          <a:bodyPr lIns="91370" tIns="45687" rIns="91370" bIns="45687">
            <a:spAutoFit/>
          </a:bodyPr>
          <a:lstStyle/>
          <a:p>
            <a:pPr fontAlgn="auto">
              <a:spcBef>
                <a:spcPts val="0"/>
              </a:spcBef>
              <a:spcAft>
                <a:spcPts val="0"/>
              </a:spcAft>
            </a:pPr>
            <a:r>
              <a:rPr lang="it-IT" sz="1000" b="1" dirty="0">
                <a:solidFill>
                  <a:prstClr val="black"/>
                </a:solidFill>
                <a:latin typeface="Calibri"/>
                <a:cs typeface="Arial" charset="0"/>
              </a:rPr>
              <a:t>BCSC</a:t>
            </a:r>
          </a:p>
        </p:txBody>
      </p:sp>
      <p:sp>
        <p:nvSpPr>
          <p:cNvPr id="3077" name="Rectangle 5"/>
          <p:cNvSpPr>
            <a:spLocks noChangeArrowheads="1"/>
          </p:cNvSpPr>
          <p:nvPr/>
        </p:nvSpPr>
        <p:spPr bwMode="auto">
          <a:xfrm>
            <a:off x="3772644" y="1863178"/>
            <a:ext cx="2095500" cy="1403350"/>
          </a:xfrm>
          <a:prstGeom prst="rect">
            <a:avLst/>
          </a:prstGeom>
          <a:noFill/>
          <a:ln w="9525">
            <a:noFill/>
            <a:miter lim="800000"/>
            <a:headEnd/>
            <a:tailEnd/>
          </a:ln>
        </p:spPr>
        <p:txBody>
          <a:bodyPr vert="horz" wrap="square" lIns="91370" tIns="45687" rIns="91370" bIns="45687"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grpSp>
        <p:nvGrpSpPr>
          <p:cNvPr id="7" name="Gruppo 410"/>
          <p:cNvGrpSpPr/>
          <p:nvPr/>
        </p:nvGrpSpPr>
        <p:grpSpPr>
          <a:xfrm>
            <a:off x="3073924" y="1549858"/>
            <a:ext cx="2477895" cy="2241367"/>
            <a:chOff x="500862" y="1672676"/>
            <a:chExt cx="2147089" cy="1942141"/>
          </a:xfrm>
        </p:grpSpPr>
        <p:sp>
          <p:nvSpPr>
            <p:cNvPr id="3078" name="Line 6"/>
            <p:cNvSpPr>
              <a:spLocks noChangeShapeType="1"/>
            </p:cNvSpPr>
            <p:nvPr/>
          </p:nvSpPr>
          <p:spPr bwMode="auto">
            <a:xfrm flipV="1">
              <a:off x="941388" y="3034751"/>
              <a:ext cx="838200" cy="227012"/>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79" name="Line 7"/>
            <p:cNvSpPr>
              <a:spLocks noChangeShapeType="1"/>
            </p:cNvSpPr>
            <p:nvPr/>
          </p:nvSpPr>
          <p:spPr bwMode="auto">
            <a:xfrm>
              <a:off x="1779588" y="2918864"/>
              <a:ext cx="1588" cy="88900"/>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80" name="Line 8"/>
            <p:cNvSpPr>
              <a:spLocks noChangeShapeType="1"/>
            </p:cNvSpPr>
            <p:nvPr/>
          </p:nvSpPr>
          <p:spPr bwMode="auto">
            <a:xfrm flipV="1">
              <a:off x="1779588" y="3063326"/>
              <a:ext cx="1588" cy="87312"/>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81" name="Line 9"/>
            <p:cNvSpPr>
              <a:spLocks noChangeShapeType="1"/>
            </p:cNvSpPr>
            <p:nvPr/>
          </p:nvSpPr>
          <p:spPr bwMode="auto">
            <a:xfrm flipV="1">
              <a:off x="1779588" y="2709314"/>
              <a:ext cx="419100" cy="325437"/>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82" name="Line 10"/>
            <p:cNvSpPr>
              <a:spLocks noChangeShapeType="1"/>
            </p:cNvSpPr>
            <p:nvPr/>
          </p:nvSpPr>
          <p:spPr bwMode="auto">
            <a:xfrm>
              <a:off x="2198688" y="2587076"/>
              <a:ext cx="1588" cy="93662"/>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83" name="Line 11"/>
            <p:cNvSpPr>
              <a:spLocks noChangeShapeType="1"/>
            </p:cNvSpPr>
            <p:nvPr/>
          </p:nvSpPr>
          <p:spPr bwMode="auto">
            <a:xfrm flipV="1">
              <a:off x="2198688" y="2736301"/>
              <a:ext cx="1588" cy="95250"/>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84" name="Line 12"/>
            <p:cNvSpPr>
              <a:spLocks noChangeShapeType="1"/>
            </p:cNvSpPr>
            <p:nvPr/>
          </p:nvSpPr>
          <p:spPr bwMode="auto">
            <a:xfrm flipV="1">
              <a:off x="2198688" y="2307676"/>
              <a:ext cx="419100" cy="401637"/>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85" name="Line 13"/>
            <p:cNvSpPr>
              <a:spLocks noChangeShapeType="1"/>
            </p:cNvSpPr>
            <p:nvPr/>
          </p:nvSpPr>
          <p:spPr bwMode="auto">
            <a:xfrm>
              <a:off x="2617788" y="2206076"/>
              <a:ext cx="1588" cy="74612"/>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86" name="Line 14"/>
            <p:cNvSpPr>
              <a:spLocks noChangeShapeType="1"/>
            </p:cNvSpPr>
            <p:nvPr/>
          </p:nvSpPr>
          <p:spPr bwMode="auto">
            <a:xfrm flipV="1">
              <a:off x="2617788" y="2336251"/>
              <a:ext cx="1588" cy="76200"/>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87" name="Freeform 15"/>
            <p:cNvSpPr>
              <a:spLocks/>
            </p:cNvSpPr>
            <p:nvPr/>
          </p:nvSpPr>
          <p:spPr bwMode="auto">
            <a:xfrm>
              <a:off x="1751013" y="2918864"/>
              <a:ext cx="57150"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88" name="Freeform 16"/>
            <p:cNvSpPr>
              <a:spLocks/>
            </p:cNvSpPr>
            <p:nvPr/>
          </p:nvSpPr>
          <p:spPr bwMode="auto">
            <a:xfrm>
              <a:off x="1751013" y="3150639"/>
              <a:ext cx="57150"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89" name="Freeform 17"/>
            <p:cNvSpPr>
              <a:spLocks/>
            </p:cNvSpPr>
            <p:nvPr/>
          </p:nvSpPr>
          <p:spPr bwMode="auto">
            <a:xfrm>
              <a:off x="2170113" y="2587076"/>
              <a:ext cx="57150"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90" name="Freeform 18"/>
            <p:cNvSpPr>
              <a:spLocks/>
            </p:cNvSpPr>
            <p:nvPr/>
          </p:nvSpPr>
          <p:spPr bwMode="auto">
            <a:xfrm>
              <a:off x="2170113" y="2831551"/>
              <a:ext cx="57150"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91" name="Freeform 19"/>
            <p:cNvSpPr>
              <a:spLocks/>
            </p:cNvSpPr>
            <p:nvPr/>
          </p:nvSpPr>
          <p:spPr bwMode="auto">
            <a:xfrm>
              <a:off x="2590801" y="2206076"/>
              <a:ext cx="55563"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92" name="Freeform 20"/>
            <p:cNvSpPr>
              <a:spLocks/>
            </p:cNvSpPr>
            <p:nvPr/>
          </p:nvSpPr>
          <p:spPr bwMode="auto">
            <a:xfrm>
              <a:off x="2590801" y="2412451"/>
              <a:ext cx="55563"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93" name="Rectangle 21"/>
            <p:cNvSpPr>
              <a:spLocks noChangeArrowheads="1"/>
            </p:cNvSpPr>
            <p:nvPr/>
          </p:nvSpPr>
          <p:spPr bwMode="auto">
            <a:xfrm>
              <a:off x="912813" y="3233189"/>
              <a:ext cx="57150" cy="57150"/>
            </a:xfrm>
            <a:prstGeom prst="rect">
              <a:avLst/>
            </a:prstGeom>
            <a:no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94" name="Rectangle 22"/>
            <p:cNvSpPr>
              <a:spLocks noChangeArrowheads="1"/>
            </p:cNvSpPr>
            <p:nvPr/>
          </p:nvSpPr>
          <p:spPr bwMode="auto">
            <a:xfrm>
              <a:off x="1751013" y="3007764"/>
              <a:ext cx="57150" cy="57150"/>
            </a:xfrm>
            <a:prstGeom prst="rect">
              <a:avLst/>
            </a:prstGeom>
            <a:no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95" name="Rectangle 23"/>
            <p:cNvSpPr>
              <a:spLocks noChangeArrowheads="1"/>
            </p:cNvSpPr>
            <p:nvPr/>
          </p:nvSpPr>
          <p:spPr bwMode="auto">
            <a:xfrm>
              <a:off x="2170113" y="2680739"/>
              <a:ext cx="57150" cy="57150"/>
            </a:xfrm>
            <a:prstGeom prst="rect">
              <a:avLst/>
            </a:prstGeom>
            <a:no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96" name="Rectangle 24"/>
            <p:cNvSpPr>
              <a:spLocks noChangeArrowheads="1"/>
            </p:cNvSpPr>
            <p:nvPr/>
          </p:nvSpPr>
          <p:spPr bwMode="auto">
            <a:xfrm>
              <a:off x="2590801" y="2280689"/>
              <a:ext cx="57150" cy="57150"/>
            </a:xfrm>
            <a:prstGeom prst="rect">
              <a:avLst/>
            </a:prstGeom>
            <a:no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97" name="Line 25"/>
            <p:cNvSpPr>
              <a:spLocks noChangeShapeType="1"/>
            </p:cNvSpPr>
            <p:nvPr/>
          </p:nvSpPr>
          <p:spPr bwMode="auto">
            <a:xfrm>
              <a:off x="941388" y="3261764"/>
              <a:ext cx="1588" cy="1587"/>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98" name="Line 26"/>
            <p:cNvSpPr>
              <a:spLocks noChangeShapeType="1"/>
            </p:cNvSpPr>
            <p:nvPr/>
          </p:nvSpPr>
          <p:spPr bwMode="auto">
            <a:xfrm flipV="1">
              <a:off x="941388" y="3074439"/>
              <a:ext cx="838200" cy="187325"/>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099" name="Line 27"/>
            <p:cNvSpPr>
              <a:spLocks noChangeShapeType="1"/>
            </p:cNvSpPr>
            <p:nvPr/>
          </p:nvSpPr>
          <p:spPr bwMode="auto">
            <a:xfrm>
              <a:off x="1779588" y="3033164"/>
              <a:ext cx="1588" cy="84137"/>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00" name="Line 28"/>
            <p:cNvSpPr>
              <a:spLocks noChangeShapeType="1"/>
            </p:cNvSpPr>
            <p:nvPr/>
          </p:nvSpPr>
          <p:spPr bwMode="auto">
            <a:xfrm flipV="1">
              <a:off x="1779588" y="2644226"/>
              <a:ext cx="419100" cy="430212"/>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01" name="Line 29"/>
            <p:cNvSpPr>
              <a:spLocks noChangeShapeType="1"/>
            </p:cNvSpPr>
            <p:nvPr/>
          </p:nvSpPr>
          <p:spPr bwMode="auto">
            <a:xfrm>
              <a:off x="2198688" y="2521989"/>
              <a:ext cx="1588" cy="244475"/>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02" name="Line 30"/>
            <p:cNvSpPr>
              <a:spLocks noChangeShapeType="1"/>
            </p:cNvSpPr>
            <p:nvPr/>
          </p:nvSpPr>
          <p:spPr bwMode="auto">
            <a:xfrm flipV="1">
              <a:off x="2198688" y="2328314"/>
              <a:ext cx="419100" cy="315912"/>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03" name="Line 31"/>
            <p:cNvSpPr>
              <a:spLocks noChangeShapeType="1"/>
            </p:cNvSpPr>
            <p:nvPr/>
          </p:nvSpPr>
          <p:spPr bwMode="auto">
            <a:xfrm>
              <a:off x="2617788" y="2148926"/>
              <a:ext cx="1588" cy="361950"/>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04" name="Freeform 32"/>
            <p:cNvSpPr>
              <a:spLocks/>
            </p:cNvSpPr>
            <p:nvPr/>
          </p:nvSpPr>
          <p:spPr bwMode="auto">
            <a:xfrm>
              <a:off x="1751013" y="3033164"/>
              <a:ext cx="57150"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05" name="Freeform 33"/>
            <p:cNvSpPr>
              <a:spLocks/>
            </p:cNvSpPr>
            <p:nvPr/>
          </p:nvSpPr>
          <p:spPr bwMode="auto">
            <a:xfrm>
              <a:off x="1751013" y="3117301"/>
              <a:ext cx="57150"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06" name="Freeform 34"/>
            <p:cNvSpPr>
              <a:spLocks/>
            </p:cNvSpPr>
            <p:nvPr/>
          </p:nvSpPr>
          <p:spPr bwMode="auto">
            <a:xfrm>
              <a:off x="2170113" y="2521989"/>
              <a:ext cx="57150"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07" name="Freeform 35"/>
            <p:cNvSpPr>
              <a:spLocks/>
            </p:cNvSpPr>
            <p:nvPr/>
          </p:nvSpPr>
          <p:spPr bwMode="auto">
            <a:xfrm>
              <a:off x="2170113" y="2766464"/>
              <a:ext cx="57150"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08" name="Freeform 36"/>
            <p:cNvSpPr>
              <a:spLocks/>
            </p:cNvSpPr>
            <p:nvPr/>
          </p:nvSpPr>
          <p:spPr bwMode="auto">
            <a:xfrm>
              <a:off x="2590801" y="2148926"/>
              <a:ext cx="55563"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09" name="Freeform 37"/>
            <p:cNvSpPr>
              <a:spLocks/>
            </p:cNvSpPr>
            <p:nvPr/>
          </p:nvSpPr>
          <p:spPr bwMode="auto">
            <a:xfrm>
              <a:off x="2590801" y="2510876"/>
              <a:ext cx="55563"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10" name="Rectangle 38"/>
            <p:cNvSpPr>
              <a:spLocks noChangeArrowheads="1"/>
            </p:cNvSpPr>
            <p:nvPr/>
          </p:nvSpPr>
          <p:spPr bwMode="auto">
            <a:xfrm>
              <a:off x="912813" y="3233189"/>
              <a:ext cx="57150" cy="57150"/>
            </a:xfrm>
            <a:prstGeom prst="rect">
              <a:avLst/>
            </a:prstGeom>
            <a:solidFill>
              <a:srgbClr val="000000"/>
            </a:solidFill>
            <a:ln w="15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11" name="Rectangle 39"/>
            <p:cNvSpPr>
              <a:spLocks noChangeArrowheads="1"/>
            </p:cNvSpPr>
            <p:nvPr/>
          </p:nvSpPr>
          <p:spPr bwMode="auto">
            <a:xfrm>
              <a:off x="1751013" y="3047451"/>
              <a:ext cx="57150" cy="55562"/>
            </a:xfrm>
            <a:prstGeom prst="rect">
              <a:avLst/>
            </a:prstGeom>
            <a:solidFill>
              <a:srgbClr val="000000"/>
            </a:solidFill>
            <a:ln w="15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12" name="Rectangle 40"/>
            <p:cNvSpPr>
              <a:spLocks noChangeArrowheads="1"/>
            </p:cNvSpPr>
            <p:nvPr/>
          </p:nvSpPr>
          <p:spPr bwMode="auto">
            <a:xfrm>
              <a:off x="2170113" y="2617239"/>
              <a:ext cx="57150" cy="57150"/>
            </a:xfrm>
            <a:prstGeom prst="rect">
              <a:avLst/>
            </a:prstGeom>
            <a:solidFill>
              <a:srgbClr val="000000"/>
            </a:solidFill>
            <a:ln w="15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13" name="Rectangle 41"/>
            <p:cNvSpPr>
              <a:spLocks noChangeArrowheads="1"/>
            </p:cNvSpPr>
            <p:nvPr/>
          </p:nvSpPr>
          <p:spPr bwMode="auto">
            <a:xfrm>
              <a:off x="2590801" y="2301326"/>
              <a:ext cx="57150" cy="57150"/>
            </a:xfrm>
            <a:prstGeom prst="rect">
              <a:avLst/>
            </a:prstGeom>
            <a:solidFill>
              <a:srgbClr val="000000"/>
            </a:solidFill>
            <a:ln w="15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14" name="Line 42"/>
            <p:cNvSpPr>
              <a:spLocks noChangeShapeType="1"/>
            </p:cNvSpPr>
            <p:nvPr/>
          </p:nvSpPr>
          <p:spPr bwMode="auto">
            <a:xfrm flipV="1">
              <a:off x="941388" y="3025226"/>
              <a:ext cx="838200" cy="236537"/>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15" name="Line 43"/>
            <p:cNvSpPr>
              <a:spLocks noChangeShapeType="1"/>
            </p:cNvSpPr>
            <p:nvPr/>
          </p:nvSpPr>
          <p:spPr bwMode="auto">
            <a:xfrm>
              <a:off x="1779588" y="2993476"/>
              <a:ext cx="1588" cy="4762"/>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16" name="Line 44"/>
            <p:cNvSpPr>
              <a:spLocks noChangeShapeType="1"/>
            </p:cNvSpPr>
            <p:nvPr/>
          </p:nvSpPr>
          <p:spPr bwMode="auto">
            <a:xfrm flipV="1">
              <a:off x="1779588" y="3053801"/>
              <a:ext cx="1588" cy="3175"/>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17" name="Line 45"/>
            <p:cNvSpPr>
              <a:spLocks noChangeShapeType="1"/>
            </p:cNvSpPr>
            <p:nvPr/>
          </p:nvSpPr>
          <p:spPr bwMode="auto">
            <a:xfrm>
              <a:off x="1779588" y="3025226"/>
              <a:ext cx="419100" cy="46037"/>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18" name="Line 46"/>
            <p:cNvSpPr>
              <a:spLocks noChangeShapeType="1"/>
            </p:cNvSpPr>
            <p:nvPr/>
          </p:nvSpPr>
          <p:spPr bwMode="auto">
            <a:xfrm>
              <a:off x="2198688" y="3025226"/>
              <a:ext cx="1588" cy="17462"/>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19" name="Line 47"/>
            <p:cNvSpPr>
              <a:spLocks noChangeShapeType="1"/>
            </p:cNvSpPr>
            <p:nvPr/>
          </p:nvSpPr>
          <p:spPr bwMode="auto">
            <a:xfrm flipV="1">
              <a:off x="2198688" y="3099839"/>
              <a:ext cx="1588" cy="17462"/>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20" name="Line 48"/>
            <p:cNvSpPr>
              <a:spLocks noChangeShapeType="1"/>
            </p:cNvSpPr>
            <p:nvPr/>
          </p:nvSpPr>
          <p:spPr bwMode="auto">
            <a:xfrm>
              <a:off x="2198688" y="3071264"/>
              <a:ext cx="419100" cy="131762"/>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21" name="Freeform 49"/>
            <p:cNvSpPr>
              <a:spLocks/>
            </p:cNvSpPr>
            <p:nvPr/>
          </p:nvSpPr>
          <p:spPr bwMode="auto">
            <a:xfrm>
              <a:off x="1751013" y="2993476"/>
              <a:ext cx="57150"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22" name="Freeform 50"/>
            <p:cNvSpPr>
              <a:spLocks/>
            </p:cNvSpPr>
            <p:nvPr/>
          </p:nvSpPr>
          <p:spPr bwMode="auto">
            <a:xfrm>
              <a:off x="1751013" y="3056976"/>
              <a:ext cx="57150"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23" name="Freeform 51"/>
            <p:cNvSpPr>
              <a:spLocks/>
            </p:cNvSpPr>
            <p:nvPr/>
          </p:nvSpPr>
          <p:spPr bwMode="auto">
            <a:xfrm>
              <a:off x="2170113" y="3025226"/>
              <a:ext cx="57150"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24" name="Freeform 52"/>
            <p:cNvSpPr>
              <a:spLocks/>
            </p:cNvSpPr>
            <p:nvPr/>
          </p:nvSpPr>
          <p:spPr bwMode="auto">
            <a:xfrm>
              <a:off x="2170113" y="3117301"/>
              <a:ext cx="57150"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25" name="Freeform 53"/>
            <p:cNvSpPr>
              <a:spLocks/>
            </p:cNvSpPr>
            <p:nvPr/>
          </p:nvSpPr>
          <p:spPr bwMode="auto">
            <a:xfrm>
              <a:off x="912813" y="3233189"/>
              <a:ext cx="55563" cy="55562"/>
            </a:xfrm>
            <a:custGeom>
              <a:avLst/>
              <a:gdLst/>
              <a:ahLst/>
              <a:cxnLst>
                <a:cxn ang="0">
                  <a:pos x="0" y="0"/>
                </a:cxn>
                <a:cxn ang="0">
                  <a:pos x="70" y="0"/>
                </a:cxn>
                <a:cxn ang="0">
                  <a:pos x="35" y="70"/>
                </a:cxn>
                <a:cxn ang="0">
                  <a:pos x="0" y="0"/>
                </a:cxn>
              </a:cxnLst>
              <a:rect l="0" t="0" r="r" b="b"/>
              <a:pathLst>
                <a:path w="70" h="70">
                  <a:moveTo>
                    <a:pt x="0" y="0"/>
                  </a:moveTo>
                  <a:lnTo>
                    <a:pt x="70" y="0"/>
                  </a:lnTo>
                  <a:lnTo>
                    <a:pt x="35" y="70"/>
                  </a:lnTo>
                  <a:lnTo>
                    <a:pt x="0" y="0"/>
                  </a:lnTo>
                  <a:close/>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26" name="Freeform 54"/>
            <p:cNvSpPr>
              <a:spLocks/>
            </p:cNvSpPr>
            <p:nvPr/>
          </p:nvSpPr>
          <p:spPr bwMode="auto">
            <a:xfrm>
              <a:off x="1751013" y="2998239"/>
              <a:ext cx="57150" cy="55562"/>
            </a:xfrm>
            <a:custGeom>
              <a:avLst/>
              <a:gdLst/>
              <a:ahLst/>
              <a:cxnLst>
                <a:cxn ang="0">
                  <a:pos x="0" y="0"/>
                </a:cxn>
                <a:cxn ang="0">
                  <a:pos x="70" y="0"/>
                </a:cxn>
                <a:cxn ang="0">
                  <a:pos x="35" y="71"/>
                </a:cxn>
                <a:cxn ang="0">
                  <a:pos x="0" y="0"/>
                </a:cxn>
              </a:cxnLst>
              <a:rect l="0" t="0" r="r" b="b"/>
              <a:pathLst>
                <a:path w="70" h="71">
                  <a:moveTo>
                    <a:pt x="0" y="0"/>
                  </a:moveTo>
                  <a:lnTo>
                    <a:pt x="70" y="0"/>
                  </a:lnTo>
                  <a:lnTo>
                    <a:pt x="35" y="71"/>
                  </a:lnTo>
                  <a:lnTo>
                    <a:pt x="0" y="0"/>
                  </a:lnTo>
                  <a:close/>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27" name="Freeform 55"/>
            <p:cNvSpPr>
              <a:spLocks/>
            </p:cNvSpPr>
            <p:nvPr/>
          </p:nvSpPr>
          <p:spPr bwMode="auto">
            <a:xfrm>
              <a:off x="2170113" y="3042689"/>
              <a:ext cx="57150" cy="57150"/>
            </a:xfrm>
            <a:custGeom>
              <a:avLst/>
              <a:gdLst/>
              <a:ahLst/>
              <a:cxnLst>
                <a:cxn ang="0">
                  <a:pos x="0" y="0"/>
                </a:cxn>
                <a:cxn ang="0">
                  <a:pos x="70" y="0"/>
                </a:cxn>
                <a:cxn ang="0">
                  <a:pos x="35" y="70"/>
                </a:cxn>
                <a:cxn ang="0">
                  <a:pos x="0" y="0"/>
                </a:cxn>
              </a:cxnLst>
              <a:rect l="0" t="0" r="r" b="b"/>
              <a:pathLst>
                <a:path w="70" h="70">
                  <a:moveTo>
                    <a:pt x="0" y="0"/>
                  </a:moveTo>
                  <a:lnTo>
                    <a:pt x="70" y="0"/>
                  </a:lnTo>
                  <a:lnTo>
                    <a:pt x="35" y="70"/>
                  </a:lnTo>
                  <a:lnTo>
                    <a:pt x="0" y="0"/>
                  </a:lnTo>
                  <a:close/>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28" name="Freeform 56"/>
            <p:cNvSpPr>
              <a:spLocks/>
            </p:cNvSpPr>
            <p:nvPr/>
          </p:nvSpPr>
          <p:spPr bwMode="auto">
            <a:xfrm>
              <a:off x="2590801" y="3174451"/>
              <a:ext cx="55563" cy="55562"/>
            </a:xfrm>
            <a:custGeom>
              <a:avLst/>
              <a:gdLst/>
              <a:ahLst/>
              <a:cxnLst>
                <a:cxn ang="0">
                  <a:pos x="0" y="0"/>
                </a:cxn>
                <a:cxn ang="0">
                  <a:pos x="71" y="0"/>
                </a:cxn>
                <a:cxn ang="0">
                  <a:pos x="36" y="71"/>
                </a:cxn>
                <a:cxn ang="0">
                  <a:pos x="0" y="0"/>
                </a:cxn>
              </a:cxnLst>
              <a:rect l="0" t="0" r="r" b="b"/>
              <a:pathLst>
                <a:path w="71" h="71">
                  <a:moveTo>
                    <a:pt x="0" y="0"/>
                  </a:moveTo>
                  <a:lnTo>
                    <a:pt x="71" y="0"/>
                  </a:lnTo>
                  <a:lnTo>
                    <a:pt x="36" y="71"/>
                  </a:lnTo>
                  <a:lnTo>
                    <a:pt x="0" y="0"/>
                  </a:lnTo>
                  <a:close/>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29" name="Line 57"/>
            <p:cNvSpPr>
              <a:spLocks noChangeShapeType="1"/>
            </p:cNvSpPr>
            <p:nvPr/>
          </p:nvSpPr>
          <p:spPr bwMode="auto">
            <a:xfrm>
              <a:off x="941388" y="3261764"/>
              <a:ext cx="1588" cy="1587"/>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30" name="Line 58"/>
            <p:cNvSpPr>
              <a:spLocks noChangeShapeType="1"/>
            </p:cNvSpPr>
            <p:nvPr/>
          </p:nvSpPr>
          <p:spPr bwMode="auto">
            <a:xfrm flipV="1">
              <a:off x="941388" y="2850601"/>
              <a:ext cx="838200" cy="411162"/>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31" name="Line 59"/>
            <p:cNvSpPr>
              <a:spLocks noChangeShapeType="1"/>
            </p:cNvSpPr>
            <p:nvPr/>
          </p:nvSpPr>
          <p:spPr bwMode="auto">
            <a:xfrm>
              <a:off x="1779588" y="2728364"/>
              <a:ext cx="1588" cy="244475"/>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32" name="Line 60"/>
            <p:cNvSpPr>
              <a:spLocks noChangeShapeType="1"/>
            </p:cNvSpPr>
            <p:nvPr/>
          </p:nvSpPr>
          <p:spPr bwMode="auto">
            <a:xfrm flipV="1">
              <a:off x="1779588" y="2466426"/>
              <a:ext cx="419100" cy="384175"/>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33" name="Line 61"/>
            <p:cNvSpPr>
              <a:spLocks noChangeShapeType="1"/>
            </p:cNvSpPr>
            <p:nvPr/>
          </p:nvSpPr>
          <p:spPr bwMode="auto">
            <a:xfrm>
              <a:off x="2198688" y="2223539"/>
              <a:ext cx="1588" cy="484187"/>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34" name="Line 62"/>
            <p:cNvSpPr>
              <a:spLocks noChangeShapeType="1"/>
            </p:cNvSpPr>
            <p:nvPr/>
          </p:nvSpPr>
          <p:spPr bwMode="auto">
            <a:xfrm flipV="1">
              <a:off x="2198688" y="2233064"/>
              <a:ext cx="419100" cy="233362"/>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35" name="Line 63"/>
            <p:cNvSpPr>
              <a:spLocks noChangeShapeType="1"/>
            </p:cNvSpPr>
            <p:nvPr/>
          </p:nvSpPr>
          <p:spPr bwMode="auto">
            <a:xfrm>
              <a:off x="2617788" y="2018751"/>
              <a:ext cx="1588" cy="428625"/>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36" name="Freeform 64"/>
            <p:cNvSpPr>
              <a:spLocks/>
            </p:cNvSpPr>
            <p:nvPr/>
          </p:nvSpPr>
          <p:spPr bwMode="auto">
            <a:xfrm>
              <a:off x="1751013" y="2728364"/>
              <a:ext cx="57150"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37" name="Freeform 65"/>
            <p:cNvSpPr>
              <a:spLocks/>
            </p:cNvSpPr>
            <p:nvPr/>
          </p:nvSpPr>
          <p:spPr bwMode="auto">
            <a:xfrm>
              <a:off x="1751013" y="2972839"/>
              <a:ext cx="57150"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38" name="Freeform 66"/>
            <p:cNvSpPr>
              <a:spLocks/>
            </p:cNvSpPr>
            <p:nvPr/>
          </p:nvSpPr>
          <p:spPr bwMode="auto">
            <a:xfrm>
              <a:off x="2170113" y="2223539"/>
              <a:ext cx="57150"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39" name="Freeform 67"/>
            <p:cNvSpPr>
              <a:spLocks/>
            </p:cNvSpPr>
            <p:nvPr/>
          </p:nvSpPr>
          <p:spPr bwMode="auto">
            <a:xfrm>
              <a:off x="2170113" y="2707726"/>
              <a:ext cx="57150"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40" name="Freeform 68"/>
            <p:cNvSpPr>
              <a:spLocks/>
            </p:cNvSpPr>
            <p:nvPr/>
          </p:nvSpPr>
          <p:spPr bwMode="auto">
            <a:xfrm>
              <a:off x="2590801" y="2018751"/>
              <a:ext cx="55563"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41" name="Freeform 69"/>
            <p:cNvSpPr>
              <a:spLocks/>
            </p:cNvSpPr>
            <p:nvPr/>
          </p:nvSpPr>
          <p:spPr bwMode="auto">
            <a:xfrm>
              <a:off x="2590801" y="2447376"/>
              <a:ext cx="55563" cy="1587"/>
            </a:xfrm>
            <a:custGeom>
              <a:avLst/>
              <a:gdLst/>
              <a:ahLst/>
              <a:cxnLst>
                <a:cxn ang="0">
                  <a:pos x="0" y="0"/>
                </a:cxn>
                <a:cxn ang="0">
                  <a:pos x="48" y="0"/>
                </a:cxn>
                <a:cxn ang="0">
                  <a:pos x="0" y="0"/>
                </a:cxn>
              </a:cxnLst>
              <a:rect l="0" t="0" r="r" b="b"/>
              <a:pathLst>
                <a:path w="48">
                  <a:moveTo>
                    <a:pt x="0" y="0"/>
                  </a:moveTo>
                  <a:lnTo>
                    <a:pt x="48" y="0"/>
                  </a:lnTo>
                  <a:lnTo>
                    <a:pt x="0" y="0"/>
                  </a:lnTo>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42" name="Freeform 70"/>
            <p:cNvSpPr>
              <a:spLocks/>
            </p:cNvSpPr>
            <p:nvPr/>
          </p:nvSpPr>
          <p:spPr bwMode="auto">
            <a:xfrm>
              <a:off x="912813" y="3233189"/>
              <a:ext cx="55563" cy="55562"/>
            </a:xfrm>
            <a:custGeom>
              <a:avLst/>
              <a:gdLst/>
              <a:ahLst/>
              <a:cxnLst>
                <a:cxn ang="0">
                  <a:pos x="0" y="0"/>
                </a:cxn>
                <a:cxn ang="0">
                  <a:pos x="70" y="0"/>
                </a:cxn>
                <a:cxn ang="0">
                  <a:pos x="35" y="70"/>
                </a:cxn>
                <a:cxn ang="0">
                  <a:pos x="0" y="0"/>
                </a:cxn>
              </a:cxnLst>
              <a:rect l="0" t="0" r="r" b="b"/>
              <a:pathLst>
                <a:path w="70" h="70">
                  <a:moveTo>
                    <a:pt x="0" y="0"/>
                  </a:moveTo>
                  <a:lnTo>
                    <a:pt x="70" y="0"/>
                  </a:lnTo>
                  <a:lnTo>
                    <a:pt x="35" y="70"/>
                  </a:lnTo>
                  <a:lnTo>
                    <a:pt x="0" y="0"/>
                  </a:lnTo>
                  <a:close/>
                </a:path>
              </a:pathLst>
            </a:custGeom>
            <a:solidFill>
              <a:srgbClr val="000000"/>
            </a:solid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43" name="Freeform 71"/>
            <p:cNvSpPr>
              <a:spLocks/>
            </p:cNvSpPr>
            <p:nvPr/>
          </p:nvSpPr>
          <p:spPr bwMode="auto">
            <a:xfrm>
              <a:off x="1751013" y="2823614"/>
              <a:ext cx="57150" cy="55562"/>
            </a:xfrm>
            <a:custGeom>
              <a:avLst/>
              <a:gdLst/>
              <a:ahLst/>
              <a:cxnLst>
                <a:cxn ang="0">
                  <a:pos x="0" y="0"/>
                </a:cxn>
                <a:cxn ang="0">
                  <a:pos x="70" y="0"/>
                </a:cxn>
                <a:cxn ang="0">
                  <a:pos x="35" y="71"/>
                </a:cxn>
                <a:cxn ang="0">
                  <a:pos x="0" y="0"/>
                </a:cxn>
              </a:cxnLst>
              <a:rect l="0" t="0" r="r" b="b"/>
              <a:pathLst>
                <a:path w="70" h="71">
                  <a:moveTo>
                    <a:pt x="0" y="0"/>
                  </a:moveTo>
                  <a:lnTo>
                    <a:pt x="70" y="0"/>
                  </a:lnTo>
                  <a:lnTo>
                    <a:pt x="35" y="71"/>
                  </a:lnTo>
                  <a:lnTo>
                    <a:pt x="0" y="0"/>
                  </a:lnTo>
                  <a:close/>
                </a:path>
              </a:pathLst>
            </a:custGeom>
            <a:solidFill>
              <a:srgbClr val="000000"/>
            </a:solid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44" name="Freeform 72"/>
            <p:cNvSpPr>
              <a:spLocks/>
            </p:cNvSpPr>
            <p:nvPr/>
          </p:nvSpPr>
          <p:spPr bwMode="auto">
            <a:xfrm>
              <a:off x="2170113" y="2437851"/>
              <a:ext cx="57150" cy="57150"/>
            </a:xfrm>
            <a:custGeom>
              <a:avLst/>
              <a:gdLst/>
              <a:ahLst/>
              <a:cxnLst>
                <a:cxn ang="0">
                  <a:pos x="0" y="0"/>
                </a:cxn>
                <a:cxn ang="0">
                  <a:pos x="70" y="0"/>
                </a:cxn>
                <a:cxn ang="0">
                  <a:pos x="35" y="70"/>
                </a:cxn>
                <a:cxn ang="0">
                  <a:pos x="0" y="0"/>
                </a:cxn>
              </a:cxnLst>
              <a:rect l="0" t="0" r="r" b="b"/>
              <a:pathLst>
                <a:path w="70" h="70">
                  <a:moveTo>
                    <a:pt x="0" y="0"/>
                  </a:moveTo>
                  <a:lnTo>
                    <a:pt x="70" y="0"/>
                  </a:lnTo>
                  <a:lnTo>
                    <a:pt x="35" y="70"/>
                  </a:lnTo>
                  <a:lnTo>
                    <a:pt x="0" y="0"/>
                  </a:lnTo>
                  <a:close/>
                </a:path>
              </a:pathLst>
            </a:custGeom>
            <a:solidFill>
              <a:srgbClr val="000000"/>
            </a:solid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45" name="Freeform 73"/>
            <p:cNvSpPr>
              <a:spLocks/>
            </p:cNvSpPr>
            <p:nvPr/>
          </p:nvSpPr>
          <p:spPr bwMode="auto">
            <a:xfrm>
              <a:off x="2590801" y="2204489"/>
              <a:ext cx="55563" cy="55562"/>
            </a:xfrm>
            <a:custGeom>
              <a:avLst/>
              <a:gdLst/>
              <a:ahLst/>
              <a:cxnLst>
                <a:cxn ang="0">
                  <a:pos x="0" y="0"/>
                </a:cxn>
                <a:cxn ang="0">
                  <a:pos x="71" y="0"/>
                </a:cxn>
                <a:cxn ang="0">
                  <a:pos x="36" y="70"/>
                </a:cxn>
                <a:cxn ang="0">
                  <a:pos x="0" y="0"/>
                </a:cxn>
              </a:cxnLst>
              <a:rect l="0" t="0" r="r" b="b"/>
              <a:pathLst>
                <a:path w="71" h="70">
                  <a:moveTo>
                    <a:pt x="0" y="0"/>
                  </a:moveTo>
                  <a:lnTo>
                    <a:pt x="71" y="0"/>
                  </a:lnTo>
                  <a:lnTo>
                    <a:pt x="36" y="70"/>
                  </a:lnTo>
                  <a:lnTo>
                    <a:pt x="0" y="0"/>
                  </a:lnTo>
                  <a:close/>
                </a:path>
              </a:pathLst>
            </a:custGeom>
            <a:solidFill>
              <a:srgbClr val="000000"/>
            </a:solid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46" name="Line 74"/>
            <p:cNvSpPr>
              <a:spLocks noChangeShapeType="1"/>
            </p:cNvSpPr>
            <p:nvPr/>
          </p:nvSpPr>
          <p:spPr bwMode="auto">
            <a:xfrm>
              <a:off x="941388" y="3261764"/>
              <a:ext cx="1692000" cy="15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47" name="Line 75"/>
            <p:cNvSpPr>
              <a:spLocks noChangeShapeType="1"/>
            </p:cNvSpPr>
            <p:nvPr/>
          </p:nvSpPr>
          <p:spPr bwMode="auto">
            <a:xfrm>
              <a:off x="941388" y="3261764"/>
              <a:ext cx="1588" cy="396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48" name="Rectangle 76"/>
            <p:cNvSpPr>
              <a:spLocks noChangeArrowheads="1"/>
            </p:cNvSpPr>
            <p:nvPr/>
          </p:nvSpPr>
          <p:spPr bwMode="auto">
            <a:xfrm>
              <a:off x="882651" y="3315739"/>
              <a:ext cx="55620"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a:solidFill>
                    <a:srgbClr val="000000"/>
                  </a:solidFill>
                  <a:latin typeface="Arial" pitchFamily="34" charset="0"/>
                  <a:cs typeface="Arial" pitchFamily="34" charset="0"/>
                </a:rPr>
                <a:t>0</a:t>
              </a:r>
              <a:endParaRPr lang="it-IT">
                <a:solidFill>
                  <a:prstClr val="black"/>
                </a:solidFill>
                <a:latin typeface="Arial" pitchFamily="34" charset="0"/>
                <a:cs typeface="Arial" pitchFamily="34" charset="0"/>
              </a:endParaRPr>
            </a:p>
          </p:txBody>
        </p:sp>
        <p:sp>
          <p:nvSpPr>
            <p:cNvPr id="3149" name="Line 77"/>
            <p:cNvSpPr>
              <a:spLocks noChangeShapeType="1"/>
            </p:cNvSpPr>
            <p:nvPr/>
          </p:nvSpPr>
          <p:spPr bwMode="auto">
            <a:xfrm>
              <a:off x="1360488" y="3261764"/>
              <a:ext cx="1588" cy="396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50" name="Rectangle 78"/>
            <p:cNvSpPr>
              <a:spLocks noChangeArrowheads="1"/>
            </p:cNvSpPr>
            <p:nvPr/>
          </p:nvSpPr>
          <p:spPr bwMode="auto">
            <a:xfrm>
              <a:off x="1270001" y="3315739"/>
              <a:ext cx="111239"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a:solidFill>
                    <a:srgbClr val="000000"/>
                  </a:solidFill>
                  <a:latin typeface="Arial" pitchFamily="34" charset="0"/>
                  <a:cs typeface="Arial" pitchFamily="34" charset="0"/>
                </a:rPr>
                <a:t>10</a:t>
              </a:r>
              <a:endParaRPr lang="it-IT">
                <a:solidFill>
                  <a:prstClr val="black"/>
                </a:solidFill>
                <a:latin typeface="Arial" pitchFamily="34" charset="0"/>
                <a:cs typeface="Arial" pitchFamily="34" charset="0"/>
              </a:endParaRPr>
            </a:p>
          </p:txBody>
        </p:sp>
        <p:sp>
          <p:nvSpPr>
            <p:cNvPr id="3151" name="Line 79"/>
            <p:cNvSpPr>
              <a:spLocks noChangeShapeType="1"/>
            </p:cNvSpPr>
            <p:nvPr/>
          </p:nvSpPr>
          <p:spPr bwMode="auto">
            <a:xfrm>
              <a:off x="1779588" y="3261764"/>
              <a:ext cx="1588" cy="396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52" name="Rectangle 80"/>
            <p:cNvSpPr>
              <a:spLocks noChangeArrowheads="1"/>
            </p:cNvSpPr>
            <p:nvPr/>
          </p:nvSpPr>
          <p:spPr bwMode="auto">
            <a:xfrm>
              <a:off x="1689101" y="3315739"/>
              <a:ext cx="111239"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a:solidFill>
                    <a:srgbClr val="000000"/>
                  </a:solidFill>
                  <a:latin typeface="Arial" pitchFamily="34" charset="0"/>
                  <a:cs typeface="Arial" pitchFamily="34" charset="0"/>
                </a:rPr>
                <a:t>20</a:t>
              </a:r>
              <a:endParaRPr lang="it-IT">
                <a:solidFill>
                  <a:prstClr val="black"/>
                </a:solidFill>
                <a:latin typeface="Arial" pitchFamily="34" charset="0"/>
                <a:cs typeface="Arial" pitchFamily="34" charset="0"/>
              </a:endParaRPr>
            </a:p>
          </p:txBody>
        </p:sp>
        <p:sp>
          <p:nvSpPr>
            <p:cNvPr id="3153" name="Line 81"/>
            <p:cNvSpPr>
              <a:spLocks noChangeShapeType="1"/>
            </p:cNvSpPr>
            <p:nvPr/>
          </p:nvSpPr>
          <p:spPr bwMode="auto">
            <a:xfrm>
              <a:off x="2198688" y="3261764"/>
              <a:ext cx="1588" cy="396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54" name="Rectangle 82"/>
            <p:cNvSpPr>
              <a:spLocks noChangeArrowheads="1"/>
            </p:cNvSpPr>
            <p:nvPr/>
          </p:nvSpPr>
          <p:spPr bwMode="auto">
            <a:xfrm>
              <a:off x="2108201" y="3315739"/>
              <a:ext cx="111239"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a:solidFill>
                    <a:srgbClr val="000000"/>
                  </a:solidFill>
                  <a:latin typeface="Arial" pitchFamily="34" charset="0"/>
                  <a:cs typeface="Arial" pitchFamily="34" charset="0"/>
                </a:rPr>
                <a:t>30</a:t>
              </a:r>
              <a:endParaRPr lang="it-IT">
                <a:solidFill>
                  <a:prstClr val="black"/>
                </a:solidFill>
                <a:latin typeface="Arial" pitchFamily="34" charset="0"/>
                <a:cs typeface="Arial" pitchFamily="34" charset="0"/>
              </a:endParaRPr>
            </a:p>
          </p:txBody>
        </p:sp>
        <p:sp>
          <p:nvSpPr>
            <p:cNvPr id="3155" name="Line 83"/>
            <p:cNvSpPr>
              <a:spLocks noChangeShapeType="1"/>
            </p:cNvSpPr>
            <p:nvPr/>
          </p:nvSpPr>
          <p:spPr bwMode="auto">
            <a:xfrm>
              <a:off x="2617788" y="3261764"/>
              <a:ext cx="1588" cy="396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56" name="Rectangle 84"/>
            <p:cNvSpPr>
              <a:spLocks noChangeArrowheads="1"/>
            </p:cNvSpPr>
            <p:nvPr/>
          </p:nvSpPr>
          <p:spPr bwMode="auto">
            <a:xfrm>
              <a:off x="2527301" y="3315739"/>
              <a:ext cx="111239"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a:solidFill>
                    <a:srgbClr val="000000"/>
                  </a:solidFill>
                  <a:latin typeface="Arial" pitchFamily="34" charset="0"/>
                  <a:cs typeface="Arial" pitchFamily="34" charset="0"/>
                </a:rPr>
                <a:t>40</a:t>
              </a:r>
              <a:endParaRPr lang="it-IT">
                <a:solidFill>
                  <a:prstClr val="black"/>
                </a:solidFill>
                <a:latin typeface="Arial" pitchFamily="34" charset="0"/>
                <a:cs typeface="Arial" pitchFamily="34" charset="0"/>
              </a:endParaRPr>
            </a:p>
          </p:txBody>
        </p:sp>
        <p:sp>
          <p:nvSpPr>
            <p:cNvPr id="3159" name="Line 87"/>
            <p:cNvSpPr>
              <a:spLocks noChangeShapeType="1"/>
            </p:cNvSpPr>
            <p:nvPr/>
          </p:nvSpPr>
          <p:spPr bwMode="auto">
            <a:xfrm flipV="1">
              <a:off x="941388" y="1863176"/>
              <a:ext cx="1588" cy="13985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60" name="Line 88"/>
            <p:cNvSpPr>
              <a:spLocks noChangeShapeType="1"/>
            </p:cNvSpPr>
            <p:nvPr/>
          </p:nvSpPr>
          <p:spPr bwMode="auto">
            <a:xfrm flipH="1">
              <a:off x="900113" y="3261764"/>
              <a:ext cx="41275" cy="15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61" name="Rectangle 89"/>
            <p:cNvSpPr>
              <a:spLocks noChangeArrowheads="1"/>
            </p:cNvSpPr>
            <p:nvPr/>
          </p:nvSpPr>
          <p:spPr bwMode="auto">
            <a:xfrm>
              <a:off x="766763" y="3198264"/>
              <a:ext cx="55620"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a:solidFill>
                    <a:srgbClr val="000000"/>
                  </a:solidFill>
                  <a:latin typeface="Arial" pitchFamily="34" charset="0"/>
                  <a:cs typeface="Arial" pitchFamily="34" charset="0"/>
                </a:rPr>
                <a:t>0</a:t>
              </a:r>
              <a:endParaRPr lang="it-IT">
                <a:solidFill>
                  <a:prstClr val="black"/>
                </a:solidFill>
                <a:latin typeface="Arial" pitchFamily="34" charset="0"/>
                <a:cs typeface="Arial" pitchFamily="34" charset="0"/>
              </a:endParaRPr>
            </a:p>
          </p:txBody>
        </p:sp>
        <p:sp>
          <p:nvSpPr>
            <p:cNvPr id="3162" name="Line 90"/>
            <p:cNvSpPr>
              <a:spLocks noChangeShapeType="1"/>
            </p:cNvSpPr>
            <p:nvPr/>
          </p:nvSpPr>
          <p:spPr bwMode="auto">
            <a:xfrm flipH="1">
              <a:off x="900113" y="3144289"/>
              <a:ext cx="41275" cy="15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63" name="Rectangle 91"/>
            <p:cNvSpPr>
              <a:spLocks noChangeArrowheads="1"/>
            </p:cNvSpPr>
            <p:nvPr/>
          </p:nvSpPr>
          <p:spPr bwMode="auto">
            <a:xfrm>
              <a:off x="766763" y="3082376"/>
              <a:ext cx="55620"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a:solidFill>
                    <a:srgbClr val="000000"/>
                  </a:solidFill>
                  <a:latin typeface="Arial" pitchFamily="34" charset="0"/>
                  <a:cs typeface="Arial" pitchFamily="34" charset="0"/>
                </a:rPr>
                <a:t>1</a:t>
              </a:r>
              <a:endParaRPr lang="it-IT">
                <a:solidFill>
                  <a:prstClr val="black"/>
                </a:solidFill>
                <a:latin typeface="Arial" pitchFamily="34" charset="0"/>
                <a:cs typeface="Arial" pitchFamily="34" charset="0"/>
              </a:endParaRPr>
            </a:p>
          </p:txBody>
        </p:sp>
        <p:sp>
          <p:nvSpPr>
            <p:cNvPr id="3164" name="Line 92"/>
            <p:cNvSpPr>
              <a:spLocks noChangeShapeType="1"/>
            </p:cNvSpPr>
            <p:nvPr/>
          </p:nvSpPr>
          <p:spPr bwMode="auto">
            <a:xfrm flipH="1">
              <a:off x="900113" y="3028401"/>
              <a:ext cx="41275" cy="15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65" name="Rectangle 93"/>
            <p:cNvSpPr>
              <a:spLocks noChangeArrowheads="1"/>
            </p:cNvSpPr>
            <p:nvPr/>
          </p:nvSpPr>
          <p:spPr bwMode="auto">
            <a:xfrm>
              <a:off x="766763" y="2964901"/>
              <a:ext cx="55620"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a:solidFill>
                    <a:srgbClr val="000000"/>
                  </a:solidFill>
                  <a:latin typeface="Arial" pitchFamily="34" charset="0"/>
                  <a:cs typeface="Arial" pitchFamily="34" charset="0"/>
                </a:rPr>
                <a:t>2</a:t>
              </a:r>
              <a:endParaRPr lang="it-IT">
                <a:solidFill>
                  <a:prstClr val="black"/>
                </a:solidFill>
                <a:latin typeface="Arial" pitchFamily="34" charset="0"/>
                <a:cs typeface="Arial" pitchFamily="34" charset="0"/>
              </a:endParaRPr>
            </a:p>
          </p:txBody>
        </p:sp>
        <p:sp>
          <p:nvSpPr>
            <p:cNvPr id="3166" name="Line 94"/>
            <p:cNvSpPr>
              <a:spLocks noChangeShapeType="1"/>
            </p:cNvSpPr>
            <p:nvPr/>
          </p:nvSpPr>
          <p:spPr bwMode="auto">
            <a:xfrm flipH="1">
              <a:off x="900113" y="2910926"/>
              <a:ext cx="41275" cy="15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67" name="Rectangle 95"/>
            <p:cNvSpPr>
              <a:spLocks noChangeArrowheads="1"/>
            </p:cNvSpPr>
            <p:nvPr/>
          </p:nvSpPr>
          <p:spPr bwMode="auto">
            <a:xfrm>
              <a:off x="766763" y="2849014"/>
              <a:ext cx="55620"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a:solidFill>
                    <a:srgbClr val="000000"/>
                  </a:solidFill>
                  <a:latin typeface="Arial" pitchFamily="34" charset="0"/>
                  <a:cs typeface="Arial" pitchFamily="34" charset="0"/>
                </a:rPr>
                <a:t>3</a:t>
              </a:r>
              <a:endParaRPr lang="it-IT">
                <a:solidFill>
                  <a:prstClr val="black"/>
                </a:solidFill>
                <a:latin typeface="Arial" pitchFamily="34" charset="0"/>
                <a:cs typeface="Arial" pitchFamily="34" charset="0"/>
              </a:endParaRPr>
            </a:p>
          </p:txBody>
        </p:sp>
        <p:sp>
          <p:nvSpPr>
            <p:cNvPr id="3168" name="Line 96"/>
            <p:cNvSpPr>
              <a:spLocks noChangeShapeType="1"/>
            </p:cNvSpPr>
            <p:nvPr/>
          </p:nvSpPr>
          <p:spPr bwMode="auto">
            <a:xfrm flipH="1">
              <a:off x="900113" y="2795039"/>
              <a:ext cx="41275" cy="15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69" name="Rectangle 97"/>
            <p:cNvSpPr>
              <a:spLocks noChangeArrowheads="1"/>
            </p:cNvSpPr>
            <p:nvPr/>
          </p:nvSpPr>
          <p:spPr bwMode="auto">
            <a:xfrm>
              <a:off x="766763" y="2731539"/>
              <a:ext cx="55620"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a:solidFill>
                    <a:srgbClr val="000000"/>
                  </a:solidFill>
                  <a:latin typeface="Arial" pitchFamily="34" charset="0"/>
                  <a:cs typeface="Arial" pitchFamily="34" charset="0"/>
                </a:rPr>
                <a:t>4</a:t>
              </a:r>
              <a:endParaRPr lang="it-IT">
                <a:solidFill>
                  <a:prstClr val="black"/>
                </a:solidFill>
                <a:latin typeface="Arial" pitchFamily="34" charset="0"/>
                <a:cs typeface="Arial" pitchFamily="34" charset="0"/>
              </a:endParaRPr>
            </a:p>
          </p:txBody>
        </p:sp>
        <p:sp>
          <p:nvSpPr>
            <p:cNvPr id="3170" name="Line 98"/>
            <p:cNvSpPr>
              <a:spLocks noChangeShapeType="1"/>
            </p:cNvSpPr>
            <p:nvPr/>
          </p:nvSpPr>
          <p:spPr bwMode="auto">
            <a:xfrm flipH="1">
              <a:off x="900113" y="2679151"/>
              <a:ext cx="41275" cy="15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71" name="Rectangle 99"/>
            <p:cNvSpPr>
              <a:spLocks noChangeArrowheads="1"/>
            </p:cNvSpPr>
            <p:nvPr/>
          </p:nvSpPr>
          <p:spPr bwMode="auto">
            <a:xfrm>
              <a:off x="766763" y="2615651"/>
              <a:ext cx="55620"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a:solidFill>
                    <a:srgbClr val="000000"/>
                  </a:solidFill>
                  <a:latin typeface="Arial" pitchFamily="34" charset="0"/>
                  <a:cs typeface="Arial" pitchFamily="34" charset="0"/>
                </a:rPr>
                <a:t>5</a:t>
              </a:r>
              <a:endParaRPr lang="it-IT">
                <a:solidFill>
                  <a:prstClr val="black"/>
                </a:solidFill>
                <a:latin typeface="Arial" pitchFamily="34" charset="0"/>
                <a:cs typeface="Arial" pitchFamily="34" charset="0"/>
              </a:endParaRPr>
            </a:p>
          </p:txBody>
        </p:sp>
        <p:sp>
          <p:nvSpPr>
            <p:cNvPr id="3172" name="Line 100"/>
            <p:cNvSpPr>
              <a:spLocks noChangeShapeType="1"/>
            </p:cNvSpPr>
            <p:nvPr/>
          </p:nvSpPr>
          <p:spPr bwMode="auto">
            <a:xfrm flipH="1">
              <a:off x="900113" y="2561676"/>
              <a:ext cx="41275" cy="15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73" name="Rectangle 101"/>
            <p:cNvSpPr>
              <a:spLocks noChangeArrowheads="1"/>
            </p:cNvSpPr>
            <p:nvPr/>
          </p:nvSpPr>
          <p:spPr bwMode="auto">
            <a:xfrm>
              <a:off x="766763" y="2499764"/>
              <a:ext cx="55620"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a:solidFill>
                    <a:srgbClr val="000000"/>
                  </a:solidFill>
                  <a:latin typeface="Arial" pitchFamily="34" charset="0"/>
                  <a:cs typeface="Arial" pitchFamily="34" charset="0"/>
                </a:rPr>
                <a:t>6</a:t>
              </a:r>
              <a:endParaRPr lang="it-IT">
                <a:solidFill>
                  <a:prstClr val="black"/>
                </a:solidFill>
                <a:latin typeface="Arial" pitchFamily="34" charset="0"/>
                <a:cs typeface="Arial" pitchFamily="34" charset="0"/>
              </a:endParaRPr>
            </a:p>
          </p:txBody>
        </p:sp>
        <p:sp>
          <p:nvSpPr>
            <p:cNvPr id="3174" name="Line 102"/>
            <p:cNvSpPr>
              <a:spLocks noChangeShapeType="1"/>
            </p:cNvSpPr>
            <p:nvPr/>
          </p:nvSpPr>
          <p:spPr bwMode="auto">
            <a:xfrm flipH="1">
              <a:off x="900113" y="2445789"/>
              <a:ext cx="41275" cy="15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75" name="Rectangle 103"/>
            <p:cNvSpPr>
              <a:spLocks noChangeArrowheads="1"/>
            </p:cNvSpPr>
            <p:nvPr/>
          </p:nvSpPr>
          <p:spPr bwMode="auto">
            <a:xfrm>
              <a:off x="766763" y="2382289"/>
              <a:ext cx="55620"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a:solidFill>
                    <a:srgbClr val="000000"/>
                  </a:solidFill>
                  <a:latin typeface="Arial" pitchFamily="34" charset="0"/>
                  <a:cs typeface="Arial" pitchFamily="34" charset="0"/>
                </a:rPr>
                <a:t>7</a:t>
              </a:r>
              <a:endParaRPr lang="it-IT">
                <a:solidFill>
                  <a:prstClr val="black"/>
                </a:solidFill>
                <a:latin typeface="Arial" pitchFamily="34" charset="0"/>
                <a:cs typeface="Arial" pitchFamily="34" charset="0"/>
              </a:endParaRPr>
            </a:p>
          </p:txBody>
        </p:sp>
        <p:sp>
          <p:nvSpPr>
            <p:cNvPr id="3176" name="Line 104"/>
            <p:cNvSpPr>
              <a:spLocks noChangeShapeType="1"/>
            </p:cNvSpPr>
            <p:nvPr/>
          </p:nvSpPr>
          <p:spPr bwMode="auto">
            <a:xfrm flipH="1">
              <a:off x="900113" y="2328314"/>
              <a:ext cx="41275" cy="15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77" name="Rectangle 105"/>
            <p:cNvSpPr>
              <a:spLocks noChangeArrowheads="1"/>
            </p:cNvSpPr>
            <p:nvPr/>
          </p:nvSpPr>
          <p:spPr bwMode="auto">
            <a:xfrm>
              <a:off x="766763" y="2266401"/>
              <a:ext cx="55620"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a:solidFill>
                    <a:srgbClr val="000000"/>
                  </a:solidFill>
                  <a:latin typeface="Arial" pitchFamily="34" charset="0"/>
                  <a:cs typeface="Arial" pitchFamily="34" charset="0"/>
                </a:rPr>
                <a:t>8</a:t>
              </a:r>
              <a:endParaRPr lang="it-IT">
                <a:solidFill>
                  <a:prstClr val="black"/>
                </a:solidFill>
                <a:latin typeface="Arial" pitchFamily="34" charset="0"/>
                <a:cs typeface="Arial" pitchFamily="34" charset="0"/>
              </a:endParaRPr>
            </a:p>
          </p:txBody>
        </p:sp>
        <p:sp>
          <p:nvSpPr>
            <p:cNvPr id="3178" name="Line 106"/>
            <p:cNvSpPr>
              <a:spLocks noChangeShapeType="1"/>
            </p:cNvSpPr>
            <p:nvPr/>
          </p:nvSpPr>
          <p:spPr bwMode="auto">
            <a:xfrm flipH="1">
              <a:off x="900113" y="2212426"/>
              <a:ext cx="41275" cy="15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79" name="Rectangle 107"/>
            <p:cNvSpPr>
              <a:spLocks noChangeArrowheads="1"/>
            </p:cNvSpPr>
            <p:nvPr/>
          </p:nvSpPr>
          <p:spPr bwMode="auto">
            <a:xfrm>
              <a:off x="766763" y="2148926"/>
              <a:ext cx="55620"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a:solidFill>
                    <a:srgbClr val="000000"/>
                  </a:solidFill>
                  <a:latin typeface="Arial" pitchFamily="34" charset="0"/>
                  <a:cs typeface="Arial" pitchFamily="34" charset="0"/>
                </a:rPr>
                <a:t>9</a:t>
              </a:r>
              <a:endParaRPr lang="it-IT">
                <a:solidFill>
                  <a:prstClr val="black"/>
                </a:solidFill>
                <a:latin typeface="Arial" pitchFamily="34" charset="0"/>
                <a:cs typeface="Arial" pitchFamily="34" charset="0"/>
              </a:endParaRPr>
            </a:p>
          </p:txBody>
        </p:sp>
        <p:sp>
          <p:nvSpPr>
            <p:cNvPr id="3180" name="Line 108"/>
            <p:cNvSpPr>
              <a:spLocks noChangeShapeType="1"/>
            </p:cNvSpPr>
            <p:nvPr/>
          </p:nvSpPr>
          <p:spPr bwMode="auto">
            <a:xfrm flipH="1">
              <a:off x="900113" y="2096539"/>
              <a:ext cx="41275" cy="15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81" name="Rectangle 109"/>
            <p:cNvSpPr>
              <a:spLocks noChangeArrowheads="1"/>
            </p:cNvSpPr>
            <p:nvPr/>
          </p:nvSpPr>
          <p:spPr bwMode="auto">
            <a:xfrm>
              <a:off x="726915" y="2033039"/>
              <a:ext cx="111239"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dirty="0">
                  <a:solidFill>
                    <a:srgbClr val="000000"/>
                  </a:solidFill>
                  <a:latin typeface="Arial" pitchFamily="34" charset="0"/>
                  <a:cs typeface="Arial" pitchFamily="34" charset="0"/>
                </a:rPr>
                <a:t>10</a:t>
              </a:r>
              <a:endParaRPr lang="it-IT" dirty="0">
                <a:solidFill>
                  <a:prstClr val="black"/>
                </a:solidFill>
                <a:latin typeface="Arial" pitchFamily="34" charset="0"/>
                <a:cs typeface="Arial" pitchFamily="34" charset="0"/>
              </a:endParaRPr>
            </a:p>
          </p:txBody>
        </p:sp>
        <p:sp>
          <p:nvSpPr>
            <p:cNvPr id="3182" name="Line 110"/>
            <p:cNvSpPr>
              <a:spLocks noChangeShapeType="1"/>
            </p:cNvSpPr>
            <p:nvPr/>
          </p:nvSpPr>
          <p:spPr bwMode="auto">
            <a:xfrm flipH="1">
              <a:off x="900113" y="1979064"/>
              <a:ext cx="41275" cy="15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83" name="Rectangle 111"/>
            <p:cNvSpPr>
              <a:spLocks noChangeArrowheads="1"/>
            </p:cNvSpPr>
            <p:nvPr/>
          </p:nvSpPr>
          <p:spPr bwMode="auto">
            <a:xfrm>
              <a:off x="726915" y="1917151"/>
              <a:ext cx="105721"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dirty="0">
                  <a:solidFill>
                    <a:srgbClr val="000000"/>
                  </a:solidFill>
                  <a:latin typeface="Arial" pitchFamily="34" charset="0"/>
                  <a:cs typeface="Arial" pitchFamily="34" charset="0"/>
                </a:rPr>
                <a:t>11</a:t>
              </a:r>
              <a:endParaRPr lang="it-IT" dirty="0">
                <a:solidFill>
                  <a:prstClr val="black"/>
                </a:solidFill>
                <a:latin typeface="Arial" pitchFamily="34" charset="0"/>
                <a:cs typeface="Arial" pitchFamily="34" charset="0"/>
              </a:endParaRPr>
            </a:p>
          </p:txBody>
        </p:sp>
        <p:sp>
          <p:nvSpPr>
            <p:cNvPr id="3184" name="Line 112"/>
            <p:cNvSpPr>
              <a:spLocks noChangeShapeType="1"/>
            </p:cNvSpPr>
            <p:nvPr/>
          </p:nvSpPr>
          <p:spPr bwMode="auto">
            <a:xfrm flipH="1">
              <a:off x="900113" y="1863176"/>
              <a:ext cx="41275" cy="1587"/>
            </a:xfrm>
            <a:prstGeom prst="line">
              <a:avLst/>
            </a:prstGeom>
            <a:no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85" name="Rectangle 113"/>
            <p:cNvSpPr>
              <a:spLocks noChangeArrowheads="1"/>
            </p:cNvSpPr>
            <p:nvPr/>
          </p:nvSpPr>
          <p:spPr bwMode="auto">
            <a:xfrm>
              <a:off x="726915" y="1799676"/>
              <a:ext cx="111239"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dirty="0">
                  <a:solidFill>
                    <a:srgbClr val="000000"/>
                  </a:solidFill>
                  <a:latin typeface="Arial" pitchFamily="34" charset="0"/>
                  <a:cs typeface="Arial" pitchFamily="34" charset="0"/>
                </a:rPr>
                <a:t>12</a:t>
              </a:r>
              <a:endParaRPr lang="it-IT" dirty="0">
                <a:solidFill>
                  <a:prstClr val="black"/>
                </a:solidFill>
                <a:latin typeface="Arial" pitchFamily="34" charset="0"/>
                <a:cs typeface="Arial" pitchFamily="34" charset="0"/>
              </a:endParaRPr>
            </a:p>
          </p:txBody>
        </p:sp>
        <p:sp>
          <p:nvSpPr>
            <p:cNvPr id="3186" name="Rectangle 114"/>
            <p:cNvSpPr>
              <a:spLocks noChangeArrowheads="1"/>
            </p:cNvSpPr>
            <p:nvPr/>
          </p:nvSpPr>
          <p:spPr bwMode="auto">
            <a:xfrm>
              <a:off x="1387476" y="1672676"/>
              <a:ext cx="283371"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dirty="0">
                  <a:solidFill>
                    <a:srgbClr val="000000"/>
                  </a:solidFill>
                  <a:latin typeface="Arial" pitchFamily="34" charset="0"/>
                  <a:cs typeface="Arial" pitchFamily="34" charset="0"/>
                </a:rPr>
                <a:t>BCSC</a:t>
              </a:r>
              <a:endParaRPr lang="it-IT" b="1" dirty="0">
                <a:solidFill>
                  <a:prstClr val="black"/>
                </a:solidFill>
                <a:latin typeface="Arial" pitchFamily="34" charset="0"/>
                <a:cs typeface="Arial" pitchFamily="34" charset="0"/>
              </a:endParaRPr>
            </a:p>
          </p:txBody>
        </p:sp>
        <p:sp>
          <p:nvSpPr>
            <p:cNvPr id="3187" name="Line 115"/>
            <p:cNvSpPr>
              <a:spLocks noChangeShapeType="1"/>
            </p:cNvSpPr>
            <p:nvPr/>
          </p:nvSpPr>
          <p:spPr bwMode="auto">
            <a:xfrm>
              <a:off x="1155701" y="1723476"/>
              <a:ext cx="204788" cy="1587"/>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88" name="Rectangle 116"/>
            <p:cNvSpPr>
              <a:spLocks noChangeArrowheads="1"/>
            </p:cNvSpPr>
            <p:nvPr/>
          </p:nvSpPr>
          <p:spPr bwMode="auto">
            <a:xfrm>
              <a:off x="1230313" y="1694901"/>
              <a:ext cx="55563" cy="57150"/>
            </a:xfrm>
            <a:prstGeom prst="rect">
              <a:avLst/>
            </a:prstGeom>
            <a:no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89" name="Rectangle 117"/>
            <p:cNvSpPr>
              <a:spLocks noChangeArrowheads="1"/>
            </p:cNvSpPr>
            <p:nvPr/>
          </p:nvSpPr>
          <p:spPr bwMode="auto">
            <a:xfrm>
              <a:off x="1387476" y="1833014"/>
              <a:ext cx="614843"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dirty="0">
                  <a:solidFill>
                    <a:srgbClr val="000000"/>
                  </a:solidFill>
                  <a:latin typeface="Arial" pitchFamily="34" charset="0"/>
                  <a:cs typeface="Arial" pitchFamily="34" charset="0"/>
                </a:rPr>
                <a:t>BCSC </a:t>
              </a:r>
              <a:r>
                <a:rPr lang="it-IT" sz="900" b="1" dirty="0" err="1">
                  <a:solidFill>
                    <a:srgbClr val="000000"/>
                  </a:solidFill>
                  <a:latin typeface="Arial" pitchFamily="34" charset="0"/>
                  <a:cs typeface="Arial" pitchFamily="34" charset="0"/>
                </a:rPr>
                <a:t>shTAZ</a:t>
              </a:r>
              <a:endParaRPr lang="it-IT" b="1" dirty="0">
                <a:solidFill>
                  <a:prstClr val="black"/>
                </a:solidFill>
                <a:latin typeface="Arial" pitchFamily="34" charset="0"/>
                <a:cs typeface="Arial" pitchFamily="34" charset="0"/>
              </a:endParaRPr>
            </a:p>
          </p:txBody>
        </p:sp>
        <p:sp>
          <p:nvSpPr>
            <p:cNvPr id="3190" name="Line 118"/>
            <p:cNvSpPr>
              <a:spLocks noChangeShapeType="1"/>
            </p:cNvSpPr>
            <p:nvPr/>
          </p:nvSpPr>
          <p:spPr bwMode="auto">
            <a:xfrm>
              <a:off x="1155701" y="1883814"/>
              <a:ext cx="204788" cy="1587"/>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91" name="Rectangle 119"/>
            <p:cNvSpPr>
              <a:spLocks noChangeArrowheads="1"/>
            </p:cNvSpPr>
            <p:nvPr/>
          </p:nvSpPr>
          <p:spPr bwMode="auto">
            <a:xfrm>
              <a:off x="1230313" y="1856826"/>
              <a:ext cx="55563" cy="55562"/>
            </a:xfrm>
            <a:prstGeom prst="rect">
              <a:avLst/>
            </a:prstGeom>
            <a:solidFill>
              <a:srgbClr val="000000"/>
            </a:solidFill>
            <a:ln w="15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92" name="Rectangle 120"/>
            <p:cNvSpPr>
              <a:spLocks noChangeArrowheads="1"/>
            </p:cNvSpPr>
            <p:nvPr/>
          </p:nvSpPr>
          <p:spPr bwMode="auto">
            <a:xfrm>
              <a:off x="1387476" y="1993351"/>
              <a:ext cx="277756"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dirty="0" err="1">
                  <a:solidFill>
                    <a:srgbClr val="000000"/>
                  </a:solidFill>
                  <a:latin typeface="Arial" pitchFamily="34" charset="0"/>
                  <a:cs typeface="Arial" pitchFamily="34" charset="0"/>
                </a:rPr>
                <a:t>dBCC</a:t>
              </a:r>
              <a:endParaRPr lang="it-IT" b="1" dirty="0">
                <a:solidFill>
                  <a:prstClr val="black"/>
                </a:solidFill>
                <a:latin typeface="Arial" pitchFamily="34" charset="0"/>
                <a:cs typeface="Arial" pitchFamily="34" charset="0"/>
              </a:endParaRPr>
            </a:p>
          </p:txBody>
        </p:sp>
        <p:sp>
          <p:nvSpPr>
            <p:cNvPr id="3193" name="Line 121"/>
            <p:cNvSpPr>
              <a:spLocks noChangeShapeType="1"/>
            </p:cNvSpPr>
            <p:nvPr/>
          </p:nvSpPr>
          <p:spPr bwMode="auto">
            <a:xfrm>
              <a:off x="1155701" y="2044151"/>
              <a:ext cx="204788" cy="1587"/>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94" name="Freeform 122"/>
            <p:cNvSpPr>
              <a:spLocks/>
            </p:cNvSpPr>
            <p:nvPr/>
          </p:nvSpPr>
          <p:spPr bwMode="auto">
            <a:xfrm>
              <a:off x="1230313" y="2017164"/>
              <a:ext cx="55563" cy="55562"/>
            </a:xfrm>
            <a:custGeom>
              <a:avLst/>
              <a:gdLst/>
              <a:ahLst/>
              <a:cxnLst>
                <a:cxn ang="0">
                  <a:pos x="0" y="0"/>
                </a:cxn>
                <a:cxn ang="0">
                  <a:pos x="71" y="0"/>
                </a:cxn>
                <a:cxn ang="0">
                  <a:pos x="35" y="70"/>
                </a:cxn>
                <a:cxn ang="0">
                  <a:pos x="0" y="0"/>
                </a:cxn>
              </a:cxnLst>
              <a:rect l="0" t="0" r="r" b="b"/>
              <a:pathLst>
                <a:path w="71" h="70">
                  <a:moveTo>
                    <a:pt x="0" y="0"/>
                  </a:moveTo>
                  <a:lnTo>
                    <a:pt x="71" y="0"/>
                  </a:lnTo>
                  <a:lnTo>
                    <a:pt x="35" y="70"/>
                  </a:lnTo>
                  <a:lnTo>
                    <a:pt x="0" y="0"/>
                  </a:lnTo>
                  <a:close/>
                </a:path>
              </a:pathLst>
            </a:cu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95" name="Rectangle 123"/>
            <p:cNvSpPr>
              <a:spLocks noChangeArrowheads="1"/>
            </p:cNvSpPr>
            <p:nvPr/>
          </p:nvSpPr>
          <p:spPr bwMode="auto">
            <a:xfrm>
              <a:off x="1387476" y="2155276"/>
              <a:ext cx="492519" cy="1200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900" b="1" dirty="0" err="1">
                  <a:solidFill>
                    <a:srgbClr val="000000"/>
                  </a:solidFill>
                  <a:latin typeface="Arial" pitchFamily="34" charset="0"/>
                  <a:cs typeface="Arial" pitchFamily="34" charset="0"/>
                </a:rPr>
                <a:t>dBCC</a:t>
              </a:r>
              <a:r>
                <a:rPr lang="it-IT" sz="900" b="1" dirty="0">
                  <a:solidFill>
                    <a:srgbClr val="000000"/>
                  </a:solidFill>
                  <a:latin typeface="Arial" pitchFamily="34" charset="0"/>
                  <a:cs typeface="Arial" pitchFamily="34" charset="0"/>
                </a:rPr>
                <a:t> TAZ</a:t>
              </a:r>
              <a:endParaRPr lang="it-IT" b="1" dirty="0">
                <a:solidFill>
                  <a:prstClr val="black"/>
                </a:solidFill>
                <a:latin typeface="Arial" pitchFamily="34" charset="0"/>
                <a:cs typeface="Arial" pitchFamily="34" charset="0"/>
              </a:endParaRPr>
            </a:p>
          </p:txBody>
        </p:sp>
        <p:sp>
          <p:nvSpPr>
            <p:cNvPr id="3196" name="Line 124"/>
            <p:cNvSpPr>
              <a:spLocks noChangeShapeType="1"/>
            </p:cNvSpPr>
            <p:nvPr/>
          </p:nvSpPr>
          <p:spPr bwMode="auto">
            <a:xfrm>
              <a:off x="1155701" y="2206076"/>
              <a:ext cx="204788" cy="1587"/>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97" name="Freeform 125"/>
            <p:cNvSpPr>
              <a:spLocks/>
            </p:cNvSpPr>
            <p:nvPr/>
          </p:nvSpPr>
          <p:spPr bwMode="auto">
            <a:xfrm>
              <a:off x="1230313" y="2177501"/>
              <a:ext cx="55563" cy="55562"/>
            </a:xfrm>
            <a:custGeom>
              <a:avLst/>
              <a:gdLst/>
              <a:ahLst/>
              <a:cxnLst>
                <a:cxn ang="0">
                  <a:pos x="0" y="0"/>
                </a:cxn>
                <a:cxn ang="0">
                  <a:pos x="71" y="0"/>
                </a:cxn>
                <a:cxn ang="0">
                  <a:pos x="35" y="71"/>
                </a:cxn>
                <a:cxn ang="0">
                  <a:pos x="0" y="0"/>
                </a:cxn>
              </a:cxnLst>
              <a:rect l="0" t="0" r="r" b="b"/>
              <a:pathLst>
                <a:path w="71" h="71">
                  <a:moveTo>
                    <a:pt x="0" y="0"/>
                  </a:moveTo>
                  <a:lnTo>
                    <a:pt x="71" y="0"/>
                  </a:lnTo>
                  <a:lnTo>
                    <a:pt x="35" y="71"/>
                  </a:lnTo>
                  <a:lnTo>
                    <a:pt x="0" y="0"/>
                  </a:lnTo>
                  <a:close/>
                </a:path>
              </a:pathLst>
            </a:custGeom>
            <a:solidFill>
              <a:srgbClr val="000000"/>
            </a:solid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a:solidFill>
                  <a:prstClr val="black"/>
                </a:solidFill>
                <a:latin typeface="Calibri"/>
              </a:endParaRPr>
            </a:p>
          </p:txBody>
        </p:sp>
        <p:sp>
          <p:nvSpPr>
            <p:cNvPr id="3198" name="Rectangle 126"/>
            <p:cNvSpPr>
              <a:spLocks noChangeArrowheads="1"/>
            </p:cNvSpPr>
            <p:nvPr/>
          </p:nvSpPr>
          <p:spPr bwMode="auto">
            <a:xfrm>
              <a:off x="1470597" y="3468139"/>
              <a:ext cx="677050" cy="14667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100" b="1" dirty="0" err="1">
                  <a:solidFill>
                    <a:srgbClr val="000000"/>
                  </a:solidFill>
                  <a:latin typeface="Arial" pitchFamily="34" charset="0"/>
                  <a:cs typeface="Arial" pitchFamily="34" charset="0"/>
                </a:rPr>
                <a:t>Time</a:t>
              </a:r>
              <a:r>
                <a:rPr lang="it-IT" sz="1100" b="1" dirty="0">
                  <a:solidFill>
                    <a:srgbClr val="000000"/>
                  </a:solidFill>
                  <a:latin typeface="Arial" pitchFamily="34" charset="0"/>
                  <a:cs typeface="Arial" pitchFamily="34" charset="0"/>
                </a:rPr>
                <a:t> (</a:t>
              </a:r>
              <a:r>
                <a:rPr lang="it-IT" sz="1100" b="1" dirty="0" err="1">
                  <a:solidFill>
                    <a:srgbClr val="000000"/>
                  </a:solidFill>
                  <a:latin typeface="Arial" pitchFamily="34" charset="0"/>
                  <a:cs typeface="Arial" pitchFamily="34" charset="0"/>
                </a:rPr>
                <a:t>days</a:t>
              </a:r>
              <a:r>
                <a:rPr lang="it-IT" sz="1100" b="1" dirty="0">
                  <a:solidFill>
                    <a:srgbClr val="000000"/>
                  </a:solidFill>
                  <a:latin typeface="Arial" pitchFamily="34" charset="0"/>
                  <a:cs typeface="Arial" pitchFamily="34" charset="0"/>
                </a:rPr>
                <a:t>)</a:t>
              </a:r>
              <a:endParaRPr lang="it-IT" sz="2800" dirty="0">
                <a:solidFill>
                  <a:prstClr val="black"/>
                </a:solidFill>
                <a:latin typeface="Arial" pitchFamily="34" charset="0"/>
                <a:cs typeface="Arial" pitchFamily="34" charset="0"/>
              </a:endParaRPr>
            </a:p>
          </p:txBody>
        </p:sp>
        <p:sp>
          <p:nvSpPr>
            <p:cNvPr id="3199" name="Rectangle 127"/>
            <p:cNvSpPr>
              <a:spLocks noChangeArrowheads="1"/>
            </p:cNvSpPr>
            <p:nvPr/>
          </p:nvSpPr>
          <p:spPr bwMode="auto">
            <a:xfrm rot="16200000">
              <a:off x="53421" y="2483019"/>
              <a:ext cx="1074239" cy="1600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dirty="0" err="1">
                  <a:solidFill>
                    <a:srgbClr val="000000"/>
                  </a:solidFill>
                  <a:latin typeface="Arial" pitchFamily="34" charset="0"/>
                  <a:cs typeface="Arial" pitchFamily="34" charset="0"/>
                </a:rPr>
                <a:t>Photon</a:t>
              </a:r>
              <a:r>
                <a:rPr lang="it-IT" sz="1200" b="1" dirty="0">
                  <a:solidFill>
                    <a:srgbClr val="000000"/>
                  </a:solidFill>
                  <a:latin typeface="Arial" pitchFamily="34" charset="0"/>
                  <a:cs typeface="Arial" pitchFamily="34" charset="0"/>
                </a:rPr>
                <a:t> </a:t>
              </a:r>
              <a:r>
                <a:rPr lang="it-IT" sz="1200" b="1" dirty="0" err="1">
                  <a:solidFill>
                    <a:srgbClr val="000000"/>
                  </a:solidFill>
                  <a:latin typeface="Arial" pitchFamily="34" charset="0"/>
                  <a:cs typeface="Arial" pitchFamily="34" charset="0"/>
                </a:rPr>
                <a:t>emission</a:t>
              </a:r>
              <a:endParaRPr lang="it-IT" sz="3200" dirty="0">
                <a:solidFill>
                  <a:prstClr val="black"/>
                </a:solidFill>
                <a:latin typeface="Arial" pitchFamily="34" charset="0"/>
                <a:cs typeface="Arial" pitchFamily="34" charset="0"/>
              </a:endParaRPr>
            </a:p>
          </p:txBody>
        </p:sp>
        <p:sp>
          <p:nvSpPr>
            <p:cNvPr id="3201" name="Rectangle 129"/>
            <p:cNvSpPr>
              <a:spLocks noChangeArrowheads="1"/>
            </p:cNvSpPr>
            <p:nvPr/>
          </p:nvSpPr>
          <p:spPr bwMode="auto">
            <a:xfrm rot="16200000">
              <a:off x="634206" y="2206087"/>
              <a:ext cx="0" cy="2666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endParaRPr lang="it-IT" dirty="0">
                <a:solidFill>
                  <a:prstClr val="black"/>
                </a:solidFill>
                <a:latin typeface="Arial" pitchFamily="34" charset="0"/>
                <a:cs typeface="Arial" pitchFamily="34" charset="0"/>
              </a:endParaRPr>
            </a:p>
          </p:txBody>
        </p:sp>
      </p:grpSp>
      <p:grpSp>
        <p:nvGrpSpPr>
          <p:cNvPr id="17" name="Gruppo 411"/>
          <p:cNvGrpSpPr/>
          <p:nvPr/>
        </p:nvGrpSpPr>
        <p:grpSpPr>
          <a:xfrm>
            <a:off x="107511" y="1013588"/>
            <a:ext cx="3523511" cy="2388110"/>
            <a:chOff x="52014" y="965747"/>
            <a:chExt cx="2471644" cy="1675188"/>
          </a:xfrm>
        </p:grpSpPr>
        <p:sp>
          <p:nvSpPr>
            <p:cNvPr id="308" name="CasellaDiTesto 57"/>
            <p:cNvSpPr txBox="1">
              <a:spLocks noChangeArrowheads="1"/>
            </p:cNvSpPr>
            <p:nvPr/>
          </p:nvSpPr>
          <p:spPr bwMode="auto">
            <a:xfrm>
              <a:off x="268746" y="1338757"/>
              <a:ext cx="1122024" cy="215896"/>
            </a:xfrm>
            <a:prstGeom prst="rect">
              <a:avLst/>
            </a:prstGeom>
            <a:noFill/>
            <a:ln w="9525">
              <a:noFill/>
              <a:miter lim="800000"/>
              <a:headEnd/>
              <a:tailEnd/>
            </a:ln>
          </p:spPr>
          <p:txBody>
            <a:bodyPr>
              <a:spAutoFit/>
            </a:bodyPr>
            <a:lstStyle/>
            <a:p>
              <a:pPr fontAlgn="auto">
                <a:spcBef>
                  <a:spcPts val="0"/>
                </a:spcBef>
                <a:spcAft>
                  <a:spcPts val="0"/>
                </a:spcAft>
              </a:pPr>
              <a:r>
                <a:rPr lang="it-IT" sz="1400" b="1" dirty="0">
                  <a:solidFill>
                    <a:prstClr val="black"/>
                  </a:solidFill>
                  <a:latin typeface="Calibri"/>
                  <a:cs typeface="Arial" charset="0"/>
                </a:rPr>
                <a:t>BCSCs</a:t>
              </a:r>
            </a:p>
          </p:txBody>
        </p:sp>
        <p:sp>
          <p:nvSpPr>
            <p:cNvPr id="309" name="CasellaDiTesto 58"/>
            <p:cNvSpPr txBox="1">
              <a:spLocks noChangeArrowheads="1"/>
            </p:cNvSpPr>
            <p:nvPr/>
          </p:nvSpPr>
          <p:spPr bwMode="auto">
            <a:xfrm>
              <a:off x="645071" y="1338757"/>
              <a:ext cx="1260333" cy="215896"/>
            </a:xfrm>
            <a:prstGeom prst="rect">
              <a:avLst/>
            </a:prstGeom>
            <a:noFill/>
            <a:ln w="9525">
              <a:noFill/>
              <a:miter lim="800000"/>
              <a:headEnd/>
              <a:tailEnd/>
            </a:ln>
          </p:spPr>
          <p:txBody>
            <a:bodyPr>
              <a:spAutoFit/>
            </a:bodyPr>
            <a:lstStyle/>
            <a:p>
              <a:pPr algn="ctr" fontAlgn="auto">
                <a:spcBef>
                  <a:spcPts val="0"/>
                </a:spcBef>
                <a:spcAft>
                  <a:spcPts val="0"/>
                </a:spcAft>
              </a:pPr>
              <a:r>
                <a:rPr lang="it-IT" sz="1400" b="1" dirty="0" err="1">
                  <a:solidFill>
                    <a:prstClr val="black"/>
                  </a:solidFill>
                  <a:latin typeface="Calibri"/>
                  <a:cs typeface="Arial" charset="0"/>
                </a:rPr>
                <a:t>dBCCs</a:t>
              </a:r>
              <a:endParaRPr lang="it-IT" sz="1400" b="1" dirty="0">
                <a:solidFill>
                  <a:prstClr val="black"/>
                </a:solidFill>
                <a:latin typeface="Calibri"/>
                <a:cs typeface="Arial" charset="0"/>
              </a:endParaRPr>
            </a:p>
          </p:txBody>
        </p:sp>
        <p:grpSp>
          <p:nvGrpSpPr>
            <p:cNvPr id="18" name="Gruppo 99"/>
            <p:cNvGrpSpPr>
              <a:grpSpLocks/>
            </p:cNvGrpSpPr>
            <p:nvPr/>
          </p:nvGrpSpPr>
          <p:grpSpPr bwMode="auto">
            <a:xfrm>
              <a:off x="52014" y="965747"/>
              <a:ext cx="2471644" cy="1675188"/>
              <a:chOff x="418188" y="-127116"/>
              <a:chExt cx="2282599" cy="1549608"/>
            </a:xfrm>
          </p:grpSpPr>
          <p:sp>
            <p:nvSpPr>
              <p:cNvPr id="313" name="CasellaDiTesto 68"/>
              <p:cNvSpPr txBox="1">
                <a:spLocks noChangeArrowheads="1"/>
              </p:cNvSpPr>
              <p:nvPr/>
            </p:nvSpPr>
            <p:spPr bwMode="auto">
              <a:xfrm>
                <a:off x="1871143" y="1242752"/>
                <a:ext cx="829644" cy="179740"/>
              </a:xfrm>
              <a:prstGeom prst="rect">
                <a:avLst/>
              </a:prstGeom>
              <a:noFill/>
              <a:ln w="9525">
                <a:noFill/>
                <a:miter lim="800000"/>
                <a:headEnd/>
                <a:tailEnd/>
              </a:ln>
            </p:spPr>
            <p:txBody>
              <a:bodyPr>
                <a:spAutoFit/>
              </a:bodyPr>
              <a:lstStyle/>
              <a:p>
                <a:pPr fontAlgn="auto">
                  <a:spcBef>
                    <a:spcPts val="0"/>
                  </a:spcBef>
                  <a:spcAft>
                    <a:spcPts val="0"/>
                  </a:spcAft>
                </a:pPr>
                <a:r>
                  <a:rPr lang="it-IT" sz="1200" b="1" dirty="0" err="1">
                    <a:solidFill>
                      <a:prstClr val="black"/>
                    </a:solidFill>
                    <a:latin typeface="Symbol" pitchFamily="18" charset="2"/>
                    <a:cs typeface="Arial" charset="0"/>
                  </a:rPr>
                  <a:t>b</a:t>
                </a:r>
                <a:r>
                  <a:rPr lang="it-IT" sz="1200" b="1" dirty="0" err="1">
                    <a:solidFill>
                      <a:prstClr val="black"/>
                    </a:solidFill>
                    <a:latin typeface="Calibri"/>
                    <a:cs typeface="Arial" charset="0"/>
                  </a:rPr>
                  <a:t>-actin</a:t>
                </a:r>
                <a:endParaRPr lang="it-IT" sz="1200" b="1" dirty="0">
                  <a:solidFill>
                    <a:prstClr val="black"/>
                  </a:solidFill>
                  <a:latin typeface="Calibri"/>
                  <a:cs typeface="Arial" charset="0"/>
                </a:endParaRPr>
              </a:p>
            </p:txBody>
          </p:sp>
          <p:sp>
            <p:nvSpPr>
              <p:cNvPr id="314" name="CasellaDiTesto 53"/>
              <p:cNvSpPr txBox="1">
                <a:spLocks noChangeArrowheads="1"/>
              </p:cNvSpPr>
              <p:nvPr/>
            </p:nvSpPr>
            <p:spPr bwMode="auto">
              <a:xfrm rot="16200000">
                <a:off x="6913" y="393432"/>
                <a:ext cx="1029942" cy="169476"/>
              </a:xfrm>
              <a:prstGeom prst="rect">
                <a:avLst/>
              </a:prstGeom>
              <a:noFill/>
              <a:ln w="9525">
                <a:noFill/>
                <a:miter lim="800000"/>
                <a:headEnd/>
                <a:tailEnd/>
              </a:ln>
            </p:spPr>
            <p:txBody>
              <a:bodyPr wrap="square">
                <a:spAutoFit/>
              </a:bodyPr>
              <a:lstStyle/>
              <a:p>
                <a:pPr fontAlgn="auto">
                  <a:spcBef>
                    <a:spcPts val="0"/>
                  </a:spcBef>
                  <a:spcAft>
                    <a:spcPts val="0"/>
                  </a:spcAft>
                </a:pPr>
                <a:r>
                  <a:rPr lang="it-IT" sz="1100" b="1" dirty="0" err="1">
                    <a:solidFill>
                      <a:prstClr val="black"/>
                    </a:solidFill>
                    <a:latin typeface="Calibri"/>
                    <a:cs typeface="Arial" charset="0"/>
                  </a:rPr>
                  <a:t>Untrasduced</a:t>
                </a:r>
                <a:endParaRPr lang="it-IT" sz="1100" b="1" dirty="0">
                  <a:solidFill>
                    <a:prstClr val="black"/>
                  </a:solidFill>
                  <a:latin typeface="Calibri"/>
                  <a:cs typeface="Arial" charset="0"/>
                </a:endParaRPr>
              </a:p>
            </p:txBody>
          </p:sp>
          <p:sp>
            <p:nvSpPr>
              <p:cNvPr id="315" name="CasellaDiTesto 54"/>
              <p:cNvSpPr txBox="1">
                <a:spLocks noChangeArrowheads="1"/>
              </p:cNvSpPr>
              <p:nvPr/>
            </p:nvSpPr>
            <p:spPr bwMode="auto">
              <a:xfrm rot="16200000">
                <a:off x="400768" y="507821"/>
                <a:ext cx="801164" cy="169476"/>
              </a:xfrm>
              <a:prstGeom prst="rect">
                <a:avLst/>
              </a:prstGeom>
              <a:noFill/>
              <a:ln w="9525">
                <a:noFill/>
                <a:miter lim="800000"/>
                <a:headEnd/>
                <a:tailEnd/>
              </a:ln>
            </p:spPr>
            <p:txBody>
              <a:bodyPr wrap="square">
                <a:spAutoFit/>
              </a:bodyPr>
              <a:lstStyle/>
              <a:p>
                <a:pPr fontAlgn="auto">
                  <a:spcBef>
                    <a:spcPts val="0"/>
                  </a:spcBef>
                  <a:spcAft>
                    <a:spcPts val="0"/>
                  </a:spcAft>
                </a:pPr>
                <a:r>
                  <a:rPr lang="it-IT" sz="1100" b="1" dirty="0">
                    <a:solidFill>
                      <a:prstClr val="black"/>
                    </a:solidFill>
                    <a:latin typeface="Calibri"/>
                    <a:cs typeface="Arial" charset="0"/>
                  </a:rPr>
                  <a:t>LKO</a:t>
                </a:r>
              </a:p>
            </p:txBody>
          </p:sp>
          <p:sp>
            <p:nvSpPr>
              <p:cNvPr id="316" name="CasellaDiTesto 55"/>
              <p:cNvSpPr txBox="1">
                <a:spLocks noChangeArrowheads="1"/>
              </p:cNvSpPr>
              <p:nvPr/>
            </p:nvSpPr>
            <p:spPr bwMode="auto">
              <a:xfrm rot="16200000">
                <a:off x="556092" y="432564"/>
                <a:ext cx="951678" cy="169476"/>
              </a:xfrm>
              <a:prstGeom prst="rect">
                <a:avLst/>
              </a:prstGeom>
              <a:noFill/>
              <a:ln w="9525">
                <a:noFill/>
                <a:miter lim="800000"/>
                <a:headEnd/>
                <a:tailEnd/>
              </a:ln>
            </p:spPr>
            <p:txBody>
              <a:bodyPr wrap="square">
                <a:spAutoFit/>
              </a:bodyPr>
              <a:lstStyle/>
              <a:p>
                <a:pPr fontAlgn="auto">
                  <a:spcBef>
                    <a:spcPts val="0"/>
                  </a:spcBef>
                  <a:spcAft>
                    <a:spcPts val="0"/>
                  </a:spcAft>
                </a:pPr>
                <a:r>
                  <a:rPr lang="it-IT" sz="1100" b="1" dirty="0">
                    <a:solidFill>
                      <a:prstClr val="black"/>
                    </a:solidFill>
                    <a:latin typeface="Calibri"/>
                    <a:cs typeface="Arial" charset="0"/>
                  </a:rPr>
                  <a:t>LKO </a:t>
                </a:r>
                <a:r>
                  <a:rPr lang="it-IT" sz="1100" b="1" dirty="0" err="1">
                    <a:solidFill>
                      <a:prstClr val="black"/>
                    </a:solidFill>
                    <a:latin typeface="Calibri"/>
                    <a:cs typeface="Arial" charset="0"/>
                  </a:rPr>
                  <a:t>shTAZ</a:t>
                </a:r>
                <a:endParaRPr lang="it-IT" sz="1100" b="1" dirty="0">
                  <a:solidFill>
                    <a:prstClr val="black"/>
                  </a:solidFill>
                  <a:latin typeface="Calibri"/>
                  <a:cs typeface="Arial" charset="0"/>
                </a:endParaRPr>
              </a:p>
            </p:txBody>
          </p:sp>
          <p:sp>
            <p:nvSpPr>
              <p:cNvPr id="317" name="CasellaDiTesto 60"/>
              <p:cNvSpPr txBox="1">
                <a:spLocks noChangeArrowheads="1"/>
              </p:cNvSpPr>
              <p:nvPr/>
            </p:nvSpPr>
            <p:spPr bwMode="auto">
              <a:xfrm rot="16200000">
                <a:off x="1337487" y="459656"/>
                <a:ext cx="897494" cy="169476"/>
              </a:xfrm>
              <a:prstGeom prst="rect">
                <a:avLst/>
              </a:prstGeom>
              <a:noFill/>
              <a:ln w="9525">
                <a:noFill/>
                <a:miter lim="800000"/>
                <a:headEnd/>
                <a:tailEnd/>
              </a:ln>
            </p:spPr>
            <p:txBody>
              <a:bodyPr wrap="square">
                <a:spAutoFit/>
              </a:bodyPr>
              <a:lstStyle/>
              <a:p>
                <a:pPr fontAlgn="auto">
                  <a:spcBef>
                    <a:spcPts val="0"/>
                  </a:spcBef>
                  <a:spcAft>
                    <a:spcPts val="0"/>
                  </a:spcAft>
                </a:pPr>
                <a:r>
                  <a:rPr lang="it-IT" sz="1100" b="1" dirty="0">
                    <a:solidFill>
                      <a:prstClr val="black"/>
                    </a:solidFill>
                    <a:latin typeface="Calibri"/>
                    <a:cs typeface="Arial" charset="0"/>
                  </a:rPr>
                  <a:t>TAZ GFP</a:t>
                </a:r>
              </a:p>
            </p:txBody>
          </p:sp>
          <p:sp>
            <p:nvSpPr>
              <p:cNvPr id="318" name="CasellaDiTesto 61"/>
              <p:cNvSpPr txBox="1">
                <a:spLocks noChangeArrowheads="1"/>
              </p:cNvSpPr>
              <p:nvPr/>
            </p:nvSpPr>
            <p:spPr bwMode="auto">
              <a:xfrm rot="16200000">
                <a:off x="992631" y="348274"/>
                <a:ext cx="1120256" cy="169476"/>
              </a:xfrm>
              <a:prstGeom prst="rect">
                <a:avLst/>
              </a:prstGeom>
              <a:noFill/>
              <a:ln w="9525">
                <a:noFill/>
                <a:miter lim="800000"/>
                <a:headEnd/>
                <a:tailEnd/>
              </a:ln>
            </p:spPr>
            <p:txBody>
              <a:bodyPr wrap="square">
                <a:spAutoFit/>
              </a:bodyPr>
              <a:lstStyle/>
              <a:p>
                <a:pPr fontAlgn="auto">
                  <a:spcBef>
                    <a:spcPts val="0"/>
                  </a:spcBef>
                  <a:spcAft>
                    <a:spcPts val="0"/>
                  </a:spcAft>
                </a:pPr>
                <a:r>
                  <a:rPr lang="it-IT" sz="1100" b="1" dirty="0">
                    <a:solidFill>
                      <a:prstClr val="black"/>
                    </a:solidFill>
                    <a:latin typeface="Calibri"/>
                    <a:cs typeface="Arial" charset="0"/>
                  </a:rPr>
                  <a:t>TWEEN GFP</a:t>
                </a:r>
              </a:p>
            </p:txBody>
          </p:sp>
          <p:pic>
            <p:nvPicPr>
              <p:cNvPr id="319" name="Immagine 65" descr="2012-11-27_ECL ultra 15min 2B YAP-TAZ gel del 26 nov 2012.tif"/>
              <p:cNvPicPr>
                <a:picLocks/>
              </p:cNvPicPr>
              <p:nvPr/>
            </p:nvPicPr>
            <p:blipFill>
              <a:blip r:embed="rId7" cstate="print"/>
              <a:srcRect l="29797" t="55251" r="24800" b="39185"/>
              <a:stretch>
                <a:fillRect/>
              </a:stretch>
            </p:blipFill>
            <p:spPr bwMode="auto">
              <a:xfrm flipH="1">
                <a:off x="418188" y="972388"/>
                <a:ext cx="1482823" cy="196972"/>
              </a:xfrm>
              <a:prstGeom prst="rect">
                <a:avLst/>
              </a:prstGeom>
              <a:noFill/>
              <a:ln w="9525">
                <a:solidFill>
                  <a:schemeClr val="tx1"/>
                </a:solidFill>
                <a:miter lim="800000"/>
                <a:headEnd/>
                <a:tailEnd/>
              </a:ln>
            </p:spPr>
          </p:pic>
          <p:sp>
            <p:nvSpPr>
              <p:cNvPr id="320" name="CasellaDiTesto 66"/>
              <p:cNvSpPr txBox="1">
                <a:spLocks noChangeArrowheads="1"/>
              </p:cNvSpPr>
              <p:nvPr/>
            </p:nvSpPr>
            <p:spPr bwMode="auto">
              <a:xfrm>
                <a:off x="1871141" y="1000070"/>
                <a:ext cx="586041" cy="179740"/>
              </a:xfrm>
              <a:prstGeom prst="rect">
                <a:avLst/>
              </a:prstGeom>
              <a:noFill/>
              <a:ln w="9525">
                <a:noFill/>
                <a:miter lim="800000"/>
                <a:headEnd/>
                <a:tailEnd/>
              </a:ln>
            </p:spPr>
            <p:txBody>
              <a:bodyPr wrap="square">
                <a:spAutoFit/>
              </a:bodyPr>
              <a:lstStyle/>
              <a:p>
                <a:pPr fontAlgn="auto">
                  <a:spcBef>
                    <a:spcPts val="0"/>
                  </a:spcBef>
                  <a:spcAft>
                    <a:spcPts val="0"/>
                  </a:spcAft>
                </a:pPr>
                <a:r>
                  <a:rPr lang="it-IT" sz="1200" b="1" dirty="0">
                    <a:solidFill>
                      <a:prstClr val="black"/>
                    </a:solidFill>
                    <a:latin typeface="Calibri"/>
                    <a:cs typeface="Arial" charset="0"/>
                  </a:rPr>
                  <a:t>TAZ</a:t>
                </a:r>
              </a:p>
            </p:txBody>
          </p:sp>
          <p:pic>
            <p:nvPicPr>
              <p:cNvPr id="321" name="Immagine 67" descr="2012-11-29_ECL ultra 2B 15min beta-act del gel 26 nov 2012-Em(0).tif"/>
              <p:cNvPicPr>
                <a:picLocks noChangeAspect="1"/>
              </p:cNvPicPr>
              <p:nvPr/>
            </p:nvPicPr>
            <p:blipFill>
              <a:blip r:embed="rId8" cstate="print"/>
              <a:srcRect l="31326" t="57350" r="22701" b="37648"/>
              <a:stretch>
                <a:fillRect/>
              </a:stretch>
            </p:blipFill>
            <p:spPr bwMode="auto">
              <a:xfrm flipH="1">
                <a:off x="418188" y="1221223"/>
                <a:ext cx="1483346" cy="197548"/>
              </a:xfrm>
              <a:prstGeom prst="rect">
                <a:avLst/>
              </a:prstGeom>
              <a:noFill/>
              <a:ln w="9525">
                <a:solidFill>
                  <a:schemeClr val="tx1"/>
                </a:solidFill>
                <a:miter lim="800000"/>
                <a:headEnd/>
                <a:tailEnd/>
              </a:ln>
            </p:spPr>
          </p:pic>
          <p:sp>
            <p:nvSpPr>
              <p:cNvPr id="322" name="CasellaDiTesto 78"/>
              <p:cNvSpPr txBox="1">
                <a:spLocks noChangeArrowheads="1"/>
              </p:cNvSpPr>
              <p:nvPr/>
            </p:nvSpPr>
            <p:spPr bwMode="auto">
              <a:xfrm rot="16200000">
                <a:off x="778310" y="396437"/>
                <a:ext cx="1023927" cy="169476"/>
              </a:xfrm>
              <a:prstGeom prst="rect">
                <a:avLst/>
              </a:prstGeom>
              <a:noFill/>
              <a:ln w="9525">
                <a:noFill/>
                <a:miter lim="800000"/>
                <a:headEnd/>
                <a:tailEnd/>
              </a:ln>
            </p:spPr>
            <p:txBody>
              <a:bodyPr wrap="square">
                <a:spAutoFit/>
              </a:bodyPr>
              <a:lstStyle/>
              <a:p>
                <a:pPr fontAlgn="auto">
                  <a:spcBef>
                    <a:spcPts val="0"/>
                  </a:spcBef>
                  <a:spcAft>
                    <a:spcPts val="0"/>
                  </a:spcAft>
                </a:pPr>
                <a:r>
                  <a:rPr lang="it-IT" sz="1100" b="1" dirty="0" err="1">
                    <a:solidFill>
                      <a:prstClr val="black"/>
                    </a:solidFill>
                    <a:latin typeface="Calibri"/>
                    <a:cs typeface="Arial" charset="0"/>
                  </a:rPr>
                  <a:t>Untrasduced</a:t>
                </a:r>
                <a:endParaRPr lang="it-IT" sz="1100" b="1" dirty="0">
                  <a:solidFill>
                    <a:prstClr val="black"/>
                  </a:solidFill>
                  <a:latin typeface="Calibri"/>
                  <a:cs typeface="Arial" charset="0"/>
                </a:endParaRPr>
              </a:p>
            </p:txBody>
          </p:sp>
        </p:grpSp>
        <p:cxnSp>
          <p:nvCxnSpPr>
            <p:cNvPr id="311" name="Connettore 1 310"/>
            <p:cNvCxnSpPr/>
            <p:nvPr/>
          </p:nvCxnSpPr>
          <p:spPr bwMode="auto">
            <a:xfrm>
              <a:off x="66440" y="1539054"/>
              <a:ext cx="7412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Connettore 1 311"/>
            <p:cNvCxnSpPr/>
            <p:nvPr/>
          </p:nvCxnSpPr>
          <p:spPr bwMode="auto">
            <a:xfrm>
              <a:off x="927452" y="1539054"/>
              <a:ext cx="7412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uppo 23"/>
          <p:cNvGrpSpPr/>
          <p:nvPr/>
        </p:nvGrpSpPr>
        <p:grpSpPr>
          <a:xfrm>
            <a:off x="251527" y="4149101"/>
            <a:ext cx="4040864" cy="2445183"/>
            <a:chOff x="4905911" y="3964557"/>
            <a:chExt cx="4040861" cy="2445183"/>
          </a:xfrm>
        </p:grpSpPr>
        <p:grpSp>
          <p:nvGrpSpPr>
            <p:cNvPr id="19" name="Gruppo 80"/>
            <p:cNvGrpSpPr/>
            <p:nvPr/>
          </p:nvGrpSpPr>
          <p:grpSpPr>
            <a:xfrm>
              <a:off x="6492560" y="4243773"/>
              <a:ext cx="395436" cy="926053"/>
              <a:chOff x="1444383" y="5278588"/>
              <a:chExt cx="412020" cy="551032"/>
            </a:xfrm>
          </p:grpSpPr>
          <p:grpSp>
            <p:nvGrpSpPr>
              <p:cNvPr id="20" name="Gruppo 69"/>
              <p:cNvGrpSpPr/>
              <p:nvPr/>
            </p:nvGrpSpPr>
            <p:grpSpPr>
              <a:xfrm>
                <a:off x="1515015" y="5397620"/>
                <a:ext cx="258519" cy="432000"/>
                <a:chOff x="1000664" y="7435970"/>
                <a:chExt cx="185841" cy="432000"/>
              </a:xfrm>
            </p:grpSpPr>
            <p:cxnSp>
              <p:nvCxnSpPr>
                <p:cNvPr id="334" name="Connettore 1 333"/>
                <p:cNvCxnSpPr/>
                <p:nvPr/>
              </p:nvCxnSpPr>
              <p:spPr>
                <a:xfrm>
                  <a:off x="1000664" y="743597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Connettore 1 334"/>
                <p:cNvCxnSpPr/>
                <p:nvPr/>
              </p:nvCxnSpPr>
              <p:spPr>
                <a:xfrm>
                  <a:off x="1186505" y="7435970"/>
                  <a:ext cx="0" cy="43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Connettore 1 335"/>
                <p:cNvCxnSpPr/>
                <p:nvPr/>
              </p:nvCxnSpPr>
              <p:spPr>
                <a:xfrm>
                  <a:off x="1000664" y="7435970"/>
                  <a:ext cx="1811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3" name="CasellaDiTesto 332"/>
              <p:cNvSpPr txBox="1"/>
              <p:nvPr/>
            </p:nvSpPr>
            <p:spPr>
              <a:xfrm>
                <a:off x="1444383" y="5278588"/>
                <a:ext cx="412020" cy="155667"/>
              </a:xfrm>
              <a:prstGeom prst="rect">
                <a:avLst/>
              </a:prstGeom>
              <a:noFill/>
            </p:spPr>
            <p:txBody>
              <a:bodyPr wrap="none" rtlCol="0">
                <a:spAutoFit/>
              </a:bodyPr>
              <a:lstStyle/>
              <a:p>
                <a:pPr fontAlgn="auto">
                  <a:spcBef>
                    <a:spcPts val="0"/>
                  </a:spcBef>
                  <a:spcAft>
                    <a:spcPts val="0"/>
                  </a:spcAft>
                </a:pPr>
                <a:r>
                  <a:rPr lang="it-IT" sz="1100" b="1" dirty="0">
                    <a:solidFill>
                      <a:prstClr val="black"/>
                    </a:solidFill>
                    <a:latin typeface="Calibri"/>
                  </a:rPr>
                  <a:t>***</a:t>
                </a:r>
              </a:p>
            </p:txBody>
          </p:sp>
        </p:grpSp>
        <p:grpSp>
          <p:nvGrpSpPr>
            <p:cNvPr id="21" name="Gruppo 86"/>
            <p:cNvGrpSpPr/>
            <p:nvPr/>
          </p:nvGrpSpPr>
          <p:grpSpPr>
            <a:xfrm>
              <a:off x="7456815" y="3964557"/>
              <a:ext cx="395436" cy="540820"/>
              <a:chOff x="1444287" y="5162293"/>
              <a:chExt cx="412015" cy="667327"/>
            </a:xfrm>
          </p:grpSpPr>
          <p:grpSp>
            <p:nvGrpSpPr>
              <p:cNvPr id="22" name="Gruppo 69"/>
              <p:cNvGrpSpPr/>
              <p:nvPr/>
            </p:nvGrpSpPr>
            <p:grpSpPr>
              <a:xfrm>
                <a:off x="1515015" y="5397620"/>
                <a:ext cx="258519" cy="432000"/>
                <a:chOff x="1000664" y="7435970"/>
                <a:chExt cx="185841" cy="432000"/>
              </a:xfrm>
            </p:grpSpPr>
            <p:cxnSp>
              <p:nvCxnSpPr>
                <p:cNvPr id="329" name="Connettore 1 328"/>
                <p:cNvCxnSpPr/>
                <p:nvPr/>
              </p:nvCxnSpPr>
              <p:spPr>
                <a:xfrm>
                  <a:off x="1000664" y="743597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Connettore 1 329"/>
                <p:cNvCxnSpPr/>
                <p:nvPr/>
              </p:nvCxnSpPr>
              <p:spPr>
                <a:xfrm>
                  <a:off x="1186505" y="7435970"/>
                  <a:ext cx="0" cy="43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Connettore 1 330"/>
                <p:cNvCxnSpPr/>
                <p:nvPr/>
              </p:nvCxnSpPr>
              <p:spPr>
                <a:xfrm>
                  <a:off x="1000664" y="7435970"/>
                  <a:ext cx="1811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8" name="CasellaDiTesto 327"/>
              <p:cNvSpPr txBox="1"/>
              <p:nvPr/>
            </p:nvSpPr>
            <p:spPr>
              <a:xfrm>
                <a:off x="1444287" y="5162293"/>
                <a:ext cx="412015" cy="322805"/>
              </a:xfrm>
              <a:prstGeom prst="rect">
                <a:avLst/>
              </a:prstGeom>
              <a:noFill/>
            </p:spPr>
            <p:txBody>
              <a:bodyPr wrap="none" rtlCol="0">
                <a:spAutoFit/>
              </a:bodyPr>
              <a:lstStyle/>
              <a:p>
                <a:pPr fontAlgn="auto">
                  <a:spcBef>
                    <a:spcPts val="0"/>
                  </a:spcBef>
                  <a:spcAft>
                    <a:spcPts val="0"/>
                  </a:spcAft>
                </a:pPr>
                <a:r>
                  <a:rPr lang="it-IT" sz="1100" b="1" dirty="0">
                    <a:solidFill>
                      <a:prstClr val="black"/>
                    </a:solidFill>
                    <a:latin typeface="Calibri"/>
                  </a:rPr>
                  <a:t>***</a:t>
                </a:r>
              </a:p>
            </p:txBody>
          </p:sp>
        </p:grpSp>
        <p:sp>
          <p:nvSpPr>
            <p:cNvPr id="3293" name="Rectangle 221"/>
            <p:cNvSpPr>
              <a:spLocks noChangeArrowheads="1"/>
            </p:cNvSpPr>
            <p:nvPr/>
          </p:nvSpPr>
          <p:spPr bwMode="auto">
            <a:xfrm>
              <a:off x="5549900" y="4281488"/>
              <a:ext cx="133350" cy="190023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294" name="Freeform 222"/>
            <p:cNvSpPr>
              <a:spLocks/>
            </p:cNvSpPr>
            <p:nvPr/>
          </p:nvSpPr>
          <p:spPr bwMode="auto">
            <a:xfrm>
              <a:off x="5549900" y="4281488"/>
              <a:ext cx="131762" cy="1900237"/>
            </a:xfrm>
            <a:custGeom>
              <a:avLst/>
              <a:gdLst/>
              <a:ahLst/>
              <a:cxnLst>
                <a:cxn ang="0">
                  <a:pos x="0" y="1200"/>
                </a:cxn>
                <a:cxn ang="0">
                  <a:pos x="0" y="1200"/>
                </a:cxn>
                <a:cxn ang="0">
                  <a:pos x="0" y="0"/>
                </a:cxn>
                <a:cxn ang="0">
                  <a:pos x="83" y="0"/>
                </a:cxn>
                <a:cxn ang="0">
                  <a:pos x="83" y="1200"/>
                </a:cxn>
              </a:cxnLst>
              <a:rect l="0" t="0" r="r" b="b"/>
              <a:pathLst>
                <a:path w="83" h="1200">
                  <a:moveTo>
                    <a:pt x="0" y="1200"/>
                  </a:moveTo>
                  <a:lnTo>
                    <a:pt x="0" y="1200"/>
                  </a:lnTo>
                  <a:lnTo>
                    <a:pt x="0" y="0"/>
                  </a:lnTo>
                  <a:lnTo>
                    <a:pt x="83" y="0"/>
                  </a:lnTo>
                  <a:lnTo>
                    <a:pt x="83" y="1200"/>
                  </a:lnTo>
                </a:path>
              </a:pathLst>
            </a:cu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295" name="Rectangle 223"/>
            <p:cNvSpPr>
              <a:spLocks noChangeArrowheads="1"/>
            </p:cNvSpPr>
            <p:nvPr/>
          </p:nvSpPr>
          <p:spPr bwMode="auto">
            <a:xfrm>
              <a:off x="6502400" y="4924425"/>
              <a:ext cx="133350" cy="12573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296" name="Freeform 224"/>
            <p:cNvSpPr>
              <a:spLocks/>
            </p:cNvSpPr>
            <p:nvPr/>
          </p:nvSpPr>
          <p:spPr bwMode="auto">
            <a:xfrm>
              <a:off x="6502400" y="4924425"/>
              <a:ext cx="131762" cy="1257300"/>
            </a:xfrm>
            <a:custGeom>
              <a:avLst/>
              <a:gdLst/>
              <a:ahLst/>
              <a:cxnLst>
                <a:cxn ang="0">
                  <a:pos x="0" y="794"/>
                </a:cxn>
                <a:cxn ang="0">
                  <a:pos x="0" y="794"/>
                </a:cxn>
                <a:cxn ang="0">
                  <a:pos x="0" y="0"/>
                </a:cxn>
                <a:cxn ang="0">
                  <a:pos x="83" y="0"/>
                </a:cxn>
                <a:cxn ang="0">
                  <a:pos x="83" y="794"/>
                </a:cxn>
              </a:cxnLst>
              <a:rect l="0" t="0" r="r" b="b"/>
              <a:pathLst>
                <a:path w="83" h="794">
                  <a:moveTo>
                    <a:pt x="0" y="794"/>
                  </a:moveTo>
                  <a:lnTo>
                    <a:pt x="0" y="794"/>
                  </a:lnTo>
                  <a:lnTo>
                    <a:pt x="0" y="0"/>
                  </a:lnTo>
                  <a:lnTo>
                    <a:pt x="83" y="0"/>
                  </a:lnTo>
                  <a:lnTo>
                    <a:pt x="83" y="794"/>
                  </a:lnTo>
                </a:path>
              </a:pathLst>
            </a:cu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297" name="Freeform 225"/>
            <p:cNvSpPr>
              <a:spLocks/>
            </p:cNvSpPr>
            <p:nvPr/>
          </p:nvSpPr>
          <p:spPr bwMode="auto">
            <a:xfrm>
              <a:off x="6535738" y="4875213"/>
              <a:ext cx="66675" cy="1587"/>
            </a:xfrm>
            <a:custGeom>
              <a:avLst/>
              <a:gdLst/>
              <a:ahLst/>
              <a:cxnLst>
                <a:cxn ang="0">
                  <a:pos x="0" y="0"/>
                </a:cxn>
                <a:cxn ang="0">
                  <a:pos x="42" y="0"/>
                </a:cxn>
                <a:cxn ang="0">
                  <a:pos x="0" y="0"/>
                </a:cxn>
              </a:cxnLst>
              <a:rect l="0" t="0" r="r" b="b"/>
              <a:pathLst>
                <a:path w="42">
                  <a:moveTo>
                    <a:pt x="0" y="0"/>
                  </a:moveTo>
                  <a:lnTo>
                    <a:pt x="42"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298" name="Line 226"/>
            <p:cNvSpPr>
              <a:spLocks noChangeShapeType="1"/>
            </p:cNvSpPr>
            <p:nvPr/>
          </p:nvSpPr>
          <p:spPr bwMode="auto">
            <a:xfrm>
              <a:off x="6569075" y="4875213"/>
              <a:ext cx="1587" cy="49212"/>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299" name="Rectangle 227"/>
            <p:cNvSpPr>
              <a:spLocks noChangeArrowheads="1"/>
            </p:cNvSpPr>
            <p:nvPr/>
          </p:nvSpPr>
          <p:spPr bwMode="auto">
            <a:xfrm>
              <a:off x="7454900" y="4435475"/>
              <a:ext cx="133350" cy="17462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00" name="Freeform 228"/>
            <p:cNvSpPr>
              <a:spLocks/>
            </p:cNvSpPr>
            <p:nvPr/>
          </p:nvSpPr>
          <p:spPr bwMode="auto">
            <a:xfrm>
              <a:off x="7454900" y="4435475"/>
              <a:ext cx="131762" cy="1746250"/>
            </a:xfrm>
            <a:custGeom>
              <a:avLst/>
              <a:gdLst/>
              <a:ahLst/>
              <a:cxnLst>
                <a:cxn ang="0">
                  <a:pos x="0" y="1102"/>
                </a:cxn>
                <a:cxn ang="0">
                  <a:pos x="0" y="1102"/>
                </a:cxn>
                <a:cxn ang="0">
                  <a:pos x="0" y="0"/>
                </a:cxn>
                <a:cxn ang="0">
                  <a:pos x="83" y="0"/>
                </a:cxn>
                <a:cxn ang="0">
                  <a:pos x="83" y="1102"/>
                </a:cxn>
              </a:cxnLst>
              <a:rect l="0" t="0" r="r" b="b"/>
              <a:pathLst>
                <a:path w="83" h="1102">
                  <a:moveTo>
                    <a:pt x="0" y="1102"/>
                  </a:moveTo>
                  <a:lnTo>
                    <a:pt x="0" y="1102"/>
                  </a:lnTo>
                  <a:lnTo>
                    <a:pt x="0" y="0"/>
                  </a:lnTo>
                  <a:lnTo>
                    <a:pt x="83" y="0"/>
                  </a:lnTo>
                  <a:lnTo>
                    <a:pt x="83" y="1102"/>
                  </a:lnTo>
                </a:path>
              </a:pathLst>
            </a:cu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01" name="Freeform 229"/>
            <p:cNvSpPr>
              <a:spLocks/>
            </p:cNvSpPr>
            <p:nvPr/>
          </p:nvSpPr>
          <p:spPr bwMode="auto">
            <a:xfrm>
              <a:off x="7488238" y="4348163"/>
              <a:ext cx="66675" cy="1587"/>
            </a:xfrm>
            <a:custGeom>
              <a:avLst/>
              <a:gdLst/>
              <a:ahLst/>
              <a:cxnLst>
                <a:cxn ang="0">
                  <a:pos x="0" y="0"/>
                </a:cxn>
                <a:cxn ang="0">
                  <a:pos x="42" y="0"/>
                </a:cxn>
                <a:cxn ang="0">
                  <a:pos x="0" y="0"/>
                </a:cxn>
              </a:cxnLst>
              <a:rect l="0" t="0" r="r" b="b"/>
              <a:pathLst>
                <a:path w="42">
                  <a:moveTo>
                    <a:pt x="0" y="0"/>
                  </a:moveTo>
                  <a:lnTo>
                    <a:pt x="42"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02" name="Line 230"/>
            <p:cNvSpPr>
              <a:spLocks noChangeShapeType="1"/>
            </p:cNvSpPr>
            <p:nvPr/>
          </p:nvSpPr>
          <p:spPr bwMode="auto">
            <a:xfrm>
              <a:off x="7521575" y="4348163"/>
              <a:ext cx="1587" cy="87312"/>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03" name="Rectangle 231"/>
            <p:cNvSpPr>
              <a:spLocks noChangeArrowheads="1"/>
            </p:cNvSpPr>
            <p:nvPr/>
          </p:nvSpPr>
          <p:spPr bwMode="auto">
            <a:xfrm>
              <a:off x="5754688" y="4281488"/>
              <a:ext cx="133350" cy="190023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04" name="Freeform 232"/>
            <p:cNvSpPr>
              <a:spLocks/>
            </p:cNvSpPr>
            <p:nvPr/>
          </p:nvSpPr>
          <p:spPr bwMode="auto">
            <a:xfrm>
              <a:off x="5754688" y="4281488"/>
              <a:ext cx="131762" cy="1900237"/>
            </a:xfrm>
            <a:custGeom>
              <a:avLst/>
              <a:gdLst/>
              <a:ahLst/>
              <a:cxnLst>
                <a:cxn ang="0">
                  <a:pos x="0" y="1200"/>
                </a:cxn>
                <a:cxn ang="0">
                  <a:pos x="0" y="1200"/>
                </a:cxn>
                <a:cxn ang="0">
                  <a:pos x="0" y="0"/>
                </a:cxn>
                <a:cxn ang="0">
                  <a:pos x="83" y="0"/>
                </a:cxn>
                <a:cxn ang="0">
                  <a:pos x="83" y="1200"/>
                </a:cxn>
              </a:cxnLst>
              <a:rect l="0" t="0" r="r" b="b"/>
              <a:pathLst>
                <a:path w="83" h="1200">
                  <a:moveTo>
                    <a:pt x="0" y="1200"/>
                  </a:moveTo>
                  <a:lnTo>
                    <a:pt x="0" y="1200"/>
                  </a:lnTo>
                  <a:lnTo>
                    <a:pt x="0" y="0"/>
                  </a:lnTo>
                  <a:lnTo>
                    <a:pt x="83" y="0"/>
                  </a:lnTo>
                  <a:lnTo>
                    <a:pt x="83" y="1200"/>
                  </a:lnTo>
                </a:path>
              </a:pathLst>
            </a:cu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05" name="Rectangle 233"/>
            <p:cNvSpPr>
              <a:spLocks noChangeArrowheads="1"/>
            </p:cNvSpPr>
            <p:nvPr/>
          </p:nvSpPr>
          <p:spPr bwMode="auto">
            <a:xfrm>
              <a:off x="6707188" y="5475288"/>
              <a:ext cx="133350" cy="70643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06" name="Freeform 234"/>
            <p:cNvSpPr>
              <a:spLocks/>
            </p:cNvSpPr>
            <p:nvPr/>
          </p:nvSpPr>
          <p:spPr bwMode="auto">
            <a:xfrm>
              <a:off x="6707188" y="5475288"/>
              <a:ext cx="131762" cy="706437"/>
            </a:xfrm>
            <a:custGeom>
              <a:avLst/>
              <a:gdLst/>
              <a:ahLst/>
              <a:cxnLst>
                <a:cxn ang="0">
                  <a:pos x="0" y="446"/>
                </a:cxn>
                <a:cxn ang="0">
                  <a:pos x="0" y="446"/>
                </a:cxn>
                <a:cxn ang="0">
                  <a:pos x="0" y="0"/>
                </a:cxn>
                <a:cxn ang="0">
                  <a:pos x="83" y="0"/>
                </a:cxn>
                <a:cxn ang="0">
                  <a:pos x="83" y="446"/>
                </a:cxn>
              </a:cxnLst>
              <a:rect l="0" t="0" r="r" b="b"/>
              <a:pathLst>
                <a:path w="83" h="446">
                  <a:moveTo>
                    <a:pt x="0" y="446"/>
                  </a:moveTo>
                  <a:lnTo>
                    <a:pt x="0" y="446"/>
                  </a:lnTo>
                  <a:lnTo>
                    <a:pt x="0" y="0"/>
                  </a:lnTo>
                  <a:lnTo>
                    <a:pt x="83" y="0"/>
                  </a:lnTo>
                  <a:lnTo>
                    <a:pt x="83" y="446"/>
                  </a:lnTo>
                </a:path>
              </a:pathLst>
            </a:cu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07" name="Freeform 235"/>
            <p:cNvSpPr>
              <a:spLocks/>
            </p:cNvSpPr>
            <p:nvPr/>
          </p:nvSpPr>
          <p:spPr bwMode="auto">
            <a:xfrm>
              <a:off x="6740525" y="5430838"/>
              <a:ext cx="66675" cy="1587"/>
            </a:xfrm>
            <a:custGeom>
              <a:avLst/>
              <a:gdLst/>
              <a:ahLst/>
              <a:cxnLst>
                <a:cxn ang="0">
                  <a:pos x="0" y="0"/>
                </a:cxn>
                <a:cxn ang="0">
                  <a:pos x="42" y="0"/>
                </a:cxn>
                <a:cxn ang="0">
                  <a:pos x="0" y="0"/>
                </a:cxn>
              </a:cxnLst>
              <a:rect l="0" t="0" r="r" b="b"/>
              <a:pathLst>
                <a:path w="42">
                  <a:moveTo>
                    <a:pt x="0" y="0"/>
                  </a:moveTo>
                  <a:lnTo>
                    <a:pt x="42"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08" name="Line 236"/>
            <p:cNvSpPr>
              <a:spLocks noChangeShapeType="1"/>
            </p:cNvSpPr>
            <p:nvPr/>
          </p:nvSpPr>
          <p:spPr bwMode="auto">
            <a:xfrm>
              <a:off x="6773863" y="5430838"/>
              <a:ext cx="1587" cy="4445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09" name="Rectangle 237"/>
            <p:cNvSpPr>
              <a:spLocks noChangeArrowheads="1"/>
            </p:cNvSpPr>
            <p:nvPr/>
          </p:nvSpPr>
          <p:spPr bwMode="auto">
            <a:xfrm>
              <a:off x="7659688" y="5256213"/>
              <a:ext cx="133350" cy="92551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10" name="Freeform 238"/>
            <p:cNvSpPr>
              <a:spLocks/>
            </p:cNvSpPr>
            <p:nvPr/>
          </p:nvSpPr>
          <p:spPr bwMode="auto">
            <a:xfrm>
              <a:off x="7659688" y="5256213"/>
              <a:ext cx="131762" cy="925512"/>
            </a:xfrm>
            <a:custGeom>
              <a:avLst/>
              <a:gdLst/>
              <a:ahLst/>
              <a:cxnLst>
                <a:cxn ang="0">
                  <a:pos x="0" y="585"/>
                </a:cxn>
                <a:cxn ang="0">
                  <a:pos x="0" y="585"/>
                </a:cxn>
                <a:cxn ang="0">
                  <a:pos x="0" y="0"/>
                </a:cxn>
                <a:cxn ang="0">
                  <a:pos x="83" y="0"/>
                </a:cxn>
                <a:cxn ang="0">
                  <a:pos x="83" y="585"/>
                </a:cxn>
              </a:cxnLst>
              <a:rect l="0" t="0" r="r" b="b"/>
              <a:pathLst>
                <a:path w="83" h="585">
                  <a:moveTo>
                    <a:pt x="0" y="585"/>
                  </a:moveTo>
                  <a:lnTo>
                    <a:pt x="0" y="585"/>
                  </a:lnTo>
                  <a:lnTo>
                    <a:pt x="0" y="0"/>
                  </a:lnTo>
                  <a:lnTo>
                    <a:pt x="83" y="0"/>
                  </a:lnTo>
                  <a:lnTo>
                    <a:pt x="83" y="585"/>
                  </a:lnTo>
                </a:path>
              </a:pathLst>
            </a:cu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11" name="Freeform 239"/>
            <p:cNvSpPr>
              <a:spLocks/>
            </p:cNvSpPr>
            <p:nvPr/>
          </p:nvSpPr>
          <p:spPr bwMode="auto">
            <a:xfrm>
              <a:off x="7693025" y="5205413"/>
              <a:ext cx="66675" cy="1587"/>
            </a:xfrm>
            <a:custGeom>
              <a:avLst/>
              <a:gdLst/>
              <a:ahLst/>
              <a:cxnLst>
                <a:cxn ang="0">
                  <a:pos x="0" y="0"/>
                </a:cxn>
                <a:cxn ang="0">
                  <a:pos x="42" y="0"/>
                </a:cxn>
                <a:cxn ang="0">
                  <a:pos x="0" y="0"/>
                </a:cxn>
              </a:cxnLst>
              <a:rect l="0" t="0" r="r" b="b"/>
              <a:pathLst>
                <a:path w="42">
                  <a:moveTo>
                    <a:pt x="0" y="0"/>
                  </a:moveTo>
                  <a:lnTo>
                    <a:pt x="42"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12" name="Line 240"/>
            <p:cNvSpPr>
              <a:spLocks noChangeShapeType="1"/>
            </p:cNvSpPr>
            <p:nvPr/>
          </p:nvSpPr>
          <p:spPr bwMode="auto">
            <a:xfrm>
              <a:off x="7726363" y="5205413"/>
              <a:ext cx="1587" cy="508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13" name="Rectangle 241"/>
            <p:cNvSpPr>
              <a:spLocks noChangeArrowheads="1"/>
            </p:cNvSpPr>
            <p:nvPr/>
          </p:nvSpPr>
          <p:spPr bwMode="auto">
            <a:xfrm>
              <a:off x="5959475" y="4281488"/>
              <a:ext cx="133350" cy="1900237"/>
            </a:xfrm>
            <a:prstGeom prst="rect">
              <a:avLst/>
            </a:prstGeom>
            <a:solidFill>
              <a:srgbClr val="D4D4D4"/>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14" name="Freeform 242"/>
            <p:cNvSpPr>
              <a:spLocks/>
            </p:cNvSpPr>
            <p:nvPr/>
          </p:nvSpPr>
          <p:spPr bwMode="auto">
            <a:xfrm>
              <a:off x="5959475" y="4281488"/>
              <a:ext cx="131762" cy="1900237"/>
            </a:xfrm>
            <a:custGeom>
              <a:avLst/>
              <a:gdLst/>
              <a:ahLst/>
              <a:cxnLst>
                <a:cxn ang="0">
                  <a:pos x="0" y="1200"/>
                </a:cxn>
                <a:cxn ang="0">
                  <a:pos x="0" y="1200"/>
                </a:cxn>
                <a:cxn ang="0">
                  <a:pos x="0" y="0"/>
                </a:cxn>
                <a:cxn ang="0">
                  <a:pos x="83" y="0"/>
                </a:cxn>
                <a:cxn ang="0">
                  <a:pos x="83" y="1200"/>
                </a:cxn>
              </a:cxnLst>
              <a:rect l="0" t="0" r="r" b="b"/>
              <a:pathLst>
                <a:path w="83" h="1200">
                  <a:moveTo>
                    <a:pt x="0" y="1200"/>
                  </a:moveTo>
                  <a:lnTo>
                    <a:pt x="0" y="1200"/>
                  </a:lnTo>
                  <a:lnTo>
                    <a:pt x="0" y="0"/>
                  </a:lnTo>
                  <a:lnTo>
                    <a:pt x="83" y="0"/>
                  </a:lnTo>
                  <a:lnTo>
                    <a:pt x="83" y="1200"/>
                  </a:lnTo>
                </a:path>
              </a:pathLst>
            </a:cu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15" name="Rectangle 243"/>
            <p:cNvSpPr>
              <a:spLocks noChangeArrowheads="1"/>
            </p:cNvSpPr>
            <p:nvPr/>
          </p:nvSpPr>
          <p:spPr bwMode="auto">
            <a:xfrm>
              <a:off x="6911975" y="6100763"/>
              <a:ext cx="133350" cy="80962"/>
            </a:xfrm>
            <a:prstGeom prst="rect">
              <a:avLst/>
            </a:prstGeom>
            <a:solidFill>
              <a:srgbClr val="D4D4D4"/>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16" name="Freeform 244"/>
            <p:cNvSpPr>
              <a:spLocks/>
            </p:cNvSpPr>
            <p:nvPr/>
          </p:nvSpPr>
          <p:spPr bwMode="auto">
            <a:xfrm>
              <a:off x="6911975" y="6100763"/>
              <a:ext cx="131762" cy="80962"/>
            </a:xfrm>
            <a:custGeom>
              <a:avLst/>
              <a:gdLst/>
              <a:ahLst/>
              <a:cxnLst>
                <a:cxn ang="0">
                  <a:pos x="0" y="52"/>
                </a:cxn>
                <a:cxn ang="0">
                  <a:pos x="0" y="52"/>
                </a:cxn>
                <a:cxn ang="0">
                  <a:pos x="0" y="0"/>
                </a:cxn>
                <a:cxn ang="0">
                  <a:pos x="83" y="0"/>
                </a:cxn>
                <a:cxn ang="0">
                  <a:pos x="83" y="52"/>
                </a:cxn>
              </a:cxnLst>
              <a:rect l="0" t="0" r="r" b="b"/>
              <a:pathLst>
                <a:path w="83" h="52">
                  <a:moveTo>
                    <a:pt x="0" y="52"/>
                  </a:moveTo>
                  <a:lnTo>
                    <a:pt x="0" y="52"/>
                  </a:lnTo>
                  <a:lnTo>
                    <a:pt x="0" y="0"/>
                  </a:lnTo>
                  <a:lnTo>
                    <a:pt x="83" y="0"/>
                  </a:lnTo>
                  <a:lnTo>
                    <a:pt x="83" y="52"/>
                  </a:lnTo>
                </a:path>
              </a:pathLst>
            </a:cu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17" name="Freeform 245"/>
            <p:cNvSpPr>
              <a:spLocks/>
            </p:cNvSpPr>
            <p:nvPr/>
          </p:nvSpPr>
          <p:spPr bwMode="auto">
            <a:xfrm>
              <a:off x="6945313" y="6099175"/>
              <a:ext cx="66675" cy="1587"/>
            </a:xfrm>
            <a:custGeom>
              <a:avLst/>
              <a:gdLst/>
              <a:ahLst/>
              <a:cxnLst>
                <a:cxn ang="0">
                  <a:pos x="0" y="0"/>
                </a:cxn>
                <a:cxn ang="0">
                  <a:pos x="42" y="0"/>
                </a:cxn>
                <a:cxn ang="0">
                  <a:pos x="0" y="0"/>
                </a:cxn>
              </a:cxnLst>
              <a:rect l="0" t="0" r="r" b="b"/>
              <a:pathLst>
                <a:path w="42">
                  <a:moveTo>
                    <a:pt x="0" y="0"/>
                  </a:moveTo>
                  <a:lnTo>
                    <a:pt x="42"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18" name="Line 246"/>
            <p:cNvSpPr>
              <a:spLocks noChangeShapeType="1"/>
            </p:cNvSpPr>
            <p:nvPr/>
          </p:nvSpPr>
          <p:spPr bwMode="auto">
            <a:xfrm>
              <a:off x="6978650" y="6099175"/>
              <a:ext cx="1587" cy="1587"/>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19" name="Rectangle 247"/>
            <p:cNvSpPr>
              <a:spLocks noChangeArrowheads="1"/>
            </p:cNvSpPr>
            <p:nvPr/>
          </p:nvSpPr>
          <p:spPr bwMode="auto">
            <a:xfrm>
              <a:off x="7864475" y="6154738"/>
              <a:ext cx="133350" cy="26987"/>
            </a:xfrm>
            <a:prstGeom prst="rect">
              <a:avLst/>
            </a:prstGeom>
            <a:solidFill>
              <a:srgbClr val="D4D4D4"/>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20" name="Freeform 248"/>
            <p:cNvSpPr>
              <a:spLocks/>
            </p:cNvSpPr>
            <p:nvPr/>
          </p:nvSpPr>
          <p:spPr bwMode="auto">
            <a:xfrm>
              <a:off x="7864475" y="6154738"/>
              <a:ext cx="131762" cy="26987"/>
            </a:xfrm>
            <a:custGeom>
              <a:avLst/>
              <a:gdLst/>
              <a:ahLst/>
              <a:cxnLst>
                <a:cxn ang="0">
                  <a:pos x="0" y="17"/>
                </a:cxn>
                <a:cxn ang="0">
                  <a:pos x="0" y="17"/>
                </a:cxn>
                <a:cxn ang="0">
                  <a:pos x="0" y="0"/>
                </a:cxn>
                <a:cxn ang="0">
                  <a:pos x="83" y="0"/>
                </a:cxn>
                <a:cxn ang="0">
                  <a:pos x="83" y="17"/>
                </a:cxn>
              </a:cxnLst>
              <a:rect l="0" t="0" r="r" b="b"/>
              <a:pathLst>
                <a:path w="83" h="17">
                  <a:moveTo>
                    <a:pt x="0" y="17"/>
                  </a:moveTo>
                  <a:lnTo>
                    <a:pt x="0" y="17"/>
                  </a:lnTo>
                  <a:lnTo>
                    <a:pt x="0" y="0"/>
                  </a:lnTo>
                  <a:lnTo>
                    <a:pt x="83" y="0"/>
                  </a:lnTo>
                  <a:lnTo>
                    <a:pt x="83" y="17"/>
                  </a:lnTo>
                </a:path>
              </a:pathLst>
            </a:cu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21" name="Freeform 249"/>
            <p:cNvSpPr>
              <a:spLocks/>
            </p:cNvSpPr>
            <p:nvPr/>
          </p:nvSpPr>
          <p:spPr bwMode="auto">
            <a:xfrm>
              <a:off x="7897813" y="6153150"/>
              <a:ext cx="66675" cy="1587"/>
            </a:xfrm>
            <a:custGeom>
              <a:avLst/>
              <a:gdLst/>
              <a:ahLst/>
              <a:cxnLst>
                <a:cxn ang="0">
                  <a:pos x="0" y="0"/>
                </a:cxn>
                <a:cxn ang="0">
                  <a:pos x="42" y="0"/>
                </a:cxn>
                <a:cxn ang="0">
                  <a:pos x="0" y="0"/>
                </a:cxn>
              </a:cxnLst>
              <a:rect l="0" t="0" r="r" b="b"/>
              <a:pathLst>
                <a:path w="42">
                  <a:moveTo>
                    <a:pt x="0" y="0"/>
                  </a:moveTo>
                  <a:lnTo>
                    <a:pt x="42"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22" name="Line 250"/>
            <p:cNvSpPr>
              <a:spLocks noChangeShapeType="1"/>
            </p:cNvSpPr>
            <p:nvPr/>
          </p:nvSpPr>
          <p:spPr bwMode="auto">
            <a:xfrm>
              <a:off x="7931150" y="6153150"/>
              <a:ext cx="1587" cy="1587"/>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23" name="Rectangle 251"/>
            <p:cNvSpPr>
              <a:spLocks noChangeArrowheads="1"/>
            </p:cNvSpPr>
            <p:nvPr/>
          </p:nvSpPr>
          <p:spPr bwMode="auto">
            <a:xfrm>
              <a:off x="6164263" y="4281488"/>
              <a:ext cx="133350" cy="1900237"/>
            </a:xfrm>
            <a:prstGeom prst="rect">
              <a:avLst/>
            </a:prstGeom>
            <a:solidFill>
              <a:srgbClr val="606060"/>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24" name="Freeform 252"/>
            <p:cNvSpPr>
              <a:spLocks/>
            </p:cNvSpPr>
            <p:nvPr/>
          </p:nvSpPr>
          <p:spPr bwMode="auto">
            <a:xfrm>
              <a:off x="6164263" y="4281488"/>
              <a:ext cx="131762" cy="1900237"/>
            </a:xfrm>
            <a:custGeom>
              <a:avLst/>
              <a:gdLst/>
              <a:ahLst/>
              <a:cxnLst>
                <a:cxn ang="0">
                  <a:pos x="0" y="1200"/>
                </a:cxn>
                <a:cxn ang="0">
                  <a:pos x="0" y="1200"/>
                </a:cxn>
                <a:cxn ang="0">
                  <a:pos x="0" y="0"/>
                </a:cxn>
                <a:cxn ang="0">
                  <a:pos x="83" y="0"/>
                </a:cxn>
                <a:cxn ang="0">
                  <a:pos x="83" y="1200"/>
                </a:cxn>
              </a:cxnLst>
              <a:rect l="0" t="0" r="r" b="b"/>
              <a:pathLst>
                <a:path w="83" h="1200">
                  <a:moveTo>
                    <a:pt x="0" y="1200"/>
                  </a:moveTo>
                  <a:lnTo>
                    <a:pt x="0" y="1200"/>
                  </a:lnTo>
                  <a:lnTo>
                    <a:pt x="0" y="0"/>
                  </a:lnTo>
                  <a:lnTo>
                    <a:pt x="83" y="0"/>
                  </a:lnTo>
                  <a:lnTo>
                    <a:pt x="83" y="1200"/>
                  </a:lnTo>
                </a:path>
              </a:pathLst>
            </a:cu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25" name="Rectangle 253"/>
            <p:cNvSpPr>
              <a:spLocks noChangeArrowheads="1"/>
            </p:cNvSpPr>
            <p:nvPr/>
          </p:nvSpPr>
          <p:spPr bwMode="auto">
            <a:xfrm>
              <a:off x="7116763" y="6057900"/>
              <a:ext cx="133350" cy="123825"/>
            </a:xfrm>
            <a:prstGeom prst="rect">
              <a:avLst/>
            </a:prstGeom>
            <a:solidFill>
              <a:srgbClr val="606060"/>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26" name="Freeform 254"/>
            <p:cNvSpPr>
              <a:spLocks/>
            </p:cNvSpPr>
            <p:nvPr/>
          </p:nvSpPr>
          <p:spPr bwMode="auto">
            <a:xfrm>
              <a:off x="7116763" y="6057900"/>
              <a:ext cx="131762" cy="123825"/>
            </a:xfrm>
            <a:custGeom>
              <a:avLst/>
              <a:gdLst/>
              <a:ahLst/>
              <a:cxnLst>
                <a:cxn ang="0">
                  <a:pos x="0" y="79"/>
                </a:cxn>
                <a:cxn ang="0">
                  <a:pos x="0" y="79"/>
                </a:cxn>
                <a:cxn ang="0">
                  <a:pos x="0" y="0"/>
                </a:cxn>
                <a:cxn ang="0">
                  <a:pos x="83" y="0"/>
                </a:cxn>
                <a:cxn ang="0">
                  <a:pos x="83" y="79"/>
                </a:cxn>
              </a:cxnLst>
              <a:rect l="0" t="0" r="r" b="b"/>
              <a:pathLst>
                <a:path w="83" h="79">
                  <a:moveTo>
                    <a:pt x="0" y="79"/>
                  </a:moveTo>
                  <a:lnTo>
                    <a:pt x="0" y="79"/>
                  </a:lnTo>
                  <a:lnTo>
                    <a:pt x="0" y="0"/>
                  </a:lnTo>
                  <a:lnTo>
                    <a:pt x="83" y="0"/>
                  </a:lnTo>
                  <a:lnTo>
                    <a:pt x="83" y="79"/>
                  </a:lnTo>
                </a:path>
              </a:pathLst>
            </a:cu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27" name="Freeform 255"/>
            <p:cNvSpPr>
              <a:spLocks/>
            </p:cNvSpPr>
            <p:nvPr/>
          </p:nvSpPr>
          <p:spPr bwMode="auto">
            <a:xfrm>
              <a:off x="7150100" y="6043613"/>
              <a:ext cx="66675" cy="1587"/>
            </a:xfrm>
            <a:custGeom>
              <a:avLst/>
              <a:gdLst/>
              <a:ahLst/>
              <a:cxnLst>
                <a:cxn ang="0">
                  <a:pos x="0" y="0"/>
                </a:cxn>
                <a:cxn ang="0">
                  <a:pos x="42" y="0"/>
                </a:cxn>
                <a:cxn ang="0">
                  <a:pos x="0" y="0"/>
                </a:cxn>
              </a:cxnLst>
              <a:rect l="0" t="0" r="r" b="b"/>
              <a:pathLst>
                <a:path w="42">
                  <a:moveTo>
                    <a:pt x="0" y="0"/>
                  </a:moveTo>
                  <a:lnTo>
                    <a:pt x="42"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28" name="Line 256"/>
            <p:cNvSpPr>
              <a:spLocks noChangeShapeType="1"/>
            </p:cNvSpPr>
            <p:nvPr/>
          </p:nvSpPr>
          <p:spPr bwMode="auto">
            <a:xfrm>
              <a:off x="7183438" y="6043613"/>
              <a:ext cx="1587" cy="14287"/>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29" name="Rectangle 257"/>
            <p:cNvSpPr>
              <a:spLocks noChangeArrowheads="1"/>
            </p:cNvSpPr>
            <p:nvPr/>
          </p:nvSpPr>
          <p:spPr bwMode="auto">
            <a:xfrm>
              <a:off x="8069263" y="6083300"/>
              <a:ext cx="133350" cy="98425"/>
            </a:xfrm>
            <a:prstGeom prst="rect">
              <a:avLst/>
            </a:prstGeom>
            <a:solidFill>
              <a:srgbClr val="606060"/>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30" name="Freeform 258"/>
            <p:cNvSpPr>
              <a:spLocks/>
            </p:cNvSpPr>
            <p:nvPr/>
          </p:nvSpPr>
          <p:spPr bwMode="auto">
            <a:xfrm>
              <a:off x="8069263" y="6083300"/>
              <a:ext cx="131762" cy="98425"/>
            </a:xfrm>
            <a:custGeom>
              <a:avLst/>
              <a:gdLst/>
              <a:ahLst/>
              <a:cxnLst>
                <a:cxn ang="0">
                  <a:pos x="0" y="63"/>
                </a:cxn>
                <a:cxn ang="0">
                  <a:pos x="0" y="63"/>
                </a:cxn>
                <a:cxn ang="0">
                  <a:pos x="0" y="0"/>
                </a:cxn>
                <a:cxn ang="0">
                  <a:pos x="83" y="0"/>
                </a:cxn>
                <a:cxn ang="0">
                  <a:pos x="83" y="63"/>
                </a:cxn>
              </a:cxnLst>
              <a:rect l="0" t="0" r="r" b="b"/>
              <a:pathLst>
                <a:path w="83" h="63">
                  <a:moveTo>
                    <a:pt x="0" y="63"/>
                  </a:moveTo>
                  <a:lnTo>
                    <a:pt x="0" y="63"/>
                  </a:lnTo>
                  <a:lnTo>
                    <a:pt x="0" y="0"/>
                  </a:lnTo>
                  <a:lnTo>
                    <a:pt x="83" y="0"/>
                  </a:lnTo>
                  <a:lnTo>
                    <a:pt x="83" y="63"/>
                  </a:lnTo>
                </a:path>
              </a:pathLst>
            </a:cu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31" name="Freeform 259"/>
            <p:cNvSpPr>
              <a:spLocks/>
            </p:cNvSpPr>
            <p:nvPr/>
          </p:nvSpPr>
          <p:spPr bwMode="auto">
            <a:xfrm>
              <a:off x="8102600" y="6065838"/>
              <a:ext cx="66675" cy="1587"/>
            </a:xfrm>
            <a:custGeom>
              <a:avLst/>
              <a:gdLst/>
              <a:ahLst/>
              <a:cxnLst>
                <a:cxn ang="0">
                  <a:pos x="0" y="0"/>
                </a:cxn>
                <a:cxn ang="0">
                  <a:pos x="42" y="0"/>
                </a:cxn>
                <a:cxn ang="0">
                  <a:pos x="0" y="0"/>
                </a:cxn>
              </a:cxnLst>
              <a:rect l="0" t="0" r="r" b="b"/>
              <a:pathLst>
                <a:path w="42">
                  <a:moveTo>
                    <a:pt x="0" y="0"/>
                  </a:moveTo>
                  <a:lnTo>
                    <a:pt x="42"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32" name="Line 260"/>
            <p:cNvSpPr>
              <a:spLocks noChangeShapeType="1"/>
            </p:cNvSpPr>
            <p:nvPr/>
          </p:nvSpPr>
          <p:spPr bwMode="auto">
            <a:xfrm>
              <a:off x="8135938" y="6065838"/>
              <a:ext cx="1587" cy="17462"/>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33" name="Line 261"/>
            <p:cNvSpPr>
              <a:spLocks noChangeShapeType="1"/>
            </p:cNvSpPr>
            <p:nvPr/>
          </p:nvSpPr>
          <p:spPr bwMode="auto">
            <a:xfrm>
              <a:off x="5448300" y="6181725"/>
              <a:ext cx="2854325" cy="1587"/>
            </a:xfrm>
            <a:prstGeom prst="line">
              <a:avLst/>
            </a:pr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34" name="Line 262"/>
            <p:cNvSpPr>
              <a:spLocks noChangeShapeType="1"/>
            </p:cNvSpPr>
            <p:nvPr/>
          </p:nvSpPr>
          <p:spPr bwMode="auto">
            <a:xfrm>
              <a:off x="5924550" y="6181725"/>
              <a:ext cx="1587" cy="55562"/>
            </a:xfrm>
            <a:prstGeom prst="line">
              <a:avLst/>
            </a:pr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35" name="Rectangle 263"/>
            <p:cNvSpPr>
              <a:spLocks noChangeArrowheads="1"/>
            </p:cNvSpPr>
            <p:nvPr/>
          </p:nvSpPr>
          <p:spPr bwMode="auto">
            <a:xfrm>
              <a:off x="5661293" y="6240463"/>
              <a:ext cx="501439"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100" b="1" dirty="0" err="1">
                  <a:solidFill>
                    <a:srgbClr val="000000"/>
                  </a:solidFill>
                  <a:latin typeface="Arial" pitchFamily="34" charset="0"/>
                  <a:cs typeface="Arial" pitchFamily="34" charset="0"/>
                </a:rPr>
                <a:t>Control</a:t>
              </a:r>
              <a:endParaRPr lang="it-IT" sz="1800" dirty="0">
                <a:solidFill>
                  <a:prstClr val="black"/>
                </a:solidFill>
                <a:latin typeface="Arial" pitchFamily="34" charset="0"/>
                <a:cs typeface="Arial" pitchFamily="34" charset="0"/>
              </a:endParaRPr>
            </a:p>
          </p:txBody>
        </p:sp>
        <p:sp>
          <p:nvSpPr>
            <p:cNvPr id="3336" name="Line 264"/>
            <p:cNvSpPr>
              <a:spLocks noChangeShapeType="1"/>
            </p:cNvSpPr>
            <p:nvPr/>
          </p:nvSpPr>
          <p:spPr bwMode="auto">
            <a:xfrm>
              <a:off x="6877050" y="6181725"/>
              <a:ext cx="1587" cy="55562"/>
            </a:xfrm>
            <a:prstGeom prst="line">
              <a:avLst/>
            </a:pr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37" name="Rectangle 265"/>
            <p:cNvSpPr>
              <a:spLocks noChangeArrowheads="1"/>
            </p:cNvSpPr>
            <p:nvPr/>
          </p:nvSpPr>
          <p:spPr bwMode="auto">
            <a:xfrm>
              <a:off x="6415145" y="6240463"/>
              <a:ext cx="901350"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100" b="1" dirty="0" err="1">
                  <a:solidFill>
                    <a:srgbClr val="000000"/>
                  </a:solidFill>
                  <a:latin typeface="Arial" pitchFamily="34" charset="0"/>
                  <a:cs typeface="Arial" pitchFamily="34" charset="0"/>
                </a:rPr>
                <a:t>Doxorubicine</a:t>
              </a:r>
              <a:endParaRPr lang="it-IT" sz="1800" dirty="0">
                <a:solidFill>
                  <a:prstClr val="black"/>
                </a:solidFill>
                <a:latin typeface="Arial" pitchFamily="34" charset="0"/>
                <a:cs typeface="Arial" pitchFamily="34" charset="0"/>
              </a:endParaRPr>
            </a:p>
          </p:txBody>
        </p:sp>
        <p:sp>
          <p:nvSpPr>
            <p:cNvPr id="3338" name="Line 266"/>
            <p:cNvSpPr>
              <a:spLocks noChangeShapeType="1"/>
            </p:cNvSpPr>
            <p:nvPr/>
          </p:nvSpPr>
          <p:spPr bwMode="auto">
            <a:xfrm>
              <a:off x="7829550" y="6181725"/>
              <a:ext cx="1587" cy="55562"/>
            </a:xfrm>
            <a:prstGeom prst="line">
              <a:avLst/>
            </a:pr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39" name="Rectangle 267"/>
            <p:cNvSpPr>
              <a:spLocks noChangeArrowheads="1"/>
            </p:cNvSpPr>
            <p:nvPr/>
          </p:nvSpPr>
          <p:spPr bwMode="auto">
            <a:xfrm>
              <a:off x="7524328" y="6240463"/>
              <a:ext cx="650907"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100" b="1" dirty="0" err="1">
                  <a:solidFill>
                    <a:srgbClr val="000000"/>
                  </a:solidFill>
                  <a:latin typeface="Arial" pitchFamily="34" charset="0"/>
                  <a:cs typeface="Arial" pitchFamily="34" charset="0"/>
                </a:rPr>
                <a:t>Paclitaxel</a:t>
              </a:r>
              <a:endParaRPr lang="it-IT" sz="1800" dirty="0">
                <a:solidFill>
                  <a:prstClr val="black"/>
                </a:solidFill>
                <a:latin typeface="Arial" pitchFamily="34" charset="0"/>
                <a:cs typeface="Arial" pitchFamily="34" charset="0"/>
              </a:endParaRPr>
            </a:p>
          </p:txBody>
        </p:sp>
        <p:sp>
          <p:nvSpPr>
            <p:cNvPr id="3340" name="Line 268"/>
            <p:cNvSpPr>
              <a:spLocks noChangeShapeType="1"/>
            </p:cNvSpPr>
            <p:nvPr/>
          </p:nvSpPr>
          <p:spPr bwMode="auto">
            <a:xfrm flipV="1">
              <a:off x="5448300" y="4281488"/>
              <a:ext cx="1587" cy="1900237"/>
            </a:xfrm>
            <a:prstGeom prst="line">
              <a:avLst/>
            </a:pr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41" name="Line 269"/>
            <p:cNvSpPr>
              <a:spLocks noChangeShapeType="1"/>
            </p:cNvSpPr>
            <p:nvPr/>
          </p:nvSpPr>
          <p:spPr bwMode="auto">
            <a:xfrm flipH="1">
              <a:off x="5392738" y="6181725"/>
              <a:ext cx="55562" cy="1587"/>
            </a:xfrm>
            <a:prstGeom prst="line">
              <a:avLst/>
            </a:pr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42" name="Rectangle 270"/>
            <p:cNvSpPr>
              <a:spLocks noChangeArrowheads="1"/>
            </p:cNvSpPr>
            <p:nvPr/>
          </p:nvSpPr>
          <p:spPr bwMode="auto">
            <a:xfrm>
              <a:off x="5216525" y="6097588"/>
              <a:ext cx="78453"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100" b="1">
                  <a:solidFill>
                    <a:srgbClr val="000000"/>
                  </a:solidFill>
                  <a:latin typeface="Arial" pitchFamily="34" charset="0"/>
                  <a:cs typeface="Arial" pitchFamily="34" charset="0"/>
                </a:rPr>
                <a:t>0</a:t>
              </a:r>
              <a:endParaRPr lang="it-IT" sz="1800">
                <a:solidFill>
                  <a:prstClr val="black"/>
                </a:solidFill>
                <a:latin typeface="Arial" pitchFamily="34" charset="0"/>
                <a:cs typeface="Arial" pitchFamily="34" charset="0"/>
              </a:endParaRPr>
            </a:p>
          </p:txBody>
        </p:sp>
        <p:sp>
          <p:nvSpPr>
            <p:cNvPr id="3343" name="Line 271"/>
            <p:cNvSpPr>
              <a:spLocks noChangeShapeType="1"/>
            </p:cNvSpPr>
            <p:nvPr/>
          </p:nvSpPr>
          <p:spPr bwMode="auto">
            <a:xfrm flipH="1">
              <a:off x="5392738" y="5707063"/>
              <a:ext cx="55562" cy="1587"/>
            </a:xfrm>
            <a:prstGeom prst="line">
              <a:avLst/>
            </a:pr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44" name="Rectangle 272"/>
            <p:cNvSpPr>
              <a:spLocks noChangeArrowheads="1"/>
            </p:cNvSpPr>
            <p:nvPr/>
          </p:nvSpPr>
          <p:spPr bwMode="auto">
            <a:xfrm>
              <a:off x="5132388" y="5621338"/>
              <a:ext cx="156906"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100" b="1">
                  <a:solidFill>
                    <a:srgbClr val="000000"/>
                  </a:solidFill>
                  <a:latin typeface="Arial" pitchFamily="34" charset="0"/>
                  <a:cs typeface="Arial" pitchFamily="34" charset="0"/>
                </a:rPr>
                <a:t>25</a:t>
              </a:r>
              <a:endParaRPr lang="it-IT" sz="1800">
                <a:solidFill>
                  <a:prstClr val="black"/>
                </a:solidFill>
                <a:latin typeface="Arial" pitchFamily="34" charset="0"/>
                <a:cs typeface="Arial" pitchFamily="34" charset="0"/>
              </a:endParaRPr>
            </a:p>
          </p:txBody>
        </p:sp>
        <p:sp>
          <p:nvSpPr>
            <p:cNvPr id="3345" name="Line 273"/>
            <p:cNvSpPr>
              <a:spLocks noChangeShapeType="1"/>
            </p:cNvSpPr>
            <p:nvPr/>
          </p:nvSpPr>
          <p:spPr bwMode="auto">
            <a:xfrm flipH="1">
              <a:off x="5392738" y="5232400"/>
              <a:ext cx="55562" cy="1587"/>
            </a:xfrm>
            <a:prstGeom prst="line">
              <a:avLst/>
            </a:pr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46" name="Rectangle 274"/>
            <p:cNvSpPr>
              <a:spLocks noChangeArrowheads="1"/>
            </p:cNvSpPr>
            <p:nvPr/>
          </p:nvSpPr>
          <p:spPr bwMode="auto">
            <a:xfrm>
              <a:off x="5132388" y="5146675"/>
              <a:ext cx="156906"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100" b="1">
                  <a:solidFill>
                    <a:srgbClr val="000000"/>
                  </a:solidFill>
                  <a:latin typeface="Arial" pitchFamily="34" charset="0"/>
                  <a:cs typeface="Arial" pitchFamily="34" charset="0"/>
                </a:rPr>
                <a:t>50</a:t>
              </a:r>
              <a:endParaRPr lang="it-IT" sz="1800">
                <a:solidFill>
                  <a:prstClr val="black"/>
                </a:solidFill>
                <a:latin typeface="Arial" pitchFamily="34" charset="0"/>
                <a:cs typeface="Arial" pitchFamily="34" charset="0"/>
              </a:endParaRPr>
            </a:p>
          </p:txBody>
        </p:sp>
        <p:sp>
          <p:nvSpPr>
            <p:cNvPr id="3347" name="Line 275"/>
            <p:cNvSpPr>
              <a:spLocks noChangeShapeType="1"/>
            </p:cNvSpPr>
            <p:nvPr/>
          </p:nvSpPr>
          <p:spPr bwMode="auto">
            <a:xfrm flipH="1">
              <a:off x="5392738" y="4756150"/>
              <a:ext cx="55562" cy="1587"/>
            </a:xfrm>
            <a:prstGeom prst="line">
              <a:avLst/>
            </a:pr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48" name="Rectangle 276"/>
            <p:cNvSpPr>
              <a:spLocks noChangeArrowheads="1"/>
            </p:cNvSpPr>
            <p:nvPr/>
          </p:nvSpPr>
          <p:spPr bwMode="auto">
            <a:xfrm>
              <a:off x="5132388" y="4670425"/>
              <a:ext cx="156906"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100" b="1">
                  <a:solidFill>
                    <a:srgbClr val="000000"/>
                  </a:solidFill>
                  <a:latin typeface="Arial" pitchFamily="34" charset="0"/>
                  <a:cs typeface="Arial" pitchFamily="34" charset="0"/>
                </a:rPr>
                <a:t>75</a:t>
              </a:r>
              <a:endParaRPr lang="it-IT" sz="1800">
                <a:solidFill>
                  <a:prstClr val="black"/>
                </a:solidFill>
                <a:latin typeface="Arial" pitchFamily="34" charset="0"/>
                <a:cs typeface="Arial" pitchFamily="34" charset="0"/>
              </a:endParaRPr>
            </a:p>
          </p:txBody>
        </p:sp>
        <p:sp>
          <p:nvSpPr>
            <p:cNvPr id="3349" name="Line 277"/>
            <p:cNvSpPr>
              <a:spLocks noChangeShapeType="1"/>
            </p:cNvSpPr>
            <p:nvPr/>
          </p:nvSpPr>
          <p:spPr bwMode="auto">
            <a:xfrm flipH="1">
              <a:off x="5392738" y="4281488"/>
              <a:ext cx="55562" cy="1587"/>
            </a:xfrm>
            <a:prstGeom prst="line">
              <a:avLst/>
            </a:pr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50" name="Rectangle 278"/>
            <p:cNvSpPr>
              <a:spLocks noChangeArrowheads="1"/>
            </p:cNvSpPr>
            <p:nvPr/>
          </p:nvSpPr>
          <p:spPr bwMode="auto">
            <a:xfrm>
              <a:off x="5048250" y="4195763"/>
              <a:ext cx="235360"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100" b="1">
                  <a:solidFill>
                    <a:srgbClr val="000000"/>
                  </a:solidFill>
                  <a:latin typeface="Arial" pitchFamily="34" charset="0"/>
                  <a:cs typeface="Arial" pitchFamily="34" charset="0"/>
                </a:rPr>
                <a:t>100</a:t>
              </a:r>
              <a:endParaRPr lang="it-IT" sz="1800">
                <a:solidFill>
                  <a:prstClr val="black"/>
                </a:solidFill>
                <a:latin typeface="Arial" pitchFamily="34" charset="0"/>
                <a:cs typeface="Arial" pitchFamily="34" charset="0"/>
              </a:endParaRPr>
            </a:p>
          </p:txBody>
        </p:sp>
        <p:sp>
          <p:nvSpPr>
            <p:cNvPr id="3351" name="Rectangle 279"/>
            <p:cNvSpPr>
              <a:spLocks noChangeArrowheads="1"/>
            </p:cNvSpPr>
            <p:nvPr/>
          </p:nvSpPr>
          <p:spPr bwMode="auto">
            <a:xfrm>
              <a:off x="8079517" y="4205288"/>
              <a:ext cx="399705"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100" b="1" dirty="0">
                  <a:solidFill>
                    <a:srgbClr val="000000"/>
                  </a:solidFill>
                  <a:latin typeface="Arial" pitchFamily="34" charset="0"/>
                  <a:cs typeface="Arial" pitchFamily="34" charset="0"/>
                </a:rPr>
                <a:t>BCSC</a:t>
              </a:r>
              <a:endParaRPr lang="it-IT" sz="1400" b="1" dirty="0">
                <a:solidFill>
                  <a:prstClr val="black"/>
                </a:solidFill>
                <a:latin typeface="Arial" pitchFamily="34" charset="0"/>
                <a:cs typeface="Arial" pitchFamily="34" charset="0"/>
              </a:endParaRPr>
            </a:p>
          </p:txBody>
        </p:sp>
        <p:sp>
          <p:nvSpPr>
            <p:cNvPr id="3353" name="Freeform 281"/>
            <p:cNvSpPr>
              <a:spLocks/>
            </p:cNvSpPr>
            <p:nvPr/>
          </p:nvSpPr>
          <p:spPr bwMode="auto">
            <a:xfrm>
              <a:off x="7901620" y="4243388"/>
              <a:ext cx="108000" cy="104775"/>
            </a:xfrm>
            <a:custGeom>
              <a:avLst/>
              <a:gdLst/>
              <a:ahLst/>
              <a:cxnLst>
                <a:cxn ang="0">
                  <a:pos x="0" y="0"/>
                </a:cxn>
                <a:cxn ang="0">
                  <a:pos x="0" y="0"/>
                </a:cxn>
                <a:cxn ang="0">
                  <a:pos x="176" y="0"/>
                </a:cxn>
                <a:cxn ang="0">
                  <a:pos x="176" y="66"/>
                </a:cxn>
                <a:cxn ang="0">
                  <a:pos x="0" y="66"/>
                </a:cxn>
                <a:cxn ang="0">
                  <a:pos x="0" y="0"/>
                </a:cxn>
              </a:cxnLst>
              <a:rect l="0" t="0" r="r" b="b"/>
              <a:pathLst>
                <a:path w="176" h="66">
                  <a:moveTo>
                    <a:pt x="0" y="0"/>
                  </a:moveTo>
                  <a:lnTo>
                    <a:pt x="0" y="0"/>
                  </a:lnTo>
                  <a:lnTo>
                    <a:pt x="176" y="0"/>
                  </a:lnTo>
                  <a:lnTo>
                    <a:pt x="176" y="66"/>
                  </a:lnTo>
                  <a:lnTo>
                    <a:pt x="0" y="66"/>
                  </a:lnTo>
                  <a:lnTo>
                    <a:pt x="0" y="0"/>
                  </a:lnTo>
                </a:path>
              </a:pathLst>
            </a:cu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54" name="Rectangle 282"/>
            <p:cNvSpPr>
              <a:spLocks noChangeArrowheads="1"/>
            </p:cNvSpPr>
            <p:nvPr/>
          </p:nvSpPr>
          <p:spPr bwMode="auto">
            <a:xfrm>
              <a:off x="8079517" y="4422775"/>
              <a:ext cx="867255"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100" b="1" dirty="0">
                  <a:solidFill>
                    <a:srgbClr val="000000"/>
                  </a:solidFill>
                  <a:latin typeface="Arial" pitchFamily="34" charset="0"/>
                  <a:cs typeface="Arial" pitchFamily="34" charset="0"/>
                </a:rPr>
                <a:t>BCSC </a:t>
              </a:r>
              <a:r>
                <a:rPr lang="it-IT" sz="1100" b="1" dirty="0" err="1">
                  <a:solidFill>
                    <a:srgbClr val="000000"/>
                  </a:solidFill>
                  <a:latin typeface="Arial" pitchFamily="34" charset="0"/>
                  <a:cs typeface="Arial" pitchFamily="34" charset="0"/>
                </a:rPr>
                <a:t>shTAZ</a:t>
              </a:r>
              <a:endParaRPr lang="it-IT" sz="1400" b="1" dirty="0">
                <a:solidFill>
                  <a:prstClr val="black"/>
                </a:solidFill>
                <a:latin typeface="Arial" pitchFamily="34" charset="0"/>
                <a:cs typeface="Arial" pitchFamily="34" charset="0"/>
              </a:endParaRPr>
            </a:p>
          </p:txBody>
        </p:sp>
        <p:sp>
          <p:nvSpPr>
            <p:cNvPr id="3355" name="Rectangle 283"/>
            <p:cNvSpPr>
              <a:spLocks noChangeArrowheads="1"/>
            </p:cNvSpPr>
            <p:nvPr/>
          </p:nvSpPr>
          <p:spPr bwMode="auto">
            <a:xfrm>
              <a:off x="7892994" y="4460875"/>
              <a:ext cx="108000" cy="104775"/>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56" name="Freeform 284"/>
            <p:cNvSpPr>
              <a:spLocks/>
            </p:cNvSpPr>
            <p:nvPr/>
          </p:nvSpPr>
          <p:spPr bwMode="auto">
            <a:xfrm>
              <a:off x="7893328" y="4452249"/>
              <a:ext cx="108000" cy="104775"/>
            </a:xfrm>
            <a:custGeom>
              <a:avLst/>
              <a:gdLst/>
              <a:ahLst/>
              <a:cxnLst>
                <a:cxn ang="0">
                  <a:pos x="0" y="0"/>
                </a:cxn>
                <a:cxn ang="0">
                  <a:pos x="0" y="0"/>
                </a:cxn>
                <a:cxn ang="0">
                  <a:pos x="176" y="0"/>
                </a:cxn>
                <a:cxn ang="0">
                  <a:pos x="176" y="66"/>
                </a:cxn>
                <a:cxn ang="0">
                  <a:pos x="0" y="66"/>
                </a:cxn>
                <a:cxn ang="0">
                  <a:pos x="0" y="0"/>
                </a:cxn>
              </a:cxnLst>
              <a:rect l="0" t="0" r="r" b="b"/>
              <a:pathLst>
                <a:path w="176" h="66">
                  <a:moveTo>
                    <a:pt x="0" y="0"/>
                  </a:moveTo>
                  <a:lnTo>
                    <a:pt x="0" y="0"/>
                  </a:lnTo>
                  <a:lnTo>
                    <a:pt x="176" y="0"/>
                  </a:lnTo>
                  <a:lnTo>
                    <a:pt x="176" y="66"/>
                  </a:lnTo>
                  <a:lnTo>
                    <a:pt x="0" y="66"/>
                  </a:lnTo>
                  <a:lnTo>
                    <a:pt x="0" y="0"/>
                  </a:lnTo>
                </a:path>
              </a:pathLst>
            </a:cu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57" name="Rectangle 285"/>
            <p:cNvSpPr>
              <a:spLocks noChangeArrowheads="1"/>
            </p:cNvSpPr>
            <p:nvPr/>
          </p:nvSpPr>
          <p:spPr bwMode="auto">
            <a:xfrm>
              <a:off x="8079517" y="4641850"/>
              <a:ext cx="391784"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100" b="1" dirty="0" err="1">
                  <a:solidFill>
                    <a:srgbClr val="000000"/>
                  </a:solidFill>
                  <a:latin typeface="Arial" pitchFamily="34" charset="0"/>
                  <a:cs typeface="Arial" pitchFamily="34" charset="0"/>
                </a:rPr>
                <a:t>dBCC</a:t>
              </a:r>
              <a:r>
                <a:rPr lang="it-IT" sz="1100" b="1" dirty="0">
                  <a:solidFill>
                    <a:srgbClr val="000000"/>
                  </a:solidFill>
                  <a:latin typeface="Arial" pitchFamily="34" charset="0"/>
                  <a:cs typeface="Arial" pitchFamily="34" charset="0"/>
                </a:rPr>
                <a:t> </a:t>
              </a:r>
              <a:endParaRPr lang="it-IT" sz="1400" b="1" dirty="0">
                <a:solidFill>
                  <a:prstClr val="black"/>
                </a:solidFill>
                <a:latin typeface="Arial" pitchFamily="34" charset="0"/>
                <a:cs typeface="Arial" pitchFamily="34" charset="0"/>
              </a:endParaRPr>
            </a:p>
          </p:txBody>
        </p:sp>
        <p:sp>
          <p:nvSpPr>
            <p:cNvPr id="3358" name="Rectangle 286"/>
            <p:cNvSpPr>
              <a:spLocks noChangeArrowheads="1"/>
            </p:cNvSpPr>
            <p:nvPr/>
          </p:nvSpPr>
          <p:spPr bwMode="auto">
            <a:xfrm>
              <a:off x="7892994" y="4679950"/>
              <a:ext cx="108000" cy="104775"/>
            </a:xfrm>
            <a:prstGeom prst="rect">
              <a:avLst/>
            </a:prstGeom>
            <a:solidFill>
              <a:srgbClr val="D4D4D4"/>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59" name="Freeform 287"/>
            <p:cNvSpPr>
              <a:spLocks/>
            </p:cNvSpPr>
            <p:nvPr/>
          </p:nvSpPr>
          <p:spPr bwMode="auto">
            <a:xfrm>
              <a:off x="7893328" y="4679950"/>
              <a:ext cx="108000" cy="104775"/>
            </a:xfrm>
            <a:custGeom>
              <a:avLst/>
              <a:gdLst/>
              <a:ahLst/>
              <a:cxnLst>
                <a:cxn ang="0">
                  <a:pos x="0" y="0"/>
                </a:cxn>
                <a:cxn ang="0">
                  <a:pos x="0" y="0"/>
                </a:cxn>
                <a:cxn ang="0">
                  <a:pos x="176" y="0"/>
                </a:cxn>
                <a:cxn ang="0">
                  <a:pos x="176" y="66"/>
                </a:cxn>
                <a:cxn ang="0">
                  <a:pos x="0" y="66"/>
                </a:cxn>
                <a:cxn ang="0">
                  <a:pos x="0" y="0"/>
                </a:cxn>
              </a:cxnLst>
              <a:rect l="0" t="0" r="r" b="b"/>
              <a:pathLst>
                <a:path w="176" h="66">
                  <a:moveTo>
                    <a:pt x="0" y="0"/>
                  </a:moveTo>
                  <a:lnTo>
                    <a:pt x="0" y="0"/>
                  </a:lnTo>
                  <a:lnTo>
                    <a:pt x="176" y="0"/>
                  </a:lnTo>
                  <a:lnTo>
                    <a:pt x="176" y="66"/>
                  </a:lnTo>
                  <a:lnTo>
                    <a:pt x="0" y="66"/>
                  </a:lnTo>
                  <a:lnTo>
                    <a:pt x="0" y="0"/>
                  </a:lnTo>
                </a:path>
              </a:pathLst>
            </a:cu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60" name="Rectangle 288"/>
            <p:cNvSpPr>
              <a:spLocks noChangeArrowheads="1"/>
            </p:cNvSpPr>
            <p:nvPr/>
          </p:nvSpPr>
          <p:spPr bwMode="auto">
            <a:xfrm>
              <a:off x="8079517" y="4860925"/>
              <a:ext cx="694713"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100" b="1" dirty="0" err="1">
                  <a:solidFill>
                    <a:srgbClr val="000000"/>
                  </a:solidFill>
                  <a:latin typeface="Arial" pitchFamily="34" charset="0"/>
                  <a:cs typeface="Arial" pitchFamily="34" charset="0"/>
                </a:rPr>
                <a:t>dBCC</a:t>
              </a:r>
              <a:r>
                <a:rPr lang="it-IT" sz="1100" b="1" dirty="0">
                  <a:solidFill>
                    <a:srgbClr val="000000"/>
                  </a:solidFill>
                  <a:latin typeface="Arial" pitchFamily="34" charset="0"/>
                  <a:cs typeface="Arial" pitchFamily="34" charset="0"/>
                </a:rPr>
                <a:t> TAZ</a:t>
              </a:r>
              <a:endParaRPr lang="it-IT" sz="1400" b="1" dirty="0">
                <a:solidFill>
                  <a:prstClr val="black"/>
                </a:solidFill>
                <a:latin typeface="Arial" pitchFamily="34" charset="0"/>
                <a:cs typeface="Arial" pitchFamily="34" charset="0"/>
              </a:endParaRPr>
            </a:p>
          </p:txBody>
        </p:sp>
        <p:sp>
          <p:nvSpPr>
            <p:cNvPr id="3361" name="Rectangle 289"/>
            <p:cNvSpPr>
              <a:spLocks noChangeArrowheads="1"/>
            </p:cNvSpPr>
            <p:nvPr/>
          </p:nvSpPr>
          <p:spPr bwMode="auto">
            <a:xfrm>
              <a:off x="7892994" y="4899025"/>
              <a:ext cx="108000" cy="104775"/>
            </a:xfrm>
            <a:prstGeom prst="rect">
              <a:avLst/>
            </a:prstGeom>
            <a:solidFill>
              <a:srgbClr val="606060"/>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62" name="Freeform 290"/>
            <p:cNvSpPr>
              <a:spLocks/>
            </p:cNvSpPr>
            <p:nvPr/>
          </p:nvSpPr>
          <p:spPr bwMode="auto">
            <a:xfrm>
              <a:off x="7893328" y="4899025"/>
              <a:ext cx="108000" cy="104775"/>
            </a:xfrm>
            <a:custGeom>
              <a:avLst/>
              <a:gdLst/>
              <a:ahLst/>
              <a:cxnLst>
                <a:cxn ang="0">
                  <a:pos x="0" y="0"/>
                </a:cxn>
                <a:cxn ang="0">
                  <a:pos x="0" y="0"/>
                </a:cxn>
                <a:cxn ang="0">
                  <a:pos x="176" y="0"/>
                </a:cxn>
                <a:cxn ang="0">
                  <a:pos x="176" y="66"/>
                </a:cxn>
                <a:cxn ang="0">
                  <a:pos x="0" y="66"/>
                </a:cxn>
                <a:cxn ang="0">
                  <a:pos x="0" y="0"/>
                </a:cxn>
              </a:cxnLst>
              <a:rect l="0" t="0" r="r" b="b"/>
              <a:pathLst>
                <a:path w="176" h="66">
                  <a:moveTo>
                    <a:pt x="0" y="0"/>
                  </a:moveTo>
                  <a:lnTo>
                    <a:pt x="0" y="0"/>
                  </a:lnTo>
                  <a:lnTo>
                    <a:pt x="176" y="0"/>
                  </a:lnTo>
                  <a:lnTo>
                    <a:pt x="176" y="66"/>
                  </a:lnTo>
                  <a:lnTo>
                    <a:pt x="0" y="66"/>
                  </a:lnTo>
                  <a:lnTo>
                    <a:pt x="0" y="0"/>
                  </a:lnTo>
                </a:path>
              </a:pathLst>
            </a:custGeom>
            <a:no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it-IT" sz="1800">
                <a:solidFill>
                  <a:prstClr val="black"/>
                </a:solidFill>
                <a:latin typeface="Calibri"/>
              </a:endParaRPr>
            </a:p>
          </p:txBody>
        </p:sp>
        <p:sp>
          <p:nvSpPr>
            <p:cNvPr id="3363" name="Rectangle 291"/>
            <p:cNvSpPr>
              <a:spLocks noChangeArrowheads="1"/>
            </p:cNvSpPr>
            <p:nvPr/>
          </p:nvSpPr>
          <p:spPr bwMode="auto">
            <a:xfrm rot="16200000">
              <a:off x="4401063" y="5090848"/>
              <a:ext cx="119436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dirty="0" err="1">
                  <a:solidFill>
                    <a:srgbClr val="000000"/>
                  </a:solidFill>
                  <a:latin typeface="Arial" pitchFamily="34" charset="0"/>
                  <a:cs typeface="Arial" pitchFamily="34" charset="0"/>
                </a:rPr>
                <a:t>Cell</a:t>
              </a:r>
              <a:r>
                <a:rPr lang="it-IT" sz="1200" b="1" dirty="0">
                  <a:solidFill>
                    <a:srgbClr val="000000"/>
                  </a:solidFill>
                  <a:latin typeface="Arial" pitchFamily="34" charset="0"/>
                  <a:cs typeface="Arial" pitchFamily="34" charset="0"/>
                </a:rPr>
                <a:t> </a:t>
              </a:r>
              <a:r>
                <a:rPr lang="it-IT" sz="1200" b="1" dirty="0" err="1">
                  <a:solidFill>
                    <a:srgbClr val="000000"/>
                  </a:solidFill>
                  <a:latin typeface="Arial" pitchFamily="34" charset="0"/>
                  <a:cs typeface="Arial" pitchFamily="34" charset="0"/>
                </a:rPr>
                <a:t>Viability</a:t>
              </a:r>
              <a:r>
                <a:rPr lang="it-IT" sz="1200" b="1" dirty="0">
                  <a:solidFill>
                    <a:srgbClr val="000000"/>
                  </a:solidFill>
                  <a:latin typeface="Arial" pitchFamily="34" charset="0"/>
                  <a:cs typeface="Arial" pitchFamily="34" charset="0"/>
                </a:rPr>
                <a:t> (%)</a:t>
              </a:r>
              <a:endParaRPr lang="it-IT" sz="1600" dirty="0">
                <a:solidFill>
                  <a:prstClr val="black"/>
                </a:solidFill>
                <a:latin typeface="Arial" pitchFamily="34" charset="0"/>
                <a:cs typeface="Arial" pitchFamily="34" charset="0"/>
              </a:endParaRPr>
            </a:p>
          </p:txBody>
        </p:sp>
      </p:grpSp>
      <p:sp>
        <p:nvSpPr>
          <p:cNvPr id="413" name="Titolo 1"/>
          <p:cNvSpPr>
            <a:spLocks noGrp="1"/>
          </p:cNvSpPr>
          <p:nvPr>
            <p:ph type="title"/>
          </p:nvPr>
        </p:nvSpPr>
        <p:spPr>
          <a:xfrm>
            <a:off x="457200" y="116632"/>
            <a:ext cx="8229600" cy="1143000"/>
          </a:xfrm>
        </p:spPr>
        <p:txBody>
          <a:bodyPr/>
          <a:lstStyle/>
          <a:p>
            <a:r>
              <a:rPr lang="it-IT" sz="2800" b="1" dirty="0"/>
              <a:t>TAZ </a:t>
            </a:r>
            <a:r>
              <a:rPr lang="it-IT" sz="2800" b="1" dirty="0" err="1"/>
              <a:t>promotes</a:t>
            </a:r>
            <a:r>
              <a:rPr lang="it-IT" sz="2800" b="1" dirty="0"/>
              <a:t> </a:t>
            </a:r>
            <a:r>
              <a:rPr lang="it-IT" sz="2800" b="1" dirty="0" err="1"/>
              <a:t>tumorigenesis</a:t>
            </a:r>
            <a:r>
              <a:rPr lang="it-IT" sz="2800" b="1" dirty="0"/>
              <a:t>, </a:t>
            </a:r>
            <a:r>
              <a:rPr lang="it-IT" sz="2800" b="1" dirty="0" err="1"/>
              <a:t>metastasis</a:t>
            </a:r>
            <a:r>
              <a:rPr lang="it-IT" sz="2800" b="1" dirty="0"/>
              <a:t> and </a:t>
            </a:r>
            <a:r>
              <a:rPr lang="it-IT" sz="2800" b="1" dirty="0" err="1"/>
              <a:t>chemoresistance</a:t>
            </a:r>
            <a:r>
              <a:rPr lang="it-IT" sz="2800" b="1" dirty="0"/>
              <a:t> in </a:t>
            </a:r>
            <a:r>
              <a:rPr lang="it-IT" sz="2800" b="1" dirty="0" err="1"/>
              <a:t>breast</a:t>
            </a:r>
            <a:r>
              <a:rPr lang="it-IT" sz="2800" b="1" dirty="0"/>
              <a:t> </a:t>
            </a:r>
            <a:r>
              <a:rPr lang="it-IT" sz="2800" b="1" dirty="0" err="1"/>
              <a:t>cancer</a:t>
            </a:r>
            <a:r>
              <a:rPr lang="it-IT" sz="2800" b="1" dirty="0"/>
              <a:t> </a:t>
            </a:r>
            <a:r>
              <a:rPr lang="it-IT" sz="2800" b="1" dirty="0" err="1"/>
              <a:t>stem</a:t>
            </a:r>
            <a:r>
              <a:rPr lang="it-IT" sz="2800" b="1" dirty="0"/>
              <a:t> </a:t>
            </a:r>
            <a:r>
              <a:rPr lang="it-IT" sz="2800" b="1" dirty="0" err="1"/>
              <a:t>cells</a:t>
            </a:r>
            <a:endParaRPr lang="it-IT" sz="2800" b="1" dirty="0"/>
          </a:p>
        </p:txBody>
      </p:sp>
      <p:pic>
        <p:nvPicPr>
          <p:cNvPr id="26" name="Immagine 25"/>
          <p:cNvPicPr>
            <a:picLocks noChangeAspect="1"/>
          </p:cNvPicPr>
          <p:nvPr/>
        </p:nvPicPr>
        <p:blipFill>
          <a:blip r:embed="rId9"/>
          <a:stretch>
            <a:fillRect/>
          </a:stretch>
        </p:blipFill>
        <p:spPr>
          <a:xfrm>
            <a:off x="5076056" y="4077088"/>
            <a:ext cx="3600400" cy="3009115"/>
          </a:xfrm>
          <a:prstGeom prst="rect">
            <a:avLst/>
          </a:prstGeom>
        </p:spPr>
      </p:pic>
      <p:sp>
        <p:nvSpPr>
          <p:cNvPr id="260" name="Rectangle 16"/>
          <p:cNvSpPr>
            <a:spLocks noChangeArrowheads="1"/>
          </p:cNvSpPr>
          <p:nvPr/>
        </p:nvSpPr>
        <p:spPr bwMode="auto">
          <a:xfrm>
            <a:off x="5054849" y="4199897"/>
            <a:ext cx="395536" cy="301213"/>
          </a:xfrm>
          <a:prstGeom prst="rect">
            <a:avLst/>
          </a:prstGeom>
          <a:solidFill>
            <a:schemeClr val="bg1"/>
          </a:solidFill>
          <a:ln w="9525">
            <a:noFill/>
            <a:miter lim="800000"/>
            <a:headEnd/>
            <a:tailEnd/>
          </a:ln>
        </p:spPr>
        <p:txBody>
          <a:bodyPr wrap="none" lIns="90754" tIns="45379" rIns="90754" bIns="45379" anchor="ctr"/>
          <a:lstStyle/>
          <a:p>
            <a:pPr defTabSz="411477" fontAlgn="auto" hangingPunct="0">
              <a:lnSpc>
                <a:spcPct val="93000"/>
              </a:lnSpc>
              <a:spcBef>
                <a:spcPts val="0"/>
              </a:spcBef>
              <a:spcAft>
                <a:spcPts val="0"/>
              </a:spcAft>
              <a:buClr>
                <a:srgbClr val="000000"/>
              </a:buClr>
              <a:buSzPct val="45000"/>
              <a:defRPr/>
            </a:pPr>
            <a:endParaRPr lang="it-IT" sz="2200" kern="0" dirty="0">
              <a:solidFill>
                <a:srgbClr val="000000"/>
              </a:solidFill>
              <a:latin typeface="Calibri" pitchFamily="34" charset="0"/>
            </a:endParaRPr>
          </a:p>
        </p:txBody>
      </p:sp>
    </p:spTree>
    <p:extLst>
      <p:ext uri="{BB962C8B-B14F-4D97-AF65-F5344CB8AC3E}">
        <p14:creationId xmlns:p14="http://schemas.microsoft.com/office/powerpoint/2010/main" val="7941092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57834"/>
            <a:ext cx="8229600" cy="1143000"/>
          </a:xfrm>
        </p:spPr>
        <p:txBody>
          <a:bodyPr/>
          <a:lstStyle/>
          <a:p>
            <a:r>
              <a:rPr lang="it-IT" sz="2800" b="1" dirty="0"/>
              <a:t>TAZ </a:t>
            </a:r>
            <a:r>
              <a:rPr lang="it-IT" sz="2800" b="1" dirty="0" err="1"/>
              <a:t>is</a:t>
            </a:r>
            <a:r>
              <a:rPr lang="it-IT" sz="2800" b="1" dirty="0"/>
              <a:t> a negative </a:t>
            </a:r>
            <a:r>
              <a:rPr lang="it-IT" sz="2800" b="1" dirty="0" err="1"/>
              <a:t>prognostic</a:t>
            </a:r>
            <a:r>
              <a:rPr lang="it-IT" sz="2800" b="1" dirty="0"/>
              <a:t> </a:t>
            </a:r>
            <a:r>
              <a:rPr lang="it-IT" sz="2800" b="1" dirty="0" err="1"/>
              <a:t>factor</a:t>
            </a:r>
            <a:r>
              <a:rPr lang="it-IT" sz="2800" b="1" dirty="0"/>
              <a:t> in </a:t>
            </a:r>
            <a:r>
              <a:rPr lang="it-IT" sz="2800" b="1" dirty="0" err="1"/>
              <a:t>breast</a:t>
            </a:r>
            <a:r>
              <a:rPr lang="it-IT" sz="2800" b="1" dirty="0"/>
              <a:t> </a:t>
            </a:r>
            <a:r>
              <a:rPr lang="it-IT" sz="2800" b="1" dirty="0" err="1"/>
              <a:t>cancer</a:t>
            </a:r>
            <a:endParaRPr lang="it-IT" sz="2800" b="1" dirty="0"/>
          </a:p>
        </p:txBody>
      </p:sp>
      <p:grpSp>
        <p:nvGrpSpPr>
          <p:cNvPr id="3" name="Gruppo 2"/>
          <p:cNvGrpSpPr/>
          <p:nvPr/>
        </p:nvGrpSpPr>
        <p:grpSpPr>
          <a:xfrm>
            <a:off x="-494278" y="1864135"/>
            <a:ext cx="4429590" cy="4297194"/>
            <a:chOff x="-494282" y="1864134"/>
            <a:chExt cx="4429590" cy="4297194"/>
          </a:xfrm>
        </p:grpSpPr>
        <p:sp>
          <p:nvSpPr>
            <p:cNvPr id="1083522" name="AutoShape 130"/>
            <p:cNvSpPr>
              <a:spLocks noChangeAspect="1" noChangeArrowheads="1" noTextEdit="1"/>
            </p:cNvSpPr>
            <p:nvPr/>
          </p:nvSpPr>
          <p:spPr bwMode="auto">
            <a:xfrm>
              <a:off x="-494282" y="1864134"/>
              <a:ext cx="4429590" cy="42294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524" name="Rectangle 132"/>
            <p:cNvSpPr>
              <a:spLocks noChangeArrowheads="1"/>
            </p:cNvSpPr>
            <p:nvPr/>
          </p:nvSpPr>
          <p:spPr bwMode="auto">
            <a:xfrm>
              <a:off x="2050989" y="1918708"/>
              <a:ext cx="304996"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TAZ</a:t>
              </a:r>
              <a:endParaRPr lang="it-IT">
                <a:solidFill>
                  <a:prstClr val="black"/>
                </a:solidFill>
                <a:latin typeface="Arial" pitchFamily="34" charset="0"/>
                <a:cs typeface="Arial" pitchFamily="34" charset="0"/>
              </a:endParaRPr>
            </a:p>
          </p:txBody>
        </p:sp>
        <p:sp>
          <p:nvSpPr>
            <p:cNvPr id="1083525" name="Rectangle 133"/>
            <p:cNvSpPr>
              <a:spLocks noChangeArrowheads="1"/>
            </p:cNvSpPr>
            <p:nvPr/>
          </p:nvSpPr>
          <p:spPr bwMode="auto">
            <a:xfrm>
              <a:off x="2317796" y="191870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26" name="Rectangle 134"/>
            <p:cNvSpPr>
              <a:spLocks noChangeArrowheads="1"/>
            </p:cNvSpPr>
            <p:nvPr/>
          </p:nvSpPr>
          <p:spPr bwMode="auto">
            <a:xfrm>
              <a:off x="3206139" y="191870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35" name="Rectangle 143"/>
            <p:cNvSpPr>
              <a:spLocks noChangeArrowheads="1"/>
            </p:cNvSpPr>
            <p:nvPr/>
          </p:nvSpPr>
          <p:spPr bwMode="auto">
            <a:xfrm>
              <a:off x="239791" y="1864134"/>
              <a:ext cx="3609619" cy="454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536" name="Rectangle 144"/>
            <p:cNvSpPr>
              <a:spLocks noChangeArrowheads="1"/>
            </p:cNvSpPr>
            <p:nvPr/>
          </p:nvSpPr>
          <p:spPr bwMode="auto">
            <a:xfrm>
              <a:off x="239791" y="1874746"/>
              <a:ext cx="3609619" cy="454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538" name="Rectangle 146"/>
            <p:cNvSpPr>
              <a:spLocks noChangeArrowheads="1"/>
            </p:cNvSpPr>
            <p:nvPr/>
          </p:nvSpPr>
          <p:spPr bwMode="auto">
            <a:xfrm>
              <a:off x="651873" y="1880810"/>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39" name="Rectangle 147"/>
            <p:cNvSpPr>
              <a:spLocks noChangeArrowheads="1"/>
            </p:cNvSpPr>
            <p:nvPr/>
          </p:nvSpPr>
          <p:spPr bwMode="auto">
            <a:xfrm>
              <a:off x="233473" y="2182482"/>
              <a:ext cx="88485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Patients n. 99</a:t>
              </a:r>
              <a:endParaRPr lang="it-IT">
                <a:solidFill>
                  <a:prstClr val="black"/>
                </a:solidFill>
                <a:latin typeface="Arial" pitchFamily="34" charset="0"/>
                <a:cs typeface="Arial" pitchFamily="34" charset="0"/>
              </a:endParaRPr>
            </a:p>
          </p:txBody>
        </p:sp>
        <p:sp>
          <p:nvSpPr>
            <p:cNvPr id="1083540" name="Rectangle 148"/>
            <p:cNvSpPr>
              <a:spLocks noChangeArrowheads="1"/>
            </p:cNvSpPr>
            <p:nvPr/>
          </p:nvSpPr>
          <p:spPr bwMode="auto">
            <a:xfrm>
              <a:off x="982349" y="2182482"/>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41" name="Rectangle 149"/>
            <p:cNvSpPr>
              <a:spLocks noChangeArrowheads="1"/>
            </p:cNvSpPr>
            <p:nvPr/>
          </p:nvSpPr>
          <p:spPr bwMode="auto">
            <a:xfrm>
              <a:off x="1502217" y="2202190"/>
              <a:ext cx="56826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Negative</a:t>
              </a:r>
              <a:endParaRPr lang="it-IT">
                <a:solidFill>
                  <a:prstClr val="black"/>
                </a:solidFill>
                <a:latin typeface="Arial" pitchFamily="34" charset="0"/>
                <a:cs typeface="Arial" pitchFamily="34" charset="0"/>
              </a:endParaRPr>
            </a:p>
          </p:txBody>
        </p:sp>
        <p:sp>
          <p:nvSpPr>
            <p:cNvPr id="1083542" name="Rectangle 150"/>
            <p:cNvSpPr>
              <a:spLocks noChangeArrowheads="1"/>
            </p:cNvSpPr>
            <p:nvPr/>
          </p:nvSpPr>
          <p:spPr bwMode="auto">
            <a:xfrm>
              <a:off x="1970644" y="219915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43" name="Rectangle 151"/>
            <p:cNvSpPr>
              <a:spLocks noChangeArrowheads="1"/>
            </p:cNvSpPr>
            <p:nvPr/>
          </p:nvSpPr>
          <p:spPr bwMode="auto">
            <a:xfrm>
              <a:off x="2489097" y="2202190"/>
              <a:ext cx="49592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Positive</a:t>
              </a:r>
              <a:endParaRPr lang="it-IT">
                <a:solidFill>
                  <a:prstClr val="black"/>
                </a:solidFill>
                <a:latin typeface="Arial" pitchFamily="34" charset="0"/>
                <a:cs typeface="Arial" pitchFamily="34" charset="0"/>
              </a:endParaRPr>
            </a:p>
          </p:txBody>
        </p:sp>
        <p:sp>
          <p:nvSpPr>
            <p:cNvPr id="1083544" name="Rectangle 152"/>
            <p:cNvSpPr>
              <a:spLocks noChangeArrowheads="1"/>
            </p:cNvSpPr>
            <p:nvPr/>
          </p:nvSpPr>
          <p:spPr bwMode="auto">
            <a:xfrm>
              <a:off x="2910530" y="219915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45" name="Rectangle 153"/>
            <p:cNvSpPr>
              <a:spLocks noChangeArrowheads="1"/>
            </p:cNvSpPr>
            <p:nvPr/>
          </p:nvSpPr>
          <p:spPr bwMode="auto">
            <a:xfrm>
              <a:off x="3206139" y="2202190"/>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46" name="Rectangle 154"/>
            <p:cNvSpPr>
              <a:spLocks noChangeArrowheads="1"/>
            </p:cNvSpPr>
            <p:nvPr/>
          </p:nvSpPr>
          <p:spPr bwMode="auto">
            <a:xfrm>
              <a:off x="233473" y="2444741"/>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47" name="Rectangle 155"/>
            <p:cNvSpPr>
              <a:spLocks noChangeArrowheads="1"/>
            </p:cNvSpPr>
            <p:nvPr/>
          </p:nvSpPr>
          <p:spPr bwMode="auto">
            <a:xfrm>
              <a:off x="1576498" y="2484156"/>
              <a:ext cx="393111"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N (%)</a:t>
              </a:r>
              <a:endParaRPr lang="it-IT">
                <a:solidFill>
                  <a:prstClr val="black"/>
                </a:solidFill>
                <a:latin typeface="Arial" pitchFamily="34" charset="0"/>
                <a:cs typeface="Arial" pitchFamily="34" charset="0"/>
              </a:endParaRPr>
            </a:p>
          </p:txBody>
        </p:sp>
        <p:sp>
          <p:nvSpPr>
            <p:cNvPr id="1083548" name="Rectangle 156"/>
            <p:cNvSpPr>
              <a:spLocks noChangeArrowheads="1"/>
            </p:cNvSpPr>
            <p:nvPr/>
          </p:nvSpPr>
          <p:spPr bwMode="auto">
            <a:xfrm>
              <a:off x="1896363" y="2484156"/>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49" name="Rectangle 157"/>
            <p:cNvSpPr>
              <a:spLocks noChangeArrowheads="1"/>
            </p:cNvSpPr>
            <p:nvPr/>
          </p:nvSpPr>
          <p:spPr bwMode="auto">
            <a:xfrm>
              <a:off x="2539124" y="2484156"/>
              <a:ext cx="393111"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N (%)</a:t>
              </a:r>
              <a:endParaRPr lang="it-IT">
                <a:solidFill>
                  <a:prstClr val="black"/>
                </a:solidFill>
                <a:latin typeface="Arial" pitchFamily="34" charset="0"/>
                <a:cs typeface="Arial" pitchFamily="34" charset="0"/>
              </a:endParaRPr>
            </a:p>
          </p:txBody>
        </p:sp>
        <p:sp>
          <p:nvSpPr>
            <p:cNvPr id="1083550" name="Rectangle 158"/>
            <p:cNvSpPr>
              <a:spLocks noChangeArrowheads="1"/>
            </p:cNvSpPr>
            <p:nvPr/>
          </p:nvSpPr>
          <p:spPr bwMode="auto">
            <a:xfrm>
              <a:off x="2858987" y="2484156"/>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52" name="Rectangle 160"/>
            <p:cNvSpPr>
              <a:spLocks noChangeArrowheads="1"/>
            </p:cNvSpPr>
            <p:nvPr/>
          </p:nvSpPr>
          <p:spPr bwMode="auto">
            <a:xfrm>
              <a:off x="3407759" y="2484156"/>
              <a:ext cx="9840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dirty="0" err="1">
                  <a:solidFill>
                    <a:srgbClr val="000000"/>
                  </a:solidFill>
                  <a:latin typeface="Times New Roman" pitchFamily="18" charset="0"/>
                  <a:cs typeface="Arial" pitchFamily="34" charset="0"/>
                </a:rPr>
                <a:t>p</a:t>
              </a:r>
              <a:endParaRPr lang="it-IT" dirty="0">
                <a:solidFill>
                  <a:prstClr val="black"/>
                </a:solidFill>
                <a:latin typeface="Arial" pitchFamily="34" charset="0"/>
                <a:cs typeface="Arial" pitchFamily="34" charset="0"/>
              </a:endParaRPr>
            </a:p>
          </p:txBody>
        </p:sp>
        <p:sp>
          <p:nvSpPr>
            <p:cNvPr id="1083553" name="Rectangle 161"/>
            <p:cNvSpPr>
              <a:spLocks noChangeArrowheads="1"/>
            </p:cNvSpPr>
            <p:nvPr/>
          </p:nvSpPr>
          <p:spPr bwMode="auto">
            <a:xfrm>
              <a:off x="3480525" y="2484156"/>
              <a:ext cx="51246"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a:t>
              </a:r>
              <a:endParaRPr lang="it-IT">
                <a:solidFill>
                  <a:prstClr val="black"/>
                </a:solidFill>
                <a:latin typeface="Arial" pitchFamily="34" charset="0"/>
                <a:cs typeface="Arial" pitchFamily="34" charset="0"/>
              </a:endParaRPr>
            </a:p>
          </p:txBody>
        </p:sp>
        <p:sp>
          <p:nvSpPr>
            <p:cNvPr id="1083554" name="Rectangle 162"/>
            <p:cNvSpPr>
              <a:spLocks noChangeArrowheads="1"/>
            </p:cNvSpPr>
            <p:nvPr/>
          </p:nvSpPr>
          <p:spPr bwMode="auto">
            <a:xfrm>
              <a:off x="3522971" y="2484156"/>
              <a:ext cx="363356"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value</a:t>
              </a:r>
              <a:endParaRPr lang="it-IT">
                <a:solidFill>
                  <a:prstClr val="black"/>
                </a:solidFill>
                <a:latin typeface="Arial" pitchFamily="34" charset="0"/>
                <a:cs typeface="Arial" pitchFamily="34" charset="0"/>
              </a:endParaRPr>
            </a:p>
          </p:txBody>
        </p:sp>
        <p:sp>
          <p:nvSpPr>
            <p:cNvPr id="1083555" name="Rectangle 163"/>
            <p:cNvSpPr>
              <a:spLocks noChangeArrowheads="1"/>
            </p:cNvSpPr>
            <p:nvPr/>
          </p:nvSpPr>
          <p:spPr bwMode="auto">
            <a:xfrm>
              <a:off x="3820096" y="2484156"/>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56" name="Rectangle 164"/>
            <p:cNvSpPr>
              <a:spLocks noChangeArrowheads="1"/>
            </p:cNvSpPr>
            <p:nvPr/>
          </p:nvSpPr>
          <p:spPr bwMode="auto">
            <a:xfrm>
              <a:off x="1218735" y="2438677"/>
              <a:ext cx="1027810" cy="454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557" name="Rectangle 165"/>
            <p:cNvSpPr>
              <a:spLocks noChangeArrowheads="1"/>
            </p:cNvSpPr>
            <p:nvPr/>
          </p:nvSpPr>
          <p:spPr bwMode="auto">
            <a:xfrm>
              <a:off x="2246546" y="2438677"/>
              <a:ext cx="6064" cy="454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558" name="Rectangle 166"/>
            <p:cNvSpPr>
              <a:spLocks noChangeArrowheads="1"/>
            </p:cNvSpPr>
            <p:nvPr/>
          </p:nvSpPr>
          <p:spPr bwMode="auto">
            <a:xfrm>
              <a:off x="2252610" y="2438677"/>
              <a:ext cx="891375" cy="454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559" name="Rectangle 167"/>
            <p:cNvSpPr>
              <a:spLocks noChangeArrowheads="1"/>
            </p:cNvSpPr>
            <p:nvPr/>
          </p:nvSpPr>
          <p:spPr bwMode="auto">
            <a:xfrm>
              <a:off x="233473" y="2679712"/>
              <a:ext cx="72247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dirty="0" err="1">
                  <a:solidFill>
                    <a:srgbClr val="000000"/>
                  </a:solidFill>
                  <a:latin typeface="Times New Roman" pitchFamily="18" charset="0"/>
                  <a:cs typeface="Arial" pitchFamily="34" charset="0"/>
                </a:rPr>
                <a:t>Tumor</a:t>
              </a:r>
              <a:r>
                <a:rPr lang="it-IT" sz="1200" b="1" dirty="0">
                  <a:solidFill>
                    <a:srgbClr val="000000"/>
                  </a:solidFill>
                  <a:latin typeface="Times New Roman" pitchFamily="18" charset="0"/>
                  <a:cs typeface="Arial" pitchFamily="34" charset="0"/>
                </a:rPr>
                <a:t> </a:t>
              </a:r>
              <a:r>
                <a:rPr lang="it-IT" sz="1200" b="1" dirty="0" err="1">
                  <a:solidFill>
                    <a:srgbClr val="000000"/>
                  </a:solidFill>
                  <a:latin typeface="Times New Roman" pitchFamily="18" charset="0"/>
                  <a:cs typeface="Arial" pitchFamily="34" charset="0"/>
                </a:rPr>
                <a:t>size</a:t>
              </a:r>
              <a:endParaRPr lang="it-IT" dirty="0">
                <a:solidFill>
                  <a:prstClr val="black"/>
                </a:solidFill>
                <a:latin typeface="Arial" pitchFamily="34" charset="0"/>
                <a:cs typeface="Arial" pitchFamily="34" charset="0"/>
              </a:endParaRPr>
            </a:p>
          </p:txBody>
        </p:sp>
        <p:sp>
          <p:nvSpPr>
            <p:cNvPr id="1083560" name="Rectangle 168"/>
            <p:cNvSpPr>
              <a:spLocks noChangeArrowheads="1"/>
            </p:cNvSpPr>
            <p:nvPr/>
          </p:nvSpPr>
          <p:spPr bwMode="auto">
            <a:xfrm>
              <a:off x="858042" y="2679712"/>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61" name="Rectangle 169"/>
            <p:cNvSpPr>
              <a:spLocks noChangeArrowheads="1"/>
            </p:cNvSpPr>
            <p:nvPr/>
          </p:nvSpPr>
          <p:spPr bwMode="auto">
            <a:xfrm>
              <a:off x="1737188" y="2679712"/>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62" name="Rectangle 170"/>
            <p:cNvSpPr>
              <a:spLocks noChangeArrowheads="1"/>
            </p:cNvSpPr>
            <p:nvPr/>
          </p:nvSpPr>
          <p:spPr bwMode="auto">
            <a:xfrm>
              <a:off x="2698297" y="2679712"/>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63" name="Rectangle 171"/>
            <p:cNvSpPr>
              <a:spLocks noChangeArrowheads="1"/>
            </p:cNvSpPr>
            <p:nvPr/>
          </p:nvSpPr>
          <p:spPr bwMode="auto">
            <a:xfrm>
              <a:off x="3820096" y="2679712"/>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64" name="Rectangle 172"/>
            <p:cNvSpPr>
              <a:spLocks noChangeArrowheads="1"/>
            </p:cNvSpPr>
            <p:nvPr/>
          </p:nvSpPr>
          <p:spPr bwMode="auto">
            <a:xfrm>
              <a:off x="226483" y="2673648"/>
              <a:ext cx="1031320" cy="606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565" name="Rectangle 173"/>
            <p:cNvSpPr>
              <a:spLocks noChangeArrowheads="1"/>
            </p:cNvSpPr>
            <p:nvPr/>
          </p:nvSpPr>
          <p:spPr bwMode="auto">
            <a:xfrm>
              <a:off x="1218735" y="2673648"/>
              <a:ext cx="4548" cy="606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566" name="Rectangle 174"/>
            <p:cNvSpPr>
              <a:spLocks noChangeArrowheads="1"/>
            </p:cNvSpPr>
            <p:nvPr/>
          </p:nvSpPr>
          <p:spPr bwMode="auto">
            <a:xfrm>
              <a:off x="1223284" y="2673648"/>
              <a:ext cx="1023263" cy="606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567" name="Rectangle 175"/>
            <p:cNvSpPr>
              <a:spLocks noChangeArrowheads="1"/>
            </p:cNvSpPr>
            <p:nvPr/>
          </p:nvSpPr>
          <p:spPr bwMode="auto">
            <a:xfrm>
              <a:off x="2246546" y="2673648"/>
              <a:ext cx="6064" cy="606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568" name="Rectangle 176"/>
            <p:cNvSpPr>
              <a:spLocks noChangeArrowheads="1"/>
            </p:cNvSpPr>
            <p:nvPr/>
          </p:nvSpPr>
          <p:spPr bwMode="auto">
            <a:xfrm>
              <a:off x="2252610" y="2673648"/>
              <a:ext cx="891375" cy="606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569" name="Rectangle 177"/>
            <p:cNvSpPr>
              <a:spLocks noChangeArrowheads="1"/>
            </p:cNvSpPr>
            <p:nvPr/>
          </p:nvSpPr>
          <p:spPr bwMode="auto">
            <a:xfrm>
              <a:off x="3143985" y="2673648"/>
              <a:ext cx="6064" cy="606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570" name="Rectangle 178"/>
            <p:cNvSpPr>
              <a:spLocks noChangeArrowheads="1"/>
            </p:cNvSpPr>
            <p:nvPr/>
          </p:nvSpPr>
          <p:spPr bwMode="auto">
            <a:xfrm>
              <a:off x="3150049" y="2673648"/>
              <a:ext cx="724622" cy="606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571" name="Rectangle 179"/>
            <p:cNvSpPr>
              <a:spLocks noChangeArrowheads="1"/>
            </p:cNvSpPr>
            <p:nvPr/>
          </p:nvSpPr>
          <p:spPr bwMode="auto">
            <a:xfrm>
              <a:off x="233473" y="2826759"/>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72" name="Rectangle 180"/>
            <p:cNvSpPr>
              <a:spLocks noChangeArrowheads="1"/>
            </p:cNvSpPr>
            <p:nvPr/>
          </p:nvSpPr>
          <p:spPr bwMode="auto">
            <a:xfrm>
              <a:off x="363844" y="2829791"/>
              <a:ext cx="17094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T1</a:t>
              </a:r>
              <a:endParaRPr lang="it-IT">
                <a:solidFill>
                  <a:prstClr val="black"/>
                </a:solidFill>
                <a:latin typeface="Arial" pitchFamily="34" charset="0"/>
                <a:cs typeface="Arial" pitchFamily="34" charset="0"/>
              </a:endParaRPr>
            </a:p>
          </p:txBody>
        </p:sp>
        <p:sp>
          <p:nvSpPr>
            <p:cNvPr id="1083573" name="Rectangle 181"/>
            <p:cNvSpPr>
              <a:spLocks noChangeArrowheads="1"/>
            </p:cNvSpPr>
            <p:nvPr/>
          </p:nvSpPr>
          <p:spPr bwMode="auto">
            <a:xfrm>
              <a:off x="507859" y="2829791"/>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74" name="Rectangle 182"/>
            <p:cNvSpPr>
              <a:spLocks noChangeArrowheads="1"/>
            </p:cNvSpPr>
            <p:nvPr/>
          </p:nvSpPr>
          <p:spPr bwMode="auto">
            <a:xfrm>
              <a:off x="1499186" y="2829791"/>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28 (46.7)</a:t>
              </a:r>
              <a:endParaRPr lang="it-IT">
                <a:solidFill>
                  <a:prstClr val="black"/>
                </a:solidFill>
                <a:latin typeface="Arial" pitchFamily="34" charset="0"/>
                <a:cs typeface="Arial" pitchFamily="34" charset="0"/>
              </a:endParaRPr>
            </a:p>
          </p:txBody>
        </p:sp>
        <p:sp>
          <p:nvSpPr>
            <p:cNvPr id="1083575" name="Rectangle 183"/>
            <p:cNvSpPr>
              <a:spLocks noChangeArrowheads="1"/>
            </p:cNvSpPr>
            <p:nvPr/>
          </p:nvSpPr>
          <p:spPr bwMode="auto">
            <a:xfrm>
              <a:off x="1975192" y="2829791"/>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76" name="Rectangle 184"/>
            <p:cNvSpPr>
              <a:spLocks noChangeArrowheads="1"/>
            </p:cNvSpPr>
            <p:nvPr/>
          </p:nvSpPr>
          <p:spPr bwMode="auto">
            <a:xfrm>
              <a:off x="2460294" y="2829791"/>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32 (53.3)</a:t>
              </a:r>
              <a:endParaRPr lang="it-IT">
                <a:solidFill>
                  <a:prstClr val="black"/>
                </a:solidFill>
                <a:latin typeface="Arial" pitchFamily="34" charset="0"/>
                <a:cs typeface="Arial" pitchFamily="34" charset="0"/>
              </a:endParaRPr>
            </a:p>
          </p:txBody>
        </p:sp>
        <p:sp>
          <p:nvSpPr>
            <p:cNvPr id="1083577" name="Rectangle 185"/>
            <p:cNvSpPr>
              <a:spLocks noChangeArrowheads="1"/>
            </p:cNvSpPr>
            <p:nvPr/>
          </p:nvSpPr>
          <p:spPr bwMode="auto">
            <a:xfrm>
              <a:off x="2937817" y="2829791"/>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78" name="Rectangle 186"/>
            <p:cNvSpPr>
              <a:spLocks noChangeArrowheads="1"/>
            </p:cNvSpPr>
            <p:nvPr/>
          </p:nvSpPr>
          <p:spPr bwMode="auto">
            <a:xfrm>
              <a:off x="3527519" y="2829791"/>
              <a:ext cx="34624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0.764</a:t>
              </a:r>
              <a:endParaRPr lang="it-IT">
                <a:solidFill>
                  <a:prstClr val="black"/>
                </a:solidFill>
                <a:latin typeface="Arial" pitchFamily="34" charset="0"/>
                <a:cs typeface="Arial" pitchFamily="34" charset="0"/>
              </a:endParaRPr>
            </a:p>
          </p:txBody>
        </p:sp>
        <p:sp>
          <p:nvSpPr>
            <p:cNvPr id="1083579" name="Rectangle 187"/>
            <p:cNvSpPr>
              <a:spLocks noChangeArrowheads="1"/>
            </p:cNvSpPr>
            <p:nvPr/>
          </p:nvSpPr>
          <p:spPr bwMode="auto">
            <a:xfrm>
              <a:off x="3820096" y="2829791"/>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80" name="Rectangle 188"/>
            <p:cNvSpPr>
              <a:spLocks noChangeArrowheads="1"/>
            </p:cNvSpPr>
            <p:nvPr/>
          </p:nvSpPr>
          <p:spPr bwMode="auto">
            <a:xfrm>
              <a:off x="233473" y="2976837"/>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81" name="Rectangle 189"/>
            <p:cNvSpPr>
              <a:spLocks noChangeArrowheads="1"/>
            </p:cNvSpPr>
            <p:nvPr/>
          </p:nvSpPr>
          <p:spPr bwMode="auto">
            <a:xfrm>
              <a:off x="363844" y="2979869"/>
              <a:ext cx="17094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T2</a:t>
              </a:r>
              <a:endParaRPr lang="it-IT">
                <a:solidFill>
                  <a:prstClr val="black"/>
                </a:solidFill>
                <a:latin typeface="Arial" pitchFamily="34" charset="0"/>
                <a:cs typeface="Arial" pitchFamily="34" charset="0"/>
              </a:endParaRPr>
            </a:p>
          </p:txBody>
        </p:sp>
        <p:sp>
          <p:nvSpPr>
            <p:cNvPr id="1083582" name="Rectangle 190"/>
            <p:cNvSpPr>
              <a:spLocks noChangeArrowheads="1"/>
            </p:cNvSpPr>
            <p:nvPr/>
          </p:nvSpPr>
          <p:spPr bwMode="auto">
            <a:xfrm>
              <a:off x="507859" y="2979869"/>
              <a:ext cx="51246"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a:t>
              </a:r>
              <a:endParaRPr lang="it-IT">
                <a:solidFill>
                  <a:prstClr val="black"/>
                </a:solidFill>
                <a:latin typeface="Arial" pitchFamily="34" charset="0"/>
                <a:cs typeface="Arial" pitchFamily="34" charset="0"/>
              </a:endParaRPr>
            </a:p>
          </p:txBody>
        </p:sp>
        <p:sp>
          <p:nvSpPr>
            <p:cNvPr id="1083583" name="Rectangle 191"/>
            <p:cNvSpPr>
              <a:spLocks noChangeArrowheads="1"/>
            </p:cNvSpPr>
            <p:nvPr/>
          </p:nvSpPr>
          <p:spPr bwMode="auto">
            <a:xfrm>
              <a:off x="551821" y="2979869"/>
              <a:ext cx="17094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T4</a:t>
              </a:r>
              <a:endParaRPr lang="it-IT">
                <a:solidFill>
                  <a:prstClr val="black"/>
                </a:solidFill>
                <a:latin typeface="Arial" pitchFamily="34" charset="0"/>
                <a:cs typeface="Arial" pitchFamily="34" charset="0"/>
              </a:endParaRPr>
            </a:p>
          </p:txBody>
        </p:sp>
        <p:sp>
          <p:nvSpPr>
            <p:cNvPr id="1083584" name="Rectangle 192"/>
            <p:cNvSpPr>
              <a:spLocks noChangeArrowheads="1"/>
            </p:cNvSpPr>
            <p:nvPr/>
          </p:nvSpPr>
          <p:spPr bwMode="auto">
            <a:xfrm>
              <a:off x="695836" y="2979869"/>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85" name="Rectangle 193"/>
            <p:cNvSpPr>
              <a:spLocks noChangeArrowheads="1"/>
            </p:cNvSpPr>
            <p:nvPr/>
          </p:nvSpPr>
          <p:spPr bwMode="auto">
            <a:xfrm>
              <a:off x="1499186" y="2979869"/>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17 (43.6)</a:t>
              </a:r>
              <a:endParaRPr lang="it-IT">
                <a:solidFill>
                  <a:prstClr val="black"/>
                </a:solidFill>
                <a:latin typeface="Arial" pitchFamily="34" charset="0"/>
                <a:cs typeface="Arial" pitchFamily="34" charset="0"/>
              </a:endParaRPr>
            </a:p>
          </p:txBody>
        </p:sp>
        <p:sp>
          <p:nvSpPr>
            <p:cNvPr id="1083586" name="Rectangle 194"/>
            <p:cNvSpPr>
              <a:spLocks noChangeArrowheads="1"/>
            </p:cNvSpPr>
            <p:nvPr/>
          </p:nvSpPr>
          <p:spPr bwMode="auto">
            <a:xfrm>
              <a:off x="1975192" y="2979869"/>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87" name="Rectangle 195"/>
            <p:cNvSpPr>
              <a:spLocks noChangeArrowheads="1"/>
            </p:cNvSpPr>
            <p:nvPr/>
          </p:nvSpPr>
          <p:spPr bwMode="auto">
            <a:xfrm>
              <a:off x="2460294" y="2979869"/>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22 (56.4)</a:t>
              </a:r>
              <a:endParaRPr lang="it-IT">
                <a:solidFill>
                  <a:prstClr val="black"/>
                </a:solidFill>
                <a:latin typeface="Arial" pitchFamily="34" charset="0"/>
                <a:cs typeface="Arial" pitchFamily="34" charset="0"/>
              </a:endParaRPr>
            </a:p>
          </p:txBody>
        </p:sp>
        <p:sp>
          <p:nvSpPr>
            <p:cNvPr id="1083588" name="Rectangle 196"/>
            <p:cNvSpPr>
              <a:spLocks noChangeArrowheads="1"/>
            </p:cNvSpPr>
            <p:nvPr/>
          </p:nvSpPr>
          <p:spPr bwMode="auto">
            <a:xfrm>
              <a:off x="2937817" y="2979869"/>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89" name="Rectangle 197"/>
            <p:cNvSpPr>
              <a:spLocks noChangeArrowheads="1"/>
            </p:cNvSpPr>
            <p:nvPr/>
          </p:nvSpPr>
          <p:spPr bwMode="auto">
            <a:xfrm>
              <a:off x="3820096" y="2979869"/>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90" name="Rectangle 198"/>
            <p:cNvSpPr>
              <a:spLocks noChangeArrowheads="1"/>
            </p:cNvSpPr>
            <p:nvPr/>
          </p:nvSpPr>
          <p:spPr bwMode="auto">
            <a:xfrm>
              <a:off x="233473" y="3128432"/>
              <a:ext cx="124861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Lymph node status</a:t>
              </a:r>
              <a:endParaRPr lang="it-IT">
                <a:solidFill>
                  <a:prstClr val="black"/>
                </a:solidFill>
                <a:latin typeface="Arial" pitchFamily="34" charset="0"/>
                <a:cs typeface="Arial" pitchFamily="34" charset="0"/>
              </a:endParaRPr>
            </a:p>
          </p:txBody>
        </p:sp>
        <p:sp>
          <p:nvSpPr>
            <p:cNvPr id="1083591" name="Rectangle 199"/>
            <p:cNvSpPr>
              <a:spLocks noChangeArrowheads="1"/>
            </p:cNvSpPr>
            <p:nvPr/>
          </p:nvSpPr>
          <p:spPr bwMode="auto">
            <a:xfrm>
              <a:off x="1297666" y="3128432"/>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92" name="Rectangle 200"/>
            <p:cNvSpPr>
              <a:spLocks noChangeArrowheads="1"/>
            </p:cNvSpPr>
            <p:nvPr/>
          </p:nvSpPr>
          <p:spPr bwMode="auto">
            <a:xfrm>
              <a:off x="1737188" y="312994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93" name="Rectangle 201"/>
            <p:cNvSpPr>
              <a:spLocks noChangeArrowheads="1"/>
            </p:cNvSpPr>
            <p:nvPr/>
          </p:nvSpPr>
          <p:spPr bwMode="auto">
            <a:xfrm>
              <a:off x="2698297" y="312994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94" name="Rectangle 202"/>
            <p:cNvSpPr>
              <a:spLocks noChangeArrowheads="1"/>
            </p:cNvSpPr>
            <p:nvPr/>
          </p:nvSpPr>
          <p:spPr bwMode="auto">
            <a:xfrm>
              <a:off x="3820096" y="312994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95" name="Rectangle 203"/>
            <p:cNvSpPr>
              <a:spLocks noChangeArrowheads="1"/>
            </p:cNvSpPr>
            <p:nvPr/>
          </p:nvSpPr>
          <p:spPr bwMode="auto">
            <a:xfrm>
              <a:off x="233473" y="3278511"/>
              <a:ext cx="70932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dirty="0">
                  <a:solidFill>
                    <a:srgbClr val="000000"/>
                  </a:solidFill>
                  <a:latin typeface="Times New Roman" pitchFamily="18" charset="0"/>
                  <a:cs typeface="Arial" pitchFamily="34" charset="0"/>
                </a:rPr>
                <a:t>    Negative</a:t>
              </a:r>
              <a:endParaRPr lang="it-IT" dirty="0">
                <a:solidFill>
                  <a:prstClr val="black"/>
                </a:solidFill>
                <a:latin typeface="Arial" pitchFamily="34" charset="0"/>
                <a:cs typeface="Arial" pitchFamily="34" charset="0"/>
              </a:endParaRPr>
            </a:p>
          </p:txBody>
        </p:sp>
        <p:sp>
          <p:nvSpPr>
            <p:cNvPr id="1083596" name="Rectangle 204"/>
            <p:cNvSpPr>
              <a:spLocks noChangeArrowheads="1"/>
            </p:cNvSpPr>
            <p:nvPr/>
          </p:nvSpPr>
          <p:spPr bwMode="auto">
            <a:xfrm>
              <a:off x="832271" y="3278511"/>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97" name="Rectangle 205"/>
            <p:cNvSpPr>
              <a:spLocks noChangeArrowheads="1"/>
            </p:cNvSpPr>
            <p:nvPr/>
          </p:nvSpPr>
          <p:spPr bwMode="auto">
            <a:xfrm>
              <a:off x="1499186" y="3278511"/>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29 (51.8)</a:t>
              </a:r>
              <a:endParaRPr lang="it-IT">
                <a:solidFill>
                  <a:prstClr val="black"/>
                </a:solidFill>
                <a:latin typeface="Arial" pitchFamily="34" charset="0"/>
                <a:cs typeface="Arial" pitchFamily="34" charset="0"/>
              </a:endParaRPr>
            </a:p>
          </p:txBody>
        </p:sp>
        <p:sp>
          <p:nvSpPr>
            <p:cNvPr id="1083598" name="Rectangle 206"/>
            <p:cNvSpPr>
              <a:spLocks noChangeArrowheads="1"/>
            </p:cNvSpPr>
            <p:nvPr/>
          </p:nvSpPr>
          <p:spPr bwMode="auto">
            <a:xfrm>
              <a:off x="1975192" y="3278511"/>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599" name="Rectangle 207"/>
            <p:cNvSpPr>
              <a:spLocks noChangeArrowheads="1"/>
            </p:cNvSpPr>
            <p:nvPr/>
          </p:nvSpPr>
          <p:spPr bwMode="auto">
            <a:xfrm>
              <a:off x="2460294" y="3278511"/>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27 (48.2)</a:t>
              </a:r>
              <a:endParaRPr lang="it-IT">
                <a:solidFill>
                  <a:prstClr val="black"/>
                </a:solidFill>
                <a:latin typeface="Arial" pitchFamily="34" charset="0"/>
                <a:cs typeface="Arial" pitchFamily="34" charset="0"/>
              </a:endParaRPr>
            </a:p>
          </p:txBody>
        </p:sp>
        <p:sp>
          <p:nvSpPr>
            <p:cNvPr id="1083600" name="Rectangle 208"/>
            <p:cNvSpPr>
              <a:spLocks noChangeArrowheads="1"/>
            </p:cNvSpPr>
            <p:nvPr/>
          </p:nvSpPr>
          <p:spPr bwMode="auto">
            <a:xfrm>
              <a:off x="2937817" y="3278511"/>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01" name="Rectangle 209"/>
            <p:cNvSpPr>
              <a:spLocks noChangeArrowheads="1"/>
            </p:cNvSpPr>
            <p:nvPr/>
          </p:nvSpPr>
          <p:spPr bwMode="auto">
            <a:xfrm>
              <a:off x="3527519" y="3278511"/>
              <a:ext cx="34624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0.149</a:t>
              </a:r>
              <a:endParaRPr lang="it-IT">
                <a:solidFill>
                  <a:prstClr val="black"/>
                </a:solidFill>
                <a:latin typeface="Arial" pitchFamily="34" charset="0"/>
                <a:cs typeface="Arial" pitchFamily="34" charset="0"/>
              </a:endParaRPr>
            </a:p>
          </p:txBody>
        </p:sp>
        <p:sp>
          <p:nvSpPr>
            <p:cNvPr id="1083602" name="Rectangle 210"/>
            <p:cNvSpPr>
              <a:spLocks noChangeArrowheads="1"/>
            </p:cNvSpPr>
            <p:nvPr/>
          </p:nvSpPr>
          <p:spPr bwMode="auto">
            <a:xfrm>
              <a:off x="3820096" y="3278511"/>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03" name="Rectangle 211"/>
            <p:cNvSpPr>
              <a:spLocks noChangeArrowheads="1"/>
            </p:cNvSpPr>
            <p:nvPr/>
          </p:nvSpPr>
          <p:spPr bwMode="auto">
            <a:xfrm>
              <a:off x="233473" y="3428589"/>
              <a:ext cx="64981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Positive</a:t>
              </a:r>
              <a:endParaRPr lang="it-IT">
                <a:solidFill>
                  <a:prstClr val="black"/>
                </a:solidFill>
                <a:latin typeface="Arial" pitchFamily="34" charset="0"/>
                <a:cs typeface="Arial" pitchFamily="34" charset="0"/>
              </a:endParaRPr>
            </a:p>
          </p:txBody>
        </p:sp>
        <p:sp>
          <p:nvSpPr>
            <p:cNvPr id="1083604" name="Rectangle 212"/>
            <p:cNvSpPr>
              <a:spLocks noChangeArrowheads="1"/>
            </p:cNvSpPr>
            <p:nvPr/>
          </p:nvSpPr>
          <p:spPr bwMode="auto">
            <a:xfrm>
              <a:off x="783761" y="3428589"/>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05" name="Rectangle 213"/>
            <p:cNvSpPr>
              <a:spLocks noChangeArrowheads="1"/>
            </p:cNvSpPr>
            <p:nvPr/>
          </p:nvSpPr>
          <p:spPr bwMode="auto">
            <a:xfrm>
              <a:off x="1499186" y="3428589"/>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16 (37.2)</a:t>
              </a:r>
              <a:endParaRPr lang="it-IT">
                <a:solidFill>
                  <a:prstClr val="black"/>
                </a:solidFill>
                <a:latin typeface="Arial" pitchFamily="34" charset="0"/>
                <a:cs typeface="Arial" pitchFamily="34" charset="0"/>
              </a:endParaRPr>
            </a:p>
          </p:txBody>
        </p:sp>
        <p:sp>
          <p:nvSpPr>
            <p:cNvPr id="1083606" name="Rectangle 214"/>
            <p:cNvSpPr>
              <a:spLocks noChangeArrowheads="1"/>
            </p:cNvSpPr>
            <p:nvPr/>
          </p:nvSpPr>
          <p:spPr bwMode="auto">
            <a:xfrm>
              <a:off x="1975192" y="3428589"/>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07" name="Rectangle 215"/>
            <p:cNvSpPr>
              <a:spLocks noChangeArrowheads="1"/>
            </p:cNvSpPr>
            <p:nvPr/>
          </p:nvSpPr>
          <p:spPr bwMode="auto">
            <a:xfrm>
              <a:off x="2460294" y="3428589"/>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27 (62.8)</a:t>
              </a:r>
              <a:endParaRPr lang="it-IT">
                <a:solidFill>
                  <a:prstClr val="black"/>
                </a:solidFill>
                <a:latin typeface="Arial" pitchFamily="34" charset="0"/>
                <a:cs typeface="Arial" pitchFamily="34" charset="0"/>
              </a:endParaRPr>
            </a:p>
          </p:txBody>
        </p:sp>
        <p:sp>
          <p:nvSpPr>
            <p:cNvPr id="1083608" name="Rectangle 216"/>
            <p:cNvSpPr>
              <a:spLocks noChangeArrowheads="1"/>
            </p:cNvSpPr>
            <p:nvPr/>
          </p:nvSpPr>
          <p:spPr bwMode="auto">
            <a:xfrm>
              <a:off x="2937817" y="3428589"/>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09" name="Rectangle 217"/>
            <p:cNvSpPr>
              <a:spLocks noChangeArrowheads="1"/>
            </p:cNvSpPr>
            <p:nvPr/>
          </p:nvSpPr>
          <p:spPr bwMode="auto">
            <a:xfrm>
              <a:off x="3820096" y="3428589"/>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10" name="Rectangle 218"/>
            <p:cNvSpPr>
              <a:spLocks noChangeArrowheads="1"/>
            </p:cNvSpPr>
            <p:nvPr/>
          </p:nvSpPr>
          <p:spPr bwMode="auto">
            <a:xfrm>
              <a:off x="233473" y="3578668"/>
              <a:ext cx="555816"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Grading</a:t>
              </a:r>
              <a:endParaRPr lang="it-IT">
                <a:solidFill>
                  <a:prstClr val="black"/>
                </a:solidFill>
                <a:latin typeface="Arial" pitchFamily="34" charset="0"/>
                <a:cs typeface="Arial" pitchFamily="34" charset="0"/>
              </a:endParaRPr>
            </a:p>
          </p:txBody>
        </p:sp>
        <p:sp>
          <p:nvSpPr>
            <p:cNvPr id="1083611" name="Rectangle 219"/>
            <p:cNvSpPr>
              <a:spLocks noChangeArrowheads="1"/>
            </p:cNvSpPr>
            <p:nvPr/>
          </p:nvSpPr>
          <p:spPr bwMode="auto">
            <a:xfrm>
              <a:off x="703415" y="357866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12" name="Rectangle 220"/>
            <p:cNvSpPr>
              <a:spLocks noChangeArrowheads="1"/>
            </p:cNvSpPr>
            <p:nvPr/>
          </p:nvSpPr>
          <p:spPr bwMode="auto">
            <a:xfrm>
              <a:off x="1737188" y="357866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13" name="Rectangle 221"/>
            <p:cNvSpPr>
              <a:spLocks noChangeArrowheads="1"/>
            </p:cNvSpPr>
            <p:nvPr/>
          </p:nvSpPr>
          <p:spPr bwMode="auto">
            <a:xfrm>
              <a:off x="2698297" y="357866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14" name="Rectangle 222"/>
            <p:cNvSpPr>
              <a:spLocks noChangeArrowheads="1"/>
            </p:cNvSpPr>
            <p:nvPr/>
          </p:nvSpPr>
          <p:spPr bwMode="auto">
            <a:xfrm>
              <a:off x="3820096" y="357866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15" name="Rectangle 223"/>
            <p:cNvSpPr>
              <a:spLocks noChangeArrowheads="1"/>
            </p:cNvSpPr>
            <p:nvPr/>
          </p:nvSpPr>
          <p:spPr bwMode="auto">
            <a:xfrm>
              <a:off x="233473" y="3728746"/>
              <a:ext cx="341966"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G1</a:t>
              </a:r>
              <a:endParaRPr lang="it-IT">
                <a:solidFill>
                  <a:prstClr val="black"/>
                </a:solidFill>
                <a:latin typeface="Arial" pitchFamily="34" charset="0"/>
                <a:cs typeface="Arial" pitchFamily="34" charset="0"/>
              </a:endParaRPr>
            </a:p>
          </p:txBody>
        </p:sp>
        <p:sp>
          <p:nvSpPr>
            <p:cNvPr id="1083616" name="Rectangle 224"/>
            <p:cNvSpPr>
              <a:spLocks noChangeArrowheads="1"/>
            </p:cNvSpPr>
            <p:nvPr/>
          </p:nvSpPr>
          <p:spPr bwMode="auto">
            <a:xfrm>
              <a:off x="523019" y="3728746"/>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17" name="Rectangle 225"/>
            <p:cNvSpPr>
              <a:spLocks noChangeArrowheads="1"/>
            </p:cNvSpPr>
            <p:nvPr/>
          </p:nvSpPr>
          <p:spPr bwMode="auto">
            <a:xfrm>
              <a:off x="1531020" y="3728746"/>
              <a:ext cx="48721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8 (66.7)</a:t>
              </a:r>
              <a:endParaRPr lang="it-IT">
                <a:solidFill>
                  <a:prstClr val="black"/>
                </a:solidFill>
                <a:latin typeface="Arial" pitchFamily="34" charset="0"/>
                <a:cs typeface="Arial" pitchFamily="34" charset="0"/>
              </a:endParaRPr>
            </a:p>
          </p:txBody>
        </p:sp>
        <p:sp>
          <p:nvSpPr>
            <p:cNvPr id="1083618" name="Rectangle 226"/>
            <p:cNvSpPr>
              <a:spLocks noChangeArrowheads="1"/>
            </p:cNvSpPr>
            <p:nvPr/>
          </p:nvSpPr>
          <p:spPr bwMode="auto">
            <a:xfrm>
              <a:off x="1941841" y="3728746"/>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19" name="Rectangle 227"/>
            <p:cNvSpPr>
              <a:spLocks noChangeArrowheads="1"/>
            </p:cNvSpPr>
            <p:nvPr/>
          </p:nvSpPr>
          <p:spPr bwMode="auto">
            <a:xfrm>
              <a:off x="2493645" y="3728746"/>
              <a:ext cx="48721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4 (33.3)</a:t>
              </a:r>
              <a:endParaRPr lang="it-IT">
                <a:solidFill>
                  <a:prstClr val="black"/>
                </a:solidFill>
                <a:latin typeface="Arial" pitchFamily="34" charset="0"/>
                <a:cs typeface="Arial" pitchFamily="34" charset="0"/>
              </a:endParaRPr>
            </a:p>
          </p:txBody>
        </p:sp>
        <p:sp>
          <p:nvSpPr>
            <p:cNvPr id="1083620" name="Rectangle 228"/>
            <p:cNvSpPr>
              <a:spLocks noChangeArrowheads="1"/>
            </p:cNvSpPr>
            <p:nvPr/>
          </p:nvSpPr>
          <p:spPr bwMode="auto">
            <a:xfrm>
              <a:off x="2904466" y="3728746"/>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21" name="Rectangle 229"/>
            <p:cNvSpPr>
              <a:spLocks noChangeArrowheads="1"/>
            </p:cNvSpPr>
            <p:nvPr/>
          </p:nvSpPr>
          <p:spPr bwMode="auto">
            <a:xfrm>
              <a:off x="3527519" y="3728746"/>
              <a:ext cx="34624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0.001</a:t>
              </a:r>
              <a:endParaRPr lang="it-IT">
                <a:solidFill>
                  <a:prstClr val="black"/>
                </a:solidFill>
                <a:latin typeface="Arial" pitchFamily="34" charset="0"/>
                <a:cs typeface="Arial" pitchFamily="34" charset="0"/>
              </a:endParaRPr>
            </a:p>
          </p:txBody>
        </p:sp>
        <p:sp>
          <p:nvSpPr>
            <p:cNvPr id="1083622" name="Rectangle 230"/>
            <p:cNvSpPr>
              <a:spLocks noChangeArrowheads="1"/>
            </p:cNvSpPr>
            <p:nvPr/>
          </p:nvSpPr>
          <p:spPr bwMode="auto">
            <a:xfrm>
              <a:off x="3820096" y="3728746"/>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23" name="Rectangle 231"/>
            <p:cNvSpPr>
              <a:spLocks noChangeArrowheads="1"/>
            </p:cNvSpPr>
            <p:nvPr/>
          </p:nvSpPr>
          <p:spPr bwMode="auto">
            <a:xfrm>
              <a:off x="233473" y="3878825"/>
              <a:ext cx="341966"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G2</a:t>
              </a:r>
              <a:endParaRPr lang="it-IT">
                <a:solidFill>
                  <a:prstClr val="black"/>
                </a:solidFill>
                <a:latin typeface="Arial" pitchFamily="34" charset="0"/>
                <a:cs typeface="Arial" pitchFamily="34" charset="0"/>
              </a:endParaRPr>
            </a:p>
          </p:txBody>
        </p:sp>
        <p:sp>
          <p:nvSpPr>
            <p:cNvPr id="1083624" name="Rectangle 232"/>
            <p:cNvSpPr>
              <a:spLocks noChangeArrowheads="1"/>
            </p:cNvSpPr>
            <p:nvPr/>
          </p:nvSpPr>
          <p:spPr bwMode="auto">
            <a:xfrm>
              <a:off x="523019" y="3878825"/>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25" name="Rectangle 233"/>
            <p:cNvSpPr>
              <a:spLocks noChangeArrowheads="1"/>
            </p:cNvSpPr>
            <p:nvPr/>
          </p:nvSpPr>
          <p:spPr bwMode="auto">
            <a:xfrm>
              <a:off x="1499186" y="3878825"/>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31 (56.4)</a:t>
              </a:r>
              <a:endParaRPr lang="it-IT">
                <a:solidFill>
                  <a:prstClr val="black"/>
                </a:solidFill>
                <a:latin typeface="Arial" pitchFamily="34" charset="0"/>
                <a:cs typeface="Arial" pitchFamily="34" charset="0"/>
              </a:endParaRPr>
            </a:p>
          </p:txBody>
        </p:sp>
        <p:sp>
          <p:nvSpPr>
            <p:cNvPr id="1083626" name="Rectangle 234"/>
            <p:cNvSpPr>
              <a:spLocks noChangeArrowheads="1"/>
            </p:cNvSpPr>
            <p:nvPr/>
          </p:nvSpPr>
          <p:spPr bwMode="auto">
            <a:xfrm>
              <a:off x="1975192" y="3878825"/>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27" name="Rectangle 235"/>
            <p:cNvSpPr>
              <a:spLocks noChangeArrowheads="1"/>
            </p:cNvSpPr>
            <p:nvPr/>
          </p:nvSpPr>
          <p:spPr bwMode="auto">
            <a:xfrm>
              <a:off x="2460294" y="3878825"/>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24 (43.6)</a:t>
              </a:r>
              <a:endParaRPr lang="it-IT">
                <a:solidFill>
                  <a:prstClr val="black"/>
                </a:solidFill>
                <a:latin typeface="Arial" pitchFamily="34" charset="0"/>
                <a:cs typeface="Arial" pitchFamily="34" charset="0"/>
              </a:endParaRPr>
            </a:p>
          </p:txBody>
        </p:sp>
        <p:sp>
          <p:nvSpPr>
            <p:cNvPr id="1083628" name="Rectangle 236"/>
            <p:cNvSpPr>
              <a:spLocks noChangeArrowheads="1"/>
            </p:cNvSpPr>
            <p:nvPr/>
          </p:nvSpPr>
          <p:spPr bwMode="auto">
            <a:xfrm>
              <a:off x="2937817" y="3878825"/>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29" name="Rectangle 237"/>
            <p:cNvSpPr>
              <a:spLocks noChangeArrowheads="1"/>
            </p:cNvSpPr>
            <p:nvPr/>
          </p:nvSpPr>
          <p:spPr bwMode="auto">
            <a:xfrm>
              <a:off x="3820096" y="3878825"/>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30" name="Rectangle 238"/>
            <p:cNvSpPr>
              <a:spLocks noChangeArrowheads="1"/>
            </p:cNvSpPr>
            <p:nvPr/>
          </p:nvSpPr>
          <p:spPr bwMode="auto">
            <a:xfrm>
              <a:off x="233473" y="4027387"/>
              <a:ext cx="341966"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G3</a:t>
              </a:r>
              <a:endParaRPr lang="it-IT">
                <a:solidFill>
                  <a:prstClr val="black"/>
                </a:solidFill>
                <a:latin typeface="Arial" pitchFamily="34" charset="0"/>
                <a:cs typeface="Arial" pitchFamily="34" charset="0"/>
              </a:endParaRPr>
            </a:p>
          </p:txBody>
        </p:sp>
        <p:sp>
          <p:nvSpPr>
            <p:cNvPr id="1083631" name="Rectangle 239"/>
            <p:cNvSpPr>
              <a:spLocks noChangeArrowheads="1"/>
            </p:cNvSpPr>
            <p:nvPr/>
          </p:nvSpPr>
          <p:spPr bwMode="auto">
            <a:xfrm>
              <a:off x="523019" y="4027387"/>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32" name="Rectangle 240"/>
            <p:cNvSpPr>
              <a:spLocks noChangeArrowheads="1"/>
            </p:cNvSpPr>
            <p:nvPr/>
          </p:nvSpPr>
          <p:spPr bwMode="auto">
            <a:xfrm>
              <a:off x="1531020" y="4027387"/>
              <a:ext cx="48721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6 (18.8)</a:t>
              </a:r>
              <a:endParaRPr lang="it-IT">
                <a:solidFill>
                  <a:prstClr val="black"/>
                </a:solidFill>
                <a:latin typeface="Arial" pitchFamily="34" charset="0"/>
                <a:cs typeface="Arial" pitchFamily="34" charset="0"/>
              </a:endParaRPr>
            </a:p>
          </p:txBody>
        </p:sp>
        <p:sp>
          <p:nvSpPr>
            <p:cNvPr id="1083633" name="Rectangle 241"/>
            <p:cNvSpPr>
              <a:spLocks noChangeArrowheads="1"/>
            </p:cNvSpPr>
            <p:nvPr/>
          </p:nvSpPr>
          <p:spPr bwMode="auto">
            <a:xfrm>
              <a:off x="1941841" y="4027387"/>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34" name="Rectangle 242"/>
            <p:cNvSpPr>
              <a:spLocks noChangeArrowheads="1"/>
            </p:cNvSpPr>
            <p:nvPr/>
          </p:nvSpPr>
          <p:spPr bwMode="auto">
            <a:xfrm>
              <a:off x="2460294" y="4027387"/>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26 (81.2)</a:t>
              </a:r>
              <a:endParaRPr lang="it-IT">
                <a:solidFill>
                  <a:prstClr val="black"/>
                </a:solidFill>
                <a:latin typeface="Arial" pitchFamily="34" charset="0"/>
                <a:cs typeface="Arial" pitchFamily="34" charset="0"/>
              </a:endParaRPr>
            </a:p>
          </p:txBody>
        </p:sp>
        <p:sp>
          <p:nvSpPr>
            <p:cNvPr id="1083635" name="Rectangle 243"/>
            <p:cNvSpPr>
              <a:spLocks noChangeArrowheads="1"/>
            </p:cNvSpPr>
            <p:nvPr/>
          </p:nvSpPr>
          <p:spPr bwMode="auto">
            <a:xfrm>
              <a:off x="2937817" y="4027387"/>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36" name="Rectangle 244"/>
            <p:cNvSpPr>
              <a:spLocks noChangeArrowheads="1"/>
            </p:cNvSpPr>
            <p:nvPr/>
          </p:nvSpPr>
          <p:spPr bwMode="auto">
            <a:xfrm>
              <a:off x="3820096" y="4027387"/>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37" name="Rectangle 245"/>
            <p:cNvSpPr>
              <a:spLocks noChangeArrowheads="1"/>
            </p:cNvSpPr>
            <p:nvPr/>
          </p:nvSpPr>
          <p:spPr bwMode="auto">
            <a:xfrm>
              <a:off x="233473" y="4177465"/>
              <a:ext cx="21377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ER</a:t>
              </a:r>
              <a:endParaRPr lang="it-IT">
                <a:solidFill>
                  <a:prstClr val="black"/>
                </a:solidFill>
                <a:latin typeface="Arial" pitchFamily="34" charset="0"/>
                <a:cs typeface="Arial" pitchFamily="34" charset="0"/>
              </a:endParaRPr>
            </a:p>
          </p:txBody>
        </p:sp>
        <p:sp>
          <p:nvSpPr>
            <p:cNvPr id="1083638" name="Rectangle 246"/>
            <p:cNvSpPr>
              <a:spLocks noChangeArrowheads="1"/>
            </p:cNvSpPr>
            <p:nvPr/>
          </p:nvSpPr>
          <p:spPr bwMode="auto">
            <a:xfrm>
              <a:off x="413871" y="4177465"/>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39" name="Rectangle 247"/>
            <p:cNvSpPr>
              <a:spLocks noChangeArrowheads="1"/>
            </p:cNvSpPr>
            <p:nvPr/>
          </p:nvSpPr>
          <p:spPr bwMode="auto">
            <a:xfrm>
              <a:off x="1737188" y="4177465"/>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40" name="Rectangle 248"/>
            <p:cNvSpPr>
              <a:spLocks noChangeArrowheads="1"/>
            </p:cNvSpPr>
            <p:nvPr/>
          </p:nvSpPr>
          <p:spPr bwMode="auto">
            <a:xfrm>
              <a:off x="2698297" y="4177465"/>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41" name="Rectangle 249"/>
            <p:cNvSpPr>
              <a:spLocks noChangeArrowheads="1"/>
            </p:cNvSpPr>
            <p:nvPr/>
          </p:nvSpPr>
          <p:spPr bwMode="auto">
            <a:xfrm>
              <a:off x="3820096" y="4177465"/>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42" name="Rectangle 250"/>
            <p:cNvSpPr>
              <a:spLocks noChangeArrowheads="1"/>
            </p:cNvSpPr>
            <p:nvPr/>
          </p:nvSpPr>
          <p:spPr bwMode="auto">
            <a:xfrm>
              <a:off x="233473" y="4327544"/>
              <a:ext cx="70932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Negative</a:t>
              </a:r>
              <a:endParaRPr lang="it-IT">
                <a:solidFill>
                  <a:prstClr val="black"/>
                </a:solidFill>
                <a:latin typeface="Arial" pitchFamily="34" charset="0"/>
                <a:cs typeface="Arial" pitchFamily="34" charset="0"/>
              </a:endParaRPr>
            </a:p>
          </p:txBody>
        </p:sp>
        <p:sp>
          <p:nvSpPr>
            <p:cNvPr id="1083643" name="Rectangle 251"/>
            <p:cNvSpPr>
              <a:spLocks noChangeArrowheads="1"/>
            </p:cNvSpPr>
            <p:nvPr/>
          </p:nvSpPr>
          <p:spPr bwMode="auto">
            <a:xfrm>
              <a:off x="832271" y="4327544"/>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44" name="Rectangle 252"/>
            <p:cNvSpPr>
              <a:spLocks noChangeArrowheads="1"/>
            </p:cNvSpPr>
            <p:nvPr/>
          </p:nvSpPr>
          <p:spPr bwMode="auto">
            <a:xfrm>
              <a:off x="1531020" y="4327544"/>
              <a:ext cx="48721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6 (31.6)</a:t>
              </a:r>
              <a:endParaRPr lang="it-IT">
                <a:solidFill>
                  <a:prstClr val="black"/>
                </a:solidFill>
                <a:latin typeface="Arial" pitchFamily="34" charset="0"/>
                <a:cs typeface="Arial" pitchFamily="34" charset="0"/>
              </a:endParaRPr>
            </a:p>
          </p:txBody>
        </p:sp>
        <p:sp>
          <p:nvSpPr>
            <p:cNvPr id="1083645" name="Rectangle 253"/>
            <p:cNvSpPr>
              <a:spLocks noChangeArrowheads="1"/>
            </p:cNvSpPr>
            <p:nvPr/>
          </p:nvSpPr>
          <p:spPr bwMode="auto">
            <a:xfrm>
              <a:off x="1941841" y="4327544"/>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46" name="Rectangle 254"/>
            <p:cNvSpPr>
              <a:spLocks noChangeArrowheads="1"/>
            </p:cNvSpPr>
            <p:nvPr/>
          </p:nvSpPr>
          <p:spPr bwMode="auto">
            <a:xfrm>
              <a:off x="2460294" y="4327544"/>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13 (68.4)</a:t>
              </a:r>
              <a:endParaRPr lang="it-IT">
                <a:solidFill>
                  <a:prstClr val="black"/>
                </a:solidFill>
                <a:latin typeface="Arial" pitchFamily="34" charset="0"/>
                <a:cs typeface="Arial" pitchFamily="34" charset="0"/>
              </a:endParaRPr>
            </a:p>
          </p:txBody>
        </p:sp>
        <p:sp>
          <p:nvSpPr>
            <p:cNvPr id="1083647" name="Rectangle 255"/>
            <p:cNvSpPr>
              <a:spLocks noChangeArrowheads="1"/>
            </p:cNvSpPr>
            <p:nvPr/>
          </p:nvSpPr>
          <p:spPr bwMode="auto">
            <a:xfrm>
              <a:off x="2937817" y="4327544"/>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48" name="Rectangle 256"/>
            <p:cNvSpPr>
              <a:spLocks noChangeArrowheads="1"/>
            </p:cNvSpPr>
            <p:nvPr/>
          </p:nvSpPr>
          <p:spPr bwMode="auto">
            <a:xfrm>
              <a:off x="3527519" y="4327544"/>
              <a:ext cx="34624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0.177</a:t>
              </a:r>
              <a:endParaRPr lang="it-IT">
                <a:solidFill>
                  <a:prstClr val="black"/>
                </a:solidFill>
                <a:latin typeface="Arial" pitchFamily="34" charset="0"/>
                <a:cs typeface="Arial" pitchFamily="34" charset="0"/>
              </a:endParaRPr>
            </a:p>
          </p:txBody>
        </p:sp>
        <p:sp>
          <p:nvSpPr>
            <p:cNvPr id="1083649" name="Rectangle 257"/>
            <p:cNvSpPr>
              <a:spLocks noChangeArrowheads="1"/>
            </p:cNvSpPr>
            <p:nvPr/>
          </p:nvSpPr>
          <p:spPr bwMode="auto">
            <a:xfrm>
              <a:off x="3820096" y="4327544"/>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50" name="Rectangle 258"/>
            <p:cNvSpPr>
              <a:spLocks noChangeArrowheads="1"/>
            </p:cNvSpPr>
            <p:nvPr/>
          </p:nvSpPr>
          <p:spPr bwMode="auto">
            <a:xfrm>
              <a:off x="233473" y="4477622"/>
              <a:ext cx="64981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Positive</a:t>
              </a:r>
              <a:endParaRPr lang="it-IT">
                <a:solidFill>
                  <a:prstClr val="black"/>
                </a:solidFill>
                <a:latin typeface="Arial" pitchFamily="34" charset="0"/>
                <a:cs typeface="Arial" pitchFamily="34" charset="0"/>
              </a:endParaRPr>
            </a:p>
          </p:txBody>
        </p:sp>
        <p:sp>
          <p:nvSpPr>
            <p:cNvPr id="1083651" name="Rectangle 259"/>
            <p:cNvSpPr>
              <a:spLocks noChangeArrowheads="1"/>
            </p:cNvSpPr>
            <p:nvPr/>
          </p:nvSpPr>
          <p:spPr bwMode="auto">
            <a:xfrm>
              <a:off x="783761" y="4477622"/>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52" name="Rectangle 260"/>
            <p:cNvSpPr>
              <a:spLocks noChangeArrowheads="1"/>
            </p:cNvSpPr>
            <p:nvPr/>
          </p:nvSpPr>
          <p:spPr bwMode="auto">
            <a:xfrm>
              <a:off x="1499186" y="4477622"/>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39 (48.8)</a:t>
              </a:r>
              <a:endParaRPr lang="it-IT">
                <a:solidFill>
                  <a:prstClr val="black"/>
                </a:solidFill>
                <a:latin typeface="Arial" pitchFamily="34" charset="0"/>
                <a:cs typeface="Arial" pitchFamily="34" charset="0"/>
              </a:endParaRPr>
            </a:p>
          </p:txBody>
        </p:sp>
        <p:sp>
          <p:nvSpPr>
            <p:cNvPr id="1083653" name="Rectangle 261"/>
            <p:cNvSpPr>
              <a:spLocks noChangeArrowheads="1"/>
            </p:cNvSpPr>
            <p:nvPr/>
          </p:nvSpPr>
          <p:spPr bwMode="auto">
            <a:xfrm>
              <a:off x="1975192" y="4477622"/>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54" name="Rectangle 262"/>
            <p:cNvSpPr>
              <a:spLocks noChangeArrowheads="1"/>
            </p:cNvSpPr>
            <p:nvPr/>
          </p:nvSpPr>
          <p:spPr bwMode="auto">
            <a:xfrm>
              <a:off x="2460294" y="4477622"/>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41 (51.2)</a:t>
              </a:r>
              <a:endParaRPr lang="it-IT">
                <a:solidFill>
                  <a:prstClr val="black"/>
                </a:solidFill>
                <a:latin typeface="Arial" pitchFamily="34" charset="0"/>
                <a:cs typeface="Arial" pitchFamily="34" charset="0"/>
              </a:endParaRPr>
            </a:p>
          </p:txBody>
        </p:sp>
        <p:sp>
          <p:nvSpPr>
            <p:cNvPr id="1083655" name="Rectangle 263"/>
            <p:cNvSpPr>
              <a:spLocks noChangeArrowheads="1"/>
            </p:cNvSpPr>
            <p:nvPr/>
          </p:nvSpPr>
          <p:spPr bwMode="auto">
            <a:xfrm>
              <a:off x="2937817" y="4477622"/>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56" name="Rectangle 264"/>
            <p:cNvSpPr>
              <a:spLocks noChangeArrowheads="1"/>
            </p:cNvSpPr>
            <p:nvPr/>
          </p:nvSpPr>
          <p:spPr bwMode="auto">
            <a:xfrm>
              <a:off x="3820096" y="4477622"/>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57" name="Rectangle 265"/>
            <p:cNvSpPr>
              <a:spLocks noChangeArrowheads="1"/>
            </p:cNvSpPr>
            <p:nvPr/>
          </p:nvSpPr>
          <p:spPr bwMode="auto">
            <a:xfrm>
              <a:off x="233473" y="4626185"/>
              <a:ext cx="28207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PgR</a:t>
              </a:r>
              <a:endParaRPr lang="it-IT">
                <a:solidFill>
                  <a:prstClr val="black"/>
                </a:solidFill>
                <a:latin typeface="Arial" pitchFamily="34" charset="0"/>
                <a:cs typeface="Arial" pitchFamily="34" charset="0"/>
              </a:endParaRPr>
            </a:p>
          </p:txBody>
        </p:sp>
        <p:sp>
          <p:nvSpPr>
            <p:cNvPr id="1083658" name="Rectangle 266"/>
            <p:cNvSpPr>
              <a:spLocks noChangeArrowheads="1"/>
            </p:cNvSpPr>
            <p:nvPr/>
          </p:nvSpPr>
          <p:spPr bwMode="auto">
            <a:xfrm>
              <a:off x="469960" y="4626185"/>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59" name="Rectangle 267"/>
            <p:cNvSpPr>
              <a:spLocks noChangeArrowheads="1"/>
            </p:cNvSpPr>
            <p:nvPr/>
          </p:nvSpPr>
          <p:spPr bwMode="auto">
            <a:xfrm>
              <a:off x="1737188" y="4627701"/>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60" name="Rectangle 268"/>
            <p:cNvSpPr>
              <a:spLocks noChangeArrowheads="1"/>
            </p:cNvSpPr>
            <p:nvPr/>
          </p:nvSpPr>
          <p:spPr bwMode="auto">
            <a:xfrm>
              <a:off x="2698297" y="4627701"/>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61" name="Rectangle 269"/>
            <p:cNvSpPr>
              <a:spLocks noChangeArrowheads="1"/>
            </p:cNvSpPr>
            <p:nvPr/>
          </p:nvSpPr>
          <p:spPr bwMode="auto">
            <a:xfrm>
              <a:off x="3820096" y="4627701"/>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62" name="Rectangle 270"/>
            <p:cNvSpPr>
              <a:spLocks noChangeArrowheads="1"/>
            </p:cNvSpPr>
            <p:nvPr/>
          </p:nvSpPr>
          <p:spPr bwMode="auto">
            <a:xfrm>
              <a:off x="233473" y="4776264"/>
              <a:ext cx="70932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Negative</a:t>
              </a:r>
              <a:endParaRPr lang="it-IT">
                <a:solidFill>
                  <a:prstClr val="black"/>
                </a:solidFill>
                <a:latin typeface="Arial" pitchFamily="34" charset="0"/>
                <a:cs typeface="Arial" pitchFamily="34" charset="0"/>
              </a:endParaRPr>
            </a:p>
          </p:txBody>
        </p:sp>
        <p:sp>
          <p:nvSpPr>
            <p:cNvPr id="1083663" name="Rectangle 271"/>
            <p:cNvSpPr>
              <a:spLocks noChangeArrowheads="1"/>
            </p:cNvSpPr>
            <p:nvPr/>
          </p:nvSpPr>
          <p:spPr bwMode="auto">
            <a:xfrm>
              <a:off x="832271" y="4776264"/>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64" name="Rectangle 272"/>
            <p:cNvSpPr>
              <a:spLocks noChangeArrowheads="1"/>
            </p:cNvSpPr>
            <p:nvPr/>
          </p:nvSpPr>
          <p:spPr bwMode="auto">
            <a:xfrm>
              <a:off x="1499186" y="4776264"/>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13 (37.1)</a:t>
              </a:r>
              <a:endParaRPr lang="it-IT">
                <a:solidFill>
                  <a:prstClr val="black"/>
                </a:solidFill>
                <a:latin typeface="Arial" pitchFamily="34" charset="0"/>
                <a:cs typeface="Arial" pitchFamily="34" charset="0"/>
              </a:endParaRPr>
            </a:p>
          </p:txBody>
        </p:sp>
        <p:sp>
          <p:nvSpPr>
            <p:cNvPr id="1083665" name="Rectangle 273"/>
            <p:cNvSpPr>
              <a:spLocks noChangeArrowheads="1"/>
            </p:cNvSpPr>
            <p:nvPr/>
          </p:nvSpPr>
          <p:spPr bwMode="auto">
            <a:xfrm>
              <a:off x="1975192" y="4776264"/>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66" name="Rectangle 274"/>
            <p:cNvSpPr>
              <a:spLocks noChangeArrowheads="1"/>
            </p:cNvSpPr>
            <p:nvPr/>
          </p:nvSpPr>
          <p:spPr bwMode="auto">
            <a:xfrm>
              <a:off x="2460294" y="4776264"/>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22 (62.9)</a:t>
              </a:r>
              <a:endParaRPr lang="it-IT">
                <a:solidFill>
                  <a:prstClr val="black"/>
                </a:solidFill>
                <a:latin typeface="Arial" pitchFamily="34" charset="0"/>
                <a:cs typeface="Arial" pitchFamily="34" charset="0"/>
              </a:endParaRPr>
            </a:p>
          </p:txBody>
        </p:sp>
        <p:sp>
          <p:nvSpPr>
            <p:cNvPr id="1083667" name="Rectangle 275"/>
            <p:cNvSpPr>
              <a:spLocks noChangeArrowheads="1"/>
            </p:cNvSpPr>
            <p:nvPr/>
          </p:nvSpPr>
          <p:spPr bwMode="auto">
            <a:xfrm>
              <a:off x="2937817" y="4776264"/>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68" name="Rectangle 276"/>
            <p:cNvSpPr>
              <a:spLocks noChangeArrowheads="1"/>
            </p:cNvSpPr>
            <p:nvPr/>
          </p:nvSpPr>
          <p:spPr bwMode="auto">
            <a:xfrm>
              <a:off x="3527519" y="4776264"/>
              <a:ext cx="34624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0.219</a:t>
              </a:r>
              <a:endParaRPr lang="it-IT">
                <a:solidFill>
                  <a:prstClr val="black"/>
                </a:solidFill>
                <a:latin typeface="Arial" pitchFamily="34" charset="0"/>
                <a:cs typeface="Arial" pitchFamily="34" charset="0"/>
              </a:endParaRPr>
            </a:p>
          </p:txBody>
        </p:sp>
        <p:sp>
          <p:nvSpPr>
            <p:cNvPr id="1083669" name="Rectangle 277"/>
            <p:cNvSpPr>
              <a:spLocks noChangeArrowheads="1"/>
            </p:cNvSpPr>
            <p:nvPr/>
          </p:nvSpPr>
          <p:spPr bwMode="auto">
            <a:xfrm>
              <a:off x="3820096" y="4776264"/>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70" name="Rectangle 278"/>
            <p:cNvSpPr>
              <a:spLocks noChangeArrowheads="1"/>
            </p:cNvSpPr>
            <p:nvPr/>
          </p:nvSpPr>
          <p:spPr bwMode="auto">
            <a:xfrm>
              <a:off x="233473" y="4926342"/>
              <a:ext cx="64981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Positive</a:t>
              </a:r>
              <a:endParaRPr lang="it-IT">
                <a:solidFill>
                  <a:prstClr val="black"/>
                </a:solidFill>
                <a:latin typeface="Arial" pitchFamily="34" charset="0"/>
                <a:cs typeface="Arial" pitchFamily="34" charset="0"/>
              </a:endParaRPr>
            </a:p>
          </p:txBody>
        </p:sp>
        <p:sp>
          <p:nvSpPr>
            <p:cNvPr id="1083671" name="Rectangle 279"/>
            <p:cNvSpPr>
              <a:spLocks noChangeArrowheads="1"/>
            </p:cNvSpPr>
            <p:nvPr/>
          </p:nvSpPr>
          <p:spPr bwMode="auto">
            <a:xfrm>
              <a:off x="783761" y="4926342"/>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72" name="Rectangle 280"/>
            <p:cNvSpPr>
              <a:spLocks noChangeArrowheads="1"/>
            </p:cNvSpPr>
            <p:nvPr/>
          </p:nvSpPr>
          <p:spPr bwMode="auto">
            <a:xfrm>
              <a:off x="1499186" y="4926342"/>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32 (50.0)</a:t>
              </a:r>
              <a:endParaRPr lang="it-IT">
                <a:solidFill>
                  <a:prstClr val="black"/>
                </a:solidFill>
                <a:latin typeface="Arial" pitchFamily="34" charset="0"/>
                <a:cs typeface="Arial" pitchFamily="34" charset="0"/>
              </a:endParaRPr>
            </a:p>
          </p:txBody>
        </p:sp>
        <p:sp>
          <p:nvSpPr>
            <p:cNvPr id="1083673" name="Rectangle 281"/>
            <p:cNvSpPr>
              <a:spLocks noChangeArrowheads="1"/>
            </p:cNvSpPr>
            <p:nvPr/>
          </p:nvSpPr>
          <p:spPr bwMode="auto">
            <a:xfrm>
              <a:off x="1975192" y="4926342"/>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74" name="Rectangle 282"/>
            <p:cNvSpPr>
              <a:spLocks noChangeArrowheads="1"/>
            </p:cNvSpPr>
            <p:nvPr/>
          </p:nvSpPr>
          <p:spPr bwMode="auto">
            <a:xfrm>
              <a:off x="2460294" y="4926342"/>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32 (50.0)</a:t>
              </a:r>
              <a:endParaRPr lang="it-IT">
                <a:solidFill>
                  <a:prstClr val="black"/>
                </a:solidFill>
                <a:latin typeface="Arial" pitchFamily="34" charset="0"/>
                <a:cs typeface="Arial" pitchFamily="34" charset="0"/>
              </a:endParaRPr>
            </a:p>
          </p:txBody>
        </p:sp>
        <p:sp>
          <p:nvSpPr>
            <p:cNvPr id="1083675" name="Rectangle 283"/>
            <p:cNvSpPr>
              <a:spLocks noChangeArrowheads="1"/>
            </p:cNvSpPr>
            <p:nvPr/>
          </p:nvSpPr>
          <p:spPr bwMode="auto">
            <a:xfrm>
              <a:off x="2937817" y="4926342"/>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76" name="Rectangle 284"/>
            <p:cNvSpPr>
              <a:spLocks noChangeArrowheads="1"/>
            </p:cNvSpPr>
            <p:nvPr/>
          </p:nvSpPr>
          <p:spPr bwMode="auto">
            <a:xfrm>
              <a:off x="3820096" y="4926342"/>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77" name="Rectangle 285"/>
            <p:cNvSpPr>
              <a:spLocks noChangeArrowheads="1"/>
            </p:cNvSpPr>
            <p:nvPr/>
          </p:nvSpPr>
          <p:spPr bwMode="auto">
            <a:xfrm>
              <a:off x="233473" y="5076421"/>
              <a:ext cx="41041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HER2</a:t>
              </a:r>
              <a:endParaRPr lang="it-IT">
                <a:solidFill>
                  <a:prstClr val="black"/>
                </a:solidFill>
                <a:latin typeface="Arial" pitchFamily="34" charset="0"/>
                <a:cs typeface="Arial" pitchFamily="34" charset="0"/>
              </a:endParaRPr>
            </a:p>
          </p:txBody>
        </p:sp>
        <p:sp>
          <p:nvSpPr>
            <p:cNvPr id="1083678" name="Rectangle 286"/>
            <p:cNvSpPr>
              <a:spLocks noChangeArrowheads="1"/>
            </p:cNvSpPr>
            <p:nvPr/>
          </p:nvSpPr>
          <p:spPr bwMode="auto">
            <a:xfrm>
              <a:off x="580624" y="5079453"/>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79" name="Rectangle 287"/>
            <p:cNvSpPr>
              <a:spLocks noChangeArrowheads="1"/>
            </p:cNvSpPr>
            <p:nvPr/>
          </p:nvSpPr>
          <p:spPr bwMode="auto">
            <a:xfrm>
              <a:off x="1737188" y="5076421"/>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80" name="Rectangle 288"/>
            <p:cNvSpPr>
              <a:spLocks noChangeArrowheads="1"/>
            </p:cNvSpPr>
            <p:nvPr/>
          </p:nvSpPr>
          <p:spPr bwMode="auto">
            <a:xfrm>
              <a:off x="2698297" y="5076421"/>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81" name="Rectangle 289"/>
            <p:cNvSpPr>
              <a:spLocks noChangeArrowheads="1"/>
            </p:cNvSpPr>
            <p:nvPr/>
          </p:nvSpPr>
          <p:spPr bwMode="auto">
            <a:xfrm>
              <a:off x="3820096" y="5076421"/>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82" name="Rectangle 290"/>
            <p:cNvSpPr>
              <a:spLocks noChangeArrowheads="1"/>
            </p:cNvSpPr>
            <p:nvPr/>
          </p:nvSpPr>
          <p:spPr bwMode="auto">
            <a:xfrm>
              <a:off x="233473" y="5226499"/>
              <a:ext cx="70932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Negative</a:t>
              </a:r>
              <a:endParaRPr lang="it-IT">
                <a:solidFill>
                  <a:prstClr val="black"/>
                </a:solidFill>
                <a:latin typeface="Arial" pitchFamily="34" charset="0"/>
                <a:cs typeface="Arial" pitchFamily="34" charset="0"/>
              </a:endParaRPr>
            </a:p>
          </p:txBody>
        </p:sp>
        <p:sp>
          <p:nvSpPr>
            <p:cNvPr id="1083683" name="Rectangle 291"/>
            <p:cNvSpPr>
              <a:spLocks noChangeArrowheads="1"/>
            </p:cNvSpPr>
            <p:nvPr/>
          </p:nvSpPr>
          <p:spPr bwMode="auto">
            <a:xfrm>
              <a:off x="832271" y="5226499"/>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84" name="Rectangle 292"/>
            <p:cNvSpPr>
              <a:spLocks noChangeArrowheads="1"/>
            </p:cNvSpPr>
            <p:nvPr/>
          </p:nvSpPr>
          <p:spPr bwMode="auto">
            <a:xfrm>
              <a:off x="1499186" y="5226499"/>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42 (52.5)</a:t>
              </a:r>
              <a:endParaRPr lang="it-IT">
                <a:solidFill>
                  <a:prstClr val="black"/>
                </a:solidFill>
                <a:latin typeface="Arial" pitchFamily="34" charset="0"/>
                <a:cs typeface="Arial" pitchFamily="34" charset="0"/>
              </a:endParaRPr>
            </a:p>
          </p:txBody>
        </p:sp>
        <p:sp>
          <p:nvSpPr>
            <p:cNvPr id="1083685" name="Rectangle 293"/>
            <p:cNvSpPr>
              <a:spLocks noChangeArrowheads="1"/>
            </p:cNvSpPr>
            <p:nvPr/>
          </p:nvSpPr>
          <p:spPr bwMode="auto">
            <a:xfrm>
              <a:off x="1975192" y="5226499"/>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86" name="Rectangle 294"/>
            <p:cNvSpPr>
              <a:spLocks noChangeArrowheads="1"/>
            </p:cNvSpPr>
            <p:nvPr/>
          </p:nvSpPr>
          <p:spPr bwMode="auto">
            <a:xfrm>
              <a:off x="2460294" y="5226499"/>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38 (47.5)</a:t>
              </a:r>
              <a:endParaRPr lang="it-IT">
                <a:solidFill>
                  <a:prstClr val="black"/>
                </a:solidFill>
                <a:latin typeface="Arial" pitchFamily="34" charset="0"/>
                <a:cs typeface="Arial" pitchFamily="34" charset="0"/>
              </a:endParaRPr>
            </a:p>
          </p:txBody>
        </p:sp>
        <p:sp>
          <p:nvSpPr>
            <p:cNvPr id="1083687" name="Rectangle 295"/>
            <p:cNvSpPr>
              <a:spLocks noChangeArrowheads="1"/>
            </p:cNvSpPr>
            <p:nvPr/>
          </p:nvSpPr>
          <p:spPr bwMode="auto">
            <a:xfrm>
              <a:off x="2937817" y="5226499"/>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88" name="Rectangle 296"/>
            <p:cNvSpPr>
              <a:spLocks noChangeArrowheads="1"/>
            </p:cNvSpPr>
            <p:nvPr/>
          </p:nvSpPr>
          <p:spPr bwMode="auto">
            <a:xfrm>
              <a:off x="3527519" y="5226499"/>
              <a:ext cx="34624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0.004</a:t>
              </a:r>
              <a:endParaRPr lang="it-IT">
                <a:solidFill>
                  <a:prstClr val="black"/>
                </a:solidFill>
                <a:latin typeface="Arial" pitchFamily="34" charset="0"/>
                <a:cs typeface="Arial" pitchFamily="34" charset="0"/>
              </a:endParaRPr>
            </a:p>
          </p:txBody>
        </p:sp>
        <p:sp>
          <p:nvSpPr>
            <p:cNvPr id="1083689" name="Rectangle 297"/>
            <p:cNvSpPr>
              <a:spLocks noChangeArrowheads="1"/>
            </p:cNvSpPr>
            <p:nvPr/>
          </p:nvSpPr>
          <p:spPr bwMode="auto">
            <a:xfrm>
              <a:off x="3820096" y="5226499"/>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90" name="Rectangle 298"/>
            <p:cNvSpPr>
              <a:spLocks noChangeArrowheads="1"/>
            </p:cNvSpPr>
            <p:nvPr/>
          </p:nvSpPr>
          <p:spPr bwMode="auto">
            <a:xfrm>
              <a:off x="233473" y="5376578"/>
              <a:ext cx="64981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Positive</a:t>
              </a:r>
              <a:endParaRPr lang="it-IT">
                <a:solidFill>
                  <a:prstClr val="black"/>
                </a:solidFill>
                <a:latin typeface="Arial" pitchFamily="34" charset="0"/>
                <a:cs typeface="Arial" pitchFamily="34" charset="0"/>
              </a:endParaRPr>
            </a:p>
          </p:txBody>
        </p:sp>
        <p:sp>
          <p:nvSpPr>
            <p:cNvPr id="1083691" name="Rectangle 299"/>
            <p:cNvSpPr>
              <a:spLocks noChangeArrowheads="1"/>
            </p:cNvSpPr>
            <p:nvPr/>
          </p:nvSpPr>
          <p:spPr bwMode="auto">
            <a:xfrm>
              <a:off x="783761" y="537657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92" name="Rectangle 300"/>
            <p:cNvSpPr>
              <a:spLocks noChangeArrowheads="1"/>
            </p:cNvSpPr>
            <p:nvPr/>
          </p:nvSpPr>
          <p:spPr bwMode="auto">
            <a:xfrm>
              <a:off x="1531020" y="5376578"/>
              <a:ext cx="48721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3 (15.8)</a:t>
              </a:r>
              <a:endParaRPr lang="it-IT">
                <a:solidFill>
                  <a:prstClr val="black"/>
                </a:solidFill>
                <a:latin typeface="Arial" pitchFamily="34" charset="0"/>
                <a:cs typeface="Arial" pitchFamily="34" charset="0"/>
              </a:endParaRPr>
            </a:p>
          </p:txBody>
        </p:sp>
        <p:sp>
          <p:nvSpPr>
            <p:cNvPr id="1083693" name="Rectangle 301"/>
            <p:cNvSpPr>
              <a:spLocks noChangeArrowheads="1"/>
            </p:cNvSpPr>
            <p:nvPr/>
          </p:nvSpPr>
          <p:spPr bwMode="auto">
            <a:xfrm>
              <a:off x="1941841" y="537657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94" name="Rectangle 302"/>
            <p:cNvSpPr>
              <a:spLocks noChangeArrowheads="1"/>
            </p:cNvSpPr>
            <p:nvPr/>
          </p:nvSpPr>
          <p:spPr bwMode="auto">
            <a:xfrm>
              <a:off x="2460294" y="5376578"/>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16 (84.2)</a:t>
              </a:r>
              <a:endParaRPr lang="it-IT">
                <a:solidFill>
                  <a:prstClr val="black"/>
                </a:solidFill>
                <a:latin typeface="Arial" pitchFamily="34" charset="0"/>
                <a:cs typeface="Arial" pitchFamily="34" charset="0"/>
              </a:endParaRPr>
            </a:p>
          </p:txBody>
        </p:sp>
        <p:sp>
          <p:nvSpPr>
            <p:cNvPr id="1083695" name="Rectangle 303"/>
            <p:cNvSpPr>
              <a:spLocks noChangeArrowheads="1"/>
            </p:cNvSpPr>
            <p:nvPr/>
          </p:nvSpPr>
          <p:spPr bwMode="auto">
            <a:xfrm>
              <a:off x="2937817" y="537657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96" name="Rectangle 304"/>
            <p:cNvSpPr>
              <a:spLocks noChangeArrowheads="1"/>
            </p:cNvSpPr>
            <p:nvPr/>
          </p:nvSpPr>
          <p:spPr bwMode="auto">
            <a:xfrm>
              <a:off x="3820096" y="537657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97" name="Rectangle 305"/>
            <p:cNvSpPr>
              <a:spLocks noChangeArrowheads="1"/>
            </p:cNvSpPr>
            <p:nvPr/>
          </p:nvSpPr>
          <p:spPr bwMode="auto">
            <a:xfrm>
              <a:off x="233473" y="5525140"/>
              <a:ext cx="320601"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Ki67</a:t>
              </a:r>
              <a:endParaRPr lang="it-IT">
                <a:solidFill>
                  <a:prstClr val="black"/>
                </a:solidFill>
                <a:latin typeface="Arial" pitchFamily="34" charset="0"/>
                <a:cs typeface="Arial" pitchFamily="34" charset="0"/>
              </a:endParaRPr>
            </a:p>
          </p:txBody>
        </p:sp>
        <p:sp>
          <p:nvSpPr>
            <p:cNvPr id="1083698" name="Rectangle 306"/>
            <p:cNvSpPr>
              <a:spLocks noChangeArrowheads="1"/>
            </p:cNvSpPr>
            <p:nvPr/>
          </p:nvSpPr>
          <p:spPr bwMode="auto">
            <a:xfrm>
              <a:off x="500279" y="5525140"/>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b="1">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699" name="Rectangle 307"/>
            <p:cNvSpPr>
              <a:spLocks noChangeArrowheads="1"/>
            </p:cNvSpPr>
            <p:nvPr/>
          </p:nvSpPr>
          <p:spPr bwMode="auto">
            <a:xfrm>
              <a:off x="1737188" y="5526656"/>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700" name="Rectangle 308"/>
            <p:cNvSpPr>
              <a:spLocks noChangeArrowheads="1"/>
            </p:cNvSpPr>
            <p:nvPr/>
          </p:nvSpPr>
          <p:spPr bwMode="auto">
            <a:xfrm>
              <a:off x="2698297" y="5526656"/>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701" name="Rectangle 309"/>
            <p:cNvSpPr>
              <a:spLocks noChangeArrowheads="1"/>
            </p:cNvSpPr>
            <p:nvPr/>
          </p:nvSpPr>
          <p:spPr bwMode="auto">
            <a:xfrm>
              <a:off x="3820096" y="5526656"/>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702" name="Rectangle 310"/>
            <p:cNvSpPr>
              <a:spLocks noChangeArrowheads="1"/>
            </p:cNvSpPr>
            <p:nvPr/>
          </p:nvSpPr>
          <p:spPr bwMode="auto">
            <a:xfrm>
              <a:off x="233473" y="5675218"/>
              <a:ext cx="70932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Negative</a:t>
              </a:r>
              <a:endParaRPr lang="it-IT">
                <a:solidFill>
                  <a:prstClr val="black"/>
                </a:solidFill>
                <a:latin typeface="Arial" pitchFamily="34" charset="0"/>
                <a:cs typeface="Arial" pitchFamily="34" charset="0"/>
              </a:endParaRPr>
            </a:p>
          </p:txBody>
        </p:sp>
        <p:sp>
          <p:nvSpPr>
            <p:cNvPr id="1083703" name="Rectangle 311"/>
            <p:cNvSpPr>
              <a:spLocks noChangeArrowheads="1"/>
            </p:cNvSpPr>
            <p:nvPr/>
          </p:nvSpPr>
          <p:spPr bwMode="auto">
            <a:xfrm>
              <a:off x="832271" y="567521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704" name="Rectangle 312"/>
            <p:cNvSpPr>
              <a:spLocks noChangeArrowheads="1"/>
            </p:cNvSpPr>
            <p:nvPr/>
          </p:nvSpPr>
          <p:spPr bwMode="auto">
            <a:xfrm>
              <a:off x="1499186" y="5675218"/>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27 (60.0)</a:t>
              </a:r>
              <a:endParaRPr lang="it-IT">
                <a:solidFill>
                  <a:prstClr val="black"/>
                </a:solidFill>
                <a:latin typeface="Arial" pitchFamily="34" charset="0"/>
                <a:cs typeface="Arial" pitchFamily="34" charset="0"/>
              </a:endParaRPr>
            </a:p>
          </p:txBody>
        </p:sp>
        <p:sp>
          <p:nvSpPr>
            <p:cNvPr id="1083705" name="Rectangle 313"/>
            <p:cNvSpPr>
              <a:spLocks noChangeArrowheads="1"/>
            </p:cNvSpPr>
            <p:nvPr/>
          </p:nvSpPr>
          <p:spPr bwMode="auto">
            <a:xfrm>
              <a:off x="1975192" y="567521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706" name="Rectangle 314"/>
            <p:cNvSpPr>
              <a:spLocks noChangeArrowheads="1"/>
            </p:cNvSpPr>
            <p:nvPr/>
          </p:nvSpPr>
          <p:spPr bwMode="auto">
            <a:xfrm>
              <a:off x="2460294" y="5675218"/>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18 (40.0)</a:t>
              </a:r>
              <a:endParaRPr lang="it-IT">
                <a:solidFill>
                  <a:prstClr val="black"/>
                </a:solidFill>
                <a:latin typeface="Arial" pitchFamily="34" charset="0"/>
                <a:cs typeface="Arial" pitchFamily="34" charset="0"/>
              </a:endParaRPr>
            </a:p>
          </p:txBody>
        </p:sp>
        <p:sp>
          <p:nvSpPr>
            <p:cNvPr id="1083707" name="Rectangle 315"/>
            <p:cNvSpPr>
              <a:spLocks noChangeArrowheads="1"/>
            </p:cNvSpPr>
            <p:nvPr/>
          </p:nvSpPr>
          <p:spPr bwMode="auto">
            <a:xfrm>
              <a:off x="2937817" y="567521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708" name="Rectangle 316"/>
            <p:cNvSpPr>
              <a:spLocks noChangeArrowheads="1"/>
            </p:cNvSpPr>
            <p:nvPr/>
          </p:nvSpPr>
          <p:spPr bwMode="auto">
            <a:xfrm>
              <a:off x="3527519" y="5675218"/>
              <a:ext cx="34624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0.008</a:t>
              </a:r>
              <a:endParaRPr lang="it-IT">
                <a:solidFill>
                  <a:prstClr val="black"/>
                </a:solidFill>
                <a:latin typeface="Arial" pitchFamily="34" charset="0"/>
                <a:cs typeface="Arial" pitchFamily="34" charset="0"/>
              </a:endParaRPr>
            </a:p>
          </p:txBody>
        </p:sp>
        <p:sp>
          <p:nvSpPr>
            <p:cNvPr id="1083709" name="Rectangle 317"/>
            <p:cNvSpPr>
              <a:spLocks noChangeArrowheads="1"/>
            </p:cNvSpPr>
            <p:nvPr/>
          </p:nvSpPr>
          <p:spPr bwMode="auto">
            <a:xfrm>
              <a:off x="3820096" y="5675218"/>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710" name="Rectangle 318"/>
            <p:cNvSpPr>
              <a:spLocks noChangeArrowheads="1"/>
            </p:cNvSpPr>
            <p:nvPr/>
          </p:nvSpPr>
          <p:spPr bwMode="auto">
            <a:xfrm>
              <a:off x="233473" y="5825297"/>
              <a:ext cx="64981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dirty="0">
                  <a:solidFill>
                    <a:srgbClr val="000000"/>
                  </a:solidFill>
                  <a:latin typeface="Times New Roman" pitchFamily="18" charset="0"/>
                  <a:cs typeface="Arial" pitchFamily="34" charset="0"/>
                </a:rPr>
                <a:t>    Positive</a:t>
              </a:r>
              <a:endParaRPr lang="it-IT" dirty="0">
                <a:solidFill>
                  <a:prstClr val="black"/>
                </a:solidFill>
                <a:latin typeface="Arial" pitchFamily="34" charset="0"/>
                <a:cs typeface="Arial" pitchFamily="34" charset="0"/>
              </a:endParaRPr>
            </a:p>
          </p:txBody>
        </p:sp>
        <p:sp>
          <p:nvSpPr>
            <p:cNvPr id="1083711" name="Rectangle 319"/>
            <p:cNvSpPr>
              <a:spLocks noChangeArrowheads="1"/>
            </p:cNvSpPr>
            <p:nvPr/>
          </p:nvSpPr>
          <p:spPr bwMode="auto">
            <a:xfrm>
              <a:off x="783761" y="5825297"/>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712" name="Rectangle 320"/>
            <p:cNvSpPr>
              <a:spLocks noChangeArrowheads="1"/>
            </p:cNvSpPr>
            <p:nvPr/>
          </p:nvSpPr>
          <p:spPr bwMode="auto">
            <a:xfrm>
              <a:off x="1499186" y="5825297"/>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18 (33.3)</a:t>
              </a:r>
              <a:endParaRPr lang="it-IT">
                <a:solidFill>
                  <a:prstClr val="black"/>
                </a:solidFill>
                <a:latin typeface="Arial" pitchFamily="34" charset="0"/>
                <a:cs typeface="Arial" pitchFamily="34" charset="0"/>
              </a:endParaRPr>
            </a:p>
          </p:txBody>
        </p:sp>
        <p:sp>
          <p:nvSpPr>
            <p:cNvPr id="1083713" name="Rectangle 321"/>
            <p:cNvSpPr>
              <a:spLocks noChangeArrowheads="1"/>
            </p:cNvSpPr>
            <p:nvPr/>
          </p:nvSpPr>
          <p:spPr bwMode="auto">
            <a:xfrm>
              <a:off x="1975192" y="5825297"/>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714" name="Rectangle 322"/>
            <p:cNvSpPr>
              <a:spLocks noChangeArrowheads="1"/>
            </p:cNvSpPr>
            <p:nvPr/>
          </p:nvSpPr>
          <p:spPr bwMode="auto">
            <a:xfrm>
              <a:off x="2460294" y="5825297"/>
              <a:ext cx="5641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36 (66.7)</a:t>
              </a:r>
              <a:endParaRPr lang="it-IT">
                <a:solidFill>
                  <a:prstClr val="black"/>
                </a:solidFill>
                <a:latin typeface="Arial" pitchFamily="34" charset="0"/>
                <a:cs typeface="Arial" pitchFamily="34" charset="0"/>
              </a:endParaRPr>
            </a:p>
          </p:txBody>
        </p:sp>
        <p:sp>
          <p:nvSpPr>
            <p:cNvPr id="1083715" name="Rectangle 323"/>
            <p:cNvSpPr>
              <a:spLocks noChangeArrowheads="1"/>
            </p:cNvSpPr>
            <p:nvPr/>
          </p:nvSpPr>
          <p:spPr bwMode="auto">
            <a:xfrm>
              <a:off x="2937817" y="5825297"/>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716" name="Rectangle 324"/>
            <p:cNvSpPr>
              <a:spLocks noChangeArrowheads="1"/>
            </p:cNvSpPr>
            <p:nvPr/>
          </p:nvSpPr>
          <p:spPr bwMode="auto">
            <a:xfrm>
              <a:off x="3820096" y="5825297"/>
              <a:ext cx="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200">
                  <a:solidFill>
                    <a:srgbClr val="000000"/>
                  </a:solidFill>
                  <a:latin typeface="Times New Roman" pitchFamily="18" charset="0"/>
                  <a:cs typeface="Arial" pitchFamily="34" charset="0"/>
                </a:rPr>
                <a:t> </a:t>
              </a:r>
              <a:endParaRPr lang="it-IT">
                <a:solidFill>
                  <a:prstClr val="black"/>
                </a:solidFill>
                <a:latin typeface="Arial" pitchFamily="34" charset="0"/>
                <a:cs typeface="Arial" pitchFamily="34" charset="0"/>
              </a:endParaRPr>
            </a:p>
          </p:txBody>
        </p:sp>
        <p:sp>
          <p:nvSpPr>
            <p:cNvPr id="1083719" name="Rectangle 327"/>
            <p:cNvSpPr>
              <a:spLocks noChangeArrowheads="1"/>
            </p:cNvSpPr>
            <p:nvPr/>
          </p:nvSpPr>
          <p:spPr bwMode="auto">
            <a:xfrm>
              <a:off x="1214188" y="5975375"/>
              <a:ext cx="16676" cy="606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720" name="Rectangle 328"/>
            <p:cNvSpPr>
              <a:spLocks noChangeArrowheads="1"/>
            </p:cNvSpPr>
            <p:nvPr/>
          </p:nvSpPr>
          <p:spPr bwMode="auto">
            <a:xfrm>
              <a:off x="1214188" y="5985987"/>
              <a:ext cx="16676" cy="606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723" name="Rectangle 331"/>
            <p:cNvSpPr>
              <a:spLocks noChangeArrowheads="1"/>
            </p:cNvSpPr>
            <p:nvPr/>
          </p:nvSpPr>
          <p:spPr bwMode="auto">
            <a:xfrm>
              <a:off x="2243514" y="5975375"/>
              <a:ext cx="15159" cy="606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725" name="Rectangle 333"/>
            <p:cNvSpPr>
              <a:spLocks noChangeArrowheads="1"/>
            </p:cNvSpPr>
            <p:nvPr/>
          </p:nvSpPr>
          <p:spPr bwMode="auto">
            <a:xfrm>
              <a:off x="2243514" y="5985987"/>
              <a:ext cx="15159" cy="606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728" name="Rectangle 336"/>
            <p:cNvSpPr>
              <a:spLocks noChangeArrowheads="1"/>
            </p:cNvSpPr>
            <p:nvPr/>
          </p:nvSpPr>
          <p:spPr bwMode="auto">
            <a:xfrm>
              <a:off x="3140953" y="5975375"/>
              <a:ext cx="15159" cy="606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729" name="Rectangle 337"/>
            <p:cNvSpPr>
              <a:spLocks noChangeArrowheads="1"/>
            </p:cNvSpPr>
            <p:nvPr/>
          </p:nvSpPr>
          <p:spPr bwMode="auto">
            <a:xfrm>
              <a:off x="3140953" y="5985987"/>
              <a:ext cx="15159" cy="606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sz="2400">
                <a:solidFill>
                  <a:prstClr val="black"/>
                </a:solidFill>
              </a:endParaRPr>
            </a:p>
          </p:txBody>
        </p:sp>
        <p:sp>
          <p:nvSpPr>
            <p:cNvPr id="1083732" name="Rectangle 340"/>
            <p:cNvSpPr>
              <a:spLocks noChangeArrowheads="1"/>
            </p:cNvSpPr>
            <p:nvPr/>
          </p:nvSpPr>
          <p:spPr bwMode="auto">
            <a:xfrm>
              <a:off x="-280432" y="5992051"/>
              <a:ext cx="0"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it-IT" sz="1100">
                  <a:solidFill>
                    <a:srgbClr val="000000"/>
                  </a:solidFill>
                  <a:latin typeface="Calibri"/>
                  <a:cs typeface="Arial" pitchFamily="34" charset="0"/>
                </a:rPr>
                <a:t> </a:t>
              </a:r>
              <a:endParaRPr lang="it-IT">
                <a:solidFill>
                  <a:prstClr val="black"/>
                </a:solidFill>
                <a:latin typeface="Arial" pitchFamily="34" charset="0"/>
                <a:cs typeface="Arial" pitchFamily="34" charset="0"/>
              </a:endParaRPr>
            </a:p>
          </p:txBody>
        </p:sp>
      </p:grpSp>
      <p:sp>
        <p:nvSpPr>
          <p:cNvPr id="322" name="Rettangolo 321"/>
          <p:cNvSpPr/>
          <p:nvPr/>
        </p:nvSpPr>
        <p:spPr>
          <a:xfrm>
            <a:off x="95047" y="6509401"/>
            <a:ext cx="3757158" cy="307777"/>
          </a:xfrm>
          <a:prstGeom prst="rect">
            <a:avLst/>
          </a:prstGeom>
        </p:spPr>
        <p:txBody>
          <a:bodyPr wrap="none" lIns="91370" tIns="45687" rIns="91370" bIns="45687">
            <a:spAutoFit/>
          </a:bodyPr>
          <a:lstStyle/>
          <a:p>
            <a:r>
              <a:rPr lang="it-IT" sz="1400" b="1" dirty="0" err="1">
                <a:solidFill>
                  <a:srgbClr val="000000"/>
                </a:solidFill>
                <a:latin typeface="Arial"/>
              </a:rPr>
              <a:t>Bartucci</a:t>
            </a:r>
            <a:r>
              <a:rPr lang="it-IT" sz="1400" b="1" dirty="0">
                <a:solidFill>
                  <a:srgbClr val="000000"/>
                </a:solidFill>
                <a:latin typeface="Arial"/>
              </a:rPr>
              <a:t> et al. Oncogene, 34: 681-90, 2015 </a:t>
            </a:r>
            <a:endParaRPr lang="it-IT" dirty="0">
              <a:solidFill>
                <a:srgbClr val="000000"/>
              </a:solidFill>
            </a:endParaRPr>
          </a:p>
        </p:txBody>
      </p:sp>
      <p:pic>
        <p:nvPicPr>
          <p:cNvPr id="324" name="Immagine 21"/>
          <p:cNvPicPr>
            <a:picLocks noChangeAspect="1"/>
          </p:cNvPicPr>
          <p:nvPr/>
        </p:nvPicPr>
        <p:blipFill>
          <a:blip r:embed="rId2" cstate="print"/>
          <a:srcRect/>
          <a:stretch>
            <a:fillRect/>
          </a:stretch>
        </p:blipFill>
        <p:spPr bwMode="auto">
          <a:xfrm>
            <a:off x="4764106" y="901613"/>
            <a:ext cx="4019778" cy="2775380"/>
          </a:xfrm>
          <a:prstGeom prst="rect">
            <a:avLst/>
          </a:prstGeom>
          <a:noFill/>
          <a:ln w="9525">
            <a:noFill/>
            <a:miter lim="800000"/>
            <a:headEnd/>
            <a:tailEnd/>
          </a:ln>
        </p:spPr>
      </p:pic>
      <p:pic>
        <p:nvPicPr>
          <p:cNvPr id="325" name="Picture 183"/>
          <p:cNvPicPr>
            <a:picLocks noChangeAspect="1" noChangeArrowheads="1"/>
          </p:cNvPicPr>
          <p:nvPr/>
        </p:nvPicPr>
        <p:blipFill>
          <a:blip r:embed="rId3" cstate="print"/>
          <a:srcRect l="3952" r="3737"/>
          <a:stretch>
            <a:fillRect/>
          </a:stretch>
        </p:blipFill>
        <p:spPr bwMode="auto">
          <a:xfrm>
            <a:off x="4790367" y="3871897"/>
            <a:ext cx="4153888" cy="3053723"/>
          </a:xfrm>
          <a:prstGeom prst="rect">
            <a:avLst/>
          </a:prstGeom>
          <a:noFill/>
          <a:ln w="3175">
            <a:solidFill>
              <a:schemeClr val="tx1"/>
            </a:solidFill>
            <a:miter lim="800000"/>
            <a:headEnd/>
            <a:tailEnd/>
          </a:ln>
        </p:spPr>
      </p:pic>
      <p:sp>
        <p:nvSpPr>
          <p:cNvPr id="6" name="CasellaDiTesto 5"/>
          <p:cNvSpPr txBox="1"/>
          <p:nvPr/>
        </p:nvSpPr>
        <p:spPr>
          <a:xfrm rot="16200000">
            <a:off x="3772563" y="1988700"/>
            <a:ext cx="2006604" cy="276999"/>
          </a:xfrm>
          <a:prstGeom prst="rect">
            <a:avLst/>
          </a:prstGeom>
          <a:solidFill>
            <a:schemeClr val="bg1"/>
          </a:solidFill>
        </p:spPr>
        <p:txBody>
          <a:bodyPr wrap="none" lIns="91370" tIns="45687" rIns="91370" bIns="45687" rtlCol="0">
            <a:spAutoFit/>
          </a:bodyPr>
          <a:lstStyle/>
          <a:p>
            <a:r>
              <a:rPr lang="en-US" sz="1200" b="1" dirty="0"/>
              <a:t>Disease-free survival (%)</a:t>
            </a:r>
          </a:p>
        </p:txBody>
      </p:sp>
      <p:sp>
        <p:nvSpPr>
          <p:cNvPr id="327" name="CasellaDiTesto 326"/>
          <p:cNvSpPr txBox="1"/>
          <p:nvPr/>
        </p:nvSpPr>
        <p:spPr>
          <a:xfrm>
            <a:off x="6382584" y="3480556"/>
            <a:ext cx="731691" cy="276999"/>
          </a:xfrm>
          <a:prstGeom prst="rect">
            <a:avLst/>
          </a:prstGeom>
          <a:solidFill>
            <a:schemeClr val="bg1"/>
          </a:solidFill>
        </p:spPr>
        <p:txBody>
          <a:bodyPr wrap="none" lIns="91370" tIns="45687" rIns="91370" bIns="45687" rtlCol="0">
            <a:spAutoFit/>
          </a:bodyPr>
          <a:lstStyle/>
          <a:p>
            <a:r>
              <a:rPr lang="en-US" sz="1200" b="1" dirty="0"/>
              <a:t>Months</a:t>
            </a:r>
          </a:p>
        </p:txBody>
      </p:sp>
      <p:grpSp>
        <p:nvGrpSpPr>
          <p:cNvPr id="8" name="Gruppo 7"/>
          <p:cNvGrpSpPr/>
          <p:nvPr/>
        </p:nvGrpSpPr>
        <p:grpSpPr>
          <a:xfrm>
            <a:off x="4789114" y="4506772"/>
            <a:ext cx="4143393" cy="2187542"/>
            <a:chOff x="4789100" y="4506772"/>
            <a:chExt cx="4143393" cy="2187542"/>
          </a:xfrm>
        </p:grpSpPr>
        <p:sp>
          <p:nvSpPr>
            <p:cNvPr id="328" name="Rettangolo 327"/>
            <p:cNvSpPr/>
            <p:nvPr/>
          </p:nvSpPr>
          <p:spPr>
            <a:xfrm>
              <a:off x="4790034" y="4506772"/>
              <a:ext cx="4142459" cy="3240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Rettangolo 328"/>
            <p:cNvSpPr/>
            <p:nvPr/>
          </p:nvSpPr>
          <p:spPr>
            <a:xfrm>
              <a:off x="4789567" y="5141250"/>
              <a:ext cx="4142459" cy="3060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Rettangolo 329"/>
            <p:cNvSpPr/>
            <p:nvPr/>
          </p:nvSpPr>
          <p:spPr>
            <a:xfrm>
              <a:off x="4789100" y="6370314"/>
              <a:ext cx="4142459" cy="3240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uppo 6"/>
          <p:cNvGrpSpPr/>
          <p:nvPr/>
        </p:nvGrpSpPr>
        <p:grpSpPr>
          <a:xfrm>
            <a:off x="2384866" y="3672657"/>
            <a:ext cx="1596515" cy="2359488"/>
            <a:chOff x="2384852" y="3672656"/>
            <a:chExt cx="1596515" cy="2359488"/>
          </a:xfrm>
        </p:grpSpPr>
        <p:sp>
          <p:nvSpPr>
            <p:cNvPr id="207" name="Rettangolo 206"/>
            <p:cNvSpPr/>
            <p:nvPr/>
          </p:nvSpPr>
          <p:spPr>
            <a:xfrm>
              <a:off x="2384852" y="3672656"/>
              <a:ext cx="1580775" cy="56696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Rettangolo 207"/>
            <p:cNvSpPr/>
            <p:nvPr/>
          </p:nvSpPr>
          <p:spPr>
            <a:xfrm>
              <a:off x="2400592" y="5653995"/>
              <a:ext cx="1580775" cy="37814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Rettangolo 208"/>
            <p:cNvSpPr/>
            <p:nvPr/>
          </p:nvSpPr>
          <p:spPr>
            <a:xfrm>
              <a:off x="2395582" y="5198607"/>
              <a:ext cx="1580775" cy="37814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36054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67548" y="0"/>
            <a:ext cx="8229600" cy="1143000"/>
          </a:xfrm>
        </p:spPr>
        <p:txBody>
          <a:bodyPr>
            <a:normAutofit fontScale="90000"/>
          </a:bodyPr>
          <a:lstStyle/>
          <a:p>
            <a:r>
              <a:rPr lang="en-US" sz="2700" b="1" dirty="0"/>
              <a:t>Oncogenic activities mediated by TAZ/YAP in breast cancer</a:t>
            </a:r>
            <a:r>
              <a:rPr lang="it-IT" dirty="0"/>
              <a:t/>
            </a:r>
            <a:br>
              <a:rPr lang="it-IT" dirty="0"/>
            </a:br>
            <a:endParaRPr lang="en-US" dirty="0"/>
          </a:p>
        </p:txBody>
      </p:sp>
      <p:pic>
        <p:nvPicPr>
          <p:cNvPr id="1026" name="Picture 2"/>
          <p:cNvPicPr>
            <a:picLocks noChangeAspect="1" noChangeArrowheads="1"/>
          </p:cNvPicPr>
          <p:nvPr/>
        </p:nvPicPr>
        <p:blipFill>
          <a:blip r:embed="rId3" cstate="print"/>
          <a:srcRect l="3317" t="3073" r="4399" b="9855"/>
          <a:stretch>
            <a:fillRect/>
          </a:stretch>
        </p:blipFill>
        <p:spPr bwMode="auto">
          <a:xfrm>
            <a:off x="611567" y="764707"/>
            <a:ext cx="7942059" cy="5400600"/>
          </a:xfrm>
          <a:prstGeom prst="rect">
            <a:avLst/>
          </a:prstGeom>
          <a:noFill/>
          <a:ln w="9525">
            <a:noFill/>
            <a:miter lim="800000"/>
            <a:headEnd/>
            <a:tailEnd/>
          </a:ln>
        </p:spPr>
      </p:pic>
      <p:sp>
        <p:nvSpPr>
          <p:cNvPr id="6" name="Rettangolo 5"/>
          <p:cNvSpPr/>
          <p:nvPr/>
        </p:nvSpPr>
        <p:spPr>
          <a:xfrm>
            <a:off x="5310341" y="6309325"/>
            <a:ext cx="5310336" cy="276999"/>
          </a:xfrm>
          <a:prstGeom prst="rect">
            <a:avLst/>
          </a:prstGeom>
        </p:spPr>
        <p:txBody>
          <a:bodyPr wrap="square" lIns="91370" tIns="45687" rIns="91370" bIns="45687">
            <a:spAutoFit/>
          </a:bodyPr>
          <a:lstStyle/>
          <a:p>
            <a:pPr fontAlgn="auto">
              <a:spcBef>
                <a:spcPts val="0"/>
              </a:spcBef>
              <a:spcAft>
                <a:spcPts val="0"/>
              </a:spcAft>
            </a:pPr>
            <a:r>
              <a:rPr lang="it-IT" sz="1200" dirty="0">
                <a:solidFill>
                  <a:prstClr val="black"/>
                </a:solidFill>
                <a:latin typeface="Calibri"/>
              </a:rPr>
              <a:t>Maugeri-Saccà M, </a:t>
            </a:r>
            <a:r>
              <a:rPr lang="it-IT" sz="1200" dirty="0" err="1">
                <a:solidFill>
                  <a:prstClr val="black"/>
                </a:solidFill>
                <a:latin typeface="Calibri"/>
              </a:rPr>
              <a:t>et</a:t>
            </a:r>
            <a:r>
              <a:rPr lang="it-IT" sz="1200" dirty="0">
                <a:solidFill>
                  <a:prstClr val="black"/>
                </a:solidFill>
                <a:latin typeface="Calibri"/>
              </a:rPr>
              <a:t> al Expert </a:t>
            </a:r>
            <a:r>
              <a:rPr lang="it-IT" sz="1200" dirty="0" err="1">
                <a:solidFill>
                  <a:prstClr val="black"/>
                </a:solidFill>
                <a:latin typeface="Calibri"/>
              </a:rPr>
              <a:t>Rev</a:t>
            </a:r>
            <a:r>
              <a:rPr lang="it-IT" sz="1200" dirty="0">
                <a:solidFill>
                  <a:prstClr val="black"/>
                </a:solidFill>
                <a:latin typeface="Calibri"/>
              </a:rPr>
              <a:t> </a:t>
            </a:r>
            <a:r>
              <a:rPr lang="it-IT" sz="1200" dirty="0" err="1">
                <a:solidFill>
                  <a:prstClr val="black"/>
                </a:solidFill>
                <a:latin typeface="Calibri"/>
              </a:rPr>
              <a:t>Mol</a:t>
            </a:r>
            <a:r>
              <a:rPr lang="it-IT" sz="1200" dirty="0">
                <a:solidFill>
                  <a:prstClr val="black"/>
                </a:solidFill>
                <a:latin typeface="Calibri"/>
              </a:rPr>
              <a:t> </a:t>
            </a:r>
            <a:r>
              <a:rPr lang="it-IT" sz="1200" dirty="0" err="1">
                <a:solidFill>
                  <a:prstClr val="black"/>
                </a:solidFill>
                <a:latin typeface="Calibri"/>
              </a:rPr>
              <a:t>Med</a:t>
            </a:r>
            <a:r>
              <a:rPr lang="it-IT" sz="1200" dirty="0">
                <a:solidFill>
                  <a:prstClr val="black"/>
                </a:solidFill>
                <a:latin typeface="Calibri"/>
              </a:rPr>
              <a:t>. 2015</a:t>
            </a:r>
          </a:p>
        </p:txBody>
      </p:sp>
    </p:spTree>
    <p:extLst>
      <p:ext uri="{BB962C8B-B14F-4D97-AF65-F5344CB8AC3E}">
        <p14:creationId xmlns:p14="http://schemas.microsoft.com/office/powerpoint/2010/main" val="42926269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extLst>
              <p:ext uri="{D42A27DB-BD31-4B8C-83A1-F6EECF244321}">
                <p14:modId xmlns:p14="http://schemas.microsoft.com/office/powerpoint/2010/main" val="1012228406"/>
              </p:ext>
            </p:extLst>
          </p:nvPr>
        </p:nvGraphicFramePr>
        <p:xfrm>
          <a:off x="323528" y="836712"/>
          <a:ext cx="8424935" cy="5678424"/>
        </p:xfrm>
        <a:graphic>
          <a:graphicData uri="http://schemas.openxmlformats.org/drawingml/2006/table">
            <a:tbl>
              <a:tblPr/>
              <a:tblGrid>
                <a:gridCol w="2035110"/>
                <a:gridCol w="1718286"/>
                <a:gridCol w="1720710"/>
                <a:gridCol w="1591395"/>
                <a:gridCol w="1359434"/>
              </a:tblGrid>
              <a:tr h="576063">
                <a:tc>
                  <a:txBody>
                    <a:bodyPr/>
                    <a:lstStyle/>
                    <a:p>
                      <a:pPr>
                        <a:lnSpc>
                          <a:spcPct val="115000"/>
                        </a:lnSpc>
                        <a:spcAft>
                          <a:spcPts val="0"/>
                        </a:spcAft>
                      </a:pPr>
                      <a:endParaRPr lang="en-US" sz="1800" dirty="0">
                        <a:solidFill>
                          <a:srgbClr val="000000"/>
                        </a:solidFill>
                        <a:latin typeface="+mn-lt"/>
                        <a:ea typeface="Times New Roman"/>
                        <a:cs typeface="Times New Roman"/>
                      </a:endParaRPr>
                    </a:p>
                  </a:txBody>
                  <a:tcPr marL="63159" marR="6315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it-IT" sz="1800" dirty="0">
                        <a:latin typeface="+mn-lt"/>
                        <a:ea typeface="Calibri"/>
                        <a:cs typeface="Times New Roman"/>
                      </a:endParaRPr>
                    </a:p>
                  </a:txBody>
                  <a:tcPr marL="63159" marR="6315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solidFill>
                            <a:srgbClr val="000000"/>
                          </a:solidFill>
                          <a:latin typeface="+mn-lt"/>
                          <a:ea typeface="Times New Roman"/>
                          <a:cs typeface="Times New Roman"/>
                        </a:rPr>
                        <a:t>No pCR</a:t>
                      </a:r>
                      <a:endParaRPr lang="it-IT" sz="1800">
                        <a:latin typeface="+mn-lt"/>
                        <a:ea typeface="Calibri"/>
                        <a:cs typeface="Times New Roman"/>
                      </a:endParaRPr>
                    </a:p>
                    <a:p>
                      <a:pPr algn="ctr">
                        <a:lnSpc>
                          <a:spcPct val="115000"/>
                        </a:lnSpc>
                        <a:spcAft>
                          <a:spcPts val="0"/>
                        </a:spcAft>
                      </a:pPr>
                      <a:r>
                        <a:rPr lang="en-US" sz="1800">
                          <a:solidFill>
                            <a:srgbClr val="000000"/>
                          </a:solidFill>
                          <a:latin typeface="+mn-lt"/>
                          <a:ea typeface="Times New Roman"/>
                          <a:cs typeface="Times New Roman"/>
                        </a:rPr>
                        <a:t>N (%)</a:t>
                      </a:r>
                      <a:endParaRPr lang="it-IT" sz="1800">
                        <a:latin typeface="+mn-lt"/>
                        <a:ea typeface="Calibri"/>
                        <a:cs typeface="Times New Roman"/>
                      </a:endParaRPr>
                    </a:p>
                  </a:txBody>
                  <a:tcPr marL="63159" marR="6315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solidFill>
                            <a:srgbClr val="000000"/>
                          </a:solidFill>
                          <a:latin typeface="+mn-lt"/>
                          <a:ea typeface="Times New Roman"/>
                          <a:cs typeface="Times New Roman"/>
                        </a:rPr>
                        <a:t>pCR</a:t>
                      </a:r>
                      <a:endParaRPr lang="it-IT" sz="1800">
                        <a:latin typeface="+mn-lt"/>
                        <a:ea typeface="Calibri"/>
                        <a:cs typeface="Times New Roman"/>
                      </a:endParaRPr>
                    </a:p>
                    <a:p>
                      <a:pPr algn="ctr">
                        <a:lnSpc>
                          <a:spcPct val="115000"/>
                        </a:lnSpc>
                        <a:spcAft>
                          <a:spcPts val="0"/>
                        </a:spcAft>
                      </a:pPr>
                      <a:r>
                        <a:rPr lang="en-US" sz="1800">
                          <a:solidFill>
                            <a:srgbClr val="000000"/>
                          </a:solidFill>
                          <a:latin typeface="+mn-lt"/>
                          <a:ea typeface="Times New Roman"/>
                          <a:cs typeface="Times New Roman"/>
                        </a:rPr>
                        <a:t>N (%)</a:t>
                      </a:r>
                      <a:endParaRPr lang="it-IT" sz="1800">
                        <a:latin typeface="+mn-lt"/>
                        <a:ea typeface="Calibri"/>
                        <a:cs typeface="Times New Roman"/>
                      </a:endParaRPr>
                    </a:p>
                  </a:txBody>
                  <a:tcPr marL="63159" marR="6315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US" sz="1800" b="1">
                          <a:solidFill>
                            <a:srgbClr val="000000"/>
                          </a:solidFill>
                          <a:latin typeface="+mn-lt"/>
                          <a:ea typeface="Times New Roman"/>
                          <a:cs typeface="Times New Roman"/>
                        </a:rPr>
                        <a:t>p-value</a:t>
                      </a:r>
                      <a:endParaRPr lang="it-IT" sz="1800">
                        <a:latin typeface="+mn-lt"/>
                        <a:ea typeface="Calibri"/>
                        <a:cs typeface="Times New Roman"/>
                      </a:endParaRPr>
                    </a:p>
                  </a:txBody>
                  <a:tcPr marL="63159" marR="63159" marT="0" marB="0">
                    <a:lnL>
                      <a:noFill/>
                    </a:lnL>
                    <a:lnR>
                      <a:noFill/>
                    </a:lnR>
                    <a:lnT>
                      <a:noFill/>
                    </a:lnT>
                    <a:lnB w="12700" cap="flat" cmpd="sng" algn="ctr">
                      <a:solidFill>
                        <a:srgbClr val="000000"/>
                      </a:solidFill>
                      <a:prstDash val="solid"/>
                      <a:round/>
                      <a:headEnd type="none" w="med" len="med"/>
                      <a:tailEnd type="none" w="med" len="med"/>
                    </a:lnB>
                  </a:tcPr>
                </a:tc>
              </a:tr>
              <a:tr h="288032">
                <a:tc>
                  <a:txBody>
                    <a:bodyPr/>
                    <a:lstStyle/>
                    <a:p>
                      <a:pPr>
                        <a:lnSpc>
                          <a:spcPct val="115000"/>
                        </a:lnSpc>
                        <a:spcAft>
                          <a:spcPts val="0"/>
                        </a:spcAft>
                      </a:pPr>
                      <a:r>
                        <a:rPr lang="en-US" sz="1800" b="1">
                          <a:solidFill>
                            <a:srgbClr val="000000"/>
                          </a:solidFill>
                          <a:latin typeface="+mn-lt"/>
                          <a:ea typeface="Calibri"/>
                          <a:cs typeface="Times New Roman"/>
                        </a:rPr>
                        <a:t>Overall population</a:t>
                      </a:r>
                      <a:endParaRPr lang="it-IT" sz="1800">
                        <a:latin typeface="+mn-lt"/>
                        <a:ea typeface="Calibri"/>
                        <a:cs typeface="Times New Roman"/>
                      </a:endParaRPr>
                    </a:p>
                  </a:txBody>
                  <a:tcPr marL="63159" marR="63159"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nSpc>
                          <a:spcPct val="115000"/>
                        </a:lnSpc>
                        <a:spcAft>
                          <a:spcPts val="0"/>
                        </a:spcAft>
                      </a:pPr>
                      <a:endParaRPr lang="it-IT" sz="1800" dirty="0">
                        <a:latin typeface="+mn-lt"/>
                        <a:ea typeface="Calibri"/>
                        <a:cs typeface="Times New Roman"/>
                      </a:endParaRPr>
                    </a:p>
                  </a:txBody>
                  <a:tcPr marL="63159" marR="63159"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15000"/>
                        </a:lnSpc>
                        <a:spcAft>
                          <a:spcPts val="0"/>
                        </a:spcAft>
                      </a:pPr>
                      <a:r>
                        <a:rPr lang="en-US" sz="1800">
                          <a:solidFill>
                            <a:srgbClr val="000000"/>
                          </a:solidFill>
                          <a:latin typeface="+mn-lt"/>
                          <a:ea typeface="Calibri"/>
                          <a:cs typeface="Times New Roman"/>
                        </a:rPr>
                        <a:t>20 (32,8)</a:t>
                      </a:r>
                      <a:endParaRPr lang="it-IT" sz="1800">
                        <a:latin typeface="+mn-lt"/>
                        <a:ea typeface="Calibri"/>
                        <a:cs typeface="Times New Roman"/>
                      </a:endParaRPr>
                    </a:p>
                  </a:txBody>
                  <a:tcPr marL="63159" marR="63159"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15000"/>
                        </a:lnSpc>
                        <a:spcAft>
                          <a:spcPts val="0"/>
                        </a:spcAft>
                      </a:pPr>
                      <a:r>
                        <a:rPr lang="en-US" sz="1800">
                          <a:solidFill>
                            <a:srgbClr val="000000"/>
                          </a:solidFill>
                          <a:latin typeface="+mn-lt"/>
                          <a:ea typeface="Calibri"/>
                          <a:cs typeface="Times New Roman"/>
                        </a:rPr>
                        <a:t>41 (67,2)</a:t>
                      </a:r>
                      <a:endParaRPr lang="it-IT" sz="1800">
                        <a:latin typeface="+mn-lt"/>
                        <a:ea typeface="Calibri"/>
                        <a:cs typeface="Times New Roman"/>
                      </a:endParaRPr>
                    </a:p>
                  </a:txBody>
                  <a:tcPr marL="63159" marR="63159"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r">
                        <a:lnSpc>
                          <a:spcPct val="115000"/>
                        </a:lnSpc>
                        <a:spcAft>
                          <a:spcPts val="0"/>
                        </a:spcAft>
                      </a:pPr>
                      <a:endParaRPr lang="en-US" sz="1800">
                        <a:solidFill>
                          <a:srgbClr val="000000"/>
                        </a:solidFill>
                        <a:latin typeface="+mn-lt"/>
                        <a:ea typeface="Calibri"/>
                        <a:cs typeface="Times New Roman"/>
                      </a:endParaRPr>
                    </a:p>
                  </a:txBody>
                  <a:tcPr marL="63159" marR="63159"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864096">
                <a:tc>
                  <a:txBody>
                    <a:bodyPr/>
                    <a:lstStyle/>
                    <a:p>
                      <a:pPr>
                        <a:lnSpc>
                          <a:spcPct val="115000"/>
                        </a:lnSpc>
                        <a:spcAft>
                          <a:spcPts val="0"/>
                        </a:spcAft>
                      </a:pPr>
                      <a:endParaRPr lang="it-IT" sz="1800" dirty="0">
                        <a:latin typeface="+mn-lt"/>
                        <a:ea typeface="Calibri"/>
                        <a:cs typeface="Times New Roman"/>
                      </a:endParaRPr>
                    </a:p>
                  </a:txBody>
                  <a:tcPr marL="63159" marR="63159" marT="0" marB="0">
                    <a:lnL>
                      <a:noFill/>
                    </a:lnL>
                    <a:lnR>
                      <a:noFill/>
                    </a:lnR>
                    <a:lnT>
                      <a:noFill/>
                    </a:lnT>
                    <a:lnB>
                      <a:noFill/>
                    </a:lnB>
                  </a:tcPr>
                </a:tc>
                <a:tc>
                  <a:txBody>
                    <a:bodyPr/>
                    <a:lstStyle/>
                    <a:p>
                      <a:pPr>
                        <a:lnSpc>
                          <a:spcPct val="115000"/>
                        </a:lnSpc>
                        <a:spcAft>
                          <a:spcPts val="0"/>
                        </a:spcAft>
                      </a:pPr>
                      <a:r>
                        <a:rPr lang="en-US" sz="1800" b="1" dirty="0">
                          <a:solidFill>
                            <a:srgbClr val="000000"/>
                          </a:solidFill>
                          <a:latin typeface="+mn-lt"/>
                          <a:ea typeface="Calibri"/>
                          <a:cs typeface="Times New Roman"/>
                        </a:rPr>
                        <a:t>TAZ score</a:t>
                      </a:r>
                      <a:endParaRPr lang="it-IT" sz="1800" dirty="0">
                        <a:latin typeface="+mn-lt"/>
                        <a:ea typeface="Calibri"/>
                        <a:cs typeface="Times New Roman"/>
                      </a:endParaRPr>
                    </a:p>
                    <a:p>
                      <a:pPr>
                        <a:lnSpc>
                          <a:spcPct val="115000"/>
                        </a:lnSpc>
                        <a:spcAft>
                          <a:spcPts val="0"/>
                        </a:spcAft>
                      </a:pPr>
                      <a:r>
                        <a:rPr lang="en-US" sz="1800" dirty="0">
                          <a:solidFill>
                            <a:srgbClr val="000000"/>
                          </a:solidFill>
                          <a:latin typeface="+mn-lt"/>
                          <a:ea typeface="Calibri"/>
                          <a:cs typeface="Times New Roman"/>
                        </a:rPr>
                        <a:t>    ≤ 0,50</a:t>
                      </a:r>
                      <a:endParaRPr lang="it-IT" sz="1800" dirty="0">
                        <a:latin typeface="+mn-lt"/>
                        <a:ea typeface="Calibri"/>
                        <a:cs typeface="Times New Roman"/>
                      </a:endParaRPr>
                    </a:p>
                    <a:p>
                      <a:pPr>
                        <a:lnSpc>
                          <a:spcPct val="115000"/>
                        </a:lnSpc>
                        <a:spcAft>
                          <a:spcPts val="0"/>
                        </a:spcAft>
                      </a:pPr>
                      <a:r>
                        <a:rPr lang="en-US" sz="1800" dirty="0">
                          <a:solidFill>
                            <a:srgbClr val="000000"/>
                          </a:solidFill>
                          <a:latin typeface="+mn-lt"/>
                          <a:ea typeface="Calibri"/>
                          <a:cs typeface="Times New Roman"/>
                        </a:rPr>
                        <a:t>    &gt; 0,50</a:t>
                      </a:r>
                      <a:endParaRPr lang="it-IT" sz="1800" dirty="0">
                        <a:latin typeface="+mn-lt"/>
                        <a:ea typeface="Calibri"/>
                        <a:cs typeface="Times New Roman"/>
                      </a:endParaRPr>
                    </a:p>
                  </a:txBody>
                  <a:tcPr marL="63159" marR="63159" marT="0" marB="0">
                    <a:lnL>
                      <a:noFill/>
                    </a:lnL>
                    <a:lnR>
                      <a:noFill/>
                    </a:lnR>
                    <a:lnT>
                      <a:noFill/>
                    </a:lnT>
                    <a:lnB>
                      <a:noFill/>
                    </a:lnB>
                  </a:tcPr>
                </a:tc>
                <a:tc>
                  <a:txBody>
                    <a:bodyPr/>
                    <a:lstStyle/>
                    <a:p>
                      <a:pPr algn="ctr">
                        <a:lnSpc>
                          <a:spcPct val="115000"/>
                        </a:lnSpc>
                        <a:spcAft>
                          <a:spcPts val="0"/>
                        </a:spcAft>
                      </a:pPr>
                      <a:endParaRPr lang="en-US" sz="1800" dirty="0">
                        <a:solidFill>
                          <a:srgbClr val="000000"/>
                        </a:solidFill>
                        <a:latin typeface="+mn-lt"/>
                        <a:ea typeface="Calibri"/>
                        <a:cs typeface="Times New Roman"/>
                      </a:endParaRPr>
                    </a:p>
                    <a:p>
                      <a:pPr algn="ctr">
                        <a:lnSpc>
                          <a:spcPct val="115000"/>
                        </a:lnSpc>
                        <a:spcAft>
                          <a:spcPts val="0"/>
                        </a:spcAft>
                      </a:pPr>
                      <a:r>
                        <a:rPr lang="en-US" sz="1800" dirty="0">
                          <a:solidFill>
                            <a:srgbClr val="000000"/>
                          </a:solidFill>
                          <a:latin typeface="+mn-lt"/>
                          <a:ea typeface="Calibri"/>
                          <a:cs typeface="Times New Roman"/>
                        </a:rPr>
                        <a:t>  6 (21,4)</a:t>
                      </a:r>
                      <a:endParaRPr lang="it-IT" sz="1800" dirty="0">
                        <a:latin typeface="+mn-lt"/>
                        <a:ea typeface="Calibri"/>
                        <a:cs typeface="Times New Roman"/>
                      </a:endParaRPr>
                    </a:p>
                    <a:p>
                      <a:pPr algn="ctr">
                        <a:lnSpc>
                          <a:spcPct val="115000"/>
                        </a:lnSpc>
                        <a:spcAft>
                          <a:spcPts val="0"/>
                        </a:spcAft>
                      </a:pPr>
                      <a:r>
                        <a:rPr lang="en-US" sz="1800" dirty="0">
                          <a:solidFill>
                            <a:srgbClr val="000000"/>
                          </a:solidFill>
                          <a:latin typeface="+mn-lt"/>
                          <a:ea typeface="Calibri"/>
                          <a:cs typeface="Times New Roman"/>
                        </a:rPr>
                        <a:t>14 </a:t>
                      </a:r>
                      <a:r>
                        <a:rPr lang="it-IT" sz="1800" dirty="0">
                          <a:solidFill>
                            <a:srgbClr val="000000"/>
                          </a:solidFill>
                          <a:latin typeface="+mn-lt"/>
                          <a:ea typeface="Calibri"/>
                          <a:cs typeface="Times New Roman"/>
                        </a:rPr>
                        <a:t>(42,4)</a:t>
                      </a:r>
                      <a:endParaRPr lang="it-IT" sz="1800" dirty="0">
                        <a:latin typeface="+mn-lt"/>
                        <a:ea typeface="Calibri"/>
                        <a:cs typeface="Times New Roman"/>
                      </a:endParaRPr>
                    </a:p>
                  </a:txBody>
                  <a:tcPr marL="63159" marR="63159" marT="0" marB="0">
                    <a:lnL>
                      <a:noFill/>
                    </a:lnL>
                    <a:lnR>
                      <a:noFill/>
                    </a:lnR>
                    <a:lnT>
                      <a:noFill/>
                    </a:lnT>
                    <a:lnB>
                      <a:noFill/>
                    </a:lnB>
                  </a:tcPr>
                </a:tc>
                <a:tc>
                  <a:txBody>
                    <a:bodyPr/>
                    <a:lstStyle/>
                    <a:p>
                      <a:pPr algn="ctr">
                        <a:lnSpc>
                          <a:spcPct val="115000"/>
                        </a:lnSpc>
                        <a:spcAft>
                          <a:spcPts val="0"/>
                        </a:spcAft>
                      </a:pPr>
                      <a:endParaRPr lang="it-IT" sz="1800">
                        <a:solidFill>
                          <a:srgbClr val="000000"/>
                        </a:solidFill>
                        <a:latin typeface="+mn-lt"/>
                        <a:ea typeface="Calibri"/>
                        <a:cs typeface="Times New Roman"/>
                      </a:endParaRPr>
                    </a:p>
                    <a:p>
                      <a:pPr algn="ctr">
                        <a:lnSpc>
                          <a:spcPct val="115000"/>
                        </a:lnSpc>
                        <a:spcAft>
                          <a:spcPts val="0"/>
                        </a:spcAft>
                      </a:pPr>
                      <a:r>
                        <a:rPr lang="it-IT" sz="1800">
                          <a:solidFill>
                            <a:srgbClr val="000000"/>
                          </a:solidFill>
                          <a:latin typeface="+mn-lt"/>
                          <a:ea typeface="Calibri"/>
                          <a:cs typeface="Times New Roman"/>
                        </a:rPr>
                        <a:t>22 (78,6)</a:t>
                      </a:r>
                      <a:endParaRPr lang="it-IT" sz="1800">
                        <a:latin typeface="+mn-lt"/>
                        <a:ea typeface="Calibri"/>
                        <a:cs typeface="Times New Roman"/>
                      </a:endParaRPr>
                    </a:p>
                    <a:p>
                      <a:pPr algn="ctr">
                        <a:lnSpc>
                          <a:spcPct val="115000"/>
                        </a:lnSpc>
                        <a:spcAft>
                          <a:spcPts val="0"/>
                        </a:spcAft>
                      </a:pPr>
                      <a:r>
                        <a:rPr lang="it-IT" sz="1800">
                          <a:solidFill>
                            <a:srgbClr val="000000"/>
                          </a:solidFill>
                          <a:latin typeface="+mn-lt"/>
                          <a:ea typeface="Calibri"/>
                          <a:cs typeface="Times New Roman"/>
                        </a:rPr>
                        <a:t>19 (57,6)</a:t>
                      </a:r>
                      <a:endParaRPr lang="it-IT" sz="1800">
                        <a:latin typeface="+mn-lt"/>
                        <a:ea typeface="Calibri"/>
                        <a:cs typeface="Times New Roman"/>
                      </a:endParaRPr>
                    </a:p>
                  </a:txBody>
                  <a:tcPr marL="63159" marR="63159" marT="0" marB="0">
                    <a:lnL>
                      <a:noFill/>
                    </a:lnL>
                    <a:lnR>
                      <a:noFill/>
                    </a:lnR>
                    <a:lnT>
                      <a:noFill/>
                    </a:lnT>
                    <a:lnB>
                      <a:noFill/>
                    </a:lnB>
                  </a:tcPr>
                </a:tc>
                <a:tc>
                  <a:txBody>
                    <a:bodyPr/>
                    <a:lstStyle/>
                    <a:p>
                      <a:pPr algn="r">
                        <a:lnSpc>
                          <a:spcPct val="115000"/>
                        </a:lnSpc>
                        <a:spcAft>
                          <a:spcPts val="0"/>
                        </a:spcAft>
                      </a:pPr>
                      <a:r>
                        <a:rPr lang="en-US" sz="1800" b="1" baseline="30000">
                          <a:latin typeface="+mn-lt"/>
                          <a:ea typeface="Calibri"/>
                          <a:cs typeface="Times New Roman"/>
                        </a:rPr>
                        <a:t>■</a:t>
                      </a:r>
                      <a:r>
                        <a:rPr lang="it-IT" sz="1800">
                          <a:solidFill>
                            <a:srgbClr val="000000"/>
                          </a:solidFill>
                          <a:latin typeface="+mn-lt"/>
                          <a:ea typeface="Calibri"/>
                          <a:cs typeface="Times New Roman"/>
                        </a:rPr>
                        <a:t>0,082</a:t>
                      </a:r>
                      <a:endParaRPr lang="it-IT" sz="1800">
                        <a:latin typeface="+mn-lt"/>
                        <a:ea typeface="Calibri"/>
                        <a:cs typeface="Times New Roman"/>
                      </a:endParaRPr>
                    </a:p>
                  </a:txBody>
                  <a:tcPr marL="63159" marR="63159" marT="0" marB="0" anchor="ctr">
                    <a:lnL>
                      <a:noFill/>
                    </a:lnL>
                    <a:lnR>
                      <a:noFill/>
                    </a:lnR>
                    <a:lnT>
                      <a:noFill/>
                    </a:lnT>
                    <a:lnB>
                      <a:noFill/>
                    </a:lnB>
                  </a:tcPr>
                </a:tc>
              </a:tr>
              <a:tr h="288032">
                <a:tc>
                  <a:txBody>
                    <a:bodyPr/>
                    <a:lstStyle/>
                    <a:p>
                      <a:pPr>
                        <a:lnSpc>
                          <a:spcPct val="115000"/>
                        </a:lnSpc>
                        <a:spcAft>
                          <a:spcPts val="0"/>
                        </a:spcAft>
                      </a:pPr>
                      <a:r>
                        <a:rPr lang="it-IT" sz="1800" b="1">
                          <a:solidFill>
                            <a:srgbClr val="000000"/>
                          </a:solidFill>
                          <a:latin typeface="+mn-lt"/>
                          <a:ea typeface="Calibri"/>
                          <a:cs typeface="Times New Roman"/>
                        </a:rPr>
                        <a:t>HER2-enriched</a:t>
                      </a:r>
                      <a:endParaRPr lang="it-IT" sz="1800">
                        <a:latin typeface="+mn-lt"/>
                        <a:ea typeface="Calibri"/>
                        <a:cs typeface="Times New Roman"/>
                      </a:endParaRPr>
                    </a:p>
                  </a:txBody>
                  <a:tcPr marL="63159" marR="63159" marT="0" marB="0">
                    <a:lnL>
                      <a:noFill/>
                    </a:lnL>
                    <a:lnR>
                      <a:noFill/>
                    </a:lnR>
                    <a:lnT>
                      <a:noFill/>
                    </a:lnT>
                    <a:lnB>
                      <a:noFill/>
                    </a:lnB>
                    <a:solidFill>
                      <a:srgbClr val="C0C0C0"/>
                    </a:solidFill>
                  </a:tcPr>
                </a:tc>
                <a:tc>
                  <a:txBody>
                    <a:bodyPr/>
                    <a:lstStyle/>
                    <a:p>
                      <a:pPr>
                        <a:lnSpc>
                          <a:spcPct val="115000"/>
                        </a:lnSpc>
                        <a:spcAft>
                          <a:spcPts val="0"/>
                        </a:spcAft>
                      </a:pPr>
                      <a:endParaRPr lang="it-IT" sz="1800" dirty="0">
                        <a:latin typeface="+mn-lt"/>
                        <a:ea typeface="Calibri"/>
                        <a:cs typeface="Times New Roman"/>
                      </a:endParaRPr>
                    </a:p>
                  </a:txBody>
                  <a:tcPr marL="63159" marR="63159" marT="0" marB="0">
                    <a:lnL>
                      <a:noFill/>
                    </a:lnL>
                    <a:lnR>
                      <a:noFill/>
                    </a:lnR>
                    <a:lnT>
                      <a:noFill/>
                    </a:lnT>
                    <a:lnB>
                      <a:noFill/>
                    </a:lnB>
                    <a:solidFill>
                      <a:srgbClr val="C0C0C0"/>
                    </a:solidFill>
                  </a:tcPr>
                </a:tc>
                <a:tc>
                  <a:txBody>
                    <a:bodyPr/>
                    <a:lstStyle/>
                    <a:p>
                      <a:pPr algn="ctr">
                        <a:lnSpc>
                          <a:spcPct val="115000"/>
                        </a:lnSpc>
                        <a:spcAft>
                          <a:spcPts val="0"/>
                        </a:spcAft>
                      </a:pPr>
                      <a:r>
                        <a:rPr lang="it-IT" sz="1800">
                          <a:solidFill>
                            <a:srgbClr val="000000"/>
                          </a:solidFill>
                          <a:latin typeface="+mn-lt"/>
                          <a:ea typeface="Calibri"/>
                          <a:cs typeface="Times New Roman"/>
                        </a:rPr>
                        <a:t>7 (26,9)</a:t>
                      </a:r>
                      <a:endParaRPr lang="it-IT" sz="1800">
                        <a:latin typeface="+mn-lt"/>
                        <a:ea typeface="Calibri"/>
                        <a:cs typeface="Times New Roman"/>
                      </a:endParaRPr>
                    </a:p>
                  </a:txBody>
                  <a:tcPr marL="63159" marR="63159" marT="0" marB="0">
                    <a:lnL>
                      <a:noFill/>
                    </a:lnL>
                    <a:lnR>
                      <a:noFill/>
                    </a:lnR>
                    <a:lnT>
                      <a:noFill/>
                    </a:lnT>
                    <a:lnB>
                      <a:noFill/>
                    </a:lnB>
                    <a:solidFill>
                      <a:srgbClr val="C0C0C0"/>
                    </a:solidFill>
                  </a:tcPr>
                </a:tc>
                <a:tc>
                  <a:txBody>
                    <a:bodyPr/>
                    <a:lstStyle/>
                    <a:p>
                      <a:pPr algn="ctr">
                        <a:lnSpc>
                          <a:spcPct val="115000"/>
                        </a:lnSpc>
                        <a:spcAft>
                          <a:spcPts val="0"/>
                        </a:spcAft>
                      </a:pPr>
                      <a:r>
                        <a:rPr lang="it-IT" sz="1800">
                          <a:solidFill>
                            <a:srgbClr val="000000"/>
                          </a:solidFill>
                          <a:latin typeface="+mn-lt"/>
                          <a:ea typeface="Calibri"/>
                          <a:cs typeface="Times New Roman"/>
                        </a:rPr>
                        <a:t>19 (73,1)</a:t>
                      </a:r>
                      <a:endParaRPr lang="it-IT" sz="1800">
                        <a:latin typeface="+mn-lt"/>
                        <a:ea typeface="Calibri"/>
                        <a:cs typeface="Times New Roman"/>
                      </a:endParaRPr>
                    </a:p>
                  </a:txBody>
                  <a:tcPr marL="63159" marR="63159" marT="0" marB="0">
                    <a:lnL>
                      <a:noFill/>
                    </a:lnL>
                    <a:lnR>
                      <a:noFill/>
                    </a:lnR>
                    <a:lnT>
                      <a:noFill/>
                    </a:lnT>
                    <a:lnB>
                      <a:noFill/>
                    </a:lnB>
                    <a:solidFill>
                      <a:srgbClr val="C0C0C0"/>
                    </a:solidFill>
                  </a:tcPr>
                </a:tc>
                <a:tc>
                  <a:txBody>
                    <a:bodyPr/>
                    <a:lstStyle/>
                    <a:p>
                      <a:pPr algn="r">
                        <a:lnSpc>
                          <a:spcPct val="115000"/>
                        </a:lnSpc>
                        <a:spcAft>
                          <a:spcPts val="0"/>
                        </a:spcAft>
                      </a:pPr>
                      <a:endParaRPr lang="it-IT" sz="1800">
                        <a:latin typeface="+mn-lt"/>
                        <a:ea typeface="Calibri"/>
                        <a:cs typeface="Times New Roman"/>
                      </a:endParaRPr>
                    </a:p>
                  </a:txBody>
                  <a:tcPr marL="63159" marR="63159" marT="0" marB="0">
                    <a:lnL>
                      <a:noFill/>
                    </a:lnL>
                    <a:lnR>
                      <a:noFill/>
                    </a:lnR>
                    <a:lnT>
                      <a:noFill/>
                    </a:lnT>
                    <a:lnB>
                      <a:noFill/>
                    </a:lnB>
                    <a:solidFill>
                      <a:srgbClr val="C0C0C0"/>
                    </a:solidFill>
                  </a:tcPr>
                </a:tc>
              </a:tr>
              <a:tr h="864096">
                <a:tc>
                  <a:txBody>
                    <a:bodyPr/>
                    <a:lstStyle/>
                    <a:p>
                      <a:pPr>
                        <a:lnSpc>
                          <a:spcPct val="115000"/>
                        </a:lnSpc>
                        <a:spcAft>
                          <a:spcPts val="0"/>
                        </a:spcAft>
                      </a:pPr>
                      <a:endParaRPr lang="it-IT" sz="1800">
                        <a:latin typeface="+mn-lt"/>
                        <a:ea typeface="Calibri"/>
                        <a:cs typeface="Times New Roman"/>
                      </a:endParaRPr>
                    </a:p>
                  </a:txBody>
                  <a:tcPr marL="63159" marR="63159" marT="0" marB="0">
                    <a:lnL>
                      <a:noFill/>
                    </a:lnL>
                    <a:lnR>
                      <a:noFill/>
                    </a:lnR>
                    <a:lnT>
                      <a:noFill/>
                    </a:lnT>
                    <a:lnB>
                      <a:noFill/>
                    </a:lnB>
                  </a:tcPr>
                </a:tc>
                <a:tc>
                  <a:txBody>
                    <a:bodyPr/>
                    <a:lstStyle/>
                    <a:p>
                      <a:pPr>
                        <a:lnSpc>
                          <a:spcPct val="115000"/>
                        </a:lnSpc>
                        <a:spcAft>
                          <a:spcPts val="0"/>
                        </a:spcAft>
                      </a:pPr>
                      <a:r>
                        <a:rPr lang="it-IT" sz="1800" b="1">
                          <a:solidFill>
                            <a:srgbClr val="000000"/>
                          </a:solidFill>
                          <a:latin typeface="+mn-lt"/>
                          <a:ea typeface="Calibri"/>
                          <a:cs typeface="Times New Roman"/>
                        </a:rPr>
                        <a:t>TAZ score</a:t>
                      </a:r>
                      <a:endParaRPr lang="it-IT" sz="1800">
                        <a:latin typeface="+mn-lt"/>
                        <a:ea typeface="Calibri"/>
                        <a:cs typeface="Times New Roman"/>
                      </a:endParaRPr>
                    </a:p>
                    <a:p>
                      <a:pPr>
                        <a:lnSpc>
                          <a:spcPct val="115000"/>
                        </a:lnSpc>
                        <a:spcAft>
                          <a:spcPts val="0"/>
                        </a:spcAft>
                      </a:pPr>
                      <a:r>
                        <a:rPr lang="it-IT" sz="1800">
                          <a:solidFill>
                            <a:srgbClr val="000000"/>
                          </a:solidFill>
                          <a:latin typeface="+mn-lt"/>
                          <a:ea typeface="Calibri"/>
                          <a:cs typeface="Times New Roman"/>
                        </a:rPr>
                        <a:t>    ≤ 0,50</a:t>
                      </a:r>
                      <a:endParaRPr lang="it-IT" sz="1800">
                        <a:latin typeface="+mn-lt"/>
                        <a:ea typeface="Calibri"/>
                        <a:cs typeface="Times New Roman"/>
                      </a:endParaRPr>
                    </a:p>
                    <a:p>
                      <a:pPr>
                        <a:lnSpc>
                          <a:spcPct val="115000"/>
                        </a:lnSpc>
                        <a:spcAft>
                          <a:spcPts val="0"/>
                        </a:spcAft>
                      </a:pPr>
                      <a:r>
                        <a:rPr lang="it-IT" sz="1800">
                          <a:solidFill>
                            <a:srgbClr val="000000"/>
                          </a:solidFill>
                          <a:latin typeface="+mn-lt"/>
                          <a:ea typeface="Calibri"/>
                          <a:cs typeface="Times New Roman"/>
                        </a:rPr>
                        <a:t>    &gt; 0,50</a:t>
                      </a:r>
                      <a:endParaRPr lang="it-IT" sz="1800">
                        <a:latin typeface="+mn-lt"/>
                        <a:ea typeface="Calibri"/>
                        <a:cs typeface="Times New Roman"/>
                      </a:endParaRPr>
                    </a:p>
                  </a:txBody>
                  <a:tcPr marL="63159" marR="63159" marT="0" marB="0">
                    <a:lnL>
                      <a:noFill/>
                    </a:lnL>
                    <a:lnR>
                      <a:noFill/>
                    </a:lnR>
                    <a:lnT>
                      <a:noFill/>
                    </a:lnT>
                    <a:lnB>
                      <a:noFill/>
                    </a:lnB>
                  </a:tcPr>
                </a:tc>
                <a:tc>
                  <a:txBody>
                    <a:bodyPr/>
                    <a:lstStyle/>
                    <a:p>
                      <a:pPr algn="ctr">
                        <a:lnSpc>
                          <a:spcPct val="115000"/>
                        </a:lnSpc>
                        <a:spcAft>
                          <a:spcPts val="0"/>
                        </a:spcAft>
                      </a:pPr>
                      <a:endParaRPr lang="it-IT" sz="1800" dirty="0">
                        <a:solidFill>
                          <a:srgbClr val="000000"/>
                        </a:solidFill>
                        <a:latin typeface="+mn-lt"/>
                        <a:ea typeface="Calibri"/>
                        <a:cs typeface="Times New Roman"/>
                      </a:endParaRPr>
                    </a:p>
                    <a:p>
                      <a:pPr algn="ctr">
                        <a:lnSpc>
                          <a:spcPct val="115000"/>
                        </a:lnSpc>
                        <a:spcAft>
                          <a:spcPts val="0"/>
                        </a:spcAft>
                      </a:pPr>
                      <a:r>
                        <a:rPr lang="it-IT" sz="1800" dirty="0">
                          <a:solidFill>
                            <a:srgbClr val="000000"/>
                          </a:solidFill>
                          <a:latin typeface="+mn-lt"/>
                          <a:ea typeface="Calibri"/>
                          <a:cs typeface="Times New Roman"/>
                        </a:rPr>
                        <a:t>3 (27,3)</a:t>
                      </a:r>
                      <a:endParaRPr lang="it-IT" sz="1800" dirty="0">
                        <a:latin typeface="+mn-lt"/>
                        <a:ea typeface="Calibri"/>
                        <a:cs typeface="Times New Roman"/>
                      </a:endParaRPr>
                    </a:p>
                    <a:p>
                      <a:pPr algn="ctr">
                        <a:lnSpc>
                          <a:spcPct val="115000"/>
                        </a:lnSpc>
                        <a:spcAft>
                          <a:spcPts val="0"/>
                        </a:spcAft>
                      </a:pPr>
                      <a:r>
                        <a:rPr lang="it-IT" sz="1800" dirty="0">
                          <a:solidFill>
                            <a:srgbClr val="000000"/>
                          </a:solidFill>
                          <a:latin typeface="+mn-lt"/>
                          <a:ea typeface="Calibri"/>
                          <a:cs typeface="Times New Roman"/>
                        </a:rPr>
                        <a:t>4 (26,7)</a:t>
                      </a:r>
                      <a:endParaRPr lang="it-IT" sz="1800" dirty="0">
                        <a:latin typeface="+mn-lt"/>
                        <a:ea typeface="Calibri"/>
                        <a:cs typeface="Times New Roman"/>
                      </a:endParaRPr>
                    </a:p>
                  </a:txBody>
                  <a:tcPr marL="63159" marR="63159" marT="0" marB="0">
                    <a:lnL>
                      <a:noFill/>
                    </a:lnL>
                    <a:lnR>
                      <a:noFill/>
                    </a:lnR>
                    <a:lnT>
                      <a:noFill/>
                    </a:lnT>
                    <a:lnB>
                      <a:noFill/>
                    </a:lnB>
                  </a:tcPr>
                </a:tc>
                <a:tc>
                  <a:txBody>
                    <a:bodyPr/>
                    <a:lstStyle/>
                    <a:p>
                      <a:pPr algn="ctr">
                        <a:lnSpc>
                          <a:spcPct val="115000"/>
                        </a:lnSpc>
                        <a:spcAft>
                          <a:spcPts val="0"/>
                        </a:spcAft>
                      </a:pPr>
                      <a:endParaRPr lang="it-IT" sz="1800">
                        <a:solidFill>
                          <a:srgbClr val="000000"/>
                        </a:solidFill>
                        <a:latin typeface="+mn-lt"/>
                        <a:ea typeface="Calibri"/>
                        <a:cs typeface="Times New Roman"/>
                      </a:endParaRPr>
                    </a:p>
                    <a:p>
                      <a:pPr algn="ctr">
                        <a:lnSpc>
                          <a:spcPct val="115000"/>
                        </a:lnSpc>
                        <a:spcAft>
                          <a:spcPts val="0"/>
                        </a:spcAft>
                      </a:pPr>
                      <a:r>
                        <a:rPr lang="it-IT" sz="1800">
                          <a:solidFill>
                            <a:srgbClr val="000000"/>
                          </a:solidFill>
                          <a:latin typeface="+mn-lt"/>
                          <a:ea typeface="Calibri"/>
                          <a:cs typeface="Times New Roman"/>
                        </a:rPr>
                        <a:t>  8 (72,7)</a:t>
                      </a:r>
                      <a:endParaRPr lang="it-IT" sz="1800">
                        <a:latin typeface="+mn-lt"/>
                        <a:ea typeface="Calibri"/>
                        <a:cs typeface="Times New Roman"/>
                      </a:endParaRPr>
                    </a:p>
                    <a:p>
                      <a:pPr algn="ctr">
                        <a:lnSpc>
                          <a:spcPct val="115000"/>
                        </a:lnSpc>
                        <a:spcAft>
                          <a:spcPts val="0"/>
                        </a:spcAft>
                      </a:pPr>
                      <a:r>
                        <a:rPr lang="it-IT" sz="1800">
                          <a:solidFill>
                            <a:srgbClr val="000000"/>
                          </a:solidFill>
                          <a:latin typeface="+mn-lt"/>
                          <a:ea typeface="Calibri"/>
                          <a:cs typeface="Times New Roman"/>
                        </a:rPr>
                        <a:t>11 (73,3)</a:t>
                      </a:r>
                      <a:endParaRPr lang="it-IT" sz="1800">
                        <a:latin typeface="+mn-lt"/>
                        <a:ea typeface="Calibri"/>
                        <a:cs typeface="Times New Roman"/>
                      </a:endParaRPr>
                    </a:p>
                  </a:txBody>
                  <a:tcPr marL="63159" marR="63159" marT="0" marB="0">
                    <a:lnL>
                      <a:noFill/>
                    </a:lnL>
                    <a:lnR>
                      <a:noFill/>
                    </a:lnR>
                    <a:lnT>
                      <a:noFill/>
                    </a:lnT>
                    <a:lnB>
                      <a:noFill/>
                    </a:lnB>
                  </a:tcPr>
                </a:tc>
                <a:tc>
                  <a:txBody>
                    <a:bodyPr/>
                    <a:lstStyle/>
                    <a:p>
                      <a:pPr algn="r">
                        <a:lnSpc>
                          <a:spcPct val="115000"/>
                        </a:lnSpc>
                        <a:spcAft>
                          <a:spcPts val="0"/>
                        </a:spcAft>
                      </a:pPr>
                      <a:r>
                        <a:rPr lang="en-US" sz="1800" baseline="30000">
                          <a:latin typeface="+mn-lt"/>
                          <a:ea typeface="Calibri"/>
                          <a:cs typeface="Times New Roman"/>
                        </a:rPr>
                        <a:t>●</a:t>
                      </a:r>
                      <a:r>
                        <a:rPr lang="it-IT" sz="1800">
                          <a:solidFill>
                            <a:srgbClr val="000000"/>
                          </a:solidFill>
                          <a:latin typeface="+mn-lt"/>
                          <a:ea typeface="Calibri"/>
                          <a:cs typeface="Times New Roman"/>
                        </a:rPr>
                        <a:t>0,999</a:t>
                      </a:r>
                      <a:endParaRPr lang="it-IT" sz="1800">
                        <a:latin typeface="+mn-lt"/>
                        <a:ea typeface="Calibri"/>
                        <a:cs typeface="Times New Roman"/>
                      </a:endParaRPr>
                    </a:p>
                  </a:txBody>
                  <a:tcPr marL="63159" marR="63159" marT="0" marB="0" anchor="ctr">
                    <a:lnL>
                      <a:noFill/>
                    </a:lnL>
                    <a:lnR>
                      <a:noFill/>
                    </a:lnR>
                    <a:lnT>
                      <a:noFill/>
                    </a:lnT>
                    <a:lnB>
                      <a:noFill/>
                    </a:lnB>
                  </a:tcPr>
                </a:tc>
              </a:tr>
              <a:tr h="288032">
                <a:tc>
                  <a:txBody>
                    <a:bodyPr/>
                    <a:lstStyle/>
                    <a:p>
                      <a:pPr>
                        <a:lnSpc>
                          <a:spcPct val="115000"/>
                        </a:lnSpc>
                        <a:spcAft>
                          <a:spcPts val="0"/>
                        </a:spcAft>
                      </a:pPr>
                      <a:r>
                        <a:rPr lang="it-IT" sz="1800" b="1">
                          <a:solidFill>
                            <a:srgbClr val="000000"/>
                          </a:solidFill>
                          <a:latin typeface="+mn-lt"/>
                          <a:ea typeface="Calibri"/>
                          <a:cs typeface="Times New Roman"/>
                        </a:rPr>
                        <a:t>Luminal B</a:t>
                      </a:r>
                      <a:endParaRPr lang="it-IT" sz="1800">
                        <a:latin typeface="+mn-lt"/>
                        <a:ea typeface="Calibri"/>
                        <a:cs typeface="Times New Roman"/>
                      </a:endParaRPr>
                    </a:p>
                  </a:txBody>
                  <a:tcPr marL="63159" marR="63159" marT="0" marB="0">
                    <a:lnL>
                      <a:noFill/>
                    </a:lnL>
                    <a:lnR>
                      <a:noFill/>
                    </a:lnR>
                    <a:lnT>
                      <a:noFill/>
                    </a:lnT>
                    <a:lnB>
                      <a:noFill/>
                    </a:lnB>
                    <a:solidFill>
                      <a:srgbClr val="C0C0C0"/>
                    </a:solidFill>
                  </a:tcPr>
                </a:tc>
                <a:tc>
                  <a:txBody>
                    <a:bodyPr/>
                    <a:lstStyle/>
                    <a:p>
                      <a:pPr>
                        <a:lnSpc>
                          <a:spcPct val="115000"/>
                        </a:lnSpc>
                        <a:spcAft>
                          <a:spcPts val="0"/>
                        </a:spcAft>
                      </a:pPr>
                      <a:endParaRPr lang="it-IT" sz="1800">
                        <a:solidFill>
                          <a:srgbClr val="000000"/>
                        </a:solidFill>
                        <a:latin typeface="+mn-lt"/>
                        <a:ea typeface="Calibri"/>
                        <a:cs typeface="Times New Roman"/>
                      </a:endParaRPr>
                    </a:p>
                  </a:txBody>
                  <a:tcPr marL="63159" marR="63159" marT="0" marB="0">
                    <a:lnL>
                      <a:noFill/>
                    </a:lnL>
                    <a:lnR>
                      <a:noFill/>
                    </a:lnR>
                    <a:lnT>
                      <a:noFill/>
                    </a:lnT>
                    <a:lnB>
                      <a:noFill/>
                    </a:lnB>
                    <a:solidFill>
                      <a:srgbClr val="C0C0C0"/>
                    </a:solidFill>
                  </a:tcPr>
                </a:tc>
                <a:tc>
                  <a:txBody>
                    <a:bodyPr/>
                    <a:lstStyle/>
                    <a:p>
                      <a:pPr algn="ctr">
                        <a:lnSpc>
                          <a:spcPct val="115000"/>
                        </a:lnSpc>
                        <a:spcAft>
                          <a:spcPts val="0"/>
                        </a:spcAft>
                      </a:pPr>
                      <a:r>
                        <a:rPr lang="it-IT" sz="1800" dirty="0">
                          <a:solidFill>
                            <a:srgbClr val="000000"/>
                          </a:solidFill>
                          <a:latin typeface="+mn-lt"/>
                          <a:ea typeface="Calibri"/>
                          <a:cs typeface="Times New Roman"/>
                        </a:rPr>
                        <a:t>13 (37,1)</a:t>
                      </a:r>
                      <a:endParaRPr lang="it-IT" sz="1800" dirty="0">
                        <a:latin typeface="+mn-lt"/>
                        <a:ea typeface="Calibri"/>
                        <a:cs typeface="Times New Roman"/>
                      </a:endParaRPr>
                    </a:p>
                  </a:txBody>
                  <a:tcPr marL="63159" marR="63159" marT="0" marB="0">
                    <a:lnL>
                      <a:noFill/>
                    </a:lnL>
                    <a:lnR>
                      <a:noFill/>
                    </a:lnR>
                    <a:lnT>
                      <a:noFill/>
                    </a:lnT>
                    <a:lnB>
                      <a:noFill/>
                    </a:lnB>
                    <a:solidFill>
                      <a:srgbClr val="C0C0C0"/>
                    </a:solidFill>
                  </a:tcPr>
                </a:tc>
                <a:tc>
                  <a:txBody>
                    <a:bodyPr/>
                    <a:lstStyle/>
                    <a:p>
                      <a:pPr algn="ctr">
                        <a:lnSpc>
                          <a:spcPct val="115000"/>
                        </a:lnSpc>
                        <a:spcAft>
                          <a:spcPts val="0"/>
                        </a:spcAft>
                      </a:pPr>
                      <a:r>
                        <a:rPr lang="it-IT" sz="1800">
                          <a:solidFill>
                            <a:srgbClr val="000000"/>
                          </a:solidFill>
                          <a:latin typeface="+mn-lt"/>
                          <a:ea typeface="Calibri"/>
                          <a:cs typeface="Times New Roman"/>
                        </a:rPr>
                        <a:t>22 (62,9)</a:t>
                      </a:r>
                      <a:endParaRPr lang="it-IT" sz="1800">
                        <a:latin typeface="+mn-lt"/>
                        <a:ea typeface="Calibri"/>
                        <a:cs typeface="Times New Roman"/>
                      </a:endParaRPr>
                    </a:p>
                  </a:txBody>
                  <a:tcPr marL="63159" marR="63159" marT="0" marB="0">
                    <a:lnL>
                      <a:noFill/>
                    </a:lnL>
                    <a:lnR>
                      <a:noFill/>
                    </a:lnR>
                    <a:lnT>
                      <a:noFill/>
                    </a:lnT>
                    <a:lnB>
                      <a:noFill/>
                    </a:lnB>
                    <a:solidFill>
                      <a:srgbClr val="C0C0C0"/>
                    </a:solidFill>
                  </a:tcPr>
                </a:tc>
                <a:tc>
                  <a:txBody>
                    <a:bodyPr/>
                    <a:lstStyle/>
                    <a:p>
                      <a:pPr algn="r">
                        <a:lnSpc>
                          <a:spcPct val="115000"/>
                        </a:lnSpc>
                        <a:spcAft>
                          <a:spcPts val="0"/>
                        </a:spcAft>
                      </a:pPr>
                      <a:endParaRPr lang="it-IT" sz="1800">
                        <a:latin typeface="+mn-lt"/>
                        <a:ea typeface="Calibri"/>
                        <a:cs typeface="Times New Roman"/>
                      </a:endParaRPr>
                    </a:p>
                  </a:txBody>
                  <a:tcPr marL="63159" marR="63159" marT="0" marB="0">
                    <a:lnL>
                      <a:noFill/>
                    </a:lnL>
                    <a:lnR>
                      <a:noFill/>
                    </a:lnR>
                    <a:lnT>
                      <a:noFill/>
                    </a:lnT>
                    <a:lnB>
                      <a:noFill/>
                    </a:lnB>
                    <a:solidFill>
                      <a:srgbClr val="C0C0C0"/>
                    </a:solidFill>
                  </a:tcPr>
                </a:tc>
              </a:tr>
              <a:tr h="864096">
                <a:tc>
                  <a:txBody>
                    <a:bodyPr/>
                    <a:lstStyle/>
                    <a:p>
                      <a:pPr>
                        <a:lnSpc>
                          <a:spcPct val="115000"/>
                        </a:lnSpc>
                        <a:spcAft>
                          <a:spcPts val="0"/>
                        </a:spcAft>
                      </a:pPr>
                      <a:endParaRPr lang="it-IT" sz="1800" dirty="0">
                        <a:latin typeface="+mn-lt"/>
                        <a:ea typeface="Calibri"/>
                        <a:cs typeface="Times New Roman"/>
                      </a:endParaRPr>
                    </a:p>
                  </a:txBody>
                  <a:tcPr marL="63159" marR="63159" marT="0" marB="0">
                    <a:lnL>
                      <a:noFill/>
                    </a:lnL>
                    <a:lnR>
                      <a:noFill/>
                    </a:lnR>
                    <a:lnT>
                      <a:noFill/>
                    </a:lnT>
                    <a:lnB>
                      <a:noFill/>
                    </a:lnB>
                  </a:tcPr>
                </a:tc>
                <a:tc>
                  <a:txBody>
                    <a:bodyPr/>
                    <a:lstStyle/>
                    <a:p>
                      <a:pPr>
                        <a:lnSpc>
                          <a:spcPct val="115000"/>
                        </a:lnSpc>
                        <a:spcAft>
                          <a:spcPts val="0"/>
                        </a:spcAft>
                      </a:pPr>
                      <a:r>
                        <a:rPr lang="it-IT" sz="1800" b="1" dirty="0">
                          <a:solidFill>
                            <a:srgbClr val="000000"/>
                          </a:solidFill>
                          <a:latin typeface="+mn-lt"/>
                          <a:ea typeface="Calibri"/>
                          <a:cs typeface="Times New Roman"/>
                        </a:rPr>
                        <a:t>TAZ score</a:t>
                      </a:r>
                      <a:endParaRPr lang="it-IT" sz="1800" dirty="0">
                        <a:latin typeface="+mn-lt"/>
                        <a:ea typeface="Calibri"/>
                        <a:cs typeface="Times New Roman"/>
                      </a:endParaRPr>
                    </a:p>
                    <a:p>
                      <a:pPr>
                        <a:lnSpc>
                          <a:spcPct val="115000"/>
                        </a:lnSpc>
                        <a:spcAft>
                          <a:spcPts val="0"/>
                        </a:spcAft>
                      </a:pPr>
                      <a:r>
                        <a:rPr lang="it-IT" sz="1800" dirty="0">
                          <a:solidFill>
                            <a:srgbClr val="000000"/>
                          </a:solidFill>
                          <a:latin typeface="+mn-lt"/>
                          <a:ea typeface="Calibri"/>
                          <a:cs typeface="Times New Roman"/>
                        </a:rPr>
                        <a:t>    ≤ 0,50</a:t>
                      </a:r>
                      <a:endParaRPr lang="it-IT" sz="1800" dirty="0">
                        <a:latin typeface="+mn-lt"/>
                        <a:ea typeface="Calibri"/>
                        <a:cs typeface="Times New Roman"/>
                      </a:endParaRPr>
                    </a:p>
                    <a:p>
                      <a:pPr>
                        <a:lnSpc>
                          <a:spcPct val="115000"/>
                        </a:lnSpc>
                        <a:spcAft>
                          <a:spcPts val="0"/>
                        </a:spcAft>
                      </a:pPr>
                      <a:r>
                        <a:rPr lang="it-IT" sz="1800" dirty="0">
                          <a:solidFill>
                            <a:srgbClr val="000000"/>
                          </a:solidFill>
                          <a:latin typeface="+mn-lt"/>
                          <a:ea typeface="Calibri"/>
                          <a:cs typeface="Times New Roman"/>
                        </a:rPr>
                        <a:t>    &gt; 0,50</a:t>
                      </a:r>
                      <a:endParaRPr lang="it-IT" sz="1800" dirty="0">
                        <a:latin typeface="+mn-lt"/>
                        <a:ea typeface="Calibri"/>
                        <a:cs typeface="Times New Roman"/>
                      </a:endParaRPr>
                    </a:p>
                  </a:txBody>
                  <a:tcPr marL="63159" marR="63159" marT="0" marB="0">
                    <a:lnL>
                      <a:noFill/>
                    </a:lnL>
                    <a:lnR>
                      <a:noFill/>
                    </a:lnR>
                    <a:lnT>
                      <a:noFill/>
                    </a:lnT>
                    <a:lnB>
                      <a:noFill/>
                    </a:lnB>
                  </a:tcPr>
                </a:tc>
                <a:tc>
                  <a:txBody>
                    <a:bodyPr/>
                    <a:lstStyle/>
                    <a:p>
                      <a:pPr algn="ctr">
                        <a:lnSpc>
                          <a:spcPct val="115000"/>
                        </a:lnSpc>
                        <a:spcAft>
                          <a:spcPts val="0"/>
                        </a:spcAft>
                      </a:pPr>
                      <a:endParaRPr lang="it-IT" sz="1800" dirty="0">
                        <a:solidFill>
                          <a:srgbClr val="000000"/>
                        </a:solidFill>
                        <a:latin typeface="+mn-lt"/>
                        <a:ea typeface="Calibri"/>
                        <a:cs typeface="Times New Roman"/>
                      </a:endParaRPr>
                    </a:p>
                    <a:p>
                      <a:pPr algn="ctr">
                        <a:lnSpc>
                          <a:spcPct val="115000"/>
                        </a:lnSpc>
                        <a:spcAft>
                          <a:spcPts val="0"/>
                        </a:spcAft>
                      </a:pPr>
                      <a:r>
                        <a:rPr lang="it-IT" sz="1800" dirty="0">
                          <a:solidFill>
                            <a:srgbClr val="000000"/>
                          </a:solidFill>
                          <a:latin typeface="+mn-lt"/>
                          <a:ea typeface="Calibri"/>
                          <a:cs typeface="Times New Roman"/>
                        </a:rPr>
                        <a:t>3 (17,6)</a:t>
                      </a:r>
                      <a:endParaRPr lang="it-IT" sz="1800" dirty="0">
                        <a:latin typeface="+mn-lt"/>
                        <a:ea typeface="Calibri"/>
                        <a:cs typeface="Times New Roman"/>
                      </a:endParaRPr>
                    </a:p>
                    <a:p>
                      <a:pPr algn="ctr">
                        <a:lnSpc>
                          <a:spcPct val="115000"/>
                        </a:lnSpc>
                        <a:spcAft>
                          <a:spcPts val="0"/>
                        </a:spcAft>
                      </a:pPr>
                      <a:r>
                        <a:rPr lang="it-IT" sz="1800" dirty="0">
                          <a:solidFill>
                            <a:srgbClr val="000000"/>
                          </a:solidFill>
                          <a:latin typeface="+mn-lt"/>
                          <a:ea typeface="Calibri"/>
                          <a:cs typeface="Times New Roman"/>
                        </a:rPr>
                        <a:t>10 (55,6)</a:t>
                      </a:r>
                      <a:endParaRPr lang="it-IT" sz="1800" dirty="0">
                        <a:latin typeface="+mn-lt"/>
                        <a:ea typeface="Calibri"/>
                        <a:cs typeface="Times New Roman"/>
                      </a:endParaRPr>
                    </a:p>
                  </a:txBody>
                  <a:tcPr marL="63159" marR="63159" marT="0" marB="0">
                    <a:lnL>
                      <a:noFill/>
                    </a:lnL>
                    <a:lnR>
                      <a:noFill/>
                    </a:lnR>
                    <a:lnT>
                      <a:noFill/>
                    </a:lnT>
                    <a:lnB>
                      <a:noFill/>
                    </a:lnB>
                  </a:tcPr>
                </a:tc>
                <a:tc>
                  <a:txBody>
                    <a:bodyPr/>
                    <a:lstStyle/>
                    <a:p>
                      <a:pPr algn="ctr">
                        <a:lnSpc>
                          <a:spcPct val="115000"/>
                        </a:lnSpc>
                        <a:spcAft>
                          <a:spcPts val="0"/>
                        </a:spcAft>
                      </a:pPr>
                      <a:endParaRPr lang="it-IT" sz="1800" dirty="0">
                        <a:solidFill>
                          <a:srgbClr val="000000"/>
                        </a:solidFill>
                        <a:latin typeface="+mn-lt"/>
                        <a:ea typeface="Calibri"/>
                        <a:cs typeface="Times New Roman"/>
                      </a:endParaRPr>
                    </a:p>
                    <a:p>
                      <a:pPr>
                        <a:lnSpc>
                          <a:spcPct val="115000"/>
                        </a:lnSpc>
                        <a:spcAft>
                          <a:spcPts val="0"/>
                        </a:spcAft>
                      </a:pPr>
                      <a:r>
                        <a:rPr lang="it-IT" sz="1800" dirty="0">
                          <a:solidFill>
                            <a:srgbClr val="000000"/>
                          </a:solidFill>
                          <a:latin typeface="+mn-lt"/>
                          <a:ea typeface="Calibri"/>
                          <a:cs typeface="Times New Roman"/>
                        </a:rPr>
                        <a:t>     </a:t>
                      </a:r>
                      <a:r>
                        <a:rPr lang="it-IT" sz="1800" baseline="0" dirty="0" smtClean="0">
                          <a:solidFill>
                            <a:srgbClr val="000000"/>
                          </a:solidFill>
                          <a:latin typeface="+mn-lt"/>
                          <a:ea typeface="Calibri"/>
                          <a:cs typeface="Times New Roman"/>
                        </a:rPr>
                        <a:t> </a:t>
                      </a:r>
                      <a:r>
                        <a:rPr lang="it-IT" sz="1800" dirty="0" smtClean="0">
                          <a:solidFill>
                            <a:srgbClr val="000000"/>
                          </a:solidFill>
                          <a:latin typeface="+mn-lt"/>
                          <a:ea typeface="Calibri"/>
                          <a:cs typeface="Times New Roman"/>
                        </a:rPr>
                        <a:t>14 </a:t>
                      </a:r>
                      <a:r>
                        <a:rPr lang="it-IT" sz="1800" dirty="0">
                          <a:solidFill>
                            <a:srgbClr val="000000"/>
                          </a:solidFill>
                          <a:latin typeface="+mn-lt"/>
                          <a:ea typeface="Calibri"/>
                          <a:cs typeface="Times New Roman"/>
                        </a:rPr>
                        <a:t>(82,4)</a:t>
                      </a:r>
                      <a:endParaRPr lang="it-IT" sz="1800" dirty="0">
                        <a:latin typeface="+mn-lt"/>
                        <a:ea typeface="Calibri"/>
                        <a:cs typeface="Times New Roman"/>
                      </a:endParaRPr>
                    </a:p>
                    <a:p>
                      <a:pPr algn="ctr">
                        <a:lnSpc>
                          <a:spcPct val="115000"/>
                        </a:lnSpc>
                        <a:spcAft>
                          <a:spcPts val="0"/>
                        </a:spcAft>
                      </a:pPr>
                      <a:r>
                        <a:rPr lang="it-IT" sz="1800" dirty="0">
                          <a:solidFill>
                            <a:srgbClr val="000000"/>
                          </a:solidFill>
                          <a:latin typeface="+mn-lt"/>
                          <a:ea typeface="Calibri"/>
                          <a:cs typeface="Times New Roman"/>
                        </a:rPr>
                        <a:t>  8  (44,4)</a:t>
                      </a:r>
                      <a:endParaRPr lang="it-IT" sz="1800" dirty="0">
                        <a:latin typeface="+mn-lt"/>
                        <a:ea typeface="Calibri"/>
                        <a:cs typeface="Times New Roman"/>
                      </a:endParaRPr>
                    </a:p>
                  </a:txBody>
                  <a:tcPr marL="63159" marR="63159" marT="0" marB="0">
                    <a:lnL>
                      <a:noFill/>
                    </a:lnL>
                    <a:lnR>
                      <a:noFill/>
                    </a:lnR>
                    <a:lnT>
                      <a:noFill/>
                    </a:lnT>
                    <a:lnB>
                      <a:noFill/>
                    </a:lnB>
                  </a:tcPr>
                </a:tc>
                <a:tc>
                  <a:txBody>
                    <a:bodyPr/>
                    <a:lstStyle/>
                    <a:p>
                      <a:pPr algn="r">
                        <a:lnSpc>
                          <a:spcPct val="115000"/>
                        </a:lnSpc>
                        <a:spcAft>
                          <a:spcPts val="0"/>
                        </a:spcAft>
                      </a:pPr>
                      <a:r>
                        <a:rPr lang="en-US" sz="1800" baseline="30000">
                          <a:latin typeface="+mn-lt"/>
                          <a:ea typeface="Calibri"/>
                          <a:cs typeface="Times New Roman"/>
                        </a:rPr>
                        <a:t>●</a:t>
                      </a:r>
                      <a:r>
                        <a:rPr lang="it-IT" sz="1800">
                          <a:solidFill>
                            <a:srgbClr val="000000"/>
                          </a:solidFill>
                          <a:latin typeface="+mn-lt"/>
                          <a:ea typeface="Calibri"/>
                          <a:cs typeface="Times New Roman"/>
                        </a:rPr>
                        <a:t>0,035</a:t>
                      </a:r>
                      <a:endParaRPr lang="it-IT" sz="1800">
                        <a:latin typeface="+mn-lt"/>
                        <a:ea typeface="Calibri"/>
                        <a:cs typeface="Times New Roman"/>
                      </a:endParaRPr>
                    </a:p>
                  </a:txBody>
                  <a:tcPr marL="63159" marR="63159" marT="0" marB="0" anchor="ctr">
                    <a:lnL>
                      <a:noFill/>
                    </a:lnL>
                    <a:lnR>
                      <a:noFill/>
                    </a:lnR>
                    <a:lnT>
                      <a:noFill/>
                    </a:lnT>
                    <a:lnB>
                      <a:noFill/>
                    </a:lnB>
                  </a:tcPr>
                </a:tc>
              </a:tr>
              <a:tr h="288032">
                <a:tc>
                  <a:txBody>
                    <a:bodyPr/>
                    <a:lstStyle/>
                    <a:p>
                      <a:pPr>
                        <a:lnSpc>
                          <a:spcPct val="115000"/>
                        </a:lnSpc>
                        <a:spcAft>
                          <a:spcPts val="0"/>
                        </a:spcAft>
                      </a:pPr>
                      <a:r>
                        <a:rPr lang="it-IT" sz="1800" b="1">
                          <a:solidFill>
                            <a:srgbClr val="000000"/>
                          </a:solidFill>
                          <a:latin typeface="+mn-lt"/>
                          <a:ea typeface="Calibri"/>
                          <a:cs typeface="Times New Roman"/>
                        </a:rPr>
                        <a:t>TP50</a:t>
                      </a:r>
                      <a:endParaRPr lang="it-IT" sz="1800">
                        <a:latin typeface="+mn-lt"/>
                        <a:ea typeface="Calibri"/>
                        <a:cs typeface="Times New Roman"/>
                      </a:endParaRPr>
                    </a:p>
                  </a:txBody>
                  <a:tcPr marL="63159" marR="63159" marT="0" marB="0">
                    <a:lnL>
                      <a:noFill/>
                    </a:lnL>
                    <a:lnR>
                      <a:noFill/>
                    </a:lnR>
                    <a:lnT>
                      <a:noFill/>
                    </a:lnT>
                    <a:lnB>
                      <a:noFill/>
                    </a:lnB>
                    <a:solidFill>
                      <a:srgbClr val="C0C0C0"/>
                    </a:solidFill>
                  </a:tcPr>
                </a:tc>
                <a:tc>
                  <a:txBody>
                    <a:bodyPr/>
                    <a:lstStyle/>
                    <a:p>
                      <a:pPr>
                        <a:lnSpc>
                          <a:spcPct val="115000"/>
                        </a:lnSpc>
                        <a:spcAft>
                          <a:spcPts val="0"/>
                        </a:spcAft>
                      </a:pPr>
                      <a:endParaRPr lang="it-IT" sz="1800">
                        <a:solidFill>
                          <a:srgbClr val="000000"/>
                        </a:solidFill>
                        <a:latin typeface="+mn-lt"/>
                        <a:ea typeface="Calibri"/>
                        <a:cs typeface="Times New Roman"/>
                      </a:endParaRPr>
                    </a:p>
                  </a:txBody>
                  <a:tcPr marL="63159" marR="63159" marT="0" marB="0">
                    <a:lnL>
                      <a:noFill/>
                    </a:lnL>
                    <a:lnR>
                      <a:noFill/>
                    </a:lnR>
                    <a:lnT>
                      <a:noFill/>
                    </a:lnT>
                    <a:lnB>
                      <a:noFill/>
                    </a:lnB>
                    <a:solidFill>
                      <a:srgbClr val="C0C0C0"/>
                    </a:solidFill>
                  </a:tcPr>
                </a:tc>
                <a:tc>
                  <a:txBody>
                    <a:bodyPr/>
                    <a:lstStyle/>
                    <a:p>
                      <a:pPr algn="ctr">
                        <a:lnSpc>
                          <a:spcPct val="115000"/>
                        </a:lnSpc>
                        <a:spcAft>
                          <a:spcPts val="0"/>
                        </a:spcAft>
                      </a:pPr>
                      <a:r>
                        <a:rPr lang="it-IT" sz="1800">
                          <a:solidFill>
                            <a:srgbClr val="000000"/>
                          </a:solidFill>
                          <a:latin typeface="+mn-lt"/>
                          <a:ea typeface="Calibri"/>
                          <a:cs typeface="Times New Roman"/>
                        </a:rPr>
                        <a:t>6 (37,5)</a:t>
                      </a:r>
                      <a:endParaRPr lang="it-IT" sz="1800">
                        <a:latin typeface="+mn-lt"/>
                        <a:ea typeface="Calibri"/>
                        <a:cs typeface="Times New Roman"/>
                      </a:endParaRPr>
                    </a:p>
                  </a:txBody>
                  <a:tcPr marL="63159" marR="63159" marT="0" marB="0" anchor="ctr">
                    <a:lnL>
                      <a:noFill/>
                    </a:lnL>
                    <a:lnR>
                      <a:noFill/>
                    </a:lnR>
                    <a:lnT>
                      <a:noFill/>
                    </a:lnT>
                    <a:lnB>
                      <a:noFill/>
                    </a:lnB>
                    <a:solidFill>
                      <a:srgbClr val="C0C0C0"/>
                    </a:solidFill>
                  </a:tcPr>
                </a:tc>
                <a:tc>
                  <a:txBody>
                    <a:bodyPr/>
                    <a:lstStyle/>
                    <a:p>
                      <a:pPr algn="ctr">
                        <a:lnSpc>
                          <a:spcPct val="115000"/>
                        </a:lnSpc>
                        <a:spcAft>
                          <a:spcPts val="0"/>
                        </a:spcAft>
                      </a:pPr>
                      <a:r>
                        <a:rPr lang="it-IT" sz="1800" dirty="0">
                          <a:solidFill>
                            <a:srgbClr val="000000"/>
                          </a:solidFill>
                          <a:latin typeface="+mn-lt"/>
                          <a:ea typeface="Calibri"/>
                          <a:cs typeface="Times New Roman"/>
                        </a:rPr>
                        <a:t>10 (62,5)</a:t>
                      </a:r>
                      <a:endParaRPr lang="it-IT" sz="1800" dirty="0">
                        <a:latin typeface="+mn-lt"/>
                        <a:ea typeface="Calibri"/>
                        <a:cs typeface="Times New Roman"/>
                      </a:endParaRPr>
                    </a:p>
                  </a:txBody>
                  <a:tcPr marL="63159" marR="63159" marT="0" marB="0" anchor="ctr">
                    <a:lnL>
                      <a:noFill/>
                    </a:lnL>
                    <a:lnR>
                      <a:noFill/>
                    </a:lnR>
                    <a:lnT>
                      <a:noFill/>
                    </a:lnT>
                    <a:lnB>
                      <a:noFill/>
                    </a:lnB>
                    <a:solidFill>
                      <a:srgbClr val="C0C0C0"/>
                    </a:solidFill>
                  </a:tcPr>
                </a:tc>
                <a:tc>
                  <a:txBody>
                    <a:bodyPr/>
                    <a:lstStyle/>
                    <a:p>
                      <a:pPr>
                        <a:lnSpc>
                          <a:spcPct val="115000"/>
                        </a:lnSpc>
                        <a:spcAft>
                          <a:spcPts val="0"/>
                        </a:spcAft>
                      </a:pPr>
                      <a:endParaRPr lang="it-IT" sz="1800">
                        <a:latin typeface="+mn-lt"/>
                        <a:ea typeface="Calibri"/>
                        <a:cs typeface="Times New Roman"/>
                      </a:endParaRPr>
                    </a:p>
                  </a:txBody>
                  <a:tcPr marL="63159" marR="63159" marT="0" marB="0" anchor="ctr">
                    <a:lnL>
                      <a:noFill/>
                    </a:lnL>
                    <a:lnR>
                      <a:noFill/>
                    </a:lnR>
                    <a:lnT>
                      <a:noFill/>
                    </a:lnT>
                    <a:lnB>
                      <a:noFill/>
                    </a:lnB>
                    <a:solidFill>
                      <a:srgbClr val="C0C0C0"/>
                    </a:solidFill>
                  </a:tcPr>
                </a:tc>
              </a:tr>
              <a:tr h="864096">
                <a:tc>
                  <a:txBody>
                    <a:bodyPr/>
                    <a:lstStyle/>
                    <a:p>
                      <a:pPr>
                        <a:lnSpc>
                          <a:spcPct val="115000"/>
                        </a:lnSpc>
                        <a:spcAft>
                          <a:spcPts val="0"/>
                        </a:spcAft>
                      </a:pPr>
                      <a:endParaRPr lang="it-IT" sz="1800">
                        <a:latin typeface="+mn-lt"/>
                        <a:ea typeface="Calibri"/>
                        <a:cs typeface="Times New Roman"/>
                      </a:endParaRPr>
                    </a:p>
                  </a:txBody>
                  <a:tcPr marL="63159" marR="6315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it-IT" sz="1800" b="1">
                          <a:solidFill>
                            <a:srgbClr val="000000"/>
                          </a:solidFill>
                          <a:latin typeface="+mn-lt"/>
                          <a:ea typeface="Calibri"/>
                          <a:cs typeface="Times New Roman"/>
                        </a:rPr>
                        <a:t>TAZ score</a:t>
                      </a:r>
                      <a:endParaRPr lang="it-IT" sz="1800">
                        <a:latin typeface="+mn-lt"/>
                        <a:ea typeface="Calibri"/>
                        <a:cs typeface="Times New Roman"/>
                      </a:endParaRPr>
                    </a:p>
                    <a:p>
                      <a:pPr>
                        <a:lnSpc>
                          <a:spcPct val="115000"/>
                        </a:lnSpc>
                        <a:spcAft>
                          <a:spcPts val="0"/>
                        </a:spcAft>
                      </a:pPr>
                      <a:r>
                        <a:rPr lang="it-IT" sz="1800">
                          <a:solidFill>
                            <a:srgbClr val="000000"/>
                          </a:solidFill>
                          <a:latin typeface="+mn-lt"/>
                          <a:ea typeface="Calibri"/>
                          <a:cs typeface="Times New Roman"/>
                        </a:rPr>
                        <a:t>    ≤ 0,50</a:t>
                      </a:r>
                      <a:endParaRPr lang="it-IT" sz="1800">
                        <a:latin typeface="+mn-lt"/>
                        <a:ea typeface="Calibri"/>
                        <a:cs typeface="Times New Roman"/>
                      </a:endParaRPr>
                    </a:p>
                    <a:p>
                      <a:pPr>
                        <a:lnSpc>
                          <a:spcPct val="115000"/>
                        </a:lnSpc>
                        <a:spcAft>
                          <a:spcPts val="0"/>
                        </a:spcAft>
                      </a:pPr>
                      <a:r>
                        <a:rPr lang="it-IT" sz="1800">
                          <a:solidFill>
                            <a:srgbClr val="000000"/>
                          </a:solidFill>
                          <a:latin typeface="+mn-lt"/>
                          <a:ea typeface="Calibri"/>
                          <a:cs typeface="Times New Roman"/>
                        </a:rPr>
                        <a:t>    &gt; 0,50</a:t>
                      </a:r>
                      <a:endParaRPr lang="it-IT" sz="1800">
                        <a:latin typeface="+mn-lt"/>
                        <a:ea typeface="Calibri"/>
                        <a:cs typeface="Times New Roman"/>
                      </a:endParaRPr>
                    </a:p>
                  </a:txBody>
                  <a:tcPr marL="63159" marR="6315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800">
                        <a:solidFill>
                          <a:srgbClr val="000000"/>
                        </a:solidFill>
                        <a:latin typeface="+mn-lt"/>
                        <a:ea typeface="Calibri"/>
                        <a:cs typeface="Times New Roman"/>
                      </a:endParaRPr>
                    </a:p>
                    <a:p>
                      <a:pPr algn="ctr">
                        <a:lnSpc>
                          <a:spcPct val="115000"/>
                        </a:lnSpc>
                        <a:spcAft>
                          <a:spcPts val="0"/>
                        </a:spcAft>
                      </a:pPr>
                      <a:r>
                        <a:rPr lang="en-US" sz="1800">
                          <a:solidFill>
                            <a:srgbClr val="000000"/>
                          </a:solidFill>
                          <a:latin typeface="+mn-lt"/>
                          <a:ea typeface="Calibri"/>
                          <a:cs typeface="Times New Roman"/>
                        </a:rPr>
                        <a:t>1 (11,1)</a:t>
                      </a:r>
                      <a:endParaRPr lang="it-IT" sz="1800">
                        <a:latin typeface="+mn-lt"/>
                        <a:ea typeface="Calibri"/>
                        <a:cs typeface="Times New Roman"/>
                      </a:endParaRPr>
                    </a:p>
                    <a:p>
                      <a:pPr algn="ctr">
                        <a:lnSpc>
                          <a:spcPct val="115000"/>
                        </a:lnSpc>
                        <a:spcAft>
                          <a:spcPts val="0"/>
                        </a:spcAft>
                      </a:pPr>
                      <a:r>
                        <a:rPr lang="en-US" sz="1800">
                          <a:solidFill>
                            <a:srgbClr val="000000"/>
                          </a:solidFill>
                          <a:latin typeface="+mn-lt"/>
                          <a:ea typeface="Calibri"/>
                          <a:cs typeface="Times New Roman"/>
                        </a:rPr>
                        <a:t>5 (71,4)</a:t>
                      </a:r>
                      <a:endParaRPr lang="it-IT" sz="1800">
                        <a:latin typeface="+mn-lt"/>
                        <a:ea typeface="Calibri"/>
                        <a:cs typeface="Times New Roman"/>
                      </a:endParaRPr>
                    </a:p>
                  </a:txBody>
                  <a:tcPr marL="63159" marR="6315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800" dirty="0">
                        <a:solidFill>
                          <a:srgbClr val="000000"/>
                        </a:solidFill>
                        <a:latin typeface="+mn-lt"/>
                        <a:ea typeface="Calibri"/>
                        <a:cs typeface="Times New Roman"/>
                      </a:endParaRPr>
                    </a:p>
                    <a:p>
                      <a:pPr algn="ctr">
                        <a:lnSpc>
                          <a:spcPct val="115000"/>
                        </a:lnSpc>
                        <a:spcAft>
                          <a:spcPts val="0"/>
                        </a:spcAft>
                      </a:pPr>
                      <a:r>
                        <a:rPr lang="en-US" sz="1800" dirty="0">
                          <a:solidFill>
                            <a:srgbClr val="000000"/>
                          </a:solidFill>
                          <a:latin typeface="+mn-lt"/>
                          <a:ea typeface="Calibri"/>
                          <a:cs typeface="Times New Roman"/>
                        </a:rPr>
                        <a:t>8 </a:t>
                      </a:r>
                      <a:r>
                        <a:rPr lang="it-IT" sz="1800" dirty="0">
                          <a:solidFill>
                            <a:srgbClr val="000000"/>
                          </a:solidFill>
                          <a:latin typeface="+mn-lt"/>
                          <a:ea typeface="Calibri"/>
                          <a:cs typeface="Times New Roman"/>
                        </a:rPr>
                        <a:t>(88,9)</a:t>
                      </a:r>
                      <a:endParaRPr lang="it-IT" sz="1800" dirty="0">
                        <a:latin typeface="+mn-lt"/>
                        <a:ea typeface="Calibri"/>
                        <a:cs typeface="Times New Roman"/>
                      </a:endParaRPr>
                    </a:p>
                    <a:p>
                      <a:pPr algn="ctr">
                        <a:lnSpc>
                          <a:spcPct val="115000"/>
                        </a:lnSpc>
                        <a:spcAft>
                          <a:spcPts val="0"/>
                        </a:spcAft>
                      </a:pPr>
                      <a:r>
                        <a:rPr lang="it-IT" sz="1800" dirty="0">
                          <a:solidFill>
                            <a:srgbClr val="000000"/>
                          </a:solidFill>
                          <a:latin typeface="+mn-lt"/>
                          <a:ea typeface="Calibri"/>
                          <a:cs typeface="Times New Roman"/>
                        </a:rPr>
                        <a:t>2 (28,6)</a:t>
                      </a:r>
                      <a:endParaRPr lang="it-IT" sz="1800" dirty="0">
                        <a:latin typeface="+mn-lt"/>
                        <a:ea typeface="Calibri"/>
                        <a:cs typeface="Times New Roman"/>
                      </a:endParaRPr>
                    </a:p>
                  </a:txBody>
                  <a:tcPr marL="63159" marR="6315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1800" baseline="30000" dirty="0">
                          <a:latin typeface="+mn-lt"/>
                          <a:ea typeface="Calibri"/>
                          <a:cs typeface="Times New Roman"/>
                        </a:rPr>
                        <a:t>●</a:t>
                      </a:r>
                      <a:r>
                        <a:rPr lang="it-IT" sz="1800" dirty="0">
                          <a:solidFill>
                            <a:srgbClr val="000000"/>
                          </a:solidFill>
                          <a:latin typeface="+mn-lt"/>
                          <a:ea typeface="Calibri"/>
                          <a:cs typeface="Times New Roman"/>
                        </a:rPr>
                        <a:t>0,035</a:t>
                      </a:r>
                      <a:endParaRPr lang="it-IT" sz="1800" dirty="0">
                        <a:latin typeface="+mn-lt"/>
                        <a:ea typeface="Calibri"/>
                        <a:cs typeface="Times New Roman"/>
                      </a:endParaRPr>
                    </a:p>
                  </a:txBody>
                  <a:tcPr marL="63159" marR="63159"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6" name="Ovale 5"/>
          <p:cNvSpPr/>
          <p:nvPr/>
        </p:nvSpPr>
        <p:spPr>
          <a:xfrm>
            <a:off x="7812360" y="4437112"/>
            <a:ext cx="1152128" cy="187220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
        <p:nvSpPr>
          <p:cNvPr id="7" name="Ovale 6"/>
          <p:cNvSpPr/>
          <p:nvPr/>
        </p:nvSpPr>
        <p:spPr>
          <a:xfrm>
            <a:off x="7740352" y="1988840"/>
            <a:ext cx="1224136" cy="1800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
        <p:nvSpPr>
          <p:cNvPr id="8" name="Titolo 7"/>
          <p:cNvSpPr>
            <a:spLocks noGrp="1"/>
          </p:cNvSpPr>
          <p:nvPr>
            <p:ph type="title"/>
          </p:nvPr>
        </p:nvSpPr>
        <p:spPr>
          <a:xfrm>
            <a:off x="457200" y="44624"/>
            <a:ext cx="8229600" cy="634082"/>
          </a:xfrm>
        </p:spPr>
        <p:txBody>
          <a:bodyPr>
            <a:normAutofit fontScale="90000"/>
          </a:bodyPr>
          <a:lstStyle/>
          <a:p>
            <a:r>
              <a:rPr lang="en-US" sz="2000" b="1" dirty="0" smtClean="0"/>
              <a:t>TAZ as a biomarker of </a:t>
            </a:r>
            <a:r>
              <a:rPr lang="en-US" sz="2000" b="1" dirty="0" err="1" smtClean="0"/>
              <a:t>pCR</a:t>
            </a:r>
            <a:r>
              <a:rPr lang="en-US" sz="2000" b="1" dirty="0" smtClean="0"/>
              <a:t> in HER2-positive BC patients treated with </a:t>
            </a:r>
            <a:r>
              <a:rPr lang="en-US" sz="2000" b="1" dirty="0" err="1" smtClean="0"/>
              <a:t>trastuzumab</a:t>
            </a:r>
            <a:r>
              <a:rPr lang="en-US" sz="2000" b="1" dirty="0" smtClean="0"/>
              <a:t>-based </a:t>
            </a:r>
            <a:r>
              <a:rPr lang="en-US" sz="2000" b="1" dirty="0" err="1" smtClean="0"/>
              <a:t>neoadjuvant</a:t>
            </a:r>
            <a:r>
              <a:rPr lang="en-US" sz="2000" b="1" dirty="0" smtClean="0"/>
              <a:t> therapy: an exploratory analysis</a:t>
            </a:r>
            <a:endParaRPr lang="en-US" sz="2000" b="1" dirty="0"/>
          </a:p>
        </p:txBody>
      </p:sp>
      <p:sp>
        <p:nvSpPr>
          <p:cNvPr id="9" name="Ovale 8"/>
          <p:cNvSpPr/>
          <p:nvPr/>
        </p:nvSpPr>
        <p:spPr>
          <a:xfrm>
            <a:off x="251520" y="2492896"/>
            <a:ext cx="1728192" cy="72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
        <p:nvSpPr>
          <p:cNvPr id="10" name="Ovale 9"/>
          <p:cNvSpPr/>
          <p:nvPr/>
        </p:nvSpPr>
        <p:spPr>
          <a:xfrm>
            <a:off x="179512" y="3789040"/>
            <a:ext cx="1728192" cy="72008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
        <p:nvSpPr>
          <p:cNvPr id="11" name="Ovale 10"/>
          <p:cNvSpPr/>
          <p:nvPr/>
        </p:nvSpPr>
        <p:spPr>
          <a:xfrm>
            <a:off x="179512" y="5013176"/>
            <a:ext cx="1728192" cy="72008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
        <p:nvSpPr>
          <p:cNvPr id="12" name="CasellaDiTesto 11"/>
          <p:cNvSpPr txBox="1"/>
          <p:nvPr/>
        </p:nvSpPr>
        <p:spPr>
          <a:xfrm>
            <a:off x="6588224" y="6525344"/>
            <a:ext cx="2736304" cy="338554"/>
          </a:xfrm>
          <a:prstGeom prst="rect">
            <a:avLst/>
          </a:prstGeom>
          <a:noFill/>
        </p:spPr>
        <p:txBody>
          <a:bodyPr wrap="square" rtlCol="0">
            <a:spAutoFit/>
          </a:bodyPr>
          <a:lstStyle/>
          <a:p>
            <a:pPr fontAlgn="auto">
              <a:spcBef>
                <a:spcPts val="0"/>
              </a:spcBef>
              <a:spcAft>
                <a:spcPts val="0"/>
              </a:spcAft>
            </a:pPr>
            <a:r>
              <a:rPr lang="en-US" sz="1600" b="1" dirty="0" err="1" smtClean="0">
                <a:solidFill>
                  <a:prstClr val="black"/>
                </a:solidFill>
                <a:latin typeface="Calibri"/>
              </a:rPr>
              <a:t>Vici</a:t>
            </a:r>
            <a:r>
              <a:rPr lang="en-US" sz="1600" b="1" dirty="0" smtClean="0">
                <a:solidFill>
                  <a:prstClr val="black"/>
                </a:solidFill>
                <a:latin typeface="Calibri"/>
              </a:rPr>
              <a:t> et al, </a:t>
            </a:r>
            <a:r>
              <a:rPr lang="en-US" sz="1600" b="1" dirty="0" err="1" smtClean="0">
                <a:solidFill>
                  <a:prstClr val="black"/>
                </a:solidFill>
                <a:latin typeface="Calibri"/>
              </a:rPr>
              <a:t>Oncotarget</a:t>
            </a:r>
            <a:r>
              <a:rPr lang="en-US" sz="1600" b="1" dirty="0" smtClean="0">
                <a:solidFill>
                  <a:prstClr val="black"/>
                </a:solidFill>
                <a:latin typeface="Calibri"/>
              </a:rPr>
              <a:t>, 2014</a:t>
            </a:r>
            <a:endParaRPr lang="en-US" sz="1600" b="1" dirty="0">
              <a:solidFill>
                <a:prstClr val="black"/>
              </a:solidFill>
              <a:latin typeface="Calibri"/>
            </a:endParaRPr>
          </a:p>
        </p:txBody>
      </p:sp>
    </p:spTree>
    <p:extLst>
      <p:ext uri="{BB962C8B-B14F-4D97-AF65-F5344CB8AC3E}">
        <p14:creationId xmlns:p14="http://schemas.microsoft.com/office/powerpoint/2010/main" val="35363151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285720" y="971436"/>
            <a:ext cx="428628" cy="369332"/>
          </a:xfrm>
          <a:prstGeom prst="rect">
            <a:avLst/>
          </a:prstGeom>
          <a:noFill/>
        </p:spPr>
        <p:txBody>
          <a:bodyPr wrap="square" lIns="91370" tIns="45687" rIns="91370" bIns="45687" rtlCol="0">
            <a:spAutoFit/>
          </a:bodyPr>
          <a:lstStyle/>
          <a:p>
            <a:pPr fontAlgn="auto">
              <a:spcBef>
                <a:spcPts val="0"/>
              </a:spcBef>
              <a:spcAft>
                <a:spcPts val="0"/>
              </a:spcAft>
            </a:pPr>
            <a:r>
              <a:rPr lang="it-IT" sz="1800" dirty="0">
                <a:solidFill>
                  <a:prstClr val="black"/>
                </a:solidFill>
                <a:latin typeface="Times New Roman" pitchFamily="18" charset="0"/>
                <a:cs typeface="Times New Roman" pitchFamily="18" charset="0"/>
              </a:rPr>
              <a:t>A)</a:t>
            </a:r>
          </a:p>
        </p:txBody>
      </p:sp>
      <p:sp>
        <p:nvSpPr>
          <p:cNvPr id="9" name="CasellaDiTesto 8"/>
          <p:cNvSpPr txBox="1"/>
          <p:nvPr/>
        </p:nvSpPr>
        <p:spPr>
          <a:xfrm>
            <a:off x="285720" y="4059800"/>
            <a:ext cx="428628" cy="369332"/>
          </a:xfrm>
          <a:prstGeom prst="rect">
            <a:avLst/>
          </a:prstGeom>
          <a:noFill/>
        </p:spPr>
        <p:txBody>
          <a:bodyPr wrap="square" lIns="91370" tIns="45687" rIns="91370" bIns="45687" rtlCol="0">
            <a:spAutoFit/>
          </a:bodyPr>
          <a:lstStyle/>
          <a:p>
            <a:pPr fontAlgn="auto">
              <a:spcBef>
                <a:spcPts val="0"/>
              </a:spcBef>
              <a:spcAft>
                <a:spcPts val="0"/>
              </a:spcAft>
            </a:pPr>
            <a:r>
              <a:rPr lang="it-IT" sz="1800" dirty="0">
                <a:solidFill>
                  <a:prstClr val="black"/>
                </a:solidFill>
                <a:latin typeface="Times New Roman" pitchFamily="18" charset="0"/>
                <a:cs typeface="Times New Roman" pitchFamily="18" charset="0"/>
              </a:rPr>
              <a:t>B)</a:t>
            </a:r>
          </a:p>
        </p:txBody>
      </p:sp>
      <p:pic>
        <p:nvPicPr>
          <p:cNvPr id="11" name="Immagine 1" descr="g_name~ 501.tif"/>
          <p:cNvPicPr>
            <a:picLocks noChangeAspect="1"/>
          </p:cNvPicPr>
          <p:nvPr/>
        </p:nvPicPr>
        <p:blipFill>
          <a:blip r:embed="rId3" cstate="print"/>
          <a:srcRect/>
          <a:stretch>
            <a:fillRect/>
          </a:stretch>
        </p:blipFill>
        <p:spPr bwMode="auto">
          <a:xfrm>
            <a:off x="642910" y="2212015"/>
            <a:ext cx="5801298" cy="4642891"/>
          </a:xfrm>
          <a:prstGeom prst="rect">
            <a:avLst/>
          </a:prstGeom>
          <a:noFill/>
          <a:ln w="9525">
            <a:noFill/>
            <a:miter lim="800000"/>
            <a:headEnd/>
            <a:tailEnd/>
          </a:ln>
        </p:spPr>
      </p:pic>
      <p:grpSp>
        <p:nvGrpSpPr>
          <p:cNvPr id="2" name="Gruppo 15"/>
          <p:cNvGrpSpPr/>
          <p:nvPr/>
        </p:nvGrpSpPr>
        <p:grpSpPr>
          <a:xfrm>
            <a:off x="1115616" y="476675"/>
            <a:ext cx="7358082" cy="1640732"/>
            <a:chOff x="1115616" y="188640"/>
            <a:chExt cx="7358082" cy="1640732"/>
          </a:xfrm>
        </p:grpSpPr>
        <p:pic>
          <p:nvPicPr>
            <p:cNvPr id="17" name="Immagine 16" descr="PAINT_ONCOPRINT.jpg"/>
            <p:cNvPicPr>
              <a:picLocks noChangeAspect="1"/>
            </p:cNvPicPr>
            <p:nvPr/>
          </p:nvPicPr>
          <p:blipFill>
            <a:blip r:embed="rId4" cstate="print"/>
            <a:srcRect t="57015"/>
            <a:stretch>
              <a:fillRect/>
            </a:stretch>
          </p:blipFill>
          <p:spPr>
            <a:xfrm>
              <a:off x="1115616" y="1340768"/>
              <a:ext cx="7358082" cy="488604"/>
            </a:xfrm>
            <a:prstGeom prst="rect">
              <a:avLst/>
            </a:prstGeom>
          </p:spPr>
        </p:pic>
        <p:pic>
          <p:nvPicPr>
            <p:cNvPr id="18" name="Immagine 17" descr="PAINT_ONCOPRINT.jpg"/>
            <p:cNvPicPr>
              <a:picLocks noChangeAspect="1"/>
            </p:cNvPicPr>
            <p:nvPr/>
          </p:nvPicPr>
          <p:blipFill>
            <a:blip r:embed="rId4" cstate="print"/>
            <a:srcRect l="2557" r="5453" b="52196"/>
            <a:stretch>
              <a:fillRect/>
            </a:stretch>
          </p:blipFill>
          <p:spPr>
            <a:xfrm>
              <a:off x="1259632" y="437357"/>
              <a:ext cx="6768752" cy="687387"/>
            </a:xfrm>
            <a:prstGeom prst="rect">
              <a:avLst/>
            </a:prstGeom>
          </p:spPr>
        </p:pic>
        <p:sp>
          <p:nvSpPr>
            <p:cNvPr id="20" name="CasellaDiTesto 19"/>
            <p:cNvSpPr txBox="1"/>
            <p:nvPr/>
          </p:nvSpPr>
          <p:spPr>
            <a:xfrm>
              <a:off x="1272742" y="1351801"/>
              <a:ext cx="1643074" cy="276999"/>
            </a:xfrm>
            <a:prstGeom prst="rect">
              <a:avLst/>
            </a:prstGeom>
            <a:noFill/>
          </p:spPr>
          <p:txBody>
            <a:bodyPr wrap="square" rtlCol="0">
              <a:spAutoFit/>
            </a:bodyPr>
            <a:lstStyle/>
            <a:p>
              <a:pPr fontAlgn="auto">
                <a:spcBef>
                  <a:spcPts val="0"/>
                </a:spcBef>
                <a:spcAft>
                  <a:spcPts val="0"/>
                </a:spcAft>
              </a:pPr>
              <a:r>
                <a:rPr lang="it-IT" sz="1200" dirty="0" err="1">
                  <a:solidFill>
                    <a:prstClr val="black"/>
                  </a:solidFill>
                  <a:latin typeface="Times New Roman" pitchFamily="18" charset="0"/>
                  <a:cs typeface="Times New Roman" pitchFamily="18" charset="0"/>
                </a:rPr>
                <a:t>Double</a:t>
              </a:r>
              <a:r>
                <a:rPr lang="it-IT" sz="1200" dirty="0">
                  <a:solidFill>
                    <a:prstClr val="black"/>
                  </a:solidFill>
                  <a:latin typeface="Times New Roman" pitchFamily="18" charset="0"/>
                  <a:cs typeface="Times New Roman" pitchFamily="18" charset="0"/>
                </a:rPr>
                <a:t> positive (N=16)</a:t>
              </a:r>
            </a:p>
          </p:txBody>
        </p:sp>
        <p:sp>
          <p:nvSpPr>
            <p:cNvPr id="21" name="CasellaDiTesto 20"/>
            <p:cNvSpPr txBox="1"/>
            <p:nvPr/>
          </p:nvSpPr>
          <p:spPr>
            <a:xfrm>
              <a:off x="3291246" y="1351801"/>
              <a:ext cx="1928826" cy="276999"/>
            </a:xfrm>
            <a:prstGeom prst="rect">
              <a:avLst/>
            </a:prstGeom>
            <a:noFill/>
          </p:spPr>
          <p:txBody>
            <a:bodyPr wrap="square" rtlCol="0">
              <a:spAutoFit/>
            </a:bodyPr>
            <a:lstStyle/>
            <a:p>
              <a:pPr fontAlgn="auto">
                <a:spcBef>
                  <a:spcPts val="0"/>
                </a:spcBef>
                <a:spcAft>
                  <a:spcPts val="0"/>
                </a:spcAft>
              </a:pPr>
              <a:r>
                <a:rPr lang="it-IT" sz="1200" dirty="0">
                  <a:solidFill>
                    <a:prstClr val="black"/>
                  </a:solidFill>
                  <a:latin typeface="Times New Roman" pitchFamily="18" charset="0"/>
                  <a:cs typeface="Times New Roman" pitchFamily="18" charset="0"/>
                </a:rPr>
                <a:t>No </a:t>
              </a:r>
              <a:r>
                <a:rPr lang="it-IT" sz="1200" dirty="0" err="1">
                  <a:solidFill>
                    <a:prstClr val="black"/>
                  </a:solidFill>
                  <a:latin typeface="Times New Roman" pitchFamily="18" charset="0"/>
                  <a:cs typeface="Times New Roman" pitchFamily="18" charset="0"/>
                </a:rPr>
                <a:t>double</a:t>
              </a:r>
              <a:r>
                <a:rPr lang="it-IT" sz="1200" dirty="0">
                  <a:solidFill>
                    <a:prstClr val="black"/>
                  </a:solidFill>
                  <a:latin typeface="Times New Roman" pitchFamily="18" charset="0"/>
                  <a:cs typeface="Times New Roman" pitchFamily="18" charset="0"/>
                </a:rPr>
                <a:t> positive (N=41)</a:t>
              </a:r>
            </a:p>
          </p:txBody>
        </p:sp>
        <p:sp>
          <p:nvSpPr>
            <p:cNvPr id="23" name="CasellaDiTesto 22"/>
            <p:cNvSpPr txBox="1"/>
            <p:nvPr/>
          </p:nvSpPr>
          <p:spPr>
            <a:xfrm>
              <a:off x="5436096" y="1351801"/>
              <a:ext cx="1928826" cy="276999"/>
            </a:xfrm>
            <a:prstGeom prst="rect">
              <a:avLst/>
            </a:prstGeom>
            <a:noFill/>
          </p:spPr>
          <p:txBody>
            <a:bodyPr wrap="square" rtlCol="0">
              <a:spAutoFit/>
            </a:bodyPr>
            <a:lstStyle/>
            <a:p>
              <a:pPr fontAlgn="auto">
                <a:spcBef>
                  <a:spcPts val="0"/>
                </a:spcBef>
                <a:spcAft>
                  <a:spcPts val="0"/>
                </a:spcAft>
              </a:pPr>
              <a:r>
                <a:rPr lang="it-IT" sz="1200" dirty="0">
                  <a:solidFill>
                    <a:prstClr val="black"/>
                  </a:solidFill>
                  <a:latin typeface="Times New Roman" pitchFamily="18" charset="0"/>
                  <a:cs typeface="Times New Roman" pitchFamily="18" charset="0"/>
                </a:rPr>
                <a:t>p=0.004 (Chi2 test) </a:t>
              </a:r>
            </a:p>
          </p:txBody>
        </p:sp>
        <p:cxnSp>
          <p:nvCxnSpPr>
            <p:cNvPr id="24" name="Connettore 1 23"/>
            <p:cNvCxnSpPr/>
            <p:nvPr/>
          </p:nvCxnSpPr>
          <p:spPr>
            <a:xfrm>
              <a:off x="1268752" y="571480"/>
              <a:ext cx="1143008" cy="1588"/>
            </a:xfrm>
            <a:prstGeom prst="line">
              <a:avLst/>
            </a:prstGeom>
            <a:ln/>
          </p:spPr>
          <p:style>
            <a:lnRef idx="2">
              <a:schemeClr val="dk1"/>
            </a:lnRef>
            <a:fillRef idx="0">
              <a:schemeClr val="dk1"/>
            </a:fillRef>
            <a:effectRef idx="1">
              <a:schemeClr val="dk1"/>
            </a:effectRef>
            <a:fontRef idx="minor">
              <a:schemeClr val="tx1"/>
            </a:fontRef>
          </p:style>
        </p:cxnSp>
        <p:cxnSp>
          <p:nvCxnSpPr>
            <p:cNvPr id="25" name="Connettore 1 24"/>
            <p:cNvCxnSpPr/>
            <p:nvPr/>
          </p:nvCxnSpPr>
          <p:spPr>
            <a:xfrm>
              <a:off x="3143240" y="571480"/>
              <a:ext cx="1000132" cy="1588"/>
            </a:xfrm>
            <a:prstGeom prst="line">
              <a:avLst/>
            </a:prstGeom>
          </p:spPr>
          <p:style>
            <a:lnRef idx="2">
              <a:schemeClr val="dk1"/>
            </a:lnRef>
            <a:fillRef idx="0">
              <a:schemeClr val="dk1"/>
            </a:fillRef>
            <a:effectRef idx="1">
              <a:schemeClr val="dk1"/>
            </a:effectRef>
            <a:fontRef idx="minor">
              <a:schemeClr val="tx1"/>
            </a:fontRef>
          </p:style>
        </p:cxnSp>
        <p:sp>
          <p:nvSpPr>
            <p:cNvPr id="26" name="Rettangolo 25"/>
            <p:cNvSpPr/>
            <p:nvPr/>
          </p:nvSpPr>
          <p:spPr>
            <a:xfrm>
              <a:off x="1482079" y="188640"/>
              <a:ext cx="714684" cy="307777"/>
            </a:xfrm>
            <a:prstGeom prst="rect">
              <a:avLst/>
            </a:prstGeom>
          </p:spPr>
          <p:txBody>
            <a:bodyPr wrap="none">
              <a:spAutoFit/>
            </a:bodyPr>
            <a:lstStyle/>
            <a:p>
              <a:pPr fontAlgn="auto">
                <a:spcBef>
                  <a:spcPts val="0"/>
                </a:spcBef>
                <a:spcAft>
                  <a:spcPts val="0"/>
                </a:spcAft>
              </a:pPr>
              <a:r>
                <a:rPr lang="en-US" sz="1400" dirty="0">
                  <a:solidFill>
                    <a:prstClr val="black"/>
                  </a:solidFill>
                  <a:latin typeface="Times New Roman" pitchFamily="18" charset="0"/>
                  <a:cs typeface="Times New Roman" pitchFamily="18" charset="0"/>
                </a:rPr>
                <a:t>(N=10)</a:t>
              </a:r>
            </a:p>
          </p:txBody>
        </p:sp>
        <p:sp>
          <p:nvSpPr>
            <p:cNvPr id="27" name="Rettangolo 26"/>
            <p:cNvSpPr/>
            <p:nvPr/>
          </p:nvSpPr>
          <p:spPr>
            <a:xfrm>
              <a:off x="3372047" y="188640"/>
              <a:ext cx="624916" cy="307777"/>
            </a:xfrm>
            <a:prstGeom prst="rect">
              <a:avLst/>
            </a:prstGeom>
          </p:spPr>
          <p:txBody>
            <a:bodyPr wrap="none">
              <a:spAutoFit/>
            </a:bodyPr>
            <a:lstStyle/>
            <a:p>
              <a:pPr fontAlgn="auto">
                <a:spcBef>
                  <a:spcPts val="0"/>
                </a:spcBef>
                <a:spcAft>
                  <a:spcPts val="0"/>
                </a:spcAft>
              </a:pPr>
              <a:r>
                <a:rPr lang="en-US" sz="1400" dirty="0">
                  <a:solidFill>
                    <a:prstClr val="black"/>
                  </a:solidFill>
                  <a:latin typeface="Times New Roman" pitchFamily="18" charset="0"/>
                  <a:cs typeface="Times New Roman" pitchFamily="18" charset="0"/>
                </a:rPr>
                <a:t>(N=9)</a:t>
              </a:r>
            </a:p>
          </p:txBody>
        </p:sp>
      </p:grpSp>
      <p:sp>
        <p:nvSpPr>
          <p:cNvPr id="15" name="Rectangle 1"/>
          <p:cNvSpPr>
            <a:spLocks noChangeArrowheads="1"/>
          </p:cNvSpPr>
          <p:nvPr/>
        </p:nvSpPr>
        <p:spPr bwMode="auto">
          <a:xfrm>
            <a:off x="202889" y="43934"/>
            <a:ext cx="8738226" cy="369332"/>
          </a:xfrm>
          <a:prstGeom prst="rect">
            <a:avLst/>
          </a:prstGeom>
          <a:noFill/>
          <a:ln w="9525">
            <a:noFill/>
            <a:miter lim="800000"/>
            <a:headEnd/>
            <a:tailEnd/>
          </a:ln>
          <a:effectLst/>
        </p:spPr>
        <p:txBody>
          <a:bodyPr vert="horz" wrap="none" lIns="91370" tIns="45687" rIns="91370" bIns="45687" numCol="1" anchor="ctr" anchorCtr="0" compatLnSpc="1">
            <a:prstTxWarp prst="textNoShape">
              <a:avLst/>
            </a:prstTxWarp>
            <a:spAutoFit/>
          </a:bodyPr>
          <a:lstStyle/>
          <a:p>
            <a:pPr algn="just"/>
            <a:r>
              <a:rPr lang="en-US" sz="1800" b="1" dirty="0">
                <a:solidFill>
                  <a:srgbClr val="000000"/>
                </a:solidFill>
                <a:latin typeface="Calibri" pitchFamily="34" charset="0"/>
                <a:cs typeface="Times New Roman" pitchFamily="18" charset="0"/>
              </a:rPr>
              <a:t>Impact of the combined expression of TAZ and YAP on tumor recurrence in TNBC patients </a:t>
            </a:r>
            <a:endParaRPr lang="en-US" sz="1800" dirty="0">
              <a:solidFill>
                <a:prstClr val="black"/>
              </a:solidFill>
              <a:latin typeface="Arial" pitchFamily="34" charset="0"/>
            </a:endParaRPr>
          </a:p>
        </p:txBody>
      </p:sp>
      <p:sp>
        <p:nvSpPr>
          <p:cNvPr id="16" name="Rettangolo 15"/>
          <p:cNvSpPr/>
          <p:nvPr/>
        </p:nvSpPr>
        <p:spPr>
          <a:xfrm>
            <a:off x="5364091" y="6488668"/>
            <a:ext cx="5814392" cy="369332"/>
          </a:xfrm>
          <a:prstGeom prst="rect">
            <a:avLst/>
          </a:prstGeom>
        </p:spPr>
        <p:txBody>
          <a:bodyPr wrap="square" lIns="91370" tIns="45687" rIns="91370" bIns="45687">
            <a:spAutoFit/>
          </a:bodyPr>
          <a:lstStyle/>
          <a:p>
            <a:pPr fontAlgn="auto">
              <a:spcBef>
                <a:spcPts val="0"/>
              </a:spcBef>
              <a:spcAft>
                <a:spcPts val="0"/>
              </a:spcAft>
            </a:pPr>
            <a:r>
              <a:rPr lang="it-IT" sz="1800" dirty="0">
                <a:solidFill>
                  <a:prstClr val="black"/>
                </a:solidFill>
                <a:latin typeface="Calibri"/>
              </a:rPr>
              <a:t>Vici P </a:t>
            </a:r>
            <a:r>
              <a:rPr lang="it-IT" sz="1800" dirty="0" err="1">
                <a:solidFill>
                  <a:prstClr val="black"/>
                </a:solidFill>
                <a:latin typeface="Calibri"/>
              </a:rPr>
              <a:t>et</a:t>
            </a:r>
            <a:r>
              <a:rPr lang="it-IT" sz="1800" dirty="0">
                <a:solidFill>
                  <a:prstClr val="black"/>
                </a:solidFill>
                <a:latin typeface="Calibri"/>
              </a:rPr>
              <a:t> al. J </a:t>
            </a:r>
            <a:r>
              <a:rPr lang="it-IT" sz="1800" dirty="0" err="1">
                <a:solidFill>
                  <a:prstClr val="black"/>
                </a:solidFill>
                <a:latin typeface="Calibri"/>
              </a:rPr>
              <a:t>Exp</a:t>
            </a:r>
            <a:r>
              <a:rPr lang="it-IT" sz="1800" dirty="0">
                <a:solidFill>
                  <a:prstClr val="black"/>
                </a:solidFill>
                <a:latin typeface="Calibri"/>
              </a:rPr>
              <a:t> Clin Cancer </a:t>
            </a:r>
            <a:r>
              <a:rPr lang="it-IT" sz="1800" dirty="0" err="1">
                <a:solidFill>
                  <a:prstClr val="black"/>
                </a:solidFill>
                <a:latin typeface="Calibri"/>
              </a:rPr>
              <a:t>Res</a:t>
            </a:r>
            <a:r>
              <a:rPr lang="it-IT" sz="1800" dirty="0">
                <a:solidFill>
                  <a:prstClr val="black"/>
                </a:solidFill>
                <a:latin typeface="Calibri"/>
              </a:rPr>
              <a:t>. 2016</a:t>
            </a:r>
          </a:p>
        </p:txBody>
      </p:sp>
    </p:spTree>
    <p:extLst>
      <p:ext uri="{BB962C8B-B14F-4D97-AF65-F5344CB8AC3E}">
        <p14:creationId xmlns:p14="http://schemas.microsoft.com/office/powerpoint/2010/main" val="17885128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35751"/>
            <a:ext cx="8229600" cy="1143000"/>
          </a:xfrm>
        </p:spPr>
        <p:txBody>
          <a:bodyPr>
            <a:normAutofit/>
          </a:bodyPr>
          <a:lstStyle/>
          <a:p>
            <a:r>
              <a:rPr lang="en-US" sz="2800" b="1" dirty="0"/>
              <a:t>TAZ/YAP in Male Breast Cancer</a:t>
            </a:r>
          </a:p>
        </p:txBody>
      </p:sp>
      <p:sp>
        <p:nvSpPr>
          <p:cNvPr id="11" name="Rettangolo 10"/>
          <p:cNvSpPr/>
          <p:nvPr/>
        </p:nvSpPr>
        <p:spPr>
          <a:xfrm>
            <a:off x="4572000" y="6488668"/>
            <a:ext cx="4572000" cy="369332"/>
          </a:xfrm>
          <a:prstGeom prst="rect">
            <a:avLst/>
          </a:prstGeom>
        </p:spPr>
        <p:txBody>
          <a:bodyPr lIns="91370" tIns="45687" rIns="91370" bIns="45687">
            <a:spAutoFit/>
          </a:bodyPr>
          <a:lstStyle/>
          <a:p>
            <a:pPr fontAlgn="auto">
              <a:spcBef>
                <a:spcPts val="0"/>
              </a:spcBef>
              <a:spcAft>
                <a:spcPts val="0"/>
              </a:spcAft>
            </a:pPr>
            <a:r>
              <a:rPr lang="it-IT" sz="1800" dirty="0">
                <a:solidFill>
                  <a:prstClr val="black"/>
                </a:solidFill>
                <a:latin typeface="Calibri"/>
              </a:rPr>
              <a:t>Di Benedetto A </a:t>
            </a:r>
            <a:r>
              <a:rPr lang="it-IT" sz="1800" dirty="0" err="1">
                <a:solidFill>
                  <a:prstClr val="black"/>
                </a:solidFill>
                <a:latin typeface="Calibri"/>
              </a:rPr>
              <a:t>et</a:t>
            </a:r>
            <a:r>
              <a:rPr lang="it-IT" sz="1800" dirty="0">
                <a:solidFill>
                  <a:prstClr val="black"/>
                </a:solidFill>
                <a:latin typeface="Calibri"/>
              </a:rPr>
              <a:t> al Oncotarget. 2016</a:t>
            </a:r>
          </a:p>
        </p:txBody>
      </p:sp>
      <p:pic>
        <p:nvPicPr>
          <p:cNvPr id="3" name="Immagine 2"/>
          <p:cNvPicPr>
            <a:picLocks noChangeAspect="1"/>
          </p:cNvPicPr>
          <p:nvPr/>
        </p:nvPicPr>
        <p:blipFill>
          <a:blip r:embed="rId3"/>
          <a:stretch>
            <a:fillRect/>
          </a:stretch>
        </p:blipFill>
        <p:spPr>
          <a:xfrm>
            <a:off x="0" y="3354930"/>
            <a:ext cx="9144000" cy="3253266"/>
          </a:xfrm>
          <a:prstGeom prst="rect">
            <a:avLst/>
          </a:prstGeom>
        </p:spPr>
      </p:pic>
      <p:pic>
        <p:nvPicPr>
          <p:cNvPr id="4" name="Immagine 3"/>
          <p:cNvPicPr>
            <a:picLocks noChangeAspect="1"/>
          </p:cNvPicPr>
          <p:nvPr/>
        </p:nvPicPr>
        <p:blipFill rotWithShape="1">
          <a:blip r:embed="rId4"/>
          <a:srcRect t="4284" b="40548"/>
          <a:stretch/>
        </p:blipFill>
        <p:spPr>
          <a:xfrm>
            <a:off x="0" y="642478"/>
            <a:ext cx="9144000" cy="2540001"/>
          </a:xfrm>
          <a:prstGeom prst="rect">
            <a:avLst/>
          </a:prstGeom>
        </p:spPr>
      </p:pic>
    </p:spTree>
    <p:extLst>
      <p:ext uri="{BB962C8B-B14F-4D97-AF65-F5344CB8AC3E}">
        <p14:creationId xmlns:p14="http://schemas.microsoft.com/office/powerpoint/2010/main" val="228402644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3"/>
          <a:srcRect l="4383" r="56055" b="69310"/>
          <a:stretch/>
        </p:blipFill>
        <p:spPr>
          <a:xfrm>
            <a:off x="284100" y="827266"/>
            <a:ext cx="4132569" cy="2433191"/>
          </a:xfrm>
          <a:prstGeom prst="rect">
            <a:avLst/>
          </a:prstGeom>
        </p:spPr>
      </p:pic>
      <p:pic>
        <p:nvPicPr>
          <p:cNvPr id="4" name="Immagine 3"/>
          <p:cNvPicPr>
            <a:picLocks noChangeAspect="1"/>
          </p:cNvPicPr>
          <p:nvPr/>
        </p:nvPicPr>
        <p:blipFill>
          <a:blip r:embed="rId4" cstate="print"/>
          <a:stretch>
            <a:fillRect/>
          </a:stretch>
        </p:blipFill>
        <p:spPr>
          <a:xfrm>
            <a:off x="5199867" y="1309350"/>
            <a:ext cx="3115593" cy="4459316"/>
          </a:xfrm>
          <a:prstGeom prst="rect">
            <a:avLst/>
          </a:prstGeom>
        </p:spPr>
      </p:pic>
      <p:pic>
        <p:nvPicPr>
          <p:cNvPr id="5" name="Immagine 4"/>
          <p:cNvPicPr>
            <a:picLocks noChangeAspect="1"/>
          </p:cNvPicPr>
          <p:nvPr/>
        </p:nvPicPr>
        <p:blipFill rotWithShape="1">
          <a:blip r:embed="rId3"/>
          <a:srcRect l="46547" r="12199" b="53237"/>
          <a:stretch/>
        </p:blipFill>
        <p:spPr>
          <a:xfrm>
            <a:off x="486597" y="3380518"/>
            <a:ext cx="3727566" cy="3207063"/>
          </a:xfrm>
          <a:prstGeom prst="rect">
            <a:avLst/>
          </a:prstGeom>
        </p:spPr>
      </p:pic>
      <p:sp>
        <p:nvSpPr>
          <p:cNvPr id="6" name="Rettangolo 5"/>
          <p:cNvSpPr/>
          <p:nvPr/>
        </p:nvSpPr>
        <p:spPr>
          <a:xfrm>
            <a:off x="568917" y="27227"/>
            <a:ext cx="7828855" cy="769441"/>
          </a:xfrm>
          <a:prstGeom prst="rect">
            <a:avLst/>
          </a:prstGeom>
        </p:spPr>
        <p:txBody>
          <a:bodyPr wrap="square" lIns="91370" tIns="45687" rIns="91370" bIns="45687">
            <a:spAutoFit/>
          </a:bodyPr>
          <a:lstStyle/>
          <a:p>
            <a:pPr algn="ctr"/>
            <a:r>
              <a:rPr lang="it-IT" sz="2200" b="1" dirty="0" err="1">
                <a:latin typeface="Calibri" pitchFamily="34" charset="0"/>
              </a:rPr>
              <a:t>Inhibition</a:t>
            </a:r>
            <a:r>
              <a:rPr lang="it-IT" sz="2200" b="1" dirty="0">
                <a:latin typeface="Calibri" pitchFamily="34" charset="0"/>
              </a:rPr>
              <a:t> of 3-hydroxy-3-methylglutaryl-coenzyme A </a:t>
            </a:r>
            <a:r>
              <a:rPr lang="it-IT" sz="2200" b="1" dirty="0" err="1">
                <a:latin typeface="Calibri" pitchFamily="34" charset="0"/>
              </a:rPr>
              <a:t>reductase</a:t>
            </a:r>
            <a:endParaRPr lang="it-IT" sz="2200" b="1" dirty="0">
              <a:latin typeface="Calibri" pitchFamily="34" charset="0"/>
            </a:endParaRPr>
          </a:p>
          <a:p>
            <a:pPr algn="ctr"/>
            <a:r>
              <a:rPr lang="it-IT" sz="2200" b="1" dirty="0" err="1">
                <a:latin typeface="Calibri" pitchFamily="34" charset="0"/>
              </a:rPr>
              <a:t>prevents</a:t>
            </a:r>
            <a:r>
              <a:rPr lang="it-IT" sz="2200" b="1" dirty="0">
                <a:latin typeface="Calibri" pitchFamily="34" charset="0"/>
              </a:rPr>
              <a:t> YAP/TAZ </a:t>
            </a:r>
            <a:r>
              <a:rPr lang="it-IT" sz="2200" b="1" dirty="0" err="1">
                <a:latin typeface="Calibri" pitchFamily="34" charset="0"/>
              </a:rPr>
              <a:t>activation</a:t>
            </a:r>
            <a:endParaRPr lang="it-IT" sz="2200" b="1" dirty="0">
              <a:latin typeface="Calibri" pitchFamily="34" charset="0"/>
            </a:endParaRPr>
          </a:p>
        </p:txBody>
      </p:sp>
      <p:sp>
        <p:nvSpPr>
          <p:cNvPr id="7" name="Rettangolo 6"/>
          <p:cNvSpPr/>
          <p:nvPr/>
        </p:nvSpPr>
        <p:spPr>
          <a:xfrm>
            <a:off x="4922303" y="6420298"/>
            <a:ext cx="4572000" cy="307777"/>
          </a:xfrm>
          <a:prstGeom prst="rect">
            <a:avLst/>
          </a:prstGeom>
        </p:spPr>
        <p:txBody>
          <a:bodyPr lIns="91370" tIns="45687" rIns="91370" bIns="45687">
            <a:spAutoFit/>
          </a:bodyPr>
          <a:lstStyle/>
          <a:p>
            <a:r>
              <a:rPr lang="en-US" sz="1400" b="1" dirty="0" err="1">
                <a:latin typeface="Calibri" pitchFamily="34" charset="0"/>
              </a:rPr>
              <a:t>Sorrentino</a:t>
            </a:r>
            <a:r>
              <a:rPr lang="en-US" sz="1400" b="1" dirty="0">
                <a:latin typeface="Calibri" pitchFamily="34" charset="0"/>
              </a:rPr>
              <a:t> et al. Nature Cell Biology 16: 357, 2014</a:t>
            </a:r>
            <a:endParaRPr lang="it-IT" sz="1400" b="1" dirty="0">
              <a:latin typeface="Calibri" pitchFamily="34" charset="0"/>
            </a:endParaRPr>
          </a:p>
        </p:txBody>
      </p:sp>
    </p:spTree>
    <p:extLst>
      <p:ext uri="{BB962C8B-B14F-4D97-AF65-F5344CB8AC3E}">
        <p14:creationId xmlns:p14="http://schemas.microsoft.com/office/powerpoint/2010/main" val="16294073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51533" y="127590"/>
            <a:ext cx="8718691" cy="1143000"/>
          </a:xfrm>
        </p:spPr>
        <p:txBody>
          <a:bodyPr>
            <a:noAutofit/>
          </a:bodyPr>
          <a:lstStyle/>
          <a:p>
            <a:r>
              <a:rPr lang="en-US" sz="2000" b="1" dirty="0"/>
              <a:t>A phase II, randomized, non-comparative,  pre-surgical study of </a:t>
            </a:r>
            <a:r>
              <a:rPr lang="en-US" sz="2000" b="1" dirty="0" err="1"/>
              <a:t>atorvastatin</a:t>
            </a:r>
            <a:r>
              <a:rPr lang="en-US" sz="2000" b="1" dirty="0"/>
              <a:t> or observation in Ki-67 positive, TAZ-expressing early breast patients</a:t>
            </a:r>
            <a:r>
              <a:rPr lang="en-US" sz="2000" dirty="0"/>
              <a:t/>
            </a:r>
            <a:br>
              <a:rPr lang="en-US" sz="2000" dirty="0"/>
            </a:br>
            <a:endParaRPr lang="en-US" sz="2000" dirty="0"/>
          </a:p>
        </p:txBody>
      </p:sp>
      <p:grpSp>
        <p:nvGrpSpPr>
          <p:cNvPr id="15" name="Gruppo 14"/>
          <p:cNvGrpSpPr/>
          <p:nvPr/>
        </p:nvGrpSpPr>
        <p:grpSpPr>
          <a:xfrm>
            <a:off x="783886" y="1844824"/>
            <a:ext cx="6932538" cy="1944216"/>
            <a:chOff x="467544" y="2564904"/>
            <a:chExt cx="6526990" cy="1944216"/>
          </a:xfrm>
        </p:grpSpPr>
        <p:sp>
          <p:nvSpPr>
            <p:cNvPr id="1026" name="Text Box 2"/>
            <p:cNvSpPr txBox="1">
              <a:spLocks noChangeArrowheads="1"/>
            </p:cNvSpPr>
            <p:nvPr/>
          </p:nvSpPr>
          <p:spPr bwMode="auto">
            <a:xfrm>
              <a:off x="467544" y="2708920"/>
              <a:ext cx="1584176" cy="7905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spcAft>
                  <a:spcPts val="1000"/>
                </a:spcAft>
              </a:pPr>
              <a:r>
                <a:rPr kumimoji="0" lang="it-IT" b="0" i="0" u="none" strike="noStrike" cap="none" normalizeH="0" baseline="0" dirty="0" err="1" smtClean="0">
                  <a:ln>
                    <a:noFill/>
                  </a:ln>
                  <a:solidFill>
                    <a:schemeClr val="tx1"/>
                  </a:solidFill>
                  <a:effectLst/>
                  <a:latin typeface="+mj-lt"/>
                </a:rPr>
                <a:t>Early</a:t>
              </a:r>
              <a:r>
                <a:rPr kumimoji="0" lang="it-IT" b="0" i="0" u="none" strike="noStrike" cap="none" normalizeH="0" dirty="0" smtClean="0">
                  <a:ln>
                    <a:noFill/>
                  </a:ln>
                  <a:solidFill>
                    <a:schemeClr val="tx1"/>
                  </a:solidFill>
                  <a:effectLst/>
                  <a:latin typeface="+mj-lt"/>
                </a:rPr>
                <a:t> BC </a:t>
              </a:r>
            </a:p>
            <a:p>
              <a:pPr>
                <a:spcAft>
                  <a:spcPts val="1000"/>
                </a:spcAft>
              </a:pPr>
              <a:r>
                <a:rPr kumimoji="0" lang="it-IT" b="0" i="0" u="none" strike="noStrike" cap="none" normalizeH="0" dirty="0" smtClean="0">
                  <a:ln>
                    <a:noFill/>
                  </a:ln>
                  <a:solidFill>
                    <a:schemeClr val="tx1"/>
                  </a:solidFill>
                  <a:effectLst/>
                  <a:latin typeface="+mj-lt"/>
                </a:rPr>
                <a:t>(stage </a:t>
              </a:r>
              <a:r>
                <a:rPr kumimoji="0" lang="it-IT" b="0" i="0" u="none" strike="noStrike" cap="none" normalizeH="0" dirty="0" err="1" smtClean="0">
                  <a:ln>
                    <a:noFill/>
                  </a:ln>
                  <a:solidFill>
                    <a:schemeClr val="tx1"/>
                  </a:solidFill>
                  <a:effectLst/>
                  <a:latin typeface="+mj-lt"/>
                </a:rPr>
                <a:t>I-IIa</a:t>
              </a:r>
              <a:r>
                <a:rPr kumimoji="0" lang="it-IT" b="0" i="0" u="none" strike="noStrike" cap="none" normalizeH="0" dirty="0" smtClean="0">
                  <a:ln>
                    <a:noFill/>
                  </a:ln>
                  <a:solidFill>
                    <a:schemeClr val="tx1"/>
                  </a:solidFill>
                  <a:effectLst/>
                  <a:latin typeface="+mj-lt"/>
                </a:rPr>
                <a:t>)</a:t>
              </a:r>
            </a:p>
            <a:p>
              <a:pPr defTabSz="913737">
                <a:spcAft>
                  <a:spcPts val="1000"/>
                </a:spcAft>
              </a:pPr>
              <a:r>
                <a:rPr kumimoji="0" lang="it-IT" b="0" i="0" u="none" strike="noStrike" cap="none" normalizeH="0" baseline="0" dirty="0" smtClean="0">
                  <a:ln>
                    <a:noFill/>
                  </a:ln>
                  <a:solidFill>
                    <a:schemeClr val="tx1"/>
                  </a:solidFill>
                  <a:effectLst/>
                  <a:latin typeface="+mj-lt"/>
                </a:rPr>
                <a:t>TAZ ≥10%</a:t>
              </a:r>
            </a:p>
            <a:p>
              <a:pPr defTabSz="913737">
                <a:spcAft>
                  <a:spcPts val="1000"/>
                </a:spcAft>
              </a:pPr>
              <a:r>
                <a:rPr kumimoji="0" lang="it-IT" b="0" i="0" u="none" strike="noStrike" cap="none" normalizeH="0" baseline="0" dirty="0" smtClean="0">
                  <a:ln>
                    <a:noFill/>
                  </a:ln>
                  <a:solidFill>
                    <a:schemeClr val="tx1"/>
                  </a:solidFill>
                  <a:effectLst/>
                  <a:latin typeface="+mj-lt"/>
                </a:rPr>
                <a:t>Ki67 ≥15% </a:t>
              </a:r>
            </a:p>
          </p:txBody>
        </p:sp>
        <p:sp>
          <p:nvSpPr>
            <p:cNvPr id="1027" name="Text Box 3"/>
            <p:cNvSpPr txBox="1">
              <a:spLocks noChangeArrowheads="1"/>
            </p:cNvSpPr>
            <p:nvPr/>
          </p:nvSpPr>
          <p:spPr bwMode="auto">
            <a:xfrm>
              <a:off x="1691680" y="3212976"/>
              <a:ext cx="864096" cy="43204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spcAft>
                  <a:spcPts val="1000"/>
                </a:spcAft>
              </a:pPr>
              <a:r>
                <a:rPr lang="it-IT" noProof="1">
                  <a:latin typeface="+mj-lt"/>
                </a:rPr>
                <a:t>(1:1)</a:t>
              </a:r>
              <a:endParaRPr lang="it-IT" dirty="0">
                <a:latin typeface="+mj-lt"/>
              </a:endParaRPr>
            </a:p>
          </p:txBody>
        </p:sp>
        <p:sp>
          <p:nvSpPr>
            <p:cNvPr id="7" name="Rettangolo 6"/>
            <p:cNvSpPr/>
            <p:nvPr/>
          </p:nvSpPr>
          <p:spPr>
            <a:xfrm>
              <a:off x="3059832" y="2636912"/>
              <a:ext cx="2467890" cy="707886"/>
            </a:xfrm>
            <a:prstGeom prst="rect">
              <a:avLst/>
            </a:prstGeom>
          </p:spPr>
          <p:txBody>
            <a:bodyPr wrap="none">
              <a:spAutoFit/>
            </a:bodyPr>
            <a:lstStyle/>
            <a:p>
              <a:r>
                <a:rPr lang="en-US" dirty="0" err="1">
                  <a:latin typeface="+mj-lt"/>
                </a:rPr>
                <a:t>atorvastatin</a:t>
              </a:r>
              <a:r>
                <a:rPr lang="en-US" dirty="0">
                  <a:latin typeface="+mj-lt"/>
                </a:rPr>
                <a:t> 80 mg/day </a:t>
              </a:r>
              <a:endParaRPr lang="en-US" dirty="0" smtClean="0">
                <a:latin typeface="+mj-lt"/>
              </a:endParaRPr>
            </a:p>
            <a:p>
              <a:r>
                <a:rPr lang="en-US" dirty="0" smtClean="0">
                  <a:latin typeface="+mj-lt"/>
                </a:rPr>
                <a:t>for </a:t>
              </a:r>
              <a:r>
                <a:rPr lang="en-US" dirty="0">
                  <a:latin typeface="+mj-lt"/>
                </a:rPr>
                <a:t>3 weeks </a:t>
              </a:r>
            </a:p>
          </p:txBody>
        </p:sp>
        <p:sp>
          <p:nvSpPr>
            <p:cNvPr id="8" name="Rettangolo 7"/>
            <p:cNvSpPr/>
            <p:nvPr/>
          </p:nvSpPr>
          <p:spPr>
            <a:xfrm>
              <a:off x="3059832" y="3861048"/>
              <a:ext cx="1340332" cy="400110"/>
            </a:xfrm>
            <a:prstGeom prst="rect">
              <a:avLst/>
            </a:prstGeom>
          </p:spPr>
          <p:txBody>
            <a:bodyPr wrap="none">
              <a:spAutoFit/>
            </a:bodyPr>
            <a:lstStyle/>
            <a:p>
              <a:r>
                <a:rPr lang="en-US" dirty="0">
                  <a:latin typeface="+mj-lt"/>
                </a:rPr>
                <a:t>observation</a:t>
              </a:r>
            </a:p>
          </p:txBody>
        </p:sp>
        <p:sp>
          <p:nvSpPr>
            <p:cNvPr id="11" name="Freccia angolare bidirezionale 10"/>
            <p:cNvSpPr/>
            <p:nvPr/>
          </p:nvSpPr>
          <p:spPr>
            <a:xfrm rot="8170371">
              <a:off x="2321476" y="3028933"/>
              <a:ext cx="850392" cy="850392"/>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Parentesi graffa chiusa 12"/>
            <p:cNvSpPr/>
            <p:nvPr/>
          </p:nvSpPr>
          <p:spPr>
            <a:xfrm>
              <a:off x="5580112" y="2564904"/>
              <a:ext cx="360040" cy="19442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14" name="Rettangolo 13"/>
            <p:cNvSpPr/>
            <p:nvPr/>
          </p:nvSpPr>
          <p:spPr>
            <a:xfrm>
              <a:off x="6084168" y="3284984"/>
              <a:ext cx="910366" cy="400110"/>
            </a:xfrm>
            <a:prstGeom prst="rect">
              <a:avLst/>
            </a:prstGeom>
          </p:spPr>
          <p:txBody>
            <a:bodyPr wrap="none">
              <a:spAutoFit/>
            </a:bodyPr>
            <a:lstStyle/>
            <a:p>
              <a:r>
                <a:rPr lang="en-US" dirty="0">
                  <a:latin typeface="+mj-lt"/>
                </a:rPr>
                <a:t>surgery</a:t>
              </a:r>
            </a:p>
          </p:txBody>
        </p:sp>
      </p:grpSp>
      <p:sp>
        <p:nvSpPr>
          <p:cNvPr id="16" name="Rettangolo 15"/>
          <p:cNvSpPr/>
          <p:nvPr/>
        </p:nvSpPr>
        <p:spPr>
          <a:xfrm>
            <a:off x="251520" y="1196772"/>
            <a:ext cx="8568952" cy="37081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370" tIns="45687" rIns="91370" bIns="45687" rtlCol="0" anchor="ctr"/>
          <a:lstStyle/>
          <a:p>
            <a:pPr algn="ctr"/>
            <a:endParaRPr lang="en-US" dirty="0">
              <a:latin typeface="+mj-lt"/>
            </a:endParaRPr>
          </a:p>
        </p:txBody>
      </p:sp>
      <p:sp>
        <p:nvSpPr>
          <p:cNvPr id="1028" name="Rectangle 4"/>
          <p:cNvSpPr>
            <a:spLocks noChangeArrowheads="1"/>
          </p:cNvSpPr>
          <p:nvPr/>
        </p:nvSpPr>
        <p:spPr bwMode="auto">
          <a:xfrm>
            <a:off x="219689" y="4952294"/>
            <a:ext cx="8490248" cy="1655904"/>
          </a:xfrm>
          <a:prstGeom prst="rect">
            <a:avLst/>
          </a:prstGeom>
          <a:noFill/>
          <a:ln w="9525">
            <a:noFill/>
            <a:miter lim="800000"/>
            <a:headEnd/>
            <a:tailEnd/>
          </a:ln>
          <a:effectLst/>
        </p:spPr>
        <p:txBody>
          <a:bodyPr vert="horz" wrap="none" lIns="91370" tIns="45687" rIns="91370" bIns="45687" numCol="1" anchor="ctr" anchorCtr="0" compatLnSpc="1">
            <a:prstTxWarp prst="textNoShape">
              <a:avLst/>
            </a:prstTxWarp>
            <a:spAutoFit/>
          </a:bodyPr>
          <a:lstStyle/>
          <a:p>
            <a:pPr algn="just" defTabSz="913737"/>
            <a:r>
              <a:rPr kumimoji="0" lang="en-US"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Objectives/endpoints of the study</a:t>
            </a:r>
            <a:endParaRPr kumimoji="0" lang="it-IT" b="0" i="0" u="none" strike="noStrike" cap="none" normalizeH="0" baseline="0" dirty="0" smtClean="0">
              <a:ln>
                <a:noFill/>
              </a:ln>
              <a:solidFill>
                <a:srgbClr val="FF0000"/>
              </a:solidFill>
              <a:effectLst/>
              <a:latin typeface="Calibri" pitchFamily="34" charset="0"/>
            </a:endParaRPr>
          </a:p>
          <a:p>
            <a:pPr algn="just" defTabSz="913737" eaLnBrk="0" hangingPunct="0"/>
            <a:endParaRPr lang="en-US" sz="1600" dirty="0">
              <a:solidFill>
                <a:srgbClr val="000000"/>
              </a:solidFill>
              <a:latin typeface="Calibri" pitchFamily="34" charset="0"/>
              <a:ea typeface="Calibri" pitchFamily="34" charset="0"/>
              <a:cs typeface="Times New Roman" pitchFamily="18" charset="0"/>
            </a:endParaRPr>
          </a:p>
          <a:p>
            <a:pPr algn="just" defTabSz="913737" eaLnBrk="0" hangingPunct="0">
              <a:buFont typeface="Arial" pitchFamily="34" charset="0"/>
              <a:buChar char="•"/>
            </a:pPr>
            <a:r>
              <a:rPr lang="en-US" sz="1600" dirty="0">
                <a:solidFill>
                  <a:srgbClr val="000000"/>
                </a:solidFill>
                <a:latin typeface="Calibri" pitchFamily="34" charset="0"/>
                <a:ea typeface="Calibri" pitchFamily="34" charset="0"/>
                <a:cs typeface="Times New Roman" pitchFamily="18" charset="0"/>
              </a:rPr>
              <a:t> </a:t>
            </a:r>
            <a:r>
              <a:rPr lang="en-US" sz="1600" b="1" dirty="0">
                <a:solidFill>
                  <a:srgbClr val="FF0000"/>
                </a:solidFill>
                <a:latin typeface="Calibri" pitchFamily="34" charset="0"/>
                <a:ea typeface="Calibri" pitchFamily="34" charset="0"/>
                <a:cs typeface="Times New Roman" pitchFamily="18" charset="0"/>
              </a:rPr>
              <a:t>primary objective</a:t>
            </a:r>
            <a:r>
              <a:rPr lang="en-US" sz="1600" dirty="0">
                <a:solidFill>
                  <a:srgbClr val="000000"/>
                </a:solidFill>
                <a:latin typeface="Calibri" pitchFamily="34" charset="0"/>
                <a:ea typeface="Calibri" pitchFamily="34" charset="0"/>
                <a:cs typeface="Times New Roman" pitchFamily="18" charset="0"/>
              </a:rPr>
              <a:t>: rate of Ki-67 reduction below the </a:t>
            </a:r>
            <a:r>
              <a:rPr lang="en-US" sz="1600" dirty="0">
                <a:latin typeface="Calibri" pitchFamily="34" charset="0"/>
                <a:ea typeface="Calibri" pitchFamily="34" charset="0"/>
                <a:cs typeface="Times New Roman" pitchFamily="18" charset="0"/>
              </a:rPr>
              <a:t>15% (marker response)</a:t>
            </a:r>
          </a:p>
          <a:p>
            <a:pPr algn="just" defTabSz="913737" eaLnBrk="0" hangingPunct="0"/>
            <a:endParaRPr lang="en-US" sz="1600" dirty="0">
              <a:latin typeface="Calibri" pitchFamily="34" charset="0"/>
              <a:ea typeface="Calibri" pitchFamily="34" charset="0"/>
              <a:cs typeface="Times New Roman" pitchFamily="18" charset="0"/>
            </a:endParaRPr>
          </a:p>
          <a:p>
            <a:pPr algn="just" defTabSz="913737" eaLnBrk="0" hangingPunct="0">
              <a:buFont typeface="Arial" pitchFamily="34" charset="0"/>
              <a:buChar char="•"/>
            </a:pPr>
            <a:r>
              <a:rPr lang="en-US" sz="1600" b="1" dirty="0">
                <a:solidFill>
                  <a:srgbClr val="FF0000"/>
                </a:solidFill>
                <a:latin typeface="Calibri" pitchFamily="34" charset="0"/>
                <a:ea typeface="Calibri" pitchFamily="34" charset="0"/>
                <a:cs typeface="Times New Roman" pitchFamily="18" charset="0"/>
              </a:rPr>
              <a:t> Secondary objectives</a:t>
            </a:r>
            <a:r>
              <a:rPr lang="en-US" sz="1600" dirty="0">
                <a:solidFill>
                  <a:srgbClr val="000000"/>
                </a:solidFill>
                <a:latin typeface="Calibri" pitchFamily="34" charset="0"/>
                <a:ea typeface="Calibri" pitchFamily="34" charset="0"/>
                <a:cs typeface="Times New Roman" pitchFamily="18" charset="0"/>
              </a:rPr>
              <a:t>: </a:t>
            </a:r>
            <a:r>
              <a:rPr lang="en-US" sz="1600" dirty="0">
                <a:latin typeface="Calibri" pitchFamily="34" charset="0"/>
                <a:ea typeface="Calibri" pitchFamily="34" charset="0"/>
                <a:cs typeface="Times New Roman" pitchFamily="18" charset="0"/>
              </a:rPr>
              <a:t>rate of decreased TAZ expression and its correlation with Ki-67 reduction,</a:t>
            </a:r>
          </a:p>
          <a:p>
            <a:pPr algn="just" defTabSz="913737" eaLnBrk="0" hangingPunct="0"/>
            <a:r>
              <a:rPr lang="en-US" sz="1600" dirty="0">
                <a:latin typeface="Calibri" pitchFamily="34" charset="0"/>
                <a:ea typeface="Calibri" pitchFamily="34" charset="0"/>
                <a:cs typeface="Times New Roman" pitchFamily="18" charset="0"/>
              </a:rPr>
              <a:t>predictive value of </a:t>
            </a:r>
            <a:r>
              <a:rPr lang="en-US" sz="1600" dirty="0">
                <a:solidFill>
                  <a:srgbClr val="000000"/>
                </a:solidFill>
                <a:latin typeface="Calibri" pitchFamily="34" charset="0"/>
                <a:ea typeface="Calibri" pitchFamily="34" charset="0"/>
                <a:cs typeface="Times New Roman" pitchFamily="18" charset="0"/>
              </a:rPr>
              <a:t>HMG-</a:t>
            </a:r>
            <a:r>
              <a:rPr lang="en-US" sz="1600" dirty="0" err="1">
                <a:solidFill>
                  <a:srgbClr val="000000"/>
                </a:solidFill>
                <a:latin typeface="Calibri" pitchFamily="34" charset="0"/>
                <a:ea typeface="Calibri" pitchFamily="34" charset="0"/>
                <a:cs typeface="Times New Roman" pitchFamily="18" charset="0"/>
              </a:rPr>
              <a:t>CoA</a:t>
            </a:r>
            <a:r>
              <a:rPr lang="en-US" sz="1600" dirty="0">
                <a:solidFill>
                  <a:srgbClr val="000000"/>
                </a:solidFill>
                <a:latin typeface="Calibri" pitchFamily="34" charset="0"/>
                <a:ea typeface="Calibri" pitchFamily="34" charset="0"/>
                <a:cs typeface="Times New Roman" pitchFamily="18" charset="0"/>
              </a:rPr>
              <a:t> </a:t>
            </a:r>
            <a:r>
              <a:rPr lang="en-US" sz="1600" dirty="0" err="1">
                <a:solidFill>
                  <a:srgbClr val="000000"/>
                </a:solidFill>
                <a:latin typeface="Calibri" pitchFamily="34" charset="0"/>
                <a:ea typeface="Calibri" pitchFamily="34" charset="0"/>
                <a:cs typeface="Times New Roman" pitchFamily="18" charset="0"/>
              </a:rPr>
              <a:t>reductase</a:t>
            </a:r>
            <a:r>
              <a:rPr lang="en-US" sz="1600" dirty="0">
                <a:solidFill>
                  <a:srgbClr val="000000"/>
                </a:solidFill>
                <a:latin typeface="Calibri" pitchFamily="34" charset="0"/>
                <a:ea typeface="Calibri" pitchFamily="34" charset="0"/>
                <a:cs typeface="Times New Roman" pitchFamily="18" charset="0"/>
              </a:rPr>
              <a:t> expression, downgrading</a:t>
            </a:r>
            <a:endParaRPr lang="en-US" sz="1600" dirty="0">
              <a:latin typeface="Calibri" pitchFamily="34" charset="0"/>
            </a:endParaRPr>
          </a:p>
        </p:txBody>
      </p:sp>
      <p:sp>
        <p:nvSpPr>
          <p:cNvPr id="18" name="Rettangolo 17"/>
          <p:cNvSpPr/>
          <p:nvPr/>
        </p:nvSpPr>
        <p:spPr>
          <a:xfrm>
            <a:off x="899593" y="1196756"/>
            <a:ext cx="3341956" cy="707886"/>
          </a:xfrm>
          <a:prstGeom prst="rect">
            <a:avLst/>
          </a:prstGeom>
        </p:spPr>
        <p:txBody>
          <a:bodyPr wrap="none" lIns="91370" tIns="45687" rIns="91370" bIns="45687">
            <a:spAutoFit/>
          </a:bodyPr>
          <a:lstStyle/>
          <a:p>
            <a:r>
              <a:rPr lang="en-GB" dirty="0" smtClean="0">
                <a:latin typeface="+mj-lt"/>
              </a:rPr>
              <a:t>Target population: 78 </a:t>
            </a:r>
            <a:r>
              <a:rPr lang="en-GB" dirty="0">
                <a:latin typeface="+mj-lt"/>
              </a:rPr>
              <a:t>patients </a:t>
            </a:r>
            <a:endParaRPr lang="en-GB" dirty="0" smtClean="0">
              <a:latin typeface="+mj-lt"/>
            </a:endParaRPr>
          </a:p>
          <a:p>
            <a:r>
              <a:rPr lang="en-GB" dirty="0" smtClean="0">
                <a:latin typeface="+mj-lt"/>
              </a:rPr>
              <a:t>(</a:t>
            </a:r>
            <a:r>
              <a:rPr lang="en-US" dirty="0">
                <a:latin typeface="+mj-lt"/>
              </a:rPr>
              <a:t>power 80%, alpha=0.05</a:t>
            </a:r>
            <a:r>
              <a:rPr lang="en-GB" dirty="0">
                <a:latin typeface="+mj-lt"/>
              </a:rPr>
              <a:t>)</a:t>
            </a:r>
            <a:endParaRPr lang="en-US" dirty="0">
              <a:latin typeface="+mj-lt"/>
            </a:endParaRPr>
          </a:p>
        </p:txBody>
      </p:sp>
      <p:sp>
        <p:nvSpPr>
          <p:cNvPr id="19" name="Freccia in giù 18"/>
          <p:cNvSpPr/>
          <p:nvPr/>
        </p:nvSpPr>
        <p:spPr>
          <a:xfrm>
            <a:off x="1619672" y="3667096"/>
            <a:ext cx="216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70" tIns="45687" rIns="91370" bIns="45687" rtlCol="0" anchor="ctr"/>
          <a:lstStyle/>
          <a:p>
            <a:pPr algn="ctr"/>
            <a:endParaRPr lang="en-US">
              <a:latin typeface="+mj-lt"/>
            </a:endParaRPr>
          </a:p>
        </p:txBody>
      </p:sp>
      <p:sp>
        <p:nvSpPr>
          <p:cNvPr id="20" name="Freccia in giù 19"/>
          <p:cNvSpPr/>
          <p:nvPr/>
        </p:nvSpPr>
        <p:spPr>
          <a:xfrm>
            <a:off x="7236296" y="3501009"/>
            <a:ext cx="216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70" tIns="45687" rIns="91370" bIns="45687" rtlCol="0" anchor="ctr"/>
          <a:lstStyle/>
          <a:p>
            <a:pPr algn="ctr"/>
            <a:endParaRPr lang="en-US">
              <a:latin typeface="+mj-lt"/>
            </a:endParaRPr>
          </a:p>
        </p:txBody>
      </p:sp>
      <p:sp>
        <p:nvSpPr>
          <p:cNvPr id="21" name="Rettangolo 20"/>
          <p:cNvSpPr/>
          <p:nvPr/>
        </p:nvSpPr>
        <p:spPr>
          <a:xfrm>
            <a:off x="268975" y="4077087"/>
            <a:ext cx="3108543" cy="646331"/>
          </a:xfrm>
          <a:prstGeom prst="rect">
            <a:avLst/>
          </a:prstGeom>
        </p:spPr>
        <p:txBody>
          <a:bodyPr wrap="none" lIns="91370" tIns="45687" rIns="91370" bIns="45687">
            <a:spAutoFit/>
          </a:bodyPr>
          <a:lstStyle/>
          <a:p>
            <a:pPr algn="ctr"/>
            <a:r>
              <a:rPr lang="en-US" sz="1800" dirty="0">
                <a:latin typeface="+mj-lt"/>
              </a:rPr>
              <a:t>IHC</a:t>
            </a:r>
          </a:p>
          <a:p>
            <a:pPr algn="ctr"/>
            <a:r>
              <a:rPr lang="en-US" sz="1800" dirty="0">
                <a:latin typeface="+mj-lt"/>
              </a:rPr>
              <a:t>ER, </a:t>
            </a:r>
            <a:r>
              <a:rPr lang="en-US" sz="1800" dirty="0" err="1">
                <a:latin typeface="+mj-lt"/>
              </a:rPr>
              <a:t>PgR</a:t>
            </a:r>
            <a:r>
              <a:rPr lang="en-US" sz="1800" dirty="0">
                <a:latin typeface="+mj-lt"/>
              </a:rPr>
              <a:t>, Ki-67, TAZ, HMG-</a:t>
            </a:r>
            <a:r>
              <a:rPr lang="en-US" sz="1800" dirty="0" err="1">
                <a:latin typeface="+mj-lt"/>
              </a:rPr>
              <a:t>CoAR</a:t>
            </a:r>
            <a:r>
              <a:rPr lang="en-US" sz="1800" dirty="0">
                <a:latin typeface="+mj-lt"/>
              </a:rPr>
              <a:t> </a:t>
            </a:r>
          </a:p>
        </p:txBody>
      </p:sp>
      <p:sp>
        <p:nvSpPr>
          <p:cNvPr id="23" name="Rettangolo 22"/>
          <p:cNvSpPr/>
          <p:nvPr/>
        </p:nvSpPr>
        <p:spPr>
          <a:xfrm>
            <a:off x="5052144" y="4123252"/>
            <a:ext cx="3108543" cy="646331"/>
          </a:xfrm>
          <a:prstGeom prst="rect">
            <a:avLst/>
          </a:prstGeom>
        </p:spPr>
        <p:txBody>
          <a:bodyPr wrap="none" lIns="91370" tIns="45687" rIns="91370" bIns="45687">
            <a:spAutoFit/>
          </a:bodyPr>
          <a:lstStyle/>
          <a:p>
            <a:pPr algn="ctr"/>
            <a:r>
              <a:rPr lang="en-US" sz="1800" dirty="0">
                <a:latin typeface="+mj-lt"/>
              </a:rPr>
              <a:t>IHC </a:t>
            </a:r>
          </a:p>
          <a:p>
            <a:pPr algn="ctr"/>
            <a:r>
              <a:rPr lang="en-US" sz="1800" dirty="0">
                <a:latin typeface="+mj-lt"/>
              </a:rPr>
              <a:t>ER, </a:t>
            </a:r>
            <a:r>
              <a:rPr lang="en-US" sz="1800" dirty="0" err="1">
                <a:latin typeface="+mj-lt"/>
              </a:rPr>
              <a:t>PgR</a:t>
            </a:r>
            <a:r>
              <a:rPr lang="en-US" sz="1800" dirty="0">
                <a:latin typeface="+mj-lt"/>
              </a:rPr>
              <a:t>, Ki-67, TAZ, HMG-</a:t>
            </a:r>
            <a:r>
              <a:rPr lang="en-US" sz="1800" dirty="0" err="1">
                <a:latin typeface="+mj-lt"/>
              </a:rPr>
              <a:t>CoAR</a:t>
            </a:r>
            <a:r>
              <a:rPr lang="en-US" sz="1800" dirty="0">
                <a:latin typeface="+mj-lt"/>
              </a:rPr>
              <a:t> </a:t>
            </a:r>
          </a:p>
        </p:txBody>
      </p:sp>
    </p:spTree>
    <p:extLst>
      <p:ext uri="{BB962C8B-B14F-4D97-AF65-F5344CB8AC3E}">
        <p14:creationId xmlns:p14="http://schemas.microsoft.com/office/powerpoint/2010/main" val="8627103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ancer"/>
          <p:cNvPicPr>
            <a:picLocks noChangeAspect="1" noChangeArrowheads="1"/>
          </p:cNvPicPr>
          <p:nvPr/>
        </p:nvPicPr>
        <p:blipFill>
          <a:blip r:embed="rId3" cstate="print"/>
          <a:srcRect t="1476" r="1547"/>
          <a:stretch>
            <a:fillRect/>
          </a:stretch>
        </p:blipFill>
        <p:spPr bwMode="auto">
          <a:xfrm>
            <a:off x="584201" y="3214688"/>
            <a:ext cx="3130550" cy="3181350"/>
          </a:xfrm>
          <a:prstGeom prst="rect">
            <a:avLst/>
          </a:prstGeom>
          <a:noFill/>
          <a:ln w="19050">
            <a:solidFill>
              <a:schemeClr val="tx1"/>
            </a:solidFill>
            <a:miter lim="800000"/>
            <a:headEnd/>
            <a:tailEnd/>
          </a:ln>
        </p:spPr>
      </p:pic>
      <p:pic>
        <p:nvPicPr>
          <p:cNvPr id="65539" name="Picture 3" descr="cancerStemA"/>
          <p:cNvPicPr>
            <a:picLocks noChangeAspect="1" noChangeArrowheads="1"/>
          </p:cNvPicPr>
          <p:nvPr/>
        </p:nvPicPr>
        <p:blipFill>
          <a:blip r:embed="rId4" cstate="print"/>
          <a:srcRect t="1231"/>
          <a:stretch>
            <a:fillRect/>
          </a:stretch>
        </p:blipFill>
        <p:spPr bwMode="auto">
          <a:xfrm>
            <a:off x="4965705" y="3214688"/>
            <a:ext cx="3117850" cy="3181350"/>
          </a:xfrm>
          <a:prstGeom prst="rect">
            <a:avLst/>
          </a:prstGeom>
          <a:noFill/>
          <a:ln w="19050">
            <a:solidFill>
              <a:schemeClr val="tx1"/>
            </a:solidFill>
            <a:miter lim="800000"/>
            <a:headEnd/>
            <a:tailEnd/>
          </a:ln>
        </p:spPr>
      </p:pic>
      <p:sp>
        <p:nvSpPr>
          <p:cNvPr id="65540" name="Text Box 4"/>
          <p:cNvSpPr txBox="1">
            <a:spLocks noChangeArrowheads="1"/>
          </p:cNvSpPr>
          <p:nvPr/>
        </p:nvSpPr>
        <p:spPr bwMode="auto">
          <a:xfrm>
            <a:off x="8172450" y="4052890"/>
            <a:ext cx="1733550" cy="460623"/>
          </a:xfrm>
          <a:prstGeom prst="rect">
            <a:avLst/>
          </a:prstGeom>
          <a:noFill/>
          <a:ln w="9525">
            <a:noFill/>
            <a:miter lim="800000"/>
            <a:headEnd/>
            <a:tailEnd/>
          </a:ln>
        </p:spPr>
        <p:txBody>
          <a:bodyPr lIns="90344" tIns="45174" rIns="90344" bIns="45174">
            <a:spAutoFit/>
          </a:bodyPr>
          <a:lstStyle/>
          <a:p>
            <a:pPr defTabSz="903844"/>
            <a:r>
              <a:rPr lang="it-IT" sz="1200" b="1" dirty="0" err="1">
                <a:solidFill>
                  <a:srgbClr val="000000"/>
                </a:solidFill>
                <a:latin typeface="Arial"/>
                <a:cs typeface="Arial" pitchFamily="34" charset="0"/>
              </a:rPr>
              <a:t>Potentially</a:t>
            </a:r>
            <a:endParaRPr lang="it-IT" sz="1200" b="1" dirty="0">
              <a:solidFill>
                <a:srgbClr val="000000"/>
              </a:solidFill>
              <a:latin typeface="Arial"/>
              <a:cs typeface="Arial" pitchFamily="34" charset="0"/>
            </a:endParaRPr>
          </a:p>
          <a:p>
            <a:pPr defTabSz="903844"/>
            <a:r>
              <a:rPr lang="it-IT" sz="1200" b="1" dirty="0" err="1">
                <a:solidFill>
                  <a:srgbClr val="000000"/>
                </a:solidFill>
                <a:latin typeface="Arial"/>
                <a:cs typeface="Arial" pitchFamily="34" charset="0"/>
              </a:rPr>
              <a:t>metastatic</a:t>
            </a:r>
            <a:endParaRPr lang="it-IT" sz="1200" b="1" dirty="0">
              <a:solidFill>
                <a:srgbClr val="000000"/>
              </a:solidFill>
              <a:latin typeface="Arial"/>
              <a:cs typeface="Arial" pitchFamily="34" charset="0"/>
            </a:endParaRPr>
          </a:p>
        </p:txBody>
      </p:sp>
      <p:sp>
        <p:nvSpPr>
          <p:cNvPr id="65541" name="Text Box 5"/>
          <p:cNvSpPr txBox="1">
            <a:spLocks noChangeArrowheads="1"/>
          </p:cNvSpPr>
          <p:nvPr/>
        </p:nvSpPr>
        <p:spPr bwMode="auto">
          <a:xfrm>
            <a:off x="8101018" y="4830764"/>
            <a:ext cx="1047750" cy="460623"/>
          </a:xfrm>
          <a:prstGeom prst="rect">
            <a:avLst/>
          </a:prstGeom>
          <a:noFill/>
          <a:ln w="9525">
            <a:noFill/>
            <a:miter lim="800000"/>
            <a:headEnd/>
            <a:tailEnd/>
          </a:ln>
        </p:spPr>
        <p:txBody>
          <a:bodyPr lIns="90344" tIns="45174" rIns="90344" bIns="45174">
            <a:spAutoFit/>
          </a:bodyPr>
          <a:lstStyle/>
          <a:p>
            <a:pPr algn="ctr" defTabSz="903844"/>
            <a:r>
              <a:rPr lang="it-IT" sz="1200" b="1" dirty="0">
                <a:solidFill>
                  <a:srgbClr val="000000"/>
                </a:solidFill>
                <a:latin typeface="Arial"/>
                <a:cs typeface="Arial" pitchFamily="34" charset="0"/>
              </a:rPr>
              <a:t>Non</a:t>
            </a:r>
          </a:p>
          <a:p>
            <a:pPr algn="ctr" defTabSz="903844"/>
            <a:r>
              <a:rPr lang="it-IT" sz="1200" b="1" dirty="0" err="1">
                <a:solidFill>
                  <a:srgbClr val="000000"/>
                </a:solidFill>
                <a:latin typeface="Arial"/>
                <a:cs typeface="Arial" pitchFamily="34" charset="0"/>
              </a:rPr>
              <a:t>Metastatic</a:t>
            </a:r>
            <a:endParaRPr lang="it-IT" sz="1200" b="1" dirty="0">
              <a:solidFill>
                <a:srgbClr val="000000"/>
              </a:solidFill>
              <a:latin typeface="Arial"/>
              <a:cs typeface="Arial" pitchFamily="34" charset="0"/>
            </a:endParaRPr>
          </a:p>
        </p:txBody>
      </p:sp>
      <p:sp>
        <p:nvSpPr>
          <p:cNvPr id="65542" name="Line 6"/>
          <p:cNvSpPr>
            <a:spLocks noChangeShapeType="1"/>
          </p:cNvSpPr>
          <p:nvPr/>
        </p:nvSpPr>
        <p:spPr bwMode="auto">
          <a:xfrm>
            <a:off x="7197896" y="4399086"/>
            <a:ext cx="1008063" cy="504825"/>
          </a:xfrm>
          <a:prstGeom prst="line">
            <a:avLst/>
          </a:prstGeom>
          <a:noFill/>
          <a:ln w="15875">
            <a:solidFill>
              <a:schemeClr val="tx1"/>
            </a:solidFill>
            <a:round/>
            <a:headEnd/>
            <a:tailEnd/>
          </a:ln>
        </p:spPr>
        <p:txBody>
          <a:bodyPr lIns="90344" tIns="45174" rIns="90344" bIns="45174"/>
          <a:lstStyle/>
          <a:p>
            <a:pPr defTabSz="903844"/>
            <a:endParaRPr lang="it-IT" dirty="0">
              <a:solidFill>
                <a:srgbClr val="000000"/>
              </a:solidFill>
              <a:cs typeface="Arial" pitchFamily="34" charset="0"/>
            </a:endParaRPr>
          </a:p>
        </p:txBody>
      </p:sp>
      <p:sp>
        <p:nvSpPr>
          <p:cNvPr id="65543" name="Text Box 7"/>
          <p:cNvSpPr txBox="1">
            <a:spLocks noChangeArrowheads="1"/>
          </p:cNvSpPr>
          <p:nvPr/>
        </p:nvSpPr>
        <p:spPr bwMode="auto">
          <a:xfrm>
            <a:off x="8096250" y="3175002"/>
            <a:ext cx="1047750" cy="460623"/>
          </a:xfrm>
          <a:prstGeom prst="rect">
            <a:avLst/>
          </a:prstGeom>
          <a:noFill/>
          <a:ln w="9525">
            <a:noFill/>
            <a:miter lim="800000"/>
            <a:headEnd/>
            <a:tailEnd/>
          </a:ln>
        </p:spPr>
        <p:txBody>
          <a:bodyPr lIns="90344" tIns="45174" rIns="90344" bIns="45174">
            <a:spAutoFit/>
          </a:bodyPr>
          <a:lstStyle/>
          <a:p>
            <a:pPr algn="ctr" defTabSz="903844"/>
            <a:r>
              <a:rPr lang="it-IT" sz="1200" b="1" dirty="0">
                <a:solidFill>
                  <a:srgbClr val="000000"/>
                </a:solidFill>
                <a:latin typeface="Arial"/>
                <a:cs typeface="Arial" pitchFamily="34" charset="0"/>
              </a:rPr>
              <a:t>Non</a:t>
            </a:r>
          </a:p>
          <a:p>
            <a:pPr algn="ctr" defTabSz="903844"/>
            <a:r>
              <a:rPr lang="it-IT" sz="1200" b="1" dirty="0" err="1">
                <a:solidFill>
                  <a:srgbClr val="000000"/>
                </a:solidFill>
                <a:latin typeface="Arial"/>
                <a:cs typeface="Arial" pitchFamily="34" charset="0"/>
              </a:rPr>
              <a:t>Metastatic</a:t>
            </a:r>
            <a:endParaRPr lang="it-IT" sz="1200" b="1" dirty="0">
              <a:solidFill>
                <a:srgbClr val="000000"/>
              </a:solidFill>
              <a:latin typeface="Arial"/>
              <a:cs typeface="Arial" pitchFamily="34" charset="0"/>
            </a:endParaRPr>
          </a:p>
        </p:txBody>
      </p:sp>
      <p:sp>
        <p:nvSpPr>
          <p:cNvPr id="65544" name="Line 8"/>
          <p:cNvSpPr>
            <a:spLocks noChangeShapeType="1"/>
          </p:cNvSpPr>
          <p:nvPr/>
        </p:nvSpPr>
        <p:spPr bwMode="auto">
          <a:xfrm flipH="1">
            <a:off x="7524750" y="3391022"/>
            <a:ext cx="719138" cy="3175"/>
          </a:xfrm>
          <a:prstGeom prst="line">
            <a:avLst/>
          </a:prstGeom>
          <a:noFill/>
          <a:ln w="25400">
            <a:solidFill>
              <a:schemeClr val="tx1"/>
            </a:solidFill>
            <a:round/>
            <a:headEnd/>
            <a:tailEnd type="triangle" w="lg" len="med"/>
          </a:ln>
        </p:spPr>
        <p:txBody>
          <a:bodyPr lIns="90344" tIns="45174" rIns="90344" bIns="45174"/>
          <a:lstStyle/>
          <a:p>
            <a:pPr defTabSz="903844"/>
            <a:endParaRPr lang="it-IT" dirty="0">
              <a:solidFill>
                <a:srgbClr val="000000"/>
              </a:solidFill>
              <a:cs typeface="Arial" pitchFamily="34" charset="0"/>
            </a:endParaRPr>
          </a:p>
        </p:txBody>
      </p:sp>
      <p:sp>
        <p:nvSpPr>
          <p:cNvPr id="65545" name="Line 9"/>
          <p:cNvSpPr>
            <a:spLocks noChangeShapeType="1"/>
          </p:cNvSpPr>
          <p:nvPr/>
        </p:nvSpPr>
        <p:spPr bwMode="auto">
          <a:xfrm flipH="1">
            <a:off x="7942265" y="4192588"/>
            <a:ext cx="285750" cy="0"/>
          </a:xfrm>
          <a:prstGeom prst="line">
            <a:avLst/>
          </a:prstGeom>
          <a:noFill/>
          <a:ln w="25400">
            <a:solidFill>
              <a:schemeClr val="tx1"/>
            </a:solidFill>
            <a:round/>
            <a:headEnd/>
            <a:tailEnd type="triangle" w="lg" len="med"/>
          </a:ln>
        </p:spPr>
        <p:txBody>
          <a:bodyPr lIns="90344" tIns="45174" rIns="90344" bIns="45174"/>
          <a:lstStyle/>
          <a:p>
            <a:pPr defTabSz="903844"/>
            <a:endParaRPr lang="it-IT" dirty="0">
              <a:solidFill>
                <a:srgbClr val="000000"/>
              </a:solidFill>
              <a:cs typeface="Arial" pitchFamily="34" charset="0"/>
            </a:endParaRPr>
          </a:p>
        </p:txBody>
      </p:sp>
      <p:sp>
        <p:nvSpPr>
          <p:cNvPr id="65546" name="Text Box 10"/>
          <p:cNvSpPr txBox="1">
            <a:spLocks noChangeArrowheads="1"/>
          </p:cNvSpPr>
          <p:nvPr/>
        </p:nvSpPr>
        <p:spPr bwMode="auto">
          <a:xfrm>
            <a:off x="6945318" y="2105251"/>
            <a:ext cx="1824037" cy="522178"/>
          </a:xfrm>
          <a:prstGeom prst="rect">
            <a:avLst/>
          </a:prstGeom>
          <a:noFill/>
          <a:ln w="9525">
            <a:noFill/>
            <a:miter lim="800000"/>
            <a:headEnd/>
            <a:tailEnd/>
          </a:ln>
        </p:spPr>
        <p:txBody>
          <a:bodyPr lIns="90344" tIns="45174" rIns="90344" bIns="45174">
            <a:spAutoFit/>
          </a:bodyPr>
          <a:lstStyle/>
          <a:p>
            <a:pPr algn="ctr" defTabSz="903844"/>
            <a:r>
              <a:rPr lang="it-IT" sz="1400" b="1" dirty="0">
                <a:solidFill>
                  <a:srgbClr val="000000"/>
                </a:solidFill>
                <a:latin typeface="Arial"/>
                <a:cs typeface="Arial" pitchFamily="34" charset="0"/>
              </a:rPr>
              <a:t>Non </a:t>
            </a:r>
            <a:r>
              <a:rPr lang="it-IT" sz="1400" b="1" dirty="0" err="1">
                <a:solidFill>
                  <a:srgbClr val="000000"/>
                </a:solidFill>
                <a:latin typeface="Arial"/>
                <a:cs typeface="Arial" pitchFamily="34" charset="0"/>
              </a:rPr>
              <a:t>tumorigenic</a:t>
            </a:r>
            <a:endParaRPr lang="it-IT" sz="1400" b="1" dirty="0">
              <a:solidFill>
                <a:srgbClr val="000000"/>
              </a:solidFill>
              <a:latin typeface="Arial"/>
              <a:cs typeface="Arial" pitchFamily="34" charset="0"/>
            </a:endParaRPr>
          </a:p>
          <a:p>
            <a:pPr algn="ctr" defTabSz="903844"/>
            <a:r>
              <a:rPr lang="it-IT" sz="1400" b="1" dirty="0" err="1">
                <a:solidFill>
                  <a:srgbClr val="000000"/>
                </a:solidFill>
                <a:latin typeface="Arial"/>
                <a:cs typeface="Arial" pitchFamily="34" charset="0"/>
              </a:rPr>
              <a:t>differentiated</a:t>
            </a:r>
            <a:r>
              <a:rPr lang="it-IT" sz="1400" b="1" dirty="0">
                <a:solidFill>
                  <a:srgbClr val="000000"/>
                </a:solidFill>
                <a:latin typeface="Arial"/>
                <a:cs typeface="Arial" pitchFamily="34" charset="0"/>
              </a:rPr>
              <a:t> </a:t>
            </a:r>
            <a:r>
              <a:rPr lang="it-IT" sz="1400" b="1" dirty="0" err="1">
                <a:solidFill>
                  <a:srgbClr val="000000"/>
                </a:solidFill>
                <a:latin typeface="Arial"/>
                <a:cs typeface="Arial" pitchFamily="34" charset="0"/>
              </a:rPr>
              <a:t>cell</a:t>
            </a:r>
            <a:endParaRPr lang="it-IT" sz="1400" b="1" dirty="0">
              <a:solidFill>
                <a:srgbClr val="000000"/>
              </a:solidFill>
              <a:latin typeface="Arial"/>
              <a:cs typeface="Arial" pitchFamily="34" charset="0"/>
            </a:endParaRPr>
          </a:p>
        </p:txBody>
      </p:sp>
      <p:sp>
        <p:nvSpPr>
          <p:cNvPr id="65547" name="Text Box 11"/>
          <p:cNvSpPr txBox="1">
            <a:spLocks noChangeArrowheads="1"/>
          </p:cNvSpPr>
          <p:nvPr/>
        </p:nvSpPr>
        <p:spPr bwMode="auto">
          <a:xfrm>
            <a:off x="3748260" y="2105257"/>
            <a:ext cx="2865437" cy="523875"/>
          </a:xfrm>
          <a:prstGeom prst="rect">
            <a:avLst/>
          </a:prstGeom>
          <a:noFill/>
          <a:ln w="9525">
            <a:noFill/>
            <a:miter lim="800000"/>
            <a:headEnd/>
            <a:tailEnd/>
          </a:ln>
        </p:spPr>
        <p:txBody>
          <a:bodyPr lIns="90344" tIns="45174" rIns="90344" bIns="45174">
            <a:spAutoFit/>
          </a:bodyPr>
          <a:lstStyle/>
          <a:p>
            <a:pPr algn="ctr" defTabSz="903844"/>
            <a:r>
              <a:rPr lang="it-IT" sz="1400" b="1" dirty="0">
                <a:solidFill>
                  <a:srgbClr val="000000"/>
                </a:solidFill>
                <a:latin typeface="Arial"/>
                <a:cs typeface="Arial" pitchFamily="34" charset="0"/>
              </a:rPr>
              <a:t>Non </a:t>
            </a:r>
            <a:r>
              <a:rPr lang="it-IT" sz="1400" b="1" dirty="0" err="1">
                <a:solidFill>
                  <a:srgbClr val="000000"/>
                </a:solidFill>
                <a:latin typeface="Arial"/>
                <a:cs typeface="Arial" pitchFamily="34" charset="0"/>
              </a:rPr>
              <a:t>tumorigenic</a:t>
            </a:r>
            <a:r>
              <a:rPr lang="it-IT" sz="1400" b="1" dirty="0">
                <a:solidFill>
                  <a:srgbClr val="000000"/>
                </a:solidFill>
                <a:latin typeface="Arial"/>
                <a:cs typeface="Arial" pitchFamily="34" charset="0"/>
              </a:rPr>
              <a:t> </a:t>
            </a:r>
            <a:r>
              <a:rPr lang="it-IT" sz="1400" b="1" dirty="0" err="1">
                <a:solidFill>
                  <a:srgbClr val="000000"/>
                </a:solidFill>
                <a:latin typeface="Arial"/>
                <a:cs typeface="Arial" pitchFamily="34" charset="0"/>
              </a:rPr>
              <a:t>transient</a:t>
            </a:r>
            <a:r>
              <a:rPr lang="it-IT" sz="1400" b="1" dirty="0">
                <a:solidFill>
                  <a:srgbClr val="000000"/>
                </a:solidFill>
                <a:latin typeface="Arial"/>
                <a:cs typeface="Arial" pitchFamily="34" charset="0"/>
              </a:rPr>
              <a:t> </a:t>
            </a:r>
            <a:r>
              <a:rPr lang="it-IT" sz="1400" b="1" dirty="0" err="1">
                <a:solidFill>
                  <a:srgbClr val="000000"/>
                </a:solidFill>
                <a:latin typeface="Arial"/>
                <a:cs typeface="Arial" pitchFamily="34" charset="0"/>
              </a:rPr>
              <a:t>amplifying</a:t>
            </a:r>
            <a:r>
              <a:rPr lang="it-IT" sz="1400" b="1" dirty="0">
                <a:solidFill>
                  <a:srgbClr val="000000"/>
                </a:solidFill>
                <a:latin typeface="Arial"/>
                <a:cs typeface="Arial" pitchFamily="34" charset="0"/>
              </a:rPr>
              <a:t> </a:t>
            </a:r>
            <a:r>
              <a:rPr lang="it-IT" sz="1400" b="1" dirty="0" err="1">
                <a:solidFill>
                  <a:srgbClr val="000000"/>
                </a:solidFill>
                <a:latin typeface="Arial"/>
                <a:cs typeface="Arial" pitchFamily="34" charset="0"/>
              </a:rPr>
              <a:t>progenitors</a:t>
            </a:r>
            <a:endParaRPr lang="it-IT" sz="1400" b="1" dirty="0">
              <a:solidFill>
                <a:srgbClr val="000000"/>
              </a:solidFill>
              <a:latin typeface="Arial"/>
              <a:cs typeface="Arial" pitchFamily="34" charset="0"/>
            </a:endParaRPr>
          </a:p>
        </p:txBody>
      </p:sp>
      <p:grpSp>
        <p:nvGrpSpPr>
          <p:cNvPr id="2" name="Group 12"/>
          <p:cNvGrpSpPr>
            <a:grpSpLocks/>
          </p:cNvGrpSpPr>
          <p:nvPr/>
        </p:nvGrpSpPr>
        <p:grpSpPr bwMode="auto">
          <a:xfrm>
            <a:off x="4697413" y="1232132"/>
            <a:ext cx="544512" cy="544513"/>
            <a:chOff x="2567" y="856"/>
            <a:chExt cx="343" cy="343"/>
          </a:xfrm>
        </p:grpSpPr>
        <p:sp>
          <p:nvSpPr>
            <p:cNvPr id="65616" name="Oval 13"/>
            <p:cNvSpPr>
              <a:spLocks noChangeArrowheads="1"/>
            </p:cNvSpPr>
            <p:nvPr/>
          </p:nvSpPr>
          <p:spPr bwMode="auto">
            <a:xfrm>
              <a:off x="2567" y="856"/>
              <a:ext cx="343" cy="343"/>
            </a:xfrm>
            <a:prstGeom prst="ellipse">
              <a:avLst/>
            </a:prstGeom>
            <a:solidFill>
              <a:srgbClr val="00FF00"/>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617" name="Oval 14"/>
            <p:cNvSpPr>
              <a:spLocks noChangeArrowheads="1"/>
            </p:cNvSpPr>
            <p:nvPr/>
          </p:nvSpPr>
          <p:spPr bwMode="auto">
            <a:xfrm>
              <a:off x="2638" y="944"/>
              <a:ext cx="216" cy="181"/>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sp>
        <p:nvSpPr>
          <p:cNvPr id="65549" name="Text Box 15"/>
          <p:cNvSpPr txBox="1">
            <a:spLocks noChangeArrowheads="1"/>
          </p:cNvSpPr>
          <p:nvPr/>
        </p:nvSpPr>
        <p:spPr bwMode="auto">
          <a:xfrm>
            <a:off x="1023944" y="2090960"/>
            <a:ext cx="1803400" cy="522178"/>
          </a:xfrm>
          <a:prstGeom prst="rect">
            <a:avLst/>
          </a:prstGeom>
          <a:noFill/>
          <a:ln w="9525">
            <a:noFill/>
            <a:miter lim="800000"/>
            <a:headEnd/>
            <a:tailEnd/>
          </a:ln>
        </p:spPr>
        <p:txBody>
          <a:bodyPr lIns="90344" tIns="45174" rIns="90344" bIns="45174">
            <a:spAutoFit/>
          </a:bodyPr>
          <a:lstStyle/>
          <a:p>
            <a:pPr algn="ctr" defTabSz="903844"/>
            <a:r>
              <a:rPr lang="it-IT" sz="1400" b="1" dirty="0" err="1">
                <a:solidFill>
                  <a:srgbClr val="000000"/>
                </a:solidFill>
                <a:latin typeface="Arial"/>
                <a:cs typeface="Arial" pitchFamily="34" charset="0"/>
              </a:rPr>
              <a:t>Tumorigenic</a:t>
            </a:r>
            <a:endParaRPr lang="it-IT" sz="1400" b="1" dirty="0">
              <a:solidFill>
                <a:srgbClr val="000000"/>
              </a:solidFill>
              <a:latin typeface="Arial"/>
              <a:cs typeface="Arial" pitchFamily="34" charset="0"/>
            </a:endParaRPr>
          </a:p>
          <a:p>
            <a:pPr algn="ctr" defTabSz="903844"/>
            <a:r>
              <a:rPr lang="it-IT" sz="1400" b="1" dirty="0" err="1">
                <a:solidFill>
                  <a:srgbClr val="000000"/>
                </a:solidFill>
                <a:latin typeface="Arial"/>
                <a:cs typeface="Arial" pitchFamily="34" charset="0"/>
              </a:rPr>
              <a:t>cancer</a:t>
            </a:r>
            <a:r>
              <a:rPr lang="it-IT" sz="1400" b="1" dirty="0">
                <a:solidFill>
                  <a:srgbClr val="000000"/>
                </a:solidFill>
                <a:latin typeface="Arial"/>
                <a:cs typeface="Arial" pitchFamily="34" charset="0"/>
              </a:rPr>
              <a:t> </a:t>
            </a:r>
            <a:r>
              <a:rPr lang="it-IT" sz="1400" b="1" dirty="0" err="1">
                <a:solidFill>
                  <a:srgbClr val="000000"/>
                </a:solidFill>
                <a:latin typeface="Arial"/>
                <a:cs typeface="Arial" pitchFamily="34" charset="0"/>
              </a:rPr>
              <a:t>stem</a:t>
            </a:r>
            <a:r>
              <a:rPr lang="it-IT" sz="1400" b="1" dirty="0">
                <a:solidFill>
                  <a:srgbClr val="000000"/>
                </a:solidFill>
                <a:latin typeface="Arial"/>
                <a:cs typeface="Arial" pitchFamily="34" charset="0"/>
              </a:rPr>
              <a:t> </a:t>
            </a:r>
            <a:r>
              <a:rPr lang="it-IT" sz="1400" b="1" dirty="0" err="1">
                <a:solidFill>
                  <a:srgbClr val="000000"/>
                </a:solidFill>
                <a:latin typeface="Arial"/>
                <a:cs typeface="Arial" pitchFamily="34" charset="0"/>
              </a:rPr>
              <a:t>cells</a:t>
            </a:r>
            <a:endParaRPr lang="it-IT" sz="1400" b="1" dirty="0">
              <a:solidFill>
                <a:srgbClr val="000000"/>
              </a:solidFill>
              <a:latin typeface="Arial"/>
              <a:cs typeface="Arial" pitchFamily="34" charset="0"/>
            </a:endParaRPr>
          </a:p>
        </p:txBody>
      </p:sp>
      <p:grpSp>
        <p:nvGrpSpPr>
          <p:cNvPr id="3" name="Gruppo 66"/>
          <p:cNvGrpSpPr>
            <a:grpSpLocks/>
          </p:cNvGrpSpPr>
          <p:nvPr/>
        </p:nvGrpSpPr>
        <p:grpSpPr bwMode="auto">
          <a:xfrm>
            <a:off x="1666940" y="1295632"/>
            <a:ext cx="544513" cy="544513"/>
            <a:chOff x="1476375" y="1295400"/>
            <a:chExt cx="544513" cy="544513"/>
          </a:xfrm>
        </p:grpSpPr>
        <p:sp>
          <p:nvSpPr>
            <p:cNvPr id="65614" name="Oval 16"/>
            <p:cNvSpPr>
              <a:spLocks noChangeArrowheads="1"/>
            </p:cNvSpPr>
            <p:nvPr/>
          </p:nvSpPr>
          <p:spPr bwMode="auto">
            <a:xfrm>
              <a:off x="1476375" y="1295400"/>
              <a:ext cx="544513" cy="544513"/>
            </a:xfrm>
            <a:prstGeom prst="ellipse">
              <a:avLst/>
            </a:prstGeom>
            <a:solidFill>
              <a:srgbClr val="FF0000"/>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615" name="Oval 17"/>
            <p:cNvSpPr>
              <a:spLocks noChangeArrowheads="1"/>
            </p:cNvSpPr>
            <p:nvPr/>
          </p:nvSpPr>
          <p:spPr bwMode="auto">
            <a:xfrm>
              <a:off x="1589088" y="1435100"/>
              <a:ext cx="342900" cy="287338"/>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sp>
        <p:nvSpPr>
          <p:cNvPr id="65551" name="Line 18"/>
          <p:cNvSpPr>
            <a:spLocks noChangeShapeType="1"/>
          </p:cNvSpPr>
          <p:nvPr/>
        </p:nvSpPr>
        <p:spPr bwMode="auto">
          <a:xfrm flipV="1">
            <a:off x="2333630" y="1214438"/>
            <a:ext cx="571500" cy="214312"/>
          </a:xfrm>
          <a:prstGeom prst="line">
            <a:avLst/>
          </a:prstGeom>
          <a:noFill/>
          <a:ln w="28575">
            <a:solidFill>
              <a:schemeClr val="tx1"/>
            </a:solidFill>
            <a:round/>
            <a:headEnd/>
            <a:tailEnd type="triangle" w="lg" len="med"/>
          </a:ln>
        </p:spPr>
        <p:txBody>
          <a:bodyPr lIns="90344" tIns="45174" rIns="90344" bIns="45174"/>
          <a:lstStyle/>
          <a:p>
            <a:pPr defTabSz="903844"/>
            <a:endParaRPr lang="it-IT" dirty="0">
              <a:solidFill>
                <a:srgbClr val="000000"/>
              </a:solidFill>
              <a:cs typeface="Arial" pitchFamily="34" charset="0"/>
            </a:endParaRPr>
          </a:p>
        </p:txBody>
      </p:sp>
      <p:sp>
        <p:nvSpPr>
          <p:cNvPr id="65552" name="Oval 19"/>
          <p:cNvSpPr>
            <a:spLocks noChangeArrowheads="1"/>
          </p:cNvSpPr>
          <p:nvPr/>
        </p:nvSpPr>
        <p:spPr bwMode="auto">
          <a:xfrm>
            <a:off x="3074992" y="741363"/>
            <a:ext cx="544512" cy="544512"/>
          </a:xfrm>
          <a:prstGeom prst="ellipse">
            <a:avLst/>
          </a:prstGeom>
          <a:solidFill>
            <a:srgbClr val="FF0000"/>
          </a:solidFill>
          <a:ln w="9525">
            <a:solidFill>
              <a:schemeClr val="tx1"/>
            </a:solidFill>
            <a:round/>
            <a:headEnd/>
            <a:tailEnd/>
          </a:ln>
        </p:spPr>
        <p:txBody>
          <a:bodyPr wrap="none" lIns="90344" tIns="45174" rIns="90344" bIns="45174" anchor="ctr"/>
          <a:lstStyle/>
          <a:p>
            <a:pPr algn="ctr" defTabSz="903844"/>
            <a:endParaRPr lang="it-IT" dirty="0">
              <a:solidFill>
                <a:srgbClr val="000000"/>
              </a:solidFill>
              <a:latin typeface="Arial"/>
              <a:cs typeface="Arial" pitchFamily="34" charset="0"/>
            </a:endParaRPr>
          </a:p>
        </p:txBody>
      </p:sp>
      <p:sp>
        <p:nvSpPr>
          <p:cNvPr id="65553" name="Oval 20"/>
          <p:cNvSpPr>
            <a:spLocks noChangeArrowheads="1"/>
          </p:cNvSpPr>
          <p:nvPr/>
        </p:nvSpPr>
        <p:spPr bwMode="auto">
          <a:xfrm>
            <a:off x="3187701" y="881071"/>
            <a:ext cx="342900" cy="287337"/>
          </a:xfrm>
          <a:prstGeom prst="ellipse">
            <a:avLst/>
          </a:prstGeom>
          <a:solidFill>
            <a:srgbClr val="9900CC"/>
          </a:solidFill>
          <a:ln w="9525">
            <a:solidFill>
              <a:schemeClr val="tx1"/>
            </a:solidFill>
            <a:round/>
            <a:headEnd/>
            <a:tailEnd/>
          </a:ln>
        </p:spPr>
        <p:txBody>
          <a:bodyPr wrap="none" lIns="90344" tIns="45174" rIns="90344" bIns="45174" anchor="ctr"/>
          <a:lstStyle/>
          <a:p>
            <a:pPr algn="ctr" defTabSz="903844"/>
            <a:endParaRPr lang="it-IT" dirty="0">
              <a:solidFill>
                <a:srgbClr val="000000"/>
              </a:solidFill>
              <a:latin typeface="Arial"/>
              <a:cs typeface="Arial" pitchFamily="34" charset="0"/>
            </a:endParaRPr>
          </a:p>
        </p:txBody>
      </p:sp>
      <p:sp>
        <p:nvSpPr>
          <p:cNvPr id="65554" name="Line 21"/>
          <p:cNvSpPr>
            <a:spLocks noChangeShapeType="1"/>
          </p:cNvSpPr>
          <p:nvPr/>
        </p:nvSpPr>
        <p:spPr bwMode="auto">
          <a:xfrm>
            <a:off x="2333625" y="1624017"/>
            <a:ext cx="642938" cy="19050"/>
          </a:xfrm>
          <a:prstGeom prst="line">
            <a:avLst/>
          </a:prstGeom>
          <a:noFill/>
          <a:ln w="28575">
            <a:solidFill>
              <a:schemeClr val="tx1"/>
            </a:solidFill>
            <a:round/>
            <a:headEnd/>
            <a:tailEnd type="triangle" w="lg" len="med"/>
          </a:ln>
        </p:spPr>
        <p:txBody>
          <a:bodyPr lIns="90344" tIns="45174" rIns="90344" bIns="45174"/>
          <a:lstStyle/>
          <a:p>
            <a:pPr defTabSz="903844"/>
            <a:endParaRPr lang="it-IT" dirty="0">
              <a:solidFill>
                <a:srgbClr val="000000"/>
              </a:solidFill>
              <a:cs typeface="Arial" pitchFamily="34" charset="0"/>
            </a:endParaRPr>
          </a:p>
        </p:txBody>
      </p:sp>
      <p:sp>
        <p:nvSpPr>
          <p:cNvPr id="65555" name="Line 22"/>
          <p:cNvSpPr>
            <a:spLocks noChangeShapeType="1"/>
          </p:cNvSpPr>
          <p:nvPr/>
        </p:nvSpPr>
        <p:spPr bwMode="auto">
          <a:xfrm flipV="1">
            <a:off x="6011976" y="1571625"/>
            <a:ext cx="720725" cy="0"/>
          </a:xfrm>
          <a:prstGeom prst="line">
            <a:avLst/>
          </a:prstGeom>
          <a:noFill/>
          <a:ln w="28575">
            <a:solidFill>
              <a:schemeClr val="tx1"/>
            </a:solidFill>
            <a:round/>
            <a:headEnd/>
            <a:tailEnd type="triangle" w="lg" len="med"/>
          </a:ln>
        </p:spPr>
        <p:txBody>
          <a:bodyPr lIns="90344" tIns="45174" rIns="90344" bIns="45174"/>
          <a:lstStyle/>
          <a:p>
            <a:pPr defTabSz="903844"/>
            <a:endParaRPr lang="it-IT" dirty="0">
              <a:solidFill>
                <a:srgbClr val="000000"/>
              </a:solidFill>
              <a:cs typeface="Arial" pitchFamily="34" charset="0"/>
            </a:endParaRPr>
          </a:p>
        </p:txBody>
      </p:sp>
      <p:sp>
        <p:nvSpPr>
          <p:cNvPr id="65556" name="Text Box 23"/>
          <p:cNvSpPr txBox="1">
            <a:spLocks noChangeArrowheads="1"/>
          </p:cNvSpPr>
          <p:nvPr/>
        </p:nvSpPr>
        <p:spPr bwMode="auto">
          <a:xfrm>
            <a:off x="1662186" y="2874968"/>
            <a:ext cx="1055005" cy="342586"/>
          </a:xfrm>
          <a:prstGeom prst="rect">
            <a:avLst/>
          </a:prstGeom>
          <a:noFill/>
          <a:ln w="9525">
            <a:noFill/>
            <a:miter lim="800000"/>
            <a:headEnd/>
            <a:tailEnd/>
          </a:ln>
        </p:spPr>
        <p:txBody>
          <a:bodyPr wrap="none" lIns="90344" tIns="45174" rIns="90344" bIns="45174">
            <a:spAutoFit/>
          </a:bodyPr>
          <a:lstStyle/>
          <a:p>
            <a:pPr defTabSz="903844"/>
            <a:r>
              <a:rPr lang="it-IT" sz="1600" b="1" dirty="0" err="1">
                <a:solidFill>
                  <a:srgbClr val="000000"/>
                </a:solidFill>
                <a:latin typeface="Arial"/>
                <a:cs typeface="Arial" pitchFamily="34" charset="0"/>
              </a:rPr>
              <a:t>Old</a:t>
            </a:r>
            <a:r>
              <a:rPr lang="it-IT" sz="1600" b="1" dirty="0">
                <a:solidFill>
                  <a:srgbClr val="000000"/>
                </a:solidFill>
                <a:latin typeface="Arial"/>
                <a:cs typeface="Arial" pitchFamily="34" charset="0"/>
              </a:rPr>
              <a:t> </a:t>
            </a:r>
            <a:r>
              <a:rPr lang="it-IT" sz="1600" b="1" dirty="0" err="1">
                <a:solidFill>
                  <a:srgbClr val="000000"/>
                </a:solidFill>
                <a:latin typeface="Arial"/>
                <a:cs typeface="Arial" pitchFamily="34" charset="0"/>
              </a:rPr>
              <a:t>view</a:t>
            </a:r>
            <a:endParaRPr lang="it-IT" sz="1600" b="1" dirty="0">
              <a:solidFill>
                <a:srgbClr val="000000"/>
              </a:solidFill>
              <a:latin typeface="Arial"/>
              <a:cs typeface="Arial" pitchFamily="34" charset="0"/>
            </a:endParaRPr>
          </a:p>
        </p:txBody>
      </p:sp>
      <p:sp>
        <p:nvSpPr>
          <p:cNvPr id="65557" name="Text Box 24"/>
          <p:cNvSpPr txBox="1">
            <a:spLocks noChangeArrowheads="1"/>
          </p:cNvSpPr>
          <p:nvPr/>
        </p:nvSpPr>
        <p:spPr bwMode="auto">
          <a:xfrm>
            <a:off x="5975466" y="2874968"/>
            <a:ext cx="1136433" cy="342586"/>
          </a:xfrm>
          <a:prstGeom prst="rect">
            <a:avLst/>
          </a:prstGeom>
          <a:noFill/>
          <a:ln w="9525">
            <a:noFill/>
            <a:miter lim="800000"/>
            <a:headEnd/>
            <a:tailEnd/>
          </a:ln>
        </p:spPr>
        <p:txBody>
          <a:bodyPr wrap="none" lIns="90344" tIns="45174" rIns="90344" bIns="45174">
            <a:spAutoFit/>
          </a:bodyPr>
          <a:lstStyle/>
          <a:p>
            <a:pPr defTabSz="903844"/>
            <a:r>
              <a:rPr lang="it-IT" sz="1600" b="1" dirty="0">
                <a:solidFill>
                  <a:srgbClr val="000000"/>
                </a:solidFill>
                <a:latin typeface="Arial"/>
                <a:cs typeface="Arial" pitchFamily="34" charset="0"/>
              </a:rPr>
              <a:t>New </a:t>
            </a:r>
            <a:r>
              <a:rPr lang="it-IT" sz="1600" b="1" dirty="0" err="1">
                <a:solidFill>
                  <a:srgbClr val="000000"/>
                </a:solidFill>
                <a:latin typeface="Arial"/>
                <a:cs typeface="Arial" pitchFamily="34" charset="0"/>
              </a:rPr>
              <a:t>view</a:t>
            </a:r>
            <a:endParaRPr lang="it-IT" sz="1600" b="1" dirty="0">
              <a:solidFill>
                <a:srgbClr val="000000"/>
              </a:solidFill>
              <a:latin typeface="Arial"/>
              <a:cs typeface="Arial" pitchFamily="34" charset="0"/>
            </a:endParaRPr>
          </a:p>
        </p:txBody>
      </p:sp>
      <p:grpSp>
        <p:nvGrpSpPr>
          <p:cNvPr id="4" name="Group 25"/>
          <p:cNvGrpSpPr>
            <a:grpSpLocks/>
          </p:cNvGrpSpPr>
          <p:nvPr/>
        </p:nvGrpSpPr>
        <p:grpSpPr bwMode="auto">
          <a:xfrm>
            <a:off x="6805617" y="1016227"/>
            <a:ext cx="544512" cy="544513"/>
            <a:chOff x="4235" y="856"/>
            <a:chExt cx="343" cy="343"/>
          </a:xfrm>
        </p:grpSpPr>
        <p:sp>
          <p:nvSpPr>
            <p:cNvPr id="65612" name="Oval 26"/>
            <p:cNvSpPr>
              <a:spLocks noChangeArrowheads="1"/>
            </p:cNvSpPr>
            <p:nvPr/>
          </p:nvSpPr>
          <p:spPr bwMode="auto">
            <a:xfrm>
              <a:off x="4235" y="856"/>
              <a:ext cx="343" cy="343"/>
            </a:xfrm>
            <a:prstGeom prst="ellipse">
              <a:avLst/>
            </a:prstGeom>
            <a:solidFill>
              <a:srgbClr val="9966FF"/>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613" name="Oval 27"/>
            <p:cNvSpPr>
              <a:spLocks noChangeArrowheads="1"/>
            </p:cNvSpPr>
            <p:nvPr/>
          </p:nvSpPr>
          <p:spPr bwMode="auto">
            <a:xfrm>
              <a:off x="4306" y="944"/>
              <a:ext cx="216" cy="181"/>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grpSp>
        <p:nvGrpSpPr>
          <p:cNvPr id="5" name="Group 28"/>
          <p:cNvGrpSpPr>
            <a:grpSpLocks/>
          </p:cNvGrpSpPr>
          <p:nvPr/>
        </p:nvGrpSpPr>
        <p:grpSpPr bwMode="auto">
          <a:xfrm>
            <a:off x="7021513" y="1232132"/>
            <a:ext cx="544512" cy="544513"/>
            <a:chOff x="4235" y="856"/>
            <a:chExt cx="343" cy="343"/>
          </a:xfrm>
        </p:grpSpPr>
        <p:sp>
          <p:nvSpPr>
            <p:cNvPr id="65610" name="Oval 29"/>
            <p:cNvSpPr>
              <a:spLocks noChangeArrowheads="1"/>
            </p:cNvSpPr>
            <p:nvPr/>
          </p:nvSpPr>
          <p:spPr bwMode="auto">
            <a:xfrm>
              <a:off x="4235" y="856"/>
              <a:ext cx="343" cy="343"/>
            </a:xfrm>
            <a:prstGeom prst="ellipse">
              <a:avLst/>
            </a:prstGeom>
            <a:solidFill>
              <a:srgbClr val="9966FF"/>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611" name="Oval 30"/>
            <p:cNvSpPr>
              <a:spLocks noChangeArrowheads="1"/>
            </p:cNvSpPr>
            <p:nvPr/>
          </p:nvSpPr>
          <p:spPr bwMode="auto">
            <a:xfrm>
              <a:off x="4306" y="944"/>
              <a:ext cx="216" cy="181"/>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grpSp>
        <p:nvGrpSpPr>
          <p:cNvPr id="6" name="Group 31"/>
          <p:cNvGrpSpPr>
            <a:grpSpLocks/>
          </p:cNvGrpSpPr>
          <p:nvPr/>
        </p:nvGrpSpPr>
        <p:grpSpPr bwMode="auto">
          <a:xfrm>
            <a:off x="7237413" y="1447924"/>
            <a:ext cx="544512" cy="544513"/>
            <a:chOff x="4235" y="856"/>
            <a:chExt cx="343" cy="343"/>
          </a:xfrm>
        </p:grpSpPr>
        <p:sp>
          <p:nvSpPr>
            <p:cNvPr id="65608" name="Oval 32"/>
            <p:cNvSpPr>
              <a:spLocks noChangeArrowheads="1"/>
            </p:cNvSpPr>
            <p:nvPr/>
          </p:nvSpPr>
          <p:spPr bwMode="auto">
            <a:xfrm>
              <a:off x="4235" y="856"/>
              <a:ext cx="343" cy="343"/>
            </a:xfrm>
            <a:prstGeom prst="ellipse">
              <a:avLst/>
            </a:prstGeom>
            <a:solidFill>
              <a:srgbClr val="9966FF"/>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609" name="Oval 33"/>
            <p:cNvSpPr>
              <a:spLocks noChangeArrowheads="1"/>
            </p:cNvSpPr>
            <p:nvPr/>
          </p:nvSpPr>
          <p:spPr bwMode="auto">
            <a:xfrm>
              <a:off x="4306" y="944"/>
              <a:ext cx="216" cy="181"/>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grpSp>
        <p:nvGrpSpPr>
          <p:cNvPr id="7" name="Group 34"/>
          <p:cNvGrpSpPr>
            <a:grpSpLocks/>
          </p:cNvGrpSpPr>
          <p:nvPr/>
        </p:nvGrpSpPr>
        <p:grpSpPr bwMode="auto">
          <a:xfrm>
            <a:off x="7072315" y="736715"/>
            <a:ext cx="544512" cy="544513"/>
            <a:chOff x="4235" y="856"/>
            <a:chExt cx="343" cy="343"/>
          </a:xfrm>
        </p:grpSpPr>
        <p:sp>
          <p:nvSpPr>
            <p:cNvPr id="65606" name="Oval 35"/>
            <p:cNvSpPr>
              <a:spLocks noChangeArrowheads="1"/>
            </p:cNvSpPr>
            <p:nvPr/>
          </p:nvSpPr>
          <p:spPr bwMode="auto">
            <a:xfrm>
              <a:off x="4235" y="856"/>
              <a:ext cx="343" cy="343"/>
            </a:xfrm>
            <a:prstGeom prst="ellipse">
              <a:avLst/>
            </a:prstGeom>
            <a:solidFill>
              <a:srgbClr val="9966FF"/>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607" name="Oval 36"/>
            <p:cNvSpPr>
              <a:spLocks noChangeArrowheads="1"/>
            </p:cNvSpPr>
            <p:nvPr/>
          </p:nvSpPr>
          <p:spPr bwMode="auto">
            <a:xfrm>
              <a:off x="4306" y="944"/>
              <a:ext cx="216" cy="181"/>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grpSp>
        <p:nvGrpSpPr>
          <p:cNvPr id="8" name="Group 37"/>
          <p:cNvGrpSpPr>
            <a:grpSpLocks/>
          </p:cNvGrpSpPr>
          <p:nvPr/>
        </p:nvGrpSpPr>
        <p:grpSpPr bwMode="auto">
          <a:xfrm>
            <a:off x="7288217" y="952731"/>
            <a:ext cx="544512" cy="544513"/>
            <a:chOff x="4235" y="856"/>
            <a:chExt cx="343" cy="343"/>
          </a:xfrm>
        </p:grpSpPr>
        <p:sp>
          <p:nvSpPr>
            <p:cNvPr id="65604" name="Oval 38"/>
            <p:cNvSpPr>
              <a:spLocks noChangeArrowheads="1"/>
            </p:cNvSpPr>
            <p:nvPr/>
          </p:nvSpPr>
          <p:spPr bwMode="auto">
            <a:xfrm>
              <a:off x="4235" y="856"/>
              <a:ext cx="343" cy="343"/>
            </a:xfrm>
            <a:prstGeom prst="ellipse">
              <a:avLst/>
            </a:prstGeom>
            <a:solidFill>
              <a:srgbClr val="9966FF"/>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605" name="Oval 39"/>
            <p:cNvSpPr>
              <a:spLocks noChangeArrowheads="1"/>
            </p:cNvSpPr>
            <p:nvPr/>
          </p:nvSpPr>
          <p:spPr bwMode="auto">
            <a:xfrm>
              <a:off x="4306" y="944"/>
              <a:ext cx="216" cy="181"/>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grpSp>
        <p:nvGrpSpPr>
          <p:cNvPr id="9" name="Group 40"/>
          <p:cNvGrpSpPr>
            <a:grpSpLocks/>
          </p:cNvGrpSpPr>
          <p:nvPr/>
        </p:nvGrpSpPr>
        <p:grpSpPr bwMode="auto">
          <a:xfrm>
            <a:off x="7504113" y="1168632"/>
            <a:ext cx="544512" cy="544513"/>
            <a:chOff x="4235" y="856"/>
            <a:chExt cx="343" cy="343"/>
          </a:xfrm>
        </p:grpSpPr>
        <p:sp>
          <p:nvSpPr>
            <p:cNvPr id="65602" name="Oval 41"/>
            <p:cNvSpPr>
              <a:spLocks noChangeArrowheads="1"/>
            </p:cNvSpPr>
            <p:nvPr/>
          </p:nvSpPr>
          <p:spPr bwMode="auto">
            <a:xfrm>
              <a:off x="4235" y="856"/>
              <a:ext cx="343" cy="343"/>
            </a:xfrm>
            <a:prstGeom prst="ellipse">
              <a:avLst/>
            </a:prstGeom>
            <a:solidFill>
              <a:srgbClr val="9966FF"/>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603" name="Oval 42"/>
            <p:cNvSpPr>
              <a:spLocks noChangeArrowheads="1"/>
            </p:cNvSpPr>
            <p:nvPr/>
          </p:nvSpPr>
          <p:spPr bwMode="auto">
            <a:xfrm>
              <a:off x="4306" y="944"/>
              <a:ext cx="216" cy="181"/>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grpSp>
        <p:nvGrpSpPr>
          <p:cNvPr id="10" name="Group 43"/>
          <p:cNvGrpSpPr>
            <a:grpSpLocks/>
          </p:cNvGrpSpPr>
          <p:nvPr/>
        </p:nvGrpSpPr>
        <p:grpSpPr bwMode="auto">
          <a:xfrm>
            <a:off x="7351714" y="495528"/>
            <a:ext cx="544512" cy="544513"/>
            <a:chOff x="4235" y="856"/>
            <a:chExt cx="343" cy="343"/>
          </a:xfrm>
        </p:grpSpPr>
        <p:sp>
          <p:nvSpPr>
            <p:cNvPr id="65600" name="Oval 44"/>
            <p:cNvSpPr>
              <a:spLocks noChangeArrowheads="1"/>
            </p:cNvSpPr>
            <p:nvPr/>
          </p:nvSpPr>
          <p:spPr bwMode="auto">
            <a:xfrm>
              <a:off x="4235" y="856"/>
              <a:ext cx="343" cy="343"/>
            </a:xfrm>
            <a:prstGeom prst="ellipse">
              <a:avLst/>
            </a:prstGeom>
            <a:solidFill>
              <a:srgbClr val="9966FF"/>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601" name="Oval 45"/>
            <p:cNvSpPr>
              <a:spLocks noChangeArrowheads="1"/>
            </p:cNvSpPr>
            <p:nvPr/>
          </p:nvSpPr>
          <p:spPr bwMode="auto">
            <a:xfrm>
              <a:off x="4306" y="944"/>
              <a:ext cx="216" cy="181"/>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grpSp>
        <p:nvGrpSpPr>
          <p:cNvPr id="11" name="Group 46"/>
          <p:cNvGrpSpPr>
            <a:grpSpLocks/>
          </p:cNvGrpSpPr>
          <p:nvPr/>
        </p:nvGrpSpPr>
        <p:grpSpPr bwMode="auto">
          <a:xfrm>
            <a:off x="7567617" y="711317"/>
            <a:ext cx="544512" cy="544513"/>
            <a:chOff x="4235" y="856"/>
            <a:chExt cx="343" cy="343"/>
          </a:xfrm>
        </p:grpSpPr>
        <p:sp>
          <p:nvSpPr>
            <p:cNvPr id="65598" name="Oval 47"/>
            <p:cNvSpPr>
              <a:spLocks noChangeArrowheads="1"/>
            </p:cNvSpPr>
            <p:nvPr/>
          </p:nvSpPr>
          <p:spPr bwMode="auto">
            <a:xfrm>
              <a:off x="4235" y="856"/>
              <a:ext cx="343" cy="343"/>
            </a:xfrm>
            <a:prstGeom prst="ellipse">
              <a:avLst/>
            </a:prstGeom>
            <a:solidFill>
              <a:srgbClr val="9966FF"/>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599" name="Oval 48"/>
            <p:cNvSpPr>
              <a:spLocks noChangeArrowheads="1"/>
            </p:cNvSpPr>
            <p:nvPr/>
          </p:nvSpPr>
          <p:spPr bwMode="auto">
            <a:xfrm>
              <a:off x="4306" y="944"/>
              <a:ext cx="216" cy="181"/>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grpSp>
        <p:nvGrpSpPr>
          <p:cNvPr id="12" name="Group 49"/>
          <p:cNvGrpSpPr>
            <a:grpSpLocks/>
          </p:cNvGrpSpPr>
          <p:nvPr/>
        </p:nvGrpSpPr>
        <p:grpSpPr bwMode="auto">
          <a:xfrm>
            <a:off x="7783513" y="927328"/>
            <a:ext cx="544512" cy="544513"/>
            <a:chOff x="4235" y="856"/>
            <a:chExt cx="343" cy="343"/>
          </a:xfrm>
        </p:grpSpPr>
        <p:sp>
          <p:nvSpPr>
            <p:cNvPr id="65596" name="Oval 50"/>
            <p:cNvSpPr>
              <a:spLocks noChangeArrowheads="1"/>
            </p:cNvSpPr>
            <p:nvPr/>
          </p:nvSpPr>
          <p:spPr bwMode="auto">
            <a:xfrm>
              <a:off x="4235" y="856"/>
              <a:ext cx="343" cy="343"/>
            </a:xfrm>
            <a:prstGeom prst="ellipse">
              <a:avLst/>
            </a:prstGeom>
            <a:solidFill>
              <a:srgbClr val="9966FF"/>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597" name="Oval 51"/>
            <p:cNvSpPr>
              <a:spLocks noChangeArrowheads="1"/>
            </p:cNvSpPr>
            <p:nvPr/>
          </p:nvSpPr>
          <p:spPr bwMode="auto">
            <a:xfrm>
              <a:off x="4306" y="944"/>
              <a:ext cx="216" cy="181"/>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grpSp>
        <p:nvGrpSpPr>
          <p:cNvPr id="13" name="Group 52"/>
          <p:cNvGrpSpPr>
            <a:grpSpLocks/>
          </p:cNvGrpSpPr>
          <p:nvPr/>
        </p:nvGrpSpPr>
        <p:grpSpPr bwMode="auto">
          <a:xfrm>
            <a:off x="7999413" y="1143232"/>
            <a:ext cx="544512" cy="544513"/>
            <a:chOff x="4235" y="856"/>
            <a:chExt cx="343" cy="343"/>
          </a:xfrm>
        </p:grpSpPr>
        <p:sp>
          <p:nvSpPr>
            <p:cNvPr id="65594" name="Oval 53"/>
            <p:cNvSpPr>
              <a:spLocks noChangeArrowheads="1"/>
            </p:cNvSpPr>
            <p:nvPr/>
          </p:nvSpPr>
          <p:spPr bwMode="auto">
            <a:xfrm>
              <a:off x="4235" y="856"/>
              <a:ext cx="343" cy="343"/>
            </a:xfrm>
            <a:prstGeom prst="ellipse">
              <a:avLst/>
            </a:prstGeom>
            <a:solidFill>
              <a:srgbClr val="9966FF"/>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595" name="Oval 54"/>
            <p:cNvSpPr>
              <a:spLocks noChangeArrowheads="1"/>
            </p:cNvSpPr>
            <p:nvPr/>
          </p:nvSpPr>
          <p:spPr bwMode="auto">
            <a:xfrm>
              <a:off x="4306" y="944"/>
              <a:ext cx="216" cy="181"/>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grpSp>
        <p:nvGrpSpPr>
          <p:cNvPr id="14" name="Group 55"/>
          <p:cNvGrpSpPr>
            <a:grpSpLocks/>
          </p:cNvGrpSpPr>
          <p:nvPr/>
        </p:nvGrpSpPr>
        <p:grpSpPr bwMode="auto">
          <a:xfrm>
            <a:off x="7732714" y="1486023"/>
            <a:ext cx="544512" cy="544513"/>
            <a:chOff x="4235" y="856"/>
            <a:chExt cx="343" cy="343"/>
          </a:xfrm>
        </p:grpSpPr>
        <p:sp>
          <p:nvSpPr>
            <p:cNvPr id="65592" name="Oval 56"/>
            <p:cNvSpPr>
              <a:spLocks noChangeArrowheads="1"/>
            </p:cNvSpPr>
            <p:nvPr/>
          </p:nvSpPr>
          <p:spPr bwMode="auto">
            <a:xfrm>
              <a:off x="4235" y="856"/>
              <a:ext cx="343" cy="343"/>
            </a:xfrm>
            <a:prstGeom prst="ellipse">
              <a:avLst/>
            </a:prstGeom>
            <a:solidFill>
              <a:srgbClr val="9966FF"/>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593" name="Oval 57"/>
            <p:cNvSpPr>
              <a:spLocks noChangeArrowheads="1"/>
            </p:cNvSpPr>
            <p:nvPr/>
          </p:nvSpPr>
          <p:spPr bwMode="auto">
            <a:xfrm>
              <a:off x="4306" y="944"/>
              <a:ext cx="216" cy="181"/>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grpSp>
        <p:nvGrpSpPr>
          <p:cNvPr id="15" name="Group 58"/>
          <p:cNvGrpSpPr>
            <a:grpSpLocks/>
          </p:cNvGrpSpPr>
          <p:nvPr/>
        </p:nvGrpSpPr>
        <p:grpSpPr bwMode="auto">
          <a:xfrm>
            <a:off x="4913313" y="1447924"/>
            <a:ext cx="544512" cy="544513"/>
            <a:chOff x="2567" y="856"/>
            <a:chExt cx="343" cy="343"/>
          </a:xfrm>
        </p:grpSpPr>
        <p:sp>
          <p:nvSpPr>
            <p:cNvPr id="65590" name="Oval 59"/>
            <p:cNvSpPr>
              <a:spLocks noChangeArrowheads="1"/>
            </p:cNvSpPr>
            <p:nvPr/>
          </p:nvSpPr>
          <p:spPr bwMode="auto">
            <a:xfrm>
              <a:off x="2567" y="856"/>
              <a:ext cx="343" cy="343"/>
            </a:xfrm>
            <a:prstGeom prst="ellipse">
              <a:avLst/>
            </a:prstGeom>
            <a:solidFill>
              <a:srgbClr val="00FF00"/>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591" name="Oval 60"/>
            <p:cNvSpPr>
              <a:spLocks noChangeArrowheads="1"/>
            </p:cNvSpPr>
            <p:nvPr/>
          </p:nvSpPr>
          <p:spPr bwMode="auto">
            <a:xfrm>
              <a:off x="2638" y="944"/>
              <a:ext cx="216" cy="181"/>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grpSp>
        <p:nvGrpSpPr>
          <p:cNvPr id="16" name="Group 61"/>
          <p:cNvGrpSpPr>
            <a:grpSpLocks/>
          </p:cNvGrpSpPr>
          <p:nvPr/>
        </p:nvGrpSpPr>
        <p:grpSpPr bwMode="auto">
          <a:xfrm>
            <a:off x="5014913" y="1028932"/>
            <a:ext cx="544512" cy="544513"/>
            <a:chOff x="2567" y="856"/>
            <a:chExt cx="343" cy="343"/>
          </a:xfrm>
        </p:grpSpPr>
        <p:sp>
          <p:nvSpPr>
            <p:cNvPr id="65588" name="Oval 62"/>
            <p:cNvSpPr>
              <a:spLocks noChangeArrowheads="1"/>
            </p:cNvSpPr>
            <p:nvPr/>
          </p:nvSpPr>
          <p:spPr bwMode="auto">
            <a:xfrm>
              <a:off x="2567" y="856"/>
              <a:ext cx="343" cy="343"/>
            </a:xfrm>
            <a:prstGeom prst="ellipse">
              <a:avLst/>
            </a:prstGeom>
            <a:solidFill>
              <a:srgbClr val="00FF00"/>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589" name="Oval 63"/>
            <p:cNvSpPr>
              <a:spLocks noChangeArrowheads="1"/>
            </p:cNvSpPr>
            <p:nvPr/>
          </p:nvSpPr>
          <p:spPr bwMode="auto">
            <a:xfrm>
              <a:off x="2638" y="944"/>
              <a:ext cx="216" cy="181"/>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grpSp>
        <p:nvGrpSpPr>
          <p:cNvPr id="17" name="Group 64"/>
          <p:cNvGrpSpPr>
            <a:grpSpLocks/>
          </p:cNvGrpSpPr>
          <p:nvPr/>
        </p:nvGrpSpPr>
        <p:grpSpPr bwMode="auto">
          <a:xfrm>
            <a:off x="5230814" y="1244832"/>
            <a:ext cx="544512" cy="544513"/>
            <a:chOff x="2567" y="856"/>
            <a:chExt cx="343" cy="343"/>
          </a:xfrm>
        </p:grpSpPr>
        <p:sp>
          <p:nvSpPr>
            <p:cNvPr id="65586" name="Oval 65"/>
            <p:cNvSpPr>
              <a:spLocks noChangeArrowheads="1"/>
            </p:cNvSpPr>
            <p:nvPr/>
          </p:nvSpPr>
          <p:spPr bwMode="auto">
            <a:xfrm>
              <a:off x="2567" y="856"/>
              <a:ext cx="343" cy="343"/>
            </a:xfrm>
            <a:prstGeom prst="ellipse">
              <a:avLst/>
            </a:prstGeom>
            <a:solidFill>
              <a:srgbClr val="00FF00"/>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587" name="Oval 66"/>
            <p:cNvSpPr>
              <a:spLocks noChangeArrowheads="1"/>
            </p:cNvSpPr>
            <p:nvPr/>
          </p:nvSpPr>
          <p:spPr bwMode="auto">
            <a:xfrm>
              <a:off x="2638" y="944"/>
              <a:ext cx="216" cy="181"/>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grpSp>
        <p:nvGrpSpPr>
          <p:cNvPr id="18" name="Gruppo 67"/>
          <p:cNvGrpSpPr>
            <a:grpSpLocks/>
          </p:cNvGrpSpPr>
          <p:nvPr/>
        </p:nvGrpSpPr>
        <p:grpSpPr bwMode="auto">
          <a:xfrm>
            <a:off x="476255" y="1620838"/>
            <a:ext cx="544513" cy="544512"/>
            <a:chOff x="1476375" y="1295400"/>
            <a:chExt cx="544513" cy="544513"/>
          </a:xfrm>
        </p:grpSpPr>
        <p:sp>
          <p:nvSpPr>
            <p:cNvPr id="65584" name="Oval 16"/>
            <p:cNvSpPr>
              <a:spLocks noChangeArrowheads="1"/>
            </p:cNvSpPr>
            <p:nvPr/>
          </p:nvSpPr>
          <p:spPr bwMode="auto">
            <a:xfrm>
              <a:off x="1476375" y="1295400"/>
              <a:ext cx="544513" cy="544513"/>
            </a:xfrm>
            <a:prstGeom prst="ellipse">
              <a:avLst/>
            </a:prstGeom>
            <a:solidFill>
              <a:srgbClr val="FF0000"/>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585" name="Oval 17"/>
            <p:cNvSpPr>
              <a:spLocks noChangeArrowheads="1"/>
            </p:cNvSpPr>
            <p:nvPr/>
          </p:nvSpPr>
          <p:spPr bwMode="auto">
            <a:xfrm>
              <a:off x="1589088" y="1435100"/>
              <a:ext cx="342900" cy="287338"/>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grpSp>
        <p:nvGrpSpPr>
          <p:cNvPr id="19" name="Gruppo 70"/>
          <p:cNvGrpSpPr>
            <a:grpSpLocks/>
          </p:cNvGrpSpPr>
          <p:nvPr/>
        </p:nvGrpSpPr>
        <p:grpSpPr bwMode="auto">
          <a:xfrm>
            <a:off x="476255" y="1049338"/>
            <a:ext cx="544513" cy="544512"/>
            <a:chOff x="1476375" y="1295400"/>
            <a:chExt cx="544513" cy="544513"/>
          </a:xfrm>
        </p:grpSpPr>
        <p:sp>
          <p:nvSpPr>
            <p:cNvPr id="65582" name="Oval 16"/>
            <p:cNvSpPr>
              <a:spLocks noChangeArrowheads="1"/>
            </p:cNvSpPr>
            <p:nvPr/>
          </p:nvSpPr>
          <p:spPr bwMode="auto">
            <a:xfrm>
              <a:off x="1476375" y="1295400"/>
              <a:ext cx="544513" cy="544513"/>
            </a:xfrm>
            <a:prstGeom prst="ellipse">
              <a:avLst/>
            </a:prstGeom>
            <a:solidFill>
              <a:srgbClr val="FF0000"/>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583" name="Oval 17"/>
            <p:cNvSpPr>
              <a:spLocks noChangeArrowheads="1"/>
            </p:cNvSpPr>
            <p:nvPr/>
          </p:nvSpPr>
          <p:spPr bwMode="auto">
            <a:xfrm>
              <a:off x="1589088" y="1435100"/>
              <a:ext cx="342900" cy="287338"/>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sp>
        <p:nvSpPr>
          <p:cNvPr id="65574" name="Line 18"/>
          <p:cNvSpPr>
            <a:spLocks noChangeShapeType="1"/>
          </p:cNvSpPr>
          <p:nvPr/>
        </p:nvSpPr>
        <p:spPr bwMode="auto">
          <a:xfrm flipH="1" flipV="1">
            <a:off x="1190626" y="1381245"/>
            <a:ext cx="427038" cy="176213"/>
          </a:xfrm>
          <a:prstGeom prst="line">
            <a:avLst/>
          </a:prstGeom>
          <a:noFill/>
          <a:ln w="28575">
            <a:solidFill>
              <a:schemeClr val="tx1"/>
            </a:solidFill>
            <a:round/>
            <a:headEnd/>
            <a:tailEnd type="triangle" w="lg" len="med"/>
          </a:ln>
        </p:spPr>
        <p:txBody>
          <a:bodyPr lIns="90344" tIns="45174" rIns="90344" bIns="45174"/>
          <a:lstStyle/>
          <a:p>
            <a:pPr defTabSz="903844"/>
            <a:endParaRPr lang="it-IT" dirty="0">
              <a:solidFill>
                <a:srgbClr val="000000"/>
              </a:solidFill>
              <a:cs typeface="Arial" pitchFamily="34" charset="0"/>
            </a:endParaRPr>
          </a:p>
        </p:txBody>
      </p:sp>
      <p:sp>
        <p:nvSpPr>
          <p:cNvPr id="65575" name="Line 18"/>
          <p:cNvSpPr>
            <a:spLocks noChangeShapeType="1"/>
          </p:cNvSpPr>
          <p:nvPr/>
        </p:nvSpPr>
        <p:spPr bwMode="auto">
          <a:xfrm rot="-5400000" flipH="1" flipV="1">
            <a:off x="1344613" y="1560635"/>
            <a:ext cx="120650" cy="428625"/>
          </a:xfrm>
          <a:prstGeom prst="line">
            <a:avLst/>
          </a:prstGeom>
          <a:noFill/>
          <a:ln w="28575">
            <a:solidFill>
              <a:schemeClr val="tx1"/>
            </a:solidFill>
            <a:round/>
            <a:headEnd/>
            <a:tailEnd type="triangle" w="lg" len="med"/>
          </a:ln>
        </p:spPr>
        <p:txBody>
          <a:bodyPr lIns="90344" tIns="45174" rIns="90344" bIns="45174"/>
          <a:lstStyle/>
          <a:p>
            <a:pPr defTabSz="903844"/>
            <a:endParaRPr lang="it-IT" dirty="0">
              <a:solidFill>
                <a:srgbClr val="000000"/>
              </a:solidFill>
              <a:cs typeface="Arial" pitchFamily="34" charset="0"/>
            </a:endParaRPr>
          </a:p>
        </p:txBody>
      </p:sp>
      <p:sp>
        <p:nvSpPr>
          <p:cNvPr id="65576" name="Text Box 15"/>
          <p:cNvSpPr txBox="1">
            <a:spLocks noChangeArrowheads="1"/>
          </p:cNvSpPr>
          <p:nvPr/>
        </p:nvSpPr>
        <p:spPr bwMode="auto">
          <a:xfrm>
            <a:off x="244480" y="504936"/>
            <a:ext cx="1803400" cy="522178"/>
          </a:xfrm>
          <a:prstGeom prst="rect">
            <a:avLst/>
          </a:prstGeom>
          <a:noFill/>
          <a:ln w="9525">
            <a:noFill/>
            <a:miter lim="800000"/>
            <a:headEnd/>
            <a:tailEnd/>
          </a:ln>
        </p:spPr>
        <p:txBody>
          <a:bodyPr lIns="90344" tIns="45174" rIns="90344" bIns="45174">
            <a:spAutoFit/>
          </a:bodyPr>
          <a:lstStyle/>
          <a:p>
            <a:pPr algn="ctr" defTabSz="903844"/>
            <a:r>
              <a:rPr lang="it-IT" sz="1400" b="1" dirty="0" err="1">
                <a:solidFill>
                  <a:srgbClr val="000000"/>
                </a:solidFill>
                <a:latin typeface="Arial"/>
                <a:cs typeface="Arial" pitchFamily="34" charset="0"/>
              </a:rPr>
              <a:t>Symmetric</a:t>
            </a:r>
            <a:endParaRPr lang="it-IT" sz="1400" b="1" dirty="0">
              <a:solidFill>
                <a:srgbClr val="000000"/>
              </a:solidFill>
              <a:latin typeface="Arial"/>
              <a:cs typeface="Arial" pitchFamily="34" charset="0"/>
            </a:endParaRPr>
          </a:p>
          <a:p>
            <a:pPr algn="ctr" defTabSz="903844"/>
            <a:r>
              <a:rPr lang="it-IT" sz="1400" b="1" dirty="0" err="1">
                <a:solidFill>
                  <a:srgbClr val="000000"/>
                </a:solidFill>
                <a:latin typeface="Arial"/>
                <a:cs typeface="Arial" pitchFamily="34" charset="0"/>
              </a:rPr>
              <a:t>division</a:t>
            </a:r>
            <a:endParaRPr lang="it-IT" sz="1400" b="1" dirty="0">
              <a:solidFill>
                <a:srgbClr val="000000"/>
              </a:solidFill>
              <a:latin typeface="Arial"/>
              <a:cs typeface="Arial" pitchFamily="34" charset="0"/>
            </a:endParaRPr>
          </a:p>
        </p:txBody>
      </p:sp>
      <p:grpSp>
        <p:nvGrpSpPr>
          <p:cNvPr id="20" name="Group 64"/>
          <p:cNvGrpSpPr>
            <a:grpSpLocks/>
          </p:cNvGrpSpPr>
          <p:nvPr/>
        </p:nvGrpSpPr>
        <p:grpSpPr bwMode="auto">
          <a:xfrm>
            <a:off x="3048061" y="1357313"/>
            <a:ext cx="544513" cy="544512"/>
            <a:chOff x="2567" y="856"/>
            <a:chExt cx="343" cy="343"/>
          </a:xfrm>
        </p:grpSpPr>
        <p:sp>
          <p:nvSpPr>
            <p:cNvPr id="65580" name="Oval 65"/>
            <p:cNvSpPr>
              <a:spLocks noChangeArrowheads="1"/>
            </p:cNvSpPr>
            <p:nvPr/>
          </p:nvSpPr>
          <p:spPr bwMode="auto">
            <a:xfrm>
              <a:off x="2567" y="856"/>
              <a:ext cx="343" cy="343"/>
            </a:xfrm>
            <a:prstGeom prst="ellipse">
              <a:avLst/>
            </a:prstGeom>
            <a:solidFill>
              <a:srgbClr val="00FF00"/>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sp>
          <p:nvSpPr>
            <p:cNvPr id="65581" name="Oval 66"/>
            <p:cNvSpPr>
              <a:spLocks noChangeArrowheads="1"/>
            </p:cNvSpPr>
            <p:nvPr/>
          </p:nvSpPr>
          <p:spPr bwMode="auto">
            <a:xfrm>
              <a:off x="2638" y="944"/>
              <a:ext cx="216" cy="181"/>
            </a:xfrm>
            <a:prstGeom prst="ellipse">
              <a:avLst/>
            </a:prstGeom>
            <a:solidFill>
              <a:srgbClr val="9900CC"/>
            </a:solidFill>
            <a:ln w="9525">
              <a:solidFill>
                <a:schemeClr val="tx1"/>
              </a:solidFill>
              <a:round/>
              <a:headEnd/>
              <a:tailEnd/>
            </a:ln>
          </p:spPr>
          <p:txBody>
            <a:bodyPr wrap="none" anchor="ctr"/>
            <a:lstStyle/>
            <a:p>
              <a:pPr algn="ctr" defTabSz="903844"/>
              <a:endParaRPr lang="it-IT" dirty="0">
                <a:solidFill>
                  <a:srgbClr val="000000"/>
                </a:solidFill>
                <a:latin typeface="Arial"/>
                <a:cs typeface="Arial" pitchFamily="34" charset="0"/>
              </a:endParaRPr>
            </a:p>
          </p:txBody>
        </p:sp>
      </p:grpSp>
      <p:sp>
        <p:nvSpPr>
          <p:cNvPr id="65578" name="Text Box 15"/>
          <p:cNvSpPr txBox="1">
            <a:spLocks noChangeArrowheads="1"/>
          </p:cNvSpPr>
          <p:nvPr/>
        </p:nvSpPr>
        <p:spPr bwMode="auto">
          <a:xfrm>
            <a:off x="1816107" y="476474"/>
            <a:ext cx="1803400" cy="522178"/>
          </a:xfrm>
          <a:prstGeom prst="rect">
            <a:avLst/>
          </a:prstGeom>
          <a:noFill/>
          <a:ln w="9525">
            <a:noFill/>
            <a:miter lim="800000"/>
            <a:headEnd/>
            <a:tailEnd/>
          </a:ln>
        </p:spPr>
        <p:txBody>
          <a:bodyPr lIns="90344" tIns="45174" rIns="90344" bIns="45174">
            <a:spAutoFit/>
          </a:bodyPr>
          <a:lstStyle/>
          <a:p>
            <a:pPr algn="ctr" defTabSz="903844"/>
            <a:r>
              <a:rPr lang="it-IT" sz="1400" b="1" dirty="0" err="1">
                <a:solidFill>
                  <a:srgbClr val="000000"/>
                </a:solidFill>
                <a:latin typeface="Arial"/>
                <a:cs typeface="Arial" pitchFamily="34" charset="0"/>
              </a:rPr>
              <a:t>Asymmetric</a:t>
            </a:r>
            <a:endParaRPr lang="it-IT" sz="1400" b="1" dirty="0">
              <a:solidFill>
                <a:srgbClr val="000000"/>
              </a:solidFill>
              <a:latin typeface="Arial"/>
              <a:cs typeface="Arial" pitchFamily="34" charset="0"/>
            </a:endParaRPr>
          </a:p>
          <a:p>
            <a:pPr algn="ctr" defTabSz="903844"/>
            <a:r>
              <a:rPr lang="it-IT" sz="1400" b="1" dirty="0" err="1">
                <a:solidFill>
                  <a:srgbClr val="000000"/>
                </a:solidFill>
                <a:latin typeface="Arial"/>
                <a:cs typeface="Arial" pitchFamily="34" charset="0"/>
              </a:rPr>
              <a:t>division</a:t>
            </a:r>
            <a:endParaRPr lang="it-IT" sz="1400" b="1" dirty="0">
              <a:solidFill>
                <a:srgbClr val="000000"/>
              </a:solidFill>
              <a:latin typeface="Arial"/>
              <a:cs typeface="Arial" pitchFamily="34" charset="0"/>
            </a:endParaRPr>
          </a:p>
        </p:txBody>
      </p:sp>
      <p:sp>
        <p:nvSpPr>
          <p:cNvPr id="65579" name="Line 22"/>
          <p:cNvSpPr>
            <a:spLocks noChangeShapeType="1"/>
          </p:cNvSpPr>
          <p:nvPr/>
        </p:nvSpPr>
        <p:spPr bwMode="auto">
          <a:xfrm flipV="1">
            <a:off x="3830751" y="1587500"/>
            <a:ext cx="720725" cy="0"/>
          </a:xfrm>
          <a:prstGeom prst="line">
            <a:avLst/>
          </a:prstGeom>
          <a:noFill/>
          <a:ln w="28575">
            <a:solidFill>
              <a:schemeClr val="tx1"/>
            </a:solidFill>
            <a:round/>
            <a:headEnd/>
            <a:tailEnd type="triangle" w="lg" len="med"/>
          </a:ln>
        </p:spPr>
        <p:txBody>
          <a:bodyPr lIns="90344" tIns="45174" rIns="90344" bIns="45174"/>
          <a:lstStyle/>
          <a:p>
            <a:pPr defTabSz="903844"/>
            <a:endParaRPr lang="it-IT" dirty="0">
              <a:solidFill>
                <a:srgbClr val="000000"/>
              </a:solidFill>
              <a:cs typeface="Arial" pitchFamily="34" charset="0"/>
            </a:endParaRPr>
          </a:p>
        </p:txBody>
      </p:sp>
      <p:sp>
        <p:nvSpPr>
          <p:cNvPr id="82" name="Line 22"/>
          <p:cNvSpPr>
            <a:spLocks noChangeShapeType="1"/>
          </p:cNvSpPr>
          <p:nvPr/>
        </p:nvSpPr>
        <p:spPr bwMode="auto">
          <a:xfrm flipH="1" flipV="1">
            <a:off x="3830751" y="1350738"/>
            <a:ext cx="720725" cy="0"/>
          </a:xfrm>
          <a:prstGeom prst="line">
            <a:avLst/>
          </a:prstGeom>
          <a:noFill/>
          <a:ln w="28575">
            <a:solidFill>
              <a:schemeClr val="tx1"/>
            </a:solidFill>
            <a:prstDash val="sysDash"/>
            <a:round/>
            <a:headEnd/>
            <a:tailEnd type="triangle" w="lg" len="med"/>
          </a:ln>
        </p:spPr>
        <p:txBody>
          <a:bodyPr lIns="90344" tIns="45174" rIns="90344" bIns="45174"/>
          <a:lstStyle/>
          <a:p>
            <a:pPr defTabSz="903844"/>
            <a:endParaRPr lang="it-IT" dirty="0">
              <a:solidFill>
                <a:srgbClr val="000000"/>
              </a:solidFill>
              <a:cs typeface="Arial" pitchFamily="34" charset="0"/>
            </a:endParaRPr>
          </a:p>
        </p:txBody>
      </p:sp>
    </p:spTree>
    <p:extLst>
      <p:ext uri="{BB962C8B-B14F-4D97-AF65-F5344CB8AC3E}">
        <p14:creationId xmlns:p14="http://schemas.microsoft.com/office/powerpoint/2010/main" val="24468388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635000" y="2014644"/>
            <a:ext cx="7874000" cy="4445000"/>
          </a:xfrm>
          <a:prstGeom prst="rect">
            <a:avLst/>
          </a:prstGeom>
        </p:spPr>
      </p:pic>
      <p:grpSp>
        <p:nvGrpSpPr>
          <p:cNvPr id="8" name="Gruppo 7"/>
          <p:cNvGrpSpPr/>
          <p:nvPr/>
        </p:nvGrpSpPr>
        <p:grpSpPr>
          <a:xfrm>
            <a:off x="6504396" y="4572220"/>
            <a:ext cx="2025460" cy="1887424"/>
            <a:chOff x="6504396" y="3764076"/>
            <a:chExt cx="2025460" cy="1887424"/>
          </a:xfrm>
        </p:grpSpPr>
        <p:cxnSp>
          <p:nvCxnSpPr>
            <p:cNvPr id="6" name="Connettore 1 5"/>
            <p:cNvCxnSpPr/>
            <p:nvPr/>
          </p:nvCxnSpPr>
          <p:spPr>
            <a:xfrm flipV="1">
              <a:off x="6504396" y="3778440"/>
              <a:ext cx="1873060" cy="187306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Connettore 1 6"/>
            <p:cNvCxnSpPr/>
            <p:nvPr/>
          </p:nvCxnSpPr>
          <p:spPr>
            <a:xfrm flipH="1" flipV="1">
              <a:off x="6656796" y="3764076"/>
              <a:ext cx="1873060" cy="187306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olo 1"/>
          <p:cNvSpPr>
            <a:spLocks noGrp="1"/>
          </p:cNvSpPr>
          <p:nvPr>
            <p:ph type="title"/>
          </p:nvPr>
        </p:nvSpPr>
        <p:spPr/>
        <p:txBody>
          <a:bodyPr/>
          <a:lstStyle/>
          <a:p>
            <a:r>
              <a:rPr lang="en-US" sz="2800" b="1" dirty="0" smtClean="0"/>
              <a:t>MicroRNAs induce mRNA degradation or translational inhibition </a:t>
            </a:r>
            <a:endParaRPr lang="en-US" sz="2800" b="1" dirty="0"/>
          </a:p>
        </p:txBody>
      </p:sp>
    </p:spTree>
    <p:extLst>
      <p:ext uri="{BB962C8B-B14F-4D97-AF65-F5344CB8AC3E}">
        <p14:creationId xmlns:p14="http://schemas.microsoft.com/office/powerpoint/2010/main" val="108235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1" name="TextBox 3"/>
          <p:cNvSpPr txBox="1">
            <a:spLocks noChangeArrowheads="1"/>
          </p:cNvSpPr>
          <p:nvPr/>
        </p:nvSpPr>
        <p:spPr bwMode="auto">
          <a:xfrm>
            <a:off x="1142995" y="148630"/>
            <a:ext cx="7391767" cy="400110"/>
          </a:xfrm>
          <a:prstGeom prst="rect">
            <a:avLst/>
          </a:prstGeom>
          <a:noFill/>
          <a:ln w="9525">
            <a:noFill/>
            <a:miter lim="800000"/>
            <a:headEnd/>
            <a:tailEnd/>
          </a:ln>
        </p:spPr>
        <p:txBody>
          <a:bodyPr wrap="none" lIns="91370" tIns="45687" rIns="91370" bIns="45687">
            <a:spAutoFit/>
          </a:bodyPr>
          <a:lstStyle/>
          <a:p>
            <a:pPr fontAlgn="auto">
              <a:spcBef>
                <a:spcPts val="0"/>
              </a:spcBef>
              <a:spcAft>
                <a:spcPts val="0"/>
              </a:spcAft>
            </a:pPr>
            <a:r>
              <a:rPr lang="it-IT" b="1" dirty="0">
                <a:solidFill>
                  <a:prstClr val="black"/>
                </a:solidFill>
                <a:latin typeface="Maiandra GD" pitchFamily="34" charset="0"/>
              </a:rPr>
              <a:t>Broad scale </a:t>
            </a:r>
            <a:r>
              <a:rPr lang="it-IT" b="1" dirty="0" err="1">
                <a:solidFill>
                  <a:prstClr val="black"/>
                </a:solidFill>
                <a:latin typeface="Maiandra GD" pitchFamily="34" charset="0"/>
              </a:rPr>
              <a:t>anti-miR</a:t>
            </a:r>
            <a:r>
              <a:rPr lang="it-IT" b="1" dirty="0">
                <a:solidFill>
                  <a:prstClr val="black"/>
                </a:solidFill>
                <a:latin typeface="Maiandra GD" pitchFamily="34" charset="0"/>
              </a:rPr>
              <a:t> </a:t>
            </a:r>
            <a:r>
              <a:rPr lang="it-IT" b="1" dirty="0" smtClean="0">
                <a:solidFill>
                  <a:prstClr val="black"/>
                </a:solidFill>
                <a:latin typeface="Maiandra GD" pitchFamily="34" charset="0"/>
              </a:rPr>
              <a:t>screening  - </a:t>
            </a:r>
            <a:r>
              <a:rPr lang="it-IT" b="1" dirty="0" err="1" smtClean="0">
                <a:solidFill>
                  <a:prstClr val="black"/>
                </a:solidFill>
                <a:latin typeface="Maiandra GD" pitchFamily="34" charset="0"/>
              </a:rPr>
              <a:t>genome</a:t>
            </a:r>
            <a:r>
              <a:rPr lang="it-IT" b="1" dirty="0" smtClean="0">
                <a:solidFill>
                  <a:prstClr val="black"/>
                </a:solidFill>
                <a:latin typeface="Maiandra GD" pitchFamily="34" charset="0"/>
              </a:rPr>
              <a:t> wide LNA </a:t>
            </a:r>
            <a:r>
              <a:rPr lang="it-IT" b="1" dirty="0" err="1" smtClean="0">
                <a:solidFill>
                  <a:prstClr val="black"/>
                </a:solidFill>
                <a:latin typeface="Maiandra GD" pitchFamily="34" charset="0"/>
              </a:rPr>
              <a:t>library</a:t>
            </a:r>
            <a:r>
              <a:rPr lang="it-IT" b="1" dirty="0" smtClean="0">
                <a:solidFill>
                  <a:prstClr val="black"/>
                </a:solidFill>
                <a:latin typeface="Maiandra GD" pitchFamily="34" charset="0"/>
              </a:rPr>
              <a:t> </a:t>
            </a:r>
            <a:endParaRPr lang="it-IT" b="1" dirty="0">
              <a:solidFill>
                <a:prstClr val="black"/>
              </a:solidFill>
              <a:latin typeface="Maiandra GD" pitchFamily="34" charset="0"/>
            </a:endParaRPr>
          </a:p>
        </p:txBody>
      </p:sp>
      <p:sp>
        <p:nvSpPr>
          <p:cNvPr id="15373" name="Text Box 23"/>
          <p:cNvSpPr txBox="1">
            <a:spLocks noChangeArrowheads="1"/>
          </p:cNvSpPr>
          <p:nvPr/>
        </p:nvSpPr>
        <p:spPr bwMode="auto">
          <a:xfrm>
            <a:off x="4460946" y="928671"/>
            <a:ext cx="3812314" cy="369332"/>
          </a:xfrm>
          <a:prstGeom prst="rect">
            <a:avLst/>
          </a:prstGeom>
          <a:solidFill>
            <a:schemeClr val="accent5">
              <a:lumMod val="20000"/>
              <a:lumOff val="80000"/>
            </a:schemeClr>
          </a:solidFill>
          <a:ln w="9525">
            <a:noFill/>
            <a:miter lim="800000"/>
            <a:headEnd/>
            <a:tailEnd/>
          </a:ln>
        </p:spPr>
        <p:txBody>
          <a:bodyPr wrap="square" lIns="91370" tIns="45687" rIns="91370" bIns="45687">
            <a:spAutoFit/>
          </a:bodyPr>
          <a:lstStyle/>
          <a:p>
            <a:pPr algn="ctr" fontAlgn="auto">
              <a:spcBef>
                <a:spcPts val="0"/>
              </a:spcBef>
              <a:spcAft>
                <a:spcPts val="0"/>
              </a:spcAft>
            </a:pPr>
            <a:r>
              <a:rPr lang="de-DE" sz="1800" b="1" dirty="0">
                <a:solidFill>
                  <a:srgbClr val="F79646">
                    <a:lumMod val="75000"/>
                  </a:srgbClr>
                </a:solidFill>
                <a:latin typeface="Maiandra GD" pitchFamily="34" charset="0"/>
              </a:rPr>
              <a:t>Basic </a:t>
            </a:r>
            <a:r>
              <a:rPr lang="de-DE" sz="1800" b="1" dirty="0" err="1">
                <a:solidFill>
                  <a:srgbClr val="F79646">
                    <a:lumMod val="75000"/>
                  </a:srgbClr>
                </a:solidFill>
                <a:latin typeface="Maiandra GD" pitchFamily="34" charset="0"/>
              </a:rPr>
              <a:t>principle</a:t>
            </a:r>
            <a:r>
              <a:rPr lang="de-DE" sz="1800" b="1" dirty="0">
                <a:solidFill>
                  <a:srgbClr val="F79646">
                    <a:lumMod val="75000"/>
                  </a:srgbClr>
                </a:solidFill>
                <a:latin typeface="Maiandra GD" pitchFamily="34" charset="0"/>
              </a:rPr>
              <a:t> </a:t>
            </a:r>
            <a:r>
              <a:rPr lang="de-DE" sz="1800" b="1" dirty="0" err="1">
                <a:solidFill>
                  <a:srgbClr val="F79646">
                    <a:lumMod val="75000"/>
                  </a:srgbClr>
                </a:solidFill>
                <a:latin typeface="Maiandra GD" pitchFamily="34" charset="0"/>
              </a:rPr>
              <a:t>of</a:t>
            </a:r>
            <a:r>
              <a:rPr lang="de-DE" sz="1800" b="1" dirty="0">
                <a:solidFill>
                  <a:srgbClr val="F79646">
                    <a:lumMod val="75000"/>
                  </a:srgbClr>
                </a:solidFill>
                <a:latin typeface="Maiandra GD" pitchFamily="34" charset="0"/>
              </a:rPr>
              <a:t> </a:t>
            </a:r>
            <a:r>
              <a:rPr lang="de-DE" sz="1800" b="1" dirty="0" err="1">
                <a:solidFill>
                  <a:srgbClr val="F79646">
                    <a:lumMod val="75000"/>
                  </a:srgbClr>
                </a:solidFill>
                <a:latin typeface="Maiandra GD" pitchFamily="34" charset="0"/>
              </a:rPr>
              <a:t>the</a:t>
            </a:r>
            <a:r>
              <a:rPr lang="de-DE" sz="1800" b="1" dirty="0">
                <a:solidFill>
                  <a:srgbClr val="F79646">
                    <a:lumMod val="75000"/>
                  </a:srgbClr>
                </a:solidFill>
                <a:latin typeface="Maiandra GD" pitchFamily="34" charset="0"/>
              </a:rPr>
              <a:t> </a:t>
            </a:r>
            <a:r>
              <a:rPr lang="de-DE" sz="1800" b="1" dirty="0" err="1">
                <a:solidFill>
                  <a:srgbClr val="F79646">
                    <a:lumMod val="75000"/>
                  </a:srgbClr>
                </a:solidFill>
                <a:latin typeface="Maiandra GD" pitchFamily="34" charset="0"/>
              </a:rPr>
              <a:t>screening</a:t>
            </a:r>
            <a:endParaRPr lang="de-DE" sz="1800" b="1" dirty="0">
              <a:solidFill>
                <a:srgbClr val="F79646">
                  <a:lumMod val="75000"/>
                </a:srgbClr>
              </a:solidFill>
              <a:latin typeface="Maiandra GD" pitchFamily="34" charset="0"/>
            </a:endParaRPr>
          </a:p>
        </p:txBody>
      </p:sp>
      <p:cxnSp>
        <p:nvCxnSpPr>
          <p:cNvPr id="18" name="Connettore 1 17"/>
          <p:cNvCxnSpPr/>
          <p:nvPr/>
        </p:nvCxnSpPr>
        <p:spPr>
          <a:xfrm>
            <a:off x="0" y="714377"/>
            <a:ext cx="9144000" cy="1588"/>
          </a:xfrm>
          <a:prstGeom prst="line">
            <a:avLst/>
          </a:prstGeom>
          <a:ln>
            <a:solidFill>
              <a:schemeClr val="accent6">
                <a:lumMod val="75000"/>
              </a:schemeClr>
            </a:solidFill>
          </a:ln>
        </p:spPr>
        <p:style>
          <a:lnRef idx="3">
            <a:schemeClr val="dk1"/>
          </a:lnRef>
          <a:fillRef idx="0">
            <a:schemeClr val="dk1"/>
          </a:fillRef>
          <a:effectRef idx="2">
            <a:schemeClr val="dk1"/>
          </a:effectRef>
          <a:fontRef idx="minor">
            <a:schemeClr val="tx1"/>
          </a:fontRef>
        </p:style>
      </p:cxnSp>
      <p:grpSp>
        <p:nvGrpSpPr>
          <p:cNvPr id="2" name="Gruppo 30"/>
          <p:cNvGrpSpPr/>
          <p:nvPr/>
        </p:nvGrpSpPr>
        <p:grpSpPr>
          <a:xfrm>
            <a:off x="3786213" y="1500177"/>
            <a:ext cx="5143504" cy="4790490"/>
            <a:chOff x="214314" y="1643050"/>
            <a:chExt cx="5143504" cy="4500594"/>
          </a:xfrm>
        </p:grpSpPr>
        <p:grpSp>
          <p:nvGrpSpPr>
            <p:cNvPr id="3" name="Gruppo 29"/>
            <p:cNvGrpSpPr/>
            <p:nvPr/>
          </p:nvGrpSpPr>
          <p:grpSpPr>
            <a:xfrm>
              <a:off x="261461" y="1714488"/>
              <a:ext cx="5087600" cy="4316106"/>
              <a:chOff x="261461" y="1714488"/>
              <a:chExt cx="5087600" cy="4316106"/>
            </a:xfrm>
          </p:grpSpPr>
          <p:pic>
            <p:nvPicPr>
              <p:cNvPr id="15361" name="Picture 4" descr="RNAi fig"/>
              <p:cNvPicPr>
                <a:picLocks noChangeAspect="1" noChangeArrowheads="1"/>
              </p:cNvPicPr>
              <p:nvPr/>
            </p:nvPicPr>
            <p:blipFill>
              <a:blip r:embed="rId2" cstate="print"/>
              <a:srcRect l="37408" t="14999" r="38263" b="13611"/>
              <a:stretch>
                <a:fillRect/>
              </a:stretch>
            </p:blipFill>
            <p:spPr bwMode="auto">
              <a:xfrm>
                <a:off x="3425011" y="1714488"/>
                <a:ext cx="1668463" cy="3566014"/>
              </a:xfrm>
              <a:prstGeom prst="rect">
                <a:avLst/>
              </a:prstGeom>
              <a:noFill/>
              <a:ln w="9525">
                <a:noFill/>
                <a:miter lim="800000"/>
                <a:headEnd/>
                <a:tailEnd/>
              </a:ln>
            </p:spPr>
          </p:pic>
          <p:sp>
            <p:nvSpPr>
              <p:cNvPr id="15362" name="Rectangle 5"/>
              <p:cNvSpPr>
                <a:spLocks noChangeArrowheads="1"/>
              </p:cNvSpPr>
              <p:nvPr/>
            </p:nvSpPr>
            <p:spPr bwMode="auto">
              <a:xfrm>
                <a:off x="3136086" y="3227374"/>
                <a:ext cx="431800" cy="431800"/>
              </a:xfrm>
              <a:prstGeom prst="rect">
                <a:avLst/>
              </a:prstGeom>
              <a:solidFill>
                <a:schemeClr val="bg1"/>
              </a:solidFill>
              <a:ln w="9525">
                <a:solidFill>
                  <a:schemeClr val="bg1"/>
                </a:solidFill>
                <a:miter lim="800000"/>
                <a:headEnd/>
                <a:tailEnd/>
              </a:ln>
            </p:spPr>
            <p:txBody>
              <a:bodyPr wrap="none" anchor="ctr"/>
              <a:lstStyle/>
              <a:p>
                <a:pPr fontAlgn="auto">
                  <a:spcBef>
                    <a:spcPts val="0"/>
                  </a:spcBef>
                  <a:spcAft>
                    <a:spcPts val="0"/>
                  </a:spcAft>
                </a:pPr>
                <a:endParaRPr lang="it-IT" sz="1800">
                  <a:solidFill>
                    <a:prstClr val="black"/>
                  </a:solidFill>
                  <a:latin typeface="Maiandra GD" pitchFamily="34" charset="0"/>
                </a:endParaRPr>
              </a:p>
            </p:txBody>
          </p:sp>
          <p:sp>
            <p:nvSpPr>
              <p:cNvPr id="15363" name="Rectangle 6"/>
              <p:cNvSpPr>
                <a:spLocks noChangeArrowheads="1"/>
              </p:cNvSpPr>
              <p:nvPr/>
            </p:nvSpPr>
            <p:spPr bwMode="auto">
              <a:xfrm>
                <a:off x="4701361" y="1930387"/>
                <a:ext cx="647700" cy="1584325"/>
              </a:xfrm>
              <a:prstGeom prst="rect">
                <a:avLst/>
              </a:prstGeom>
              <a:solidFill>
                <a:schemeClr val="bg1"/>
              </a:solidFill>
              <a:ln w="9525">
                <a:solidFill>
                  <a:schemeClr val="bg1"/>
                </a:solidFill>
                <a:miter lim="800000"/>
                <a:headEnd/>
                <a:tailEnd/>
              </a:ln>
            </p:spPr>
            <p:txBody>
              <a:bodyPr wrap="none" anchor="ctr"/>
              <a:lstStyle/>
              <a:p>
                <a:pPr fontAlgn="auto">
                  <a:spcBef>
                    <a:spcPts val="0"/>
                  </a:spcBef>
                  <a:spcAft>
                    <a:spcPts val="0"/>
                  </a:spcAft>
                </a:pPr>
                <a:endParaRPr lang="de-DE" sz="1800">
                  <a:solidFill>
                    <a:prstClr val="black"/>
                  </a:solidFill>
                  <a:latin typeface="Maiandra GD" pitchFamily="34" charset="0"/>
                </a:endParaRPr>
              </a:p>
            </p:txBody>
          </p:sp>
          <p:sp>
            <p:nvSpPr>
              <p:cNvPr id="15364" name="Rectangle 10"/>
              <p:cNvSpPr>
                <a:spLocks noChangeArrowheads="1"/>
              </p:cNvSpPr>
              <p:nvPr/>
            </p:nvSpPr>
            <p:spPr bwMode="auto">
              <a:xfrm>
                <a:off x="3351986" y="4162412"/>
                <a:ext cx="431800" cy="431800"/>
              </a:xfrm>
              <a:prstGeom prst="rect">
                <a:avLst/>
              </a:prstGeom>
              <a:solidFill>
                <a:schemeClr val="bg1"/>
              </a:solidFill>
              <a:ln w="9525">
                <a:solidFill>
                  <a:schemeClr val="bg1"/>
                </a:solidFill>
                <a:miter lim="800000"/>
                <a:headEnd/>
                <a:tailEnd/>
              </a:ln>
            </p:spPr>
            <p:txBody>
              <a:bodyPr wrap="none" anchor="ctr"/>
              <a:lstStyle/>
              <a:p>
                <a:pPr fontAlgn="auto">
                  <a:spcBef>
                    <a:spcPts val="0"/>
                  </a:spcBef>
                  <a:spcAft>
                    <a:spcPts val="0"/>
                  </a:spcAft>
                </a:pPr>
                <a:endParaRPr lang="it-IT" sz="1800">
                  <a:solidFill>
                    <a:prstClr val="black"/>
                  </a:solidFill>
                  <a:latin typeface="Maiandra GD" pitchFamily="34" charset="0"/>
                </a:endParaRPr>
              </a:p>
            </p:txBody>
          </p:sp>
          <p:sp>
            <p:nvSpPr>
              <p:cNvPr id="15365" name="Rectangle 11"/>
              <p:cNvSpPr>
                <a:spLocks noChangeArrowheads="1"/>
              </p:cNvSpPr>
              <p:nvPr/>
            </p:nvSpPr>
            <p:spPr bwMode="auto">
              <a:xfrm>
                <a:off x="4466411" y="4162412"/>
                <a:ext cx="431800" cy="431800"/>
              </a:xfrm>
              <a:prstGeom prst="rect">
                <a:avLst/>
              </a:prstGeom>
              <a:solidFill>
                <a:schemeClr val="bg1"/>
              </a:solidFill>
              <a:ln w="9525">
                <a:solidFill>
                  <a:schemeClr val="bg1"/>
                </a:solidFill>
                <a:miter lim="800000"/>
                <a:headEnd/>
                <a:tailEnd/>
              </a:ln>
            </p:spPr>
            <p:txBody>
              <a:bodyPr wrap="none" anchor="ctr"/>
              <a:lstStyle/>
              <a:p>
                <a:pPr fontAlgn="auto">
                  <a:spcBef>
                    <a:spcPts val="0"/>
                  </a:spcBef>
                  <a:spcAft>
                    <a:spcPts val="0"/>
                  </a:spcAft>
                </a:pPr>
                <a:endParaRPr lang="it-IT" sz="1800">
                  <a:solidFill>
                    <a:prstClr val="black"/>
                  </a:solidFill>
                  <a:latin typeface="Maiandra GD" pitchFamily="34" charset="0"/>
                </a:endParaRPr>
              </a:p>
            </p:txBody>
          </p:sp>
          <p:sp>
            <p:nvSpPr>
              <p:cNvPr id="15366" name="Text Box 12"/>
              <p:cNvSpPr txBox="1">
                <a:spLocks noChangeArrowheads="1"/>
              </p:cNvSpPr>
              <p:nvPr/>
            </p:nvSpPr>
            <p:spPr bwMode="auto">
              <a:xfrm>
                <a:off x="2948159" y="5423376"/>
                <a:ext cx="2353003" cy="607218"/>
              </a:xfrm>
              <a:prstGeom prst="rect">
                <a:avLst/>
              </a:prstGeom>
              <a:noFill/>
              <a:ln w="9525">
                <a:noFill/>
                <a:miter lim="800000"/>
                <a:headEnd/>
                <a:tailEnd/>
              </a:ln>
            </p:spPr>
            <p:txBody>
              <a:bodyPr wrap="none">
                <a:spAutoFit/>
              </a:bodyPr>
              <a:lstStyle/>
              <a:p>
                <a:pPr algn="ctr" fontAlgn="auto">
                  <a:spcBef>
                    <a:spcPts val="0"/>
                  </a:spcBef>
                  <a:spcAft>
                    <a:spcPts val="0"/>
                  </a:spcAft>
                </a:pPr>
                <a:r>
                  <a:rPr lang="de-DE" sz="1800" dirty="0" err="1">
                    <a:solidFill>
                      <a:prstClr val="black"/>
                    </a:solidFill>
                    <a:latin typeface="Maiandra GD" pitchFamily="34" charset="0"/>
                  </a:rPr>
                  <a:t>Readout</a:t>
                </a:r>
                <a:r>
                  <a:rPr lang="de-DE" sz="1800" dirty="0">
                    <a:solidFill>
                      <a:prstClr val="black"/>
                    </a:solidFill>
                    <a:latin typeface="Maiandra GD" pitchFamily="34" charset="0"/>
                  </a:rPr>
                  <a:t>: </a:t>
                </a:r>
                <a:r>
                  <a:rPr lang="de-DE" sz="1800" dirty="0" err="1">
                    <a:solidFill>
                      <a:prstClr val="black"/>
                    </a:solidFill>
                    <a:latin typeface="Maiandra GD" pitchFamily="34" charset="0"/>
                  </a:rPr>
                  <a:t>cell</a:t>
                </a:r>
                <a:r>
                  <a:rPr lang="de-DE" sz="1800" dirty="0">
                    <a:solidFill>
                      <a:prstClr val="black"/>
                    </a:solidFill>
                    <a:latin typeface="Maiandra GD" pitchFamily="34" charset="0"/>
                  </a:rPr>
                  <a:t> </a:t>
                </a:r>
                <a:r>
                  <a:rPr lang="de-DE" sz="1800" dirty="0" err="1">
                    <a:solidFill>
                      <a:prstClr val="black"/>
                    </a:solidFill>
                    <a:latin typeface="Maiandra GD" pitchFamily="34" charset="0"/>
                  </a:rPr>
                  <a:t>viability</a:t>
                </a:r>
                <a:r>
                  <a:rPr lang="de-DE" sz="1800" dirty="0">
                    <a:solidFill>
                      <a:prstClr val="black"/>
                    </a:solidFill>
                    <a:latin typeface="Maiandra GD" pitchFamily="34" charset="0"/>
                  </a:rPr>
                  <a:t> </a:t>
                </a:r>
              </a:p>
              <a:p>
                <a:pPr algn="ctr" fontAlgn="auto">
                  <a:spcBef>
                    <a:spcPts val="0"/>
                  </a:spcBef>
                  <a:spcAft>
                    <a:spcPts val="0"/>
                  </a:spcAft>
                </a:pPr>
                <a:r>
                  <a:rPr lang="de-DE" sz="1800" dirty="0">
                    <a:solidFill>
                      <a:prstClr val="black"/>
                    </a:solidFill>
                    <a:latin typeface="Maiandra GD" pitchFamily="34" charset="0"/>
                  </a:rPr>
                  <a:t>(</a:t>
                </a:r>
                <a:r>
                  <a:rPr lang="de-DE" sz="1100" dirty="0" err="1">
                    <a:solidFill>
                      <a:prstClr val="black"/>
                    </a:solidFill>
                    <a:latin typeface="Maiandra GD" pitchFamily="34" charset="0"/>
                  </a:rPr>
                  <a:t>Cell</a:t>
                </a:r>
                <a:r>
                  <a:rPr lang="de-DE" sz="1100" dirty="0">
                    <a:solidFill>
                      <a:prstClr val="black"/>
                    </a:solidFill>
                    <a:latin typeface="Maiandra GD" pitchFamily="34" charset="0"/>
                  </a:rPr>
                  <a:t> Titer </a:t>
                </a:r>
                <a:r>
                  <a:rPr lang="de-DE" sz="1100" dirty="0" err="1">
                    <a:solidFill>
                      <a:prstClr val="black"/>
                    </a:solidFill>
                    <a:latin typeface="Maiandra GD" pitchFamily="34" charset="0"/>
                  </a:rPr>
                  <a:t>Glo</a:t>
                </a:r>
                <a:r>
                  <a:rPr lang="de-DE" sz="1100" dirty="0">
                    <a:solidFill>
                      <a:prstClr val="black"/>
                    </a:solidFill>
                    <a:latin typeface="Maiandra GD" pitchFamily="34" charset="0"/>
                  </a:rPr>
                  <a:t> Assay</a:t>
                </a:r>
                <a:r>
                  <a:rPr lang="de-DE" sz="1800" dirty="0">
                    <a:solidFill>
                      <a:prstClr val="black"/>
                    </a:solidFill>
                    <a:latin typeface="Maiandra GD" pitchFamily="34" charset="0"/>
                  </a:rPr>
                  <a:t>)</a:t>
                </a:r>
              </a:p>
            </p:txBody>
          </p:sp>
          <p:sp>
            <p:nvSpPr>
              <p:cNvPr id="15367" name="Text Box 14"/>
              <p:cNvSpPr txBox="1">
                <a:spLocks noChangeArrowheads="1"/>
              </p:cNvSpPr>
              <p:nvPr/>
            </p:nvSpPr>
            <p:spPr bwMode="auto">
              <a:xfrm>
                <a:off x="261461" y="1894088"/>
                <a:ext cx="3121067" cy="289152"/>
              </a:xfrm>
              <a:prstGeom prst="rect">
                <a:avLst/>
              </a:prstGeom>
              <a:noFill/>
              <a:ln w="9525">
                <a:noFill/>
                <a:miter lim="800000"/>
                <a:headEnd/>
                <a:tailEnd/>
              </a:ln>
            </p:spPr>
            <p:txBody>
              <a:bodyPr wrap="none">
                <a:spAutoFit/>
              </a:bodyPr>
              <a:lstStyle/>
              <a:p>
                <a:pPr fontAlgn="auto">
                  <a:spcBef>
                    <a:spcPts val="0"/>
                  </a:spcBef>
                  <a:spcAft>
                    <a:spcPts val="0"/>
                  </a:spcAft>
                </a:pPr>
                <a:r>
                  <a:rPr lang="de-DE" sz="1400" b="1" dirty="0" err="1">
                    <a:solidFill>
                      <a:prstClr val="black"/>
                    </a:solidFill>
                    <a:latin typeface="Maiandra GD" pitchFamily="34" charset="0"/>
                  </a:rPr>
                  <a:t>Exicon</a:t>
                </a:r>
                <a:r>
                  <a:rPr lang="de-DE" sz="1400" b="1" dirty="0">
                    <a:solidFill>
                      <a:prstClr val="black"/>
                    </a:solidFill>
                    <a:latin typeface="Maiandra GD" pitchFamily="34" charset="0"/>
                  </a:rPr>
                  <a:t> LNA </a:t>
                </a:r>
                <a:r>
                  <a:rPr lang="de-DE" sz="1400" b="1" dirty="0" err="1">
                    <a:solidFill>
                      <a:prstClr val="black"/>
                    </a:solidFill>
                    <a:latin typeface="Maiandra GD" pitchFamily="34" charset="0"/>
                  </a:rPr>
                  <a:t>based</a:t>
                </a:r>
                <a:r>
                  <a:rPr lang="de-DE" sz="1400" b="1" dirty="0">
                    <a:solidFill>
                      <a:prstClr val="black"/>
                    </a:solidFill>
                    <a:latin typeface="Maiandra GD" pitchFamily="34" charset="0"/>
                  </a:rPr>
                  <a:t> anti-</a:t>
                </a:r>
                <a:r>
                  <a:rPr lang="de-DE" sz="1400" b="1" dirty="0" err="1">
                    <a:solidFill>
                      <a:prstClr val="black"/>
                    </a:solidFill>
                    <a:latin typeface="Maiandra GD" pitchFamily="34" charset="0"/>
                  </a:rPr>
                  <a:t>miR</a:t>
                </a:r>
                <a:r>
                  <a:rPr lang="de-DE" sz="1400" b="1" dirty="0">
                    <a:solidFill>
                      <a:prstClr val="black"/>
                    </a:solidFill>
                    <a:latin typeface="Maiandra GD" pitchFamily="34" charset="0"/>
                  </a:rPr>
                  <a:t> </a:t>
                </a:r>
                <a:r>
                  <a:rPr lang="de-DE" sz="1400" b="1" dirty="0" err="1">
                    <a:solidFill>
                      <a:prstClr val="black"/>
                    </a:solidFill>
                    <a:latin typeface="Maiandra GD" pitchFamily="34" charset="0"/>
                  </a:rPr>
                  <a:t>library</a:t>
                </a:r>
                <a:endParaRPr lang="de-DE" sz="1400" b="1" dirty="0">
                  <a:solidFill>
                    <a:prstClr val="black"/>
                  </a:solidFill>
                  <a:latin typeface="Maiandra GD" pitchFamily="34" charset="0"/>
                </a:endParaRPr>
              </a:p>
            </p:txBody>
          </p:sp>
          <p:sp>
            <p:nvSpPr>
              <p:cNvPr id="15369" name="Text Box 16"/>
              <p:cNvSpPr txBox="1">
                <a:spLocks noChangeArrowheads="1"/>
              </p:cNvSpPr>
              <p:nvPr/>
            </p:nvSpPr>
            <p:spPr bwMode="auto">
              <a:xfrm>
                <a:off x="261461" y="3597444"/>
                <a:ext cx="2514330" cy="318066"/>
              </a:xfrm>
              <a:prstGeom prst="rect">
                <a:avLst/>
              </a:prstGeom>
              <a:noFill/>
              <a:ln w="9525">
                <a:noFill/>
                <a:miter lim="800000"/>
                <a:headEnd/>
                <a:tailEnd/>
              </a:ln>
            </p:spPr>
            <p:txBody>
              <a:bodyPr wrap="none">
                <a:spAutoFit/>
              </a:bodyPr>
              <a:lstStyle/>
              <a:p>
                <a:pPr fontAlgn="auto">
                  <a:spcBef>
                    <a:spcPts val="0"/>
                  </a:spcBef>
                  <a:spcAft>
                    <a:spcPts val="0"/>
                  </a:spcAft>
                </a:pPr>
                <a:r>
                  <a:rPr lang="de-DE" sz="1600" b="1" dirty="0">
                    <a:solidFill>
                      <a:prstClr val="black"/>
                    </a:solidFill>
                    <a:latin typeface="Maiandra GD" pitchFamily="34" charset="0"/>
                  </a:rPr>
                  <a:t>LNA </a:t>
                </a:r>
                <a:r>
                  <a:rPr lang="de-DE" sz="1600" b="1" dirty="0" err="1">
                    <a:solidFill>
                      <a:prstClr val="black"/>
                    </a:solidFill>
                    <a:latin typeface="Maiandra GD" pitchFamily="34" charset="0"/>
                  </a:rPr>
                  <a:t>library</a:t>
                </a:r>
                <a:r>
                  <a:rPr lang="de-DE" sz="1600" b="1" dirty="0">
                    <a:solidFill>
                      <a:prstClr val="black"/>
                    </a:solidFill>
                    <a:latin typeface="Maiandra GD" pitchFamily="34" charset="0"/>
                  </a:rPr>
                  <a:t> transfection</a:t>
                </a:r>
              </a:p>
            </p:txBody>
          </p:sp>
          <p:sp>
            <p:nvSpPr>
              <p:cNvPr id="15370" name="Text Box 18"/>
              <p:cNvSpPr txBox="1">
                <a:spLocks noChangeArrowheads="1"/>
              </p:cNvSpPr>
              <p:nvPr/>
            </p:nvSpPr>
            <p:spPr bwMode="auto">
              <a:xfrm>
                <a:off x="261462" y="4181957"/>
                <a:ext cx="3167854" cy="693964"/>
              </a:xfrm>
              <a:prstGeom prst="rect">
                <a:avLst/>
              </a:prstGeom>
              <a:noFill/>
              <a:ln w="9525">
                <a:noFill/>
                <a:miter lim="800000"/>
                <a:headEnd/>
                <a:tailEnd/>
              </a:ln>
            </p:spPr>
            <p:txBody>
              <a:bodyPr wrap="square">
                <a:spAutoFit/>
              </a:bodyPr>
              <a:lstStyle/>
              <a:p>
                <a:pPr fontAlgn="auto">
                  <a:spcBef>
                    <a:spcPts val="0"/>
                  </a:spcBef>
                  <a:spcAft>
                    <a:spcPts val="0"/>
                  </a:spcAft>
                </a:pPr>
                <a:r>
                  <a:rPr lang="de-DE" sz="1400" b="1" dirty="0" err="1">
                    <a:solidFill>
                      <a:prstClr val="black"/>
                    </a:solidFill>
                    <a:latin typeface="Maiandra GD" pitchFamily="34" charset="0"/>
                  </a:rPr>
                  <a:t>Incubation</a:t>
                </a:r>
                <a:r>
                  <a:rPr lang="de-DE" sz="1400" b="1" dirty="0">
                    <a:solidFill>
                      <a:prstClr val="black"/>
                    </a:solidFill>
                    <a:latin typeface="Maiandra GD" pitchFamily="34" charset="0"/>
                  </a:rPr>
                  <a:t> </a:t>
                </a:r>
                <a:r>
                  <a:rPr lang="de-DE" sz="1400" b="1" dirty="0" err="1">
                    <a:solidFill>
                      <a:prstClr val="black"/>
                    </a:solidFill>
                    <a:latin typeface="Maiandra GD" pitchFamily="34" charset="0"/>
                  </a:rPr>
                  <a:t>for</a:t>
                </a:r>
                <a:r>
                  <a:rPr lang="de-DE" sz="1400" b="1" dirty="0">
                    <a:solidFill>
                      <a:prstClr val="black"/>
                    </a:solidFill>
                    <a:latin typeface="Maiandra GD" pitchFamily="34" charset="0"/>
                  </a:rPr>
                  <a:t> 72-96 </a:t>
                </a:r>
                <a:r>
                  <a:rPr lang="de-DE" sz="1400" b="1" dirty="0" err="1">
                    <a:solidFill>
                      <a:prstClr val="black"/>
                    </a:solidFill>
                    <a:latin typeface="Maiandra GD" pitchFamily="34" charset="0"/>
                  </a:rPr>
                  <a:t>hours</a:t>
                </a:r>
                <a:r>
                  <a:rPr lang="de-DE" sz="1400" b="1" dirty="0">
                    <a:solidFill>
                      <a:prstClr val="black"/>
                    </a:solidFill>
                    <a:latin typeface="Maiandra GD" pitchFamily="34" charset="0"/>
                  </a:rPr>
                  <a:t> </a:t>
                </a:r>
              </a:p>
              <a:p>
                <a:pPr fontAlgn="auto">
                  <a:spcBef>
                    <a:spcPts val="0"/>
                  </a:spcBef>
                  <a:spcAft>
                    <a:spcPts val="0"/>
                  </a:spcAft>
                </a:pPr>
                <a:r>
                  <a:rPr lang="de-DE" sz="1400" b="1" dirty="0" err="1">
                    <a:solidFill>
                      <a:prstClr val="black"/>
                    </a:solidFill>
                    <a:latin typeface="Maiandra GD" pitchFamily="34" charset="0"/>
                  </a:rPr>
                  <a:t>to</a:t>
                </a:r>
                <a:r>
                  <a:rPr lang="de-DE" sz="1400" b="1" dirty="0">
                    <a:solidFill>
                      <a:prstClr val="black"/>
                    </a:solidFill>
                    <a:latin typeface="Maiandra GD" pitchFamily="34" charset="0"/>
                  </a:rPr>
                  <a:t> </a:t>
                </a:r>
                <a:r>
                  <a:rPr lang="de-DE" sz="1400" b="1" dirty="0" err="1">
                    <a:solidFill>
                      <a:prstClr val="black"/>
                    </a:solidFill>
                    <a:latin typeface="Maiandra GD" pitchFamily="34" charset="0"/>
                  </a:rPr>
                  <a:t>ensure</a:t>
                </a:r>
                <a:r>
                  <a:rPr lang="de-DE" sz="1400" b="1" dirty="0">
                    <a:solidFill>
                      <a:prstClr val="black"/>
                    </a:solidFill>
                    <a:latin typeface="Maiandra GD" pitchFamily="34" charset="0"/>
                  </a:rPr>
                  <a:t> </a:t>
                </a:r>
                <a:r>
                  <a:rPr lang="de-DE" sz="1400" b="1" dirty="0" err="1">
                    <a:solidFill>
                      <a:prstClr val="black"/>
                    </a:solidFill>
                    <a:latin typeface="Maiandra GD" pitchFamily="34" charset="0"/>
                  </a:rPr>
                  <a:t>effects</a:t>
                </a:r>
                <a:r>
                  <a:rPr lang="de-DE" sz="1400" b="1" dirty="0">
                    <a:solidFill>
                      <a:prstClr val="black"/>
                    </a:solidFill>
                    <a:latin typeface="Maiandra GD" pitchFamily="34" charset="0"/>
                  </a:rPr>
                  <a:t> </a:t>
                </a:r>
                <a:r>
                  <a:rPr lang="de-DE" sz="1400" b="1" dirty="0" err="1">
                    <a:solidFill>
                      <a:prstClr val="black"/>
                    </a:solidFill>
                    <a:latin typeface="Maiandra GD" pitchFamily="34" charset="0"/>
                  </a:rPr>
                  <a:t>of</a:t>
                </a:r>
                <a:r>
                  <a:rPr lang="de-DE" sz="1400" b="1" dirty="0">
                    <a:solidFill>
                      <a:prstClr val="black"/>
                    </a:solidFill>
                    <a:latin typeface="Maiandra GD" pitchFamily="34" charset="0"/>
                  </a:rPr>
                  <a:t> anti-</a:t>
                </a:r>
                <a:r>
                  <a:rPr lang="de-DE" sz="1400" b="1" dirty="0" err="1">
                    <a:solidFill>
                      <a:prstClr val="black"/>
                    </a:solidFill>
                    <a:latin typeface="Maiandra GD" pitchFamily="34" charset="0"/>
                  </a:rPr>
                  <a:t>miR</a:t>
                </a:r>
                <a:r>
                  <a:rPr lang="de-DE" sz="1400" b="1" dirty="0">
                    <a:solidFill>
                      <a:prstClr val="black"/>
                    </a:solidFill>
                    <a:latin typeface="Maiandra GD" pitchFamily="34" charset="0"/>
                  </a:rPr>
                  <a:t> </a:t>
                </a:r>
              </a:p>
              <a:p>
                <a:pPr fontAlgn="auto">
                  <a:spcBef>
                    <a:spcPts val="0"/>
                  </a:spcBef>
                  <a:spcAft>
                    <a:spcPts val="0"/>
                  </a:spcAft>
                </a:pPr>
                <a:r>
                  <a:rPr lang="de-DE" sz="1400" b="1" dirty="0">
                    <a:solidFill>
                      <a:prstClr val="black"/>
                    </a:solidFill>
                    <a:latin typeface="Maiandra GD" pitchFamily="34" charset="0"/>
                  </a:rPr>
                  <a:t>on </a:t>
                </a:r>
                <a:r>
                  <a:rPr lang="de-DE" sz="1400" b="1" dirty="0" err="1">
                    <a:solidFill>
                      <a:prstClr val="black"/>
                    </a:solidFill>
                    <a:latin typeface="Maiandra GD" pitchFamily="34" charset="0"/>
                  </a:rPr>
                  <a:t>protein</a:t>
                </a:r>
                <a:r>
                  <a:rPr lang="de-DE" sz="1400" b="1" dirty="0">
                    <a:solidFill>
                      <a:prstClr val="black"/>
                    </a:solidFill>
                    <a:latin typeface="Maiandra GD" pitchFamily="34" charset="0"/>
                  </a:rPr>
                  <a:t> </a:t>
                </a:r>
                <a:r>
                  <a:rPr lang="de-DE" sz="1400" b="1" dirty="0" err="1">
                    <a:solidFill>
                      <a:prstClr val="black"/>
                    </a:solidFill>
                    <a:latin typeface="Maiandra GD" pitchFamily="34" charset="0"/>
                  </a:rPr>
                  <a:t>level</a:t>
                </a:r>
                <a:r>
                  <a:rPr lang="de-DE" sz="1400" b="1" dirty="0">
                    <a:solidFill>
                      <a:prstClr val="black"/>
                    </a:solidFill>
                    <a:latin typeface="Maiandra GD" pitchFamily="34" charset="0"/>
                  </a:rPr>
                  <a:t> </a:t>
                </a:r>
              </a:p>
            </p:txBody>
          </p:sp>
          <p:sp>
            <p:nvSpPr>
              <p:cNvPr id="17" name="Text Box 16"/>
              <p:cNvSpPr txBox="1">
                <a:spLocks noChangeArrowheads="1"/>
              </p:cNvSpPr>
              <p:nvPr/>
            </p:nvSpPr>
            <p:spPr bwMode="auto">
              <a:xfrm>
                <a:off x="261461" y="2912414"/>
                <a:ext cx="2039340" cy="318066"/>
              </a:xfrm>
              <a:prstGeom prst="rect">
                <a:avLst/>
              </a:prstGeom>
              <a:noFill/>
              <a:ln w="9525">
                <a:noFill/>
                <a:miter lim="800000"/>
                <a:headEnd/>
                <a:tailEnd/>
              </a:ln>
            </p:spPr>
            <p:txBody>
              <a:bodyPr wrap="none">
                <a:spAutoFit/>
              </a:bodyPr>
              <a:lstStyle/>
              <a:p>
                <a:pPr fontAlgn="auto">
                  <a:spcBef>
                    <a:spcPts val="0"/>
                  </a:spcBef>
                  <a:spcAft>
                    <a:spcPts val="0"/>
                  </a:spcAft>
                </a:pPr>
                <a:r>
                  <a:rPr lang="de-DE" sz="1600" b="1" dirty="0">
                    <a:solidFill>
                      <a:prstClr val="black"/>
                    </a:solidFill>
                    <a:latin typeface="Maiandra GD" pitchFamily="34" charset="0"/>
                  </a:rPr>
                  <a:t>Target </a:t>
                </a:r>
                <a:r>
                  <a:rPr lang="de-DE" sz="1600" b="1" dirty="0" err="1">
                    <a:solidFill>
                      <a:prstClr val="black"/>
                    </a:solidFill>
                    <a:latin typeface="Maiandra GD" pitchFamily="34" charset="0"/>
                  </a:rPr>
                  <a:t>cells</a:t>
                </a:r>
                <a:r>
                  <a:rPr lang="de-DE" sz="1600" b="1" dirty="0">
                    <a:solidFill>
                      <a:prstClr val="black"/>
                    </a:solidFill>
                    <a:latin typeface="Maiandra GD" pitchFamily="34" charset="0"/>
                  </a:rPr>
                  <a:t> </a:t>
                </a:r>
                <a:r>
                  <a:rPr lang="de-DE" sz="1600" b="1" dirty="0" err="1">
                    <a:solidFill>
                      <a:prstClr val="black"/>
                    </a:solidFill>
                    <a:latin typeface="Maiandra GD" pitchFamily="34" charset="0"/>
                  </a:rPr>
                  <a:t>plating</a:t>
                </a:r>
                <a:endParaRPr lang="de-DE" sz="1600" b="1" dirty="0">
                  <a:solidFill>
                    <a:prstClr val="black"/>
                  </a:solidFill>
                  <a:latin typeface="Maiandra GD" pitchFamily="34" charset="0"/>
                </a:endParaRPr>
              </a:p>
            </p:txBody>
          </p:sp>
        </p:grpSp>
        <p:sp>
          <p:nvSpPr>
            <p:cNvPr id="21" name="Rettangolo 20"/>
            <p:cNvSpPr/>
            <p:nvPr/>
          </p:nvSpPr>
          <p:spPr>
            <a:xfrm>
              <a:off x="214314" y="1643050"/>
              <a:ext cx="5143504" cy="450059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grpSp>
      <p:sp>
        <p:nvSpPr>
          <p:cNvPr id="26" name="Text Box 8"/>
          <p:cNvSpPr txBox="1">
            <a:spLocks noChangeArrowheads="1"/>
          </p:cNvSpPr>
          <p:nvPr/>
        </p:nvSpPr>
        <p:spPr bwMode="auto">
          <a:xfrm>
            <a:off x="858940" y="928671"/>
            <a:ext cx="2031325" cy="369332"/>
          </a:xfrm>
          <a:prstGeom prst="rect">
            <a:avLst/>
          </a:prstGeom>
          <a:solidFill>
            <a:schemeClr val="accent5">
              <a:lumMod val="20000"/>
              <a:lumOff val="80000"/>
            </a:schemeClr>
          </a:solidFill>
          <a:ln w="9525">
            <a:noFill/>
            <a:miter lim="800000"/>
            <a:headEnd/>
            <a:tailEnd/>
          </a:ln>
        </p:spPr>
        <p:txBody>
          <a:bodyPr wrap="none" lIns="91370" tIns="45687" rIns="91370" bIns="45687">
            <a:spAutoFit/>
          </a:bodyPr>
          <a:lstStyle/>
          <a:p>
            <a:pPr fontAlgn="auto">
              <a:spcBef>
                <a:spcPts val="0"/>
              </a:spcBef>
              <a:spcAft>
                <a:spcPts val="0"/>
              </a:spcAft>
            </a:pPr>
            <a:r>
              <a:rPr lang="it-IT" sz="1800" b="1" dirty="0" err="1">
                <a:solidFill>
                  <a:srgbClr val="F79646">
                    <a:lumMod val="75000"/>
                  </a:srgbClr>
                </a:solidFill>
                <a:latin typeface="Maiandra GD" pitchFamily="34" charset="0"/>
              </a:rPr>
              <a:t>Structure</a:t>
            </a:r>
            <a:r>
              <a:rPr lang="it-IT" sz="1800" b="1" dirty="0">
                <a:solidFill>
                  <a:srgbClr val="F79646">
                    <a:lumMod val="75000"/>
                  </a:srgbClr>
                </a:solidFill>
                <a:latin typeface="Maiandra GD" pitchFamily="34" charset="0"/>
              </a:rPr>
              <a:t> </a:t>
            </a:r>
            <a:r>
              <a:rPr lang="it-IT" sz="1800" b="1" dirty="0" err="1">
                <a:solidFill>
                  <a:srgbClr val="F79646">
                    <a:lumMod val="75000"/>
                  </a:srgbClr>
                </a:solidFill>
                <a:latin typeface="Maiandra GD" pitchFamily="34" charset="0"/>
              </a:rPr>
              <a:t>of</a:t>
            </a:r>
            <a:r>
              <a:rPr lang="it-IT" sz="1800" b="1" dirty="0">
                <a:solidFill>
                  <a:srgbClr val="F79646">
                    <a:lumMod val="75000"/>
                  </a:srgbClr>
                </a:solidFill>
                <a:latin typeface="Maiandra GD" pitchFamily="34" charset="0"/>
              </a:rPr>
              <a:t> LNA </a:t>
            </a:r>
          </a:p>
        </p:txBody>
      </p:sp>
      <p:grpSp>
        <p:nvGrpSpPr>
          <p:cNvPr id="4" name="Gruppo 35"/>
          <p:cNvGrpSpPr/>
          <p:nvPr/>
        </p:nvGrpSpPr>
        <p:grpSpPr>
          <a:xfrm>
            <a:off x="285740" y="1500176"/>
            <a:ext cx="3429025" cy="4884362"/>
            <a:chOff x="285720" y="1500174"/>
            <a:chExt cx="3429025" cy="4588786"/>
          </a:xfrm>
        </p:grpSpPr>
        <p:grpSp>
          <p:nvGrpSpPr>
            <p:cNvPr id="5" name="Gruppo 27"/>
            <p:cNvGrpSpPr/>
            <p:nvPr/>
          </p:nvGrpSpPr>
          <p:grpSpPr>
            <a:xfrm>
              <a:off x="653543" y="1661323"/>
              <a:ext cx="2786082" cy="2403361"/>
              <a:chOff x="5786446" y="2071693"/>
              <a:chExt cx="2786082" cy="2403361"/>
            </a:xfrm>
          </p:grpSpPr>
          <p:sp>
            <p:nvSpPr>
              <p:cNvPr id="24" name="Rectangle 4"/>
              <p:cNvSpPr>
                <a:spLocks noChangeArrowheads="1"/>
              </p:cNvSpPr>
              <p:nvPr/>
            </p:nvSpPr>
            <p:spPr bwMode="auto">
              <a:xfrm>
                <a:off x="5786446" y="3697188"/>
                <a:ext cx="2786082" cy="591797"/>
              </a:xfrm>
              <a:prstGeom prst="rect">
                <a:avLst/>
              </a:prstGeom>
              <a:noFill/>
              <a:ln w="9525">
                <a:noFill/>
                <a:miter lim="800000"/>
                <a:headEnd/>
                <a:tailEnd/>
              </a:ln>
            </p:spPr>
            <p:txBody>
              <a:bodyPr wrap="square" anchor="ctr">
                <a:spAutoFit/>
              </a:bodyPr>
              <a:lstStyle/>
              <a:p>
                <a:pPr fontAlgn="auto">
                  <a:lnSpc>
                    <a:spcPct val="110000"/>
                  </a:lnSpc>
                  <a:spcBef>
                    <a:spcPts val="0"/>
                  </a:spcBef>
                  <a:spcAft>
                    <a:spcPts val="0"/>
                  </a:spcAft>
                </a:pPr>
                <a:r>
                  <a:rPr lang="en-US" sz="1600" b="1" dirty="0">
                    <a:solidFill>
                      <a:prstClr val="black"/>
                    </a:solidFill>
                    <a:latin typeface="Maiandra GD" pitchFamily="34" charset="0"/>
                  </a:rPr>
                  <a:t>Locked Nucleic Acid (LNA™)</a:t>
                </a:r>
              </a:p>
            </p:txBody>
          </p:sp>
          <p:pic>
            <p:nvPicPr>
              <p:cNvPr id="25" name="Picture 5" descr="The structure of LNA"/>
              <p:cNvPicPr>
                <a:picLocks noChangeAspect="1" noChangeArrowheads="1"/>
              </p:cNvPicPr>
              <p:nvPr/>
            </p:nvPicPr>
            <p:blipFill>
              <a:blip r:embed="rId3" cstate="print"/>
              <a:srcRect/>
              <a:stretch>
                <a:fillRect/>
              </a:stretch>
            </p:blipFill>
            <p:spPr bwMode="auto">
              <a:xfrm>
                <a:off x="6381759" y="2071693"/>
                <a:ext cx="1190625" cy="1685925"/>
              </a:xfrm>
              <a:prstGeom prst="rect">
                <a:avLst/>
              </a:prstGeom>
              <a:noFill/>
              <a:ln w="9525">
                <a:solidFill>
                  <a:schemeClr val="bg1"/>
                </a:solidFill>
                <a:miter lim="800000"/>
                <a:headEnd/>
                <a:tailEnd/>
              </a:ln>
            </p:spPr>
          </p:pic>
          <p:sp>
            <p:nvSpPr>
              <p:cNvPr id="27" name="Text Box 99"/>
              <p:cNvSpPr txBox="1">
                <a:spLocks noChangeArrowheads="1"/>
              </p:cNvSpPr>
              <p:nvPr/>
            </p:nvSpPr>
            <p:spPr bwMode="auto">
              <a:xfrm>
                <a:off x="7118852" y="4214818"/>
                <a:ext cx="1339279" cy="260236"/>
              </a:xfrm>
              <a:prstGeom prst="rect">
                <a:avLst/>
              </a:prstGeom>
              <a:noFill/>
              <a:ln w="9525">
                <a:noFill/>
                <a:miter lim="800000"/>
                <a:headEnd/>
                <a:tailEnd/>
              </a:ln>
            </p:spPr>
            <p:txBody>
              <a:bodyPr wrap="none">
                <a:spAutoFit/>
              </a:bodyPr>
              <a:lstStyle/>
              <a:p>
                <a:pPr fontAlgn="auto">
                  <a:spcBef>
                    <a:spcPts val="0"/>
                  </a:spcBef>
                  <a:spcAft>
                    <a:spcPts val="0"/>
                  </a:spcAft>
                </a:pPr>
                <a:r>
                  <a:rPr lang="it-IT" sz="1200" dirty="0">
                    <a:solidFill>
                      <a:prstClr val="black"/>
                    </a:solidFill>
                    <a:latin typeface="Maiandra GD" pitchFamily="34" charset="0"/>
                  </a:rPr>
                  <a:t>www.exiqon.com</a:t>
                </a:r>
              </a:p>
            </p:txBody>
          </p:sp>
        </p:grpSp>
        <p:sp>
          <p:nvSpPr>
            <p:cNvPr id="29" name="Rettangolo 28"/>
            <p:cNvSpPr/>
            <p:nvPr/>
          </p:nvSpPr>
          <p:spPr>
            <a:xfrm>
              <a:off x="285720" y="1500174"/>
              <a:ext cx="3357586" cy="450059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
          <p:nvSpPr>
            <p:cNvPr id="33" name="Text Box 8"/>
            <p:cNvSpPr txBox="1">
              <a:spLocks noChangeArrowheads="1"/>
            </p:cNvSpPr>
            <p:nvPr/>
          </p:nvSpPr>
          <p:spPr bwMode="auto">
            <a:xfrm>
              <a:off x="357159" y="4357694"/>
              <a:ext cx="3357586" cy="1731266"/>
            </a:xfrm>
            <a:prstGeom prst="rect">
              <a:avLst/>
            </a:prstGeom>
            <a:noFill/>
            <a:ln w="9525">
              <a:noFill/>
              <a:miter lim="800000"/>
              <a:headEnd/>
              <a:tailEnd/>
            </a:ln>
          </p:spPr>
          <p:txBody>
            <a:bodyPr wrap="square">
              <a:spAutoFit/>
            </a:bodyPr>
            <a:lstStyle/>
            <a:p>
              <a:pPr fontAlgn="auto">
                <a:spcBef>
                  <a:spcPts val="0"/>
                </a:spcBef>
                <a:spcAft>
                  <a:spcPts val="0"/>
                </a:spcAft>
                <a:buFont typeface="Arial" pitchFamily="34" charset="0"/>
                <a:buChar char="•"/>
              </a:pPr>
              <a:r>
                <a:rPr lang="it-IT" sz="1600" b="1" dirty="0">
                  <a:solidFill>
                    <a:prstClr val="black"/>
                  </a:solidFill>
                  <a:latin typeface="Maiandra GD" pitchFamily="34" charset="0"/>
                </a:rPr>
                <a:t> </a:t>
              </a:r>
              <a:r>
                <a:rPr lang="it-IT" sz="1600" b="1" dirty="0" err="1">
                  <a:solidFill>
                    <a:prstClr val="black"/>
                  </a:solidFill>
                  <a:latin typeface="Maiandra GD" pitchFamily="34" charset="0"/>
                </a:rPr>
                <a:t>Enhanced</a:t>
              </a:r>
              <a:r>
                <a:rPr lang="it-IT" sz="1600" b="1" dirty="0">
                  <a:solidFill>
                    <a:prstClr val="black"/>
                  </a:solidFill>
                  <a:latin typeface="Maiandra GD" pitchFamily="34" charset="0"/>
                </a:rPr>
                <a:t> </a:t>
              </a:r>
              <a:r>
                <a:rPr lang="it-IT" sz="1600" b="1" dirty="0" err="1">
                  <a:solidFill>
                    <a:prstClr val="black"/>
                  </a:solidFill>
                  <a:latin typeface="Maiandra GD" pitchFamily="34" charset="0"/>
                </a:rPr>
                <a:t>stability</a:t>
              </a:r>
              <a:r>
                <a:rPr lang="it-IT" sz="1600" b="1" dirty="0">
                  <a:solidFill>
                    <a:prstClr val="black"/>
                  </a:solidFill>
                  <a:latin typeface="Maiandra GD" pitchFamily="34" charset="0"/>
                </a:rPr>
                <a:t> and </a:t>
              </a:r>
              <a:r>
                <a:rPr lang="it-IT" sz="1600" b="1" dirty="0" err="1">
                  <a:solidFill>
                    <a:prstClr val="black"/>
                  </a:solidFill>
                  <a:latin typeface="Maiandra GD" pitchFamily="34" charset="0"/>
                </a:rPr>
                <a:t>binding</a:t>
              </a:r>
              <a:r>
                <a:rPr lang="it-IT" sz="1600" b="1" dirty="0">
                  <a:solidFill>
                    <a:prstClr val="black"/>
                  </a:solidFill>
                  <a:latin typeface="Maiandra GD" pitchFamily="34" charset="0"/>
                </a:rPr>
                <a:t> </a:t>
              </a:r>
              <a:r>
                <a:rPr lang="it-IT" sz="1600" b="1" dirty="0" err="1">
                  <a:solidFill>
                    <a:prstClr val="black"/>
                  </a:solidFill>
                  <a:latin typeface="Maiandra GD" pitchFamily="34" charset="0"/>
                </a:rPr>
                <a:t>specificity</a:t>
              </a:r>
              <a:r>
                <a:rPr lang="it-IT" sz="1600" b="1" dirty="0">
                  <a:solidFill>
                    <a:prstClr val="black"/>
                  </a:solidFill>
                  <a:latin typeface="Maiandra GD" pitchFamily="34" charset="0"/>
                </a:rPr>
                <a:t> </a:t>
              </a:r>
            </a:p>
            <a:p>
              <a:pPr fontAlgn="auto">
                <a:spcBef>
                  <a:spcPts val="0"/>
                </a:spcBef>
                <a:spcAft>
                  <a:spcPts val="0"/>
                </a:spcAft>
                <a:buFont typeface="Arial" pitchFamily="34" charset="0"/>
                <a:buChar char="•"/>
              </a:pPr>
              <a:endParaRPr lang="it-IT" sz="1600" b="1" dirty="0">
                <a:solidFill>
                  <a:prstClr val="black"/>
                </a:solidFill>
                <a:latin typeface="Maiandra GD" pitchFamily="34" charset="0"/>
              </a:endParaRPr>
            </a:p>
            <a:p>
              <a:pPr fontAlgn="auto">
                <a:spcBef>
                  <a:spcPts val="0"/>
                </a:spcBef>
                <a:spcAft>
                  <a:spcPts val="0"/>
                </a:spcAft>
                <a:buFont typeface="Arial" pitchFamily="34" charset="0"/>
                <a:buChar char="•"/>
              </a:pPr>
              <a:r>
                <a:rPr lang="it-IT" sz="1600" b="1" dirty="0">
                  <a:solidFill>
                    <a:prstClr val="black"/>
                  </a:solidFill>
                  <a:latin typeface="Maiandra GD" pitchFamily="34" charset="0"/>
                </a:rPr>
                <a:t> </a:t>
              </a:r>
              <a:r>
                <a:rPr lang="it-IT" sz="1600" b="1" dirty="0" err="1">
                  <a:solidFill>
                    <a:prstClr val="black"/>
                  </a:solidFill>
                  <a:latin typeface="Maiandra GD" pitchFamily="34" charset="0"/>
                </a:rPr>
                <a:t>LNAs</a:t>
              </a:r>
              <a:r>
                <a:rPr lang="it-IT" sz="1600" b="1" dirty="0">
                  <a:solidFill>
                    <a:prstClr val="black"/>
                  </a:solidFill>
                  <a:latin typeface="Maiandra GD" pitchFamily="34" charset="0"/>
                </a:rPr>
                <a:t> are </a:t>
              </a:r>
              <a:r>
                <a:rPr lang="it-IT" sz="1600" b="1" dirty="0" err="1">
                  <a:solidFill>
                    <a:prstClr val="black"/>
                  </a:solidFill>
                  <a:latin typeface="Maiandra GD" pitchFamily="34" charset="0"/>
                </a:rPr>
                <a:t>already</a:t>
              </a:r>
              <a:r>
                <a:rPr lang="it-IT" sz="1600" b="1" dirty="0">
                  <a:solidFill>
                    <a:prstClr val="black"/>
                  </a:solidFill>
                  <a:latin typeface="Maiandra GD" pitchFamily="34" charset="0"/>
                </a:rPr>
                <a:t> in PHASE II </a:t>
              </a:r>
              <a:r>
                <a:rPr lang="it-IT" sz="1600" b="1" dirty="0" err="1">
                  <a:solidFill>
                    <a:prstClr val="black"/>
                  </a:solidFill>
                  <a:latin typeface="Maiandra GD" pitchFamily="34" charset="0"/>
                </a:rPr>
                <a:t>Clinical</a:t>
              </a:r>
              <a:r>
                <a:rPr lang="it-IT" sz="1600" b="1" dirty="0">
                  <a:solidFill>
                    <a:prstClr val="black"/>
                  </a:solidFill>
                  <a:latin typeface="Maiandra GD" pitchFamily="34" charset="0"/>
                </a:rPr>
                <a:t> Trials on </a:t>
              </a:r>
              <a:r>
                <a:rPr lang="it-IT" sz="1600" b="1" dirty="0" err="1">
                  <a:solidFill>
                    <a:prstClr val="black"/>
                  </a:solidFill>
                  <a:latin typeface="Maiandra GD" pitchFamily="34" charset="0"/>
                </a:rPr>
                <a:t>Chronic</a:t>
              </a:r>
              <a:r>
                <a:rPr lang="it-IT" sz="1600" b="1" dirty="0">
                  <a:solidFill>
                    <a:prstClr val="black"/>
                  </a:solidFill>
                  <a:latin typeface="Maiandra GD" pitchFamily="34" charset="0"/>
                </a:rPr>
                <a:t> </a:t>
              </a:r>
              <a:r>
                <a:rPr lang="it-IT" sz="1600" b="1" dirty="0" err="1">
                  <a:solidFill>
                    <a:prstClr val="black"/>
                  </a:solidFill>
                  <a:latin typeface="Maiandra GD" pitchFamily="34" charset="0"/>
                </a:rPr>
                <a:t>Hepatitis</a:t>
              </a:r>
              <a:r>
                <a:rPr lang="it-IT" sz="1600" b="1" dirty="0">
                  <a:solidFill>
                    <a:prstClr val="black"/>
                  </a:solidFill>
                  <a:latin typeface="Maiandra GD" pitchFamily="34" charset="0"/>
                </a:rPr>
                <a:t> C </a:t>
              </a:r>
              <a:r>
                <a:rPr lang="it-IT" sz="1600" b="1" dirty="0" err="1">
                  <a:solidFill>
                    <a:prstClr val="black"/>
                  </a:solidFill>
                  <a:latin typeface="Maiandra GD" pitchFamily="34" charset="0"/>
                </a:rPr>
                <a:t>patients</a:t>
              </a:r>
              <a:r>
                <a:rPr lang="it-IT" sz="1600" b="1" dirty="0">
                  <a:solidFill>
                    <a:prstClr val="black"/>
                  </a:solidFill>
                  <a:latin typeface="Maiandra GD" pitchFamily="34" charset="0"/>
                </a:rPr>
                <a:t> (anti-miR-122, </a:t>
              </a:r>
              <a:r>
                <a:rPr lang="it-IT" sz="1600" b="1" dirty="0" err="1">
                  <a:solidFill>
                    <a:prstClr val="black"/>
                  </a:solidFill>
                  <a:latin typeface="Maiandra GD" pitchFamily="34" charset="0"/>
                </a:rPr>
                <a:t>Miravirsen</a:t>
              </a:r>
              <a:r>
                <a:rPr lang="it-IT" sz="1600" b="1" dirty="0">
                  <a:solidFill>
                    <a:prstClr val="black"/>
                  </a:solidFill>
                  <a:latin typeface="Maiandra GD" pitchFamily="34" charset="0"/>
                </a:rPr>
                <a:t>)</a:t>
              </a:r>
            </a:p>
          </p:txBody>
        </p:sp>
      </p:grpSp>
    </p:spTree>
    <p:extLst>
      <p:ext uri="{BB962C8B-B14F-4D97-AF65-F5344CB8AC3E}">
        <p14:creationId xmlns:p14="http://schemas.microsoft.com/office/powerpoint/2010/main" val="29182716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3"/>
          <p:cNvSpPr txBox="1">
            <a:spLocks noChangeArrowheads="1"/>
          </p:cNvSpPr>
          <p:nvPr/>
        </p:nvSpPr>
        <p:spPr bwMode="auto">
          <a:xfrm>
            <a:off x="842503" y="148630"/>
            <a:ext cx="7488832" cy="400110"/>
          </a:xfrm>
          <a:prstGeom prst="rect">
            <a:avLst/>
          </a:prstGeom>
          <a:noFill/>
          <a:ln w="9525">
            <a:noFill/>
            <a:miter lim="800000"/>
            <a:headEnd/>
            <a:tailEnd/>
          </a:ln>
        </p:spPr>
        <p:txBody>
          <a:bodyPr wrap="square" lIns="91370" tIns="45687" rIns="91370" bIns="45687">
            <a:spAutoFit/>
          </a:bodyPr>
          <a:lstStyle/>
          <a:p>
            <a:pPr algn="ctr"/>
            <a:r>
              <a:rPr lang="it-IT" dirty="0">
                <a:solidFill>
                  <a:prstClr val="black"/>
                </a:solidFill>
                <a:latin typeface="Maiandra GD" pitchFamily="34" charset="0"/>
              </a:rPr>
              <a:t>Broad scale anti-</a:t>
            </a:r>
            <a:r>
              <a:rPr lang="it-IT" dirty="0" err="1">
                <a:solidFill>
                  <a:prstClr val="black"/>
                </a:solidFill>
                <a:latin typeface="Maiandra GD" pitchFamily="34" charset="0"/>
              </a:rPr>
              <a:t>miR</a:t>
            </a:r>
            <a:r>
              <a:rPr lang="it-IT" dirty="0">
                <a:solidFill>
                  <a:prstClr val="black"/>
                </a:solidFill>
                <a:latin typeface="Maiandra GD" pitchFamily="34" charset="0"/>
              </a:rPr>
              <a:t> </a:t>
            </a:r>
            <a:r>
              <a:rPr lang="it-IT" dirty="0" smtClean="0">
                <a:solidFill>
                  <a:prstClr val="black"/>
                </a:solidFill>
                <a:latin typeface="Maiandra GD" pitchFamily="34" charset="0"/>
              </a:rPr>
              <a:t>in </a:t>
            </a:r>
            <a:r>
              <a:rPr lang="it-IT" dirty="0" err="1" smtClean="0">
                <a:solidFill>
                  <a:prstClr val="black"/>
                </a:solidFill>
                <a:latin typeface="Maiandra GD" pitchFamily="34" charset="0"/>
              </a:rPr>
              <a:t>lung</a:t>
            </a:r>
            <a:r>
              <a:rPr lang="it-IT" dirty="0" smtClean="0">
                <a:solidFill>
                  <a:prstClr val="black"/>
                </a:solidFill>
                <a:latin typeface="Maiandra GD" pitchFamily="34" charset="0"/>
              </a:rPr>
              <a:t> </a:t>
            </a:r>
            <a:r>
              <a:rPr lang="it-IT" dirty="0" err="1" smtClean="0">
                <a:solidFill>
                  <a:prstClr val="black"/>
                </a:solidFill>
                <a:latin typeface="Maiandra GD" pitchFamily="34" charset="0"/>
              </a:rPr>
              <a:t>cancer</a:t>
            </a:r>
            <a:endParaRPr lang="it-IT" dirty="0">
              <a:solidFill>
                <a:prstClr val="black"/>
              </a:solidFill>
              <a:latin typeface="Maiandra GD" pitchFamily="34" charset="0"/>
            </a:endParaRPr>
          </a:p>
        </p:txBody>
      </p:sp>
      <p:cxnSp>
        <p:nvCxnSpPr>
          <p:cNvPr id="24" name="Connettore 1 23"/>
          <p:cNvCxnSpPr/>
          <p:nvPr/>
        </p:nvCxnSpPr>
        <p:spPr>
          <a:xfrm>
            <a:off x="0" y="714377"/>
            <a:ext cx="9144000" cy="1588"/>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sp>
        <p:nvSpPr>
          <p:cNvPr id="25" name="TextBox 3"/>
          <p:cNvSpPr txBox="1">
            <a:spLocks noChangeArrowheads="1"/>
          </p:cNvSpPr>
          <p:nvPr/>
        </p:nvSpPr>
        <p:spPr bwMode="auto">
          <a:xfrm>
            <a:off x="2747437" y="6505625"/>
            <a:ext cx="6460022" cy="307777"/>
          </a:xfrm>
          <a:prstGeom prst="rect">
            <a:avLst/>
          </a:prstGeom>
          <a:noFill/>
          <a:ln w="9525">
            <a:noFill/>
            <a:miter lim="800000"/>
            <a:headEnd/>
            <a:tailEnd/>
          </a:ln>
        </p:spPr>
        <p:txBody>
          <a:bodyPr wrap="none" lIns="91370" tIns="45687" rIns="91370" bIns="45687">
            <a:spAutoFit/>
          </a:bodyPr>
          <a:lstStyle/>
          <a:p>
            <a:r>
              <a:rPr lang="it-IT" sz="1400" b="1" dirty="0">
                <a:solidFill>
                  <a:prstClr val="black"/>
                </a:solidFill>
                <a:latin typeface="Arial"/>
                <a:cs typeface="Arial"/>
              </a:rPr>
              <a:t>Fiori et al. </a:t>
            </a:r>
            <a:r>
              <a:rPr lang="it-IT" sz="1400" b="1" dirty="0">
                <a:solidFill>
                  <a:srgbClr val="000000"/>
                </a:solidFill>
                <a:latin typeface="Arial"/>
              </a:rPr>
              <a:t>Cell </a:t>
            </a:r>
            <a:r>
              <a:rPr lang="it-IT" sz="1400" b="1" dirty="0">
                <a:solidFill>
                  <a:srgbClr val="000000"/>
                </a:solidFill>
                <a:latin typeface="Arial" pitchFamily="34" charset="0"/>
              </a:rPr>
              <a:t>Death </a:t>
            </a:r>
            <a:r>
              <a:rPr lang="it-IT" sz="1400" b="1" dirty="0" err="1">
                <a:solidFill>
                  <a:srgbClr val="000000"/>
                </a:solidFill>
                <a:latin typeface="Arial" pitchFamily="34" charset="0"/>
              </a:rPr>
              <a:t>Differentiation</a:t>
            </a:r>
            <a:r>
              <a:rPr lang="it-IT" sz="1400" b="1" dirty="0">
                <a:solidFill>
                  <a:srgbClr val="000000"/>
                </a:solidFill>
                <a:latin typeface="Arial" pitchFamily="34" charset="0"/>
              </a:rPr>
              <a:t> </a:t>
            </a:r>
            <a:r>
              <a:rPr lang="is-IS" sz="1400" b="1" dirty="0">
                <a:solidFill>
                  <a:srgbClr val="000000"/>
                </a:solidFill>
                <a:latin typeface="Arial" pitchFamily="34" charset="0"/>
              </a:rPr>
              <a:t>21:774, </a:t>
            </a:r>
            <a:r>
              <a:rPr lang="it-IT" sz="1400" b="1" dirty="0">
                <a:solidFill>
                  <a:srgbClr val="000000"/>
                </a:solidFill>
                <a:latin typeface="Arial" pitchFamily="34" charset="0"/>
              </a:rPr>
              <a:t>2014 and </a:t>
            </a:r>
            <a:r>
              <a:rPr lang="it-IT" sz="1400" b="1" dirty="0" err="1">
                <a:solidFill>
                  <a:srgbClr val="000000"/>
                </a:solidFill>
                <a:latin typeface="Arial" pitchFamily="34" charset="0"/>
              </a:rPr>
              <a:t>unpublished</a:t>
            </a:r>
            <a:r>
              <a:rPr lang="it-IT" sz="1400" b="1" dirty="0">
                <a:solidFill>
                  <a:srgbClr val="000000"/>
                </a:solidFill>
                <a:latin typeface="Arial" pitchFamily="34" charset="0"/>
              </a:rPr>
              <a:t> </a:t>
            </a:r>
            <a:r>
              <a:rPr lang="it-IT" sz="1400" b="1" dirty="0" err="1">
                <a:solidFill>
                  <a:srgbClr val="000000"/>
                </a:solidFill>
                <a:latin typeface="Arial" pitchFamily="34" charset="0"/>
              </a:rPr>
              <a:t>results</a:t>
            </a:r>
            <a:endParaRPr lang="it-IT" dirty="0">
              <a:solidFill>
                <a:prstClr val="black"/>
              </a:solidFill>
              <a:latin typeface="Maiandra GD" pitchFamily="34" charset="0"/>
            </a:endParaRPr>
          </a:p>
        </p:txBody>
      </p:sp>
      <p:graphicFrame>
        <p:nvGraphicFramePr>
          <p:cNvPr id="5" name="Oggetto 4"/>
          <p:cNvGraphicFramePr>
            <a:graphicFrameLocks noChangeAspect="1"/>
          </p:cNvGraphicFramePr>
          <p:nvPr>
            <p:extLst>
              <p:ext uri="{D42A27DB-BD31-4B8C-83A1-F6EECF244321}">
                <p14:modId xmlns:p14="http://schemas.microsoft.com/office/powerpoint/2010/main" val="3908271329"/>
              </p:ext>
            </p:extLst>
          </p:nvPr>
        </p:nvGraphicFramePr>
        <p:xfrm>
          <a:off x="5578475" y="2479678"/>
          <a:ext cx="3155950" cy="2808288"/>
        </p:xfrm>
        <a:graphic>
          <a:graphicData uri="http://schemas.openxmlformats.org/presentationml/2006/ole">
            <mc:AlternateContent xmlns:mc="http://schemas.openxmlformats.org/markup-compatibility/2006">
              <mc:Choice xmlns:v="urn:schemas-microsoft-com:vml" Requires="v">
                <p:oleObj spid="_x0000_s522353" name="Foglio di lavoro" r:id="rId4" imgW="2730500" imgH="2222500" progId="Excel.Sheet.12">
                  <p:embed/>
                </p:oleObj>
              </mc:Choice>
              <mc:Fallback>
                <p:oleObj name="Foglio di lavoro" r:id="rId4" imgW="2730500" imgH="2222500" progId="Excel.Sheet.12">
                  <p:embed/>
                  <p:pic>
                    <p:nvPicPr>
                      <p:cNvPr id="0" name="Picture 40"/>
                      <p:cNvPicPr>
                        <a:picLocks noChangeAspect="1" noChangeArrowheads="1"/>
                      </p:cNvPicPr>
                      <p:nvPr/>
                    </p:nvPicPr>
                    <p:blipFill>
                      <a:blip r:embed="rId5"/>
                      <a:srcRect/>
                      <a:stretch>
                        <a:fillRect/>
                      </a:stretch>
                    </p:blipFill>
                    <p:spPr bwMode="auto">
                      <a:xfrm>
                        <a:off x="5578475" y="2479678"/>
                        <a:ext cx="3155950" cy="2808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6" name="Gruppo 25"/>
          <p:cNvGrpSpPr/>
          <p:nvPr/>
        </p:nvGrpSpPr>
        <p:grpSpPr>
          <a:xfrm>
            <a:off x="273023" y="2296514"/>
            <a:ext cx="4606281" cy="3054954"/>
            <a:chOff x="-38928" y="1731298"/>
            <a:chExt cx="4606283" cy="3054952"/>
          </a:xfrm>
        </p:grpSpPr>
        <p:sp>
          <p:nvSpPr>
            <p:cNvPr id="27" name="Text Box 15"/>
            <p:cNvSpPr txBox="1">
              <a:spLocks noChangeArrowheads="1"/>
            </p:cNvSpPr>
            <p:nvPr/>
          </p:nvSpPr>
          <p:spPr bwMode="auto">
            <a:xfrm>
              <a:off x="3159690" y="4524640"/>
              <a:ext cx="1407665" cy="261610"/>
            </a:xfrm>
            <a:prstGeom prst="rect">
              <a:avLst/>
            </a:prstGeom>
            <a:noFill/>
            <a:ln w="9525">
              <a:noFill/>
              <a:miter lim="800000"/>
              <a:headEnd/>
              <a:tailEnd/>
            </a:ln>
          </p:spPr>
          <p:txBody>
            <a:bodyPr wrap="square">
              <a:spAutoFit/>
            </a:bodyPr>
            <a:lstStyle/>
            <a:p>
              <a:pPr fontAlgn="auto">
                <a:spcBef>
                  <a:spcPts val="0"/>
                </a:spcBef>
                <a:spcAft>
                  <a:spcPts val="0"/>
                </a:spcAft>
              </a:pPr>
              <a:r>
                <a:rPr lang="de-DE" sz="1100" dirty="0" err="1">
                  <a:solidFill>
                    <a:prstClr val="black"/>
                  </a:solidFill>
                  <a:latin typeface="Maiandra GD" pitchFamily="34" charset="0"/>
                </a:rPr>
                <a:t>Average</a:t>
              </a:r>
              <a:r>
                <a:rPr lang="de-DE" sz="1100" dirty="0">
                  <a:solidFill>
                    <a:prstClr val="black"/>
                  </a:solidFill>
                  <a:latin typeface="Maiandra GD" pitchFamily="34" charset="0"/>
                </a:rPr>
                <a:t> ± S.E.M. </a:t>
              </a:r>
            </a:p>
          </p:txBody>
        </p:sp>
        <p:sp>
          <p:nvSpPr>
            <p:cNvPr id="28" name="Text Box 13"/>
            <p:cNvSpPr txBox="1">
              <a:spLocks noChangeArrowheads="1"/>
            </p:cNvSpPr>
            <p:nvPr/>
          </p:nvSpPr>
          <p:spPr bwMode="auto">
            <a:xfrm>
              <a:off x="1110428" y="3548172"/>
              <a:ext cx="2468416" cy="430887"/>
            </a:xfrm>
            <a:prstGeom prst="rect">
              <a:avLst/>
            </a:prstGeom>
            <a:noFill/>
            <a:ln w="9525">
              <a:noFill/>
              <a:miter lim="800000"/>
              <a:headEnd/>
              <a:tailEnd/>
            </a:ln>
          </p:spPr>
          <p:txBody>
            <a:bodyPr wrap="square">
              <a:spAutoFit/>
            </a:bodyPr>
            <a:lstStyle/>
            <a:p>
              <a:pPr fontAlgn="auto">
                <a:spcBef>
                  <a:spcPts val="0"/>
                </a:spcBef>
                <a:spcAft>
                  <a:spcPts val="0"/>
                </a:spcAft>
              </a:pPr>
              <a:r>
                <a:rPr lang="de-DE" sz="1100" b="1" dirty="0">
                  <a:solidFill>
                    <a:srgbClr val="CC0000"/>
                  </a:solidFill>
                  <a:latin typeface="Maiandra GD" pitchFamily="34" charset="0"/>
                </a:rPr>
                <a:t>potential </a:t>
              </a:r>
              <a:r>
                <a:rPr lang="de-DE" sz="1100" b="1" dirty="0" err="1">
                  <a:solidFill>
                    <a:srgbClr val="CC0000"/>
                  </a:solidFill>
                  <a:latin typeface="Maiandra GD" pitchFamily="34" charset="0"/>
                </a:rPr>
                <a:t>hits</a:t>
              </a:r>
              <a:r>
                <a:rPr lang="de-DE" sz="1100" b="1" dirty="0">
                  <a:solidFill>
                    <a:srgbClr val="CC0000"/>
                  </a:solidFill>
                  <a:latin typeface="Maiandra GD" pitchFamily="34" charset="0"/>
                </a:rPr>
                <a:t> </a:t>
              </a:r>
              <a:r>
                <a:rPr lang="de-DE" sz="1100" b="1" dirty="0" err="1">
                  <a:solidFill>
                    <a:srgbClr val="CC0000"/>
                  </a:solidFill>
                  <a:latin typeface="Maiandra GD" pitchFamily="34" charset="0"/>
                </a:rPr>
                <a:t>leading</a:t>
              </a:r>
              <a:r>
                <a:rPr lang="de-DE" sz="1100" b="1" dirty="0">
                  <a:solidFill>
                    <a:srgbClr val="CC0000"/>
                  </a:solidFill>
                  <a:latin typeface="Maiandra GD" pitchFamily="34" charset="0"/>
                </a:rPr>
                <a:t> </a:t>
              </a:r>
              <a:r>
                <a:rPr lang="de-DE" sz="1100" b="1" dirty="0" err="1">
                  <a:solidFill>
                    <a:srgbClr val="CC0000"/>
                  </a:solidFill>
                  <a:latin typeface="Maiandra GD" pitchFamily="34" charset="0"/>
                </a:rPr>
                <a:t>to</a:t>
              </a:r>
              <a:r>
                <a:rPr lang="de-DE" sz="1100" b="1" dirty="0">
                  <a:solidFill>
                    <a:srgbClr val="CC0000"/>
                  </a:solidFill>
                  <a:latin typeface="Maiandra GD" pitchFamily="34" charset="0"/>
                </a:rPr>
                <a:t> </a:t>
              </a:r>
              <a:r>
                <a:rPr lang="de-DE" sz="1100" b="1" dirty="0" err="1">
                  <a:solidFill>
                    <a:srgbClr val="CC0000"/>
                  </a:solidFill>
                  <a:latin typeface="Maiandra GD" pitchFamily="34" charset="0"/>
                </a:rPr>
                <a:t>decrease</a:t>
              </a:r>
              <a:r>
                <a:rPr lang="de-DE" sz="1100" b="1" dirty="0">
                  <a:solidFill>
                    <a:srgbClr val="CC0000"/>
                  </a:solidFill>
                  <a:latin typeface="Maiandra GD" pitchFamily="34" charset="0"/>
                </a:rPr>
                <a:t> in </a:t>
              </a:r>
              <a:r>
                <a:rPr lang="de-DE" sz="1100" b="1" dirty="0" err="1">
                  <a:solidFill>
                    <a:srgbClr val="CC0000"/>
                  </a:solidFill>
                  <a:latin typeface="Maiandra GD" pitchFamily="34" charset="0"/>
                </a:rPr>
                <a:t>viability</a:t>
              </a:r>
              <a:endParaRPr lang="de-DE" sz="1100" b="1" dirty="0">
                <a:solidFill>
                  <a:srgbClr val="CC0000"/>
                </a:solidFill>
                <a:latin typeface="Maiandra GD" pitchFamily="34" charset="0"/>
              </a:endParaRPr>
            </a:p>
          </p:txBody>
        </p:sp>
        <p:graphicFrame>
          <p:nvGraphicFramePr>
            <p:cNvPr id="29" name="Grafico 3"/>
            <p:cNvGraphicFramePr/>
            <p:nvPr>
              <p:extLst>
                <p:ext uri="{D42A27DB-BD31-4B8C-83A1-F6EECF244321}">
                  <p14:modId xmlns:p14="http://schemas.microsoft.com/office/powerpoint/2010/main" val="2021114623"/>
                </p:ext>
              </p:extLst>
            </p:nvPr>
          </p:nvGraphicFramePr>
          <p:xfrm>
            <a:off x="234539" y="1731298"/>
            <a:ext cx="4256753" cy="2695503"/>
          </p:xfrm>
          <a:graphic>
            <a:graphicData uri="http://schemas.openxmlformats.org/drawingml/2006/chart">
              <c:chart xmlns:c="http://schemas.openxmlformats.org/drawingml/2006/chart" xmlns:r="http://schemas.openxmlformats.org/officeDocument/2006/relationships" r:id="rId6"/>
            </a:graphicData>
          </a:graphic>
        </p:graphicFrame>
        <p:sp>
          <p:nvSpPr>
            <p:cNvPr id="30" name="Line 6"/>
            <p:cNvSpPr>
              <a:spLocks noChangeShapeType="1"/>
            </p:cNvSpPr>
            <p:nvPr/>
          </p:nvSpPr>
          <p:spPr bwMode="auto">
            <a:xfrm>
              <a:off x="810456" y="3199078"/>
              <a:ext cx="3661490" cy="3155"/>
            </a:xfrm>
            <a:prstGeom prst="line">
              <a:avLst/>
            </a:prstGeom>
            <a:noFill/>
            <a:ln w="28575">
              <a:solidFill>
                <a:schemeClr val="tx1"/>
              </a:solidFill>
              <a:round/>
              <a:headEnd/>
              <a:tailEnd/>
            </a:ln>
          </p:spPr>
          <p:txBody>
            <a:bodyPr/>
            <a:lstStyle/>
            <a:p>
              <a:pPr fontAlgn="auto">
                <a:spcBef>
                  <a:spcPts val="0"/>
                </a:spcBef>
                <a:spcAft>
                  <a:spcPts val="0"/>
                </a:spcAft>
              </a:pPr>
              <a:endParaRPr lang="it-IT" sz="1800">
                <a:solidFill>
                  <a:prstClr val="black"/>
                </a:solidFill>
                <a:latin typeface="Calibri"/>
              </a:endParaRPr>
            </a:p>
          </p:txBody>
        </p:sp>
        <p:sp>
          <p:nvSpPr>
            <p:cNvPr id="31" name="Line 7"/>
            <p:cNvSpPr>
              <a:spLocks noChangeShapeType="1"/>
            </p:cNvSpPr>
            <p:nvPr/>
          </p:nvSpPr>
          <p:spPr bwMode="auto">
            <a:xfrm flipV="1">
              <a:off x="799823" y="2875064"/>
              <a:ext cx="3661490" cy="17883"/>
            </a:xfrm>
            <a:prstGeom prst="line">
              <a:avLst/>
            </a:prstGeom>
            <a:noFill/>
            <a:ln w="28575" cap="rnd">
              <a:solidFill>
                <a:srgbClr val="CC0000"/>
              </a:solidFill>
              <a:prstDash val="sysDot"/>
              <a:round/>
              <a:headEnd/>
              <a:tailEnd/>
            </a:ln>
          </p:spPr>
          <p:txBody>
            <a:bodyPr/>
            <a:lstStyle/>
            <a:p>
              <a:pPr fontAlgn="auto">
                <a:spcBef>
                  <a:spcPts val="0"/>
                </a:spcBef>
                <a:spcAft>
                  <a:spcPts val="0"/>
                </a:spcAft>
              </a:pPr>
              <a:endParaRPr lang="it-IT" sz="1800">
                <a:solidFill>
                  <a:prstClr val="black"/>
                </a:solidFill>
                <a:latin typeface="Calibri"/>
              </a:endParaRPr>
            </a:p>
          </p:txBody>
        </p:sp>
        <p:sp>
          <p:nvSpPr>
            <p:cNvPr id="32" name="Rectangle 9"/>
            <p:cNvSpPr>
              <a:spLocks noChangeArrowheads="1"/>
            </p:cNvSpPr>
            <p:nvPr/>
          </p:nvSpPr>
          <p:spPr bwMode="auto">
            <a:xfrm>
              <a:off x="699844" y="3542190"/>
              <a:ext cx="241582" cy="495300"/>
            </a:xfrm>
            <a:prstGeom prst="rect">
              <a:avLst/>
            </a:prstGeom>
            <a:noFill/>
            <a:ln w="38100">
              <a:solidFill>
                <a:srgbClr val="CC0000"/>
              </a:solidFill>
              <a:miter lim="800000"/>
              <a:headEnd/>
              <a:tailEnd/>
            </a:ln>
          </p:spPr>
          <p:txBody>
            <a:bodyPr wrap="none" anchor="ctr"/>
            <a:lstStyle/>
            <a:p>
              <a:pPr fontAlgn="auto">
                <a:spcBef>
                  <a:spcPts val="0"/>
                </a:spcBef>
                <a:spcAft>
                  <a:spcPts val="0"/>
                </a:spcAft>
              </a:pPr>
              <a:endParaRPr lang="it-IT" sz="1800">
                <a:solidFill>
                  <a:prstClr val="black"/>
                </a:solidFill>
                <a:latin typeface="Maiandra GD" pitchFamily="34" charset="0"/>
              </a:endParaRPr>
            </a:p>
          </p:txBody>
        </p:sp>
        <p:sp>
          <p:nvSpPr>
            <p:cNvPr id="33" name="Line 7"/>
            <p:cNvSpPr>
              <a:spLocks noChangeShapeType="1"/>
            </p:cNvSpPr>
            <p:nvPr/>
          </p:nvSpPr>
          <p:spPr bwMode="auto">
            <a:xfrm flipV="1">
              <a:off x="789190" y="3508365"/>
              <a:ext cx="3661490" cy="17883"/>
            </a:xfrm>
            <a:prstGeom prst="line">
              <a:avLst/>
            </a:prstGeom>
            <a:noFill/>
            <a:ln w="28575" cap="rnd">
              <a:solidFill>
                <a:srgbClr val="CC0000"/>
              </a:solidFill>
              <a:prstDash val="sysDot"/>
              <a:round/>
              <a:headEnd/>
              <a:tailEnd/>
            </a:ln>
          </p:spPr>
          <p:txBody>
            <a:bodyPr/>
            <a:lstStyle/>
            <a:p>
              <a:pPr fontAlgn="auto">
                <a:spcBef>
                  <a:spcPts val="0"/>
                </a:spcBef>
                <a:spcAft>
                  <a:spcPts val="0"/>
                </a:spcAft>
              </a:pPr>
              <a:endParaRPr lang="it-IT" sz="1800">
                <a:solidFill>
                  <a:prstClr val="black"/>
                </a:solidFill>
                <a:latin typeface="Calibri"/>
              </a:endParaRPr>
            </a:p>
          </p:txBody>
        </p:sp>
        <p:sp>
          <p:nvSpPr>
            <p:cNvPr id="34" name="Rectangle 10"/>
            <p:cNvSpPr>
              <a:spLocks noChangeArrowheads="1"/>
            </p:cNvSpPr>
            <p:nvPr/>
          </p:nvSpPr>
          <p:spPr bwMode="auto">
            <a:xfrm>
              <a:off x="4130225" y="2135946"/>
              <a:ext cx="313955" cy="725390"/>
            </a:xfrm>
            <a:prstGeom prst="rect">
              <a:avLst/>
            </a:prstGeom>
            <a:noFill/>
            <a:ln w="38100">
              <a:solidFill>
                <a:srgbClr val="006600"/>
              </a:solidFill>
              <a:miter lim="800000"/>
              <a:headEnd/>
              <a:tailEnd/>
            </a:ln>
          </p:spPr>
          <p:txBody>
            <a:bodyPr wrap="none" anchor="ctr"/>
            <a:lstStyle/>
            <a:p>
              <a:pPr fontAlgn="auto">
                <a:spcBef>
                  <a:spcPts val="0"/>
                </a:spcBef>
                <a:spcAft>
                  <a:spcPts val="0"/>
                </a:spcAft>
              </a:pPr>
              <a:endParaRPr lang="it-IT" sz="1800">
                <a:solidFill>
                  <a:prstClr val="black"/>
                </a:solidFill>
                <a:latin typeface="Maiandra GD" pitchFamily="34" charset="0"/>
              </a:endParaRPr>
            </a:p>
          </p:txBody>
        </p:sp>
        <p:sp>
          <p:nvSpPr>
            <p:cNvPr id="35" name="Text Box 14"/>
            <p:cNvSpPr txBox="1">
              <a:spLocks noChangeArrowheads="1"/>
            </p:cNvSpPr>
            <p:nvPr/>
          </p:nvSpPr>
          <p:spPr bwMode="auto">
            <a:xfrm>
              <a:off x="2081869" y="2117307"/>
              <a:ext cx="2213609" cy="461665"/>
            </a:xfrm>
            <a:prstGeom prst="rect">
              <a:avLst/>
            </a:prstGeom>
            <a:noFill/>
            <a:ln w="9525">
              <a:noFill/>
              <a:miter lim="800000"/>
              <a:headEnd/>
              <a:tailEnd/>
            </a:ln>
          </p:spPr>
          <p:txBody>
            <a:bodyPr wrap="square">
              <a:spAutoFit/>
            </a:bodyPr>
            <a:lstStyle/>
            <a:p>
              <a:pPr fontAlgn="auto">
                <a:spcBef>
                  <a:spcPts val="0"/>
                </a:spcBef>
                <a:spcAft>
                  <a:spcPts val="0"/>
                </a:spcAft>
              </a:pPr>
              <a:r>
                <a:rPr lang="de-DE" sz="1200" b="1" dirty="0">
                  <a:solidFill>
                    <a:srgbClr val="006600"/>
                  </a:solidFill>
                  <a:latin typeface="Maiandra GD" pitchFamily="34" charset="0"/>
                </a:rPr>
                <a:t>potential </a:t>
              </a:r>
              <a:r>
                <a:rPr lang="de-DE" sz="1200" b="1" dirty="0" err="1">
                  <a:solidFill>
                    <a:srgbClr val="006600"/>
                  </a:solidFill>
                  <a:latin typeface="Maiandra GD" pitchFamily="34" charset="0"/>
                </a:rPr>
                <a:t>hits</a:t>
              </a:r>
              <a:r>
                <a:rPr lang="de-DE" sz="1200" b="1" dirty="0">
                  <a:solidFill>
                    <a:srgbClr val="006600"/>
                  </a:solidFill>
                  <a:latin typeface="Maiandra GD" pitchFamily="34" charset="0"/>
                </a:rPr>
                <a:t> </a:t>
              </a:r>
              <a:r>
                <a:rPr lang="de-DE" sz="1200" b="1" dirty="0" err="1">
                  <a:solidFill>
                    <a:srgbClr val="006600"/>
                  </a:solidFill>
                  <a:latin typeface="Maiandra GD" pitchFamily="34" charset="0"/>
                </a:rPr>
                <a:t>leading</a:t>
              </a:r>
              <a:r>
                <a:rPr lang="de-DE" sz="1200" b="1" dirty="0">
                  <a:solidFill>
                    <a:srgbClr val="006600"/>
                  </a:solidFill>
                  <a:latin typeface="Maiandra GD" pitchFamily="34" charset="0"/>
                </a:rPr>
                <a:t> </a:t>
              </a:r>
              <a:r>
                <a:rPr lang="de-DE" sz="1200" b="1" dirty="0" err="1">
                  <a:solidFill>
                    <a:srgbClr val="006600"/>
                  </a:solidFill>
                  <a:latin typeface="Maiandra GD" pitchFamily="34" charset="0"/>
                </a:rPr>
                <a:t>to</a:t>
              </a:r>
              <a:r>
                <a:rPr lang="de-DE" sz="1200" b="1" dirty="0">
                  <a:solidFill>
                    <a:srgbClr val="006600"/>
                  </a:solidFill>
                  <a:latin typeface="Maiandra GD" pitchFamily="34" charset="0"/>
                </a:rPr>
                <a:t> </a:t>
              </a:r>
              <a:r>
                <a:rPr lang="de-DE" sz="1200" b="1" dirty="0" err="1">
                  <a:solidFill>
                    <a:srgbClr val="006600"/>
                  </a:solidFill>
                  <a:latin typeface="Maiandra GD" pitchFamily="34" charset="0"/>
                </a:rPr>
                <a:t>increase</a:t>
              </a:r>
              <a:r>
                <a:rPr lang="de-DE" sz="1200" b="1" dirty="0">
                  <a:solidFill>
                    <a:srgbClr val="006600"/>
                  </a:solidFill>
                  <a:latin typeface="Maiandra GD" pitchFamily="34" charset="0"/>
                </a:rPr>
                <a:t> in </a:t>
              </a:r>
              <a:r>
                <a:rPr lang="de-DE" sz="1200" b="1" dirty="0" err="1">
                  <a:solidFill>
                    <a:srgbClr val="006600"/>
                  </a:solidFill>
                  <a:latin typeface="Maiandra GD" pitchFamily="34" charset="0"/>
                </a:rPr>
                <a:t>viability</a:t>
              </a:r>
              <a:endParaRPr lang="de-DE" sz="1200" b="1" dirty="0">
                <a:solidFill>
                  <a:srgbClr val="006600"/>
                </a:solidFill>
                <a:latin typeface="Maiandra GD" pitchFamily="34" charset="0"/>
              </a:endParaRPr>
            </a:p>
          </p:txBody>
        </p:sp>
        <p:sp>
          <p:nvSpPr>
            <p:cNvPr id="36" name="Text Box 15"/>
            <p:cNvSpPr txBox="1">
              <a:spLocks noChangeArrowheads="1"/>
            </p:cNvSpPr>
            <p:nvPr/>
          </p:nvSpPr>
          <p:spPr bwMode="auto">
            <a:xfrm>
              <a:off x="1993791" y="4286068"/>
              <a:ext cx="1031567" cy="276999"/>
            </a:xfrm>
            <a:prstGeom prst="rect">
              <a:avLst/>
            </a:prstGeom>
            <a:noFill/>
            <a:ln w="9525">
              <a:noFill/>
              <a:miter lim="800000"/>
              <a:headEnd/>
              <a:tailEnd/>
            </a:ln>
          </p:spPr>
          <p:txBody>
            <a:bodyPr wrap="square">
              <a:spAutoFit/>
            </a:bodyPr>
            <a:lstStyle/>
            <a:p>
              <a:pPr algn="ctr" fontAlgn="auto">
                <a:spcBef>
                  <a:spcPts val="0"/>
                </a:spcBef>
                <a:spcAft>
                  <a:spcPts val="0"/>
                </a:spcAft>
              </a:pPr>
              <a:r>
                <a:rPr lang="de-DE" sz="1200" b="1" dirty="0">
                  <a:solidFill>
                    <a:prstClr val="black"/>
                  </a:solidFill>
                  <a:latin typeface="Maiandra GD" pitchFamily="34" charset="0"/>
                </a:rPr>
                <a:t>LNA</a:t>
              </a:r>
            </a:p>
          </p:txBody>
        </p:sp>
        <p:sp>
          <p:nvSpPr>
            <p:cNvPr id="37" name="Text Box 15"/>
            <p:cNvSpPr txBox="1">
              <a:spLocks noChangeArrowheads="1"/>
            </p:cNvSpPr>
            <p:nvPr/>
          </p:nvSpPr>
          <p:spPr bwMode="auto">
            <a:xfrm rot="16200000">
              <a:off x="-649152" y="2709728"/>
              <a:ext cx="1497447" cy="276999"/>
            </a:xfrm>
            <a:prstGeom prst="rect">
              <a:avLst/>
            </a:prstGeom>
            <a:noFill/>
            <a:ln w="9525">
              <a:noFill/>
              <a:miter lim="800000"/>
              <a:headEnd/>
              <a:tailEnd/>
            </a:ln>
          </p:spPr>
          <p:txBody>
            <a:bodyPr wrap="square">
              <a:spAutoFit/>
            </a:bodyPr>
            <a:lstStyle/>
            <a:p>
              <a:pPr algn="ctr" fontAlgn="auto">
                <a:spcBef>
                  <a:spcPts val="0"/>
                </a:spcBef>
                <a:spcAft>
                  <a:spcPts val="0"/>
                </a:spcAft>
              </a:pPr>
              <a:r>
                <a:rPr lang="de-DE" sz="1200" b="1" dirty="0" err="1">
                  <a:solidFill>
                    <a:prstClr val="black"/>
                  </a:solidFill>
                  <a:latin typeface="Maiandra GD" pitchFamily="34" charset="0"/>
                </a:rPr>
                <a:t>Viability</a:t>
              </a:r>
              <a:r>
                <a:rPr lang="de-DE" sz="1200" b="1" dirty="0">
                  <a:solidFill>
                    <a:prstClr val="black"/>
                  </a:solidFill>
                  <a:latin typeface="Maiandra GD" pitchFamily="34" charset="0"/>
                </a:rPr>
                <a:t> (%)</a:t>
              </a:r>
            </a:p>
          </p:txBody>
        </p:sp>
      </p:grpSp>
    </p:spTree>
    <p:extLst>
      <p:ext uri="{BB962C8B-B14F-4D97-AF65-F5344CB8AC3E}">
        <p14:creationId xmlns:p14="http://schemas.microsoft.com/office/powerpoint/2010/main" val="35451738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3"/>
          <p:cNvSpPr txBox="1">
            <a:spLocks noChangeArrowheads="1"/>
          </p:cNvSpPr>
          <p:nvPr/>
        </p:nvSpPr>
        <p:spPr bwMode="auto">
          <a:xfrm>
            <a:off x="842503" y="148630"/>
            <a:ext cx="7488832" cy="400110"/>
          </a:xfrm>
          <a:prstGeom prst="rect">
            <a:avLst/>
          </a:prstGeom>
          <a:noFill/>
          <a:ln w="9525">
            <a:noFill/>
            <a:miter lim="800000"/>
            <a:headEnd/>
            <a:tailEnd/>
          </a:ln>
        </p:spPr>
        <p:txBody>
          <a:bodyPr wrap="square" lIns="91370" tIns="45687" rIns="91370" bIns="45687">
            <a:spAutoFit/>
          </a:bodyPr>
          <a:lstStyle/>
          <a:p>
            <a:pPr algn="ctr"/>
            <a:r>
              <a:rPr lang="it-IT" dirty="0" smtClean="0">
                <a:solidFill>
                  <a:prstClr val="black"/>
                </a:solidFill>
                <a:latin typeface="Maiandra GD" pitchFamily="34" charset="0"/>
              </a:rPr>
              <a:t>miR-362-3p </a:t>
            </a:r>
            <a:r>
              <a:rPr lang="it-IT" dirty="0" err="1" smtClean="0">
                <a:solidFill>
                  <a:prstClr val="black"/>
                </a:solidFill>
                <a:latin typeface="Maiandra GD" pitchFamily="34" charset="0"/>
              </a:rPr>
              <a:t>is</a:t>
            </a:r>
            <a:r>
              <a:rPr lang="it-IT" dirty="0" smtClean="0">
                <a:solidFill>
                  <a:prstClr val="black"/>
                </a:solidFill>
                <a:latin typeface="Maiandra GD" pitchFamily="34" charset="0"/>
              </a:rPr>
              <a:t> a </a:t>
            </a:r>
            <a:r>
              <a:rPr lang="it-IT" dirty="0" err="1" smtClean="0">
                <a:solidFill>
                  <a:prstClr val="black"/>
                </a:solidFill>
                <a:latin typeface="Maiandra GD" pitchFamily="34" charset="0"/>
              </a:rPr>
              <a:t>prognostic</a:t>
            </a:r>
            <a:r>
              <a:rPr lang="it-IT" dirty="0" smtClean="0">
                <a:solidFill>
                  <a:prstClr val="black"/>
                </a:solidFill>
                <a:latin typeface="Maiandra GD" pitchFamily="34" charset="0"/>
              </a:rPr>
              <a:t> marker in TNBC</a:t>
            </a:r>
            <a:endParaRPr lang="it-IT" dirty="0">
              <a:solidFill>
                <a:prstClr val="black"/>
              </a:solidFill>
              <a:latin typeface="Maiandra GD" pitchFamily="34" charset="0"/>
            </a:endParaRPr>
          </a:p>
        </p:txBody>
      </p:sp>
      <p:cxnSp>
        <p:nvCxnSpPr>
          <p:cNvPr id="24" name="Connettore 1 23"/>
          <p:cNvCxnSpPr/>
          <p:nvPr/>
        </p:nvCxnSpPr>
        <p:spPr>
          <a:xfrm>
            <a:off x="0" y="714377"/>
            <a:ext cx="9144000" cy="1588"/>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sp>
        <p:nvSpPr>
          <p:cNvPr id="25" name="TextBox 3"/>
          <p:cNvSpPr txBox="1">
            <a:spLocks noChangeArrowheads="1"/>
          </p:cNvSpPr>
          <p:nvPr/>
        </p:nvSpPr>
        <p:spPr bwMode="auto">
          <a:xfrm>
            <a:off x="5989676" y="6351736"/>
            <a:ext cx="2848694" cy="307777"/>
          </a:xfrm>
          <a:prstGeom prst="rect">
            <a:avLst/>
          </a:prstGeom>
          <a:noFill/>
          <a:ln w="9525">
            <a:noFill/>
            <a:miter lim="800000"/>
            <a:headEnd/>
            <a:tailEnd/>
          </a:ln>
        </p:spPr>
        <p:txBody>
          <a:bodyPr wrap="none" lIns="91370" tIns="45687" rIns="91370" bIns="45687">
            <a:spAutoFit/>
          </a:bodyPr>
          <a:lstStyle/>
          <a:p>
            <a:r>
              <a:rPr lang="it-IT" sz="1400" b="1" dirty="0">
                <a:solidFill>
                  <a:prstClr val="black"/>
                </a:solidFill>
                <a:latin typeface="Arial"/>
                <a:cs typeface="Arial"/>
              </a:rPr>
              <a:t>In </a:t>
            </a:r>
            <a:r>
              <a:rPr lang="it-IT" sz="1400" b="1" dirty="0" err="1">
                <a:solidFill>
                  <a:prstClr val="black"/>
                </a:solidFill>
                <a:latin typeface="Arial"/>
                <a:cs typeface="Arial"/>
              </a:rPr>
              <a:t>silico</a:t>
            </a:r>
            <a:r>
              <a:rPr lang="it-IT" sz="1400" b="1" dirty="0">
                <a:solidFill>
                  <a:prstClr val="black"/>
                </a:solidFill>
                <a:latin typeface="Arial"/>
                <a:cs typeface="Arial"/>
              </a:rPr>
              <a:t> </a:t>
            </a:r>
            <a:r>
              <a:rPr lang="it-IT" sz="1400" b="1" dirty="0" err="1">
                <a:solidFill>
                  <a:prstClr val="black"/>
                </a:solidFill>
                <a:latin typeface="Arial"/>
                <a:cs typeface="Arial"/>
              </a:rPr>
              <a:t>analysis</a:t>
            </a:r>
            <a:r>
              <a:rPr lang="it-IT" sz="1400" b="1" dirty="0">
                <a:solidFill>
                  <a:prstClr val="black"/>
                </a:solidFill>
                <a:latin typeface="Arial"/>
                <a:cs typeface="Arial"/>
              </a:rPr>
              <a:t> from </a:t>
            </a:r>
            <a:r>
              <a:rPr lang="it-IT" sz="1400" b="1" dirty="0" err="1">
                <a:solidFill>
                  <a:prstClr val="black"/>
                </a:solidFill>
                <a:latin typeface="Arial"/>
                <a:cs typeface="Arial"/>
              </a:rPr>
              <a:t>Metabric</a:t>
            </a:r>
            <a:endParaRPr lang="it-IT" dirty="0">
              <a:solidFill>
                <a:prstClr val="black"/>
              </a:solidFill>
              <a:latin typeface="Maiandra GD" pitchFamily="34" charset="0"/>
            </a:endParaRPr>
          </a:p>
        </p:txBody>
      </p:sp>
      <p:grpSp>
        <p:nvGrpSpPr>
          <p:cNvPr id="2" name="Gruppo 1"/>
          <p:cNvGrpSpPr/>
          <p:nvPr/>
        </p:nvGrpSpPr>
        <p:grpSpPr>
          <a:xfrm>
            <a:off x="-193803" y="2288403"/>
            <a:ext cx="9244157" cy="3493832"/>
            <a:chOff x="149833" y="2288403"/>
            <a:chExt cx="11046320" cy="417496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628" y="2462863"/>
              <a:ext cx="5343525" cy="4000500"/>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833" y="2288403"/>
              <a:ext cx="5343525" cy="4000500"/>
            </a:xfrm>
            <a:prstGeom prst="rect">
              <a:avLst/>
            </a:prstGeom>
          </p:spPr>
        </p:pic>
      </p:grpSp>
    </p:spTree>
    <p:extLst>
      <p:ext uri="{BB962C8B-B14F-4D97-AF65-F5344CB8AC3E}">
        <p14:creationId xmlns:p14="http://schemas.microsoft.com/office/powerpoint/2010/main" val="224456120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a:srcRect/>
          <a:stretch>
            <a:fillRect/>
          </a:stretch>
        </p:blipFill>
        <p:spPr bwMode="auto">
          <a:xfrm>
            <a:off x="11" y="1123544"/>
            <a:ext cx="2221625" cy="3029518"/>
          </a:xfrm>
          <a:prstGeom prst="rect">
            <a:avLst/>
          </a:prstGeom>
          <a:noFill/>
          <a:ln w="9525">
            <a:noFill/>
            <a:miter lim="800000"/>
            <a:headEnd/>
            <a:tailEnd/>
          </a:ln>
          <a:effectLst/>
        </p:spPr>
      </p:pic>
      <p:sp>
        <p:nvSpPr>
          <p:cNvPr id="23" name="TextBox 3"/>
          <p:cNvSpPr txBox="1">
            <a:spLocks noChangeArrowheads="1"/>
          </p:cNvSpPr>
          <p:nvPr/>
        </p:nvSpPr>
        <p:spPr bwMode="auto">
          <a:xfrm>
            <a:off x="361281" y="148630"/>
            <a:ext cx="8134278" cy="400110"/>
          </a:xfrm>
          <a:prstGeom prst="rect">
            <a:avLst/>
          </a:prstGeom>
          <a:noFill/>
          <a:ln w="9525">
            <a:noFill/>
            <a:miter lim="800000"/>
            <a:headEnd/>
            <a:tailEnd/>
          </a:ln>
        </p:spPr>
        <p:txBody>
          <a:bodyPr wrap="square" lIns="91370" tIns="45687" rIns="91370" bIns="45687">
            <a:spAutoFit/>
          </a:bodyPr>
          <a:lstStyle/>
          <a:p>
            <a:pPr algn="ctr"/>
            <a:r>
              <a:rPr lang="it-IT" dirty="0" smtClean="0">
                <a:solidFill>
                  <a:prstClr val="black"/>
                </a:solidFill>
                <a:latin typeface="Maiandra GD" pitchFamily="34" charset="0"/>
              </a:rPr>
              <a:t>miR-361-3p </a:t>
            </a:r>
            <a:r>
              <a:rPr lang="it-IT" dirty="0" err="1" smtClean="0">
                <a:solidFill>
                  <a:prstClr val="black"/>
                </a:solidFill>
                <a:latin typeface="Maiandra GD" pitchFamily="34" charset="0"/>
              </a:rPr>
              <a:t>is</a:t>
            </a:r>
            <a:r>
              <a:rPr lang="it-IT" dirty="0" smtClean="0">
                <a:solidFill>
                  <a:prstClr val="black"/>
                </a:solidFill>
                <a:latin typeface="Maiandra GD" pitchFamily="34" charset="0"/>
              </a:rPr>
              <a:t> a new </a:t>
            </a:r>
            <a:r>
              <a:rPr lang="it-IT" dirty="0" err="1" smtClean="0">
                <a:solidFill>
                  <a:prstClr val="black"/>
                </a:solidFill>
                <a:latin typeface="Maiandra GD" pitchFamily="34" charset="0"/>
              </a:rPr>
              <a:t>oncomiR</a:t>
            </a:r>
            <a:r>
              <a:rPr lang="it-IT" dirty="0" smtClean="0">
                <a:solidFill>
                  <a:prstClr val="black"/>
                </a:solidFill>
                <a:latin typeface="Maiandra GD" pitchFamily="34" charset="0"/>
              </a:rPr>
              <a:t> in TNBC</a:t>
            </a:r>
            <a:endParaRPr lang="it-IT" dirty="0">
              <a:solidFill>
                <a:prstClr val="black"/>
              </a:solidFill>
              <a:latin typeface="Maiandra GD" pitchFamily="34" charset="0"/>
            </a:endParaRPr>
          </a:p>
        </p:txBody>
      </p:sp>
      <p:cxnSp>
        <p:nvCxnSpPr>
          <p:cNvPr id="24" name="Connettore 1 23"/>
          <p:cNvCxnSpPr/>
          <p:nvPr/>
        </p:nvCxnSpPr>
        <p:spPr>
          <a:xfrm>
            <a:off x="0" y="714377"/>
            <a:ext cx="9144000" cy="1588"/>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sp>
        <p:nvSpPr>
          <p:cNvPr id="25" name="TextBox 3"/>
          <p:cNvSpPr txBox="1">
            <a:spLocks noChangeArrowheads="1"/>
          </p:cNvSpPr>
          <p:nvPr/>
        </p:nvSpPr>
        <p:spPr bwMode="auto">
          <a:xfrm>
            <a:off x="5914216" y="6552515"/>
            <a:ext cx="3117385" cy="307777"/>
          </a:xfrm>
          <a:prstGeom prst="rect">
            <a:avLst/>
          </a:prstGeom>
          <a:noFill/>
          <a:ln w="9525">
            <a:noFill/>
            <a:miter lim="800000"/>
            <a:headEnd/>
            <a:tailEnd/>
          </a:ln>
        </p:spPr>
        <p:txBody>
          <a:bodyPr wrap="none" lIns="91370" tIns="45687" rIns="91370" bIns="45687">
            <a:spAutoFit/>
          </a:bodyPr>
          <a:lstStyle/>
          <a:p>
            <a:r>
              <a:rPr lang="it-IT" sz="1400" b="1" dirty="0">
                <a:solidFill>
                  <a:prstClr val="black"/>
                </a:solidFill>
                <a:latin typeface="Arial"/>
                <a:cs typeface="Arial"/>
              </a:rPr>
              <a:t>Coppola et al.</a:t>
            </a:r>
            <a:r>
              <a:rPr lang="it-IT" sz="1400" b="1" dirty="0">
                <a:solidFill>
                  <a:srgbClr val="000000"/>
                </a:solidFill>
                <a:latin typeface="Arial" pitchFamily="34" charset="0"/>
              </a:rPr>
              <a:t> </a:t>
            </a:r>
            <a:r>
              <a:rPr lang="it-IT" sz="1400" b="1" dirty="0" err="1">
                <a:solidFill>
                  <a:srgbClr val="000000"/>
                </a:solidFill>
                <a:latin typeface="Arial" pitchFamily="34" charset="0"/>
              </a:rPr>
              <a:t>unpublished</a:t>
            </a:r>
            <a:r>
              <a:rPr lang="it-IT" sz="1400" b="1" dirty="0">
                <a:solidFill>
                  <a:srgbClr val="000000"/>
                </a:solidFill>
                <a:latin typeface="Arial" pitchFamily="34" charset="0"/>
              </a:rPr>
              <a:t> </a:t>
            </a:r>
            <a:r>
              <a:rPr lang="it-IT" sz="1400" b="1" dirty="0" err="1">
                <a:solidFill>
                  <a:srgbClr val="000000"/>
                </a:solidFill>
                <a:latin typeface="Arial" pitchFamily="34" charset="0"/>
              </a:rPr>
              <a:t>results</a:t>
            </a:r>
            <a:endParaRPr lang="it-IT" dirty="0">
              <a:solidFill>
                <a:prstClr val="black"/>
              </a:solidFill>
              <a:latin typeface="Maiandra GD" pitchFamily="34" charset="0"/>
            </a:endParaRPr>
          </a:p>
        </p:txBody>
      </p:sp>
      <p:grpSp>
        <p:nvGrpSpPr>
          <p:cNvPr id="2" name="Gruppo 1"/>
          <p:cNvGrpSpPr/>
          <p:nvPr/>
        </p:nvGrpSpPr>
        <p:grpSpPr>
          <a:xfrm>
            <a:off x="631302" y="4283646"/>
            <a:ext cx="1437141" cy="2259789"/>
            <a:chOff x="6780511" y="4010529"/>
            <a:chExt cx="1008112" cy="1585176"/>
          </a:xfrm>
        </p:grpSpPr>
        <p:grpSp>
          <p:nvGrpSpPr>
            <p:cNvPr id="9" name="Gruppo 71"/>
            <p:cNvGrpSpPr/>
            <p:nvPr/>
          </p:nvGrpSpPr>
          <p:grpSpPr>
            <a:xfrm rot="16200000">
              <a:off x="6909503" y="4017828"/>
              <a:ext cx="799357" cy="784759"/>
              <a:chOff x="5413537" y="895016"/>
              <a:chExt cx="799357" cy="784759"/>
            </a:xfrm>
          </p:grpSpPr>
          <p:pic>
            <p:nvPicPr>
              <p:cNvPr id="10" name="Picture 16" descr="Image_503"/>
              <p:cNvPicPr>
                <a:picLocks noChangeAspect="1" noChangeArrowheads="1"/>
              </p:cNvPicPr>
              <p:nvPr/>
            </p:nvPicPr>
            <p:blipFill>
              <a:blip r:embed="rId4" cstate="print"/>
              <a:srcRect/>
              <a:stretch>
                <a:fillRect/>
              </a:stretch>
            </p:blipFill>
            <p:spPr bwMode="auto">
              <a:xfrm rot="5400000">
                <a:off x="5315442" y="993111"/>
                <a:ext cx="784759" cy="588570"/>
              </a:xfrm>
              <a:prstGeom prst="rect">
                <a:avLst/>
              </a:prstGeom>
              <a:noFill/>
              <a:ln>
                <a:solidFill>
                  <a:schemeClr val="accent1">
                    <a:lumMod val="50000"/>
                  </a:schemeClr>
                </a:solidFill>
              </a:ln>
            </p:spPr>
          </p:pic>
          <p:sp>
            <p:nvSpPr>
              <p:cNvPr id="11" name="CasellaDiTesto 10"/>
              <p:cNvSpPr txBox="1"/>
              <p:nvPr/>
            </p:nvSpPr>
            <p:spPr>
              <a:xfrm rot="5400000">
                <a:off x="5802717" y="1164371"/>
                <a:ext cx="626048" cy="194307"/>
              </a:xfrm>
              <a:prstGeom prst="rect">
                <a:avLst/>
              </a:prstGeom>
              <a:noFill/>
            </p:spPr>
            <p:txBody>
              <a:bodyPr wrap="square" rtlCol="0">
                <a:spAutoFit/>
              </a:bodyPr>
              <a:lstStyle/>
              <a:p>
                <a:pPr algn="ctr"/>
                <a:r>
                  <a:rPr lang="it-IT" sz="1200" b="1" dirty="0" err="1">
                    <a:solidFill>
                      <a:prstClr val="black"/>
                    </a:solidFill>
                    <a:cs typeface="Arial" pitchFamily="34" charset="0"/>
                  </a:rPr>
                  <a:t>Control</a:t>
                </a:r>
                <a:endParaRPr lang="it-IT" sz="1200" b="1" dirty="0">
                  <a:solidFill>
                    <a:prstClr val="black"/>
                  </a:solidFill>
                  <a:cs typeface="Arial" pitchFamily="34" charset="0"/>
                </a:endParaRPr>
              </a:p>
            </p:txBody>
          </p:sp>
        </p:grpSp>
        <p:grpSp>
          <p:nvGrpSpPr>
            <p:cNvPr id="12" name="Gruppo 72"/>
            <p:cNvGrpSpPr/>
            <p:nvPr/>
          </p:nvGrpSpPr>
          <p:grpSpPr>
            <a:xfrm rot="16200000">
              <a:off x="6883125" y="4690208"/>
              <a:ext cx="802883" cy="1008112"/>
              <a:chOff x="5413537" y="1608339"/>
              <a:chExt cx="802883" cy="1008112"/>
            </a:xfrm>
          </p:grpSpPr>
          <p:pic>
            <p:nvPicPr>
              <p:cNvPr id="13" name="Picture 17" descr="Image_505"/>
              <p:cNvPicPr>
                <a:picLocks noChangeAspect="1" noChangeArrowheads="1"/>
              </p:cNvPicPr>
              <p:nvPr/>
            </p:nvPicPr>
            <p:blipFill>
              <a:blip r:embed="rId5" cstate="print"/>
              <a:srcRect/>
              <a:stretch>
                <a:fillRect/>
              </a:stretch>
            </p:blipFill>
            <p:spPr bwMode="auto">
              <a:xfrm rot="5400000">
                <a:off x="5315442" y="1850367"/>
                <a:ext cx="784759" cy="588570"/>
              </a:xfrm>
              <a:prstGeom prst="rect">
                <a:avLst/>
              </a:prstGeom>
              <a:noFill/>
              <a:ln>
                <a:solidFill>
                  <a:schemeClr val="accent1">
                    <a:lumMod val="50000"/>
                  </a:schemeClr>
                </a:solidFill>
              </a:ln>
            </p:spPr>
          </p:pic>
          <p:sp>
            <p:nvSpPr>
              <p:cNvPr id="14" name="CasellaDiTesto 13"/>
              <p:cNvSpPr txBox="1"/>
              <p:nvPr/>
            </p:nvSpPr>
            <p:spPr>
              <a:xfrm rot="5400000">
                <a:off x="5615211" y="2015241"/>
                <a:ext cx="1008112" cy="194307"/>
              </a:xfrm>
              <a:prstGeom prst="rect">
                <a:avLst/>
              </a:prstGeom>
              <a:noFill/>
            </p:spPr>
            <p:txBody>
              <a:bodyPr wrap="square" rtlCol="0">
                <a:spAutoFit/>
              </a:bodyPr>
              <a:lstStyle/>
              <a:p>
                <a:pPr algn="ctr"/>
                <a:r>
                  <a:rPr lang="it-IT" sz="1200" b="1" dirty="0">
                    <a:solidFill>
                      <a:prstClr val="black"/>
                    </a:solidFill>
                    <a:cs typeface="Arial" pitchFamily="34" charset="0"/>
                  </a:rPr>
                  <a:t>LNA 361-3p</a:t>
                </a:r>
              </a:p>
            </p:txBody>
          </p:sp>
        </p:grpSp>
      </p:grpSp>
      <p:sp>
        <p:nvSpPr>
          <p:cNvPr id="16" name="CasellaDiTesto 15"/>
          <p:cNvSpPr txBox="1"/>
          <p:nvPr/>
        </p:nvSpPr>
        <p:spPr>
          <a:xfrm>
            <a:off x="518082" y="982230"/>
            <a:ext cx="1437141" cy="276999"/>
          </a:xfrm>
          <a:prstGeom prst="rect">
            <a:avLst/>
          </a:prstGeom>
          <a:noFill/>
        </p:spPr>
        <p:txBody>
          <a:bodyPr wrap="square" lIns="91370" tIns="45687" rIns="91370" bIns="45687" rtlCol="0">
            <a:spAutoFit/>
          </a:bodyPr>
          <a:lstStyle/>
          <a:p>
            <a:pPr algn="ctr"/>
            <a:r>
              <a:rPr lang="it-IT" sz="1200" b="1" dirty="0">
                <a:solidFill>
                  <a:prstClr val="black"/>
                </a:solidFill>
                <a:cs typeface="Arial" pitchFamily="34" charset="0"/>
              </a:rPr>
              <a:t>LNA 361-3p</a:t>
            </a:r>
          </a:p>
        </p:txBody>
      </p:sp>
      <p:pic>
        <p:nvPicPr>
          <p:cNvPr id="17" name="Picture 2"/>
          <p:cNvPicPr>
            <a:picLocks noChangeAspect="1" noChangeArrowheads="1"/>
          </p:cNvPicPr>
          <p:nvPr/>
        </p:nvPicPr>
        <p:blipFill>
          <a:blip r:embed="rId6" cstate="print"/>
          <a:srcRect r="8813"/>
          <a:stretch>
            <a:fillRect/>
          </a:stretch>
        </p:blipFill>
        <p:spPr bwMode="auto">
          <a:xfrm>
            <a:off x="2730513" y="887793"/>
            <a:ext cx="2571750" cy="2054776"/>
          </a:xfrm>
          <a:prstGeom prst="rect">
            <a:avLst/>
          </a:prstGeom>
          <a:noFill/>
          <a:ln w="9525">
            <a:noFill/>
            <a:miter lim="800000"/>
            <a:headEnd/>
            <a:tailEnd/>
          </a:ln>
        </p:spPr>
      </p:pic>
      <p:grpSp>
        <p:nvGrpSpPr>
          <p:cNvPr id="18" name="Gruppo 17"/>
          <p:cNvGrpSpPr/>
          <p:nvPr/>
        </p:nvGrpSpPr>
        <p:grpSpPr>
          <a:xfrm>
            <a:off x="5944178" y="1245672"/>
            <a:ext cx="3197601" cy="4631007"/>
            <a:chOff x="2987824" y="-1"/>
            <a:chExt cx="1656184" cy="2697735"/>
          </a:xfrm>
        </p:grpSpPr>
        <p:pic>
          <p:nvPicPr>
            <p:cNvPr id="19" name="Picture 2" descr="C:\Users\pc10\Desktop\CARD\Card CSC"/>
            <p:cNvPicPr>
              <a:picLocks noChangeAspect="1" noChangeArrowheads="1"/>
            </p:cNvPicPr>
            <p:nvPr/>
          </p:nvPicPr>
          <p:blipFill>
            <a:blip r:embed="rId7" cstate="print"/>
            <a:srcRect r="75079"/>
            <a:stretch>
              <a:fillRect/>
            </a:stretch>
          </p:blipFill>
          <p:spPr bwMode="auto">
            <a:xfrm>
              <a:off x="3858147" y="-1"/>
              <a:ext cx="785861" cy="2697734"/>
            </a:xfrm>
            <a:prstGeom prst="rect">
              <a:avLst/>
            </a:prstGeom>
            <a:noFill/>
          </p:spPr>
        </p:pic>
        <p:pic>
          <p:nvPicPr>
            <p:cNvPr id="20" name="Picture 3" descr="C:\Users\pc10\Desktop\CARD\Card EMT"/>
            <p:cNvPicPr>
              <a:picLocks noChangeAspect="1" noChangeArrowheads="1"/>
            </p:cNvPicPr>
            <p:nvPr/>
          </p:nvPicPr>
          <p:blipFill>
            <a:blip r:embed="rId8" cstate="print"/>
            <a:srcRect r="74848"/>
            <a:stretch>
              <a:fillRect/>
            </a:stretch>
          </p:blipFill>
          <p:spPr bwMode="auto">
            <a:xfrm>
              <a:off x="2987824" y="0"/>
              <a:ext cx="793146" cy="2697734"/>
            </a:xfrm>
            <a:prstGeom prst="rect">
              <a:avLst/>
            </a:prstGeom>
            <a:noFill/>
          </p:spPr>
        </p:pic>
      </p:grpSp>
      <p:grpSp>
        <p:nvGrpSpPr>
          <p:cNvPr id="21" name="Gruppo 81"/>
          <p:cNvGrpSpPr>
            <a:grpSpLocks/>
          </p:cNvGrpSpPr>
          <p:nvPr/>
        </p:nvGrpSpPr>
        <p:grpSpPr bwMode="auto">
          <a:xfrm>
            <a:off x="2614093" y="2942568"/>
            <a:ext cx="2991288" cy="3538498"/>
            <a:chOff x="596868" y="5715007"/>
            <a:chExt cx="2401134" cy="2840886"/>
          </a:xfrm>
        </p:grpSpPr>
        <p:pic>
          <p:nvPicPr>
            <p:cNvPr id="26" name="Immagine 47" descr="fp208sp361smagfp.tif"/>
            <p:cNvPicPr>
              <a:picLocks noChangeAspect="1"/>
            </p:cNvPicPr>
            <p:nvPr/>
          </p:nvPicPr>
          <p:blipFill>
            <a:blip r:embed="rId9" cstate="print">
              <a:lum contrast="30000"/>
            </a:blip>
            <a:srcRect/>
            <a:stretch>
              <a:fillRect/>
            </a:stretch>
          </p:blipFill>
          <p:spPr bwMode="auto">
            <a:xfrm>
              <a:off x="786893" y="6858016"/>
              <a:ext cx="1070471" cy="1070471"/>
            </a:xfrm>
            <a:prstGeom prst="rect">
              <a:avLst/>
            </a:prstGeom>
            <a:noFill/>
            <a:ln w="9525">
              <a:noFill/>
              <a:miter lim="800000"/>
              <a:headEnd/>
              <a:tailEnd/>
            </a:ln>
          </p:spPr>
        </p:pic>
        <p:pic>
          <p:nvPicPr>
            <p:cNvPr id="27" name="Immagine 48" descr="fp208spcontrolsmagfp.tif"/>
            <p:cNvPicPr>
              <a:picLocks noChangeAspect="1"/>
            </p:cNvPicPr>
            <p:nvPr/>
          </p:nvPicPr>
          <p:blipFill>
            <a:blip r:embed="rId10" cstate="print">
              <a:lum contrast="30000"/>
            </a:blip>
            <a:srcRect/>
            <a:stretch>
              <a:fillRect/>
            </a:stretch>
          </p:blipFill>
          <p:spPr bwMode="auto">
            <a:xfrm>
              <a:off x="786893" y="5715008"/>
              <a:ext cx="1070471" cy="1070471"/>
            </a:xfrm>
            <a:prstGeom prst="rect">
              <a:avLst/>
            </a:prstGeom>
            <a:noFill/>
            <a:ln w="9525">
              <a:noFill/>
              <a:miter lim="800000"/>
              <a:headEnd/>
              <a:tailEnd/>
            </a:ln>
          </p:spPr>
        </p:pic>
        <p:sp>
          <p:nvSpPr>
            <p:cNvPr id="28" name="CasellaDiTesto 14"/>
            <p:cNvSpPr txBox="1">
              <a:spLocks noChangeArrowheads="1"/>
            </p:cNvSpPr>
            <p:nvPr/>
          </p:nvSpPr>
          <p:spPr bwMode="auto">
            <a:xfrm rot="16200000">
              <a:off x="184043" y="6127832"/>
              <a:ext cx="1023293" cy="197644"/>
            </a:xfrm>
            <a:prstGeom prst="rect">
              <a:avLst/>
            </a:prstGeom>
            <a:noFill/>
            <a:ln w="9525">
              <a:noFill/>
              <a:miter lim="800000"/>
              <a:headEnd/>
              <a:tailEnd/>
            </a:ln>
          </p:spPr>
          <p:txBody>
            <a:bodyPr>
              <a:spAutoFit/>
            </a:bodyPr>
            <a:lstStyle/>
            <a:p>
              <a:r>
                <a:rPr lang="it-IT" sz="1000" b="1">
                  <a:latin typeface="Calibri" pitchFamily="34" charset="0"/>
                </a:rPr>
                <a:t>Sponge control</a:t>
              </a:r>
            </a:p>
          </p:txBody>
        </p:sp>
        <p:sp>
          <p:nvSpPr>
            <p:cNvPr id="29" name="CasellaDiTesto 15"/>
            <p:cNvSpPr txBox="1">
              <a:spLocks noChangeArrowheads="1"/>
            </p:cNvSpPr>
            <p:nvPr/>
          </p:nvSpPr>
          <p:spPr bwMode="auto">
            <a:xfrm rot="16200000">
              <a:off x="195146" y="7319116"/>
              <a:ext cx="1023293" cy="197644"/>
            </a:xfrm>
            <a:prstGeom prst="rect">
              <a:avLst/>
            </a:prstGeom>
            <a:noFill/>
            <a:ln w="9525">
              <a:noFill/>
              <a:miter lim="800000"/>
              <a:headEnd/>
              <a:tailEnd/>
            </a:ln>
          </p:spPr>
          <p:txBody>
            <a:bodyPr>
              <a:spAutoFit/>
            </a:bodyPr>
            <a:lstStyle/>
            <a:p>
              <a:pPr algn="ctr"/>
              <a:r>
                <a:rPr lang="it-IT" sz="1000" b="1">
                  <a:latin typeface="Calibri" pitchFamily="34" charset="0"/>
                </a:rPr>
                <a:t>Sponge- 361-3p</a:t>
              </a:r>
            </a:p>
          </p:txBody>
        </p:sp>
        <p:sp>
          <p:nvSpPr>
            <p:cNvPr id="30" name="Rectangle 18"/>
            <p:cNvSpPr>
              <a:spLocks noChangeArrowheads="1"/>
            </p:cNvSpPr>
            <p:nvPr/>
          </p:nvSpPr>
          <p:spPr bwMode="auto">
            <a:xfrm>
              <a:off x="786893" y="7985033"/>
              <a:ext cx="107950" cy="107950"/>
            </a:xfrm>
            <a:prstGeom prst="rect">
              <a:avLst/>
            </a:prstGeom>
            <a:solidFill>
              <a:srgbClr val="0000FF"/>
            </a:solidFill>
            <a:ln w="9525">
              <a:solidFill>
                <a:schemeClr val="tx1"/>
              </a:solidFill>
              <a:miter lim="800000"/>
              <a:headEnd/>
              <a:tailEnd/>
            </a:ln>
          </p:spPr>
          <p:txBody>
            <a:bodyPr wrap="none" anchor="ctr"/>
            <a:lstStyle/>
            <a:p>
              <a:endParaRPr lang="de-DE" sz="1000" b="1">
                <a:latin typeface="Calibri" pitchFamily="34" charset="0"/>
              </a:endParaRPr>
            </a:p>
          </p:txBody>
        </p:sp>
        <p:sp>
          <p:nvSpPr>
            <p:cNvPr id="31" name="Rectangle 19"/>
            <p:cNvSpPr>
              <a:spLocks noChangeArrowheads="1"/>
            </p:cNvSpPr>
            <p:nvPr/>
          </p:nvSpPr>
          <p:spPr bwMode="auto">
            <a:xfrm>
              <a:off x="786893" y="8205819"/>
              <a:ext cx="107950" cy="107950"/>
            </a:xfrm>
            <a:prstGeom prst="rect">
              <a:avLst/>
            </a:prstGeom>
            <a:solidFill>
              <a:srgbClr val="92D050"/>
            </a:solidFill>
            <a:ln w="9525">
              <a:solidFill>
                <a:schemeClr val="tx1"/>
              </a:solidFill>
              <a:miter lim="800000"/>
              <a:headEnd/>
              <a:tailEnd/>
            </a:ln>
          </p:spPr>
          <p:txBody>
            <a:bodyPr wrap="none" anchor="ctr"/>
            <a:lstStyle/>
            <a:p>
              <a:endParaRPr lang="de-DE" sz="1000" b="1">
                <a:latin typeface="Calibri" pitchFamily="34" charset="0"/>
              </a:endParaRPr>
            </a:p>
          </p:txBody>
        </p:sp>
        <p:sp>
          <p:nvSpPr>
            <p:cNvPr id="32" name="Rectangle 21"/>
            <p:cNvSpPr>
              <a:spLocks noChangeArrowheads="1"/>
            </p:cNvSpPr>
            <p:nvPr/>
          </p:nvSpPr>
          <p:spPr bwMode="auto">
            <a:xfrm>
              <a:off x="786893" y="8434426"/>
              <a:ext cx="107950" cy="107950"/>
            </a:xfrm>
            <a:prstGeom prst="rect">
              <a:avLst/>
            </a:prstGeom>
            <a:solidFill>
              <a:srgbClr val="FF0000"/>
            </a:solidFill>
            <a:ln w="9525">
              <a:solidFill>
                <a:schemeClr val="tx1"/>
              </a:solidFill>
              <a:miter lim="800000"/>
              <a:headEnd/>
              <a:tailEnd/>
            </a:ln>
          </p:spPr>
          <p:txBody>
            <a:bodyPr wrap="none" anchor="ctr"/>
            <a:lstStyle/>
            <a:p>
              <a:endParaRPr lang="de-DE" sz="1000" b="1">
                <a:latin typeface="Calibri" pitchFamily="34" charset="0"/>
              </a:endParaRPr>
            </a:p>
          </p:txBody>
        </p:sp>
        <p:sp>
          <p:nvSpPr>
            <p:cNvPr id="33" name="Text Box 24"/>
            <p:cNvSpPr txBox="1">
              <a:spLocks noChangeArrowheads="1"/>
            </p:cNvSpPr>
            <p:nvPr/>
          </p:nvSpPr>
          <p:spPr bwMode="auto">
            <a:xfrm>
              <a:off x="858901" y="7929586"/>
              <a:ext cx="863600" cy="197679"/>
            </a:xfrm>
            <a:prstGeom prst="rect">
              <a:avLst/>
            </a:prstGeom>
            <a:noFill/>
            <a:ln w="9525">
              <a:noFill/>
              <a:miter lim="800000"/>
              <a:headEnd/>
              <a:tailEnd/>
            </a:ln>
          </p:spPr>
          <p:txBody>
            <a:bodyPr>
              <a:spAutoFit/>
            </a:bodyPr>
            <a:lstStyle/>
            <a:p>
              <a:pPr>
                <a:spcBef>
                  <a:spcPct val="50000"/>
                </a:spcBef>
              </a:pPr>
              <a:r>
                <a:rPr lang="it-IT" sz="1000" b="1">
                  <a:latin typeface="Calibri" pitchFamily="34" charset="0"/>
                </a:rPr>
                <a:t>DAPI</a:t>
              </a:r>
            </a:p>
          </p:txBody>
        </p:sp>
        <p:sp>
          <p:nvSpPr>
            <p:cNvPr id="34" name="Text Box 26"/>
            <p:cNvSpPr txBox="1">
              <a:spLocks noChangeArrowheads="1"/>
            </p:cNvSpPr>
            <p:nvPr/>
          </p:nvSpPr>
          <p:spPr bwMode="auto">
            <a:xfrm>
              <a:off x="858901" y="8143900"/>
              <a:ext cx="713810" cy="197679"/>
            </a:xfrm>
            <a:prstGeom prst="rect">
              <a:avLst/>
            </a:prstGeom>
            <a:noFill/>
            <a:ln w="9525">
              <a:noFill/>
              <a:miter lim="800000"/>
              <a:headEnd/>
              <a:tailEnd/>
            </a:ln>
          </p:spPr>
          <p:txBody>
            <a:bodyPr>
              <a:spAutoFit/>
            </a:bodyPr>
            <a:lstStyle/>
            <a:p>
              <a:pPr>
                <a:spcBef>
                  <a:spcPct val="50000"/>
                </a:spcBef>
              </a:pPr>
              <a:r>
                <a:rPr lang="it-IT" sz="1000" b="1">
                  <a:latin typeface="Calibri" pitchFamily="34" charset="0"/>
                </a:rPr>
                <a:t>EGFP</a:t>
              </a:r>
            </a:p>
          </p:txBody>
        </p:sp>
        <p:sp>
          <p:nvSpPr>
            <p:cNvPr id="35" name="Text Box 27"/>
            <p:cNvSpPr txBox="1">
              <a:spLocks noChangeArrowheads="1"/>
            </p:cNvSpPr>
            <p:nvPr/>
          </p:nvSpPr>
          <p:spPr bwMode="auto">
            <a:xfrm>
              <a:off x="858901" y="8358214"/>
              <a:ext cx="785248" cy="197679"/>
            </a:xfrm>
            <a:prstGeom prst="rect">
              <a:avLst/>
            </a:prstGeom>
            <a:noFill/>
            <a:ln w="9525">
              <a:noFill/>
              <a:miter lim="800000"/>
              <a:headEnd/>
              <a:tailEnd/>
            </a:ln>
          </p:spPr>
          <p:txBody>
            <a:bodyPr>
              <a:spAutoFit/>
            </a:bodyPr>
            <a:lstStyle/>
            <a:p>
              <a:pPr>
                <a:spcBef>
                  <a:spcPct val="50000"/>
                </a:spcBef>
              </a:pPr>
              <a:r>
                <a:rPr lang="it-IT" sz="1000" b="1">
                  <a:latin typeface="Calibri" pitchFamily="34" charset="0"/>
                </a:rPr>
                <a:t>SMA</a:t>
              </a:r>
            </a:p>
          </p:txBody>
        </p:sp>
        <p:sp>
          <p:nvSpPr>
            <p:cNvPr id="36" name="Rectangle 18"/>
            <p:cNvSpPr>
              <a:spLocks noChangeArrowheads="1"/>
            </p:cNvSpPr>
            <p:nvPr/>
          </p:nvSpPr>
          <p:spPr bwMode="auto">
            <a:xfrm>
              <a:off x="1936815" y="7985033"/>
              <a:ext cx="107950" cy="107950"/>
            </a:xfrm>
            <a:prstGeom prst="rect">
              <a:avLst/>
            </a:prstGeom>
            <a:solidFill>
              <a:srgbClr val="0000FF"/>
            </a:solidFill>
            <a:ln w="9525">
              <a:solidFill>
                <a:schemeClr val="tx1"/>
              </a:solidFill>
              <a:miter lim="800000"/>
              <a:headEnd/>
              <a:tailEnd/>
            </a:ln>
          </p:spPr>
          <p:txBody>
            <a:bodyPr wrap="none" anchor="ctr"/>
            <a:lstStyle/>
            <a:p>
              <a:endParaRPr lang="de-DE" sz="1000" b="1">
                <a:latin typeface="Calibri" pitchFamily="34" charset="0"/>
              </a:endParaRPr>
            </a:p>
          </p:txBody>
        </p:sp>
        <p:sp>
          <p:nvSpPr>
            <p:cNvPr id="37" name="Rectangle 19"/>
            <p:cNvSpPr>
              <a:spLocks noChangeArrowheads="1"/>
            </p:cNvSpPr>
            <p:nvPr/>
          </p:nvSpPr>
          <p:spPr bwMode="auto">
            <a:xfrm>
              <a:off x="1936815" y="8205819"/>
              <a:ext cx="107950" cy="107950"/>
            </a:xfrm>
            <a:prstGeom prst="rect">
              <a:avLst/>
            </a:prstGeom>
            <a:solidFill>
              <a:srgbClr val="92D050"/>
            </a:solidFill>
            <a:ln w="9525">
              <a:solidFill>
                <a:schemeClr val="tx1"/>
              </a:solidFill>
              <a:miter lim="800000"/>
              <a:headEnd/>
              <a:tailEnd/>
            </a:ln>
          </p:spPr>
          <p:txBody>
            <a:bodyPr wrap="none" anchor="ctr"/>
            <a:lstStyle/>
            <a:p>
              <a:endParaRPr lang="de-DE" sz="1000" b="1">
                <a:latin typeface="Calibri" pitchFamily="34" charset="0"/>
              </a:endParaRPr>
            </a:p>
          </p:txBody>
        </p:sp>
        <p:sp>
          <p:nvSpPr>
            <p:cNvPr id="40" name="Rectangle 21"/>
            <p:cNvSpPr>
              <a:spLocks noChangeArrowheads="1"/>
            </p:cNvSpPr>
            <p:nvPr/>
          </p:nvSpPr>
          <p:spPr bwMode="auto">
            <a:xfrm>
              <a:off x="1936815" y="8434426"/>
              <a:ext cx="107950" cy="107950"/>
            </a:xfrm>
            <a:prstGeom prst="rect">
              <a:avLst/>
            </a:prstGeom>
            <a:solidFill>
              <a:srgbClr val="FF0000"/>
            </a:solidFill>
            <a:ln w="9525">
              <a:solidFill>
                <a:schemeClr val="tx1"/>
              </a:solidFill>
              <a:miter lim="800000"/>
              <a:headEnd/>
              <a:tailEnd/>
            </a:ln>
          </p:spPr>
          <p:txBody>
            <a:bodyPr wrap="none" anchor="ctr"/>
            <a:lstStyle/>
            <a:p>
              <a:endParaRPr lang="de-DE" sz="1000" b="1">
                <a:latin typeface="Calibri" pitchFamily="34" charset="0"/>
              </a:endParaRPr>
            </a:p>
          </p:txBody>
        </p:sp>
        <p:sp>
          <p:nvSpPr>
            <p:cNvPr id="41" name="Text Box 26"/>
            <p:cNvSpPr txBox="1">
              <a:spLocks noChangeArrowheads="1"/>
            </p:cNvSpPr>
            <p:nvPr/>
          </p:nvSpPr>
          <p:spPr bwMode="auto">
            <a:xfrm>
              <a:off x="2008823" y="8143900"/>
              <a:ext cx="928124" cy="197679"/>
            </a:xfrm>
            <a:prstGeom prst="rect">
              <a:avLst/>
            </a:prstGeom>
            <a:noFill/>
            <a:ln w="9525">
              <a:noFill/>
              <a:miter lim="800000"/>
              <a:headEnd/>
              <a:tailEnd/>
            </a:ln>
          </p:spPr>
          <p:txBody>
            <a:bodyPr>
              <a:spAutoFit/>
            </a:bodyPr>
            <a:lstStyle/>
            <a:p>
              <a:pPr>
                <a:spcBef>
                  <a:spcPct val="50000"/>
                </a:spcBef>
              </a:pPr>
              <a:r>
                <a:rPr lang="it-IT" sz="1000" b="1">
                  <a:latin typeface="Calibri" pitchFamily="34" charset="0"/>
                </a:rPr>
                <a:t>EGFP</a:t>
              </a:r>
            </a:p>
          </p:txBody>
        </p:sp>
        <p:sp>
          <p:nvSpPr>
            <p:cNvPr id="42" name="Text Box 27"/>
            <p:cNvSpPr txBox="1">
              <a:spLocks noChangeArrowheads="1"/>
            </p:cNvSpPr>
            <p:nvPr/>
          </p:nvSpPr>
          <p:spPr bwMode="auto">
            <a:xfrm>
              <a:off x="2008823" y="8358214"/>
              <a:ext cx="785248" cy="197679"/>
            </a:xfrm>
            <a:prstGeom prst="rect">
              <a:avLst/>
            </a:prstGeom>
            <a:noFill/>
            <a:ln w="9525">
              <a:noFill/>
              <a:miter lim="800000"/>
              <a:headEnd/>
              <a:tailEnd/>
            </a:ln>
          </p:spPr>
          <p:txBody>
            <a:bodyPr>
              <a:spAutoFit/>
            </a:bodyPr>
            <a:lstStyle/>
            <a:p>
              <a:pPr>
                <a:spcBef>
                  <a:spcPct val="50000"/>
                </a:spcBef>
              </a:pPr>
              <a:r>
                <a:rPr lang="it-IT" sz="1000" b="1">
                  <a:latin typeface="Calibri" pitchFamily="34" charset="0"/>
                </a:rPr>
                <a:t>CK8-18</a:t>
              </a:r>
            </a:p>
          </p:txBody>
        </p:sp>
        <p:sp>
          <p:nvSpPr>
            <p:cNvPr id="43" name="Text Box 24"/>
            <p:cNvSpPr txBox="1">
              <a:spLocks noChangeArrowheads="1"/>
            </p:cNvSpPr>
            <p:nvPr/>
          </p:nvSpPr>
          <p:spPr bwMode="auto">
            <a:xfrm>
              <a:off x="2001909" y="7929586"/>
              <a:ext cx="506410" cy="197679"/>
            </a:xfrm>
            <a:prstGeom prst="rect">
              <a:avLst/>
            </a:prstGeom>
            <a:noFill/>
            <a:ln w="9525">
              <a:noFill/>
              <a:miter lim="800000"/>
              <a:headEnd/>
              <a:tailEnd/>
            </a:ln>
          </p:spPr>
          <p:txBody>
            <a:bodyPr>
              <a:spAutoFit/>
            </a:bodyPr>
            <a:lstStyle/>
            <a:p>
              <a:pPr>
                <a:spcBef>
                  <a:spcPct val="50000"/>
                </a:spcBef>
              </a:pPr>
              <a:r>
                <a:rPr lang="it-IT" sz="1000" b="1">
                  <a:latin typeface="Calibri" pitchFamily="34" charset="0"/>
                </a:rPr>
                <a:t>DAPI</a:t>
              </a:r>
            </a:p>
          </p:txBody>
        </p:sp>
        <p:pic>
          <p:nvPicPr>
            <p:cNvPr id="44" name="Immagine 66" descr="fp208sp361ck18gfp6.tif"/>
            <p:cNvPicPr>
              <a:picLocks noChangeAspect="1"/>
            </p:cNvPicPr>
            <p:nvPr/>
          </p:nvPicPr>
          <p:blipFill>
            <a:blip r:embed="rId11" cstate="print">
              <a:lum contrast="30000"/>
            </a:blip>
            <a:srcRect/>
            <a:stretch>
              <a:fillRect/>
            </a:stretch>
          </p:blipFill>
          <p:spPr bwMode="auto">
            <a:xfrm>
              <a:off x="1928802" y="6858016"/>
              <a:ext cx="1069200" cy="1069200"/>
            </a:xfrm>
            <a:prstGeom prst="rect">
              <a:avLst/>
            </a:prstGeom>
            <a:noFill/>
            <a:ln w="9525">
              <a:noFill/>
              <a:miter lim="800000"/>
              <a:headEnd/>
              <a:tailEnd/>
            </a:ln>
          </p:spPr>
        </p:pic>
        <p:pic>
          <p:nvPicPr>
            <p:cNvPr id="45" name="Immagine 80" descr="fp208spcontrck18gfp2.tif"/>
            <p:cNvPicPr>
              <a:picLocks noChangeAspect="1"/>
            </p:cNvPicPr>
            <p:nvPr/>
          </p:nvPicPr>
          <p:blipFill>
            <a:blip r:embed="rId12" cstate="print">
              <a:lum contrast="30000"/>
            </a:blip>
            <a:srcRect/>
            <a:stretch>
              <a:fillRect/>
            </a:stretch>
          </p:blipFill>
          <p:spPr bwMode="auto">
            <a:xfrm>
              <a:off x="1928802" y="5715008"/>
              <a:ext cx="1069200" cy="1069200"/>
            </a:xfrm>
            <a:prstGeom prst="rect">
              <a:avLst/>
            </a:prstGeom>
            <a:noFill/>
            <a:ln w="9525">
              <a:noFill/>
              <a:miter lim="800000"/>
              <a:headEnd/>
              <a:tailEnd/>
            </a:ln>
          </p:spPr>
        </p:pic>
      </p:grpSp>
    </p:spTree>
    <p:extLst>
      <p:ext uri="{BB962C8B-B14F-4D97-AF65-F5344CB8AC3E}">
        <p14:creationId xmlns:p14="http://schemas.microsoft.com/office/powerpoint/2010/main" val="37909801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3"/>
          <p:cNvSpPr txBox="1">
            <a:spLocks noChangeArrowheads="1"/>
          </p:cNvSpPr>
          <p:nvPr/>
        </p:nvSpPr>
        <p:spPr bwMode="auto">
          <a:xfrm>
            <a:off x="361281" y="148630"/>
            <a:ext cx="8134278" cy="400110"/>
          </a:xfrm>
          <a:prstGeom prst="rect">
            <a:avLst/>
          </a:prstGeom>
          <a:noFill/>
          <a:ln w="9525">
            <a:noFill/>
            <a:miter lim="800000"/>
            <a:headEnd/>
            <a:tailEnd/>
          </a:ln>
        </p:spPr>
        <p:txBody>
          <a:bodyPr wrap="square" lIns="91370" tIns="45687" rIns="91370" bIns="45687">
            <a:spAutoFit/>
          </a:bodyPr>
          <a:lstStyle/>
          <a:p>
            <a:pPr algn="ctr"/>
            <a:r>
              <a:rPr lang="it-IT" b="1" dirty="0" smtClean="0">
                <a:solidFill>
                  <a:prstClr val="black"/>
                </a:solidFill>
                <a:latin typeface="Arial"/>
                <a:cs typeface="Arial"/>
              </a:rPr>
              <a:t>EMP1, TBRG1 and TRIM33 are targets of miR-361-3p</a:t>
            </a:r>
            <a:endParaRPr lang="it-IT" b="1" dirty="0">
              <a:solidFill>
                <a:prstClr val="black"/>
              </a:solidFill>
              <a:latin typeface="Arial"/>
              <a:cs typeface="Arial"/>
            </a:endParaRPr>
          </a:p>
        </p:txBody>
      </p:sp>
      <p:grpSp>
        <p:nvGrpSpPr>
          <p:cNvPr id="52" name="Gruppo 51"/>
          <p:cNvGrpSpPr/>
          <p:nvPr/>
        </p:nvGrpSpPr>
        <p:grpSpPr>
          <a:xfrm>
            <a:off x="6513919" y="592022"/>
            <a:ext cx="2040194" cy="2153147"/>
            <a:chOff x="4025516" y="3719738"/>
            <a:chExt cx="1618062" cy="1707649"/>
          </a:xfrm>
        </p:grpSpPr>
        <p:sp>
          <p:nvSpPr>
            <p:cNvPr id="53" name="CasellaDiTesto 52"/>
            <p:cNvSpPr txBox="1"/>
            <p:nvPr/>
          </p:nvSpPr>
          <p:spPr>
            <a:xfrm>
              <a:off x="4045548" y="4468655"/>
              <a:ext cx="560096" cy="219686"/>
            </a:xfrm>
            <a:prstGeom prst="rect">
              <a:avLst/>
            </a:prstGeom>
            <a:noFill/>
          </p:spPr>
          <p:txBody>
            <a:bodyPr wrap="none" rtlCol="0">
              <a:spAutoFit/>
            </a:bodyPr>
            <a:lstStyle/>
            <a:p>
              <a:pPr algn="just"/>
              <a:r>
                <a:rPr lang="it-IT" sz="1200" b="1" dirty="0">
                  <a:solidFill>
                    <a:prstClr val="black"/>
                  </a:solidFill>
                  <a:latin typeface="Arial"/>
                  <a:cs typeface="Arial"/>
                </a:rPr>
                <a:t>TBRG1</a:t>
              </a:r>
            </a:p>
          </p:txBody>
        </p:sp>
        <p:sp>
          <p:nvSpPr>
            <p:cNvPr id="54" name="CasellaDiTesto 53"/>
            <p:cNvSpPr txBox="1"/>
            <p:nvPr/>
          </p:nvSpPr>
          <p:spPr>
            <a:xfrm>
              <a:off x="4103416" y="4115696"/>
              <a:ext cx="478810" cy="219686"/>
            </a:xfrm>
            <a:prstGeom prst="rect">
              <a:avLst/>
            </a:prstGeom>
            <a:noFill/>
          </p:spPr>
          <p:txBody>
            <a:bodyPr wrap="none" rtlCol="0">
              <a:spAutoFit/>
            </a:bodyPr>
            <a:lstStyle/>
            <a:p>
              <a:pPr algn="just"/>
              <a:r>
                <a:rPr lang="it-IT" sz="1200" b="1" dirty="0">
                  <a:solidFill>
                    <a:prstClr val="black"/>
                  </a:solidFill>
                  <a:latin typeface="Arial"/>
                  <a:cs typeface="Arial"/>
                </a:rPr>
                <a:t>EMP1</a:t>
              </a:r>
            </a:p>
          </p:txBody>
        </p:sp>
        <p:sp>
          <p:nvSpPr>
            <p:cNvPr id="55" name="CasellaDiTesto 54"/>
            <p:cNvSpPr txBox="1"/>
            <p:nvPr/>
          </p:nvSpPr>
          <p:spPr>
            <a:xfrm>
              <a:off x="4118252" y="5185029"/>
              <a:ext cx="461747" cy="219686"/>
            </a:xfrm>
            <a:prstGeom prst="rect">
              <a:avLst/>
            </a:prstGeom>
            <a:noFill/>
          </p:spPr>
          <p:txBody>
            <a:bodyPr wrap="none" rtlCol="0">
              <a:spAutoFit/>
            </a:bodyPr>
            <a:lstStyle/>
            <a:p>
              <a:pPr algn="just"/>
              <a:r>
                <a:rPr lang="it-IT" sz="1200" b="1" dirty="0" err="1">
                  <a:solidFill>
                    <a:prstClr val="black"/>
                  </a:solidFill>
                  <a:latin typeface="Arial"/>
                  <a:cs typeface="Arial"/>
                </a:rPr>
                <a:t>Actin</a:t>
              </a:r>
              <a:endParaRPr lang="it-IT" sz="1200" b="1" dirty="0">
                <a:solidFill>
                  <a:prstClr val="black"/>
                </a:solidFill>
                <a:latin typeface="Arial"/>
                <a:cs typeface="Arial"/>
              </a:endParaRPr>
            </a:p>
          </p:txBody>
        </p:sp>
        <p:pic>
          <p:nvPicPr>
            <p:cNvPr id="56" name="Picture 2"/>
            <p:cNvPicPr>
              <a:picLocks noChangeArrowheads="1"/>
            </p:cNvPicPr>
            <p:nvPr/>
          </p:nvPicPr>
          <p:blipFill>
            <a:blip r:embed="rId3">
              <a:lum bright="20000"/>
            </a:blip>
            <a:srcRect t="-18932" b="-46661"/>
            <a:stretch>
              <a:fillRect/>
            </a:stretch>
          </p:blipFill>
          <p:spPr bwMode="auto">
            <a:xfrm>
              <a:off x="4593546" y="4071934"/>
              <a:ext cx="722315" cy="278610"/>
            </a:xfrm>
            <a:prstGeom prst="rect">
              <a:avLst/>
            </a:prstGeom>
            <a:noFill/>
            <a:ln w="3175">
              <a:solidFill>
                <a:schemeClr val="tx1">
                  <a:lumMod val="95000"/>
                  <a:lumOff val="5000"/>
                </a:schemeClr>
              </a:solidFill>
              <a:miter lim="800000"/>
              <a:headEnd/>
              <a:tailEnd/>
            </a:ln>
            <a:effectLst/>
          </p:spPr>
        </p:pic>
        <p:sp>
          <p:nvSpPr>
            <p:cNvPr id="57" name="CasellaDiTesto 56"/>
            <p:cNvSpPr txBox="1"/>
            <p:nvPr/>
          </p:nvSpPr>
          <p:spPr>
            <a:xfrm>
              <a:off x="4648081" y="3818695"/>
              <a:ext cx="234596" cy="219686"/>
            </a:xfrm>
            <a:prstGeom prst="rect">
              <a:avLst/>
            </a:prstGeom>
            <a:noFill/>
          </p:spPr>
          <p:txBody>
            <a:bodyPr wrap="none" rtlCol="0">
              <a:spAutoFit/>
            </a:bodyPr>
            <a:lstStyle/>
            <a:p>
              <a:r>
                <a:rPr lang="it-IT" sz="1200" b="1" dirty="0">
                  <a:solidFill>
                    <a:prstClr val="black"/>
                  </a:solidFill>
                  <a:latin typeface="Arial"/>
                  <a:cs typeface="Arial"/>
                </a:rPr>
                <a:t>C</a:t>
              </a:r>
            </a:p>
          </p:txBody>
        </p:sp>
        <p:pic>
          <p:nvPicPr>
            <p:cNvPr id="58" name="Picture 2"/>
            <p:cNvPicPr>
              <a:picLocks noChangeArrowheads="1"/>
            </p:cNvPicPr>
            <p:nvPr/>
          </p:nvPicPr>
          <p:blipFill>
            <a:blip r:embed="rId4">
              <a:lum bright="10000"/>
            </a:blip>
            <a:srcRect t="-45947" b="-38569"/>
            <a:stretch>
              <a:fillRect/>
            </a:stretch>
          </p:blipFill>
          <p:spPr bwMode="auto">
            <a:xfrm>
              <a:off x="4592261" y="5139387"/>
              <a:ext cx="723600" cy="288000"/>
            </a:xfrm>
            <a:prstGeom prst="rect">
              <a:avLst/>
            </a:prstGeom>
            <a:noFill/>
            <a:ln w="9525">
              <a:solidFill>
                <a:schemeClr val="tx1">
                  <a:lumMod val="95000"/>
                  <a:lumOff val="5000"/>
                </a:schemeClr>
              </a:solidFill>
              <a:miter lim="800000"/>
              <a:headEnd/>
              <a:tailEnd/>
            </a:ln>
            <a:effectLst/>
          </p:spPr>
        </p:pic>
        <p:pic>
          <p:nvPicPr>
            <p:cNvPr id="59" name="Immagine 58" descr="TBRG1 filtro WB 117-122 2.tif"/>
            <p:cNvPicPr>
              <a:picLocks/>
            </p:cNvPicPr>
            <p:nvPr/>
          </p:nvPicPr>
          <p:blipFill>
            <a:blip r:embed="rId5">
              <a:lum contrast="10000"/>
            </a:blip>
            <a:srcRect l="30153" t="39597" r="57734" b="48656"/>
            <a:stretch>
              <a:fillRect/>
            </a:stretch>
          </p:blipFill>
          <p:spPr>
            <a:xfrm>
              <a:off x="4595860" y="4423013"/>
              <a:ext cx="720000" cy="288000"/>
            </a:xfrm>
            <a:prstGeom prst="rect">
              <a:avLst/>
            </a:prstGeom>
            <a:ln>
              <a:solidFill>
                <a:schemeClr val="tx1">
                  <a:lumMod val="95000"/>
                  <a:lumOff val="5000"/>
                </a:schemeClr>
              </a:solidFill>
            </a:ln>
          </p:spPr>
        </p:pic>
        <p:grpSp>
          <p:nvGrpSpPr>
            <p:cNvPr id="60" name="Gruppo 59"/>
            <p:cNvGrpSpPr/>
            <p:nvPr/>
          </p:nvGrpSpPr>
          <p:grpSpPr>
            <a:xfrm>
              <a:off x="4025516" y="4778790"/>
              <a:ext cx="1289443" cy="397948"/>
              <a:chOff x="4692794" y="3889730"/>
              <a:chExt cx="1289443" cy="397948"/>
            </a:xfrm>
          </p:grpSpPr>
          <p:sp>
            <p:nvSpPr>
              <p:cNvPr id="66" name="CasellaDiTesto 65"/>
              <p:cNvSpPr txBox="1"/>
              <p:nvPr/>
            </p:nvSpPr>
            <p:spPr>
              <a:xfrm>
                <a:off x="4692794" y="3921534"/>
                <a:ext cx="580477" cy="366144"/>
              </a:xfrm>
              <a:prstGeom prst="rect">
                <a:avLst/>
              </a:prstGeom>
              <a:noFill/>
            </p:spPr>
            <p:txBody>
              <a:bodyPr wrap="none" rtlCol="0">
                <a:spAutoFit/>
              </a:bodyPr>
              <a:lstStyle/>
              <a:p>
                <a:pPr algn="ctr"/>
                <a:r>
                  <a:rPr lang="it-IT" sz="1200" b="1" dirty="0">
                    <a:solidFill>
                      <a:prstClr val="black"/>
                    </a:solidFill>
                    <a:latin typeface="Arial"/>
                    <a:cs typeface="Arial"/>
                  </a:rPr>
                  <a:t>TRIM33</a:t>
                </a:r>
              </a:p>
              <a:p>
                <a:pPr algn="ctr"/>
                <a:r>
                  <a:rPr lang="it-IT" sz="1200" b="1" dirty="0">
                    <a:solidFill>
                      <a:prstClr val="black"/>
                    </a:solidFill>
                    <a:latin typeface="Arial"/>
                    <a:cs typeface="Arial"/>
                  </a:rPr>
                  <a:t>(TIF1</a:t>
                </a:r>
                <a:r>
                  <a:rPr lang="it-IT" sz="1200" b="1" dirty="0">
                    <a:solidFill>
                      <a:prstClr val="black"/>
                    </a:solidFill>
                    <a:latin typeface="Symbol" charset="2"/>
                    <a:cs typeface="Symbol" charset="2"/>
                  </a:rPr>
                  <a:t>g</a:t>
                </a:r>
                <a:r>
                  <a:rPr lang="it-IT" sz="1200" b="1" dirty="0">
                    <a:solidFill>
                      <a:prstClr val="black"/>
                    </a:solidFill>
                    <a:latin typeface="Arial"/>
                    <a:cs typeface="Arial"/>
                  </a:rPr>
                  <a:t>)</a:t>
                </a:r>
              </a:p>
            </p:txBody>
          </p:sp>
          <p:pic>
            <p:nvPicPr>
              <p:cNvPr id="68" name="Immagine 67" descr="trim33 exp 200.tif"/>
              <p:cNvPicPr>
                <a:picLocks/>
              </p:cNvPicPr>
              <p:nvPr/>
            </p:nvPicPr>
            <p:blipFill>
              <a:blip r:embed="rId6"/>
              <a:srcRect l="49820" t="16175" r="38358" b="74235"/>
              <a:stretch>
                <a:fillRect/>
              </a:stretch>
            </p:blipFill>
            <p:spPr>
              <a:xfrm flipH="1">
                <a:off x="5262237" y="3889730"/>
                <a:ext cx="720000" cy="288000"/>
              </a:xfrm>
              <a:prstGeom prst="rect">
                <a:avLst/>
              </a:prstGeom>
              <a:ln>
                <a:solidFill>
                  <a:schemeClr val="tx1">
                    <a:lumMod val="95000"/>
                    <a:lumOff val="5000"/>
                  </a:schemeClr>
                </a:solidFill>
              </a:ln>
            </p:spPr>
          </p:pic>
        </p:grpSp>
        <p:sp>
          <p:nvSpPr>
            <p:cNvPr id="61" name="CasellaDiTesto 60"/>
            <p:cNvSpPr txBox="1"/>
            <p:nvPr/>
          </p:nvSpPr>
          <p:spPr>
            <a:xfrm>
              <a:off x="4921326" y="3719738"/>
              <a:ext cx="437929" cy="366144"/>
            </a:xfrm>
            <a:prstGeom prst="rect">
              <a:avLst/>
            </a:prstGeom>
            <a:noFill/>
          </p:spPr>
          <p:txBody>
            <a:bodyPr wrap="none" rtlCol="0">
              <a:spAutoFit/>
            </a:bodyPr>
            <a:lstStyle/>
            <a:p>
              <a:pPr algn="ctr"/>
              <a:r>
                <a:rPr lang="it-IT" sz="1200" b="1" dirty="0">
                  <a:solidFill>
                    <a:prstClr val="black"/>
                  </a:solidFill>
                  <a:latin typeface="Arial"/>
                  <a:cs typeface="Arial"/>
                </a:rPr>
                <a:t>LNA-</a:t>
              </a:r>
            </a:p>
            <a:p>
              <a:pPr algn="ctr"/>
              <a:r>
                <a:rPr lang="it-IT" sz="1200" b="1" dirty="0">
                  <a:solidFill>
                    <a:prstClr val="black"/>
                  </a:solidFill>
                  <a:latin typeface="Arial"/>
                  <a:cs typeface="Arial"/>
                </a:rPr>
                <a:t>361</a:t>
              </a:r>
            </a:p>
          </p:txBody>
        </p:sp>
        <p:sp>
          <p:nvSpPr>
            <p:cNvPr id="62" name="CasellaDiTesto 61"/>
            <p:cNvSpPr txBox="1"/>
            <p:nvPr/>
          </p:nvSpPr>
          <p:spPr>
            <a:xfrm>
              <a:off x="5214950" y="4094415"/>
              <a:ext cx="428628" cy="207481"/>
            </a:xfrm>
            <a:prstGeom prst="rect">
              <a:avLst/>
            </a:prstGeom>
            <a:noFill/>
          </p:spPr>
          <p:txBody>
            <a:bodyPr wrap="square" rtlCol="0">
              <a:spAutoFit/>
            </a:bodyPr>
            <a:lstStyle/>
            <a:p>
              <a:pPr algn="ctr"/>
              <a:r>
                <a:rPr lang="it-IT" sz="1100" b="1" dirty="0">
                  <a:solidFill>
                    <a:prstClr val="black"/>
                  </a:solidFill>
                  <a:latin typeface="Arial"/>
                  <a:cs typeface="Arial"/>
                </a:rPr>
                <a:t>3.5</a:t>
              </a:r>
            </a:p>
          </p:txBody>
        </p:sp>
        <p:sp>
          <p:nvSpPr>
            <p:cNvPr id="63" name="CasellaDiTesto 62"/>
            <p:cNvSpPr txBox="1"/>
            <p:nvPr/>
          </p:nvSpPr>
          <p:spPr>
            <a:xfrm>
              <a:off x="5214950" y="4429124"/>
              <a:ext cx="428628" cy="207481"/>
            </a:xfrm>
            <a:prstGeom prst="rect">
              <a:avLst/>
            </a:prstGeom>
            <a:noFill/>
          </p:spPr>
          <p:txBody>
            <a:bodyPr wrap="square" rtlCol="0">
              <a:spAutoFit/>
            </a:bodyPr>
            <a:lstStyle/>
            <a:p>
              <a:pPr algn="ctr"/>
              <a:r>
                <a:rPr lang="it-IT" sz="1100" b="1" dirty="0">
                  <a:solidFill>
                    <a:prstClr val="black"/>
                  </a:solidFill>
                  <a:latin typeface="Arial"/>
                  <a:cs typeface="Arial"/>
                </a:rPr>
                <a:t>1.9</a:t>
              </a:r>
            </a:p>
          </p:txBody>
        </p:sp>
        <p:sp>
          <p:nvSpPr>
            <p:cNvPr id="64" name="CasellaDiTesto 63"/>
            <p:cNvSpPr txBox="1"/>
            <p:nvPr/>
          </p:nvSpPr>
          <p:spPr>
            <a:xfrm>
              <a:off x="5214950" y="4849098"/>
              <a:ext cx="428628" cy="207481"/>
            </a:xfrm>
            <a:prstGeom prst="rect">
              <a:avLst/>
            </a:prstGeom>
            <a:noFill/>
          </p:spPr>
          <p:txBody>
            <a:bodyPr wrap="square" rtlCol="0">
              <a:spAutoFit/>
            </a:bodyPr>
            <a:lstStyle/>
            <a:p>
              <a:pPr algn="ctr"/>
              <a:r>
                <a:rPr lang="it-IT" sz="1100" b="1" dirty="0">
                  <a:solidFill>
                    <a:prstClr val="black"/>
                  </a:solidFill>
                  <a:latin typeface="Arial"/>
                  <a:cs typeface="Arial"/>
                </a:rPr>
                <a:t>1.9</a:t>
              </a:r>
            </a:p>
          </p:txBody>
        </p:sp>
      </p:grpSp>
      <p:pic>
        <p:nvPicPr>
          <p:cNvPr id="8" name="Immagine 7" descr="heatmap 361-3p ok.jpg"/>
          <p:cNvPicPr>
            <a:picLocks noChangeAspect="1"/>
          </p:cNvPicPr>
          <p:nvPr/>
        </p:nvPicPr>
        <p:blipFill>
          <a:blip r:embed="rId7" cstate="print"/>
          <a:srcRect t="25831" r="67708"/>
          <a:stretch>
            <a:fillRect/>
          </a:stretch>
        </p:blipFill>
        <p:spPr>
          <a:xfrm rot="16200000">
            <a:off x="2519204" y="-587702"/>
            <a:ext cx="2032870" cy="4708231"/>
          </a:xfrm>
          <a:prstGeom prst="rect">
            <a:avLst/>
          </a:prstGeom>
        </p:spPr>
      </p:pic>
      <p:grpSp>
        <p:nvGrpSpPr>
          <p:cNvPr id="10" name="Gruppo 9"/>
          <p:cNvGrpSpPr/>
          <p:nvPr/>
        </p:nvGrpSpPr>
        <p:grpSpPr>
          <a:xfrm rot="16200000">
            <a:off x="-395242" y="1030594"/>
            <a:ext cx="1239422" cy="2068142"/>
            <a:chOff x="4492760" y="2351363"/>
            <a:chExt cx="865065" cy="857257"/>
          </a:xfrm>
        </p:grpSpPr>
        <p:sp>
          <p:nvSpPr>
            <p:cNvPr id="11" name="CasellaDiTesto 10"/>
            <p:cNvSpPr txBox="1"/>
            <p:nvPr/>
          </p:nvSpPr>
          <p:spPr>
            <a:xfrm rot="5400000">
              <a:off x="4155429" y="2688695"/>
              <a:ext cx="857256" cy="182593"/>
            </a:xfrm>
            <a:prstGeom prst="rect">
              <a:avLst/>
            </a:prstGeom>
            <a:noFill/>
          </p:spPr>
          <p:txBody>
            <a:bodyPr wrap="square" rtlCol="0">
              <a:spAutoFit/>
            </a:bodyPr>
            <a:lstStyle/>
            <a:p>
              <a:pPr algn="r"/>
              <a:r>
                <a:rPr lang="it-IT" sz="1100" b="1" dirty="0">
                  <a:solidFill>
                    <a:prstClr val="black"/>
                  </a:solidFill>
                  <a:latin typeface="Arial"/>
                  <a:cs typeface="Arial"/>
                </a:rPr>
                <a:t>LNA 361-3p</a:t>
              </a:r>
            </a:p>
          </p:txBody>
        </p:sp>
        <p:sp>
          <p:nvSpPr>
            <p:cNvPr id="12" name="CasellaDiTesto 11"/>
            <p:cNvSpPr txBox="1"/>
            <p:nvPr/>
          </p:nvSpPr>
          <p:spPr>
            <a:xfrm rot="5400000">
              <a:off x="4382917" y="2688694"/>
              <a:ext cx="857256" cy="182593"/>
            </a:xfrm>
            <a:prstGeom prst="rect">
              <a:avLst/>
            </a:prstGeom>
            <a:noFill/>
          </p:spPr>
          <p:txBody>
            <a:bodyPr wrap="square" rtlCol="0">
              <a:spAutoFit/>
            </a:bodyPr>
            <a:lstStyle/>
            <a:p>
              <a:pPr algn="r"/>
              <a:r>
                <a:rPr lang="it-IT" sz="1100" b="1" dirty="0">
                  <a:solidFill>
                    <a:prstClr val="black"/>
                  </a:solidFill>
                  <a:latin typeface="Arial"/>
                  <a:cs typeface="Arial"/>
                </a:rPr>
                <a:t>LNA 512-5p</a:t>
              </a:r>
            </a:p>
          </p:txBody>
        </p:sp>
        <p:sp>
          <p:nvSpPr>
            <p:cNvPr id="13" name="CasellaDiTesto 12"/>
            <p:cNvSpPr txBox="1"/>
            <p:nvPr/>
          </p:nvSpPr>
          <p:spPr>
            <a:xfrm rot="5400000">
              <a:off x="4610409" y="2688694"/>
              <a:ext cx="857256" cy="182593"/>
            </a:xfrm>
            <a:prstGeom prst="rect">
              <a:avLst/>
            </a:prstGeom>
            <a:noFill/>
          </p:spPr>
          <p:txBody>
            <a:bodyPr wrap="square" rtlCol="0">
              <a:spAutoFit/>
            </a:bodyPr>
            <a:lstStyle/>
            <a:p>
              <a:pPr algn="r"/>
              <a:r>
                <a:rPr lang="it-IT" sz="1100" b="1" dirty="0">
                  <a:solidFill>
                    <a:prstClr val="black"/>
                  </a:solidFill>
                  <a:latin typeface="Arial"/>
                  <a:cs typeface="Arial"/>
                </a:rPr>
                <a:t>LNA 1226*</a:t>
              </a:r>
            </a:p>
          </p:txBody>
        </p:sp>
        <p:sp>
          <p:nvSpPr>
            <p:cNvPr id="14" name="CasellaDiTesto 13"/>
            <p:cNvSpPr txBox="1"/>
            <p:nvPr/>
          </p:nvSpPr>
          <p:spPr>
            <a:xfrm rot="5400000">
              <a:off x="4837901" y="2688694"/>
              <a:ext cx="857256" cy="182593"/>
            </a:xfrm>
            <a:prstGeom prst="rect">
              <a:avLst/>
            </a:prstGeom>
            <a:noFill/>
          </p:spPr>
          <p:txBody>
            <a:bodyPr wrap="square" rtlCol="0">
              <a:spAutoFit/>
            </a:bodyPr>
            <a:lstStyle/>
            <a:p>
              <a:pPr algn="r"/>
              <a:r>
                <a:rPr lang="it-IT" sz="1100" b="1" dirty="0">
                  <a:solidFill>
                    <a:prstClr val="black"/>
                  </a:solidFill>
                  <a:latin typeface="Arial"/>
                  <a:cs typeface="Arial"/>
                </a:rPr>
                <a:t>LNA 1271</a:t>
              </a:r>
            </a:p>
          </p:txBody>
        </p:sp>
      </p:grpSp>
      <p:cxnSp>
        <p:nvCxnSpPr>
          <p:cNvPr id="4" name="Connettore 2 3"/>
          <p:cNvCxnSpPr/>
          <p:nvPr/>
        </p:nvCxnSpPr>
        <p:spPr>
          <a:xfrm rot="16200000" flipH="1">
            <a:off x="1180533" y="864422"/>
            <a:ext cx="2657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Connettore 2 68"/>
          <p:cNvCxnSpPr/>
          <p:nvPr/>
        </p:nvCxnSpPr>
        <p:spPr>
          <a:xfrm rot="16200000" flipH="1">
            <a:off x="3352074" y="864422"/>
            <a:ext cx="2657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Connettore 2 5"/>
          <p:cNvCxnSpPr/>
          <p:nvPr/>
        </p:nvCxnSpPr>
        <p:spPr>
          <a:xfrm rot="16200000" flipH="1">
            <a:off x="4796227" y="852120"/>
            <a:ext cx="280508" cy="98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 name="Gruppo 4"/>
          <p:cNvGrpSpPr/>
          <p:nvPr/>
        </p:nvGrpSpPr>
        <p:grpSpPr>
          <a:xfrm>
            <a:off x="589097" y="2920682"/>
            <a:ext cx="7758102" cy="1797577"/>
            <a:chOff x="255539" y="3279858"/>
            <a:chExt cx="8558974" cy="1983142"/>
          </a:xfrm>
        </p:grpSpPr>
        <p:pic>
          <p:nvPicPr>
            <p:cNvPr id="65" name="Picture 14"/>
            <p:cNvPicPr>
              <a:picLocks noChangeAspect="1" noChangeArrowheads="1"/>
            </p:cNvPicPr>
            <p:nvPr/>
          </p:nvPicPr>
          <p:blipFill rotWithShape="1">
            <a:blip r:embed="rId8"/>
            <a:srcRect t="12426"/>
            <a:stretch/>
          </p:blipFill>
          <p:spPr bwMode="auto">
            <a:xfrm>
              <a:off x="255539" y="3300178"/>
              <a:ext cx="2804160" cy="1951892"/>
            </a:xfrm>
            <a:prstGeom prst="rect">
              <a:avLst/>
            </a:prstGeom>
            <a:noFill/>
            <a:ln w="9525">
              <a:noFill/>
              <a:miter lim="800000"/>
              <a:headEnd/>
              <a:tailEnd/>
            </a:ln>
            <a:effectLst/>
          </p:spPr>
        </p:pic>
        <p:pic>
          <p:nvPicPr>
            <p:cNvPr id="67" name="Picture 15"/>
            <p:cNvPicPr>
              <a:picLocks noChangeAspect="1" noChangeArrowheads="1"/>
            </p:cNvPicPr>
            <p:nvPr/>
          </p:nvPicPr>
          <p:blipFill rotWithShape="1">
            <a:blip r:embed="rId9"/>
            <a:srcRect t="11085"/>
            <a:stretch/>
          </p:blipFill>
          <p:spPr bwMode="auto">
            <a:xfrm>
              <a:off x="5957013" y="3279858"/>
              <a:ext cx="2857500" cy="1981774"/>
            </a:xfrm>
            <a:prstGeom prst="rect">
              <a:avLst/>
            </a:prstGeom>
            <a:noFill/>
            <a:ln w="9525">
              <a:noFill/>
              <a:miter lim="800000"/>
              <a:headEnd/>
              <a:tailEnd/>
            </a:ln>
            <a:effectLst/>
          </p:spPr>
        </p:pic>
        <p:pic>
          <p:nvPicPr>
            <p:cNvPr id="72" name="Picture 16"/>
            <p:cNvPicPr>
              <a:picLocks noChangeAspect="1" noChangeArrowheads="1"/>
            </p:cNvPicPr>
            <p:nvPr/>
          </p:nvPicPr>
          <p:blipFill rotWithShape="1">
            <a:blip r:embed="rId10"/>
            <a:srcRect t="11480"/>
            <a:stretch/>
          </p:blipFill>
          <p:spPr bwMode="auto">
            <a:xfrm>
              <a:off x="3110499" y="3290017"/>
              <a:ext cx="2712720" cy="1972983"/>
            </a:xfrm>
            <a:prstGeom prst="rect">
              <a:avLst/>
            </a:prstGeom>
            <a:noFill/>
            <a:ln w="9525">
              <a:noFill/>
              <a:miter lim="800000"/>
              <a:headEnd/>
              <a:tailEnd/>
            </a:ln>
            <a:effectLst/>
          </p:spPr>
        </p:pic>
        <p:sp>
          <p:nvSpPr>
            <p:cNvPr id="73" name="TextBox 3"/>
            <p:cNvSpPr txBox="1">
              <a:spLocks noChangeArrowheads="1"/>
            </p:cNvSpPr>
            <p:nvPr/>
          </p:nvSpPr>
          <p:spPr bwMode="auto">
            <a:xfrm>
              <a:off x="765752" y="4477955"/>
              <a:ext cx="743102" cy="339549"/>
            </a:xfrm>
            <a:prstGeom prst="rect">
              <a:avLst/>
            </a:prstGeom>
            <a:noFill/>
            <a:ln w="9525">
              <a:noFill/>
              <a:miter lim="800000"/>
              <a:headEnd/>
              <a:tailEnd/>
            </a:ln>
          </p:spPr>
          <p:txBody>
            <a:bodyPr wrap="none">
              <a:spAutoFit/>
            </a:bodyPr>
            <a:lstStyle/>
            <a:p>
              <a:r>
                <a:rPr lang="it-IT" sz="1400" b="1" dirty="0">
                  <a:solidFill>
                    <a:prstClr val="black"/>
                  </a:solidFill>
                  <a:latin typeface="Arial"/>
                  <a:cs typeface="Arial"/>
                </a:rPr>
                <a:t>EMP1</a:t>
              </a:r>
              <a:endParaRPr lang="it-IT" b="1" dirty="0">
                <a:solidFill>
                  <a:prstClr val="black"/>
                </a:solidFill>
                <a:latin typeface="Arial"/>
                <a:cs typeface="Arial"/>
              </a:endParaRPr>
            </a:p>
          </p:txBody>
        </p:sp>
        <p:sp>
          <p:nvSpPr>
            <p:cNvPr id="74" name="TextBox 3"/>
            <p:cNvSpPr txBox="1">
              <a:spLocks noChangeArrowheads="1"/>
            </p:cNvSpPr>
            <p:nvPr/>
          </p:nvSpPr>
          <p:spPr bwMode="auto">
            <a:xfrm>
              <a:off x="6595424" y="3470390"/>
              <a:ext cx="875019" cy="339549"/>
            </a:xfrm>
            <a:prstGeom prst="rect">
              <a:avLst/>
            </a:prstGeom>
            <a:noFill/>
            <a:ln w="9525">
              <a:noFill/>
              <a:miter lim="800000"/>
              <a:headEnd/>
              <a:tailEnd/>
            </a:ln>
          </p:spPr>
          <p:txBody>
            <a:bodyPr wrap="none">
              <a:spAutoFit/>
            </a:bodyPr>
            <a:lstStyle/>
            <a:p>
              <a:r>
                <a:rPr lang="it-IT" sz="1400" b="1" dirty="0">
                  <a:solidFill>
                    <a:prstClr val="black"/>
                  </a:solidFill>
                  <a:latin typeface="Arial"/>
                  <a:cs typeface="Arial"/>
                </a:rPr>
                <a:t>TBRG1</a:t>
              </a:r>
              <a:endParaRPr lang="it-IT" b="1" dirty="0">
                <a:solidFill>
                  <a:prstClr val="black"/>
                </a:solidFill>
                <a:latin typeface="Arial"/>
                <a:cs typeface="Arial"/>
              </a:endParaRPr>
            </a:p>
          </p:txBody>
        </p:sp>
        <p:sp>
          <p:nvSpPr>
            <p:cNvPr id="75" name="TextBox 3"/>
            <p:cNvSpPr txBox="1">
              <a:spLocks noChangeArrowheads="1"/>
            </p:cNvSpPr>
            <p:nvPr/>
          </p:nvSpPr>
          <p:spPr bwMode="auto">
            <a:xfrm>
              <a:off x="3530862" y="4535058"/>
              <a:ext cx="908095" cy="339549"/>
            </a:xfrm>
            <a:prstGeom prst="rect">
              <a:avLst/>
            </a:prstGeom>
            <a:noFill/>
            <a:ln w="9525">
              <a:noFill/>
              <a:miter lim="800000"/>
              <a:headEnd/>
              <a:tailEnd/>
            </a:ln>
          </p:spPr>
          <p:txBody>
            <a:bodyPr wrap="none">
              <a:spAutoFit/>
            </a:bodyPr>
            <a:lstStyle/>
            <a:p>
              <a:r>
                <a:rPr lang="it-IT" sz="1400" b="1" dirty="0">
                  <a:solidFill>
                    <a:prstClr val="black"/>
                  </a:solidFill>
                  <a:latin typeface="Arial"/>
                  <a:cs typeface="Arial"/>
                </a:rPr>
                <a:t>TRIM33</a:t>
              </a:r>
              <a:endParaRPr lang="it-IT" b="1" dirty="0">
                <a:solidFill>
                  <a:prstClr val="black"/>
                </a:solidFill>
                <a:latin typeface="Arial"/>
                <a:cs typeface="Arial"/>
              </a:endParaRPr>
            </a:p>
          </p:txBody>
        </p:sp>
      </p:grpSp>
      <p:pic>
        <p:nvPicPr>
          <p:cNvPr id="76" name="Picture 2"/>
          <p:cNvPicPr>
            <a:picLocks noChangeAspect="1" noChangeArrowheads="1"/>
          </p:cNvPicPr>
          <p:nvPr/>
        </p:nvPicPr>
        <p:blipFill>
          <a:blip r:embed="rId11"/>
          <a:srcRect/>
          <a:stretch>
            <a:fillRect/>
          </a:stretch>
        </p:blipFill>
        <p:spPr bwMode="auto">
          <a:xfrm>
            <a:off x="5953905" y="4690434"/>
            <a:ext cx="2869274" cy="2167587"/>
          </a:xfrm>
          <a:prstGeom prst="rect">
            <a:avLst/>
          </a:prstGeom>
          <a:noFill/>
          <a:ln w="9525">
            <a:noFill/>
            <a:miter lim="800000"/>
            <a:headEnd/>
            <a:tailEnd/>
          </a:ln>
          <a:effectLst/>
        </p:spPr>
      </p:pic>
      <p:graphicFrame>
        <p:nvGraphicFramePr>
          <p:cNvPr id="77" name="Tabella 76"/>
          <p:cNvGraphicFramePr>
            <a:graphicFrameLocks noGrp="1"/>
          </p:cNvGraphicFramePr>
          <p:nvPr>
            <p:extLst>
              <p:ext uri="{D42A27DB-BD31-4B8C-83A1-F6EECF244321}">
                <p14:modId xmlns:p14="http://schemas.microsoft.com/office/powerpoint/2010/main" val="2084518934"/>
              </p:ext>
            </p:extLst>
          </p:nvPr>
        </p:nvGraphicFramePr>
        <p:xfrm>
          <a:off x="463909" y="5200803"/>
          <a:ext cx="5313708" cy="1021760"/>
        </p:xfrm>
        <a:graphic>
          <a:graphicData uri="http://schemas.openxmlformats.org/drawingml/2006/table">
            <a:tbl>
              <a:tblPr firstRow="1" bandRow="1">
                <a:tableStyleId>{8A107856-5554-42FB-B03E-39F5DBC370BA}</a:tableStyleId>
              </a:tblPr>
              <a:tblGrid>
                <a:gridCol w="1771236"/>
                <a:gridCol w="1771236"/>
                <a:gridCol w="1771236"/>
              </a:tblGrid>
              <a:tr h="202044">
                <a:tc>
                  <a:txBody>
                    <a:bodyPr/>
                    <a:lstStyle/>
                    <a:p>
                      <a:pPr algn="l"/>
                      <a:r>
                        <a:rPr lang="it-IT" sz="700" b="1" dirty="0" smtClean="0"/>
                        <a:t>0. </a:t>
                      </a:r>
                      <a:r>
                        <a:rPr lang="it-IT" sz="700" b="1" dirty="0" err="1" smtClean="0"/>
                        <a:t>Normal</a:t>
                      </a:r>
                      <a:r>
                        <a:rPr lang="it-IT" sz="700" b="1" dirty="0" smtClean="0"/>
                        <a:t> </a:t>
                      </a:r>
                      <a:r>
                        <a:rPr lang="it-IT" sz="700" b="1" dirty="0" err="1" smtClean="0"/>
                        <a:t>breast</a:t>
                      </a:r>
                      <a:r>
                        <a:rPr lang="it-IT" sz="700" b="1" baseline="0" dirty="0" smtClean="0"/>
                        <a:t> (144)</a:t>
                      </a:r>
                      <a:endParaRPr lang="it-IT" sz="700" b="1" dirty="0"/>
                    </a:p>
                  </a:txBody>
                  <a:tcPr anchor="ctr"/>
                </a:tc>
                <a:tc>
                  <a:txBody>
                    <a:bodyPr/>
                    <a:lstStyle/>
                    <a:p>
                      <a:pPr algn="l"/>
                      <a:r>
                        <a:rPr lang="it-IT" sz="700" b="1" dirty="0" smtClean="0"/>
                        <a:t>1. </a:t>
                      </a:r>
                      <a:r>
                        <a:rPr lang="it-IT" sz="700" b="1" dirty="0" err="1" smtClean="0"/>
                        <a:t>Benign</a:t>
                      </a:r>
                      <a:r>
                        <a:rPr lang="it-IT" sz="700" b="1" dirty="0" smtClean="0"/>
                        <a:t> </a:t>
                      </a:r>
                      <a:r>
                        <a:rPr lang="it-IT" sz="700" b="1" dirty="0" err="1" smtClean="0"/>
                        <a:t>Breast</a:t>
                      </a:r>
                      <a:r>
                        <a:rPr lang="it-IT" sz="700" b="1" dirty="0" smtClean="0"/>
                        <a:t> </a:t>
                      </a:r>
                      <a:r>
                        <a:rPr lang="it-IT" sz="700" b="1" dirty="0" err="1" smtClean="0"/>
                        <a:t>Neoplasm</a:t>
                      </a:r>
                      <a:r>
                        <a:rPr lang="it-IT" sz="700" b="1" baseline="0" dirty="0" smtClean="0"/>
                        <a:t> (3)</a:t>
                      </a:r>
                      <a:endParaRPr lang="it-IT" sz="700" b="1" dirty="0"/>
                    </a:p>
                  </a:txBody>
                  <a:tcPr anchor="ctr"/>
                </a:tc>
                <a:tc>
                  <a:txBody>
                    <a:bodyPr/>
                    <a:lstStyle/>
                    <a:p>
                      <a:pPr algn="l"/>
                      <a:r>
                        <a:rPr lang="it-IT" sz="700" b="1" dirty="0" smtClean="0"/>
                        <a:t>2. </a:t>
                      </a:r>
                      <a:r>
                        <a:rPr lang="it-IT" sz="700" b="1" dirty="0" err="1" smtClean="0"/>
                        <a:t>Breast</a:t>
                      </a:r>
                      <a:r>
                        <a:rPr lang="it-IT" sz="700" b="1" dirty="0" smtClean="0"/>
                        <a:t> Carcinoma (14)</a:t>
                      </a:r>
                      <a:endParaRPr lang="it-IT" sz="700" b="1" dirty="0"/>
                    </a:p>
                  </a:txBody>
                  <a:tcPr anchor="ctr"/>
                </a:tc>
              </a:tr>
              <a:tr h="253534">
                <a:tc>
                  <a:txBody>
                    <a:bodyPr/>
                    <a:lstStyle/>
                    <a:p>
                      <a:pPr algn="l"/>
                      <a:r>
                        <a:rPr lang="it-IT" sz="700" b="1" dirty="0" smtClean="0"/>
                        <a:t>3. </a:t>
                      </a:r>
                      <a:r>
                        <a:rPr lang="it-IT" sz="700" b="1" dirty="0" err="1" smtClean="0"/>
                        <a:t>Breast</a:t>
                      </a:r>
                      <a:r>
                        <a:rPr lang="it-IT" sz="700" b="1" dirty="0" smtClean="0"/>
                        <a:t> </a:t>
                      </a:r>
                      <a:r>
                        <a:rPr lang="it-IT" sz="700" b="1" dirty="0" err="1" smtClean="0"/>
                        <a:t>Phyllodes</a:t>
                      </a:r>
                      <a:r>
                        <a:rPr lang="it-IT" sz="700" b="1" dirty="0" smtClean="0"/>
                        <a:t> </a:t>
                      </a:r>
                      <a:r>
                        <a:rPr lang="it-IT" sz="700" b="1" dirty="0" err="1" smtClean="0"/>
                        <a:t>Tumor</a:t>
                      </a:r>
                      <a:r>
                        <a:rPr lang="it-IT" sz="700" b="1" dirty="0" smtClean="0"/>
                        <a:t> (5)</a:t>
                      </a:r>
                      <a:endParaRPr lang="it-IT" sz="700" b="1" dirty="0"/>
                    </a:p>
                  </a:txBody>
                  <a:tcPr anchor="ctr"/>
                </a:tc>
                <a:tc>
                  <a:txBody>
                    <a:bodyPr/>
                    <a:lstStyle/>
                    <a:p>
                      <a:pPr algn="l"/>
                      <a:r>
                        <a:rPr lang="it-IT" sz="700" b="1" dirty="0" smtClean="0"/>
                        <a:t>4. </a:t>
                      </a:r>
                      <a:r>
                        <a:rPr lang="it-IT" sz="700" b="1" dirty="0" err="1" smtClean="0"/>
                        <a:t>Ductal</a:t>
                      </a:r>
                      <a:r>
                        <a:rPr lang="it-IT" sz="700" b="1" dirty="0" smtClean="0"/>
                        <a:t> </a:t>
                      </a:r>
                      <a:r>
                        <a:rPr lang="it-IT" sz="700" b="1" dirty="0" err="1" smtClean="0"/>
                        <a:t>Breast</a:t>
                      </a:r>
                      <a:r>
                        <a:rPr lang="it-IT" sz="700" b="1" baseline="0" dirty="0" smtClean="0"/>
                        <a:t> Carcinoma in Situ (10)</a:t>
                      </a:r>
                      <a:endParaRPr lang="it-IT" sz="700" b="1" dirty="0"/>
                    </a:p>
                  </a:txBody>
                  <a:tcPr anchor="ctr"/>
                </a:tc>
                <a:tc>
                  <a:txBody>
                    <a:bodyPr/>
                    <a:lstStyle/>
                    <a:p>
                      <a:pPr algn="l"/>
                      <a:r>
                        <a:rPr lang="it-IT" sz="700" b="1" dirty="0" smtClean="0"/>
                        <a:t>5. Invasive </a:t>
                      </a:r>
                      <a:r>
                        <a:rPr lang="it-IT" sz="700" b="1" dirty="0" err="1" smtClean="0"/>
                        <a:t>Breast</a:t>
                      </a:r>
                      <a:r>
                        <a:rPr lang="it-IT" sz="700" b="1" baseline="0" dirty="0" smtClean="0"/>
                        <a:t> Carcinoma (21)</a:t>
                      </a:r>
                      <a:endParaRPr lang="it-IT" sz="700" b="1" dirty="0"/>
                    </a:p>
                  </a:txBody>
                  <a:tcPr anchor="ctr"/>
                </a:tc>
              </a:tr>
              <a:tr h="312648">
                <a:tc>
                  <a:txBody>
                    <a:bodyPr/>
                    <a:lstStyle/>
                    <a:p>
                      <a:pPr algn="l"/>
                      <a:r>
                        <a:rPr lang="it-IT" sz="700" b="1" dirty="0" smtClean="0"/>
                        <a:t>6. Invasive </a:t>
                      </a:r>
                      <a:r>
                        <a:rPr lang="it-IT" sz="700" b="1" dirty="0" err="1" smtClean="0"/>
                        <a:t>Ductal</a:t>
                      </a:r>
                      <a:r>
                        <a:rPr lang="it-IT" sz="700" b="1" dirty="0" smtClean="0"/>
                        <a:t> </a:t>
                      </a:r>
                      <a:r>
                        <a:rPr lang="it-IT" sz="700" b="1" dirty="0" err="1" smtClean="0"/>
                        <a:t>Breast</a:t>
                      </a:r>
                      <a:r>
                        <a:rPr lang="it-IT" sz="700" b="1" baseline="0" dirty="0" smtClean="0"/>
                        <a:t> Carcinoma (1556)</a:t>
                      </a:r>
                      <a:endParaRPr lang="it-IT" sz="700" b="1" dirty="0"/>
                    </a:p>
                  </a:txBody>
                  <a:tcPr anchor="ctr"/>
                </a:tc>
                <a:tc>
                  <a:txBody>
                    <a:bodyPr/>
                    <a:lstStyle/>
                    <a:p>
                      <a:pPr algn="l"/>
                      <a:r>
                        <a:rPr lang="it-IT" sz="700" b="1" dirty="0" smtClean="0"/>
                        <a:t>7. Invasive </a:t>
                      </a:r>
                      <a:r>
                        <a:rPr lang="it-IT" sz="700" b="1" dirty="0" err="1" smtClean="0"/>
                        <a:t>Ductal</a:t>
                      </a:r>
                      <a:r>
                        <a:rPr lang="it-IT" sz="700" b="1" dirty="0" smtClean="0"/>
                        <a:t> and Invasive </a:t>
                      </a:r>
                      <a:r>
                        <a:rPr lang="it-IT" sz="700" b="1" dirty="0" err="1" smtClean="0"/>
                        <a:t>Lobular</a:t>
                      </a:r>
                      <a:r>
                        <a:rPr lang="it-IT" sz="700" b="1" dirty="0" smtClean="0"/>
                        <a:t> </a:t>
                      </a:r>
                      <a:r>
                        <a:rPr lang="it-IT" sz="700" b="1" dirty="0" err="1" smtClean="0"/>
                        <a:t>Breast</a:t>
                      </a:r>
                      <a:r>
                        <a:rPr lang="it-IT" sz="700" b="1" dirty="0" smtClean="0"/>
                        <a:t> Carcinoma (90)</a:t>
                      </a:r>
                      <a:endParaRPr lang="it-IT" sz="7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700" b="1" dirty="0" smtClean="0"/>
                        <a:t>8. Invasive </a:t>
                      </a:r>
                      <a:r>
                        <a:rPr lang="it-IT" sz="700" b="1" dirty="0" err="1" smtClean="0"/>
                        <a:t>Lobular</a:t>
                      </a:r>
                      <a:r>
                        <a:rPr lang="it-IT" sz="700" b="1" dirty="0" smtClean="0"/>
                        <a:t> </a:t>
                      </a:r>
                      <a:r>
                        <a:rPr lang="it-IT" sz="700" b="1" dirty="0" err="1" smtClean="0"/>
                        <a:t>Breast</a:t>
                      </a:r>
                      <a:r>
                        <a:rPr lang="it-IT" sz="700" b="1" dirty="0" smtClean="0"/>
                        <a:t> Carcinoma (148)</a:t>
                      </a:r>
                    </a:p>
                  </a:txBody>
                  <a:tcPr anchor="ctr"/>
                </a:tc>
              </a:tr>
              <a:tr h="253534">
                <a:tc>
                  <a:txBody>
                    <a:bodyPr/>
                    <a:lstStyle/>
                    <a:p>
                      <a:pPr algn="l"/>
                      <a:r>
                        <a:rPr lang="it-IT" sz="700" b="1" dirty="0" smtClean="0"/>
                        <a:t>9. </a:t>
                      </a:r>
                      <a:r>
                        <a:rPr lang="it-IT" sz="700" b="1" dirty="0" err="1" smtClean="0"/>
                        <a:t>Medullary</a:t>
                      </a:r>
                      <a:r>
                        <a:rPr lang="it-IT" sz="700" b="1" dirty="0" smtClean="0"/>
                        <a:t> </a:t>
                      </a:r>
                      <a:r>
                        <a:rPr lang="it-IT" sz="700" b="1" dirty="0" err="1" smtClean="0"/>
                        <a:t>Breast</a:t>
                      </a:r>
                      <a:r>
                        <a:rPr lang="it-IT" sz="700" b="1" dirty="0" smtClean="0"/>
                        <a:t> Carcinoma</a:t>
                      </a:r>
                      <a:r>
                        <a:rPr lang="it-IT" sz="700" b="1" baseline="0" dirty="0" smtClean="0"/>
                        <a:t> </a:t>
                      </a:r>
                      <a:r>
                        <a:rPr lang="it-IT" sz="700" b="1" dirty="0" smtClean="0"/>
                        <a:t>(32)</a:t>
                      </a:r>
                      <a:endParaRPr lang="it-IT" sz="700" b="1" dirty="0"/>
                    </a:p>
                  </a:txBody>
                  <a:tcPr anchor="ctr"/>
                </a:tc>
                <a:tc>
                  <a:txBody>
                    <a:bodyPr/>
                    <a:lstStyle/>
                    <a:p>
                      <a:pPr algn="l"/>
                      <a:r>
                        <a:rPr lang="it-IT" sz="700" b="1" dirty="0" smtClean="0"/>
                        <a:t>10. </a:t>
                      </a:r>
                      <a:r>
                        <a:rPr lang="it-IT" sz="700" b="1" dirty="0" err="1" smtClean="0"/>
                        <a:t>Mucinous</a:t>
                      </a:r>
                      <a:r>
                        <a:rPr lang="it-IT" sz="700" b="1" dirty="0" smtClean="0"/>
                        <a:t> </a:t>
                      </a:r>
                      <a:r>
                        <a:rPr lang="it-IT" sz="700" b="1" dirty="0" err="1" smtClean="0"/>
                        <a:t>Breast</a:t>
                      </a:r>
                      <a:r>
                        <a:rPr lang="it-IT" sz="700" b="1" dirty="0" smtClean="0"/>
                        <a:t> Carcinoma (46)</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700" b="1" dirty="0" smtClean="0"/>
                        <a:t>11. </a:t>
                      </a:r>
                      <a:r>
                        <a:rPr lang="it-IT" sz="700" b="1" dirty="0" err="1" smtClean="0"/>
                        <a:t>Tubular</a:t>
                      </a:r>
                      <a:r>
                        <a:rPr lang="it-IT" sz="700" b="1" dirty="0" smtClean="0"/>
                        <a:t> </a:t>
                      </a:r>
                      <a:r>
                        <a:rPr lang="it-IT" sz="700" b="1" dirty="0" err="1" smtClean="0"/>
                        <a:t>Breast</a:t>
                      </a:r>
                      <a:r>
                        <a:rPr lang="it-IT" sz="700" b="1" dirty="0" smtClean="0"/>
                        <a:t> Carcinoma (67)</a:t>
                      </a:r>
                    </a:p>
                  </a:txBody>
                  <a:tcPr anchor="ctr"/>
                </a:tc>
              </a:tr>
            </a:tbl>
          </a:graphicData>
        </a:graphic>
      </p:graphicFrame>
      <p:sp>
        <p:nvSpPr>
          <p:cNvPr id="36" name="CasellaDiTesto 19"/>
          <p:cNvSpPr txBox="1">
            <a:spLocks noChangeArrowheads="1"/>
          </p:cNvSpPr>
          <p:nvPr/>
        </p:nvSpPr>
        <p:spPr bwMode="auto">
          <a:xfrm>
            <a:off x="2084646" y="6358485"/>
            <a:ext cx="21082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370" tIns="45687" rIns="91370" bIns="45687" rtlCol="0" anchor="ctr">
            <a:spAutoFit/>
          </a:bodyPr>
          <a:lstStyle>
            <a:lvl1pPr algn="ctr" defTabSz="457200" rtl="0" eaLnBrk="1" latinLnBrk="0" hangingPunct="1">
              <a:spcBef>
                <a:spcPct val="0"/>
              </a:spcBef>
              <a:buNone/>
              <a:defRPr sz="4400" kern="1200">
                <a:solidFill>
                  <a:schemeClr val="tx1"/>
                </a:solidFill>
                <a:latin typeface="Calibri" charset="0"/>
                <a:ea typeface="ＭＳ Ｐゴシック" charset="0"/>
                <a:cs typeface="+mj-cs"/>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1400" b="1" dirty="0">
                <a:solidFill>
                  <a:prstClr val="black"/>
                </a:solidFill>
                <a:latin typeface="Arial" charset="0"/>
              </a:rPr>
              <a:t>From </a:t>
            </a:r>
            <a:r>
              <a:rPr lang="it-IT" sz="1400" b="1" dirty="0" err="1">
                <a:solidFill>
                  <a:prstClr val="black"/>
                </a:solidFill>
                <a:latin typeface="Arial" charset="0"/>
              </a:rPr>
              <a:t>Metabric</a:t>
            </a:r>
            <a:r>
              <a:rPr lang="it-IT" sz="1400" b="1" dirty="0">
                <a:solidFill>
                  <a:prstClr val="black"/>
                </a:solidFill>
                <a:latin typeface="Arial" charset="0"/>
              </a:rPr>
              <a:t> </a:t>
            </a:r>
            <a:r>
              <a:rPr lang="it-IT" sz="1400" b="1" dirty="0" err="1">
                <a:solidFill>
                  <a:prstClr val="black"/>
                </a:solidFill>
                <a:latin typeface="Arial" charset="0"/>
              </a:rPr>
              <a:t>dataset</a:t>
            </a:r>
            <a:endParaRPr lang="it-IT" sz="1400" b="1" dirty="0">
              <a:solidFill>
                <a:prstClr val="black"/>
              </a:solidFill>
              <a:latin typeface="Arial" charset="0"/>
            </a:endParaRPr>
          </a:p>
        </p:txBody>
      </p:sp>
    </p:spTree>
    <p:extLst>
      <p:ext uri="{BB962C8B-B14F-4D97-AF65-F5344CB8AC3E}">
        <p14:creationId xmlns:p14="http://schemas.microsoft.com/office/powerpoint/2010/main" val="39004959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19"/>
          <p:cNvSpPr txBox="1">
            <a:spLocks noChangeArrowheads="1"/>
          </p:cNvSpPr>
          <p:nvPr/>
        </p:nvSpPr>
        <p:spPr bwMode="auto">
          <a:xfrm>
            <a:off x="4941170" y="6567160"/>
            <a:ext cx="42530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370" tIns="45687" rIns="91370" bIns="45687" rtlCol="0" anchor="ctr">
            <a:spAutoFit/>
          </a:bodyPr>
          <a:lstStyle>
            <a:lvl1pPr algn="ctr" defTabSz="457200" rtl="0" eaLnBrk="1" latinLnBrk="0" hangingPunct="1">
              <a:spcBef>
                <a:spcPct val="0"/>
              </a:spcBef>
              <a:buNone/>
              <a:defRPr sz="4400" kern="1200">
                <a:solidFill>
                  <a:schemeClr val="tx1"/>
                </a:solidFill>
                <a:latin typeface="Calibri" charset="0"/>
                <a:ea typeface="ＭＳ Ｐゴシック" charset="0"/>
                <a:cs typeface="+mj-cs"/>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1200" b="1" dirty="0">
                <a:solidFill>
                  <a:prstClr val="black"/>
                </a:solidFill>
                <a:latin typeface="Arial" charset="0"/>
              </a:rPr>
              <a:t>Marcucci, </a:t>
            </a:r>
            <a:r>
              <a:rPr lang="it-IT" sz="1200" b="1" dirty="0" err="1">
                <a:solidFill>
                  <a:prstClr val="black"/>
                </a:solidFill>
                <a:latin typeface="Arial" charset="0"/>
              </a:rPr>
              <a:t>Stassi</a:t>
            </a:r>
            <a:r>
              <a:rPr lang="it-IT" sz="1200" b="1" dirty="0">
                <a:solidFill>
                  <a:prstClr val="black"/>
                </a:solidFill>
                <a:latin typeface="Arial" charset="0"/>
              </a:rPr>
              <a:t> &amp; De Maria, </a:t>
            </a:r>
            <a:r>
              <a:rPr lang="it-IT" sz="1200" b="1" dirty="0" err="1">
                <a:solidFill>
                  <a:prstClr val="black"/>
                </a:solidFill>
                <a:latin typeface="Arial" charset="0"/>
              </a:rPr>
              <a:t>Nat</a:t>
            </a:r>
            <a:r>
              <a:rPr lang="it-IT" sz="1200" b="1" dirty="0">
                <a:solidFill>
                  <a:prstClr val="black"/>
                </a:solidFill>
                <a:latin typeface="Arial" charset="0"/>
              </a:rPr>
              <a:t> </a:t>
            </a:r>
            <a:r>
              <a:rPr lang="it-IT" sz="1200" b="1" dirty="0" err="1">
                <a:solidFill>
                  <a:prstClr val="black"/>
                </a:solidFill>
                <a:latin typeface="Arial" charset="0"/>
              </a:rPr>
              <a:t>Rev</a:t>
            </a:r>
            <a:r>
              <a:rPr lang="it-IT" sz="1200" b="1" dirty="0">
                <a:solidFill>
                  <a:prstClr val="black"/>
                </a:solidFill>
                <a:latin typeface="Arial" charset="0"/>
              </a:rPr>
              <a:t> </a:t>
            </a:r>
            <a:r>
              <a:rPr lang="it-IT" sz="1200" b="1" dirty="0" err="1">
                <a:solidFill>
                  <a:prstClr val="black"/>
                </a:solidFill>
                <a:latin typeface="Arial" charset="0"/>
              </a:rPr>
              <a:t>Drug</a:t>
            </a:r>
            <a:r>
              <a:rPr lang="it-IT" sz="1200" b="1" dirty="0">
                <a:solidFill>
                  <a:prstClr val="black"/>
                </a:solidFill>
                <a:latin typeface="Arial" charset="0"/>
              </a:rPr>
              <a:t> </a:t>
            </a:r>
            <a:r>
              <a:rPr lang="it-IT" sz="1200" b="1" dirty="0" err="1">
                <a:solidFill>
                  <a:prstClr val="black"/>
                </a:solidFill>
                <a:latin typeface="Arial" charset="0"/>
              </a:rPr>
              <a:t>Discov</a:t>
            </a:r>
            <a:r>
              <a:rPr lang="it-IT" sz="1200" b="1" dirty="0">
                <a:solidFill>
                  <a:prstClr val="black"/>
                </a:solidFill>
                <a:latin typeface="Arial" charset="0"/>
              </a:rPr>
              <a:t>. 2016</a:t>
            </a:r>
          </a:p>
        </p:txBody>
      </p:sp>
      <p:grpSp>
        <p:nvGrpSpPr>
          <p:cNvPr id="38" name="Gruppo 37"/>
          <p:cNvGrpSpPr/>
          <p:nvPr/>
        </p:nvGrpSpPr>
        <p:grpSpPr>
          <a:xfrm>
            <a:off x="799561" y="-122741"/>
            <a:ext cx="7731478" cy="6682827"/>
            <a:chOff x="596900" y="0"/>
            <a:chExt cx="7934139" cy="6858000"/>
          </a:xfrm>
        </p:grpSpPr>
        <p:pic>
          <p:nvPicPr>
            <p:cNvPr id="39" name="Immagine 38"/>
            <p:cNvPicPr>
              <a:picLocks noChangeAspect="1"/>
            </p:cNvPicPr>
            <p:nvPr/>
          </p:nvPicPr>
          <p:blipFill>
            <a:blip r:embed="rId2"/>
            <a:stretch>
              <a:fillRect/>
            </a:stretch>
          </p:blipFill>
          <p:spPr>
            <a:xfrm>
              <a:off x="3860800" y="3251200"/>
              <a:ext cx="1409700" cy="355600"/>
            </a:xfrm>
            <a:prstGeom prst="rect">
              <a:avLst/>
            </a:prstGeom>
          </p:spPr>
        </p:pic>
        <p:pic>
          <p:nvPicPr>
            <p:cNvPr id="40" name="Immagine 39"/>
            <p:cNvPicPr>
              <a:picLocks noChangeAspect="1"/>
            </p:cNvPicPr>
            <p:nvPr/>
          </p:nvPicPr>
          <p:blipFill>
            <a:blip r:embed="rId3"/>
            <a:stretch>
              <a:fillRect/>
            </a:stretch>
          </p:blipFill>
          <p:spPr>
            <a:xfrm>
              <a:off x="596900" y="0"/>
              <a:ext cx="7934139" cy="6858000"/>
            </a:xfrm>
            <a:prstGeom prst="rect">
              <a:avLst/>
            </a:prstGeom>
          </p:spPr>
        </p:pic>
        <p:sp>
          <p:nvSpPr>
            <p:cNvPr id="41" name="Ovale 40"/>
            <p:cNvSpPr/>
            <p:nvPr/>
          </p:nvSpPr>
          <p:spPr>
            <a:xfrm>
              <a:off x="3554767" y="3407227"/>
              <a:ext cx="679562" cy="403740"/>
            </a:xfrm>
            <a:prstGeom prst="ellipse">
              <a:avLst/>
            </a:prstGeom>
            <a:solidFill>
              <a:srgbClr val="3366FF"/>
            </a:solidFill>
            <a:effectLst>
              <a:innerShdw blurRad="63500" dist="50800" dir="13500000">
                <a:schemeClr val="bg1">
                  <a:alpha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latin typeface="Calibri"/>
                  <a:cs typeface="Calibri"/>
                </a:rPr>
                <a:t>YAP/</a:t>
              </a:r>
            </a:p>
            <a:p>
              <a:pPr algn="ctr"/>
              <a:r>
                <a:rPr lang="en-US" sz="1100" dirty="0">
                  <a:solidFill>
                    <a:schemeClr val="tx1"/>
                  </a:solidFill>
                  <a:latin typeface="Calibri"/>
                  <a:cs typeface="Calibri"/>
                </a:rPr>
                <a:t>TAZ</a:t>
              </a:r>
            </a:p>
          </p:txBody>
        </p:sp>
        <p:sp>
          <p:nvSpPr>
            <p:cNvPr id="42" name="Rettangolo 41"/>
            <p:cNvSpPr/>
            <p:nvPr/>
          </p:nvSpPr>
          <p:spPr>
            <a:xfrm>
              <a:off x="3791289" y="3291243"/>
              <a:ext cx="107996" cy="118373"/>
            </a:xfrm>
            <a:prstGeom prst="rect">
              <a:avLst/>
            </a:prstGeom>
            <a:solidFill>
              <a:srgbClr val="DBE7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Connettore 1 42"/>
            <p:cNvCxnSpPr/>
            <p:nvPr/>
          </p:nvCxnSpPr>
          <p:spPr>
            <a:xfrm flipH="1">
              <a:off x="3664513" y="3282560"/>
              <a:ext cx="251998" cy="400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4" name="Rettangolo 43"/>
            <p:cNvSpPr/>
            <p:nvPr/>
          </p:nvSpPr>
          <p:spPr>
            <a:xfrm>
              <a:off x="2780973" y="2634225"/>
              <a:ext cx="424828" cy="391997"/>
            </a:xfrm>
            <a:prstGeom prst="rect">
              <a:avLst/>
            </a:prstGeom>
            <a:solidFill>
              <a:srgbClr val="D4E2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ttangolo 44"/>
            <p:cNvSpPr/>
            <p:nvPr/>
          </p:nvSpPr>
          <p:spPr>
            <a:xfrm>
              <a:off x="2402028" y="2665257"/>
              <a:ext cx="540000" cy="108000"/>
            </a:xfrm>
            <a:prstGeom prst="rect">
              <a:avLst/>
            </a:prstGeom>
            <a:solidFill>
              <a:srgbClr val="F5F57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ttangolo 45"/>
            <p:cNvSpPr/>
            <p:nvPr/>
          </p:nvSpPr>
          <p:spPr>
            <a:xfrm>
              <a:off x="2367022" y="2856867"/>
              <a:ext cx="540000" cy="108000"/>
            </a:xfrm>
            <a:prstGeom prst="rect">
              <a:avLst/>
            </a:prstGeom>
            <a:solidFill>
              <a:srgbClr val="F5F57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9" name="Rettangolo 48"/>
          <p:cNvSpPr/>
          <p:nvPr/>
        </p:nvSpPr>
        <p:spPr>
          <a:xfrm>
            <a:off x="3645255" y="2963096"/>
            <a:ext cx="745861" cy="75252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lIns="91370" tIns="45687" rIns="91370" bIns="45687" rtlCol="0" anchor="ctr"/>
          <a:lstStyle/>
          <a:p>
            <a:pPr algn="ctr"/>
            <a:endParaRPr lang="en-US"/>
          </a:p>
        </p:txBody>
      </p:sp>
      <p:sp>
        <p:nvSpPr>
          <p:cNvPr id="50" name="Rettangolo 49"/>
          <p:cNvSpPr/>
          <p:nvPr/>
        </p:nvSpPr>
        <p:spPr>
          <a:xfrm>
            <a:off x="1558083" y="4727295"/>
            <a:ext cx="1000498" cy="92844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lIns="91370" tIns="45687" rIns="91370" bIns="45687" rtlCol="0" anchor="ctr"/>
          <a:lstStyle/>
          <a:p>
            <a:pPr algn="ctr"/>
            <a:endParaRPr lang="en-US"/>
          </a:p>
        </p:txBody>
      </p:sp>
      <p:sp>
        <p:nvSpPr>
          <p:cNvPr id="52" name="Rettangolo 51"/>
          <p:cNvSpPr/>
          <p:nvPr/>
        </p:nvSpPr>
        <p:spPr>
          <a:xfrm>
            <a:off x="4853548" y="2963100"/>
            <a:ext cx="708417" cy="92844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lIns="91370" tIns="45687" rIns="91370" bIns="45687" rtlCol="0" anchor="ctr"/>
          <a:lstStyle/>
          <a:p>
            <a:pPr algn="ctr"/>
            <a:endParaRPr lang="en-US"/>
          </a:p>
        </p:txBody>
      </p:sp>
      <p:sp>
        <p:nvSpPr>
          <p:cNvPr id="18" name="Rettangolo 17"/>
          <p:cNvSpPr/>
          <p:nvPr/>
        </p:nvSpPr>
        <p:spPr>
          <a:xfrm>
            <a:off x="6767210" y="4702844"/>
            <a:ext cx="1252350" cy="764744"/>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lIns="91370" tIns="45687" rIns="91370" bIns="45687" rtlCol="0" anchor="ctr"/>
          <a:lstStyle/>
          <a:p>
            <a:pPr algn="ctr"/>
            <a:endParaRPr lang="en-US"/>
          </a:p>
        </p:txBody>
      </p:sp>
      <p:sp>
        <p:nvSpPr>
          <p:cNvPr id="19" name="Rettangolo 18"/>
          <p:cNvSpPr/>
          <p:nvPr/>
        </p:nvSpPr>
        <p:spPr>
          <a:xfrm>
            <a:off x="6755256" y="3208510"/>
            <a:ext cx="1252350" cy="149433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lIns="91370" tIns="45687" rIns="91370" bIns="45687" rtlCol="0" anchor="ctr"/>
          <a:lstStyle/>
          <a:p>
            <a:pPr algn="ctr"/>
            <a:endParaRPr lang="en-US"/>
          </a:p>
        </p:txBody>
      </p:sp>
      <p:sp>
        <p:nvSpPr>
          <p:cNvPr id="20" name="Rettangolo 19"/>
          <p:cNvSpPr/>
          <p:nvPr/>
        </p:nvSpPr>
        <p:spPr>
          <a:xfrm>
            <a:off x="1075764" y="3225557"/>
            <a:ext cx="1358783" cy="764744"/>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lIns="91370" tIns="45687" rIns="91370" bIns="45687" rtlCol="0" anchor="ctr"/>
          <a:lstStyle/>
          <a:p>
            <a:pPr algn="ctr"/>
            <a:endParaRPr lang="en-US"/>
          </a:p>
        </p:txBody>
      </p:sp>
      <p:sp>
        <p:nvSpPr>
          <p:cNvPr id="21" name="Rettangolo 20"/>
          <p:cNvSpPr/>
          <p:nvPr/>
        </p:nvSpPr>
        <p:spPr>
          <a:xfrm>
            <a:off x="1075763" y="178655"/>
            <a:ext cx="1628589" cy="1210874"/>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lIns="91370" tIns="45687" rIns="91370" bIns="45687" rtlCol="0" anchor="ctr"/>
          <a:lstStyle/>
          <a:p>
            <a:pPr algn="ctr"/>
            <a:endParaRPr lang="en-US"/>
          </a:p>
        </p:txBody>
      </p:sp>
      <p:sp>
        <p:nvSpPr>
          <p:cNvPr id="22" name="Rettangolo 21"/>
          <p:cNvSpPr/>
          <p:nvPr/>
        </p:nvSpPr>
        <p:spPr>
          <a:xfrm>
            <a:off x="3526118" y="178654"/>
            <a:ext cx="2035847" cy="1375227"/>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lIns="91370" tIns="45687" rIns="91370" bIns="45687" rtlCol="0" anchor="ctr"/>
          <a:lstStyle/>
          <a:p>
            <a:pPr algn="ctr"/>
            <a:endParaRPr lang="en-US"/>
          </a:p>
        </p:txBody>
      </p:sp>
    </p:spTree>
    <p:extLst>
      <p:ext uri="{BB962C8B-B14F-4D97-AF65-F5344CB8AC3E}">
        <p14:creationId xmlns:p14="http://schemas.microsoft.com/office/powerpoint/2010/main" val="3478974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2" grpId="0" animBg="1"/>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308498" y="2719099"/>
            <a:ext cx="4033440" cy="1758439"/>
            <a:chOff x="4725953" y="343845"/>
            <a:chExt cx="4033440" cy="1758439"/>
          </a:xfrm>
        </p:grpSpPr>
        <p:grpSp>
          <p:nvGrpSpPr>
            <p:cNvPr id="2" name="Group 3"/>
            <p:cNvGrpSpPr>
              <a:grpSpLocks/>
            </p:cNvGrpSpPr>
            <p:nvPr/>
          </p:nvGrpSpPr>
          <p:grpSpPr bwMode="auto">
            <a:xfrm>
              <a:off x="4898757" y="416001"/>
              <a:ext cx="3355264" cy="593952"/>
              <a:chOff x="249" y="3348"/>
              <a:chExt cx="2114" cy="374"/>
            </a:xfrm>
          </p:grpSpPr>
          <p:sp>
            <p:nvSpPr>
              <p:cNvPr id="2094" name="Rectangle 4"/>
              <p:cNvSpPr>
                <a:spLocks noChangeArrowheads="1"/>
              </p:cNvSpPr>
              <p:nvPr/>
            </p:nvSpPr>
            <p:spPr bwMode="auto">
              <a:xfrm>
                <a:off x="249" y="3348"/>
                <a:ext cx="1749" cy="173"/>
              </a:xfrm>
              <a:prstGeom prst="rect">
                <a:avLst/>
              </a:prstGeom>
              <a:noFill/>
              <a:ln w="9525">
                <a:noFill/>
                <a:miter lim="800000"/>
                <a:headEnd/>
                <a:tailEnd/>
              </a:ln>
            </p:spPr>
            <p:txBody>
              <a:bodyPr wrap="none" lIns="0" tIns="0" rIns="0" bIns="0">
                <a:spAutoFit/>
              </a:bodyPr>
              <a:lstStyle/>
              <a:p>
                <a:pPr defTabSz="413488" eaLnBrk="0" hangingPunct="0">
                  <a:lnSpc>
                    <a:spcPct val="93000"/>
                  </a:lnSpc>
                  <a:buClr>
                    <a:srgbClr val="000000"/>
                  </a:buClr>
                  <a:buSzPct val="45000"/>
                  <a:defRPr/>
                </a:pPr>
                <a:r>
                  <a:rPr lang="it-IT" altLang="it-IT" sz="1900" b="1" dirty="0">
                    <a:solidFill>
                      <a:srgbClr val="FFFFFF"/>
                    </a:solidFill>
                    <a:latin typeface="Arial"/>
                  </a:rPr>
                  <a:t>    </a:t>
                </a:r>
                <a:r>
                  <a:rPr lang="it-IT" altLang="it-IT" sz="1900" b="1" dirty="0" err="1">
                    <a:solidFill>
                      <a:srgbClr val="FFFFFF"/>
                    </a:solidFill>
                    <a:latin typeface="Arial"/>
                  </a:rPr>
                  <a:t>University</a:t>
                </a:r>
                <a:r>
                  <a:rPr lang="it-IT" altLang="it-IT" sz="1900" b="1" dirty="0">
                    <a:solidFill>
                      <a:srgbClr val="FFFFFF"/>
                    </a:solidFill>
                    <a:latin typeface="Arial"/>
                  </a:rPr>
                  <a:t> </a:t>
                </a:r>
                <a:r>
                  <a:rPr lang="it-IT" altLang="it-IT" sz="1900" b="1" dirty="0" err="1">
                    <a:solidFill>
                      <a:srgbClr val="FFFFFF"/>
                    </a:solidFill>
                    <a:latin typeface="Arial"/>
                  </a:rPr>
                  <a:t>of</a:t>
                </a:r>
                <a:r>
                  <a:rPr lang="it-IT" altLang="it-IT" sz="1900" b="1" dirty="0">
                    <a:solidFill>
                      <a:srgbClr val="FFFFFF"/>
                    </a:solidFill>
                    <a:latin typeface="Arial"/>
                  </a:rPr>
                  <a:t> Palermo</a:t>
                </a:r>
                <a:endParaRPr lang="it-IT" altLang="it-IT" sz="1900" dirty="0">
                  <a:solidFill>
                    <a:srgbClr val="FFFFFF"/>
                  </a:solidFill>
                  <a:latin typeface="Arial"/>
                </a:endParaRPr>
              </a:p>
            </p:txBody>
          </p:sp>
          <p:sp>
            <p:nvSpPr>
              <p:cNvPr id="2095" name="Rectangle 5"/>
              <p:cNvSpPr>
                <a:spLocks noChangeArrowheads="1"/>
              </p:cNvSpPr>
              <p:nvPr/>
            </p:nvSpPr>
            <p:spPr bwMode="auto">
              <a:xfrm>
                <a:off x="386" y="3558"/>
                <a:ext cx="1977" cy="164"/>
              </a:xfrm>
              <a:prstGeom prst="rect">
                <a:avLst/>
              </a:prstGeom>
              <a:noFill/>
              <a:ln w="9525">
                <a:noFill/>
                <a:miter lim="800000"/>
                <a:headEnd/>
                <a:tailEnd/>
              </a:ln>
            </p:spPr>
            <p:txBody>
              <a:bodyPr wrap="none" lIns="0" tIns="0" rIns="0" bIns="0">
                <a:spAutoFit/>
              </a:bodyPr>
              <a:lstStyle/>
              <a:p>
                <a:pPr defTabSz="413488" eaLnBrk="0" hangingPunct="0">
                  <a:lnSpc>
                    <a:spcPct val="93000"/>
                  </a:lnSpc>
                  <a:buClr>
                    <a:srgbClr val="000000"/>
                  </a:buClr>
                  <a:buSzPct val="45000"/>
                  <a:defRPr/>
                </a:pPr>
                <a:r>
                  <a:rPr lang="it-IT" altLang="it-IT" sz="1800" b="1" dirty="0">
                    <a:solidFill>
                      <a:srgbClr val="FFFFFF"/>
                    </a:solidFill>
                    <a:latin typeface="Arial"/>
                  </a:rPr>
                  <a:t>G. </a:t>
                </a:r>
                <a:r>
                  <a:rPr lang="it-IT" altLang="it-IT" sz="1800" b="1" dirty="0" err="1">
                    <a:solidFill>
                      <a:srgbClr val="FFFFFF"/>
                    </a:solidFill>
                    <a:latin typeface="Arial"/>
                  </a:rPr>
                  <a:t>Stassi</a:t>
                </a:r>
                <a:r>
                  <a:rPr lang="it-IT" altLang="it-IT" sz="1800" b="1" dirty="0">
                    <a:solidFill>
                      <a:srgbClr val="FFFFFF"/>
                    </a:solidFill>
                    <a:latin typeface="Arial"/>
                  </a:rPr>
                  <a:t> and M. </a:t>
                </a:r>
                <a:r>
                  <a:rPr lang="it-IT" altLang="it-IT" sz="1800" b="1" dirty="0" err="1">
                    <a:solidFill>
                      <a:srgbClr val="FFFFFF"/>
                    </a:solidFill>
                    <a:latin typeface="Arial"/>
                  </a:rPr>
                  <a:t>Todaro</a:t>
                </a:r>
                <a:r>
                  <a:rPr lang="it-IT" altLang="it-IT" sz="1800" b="1" dirty="0">
                    <a:solidFill>
                      <a:srgbClr val="FFFFFF"/>
                    </a:solidFill>
                    <a:latin typeface="Arial"/>
                  </a:rPr>
                  <a:t> </a:t>
                </a:r>
                <a:r>
                  <a:rPr lang="it-IT" altLang="it-IT" sz="1800" b="1" dirty="0" err="1">
                    <a:solidFill>
                      <a:srgbClr val="FFFFFF"/>
                    </a:solidFill>
                    <a:latin typeface="Arial"/>
                  </a:rPr>
                  <a:t>labs</a:t>
                </a:r>
                <a:endParaRPr lang="it-IT" altLang="it-IT" sz="1800" b="1" dirty="0">
                  <a:solidFill>
                    <a:srgbClr val="FFFFFF"/>
                  </a:solidFill>
                  <a:latin typeface="Arial"/>
                </a:endParaRPr>
              </a:p>
            </p:txBody>
          </p:sp>
        </p:grpSp>
        <p:graphicFrame>
          <p:nvGraphicFramePr>
            <p:cNvPr id="4098" name="Object 7"/>
            <p:cNvGraphicFramePr>
              <a:graphicFrameLocks noChangeAspect="1"/>
            </p:cNvGraphicFramePr>
            <p:nvPr>
              <p:extLst>
                <p:ext uri="{D42A27DB-BD31-4B8C-83A1-F6EECF244321}">
                  <p14:modId xmlns:p14="http://schemas.microsoft.com/office/powerpoint/2010/main" val="3992757739"/>
                </p:ext>
              </p:extLst>
            </p:nvPr>
          </p:nvGraphicFramePr>
          <p:xfrm>
            <a:off x="6167394" y="1165494"/>
            <a:ext cx="1176480" cy="830968"/>
          </p:xfrm>
          <a:graphic>
            <a:graphicData uri="http://schemas.openxmlformats.org/presentationml/2006/ole">
              <mc:AlternateContent xmlns:mc="http://schemas.openxmlformats.org/markup-compatibility/2006">
                <mc:Choice xmlns:v="urn:schemas-microsoft-com:vml" Requires="v">
                  <p:oleObj spid="_x0000_s1542" name="Image" r:id="rId4" imgW="1815873" imgH="1282540" progId="">
                    <p:embed/>
                  </p:oleObj>
                </mc:Choice>
                <mc:Fallback>
                  <p:oleObj name="Image" r:id="rId4" imgW="1815873" imgH="1282540" progId="">
                    <p:embed/>
                    <p:pic>
                      <p:nvPicPr>
                        <p:cNvPr id="0" name="Picture 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394" y="1165494"/>
                          <a:ext cx="1176480" cy="83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4099" name="Object 8"/>
            <p:cNvGraphicFramePr>
              <a:graphicFrameLocks noChangeAspect="1"/>
            </p:cNvGraphicFramePr>
            <p:nvPr>
              <p:extLst>
                <p:ext uri="{D42A27DB-BD31-4B8C-83A1-F6EECF244321}">
                  <p14:modId xmlns:p14="http://schemas.microsoft.com/office/powerpoint/2010/main" val="4244661618"/>
                </p:ext>
              </p:extLst>
            </p:nvPr>
          </p:nvGraphicFramePr>
          <p:xfrm>
            <a:off x="4869953" y="1175566"/>
            <a:ext cx="933120" cy="807925"/>
          </p:xfrm>
          <a:graphic>
            <a:graphicData uri="http://schemas.openxmlformats.org/presentationml/2006/ole">
              <mc:AlternateContent xmlns:mc="http://schemas.openxmlformats.org/markup-compatibility/2006">
                <mc:Choice xmlns:v="urn:schemas-microsoft-com:vml" Requires="v">
                  <p:oleObj spid="_x0000_s1543" name="Image" r:id="rId6" imgW="1142454" imgH="990476" progId="">
                    <p:embed/>
                  </p:oleObj>
                </mc:Choice>
                <mc:Fallback>
                  <p:oleObj name="Image" r:id="rId6" imgW="1142454" imgH="990476" progId="">
                    <p:embed/>
                    <p:pic>
                      <p:nvPicPr>
                        <p:cNvPr id="0" name="Picture 1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9953" y="1175566"/>
                          <a:ext cx="933120" cy="80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105" name="Rectangle 9"/>
            <p:cNvSpPr>
              <a:spLocks noChangeArrowheads="1"/>
            </p:cNvSpPr>
            <p:nvPr/>
          </p:nvSpPr>
          <p:spPr bwMode="auto">
            <a:xfrm>
              <a:off x="4725953" y="343845"/>
              <a:ext cx="4033440" cy="1758439"/>
            </a:xfrm>
            <a:prstGeom prst="rect">
              <a:avLst/>
            </a:prstGeom>
            <a:noFill/>
            <a:ln w="9525">
              <a:solidFill>
                <a:schemeClr val="bg1"/>
              </a:solidFill>
              <a:miter lim="800000"/>
              <a:headEnd/>
              <a:tailEnd/>
            </a:ln>
          </p:spPr>
          <p:txBody>
            <a:bodyPr wrap="none" lIns="87113" tIns="43557" rIns="87113" bIns="43557" anchor="ctr"/>
            <a:lstStyle/>
            <a:p>
              <a:pPr algn="ctr" defTabSz="412386" hangingPunct="0">
                <a:lnSpc>
                  <a:spcPct val="93000"/>
                </a:lnSpc>
                <a:buClr>
                  <a:srgbClr val="000000"/>
                </a:buClr>
                <a:buSzPct val="45000"/>
              </a:pPr>
              <a:endParaRPr lang="it-IT" sz="1900" dirty="0">
                <a:solidFill>
                  <a:srgbClr val="000000"/>
                </a:solidFill>
              </a:endParaRPr>
            </a:p>
          </p:txBody>
        </p:sp>
      </p:grpSp>
      <p:sp>
        <p:nvSpPr>
          <p:cNvPr id="2059" name="Rectangle 11"/>
          <p:cNvSpPr>
            <a:spLocks noChangeArrowheads="1"/>
          </p:cNvSpPr>
          <p:nvPr/>
        </p:nvSpPr>
        <p:spPr bwMode="auto">
          <a:xfrm>
            <a:off x="358434" y="1290109"/>
            <a:ext cx="2545187" cy="275332"/>
          </a:xfrm>
          <a:prstGeom prst="rect">
            <a:avLst/>
          </a:prstGeom>
          <a:noFill/>
          <a:ln w="9525">
            <a:noFill/>
            <a:miter lim="800000"/>
            <a:headEnd/>
            <a:tailEnd/>
          </a:ln>
        </p:spPr>
        <p:txBody>
          <a:bodyPr wrap="none" lIns="0" tIns="0" rIns="0" bIns="0">
            <a:spAutoFit/>
          </a:bodyPr>
          <a:lstStyle/>
          <a:p>
            <a:pPr defTabSz="413488" eaLnBrk="0" hangingPunct="0">
              <a:lnSpc>
                <a:spcPct val="93000"/>
              </a:lnSpc>
              <a:buClr>
                <a:srgbClr val="000000"/>
              </a:buClr>
              <a:buSzPct val="45000"/>
              <a:defRPr/>
            </a:pPr>
            <a:r>
              <a:rPr lang="it-IT" altLang="it-IT" sz="1900" b="1" dirty="0" err="1">
                <a:solidFill>
                  <a:srgbClr val="CCFFFF"/>
                </a:solidFill>
                <a:latin typeface="Arial"/>
              </a:rPr>
              <a:t>Department</a:t>
            </a:r>
            <a:r>
              <a:rPr lang="it-IT" altLang="it-IT" sz="1900" b="1" dirty="0">
                <a:solidFill>
                  <a:srgbClr val="CCFFFF"/>
                </a:solidFill>
                <a:latin typeface="Arial"/>
              </a:rPr>
              <a:t> OMM, ISS</a:t>
            </a:r>
            <a:endParaRPr lang="it-IT" altLang="it-IT" sz="1900" dirty="0">
              <a:solidFill>
                <a:srgbClr val="CCFFFF"/>
              </a:solidFill>
              <a:latin typeface="Arial"/>
            </a:endParaRPr>
          </a:p>
        </p:txBody>
      </p:sp>
      <p:sp>
        <p:nvSpPr>
          <p:cNvPr id="4107" name="Rectangle 17"/>
          <p:cNvSpPr>
            <a:spLocks noChangeArrowheads="1"/>
          </p:cNvSpPr>
          <p:nvPr/>
        </p:nvSpPr>
        <p:spPr bwMode="auto">
          <a:xfrm>
            <a:off x="2393141" y="2292448"/>
            <a:ext cx="0" cy="275332"/>
          </a:xfrm>
          <a:prstGeom prst="rect">
            <a:avLst/>
          </a:prstGeom>
          <a:noFill/>
          <a:ln w="9525">
            <a:noFill/>
            <a:miter lim="800000"/>
            <a:headEnd/>
            <a:tailEnd/>
          </a:ln>
        </p:spPr>
        <p:txBody>
          <a:bodyPr wrap="none" lIns="0" tIns="0" rIns="0" bIns="0">
            <a:spAutoFit/>
          </a:bodyPr>
          <a:lstStyle/>
          <a:p>
            <a:pPr defTabSz="412386" eaLnBrk="0" hangingPunct="0">
              <a:lnSpc>
                <a:spcPct val="93000"/>
              </a:lnSpc>
              <a:buClr>
                <a:srgbClr val="000000"/>
              </a:buClr>
              <a:buSzPct val="45000"/>
            </a:pPr>
            <a:endParaRPr lang="it-IT" altLang="it-IT" sz="1900" dirty="0">
              <a:solidFill>
                <a:srgbClr val="CCFFFF"/>
              </a:solidFill>
              <a:latin typeface="Times New Roman" pitchFamily="18" charset="0"/>
            </a:endParaRPr>
          </a:p>
        </p:txBody>
      </p:sp>
      <p:sp>
        <p:nvSpPr>
          <p:cNvPr id="2091" name="Rectangle 12"/>
          <p:cNvSpPr>
            <a:spLocks noChangeArrowheads="1"/>
          </p:cNvSpPr>
          <p:nvPr/>
        </p:nvSpPr>
        <p:spPr bwMode="auto">
          <a:xfrm flipH="1">
            <a:off x="1680339" y="1743069"/>
            <a:ext cx="1223281" cy="285023"/>
          </a:xfrm>
          <a:prstGeom prst="rect">
            <a:avLst/>
          </a:prstGeom>
          <a:noFill/>
          <a:ln w="9525">
            <a:noFill/>
            <a:miter lim="800000"/>
            <a:headEnd/>
            <a:tailEnd/>
          </a:ln>
        </p:spPr>
        <p:txBody>
          <a:bodyPr wrap="square" lIns="0" tIns="0" rIns="0" bIns="0">
            <a:spAutoFit/>
          </a:bodyPr>
          <a:lstStyle/>
          <a:p>
            <a:pPr defTabSz="413488" eaLnBrk="0" hangingPunct="0">
              <a:lnSpc>
                <a:spcPct val="93000"/>
              </a:lnSpc>
              <a:buClr>
                <a:srgbClr val="000000"/>
              </a:buClr>
              <a:buSzPct val="45000"/>
              <a:defRPr/>
            </a:pPr>
            <a:r>
              <a:rPr lang="it-IT" altLang="it-IT" sz="1900" b="1" dirty="0">
                <a:solidFill>
                  <a:srgbClr val="CCFFFF"/>
                </a:solidFill>
                <a:latin typeface="Arial"/>
              </a:rPr>
              <a:t>M. </a:t>
            </a:r>
            <a:r>
              <a:rPr lang="it-IT" altLang="it-IT" sz="1900" b="1" dirty="0" err="1">
                <a:solidFill>
                  <a:srgbClr val="CCFFFF"/>
                </a:solidFill>
                <a:latin typeface="Arial"/>
              </a:rPr>
              <a:t>Biffoni</a:t>
            </a:r>
            <a:r>
              <a:rPr lang="it-IT" altLang="it-IT" sz="1900" b="1" dirty="0">
                <a:solidFill>
                  <a:srgbClr val="CCFFFF"/>
                </a:solidFill>
                <a:latin typeface="Arial"/>
              </a:rPr>
              <a:t>, </a:t>
            </a:r>
            <a:endParaRPr lang="it-IT" altLang="it-IT" sz="1900" dirty="0">
              <a:solidFill>
                <a:srgbClr val="CCFFFF"/>
              </a:solidFill>
              <a:latin typeface="Arial"/>
            </a:endParaRPr>
          </a:p>
        </p:txBody>
      </p:sp>
      <p:sp>
        <p:nvSpPr>
          <p:cNvPr id="2093" name="Rectangle 18"/>
          <p:cNvSpPr>
            <a:spLocks noChangeArrowheads="1"/>
          </p:cNvSpPr>
          <p:nvPr/>
        </p:nvSpPr>
        <p:spPr bwMode="auto">
          <a:xfrm>
            <a:off x="383106" y="2036834"/>
            <a:ext cx="2766476" cy="275332"/>
          </a:xfrm>
          <a:prstGeom prst="rect">
            <a:avLst/>
          </a:prstGeom>
          <a:noFill/>
          <a:ln w="9525">
            <a:noFill/>
            <a:miter lim="800000"/>
            <a:headEnd/>
            <a:tailEnd/>
          </a:ln>
        </p:spPr>
        <p:txBody>
          <a:bodyPr wrap="none" lIns="0" tIns="0" rIns="0" bIns="0">
            <a:spAutoFit/>
          </a:bodyPr>
          <a:lstStyle/>
          <a:p>
            <a:pPr defTabSz="413488" eaLnBrk="0" hangingPunct="0">
              <a:lnSpc>
                <a:spcPct val="93000"/>
              </a:lnSpc>
              <a:buClr>
                <a:srgbClr val="000000"/>
              </a:buClr>
              <a:buSzPct val="45000"/>
              <a:defRPr/>
            </a:pPr>
            <a:r>
              <a:rPr lang="it-IT" altLang="it-IT" sz="1900" b="1" dirty="0">
                <a:solidFill>
                  <a:srgbClr val="CCFFFF"/>
                </a:solidFill>
                <a:latin typeface="Arial"/>
              </a:rPr>
              <a:t>M. </a:t>
            </a:r>
            <a:r>
              <a:rPr lang="it-IT" altLang="it-IT" sz="1900" b="1" dirty="0" err="1">
                <a:solidFill>
                  <a:srgbClr val="CCFFFF"/>
                </a:solidFill>
                <a:latin typeface="Arial"/>
              </a:rPr>
              <a:t>Bartucci</a:t>
            </a:r>
            <a:r>
              <a:rPr lang="it-IT" altLang="it-IT" sz="1900" b="1" dirty="0">
                <a:solidFill>
                  <a:srgbClr val="CCFFFF"/>
                </a:solidFill>
                <a:latin typeface="Arial"/>
              </a:rPr>
              <a:t>, </a:t>
            </a:r>
            <a:r>
              <a:rPr lang="it-IT" altLang="it-IT" sz="1900" b="1" dirty="0" smtClean="0">
                <a:solidFill>
                  <a:srgbClr val="CCFFFF"/>
                </a:solidFill>
                <a:latin typeface="Arial"/>
              </a:rPr>
              <a:t>V</a:t>
            </a:r>
            <a:r>
              <a:rPr lang="it-IT" altLang="it-IT" sz="1900" b="1" dirty="0">
                <a:solidFill>
                  <a:srgbClr val="CCFFFF"/>
                </a:solidFill>
                <a:latin typeface="Arial"/>
              </a:rPr>
              <a:t>. </a:t>
            </a:r>
            <a:r>
              <a:rPr lang="it-IT" altLang="it-IT" sz="1900" b="1" dirty="0" smtClean="0">
                <a:solidFill>
                  <a:srgbClr val="CCFFFF"/>
                </a:solidFill>
                <a:latin typeface="Arial"/>
              </a:rPr>
              <a:t>Coppola</a:t>
            </a:r>
            <a:endParaRPr lang="it-IT" altLang="it-IT" sz="1900" b="1" dirty="0">
              <a:solidFill>
                <a:srgbClr val="CCFFFF"/>
              </a:solidFill>
              <a:latin typeface="Arial"/>
            </a:endParaRPr>
          </a:p>
        </p:txBody>
      </p:sp>
      <p:graphicFrame>
        <p:nvGraphicFramePr>
          <p:cNvPr id="4100" name="Object 20"/>
          <p:cNvGraphicFramePr>
            <a:graphicFrameLocks noChangeAspect="1"/>
          </p:cNvGraphicFramePr>
          <p:nvPr>
            <p:extLst>
              <p:ext uri="{D42A27DB-BD31-4B8C-83A1-F6EECF244321}">
                <p14:modId xmlns:p14="http://schemas.microsoft.com/office/powerpoint/2010/main" val="1354513447"/>
              </p:ext>
            </p:extLst>
          </p:nvPr>
        </p:nvGraphicFramePr>
        <p:xfrm>
          <a:off x="430420" y="205670"/>
          <a:ext cx="1008000" cy="1002346"/>
        </p:xfrm>
        <a:graphic>
          <a:graphicData uri="http://schemas.openxmlformats.org/presentationml/2006/ole">
            <mc:AlternateContent xmlns:mc="http://schemas.openxmlformats.org/markup-compatibility/2006">
              <mc:Choice xmlns:v="urn:schemas-microsoft-com:vml" Requires="v">
                <p:oleObj spid="_x0000_s1544" name="Image" r:id="rId8" imgW="2057143" imgH="2044444" progId="">
                  <p:embed/>
                </p:oleObj>
              </mc:Choice>
              <mc:Fallback>
                <p:oleObj name="Image" r:id="rId8" imgW="2057143" imgH="2044444" progId="">
                  <p:embed/>
                  <p:pic>
                    <p:nvPicPr>
                      <p:cNvPr id="0" name="Picture 1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420" y="205670"/>
                        <a:ext cx="1008000" cy="1002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4101" name="Object 21"/>
          <p:cNvGraphicFramePr>
            <a:graphicFrameLocks noChangeAspect="1"/>
          </p:cNvGraphicFramePr>
          <p:nvPr>
            <p:extLst>
              <p:ext uri="{D42A27DB-BD31-4B8C-83A1-F6EECF244321}">
                <p14:modId xmlns:p14="http://schemas.microsoft.com/office/powerpoint/2010/main" val="3301375301"/>
              </p:ext>
            </p:extLst>
          </p:nvPr>
        </p:nvGraphicFramePr>
        <p:xfrm>
          <a:off x="1582420" y="205681"/>
          <a:ext cx="1330560" cy="999466"/>
        </p:xfrm>
        <a:graphic>
          <a:graphicData uri="http://schemas.openxmlformats.org/presentationml/2006/ole">
            <mc:AlternateContent xmlns:mc="http://schemas.openxmlformats.org/markup-compatibility/2006">
              <mc:Choice xmlns:v="urn:schemas-microsoft-com:vml" Requires="v">
                <p:oleObj spid="_x0000_s1545" name="Image" r:id="rId10" imgW="1473016" imgH="1104372" progId="">
                  <p:embed/>
                </p:oleObj>
              </mc:Choice>
              <mc:Fallback>
                <p:oleObj name="Image" r:id="rId10" imgW="1473016" imgH="1104372" progId="">
                  <p:embed/>
                  <p:pic>
                    <p:nvPicPr>
                      <p:cNvPr id="0" name="Picture 1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2420" y="205681"/>
                        <a:ext cx="1330560" cy="999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111" name="Rectangle 22"/>
          <p:cNvSpPr>
            <a:spLocks noChangeArrowheads="1"/>
          </p:cNvSpPr>
          <p:nvPr/>
        </p:nvSpPr>
        <p:spPr bwMode="auto">
          <a:xfrm>
            <a:off x="284980" y="61675"/>
            <a:ext cx="4069440" cy="2506106"/>
          </a:xfrm>
          <a:prstGeom prst="rect">
            <a:avLst/>
          </a:prstGeom>
          <a:noFill/>
          <a:ln w="9525">
            <a:solidFill>
              <a:schemeClr val="accent1"/>
            </a:solidFill>
            <a:miter lim="800000"/>
            <a:headEnd/>
            <a:tailEnd/>
          </a:ln>
        </p:spPr>
        <p:txBody>
          <a:bodyPr wrap="none" lIns="87050" tIns="43526" rIns="87050" bIns="43526" anchor="ctr"/>
          <a:lstStyle/>
          <a:p>
            <a:pPr algn="ctr" defTabSz="412386" hangingPunct="0">
              <a:lnSpc>
                <a:spcPct val="93000"/>
              </a:lnSpc>
              <a:buClr>
                <a:srgbClr val="000000"/>
              </a:buClr>
              <a:buSzPct val="45000"/>
            </a:pPr>
            <a:endParaRPr lang="it-IT" sz="1900" dirty="0">
              <a:solidFill>
                <a:srgbClr val="000000"/>
              </a:solidFill>
            </a:endParaRPr>
          </a:p>
        </p:txBody>
      </p:sp>
      <p:sp>
        <p:nvSpPr>
          <p:cNvPr id="4115" name="Rectangle 40"/>
          <p:cNvSpPr>
            <a:spLocks noChangeArrowheads="1"/>
          </p:cNvSpPr>
          <p:nvPr/>
        </p:nvSpPr>
        <p:spPr bwMode="auto">
          <a:xfrm>
            <a:off x="323342" y="4594199"/>
            <a:ext cx="4033440" cy="2225036"/>
          </a:xfrm>
          <a:prstGeom prst="rect">
            <a:avLst/>
          </a:prstGeom>
          <a:noFill/>
          <a:ln w="19050" cmpd="sng">
            <a:solidFill>
              <a:srgbClr val="FFFF00"/>
            </a:solidFill>
            <a:miter lim="800000"/>
            <a:headEnd/>
            <a:tailEnd/>
          </a:ln>
        </p:spPr>
        <p:txBody>
          <a:bodyPr wrap="none" lIns="87050" tIns="43526" rIns="87050" bIns="43526" anchor="ctr"/>
          <a:lstStyle/>
          <a:p>
            <a:pPr algn="ctr" defTabSz="412386" hangingPunct="0">
              <a:lnSpc>
                <a:spcPct val="93000"/>
              </a:lnSpc>
              <a:buClr>
                <a:srgbClr val="000000"/>
              </a:buClr>
              <a:buSzPct val="45000"/>
            </a:pPr>
            <a:endParaRPr lang="it-IT" sz="1900" dirty="0">
              <a:solidFill>
                <a:srgbClr val="000000"/>
              </a:solidFill>
            </a:endParaRPr>
          </a:p>
        </p:txBody>
      </p:sp>
      <p:pic>
        <p:nvPicPr>
          <p:cNvPr id="4117" name="Picture 41"/>
          <p:cNvPicPr>
            <a:picLocks noChangeAspect="1" noChangeArrowheads="1"/>
          </p:cNvPicPr>
          <p:nvPr/>
        </p:nvPicPr>
        <p:blipFill>
          <a:blip r:embed="rId12" cstate="print"/>
          <a:srcRect t="23344" b="21370"/>
          <a:stretch>
            <a:fillRect/>
          </a:stretch>
        </p:blipFill>
        <p:spPr bwMode="auto">
          <a:xfrm>
            <a:off x="468446" y="4818415"/>
            <a:ext cx="2581906" cy="949472"/>
          </a:xfrm>
          <a:prstGeom prst="rect">
            <a:avLst/>
          </a:prstGeom>
          <a:noFill/>
          <a:ln w="38100" algn="ctr">
            <a:noFill/>
            <a:miter lim="800000"/>
            <a:headEnd/>
            <a:tailEnd/>
          </a:ln>
        </p:spPr>
      </p:pic>
      <p:sp>
        <p:nvSpPr>
          <p:cNvPr id="2072" name="Rectangle 43"/>
          <p:cNvSpPr>
            <a:spLocks noChangeArrowheads="1"/>
          </p:cNvSpPr>
          <p:nvPr/>
        </p:nvSpPr>
        <p:spPr bwMode="auto">
          <a:xfrm>
            <a:off x="421279" y="6053036"/>
            <a:ext cx="3001329" cy="275332"/>
          </a:xfrm>
          <a:prstGeom prst="rect">
            <a:avLst/>
          </a:prstGeom>
          <a:noFill/>
          <a:ln w="9525">
            <a:noFill/>
            <a:miter lim="800000"/>
            <a:headEnd/>
            <a:tailEnd/>
          </a:ln>
        </p:spPr>
        <p:txBody>
          <a:bodyPr wrap="none" lIns="0" tIns="0" rIns="0" bIns="0">
            <a:spAutoFit/>
          </a:bodyPr>
          <a:lstStyle/>
          <a:p>
            <a:pPr defTabSz="413488" eaLnBrk="0" hangingPunct="0">
              <a:lnSpc>
                <a:spcPct val="93000"/>
              </a:lnSpc>
              <a:buClr>
                <a:srgbClr val="000000"/>
              </a:buClr>
              <a:buSzPct val="45000"/>
              <a:defRPr/>
            </a:pPr>
            <a:r>
              <a:rPr lang="en-US" altLang="it-IT" sz="1900" b="1" dirty="0">
                <a:solidFill>
                  <a:srgbClr val="FFFF00"/>
                </a:solidFill>
                <a:latin typeface="Arial"/>
              </a:rPr>
              <a:t>Catholic University, Rome </a:t>
            </a:r>
          </a:p>
        </p:txBody>
      </p:sp>
      <p:sp>
        <p:nvSpPr>
          <p:cNvPr id="2073" name="Rectangle 44"/>
          <p:cNvSpPr>
            <a:spLocks noChangeArrowheads="1"/>
          </p:cNvSpPr>
          <p:nvPr/>
        </p:nvSpPr>
        <p:spPr bwMode="auto">
          <a:xfrm>
            <a:off x="427039" y="6372252"/>
            <a:ext cx="1320874" cy="691984"/>
          </a:xfrm>
          <a:prstGeom prst="rect">
            <a:avLst/>
          </a:prstGeom>
          <a:noFill/>
          <a:ln w="9525">
            <a:noFill/>
            <a:miter lim="800000"/>
            <a:headEnd/>
            <a:tailEnd/>
          </a:ln>
        </p:spPr>
        <p:txBody>
          <a:bodyPr wrap="none" lIns="0" tIns="0" rIns="0" bIns="0">
            <a:spAutoFit/>
          </a:bodyPr>
          <a:lstStyle/>
          <a:p>
            <a:pPr defTabSz="413488" eaLnBrk="0" hangingPunct="0">
              <a:lnSpc>
                <a:spcPct val="120000"/>
              </a:lnSpc>
              <a:buClr>
                <a:srgbClr val="000000"/>
              </a:buClr>
              <a:buSzPct val="45000"/>
              <a:defRPr/>
            </a:pPr>
            <a:r>
              <a:rPr lang="it-IT" altLang="it-IT" sz="1900" b="1" dirty="0" smtClean="0">
                <a:solidFill>
                  <a:srgbClr val="FFFF00"/>
                </a:solidFill>
                <a:latin typeface="Arial"/>
              </a:rPr>
              <a:t>S</a:t>
            </a:r>
            <a:r>
              <a:rPr lang="it-IT" altLang="it-IT" sz="1900" b="1" dirty="0">
                <a:solidFill>
                  <a:srgbClr val="FFFF00"/>
                </a:solidFill>
                <a:latin typeface="Arial"/>
              </a:rPr>
              <a:t>. </a:t>
            </a:r>
            <a:r>
              <a:rPr lang="it-IT" altLang="it-IT" sz="1900" b="1" dirty="0" err="1" smtClean="0">
                <a:solidFill>
                  <a:srgbClr val="FFFF00"/>
                </a:solidFill>
                <a:latin typeface="Arial"/>
              </a:rPr>
              <a:t>Careccia</a:t>
            </a:r>
            <a:endParaRPr lang="it-IT" altLang="it-IT" sz="1900" b="1" dirty="0">
              <a:solidFill>
                <a:srgbClr val="FFFF00"/>
              </a:solidFill>
              <a:latin typeface="Arial"/>
            </a:endParaRPr>
          </a:p>
          <a:p>
            <a:pPr defTabSz="413488" eaLnBrk="0" hangingPunct="0">
              <a:lnSpc>
                <a:spcPct val="120000"/>
              </a:lnSpc>
              <a:buClr>
                <a:srgbClr val="000000"/>
              </a:buClr>
              <a:buSzPct val="45000"/>
              <a:defRPr/>
            </a:pPr>
            <a:endParaRPr lang="it-IT" altLang="it-IT" sz="1900" b="1" dirty="0">
              <a:solidFill>
                <a:srgbClr val="FFFF00"/>
              </a:solidFill>
              <a:latin typeface="Arial"/>
            </a:endParaRPr>
          </a:p>
        </p:txBody>
      </p:sp>
      <p:sp>
        <p:nvSpPr>
          <p:cNvPr id="2087" name="Rectangle 47"/>
          <p:cNvSpPr>
            <a:spLocks noChangeArrowheads="1"/>
          </p:cNvSpPr>
          <p:nvPr/>
        </p:nvSpPr>
        <p:spPr bwMode="auto">
          <a:xfrm>
            <a:off x="8364825" y="1461343"/>
            <a:ext cx="0" cy="275332"/>
          </a:xfrm>
          <a:prstGeom prst="rect">
            <a:avLst/>
          </a:prstGeom>
          <a:noFill/>
          <a:ln w="9525">
            <a:noFill/>
            <a:miter lim="800000"/>
            <a:headEnd/>
            <a:tailEnd/>
          </a:ln>
        </p:spPr>
        <p:txBody>
          <a:bodyPr wrap="none" lIns="0" tIns="0" rIns="0" bIns="0">
            <a:spAutoFit/>
          </a:bodyPr>
          <a:lstStyle/>
          <a:p>
            <a:pPr defTabSz="413488" eaLnBrk="0" hangingPunct="0">
              <a:lnSpc>
                <a:spcPct val="93000"/>
              </a:lnSpc>
              <a:buClr>
                <a:srgbClr val="000000"/>
              </a:buClr>
              <a:buSzPct val="45000"/>
              <a:defRPr/>
            </a:pPr>
            <a:endParaRPr lang="it-IT" altLang="it-IT" sz="1900" dirty="0">
              <a:solidFill>
                <a:srgbClr val="CCFFFF"/>
              </a:solidFill>
              <a:latin typeface="Arial"/>
            </a:endParaRPr>
          </a:p>
        </p:txBody>
      </p:sp>
      <p:sp>
        <p:nvSpPr>
          <p:cNvPr id="45" name="Rettangolo 44"/>
          <p:cNvSpPr/>
          <p:nvPr/>
        </p:nvSpPr>
        <p:spPr>
          <a:xfrm>
            <a:off x="4655393" y="197779"/>
            <a:ext cx="4050715" cy="4173938"/>
          </a:xfrm>
          <a:prstGeom prst="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lIns="87050" tIns="43526" rIns="87050" bIns="43526" anchor="ctr"/>
          <a:lstStyle/>
          <a:p>
            <a:pPr algn="ctr" defTabSz="413488" fontAlgn="auto" hangingPunct="0">
              <a:lnSpc>
                <a:spcPct val="93000"/>
              </a:lnSpc>
              <a:spcBef>
                <a:spcPts val="0"/>
              </a:spcBef>
              <a:spcAft>
                <a:spcPts val="0"/>
              </a:spcAft>
              <a:buClr>
                <a:srgbClr val="000000"/>
              </a:buClr>
              <a:buSzPct val="45000"/>
              <a:defRPr/>
            </a:pPr>
            <a:endParaRPr lang="it-IT" sz="1400" dirty="0">
              <a:solidFill>
                <a:srgbClr val="FF0000"/>
              </a:solidFill>
              <a:latin typeface="Arial"/>
            </a:endParaRPr>
          </a:p>
        </p:txBody>
      </p:sp>
      <p:pic>
        <p:nvPicPr>
          <p:cNvPr id="4125" name="Picture 5" descr="http://www.ifo.it/images/logo_IRE.jpg"/>
          <p:cNvPicPr>
            <a:picLocks noChangeAspect="1" noChangeArrowheads="1"/>
          </p:cNvPicPr>
          <p:nvPr/>
        </p:nvPicPr>
        <p:blipFill>
          <a:blip r:embed="rId13" cstate="print"/>
          <a:srcRect/>
          <a:stretch>
            <a:fillRect/>
          </a:stretch>
        </p:blipFill>
        <p:spPr bwMode="auto">
          <a:xfrm>
            <a:off x="4999548" y="336053"/>
            <a:ext cx="1342080" cy="1034029"/>
          </a:xfrm>
          <a:prstGeom prst="rect">
            <a:avLst/>
          </a:prstGeom>
          <a:noFill/>
          <a:ln w="9525">
            <a:noFill/>
            <a:miter lim="800000"/>
            <a:headEnd/>
            <a:tailEnd/>
          </a:ln>
        </p:spPr>
      </p:pic>
      <p:pic>
        <p:nvPicPr>
          <p:cNvPr id="4126" name="Picture 7" descr="http://www.chsglobalservice.com/immagini_sito/ifo.jpg"/>
          <p:cNvPicPr>
            <a:picLocks noChangeAspect="1" noChangeArrowheads="1"/>
          </p:cNvPicPr>
          <p:nvPr/>
        </p:nvPicPr>
        <p:blipFill>
          <a:blip r:embed="rId14" cstate="print"/>
          <a:srcRect/>
          <a:stretch>
            <a:fillRect/>
          </a:stretch>
        </p:blipFill>
        <p:spPr bwMode="auto">
          <a:xfrm>
            <a:off x="6816828" y="300009"/>
            <a:ext cx="1595520" cy="1064272"/>
          </a:xfrm>
          <a:prstGeom prst="rect">
            <a:avLst/>
          </a:prstGeom>
          <a:noFill/>
          <a:ln w="9525">
            <a:noFill/>
            <a:miter lim="800000"/>
            <a:headEnd/>
            <a:tailEnd/>
          </a:ln>
        </p:spPr>
      </p:pic>
      <p:sp>
        <p:nvSpPr>
          <p:cNvPr id="57" name="Titolo 1"/>
          <p:cNvSpPr txBox="1">
            <a:spLocks/>
          </p:cNvSpPr>
          <p:nvPr/>
        </p:nvSpPr>
        <p:spPr bwMode="auto">
          <a:xfrm>
            <a:off x="4690671" y="1116014"/>
            <a:ext cx="4104000" cy="2355608"/>
          </a:xfrm>
          <a:prstGeom prst="rect">
            <a:avLst/>
          </a:prstGeom>
          <a:noFill/>
          <a:ln w="9525">
            <a:noFill/>
            <a:miter lim="800000"/>
            <a:headEnd/>
            <a:tailEnd/>
          </a:ln>
        </p:spPr>
        <p:txBody>
          <a:bodyPr lIns="87050" tIns="43526" rIns="87050" bIns="43526" anchor="ctr"/>
          <a:lstStyle/>
          <a:p>
            <a:pPr defTabSz="413488" eaLnBrk="0" fontAlgn="auto" hangingPunct="0">
              <a:lnSpc>
                <a:spcPct val="93000"/>
              </a:lnSpc>
              <a:spcBef>
                <a:spcPts val="0"/>
              </a:spcBef>
              <a:spcAft>
                <a:spcPts val="572"/>
              </a:spcAft>
              <a:buClr>
                <a:srgbClr val="000000"/>
              </a:buClr>
              <a:buSzPct val="45000"/>
              <a:defRPr/>
            </a:pPr>
            <a:r>
              <a:rPr lang="en-US" sz="1900" b="1" kern="0" dirty="0">
                <a:solidFill>
                  <a:srgbClr val="CC3300"/>
                </a:solidFill>
                <a:latin typeface="Arial"/>
                <a:cs typeface="Times New Roman" pitchFamily="18" charset="0"/>
              </a:rPr>
              <a:t>Regina Elena National Cancer Institute, </a:t>
            </a:r>
            <a:r>
              <a:rPr lang="en-US" sz="1900" b="1" kern="0" dirty="0" smtClean="0">
                <a:solidFill>
                  <a:srgbClr val="CC3300"/>
                </a:solidFill>
                <a:latin typeface="Arial"/>
                <a:cs typeface="Times New Roman" pitchFamily="18" charset="0"/>
              </a:rPr>
              <a:t>Rome</a:t>
            </a:r>
          </a:p>
          <a:p>
            <a:pPr defTabSz="413488" eaLnBrk="0" fontAlgn="auto" hangingPunct="0">
              <a:lnSpc>
                <a:spcPct val="93000"/>
              </a:lnSpc>
              <a:spcBef>
                <a:spcPts val="0"/>
              </a:spcBef>
              <a:spcAft>
                <a:spcPts val="572"/>
              </a:spcAft>
              <a:buClr>
                <a:srgbClr val="000000"/>
              </a:buClr>
              <a:buSzPct val="45000"/>
              <a:defRPr/>
            </a:pPr>
            <a:endParaRPr lang="en-US" sz="800" b="1" kern="0" dirty="0">
              <a:solidFill>
                <a:srgbClr val="CC3300"/>
              </a:solidFill>
              <a:latin typeface="Arial"/>
              <a:cs typeface="Times New Roman" pitchFamily="18" charset="0"/>
            </a:endParaRPr>
          </a:p>
          <a:p>
            <a:pPr defTabSz="413488" eaLnBrk="0" fontAlgn="auto" hangingPunct="0">
              <a:lnSpc>
                <a:spcPct val="93000"/>
              </a:lnSpc>
              <a:spcBef>
                <a:spcPts val="0"/>
              </a:spcBef>
              <a:spcAft>
                <a:spcPts val="572"/>
              </a:spcAft>
              <a:buClr>
                <a:srgbClr val="000000"/>
              </a:buClr>
              <a:buSzPct val="45000"/>
              <a:defRPr/>
            </a:pPr>
            <a:r>
              <a:rPr lang="en-US" sz="1900" b="1" kern="0" dirty="0" err="1" smtClean="0">
                <a:solidFill>
                  <a:srgbClr val="CC3300"/>
                </a:solidFill>
                <a:latin typeface="Arial"/>
                <a:cs typeface="Times New Roman" pitchFamily="18" charset="0"/>
              </a:rPr>
              <a:t>P.Vici</a:t>
            </a:r>
            <a:r>
              <a:rPr lang="en-US" sz="1900" b="1" kern="0" dirty="0">
                <a:solidFill>
                  <a:srgbClr val="CC3300"/>
                </a:solidFill>
                <a:latin typeface="Arial"/>
                <a:cs typeface="Times New Roman" pitchFamily="18" charset="0"/>
              </a:rPr>
              <a:t>, </a:t>
            </a:r>
            <a:r>
              <a:rPr lang="en-US" sz="1900" b="1" kern="0" dirty="0">
                <a:solidFill>
                  <a:srgbClr val="CC3300"/>
                </a:solidFill>
                <a:latin typeface="Arial"/>
                <a:cs typeface="Times New Roman" pitchFamily="18" charset="0"/>
              </a:rPr>
              <a:t>M. </a:t>
            </a:r>
            <a:r>
              <a:rPr lang="en-US" sz="1900" b="1" kern="0" dirty="0" err="1">
                <a:solidFill>
                  <a:srgbClr val="CC3300"/>
                </a:solidFill>
                <a:latin typeface="Arial"/>
                <a:cs typeface="Times New Roman" pitchFamily="18" charset="0"/>
              </a:rPr>
              <a:t>Maugeri-</a:t>
            </a:r>
            <a:r>
              <a:rPr lang="en-US" sz="1900" b="1" kern="0" dirty="0" err="1" smtClean="0">
                <a:solidFill>
                  <a:srgbClr val="CC3300"/>
                </a:solidFill>
                <a:latin typeface="Arial"/>
                <a:cs typeface="Times New Roman" pitchFamily="18" charset="0"/>
              </a:rPr>
              <a:t>Saccà</a:t>
            </a:r>
            <a:r>
              <a:rPr lang="en-US" sz="1900" b="1" kern="0" dirty="0" smtClean="0">
                <a:solidFill>
                  <a:srgbClr val="CC3300"/>
                </a:solidFill>
                <a:latin typeface="Arial"/>
                <a:cs typeface="Times New Roman" pitchFamily="18" charset="0"/>
              </a:rPr>
              <a:t>, </a:t>
            </a:r>
          </a:p>
          <a:p>
            <a:pPr defTabSz="413488" eaLnBrk="0" fontAlgn="auto" hangingPunct="0">
              <a:lnSpc>
                <a:spcPct val="93000"/>
              </a:lnSpc>
              <a:spcBef>
                <a:spcPts val="0"/>
              </a:spcBef>
              <a:spcAft>
                <a:spcPts val="572"/>
              </a:spcAft>
              <a:buClr>
                <a:srgbClr val="000000"/>
              </a:buClr>
              <a:buSzPct val="45000"/>
              <a:defRPr/>
            </a:pPr>
            <a:r>
              <a:rPr lang="en-US" sz="1900" b="1" kern="0" dirty="0" err="1">
                <a:solidFill>
                  <a:srgbClr val="CC3300"/>
                </a:solidFill>
                <a:latin typeface="Arial"/>
                <a:cs typeface="Times New Roman" pitchFamily="18" charset="0"/>
              </a:rPr>
              <a:t>Sperduti</a:t>
            </a:r>
            <a:r>
              <a:rPr lang="en-US" sz="1900" b="1" kern="0" dirty="0">
                <a:solidFill>
                  <a:srgbClr val="CC3300"/>
                </a:solidFill>
                <a:latin typeface="Arial"/>
                <a:cs typeface="Times New Roman" pitchFamily="18" charset="0"/>
              </a:rPr>
              <a:t>, M. </a:t>
            </a:r>
            <a:r>
              <a:rPr lang="en-US" sz="1900" b="1" kern="0" dirty="0" err="1">
                <a:solidFill>
                  <a:srgbClr val="CC3300"/>
                </a:solidFill>
                <a:latin typeface="Arial"/>
                <a:cs typeface="Times New Roman" pitchFamily="18" charset="0"/>
              </a:rPr>
              <a:t>Mottolese</a:t>
            </a:r>
            <a:r>
              <a:rPr lang="en-US" sz="1900" b="1" kern="0" dirty="0" smtClean="0">
                <a:solidFill>
                  <a:srgbClr val="CC3300"/>
                </a:solidFill>
                <a:latin typeface="Arial"/>
                <a:cs typeface="Times New Roman" pitchFamily="18" charset="0"/>
              </a:rPr>
              <a:t>, </a:t>
            </a:r>
            <a:r>
              <a:rPr lang="en-US" sz="1900" b="1" kern="0" dirty="0">
                <a:solidFill>
                  <a:srgbClr val="CC3300"/>
                </a:solidFill>
                <a:latin typeface="Arial"/>
                <a:cs typeface="Times New Roman" pitchFamily="18" charset="0"/>
              </a:rPr>
              <a:t>M. </a:t>
            </a:r>
            <a:r>
              <a:rPr lang="en-US" sz="1900" b="1" kern="0" dirty="0" err="1" smtClean="0">
                <a:solidFill>
                  <a:srgbClr val="CC3300"/>
                </a:solidFill>
                <a:latin typeface="Arial"/>
                <a:cs typeface="Times New Roman" pitchFamily="18" charset="0"/>
              </a:rPr>
              <a:t>Barba</a:t>
            </a:r>
            <a:r>
              <a:rPr lang="en-US" sz="1900" b="1" kern="0" dirty="0" smtClean="0">
                <a:solidFill>
                  <a:srgbClr val="CC3300"/>
                </a:solidFill>
                <a:latin typeface="Arial"/>
                <a:cs typeface="Times New Roman" pitchFamily="18" charset="0"/>
              </a:rPr>
              <a:t> </a:t>
            </a:r>
            <a:endParaRPr lang="en-US" sz="1900" b="1" kern="0" dirty="0">
              <a:solidFill>
                <a:srgbClr val="CC3300"/>
              </a:solidFill>
              <a:latin typeface="Arial"/>
              <a:cs typeface="Times New Roman" pitchFamily="18" charset="0"/>
            </a:endParaRPr>
          </a:p>
          <a:p>
            <a:pPr defTabSz="413488" eaLnBrk="0" fontAlgn="auto" hangingPunct="0">
              <a:lnSpc>
                <a:spcPct val="93000"/>
              </a:lnSpc>
              <a:spcBef>
                <a:spcPts val="0"/>
              </a:spcBef>
              <a:spcAft>
                <a:spcPts val="572"/>
              </a:spcAft>
              <a:buClr>
                <a:srgbClr val="000000"/>
              </a:buClr>
              <a:buSzPct val="45000"/>
              <a:defRPr/>
            </a:pPr>
            <a:r>
              <a:rPr lang="en-US" sz="1900" b="1" kern="0" dirty="0">
                <a:solidFill>
                  <a:srgbClr val="CC3300"/>
                </a:solidFill>
                <a:latin typeface="Arial"/>
                <a:cs typeface="Times New Roman" pitchFamily="18" charset="0"/>
              </a:rPr>
              <a:t>I. </a:t>
            </a:r>
            <a:r>
              <a:rPr lang="en-US" sz="1900" b="1" kern="0" dirty="0" err="1">
                <a:solidFill>
                  <a:srgbClr val="CC3300"/>
                </a:solidFill>
                <a:latin typeface="Arial"/>
                <a:cs typeface="Times New Roman" pitchFamily="18" charset="0"/>
              </a:rPr>
              <a:t>Sperati</a:t>
            </a:r>
            <a:r>
              <a:rPr lang="en-US" sz="1900" b="1" kern="0" dirty="0">
                <a:solidFill>
                  <a:srgbClr val="CC3300"/>
                </a:solidFill>
                <a:latin typeface="Arial"/>
                <a:cs typeface="Times New Roman" pitchFamily="18" charset="0"/>
              </a:rPr>
              <a:t>, 			 </a:t>
            </a:r>
            <a:endParaRPr lang="it-IT" sz="1900" b="1" kern="0" dirty="0">
              <a:solidFill>
                <a:srgbClr val="CC3300"/>
              </a:solidFill>
              <a:latin typeface="Arial"/>
              <a:cs typeface="Times New Roman" pitchFamily="18" charset="0"/>
            </a:endParaRPr>
          </a:p>
        </p:txBody>
      </p:sp>
      <p:sp>
        <p:nvSpPr>
          <p:cNvPr id="60" name="Rectangle 49"/>
          <p:cNvSpPr>
            <a:spLocks noChangeArrowheads="1"/>
          </p:cNvSpPr>
          <p:nvPr/>
        </p:nvSpPr>
        <p:spPr bwMode="auto">
          <a:xfrm>
            <a:off x="338283" y="1736675"/>
            <a:ext cx="1236604" cy="275332"/>
          </a:xfrm>
          <a:prstGeom prst="rect">
            <a:avLst/>
          </a:prstGeom>
          <a:noFill/>
          <a:ln w="9525">
            <a:noFill/>
            <a:miter lim="800000"/>
            <a:headEnd/>
            <a:tailEnd/>
          </a:ln>
        </p:spPr>
        <p:txBody>
          <a:bodyPr wrap="none" lIns="0" tIns="0" rIns="0" bIns="0">
            <a:spAutoFit/>
          </a:bodyPr>
          <a:lstStyle/>
          <a:p>
            <a:pPr defTabSz="413488" eaLnBrk="0" hangingPunct="0">
              <a:lnSpc>
                <a:spcPct val="93000"/>
              </a:lnSpc>
              <a:buClr>
                <a:srgbClr val="000000"/>
              </a:buClr>
              <a:buSzPct val="45000"/>
              <a:defRPr/>
            </a:pPr>
            <a:r>
              <a:rPr lang="it-IT" altLang="it-IT" sz="1900" b="1" dirty="0">
                <a:solidFill>
                  <a:srgbClr val="CCFFFF"/>
                </a:solidFill>
                <a:latin typeface="Arial"/>
              </a:rPr>
              <a:t> A. </a:t>
            </a:r>
            <a:r>
              <a:rPr lang="it-IT" altLang="it-IT" sz="1900" b="1" dirty="0" err="1" smtClean="0">
                <a:solidFill>
                  <a:srgbClr val="CCFFFF"/>
                </a:solidFill>
                <a:latin typeface="Arial"/>
              </a:rPr>
              <a:t>Zeuner</a:t>
            </a:r>
            <a:r>
              <a:rPr lang="it-IT" altLang="it-IT" sz="1900" b="1" dirty="0" smtClean="0">
                <a:solidFill>
                  <a:srgbClr val="CCFFFF"/>
                </a:solidFill>
                <a:latin typeface="Arial"/>
              </a:rPr>
              <a:t>,</a:t>
            </a:r>
            <a:endParaRPr lang="it-IT" altLang="it-IT" sz="1900" dirty="0">
              <a:solidFill>
                <a:srgbClr val="CCFFFF"/>
              </a:solidFill>
              <a:latin typeface="Arial"/>
            </a:endParaRPr>
          </a:p>
        </p:txBody>
      </p:sp>
      <p:pic>
        <p:nvPicPr>
          <p:cNvPr id="35" name="Immagine 34"/>
          <p:cNvPicPr>
            <a:picLocks noChangeAspect="1"/>
          </p:cNvPicPr>
          <p:nvPr/>
        </p:nvPicPr>
        <p:blipFill>
          <a:blip r:embed="rId15" cstate="print"/>
          <a:stretch>
            <a:fillRect/>
          </a:stretch>
        </p:blipFill>
        <p:spPr>
          <a:xfrm>
            <a:off x="3275944" y="4806677"/>
            <a:ext cx="964627" cy="964627"/>
          </a:xfrm>
          <a:prstGeom prst="rect">
            <a:avLst/>
          </a:prstGeom>
          <a:solidFill>
            <a:schemeClr val="bg1"/>
          </a:solidFill>
        </p:spPr>
      </p:pic>
      <p:sp>
        <p:nvSpPr>
          <p:cNvPr id="36" name="Rettangolo 35"/>
          <p:cNvSpPr/>
          <p:nvPr/>
        </p:nvSpPr>
        <p:spPr>
          <a:xfrm>
            <a:off x="5893624" y="2866084"/>
            <a:ext cx="2702704" cy="712872"/>
          </a:xfrm>
          <a:prstGeom prst="rect">
            <a:avLst/>
          </a:prstGeom>
        </p:spPr>
        <p:txBody>
          <a:bodyPr wrap="none" lIns="91370" tIns="45687" rIns="91370" bIns="45687">
            <a:spAutoFit/>
          </a:bodyPr>
          <a:lstStyle/>
          <a:p>
            <a:pPr defTabSz="413488" eaLnBrk="0" fontAlgn="auto" hangingPunct="0">
              <a:lnSpc>
                <a:spcPct val="93000"/>
              </a:lnSpc>
              <a:spcBef>
                <a:spcPts val="0"/>
              </a:spcBef>
              <a:spcAft>
                <a:spcPts val="572"/>
              </a:spcAft>
              <a:buClr>
                <a:srgbClr val="000000"/>
              </a:buClr>
              <a:buSzPct val="45000"/>
              <a:defRPr/>
            </a:pPr>
            <a:r>
              <a:rPr lang="en-US" sz="1900" b="1" kern="0" dirty="0">
                <a:solidFill>
                  <a:srgbClr val="CC3300"/>
                </a:solidFill>
                <a:latin typeface="Arial"/>
                <a:cs typeface="Times New Roman" pitchFamily="18" charset="0"/>
              </a:rPr>
              <a:t>R. </a:t>
            </a:r>
            <a:r>
              <a:rPr lang="en-US" sz="1900" b="1" kern="0" dirty="0" err="1" smtClean="0">
                <a:solidFill>
                  <a:srgbClr val="CC3300"/>
                </a:solidFill>
                <a:latin typeface="Arial"/>
                <a:cs typeface="Times New Roman" pitchFamily="18" charset="0"/>
              </a:rPr>
              <a:t>Dattilo</a:t>
            </a:r>
            <a:r>
              <a:rPr lang="en-US" sz="1900" b="1" kern="0" dirty="0" smtClean="0">
                <a:solidFill>
                  <a:srgbClr val="CC3300"/>
                </a:solidFill>
                <a:latin typeface="Arial"/>
                <a:cs typeface="Times New Roman" pitchFamily="18" charset="0"/>
              </a:rPr>
              <a:t>, A. </a:t>
            </a:r>
            <a:r>
              <a:rPr lang="en-US" sz="1900" b="1" kern="0" dirty="0" err="1" smtClean="0">
                <a:solidFill>
                  <a:srgbClr val="CC3300"/>
                </a:solidFill>
                <a:latin typeface="Arial"/>
                <a:cs typeface="Times New Roman" pitchFamily="18" charset="0"/>
              </a:rPr>
              <a:t>Sacconi</a:t>
            </a:r>
            <a:r>
              <a:rPr lang="en-US" sz="1900" b="1" kern="0" dirty="0" smtClean="0">
                <a:solidFill>
                  <a:srgbClr val="CC3300"/>
                </a:solidFill>
                <a:latin typeface="Arial"/>
                <a:cs typeface="Times New Roman" pitchFamily="18" charset="0"/>
              </a:rPr>
              <a:t>,</a:t>
            </a:r>
          </a:p>
          <a:p>
            <a:pPr defTabSz="413488" eaLnBrk="0" fontAlgn="auto" hangingPunct="0">
              <a:lnSpc>
                <a:spcPct val="93000"/>
              </a:lnSpc>
              <a:spcBef>
                <a:spcPts val="0"/>
              </a:spcBef>
              <a:spcAft>
                <a:spcPts val="572"/>
              </a:spcAft>
              <a:buClr>
                <a:srgbClr val="000000"/>
              </a:buClr>
              <a:buSzPct val="45000"/>
              <a:defRPr/>
            </a:pPr>
            <a:endParaRPr lang="en-US" sz="1900" b="1" kern="0" dirty="0">
              <a:solidFill>
                <a:srgbClr val="CC3300"/>
              </a:solidFill>
              <a:latin typeface="Arial"/>
              <a:cs typeface="Times New Roman" pitchFamily="18" charset="0"/>
            </a:endParaRPr>
          </a:p>
        </p:txBody>
      </p:sp>
      <p:sp>
        <p:nvSpPr>
          <p:cNvPr id="37" name="Rettangolo 36"/>
          <p:cNvSpPr/>
          <p:nvPr/>
        </p:nvSpPr>
        <p:spPr>
          <a:xfrm>
            <a:off x="4686393" y="3181450"/>
            <a:ext cx="3909935" cy="1052273"/>
          </a:xfrm>
          <a:prstGeom prst="rect">
            <a:avLst/>
          </a:prstGeom>
        </p:spPr>
        <p:txBody>
          <a:bodyPr wrap="square" lIns="91370" tIns="45687" rIns="91370" bIns="45687">
            <a:spAutoFit/>
          </a:bodyPr>
          <a:lstStyle/>
          <a:p>
            <a:pPr defTabSz="413488" eaLnBrk="0" fontAlgn="auto" hangingPunct="0">
              <a:lnSpc>
                <a:spcPct val="110000"/>
              </a:lnSpc>
              <a:spcBef>
                <a:spcPts val="0"/>
              </a:spcBef>
              <a:spcAft>
                <a:spcPts val="572"/>
              </a:spcAft>
              <a:buClr>
                <a:srgbClr val="000000"/>
              </a:buClr>
              <a:buSzPct val="45000"/>
              <a:defRPr/>
            </a:pPr>
            <a:r>
              <a:rPr lang="en-US" sz="1900" b="1" kern="0" dirty="0" smtClean="0">
                <a:solidFill>
                  <a:srgbClr val="CC3300"/>
                </a:solidFill>
                <a:latin typeface="Arial"/>
                <a:cs typeface="Times New Roman" pitchFamily="18" charset="0"/>
              </a:rPr>
              <a:t>C. </a:t>
            </a:r>
            <a:r>
              <a:rPr lang="en-US" sz="1900" b="1" kern="0" dirty="0" err="1">
                <a:solidFill>
                  <a:srgbClr val="CC3300"/>
                </a:solidFill>
                <a:latin typeface="Arial"/>
                <a:cs typeface="Times New Roman" pitchFamily="18" charset="0"/>
              </a:rPr>
              <a:t>Ercolani</a:t>
            </a:r>
            <a:r>
              <a:rPr lang="en-US" sz="1900" b="1" kern="0" dirty="0">
                <a:solidFill>
                  <a:srgbClr val="CC3300"/>
                </a:solidFill>
                <a:latin typeface="Arial"/>
                <a:cs typeface="Times New Roman" pitchFamily="18" charset="0"/>
              </a:rPr>
              <a:t>, </a:t>
            </a:r>
            <a:r>
              <a:rPr lang="en-US" sz="1900" b="1" kern="0" dirty="0" smtClean="0">
                <a:solidFill>
                  <a:srgbClr val="CC3300"/>
                </a:solidFill>
                <a:latin typeface="Arial"/>
                <a:cs typeface="Times New Roman" pitchFamily="18" charset="0"/>
              </a:rPr>
              <a:t>A. </a:t>
            </a:r>
            <a:r>
              <a:rPr lang="en-US" sz="1900" b="1" kern="0" dirty="0">
                <a:solidFill>
                  <a:srgbClr val="CC3300"/>
                </a:solidFill>
                <a:latin typeface="Arial"/>
                <a:cs typeface="Times New Roman" pitchFamily="18" charset="0"/>
              </a:rPr>
              <a:t>Di Benedetto, </a:t>
            </a:r>
            <a:r>
              <a:rPr lang="en-US" sz="1900" b="1" kern="0" dirty="0" smtClean="0">
                <a:solidFill>
                  <a:srgbClr val="CC3300"/>
                </a:solidFill>
                <a:latin typeface="Arial"/>
                <a:cs typeface="Times New Roman" pitchFamily="18" charset="0"/>
              </a:rPr>
              <a:t>L. </a:t>
            </a:r>
            <a:r>
              <a:rPr lang="en-US" sz="1900" b="1" kern="0" dirty="0" err="1">
                <a:solidFill>
                  <a:srgbClr val="CC3300"/>
                </a:solidFill>
                <a:latin typeface="Arial"/>
                <a:cs typeface="Times New Roman" pitchFamily="18" charset="0"/>
              </a:rPr>
              <a:t>Pizzuti</a:t>
            </a:r>
            <a:r>
              <a:rPr lang="en-US" sz="1900" b="1" kern="0" dirty="0">
                <a:solidFill>
                  <a:srgbClr val="CC3300"/>
                </a:solidFill>
                <a:latin typeface="Arial"/>
                <a:cs typeface="Times New Roman" pitchFamily="18" charset="0"/>
              </a:rPr>
              <a:t>, </a:t>
            </a:r>
            <a:r>
              <a:rPr lang="en-US" sz="1900" b="1" kern="0" dirty="0" smtClean="0">
                <a:solidFill>
                  <a:srgbClr val="CC3300"/>
                </a:solidFill>
                <a:latin typeface="Arial"/>
                <a:cs typeface="Times New Roman" pitchFamily="18" charset="0"/>
              </a:rPr>
              <a:t>L. </a:t>
            </a:r>
            <a:r>
              <a:rPr lang="en-US" sz="1900" b="1" kern="0" dirty="0">
                <a:solidFill>
                  <a:srgbClr val="CC3300"/>
                </a:solidFill>
                <a:latin typeface="Arial"/>
                <a:cs typeface="Times New Roman" pitchFamily="18" charset="0"/>
              </a:rPr>
              <a:t>Di </a:t>
            </a:r>
            <a:r>
              <a:rPr lang="en-US" sz="1900" b="1" kern="0" dirty="0" err="1">
                <a:solidFill>
                  <a:srgbClr val="CC3300"/>
                </a:solidFill>
                <a:latin typeface="Arial"/>
                <a:cs typeface="Times New Roman" pitchFamily="18" charset="0"/>
              </a:rPr>
              <a:t>Lauro</a:t>
            </a:r>
            <a:r>
              <a:rPr lang="en-US" sz="1900" b="1" kern="0" dirty="0" smtClean="0">
                <a:solidFill>
                  <a:srgbClr val="CC3300"/>
                </a:solidFill>
                <a:latin typeface="Arial"/>
                <a:cs typeface="Times New Roman" pitchFamily="18" charset="0"/>
              </a:rPr>
              <a:t>, I. </a:t>
            </a:r>
            <a:r>
              <a:rPr lang="en-US" sz="1900" b="1" kern="0" dirty="0" err="1">
                <a:solidFill>
                  <a:srgbClr val="CC3300"/>
                </a:solidFill>
                <a:latin typeface="Arial"/>
                <a:cs typeface="Times New Roman" pitchFamily="18" charset="0"/>
              </a:rPr>
              <a:t>Terrenato</a:t>
            </a:r>
            <a:r>
              <a:rPr lang="en-US" sz="1900" b="1" kern="0" dirty="0">
                <a:solidFill>
                  <a:srgbClr val="CC3300"/>
                </a:solidFill>
                <a:latin typeface="Arial"/>
                <a:cs typeface="Times New Roman" pitchFamily="18" charset="0"/>
              </a:rPr>
              <a:t>, </a:t>
            </a:r>
            <a:r>
              <a:rPr lang="en-US" sz="1900" b="1" kern="0" dirty="0" smtClean="0">
                <a:solidFill>
                  <a:srgbClr val="CC3300"/>
                </a:solidFill>
                <a:latin typeface="Arial"/>
                <a:cs typeface="Times New Roman" pitchFamily="18" charset="0"/>
              </a:rPr>
              <a:t>F. </a:t>
            </a:r>
            <a:r>
              <a:rPr lang="en-US" sz="1900" b="1" kern="0" dirty="0">
                <a:solidFill>
                  <a:srgbClr val="CC3300"/>
                </a:solidFill>
                <a:latin typeface="Arial"/>
                <a:cs typeface="Times New Roman" pitchFamily="18" charset="0"/>
              </a:rPr>
              <a:t>Di </a:t>
            </a:r>
            <a:r>
              <a:rPr lang="en-US" sz="1900" b="1" kern="0" dirty="0" err="1">
                <a:solidFill>
                  <a:srgbClr val="CC3300"/>
                </a:solidFill>
                <a:latin typeface="Arial"/>
                <a:cs typeface="Times New Roman" pitchFamily="18" charset="0"/>
              </a:rPr>
              <a:t>Filippo</a:t>
            </a:r>
            <a:r>
              <a:rPr lang="en-US" sz="1900" b="1" kern="0" dirty="0">
                <a:solidFill>
                  <a:srgbClr val="CC3300"/>
                </a:solidFill>
                <a:latin typeface="Arial"/>
                <a:cs typeface="Times New Roman" pitchFamily="18" charset="0"/>
              </a:rPr>
              <a:t>, </a:t>
            </a:r>
            <a:r>
              <a:rPr lang="en-US" sz="1900" b="1" kern="0" dirty="0" smtClean="0">
                <a:solidFill>
                  <a:srgbClr val="CC3300"/>
                </a:solidFill>
                <a:latin typeface="Arial"/>
                <a:cs typeface="Times New Roman" pitchFamily="18" charset="0"/>
              </a:rPr>
              <a:t>C. </a:t>
            </a:r>
            <a:r>
              <a:rPr lang="en-US" sz="1900" b="1" kern="0" dirty="0" err="1" smtClean="0">
                <a:solidFill>
                  <a:srgbClr val="CC3300"/>
                </a:solidFill>
                <a:latin typeface="Arial"/>
                <a:cs typeface="Times New Roman" pitchFamily="18" charset="0"/>
              </a:rPr>
              <a:t>Botti</a:t>
            </a:r>
            <a:endParaRPr lang="en-US" sz="1900" b="1" kern="0" dirty="0">
              <a:solidFill>
                <a:srgbClr val="CC3300"/>
              </a:solidFill>
              <a:latin typeface="Arial"/>
              <a:cs typeface="Times New Roman" pitchFamily="18" charset="0"/>
            </a:endParaRPr>
          </a:p>
        </p:txBody>
      </p:sp>
      <p:pic>
        <p:nvPicPr>
          <p:cNvPr id="6" name="Immagine 5" descr="Frosinone.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35608" y="4794031"/>
            <a:ext cx="1622873" cy="639522"/>
          </a:xfrm>
          <a:prstGeom prst="rect">
            <a:avLst/>
          </a:prstGeom>
        </p:spPr>
      </p:pic>
      <p:pic>
        <p:nvPicPr>
          <p:cNvPr id="7" name="Immagine 6" descr="ospedale_spaziani.jpg"/>
          <p:cNvPicPr>
            <a:picLocks noChangeAspect="1"/>
          </p:cNvPicPr>
          <p:nvPr/>
        </p:nvPicPr>
        <p:blipFill rotWithShape="1">
          <a:blip r:embed="rId17">
            <a:extLst>
              <a:ext uri="{28A0092B-C50C-407E-A947-70E740481C1C}">
                <a14:useLocalDpi xmlns:a14="http://schemas.microsoft.com/office/drawing/2010/main" val="0"/>
              </a:ext>
            </a:extLst>
          </a:blip>
          <a:srcRect b="22481"/>
          <a:stretch/>
        </p:blipFill>
        <p:spPr>
          <a:xfrm>
            <a:off x="4738974" y="4730510"/>
            <a:ext cx="2018737" cy="1112828"/>
          </a:xfrm>
          <a:prstGeom prst="rect">
            <a:avLst/>
          </a:prstGeom>
        </p:spPr>
      </p:pic>
      <p:sp>
        <p:nvSpPr>
          <p:cNvPr id="41" name="Rectangle 40"/>
          <p:cNvSpPr>
            <a:spLocks noChangeArrowheads="1"/>
          </p:cNvSpPr>
          <p:nvPr/>
        </p:nvSpPr>
        <p:spPr bwMode="auto">
          <a:xfrm>
            <a:off x="4655393" y="4594199"/>
            <a:ext cx="4050715" cy="2221332"/>
          </a:xfrm>
          <a:prstGeom prst="rect">
            <a:avLst/>
          </a:prstGeom>
          <a:noFill/>
          <a:ln w="19050" cmpd="sng">
            <a:solidFill>
              <a:srgbClr val="FFFF00"/>
            </a:solidFill>
            <a:miter lim="800000"/>
            <a:headEnd/>
            <a:tailEnd/>
          </a:ln>
        </p:spPr>
        <p:txBody>
          <a:bodyPr wrap="none" lIns="87050" tIns="43526" rIns="87050" bIns="43526" anchor="ctr"/>
          <a:lstStyle/>
          <a:p>
            <a:pPr algn="ctr" defTabSz="412386" hangingPunct="0">
              <a:lnSpc>
                <a:spcPct val="93000"/>
              </a:lnSpc>
              <a:buClr>
                <a:srgbClr val="000000"/>
              </a:buClr>
              <a:buSzPct val="45000"/>
            </a:pPr>
            <a:endParaRPr lang="it-IT" sz="1900" dirty="0">
              <a:solidFill>
                <a:srgbClr val="000000"/>
              </a:solidFill>
            </a:endParaRPr>
          </a:p>
        </p:txBody>
      </p:sp>
      <p:sp>
        <p:nvSpPr>
          <p:cNvPr id="8" name="Rettangolo 7"/>
          <p:cNvSpPr/>
          <p:nvPr/>
        </p:nvSpPr>
        <p:spPr>
          <a:xfrm>
            <a:off x="4681051" y="5937452"/>
            <a:ext cx="3903633" cy="738664"/>
          </a:xfrm>
          <a:prstGeom prst="rect">
            <a:avLst/>
          </a:prstGeom>
        </p:spPr>
        <p:txBody>
          <a:bodyPr wrap="none">
            <a:spAutoFit/>
          </a:bodyPr>
          <a:lstStyle/>
          <a:p>
            <a:r>
              <a:rPr lang="en-US" sz="1800" b="1" dirty="0">
                <a:solidFill>
                  <a:srgbClr val="00FF00"/>
                </a:solidFill>
                <a:latin typeface="+mn-lt"/>
              </a:rPr>
              <a:t>Medical </a:t>
            </a:r>
            <a:r>
              <a:rPr lang="en-US" sz="1800" b="1" dirty="0" smtClean="0">
                <a:solidFill>
                  <a:srgbClr val="00FF00"/>
                </a:solidFill>
                <a:latin typeface="+mn-lt"/>
              </a:rPr>
              <a:t>Oncology, </a:t>
            </a:r>
            <a:r>
              <a:rPr lang="en-US" sz="1800" b="1" dirty="0">
                <a:solidFill>
                  <a:srgbClr val="00FF00"/>
                </a:solidFill>
                <a:latin typeface="+mn-lt"/>
              </a:rPr>
              <a:t>ASL </a:t>
            </a:r>
            <a:r>
              <a:rPr lang="en-US" sz="1800" b="1" dirty="0" err="1" smtClean="0">
                <a:solidFill>
                  <a:srgbClr val="00FF00"/>
                </a:solidFill>
                <a:latin typeface="+mn-lt"/>
              </a:rPr>
              <a:t>Frosinone</a:t>
            </a:r>
            <a:endParaRPr lang="en-US" sz="1800" b="1" dirty="0" smtClean="0">
              <a:solidFill>
                <a:srgbClr val="00FF00"/>
              </a:solidFill>
              <a:latin typeface="+mn-lt"/>
            </a:endParaRPr>
          </a:p>
          <a:p>
            <a:pPr>
              <a:lnSpc>
                <a:spcPct val="140000"/>
              </a:lnSpc>
            </a:pPr>
            <a:r>
              <a:rPr lang="en-US" sz="1800" b="1" dirty="0" smtClean="0">
                <a:solidFill>
                  <a:srgbClr val="00FF00"/>
                </a:solidFill>
                <a:latin typeface="+mn-lt"/>
              </a:rPr>
              <a:t>T. </a:t>
            </a:r>
            <a:r>
              <a:rPr lang="en-US" sz="1800" b="1" dirty="0" err="1" smtClean="0">
                <a:solidFill>
                  <a:srgbClr val="00FF00"/>
                </a:solidFill>
                <a:latin typeface="+mn-lt"/>
              </a:rPr>
              <a:t>Gamucci</a:t>
            </a:r>
            <a:r>
              <a:rPr lang="en-US" sz="1800" b="1" dirty="0" smtClean="0">
                <a:solidFill>
                  <a:srgbClr val="00FF00"/>
                </a:solidFill>
                <a:latin typeface="+mn-lt"/>
              </a:rPr>
              <a:t>, M.T. </a:t>
            </a:r>
            <a:r>
              <a:rPr lang="en-US" sz="1800" b="1" dirty="0" err="1" smtClean="0">
                <a:solidFill>
                  <a:srgbClr val="00FF00"/>
                </a:solidFill>
                <a:latin typeface="+mn-lt"/>
              </a:rPr>
              <a:t>Ramieri</a:t>
            </a:r>
            <a:endParaRPr lang="en-US" sz="1800" b="1" dirty="0">
              <a:solidFill>
                <a:srgbClr val="00FF00"/>
              </a:solidFill>
              <a:latin typeface="+mn-lt"/>
            </a:endParaRPr>
          </a:p>
        </p:txBody>
      </p:sp>
    </p:spTree>
    <p:extLst>
      <p:ext uri="{BB962C8B-B14F-4D97-AF65-F5344CB8AC3E}">
        <p14:creationId xmlns:p14="http://schemas.microsoft.com/office/powerpoint/2010/main" val="6497326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http://www.labozeta.com/cms/index.php?page=util&amp;action=open&amp;id=310&amp;type=img&amp;table=item&amp;field=filename"/>
          <p:cNvPicPr>
            <a:picLocks noChangeAspect="1" noChangeArrowheads="1"/>
          </p:cNvPicPr>
          <p:nvPr/>
        </p:nvPicPr>
        <p:blipFill>
          <a:blip r:embed="rId2" cstate="print"/>
          <a:srcRect/>
          <a:stretch>
            <a:fillRect/>
          </a:stretch>
        </p:blipFill>
        <p:spPr bwMode="auto">
          <a:xfrm>
            <a:off x="179512" y="404681"/>
            <a:ext cx="4324350" cy="6210301"/>
          </a:xfrm>
          <a:prstGeom prst="rect">
            <a:avLst/>
          </a:prstGeom>
          <a:noFill/>
        </p:spPr>
      </p:pic>
      <p:grpSp>
        <p:nvGrpSpPr>
          <p:cNvPr id="3" name="Group 11"/>
          <p:cNvGrpSpPr>
            <a:grpSpLocks/>
          </p:cNvGrpSpPr>
          <p:nvPr/>
        </p:nvGrpSpPr>
        <p:grpSpPr bwMode="auto">
          <a:xfrm>
            <a:off x="6084055" y="5373669"/>
            <a:ext cx="2992442" cy="1296988"/>
            <a:chOff x="3320" y="1614"/>
            <a:chExt cx="1885" cy="817"/>
          </a:xfrm>
        </p:grpSpPr>
        <p:sp>
          <p:nvSpPr>
            <p:cNvPr id="4" name="Line 12"/>
            <p:cNvSpPr>
              <a:spLocks noChangeShapeType="1"/>
            </p:cNvSpPr>
            <p:nvPr/>
          </p:nvSpPr>
          <p:spPr bwMode="auto">
            <a:xfrm rot="10800000" flipH="1" flipV="1">
              <a:off x="3320" y="1750"/>
              <a:ext cx="415" cy="261"/>
            </a:xfrm>
            <a:prstGeom prst="line">
              <a:avLst/>
            </a:prstGeom>
            <a:noFill/>
            <a:ln w="38100">
              <a:solidFill>
                <a:schemeClr val="tx1"/>
              </a:solidFill>
              <a:round/>
              <a:headEnd/>
              <a:tailEnd type="triangle" w="med" len="med"/>
            </a:ln>
          </p:spPr>
          <p:txBody>
            <a:bodyPr/>
            <a:lstStyle/>
            <a:p>
              <a:endParaRPr lang="it-IT">
                <a:solidFill>
                  <a:prstClr val="black"/>
                </a:solidFill>
                <a:cs typeface="Arial" pitchFamily="34" charset="0"/>
              </a:endParaRPr>
            </a:p>
          </p:txBody>
        </p:sp>
        <p:sp>
          <p:nvSpPr>
            <p:cNvPr id="5" name="Text Box 13"/>
            <p:cNvSpPr txBox="1">
              <a:spLocks noChangeArrowheads="1"/>
            </p:cNvSpPr>
            <p:nvPr/>
          </p:nvSpPr>
          <p:spPr bwMode="auto">
            <a:xfrm>
              <a:off x="4077" y="1614"/>
              <a:ext cx="1128" cy="194"/>
            </a:xfrm>
            <a:prstGeom prst="rect">
              <a:avLst/>
            </a:prstGeom>
            <a:noFill/>
            <a:ln w="9525">
              <a:noFill/>
              <a:miter lim="800000"/>
              <a:headEnd/>
              <a:tailEnd/>
            </a:ln>
          </p:spPr>
          <p:txBody>
            <a:bodyPr>
              <a:spAutoFit/>
            </a:bodyPr>
            <a:lstStyle/>
            <a:p>
              <a:pPr algn="ctr"/>
              <a:r>
                <a:rPr lang="it-IT" sz="1400" b="1" dirty="0">
                  <a:solidFill>
                    <a:prstClr val="black"/>
                  </a:solidFill>
                  <a:latin typeface="Arial" pitchFamily="34" charset="0"/>
                  <a:cs typeface="Arial" pitchFamily="34" charset="0"/>
                </a:rPr>
                <a:t>Banking</a:t>
              </a:r>
              <a:endParaRPr lang="en-GB" sz="1400" b="1" dirty="0">
                <a:solidFill>
                  <a:prstClr val="black"/>
                </a:solidFill>
                <a:latin typeface="Arial" pitchFamily="34" charset="0"/>
                <a:cs typeface="Arial" pitchFamily="34" charset="0"/>
              </a:endParaRPr>
            </a:p>
          </p:txBody>
        </p:sp>
        <p:grpSp>
          <p:nvGrpSpPr>
            <p:cNvPr id="6" name="Group 14"/>
            <p:cNvGrpSpPr>
              <a:grpSpLocks/>
            </p:cNvGrpSpPr>
            <p:nvPr/>
          </p:nvGrpSpPr>
          <p:grpSpPr bwMode="auto">
            <a:xfrm>
              <a:off x="4080" y="1874"/>
              <a:ext cx="965" cy="261"/>
              <a:chOff x="4088" y="2034"/>
              <a:chExt cx="965" cy="261"/>
            </a:xfrm>
          </p:grpSpPr>
          <p:grpSp>
            <p:nvGrpSpPr>
              <p:cNvPr id="113" name="Group 15"/>
              <p:cNvGrpSpPr>
                <a:grpSpLocks/>
              </p:cNvGrpSpPr>
              <p:nvPr/>
            </p:nvGrpSpPr>
            <p:grpSpPr bwMode="auto">
              <a:xfrm>
                <a:off x="4088" y="2034"/>
                <a:ext cx="149" cy="261"/>
                <a:chOff x="1973" y="1990"/>
                <a:chExt cx="149" cy="261"/>
              </a:xfrm>
            </p:grpSpPr>
            <p:pic>
              <p:nvPicPr>
                <p:cNvPr id="205" name="Picture 16" descr="Provetta"/>
                <p:cNvPicPr>
                  <a:picLocks noChangeAspect="1" noChangeArrowheads="1"/>
                </p:cNvPicPr>
                <p:nvPr/>
              </p:nvPicPr>
              <p:blipFill>
                <a:blip r:embed="rId3" cstate="print"/>
                <a:srcRect t="27045"/>
                <a:stretch>
                  <a:fillRect/>
                </a:stretch>
              </p:blipFill>
              <p:spPr bwMode="auto">
                <a:xfrm>
                  <a:off x="1973" y="2019"/>
                  <a:ext cx="149" cy="232"/>
                </a:xfrm>
                <a:prstGeom prst="rect">
                  <a:avLst/>
                </a:prstGeom>
                <a:solidFill>
                  <a:srgbClr val="3333CC"/>
                </a:solidFill>
                <a:ln w="9525">
                  <a:noFill/>
                  <a:miter lim="800000"/>
                  <a:headEnd/>
                  <a:tailEnd/>
                </a:ln>
              </p:spPr>
            </p:pic>
            <p:sp>
              <p:nvSpPr>
                <p:cNvPr id="206" name="Oval 17"/>
                <p:cNvSpPr>
                  <a:spLocks noChangeAspect="1" noChangeArrowheads="1"/>
                </p:cNvSpPr>
                <p:nvPr/>
              </p:nvSpPr>
              <p:spPr bwMode="auto">
                <a:xfrm>
                  <a:off x="2017" y="2106"/>
                  <a:ext cx="17"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07" name="Oval 18"/>
                <p:cNvSpPr>
                  <a:spLocks noChangeAspect="1" noChangeArrowheads="1"/>
                </p:cNvSpPr>
                <p:nvPr/>
              </p:nvSpPr>
              <p:spPr bwMode="auto">
                <a:xfrm>
                  <a:off x="2046" y="2101"/>
                  <a:ext cx="17"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08" name="Oval 19"/>
                <p:cNvSpPr>
                  <a:spLocks noChangeAspect="1" noChangeArrowheads="1"/>
                </p:cNvSpPr>
                <p:nvPr/>
              </p:nvSpPr>
              <p:spPr bwMode="auto">
                <a:xfrm>
                  <a:off x="2029" y="2192"/>
                  <a:ext cx="17"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09" name="Oval 20"/>
                <p:cNvSpPr>
                  <a:spLocks noChangeAspect="1" noChangeArrowheads="1"/>
                </p:cNvSpPr>
                <p:nvPr/>
              </p:nvSpPr>
              <p:spPr bwMode="auto">
                <a:xfrm>
                  <a:off x="2038" y="2213"/>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10" name="Oval 21"/>
                <p:cNvSpPr>
                  <a:spLocks noChangeAspect="1" noChangeArrowheads="1"/>
                </p:cNvSpPr>
                <p:nvPr/>
              </p:nvSpPr>
              <p:spPr bwMode="auto">
                <a:xfrm>
                  <a:off x="2015" y="2154"/>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11" name="Oval 22"/>
                <p:cNvSpPr>
                  <a:spLocks noChangeAspect="1" noChangeArrowheads="1"/>
                </p:cNvSpPr>
                <p:nvPr/>
              </p:nvSpPr>
              <p:spPr bwMode="auto">
                <a:xfrm>
                  <a:off x="2038" y="2156"/>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12" name="Oval 23"/>
                <p:cNvSpPr>
                  <a:spLocks noChangeAspect="1" noChangeArrowheads="1"/>
                </p:cNvSpPr>
                <p:nvPr/>
              </p:nvSpPr>
              <p:spPr bwMode="auto">
                <a:xfrm>
                  <a:off x="2046" y="2183"/>
                  <a:ext cx="17"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13" name="Oval 24"/>
                <p:cNvSpPr>
                  <a:spLocks noChangeAspect="1" noChangeArrowheads="1"/>
                </p:cNvSpPr>
                <p:nvPr/>
              </p:nvSpPr>
              <p:spPr bwMode="auto">
                <a:xfrm>
                  <a:off x="2061" y="2132"/>
                  <a:ext cx="16"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14" name="Oval 25"/>
                <p:cNvSpPr>
                  <a:spLocks noChangeAspect="1" noChangeArrowheads="1"/>
                </p:cNvSpPr>
                <p:nvPr/>
              </p:nvSpPr>
              <p:spPr bwMode="auto">
                <a:xfrm>
                  <a:off x="2038" y="2128"/>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pic>
              <p:nvPicPr>
                <p:cNvPr id="215" name="Picture 26" descr="Provetta"/>
                <p:cNvPicPr>
                  <a:picLocks noChangeAspect="1" noChangeArrowheads="1"/>
                </p:cNvPicPr>
                <p:nvPr/>
              </p:nvPicPr>
              <p:blipFill>
                <a:blip r:embed="rId3" cstate="print"/>
                <a:srcRect b="71384"/>
                <a:stretch>
                  <a:fillRect/>
                </a:stretch>
              </p:blipFill>
              <p:spPr bwMode="auto">
                <a:xfrm>
                  <a:off x="1973" y="1990"/>
                  <a:ext cx="149" cy="91"/>
                </a:xfrm>
                <a:prstGeom prst="rect">
                  <a:avLst/>
                </a:prstGeom>
                <a:solidFill>
                  <a:srgbClr val="3333CC"/>
                </a:solidFill>
                <a:ln w="9525">
                  <a:noFill/>
                  <a:miter lim="800000"/>
                  <a:headEnd/>
                  <a:tailEnd/>
                </a:ln>
              </p:spPr>
            </p:pic>
            <p:sp>
              <p:nvSpPr>
                <p:cNvPr id="216" name="Line 27"/>
                <p:cNvSpPr>
                  <a:spLocks noChangeShapeType="1"/>
                </p:cNvSpPr>
                <p:nvPr/>
              </p:nvSpPr>
              <p:spPr bwMode="auto">
                <a:xfrm>
                  <a:off x="200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sp>
              <p:nvSpPr>
                <p:cNvPr id="217" name="Line 28"/>
                <p:cNvSpPr>
                  <a:spLocks noChangeShapeType="1"/>
                </p:cNvSpPr>
                <p:nvPr/>
              </p:nvSpPr>
              <p:spPr bwMode="auto">
                <a:xfrm>
                  <a:off x="208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grpSp>
          <p:grpSp>
            <p:nvGrpSpPr>
              <p:cNvPr id="114" name="Group 29"/>
              <p:cNvGrpSpPr>
                <a:grpSpLocks/>
              </p:cNvGrpSpPr>
              <p:nvPr/>
            </p:nvGrpSpPr>
            <p:grpSpPr bwMode="auto">
              <a:xfrm>
                <a:off x="4224" y="2034"/>
                <a:ext cx="149" cy="261"/>
                <a:chOff x="1973" y="1990"/>
                <a:chExt cx="149" cy="261"/>
              </a:xfrm>
            </p:grpSpPr>
            <p:pic>
              <p:nvPicPr>
                <p:cNvPr id="192" name="Picture 30" descr="Provetta"/>
                <p:cNvPicPr>
                  <a:picLocks noChangeAspect="1" noChangeArrowheads="1"/>
                </p:cNvPicPr>
                <p:nvPr/>
              </p:nvPicPr>
              <p:blipFill>
                <a:blip r:embed="rId3" cstate="print"/>
                <a:srcRect t="27045"/>
                <a:stretch>
                  <a:fillRect/>
                </a:stretch>
              </p:blipFill>
              <p:spPr bwMode="auto">
                <a:xfrm>
                  <a:off x="1973" y="2019"/>
                  <a:ext cx="149" cy="232"/>
                </a:xfrm>
                <a:prstGeom prst="rect">
                  <a:avLst/>
                </a:prstGeom>
                <a:solidFill>
                  <a:srgbClr val="3333CC"/>
                </a:solidFill>
                <a:ln w="9525">
                  <a:noFill/>
                  <a:miter lim="800000"/>
                  <a:headEnd/>
                  <a:tailEnd/>
                </a:ln>
              </p:spPr>
            </p:pic>
            <p:sp>
              <p:nvSpPr>
                <p:cNvPr id="193" name="Oval 31"/>
                <p:cNvSpPr>
                  <a:spLocks noChangeAspect="1" noChangeArrowheads="1"/>
                </p:cNvSpPr>
                <p:nvPr/>
              </p:nvSpPr>
              <p:spPr bwMode="auto">
                <a:xfrm>
                  <a:off x="2017" y="2106"/>
                  <a:ext cx="17"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94" name="Oval 32"/>
                <p:cNvSpPr>
                  <a:spLocks noChangeAspect="1" noChangeArrowheads="1"/>
                </p:cNvSpPr>
                <p:nvPr/>
              </p:nvSpPr>
              <p:spPr bwMode="auto">
                <a:xfrm>
                  <a:off x="2046" y="2101"/>
                  <a:ext cx="17"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95" name="Oval 33"/>
                <p:cNvSpPr>
                  <a:spLocks noChangeAspect="1" noChangeArrowheads="1"/>
                </p:cNvSpPr>
                <p:nvPr/>
              </p:nvSpPr>
              <p:spPr bwMode="auto">
                <a:xfrm>
                  <a:off x="2029" y="2192"/>
                  <a:ext cx="17"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96" name="Oval 34"/>
                <p:cNvSpPr>
                  <a:spLocks noChangeAspect="1" noChangeArrowheads="1"/>
                </p:cNvSpPr>
                <p:nvPr/>
              </p:nvSpPr>
              <p:spPr bwMode="auto">
                <a:xfrm>
                  <a:off x="2038" y="2213"/>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97" name="Oval 35"/>
                <p:cNvSpPr>
                  <a:spLocks noChangeAspect="1" noChangeArrowheads="1"/>
                </p:cNvSpPr>
                <p:nvPr/>
              </p:nvSpPr>
              <p:spPr bwMode="auto">
                <a:xfrm>
                  <a:off x="2015" y="2154"/>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98" name="Oval 36"/>
                <p:cNvSpPr>
                  <a:spLocks noChangeAspect="1" noChangeArrowheads="1"/>
                </p:cNvSpPr>
                <p:nvPr/>
              </p:nvSpPr>
              <p:spPr bwMode="auto">
                <a:xfrm>
                  <a:off x="2038" y="2156"/>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99" name="Oval 37"/>
                <p:cNvSpPr>
                  <a:spLocks noChangeAspect="1" noChangeArrowheads="1"/>
                </p:cNvSpPr>
                <p:nvPr/>
              </p:nvSpPr>
              <p:spPr bwMode="auto">
                <a:xfrm>
                  <a:off x="2046" y="2183"/>
                  <a:ext cx="17"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00" name="Oval 38"/>
                <p:cNvSpPr>
                  <a:spLocks noChangeAspect="1" noChangeArrowheads="1"/>
                </p:cNvSpPr>
                <p:nvPr/>
              </p:nvSpPr>
              <p:spPr bwMode="auto">
                <a:xfrm>
                  <a:off x="2061" y="2132"/>
                  <a:ext cx="16"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01" name="Oval 39"/>
                <p:cNvSpPr>
                  <a:spLocks noChangeAspect="1" noChangeArrowheads="1"/>
                </p:cNvSpPr>
                <p:nvPr/>
              </p:nvSpPr>
              <p:spPr bwMode="auto">
                <a:xfrm>
                  <a:off x="2038" y="2128"/>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pic>
              <p:nvPicPr>
                <p:cNvPr id="202" name="Picture 40" descr="Provetta"/>
                <p:cNvPicPr>
                  <a:picLocks noChangeAspect="1" noChangeArrowheads="1"/>
                </p:cNvPicPr>
                <p:nvPr/>
              </p:nvPicPr>
              <p:blipFill>
                <a:blip r:embed="rId3" cstate="print"/>
                <a:srcRect b="71384"/>
                <a:stretch>
                  <a:fillRect/>
                </a:stretch>
              </p:blipFill>
              <p:spPr bwMode="auto">
                <a:xfrm>
                  <a:off x="1973" y="1990"/>
                  <a:ext cx="149" cy="91"/>
                </a:xfrm>
                <a:prstGeom prst="rect">
                  <a:avLst/>
                </a:prstGeom>
                <a:solidFill>
                  <a:srgbClr val="3333CC"/>
                </a:solidFill>
                <a:ln w="9525">
                  <a:noFill/>
                  <a:miter lim="800000"/>
                  <a:headEnd/>
                  <a:tailEnd/>
                </a:ln>
              </p:spPr>
            </p:pic>
            <p:sp>
              <p:nvSpPr>
                <p:cNvPr id="203" name="Line 41"/>
                <p:cNvSpPr>
                  <a:spLocks noChangeShapeType="1"/>
                </p:cNvSpPr>
                <p:nvPr/>
              </p:nvSpPr>
              <p:spPr bwMode="auto">
                <a:xfrm>
                  <a:off x="200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sp>
              <p:nvSpPr>
                <p:cNvPr id="204" name="Line 42"/>
                <p:cNvSpPr>
                  <a:spLocks noChangeShapeType="1"/>
                </p:cNvSpPr>
                <p:nvPr/>
              </p:nvSpPr>
              <p:spPr bwMode="auto">
                <a:xfrm>
                  <a:off x="208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grpSp>
          <p:grpSp>
            <p:nvGrpSpPr>
              <p:cNvPr id="115" name="Group 43"/>
              <p:cNvGrpSpPr>
                <a:grpSpLocks/>
              </p:cNvGrpSpPr>
              <p:nvPr/>
            </p:nvGrpSpPr>
            <p:grpSpPr bwMode="auto">
              <a:xfrm>
                <a:off x="4360" y="2034"/>
                <a:ext cx="149" cy="261"/>
                <a:chOff x="1973" y="1990"/>
                <a:chExt cx="149" cy="261"/>
              </a:xfrm>
            </p:grpSpPr>
            <p:pic>
              <p:nvPicPr>
                <p:cNvPr id="179" name="Picture 44" descr="Provetta"/>
                <p:cNvPicPr>
                  <a:picLocks noChangeAspect="1" noChangeArrowheads="1"/>
                </p:cNvPicPr>
                <p:nvPr/>
              </p:nvPicPr>
              <p:blipFill>
                <a:blip r:embed="rId3" cstate="print"/>
                <a:srcRect t="27045"/>
                <a:stretch>
                  <a:fillRect/>
                </a:stretch>
              </p:blipFill>
              <p:spPr bwMode="auto">
                <a:xfrm>
                  <a:off x="1973" y="2019"/>
                  <a:ext cx="149" cy="232"/>
                </a:xfrm>
                <a:prstGeom prst="rect">
                  <a:avLst/>
                </a:prstGeom>
                <a:solidFill>
                  <a:srgbClr val="3333CC"/>
                </a:solidFill>
                <a:ln w="9525">
                  <a:noFill/>
                  <a:miter lim="800000"/>
                  <a:headEnd/>
                  <a:tailEnd/>
                </a:ln>
              </p:spPr>
            </p:pic>
            <p:sp>
              <p:nvSpPr>
                <p:cNvPr id="180" name="Oval 45"/>
                <p:cNvSpPr>
                  <a:spLocks noChangeAspect="1" noChangeArrowheads="1"/>
                </p:cNvSpPr>
                <p:nvPr/>
              </p:nvSpPr>
              <p:spPr bwMode="auto">
                <a:xfrm>
                  <a:off x="2017" y="2106"/>
                  <a:ext cx="17"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81" name="Oval 46"/>
                <p:cNvSpPr>
                  <a:spLocks noChangeAspect="1" noChangeArrowheads="1"/>
                </p:cNvSpPr>
                <p:nvPr/>
              </p:nvSpPr>
              <p:spPr bwMode="auto">
                <a:xfrm>
                  <a:off x="2046" y="2101"/>
                  <a:ext cx="17"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82" name="Oval 47"/>
                <p:cNvSpPr>
                  <a:spLocks noChangeAspect="1" noChangeArrowheads="1"/>
                </p:cNvSpPr>
                <p:nvPr/>
              </p:nvSpPr>
              <p:spPr bwMode="auto">
                <a:xfrm>
                  <a:off x="2029" y="2192"/>
                  <a:ext cx="17"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83" name="Oval 48"/>
                <p:cNvSpPr>
                  <a:spLocks noChangeAspect="1" noChangeArrowheads="1"/>
                </p:cNvSpPr>
                <p:nvPr/>
              </p:nvSpPr>
              <p:spPr bwMode="auto">
                <a:xfrm>
                  <a:off x="2038" y="2213"/>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84" name="Oval 49"/>
                <p:cNvSpPr>
                  <a:spLocks noChangeAspect="1" noChangeArrowheads="1"/>
                </p:cNvSpPr>
                <p:nvPr/>
              </p:nvSpPr>
              <p:spPr bwMode="auto">
                <a:xfrm>
                  <a:off x="2015" y="2154"/>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85" name="Oval 50"/>
                <p:cNvSpPr>
                  <a:spLocks noChangeAspect="1" noChangeArrowheads="1"/>
                </p:cNvSpPr>
                <p:nvPr/>
              </p:nvSpPr>
              <p:spPr bwMode="auto">
                <a:xfrm>
                  <a:off x="2038" y="2156"/>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86" name="Oval 51"/>
                <p:cNvSpPr>
                  <a:spLocks noChangeAspect="1" noChangeArrowheads="1"/>
                </p:cNvSpPr>
                <p:nvPr/>
              </p:nvSpPr>
              <p:spPr bwMode="auto">
                <a:xfrm>
                  <a:off x="2046" y="2183"/>
                  <a:ext cx="17"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87" name="Oval 52"/>
                <p:cNvSpPr>
                  <a:spLocks noChangeAspect="1" noChangeArrowheads="1"/>
                </p:cNvSpPr>
                <p:nvPr/>
              </p:nvSpPr>
              <p:spPr bwMode="auto">
                <a:xfrm>
                  <a:off x="2061" y="2132"/>
                  <a:ext cx="16"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88" name="Oval 53"/>
                <p:cNvSpPr>
                  <a:spLocks noChangeAspect="1" noChangeArrowheads="1"/>
                </p:cNvSpPr>
                <p:nvPr/>
              </p:nvSpPr>
              <p:spPr bwMode="auto">
                <a:xfrm>
                  <a:off x="2038" y="2128"/>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pic>
              <p:nvPicPr>
                <p:cNvPr id="189" name="Picture 54" descr="Provetta"/>
                <p:cNvPicPr>
                  <a:picLocks noChangeAspect="1" noChangeArrowheads="1"/>
                </p:cNvPicPr>
                <p:nvPr/>
              </p:nvPicPr>
              <p:blipFill>
                <a:blip r:embed="rId3" cstate="print"/>
                <a:srcRect b="71384"/>
                <a:stretch>
                  <a:fillRect/>
                </a:stretch>
              </p:blipFill>
              <p:spPr bwMode="auto">
                <a:xfrm>
                  <a:off x="1973" y="1990"/>
                  <a:ext cx="149" cy="91"/>
                </a:xfrm>
                <a:prstGeom prst="rect">
                  <a:avLst/>
                </a:prstGeom>
                <a:solidFill>
                  <a:srgbClr val="3333CC"/>
                </a:solidFill>
                <a:ln w="9525">
                  <a:noFill/>
                  <a:miter lim="800000"/>
                  <a:headEnd/>
                  <a:tailEnd/>
                </a:ln>
              </p:spPr>
            </p:pic>
            <p:sp>
              <p:nvSpPr>
                <p:cNvPr id="190" name="Line 55"/>
                <p:cNvSpPr>
                  <a:spLocks noChangeShapeType="1"/>
                </p:cNvSpPr>
                <p:nvPr/>
              </p:nvSpPr>
              <p:spPr bwMode="auto">
                <a:xfrm>
                  <a:off x="200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sp>
              <p:nvSpPr>
                <p:cNvPr id="191" name="Line 56"/>
                <p:cNvSpPr>
                  <a:spLocks noChangeShapeType="1"/>
                </p:cNvSpPr>
                <p:nvPr/>
              </p:nvSpPr>
              <p:spPr bwMode="auto">
                <a:xfrm>
                  <a:off x="208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grpSp>
          <p:grpSp>
            <p:nvGrpSpPr>
              <p:cNvPr id="116" name="Group 57"/>
              <p:cNvGrpSpPr>
                <a:grpSpLocks/>
              </p:cNvGrpSpPr>
              <p:nvPr/>
            </p:nvGrpSpPr>
            <p:grpSpPr bwMode="auto">
              <a:xfrm>
                <a:off x="4496" y="2034"/>
                <a:ext cx="149" cy="261"/>
                <a:chOff x="1973" y="1990"/>
                <a:chExt cx="149" cy="261"/>
              </a:xfrm>
            </p:grpSpPr>
            <p:pic>
              <p:nvPicPr>
                <p:cNvPr id="166" name="Picture 58" descr="Provetta"/>
                <p:cNvPicPr>
                  <a:picLocks noChangeAspect="1" noChangeArrowheads="1"/>
                </p:cNvPicPr>
                <p:nvPr/>
              </p:nvPicPr>
              <p:blipFill>
                <a:blip r:embed="rId3" cstate="print"/>
                <a:srcRect t="27045"/>
                <a:stretch>
                  <a:fillRect/>
                </a:stretch>
              </p:blipFill>
              <p:spPr bwMode="auto">
                <a:xfrm>
                  <a:off x="1973" y="2019"/>
                  <a:ext cx="149" cy="232"/>
                </a:xfrm>
                <a:prstGeom prst="rect">
                  <a:avLst/>
                </a:prstGeom>
                <a:solidFill>
                  <a:srgbClr val="3333CC"/>
                </a:solidFill>
                <a:ln w="9525">
                  <a:noFill/>
                  <a:miter lim="800000"/>
                  <a:headEnd/>
                  <a:tailEnd/>
                </a:ln>
              </p:spPr>
            </p:pic>
            <p:sp>
              <p:nvSpPr>
                <p:cNvPr id="167" name="Oval 59"/>
                <p:cNvSpPr>
                  <a:spLocks noChangeAspect="1" noChangeArrowheads="1"/>
                </p:cNvSpPr>
                <p:nvPr/>
              </p:nvSpPr>
              <p:spPr bwMode="auto">
                <a:xfrm>
                  <a:off x="2017" y="2106"/>
                  <a:ext cx="17"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68" name="Oval 60"/>
                <p:cNvSpPr>
                  <a:spLocks noChangeAspect="1" noChangeArrowheads="1"/>
                </p:cNvSpPr>
                <p:nvPr/>
              </p:nvSpPr>
              <p:spPr bwMode="auto">
                <a:xfrm>
                  <a:off x="2046" y="2101"/>
                  <a:ext cx="17"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69" name="Oval 61"/>
                <p:cNvSpPr>
                  <a:spLocks noChangeAspect="1" noChangeArrowheads="1"/>
                </p:cNvSpPr>
                <p:nvPr/>
              </p:nvSpPr>
              <p:spPr bwMode="auto">
                <a:xfrm>
                  <a:off x="2029" y="2192"/>
                  <a:ext cx="17"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70" name="Oval 62"/>
                <p:cNvSpPr>
                  <a:spLocks noChangeAspect="1" noChangeArrowheads="1"/>
                </p:cNvSpPr>
                <p:nvPr/>
              </p:nvSpPr>
              <p:spPr bwMode="auto">
                <a:xfrm>
                  <a:off x="2038" y="2213"/>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71" name="Oval 63"/>
                <p:cNvSpPr>
                  <a:spLocks noChangeAspect="1" noChangeArrowheads="1"/>
                </p:cNvSpPr>
                <p:nvPr/>
              </p:nvSpPr>
              <p:spPr bwMode="auto">
                <a:xfrm>
                  <a:off x="2015" y="2154"/>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72" name="Oval 64"/>
                <p:cNvSpPr>
                  <a:spLocks noChangeAspect="1" noChangeArrowheads="1"/>
                </p:cNvSpPr>
                <p:nvPr/>
              </p:nvSpPr>
              <p:spPr bwMode="auto">
                <a:xfrm>
                  <a:off x="2038" y="2156"/>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73" name="Oval 65"/>
                <p:cNvSpPr>
                  <a:spLocks noChangeAspect="1" noChangeArrowheads="1"/>
                </p:cNvSpPr>
                <p:nvPr/>
              </p:nvSpPr>
              <p:spPr bwMode="auto">
                <a:xfrm>
                  <a:off x="2046" y="2183"/>
                  <a:ext cx="17"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74" name="Oval 66"/>
                <p:cNvSpPr>
                  <a:spLocks noChangeAspect="1" noChangeArrowheads="1"/>
                </p:cNvSpPr>
                <p:nvPr/>
              </p:nvSpPr>
              <p:spPr bwMode="auto">
                <a:xfrm>
                  <a:off x="2061" y="2132"/>
                  <a:ext cx="16"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75" name="Oval 67"/>
                <p:cNvSpPr>
                  <a:spLocks noChangeAspect="1" noChangeArrowheads="1"/>
                </p:cNvSpPr>
                <p:nvPr/>
              </p:nvSpPr>
              <p:spPr bwMode="auto">
                <a:xfrm>
                  <a:off x="2038" y="2128"/>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pic>
              <p:nvPicPr>
                <p:cNvPr id="176" name="Picture 68" descr="Provetta"/>
                <p:cNvPicPr>
                  <a:picLocks noChangeAspect="1" noChangeArrowheads="1"/>
                </p:cNvPicPr>
                <p:nvPr/>
              </p:nvPicPr>
              <p:blipFill>
                <a:blip r:embed="rId3" cstate="print"/>
                <a:srcRect b="71384"/>
                <a:stretch>
                  <a:fillRect/>
                </a:stretch>
              </p:blipFill>
              <p:spPr bwMode="auto">
                <a:xfrm>
                  <a:off x="1973" y="1990"/>
                  <a:ext cx="149" cy="91"/>
                </a:xfrm>
                <a:prstGeom prst="rect">
                  <a:avLst/>
                </a:prstGeom>
                <a:solidFill>
                  <a:srgbClr val="3333CC"/>
                </a:solidFill>
                <a:ln w="9525">
                  <a:noFill/>
                  <a:miter lim="800000"/>
                  <a:headEnd/>
                  <a:tailEnd/>
                </a:ln>
              </p:spPr>
            </p:pic>
            <p:sp>
              <p:nvSpPr>
                <p:cNvPr id="177" name="Line 69"/>
                <p:cNvSpPr>
                  <a:spLocks noChangeShapeType="1"/>
                </p:cNvSpPr>
                <p:nvPr/>
              </p:nvSpPr>
              <p:spPr bwMode="auto">
                <a:xfrm>
                  <a:off x="200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sp>
              <p:nvSpPr>
                <p:cNvPr id="178" name="Line 70"/>
                <p:cNvSpPr>
                  <a:spLocks noChangeShapeType="1"/>
                </p:cNvSpPr>
                <p:nvPr/>
              </p:nvSpPr>
              <p:spPr bwMode="auto">
                <a:xfrm>
                  <a:off x="208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grpSp>
          <p:grpSp>
            <p:nvGrpSpPr>
              <p:cNvPr id="117" name="Group 71"/>
              <p:cNvGrpSpPr>
                <a:grpSpLocks/>
              </p:cNvGrpSpPr>
              <p:nvPr/>
            </p:nvGrpSpPr>
            <p:grpSpPr bwMode="auto">
              <a:xfrm>
                <a:off x="4632" y="2034"/>
                <a:ext cx="149" cy="261"/>
                <a:chOff x="1973" y="1990"/>
                <a:chExt cx="149" cy="261"/>
              </a:xfrm>
            </p:grpSpPr>
            <p:pic>
              <p:nvPicPr>
                <p:cNvPr id="153" name="Picture 72" descr="Provetta"/>
                <p:cNvPicPr>
                  <a:picLocks noChangeAspect="1" noChangeArrowheads="1"/>
                </p:cNvPicPr>
                <p:nvPr/>
              </p:nvPicPr>
              <p:blipFill>
                <a:blip r:embed="rId3" cstate="print"/>
                <a:srcRect t="27045"/>
                <a:stretch>
                  <a:fillRect/>
                </a:stretch>
              </p:blipFill>
              <p:spPr bwMode="auto">
                <a:xfrm>
                  <a:off x="1973" y="2019"/>
                  <a:ext cx="149" cy="232"/>
                </a:xfrm>
                <a:prstGeom prst="rect">
                  <a:avLst/>
                </a:prstGeom>
                <a:solidFill>
                  <a:srgbClr val="3333CC"/>
                </a:solidFill>
                <a:ln w="9525">
                  <a:noFill/>
                  <a:miter lim="800000"/>
                  <a:headEnd/>
                  <a:tailEnd/>
                </a:ln>
              </p:spPr>
            </p:pic>
            <p:sp>
              <p:nvSpPr>
                <p:cNvPr id="154" name="Oval 73"/>
                <p:cNvSpPr>
                  <a:spLocks noChangeAspect="1" noChangeArrowheads="1"/>
                </p:cNvSpPr>
                <p:nvPr/>
              </p:nvSpPr>
              <p:spPr bwMode="auto">
                <a:xfrm>
                  <a:off x="2017" y="2106"/>
                  <a:ext cx="17"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55" name="Oval 74"/>
                <p:cNvSpPr>
                  <a:spLocks noChangeAspect="1" noChangeArrowheads="1"/>
                </p:cNvSpPr>
                <p:nvPr/>
              </p:nvSpPr>
              <p:spPr bwMode="auto">
                <a:xfrm>
                  <a:off x="2046" y="2101"/>
                  <a:ext cx="17"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56" name="Oval 75"/>
                <p:cNvSpPr>
                  <a:spLocks noChangeAspect="1" noChangeArrowheads="1"/>
                </p:cNvSpPr>
                <p:nvPr/>
              </p:nvSpPr>
              <p:spPr bwMode="auto">
                <a:xfrm>
                  <a:off x="2029" y="2192"/>
                  <a:ext cx="17"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57" name="Oval 76"/>
                <p:cNvSpPr>
                  <a:spLocks noChangeAspect="1" noChangeArrowheads="1"/>
                </p:cNvSpPr>
                <p:nvPr/>
              </p:nvSpPr>
              <p:spPr bwMode="auto">
                <a:xfrm>
                  <a:off x="2038" y="2213"/>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58" name="Oval 77"/>
                <p:cNvSpPr>
                  <a:spLocks noChangeAspect="1" noChangeArrowheads="1"/>
                </p:cNvSpPr>
                <p:nvPr/>
              </p:nvSpPr>
              <p:spPr bwMode="auto">
                <a:xfrm>
                  <a:off x="2015" y="2154"/>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59" name="Oval 78"/>
                <p:cNvSpPr>
                  <a:spLocks noChangeAspect="1" noChangeArrowheads="1"/>
                </p:cNvSpPr>
                <p:nvPr/>
              </p:nvSpPr>
              <p:spPr bwMode="auto">
                <a:xfrm>
                  <a:off x="2038" y="2156"/>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60" name="Oval 79"/>
                <p:cNvSpPr>
                  <a:spLocks noChangeAspect="1" noChangeArrowheads="1"/>
                </p:cNvSpPr>
                <p:nvPr/>
              </p:nvSpPr>
              <p:spPr bwMode="auto">
                <a:xfrm>
                  <a:off x="2046" y="2183"/>
                  <a:ext cx="17"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61" name="Oval 80"/>
                <p:cNvSpPr>
                  <a:spLocks noChangeAspect="1" noChangeArrowheads="1"/>
                </p:cNvSpPr>
                <p:nvPr/>
              </p:nvSpPr>
              <p:spPr bwMode="auto">
                <a:xfrm>
                  <a:off x="2061" y="2132"/>
                  <a:ext cx="16"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62" name="Oval 81"/>
                <p:cNvSpPr>
                  <a:spLocks noChangeAspect="1" noChangeArrowheads="1"/>
                </p:cNvSpPr>
                <p:nvPr/>
              </p:nvSpPr>
              <p:spPr bwMode="auto">
                <a:xfrm>
                  <a:off x="2038" y="2128"/>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pic>
              <p:nvPicPr>
                <p:cNvPr id="163" name="Picture 82" descr="Provetta"/>
                <p:cNvPicPr>
                  <a:picLocks noChangeAspect="1" noChangeArrowheads="1"/>
                </p:cNvPicPr>
                <p:nvPr/>
              </p:nvPicPr>
              <p:blipFill>
                <a:blip r:embed="rId3" cstate="print"/>
                <a:srcRect b="71384"/>
                <a:stretch>
                  <a:fillRect/>
                </a:stretch>
              </p:blipFill>
              <p:spPr bwMode="auto">
                <a:xfrm>
                  <a:off x="1973" y="1990"/>
                  <a:ext cx="149" cy="91"/>
                </a:xfrm>
                <a:prstGeom prst="rect">
                  <a:avLst/>
                </a:prstGeom>
                <a:solidFill>
                  <a:srgbClr val="3333CC"/>
                </a:solidFill>
                <a:ln w="9525">
                  <a:noFill/>
                  <a:miter lim="800000"/>
                  <a:headEnd/>
                  <a:tailEnd/>
                </a:ln>
              </p:spPr>
            </p:pic>
            <p:sp>
              <p:nvSpPr>
                <p:cNvPr id="164" name="Line 83"/>
                <p:cNvSpPr>
                  <a:spLocks noChangeShapeType="1"/>
                </p:cNvSpPr>
                <p:nvPr/>
              </p:nvSpPr>
              <p:spPr bwMode="auto">
                <a:xfrm>
                  <a:off x="200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sp>
              <p:nvSpPr>
                <p:cNvPr id="165" name="Line 84"/>
                <p:cNvSpPr>
                  <a:spLocks noChangeShapeType="1"/>
                </p:cNvSpPr>
                <p:nvPr/>
              </p:nvSpPr>
              <p:spPr bwMode="auto">
                <a:xfrm>
                  <a:off x="208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grpSp>
          <p:grpSp>
            <p:nvGrpSpPr>
              <p:cNvPr id="118" name="Group 85"/>
              <p:cNvGrpSpPr>
                <a:grpSpLocks/>
              </p:cNvGrpSpPr>
              <p:nvPr/>
            </p:nvGrpSpPr>
            <p:grpSpPr bwMode="auto">
              <a:xfrm>
                <a:off x="4768" y="2034"/>
                <a:ext cx="149" cy="261"/>
                <a:chOff x="1973" y="1990"/>
                <a:chExt cx="149" cy="261"/>
              </a:xfrm>
            </p:grpSpPr>
            <p:pic>
              <p:nvPicPr>
                <p:cNvPr id="140" name="Picture 86" descr="Provetta"/>
                <p:cNvPicPr>
                  <a:picLocks noChangeAspect="1" noChangeArrowheads="1"/>
                </p:cNvPicPr>
                <p:nvPr/>
              </p:nvPicPr>
              <p:blipFill>
                <a:blip r:embed="rId3" cstate="print"/>
                <a:srcRect t="27045"/>
                <a:stretch>
                  <a:fillRect/>
                </a:stretch>
              </p:blipFill>
              <p:spPr bwMode="auto">
                <a:xfrm>
                  <a:off x="1973" y="2019"/>
                  <a:ext cx="149" cy="232"/>
                </a:xfrm>
                <a:prstGeom prst="rect">
                  <a:avLst/>
                </a:prstGeom>
                <a:solidFill>
                  <a:srgbClr val="3333CC"/>
                </a:solidFill>
                <a:ln w="9525">
                  <a:noFill/>
                  <a:miter lim="800000"/>
                  <a:headEnd/>
                  <a:tailEnd/>
                </a:ln>
              </p:spPr>
            </p:pic>
            <p:sp>
              <p:nvSpPr>
                <p:cNvPr id="141" name="Oval 87"/>
                <p:cNvSpPr>
                  <a:spLocks noChangeAspect="1" noChangeArrowheads="1"/>
                </p:cNvSpPr>
                <p:nvPr/>
              </p:nvSpPr>
              <p:spPr bwMode="auto">
                <a:xfrm>
                  <a:off x="2017" y="2106"/>
                  <a:ext cx="17"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42" name="Oval 88"/>
                <p:cNvSpPr>
                  <a:spLocks noChangeAspect="1" noChangeArrowheads="1"/>
                </p:cNvSpPr>
                <p:nvPr/>
              </p:nvSpPr>
              <p:spPr bwMode="auto">
                <a:xfrm>
                  <a:off x="2046" y="2101"/>
                  <a:ext cx="17"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43" name="Oval 89"/>
                <p:cNvSpPr>
                  <a:spLocks noChangeAspect="1" noChangeArrowheads="1"/>
                </p:cNvSpPr>
                <p:nvPr/>
              </p:nvSpPr>
              <p:spPr bwMode="auto">
                <a:xfrm>
                  <a:off x="2029" y="2192"/>
                  <a:ext cx="17"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44" name="Oval 90"/>
                <p:cNvSpPr>
                  <a:spLocks noChangeAspect="1" noChangeArrowheads="1"/>
                </p:cNvSpPr>
                <p:nvPr/>
              </p:nvSpPr>
              <p:spPr bwMode="auto">
                <a:xfrm>
                  <a:off x="2038" y="2213"/>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45" name="Oval 91"/>
                <p:cNvSpPr>
                  <a:spLocks noChangeAspect="1" noChangeArrowheads="1"/>
                </p:cNvSpPr>
                <p:nvPr/>
              </p:nvSpPr>
              <p:spPr bwMode="auto">
                <a:xfrm>
                  <a:off x="2015" y="2154"/>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46" name="Oval 92"/>
                <p:cNvSpPr>
                  <a:spLocks noChangeAspect="1" noChangeArrowheads="1"/>
                </p:cNvSpPr>
                <p:nvPr/>
              </p:nvSpPr>
              <p:spPr bwMode="auto">
                <a:xfrm>
                  <a:off x="2038" y="2156"/>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47" name="Oval 93"/>
                <p:cNvSpPr>
                  <a:spLocks noChangeAspect="1" noChangeArrowheads="1"/>
                </p:cNvSpPr>
                <p:nvPr/>
              </p:nvSpPr>
              <p:spPr bwMode="auto">
                <a:xfrm>
                  <a:off x="2046" y="2183"/>
                  <a:ext cx="17"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48" name="Oval 94"/>
                <p:cNvSpPr>
                  <a:spLocks noChangeAspect="1" noChangeArrowheads="1"/>
                </p:cNvSpPr>
                <p:nvPr/>
              </p:nvSpPr>
              <p:spPr bwMode="auto">
                <a:xfrm>
                  <a:off x="2061" y="2132"/>
                  <a:ext cx="16"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49" name="Oval 95"/>
                <p:cNvSpPr>
                  <a:spLocks noChangeAspect="1" noChangeArrowheads="1"/>
                </p:cNvSpPr>
                <p:nvPr/>
              </p:nvSpPr>
              <p:spPr bwMode="auto">
                <a:xfrm>
                  <a:off x="2038" y="2128"/>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pic>
              <p:nvPicPr>
                <p:cNvPr id="150" name="Picture 96" descr="Provetta"/>
                <p:cNvPicPr>
                  <a:picLocks noChangeAspect="1" noChangeArrowheads="1"/>
                </p:cNvPicPr>
                <p:nvPr/>
              </p:nvPicPr>
              <p:blipFill>
                <a:blip r:embed="rId3" cstate="print"/>
                <a:srcRect b="71384"/>
                <a:stretch>
                  <a:fillRect/>
                </a:stretch>
              </p:blipFill>
              <p:spPr bwMode="auto">
                <a:xfrm>
                  <a:off x="1973" y="1990"/>
                  <a:ext cx="149" cy="91"/>
                </a:xfrm>
                <a:prstGeom prst="rect">
                  <a:avLst/>
                </a:prstGeom>
                <a:solidFill>
                  <a:srgbClr val="3333CC"/>
                </a:solidFill>
                <a:ln w="9525">
                  <a:noFill/>
                  <a:miter lim="800000"/>
                  <a:headEnd/>
                  <a:tailEnd/>
                </a:ln>
              </p:spPr>
            </p:pic>
            <p:sp>
              <p:nvSpPr>
                <p:cNvPr id="151" name="Line 97"/>
                <p:cNvSpPr>
                  <a:spLocks noChangeShapeType="1"/>
                </p:cNvSpPr>
                <p:nvPr/>
              </p:nvSpPr>
              <p:spPr bwMode="auto">
                <a:xfrm>
                  <a:off x="200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sp>
              <p:nvSpPr>
                <p:cNvPr id="152" name="Line 98"/>
                <p:cNvSpPr>
                  <a:spLocks noChangeShapeType="1"/>
                </p:cNvSpPr>
                <p:nvPr/>
              </p:nvSpPr>
              <p:spPr bwMode="auto">
                <a:xfrm>
                  <a:off x="208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grpSp>
          <p:grpSp>
            <p:nvGrpSpPr>
              <p:cNvPr id="119" name="Group 99"/>
              <p:cNvGrpSpPr>
                <a:grpSpLocks/>
              </p:cNvGrpSpPr>
              <p:nvPr/>
            </p:nvGrpSpPr>
            <p:grpSpPr bwMode="auto">
              <a:xfrm>
                <a:off x="4904" y="2034"/>
                <a:ext cx="149" cy="261"/>
                <a:chOff x="1973" y="1990"/>
                <a:chExt cx="149" cy="261"/>
              </a:xfrm>
            </p:grpSpPr>
            <p:pic>
              <p:nvPicPr>
                <p:cNvPr id="127" name="Picture 100" descr="Provetta"/>
                <p:cNvPicPr>
                  <a:picLocks noChangeAspect="1" noChangeArrowheads="1"/>
                </p:cNvPicPr>
                <p:nvPr/>
              </p:nvPicPr>
              <p:blipFill>
                <a:blip r:embed="rId3" cstate="print"/>
                <a:srcRect t="27045"/>
                <a:stretch>
                  <a:fillRect/>
                </a:stretch>
              </p:blipFill>
              <p:spPr bwMode="auto">
                <a:xfrm>
                  <a:off x="1973" y="2019"/>
                  <a:ext cx="149" cy="232"/>
                </a:xfrm>
                <a:prstGeom prst="rect">
                  <a:avLst/>
                </a:prstGeom>
                <a:solidFill>
                  <a:srgbClr val="3333CC"/>
                </a:solidFill>
                <a:ln w="9525">
                  <a:noFill/>
                  <a:miter lim="800000"/>
                  <a:headEnd/>
                  <a:tailEnd/>
                </a:ln>
              </p:spPr>
            </p:pic>
            <p:sp>
              <p:nvSpPr>
                <p:cNvPr id="128" name="Oval 101"/>
                <p:cNvSpPr>
                  <a:spLocks noChangeAspect="1" noChangeArrowheads="1"/>
                </p:cNvSpPr>
                <p:nvPr/>
              </p:nvSpPr>
              <p:spPr bwMode="auto">
                <a:xfrm>
                  <a:off x="2017" y="2106"/>
                  <a:ext cx="17"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29" name="Oval 102"/>
                <p:cNvSpPr>
                  <a:spLocks noChangeAspect="1" noChangeArrowheads="1"/>
                </p:cNvSpPr>
                <p:nvPr/>
              </p:nvSpPr>
              <p:spPr bwMode="auto">
                <a:xfrm>
                  <a:off x="2046" y="2101"/>
                  <a:ext cx="17"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30" name="Oval 103"/>
                <p:cNvSpPr>
                  <a:spLocks noChangeAspect="1" noChangeArrowheads="1"/>
                </p:cNvSpPr>
                <p:nvPr/>
              </p:nvSpPr>
              <p:spPr bwMode="auto">
                <a:xfrm>
                  <a:off x="2029" y="2192"/>
                  <a:ext cx="17"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31" name="Oval 104"/>
                <p:cNvSpPr>
                  <a:spLocks noChangeAspect="1" noChangeArrowheads="1"/>
                </p:cNvSpPr>
                <p:nvPr/>
              </p:nvSpPr>
              <p:spPr bwMode="auto">
                <a:xfrm>
                  <a:off x="2038" y="2213"/>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32" name="Oval 105"/>
                <p:cNvSpPr>
                  <a:spLocks noChangeAspect="1" noChangeArrowheads="1"/>
                </p:cNvSpPr>
                <p:nvPr/>
              </p:nvSpPr>
              <p:spPr bwMode="auto">
                <a:xfrm>
                  <a:off x="2015" y="2154"/>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33" name="Oval 106"/>
                <p:cNvSpPr>
                  <a:spLocks noChangeAspect="1" noChangeArrowheads="1"/>
                </p:cNvSpPr>
                <p:nvPr/>
              </p:nvSpPr>
              <p:spPr bwMode="auto">
                <a:xfrm>
                  <a:off x="2038" y="2156"/>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34" name="Oval 107"/>
                <p:cNvSpPr>
                  <a:spLocks noChangeAspect="1" noChangeArrowheads="1"/>
                </p:cNvSpPr>
                <p:nvPr/>
              </p:nvSpPr>
              <p:spPr bwMode="auto">
                <a:xfrm>
                  <a:off x="2046" y="2183"/>
                  <a:ext cx="17"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35" name="Oval 108"/>
                <p:cNvSpPr>
                  <a:spLocks noChangeAspect="1" noChangeArrowheads="1"/>
                </p:cNvSpPr>
                <p:nvPr/>
              </p:nvSpPr>
              <p:spPr bwMode="auto">
                <a:xfrm>
                  <a:off x="2061" y="2132"/>
                  <a:ext cx="16" cy="17"/>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36" name="Oval 109"/>
                <p:cNvSpPr>
                  <a:spLocks noChangeAspect="1" noChangeArrowheads="1"/>
                </p:cNvSpPr>
                <p:nvPr/>
              </p:nvSpPr>
              <p:spPr bwMode="auto">
                <a:xfrm>
                  <a:off x="2038" y="2128"/>
                  <a:ext cx="16" cy="16"/>
                </a:xfrm>
                <a:prstGeom prst="ellipse">
                  <a:avLst/>
                </a:prstGeom>
                <a:solidFill>
                  <a:srgbClr val="3333CC"/>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pic>
              <p:nvPicPr>
                <p:cNvPr id="137" name="Picture 110" descr="Provetta"/>
                <p:cNvPicPr>
                  <a:picLocks noChangeAspect="1" noChangeArrowheads="1"/>
                </p:cNvPicPr>
                <p:nvPr/>
              </p:nvPicPr>
              <p:blipFill>
                <a:blip r:embed="rId3" cstate="print"/>
                <a:srcRect b="71384"/>
                <a:stretch>
                  <a:fillRect/>
                </a:stretch>
              </p:blipFill>
              <p:spPr bwMode="auto">
                <a:xfrm>
                  <a:off x="1973" y="1990"/>
                  <a:ext cx="149" cy="91"/>
                </a:xfrm>
                <a:prstGeom prst="rect">
                  <a:avLst/>
                </a:prstGeom>
                <a:solidFill>
                  <a:srgbClr val="3333CC"/>
                </a:solidFill>
                <a:ln w="9525">
                  <a:noFill/>
                  <a:miter lim="800000"/>
                  <a:headEnd/>
                  <a:tailEnd/>
                </a:ln>
              </p:spPr>
            </p:pic>
            <p:sp>
              <p:nvSpPr>
                <p:cNvPr id="138" name="Line 111"/>
                <p:cNvSpPr>
                  <a:spLocks noChangeShapeType="1"/>
                </p:cNvSpPr>
                <p:nvPr/>
              </p:nvSpPr>
              <p:spPr bwMode="auto">
                <a:xfrm>
                  <a:off x="200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sp>
              <p:nvSpPr>
                <p:cNvPr id="139" name="Line 112"/>
                <p:cNvSpPr>
                  <a:spLocks noChangeShapeType="1"/>
                </p:cNvSpPr>
                <p:nvPr/>
              </p:nvSpPr>
              <p:spPr bwMode="auto">
                <a:xfrm>
                  <a:off x="208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grpSp>
          <p:sp>
            <p:nvSpPr>
              <p:cNvPr id="120" name="Rectangle 113"/>
              <p:cNvSpPr>
                <a:spLocks noChangeArrowheads="1"/>
              </p:cNvSpPr>
              <p:nvPr/>
            </p:nvSpPr>
            <p:spPr bwMode="auto">
              <a:xfrm>
                <a:off x="4111" y="2052"/>
                <a:ext cx="101" cy="64"/>
              </a:xfrm>
              <a:prstGeom prst="rect">
                <a:avLst/>
              </a:prstGeom>
              <a:solidFill>
                <a:srgbClr val="3333CC"/>
              </a:solidFill>
              <a:ln w="19050">
                <a:solidFill>
                  <a:schemeClr val="tx1"/>
                </a:solidFill>
                <a:miter lim="800000"/>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21" name="Rectangle 114"/>
              <p:cNvSpPr>
                <a:spLocks noChangeArrowheads="1"/>
              </p:cNvSpPr>
              <p:nvPr/>
            </p:nvSpPr>
            <p:spPr bwMode="auto">
              <a:xfrm>
                <a:off x="4247" y="2052"/>
                <a:ext cx="101" cy="64"/>
              </a:xfrm>
              <a:prstGeom prst="rect">
                <a:avLst/>
              </a:prstGeom>
              <a:solidFill>
                <a:srgbClr val="3333CC"/>
              </a:solidFill>
              <a:ln w="19050">
                <a:solidFill>
                  <a:schemeClr val="tx1"/>
                </a:solidFill>
                <a:miter lim="800000"/>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22" name="Rectangle 115"/>
              <p:cNvSpPr>
                <a:spLocks noChangeArrowheads="1"/>
              </p:cNvSpPr>
              <p:nvPr/>
            </p:nvSpPr>
            <p:spPr bwMode="auto">
              <a:xfrm>
                <a:off x="4383" y="2052"/>
                <a:ext cx="101" cy="64"/>
              </a:xfrm>
              <a:prstGeom prst="rect">
                <a:avLst/>
              </a:prstGeom>
              <a:solidFill>
                <a:srgbClr val="3333CC"/>
              </a:solidFill>
              <a:ln w="19050">
                <a:solidFill>
                  <a:schemeClr val="tx1"/>
                </a:solidFill>
                <a:miter lim="800000"/>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23" name="Rectangle 116"/>
              <p:cNvSpPr>
                <a:spLocks noChangeArrowheads="1"/>
              </p:cNvSpPr>
              <p:nvPr/>
            </p:nvSpPr>
            <p:spPr bwMode="auto">
              <a:xfrm>
                <a:off x="4519" y="2052"/>
                <a:ext cx="101" cy="64"/>
              </a:xfrm>
              <a:prstGeom prst="rect">
                <a:avLst/>
              </a:prstGeom>
              <a:solidFill>
                <a:srgbClr val="3333CC"/>
              </a:solidFill>
              <a:ln w="19050">
                <a:solidFill>
                  <a:schemeClr val="tx1"/>
                </a:solidFill>
                <a:miter lim="800000"/>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24" name="Rectangle 117"/>
              <p:cNvSpPr>
                <a:spLocks noChangeArrowheads="1"/>
              </p:cNvSpPr>
              <p:nvPr/>
            </p:nvSpPr>
            <p:spPr bwMode="auto">
              <a:xfrm>
                <a:off x="4655" y="2052"/>
                <a:ext cx="101" cy="64"/>
              </a:xfrm>
              <a:prstGeom prst="rect">
                <a:avLst/>
              </a:prstGeom>
              <a:solidFill>
                <a:srgbClr val="3333CC"/>
              </a:solidFill>
              <a:ln w="19050">
                <a:solidFill>
                  <a:schemeClr val="tx1"/>
                </a:solidFill>
                <a:miter lim="800000"/>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25" name="Rectangle 118"/>
              <p:cNvSpPr>
                <a:spLocks noChangeArrowheads="1"/>
              </p:cNvSpPr>
              <p:nvPr/>
            </p:nvSpPr>
            <p:spPr bwMode="auto">
              <a:xfrm>
                <a:off x="4791" y="2052"/>
                <a:ext cx="101" cy="64"/>
              </a:xfrm>
              <a:prstGeom prst="rect">
                <a:avLst/>
              </a:prstGeom>
              <a:solidFill>
                <a:srgbClr val="3333CC"/>
              </a:solidFill>
              <a:ln w="19050">
                <a:solidFill>
                  <a:schemeClr val="tx1"/>
                </a:solidFill>
                <a:miter lim="800000"/>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26" name="Rectangle 119"/>
              <p:cNvSpPr>
                <a:spLocks noChangeArrowheads="1"/>
              </p:cNvSpPr>
              <p:nvPr/>
            </p:nvSpPr>
            <p:spPr bwMode="auto">
              <a:xfrm>
                <a:off x="4927" y="2052"/>
                <a:ext cx="101" cy="64"/>
              </a:xfrm>
              <a:prstGeom prst="rect">
                <a:avLst/>
              </a:prstGeom>
              <a:solidFill>
                <a:srgbClr val="3333CC"/>
              </a:solidFill>
              <a:ln w="19050">
                <a:solidFill>
                  <a:schemeClr val="tx1"/>
                </a:solidFill>
                <a:miter lim="800000"/>
                <a:headEnd/>
                <a:tailEnd/>
              </a:ln>
            </p:spPr>
            <p:txBody>
              <a:bodyPr wrap="none" anchor="ctr"/>
              <a:lstStyle/>
              <a:p>
                <a:pPr algn="ctr"/>
                <a:endParaRPr lang="en-US">
                  <a:solidFill>
                    <a:prstClr val="black"/>
                  </a:solidFill>
                  <a:latin typeface="Arial" pitchFamily="34" charset="0"/>
                  <a:cs typeface="Arial" pitchFamily="34" charset="0"/>
                </a:endParaRPr>
              </a:p>
            </p:txBody>
          </p:sp>
        </p:grpSp>
        <p:grpSp>
          <p:nvGrpSpPr>
            <p:cNvPr id="7" name="Group 120"/>
            <p:cNvGrpSpPr>
              <a:grpSpLocks/>
            </p:cNvGrpSpPr>
            <p:nvPr/>
          </p:nvGrpSpPr>
          <p:grpSpPr bwMode="auto">
            <a:xfrm>
              <a:off x="4080" y="2170"/>
              <a:ext cx="965" cy="261"/>
              <a:chOff x="4088" y="2034"/>
              <a:chExt cx="965" cy="261"/>
            </a:xfrm>
          </p:grpSpPr>
          <p:grpSp>
            <p:nvGrpSpPr>
              <p:cNvPr id="8" name="Group 121"/>
              <p:cNvGrpSpPr>
                <a:grpSpLocks/>
              </p:cNvGrpSpPr>
              <p:nvPr/>
            </p:nvGrpSpPr>
            <p:grpSpPr bwMode="auto">
              <a:xfrm>
                <a:off x="4088" y="2034"/>
                <a:ext cx="149" cy="261"/>
                <a:chOff x="1973" y="1990"/>
                <a:chExt cx="149" cy="261"/>
              </a:xfrm>
            </p:grpSpPr>
            <p:pic>
              <p:nvPicPr>
                <p:cNvPr id="100" name="Picture 122" descr="Provetta"/>
                <p:cNvPicPr>
                  <a:picLocks noChangeAspect="1" noChangeArrowheads="1"/>
                </p:cNvPicPr>
                <p:nvPr/>
              </p:nvPicPr>
              <p:blipFill>
                <a:blip r:embed="rId3" cstate="print"/>
                <a:srcRect t="27045"/>
                <a:stretch>
                  <a:fillRect/>
                </a:stretch>
              </p:blipFill>
              <p:spPr bwMode="auto">
                <a:xfrm>
                  <a:off x="1973" y="2019"/>
                  <a:ext cx="149" cy="232"/>
                </a:xfrm>
                <a:prstGeom prst="rect">
                  <a:avLst/>
                </a:prstGeom>
                <a:solidFill>
                  <a:schemeClr val="accent2"/>
                </a:solidFill>
                <a:ln w="9525">
                  <a:noFill/>
                  <a:miter lim="800000"/>
                  <a:headEnd/>
                  <a:tailEnd/>
                </a:ln>
              </p:spPr>
            </p:pic>
            <p:sp>
              <p:nvSpPr>
                <p:cNvPr id="101" name="Oval 123"/>
                <p:cNvSpPr>
                  <a:spLocks noChangeAspect="1" noChangeArrowheads="1"/>
                </p:cNvSpPr>
                <p:nvPr/>
              </p:nvSpPr>
              <p:spPr bwMode="auto">
                <a:xfrm>
                  <a:off x="2017" y="2106"/>
                  <a:ext cx="17"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02" name="Oval 124"/>
                <p:cNvSpPr>
                  <a:spLocks noChangeAspect="1" noChangeArrowheads="1"/>
                </p:cNvSpPr>
                <p:nvPr/>
              </p:nvSpPr>
              <p:spPr bwMode="auto">
                <a:xfrm>
                  <a:off x="2046" y="2101"/>
                  <a:ext cx="17"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03" name="Oval 125"/>
                <p:cNvSpPr>
                  <a:spLocks noChangeAspect="1" noChangeArrowheads="1"/>
                </p:cNvSpPr>
                <p:nvPr/>
              </p:nvSpPr>
              <p:spPr bwMode="auto">
                <a:xfrm>
                  <a:off x="2029" y="2192"/>
                  <a:ext cx="17"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04" name="Oval 126"/>
                <p:cNvSpPr>
                  <a:spLocks noChangeAspect="1" noChangeArrowheads="1"/>
                </p:cNvSpPr>
                <p:nvPr/>
              </p:nvSpPr>
              <p:spPr bwMode="auto">
                <a:xfrm>
                  <a:off x="2038" y="2213"/>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05" name="Oval 127"/>
                <p:cNvSpPr>
                  <a:spLocks noChangeAspect="1" noChangeArrowheads="1"/>
                </p:cNvSpPr>
                <p:nvPr/>
              </p:nvSpPr>
              <p:spPr bwMode="auto">
                <a:xfrm>
                  <a:off x="2015" y="2154"/>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06" name="Oval 128"/>
                <p:cNvSpPr>
                  <a:spLocks noChangeAspect="1" noChangeArrowheads="1"/>
                </p:cNvSpPr>
                <p:nvPr/>
              </p:nvSpPr>
              <p:spPr bwMode="auto">
                <a:xfrm>
                  <a:off x="2038" y="2156"/>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07" name="Oval 129"/>
                <p:cNvSpPr>
                  <a:spLocks noChangeAspect="1" noChangeArrowheads="1"/>
                </p:cNvSpPr>
                <p:nvPr/>
              </p:nvSpPr>
              <p:spPr bwMode="auto">
                <a:xfrm>
                  <a:off x="2046" y="2183"/>
                  <a:ext cx="17"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08" name="Oval 130"/>
                <p:cNvSpPr>
                  <a:spLocks noChangeAspect="1" noChangeArrowheads="1"/>
                </p:cNvSpPr>
                <p:nvPr/>
              </p:nvSpPr>
              <p:spPr bwMode="auto">
                <a:xfrm>
                  <a:off x="2061" y="2132"/>
                  <a:ext cx="16"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09" name="Oval 131"/>
                <p:cNvSpPr>
                  <a:spLocks noChangeAspect="1" noChangeArrowheads="1"/>
                </p:cNvSpPr>
                <p:nvPr/>
              </p:nvSpPr>
              <p:spPr bwMode="auto">
                <a:xfrm>
                  <a:off x="2038" y="2128"/>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pic>
              <p:nvPicPr>
                <p:cNvPr id="110" name="Picture 132" descr="Provetta"/>
                <p:cNvPicPr>
                  <a:picLocks noChangeAspect="1" noChangeArrowheads="1"/>
                </p:cNvPicPr>
                <p:nvPr/>
              </p:nvPicPr>
              <p:blipFill>
                <a:blip r:embed="rId3" cstate="print"/>
                <a:srcRect b="71384"/>
                <a:stretch>
                  <a:fillRect/>
                </a:stretch>
              </p:blipFill>
              <p:spPr bwMode="auto">
                <a:xfrm>
                  <a:off x="1973" y="1990"/>
                  <a:ext cx="149" cy="91"/>
                </a:xfrm>
                <a:prstGeom prst="rect">
                  <a:avLst/>
                </a:prstGeom>
                <a:solidFill>
                  <a:schemeClr val="accent2"/>
                </a:solidFill>
                <a:ln w="9525">
                  <a:noFill/>
                  <a:miter lim="800000"/>
                  <a:headEnd/>
                  <a:tailEnd/>
                </a:ln>
              </p:spPr>
            </p:pic>
            <p:sp>
              <p:nvSpPr>
                <p:cNvPr id="111" name="Line 133"/>
                <p:cNvSpPr>
                  <a:spLocks noChangeShapeType="1"/>
                </p:cNvSpPr>
                <p:nvPr/>
              </p:nvSpPr>
              <p:spPr bwMode="auto">
                <a:xfrm>
                  <a:off x="200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sp>
              <p:nvSpPr>
                <p:cNvPr id="112" name="Line 134"/>
                <p:cNvSpPr>
                  <a:spLocks noChangeShapeType="1"/>
                </p:cNvSpPr>
                <p:nvPr/>
              </p:nvSpPr>
              <p:spPr bwMode="auto">
                <a:xfrm>
                  <a:off x="208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grpSp>
          <p:grpSp>
            <p:nvGrpSpPr>
              <p:cNvPr id="9" name="Group 135"/>
              <p:cNvGrpSpPr>
                <a:grpSpLocks/>
              </p:cNvGrpSpPr>
              <p:nvPr/>
            </p:nvGrpSpPr>
            <p:grpSpPr bwMode="auto">
              <a:xfrm>
                <a:off x="4224" y="2034"/>
                <a:ext cx="149" cy="261"/>
                <a:chOff x="1973" y="1990"/>
                <a:chExt cx="149" cy="261"/>
              </a:xfrm>
            </p:grpSpPr>
            <p:pic>
              <p:nvPicPr>
                <p:cNvPr id="87" name="Picture 136" descr="Provetta"/>
                <p:cNvPicPr>
                  <a:picLocks noChangeAspect="1" noChangeArrowheads="1"/>
                </p:cNvPicPr>
                <p:nvPr/>
              </p:nvPicPr>
              <p:blipFill>
                <a:blip r:embed="rId3" cstate="print"/>
                <a:srcRect t="27045"/>
                <a:stretch>
                  <a:fillRect/>
                </a:stretch>
              </p:blipFill>
              <p:spPr bwMode="auto">
                <a:xfrm>
                  <a:off x="1973" y="2019"/>
                  <a:ext cx="149" cy="232"/>
                </a:xfrm>
                <a:prstGeom prst="rect">
                  <a:avLst/>
                </a:prstGeom>
                <a:solidFill>
                  <a:schemeClr val="accent2"/>
                </a:solidFill>
                <a:ln w="9525">
                  <a:noFill/>
                  <a:miter lim="800000"/>
                  <a:headEnd/>
                  <a:tailEnd/>
                </a:ln>
              </p:spPr>
            </p:pic>
            <p:sp>
              <p:nvSpPr>
                <p:cNvPr id="88" name="Oval 137"/>
                <p:cNvSpPr>
                  <a:spLocks noChangeAspect="1" noChangeArrowheads="1"/>
                </p:cNvSpPr>
                <p:nvPr/>
              </p:nvSpPr>
              <p:spPr bwMode="auto">
                <a:xfrm>
                  <a:off x="2017" y="2106"/>
                  <a:ext cx="17"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89" name="Oval 138"/>
                <p:cNvSpPr>
                  <a:spLocks noChangeAspect="1" noChangeArrowheads="1"/>
                </p:cNvSpPr>
                <p:nvPr/>
              </p:nvSpPr>
              <p:spPr bwMode="auto">
                <a:xfrm>
                  <a:off x="2046" y="2101"/>
                  <a:ext cx="17"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90" name="Oval 139"/>
                <p:cNvSpPr>
                  <a:spLocks noChangeAspect="1" noChangeArrowheads="1"/>
                </p:cNvSpPr>
                <p:nvPr/>
              </p:nvSpPr>
              <p:spPr bwMode="auto">
                <a:xfrm>
                  <a:off x="2029" y="2192"/>
                  <a:ext cx="17"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91" name="Oval 140"/>
                <p:cNvSpPr>
                  <a:spLocks noChangeAspect="1" noChangeArrowheads="1"/>
                </p:cNvSpPr>
                <p:nvPr/>
              </p:nvSpPr>
              <p:spPr bwMode="auto">
                <a:xfrm>
                  <a:off x="2038" y="2213"/>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92" name="Oval 141"/>
                <p:cNvSpPr>
                  <a:spLocks noChangeAspect="1" noChangeArrowheads="1"/>
                </p:cNvSpPr>
                <p:nvPr/>
              </p:nvSpPr>
              <p:spPr bwMode="auto">
                <a:xfrm>
                  <a:off x="2015" y="2154"/>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93" name="Oval 142"/>
                <p:cNvSpPr>
                  <a:spLocks noChangeAspect="1" noChangeArrowheads="1"/>
                </p:cNvSpPr>
                <p:nvPr/>
              </p:nvSpPr>
              <p:spPr bwMode="auto">
                <a:xfrm>
                  <a:off x="2038" y="2156"/>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94" name="Oval 143"/>
                <p:cNvSpPr>
                  <a:spLocks noChangeAspect="1" noChangeArrowheads="1"/>
                </p:cNvSpPr>
                <p:nvPr/>
              </p:nvSpPr>
              <p:spPr bwMode="auto">
                <a:xfrm>
                  <a:off x="2046" y="2183"/>
                  <a:ext cx="17"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95" name="Oval 144"/>
                <p:cNvSpPr>
                  <a:spLocks noChangeAspect="1" noChangeArrowheads="1"/>
                </p:cNvSpPr>
                <p:nvPr/>
              </p:nvSpPr>
              <p:spPr bwMode="auto">
                <a:xfrm>
                  <a:off x="2061" y="2132"/>
                  <a:ext cx="16"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96" name="Oval 145"/>
                <p:cNvSpPr>
                  <a:spLocks noChangeAspect="1" noChangeArrowheads="1"/>
                </p:cNvSpPr>
                <p:nvPr/>
              </p:nvSpPr>
              <p:spPr bwMode="auto">
                <a:xfrm>
                  <a:off x="2038" y="2128"/>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pic>
              <p:nvPicPr>
                <p:cNvPr id="97" name="Picture 146" descr="Provetta"/>
                <p:cNvPicPr>
                  <a:picLocks noChangeAspect="1" noChangeArrowheads="1"/>
                </p:cNvPicPr>
                <p:nvPr/>
              </p:nvPicPr>
              <p:blipFill>
                <a:blip r:embed="rId3" cstate="print"/>
                <a:srcRect b="71384"/>
                <a:stretch>
                  <a:fillRect/>
                </a:stretch>
              </p:blipFill>
              <p:spPr bwMode="auto">
                <a:xfrm>
                  <a:off x="1973" y="1990"/>
                  <a:ext cx="149" cy="91"/>
                </a:xfrm>
                <a:prstGeom prst="rect">
                  <a:avLst/>
                </a:prstGeom>
                <a:solidFill>
                  <a:schemeClr val="accent2"/>
                </a:solidFill>
                <a:ln w="9525">
                  <a:noFill/>
                  <a:miter lim="800000"/>
                  <a:headEnd/>
                  <a:tailEnd/>
                </a:ln>
              </p:spPr>
            </p:pic>
            <p:sp>
              <p:nvSpPr>
                <p:cNvPr id="98" name="Line 147"/>
                <p:cNvSpPr>
                  <a:spLocks noChangeShapeType="1"/>
                </p:cNvSpPr>
                <p:nvPr/>
              </p:nvSpPr>
              <p:spPr bwMode="auto">
                <a:xfrm>
                  <a:off x="200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sp>
              <p:nvSpPr>
                <p:cNvPr id="99" name="Line 148"/>
                <p:cNvSpPr>
                  <a:spLocks noChangeShapeType="1"/>
                </p:cNvSpPr>
                <p:nvPr/>
              </p:nvSpPr>
              <p:spPr bwMode="auto">
                <a:xfrm>
                  <a:off x="208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grpSp>
          <p:grpSp>
            <p:nvGrpSpPr>
              <p:cNvPr id="10" name="Group 149"/>
              <p:cNvGrpSpPr>
                <a:grpSpLocks/>
              </p:cNvGrpSpPr>
              <p:nvPr/>
            </p:nvGrpSpPr>
            <p:grpSpPr bwMode="auto">
              <a:xfrm>
                <a:off x="4360" y="2034"/>
                <a:ext cx="149" cy="261"/>
                <a:chOff x="1973" y="1990"/>
                <a:chExt cx="149" cy="261"/>
              </a:xfrm>
            </p:grpSpPr>
            <p:pic>
              <p:nvPicPr>
                <p:cNvPr id="74" name="Picture 150" descr="Provetta"/>
                <p:cNvPicPr>
                  <a:picLocks noChangeAspect="1" noChangeArrowheads="1"/>
                </p:cNvPicPr>
                <p:nvPr/>
              </p:nvPicPr>
              <p:blipFill>
                <a:blip r:embed="rId3" cstate="print"/>
                <a:srcRect t="27045"/>
                <a:stretch>
                  <a:fillRect/>
                </a:stretch>
              </p:blipFill>
              <p:spPr bwMode="auto">
                <a:xfrm>
                  <a:off x="1973" y="2019"/>
                  <a:ext cx="149" cy="232"/>
                </a:xfrm>
                <a:prstGeom prst="rect">
                  <a:avLst/>
                </a:prstGeom>
                <a:solidFill>
                  <a:schemeClr val="accent2"/>
                </a:solidFill>
                <a:ln w="9525">
                  <a:noFill/>
                  <a:miter lim="800000"/>
                  <a:headEnd/>
                  <a:tailEnd/>
                </a:ln>
              </p:spPr>
            </p:pic>
            <p:sp>
              <p:nvSpPr>
                <p:cNvPr id="75" name="Oval 151"/>
                <p:cNvSpPr>
                  <a:spLocks noChangeAspect="1" noChangeArrowheads="1"/>
                </p:cNvSpPr>
                <p:nvPr/>
              </p:nvSpPr>
              <p:spPr bwMode="auto">
                <a:xfrm>
                  <a:off x="2017" y="2106"/>
                  <a:ext cx="17"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76" name="Oval 152"/>
                <p:cNvSpPr>
                  <a:spLocks noChangeAspect="1" noChangeArrowheads="1"/>
                </p:cNvSpPr>
                <p:nvPr/>
              </p:nvSpPr>
              <p:spPr bwMode="auto">
                <a:xfrm>
                  <a:off x="2046" y="2101"/>
                  <a:ext cx="17"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77" name="Oval 153"/>
                <p:cNvSpPr>
                  <a:spLocks noChangeAspect="1" noChangeArrowheads="1"/>
                </p:cNvSpPr>
                <p:nvPr/>
              </p:nvSpPr>
              <p:spPr bwMode="auto">
                <a:xfrm>
                  <a:off x="2029" y="2192"/>
                  <a:ext cx="17"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78" name="Oval 154"/>
                <p:cNvSpPr>
                  <a:spLocks noChangeAspect="1" noChangeArrowheads="1"/>
                </p:cNvSpPr>
                <p:nvPr/>
              </p:nvSpPr>
              <p:spPr bwMode="auto">
                <a:xfrm>
                  <a:off x="2038" y="2213"/>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79" name="Oval 155"/>
                <p:cNvSpPr>
                  <a:spLocks noChangeAspect="1" noChangeArrowheads="1"/>
                </p:cNvSpPr>
                <p:nvPr/>
              </p:nvSpPr>
              <p:spPr bwMode="auto">
                <a:xfrm>
                  <a:off x="2015" y="2154"/>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80" name="Oval 156"/>
                <p:cNvSpPr>
                  <a:spLocks noChangeAspect="1" noChangeArrowheads="1"/>
                </p:cNvSpPr>
                <p:nvPr/>
              </p:nvSpPr>
              <p:spPr bwMode="auto">
                <a:xfrm>
                  <a:off x="2038" y="2156"/>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81" name="Oval 157"/>
                <p:cNvSpPr>
                  <a:spLocks noChangeAspect="1" noChangeArrowheads="1"/>
                </p:cNvSpPr>
                <p:nvPr/>
              </p:nvSpPr>
              <p:spPr bwMode="auto">
                <a:xfrm>
                  <a:off x="2046" y="2183"/>
                  <a:ext cx="17"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82" name="Oval 158"/>
                <p:cNvSpPr>
                  <a:spLocks noChangeAspect="1" noChangeArrowheads="1"/>
                </p:cNvSpPr>
                <p:nvPr/>
              </p:nvSpPr>
              <p:spPr bwMode="auto">
                <a:xfrm>
                  <a:off x="2061" y="2132"/>
                  <a:ext cx="16"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83" name="Oval 159"/>
                <p:cNvSpPr>
                  <a:spLocks noChangeAspect="1" noChangeArrowheads="1"/>
                </p:cNvSpPr>
                <p:nvPr/>
              </p:nvSpPr>
              <p:spPr bwMode="auto">
                <a:xfrm>
                  <a:off x="2038" y="2128"/>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pic>
              <p:nvPicPr>
                <p:cNvPr id="84" name="Picture 160" descr="Provetta"/>
                <p:cNvPicPr>
                  <a:picLocks noChangeAspect="1" noChangeArrowheads="1"/>
                </p:cNvPicPr>
                <p:nvPr/>
              </p:nvPicPr>
              <p:blipFill>
                <a:blip r:embed="rId3" cstate="print"/>
                <a:srcRect b="71384"/>
                <a:stretch>
                  <a:fillRect/>
                </a:stretch>
              </p:blipFill>
              <p:spPr bwMode="auto">
                <a:xfrm>
                  <a:off x="1973" y="1990"/>
                  <a:ext cx="149" cy="91"/>
                </a:xfrm>
                <a:prstGeom prst="rect">
                  <a:avLst/>
                </a:prstGeom>
                <a:solidFill>
                  <a:schemeClr val="accent2"/>
                </a:solidFill>
                <a:ln w="9525">
                  <a:noFill/>
                  <a:miter lim="800000"/>
                  <a:headEnd/>
                  <a:tailEnd/>
                </a:ln>
              </p:spPr>
            </p:pic>
            <p:sp>
              <p:nvSpPr>
                <p:cNvPr id="85" name="Line 161"/>
                <p:cNvSpPr>
                  <a:spLocks noChangeShapeType="1"/>
                </p:cNvSpPr>
                <p:nvPr/>
              </p:nvSpPr>
              <p:spPr bwMode="auto">
                <a:xfrm>
                  <a:off x="200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sp>
              <p:nvSpPr>
                <p:cNvPr id="86" name="Line 162"/>
                <p:cNvSpPr>
                  <a:spLocks noChangeShapeType="1"/>
                </p:cNvSpPr>
                <p:nvPr/>
              </p:nvSpPr>
              <p:spPr bwMode="auto">
                <a:xfrm>
                  <a:off x="208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grpSp>
          <p:grpSp>
            <p:nvGrpSpPr>
              <p:cNvPr id="11" name="Group 163"/>
              <p:cNvGrpSpPr>
                <a:grpSpLocks/>
              </p:cNvGrpSpPr>
              <p:nvPr/>
            </p:nvGrpSpPr>
            <p:grpSpPr bwMode="auto">
              <a:xfrm>
                <a:off x="4496" y="2034"/>
                <a:ext cx="149" cy="261"/>
                <a:chOff x="1973" y="1990"/>
                <a:chExt cx="149" cy="261"/>
              </a:xfrm>
            </p:grpSpPr>
            <p:pic>
              <p:nvPicPr>
                <p:cNvPr id="61" name="Picture 164" descr="Provetta"/>
                <p:cNvPicPr>
                  <a:picLocks noChangeAspect="1" noChangeArrowheads="1"/>
                </p:cNvPicPr>
                <p:nvPr/>
              </p:nvPicPr>
              <p:blipFill>
                <a:blip r:embed="rId3" cstate="print"/>
                <a:srcRect t="27045"/>
                <a:stretch>
                  <a:fillRect/>
                </a:stretch>
              </p:blipFill>
              <p:spPr bwMode="auto">
                <a:xfrm>
                  <a:off x="1973" y="2019"/>
                  <a:ext cx="149" cy="232"/>
                </a:xfrm>
                <a:prstGeom prst="rect">
                  <a:avLst/>
                </a:prstGeom>
                <a:solidFill>
                  <a:schemeClr val="accent2"/>
                </a:solidFill>
                <a:ln w="9525">
                  <a:noFill/>
                  <a:miter lim="800000"/>
                  <a:headEnd/>
                  <a:tailEnd/>
                </a:ln>
              </p:spPr>
            </p:pic>
            <p:sp>
              <p:nvSpPr>
                <p:cNvPr id="62" name="Oval 165"/>
                <p:cNvSpPr>
                  <a:spLocks noChangeAspect="1" noChangeArrowheads="1"/>
                </p:cNvSpPr>
                <p:nvPr/>
              </p:nvSpPr>
              <p:spPr bwMode="auto">
                <a:xfrm>
                  <a:off x="2017" y="2106"/>
                  <a:ext cx="17"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63" name="Oval 166"/>
                <p:cNvSpPr>
                  <a:spLocks noChangeAspect="1" noChangeArrowheads="1"/>
                </p:cNvSpPr>
                <p:nvPr/>
              </p:nvSpPr>
              <p:spPr bwMode="auto">
                <a:xfrm>
                  <a:off x="2046" y="2101"/>
                  <a:ext cx="17"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64" name="Oval 167"/>
                <p:cNvSpPr>
                  <a:spLocks noChangeAspect="1" noChangeArrowheads="1"/>
                </p:cNvSpPr>
                <p:nvPr/>
              </p:nvSpPr>
              <p:spPr bwMode="auto">
                <a:xfrm>
                  <a:off x="2029" y="2192"/>
                  <a:ext cx="17"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65" name="Oval 168"/>
                <p:cNvSpPr>
                  <a:spLocks noChangeAspect="1" noChangeArrowheads="1"/>
                </p:cNvSpPr>
                <p:nvPr/>
              </p:nvSpPr>
              <p:spPr bwMode="auto">
                <a:xfrm>
                  <a:off x="2038" y="2213"/>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66" name="Oval 169"/>
                <p:cNvSpPr>
                  <a:spLocks noChangeAspect="1" noChangeArrowheads="1"/>
                </p:cNvSpPr>
                <p:nvPr/>
              </p:nvSpPr>
              <p:spPr bwMode="auto">
                <a:xfrm>
                  <a:off x="2015" y="2154"/>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67" name="Oval 170"/>
                <p:cNvSpPr>
                  <a:spLocks noChangeAspect="1" noChangeArrowheads="1"/>
                </p:cNvSpPr>
                <p:nvPr/>
              </p:nvSpPr>
              <p:spPr bwMode="auto">
                <a:xfrm>
                  <a:off x="2038" y="2156"/>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68" name="Oval 171"/>
                <p:cNvSpPr>
                  <a:spLocks noChangeAspect="1" noChangeArrowheads="1"/>
                </p:cNvSpPr>
                <p:nvPr/>
              </p:nvSpPr>
              <p:spPr bwMode="auto">
                <a:xfrm>
                  <a:off x="2046" y="2183"/>
                  <a:ext cx="17"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69" name="Oval 172"/>
                <p:cNvSpPr>
                  <a:spLocks noChangeAspect="1" noChangeArrowheads="1"/>
                </p:cNvSpPr>
                <p:nvPr/>
              </p:nvSpPr>
              <p:spPr bwMode="auto">
                <a:xfrm>
                  <a:off x="2061" y="2132"/>
                  <a:ext cx="16"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70" name="Oval 173"/>
                <p:cNvSpPr>
                  <a:spLocks noChangeAspect="1" noChangeArrowheads="1"/>
                </p:cNvSpPr>
                <p:nvPr/>
              </p:nvSpPr>
              <p:spPr bwMode="auto">
                <a:xfrm>
                  <a:off x="2038" y="2128"/>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pic>
              <p:nvPicPr>
                <p:cNvPr id="71" name="Picture 174" descr="Provetta"/>
                <p:cNvPicPr>
                  <a:picLocks noChangeAspect="1" noChangeArrowheads="1"/>
                </p:cNvPicPr>
                <p:nvPr/>
              </p:nvPicPr>
              <p:blipFill>
                <a:blip r:embed="rId3" cstate="print"/>
                <a:srcRect b="71384"/>
                <a:stretch>
                  <a:fillRect/>
                </a:stretch>
              </p:blipFill>
              <p:spPr bwMode="auto">
                <a:xfrm>
                  <a:off x="1973" y="1990"/>
                  <a:ext cx="149" cy="91"/>
                </a:xfrm>
                <a:prstGeom prst="rect">
                  <a:avLst/>
                </a:prstGeom>
                <a:solidFill>
                  <a:schemeClr val="accent2"/>
                </a:solidFill>
                <a:ln w="9525">
                  <a:noFill/>
                  <a:miter lim="800000"/>
                  <a:headEnd/>
                  <a:tailEnd/>
                </a:ln>
              </p:spPr>
            </p:pic>
            <p:sp>
              <p:nvSpPr>
                <p:cNvPr id="72" name="Line 175"/>
                <p:cNvSpPr>
                  <a:spLocks noChangeShapeType="1"/>
                </p:cNvSpPr>
                <p:nvPr/>
              </p:nvSpPr>
              <p:spPr bwMode="auto">
                <a:xfrm>
                  <a:off x="200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sp>
              <p:nvSpPr>
                <p:cNvPr id="73" name="Line 176"/>
                <p:cNvSpPr>
                  <a:spLocks noChangeShapeType="1"/>
                </p:cNvSpPr>
                <p:nvPr/>
              </p:nvSpPr>
              <p:spPr bwMode="auto">
                <a:xfrm>
                  <a:off x="208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grpSp>
          <p:grpSp>
            <p:nvGrpSpPr>
              <p:cNvPr id="12" name="Group 177"/>
              <p:cNvGrpSpPr>
                <a:grpSpLocks/>
              </p:cNvGrpSpPr>
              <p:nvPr/>
            </p:nvGrpSpPr>
            <p:grpSpPr bwMode="auto">
              <a:xfrm>
                <a:off x="4632" y="2034"/>
                <a:ext cx="149" cy="261"/>
                <a:chOff x="1973" y="1990"/>
                <a:chExt cx="149" cy="261"/>
              </a:xfrm>
            </p:grpSpPr>
            <p:pic>
              <p:nvPicPr>
                <p:cNvPr id="48" name="Picture 178" descr="Provetta"/>
                <p:cNvPicPr>
                  <a:picLocks noChangeAspect="1" noChangeArrowheads="1"/>
                </p:cNvPicPr>
                <p:nvPr/>
              </p:nvPicPr>
              <p:blipFill>
                <a:blip r:embed="rId3" cstate="print"/>
                <a:srcRect t="27045"/>
                <a:stretch>
                  <a:fillRect/>
                </a:stretch>
              </p:blipFill>
              <p:spPr bwMode="auto">
                <a:xfrm>
                  <a:off x="1973" y="2019"/>
                  <a:ext cx="149" cy="232"/>
                </a:xfrm>
                <a:prstGeom prst="rect">
                  <a:avLst/>
                </a:prstGeom>
                <a:solidFill>
                  <a:schemeClr val="accent2"/>
                </a:solidFill>
                <a:ln w="9525">
                  <a:noFill/>
                  <a:miter lim="800000"/>
                  <a:headEnd/>
                  <a:tailEnd/>
                </a:ln>
              </p:spPr>
            </p:pic>
            <p:sp>
              <p:nvSpPr>
                <p:cNvPr id="49" name="Oval 179"/>
                <p:cNvSpPr>
                  <a:spLocks noChangeAspect="1" noChangeArrowheads="1"/>
                </p:cNvSpPr>
                <p:nvPr/>
              </p:nvSpPr>
              <p:spPr bwMode="auto">
                <a:xfrm>
                  <a:off x="2017" y="2106"/>
                  <a:ext cx="17"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50" name="Oval 180"/>
                <p:cNvSpPr>
                  <a:spLocks noChangeAspect="1" noChangeArrowheads="1"/>
                </p:cNvSpPr>
                <p:nvPr/>
              </p:nvSpPr>
              <p:spPr bwMode="auto">
                <a:xfrm>
                  <a:off x="2046" y="2101"/>
                  <a:ext cx="17"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51" name="Oval 181"/>
                <p:cNvSpPr>
                  <a:spLocks noChangeAspect="1" noChangeArrowheads="1"/>
                </p:cNvSpPr>
                <p:nvPr/>
              </p:nvSpPr>
              <p:spPr bwMode="auto">
                <a:xfrm>
                  <a:off x="2029" y="2192"/>
                  <a:ext cx="17"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52" name="Oval 182"/>
                <p:cNvSpPr>
                  <a:spLocks noChangeAspect="1" noChangeArrowheads="1"/>
                </p:cNvSpPr>
                <p:nvPr/>
              </p:nvSpPr>
              <p:spPr bwMode="auto">
                <a:xfrm>
                  <a:off x="2038" y="2213"/>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53" name="Oval 183"/>
                <p:cNvSpPr>
                  <a:spLocks noChangeAspect="1" noChangeArrowheads="1"/>
                </p:cNvSpPr>
                <p:nvPr/>
              </p:nvSpPr>
              <p:spPr bwMode="auto">
                <a:xfrm>
                  <a:off x="2015" y="2154"/>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54" name="Oval 184"/>
                <p:cNvSpPr>
                  <a:spLocks noChangeAspect="1" noChangeArrowheads="1"/>
                </p:cNvSpPr>
                <p:nvPr/>
              </p:nvSpPr>
              <p:spPr bwMode="auto">
                <a:xfrm>
                  <a:off x="2038" y="2156"/>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55" name="Oval 185"/>
                <p:cNvSpPr>
                  <a:spLocks noChangeAspect="1" noChangeArrowheads="1"/>
                </p:cNvSpPr>
                <p:nvPr/>
              </p:nvSpPr>
              <p:spPr bwMode="auto">
                <a:xfrm>
                  <a:off x="2046" y="2183"/>
                  <a:ext cx="17"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56" name="Oval 186"/>
                <p:cNvSpPr>
                  <a:spLocks noChangeAspect="1" noChangeArrowheads="1"/>
                </p:cNvSpPr>
                <p:nvPr/>
              </p:nvSpPr>
              <p:spPr bwMode="auto">
                <a:xfrm>
                  <a:off x="2061" y="2132"/>
                  <a:ext cx="16"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57" name="Oval 187"/>
                <p:cNvSpPr>
                  <a:spLocks noChangeAspect="1" noChangeArrowheads="1"/>
                </p:cNvSpPr>
                <p:nvPr/>
              </p:nvSpPr>
              <p:spPr bwMode="auto">
                <a:xfrm>
                  <a:off x="2038" y="2128"/>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pic>
              <p:nvPicPr>
                <p:cNvPr id="58" name="Picture 188" descr="Provetta"/>
                <p:cNvPicPr>
                  <a:picLocks noChangeAspect="1" noChangeArrowheads="1"/>
                </p:cNvPicPr>
                <p:nvPr/>
              </p:nvPicPr>
              <p:blipFill>
                <a:blip r:embed="rId3" cstate="print"/>
                <a:srcRect b="71384"/>
                <a:stretch>
                  <a:fillRect/>
                </a:stretch>
              </p:blipFill>
              <p:spPr bwMode="auto">
                <a:xfrm>
                  <a:off x="1973" y="1990"/>
                  <a:ext cx="149" cy="91"/>
                </a:xfrm>
                <a:prstGeom prst="rect">
                  <a:avLst/>
                </a:prstGeom>
                <a:solidFill>
                  <a:schemeClr val="accent2"/>
                </a:solidFill>
                <a:ln w="9525">
                  <a:noFill/>
                  <a:miter lim="800000"/>
                  <a:headEnd/>
                  <a:tailEnd/>
                </a:ln>
              </p:spPr>
            </p:pic>
            <p:sp>
              <p:nvSpPr>
                <p:cNvPr id="59" name="Line 189"/>
                <p:cNvSpPr>
                  <a:spLocks noChangeShapeType="1"/>
                </p:cNvSpPr>
                <p:nvPr/>
              </p:nvSpPr>
              <p:spPr bwMode="auto">
                <a:xfrm>
                  <a:off x="200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sp>
              <p:nvSpPr>
                <p:cNvPr id="60" name="Line 190"/>
                <p:cNvSpPr>
                  <a:spLocks noChangeShapeType="1"/>
                </p:cNvSpPr>
                <p:nvPr/>
              </p:nvSpPr>
              <p:spPr bwMode="auto">
                <a:xfrm>
                  <a:off x="208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grpSp>
          <p:grpSp>
            <p:nvGrpSpPr>
              <p:cNvPr id="13" name="Group 191"/>
              <p:cNvGrpSpPr>
                <a:grpSpLocks/>
              </p:cNvGrpSpPr>
              <p:nvPr/>
            </p:nvGrpSpPr>
            <p:grpSpPr bwMode="auto">
              <a:xfrm>
                <a:off x="4768" y="2034"/>
                <a:ext cx="149" cy="261"/>
                <a:chOff x="1973" y="1990"/>
                <a:chExt cx="149" cy="261"/>
              </a:xfrm>
            </p:grpSpPr>
            <p:pic>
              <p:nvPicPr>
                <p:cNvPr id="35" name="Picture 192" descr="Provetta"/>
                <p:cNvPicPr>
                  <a:picLocks noChangeAspect="1" noChangeArrowheads="1"/>
                </p:cNvPicPr>
                <p:nvPr/>
              </p:nvPicPr>
              <p:blipFill>
                <a:blip r:embed="rId3" cstate="print"/>
                <a:srcRect t="27045"/>
                <a:stretch>
                  <a:fillRect/>
                </a:stretch>
              </p:blipFill>
              <p:spPr bwMode="auto">
                <a:xfrm>
                  <a:off x="1973" y="2019"/>
                  <a:ext cx="149" cy="232"/>
                </a:xfrm>
                <a:prstGeom prst="rect">
                  <a:avLst/>
                </a:prstGeom>
                <a:solidFill>
                  <a:schemeClr val="accent2"/>
                </a:solidFill>
                <a:ln w="9525">
                  <a:noFill/>
                  <a:miter lim="800000"/>
                  <a:headEnd/>
                  <a:tailEnd/>
                </a:ln>
              </p:spPr>
            </p:pic>
            <p:sp>
              <p:nvSpPr>
                <p:cNvPr id="36" name="Oval 193"/>
                <p:cNvSpPr>
                  <a:spLocks noChangeAspect="1" noChangeArrowheads="1"/>
                </p:cNvSpPr>
                <p:nvPr/>
              </p:nvSpPr>
              <p:spPr bwMode="auto">
                <a:xfrm>
                  <a:off x="2017" y="2106"/>
                  <a:ext cx="17"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7" name="Oval 194"/>
                <p:cNvSpPr>
                  <a:spLocks noChangeAspect="1" noChangeArrowheads="1"/>
                </p:cNvSpPr>
                <p:nvPr/>
              </p:nvSpPr>
              <p:spPr bwMode="auto">
                <a:xfrm>
                  <a:off x="2046" y="2101"/>
                  <a:ext cx="17"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8" name="Oval 195"/>
                <p:cNvSpPr>
                  <a:spLocks noChangeAspect="1" noChangeArrowheads="1"/>
                </p:cNvSpPr>
                <p:nvPr/>
              </p:nvSpPr>
              <p:spPr bwMode="auto">
                <a:xfrm>
                  <a:off x="2029" y="2192"/>
                  <a:ext cx="17"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9" name="Oval 196"/>
                <p:cNvSpPr>
                  <a:spLocks noChangeAspect="1" noChangeArrowheads="1"/>
                </p:cNvSpPr>
                <p:nvPr/>
              </p:nvSpPr>
              <p:spPr bwMode="auto">
                <a:xfrm>
                  <a:off x="2038" y="2213"/>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40" name="Oval 197"/>
                <p:cNvSpPr>
                  <a:spLocks noChangeAspect="1" noChangeArrowheads="1"/>
                </p:cNvSpPr>
                <p:nvPr/>
              </p:nvSpPr>
              <p:spPr bwMode="auto">
                <a:xfrm>
                  <a:off x="2015" y="2154"/>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41" name="Oval 198"/>
                <p:cNvSpPr>
                  <a:spLocks noChangeAspect="1" noChangeArrowheads="1"/>
                </p:cNvSpPr>
                <p:nvPr/>
              </p:nvSpPr>
              <p:spPr bwMode="auto">
                <a:xfrm>
                  <a:off x="2038" y="2156"/>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42" name="Oval 199"/>
                <p:cNvSpPr>
                  <a:spLocks noChangeAspect="1" noChangeArrowheads="1"/>
                </p:cNvSpPr>
                <p:nvPr/>
              </p:nvSpPr>
              <p:spPr bwMode="auto">
                <a:xfrm>
                  <a:off x="2046" y="2183"/>
                  <a:ext cx="17"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43" name="Oval 200"/>
                <p:cNvSpPr>
                  <a:spLocks noChangeAspect="1" noChangeArrowheads="1"/>
                </p:cNvSpPr>
                <p:nvPr/>
              </p:nvSpPr>
              <p:spPr bwMode="auto">
                <a:xfrm>
                  <a:off x="2061" y="2132"/>
                  <a:ext cx="16"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44" name="Oval 201"/>
                <p:cNvSpPr>
                  <a:spLocks noChangeAspect="1" noChangeArrowheads="1"/>
                </p:cNvSpPr>
                <p:nvPr/>
              </p:nvSpPr>
              <p:spPr bwMode="auto">
                <a:xfrm>
                  <a:off x="2038" y="2128"/>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pic>
              <p:nvPicPr>
                <p:cNvPr id="45" name="Picture 202" descr="Provetta"/>
                <p:cNvPicPr>
                  <a:picLocks noChangeAspect="1" noChangeArrowheads="1"/>
                </p:cNvPicPr>
                <p:nvPr/>
              </p:nvPicPr>
              <p:blipFill>
                <a:blip r:embed="rId3" cstate="print"/>
                <a:srcRect b="71384"/>
                <a:stretch>
                  <a:fillRect/>
                </a:stretch>
              </p:blipFill>
              <p:spPr bwMode="auto">
                <a:xfrm>
                  <a:off x="1973" y="1990"/>
                  <a:ext cx="149" cy="91"/>
                </a:xfrm>
                <a:prstGeom prst="rect">
                  <a:avLst/>
                </a:prstGeom>
                <a:solidFill>
                  <a:schemeClr val="accent2"/>
                </a:solidFill>
                <a:ln w="9525">
                  <a:noFill/>
                  <a:miter lim="800000"/>
                  <a:headEnd/>
                  <a:tailEnd/>
                </a:ln>
              </p:spPr>
            </p:pic>
            <p:sp>
              <p:nvSpPr>
                <p:cNvPr id="46" name="Line 203"/>
                <p:cNvSpPr>
                  <a:spLocks noChangeShapeType="1"/>
                </p:cNvSpPr>
                <p:nvPr/>
              </p:nvSpPr>
              <p:spPr bwMode="auto">
                <a:xfrm>
                  <a:off x="200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sp>
              <p:nvSpPr>
                <p:cNvPr id="47" name="Line 204"/>
                <p:cNvSpPr>
                  <a:spLocks noChangeShapeType="1"/>
                </p:cNvSpPr>
                <p:nvPr/>
              </p:nvSpPr>
              <p:spPr bwMode="auto">
                <a:xfrm>
                  <a:off x="208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grpSp>
          <p:grpSp>
            <p:nvGrpSpPr>
              <p:cNvPr id="14" name="Group 205"/>
              <p:cNvGrpSpPr>
                <a:grpSpLocks/>
              </p:cNvGrpSpPr>
              <p:nvPr/>
            </p:nvGrpSpPr>
            <p:grpSpPr bwMode="auto">
              <a:xfrm>
                <a:off x="4904" y="2034"/>
                <a:ext cx="149" cy="261"/>
                <a:chOff x="1973" y="1990"/>
                <a:chExt cx="149" cy="261"/>
              </a:xfrm>
            </p:grpSpPr>
            <p:pic>
              <p:nvPicPr>
                <p:cNvPr id="22" name="Picture 206" descr="Provetta"/>
                <p:cNvPicPr>
                  <a:picLocks noChangeAspect="1" noChangeArrowheads="1"/>
                </p:cNvPicPr>
                <p:nvPr/>
              </p:nvPicPr>
              <p:blipFill>
                <a:blip r:embed="rId3" cstate="print"/>
                <a:srcRect t="27045"/>
                <a:stretch>
                  <a:fillRect/>
                </a:stretch>
              </p:blipFill>
              <p:spPr bwMode="auto">
                <a:xfrm>
                  <a:off x="1973" y="2019"/>
                  <a:ext cx="149" cy="232"/>
                </a:xfrm>
                <a:prstGeom prst="rect">
                  <a:avLst/>
                </a:prstGeom>
                <a:solidFill>
                  <a:schemeClr val="accent2"/>
                </a:solidFill>
                <a:ln w="9525">
                  <a:noFill/>
                  <a:miter lim="800000"/>
                  <a:headEnd/>
                  <a:tailEnd/>
                </a:ln>
              </p:spPr>
            </p:pic>
            <p:sp>
              <p:nvSpPr>
                <p:cNvPr id="23" name="Oval 207"/>
                <p:cNvSpPr>
                  <a:spLocks noChangeAspect="1" noChangeArrowheads="1"/>
                </p:cNvSpPr>
                <p:nvPr/>
              </p:nvSpPr>
              <p:spPr bwMode="auto">
                <a:xfrm>
                  <a:off x="2017" y="2106"/>
                  <a:ext cx="17"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4" name="Oval 208"/>
                <p:cNvSpPr>
                  <a:spLocks noChangeAspect="1" noChangeArrowheads="1"/>
                </p:cNvSpPr>
                <p:nvPr/>
              </p:nvSpPr>
              <p:spPr bwMode="auto">
                <a:xfrm>
                  <a:off x="2046" y="2101"/>
                  <a:ext cx="17"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5" name="Oval 209"/>
                <p:cNvSpPr>
                  <a:spLocks noChangeAspect="1" noChangeArrowheads="1"/>
                </p:cNvSpPr>
                <p:nvPr/>
              </p:nvSpPr>
              <p:spPr bwMode="auto">
                <a:xfrm>
                  <a:off x="2029" y="2192"/>
                  <a:ext cx="17"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6" name="Oval 210"/>
                <p:cNvSpPr>
                  <a:spLocks noChangeAspect="1" noChangeArrowheads="1"/>
                </p:cNvSpPr>
                <p:nvPr/>
              </p:nvSpPr>
              <p:spPr bwMode="auto">
                <a:xfrm>
                  <a:off x="2038" y="2213"/>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7" name="Oval 211"/>
                <p:cNvSpPr>
                  <a:spLocks noChangeAspect="1" noChangeArrowheads="1"/>
                </p:cNvSpPr>
                <p:nvPr/>
              </p:nvSpPr>
              <p:spPr bwMode="auto">
                <a:xfrm>
                  <a:off x="2015" y="2154"/>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8" name="Oval 212"/>
                <p:cNvSpPr>
                  <a:spLocks noChangeAspect="1" noChangeArrowheads="1"/>
                </p:cNvSpPr>
                <p:nvPr/>
              </p:nvSpPr>
              <p:spPr bwMode="auto">
                <a:xfrm>
                  <a:off x="2038" y="2156"/>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9" name="Oval 213"/>
                <p:cNvSpPr>
                  <a:spLocks noChangeAspect="1" noChangeArrowheads="1"/>
                </p:cNvSpPr>
                <p:nvPr/>
              </p:nvSpPr>
              <p:spPr bwMode="auto">
                <a:xfrm>
                  <a:off x="2046" y="2183"/>
                  <a:ext cx="17"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0" name="Oval 214"/>
                <p:cNvSpPr>
                  <a:spLocks noChangeAspect="1" noChangeArrowheads="1"/>
                </p:cNvSpPr>
                <p:nvPr/>
              </p:nvSpPr>
              <p:spPr bwMode="auto">
                <a:xfrm>
                  <a:off x="2061" y="2132"/>
                  <a:ext cx="16" cy="17"/>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1" name="Oval 215"/>
                <p:cNvSpPr>
                  <a:spLocks noChangeAspect="1" noChangeArrowheads="1"/>
                </p:cNvSpPr>
                <p:nvPr/>
              </p:nvSpPr>
              <p:spPr bwMode="auto">
                <a:xfrm>
                  <a:off x="2038" y="2128"/>
                  <a:ext cx="16" cy="16"/>
                </a:xfrm>
                <a:prstGeom prst="ellipse">
                  <a:avLst/>
                </a:prstGeom>
                <a:solidFill>
                  <a:schemeClr val="accent2"/>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pic>
              <p:nvPicPr>
                <p:cNvPr id="32" name="Picture 216" descr="Provetta"/>
                <p:cNvPicPr>
                  <a:picLocks noChangeAspect="1" noChangeArrowheads="1"/>
                </p:cNvPicPr>
                <p:nvPr/>
              </p:nvPicPr>
              <p:blipFill>
                <a:blip r:embed="rId3" cstate="print"/>
                <a:srcRect b="71384"/>
                <a:stretch>
                  <a:fillRect/>
                </a:stretch>
              </p:blipFill>
              <p:spPr bwMode="auto">
                <a:xfrm>
                  <a:off x="1973" y="1990"/>
                  <a:ext cx="149" cy="91"/>
                </a:xfrm>
                <a:prstGeom prst="rect">
                  <a:avLst/>
                </a:prstGeom>
                <a:solidFill>
                  <a:schemeClr val="accent2"/>
                </a:solidFill>
                <a:ln w="9525">
                  <a:noFill/>
                  <a:miter lim="800000"/>
                  <a:headEnd/>
                  <a:tailEnd/>
                </a:ln>
              </p:spPr>
            </p:pic>
            <p:sp>
              <p:nvSpPr>
                <p:cNvPr id="33" name="Line 217"/>
                <p:cNvSpPr>
                  <a:spLocks noChangeShapeType="1"/>
                </p:cNvSpPr>
                <p:nvPr/>
              </p:nvSpPr>
              <p:spPr bwMode="auto">
                <a:xfrm>
                  <a:off x="200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sp>
              <p:nvSpPr>
                <p:cNvPr id="34" name="Line 218"/>
                <p:cNvSpPr>
                  <a:spLocks noChangeShapeType="1"/>
                </p:cNvSpPr>
                <p:nvPr/>
              </p:nvSpPr>
              <p:spPr bwMode="auto">
                <a:xfrm>
                  <a:off x="2086" y="2073"/>
                  <a:ext cx="0" cy="132"/>
                </a:xfrm>
                <a:prstGeom prst="line">
                  <a:avLst/>
                </a:prstGeom>
                <a:noFill/>
                <a:ln w="9525">
                  <a:solidFill>
                    <a:schemeClr val="tx1"/>
                  </a:solidFill>
                  <a:round/>
                  <a:headEnd/>
                  <a:tailEnd/>
                </a:ln>
              </p:spPr>
              <p:txBody>
                <a:bodyPr/>
                <a:lstStyle/>
                <a:p>
                  <a:endParaRPr lang="it-IT">
                    <a:solidFill>
                      <a:prstClr val="black"/>
                    </a:solidFill>
                    <a:cs typeface="Arial" pitchFamily="34" charset="0"/>
                  </a:endParaRPr>
                </a:p>
              </p:txBody>
            </p:sp>
          </p:grpSp>
          <p:sp>
            <p:nvSpPr>
              <p:cNvPr id="15" name="Rectangle 219"/>
              <p:cNvSpPr>
                <a:spLocks noChangeArrowheads="1"/>
              </p:cNvSpPr>
              <p:nvPr/>
            </p:nvSpPr>
            <p:spPr bwMode="auto">
              <a:xfrm>
                <a:off x="4111" y="2052"/>
                <a:ext cx="101" cy="64"/>
              </a:xfrm>
              <a:prstGeom prst="rect">
                <a:avLst/>
              </a:prstGeom>
              <a:solidFill>
                <a:schemeClr val="accent2"/>
              </a:solidFill>
              <a:ln w="19050">
                <a:solidFill>
                  <a:schemeClr val="tx1"/>
                </a:solidFill>
                <a:miter lim="800000"/>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6" name="Rectangle 220"/>
              <p:cNvSpPr>
                <a:spLocks noChangeArrowheads="1"/>
              </p:cNvSpPr>
              <p:nvPr/>
            </p:nvSpPr>
            <p:spPr bwMode="auto">
              <a:xfrm>
                <a:off x="4247" y="2052"/>
                <a:ext cx="101" cy="64"/>
              </a:xfrm>
              <a:prstGeom prst="rect">
                <a:avLst/>
              </a:prstGeom>
              <a:solidFill>
                <a:schemeClr val="accent2"/>
              </a:solidFill>
              <a:ln w="19050">
                <a:solidFill>
                  <a:schemeClr val="tx1"/>
                </a:solidFill>
                <a:miter lim="800000"/>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7" name="Rectangle 221"/>
              <p:cNvSpPr>
                <a:spLocks noChangeArrowheads="1"/>
              </p:cNvSpPr>
              <p:nvPr/>
            </p:nvSpPr>
            <p:spPr bwMode="auto">
              <a:xfrm>
                <a:off x="4383" y="2052"/>
                <a:ext cx="101" cy="64"/>
              </a:xfrm>
              <a:prstGeom prst="rect">
                <a:avLst/>
              </a:prstGeom>
              <a:solidFill>
                <a:schemeClr val="accent2"/>
              </a:solidFill>
              <a:ln w="19050">
                <a:solidFill>
                  <a:schemeClr val="tx1"/>
                </a:solidFill>
                <a:miter lim="800000"/>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8" name="Rectangle 222"/>
              <p:cNvSpPr>
                <a:spLocks noChangeArrowheads="1"/>
              </p:cNvSpPr>
              <p:nvPr/>
            </p:nvSpPr>
            <p:spPr bwMode="auto">
              <a:xfrm>
                <a:off x="4519" y="2052"/>
                <a:ext cx="101" cy="64"/>
              </a:xfrm>
              <a:prstGeom prst="rect">
                <a:avLst/>
              </a:prstGeom>
              <a:solidFill>
                <a:schemeClr val="accent2"/>
              </a:solidFill>
              <a:ln w="19050">
                <a:solidFill>
                  <a:schemeClr val="tx1"/>
                </a:solidFill>
                <a:miter lim="800000"/>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19" name="Rectangle 223"/>
              <p:cNvSpPr>
                <a:spLocks noChangeArrowheads="1"/>
              </p:cNvSpPr>
              <p:nvPr/>
            </p:nvSpPr>
            <p:spPr bwMode="auto">
              <a:xfrm>
                <a:off x="4655" y="2052"/>
                <a:ext cx="101" cy="64"/>
              </a:xfrm>
              <a:prstGeom prst="rect">
                <a:avLst/>
              </a:prstGeom>
              <a:solidFill>
                <a:schemeClr val="accent2"/>
              </a:solidFill>
              <a:ln w="19050">
                <a:solidFill>
                  <a:schemeClr val="tx1"/>
                </a:solidFill>
                <a:miter lim="800000"/>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0" name="Rectangle 224"/>
              <p:cNvSpPr>
                <a:spLocks noChangeArrowheads="1"/>
              </p:cNvSpPr>
              <p:nvPr/>
            </p:nvSpPr>
            <p:spPr bwMode="auto">
              <a:xfrm>
                <a:off x="4791" y="2052"/>
                <a:ext cx="101" cy="64"/>
              </a:xfrm>
              <a:prstGeom prst="rect">
                <a:avLst/>
              </a:prstGeom>
              <a:solidFill>
                <a:schemeClr val="accent2"/>
              </a:solidFill>
              <a:ln w="19050">
                <a:solidFill>
                  <a:schemeClr val="tx1"/>
                </a:solidFill>
                <a:miter lim="800000"/>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1" name="Rectangle 225"/>
              <p:cNvSpPr>
                <a:spLocks noChangeArrowheads="1"/>
              </p:cNvSpPr>
              <p:nvPr/>
            </p:nvSpPr>
            <p:spPr bwMode="auto">
              <a:xfrm>
                <a:off x="4927" y="2052"/>
                <a:ext cx="101" cy="64"/>
              </a:xfrm>
              <a:prstGeom prst="rect">
                <a:avLst/>
              </a:prstGeom>
              <a:solidFill>
                <a:schemeClr val="accent2"/>
              </a:solidFill>
              <a:ln w="19050">
                <a:solidFill>
                  <a:schemeClr val="tx1"/>
                </a:solidFill>
                <a:miter lim="800000"/>
                <a:headEnd/>
                <a:tailEnd/>
              </a:ln>
            </p:spPr>
            <p:txBody>
              <a:bodyPr wrap="none" anchor="ctr"/>
              <a:lstStyle/>
              <a:p>
                <a:pPr algn="ctr"/>
                <a:endParaRPr lang="en-US">
                  <a:solidFill>
                    <a:prstClr val="black"/>
                  </a:solidFill>
                  <a:latin typeface="Arial" pitchFamily="34" charset="0"/>
                  <a:cs typeface="Arial" pitchFamily="34" charset="0"/>
                </a:endParaRPr>
              </a:p>
            </p:txBody>
          </p:sp>
        </p:grpSp>
      </p:grpSp>
      <p:grpSp>
        <p:nvGrpSpPr>
          <p:cNvPr id="219" name="Group 227"/>
          <p:cNvGrpSpPr>
            <a:grpSpLocks/>
          </p:cNvGrpSpPr>
          <p:nvPr/>
        </p:nvGrpSpPr>
        <p:grpSpPr bwMode="auto">
          <a:xfrm>
            <a:off x="5220098" y="2564909"/>
            <a:ext cx="300349" cy="917624"/>
            <a:chOff x="3266" y="765"/>
            <a:chExt cx="308" cy="941"/>
          </a:xfrm>
        </p:grpSpPr>
        <p:pic>
          <p:nvPicPr>
            <p:cNvPr id="368" name="Picture 228" descr="Provetta"/>
            <p:cNvPicPr>
              <a:picLocks noChangeAspect="1" noChangeArrowheads="1"/>
            </p:cNvPicPr>
            <p:nvPr/>
          </p:nvPicPr>
          <p:blipFill>
            <a:blip r:embed="rId3" cstate="print"/>
            <a:srcRect/>
            <a:stretch>
              <a:fillRect/>
            </a:stretch>
          </p:blipFill>
          <p:spPr bwMode="auto">
            <a:xfrm>
              <a:off x="3266" y="765"/>
              <a:ext cx="308" cy="941"/>
            </a:xfrm>
            <a:prstGeom prst="rect">
              <a:avLst/>
            </a:prstGeom>
            <a:noFill/>
            <a:ln w="9525">
              <a:noFill/>
              <a:miter lim="800000"/>
              <a:headEnd/>
              <a:tailEnd/>
            </a:ln>
          </p:spPr>
        </p:pic>
        <p:grpSp>
          <p:nvGrpSpPr>
            <p:cNvPr id="369" name="Group 229"/>
            <p:cNvGrpSpPr>
              <a:grpSpLocks/>
            </p:cNvGrpSpPr>
            <p:nvPr/>
          </p:nvGrpSpPr>
          <p:grpSpPr bwMode="auto">
            <a:xfrm>
              <a:off x="3348" y="1240"/>
              <a:ext cx="129" cy="354"/>
              <a:chOff x="2816" y="604"/>
              <a:chExt cx="129" cy="354"/>
            </a:xfrm>
          </p:grpSpPr>
          <p:sp>
            <p:nvSpPr>
              <p:cNvPr id="370" name="Oval 230"/>
              <p:cNvSpPr>
                <a:spLocks noChangeAspect="1" noChangeArrowheads="1"/>
              </p:cNvSpPr>
              <p:nvPr/>
            </p:nvSpPr>
            <p:spPr bwMode="auto">
              <a:xfrm>
                <a:off x="2820" y="703"/>
                <a:ext cx="35" cy="35"/>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71" name="Oval 231"/>
              <p:cNvSpPr>
                <a:spLocks noChangeAspect="1" noChangeArrowheads="1"/>
              </p:cNvSpPr>
              <p:nvPr/>
            </p:nvSpPr>
            <p:spPr bwMode="auto">
              <a:xfrm>
                <a:off x="2880" y="692"/>
                <a:ext cx="35" cy="34"/>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72" name="Oval 232"/>
              <p:cNvSpPr>
                <a:spLocks noChangeAspect="1" noChangeArrowheads="1"/>
              </p:cNvSpPr>
              <p:nvPr/>
            </p:nvSpPr>
            <p:spPr bwMode="auto">
              <a:xfrm>
                <a:off x="2846" y="881"/>
                <a:ext cx="34" cy="34"/>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73" name="Oval 233"/>
              <p:cNvSpPr>
                <a:spLocks noChangeAspect="1" noChangeArrowheads="1"/>
              </p:cNvSpPr>
              <p:nvPr/>
            </p:nvSpPr>
            <p:spPr bwMode="auto">
              <a:xfrm>
                <a:off x="2880" y="604"/>
                <a:ext cx="35" cy="34"/>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74" name="Oval 234"/>
              <p:cNvSpPr>
                <a:spLocks noChangeAspect="1" noChangeArrowheads="1"/>
              </p:cNvSpPr>
              <p:nvPr/>
            </p:nvSpPr>
            <p:spPr bwMode="auto">
              <a:xfrm>
                <a:off x="2863" y="924"/>
                <a:ext cx="34" cy="34"/>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75" name="Oval 235"/>
              <p:cNvSpPr>
                <a:spLocks noChangeAspect="1" noChangeArrowheads="1"/>
              </p:cNvSpPr>
              <p:nvPr/>
            </p:nvSpPr>
            <p:spPr bwMode="auto">
              <a:xfrm>
                <a:off x="2816" y="802"/>
                <a:ext cx="34" cy="34"/>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76" name="Oval 236"/>
              <p:cNvSpPr>
                <a:spLocks noChangeAspect="1" noChangeArrowheads="1"/>
              </p:cNvSpPr>
              <p:nvPr/>
            </p:nvSpPr>
            <p:spPr bwMode="auto">
              <a:xfrm>
                <a:off x="2863" y="806"/>
                <a:ext cx="34" cy="34"/>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77" name="Oval 237"/>
              <p:cNvSpPr>
                <a:spLocks noChangeAspect="1" noChangeArrowheads="1"/>
              </p:cNvSpPr>
              <p:nvPr/>
            </p:nvSpPr>
            <p:spPr bwMode="auto">
              <a:xfrm>
                <a:off x="2880" y="863"/>
                <a:ext cx="35" cy="34"/>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78" name="Oval 238"/>
              <p:cNvSpPr>
                <a:spLocks noChangeAspect="1" noChangeArrowheads="1"/>
              </p:cNvSpPr>
              <p:nvPr/>
            </p:nvSpPr>
            <p:spPr bwMode="auto">
              <a:xfrm>
                <a:off x="2911" y="758"/>
                <a:ext cx="34" cy="34"/>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79" name="Oval 239"/>
              <p:cNvSpPr>
                <a:spLocks noChangeAspect="1" noChangeArrowheads="1"/>
              </p:cNvSpPr>
              <p:nvPr/>
            </p:nvSpPr>
            <p:spPr bwMode="auto">
              <a:xfrm>
                <a:off x="2863" y="748"/>
                <a:ext cx="34" cy="34"/>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80" name="Oval 240"/>
              <p:cNvSpPr>
                <a:spLocks noChangeAspect="1" noChangeArrowheads="1"/>
              </p:cNvSpPr>
              <p:nvPr/>
            </p:nvSpPr>
            <p:spPr bwMode="auto">
              <a:xfrm>
                <a:off x="2817" y="634"/>
                <a:ext cx="34" cy="34"/>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grpSp>
      </p:grpSp>
      <p:sp>
        <p:nvSpPr>
          <p:cNvPr id="221" name="Text Box 242"/>
          <p:cNvSpPr txBox="1">
            <a:spLocks noChangeArrowheads="1"/>
          </p:cNvSpPr>
          <p:nvPr/>
        </p:nvSpPr>
        <p:spPr bwMode="auto">
          <a:xfrm>
            <a:off x="5220072" y="1844825"/>
            <a:ext cx="1581150" cy="523220"/>
          </a:xfrm>
          <a:prstGeom prst="rect">
            <a:avLst/>
          </a:prstGeom>
          <a:noFill/>
          <a:ln w="9525">
            <a:noFill/>
            <a:miter lim="800000"/>
            <a:headEnd/>
            <a:tailEnd/>
          </a:ln>
        </p:spPr>
        <p:txBody>
          <a:bodyPr lIns="91370" tIns="45687" rIns="91370" bIns="45687">
            <a:spAutoFit/>
          </a:bodyPr>
          <a:lstStyle/>
          <a:p>
            <a:pPr algn="ctr">
              <a:spcBef>
                <a:spcPct val="50000"/>
              </a:spcBef>
            </a:pPr>
            <a:r>
              <a:rPr lang="it-IT" sz="1400" b="1" dirty="0">
                <a:solidFill>
                  <a:prstClr val="black"/>
                </a:solidFill>
                <a:latin typeface="Arial" pitchFamily="34" charset="0"/>
                <a:cs typeface="Arial" pitchFamily="34" charset="0"/>
              </a:rPr>
              <a:t> </a:t>
            </a:r>
            <a:r>
              <a:rPr lang="it-IT" sz="1400" b="1" dirty="0" err="1">
                <a:solidFill>
                  <a:prstClr val="black"/>
                </a:solidFill>
                <a:latin typeface="Arial" pitchFamily="34" charset="0"/>
                <a:cs typeface="Arial" pitchFamily="34" charset="0"/>
              </a:rPr>
              <a:t>Tumor</a:t>
            </a:r>
            <a:r>
              <a:rPr lang="it-IT" sz="1400" b="1" dirty="0">
                <a:solidFill>
                  <a:prstClr val="black"/>
                </a:solidFill>
                <a:latin typeface="Arial" pitchFamily="34" charset="0"/>
                <a:cs typeface="Arial" pitchFamily="34" charset="0"/>
              </a:rPr>
              <a:t> </a:t>
            </a:r>
            <a:r>
              <a:rPr lang="it-IT" sz="1400" b="1" dirty="0" err="1">
                <a:solidFill>
                  <a:prstClr val="black"/>
                </a:solidFill>
                <a:latin typeface="Arial" pitchFamily="34" charset="0"/>
                <a:cs typeface="Arial" pitchFamily="34" charset="0"/>
              </a:rPr>
              <a:t>dissociation</a:t>
            </a:r>
            <a:endParaRPr lang="en-GB" sz="1400" b="1" dirty="0">
              <a:solidFill>
                <a:prstClr val="black"/>
              </a:solidFill>
              <a:latin typeface="Arial" pitchFamily="34" charset="0"/>
              <a:cs typeface="Arial" pitchFamily="34" charset="0"/>
            </a:endParaRPr>
          </a:p>
        </p:txBody>
      </p:sp>
      <p:sp>
        <p:nvSpPr>
          <p:cNvPr id="223" name="Text Box 244"/>
          <p:cNvSpPr txBox="1">
            <a:spLocks noChangeArrowheads="1"/>
          </p:cNvSpPr>
          <p:nvPr/>
        </p:nvSpPr>
        <p:spPr bwMode="auto">
          <a:xfrm>
            <a:off x="4714623" y="4040901"/>
            <a:ext cx="1847850" cy="593325"/>
          </a:xfrm>
          <a:prstGeom prst="rect">
            <a:avLst/>
          </a:prstGeom>
          <a:noFill/>
          <a:ln w="9525">
            <a:noFill/>
            <a:miter lim="800000"/>
            <a:headEnd/>
            <a:tailEnd/>
          </a:ln>
        </p:spPr>
        <p:txBody>
          <a:bodyPr lIns="91370" tIns="45687" rIns="91370" bIns="45687">
            <a:spAutoFit/>
          </a:bodyPr>
          <a:lstStyle/>
          <a:p>
            <a:pPr algn="ctr">
              <a:lnSpc>
                <a:spcPts val="1280"/>
              </a:lnSpc>
            </a:pPr>
            <a:r>
              <a:rPr lang="it-IT" sz="1400" b="1" dirty="0" err="1">
                <a:solidFill>
                  <a:prstClr val="black"/>
                </a:solidFill>
                <a:latin typeface="Arial" pitchFamily="34" charset="0"/>
                <a:cs typeface="Arial" pitchFamily="34" charset="0"/>
              </a:rPr>
              <a:t>Tumorsphere</a:t>
            </a:r>
            <a:endParaRPr lang="it-IT" sz="1400" b="1" dirty="0">
              <a:solidFill>
                <a:prstClr val="black"/>
              </a:solidFill>
              <a:latin typeface="Arial" pitchFamily="34" charset="0"/>
              <a:cs typeface="Arial" pitchFamily="34" charset="0"/>
            </a:endParaRPr>
          </a:p>
          <a:p>
            <a:pPr algn="ctr">
              <a:lnSpc>
                <a:spcPts val="1280"/>
              </a:lnSpc>
            </a:pPr>
            <a:r>
              <a:rPr lang="it-IT" sz="1400" b="1" dirty="0">
                <a:solidFill>
                  <a:prstClr val="black"/>
                </a:solidFill>
                <a:latin typeface="Arial" pitchFamily="34" charset="0"/>
                <a:cs typeface="Arial" pitchFamily="34" charset="0"/>
              </a:rPr>
              <a:t>culture</a:t>
            </a:r>
          </a:p>
          <a:p>
            <a:pPr algn="ctr">
              <a:lnSpc>
                <a:spcPts val="1280"/>
              </a:lnSpc>
            </a:pPr>
            <a:r>
              <a:rPr lang="it-IT" sz="1400" b="1" dirty="0">
                <a:solidFill>
                  <a:prstClr val="black"/>
                </a:solidFill>
                <a:latin typeface="Arial" pitchFamily="34" charset="0"/>
                <a:cs typeface="Arial" pitchFamily="34" charset="0"/>
              </a:rPr>
              <a:t>and </a:t>
            </a:r>
            <a:r>
              <a:rPr lang="it-IT" sz="1400" b="1" dirty="0" err="1">
                <a:solidFill>
                  <a:prstClr val="black"/>
                </a:solidFill>
                <a:latin typeface="Arial" pitchFamily="34" charset="0"/>
                <a:cs typeface="Arial" pitchFamily="34" charset="0"/>
              </a:rPr>
              <a:t>expansion</a:t>
            </a:r>
            <a:endParaRPr lang="en-GB" sz="1400" b="1" dirty="0">
              <a:solidFill>
                <a:prstClr val="black"/>
              </a:solidFill>
              <a:latin typeface="Arial" pitchFamily="34" charset="0"/>
              <a:cs typeface="Arial" pitchFamily="34" charset="0"/>
            </a:endParaRPr>
          </a:p>
        </p:txBody>
      </p:sp>
      <p:grpSp>
        <p:nvGrpSpPr>
          <p:cNvPr id="409" name="Gruppo 408"/>
          <p:cNvGrpSpPr/>
          <p:nvPr/>
        </p:nvGrpSpPr>
        <p:grpSpPr>
          <a:xfrm>
            <a:off x="4644013" y="4581227"/>
            <a:ext cx="2127250" cy="1081087"/>
            <a:chOff x="7267377" y="2983558"/>
            <a:chExt cx="2127250" cy="1081087"/>
          </a:xfrm>
        </p:grpSpPr>
        <p:pic>
          <p:nvPicPr>
            <p:cNvPr id="222" name="Picture 243" descr="flask"/>
            <p:cNvPicPr>
              <a:picLocks noChangeAspect="1" noChangeArrowheads="1"/>
            </p:cNvPicPr>
            <p:nvPr/>
          </p:nvPicPr>
          <p:blipFill>
            <a:blip r:embed="rId4" cstate="print"/>
            <a:srcRect/>
            <a:stretch>
              <a:fillRect/>
            </a:stretch>
          </p:blipFill>
          <p:spPr bwMode="auto">
            <a:xfrm>
              <a:off x="7267377" y="2983558"/>
              <a:ext cx="2127250" cy="1081087"/>
            </a:xfrm>
            <a:prstGeom prst="rect">
              <a:avLst/>
            </a:prstGeom>
            <a:noFill/>
            <a:ln w="9525">
              <a:noFill/>
              <a:miter lim="800000"/>
              <a:headEnd/>
              <a:tailEnd/>
            </a:ln>
          </p:spPr>
        </p:pic>
        <p:sp>
          <p:nvSpPr>
            <p:cNvPr id="224" name="Oval 245"/>
            <p:cNvSpPr>
              <a:spLocks noChangeAspect="1" noChangeArrowheads="1"/>
            </p:cNvSpPr>
            <p:nvPr/>
          </p:nvSpPr>
          <p:spPr bwMode="auto">
            <a:xfrm>
              <a:off x="8613577" y="3747145"/>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25" name="Oval 246"/>
            <p:cNvSpPr>
              <a:spLocks noChangeAspect="1" noChangeArrowheads="1"/>
            </p:cNvSpPr>
            <p:nvPr/>
          </p:nvSpPr>
          <p:spPr bwMode="auto">
            <a:xfrm>
              <a:off x="8589764" y="3704283"/>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26" name="Oval 247"/>
            <p:cNvSpPr>
              <a:spLocks noChangeAspect="1" noChangeArrowheads="1"/>
            </p:cNvSpPr>
            <p:nvPr/>
          </p:nvSpPr>
          <p:spPr bwMode="auto">
            <a:xfrm>
              <a:off x="8618339" y="371222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27" name="Oval 248"/>
            <p:cNvSpPr>
              <a:spLocks noChangeAspect="1" noChangeArrowheads="1"/>
            </p:cNvSpPr>
            <p:nvPr/>
          </p:nvSpPr>
          <p:spPr bwMode="auto">
            <a:xfrm>
              <a:off x="8586589" y="374397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28" name="Oval 249"/>
            <p:cNvSpPr>
              <a:spLocks noChangeAspect="1" noChangeArrowheads="1"/>
            </p:cNvSpPr>
            <p:nvPr/>
          </p:nvSpPr>
          <p:spPr bwMode="auto">
            <a:xfrm>
              <a:off x="8585002" y="3712220"/>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29" name="Oval 250"/>
            <p:cNvSpPr>
              <a:spLocks noChangeAspect="1" noChangeArrowheads="1"/>
            </p:cNvSpPr>
            <p:nvPr/>
          </p:nvSpPr>
          <p:spPr bwMode="auto">
            <a:xfrm>
              <a:off x="8621514" y="3697933"/>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30" name="Oval 251"/>
            <p:cNvSpPr>
              <a:spLocks noChangeAspect="1" noChangeArrowheads="1"/>
            </p:cNvSpPr>
            <p:nvPr/>
          </p:nvSpPr>
          <p:spPr bwMode="auto">
            <a:xfrm>
              <a:off x="8615164" y="3715395"/>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31" name="Oval 252"/>
            <p:cNvSpPr>
              <a:spLocks noChangeAspect="1" noChangeArrowheads="1"/>
            </p:cNvSpPr>
            <p:nvPr/>
          </p:nvSpPr>
          <p:spPr bwMode="auto">
            <a:xfrm>
              <a:off x="8561189" y="3710633"/>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32" name="Oval 253"/>
            <p:cNvSpPr>
              <a:spLocks noChangeAspect="1" noChangeArrowheads="1"/>
            </p:cNvSpPr>
            <p:nvPr/>
          </p:nvSpPr>
          <p:spPr bwMode="auto">
            <a:xfrm>
              <a:off x="8580239" y="3683645"/>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33" name="Oval 254"/>
            <p:cNvSpPr>
              <a:spLocks noChangeAspect="1" noChangeArrowheads="1"/>
            </p:cNvSpPr>
            <p:nvPr/>
          </p:nvSpPr>
          <p:spPr bwMode="auto">
            <a:xfrm>
              <a:off x="8604052" y="3680470"/>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34" name="Oval 255"/>
            <p:cNvSpPr>
              <a:spLocks noChangeAspect="1" noChangeArrowheads="1"/>
            </p:cNvSpPr>
            <p:nvPr/>
          </p:nvSpPr>
          <p:spPr bwMode="auto">
            <a:xfrm>
              <a:off x="8623102" y="3694758"/>
              <a:ext cx="33338" cy="34925"/>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35" name="Oval 256"/>
            <p:cNvSpPr>
              <a:spLocks noChangeAspect="1" noChangeArrowheads="1"/>
            </p:cNvSpPr>
            <p:nvPr/>
          </p:nvSpPr>
          <p:spPr bwMode="auto">
            <a:xfrm>
              <a:off x="8627864" y="3720158"/>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36" name="Oval 257"/>
            <p:cNvSpPr>
              <a:spLocks noChangeAspect="1" noChangeArrowheads="1"/>
            </p:cNvSpPr>
            <p:nvPr/>
          </p:nvSpPr>
          <p:spPr bwMode="auto">
            <a:xfrm>
              <a:off x="8597702" y="3732858"/>
              <a:ext cx="34925"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37" name="Oval 258"/>
            <p:cNvSpPr>
              <a:spLocks noChangeAspect="1" noChangeArrowheads="1"/>
            </p:cNvSpPr>
            <p:nvPr/>
          </p:nvSpPr>
          <p:spPr bwMode="auto">
            <a:xfrm>
              <a:off x="8567539" y="3736033"/>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38" name="Oval 259"/>
            <p:cNvSpPr>
              <a:spLocks noChangeAspect="1" noChangeArrowheads="1"/>
            </p:cNvSpPr>
            <p:nvPr/>
          </p:nvSpPr>
          <p:spPr bwMode="auto">
            <a:xfrm>
              <a:off x="8411964" y="3710633"/>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39" name="Oval 260"/>
            <p:cNvSpPr>
              <a:spLocks noChangeAspect="1" noChangeArrowheads="1"/>
            </p:cNvSpPr>
            <p:nvPr/>
          </p:nvSpPr>
          <p:spPr bwMode="auto">
            <a:xfrm>
              <a:off x="8386564" y="3666183"/>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40" name="Oval 261"/>
            <p:cNvSpPr>
              <a:spLocks noChangeAspect="1" noChangeArrowheads="1"/>
            </p:cNvSpPr>
            <p:nvPr/>
          </p:nvSpPr>
          <p:spPr bwMode="auto">
            <a:xfrm>
              <a:off x="8413552" y="367412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41" name="Oval 262"/>
            <p:cNvSpPr>
              <a:spLocks noChangeAspect="1" noChangeArrowheads="1"/>
            </p:cNvSpPr>
            <p:nvPr/>
          </p:nvSpPr>
          <p:spPr bwMode="auto">
            <a:xfrm>
              <a:off x="8383389" y="3705870"/>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42" name="Oval 263"/>
            <p:cNvSpPr>
              <a:spLocks noChangeAspect="1" noChangeArrowheads="1"/>
            </p:cNvSpPr>
            <p:nvPr/>
          </p:nvSpPr>
          <p:spPr bwMode="auto">
            <a:xfrm>
              <a:off x="8381802" y="3672533"/>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43" name="Oval 264"/>
            <p:cNvSpPr>
              <a:spLocks noChangeAspect="1" noChangeArrowheads="1"/>
            </p:cNvSpPr>
            <p:nvPr/>
          </p:nvSpPr>
          <p:spPr bwMode="auto">
            <a:xfrm>
              <a:off x="8418314" y="3658245"/>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44" name="Oval 265"/>
            <p:cNvSpPr>
              <a:spLocks noChangeAspect="1" noChangeArrowheads="1"/>
            </p:cNvSpPr>
            <p:nvPr/>
          </p:nvSpPr>
          <p:spPr bwMode="auto">
            <a:xfrm>
              <a:off x="8411964" y="3675708"/>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45" name="Oval 266"/>
            <p:cNvSpPr>
              <a:spLocks noChangeAspect="1" noChangeArrowheads="1"/>
            </p:cNvSpPr>
            <p:nvPr/>
          </p:nvSpPr>
          <p:spPr bwMode="auto">
            <a:xfrm>
              <a:off x="8356402" y="3672533"/>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46" name="Oval 267"/>
            <p:cNvSpPr>
              <a:spLocks noChangeAspect="1" noChangeArrowheads="1"/>
            </p:cNvSpPr>
            <p:nvPr/>
          </p:nvSpPr>
          <p:spPr bwMode="auto">
            <a:xfrm>
              <a:off x="8377039" y="3645545"/>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47" name="Oval 268"/>
            <p:cNvSpPr>
              <a:spLocks noChangeAspect="1" noChangeArrowheads="1"/>
            </p:cNvSpPr>
            <p:nvPr/>
          </p:nvSpPr>
          <p:spPr bwMode="auto">
            <a:xfrm>
              <a:off x="8400852" y="3640783"/>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48" name="Oval 269"/>
            <p:cNvSpPr>
              <a:spLocks noChangeAspect="1" noChangeArrowheads="1"/>
            </p:cNvSpPr>
            <p:nvPr/>
          </p:nvSpPr>
          <p:spPr bwMode="auto">
            <a:xfrm>
              <a:off x="8431014" y="365507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49" name="Oval 270"/>
            <p:cNvSpPr>
              <a:spLocks noChangeAspect="1" noChangeArrowheads="1"/>
            </p:cNvSpPr>
            <p:nvPr/>
          </p:nvSpPr>
          <p:spPr bwMode="auto">
            <a:xfrm>
              <a:off x="8432602" y="3683645"/>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50" name="Oval 271"/>
            <p:cNvSpPr>
              <a:spLocks noChangeAspect="1" noChangeArrowheads="1"/>
            </p:cNvSpPr>
            <p:nvPr/>
          </p:nvSpPr>
          <p:spPr bwMode="auto">
            <a:xfrm>
              <a:off x="8392914" y="3696345"/>
              <a:ext cx="34925"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51" name="Oval 272"/>
            <p:cNvSpPr>
              <a:spLocks noChangeAspect="1" noChangeArrowheads="1"/>
            </p:cNvSpPr>
            <p:nvPr/>
          </p:nvSpPr>
          <p:spPr bwMode="auto">
            <a:xfrm>
              <a:off x="8364339" y="3697933"/>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52" name="Oval 273"/>
            <p:cNvSpPr>
              <a:spLocks noChangeAspect="1" noChangeArrowheads="1"/>
            </p:cNvSpPr>
            <p:nvPr/>
          </p:nvSpPr>
          <p:spPr bwMode="auto">
            <a:xfrm>
              <a:off x="8970764" y="3628083"/>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53" name="Oval 274"/>
            <p:cNvSpPr>
              <a:spLocks noChangeAspect="1" noChangeArrowheads="1"/>
            </p:cNvSpPr>
            <p:nvPr/>
          </p:nvSpPr>
          <p:spPr bwMode="auto">
            <a:xfrm>
              <a:off x="8950127" y="3582045"/>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54" name="Oval 275"/>
            <p:cNvSpPr>
              <a:spLocks noChangeAspect="1" noChangeArrowheads="1"/>
            </p:cNvSpPr>
            <p:nvPr/>
          </p:nvSpPr>
          <p:spPr bwMode="auto">
            <a:xfrm>
              <a:off x="8977114" y="3588395"/>
              <a:ext cx="33338" cy="34925"/>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55" name="Oval 276"/>
            <p:cNvSpPr>
              <a:spLocks noChangeAspect="1" noChangeArrowheads="1"/>
            </p:cNvSpPr>
            <p:nvPr/>
          </p:nvSpPr>
          <p:spPr bwMode="auto">
            <a:xfrm>
              <a:off x="8946952" y="3621733"/>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56" name="Oval 277"/>
            <p:cNvSpPr>
              <a:spLocks noChangeAspect="1" noChangeArrowheads="1"/>
            </p:cNvSpPr>
            <p:nvPr/>
          </p:nvSpPr>
          <p:spPr bwMode="auto">
            <a:xfrm>
              <a:off x="8945364" y="3588395"/>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57" name="Oval 278"/>
            <p:cNvSpPr>
              <a:spLocks noChangeAspect="1" noChangeArrowheads="1"/>
            </p:cNvSpPr>
            <p:nvPr/>
          </p:nvSpPr>
          <p:spPr bwMode="auto">
            <a:xfrm>
              <a:off x="8981877" y="3574108"/>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58" name="Oval 279"/>
            <p:cNvSpPr>
              <a:spLocks noChangeAspect="1" noChangeArrowheads="1"/>
            </p:cNvSpPr>
            <p:nvPr/>
          </p:nvSpPr>
          <p:spPr bwMode="auto">
            <a:xfrm>
              <a:off x="8975527" y="3591570"/>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59" name="Oval 280"/>
            <p:cNvSpPr>
              <a:spLocks noChangeAspect="1" noChangeArrowheads="1"/>
            </p:cNvSpPr>
            <p:nvPr/>
          </p:nvSpPr>
          <p:spPr bwMode="auto">
            <a:xfrm>
              <a:off x="8919964" y="3586808"/>
              <a:ext cx="33338" cy="34925"/>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60" name="Oval 281"/>
            <p:cNvSpPr>
              <a:spLocks noChangeAspect="1" noChangeArrowheads="1"/>
            </p:cNvSpPr>
            <p:nvPr/>
          </p:nvSpPr>
          <p:spPr bwMode="auto">
            <a:xfrm>
              <a:off x="8940602" y="3561408"/>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61" name="Oval 282"/>
            <p:cNvSpPr>
              <a:spLocks noChangeAspect="1" noChangeArrowheads="1"/>
            </p:cNvSpPr>
            <p:nvPr/>
          </p:nvSpPr>
          <p:spPr bwMode="auto">
            <a:xfrm>
              <a:off x="8964414" y="3556645"/>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62" name="Oval 283"/>
            <p:cNvSpPr>
              <a:spLocks noChangeAspect="1" noChangeArrowheads="1"/>
            </p:cNvSpPr>
            <p:nvPr/>
          </p:nvSpPr>
          <p:spPr bwMode="auto">
            <a:xfrm>
              <a:off x="8991402" y="3575695"/>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63" name="Oval 284"/>
            <p:cNvSpPr>
              <a:spLocks noChangeAspect="1" noChangeArrowheads="1"/>
            </p:cNvSpPr>
            <p:nvPr/>
          </p:nvSpPr>
          <p:spPr bwMode="auto">
            <a:xfrm>
              <a:off x="8992989" y="3609033"/>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64" name="Oval 285"/>
            <p:cNvSpPr>
              <a:spLocks noChangeAspect="1" noChangeArrowheads="1"/>
            </p:cNvSpPr>
            <p:nvPr/>
          </p:nvSpPr>
          <p:spPr bwMode="auto">
            <a:xfrm>
              <a:off x="8956477" y="3605858"/>
              <a:ext cx="34925"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65" name="Oval 286"/>
            <p:cNvSpPr>
              <a:spLocks noChangeAspect="1" noChangeArrowheads="1"/>
            </p:cNvSpPr>
            <p:nvPr/>
          </p:nvSpPr>
          <p:spPr bwMode="auto">
            <a:xfrm>
              <a:off x="8926314" y="3613795"/>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66" name="Oval 287"/>
            <p:cNvSpPr>
              <a:spLocks noChangeAspect="1" noChangeArrowheads="1"/>
            </p:cNvSpPr>
            <p:nvPr/>
          </p:nvSpPr>
          <p:spPr bwMode="auto">
            <a:xfrm>
              <a:off x="8023027" y="3753495"/>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67" name="Oval 288"/>
            <p:cNvSpPr>
              <a:spLocks noChangeAspect="1" noChangeArrowheads="1"/>
            </p:cNvSpPr>
            <p:nvPr/>
          </p:nvSpPr>
          <p:spPr bwMode="auto">
            <a:xfrm>
              <a:off x="8002389" y="371222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68" name="Oval 289"/>
            <p:cNvSpPr>
              <a:spLocks noChangeAspect="1" noChangeArrowheads="1"/>
            </p:cNvSpPr>
            <p:nvPr/>
          </p:nvSpPr>
          <p:spPr bwMode="auto">
            <a:xfrm>
              <a:off x="8029377" y="3720158"/>
              <a:ext cx="33338" cy="34925"/>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69" name="Oval 290"/>
            <p:cNvSpPr>
              <a:spLocks noChangeAspect="1" noChangeArrowheads="1"/>
            </p:cNvSpPr>
            <p:nvPr/>
          </p:nvSpPr>
          <p:spPr bwMode="auto">
            <a:xfrm>
              <a:off x="7999214" y="3753495"/>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70" name="Oval 291"/>
            <p:cNvSpPr>
              <a:spLocks noChangeAspect="1" noChangeArrowheads="1"/>
            </p:cNvSpPr>
            <p:nvPr/>
          </p:nvSpPr>
          <p:spPr bwMode="auto">
            <a:xfrm>
              <a:off x="7997627" y="3720158"/>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71" name="Oval 292"/>
            <p:cNvSpPr>
              <a:spLocks noChangeAspect="1" noChangeArrowheads="1"/>
            </p:cNvSpPr>
            <p:nvPr/>
          </p:nvSpPr>
          <p:spPr bwMode="auto">
            <a:xfrm>
              <a:off x="8034139" y="370587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72" name="Oval 293"/>
            <p:cNvSpPr>
              <a:spLocks noChangeAspect="1" noChangeArrowheads="1"/>
            </p:cNvSpPr>
            <p:nvPr/>
          </p:nvSpPr>
          <p:spPr bwMode="auto">
            <a:xfrm>
              <a:off x="8027789" y="3723333"/>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73" name="Oval 294"/>
            <p:cNvSpPr>
              <a:spLocks noChangeAspect="1" noChangeArrowheads="1"/>
            </p:cNvSpPr>
            <p:nvPr/>
          </p:nvSpPr>
          <p:spPr bwMode="auto">
            <a:xfrm>
              <a:off x="7972227" y="371857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74" name="Oval 295"/>
            <p:cNvSpPr>
              <a:spLocks noChangeAspect="1" noChangeArrowheads="1"/>
            </p:cNvSpPr>
            <p:nvPr/>
          </p:nvSpPr>
          <p:spPr bwMode="auto">
            <a:xfrm>
              <a:off x="7992864" y="3693170"/>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75" name="Oval 296"/>
            <p:cNvSpPr>
              <a:spLocks noChangeAspect="1" noChangeArrowheads="1"/>
            </p:cNvSpPr>
            <p:nvPr/>
          </p:nvSpPr>
          <p:spPr bwMode="auto">
            <a:xfrm>
              <a:off x="8016677" y="3688408"/>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76" name="Oval 297"/>
            <p:cNvSpPr>
              <a:spLocks noChangeAspect="1" noChangeArrowheads="1"/>
            </p:cNvSpPr>
            <p:nvPr/>
          </p:nvSpPr>
          <p:spPr bwMode="auto">
            <a:xfrm>
              <a:off x="8038902" y="3707458"/>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77" name="Oval 298"/>
            <p:cNvSpPr>
              <a:spLocks noChangeAspect="1" noChangeArrowheads="1"/>
            </p:cNvSpPr>
            <p:nvPr/>
          </p:nvSpPr>
          <p:spPr bwMode="auto">
            <a:xfrm>
              <a:off x="8043664" y="3736033"/>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78" name="Oval 299"/>
            <p:cNvSpPr>
              <a:spLocks noChangeAspect="1" noChangeArrowheads="1"/>
            </p:cNvSpPr>
            <p:nvPr/>
          </p:nvSpPr>
          <p:spPr bwMode="auto">
            <a:xfrm>
              <a:off x="8011914" y="3739208"/>
              <a:ext cx="34925" cy="34925"/>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79" name="Oval 300"/>
            <p:cNvSpPr>
              <a:spLocks noChangeAspect="1" noChangeArrowheads="1"/>
            </p:cNvSpPr>
            <p:nvPr/>
          </p:nvSpPr>
          <p:spPr bwMode="auto">
            <a:xfrm>
              <a:off x="7980164" y="3743970"/>
              <a:ext cx="33338" cy="34925"/>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80" name="Oval 301"/>
            <p:cNvSpPr>
              <a:spLocks noChangeAspect="1" noChangeArrowheads="1"/>
            </p:cNvSpPr>
            <p:nvPr/>
          </p:nvSpPr>
          <p:spPr bwMode="auto">
            <a:xfrm>
              <a:off x="8202414" y="3782070"/>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81" name="Oval 302"/>
            <p:cNvSpPr>
              <a:spLocks noChangeAspect="1" noChangeArrowheads="1"/>
            </p:cNvSpPr>
            <p:nvPr/>
          </p:nvSpPr>
          <p:spPr bwMode="auto">
            <a:xfrm>
              <a:off x="8180189" y="3737620"/>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82" name="Oval 303"/>
            <p:cNvSpPr>
              <a:spLocks noChangeAspect="1" noChangeArrowheads="1"/>
            </p:cNvSpPr>
            <p:nvPr/>
          </p:nvSpPr>
          <p:spPr bwMode="auto">
            <a:xfrm>
              <a:off x="8208764" y="3745558"/>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83" name="Oval 304"/>
            <p:cNvSpPr>
              <a:spLocks noChangeAspect="1" noChangeArrowheads="1"/>
            </p:cNvSpPr>
            <p:nvPr/>
          </p:nvSpPr>
          <p:spPr bwMode="auto">
            <a:xfrm>
              <a:off x="8177014" y="3777308"/>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84" name="Oval 305"/>
            <p:cNvSpPr>
              <a:spLocks noChangeAspect="1" noChangeArrowheads="1"/>
            </p:cNvSpPr>
            <p:nvPr/>
          </p:nvSpPr>
          <p:spPr bwMode="auto">
            <a:xfrm>
              <a:off x="8175427" y="374397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85" name="Oval 306"/>
            <p:cNvSpPr>
              <a:spLocks noChangeAspect="1" noChangeArrowheads="1"/>
            </p:cNvSpPr>
            <p:nvPr/>
          </p:nvSpPr>
          <p:spPr bwMode="auto">
            <a:xfrm>
              <a:off x="8211939" y="3729683"/>
              <a:ext cx="34925"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86" name="Oval 307"/>
            <p:cNvSpPr>
              <a:spLocks noChangeAspect="1" noChangeArrowheads="1"/>
            </p:cNvSpPr>
            <p:nvPr/>
          </p:nvSpPr>
          <p:spPr bwMode="auto">
            <a:xfrm>
              <a:off x="8207177" y="3747145"/>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87" name="Oval 308"/>
            <p:cNvSpPr>
              <a:spLocks noChangeAspect="1" noChangeArrowheads="1"/>
            </p:cNvSpPr>
            <p:nvPr/>
          </p:nvSpPr>
          <p:spPr bwMode="auto">
            <a:xfrm>
              <a:off x="8150027" y="374397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88" name="Oval 309"/>
            <p:cNvSpPr>
              <a:spLocks noChangeAspect="1" noChangeArrowheads="1"/>
            </p:cNvSpPr>
            <p:nvPr/>
          </p:nvSpPr>
          <p:spPr bwMode="auto">
            <a:xfrm>
              <a:off x="8170664" y="3716983"/>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89" name="Oval 310"/>
            <p:cNvSpPr>
              <a:spLocks noChangeAspect="1" noChangeArrowheads="1"/>
            </p:cNvSpPr>
            <p:nvPr/>
          </p:nvSpPr>
          <p:spPr bwMode="auto">
            <a:xfrm>
              <a:off x="8194477" y="371222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90" name="Oval 311"/>
            <p:cNvSpPr>
              <a:spLocks noChangeAspect="1" noChangeArrowheads="1"/>
            </p:cNvSpPr>
            <p:nvPr/>
          </p:nvSpPr>
          <p:spPr bwMode="auto">
            <a:xfrm>
              <a:off x="8221464" y="3737620"/>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91" name="Oval 312"/>
            <p:cNvSpPr>
              <a:spLocks noChangeAspect="1" noChangeArrowheads="1"/>
            </p:cNvSpPr>
            <p:nvPr/>
          </p:nvSpPr>
          <p:spPr bwMode="auto">
            <a:xfrm>
              <a:off x="8216702" y="3766195"/>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92" name="Oval 313"/>
            <p:cNvSpPr>
              <a:spLocks noChangeAspect="1" noChangeArrowheads="1"/>
            </p:cNvSpPr>
            <p:nvPr/>
          </p:nvSpPr>
          <p:spPr bwMode="auto">
            <a:xfrm>
              <a:off x="8192889" y="3764608"/>
              <a:ext cx="33338" cy="34925"/>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93" name="Oval 314"/>
            <p:cNvSpPr>
              <a:spLocks noChangeAspect="1" noChangeArrowheads="1"/>
            </p:cNvSpPr>
            <p:nvPr/>
          </p:nvSpPr>
          <p:spPr bwMode="auto">
            <a:xfrm>
              <a:off x="8157964" y="376937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94" name="Oval 315"/>
            <p:cNvSpPr>
              <a:spLocks noChangeAspect="1" noChangeArrowheads="1"/>
            </p:cNvSpPr>
            <p:nvPr/>
          </p:nvSpPr>
          <p:spPr bwMode="auto">
            <a:xfrm>
              <a:off x="8332589" y="3520133"/>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95" name="Oval 316"/>
            <p:cNvSpPr>
              <a:spLocks noChangeAspect="1" noChangeArrowheads="1"/>
            </p:cNvSpPr>
            <p:nvPr/>
          </p:nvSpPr>
          <p:spPr bwMode="auto">
            <a:xfrm>
              <a:off x="8359577" y="352807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96" name="Oval 317"/>
            <p:cNvSpPr>
              <a:spLocks noChangeAspect="1" noChangeArrowheads="1"/>
            </p:cNvSpPr>
            <p:nvPr/>
          </p:nvSpPr>
          <p:spPr bwMode="auto">
            <a:xfrm>
              <a:off x="8342114" y="3551883"/>
              <a:ext cx="31750" cy="34925"/>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97" name="Oval 318"/>
            <p:cNvSpPr>
              <a:spLocks noChangeAspect="1" noChangeArrowheads="1"/>
            </p:cNvSpPr>
            <p:nvPr/>
          </p:nvSpPr>
          <p:spPr bwMode="auto">
            <a:xfrm>
              <a:off x="8327827" y="3526483"/>
              <a:ext cx="31750" cy="34925"/>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98" name="Oval 319"/>
            <p:cNvSpPr>
              <a:spLocks noChangeAspect="1" noChangeArrowheads="1"/>
            </p:cNvSpPr>
            <p:nvPr/>
          </p:nvSpPr>
          <p:spPr bwMode="auto">
            <a:xfrm>
              <a:off x="8364339" y="3512195"/>
              <a:ext cx="33338" cy="34925"/>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299" name="Oval 320"/>
            <p:cNvSpPr>
              <a:spLocks noChangeAspect="1" noChangeArrowheads="1"/>
            </p:cNvSpPr>
            <p:nvPr/>
          </p:nvSpPr>
          <p:spPr bwMode="auto">
            <a:xfrm>
              <a:off x="8357989" y="3531245"/>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00" name="Oval 321"/>
            <p:cNvSpPr>
              <a:spLocks noChangeAspect="1" noChangeArrowheads="1"/>
            </p:cNvSpPr>
            <p:nvPr/>
          </p:nvSpPr>
          <p:spPr bwMode="auto">
            <a:xfrm>
              <a:off x="8302427" y="3526483"/>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01" name="Oval 322"/>
            <p:cNvSpPr>
              <a:spLocks noChangeAspect="1" noChangeArrowheads="1"/>
            </p:cNvSpPr>
            <p:nvPr/>
          </p:nvSpPr>
          <p:spPr bwMode="auto">
            <a:xfrm>
              <a:off x="8323064" y="3499495"/>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02" name="Oval 323"/>
            <p:cNvSpPr>
              <a:spLocks noChangeAspect="1" noChangeArrowheads="1"/>
            </p:cNvSpPr>
            <p:nvPr/>
          </p:nvSpPr>
          <p:spPr bwMode="auto">
            <a:xfrm>
              <a:off x="8345289" y="349632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03" name="Oval 324"/>
            <p:cNvSpPr>
              <a:spLocks noChangeAspect="1" noChangeArrowheads="1"/>
            </p:cNvSpPr>
            <p:nvPr/>
          </p:nvSpPr>
          <p:spPr bwMode="auto">
            <a:xfrm>
              <a:off x="8354814" y="350902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04" name="Oval 325"/>
            <p:cNvSpPr>
              <a:spLocks noChangeAspect="1" noChangeArrowheads="1"/>
            </p:cNvSpPr>
            <p:nvPr/>
          </p:nvSpPr>
          <p:spPr bwMode="auto">
            <a:xfrm>
              <a:off x="8357989" y="3537595"/>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05" name="Oval 326"/>
            <p:cNvSpPr>
              <a:spLocks noChangeAspect="1" noChangeArrowheads="1"/>
            </p:cNvSpPr>
            <p:nvPr/>
          </p:nvSpPr>
          <p:spPr bwMode="auto">
            <a:xfrm>
              <a:off x="8319889" y="3543945"/>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06" name="Oval 327"/>
            <p:cNvSpPr>
              <a:spLocks noChangeAspect="1" noChangeArrowheads="1"/>
            </p:cNvSpPr>
            <p:nvPr/>
          </p:nvSpPr>
          <p:spPr bwMode="auto">
            <a:xfrm>
              <a:off x="8592939" y="3632845"/>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07" name="Oval 328"/>
            <p:cNvSpPr>
              <a:spLocks noChangeAspect="1" noChangeArrowheads="1"/>
            </p:cNvSpPr>
            <p:nvPr/>
          </p:nvSpPr>
          <p:spPr bwMode="auto">
            <a:xfrm>
              <a:off x="8569127" y="3586808"/>
              <a:ext cx="33338" cy="34925"/>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08" name="Oval 329"/>
            <p:cNvSpPr>
              <a:spLocks noChangeAspect="1" noChangeArrowheads="1"/>
            </p:cNvSpPr>
            <p:nvPr/>
          </p:nvSpPr>
          <p:spPr bwMode="auto">
            <a:xfrm>
              <a:off x="8596114" y="3596333"/>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09" name="Oval 330"/>
            <p:cNvSpPr>
              <a:spLocks noChangeAspect="1" noChangeArrowheads="1"/>
            </p:cNvSpPr>
            <p:nvPr/>
          </p:nvSpPr>
          <p:spPr bwMode="auto">
            <a:xfrm>
              <a:off x="8565952" y="3628083"/>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10" name="Oval 331"/>
            <p:cNvSpPr>
              <a:spLocks noChangeAspect="1" noChangeArrowheads="1"/>
            </p:cNvSpPr>
            <p:nvPr/>
          </p:nvSpPr>
          <p:spPr bwMode="auto">
            <a:xfrm>
              <a:off x="8564364" y="3594745"/>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11" name="Oval 332"/>
            <p:cNvSpPr>
              <a:spLocks noChangeAspect="1" noChangeArrowheads="1"/>
            </p:cNvSpPr>
            <p:nvPr/>
          </p:nvSpPr>
          <p:spPr bwMode="auto">
            <a:xfrm>
              <a:off x="8600877" y="3580458"/>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12" name="Oval 333"/>
            <p:cNvSpPr>
              <a:spLocks noChangeAspect="1" noChangeArrowheads="1"/>
            </p:cNvSpPr>
            <p:nvPr/>
          </p:nvSpPr>
          <p:spPr bwMode="auto">
            <a:xfrm>
              <a:off x="8594527" y="359792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13" name="Oval 334"/>
            <p:cNvSpPr>
              <a:spLocks noChangeAspect="1" noChangeArrowheads="1"/>
            </p:cNvSpPr>
            <p:nvPr/>
          </p:nvSpPr>
          <p:spPr bwMode="auto">
            <a:xfrm>
              <a:off x="8538964" y="3593158"/>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14" name="Oval 335"/>
            <p:cNvSpPr>
              <a:spLocks noChangeAspect="1" noChangeArrowheads="1"/>
            </p:cNvSpPr>
            <p:nvPr/>
          </p:nvSpPr>
          <p:spPr bwMode="auto">
            <a:xfrm>
              <a:off x="8559602" y="3567758"/>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15" name="Oval 336"/>
            <p:cNvSpPr>
              <a:spLocks noChangeAspect="1" noChangeArrowheads="1"/>
            </p:cNvSpPr>
            <p:nvPr/>
          </p:nvSpPr>
          <p:spPr bwMode="auto">
            <a:xfrm>
              <a:off x="8583414" y="3562995"/>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16" name="Oval 337"/>
            <p:cNvSpPr>
              <a:spLocks noChangeAspect="1" noChangeArrowheads="1"/>
            </p:cNvSpPr>
            <p:nvPr/>
          </p:nvSpPr>
          <p:spPr bwMode="auto">
            <a:xfrm>
              <a:off x="8613577" y="3577283"/>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17" name="Oval 338"/>
            <p:cNvSpPr>
              <a:spLocks noChangeAspect="1" noChangeArrowheads="1"/>
            </p:cNvSpPr>
            <p:nvPr/>
          </p:nvSpPr>
          <p:spPr bwMode="auto">
            <a:xfrm>
              <a:off x="8615164" y="3605858"/>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18" name="Oval 339"/>
            <p:cNvSpPr>
              <a:spLocks noChangeAspect="1" noChangeArrowheads="1"/>
            </p:cNvSpPr>
            <p:nvPr/>
          </p:nvSpPr>
          <p:spPr bwMode="auto">
            <a:xfrm>
              <a:off x="8578652" y="3621733"/>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19" name="Oval 340"/>
            <p:cNvSpPr>
              <a:spLocks noChangeAspect="1" noChangeArrowheads="1"/>
            </p:cNvSpPr>
            <p:nvPr/>
          </p:nvSpPr>
          <p:spPr bwMode="auto">
            <a:xfrm>
              <a:off x="8545314" y="3620145"/>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20" name="Oval 341"/>
            <p:cNvSpPr>
              <a:spLocks noChangeAspect="1" noChangeArrowheads="1"/>
            </p:cNvSpPr>
            <p:nvPr/>
          </p:nvSpPr>
          <p:spPr bwMode="auto">
            <a:xfrm>
              <a:off x="8558014" y="3464570"/>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21" name="Oval 342"/>
            <p:cNvSpPr>
              <a:spLocks noChangeAspect="1" noChangeArrowheads="1"/>
            </p:cNvSpPr>
            <p:nvPr/>
          </p:nvSpPr>
          <p:spPr bwMode="auto">
            <a:xfrm>
              <a:off x="8588177" y="3461395"/>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22" name="Oval 343"/>
            <p:cNvSpPr>
              <a:spLocks noChangeAspect="1" noChangeArrowheads="1"/>
            </p:cNvSpPr>
            <p:nvPr/>
          </p:nvSpPr>
          <p:spPr bwMode="auto">
            <a:xfrm>
              <a:off x="8585002" y="3437583"/>
              <a:ext cx="34925"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23" name="Oval 344"/>
            <p:cNvSpPr>
              <a:spLocks noChangeAspect="1" noChangeArrowheads="1"/>
            </p:cNvSpPr>
            <p:nvPr/>
          </p:nvSpPr>
          <p:spPr bwMode="auto">
            <a:xfrm>
              <a:off x="8569127" y="3421708"/>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24" name="Oval 345"/>
            <p:cNvSpPr>
              <a:spLocks noChangeAspect="1" noChangeArrowheads="1"/>
            </p:cNvSpPr>
            <p:nvPr/>
          </p:nvSpPr>
          <p:spPr bwMode="auto">
            <a:xfrm>
              <a:off x="8565952" y="344552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25" name="Oval 346"/>
            <p:cNvSpPr>
              <a:spLocks noChangeAspect="1" noChangeArrowheads="1"/>
            </p:cNvSpPr>
            <p:nvPr/>
          </p:nvSpPr>
          <p:spPr bwMode="auto">
            <a:xfrm>
              <a:off x="8535789" y="3442345"/>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26" name="Oval 347"/>
            <p:cNvSpPr>
              <a:spLocks noChangeAspect="1" noChangeArrowheads="1"/>
            </p:cNvSpPr>
            <p:nvPr/>
          </p:nvSpPr>
          <p:spPr bwMode="auto">
            <a:xfrm>
              <a:off x="8545314" y="3424883"/>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27" name="Oval 348"/>
            <p:cNvSpPr>
              <a:spLocks noChangeAspect="1" noChangeArrowheads="1"/>
            </p:cNvSpPr>
            <p:nvPr/>
          </p:nvSpPr>
          <p:spPr bwMode="auto">
            <a:xfrm>
              <a:off x="8570714" y="3469333"/>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28" name="Oval 349"/>
            <p:cNvSpPr>
              <a:spLocks noChangeAspect="1" noChangeArrowheads="1"/>
            </p:cNvSpPr>
            <p:nvPr/>
          </p:nvSpPr>
          <p:spPr bwMode="auto">
            <a:xfrm>
              <a:off x="8538964" y="3459808"/>
              <a:ext cx="31750"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grpSp>
          <p:nvGrpSpPr>
            <p:cNvPr id="329" name="Group 350"/>
            <p:cNvGrpSpPr>
              <a:grpSpLocks noChangeAspect="1"/>
            </p:cNvGrpSpPr>
            <p:nvPr/>
          </p:nvGrpSpPr>
          <p:grpSpPr bwMode="auto">
            <a:xfrm>
              <a:off x="8327827" y="3783658"/>
              <a:ext cx="74613" cy="76200"/>
              <a:chOff x="2722" y="1981"/>
              <a:chExt cx="140" cy="143"/>
            </a:xfrm>
          </p:grpSpPr>
          <p:sp>
            <p:nvSpPr>
              <p:cNvPr id="360" name="Oval 351"/>
              <p:cNvSpPr>
                <a:spLocks noChangeAspect="1" noChangeArrowheads="1"/>
              </p:cNvSpPr>
              <p:nvPr/>
            </p:nvSpPr>
            <p:spPr bwMode="auto">
              <a:xfrm>
                <a:off x="2731" y="2016"/>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61" name="Oval 352"/>
              <p:cNvSpPr>
                <a:spLocks noChangeAspect="1" noChangeArrowheads="1"/>
              </p:cNvSpPr>
              <p:nvPr/>
            </p:nvSpPr>
            <p:spPr bwMode="auto">
              <a:xfrm>
                <a:off x="2783" y="2032"/>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62" name="Oval 353"/>
              <p:cNvSpPr>
                <a:spLocks noChangeAspect="1" noChangeArrowheads="1"/>
              </p:cNvSpPr>
              <p:nvPr/>
            </p:nvSpPr>
            <p:spPr bwMode="auto">
              <a:xfrm>
                <a:off x="2743" y="2062"/>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63" name="Oval 354"/>
              <p:cNvSpPr>
                <a:spLocks noChangeAspect="1" noChangeArrowheads="1"/>
              </p:cNvSpPr>
              <p:nvPr/>
            </p:nvSpPr>
            <p:spPr bwMode="auto">
              <a:xfrm>
                <a:off x="2800" y="2010"/>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64" name="Oval 355"/>
              <p:cNvSpPr>
                <a:spLocks noChangeAspect="1" noChangeArrowheads="1"/>
              </p:cNvSpPr>
              <p:nvPr/>
            </p:nvSpPr>
            <p:spPr bwMode="auto">
              <a:xfrm>
                <a:off x="2788" y="2057"/>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65" name="Oval 356"/>
              <p:cNvSpPr>
                <a:spLocks noChangeAspect="1" noChangeArrowheads="1"/>
              </p:cNvSpPr>
              <p:nvPr/>
            </p:nvSpPr>
            <p:spPr bwMode="auto">
              <a:xfrm>
                <a:off x="2723" y="2006"/>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66" name="Oval 357"/>
              <p:cNvSpPr>
                <a:spLocks noChangeAspect="1" noChangeArrowheads="1"/>
              </p:cNvSpPr>
              <p:nvPr/>
            </p:nvSpPr>
            <p:spPr bwMode="auto">
              <a:xfrm>
                <a:off x="2766" y="1981"/>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67" name="Oval 358"/>
              <p:cNvSpPr>
                <a:spLocks noChangeAspect="1" noChangeArrowheads="1"/>
              </p:cNvSpPr>
              <p:nvPr/>
            </p:nvSpPr>
            <p:spPr bwMode="auto">
              <a:xfrm>
                <a:off x="2722" y="2030"/>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grpSp>
        <p:grpSp>
          <p:nvGrpSpPr>
            <p:cNvPr id="330" name="Group 359"/>
            <p:cNvGrpSpPr>
              <a:grpSpLocks noChangeAspect="1"/>
            </p:cNvGrpSpPr>
            <p:nvPr/>
          </p:nvGrpSpPr>
          <p:grpSpPr bwMode="auto">
            <a:xfrm>
              <a:off x="8719939" y="3609033"/>
              <a:ext cx="95250" cy="90487"/>
              <a:chOff x="2771" y="1539"/>
              <a:chExt cx="178" cy="168"/>
            </a:xfrm>
          </p:grpSpPr>
          <p:sp>
            <p:nvSpPr>
              <p:cNvPr id="348" name="Oval 360"/>
              <p:cNvSpPr>
                <a:spLocks noChangeAspect="1" noChangeArrowheads="1"/>
              </p:cNvSpPr>
              <p:nvPr/>
            </p:nvSpPr>
            <p:spPr bwMode="auto">
              <a:xfrm>
                <a:off x="2827" y="1584"/>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49" name="Oval 361"/>
              <p:cNvSpPr>
                <a:spLocks noChangeAspect="1" noChangeArrowheads="1"/>
              </p:cNvSpPr>
              <p:nvPr/>
            </p:nvSpPr>
            <p:spPr bwMode="auto">
              <a:xfrm>
                <a:off x="2879" y="1600"/>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50" name="Oval 362"/>
              <p:cNvSpPr>
                <a:spLocks noChangeAspect="1" noChangeArrowheads="1"/>
              </p:cNvSpPr>
              <p:nvPr/>
            </p:nvSpPr>
            <p:spPr bwMode="auto">
              <a:xfrm>
                <a:off x="2844" y="1645"/>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51" name="Oval 363"/>
              <p:cNvSpPr>
                <a:spLocks noChangeAspect="1" noChangeArrowheads="1"/>
              </p:cNvSpPr>
              <p:nvPr/>
            </p:nvSpPr>
            <p:spPr bwMode="auto">
              <a:xfrm>
                <a:off x="2818" y="1598"/>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52" name="Oval 364"/>
              <p:cNvSpPr>
                <a:spLocks noChangeAspect="1" noChangeArrowheads="1"/>
              </p:cNvSpPr>
              <p:nvPr/>
            </p:nvSpPr>
            <p:spPr bwMode="auto">
              <a:xfrm>
                <a:off x="2887" y="1571"/>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53" name="Oval 365"/>
              <p:cNvSpPr>
                <a:spLocks noChangeAspect="1" noChangeArrowheads="1"/>
              </p:cNvSpPr>
              <p:nvPr/>
            </p:nvSpPr>
            <p:spPr bwMode="auto">
              <a:xfrm>
                <a:off x="2875" y="1604"/>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54" name="Oval 366"/>
              <p:cNvSpPr>
                <a:spLocks noChangeAspect="1" noChangeArrowheads="1"/>
              </p:cNvSpPr>
              <p:nvPr/>
            </p:nvSpPr>
            <p:spPr bwMode="auto">
              <a:xfrm>
                <a:off x="2771" y="1596"/>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55" name="Oval 367"/>
              <p:cNvSpPr>
                <a:spLocks noChangeAspect="1" noChangeArrowheads="1"/>
              </p:cNvSpPr>
              <p:nvPr/>
            </p:nvSpPr>
            <p:spPr bwMode="auto">
              <a:xfrm>
                <a:off x="2809" y="1547"/>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56" name="Oval 368"/>
              <p:cNvSpPr>
                <a:spLocks noChangeAspect="1" noChangeArrowheads="1"/>
              </p:cNvSpPr>
              <p:nvPr/>
            </p:nvSpPr>
            <p:spPr bwMode="auto">
              <a:xfrm>
                <a:off x="2853" y="1539"/>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57" name="Oval 369"/>
              <p:cNvSpPr>
                <a:spLocks noChangeAspect="1" noChangeArrowheads="1"/>
              </p:cNvSpPr>
              <p:nvPr/>
            </p:nvSpPr>
            <p:spPr bwMode="auto">
              <a:xfrm>
                <a:off x="2871" y="1563"/>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58" name="Oval 370"/>
              <p:cNvSpPr>
                <a:spLocks noChangeAspect="1" noChangeArrowheads="1"/>
              </p:cNvSpPr>
              <p:nvPr/>
            </p:nvSpPr>
            <p:spPr bwMode="auto">
              <a:xfrm>
                <a:off x="2876" y="1615"/>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59" name="Oval 371"/>
              <p:cNvSpPr>
                <a:spLocks noChangeAspect="1" noChangeArrowheads="1"/>
              </p:cNvSpPr>
              <p:nvPr/>
            </p:nvSpPr>
            <p:spPr bwMode="auto">
              <a:xfrm>
                <a:off x="2805" y="1630"/>
                <a:ext cx="62" cy="62"/>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grpSp>
        <p:sp>
          <p:nvSpPr>
            <p:cNvPr id="331" name="Oval 372"/>
            <p:cNvSpPr>
              <a:spLocks noChangeAspect="1" noChangeArrowheads="1"/>
            </p:cNvSpPr>
            <p:nvPr/>
          </p:nvSpPr>
          <p:spPr bwMode="auto">
            <a:xfrm>
              <a:off x="8077002" y="3596333"/>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32" name="Oval 373"/>
            <p:cNvSpPr>
              <a:spLocks noChangeAspect="1" noChangeArrowheads="1"/>
            </p:cNvSpPr>
            <p:nvPr/>
          </p:nvSpPr>
          <p:spPr bwMode="auto">
            <a:xfrm>
              <a:off x="8108752" y="3605858"/>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33" name="Oval 374"/>
            <p:cNvSpPr>
              <a:spLocks noChangeAspect="1" noChangeArrowheads="1"/>
            </p:cNvSpPr>
            <p:nvPr/>
          </p:nvSpPr>
          <p:spPr bwMode="auto">
            <a:xfrm>
              <a:off x="8083352" y="3615383"/>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34" name="Oval 375"/>
            <p:cNvSpPr>
              <a:spLocks noChangeAspect="1" noChangeArrowheads="1"/>
            </p:cNvSpPr>
            <p:nvPr/>
          </p:nvSpPr>
          <p:spPr bwMode="auto">
            <a:xfrm>
              <a:off x="8100814" y="3586808"/>
              <a:ext cx="31750" cy="34925"/>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35" name="Oval 376"/>
            <p:cNvSpPr>
              <a:spLocks noChangeAspect="1" noChangeArrowheads="1"/>
            </p:cNvSpPr>
            <p:nvPr/>
          </p:nvSpPr>
          <p:spPr bwMode="auto">
            <a:xfrm>
              <a:off x="8103989" y="3612208"/>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36" name="Oval 377"/>
            <p:cNvSpPr>
              <a:spLocks noChangeAspect="1" noChangeArrowheads="1"/>
            </p:cNvSpPr>
            <p:nvPr/>
          </p:nvSpPr>
          <p:spPr bwMode="auto">
            <a:xfrm>
              <a:off x="8088114" y="3591570"/>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37" name="Oval 378"/>
            <p:cNvSpPr>
              <a:spLocks noChangeAspect="1" noChangeArrowheads="1"/>
            </p:cNvSpPr>
            <p:nvPr/>
          </p:nvSpPr>
          <p:spPr bwMode="auto">
            <a:xfrm>
              <a:off x="8078589" y="3610620"/>
              <a:ext cx="34925"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38" name="Oval 379"/>
            <p:cNvSpPr>
              <a:spLocks noChangeAspect="1" noChangeArrowheads="1"/>
            </p:cNvSpPr>
            <p:nvPr/>
          </p:nvSpPr>
          <p:spPr bwMode="auto">
            <a:xfrm>
              <a:off x="8778677" y="3516958"/>
              <a:ext cx="33338" cy="34925"/>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39" name="Oval 380"/>
            <p:cNvSpPr>
              <a:spLocks noChangeAspect="1" noChangeArrowheads="1"/>
            </p:cNvSpPr>
            <p:nvPr/>
          </p:nvSpPr>
          <p:spPr bwMode="auto">
            <a:xfrm>
              <a:off x="8805664" y="3526483"/>
              <a:ext cx="34925"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40" name="Oval 381"/>
            <p:cNvSpPr>
              <a:spLocks noChangeAspect="1" noChangeArrowheads="1"/>
            </p:cNvSpPr>
            <p:nvPr/>
          </p:nvSpPr>
          <p:spPr bwMode="auto">
            <a:xfrm>
              <a:off x="8773914" y="3524895"/>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41" name="Oval 382"/>
            <p:cNvSpPr>
              <a:spLocks noChangeAspect="1" noChangeArrowheads="1"/>
            </p:cNvSpPr>
            <p:nvPr/>
          </p:nvSpPr>
          <p:spPr bwMode="auto">
            <a:xfrm>
              <a:off x="8812014" y="3510608"/>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42" name="Oval 383"/>
            <p:cNvSpPr>
              <a:spLocks noChangeAspect="1" noChangeArrowheads="1"/>
            </p:cNvSpPr>
            <p:nvPr/>
          </p:nvSpPr>
          <p:spPr bwMode="auto">
            <a:xfrm>
              <a:off x="8786614" y="3536008"/>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43" name="Oval 384"/>
            <p:cNvSpPr>
              <a:spLocks noChangeAspect="1" noChangeArrowheads="1"/>
            </p:cNvSpPr>
            <p:nvPr/>
          </p:nvSpPr>
          <p:spPr bwMode="auto">
            <a:xfrm>
              <a:off x="8769152" y="3497908"/>
              <a:ext cx="33338"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44" name="Oval 385"/>
            <p:cNvSpPr>
              <a:spLocks noChangeAspect="1" noChangeArrowheads="1"/>
            </p:cNvSpPr>
            <p:nvPr/>
          </p:nvSpPr>
          <p:spPr bwMode="auto">
            <a:xfrm>
              <a:off x="8792964" y="3494733"/>
              <a:ext cx="33338" cy="31750"/>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sp>
          <p:nvSpPr>
            <p:cNvPr id="345" name="Oval 386"/>
            <p:cNvSpPr>
              <a:spLocks noChangeAspect="1" noChangeArrowheads="1"/>
            </p:cNvSpPr>
            <p:nvPr/>
          </p:nvSpPr>
          <p:spPr bwMode="auto">
            <a:xfrm>
              <a:off x="8764389" y="3518545"/>
              <a:ext cx="31750" cy="33337"/>
            </a:xfrm>
            <a:prstGeom prst="ellipse">
              <a:avLst/>
            </a:prstGeom>
            <a:solidFill>
              <a:schemeClr val="bg1"/>
            </a:solidFill>
            <a:ln w="12700">
              <a:solidFill>
                <a:schemeClr val="tx1"/>
              </a:solidFill>
              <a:round/>
              <a:headEnd/>
              <a:tailEnd/>
            </a:ln>
          </p:spPr>
          <p:txBody>
            <a:bodyPr wrap="none" anchor="ctr"/>
            <a:lstStyle/>
            <a:p>
              <a:pPr algn="ctr"/>
              <a:endParaRPr lang="en-US">
                <a:solidFill>
                  <a:prstClr val="black"/>
                </a:solidFill>
                <a:latin typeface="Arial" pitchFamily="34" charset="0"/>
                <a:cs typeface="Arial" pitchFamily="34" charset="0"/>
              </a:endParaRPr>
            </a:p>
          </p:txBody>
        </p:sp>
      </p:grpSp>
      <p:sp>
        <p:nvSpPr>
          <p:cNvPr id="346" name="Line 387"/>
          <p:cNvSpPr>
            <a:spLocks noChangeShapeType="1"/>
          </p:cNvSpPr>
          <p:nvPr/>
        </p:nvSpPr>
        <p:spPr bwMode="auto">
          <a:xfrm rot="5400000">
            <a:off x="5045736" y="2161964"/>
            <a:ext cx="661864" cy="0"/>
          </a:xfrm>
          <a:prstGeom prst="line">
            <a:avLst/>
          </a:prstGeom>
          <a:noFill/>
          <a:ln w="38100">
            <a:solidFill>
              <a:schemeClr val="tx1"/>
            </a:solidFill>
            <a:round/>
            <a:headEnd/>
            <a:tailEnd type="triangle" w="med" len="med"/>
          </a:ln>
        </p:spPr>
        <p:txBody>
          <a:bodyPr lIns="91370" tIns="45687" rIns="91370" bIns="45687"/>
          <a:lstStyle/>
          <a:p>
            <a:endParaRPr lang="it-IT">
              <a:solidFill>
                <a:prstClr val="black"/>
              </a:solidFill>
              <a:cs typeface="Arial" pitchFamily="34" charset="0"/>
            </a:endParaRPr>
          </a:p>
        </p:txBody>
      </p:sp>
      <p:sp>
        <p:nvSpPr>
          <p:cNvPr id="347" name="Line 388"/>
          <p:cNvSpPr>
            <a:spLocks noChangeShapeType="1"/>
          </p:cNvSpPr>
          <p:nvPr/>
        </p:nvSpPr>
        <p:spPr bwMode="auto">
          <a:xfrm rot="10800000" flipH="1" flipV="1">
            <a:off x="5364146" y="3526486"/>
            <a:ext cx="149869" cy="514314"/>
          </a:xfrm>
          <a:prstGeom prst="line">
            <a:avLst/>
          </a:prstGeom>
          <a:noFill/>
          <a:ln w="38100">
            <a:solidFill>
              <a:schemeClr val="tx1"/>
            </a:solidFill>
            <a:round/>
            <a:headEnd/>
            <a:tailEnd type="triangle" w="med" len="med"/>
          </a:ln>
        </p:spPr>
        <p:txBody>
          <a:bodyPr lIns="91370" tIns="45687" rIns="91370" bIns="45687"/>
          <a:lstStyle/>
          <a:p>
            <a:endParaRPr lang="it-IT">
              <a:solidFill>
                <a:prstClr val="black"/>
              </a:solidFill>
              <a:cs typeface="Arial" pitchFamily="34" charset="0"/>
            </a:endParaRPr>
          </a:p>
        </p:txBody>
      </p:sp>
      <p:grpSp>
        <p:nvGrpSpPr>
          <p:cNvPr id="381" name="Group 389"/>
          <p:cNvGrpSpPr>
            <a:grpSpLocks/>
          </p:cNvGrpSpPr>
          <p:nvPr/>
        </p:nvGrpSpPr>
        <p:grpSpPr bwMode="auto">
          <a:xfrm>
            <a:off x="4675127" y="432456"/>
            <a:ext cx="1406525" cy="1128713"/>
            <a:chOff x="113" y="88"/>
            <a:chExt cx="886" cy="711"/>
          </a:xfrm>
        </p:grpSpPr>
        <p:pic>
          <p:nvPicPr>
            <p:cNvPr id="382" name="Picture 390" descr="NEJM_Fig_1_RMI"/>
            <p:cNvPicPr preferRelativeResize="0">
              <a:picLocks noChangeAspect="1" noChangeArrowheads="1"/>
            </p:cNvPicPr>
            <p:nvPr/>
          </p:nvPicPr>
          <p:blipFill>
            <a:blip r:embed="rId5" cstate="print"/>
            <a:srcRect/>
            <a:stretch>
              <a:fillRect/>
            </a:stretch>
          </p:blipFill>
          <p:spPr bwMode="auto">
            <a:xfrm>
              <a:off x="153" y="119"/>
              <a:ext cx="846" cy="680"/>
            </a:xfrm>
            <a:prstGeom prst="rect">
              <a:avLst/>
            </a:prstGeom>
            <a:noFill/>
            <a:ln w="9525">
              <a:noFill/>
              <a:miter lim="800000"/>
              <a:headEnd/>
              <a:tailEnd/>
            </a:ln>
          </p:spPr>
        </p:pic>
        <p:sp>
          <p:nvSpPr>
            <p:cNvPr id="383" name="Text Box 391"/>
            <p:cNvSpPr txBox="1">
              <a:spLocks noChangeArrowheads="1"/>
            </p:cNvSpPr>
            <p:nvPr/>
          </p:nvSpPr>
          <p:spPr bwMode="auto">
            <a:xfrm>
              <a:off x="113" y="88"/>
              <a:ext cx="336" cy="174"/>
            </a:xfrm>
            <a:prstGeom prst="rect">
              <a:avLst/>
            </a:prstGeom>
            <a:noFill/>
            <a:ln w="9525">
              <a:noFill/>
              <a:miter lim="800000"/>
              <a:headEnd/>
              <a:tailEnd/>
            </a:ln>
          </p:spPr>
          <p:txBody>
            <a:bodyPr>
              <a:spAutoFit/>
            </a:bodyPr>
            <a:lstStyle/>
            <a:p>
              <a:pPr>
                <a:spcBef>
                  <a:spcPct val="50000"/>
                </a:spcBef>
              </a:pPr>
              <a:r>
                <a:rPr lang="it-IT" sz="1200" b="1">
                  <a:solidFill>
                    <a:prstClr val="white"/>
                  </a:solidFill>
                  <a:latin typeface="Arial" pitchFamily="34" charset="0"/>
                  <a:cs typeface="Arial" pitchFamily="34" charset="0"/>
                </a:rPr>
                <a:t>MRI</a:t>
              </a:r>
              <a:endParaRPr lang="en-GB" sz="1200" b="1">
                <a:solidFill>
                  <a:prstClr val="white"/>
                </a:solidFill>
                <a:latin typeface="Arial" pitchFamily="34" charset="0"/>
                <a:cs typeface="Arial" pitchFamily="34" charset="0"/>
              </a:endParaRPr>
            </a:p>
          </p:txBody>
        </p:sp>
      </p:grpSp>
      <p:grpSp>
        <p:nvGrpSpPr>
          <p:cNvPr id="385" name="Group 393"/>
          <p:cNvGrpSpPr>
            <a:grpSpLocks noChangeAspect="1"/>
          </p:cNvGrpSpPr>
          <p:nvPr/>
        </p:nvGrpSpPr>
        <p:grpSpPr bwMode="auto">
          <a:xfrm>
            <a:off x="7295486" y="2784525"/>
            <a:ext cx="1692275" cy="1652588"/>
            <a:chOff x="4311" y="1538"/>
            <a:chExt cx="1223" cy="1194"/>
          </a:xfrm>
        </p:grpSpPr>
        <p:sp>
          <p:nvSpPr>
            <p:cNvPr id="387" name="AutoShape 394"/>
            <p:cNvSpPr>
              <a:spLocks noChangeAspect="1" noChangeArrowheads="1" noTextEdit="1"/>
            </p:cNvSpPr>
            <p:nvPr/>
          </p:nvSpPr>
          <p:spPr bwMode="auto">
            <a:xfrm>
              <a:off x="4340" y="1538"/>
              <a:ext cx="1194" cy="1194"/>
            </a:xfrm>
            <a:prstGeom prst="rect">
              <a:avLst/>
            </a:prstGeom>
            <a:noFill/>
            <a:ln w="9525">
              <a:noFill/>
              <a:miter lim="800000"/>
              <a:headEnd/>
              <a:tailEnd/>
            </a:ln>
          </p:spPr>
          <p:txBody>
            <a:bodyPr/>
            <a:lstStyle/>
            <a:p>
              <a:endParaRPr lang="it-IT">
                <a:solidFill>
                  <a:prstClr val="black"/>
                </a:solidFill>
                <a:cs typeface="Arial" pitchFamily="34" charset="0"/>
              </a:endParaRPr>
            </a:p>
          </p:txBody>
        </p:sp>
        <p:sp>
          <p:nvSpPr>
            <p:cNvPr id="388" name="Freeform 395"/>
            <p:cNvSpPr>
              <a:spLocks noChangeAspect="1"/>
            </p:cNvSpPr>
            <p:nvPr/>
          </p:nvSpPr>
          <p:spPr bwMode="auto">
            <a:xfrm>
              <a:off x="4364" y="1562"/>
              <a:ext cx="1140" cy="1140"/>
            </a:xfrm>
            <a:custGeom>
              <a:avLst/>
              <a:gdLst>
                <a:gd name="T0" fmla="*/ 1110 w 1140"/>
                <a:gd name="T1" fmla="*/ 1074 h 1140"/>
                <a:gd name="T2" fmla="*/ 996 w 1140"/>
                <a:gd name="T3" fmla="*/ 972 h 1140"/>
                <a:gd name="T4" fmla="*/ 996 w 1140"/>
                <a:gd name="T5" fmla="*/ 696 h 1140"/>
                <a:gd name="T6" fmla="*/ 816 w 1140"/>
                <a:gd name="T7" fmla="*/ 696 h 1140"/>
                <a:gd name="T8" fmla="*/ 816 w 1140"/>
                <a:gd name="T9" fmla="*/ 612 h 1140"/>
                <a:gd name="T10" fmla="*/ 912 w 1140"/>
                <a:gd name="T11" fmla="*/ 612 h 1140"/>
                <a:gd name="T12" fmla="*/ 912 w 1140"/>
                <a:gd name="T13" fmla="*/ 588 h 1140"/>
                <a:gd name="T14" fmla="*/ 912 w 1140"/>
                <a:gd name="T15" fmla="*/ 0 h 1140"/>
                <a:gd name="T16" fmla="*/ 576 w 1140"/>
                <a:gd name="T17" fmla="*/ 0 h 1140"/>
                <a:gd name="T18" fmla="*/ 228 w 1140"/>
                <a:gd name="T19" fmla="*/ 0 h 1140"/>
                <a:gd name="T20" fmla="*/ 228 w 1140"/>
                <a:gd name="T21" fmla="*/ 582 h 1140"/>
                <a:gd name="T22" fmla="*/ 228 w 1140"/>
                <a:gd name="T23" fmla="*/ 612 h 1140"/>
                <a:gd name="T24" fmla="*/ 324 w 1140"/>
                <a:gd name="T25" fmla="*/ 612 h 1140"/>
                <a:gd name="T26" fmla="*/ 324 w 1140"/>
                <a:gd name="T27" fmla="*/ 696 h 1140"/>
                <a:gd name="T28" fmla="*/ 144 w 1140"/>
                <a:gd name="T29" fmla="*/ 696 h 1140"/>
                <a:gd name="T30" fmla="*/ 144 w 1140"/>
                <a:gd name="T31" fmla="*/ 978 h 1140"/>
                <a:gd name="T32" fmla="*/ 36 w 1140"/>
                <a:gd name="T33" fmla="*/ 1074 h 1140"/>
                <a:gd name="T34" fmla="*/ 24 w 1140"/>
                <a:gd name="T35" fmla="*/ 1080 h 1140"/>
                <a:gd name="T36" fmla="*/ 12 w 1140"/>
                <a:gd name="T37" fmla="*/ 1092 h 1140"/>
                <a:gd name="T38" fmla="*/ 6 w 1140"/>
                <a:gd name="T39" fmla="*/ 1104 h 1140"/>
                <a:gd name="T40" fmla="*/ 0 w 1140"/>
                <a:gd name="T41" fmla="*/ 1116 h 1140"/>
                <a:gd name="T42" fmla="*/ 0 w 1140"/>
                <a:gd name="T43" fmla="*/ 1122 h 1140"/>
                <a:gd name="T44" fmla="*/ 6 w 1140"/>
                <a:gd name="T45" fmla="*/ 1128 h 1140"/>
                <a:gd name="T46" fmla="*/ 6 w 1140"/>
                <a:gd name="T47" fmla="*/ 1134 h 1140"/>
                <a:gd name="T48" fmla="*/ 12 w 1140"/>
                <a:gd name="T49" fmla="*/ 1134 h 1140"/>
                <a:gd name="T50" fmla="*/ 18 w 1140"/>
                <a:gd name="T51" fmla="*/ 1140 h 1140"/>
                <a:gd name="T52" fmla="*/ 30 w 1140"/>
                <a:gd name="T53" fmla="*/ 1140 h 1140"/>
                <a:gd name="T54" fmla="*/ 36 w 1140"/>
                <a:gd name="T55" fmla="*/ 1140 h 1140"/>
                <a:gd name="T56" fmla="*/ 576 w 1140"/>
                <a:gd name="T57" fmla="*/ 1140 h 1140"/>
                <a:gd name="T58" fmla="*/ 1104 w 1140"/>
                <a:gd name="T59" fmla="*/ 1140 h 1140"/>
                <a:gd name="T60" fmla="*/ 1116 w 1140"/>
                <a:gd name="T61" fmla="*/ 1140 h 1140"/>
                <a:gd name="T62" fmla="*/ 1122 w 1140"/>
                <a:gd name="T63" fmla="*/ 1140 h 1140"/>
                <a:gd name="T64" fmla="*/ 1128 w 1140"/>
                <a:gd name="T65" fmla="*/ 1134 h 1140"/>
                <a:gd name="T66" fmla="*/ 1134 w 1140"/>
                <a:gd name="T67" fmla="*/ 1134 h 1140"/>
                <a:gd name="T68" fmla="*/ 1140 w 1140"/>
                <a:gd name="T69" fmla="*/ 1128 h 1140"/>
                <a:gd name="T70" fmla="*/ 1140 w 1140"/>
                <a:gd name="T71" fmla="*/ 1122 h 1140"/>
                <a:gd name="T72" fmla="*/ 1140 w 1140"/>
                <a:gd name="T73" fmla="*/ 1116 h 1140"/>
                <a:gd name="T74" fmla="*/ 1134 w 1140"/>
                <a:gd name="T75" fmla="*/ 1104 h 1140"/>
                <a:gd name="T76" fmla="*/ 1128 w 1140"/>
                <a:gd name="T77" fmla="*/ 1092 h 1140"/>
                <a:gd name="T78" fmla="*/ 1122 w 1140"/>
                <a:gd name="T79" fmla="*/ 1080 h 1140"/>
                <a:gd name="T80" fmla="*/ 1110 w 1140"/>
                <a:gd name="T81" fmla="*/ 1074 h 11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40"/>
                <a:gd name="T124" fmla="*/ 0 h 1140"/>
                <a:gd name="T125" fmla="*/ 1140 w 1140"/>
                <a:gd name="T126" fmla="*/ 1140 h 11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40" h="1140">
                  <a:moveTo>
                    <a:pt x="1110" y="1074"/>
                  </a:moveTo>
                  <a:lnTo>
                    <a:pt x="996" y="972"/>
                  </a:lnTo>
                  <a:lnTo>
                    <a:pt x="996" y="696"/>
                  </a:lnTo>
                  <a:lnTo>
                    <a:pt x="816" y="696"/>
                  </a:lnTo>
                  <a:lnTo>
                    <a:pt x="816" y="612"/>
                  </a:lnTo>
                  <a:lnTo>
                    <a:pt x="912" y="612"/>
                  </a:lnTo>
                  <a:lnTo>
                    <a:pt x="912" y="588"/>
                  </a:lnTo>
                  <a:lnTo>
                    <a:pt x="912" y="0"/>
                  </a:lnTo>
                  <a:lnTo>
                    <a:pt x="576" y="0"/>
                  </a:lnTo>
                  <a:lnTo>
                    <a:pt x="228" y="0"/>
                  </a:lnTo>
                  <a:lnTo>
                    <a:pt x="228" y="582"/>
                  </a:lnTo>
                  <a:lnTo>
                    <a:pt x="228" y="612"/>
                  </a:lnTo>
                  <a:lnTo>
                    <a:pt x="324" y="612"/>
                  </a:lnTo>
                  <a:lnTo>
                    <a:pt x="324" y="696"/>
                  </a:lnTo>
                  <a:lnTo>
                    <a:pt x="144" y="696"/>
                  </a:lnTo>
                  <a:lnTo>
                    <a:pt x="144" y="978"/>
                  </a:lnTo>
                  <a:lnTo>
                    <a:pt x="36" y="1074"/>
                  </a:lnTo>
                  <a:lnTo>
                    <a:pt x="24" y="1080"/>
                  </a:lnTo>
                  <a:lnTo>
                    <a:pt x="12" y="1092"/>
                  </a:lnTo>
                  <a:lnTo>
                    <a:pt x="6" y="1104"/>
                  </a:lnTo>
                  <a:lnTo>
                    <a:pt x="0" y="1116"/>
                  </a:lnTo>
                  <a:lnTo>
                    <a:pt x="0" y="1122"/>
                  </a:lnTo>
                  <a:lnTo>
                    <a:pt x="6" y="1128"/>
                  </a:lnTo>
                  <a:lnTo>
                    <a:pt x="6" y="1134"/>
                  </a:lnTo>
                  <a:lnTo>
                    <a:pt x="12" y="1134"/>
                  </a:lnTo>
                  <a:lnTo>
                    <a:pt x="18" y="1140"/>
                  </a:lnTo>
                  <a:lnTo>
                    <a:pt x="30" y="1140"/>
                  </a:lnTo>
                  <a:lnTo>
                    <a:pt x="36" y="1140"/>
                  </a:lnTo>
                  <a:lnTo>
                    <a:pt x="576" y="1140"/>
                  </a:lnTo>
                  <a:lnTo>
                    <a:pt x="1104" y="1140"/>
                  </a:lnTo>
                  <a:lnTo>
                    <a:pt x="1116" y="1140"/>
                  </a:lnTo>
                  <a:lnTo>
                    <a:pt x="1122" y="1140"/>
                  </a:lnTo>
                  <a:lnTo>
                    <a:pt x="1128" y="1134"/>
                  </a:lnTo>
                  <a:lnTo>
                    <a:pt x="1134" y="1134"/>
                  </a:lnTo>
                  <a:lnTo>
                    <a:pt x="1140" y="1128"/>
                  </a:lnTo>
                  <a:lnTo>
                    <a:pt x="1140" y="1122"/>
                  </a:lnTo>
                  <a:lnTo>
                    <a:pt x="1140" y="1116"/>
                  </a:lnTo>
                  <a:lnTo>
                    <a:pt x="1134" y="1104"/>
                  </a:lnTo>
                  <a:lnTo>
                    <a:pt x="1128" y="1092"/>
                  </a:lnTo>
                  <a:lnTo>
                    <a:pt x="1122" y="1080"/>
                  </a:lnTo>
                  <a:lnTo>
                    <a:pt x="1110" y="1074"/>
                  </a:lnTo>
                  <a:close/>
                </a:path>
              </a:pathLst>
            </a:custGeom>
            <a:solidFill>
              <a:schemeClr val="accent1"/>
            </a:solidFill>
            <a:ln w="9525">
              <a:noFill/>
              <a:round/>
              <a:headEnd/>
              <a:tailEnd/>
            </a:ln>
          </p:spPr>
          <p:txBody>
            <a:bodyPr/>
            <a:lstStyle/>
            <a:p>
              <a:endParaRPr lang="it-IT">
                <a:solidFill>
                  <a:prstClr val="black"/>
                </a:solidFill>
                <a:cs typeface="Arial" pitchFamily="34" charset="0"/>
              </a:endParaRPr>
            </a:p>
          </p:txBody>
        </p:sp>
        <p:sp>
          <p:nvSpPr>
            <p:cNvPr id="389" name="Freeform 396"/>
            <p:cNvSpPr>
              <a:spLocks noChangeAspect="1"/>
            </p:cNvSpPr>
            <p:nvPr/>
          </p:nvSpPr>
          <p:spPr bwMode="auto">
            <a:xfrm>
              <a:off x="4562" y="2510"/>
              <a:ext cx="756" cy="30"/>
            </a:xfrm>
            <a:custGeom>
              <a:avLst/>
              <a:gdLst>
                <a:gd name="T0" fmla="*/ 756 w 756"/>
                <a:gd name="T1" fmla="*/ 30 h 30"/>
                <a:gd name="T2" fmla="*/ 714 w 756"/>
                <a:gd name="T3" fmla="*/ 0 h 30"/>
                <a:gd name="T4" fmla="*/ 36 w 756"/>
                <a:gd name="T5" fmla="*/ 0 h 30"/>
                <a:gd name="T6" fmla="*/ 0 w 756"/>
                <a:gd name="T7" fmla="*/ 30 h 30"/>
                <a:gd name="T8" fmla="*/ 756 w 756"/>
                <a:gd name="T9" fmla="*/ 30 h 30"/>
                <a:gd name="T10" fmla="*/ 0 60000 65536"/>
                <a:gd name="T11" fmla="*/ 0 60000 65536"/>
                <a:gd name="T12" fmla="*/ 0 60000 65536"/>
                <a:gd name="T13" fmla="*/ 0 60000 65536"/>
                <a:gd name="T14" fmla="*/ 0 60000 65536"/>
                <a:gd name="T15" fmla="*/ 0 w 756"/>
                <a:gd name="T16" fmla="*/ 0 h 30"/>
                <a:gd name="T17" fmla="*/ 756 w 756"/>
                <a:gd name="T18" fmla="*/ 30 h 30"/>
              </a:gdLst>
              <a:ahLst/>
              <a:cxnLst>
                <a:cxn ang="T10">
                  <a:pos x="T0" y="T1"/>
                </a:cxn>
                <a:cxn ang="T11">
                  <a:pos x="T2" y="T3"/>
                </a:cxn>
                <a:cxn ang="T12">
                  <a:pos x="T4" y="T5"/>
                </a:cxn>
                <a:cxn ang="T13">
                  <a:pos x="T6" y="T7"/>
                </a:cxn>
                <a:cxn ang="T14">
                  <a:pos x="T8" y="T9"/>
                </a:cxn>
              </a:cxnLst>
              <a:rect l="T15" t="T16" r="T17" b="T18"/>
              <a:pathLst>
                <a:path w="756" h="30">
                  <a:moveTo>
                    <a:pt x="756" y="30"/>
                  </a:moveTo>
                  <a:lnTo>
                    <a:pt x="714" y="0"/>
                  </a:lnTo>
                  <a:lnTo>
                    <a:pt x="36" y="0"/>
                  </a:lnTo>
                  <a:lnTo>
                    <a:pt x="0" y="30"/>
                  </a:lnTo>
                  <a:lnTo>
                    <a:pt x="756" y="30"/>
                  </a:lnTo>
                  <a:close/>
                </a:path>
              </a:pathLst>
            </a:custGeom>
            <a:solidFill>
              <a:srgbClr val="FFFFCC"/>
            </a:solidFill>
            <a:ln w="9525">
              <a:noFill/>
              <a:round/>
              <a:headEnd/>
              <a:tailEnd/>
            </a:ln>
          </p:spPr>
          <p:txBody>
            <a:bodyPr/>
            <a:lstStyle/>
            <a:p>
              <a:endParaRPr lang="it-IT">
                <a:solidFill>
                  <a:prstClr val="black"/>
                </a:solidFill>
                <a:cs typeface="Arial" pitchFamily="34" charset="0"/>
              </a:endParaRPr>
            </a:p>
          </p:txBody>
        </p:sp>
        <p:sp>
          <p:nvSpPr>
            <p:cNvPr id="390" name="Freeform 397"/>
            <p:cNvSpPr>
              <a:spLocks noChangeAspect="1"/>
            </p:cNvSpPr>
            <p:nvPr/>
          </p:nvSpPr>
          <p:spPr bwMode="auto">
            <a:xfrm>
              <a:off x="4490" y="2570"/>
              <a:ext cx="888" cy="30"/>
            </a:xfrm>
            <a:custGeom>
              <a:avLst/>
              <a:gdLst>
                <a:gd name="T0" fmla="*/ 888 w 888"/>
                <a:gd name="T1" fmla="*/ 30 h 30"/>
                <a:gd name="T2" fmla="*/ 852 w 888"/>
                <a:gd name="T3" fmla="*/ 0 h 30"/>
                <a:gd name="T4" fmla="*/ 36 w 888"/>
                <a:gd name="T5" fmla="*/ 0 h 30"/>
                <a:gd name="T6" fmla="*/ 0 w 888"/>
                <a:gd name="T7" fmla="*/ 30 h 30"/>
                <a:gd name="T8" fmla="*/ 888 w 888"/>
                <a:gd name="T9" fmla="*/ 30 h 30"/>
                <a:gd name="T10" fmla="*/ 0 60000 65536"/>
                <a:gd name="T11" fmla="*/ 0 60000 65536"/>
                <a:gd name="T12" fmla="*/ 0 60000 65536"/>
                <a:gd name="T13" fmla="*/ 0 60000 65536"/>
                <a:gd name="T14" fmla="*/ 0 60000 65536"/>
                <a:gd name="T15" fmla="*/ 0 w 888"/>
                <a:gd name="T16" fmla="*/ 0 h 30"/>
                <a:gd name="T17" fmla="*/ 888 w 888"/>
                <a:gd name="T18" fmla="*/ 30 h 30"/>
              </a:gdLst>
              <a:ahLst/>
              <a:cxnLst>
                <a:cxn ang="T10">
                  <a:pos x="T0" y="T1"/>
                </a:cxn>
                <a:cxn ang="T11">
                  <a:pos x="T2" y="T3"/>
                </a:cxn>
                <a:cxn ang="T12">
                  <a:pos x="T4" y="T5"/>
                </a:cxn>
                <a:cxn ang="T13">
                  <a:pos x="T6" y="T7"/>
                </a:cxn>
                <a:cxn ang="T14">
                  <a:pos x="T8" y="T9"/>
                </a:cxn>
              </a:cxnLst>
              <a:rect l="T15" t="T16" r="T17" b="T18"/>
              <a:pathLst>
                <a:path w="888" h="30">
                  <a:moveTo>
                    <a:pt x="888" y="30"/>
                  </a:moveTo>
                  <a:lnTo>
                    <a:pt x="852" y="0"/>
                  </a:lnTo>
                  <a:lnTo>
                    <a:pt x="36" y="0"/>
                  </a:lnTo>
                  <a:lnTo>
                    <a:pt x="0" y="30"/>
                  </a:lnTo>
                  <a:lnTo>
                    <a:pt x="888" y="30"/>
                  </a:lnTo>
                  <a:close/>
                </a:path>
              </a:pathLst>
            </a:custGeom>
            <a:solidFill>
              <a:srgbClr val="FFFFCC"/>
            </a:solidFill>
            <a:ln w="9525">
              <a:noFill/>
              <a:round/>
              <a:headEnd/>
              <a:tailEnd/>
            </a:ln>
          </p:spPr>
          <p:txBody>
            <a:bodyPr/>
            <a:lstStyle/>
            <a:p>
              <a:endParaRPr lang="it-IT">
                <a:solidFill>
                  <a:prstClr val="black"/>
                </a:solidFill>
                <a:cs typeface="Arial" pitchFamily="34" charset="0"/>
              </a:endParaRPr>
            </a:p>
          </p:txBody>
        </p:sp>
        <p:sp>
          <p:nvSpPr>
            <p:cNvPr id="391" name="Freeform 398"/>
            <p:cNvSpPr>
              <a:spLocks noChangeAspect="1"/>
            </p:cNvSpPr>
            <p:nvPr/>
          </p:nvSpPr>
          <p:spPr bwMode="auto">
            <a:xfrm>
              <a:off x="4424" y="2624"/>
              <a:ext cx="1026" cy="36"/>
            </a:xfrm>
            <a:custGeom>
              <a:avLst/>
              <a:gdLst>
                <a:gd name="T0" fmla="*/ 1026 w 1026"/>
                <a:gd name="T1" fmla="*/ 36 h 36"/>
                <a:gd name="T2" fmla="*/ 990 w 1026"/>
                <a:gd name="T3" fmla="*/ 0 h 36"/>
                <a:gd name="T4" fmla="*/ 36 w 1026"/>
                <a:gd name="T5" fmla="*/ 0 h 36"/>
                <a:gd name="T6" fmla="*/ 0 w 1026"/>
                <a:gd name="T7" fmla="*/ 36 h 36"/>
                <a:gd name="T8" fmla="*/ 1026 w 1026"/>
                <a:gd name="T9" fmla="*/ 36 h 36"/>
                <a:gd name="T10" fmla="*/ 0 60000 65536"/>
                <a:gd name="T11" fmla="*/ 0 60000 65536"/>
                <a:gd name="T12" fmla="*/ 0 60000 65536"/>
                <a:gd name="T13" fmla="*/ 0 60000 65536"/>
                <a:gd name="T14" fmla="*/ 0 60000 65536"/>
                <a:gd name="T15" fmla="*/ 0 w 1026"/>
                <a:gd name="T16" fmla="*/ 0 h 36"/>
                <a:gd name="T17" fmla="*/ 1026 w 1026"/>
                <a:gd name="T18" fmla="*/ 36 h 36"/>
              </a:gdLst>
              <a:ahLst/>
              <a:cxnLst>
                <a:cxn ang="T10">
                  <a:pos x="T0" y="T1"/>
                </a:cxn>
                <a:cxn ang="T11">
                  <a:pos x="T2" y="T3"/>
                </a:cxn>
                <a:cxn ang="T12">
                  <a:pos x="T4" y="T5"/>
                </a:cxn>
                <a:cxn ang="T13">
                  <a:pos x="T6" y="T7"/>
                </a:cxn>
                <a:cxn ang="T14">
                  <a:pos x="T8" y="T9"/>
                </a:cxn>
              </a:cxnLst>
              <a:rect l="T15" t="T16" r="T17" b="T18"/>
              <a:pathLst>
                <a:path w="1026" h="36">
                  <a:moveTo>
                    <a:pt x="1026" y="36"/>
                  </a:moveTo>
                  <a:lnTo>
                    <a:pt x="990" y="0"/>
                  </a:lnTo>
                  <a:lnTo>
                    <a:pt x="36" y="0"/>
                  </a:lnTo>
                  <a:lnTo>
                    <a:pt x="0" y="36"/>
                  </a:lnTo>
                  <a:lnTo>
                    <a:pt x="1026" y="36"/>
                  </a:lnTo>
                  <a:close/>
                </a:path>
              </a:pathLst>
            </a:custGeom>
            <a:solidFill>
              <a:srgbClr val="FFFFCC"/>
            </a:solidFill>
            <a:ln w="9525">
              <a:noFill/>
              <a:round/>
              <a:headEnd/>
              <a:tailEnd/>
            </a:ln>
          </p:spPr>
          <p:txBody>
            <a:bodyPr/>
            <a:lstStyle/>
            <a:p>
              <a:endParaRPr lang="it-IT">
                <a:solidFill>
                  <a:prstClr val="black"/>
                </a:solidFill>
                <a:cs typeface="Arial" pitchFamily="34" charset="0"/>
              </a:endParaRPr>
            </a:p>
          </p:txBody>
        </p:sp>
        <p:sp>
          <p:nvSpPr>
            <p:cNvPr id="392" name="Freeform 399"/>
            <p:cNvSpPr>
              <a:spLocks noChangeAspect="1" noEditPoints="1"/>
            </p:cNvSpPr>
            <p:nvPr/>
          </p:nvSpPr>
          <p:spPr bwMode="auto">
            <a:xfrm>
              <a:off x="4508" y="2306"/>
              <a:ext cx="852" cy="234"/>
            </a:xfrm>
            <a:custGeom>
              <a:avLst/>
              <a:gdLst>
                <a:gd name="T0" fmla="*/ 852 w 852"/>
                <a:gd name="T1" fmla="*/ 228 h 234"/>
                <a:gd name="T2" fmla="*/ 774 w 852"/>
                <a:gd name="T3" fmla="*/ 162 h 234"/>
                <a:gd name="T4" fmla="*/ 78 w 852"/>
                <a:gd name="T5" fmla="*/ 162 h 234"/>
                <a:gd name="T6" fmla="*/ 0 w 852"/>
                <a:gd name="T7" fmla="*/ 234 h 234"/>
                <a:gd name="T8" fmla="*/ 852 w 852"/>
                <a:gd name="T9" fmla="*/ 228 h 234"/>
                <a:gd name="T10" fmla="*/ 552 w 852"/>
                <a:gd name="T11" fmla="*/ 0 h 234"/>
                <a:gd name="T12" fmla="*/ 552 w 852"/>
                <a:gd name="T13" fmla="*/ 30 h 234"/>
                <a:gd name="T14" fmla="*/ 792 w 852"/>
                <a:gd name="T15" fmla="*/ 30 h 234"/>
                <a:gd name="T16" fmla="*/ 792 w 852"/>
                <a:gd name="T17" fmla="*/ 0 h 234"/>
                <a:gd name="T18" fmla="*/ 552 w 852"/>
                <a:gd name="T19" fmla="*/ 0 h 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234"/>
                <a:gd name="T32" fmla="*/ 852 w 852"/>
                <a:gd name="T33" fmla="*/ 234 h 2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234">
                  <a:moveTo>
                    <a:pt x="852" y="228"/>
                  </a:moveTo>
                  <a:lnTo>
                    <a:pt x="774" y="162"/>
                  </a:lnTo>
                  <a:lnTo>
                    <a:pt x="78" y="162"/>
                  </a:lnTo>
                  <a:lnTo>
                    <a:pt x="0" y="234"/>
                  </a:lnTo>
                  <a:lnTo>
                    <a:pt x="852" y="228"/>
                  </a:lnTo>
                  <a:close/>
                  <a:moveTo>
                    <a:pt x="552" y="0"/>
                  </a:moveTo>
                  <a:lnTo>
                    <a:pt x="552" y="30"/>
                  </a:lnTo>
                  <a:lnTo>
                    <a:pt x="792" y="30"/>
                  </a:lnTo>
                  <a:lnTo>
                    <a:pt x="792" y="0"/>
                  </a:lnTo>
                  <a:lnTo>
                    <a:pt x="552" y="0"/>
                  </a:lnTo>
                  <a:close/>
                </a:path>
              </a:pathLst>
            </a:custGeom>
            <a:solidFill>
              <a:srgbClr val="FFFFCC"/>
            </a:solidFill>
            <a:ln w="9525">
              <a:noFill/>
              <a:round/>
              <a:headEnd/>
              <a:tailEnd/>
            </a:ln>
          </p:spPr>
          <p:txBody>
            <a:bodyPr/>
            <a:lstStyle/>
            <a:p>
              <a:endParaRPr lang="it-IT">
                <a:solidFill>
                  <a:prstClr val="black"/>
                </a:solidFill>
                <a:cs typeface="Arial" pitchFamily="34" charset="0"/>
              </a:endParaRPr>
            </a:p>
          </p:txBody>
        </p:sp>
        <p:sp>
          <p:nvSpPr>
            <p:cNvPr id="393" name="Freeform 400"/>
            <p:cNvSpPr>
              <a:spLocks noChangeAspect="1" noEditPoints="1"/>
            </p:cNvSpPr>
            <p:nvPr/>
          </p:nvSpPr>
          <p:spPr bwMode="auto">
            <a:xfrm>
              <a:off x="4688" y="1664"/>
              <a:ext cx="492" cy="594"/>
            </a:xfrm>
            <a:custGeom>
              <a:avLst/>
              <a:gdLst>
                <a:gd name="T0" fmla="*/ 0 w 492"/>
                <a:gd name="T1" fmla="*/ 0 h 594"/>
                <a:gd name="T2" fmla="*/ 0 w 492"/>
                <a:gd name="T3" fmla="*/ 414 h 594"/>
                <a:gd name="T4" fmla="*/ 492 w 492"/>
                <a:gd name="T5" fmla="*/ 414 h 594"/>
                <a:gd name="T6" fmla="*/ 492 w 492"/>
                <a:gd name="T7" fmla="*/ 0 h 594"/>
                <a:gd name="T8" fmla="*/ 0 w 492"/>
                <a:gd name="T9" fmla="*/ 0 h 594"/>
                <a:gd name="T10" fmla="*/ 0 w 492"/>
                <a:gd name="T11" fmla="*/ 510 h 594"/>
                <a:gd name="T12" fmla="*/ 492 w 492"/>
                <a:gd name="T13" fmla="*/ 510 h 594"/>
                <a:gd name="T14" fmla="*/ 492 w 492"/>
                <a:gd name="T15" fmla="*/ 594 h 594"/>
                <a:gd name="T16" fmla="*/ 0 w 492"/>
                <a:gd name="T17" fmla="*/ 594 h 594"/>
                <a:gd name="T18" fmla="*/ 0 w 492"/>
                <a:gd name="T19" fmla="*/ 510 h 5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2"/>
                <a:gd name="T31" fmla="*/ 0 h 594"/>
                <a:gd name="T32" fmla="*/ 492 w 492"/>
                <a:gd name="T33" fmla="*/ 594 h 5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2" h="594">
                  <a:moveTo>
                    <a:pt x="0" y="0"/>
                  </a:moveTo>
                  <a:lnTo>
                    <a:pt x="0" y="414"/>
                  </a:lnTo>
                  <a:lnTo>
                    <a:pt x="492" y="414"/>
                  </a:lnTo>
                  <a:lnTo>
                    <a:pt x="492" y="0"/>
                  </a:lnTo>
                  <a:lnTo>
                    <a:pt x="0" y="0"/>
                  </a:lnTo>
                  <a:close/>
                  <a:moveTo>
                    <a:pt x="0" y="510"/>
                  </a:moveTo>
                  <a:lnTo>
                    <a:pt x="492" y="510"/>
                  </a:lnTo>
                  <a:lnTo>
                    <a:pt x="492" y="594"/>
                  </a:lnTo>
                  <a:lnTo>
                    <a:pt x="0" y="594"/>
                  </a:lnTo>
                  <a:lnTo>
                    <a:pt x="0" y="510"/>
                  </a:lnTo>
                  <a:close/>
                </a:path>
              </a:pathLst>
            </a:custGeom>
            <a:solidFill>
              <a:srgbClr val="FFFFCC"/>
            </a:solidFill>
            <a:ln w="9525">
              <a:noFill/>
              <a:round/>
              <a:headEnd/>
              <a:tailEnd/>
            </a:ln>
          </p:spPr>
          <p:txBody>
            <a:bodyPr/>
            <a:lstStyle/>
            <a:p>
              <a:endParaRPr lang="it-IT">
                <a:solidFill>
                  <a:prstClr val="black"/>
                </a:solidFill>
                <a:cs typeface="Arial" pitchFamily="34" charset="0"/>
              </a:endParaRPr>
            </a:p>
          </p:txBody>
        </p:sp>
        <p:sp>
          <p:nvSpPr>
            <p:cNvPr id="394" name="Freeform 401"/>
            <p:cNvSpPr>
              <a:spLocks noChangeAspect="1"/>
            </p:cNvSpPr>
            <p:nvPr/>
          </p:nvSpPr>
          <p:spPr bwMode="auto">
            <a:xfrm>
              <a:off x="4364" y="1562"/>
              <a:ext cx="1140" cy="1140"/>
            </a:xfrm>
            <a:custGeom>
              <a:avLst/>
              <a:gdLst>
                <a:gd name="T0" fmla="*/ 1110 w 1140"/>
                <a:gd name="T1" fmla="*/ 1074 h 1140"/>
                <a:gd name="T2" fmla="*/ 996 w 1140"/>
                <a:gd name="T3" fmla="*/ 972 h 1140"/>
                <a:gd name="T4" fmla="*/ 996 w 1140"/>
                <a:gd name="T5" fmla="*/ 696 h 1140"/>
                <a:gd name="T6" fmla="*/ 816 w 1140"/>
                <a:gd name="T7" fmla="*/ 696 h 1140"/>
                <a:gd name="T8" fmla="*/ 816 w 1140"/>
                <a:gd name="T9" fmla="*/ 612 h 1140"/>
                <a:gd name="T10" fmla="*/ 912 w 1140"/>
                <a:gd name="T11" fmla="*/ 612 h 1140"/>
                <a:gd name="T12" fmla="*/ 912 w 1140"/>
                <a:gd name="T13" fmla="*/ 588 h 1140"/>
                <a:gd name="T14" fmla="*/ 912 w 1140"/>
                <a:gd name="T15" fmla="*/ 0 h 1140"/>
                <a:gd name="T16" fmla="*/ 576 w 1140"/>
                <a:gd name="T17" fmla="*/ 0 h 1140"/>
                <a:gd name="T18" fmla="*/ 228 w 1140"/>
                <a:gd name="T19" fmla="*/ 0 h 1140"/>
                <a:gd name="T20" fmla="*/ 228 w 1140"/>
                <a:gd name="T21" fmla="*/ 582 h 1140"/>
                <a:gd name="T22" fmla="*/ 228 w 1140"/>
                <a:gd name="T23" fmla="*/ 612 h 1140"/>
                <a:gd name="T24" fmla="*/ 324 w 1140"/>
                <a:gd name="T25" fmla="*/ 612 h 1140"/>
                <a:gd name="T26" fmla="*/ 324 w 1140"/>
                <a:gd name="T27" fmla="*/ 696 h 1140"/>
                <a:gd name="T28" fmla="*/ 144 w 1140"/>
                <a:gd name="T29" fmla="*/ 696 h 1140"/>
                <a:gd name="T30" fmla="*/ 144 w 1140"/>
                <a:gd name="T31" fmla="*/ 978 h 1140"/>
                <a:gd name="T32" fmla="*/ 36 w 1140"/>
                <a:gd name="T33" fmla="*/ 1074 h 1140"/>
                <a:gd name="T34" fmla="*/ 24 w 1140"/>
                <a:gd name="T35" fmla="*/ 1080 h 1140"/>
                <a:gd name="T36" fmla="*/ 12 w 1140"/>
                <a:gd name="T37" fmla="*/ 1092 h 1140"/>
                <a:gd name="T38" fmla="*/ 6 w 1140"/>
                <a:gd name="T39" fmla="*/ 1104 h 1140"/>
                <a:gd name="T40" fmla="*/ 0 w 1140"/>
                <a:gd name="T41" fmla="*/ 1116 h 1140"/>
                <a:gd name="T42" fmla="*/ 0 w 1140"/>
                <a:gd name="T43" fmla="*/ 1122 h 1140"/>
                <a:gd name="T44" fmla="*/ 6 w 1140"/>
                <a:gd name="T45" fmla="*/ 1128 h 1140"/>
                <a:gd name="T46" fmla="*/ 6 w 1140"/>
                <a:gd name="T47" fmla="*/ 1134 h 1140"/>
                <a:gd name="T48" fmla="*/ 12 w 1140"/>
                <a:gd name="T49" fmla="*/ 1134 h 1140"/>
                <a:gd name="T50" fmla="*/ 18 w 1140"/>
                <a:gd name="T51" fmla="*/ 1140 h 1140"/>
                <a:gd name="T52" fmla="*/ 30 w 1140"/>
                <a:gd name="T53" fmla="*/ 1140 h 1140"/>
                <a:gd name="T54" fmla="*/ 36 w 1140"/>
                <a:gd name="T55" fmla="*/ 1140 h 1140"/>
                <a:gd name="T56" fmla="*/ 576 w 1140"/>
                <a:gd name="T57" fmla="*/ 1140 h 1140"/>
                <a:gd name="T58" fmla="*/ 1104 w 1140"/>
                <a:gd name="T59" fmla="*/ 1140 h 1140"/>
                <a:gd name="T60" fmla="*/ 1116 w 1140"/>
                <a:gd name="T61" fmla="*/ 1140 h 1140"/>
                <a:gd name="T62" fmla="*/ 1122 w 1140"/>
                <a:gd name="T63" fmla="*/ 1140 h 1140"/>
                <a:gd name="T64" fmla="*/ 1128 w 1140"/>
                <a:gd name="T65" fmla="*/ 1134 h 1140"/>
                <a:gd name="T66" fmla="*/ 1134 w 1140"/>
                <a:gd name="T67" fmla="*/ 1134 h 1140"/>
                <a:gd name="T68" fmla="*/ 1140 w 1140"/>
                <a:gd name="T69" fmla="*/ 1128 h 1140"/>
                <a:gd name="T70" fmla="*/ 1140 w 1140"/>
                <a:gd name="T71" fmla="*/ 1122 h 1140"/>
                <a:gd name="T72" fmla="*/ 1140 w 1140"/>
                <a:gd name="T73" fmla="*/ 1116 h 1140"/>
                <a:gd name="T74" fmla="*/ 1134 w 1140"/>
                <a:gd name="T75" fmla="*/ 1104 h 1140"/>
                <a:gd name="T76" fmla="*/ 1128 w 1140"/>
                <a:gd name="T77" fmla="*/ 1092 h 1140"/>
                <a:gd name="T78" fmla="*/ 1122 w 1140"/>
                <a:gd name="T79" fmla="*/ 1080 h 1140"/>
                <a:gd name="T80" fmla="*/ 1110 w 1140"/>
                <a:gd name="T81" fmla="*/ 1074 h 11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40"/>
                <a:gd name="T124" fmla="*/ 0 h 1140"/>
                <a:gd name="T125" fmla="*/ 1140 w 1140"/>
                <a:gd name="T126" fmla="*/ 1140 h 11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40" h="1140">
                  <a:moveTo>
                    <a:pt x="1110" y="1074"/>
                  </a:moveTo>
                  <a:lnTo>
                    <a:pt x="996" y="972"/>
                  </a:lnTo>
                  <a:lnTo>
                    <a:pt x="996" y="696"/>
                  </a:lnTo>
                  <a:lnTo>
                    <a:pt x="816" y="696"/>
                  </a:lnTo>
                  <a:lnTo>
                    <a:pt x="816" y="612"/>
                  </a:lnTo>
                  <a:lnTo>
                    <a:pt x="912" y="612"/>
                  </a:lnTo>
                  <a:lnTo>
                    <a:pt x="912" y="588"/>
                  </a:lnTo>
                  <a:lnTo>
                    <a:pt x="912" y="0"/>
                  </a:lnTo>
                  <a:lnTo>
                    <a:pt x="576" y="0"/>
                  </a:lnTo>
                  <a:lnTo>
                    <a:pt x="228" y="0"/>
                  </a:lnTo>
                  <a:lnTo>
                    <a:pt x="228" y="582"/>
                  </a:lnTo>
                  <a:lnTo>
                    <a:pt x="228" y="612"/>
                  </a:lnTo>
                  <a:lnTo>
                    <a:pt x="324" y="612"/>
                  </a:lnTo>
                  <a:lnTo>
                    <a:pt x="324" y="696"/>
                  </a:lnTo>
                  <a:lnTo>
                    <a:pt x="144" y="696"/>
                  </a:lnTo>
                  <a:lnTo>
                    <a:pt x="144" y="978"/>
                  </a:lnTo>
                  <a:lnTo>
                    <a:pt x="36" y="1074"/>
                  </a:lnTo>
                  <a:lnTo>
                    <a:pt x="24" y="1080"/>
                  </a:lnTo>
                  <a:lnTo>
                    <a:pt x="12" y="1092"/>
                  </a:lnTo>
                  <a:lnTo>
                    <a:pt x="6" y="1104"/>
                  </a:lnTo>
                  <a:lnTo>
                    <a:pt x="0" y="1116"/>
                  </a:lnTo>
                  <a:lnTo>
                    <a:pt x="0" y="1122"/>
                  </a:lnTo>
                  <a:lnTo>
                    <a:pt x="6" y="1128"/>
                  </a:lnTo>
                  <a:lnTo>
                    <a:pt x="6" y="1134"/>
                  </a:lnTo>
                  <a:lnTo>
                    <a:pt x="12" y="1134"/>
                  </a:lnTo>
                  <a:lnTo>
                    <a:pt x="18" y="1140"/>
                  </a:lnTo>
                  <a:lnTo>
                    <a:pt x="30" y="1140"/>
                  </a:lnTo>
                  <a:lnTo>
                    <a:pt x="36" y="1140"/>
                  </a:lnTo>
                  <a:lnTo>
                    <a:pt x="576" y="1140"/>
                  </a:lnTo>
                  <a:lnTo>
                    <a:pt x="1104" y="1140"/>
                  </a:lnTo>
                  <a:lnTo>
                    <a:pt x="1116" y="1140"/>
                  </a:lnTo>
                  <a:lnTo>
                    <a:pt x="1122" y="1140"/>
                  </a:lnTo>
                  <a:lnTo>
                    <a:pt x="1128" y="1134"/>
                  </a:lnTo>
                  <a:lnTo>
                    <a:pt x="1134" y="1134"/>
                  </a:lnTo>
                  <a:lnTo>
                    <a:pt x="1140" y="1128"/>
                  </a:lnTo>
                  <a:lnTo>
                    <a:pt x="1140" y="1122"/>
                  </a:lnTo>
                  <a:lnTo>
                    <a:pt x="1140" y="1116"/>
                  </a:lnTo>
                  <a:lnTo>
                    <a:pt x="1134" y="1104"/>
                  </a:lnTo>
                  <a:lnTo>
                    <a:pt x="1128" y="1092"/>
                  </a:lnTo>
                  <a:lnTo>
                    <a:pt x="1122" y="1080"/>
                  </a:lnTo>
                  <a:lnTo>
                    <a:pt x="1110" y="1074"/>
                  </a:lnTo>
                  <a:close/>
                </a:path>
              </a:pathLst>
            </a:custGeom>
            <a:noFill/>
            <a:ln w="9525">
              <a:solidFill>
                <a:srgbClr val="000000"/>
              </a:solidFill>
              <a:round/>
              <a:headEnd/>
              <a:tailEnd/>
            </a:ln>
          </p:spPr>
          <p:txBody>
            <a:bodyPr/>
            <a:lstStyle/>
            <a:p>
              <a:endParaRPr lang="it-IT">
                <a:solidFill>
                  <a:prstClr val="black"/>
                </a:solidFill>
                <a:cs typeface="Arial" pitchFamily="34" charset="0"/>
              </a:endParaRPr>
            </a:p>
          </p:txBody>
        </p:sp>
        <p:sp>
          <p:nvSpPr>
            <p:cNvPr id="395" name="Freeform 402"/>
            <p:cNvSpPr>
              <a:spLocks noChangeAspect="1"/>
            </p:cNvSpPr>
            <p:nvPr/>
          </p:nvSpPr>
          <p:spPr bwMode="auto">
            <a:xfrm>
              <a:off x="4562" y="2510"/>
              <a:ext cx="756" cy="30"/>
            </a:xfrm>
            <a:custGeom>
              <a:avLst/>
              <a:gdLst>
                <a:gd name="T0" fmla="*/ 756 w 756"/>
                <a:gd name="T1" fmla="*/ 30 h 30"/>
                <a:gd name="T2" fmla="*/ 714 w 756"/>
                <a:gd name="T3" fmla="*/ 0 h 30"/>
                <a:gd name="T4" fmla="*/ 36 w 756"/>
                <a:gd name="T5" fmla="*/ 0 h 30"/>
                <a:gd name="T6" fmla="*/ 0 w 756"/>
                <a:gd name="T7" fmla="*/ 30 h 30"/>
                <a:gd name="T8" fmla="*/ 756 w 756"/>
                <a:gd name="T9" fmla="*/ 30 h 30"/>
                <a:gd name="T10" fmla="*/ 0 60000 65536"/>
                <a:gd name="T11" fmla="*/ 0 60000 65536"/>
                <a:gd name="T12" fmla="*/ 0 60000 65536"/>
                <a:gd name="T13" fmla="*/ 0 60000 65536"/>
                <a:gd name="T14" fmla="*/ 0 60000 65536"/>
                <a:gd name="T15" fmla="*/ 0 w 756"/>
                <a:gd name="T16" fmla="*/ 0 h 30"/>
                <a:gd name="T17" fmla="*/ 756 w 756"/>
                <a:gd name="T18" fmla="*/ 30 h 30"/>
              </a:gdLst>
              <a:ahLst/>
              <a:cxnLst>
                <a:cxn ang="T10">
                  <a:pos x="T0" y="T1"/>
                </a:cxn>
                <a:cxn ang="T11">
                  <a:pos x="T2" y="T3"/>
                </a:cxn>
                <a:cxn ang="T12">
                  <a:pos x="T4" y="T5"/>
                </a:cxn>
                <a:cxn ang="T13">
                  <a:pos x="T6" y="T7"/>
                </a:cxn>
                <a:cxn ang="T14">
                  <a:pos x="T8" y="T9"/>
                </a:cxn>
              </a:cxnLst>
              <a:rect l="T15" t="T16" r="T17" b="T18"/>
              <a:pathLst>
                <a:path w="756" h="30">
                  <a:moveTo>
                    <a:pt x="756" y="30"/>
                  </a:moveTo>
                  <a:lnTo>
                    <a:pt x="714" y="0"/>
                  </a:lnTo>
                  <a:lnTo>
                    <a:pt x="36" y="0"/>
                  </a:lnTo>
                  <a:lnTo>
                    <a:pt x="0" y="30"/>
                  </a:lnTo>
                  <a:lnTo>
                    <a:pt x="756" y="30"/>
                  </a:lnTo>
                  <a:close/>
                </a:path>
              </a:pathLst>
            </a:custGeom>
            <a:noFill/>
            <a:ln w="9525">
              <a:solidFill>
                <a:srgbClr val="000000"/>
              </a:solidFill>
              <a:round/>
              <a:headEnd/>
              <a:tailEnd/>
            </a:ln>
          </p:spPr>
          <p:txBody>
            <a:bodyPr/>
            <a:lstStyle/>
            <a:p>
              <a:endParaRPr lang="it-IT">
                <a:solidFill>
                  <a:prstClr val="black"/>
                </a:solidFill>
                <a:cs typeface="Arial" pitchFamily="34" charset="0"/>
              </a:endParaRPr>
            </a:p>
          </p:txBody>
        </p:sp>
        <p:sp>
          <p:nvSpPr>
            <p:cNvPr id="396" name="Freeform 403"/>
            <p:cNvSpPr>
              <a:spLocks noChangeAspect="1"/>
            </p:cNvSpPr>
            <p:nvPr/>
          </p:nvSpPr>
          <p:spPr bwMode="auto">
            <a:xfrm>
              <a:off x="4490" y="2570"/>
              <a:ext cx="888" cy="30"/>
            </a:xfrm>
            <a:custGeom>
              <a:avLst/>
              <a:gdLst>
                <a:gd name="T0" fmla="*/ 888 w 888"/>
                <a:gd name="T1" fmla="*/ 30 h 30"/>
                <a:gd name="T2" fmla="*/ 852 w 888"/>
                <a:gd name="T3" fmla="*/ 0 h 30"/>
                <a:gd name="T4" fmla="*/ 36 w 888"/>
                <a:gd name="T5" fmla="*/ 0 h 30"/>
                <a:gd name="T6" fmla="*/ 0 w 888"/>
                <a:gd name="T7" fmla="*/ 30 h 30"/>
                <a:gd name="T8" fmla="*/ 888 w 888"/>
                <a:gd name="T9" fmla="*/ 30 h 30"/>
                <a:gd name="T10" fmla="*/ 0 60000 65536"/>
                <a:gd name="T11" fmla="*/ 0 60000 65536"/>
                <a:gd name="T12" fmla="*/ 0 60000 65536"/>
                <a:gd name="T13" fmla="*/ 0 60000 65536"/>
                <a:gd name="T14" fmla="*/ 0 60000 65536"/>
                <a:gd name="T15" fmla="*/ 0 w 888"/>
                <a:gd name="T16" fmla="*/ 0 h 30"/>
                <a:gd name="T17" fmla="*/ 888 w 888"/>
                <a:gd name="T18" fmla="*/ 30 h 30"/>
              </a:gdLst>
              <a:ahLst/>
              <a:cxnLst>
                <a:cxn ang="T10">
                  <a:pos x="T0" y="T1"/>
                </a:cxn>
                <a:cxn ang="T11">
                  <a:pos x="T2" y="T3"/>
                </a:cxn>
                <a:cxn ang="T12">
                  <a:pos x="T4" y="T5"/>
                </a:cxn>
                <a:cxn ang="T13">
                  <a:pos x="T6" y="T7"/>
                </a:cxn>
                <a:cxn ang="T14">
                  <a:pos x="T8" y="T9"/>
                </a:cxn>
              </a:cxnLst>
              <a:rect l="T15" t="T16" r="T17" b="T18"/>
              <a:pathLst>
                <a:path w="888" h="30">
                  <a:moveTo>
                    <a:pt x="888" y="30"/>
                  </a:moveTo>
                  <a:lnTo>
                    <a:pt x="852" y="0"/>
                  </a:lnTo>
                  <a:lnTo>
                    <a:pt x="36" y="0"/>
                  </a:lnTo>
                  <a:lnTo>
                    <a:pt x="0" y="30"/>
                  </a:lnTo>
                  <a:lnTo>
                    <a:pt x="888" y="30"/>
                  </a:lnTo>
                  <a:close/>
                </a:path>
              </a:pathLst>
            </a:custGeom>
            <a:noFill/>
            <a:ln w="9525">
              <a:solidFill>
                <a:srgbClr val="000000"/>
              </a:solidFill>
              <a:round/>
              <a:headEnd/>
              <a:tailEnd/>
            </a:ln>
          </p:spPr>
          <p:txBody>
            <a:bodyPr/>
            <a:lstStyle/>
            <a:p>
              <a:endParaRPr lang="it-IT">
                <a:solidFill>
                  <a:prstClr val="black"/>
                </a:solidFill>
                <a:cs typeface="Arial" pitchFamily="34" charset="0"/>
              </a:endParaRPr>
            </a:p>
          </p:txBody>
        </p:sp>
        <p:sp>
          <p:nvSpPr>
            <p:cNvPr id="397" name="Freeform 404"/>
            <p:cNvSpPr>
              <a:spLocks noChangeAspect="1"/>
            </p:cNvSpPr>
            <p:nvPr/>
          </p:nvSpPr>
          <p:spPr bwMode="auto">
            <a:xfrm>
              <a:off x="4424" y="2624"/>
              <a:ext cx="1026" cy="36"/>
            </a:xfrm>
            <a:custGeom>
              <a:avLst/>
              <a:gdLst>
                <a:gd name="T0" fmla="*/ 1026 w 1026"/>
                <a:gd name="T1" fmla="*/ 36 h 36"/>
                <a:gd name="T2" fmla="*/ 990 w 1026"/>
                <a:gd name="T3" fmla="*/ 0 h 36"/>
                <a:gd name="T4" fmla="*/ 36 w 1026"/>
                <a:gd name="T5" fmla="*/ 0 h 36"/>
                <a:gd name="T6" fmla="*/ 0 w 1026"/>
                <a:gd name="T7" fmla="*/ 36 h 36"/>
                <a:gd name="T8" fmla="*/ 1026 w 1026"/>
                <a:gd name="T9" fmla="*/ 36 h 36"/>
                <a:gd name="T10" fmla="*/ 0 60000 65536"/>
                <a:gd name="T11" fmla="*/ 0 60000 65536"/>
                <a:gd name="T12" fmla="*/ 0 60000 65536"/>
                <a:gd name="T13" fmla="*/ 0 60000 65536"/>
                <a:gd name="T14" fmla="*/ 0 60000 65536"/>
                <a:gd name="T15" fmla="*/ 0 w 1026"/>
                <a:gd name="T16" fmla="*/ 0 h 36"/>
                <a:gd name="T17" fmla="*/ 1026 w 1026"/>
                <a:gd name="T18" fmla="*/ 36 h 36"/>
              </a:gdLst>
              <a:ahLst/>
              <a:cxnLst>
                <a:cxn ang="T10">
                  <a:pos x="T0" y="T1"/>
                </a:cxn>
                <a:cxn ang="T11">
                  <a:pos x="T2" y="T3"/>
                </a:cxn>
                <a:cxn ang="T12">
                  <a:pos x="T4" y="T5"/>
                </a:cxn>
                <a:cxn ang="T13">
                  <a:pos x="T6" y="T7"/>
                </a:cxn>
                <a:cxn ang="T14">
                  <a:pos x="T8" y="T9"/>
                </a:cxn>
              </a:cxnLst>
              <a:rect l="T15" t="T16" r="T17" b="T18"/>
              <a:pathLst>
                <a:path w="1026" h="36">
                  <a:moveTo>
                    <a:pt x="1026" y="36"/>
                  </a:moveTo>
                  <a:lnTo>
                    <a:pt x="990" y="0"/>
                  </a:lnTo>
                  <a:lnTo>
                    <a:pt x="36" y="0"/>
                  </a:lnTo>
                  <a:lnTo>
                    <a:pt x="0" y="36"/>
                  </a:lnTo>
                  <a:lnTo>
                    <a:pt x="1026" y="36"/>
                  </a:lnTo>
                  <a:close/>
                </a:path>
              </a:pathLst>
            </a:custGeom>
            <a:noFill/>
            <a:ln w="9525">
              <a:solidFill>
                <a:srgbClr val="000000"/>
              </a:solidFill>
              <a:round/>
              <a:headEnd/>
              <a:tailEnd/>
            </a:ln>
          </p:spPr>
          <p:txBody>
            <a:bodyPr/>
            <a:lstStyle/>
            <a:p>
              <a:endParaRPr lang="it-IT">
                <a:solidFill>
                  <a:prstClr val="black"/>
                </a:solidFill>
                <a:cs typeface="Arial" pitchFamily="34" charset="0"/>
              </a:endParaRPr>
            </a:p>
          </p:txBody>
        </p:sp>
        <p:sp>
          <p:nvSpPr>
            <p:cNvPr id="398" name="Freeform 405"/>
            <p:cNvSpPr>
              <a:spLocks noChangeAspect="1"/>
            </p:cNvSpPr>
            <p:nvPr/>
          </p:nvSpPr>
          <p:spPr bwMode="auto">
            <a:xfrm>
              <a:off x="4508" y="2468"/>
              <a:ext cx="852" cy="72"/>
            </a:xfrm>
            <a:custGeom>
              <a:avLst/>
              <a:gdLst>
                <a:gd name="T0" fmla="*/ 852 w 852"/>
                <a:gd name="T1" fmla="*/ 66 h 72"/>
                <a:gd name="T2" fmla="*/ 774 w 852"/>
                <a:gd name="T3" fmla="*/ 0 h 72"/>
                <a:gd name="T4" fmla="*/ 78 w 852"/>
                <a:gd name="T5" fmla="*/ 0 h 72"/>
                <a:gd name="T6" fmla="*/ 0 w 852"/>
                <a:gd name="T7" fmla="*/ 72 h 72"/>
                <a:gd name="T8" fmla="*/ 0 60000 65536"/>
                <a:gd name="T9" fmla="*/ 0 60000 65536"/>
                <a:gd name="T10" fmla="*/ 0 60000 65536"/>
                <a:gd name="T11" fmla="*/ 0 60000 65536"/>
                <a:gd name="T12" fmla="*/ 0 w 852"/>
                <a:gd name="T13" fmla="*/ 0 h 72"/>
                <a:gd name="T14" fmla="*/ 852 w 852"/>
                <a:gd name="T15" fmla="*/ 72 h 72"/>
              </a:gdLst>
              <a:ahLst/>
              <a:cxnLst>
                <a:cxn ang="T8">
                  <a:pos x="T0" y="T1"/>
                </a:cxn>
                <a:cxn ang="T9">
                  <a:pos x="T2" y="T3"/>
                </a:cxn>
                <a:cxn ang="T10">
                  <a:pos x="T4" y="T5"/>
                </a:cxn>
                <a:cxn ang="T11">
                  <a:pos x="T6" y="T7"/>
                </a:cxn>
              </a:cxnLst>
              <a:rect l="T12" t="T13" r="T14" b="T15"/>
              <a:pathLst>
                <a:path w="852" h="72">
                  <a:moveTo>
                    <a:pt x="852" y="66"/>
                  </a:moveTo>
                  <a:lnTo>
                    <a:pt x="774" y="0"/>
                  </a:lnTo>
                  <a:lnTo>
                    <a:pt x="78" y="0"/>
                  </a:lnTo>
                  <a:lnTo>
                    <a:pt x="0" y="72"/>
                  </a:lnTo>
                </a:path>
              </a:pathLst>
            </a:custGeom>
            <a:noFill/>
            <a:ln w="9525">
              <a:solidFill>
                <a:srgbClr val="000000"/>
              </a:solidFill>
              <a:round/>
              <a:headEnd/>
              <a:tailEnd/>
            </a:ln>
          </p:spPr>
          <p:txBody>
            <a:bodyPr/>
            <a:lstStyle/>
            <a:p>
              <a:endParaRPr lang="it-IT">
                <a:solidFill>
                  <a:prstClr val="black"/>
                </a:solidFill>
                <a:cs typeface="Arial" pitchFamily="34" charset="0"/>
              </a:endParaRPr>
            </a:p>
          </p:txBody>
        </p:sp>
        <p:sp>
          <p:nvSpPr>
            <p:cNvPr id="399" name="Rectangle 406"/>
            <p:cNvSpPr>
              <a:spLocks noChangeAspect="1" noChangeArrowheads="1"/>
            </p:cNvSpPr>
            <p:nvPr/>
          </p:nvSpPr>
          <p:spPr bwMode="auto">
            <a:xfrm>
              <a:off x="5060" y="2306"/>
              <a:ext cx="240" cy="30"/>
            </a:xfrm>
            <a:prstGeom prst="rect">
              <a:avLst/>
            </a:prstGeom>
            <a:noFill/>
            <a:ln w="9525">
              <a:solidFill>
                <a:srgbClr val="000000"/>
              </a:solidFill>
              <a:miter lim="800000"/>
              <a:headEnd/>
              <a:tailEnd/>
            </a:ln>
          </p:spPr>
          <p:txBody>
            <a:bodyPr/>
            <a:lstStyle/>
            <a:p>
              <a:pPr algn="ctr"/>
              <a:endParaRPr lang="en-US">
                <a:solidFill>
                  <a:prstClr val="black"/>
                </a:solidFill>
                <a:latin typeface="Arial" pitchFamily="34" charset="0"/>
                <a:cs typeface="Arial" pitchFamily="34" charset="0"/>
              </a:endParaRPr>
            </a:p>
          </p:txBody>
        </p:sp>
        <p:sp>
          <p:nvSpPr>
            <p:cNvPr id="400" name="Rectangle 407"/>
            <p:cNvSpPr>
              <a:spLocks noChangeAspect="1" noChangeArrowheads="1"/>
            </p:cNvSpPr>
            <p:nvPr/>
          </p:nvSpPr>
          <p:spPr bwMode="auto">
            <a:xfrm>
              <a:off x="4688" y="1664"/>
              <a:ext cx="492" cy="414"/>
            </a:xfrm>
            <a:prstGeom prst="rect">
              <a:avLst/>
            </a:prstGeom>
            <a:noFill/>
            <a:ln w="9525">
              <a:solidFill>
                <a:srgbClr val="000000"/>
              </a:solidFill>
              <a:miter lim="800000"/>
              <a:headEnd/>
              <a:tailEnd/>
            </a:ln>
          </p:spPr>
          <p:txBody>
            <a:bodyPr/>
            <a:lstStyle/>
            <a:p>
              <a:pPr algn="ctr"/>
              <a:endParaRPr lang="en-US">
                <a:solidFill>
                  <a:prstClr val="black"/>
                </a:solidFill>
                <a:latin typeface="Arial" pitchFamily="34" charset="0"/>
                <a:cs typeface="Arial" pitchFamily="34" charset="0"/>
              </a:endParaRPr>
            </a:p>
          </p:txBody>
        </p:sp>
        <p:sp>
          <p:nvSpPr>
            <p:cNvPr id="401" name="Rectangle 408"/>
            <p:cNvSpPr>
              <a:spLocks noChangeAspect="1" noChangeArrowheads="1"/>
            </p:cNvSpPr>
            <p:nvPr/>
          </p:nvSpPr>
          <p:spPr bwMode="auto">
            <a:xfrm>
              <a:off x="4688" y="2174"/>
              <a:ext cx="492" cy="84"/>
            </a:xfrm>
            <a:prstGeom prst="rect">
              <a:avLst/>
            </a:prstGeom>
            <a:noFill/>
            <a:ln w="9525">
              <a:solidFill>
                <a:srgbClr val="000000"/>
              </a:solidFill>
              <a:miter lim="800000"/>
              <a:headEnd/>
              <a:tailEnd/>
            </a:ln>
          </p:spPr>
          <p:txBody>
            <a:bodyPr/>
            <a:lstStyle/>
            <a:p>
              <a:pPr algn="ctr"/>
              <a:endParaRPr lang="en-US">
                <a:solidFill>
                  <a:prstClr val="black"/>
                </a:solidFill>
                <a:latin typeface="Arial" pitchFamily="34" charset="0"/>
                <a:cs typeface="Arial" pitchFamily="34" charset="0"/>
              </a:endParaRPr>
            </a:p>
          </p:txBody>
        </p:sp>
        <p:sp>
          <p:nvSpPr>
            <p:cNvPr id="402" name="Text Box 409"/>
            <p:cNvSpPr txBox="1">
              <a:spLocks noChangeAspect="1" noChangeArrowheads="1"/>
            </p:cNvSpPr>
            <p:nvPr/>
          </p:nvSpPr>
          <p:spPr bwMode="auto">
            <a:xfrm>
              <a:off x="4311" y="1724"/>
              <a:ext cx="1218" cy="334"/>
            </a:xfrm>
            <a:prstGeom prst="rect">
              <a:avLst/>
            </a:prstGeom>
            <a:noFill/>
            <a:ln w="9525">
              <a:noFill/>
              <a:miter lim="800000"/>
              <a:headEnd/>
              <a:tailEnd/>
            </a:ln>
          </p:spPr>
          <p:txBody>
            <a:bodyPr>
              <a:spAutoFit/>
            </a:bodyPr>
            <a:lstStyle/>
            <a:p>
              <a:pPr algn="ctr"/>
              <a:r>
                <a:rPr lang="it-IT" sz="1200" b="1">
                  <a:solidFill>
                    <a:prstClr val="black"/>
                  </a:solidFill>
                  <a:latin typeface="Arial" pitchFamily="34" charset="0"/>
                  <a:cs typeface="Arial" pitchFamily="34" charset="0"/>
                </a:rPr>
                <a:t>Tumor </a:t>
              </a:r>
            </a:p>
            <a:p>
              <a:pPr algn="ctr"/>
              <a:r>
                <a:rPr lang="it-IT" sz="1200" b="1">
                  <a:solidFill>
                    <a:prstClr val="black"/>
                  </a:solidFill>
                  <a:latin typeface="Arial" pitchFamily="34" charset="0"/>
                  <a:cs typeface="Arial" pitchFamily="34" charset="0"/>
                </a:rPr>
                <a:t> database</a:t>
              </a:r>
              <a:endParaRPr lang="en-GB" sz="1200" b="1">
                <a:solidFill>
                  <a:prstClr val="black"/>
                </a:solidFill>
                <a:latin typeface="Arial" pitchFamily="34" charset="0"/>
                <a:cs typeface="Arial" pitchFamily="34" charset="0"/>
              </a:endParaRPr>
            </a:p>
          </p:txBody>
        </p:sp>
      </p:grpSp>
      <p:grpSp>
        <p:nvGrpSpPr>
          <p:cNvPr id="404" name="Group 412"/>
          <p:cNvGrpSpPr>
            <a:grpSpLocks/>
          </p:cNvGrpSpPr>
          <p:nvPr/>
        </p:nvGrpSpPr>
        <p:grpSpPr bwMode="auto">
          <a:xfrm rot="16200000">
            <a:off x="7350181" y="434912"/>
            <a:ext cx="1716843" cy="1368425"/>
            <a:chOff x="145" y="825"/>
            <a:chExt cx="854" cy="680"/>
          </a:xfrm>
        </p:grpSpPr>
        <p:pic>
          <p:nvPicPr>
            <p:cNvPr id="407" name="Picture 413" descr="C1__EE250x"/>
            <p:cNvPicPr preferRelativeResize="0">
              <a:picLocks noChangeAspect="1" noChangeArrowheads="1"/>
            </p:cNvPicPr>
            <p:nvPr/>
          </p:nvPicPr>
          <p:blipFill>
            <a:blip r:embed="rId6" cstate="print"/>
            <a:srcRect l="1654" r="4962"/>
            <a:stretch>
              <a:fillRect/>
            </a:stretch>
          </p:blipFill>
          <p:spPr bwMode="auto">
            <a:xfrm>
              <a:off x="152" y="825"/>
              <a:ext cx="847" cy="680"/>
            </a:xfrm>
            <a:prstGeom prst="rect">
              <a:avLst/>
            </a:prstGeom>
            <a:noFill/>
            <a:ln w="9525">
              <a:noFill/>
              <a:miter lim="800000"/>
              <a:headEnd/>
              <a:tailEnd/>
            </a:ln>
          </p:spPr>
        </p:pic>
        <p:sp>
          <p:nvSpPr>
            <p:cNvPr id="408" name="Text Box 414"/>
            <p:cNvSpPr txBox="1">
              <a:spLocks noChangeArrowheads="1"/>
            </p:cNvSpPr>
            <p:nvPr/>
          </p:nvSpPr>
          <p:spPr bwMode="auto">
            <a:xfrm rot="5400000">
              <a:off x="46" y="960"/>
              <a:ext cx="336" cy="138"/>
            </a:xfrm>
            <a:prstGeom prst="rect">
              <a:avLst/>
            </a:prstGeom>
            <a:noFill/>
            <a:ln w="9525">
              <a:noFill/>
              <a:miter lim="800000"/>
              <a:headEnd/>
              <a:tailEnd/>
            </a:ln>
          </p:spPr>
          <p:txBody>
            <a:bodyPr>
              <a:spAutoFit/>
            </a:bodyPr>
            <a:lstStyle/>
            <a:p>
              <a:pPr>
                <a:spcBef>
                  <a:spcPct val="50000"/>
                </a:spcBef>
              </a:pPr>
              <a:r>
                <a:rPr lang="it-IT" sz="1200" b="1" dirty="0" err="1">
                  <a:solidFill>
                    <a:prstClr val="black"/>
                  </a:solidFill>
                  <a:latin typeface="Arial" pitchFamily="34" charset="0"/>
                  <a:cs typeface="Arial" pitchFamily="34" charset="0"/>
                </a:rPr>
                <a:t>H&amp;E</a:t>
              </a:r>
              <a:endParaRPr lang="en-GB" sz="1200" b="1" dirty="0">
                <a:solidFill>
                  <a:prstClr val="black"/>
                </a:solidFill>
                <a:latin typeface="Arial" pitchFamily="34" charset="0"/>
                <a:cs typeface="Arial" pitchFamily="34" charset="0"/>
              </a:endParaRPr>
            </a:p>
          </p:txBody>
        </p:sp>
      </p:grpSp>
      <p:sp>
        <p:nvSpPr>
          <p:cNvPr id="405" name="Text Box 415"/>
          <p:cNvSpPr txBox="1">
            <a:spLocks noChangeArrowheads="1"/>
          </p:cNvSpPr>
          <p:nvPr/>
        </p:nvSpPr>
        <p:spPr bwMode="auto">
          <a:xfrm>
            <a:off x="6012160" y="632471"/>
            <a:ext cx="1581150" cy="523220"/>
          </a:xfrm>
          <a:prstGeom prst="rect">
            <a:avLst/>
          </a:prstGeom>
          <a:noFill/>
          <a:ln w="9525">
            <a:noFill/>
            <a:miter lim="800000"/>
            <a:headEnd/>
            <a:tailEnd/>
          </a:ln>
        </p:spPr>
        <p:txBody>
          <a:bodyPr lIns="91370" tIns="45687" rIns="91370" bIns="45687">
            <a:spAutoFit/>
          </a:bodyPr>
          <a:lstStyle/>
          <a:p>
            <a:pPr algn="ctr">
              <a:spcBef>
                <a:spcPct val="50000"/>
              </a:spcBef>
            </a:pPr>
            <a:r>
              <a:rPr lang="it-IT" sz="1400" b="1" dirty="0">
                <a:solidFill>
                  <a:prstClr val="black"/>
                </a:solidFill>
                <a:latin typeface="Arial" pitchFamily="34" charset="0"/>
                <a:cs typeface="Arial" pitchFamily="34" charset="0"/>
              </a:rPr>
              <a:t> </a:t>
            </a:r>
            <a:r>
              <a:rPr lang="it-IT" sz="1400" b="1" dirty="0" err="1">
                <a:solidFill>
                  <a:prstClr val="black"/>
                </a:solidFill>
                <a:latin typeface="Arial" pitchFamily="34" charset="0"/>
                <a:cs typeface="Arial" pitchFamily="34" charset="0"/>
              </a:rPr>
              <a:t>Diagnosis</a:t>
            </a:r>
            <a:r>
              <a:rPr lang="it-IT" sz="1400" b="1" dirty="0">
                <a:solidFill>
                  <a:prstClr val="black"/>
                </a:solidFill>
                <a:latin typeface="Arial" pitchFamily="34" charset="0"/>
                <a:cs typeface="Arial" pitchFamily="34" charset="0"/>
              </a:rPr>
              <a:t> and </a:t>
            </a:r>
            <a:r>
              <a:rPr lang="it-IT" sz="1400" b="1" dirty="0" err="1">
                <a:solidFill>
                  <a:prstClr val="black"/>
                </a:solidFill>
                <a:latin typeface="Arial" pitchFamily="34" charset="0"/>
                <a:cs typeface="Arial" pitchFamily="34" charset="0"/>
              </a:rPr>
              <a:t>tissue</a:t>
            </a:r>
            <a:r>
              <a:rPr lang="it-IT" sz="1400" b="1" dirty="0">
                <a:solidFill>
                  <a:prstClr val="black"/>
                </a:solidFill>
                <a:latin typeface="Arial" pitchFamily="34" charset="0"/>
                <a:cs typeface="Arial" pitchFamily="34" charset="0"/>
              </a:rPr>
              <a:t> banking</a:t>
            </a:r>
            <a:endParaRPr lang="en-GB" sz="1400" b="1" dirty="0">
              <a:solidFill>
                <a:prstClr val="black"/>
              </a:solidFill>
              <a:latin typeface="Arial" pitchFamily="34" charset="0"/>
              <a:cs typeface="Arial" pitchFamily="34" charset="0"/>
            </a:endParaRPr>
          </a:p>
        </p:txBody>
      </p:sp>
      <p:sp>
        <p:nvSpPr>
          <p:cNvPr id="406" name="Line 416"/>
          <p:cNvSpPr>
            <a:spLocks noChangeShapeType="1"/>
          </p:cNvSpPr>
          <p:nvPr/>
        </p:nvSpPr>
        <p:spPr bwMode="auto">
          <a:xfrm rot="10800000" flipH="1">
            <a:off x="6256644" y="1186508"/>
            <a:ext cx="874713" cy="0"/>
          </a:xfrm>
          <a:prstGeom prst="line">
            <a:avLst/>
          </a:prstGeom>
          <a:noFill/>
          <a:ln w="38100">
            <a:solidFill>
              <a:schemeClr val="tx1"/>
            </a:solidFill>
            <a:round/>
            <a:headEnd/>
            <a:tailEnd type="triangle" w="med" len="med"/>
          </a:ln>
        </p:spPr>
        <p:txBody>
          <a:bodyPr lIns="91370" tIns="45687" rIns="91370" bIns="45687"/>
          <a:lstStyle/>
          <a:p>
            <a:endParaRPr lang="it-IT">
              <a:solidFill>
                <a:prstClr val="black"/>
              </a:solidFill>
              <a:cs typeface="Arial" pitchFamily="34" charset="0"/>
            </a:endParaRPr>
          </a:p>
        </p:txBody>
      </p:sp>
      <p:sp>
        <p:nvSpPr>
          <p:cNvPr id="410" name="Line 387"/>
          <p:cNvSpPr>
            <a:spLocks noChangeShapeType="1"/>
          </p:cNvSpPr>
          <p:nvPr/>
        </p:nvSpPr>
        <p:spPr bwMode="auto">
          <a:xfrm rot="5400000">
            <a:off x="7841473" y="2391780"/>
            <a:ext cx="661864" cy="0"/>
          </a:xfrm>
          <a:prstGeom prst="line">
            <a:avLst/>
          </a:prstGeom>
          <a:noFill/>
          <a:ln w="38100">
            <a:solidFill>
              <a:schemeClr val="tx1"/>
            </a:solidFill>
            <a:round/>
            <a:headEnd/>
            <a:tailEnd type="triangle" w="med" len="med"/>
          </a:ln>
        </p:spPr>
        <p:txBody>
          <a:bodyPr lIns="91370" tIns="45687" rIns="91370" bIns="45687"/>
          <a:lstStyle/>
          <a:p>
            <a:endParaRPr lang="it-IT">
              <a:solidFill>
                <a:prstClr val="black"/>
              </a:solidFill>
              <a:cs typeface="Arial" pitchFamily="34" charset="0"/>
            </a:endParaRPr>
          </a:p>
        </p:txBody>
      </p:sp>
      <p:sp>
        <p:nvSpPr>
          <p:cNvPr id="411" name="Line 387"/>
          <p:cNvSpPr>
            <a:spLocks noChangeShapeType="1"/>
          </p:cNvSpPr>
          <p:nvPr/>
        </p:nvSpPr>
        <p:spPr bwMode="auto">
          <a:xfrm rot="16200000" flipV="1">
            <a:off x="7841472" y="4840052"/>
            <a:ext cx="661864" cy="0"/>
          </a:xfrm>
          <a:prstGeom prst="line">
            <a:avLst/>
          </a:prstGeom>
          <a:noFill/>
          <a:ln w="38100">
            <a:solidFill>
              <a:schemeClr val="tx1"/>
            </a:solidFill>
            <a:round/>
            <a:headEnd/>
            <a:tailEnd type="triangle" w="med" len="med"/>
          </a:ln>
        </p:spPr>
        <p:txBody>
          <a:bodyPr lIns="91370" tIns="45687" rIns="91370" bIns="45687"/>
          <a:lstStyle/>
          <a:p>
            <a:endParaRPr lang="it-IT">
              <a:solidFill>
                <a:prstClr val="black"/>
              </a:solidFill>
              <a:cs typeface="Arial" pitchFamily="34" charset="0"/>
            </a:endParaRPr>
          </a:p>
        </p:txBody>
      </p:sp>
      <p:sp>
        <p:nvSpPr>
          <p:cNvPr id="412" name="Text Box 415"/>
          <p:cNvSpPr txBox="1">
            <a:spLocks noChangeArrowheads="1"/>
          </p:cNvSpPr>
          <p:nvPr/>
        </p:nvSpPr>
        <p:spPr bwMode="auto">
          <a:xfrm>
            <a:off x="4546416" y="5997551"/>
            <a:ext cx="2626525" cy="738664"/>
          </a:xfrm>
          <a:prstGeom prst="rect">
            <a:avLst/>
          </a:prstGeom>
          <a:noFill/>
          <a:ln w="9525">
            <a:noFill/>
            <a:miter lim="800000"/>
            <a:headEnd/>
            <a:tailEnd/>
          </a:ln>
        </p:spPr>
        <p:txBody>
          <a:bodyPr wrap="square" lIns="91370" tIns="45687" rIns="91370" bIns="45687">
            <a:spAutoFit/>
          </a:bodyPr>
          <a:lstStyle/>
          <a:p>
            <a:pPr>
              <a:spcBef>
                <a:spcPct val="50000"/>
              </a:spcBef>
            </a:pPr>
            <a:r>
              <a:rPr lang="it-IT" sz="1400" b="1" dirty="0">
                <a:solidFill>
                  <a:prstClr val="black"/>
                </a:solidFill>
                <a:latin typeface="Arial" pitchFamily="34" charset="0"/>
                <a:cs typeface="Arial" pitchFamily="34" charset="0"/>
              </a:rPr>
              <a:t>GBM, Sarcoma, Melanoma, </a:t>
            </a:r>
            <a:r>
              <a:rPr lang="it-IT" sz="1400" b="1" dirty="0" err="1">
                <a:solidFill>
                  <a:prstClr val="black"/>
                </a:solidFill>
                <a:latin typeface="Arial" pitchFamily="34" charset="0"/>
                <a:cs typeface="Arial" pitchFamily="34" charset="0"/>
              </a:rPr>
              <a:t>Colorectal</a:t>
            </a:r>
            <a:r>
              <a:rPr lang="it-IT" sz="1400" b="1" dirty="0">
                <a:solidFill>
                  <a:prstClr val="black"/>
                </a:solidFill>
                <a:latin typeface="Arial" pitchFamily="34" charset="0"/>
                <a:cs typeface="Arial" pitchFamily="34" charset="0"/>
              </a:rPr>
              <a:t>, </a:t>
            </a:r>
            <a:r>
              <a:rPr lang="it-IT" sz="1400" b="1" dirty="0" err="1">
                <a:solidFill>
                  <a:prstClr val="black"/>
                </a:solidFill>
                <a:latin typeface="Arial" pitchFamily="34" charset="0"/>
                <a:cs typeface="Arial" pitchFamily="34" charset="0"/>
              </a:rPr>
              <a:t>Lung</a:t>
            </a:r>
            <a:r>
              <a:rPr lang="it-IT" sz="1400" b="1" dirty="0">
                <a:solidFill>
                  <a:prstClr val="black"/>
                </a:solidFill>
                <a:latin typeface="Arial" pitchFamily="34" charset="0"/>
                <a:cs typeface="Arial" pitchFamily="34" charset="0"/>
              </a:rPr>
              <a:t>, </a:t>
            </a:r>
            <a:r>
              <a:rPr lang="it-IT" sz="1400" b="1" dirty="0" err="1">
                <a:solidFill>
                  <a:prstClr val="black"/>
                </a:solidFill>
                <a:latin typeface="Arial" pitchFamily="34" charset="0"/>
                <a:cs typeface="Arial" pitchFamily="34" charset="0"/>
              </a:rPr>
              <a:t>Breast</a:t>
            </a:r>
            <a:r>
              <a:rPr lang="it-IT" sz="1400" b="1" dirty="0">
                <a:solidFill>
                  <a:prstClr val="black"/>
                </a:solidFill>
                <a:latin typeface="Arial" pitchFamily="34" charset="0"/>
                <a:cs typeface="Arial" pitchFamily="34" charset="0"/>
              </a:rPr>
              <a:t> and </a:t>
            </a:r>
            <a:r>
              <a:rPr lang="it-IT" sz="1400" b="1" dirty="0" err="1">
                <a:solidFill>
                  <a:prstClr val="black"/>
                </a:solidFill>
                <a:latin typeface="Arial" pitchFamily="34" charset="0"/>
                <a:cs typeface="Arial" pitchFamily="34" charset="0"/>
              </a:rPr>
              <a:t>Renal</a:t>
            </a:r>
            <a:r>
              <a:rPr lang="it-IT" sz="1400" b="1" dirty="0">
                <a:solidFill>
                  <a:prstClr val="black"/>
                </a:solidFill>
                <a:latin typeface="Arial" pitchFamily="34" charset="0"/>
                <a:cs typeface="Arial" pitchFamily="34" charset="0"/>
              </a:rPr>
              <a:t> </a:t>
            </a:r>
            <a:r>
              <a:rPr lang="it-IT" sz="1400" b="1" dirty="0" err="1">
                <a:solidFill>
                  <a:prstClr val="black"/>
                </a:solidFill>
                <a:latin typeface="Arial" pitchFamily="34" charset="0"/>
                <a:cs typeface="Arial" pitchFamily="34" charset="0"/>
              </a:rPr>
              <a:t>carcinomas</a:t>
            </a:r>
            <a:endParaRPr lang="en-GB" sz="14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7477021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47" name="Picture 3" descr="Topo breast Spheres and differentiated"/>
          <p:cNvPicPr>
            <a:picLocks noChangeAspect="1" noChangeArrowheads="1"/>
          </p:cNvPicPr>
          <p:nvPr/>
        </p:nvPicPr>
        <p:blipFill>
          <a:blip r:embed="rId2">
            <a:lum bright="8000"/>
          </a:blip>
          <a:srcRect/>
          <a:stretch>
            <a:fillRect/>
          </a:stretch>
        </p:blipFill>
        <p:spPr bwMode="auto">
          <a:xfrm>
            <a:off x="2489200" y="4572000"/>
            <a:ext cx="1778000" cy="1854200"/>
          </a:xfrm>
          <a:prstGeom prst="rect">
            <a:avLst/>
          </a:prstGeom>
          <a:noFill/>
          <a:ln w="9525">
            <a:noFill/>
            <a:miter lim="800000"/>
            <a:headEnd/>
            <a:tailEnd/>
          </a:ln>
        </p:spPr>
      </p:pic>
      <p:sp>
        <p:nvSpPr>
          <p:cNvPr id="34848" name="AutoShape 2"/>
          <p:cNvSpPr>
            <a:spLocks noChangeArrowheads="1"/>
          </p:cNvSpPr>
          <p:nvPr/>
        </p:nvSpPr>
        <p:spPr bwMode="auto">
          <a:xfrm rot="-5400000">
            <a:off x="4284663" y="1036645"/>
            <a:ext cx="130175" cy="917575"/>
          </a:xfrm>
          <a:prstGeom prst="downArrow">
            <a:avLst>
              <a:gd name="adj1" fmla="val 50000"/>
              <a:gd name="adj2" fmla="val 176220"/>
            </a:avLst>
          </a:prstGeom>
          <a:solidFill>
            <a:schemeClr val="tx1"/>
          </a:solidFill>
          <a:ln w="9525">
            <a:solidFill>
              <a:schemeClr val="bg1"/>
            </a:solidFill>
            <a:miter lim="800000"/>
            <a:headEnd/>
            <a:tailEnd/>
          </a:ln>
        </p:spPr>
        <p:txBody>
          <a:bodyPr rot="10800000" wrap="none" lIns="91370" tIns="45687" rIns="91370" bIns="45687" anchor="ctr"/>
          <a:lstStyle/>
          <a:p>
            <a:endParaRPr lang="it-IT" sz="1800">
              <a:solidFill>
                <a:srgbClr val="000000"/>
              </a:solidFill>
              <a:latin typeface="Arial" charset="0"/>
              <a:cs typeface="Arial" charset="0"/>
            </a:endParaRPr>
          </a:p>
        </p:txBody>
      </p:sp>
      <p:pic>
        <p:nvPicPr>
          <p:cNvPr id="34849" name="Picture 5" descr="Untitled-2 copy"/>
          <p:cNvPicPr>
            <a:picLocks noChangeAspect="1" noChangeArrowheads="1"/>
          </p:cNvPicPr>
          <p:nvPr/>
        </p:nvPicPr>
        <p:blipFill>
          <a:blip r:embed="rId3"/>
          <a:srcRect/>
          <a:stretch>
            <a:fillRect/>
          </a:stretch>
        </p:blipFill>
        <p:spPr bwMode="auto">
          <a:xfrm>
            <a:off x="4919663" y="660400"/>
            <a:ext cx="495300" cy="1700213"/>
          </a:xfrm>
          <a:prstGeom prst="rect">
            <a:avLst/>
          </a:prstGeom>
          <a:noFill/>
          <a:ln w="9525">
            <a:noFill/>
            <a:miter lim="800000"/>
            <a:headEnd/>
            <a:tailEnd/>
          </a:ln>
        </p:spPr>
      </p:pic>
      <p:sp>
        <p:nvSpPr>
          <p:cNvPr id="34850" name="AutoShape 9"/>
          <p:cNvSpPr>
            <a:spLocks noChangeArrowheads="1"/>
          </p:cNvSpPr>
          <p:nvPr/>
        </p:nvSpPr>
        <p:spPr bwMode="auto">
          <a:xfrm>
            <a:off x="5111750" y="2433638"/>
            <a:ext cx="115888" cy="385762"/>
          </a:xfrm>
          <a:prstGeom prst="downArrow">
            <a:avLst>
              <a:gd name="adj1" fmla="val 50000"/>
              <a:gd name="adj2" fmla="val 83219"/>
            </a:avLst>
          </a:prstGeom>
          <a:solidFill>
            <a:schemeClr val="tx1"/>
          </a:solidFill>
          <a:ln w="9525">
            <a:solidFill>
              <a:schemeClr val="bg1"/>
            </a:solidFill>
            <a:miter lim="800000"/>
            <a:headEnd/>
            <a:tailEnd/>
          </a:ln>
        </p:spPr>
        <p:txBody>
          <a:bodyPr wrap="none" lIns="91370" tIns="45687" rIns="91370" bIns="45687" anchor="ctr"/>
          <a:lstStyle/>
          <a:p>
            <a:endParaRPr lang="it-IT" sz="1400">
              <a:solidFill>
                <a:srgbClr val="FFFFFF"/>
              </a:solidFill>
              <a:latin typeface="Arial" charset="0"/>
              <a:cs typeface="Arial" charset="0"/>
            </a:endParaRPr>
          </a:p>
        </p:txBody>
      </p:sp>
      <p:pic>
        <p:nvPicPr>
          <p:cNvPr id="34851" name="Picture 10" descr="Untitled-3 copy"/>
          <p:cNvPicPr>
            <a:picLocks noChangeAspect="1" noChangeArrowheads="1"/>
          </p:cNvPicPr>
          <p:nvPr/>
        </p:nvPicPr>
        <p:blipFill>
          <a:blip r:embed="rId4"/>
          <a:srcRect/>
          <a:stretch>
            <a:fillRect/>
          </a:stretch>
        </p:blipFill>
        <p:spPr bwMode="auto">
          <a:xfrm>
            <a:off x="4397380" y="3003550"/>
            <a:ext cx="1739900" cy="1003300"/>
          </a:xfrm>
          <a:prstGeom prst="rect">
            <a:avLst/>
          </a:prstGeom>
          <a:noFill/>
          <a:ln w="9525">
            <a:noFill/>
            <a:miter lim="800000"/>
            <a:headEnd/>
            <a:tailEnd/>
          </a:ln>
        </p:spPr>
      </p:pic>
      <p:sp>
        <p:nvSpPr>
          <p:cNvPr id="34852" name="Text Box 14"/>
          <p:cNvSpPr txBox="1">
            <a:spLocks noChangeArrowheads="1"/>
          </p:cNvSpPr>
          <p:nvPr/>
        </p:nvSpPr>
        <p:spPr bwMode="auto">
          <a:xfrm>
            <a:off x="4343403" y="2971800"/>
            <a:ext cx="893236" cy="307766"/>
          </a:xfrm>
          <a:prstGeom prst="rect">
            <a:avLst/>
          </a:prstGeom>
          <a:noFill/>
          <a:ln w="9525">
            <a:noFill/>
            <a:miter lim="800000"/>
            <a:headEnd/>
            <a:tailEnd/>
          </a:ln>
        </p:spPr>
        <p:txBody>
          <a:bodyPr wrap="none" lIns="91370" tIns="45687" rIns="91370" bIns="45687">
            <a:spAutoFit/>
          </a:bodyPr>
          <a:lstStyle/>
          <a:p>
            <a:pPr eaLnBrk="0" hangingPunct="0"/>
            <a:r>
              <a:rPr lang="it-IT" sz="1400" b="1">
                <a:solidFill>
                  <a:srgbClr val="FFFFFF"/>
                </a:solidFill>
                <a:latin typeface="Arial" charset="0"/>
                <a:cs typeface="Arial" charset="0"/>
              </a:rPr>
              <a:t>Crescita</a:t>
            </a:r>
          </a:p>
        </p:txBody>
      </p:sp>
      <p:sp>
        <p:nvSpPr>
          <p:cNvPr id="34853" name="Line 15"/>
          <p:cNvSpPr>
            <a:spLocks noChangeShapeType="1"/>
          </p:cNvSpPr>
          <p:nvPr/>
        </p:nvSpPr>
        <p:spPr bwMode="auto">
          <a:xfrm flipV="1">
            <a:off x="5803900" y="2819400"/>
            <a:ext cx="982663" cy="668338"/>
          </a:xfrm>
          <a:prstGeom prst="line">
            <a:avLst/>
          </a:prstGeom>
          <a:noFill/>
          <a:ln w="22225">
            <a:solidFill>
              <a:srgbClr val="FF0000"/>
            </a:solidFill>
            <a:round/>
            <a:headEnd/>
            <a:tailEnd/>
          </a:ln>
        </p:spPr>
        <p:txBody>
          <a:bodyPr lIns="91370" tIns="45687" rIns="91370" bIns="45687"/>
          <a:lstStyle/>
          <a:p>
            <a:endParaRPr lang="it-IT" sz="1800">
              <a:solidFill>
                <a:srgbClr val="000000"/>
              </a:solidFill>
              <a:latin typeface="Arial" charset="0"/>
              <a:cs typeface="Arial" charset="0"/>
            </a:endParaRPr>
          </a:p>
        </p:txBody>
      </p:sp>
      <p:sp>
        <p:nvSpPr>
          <p:cNvPr id="34854" name="Line 16"/>
          <p:cNvSpPr>
            <a:spLocks noChangeShapeType="1"/>
          </p:cNvSpPr>
          <p:nvPr/>
        </p:nvSpPr>
        <p:spPr bwMode="auto">
          <a:xfrm>
            <a:off x="5824545" y="3668715"/>
            <a:ext cx="928687" cy="609600"/>
          </a:xfrm>
          <a:prstGeom prst="line">
            <a:avLst/>
          </a:prstGeom>
          <a:noFill/>
          <a:ln w="22225">
            <a:solidFill>
              <a:srgbClr val="FF0000"/>
            </a:solidFill>
            <a:round/>
            <a:headEnd/>
            <a:tailEnd/>
          </a:ln>
        </p:spPr>
        <p:txBody>
          <a:bodyPr lIns="91370" tIns="45687" rIns="91370" bIns="45687"/>
          <a:lstStyle/>
          <a:p>
            <a:endParaRPr lang="it-IT" sz="1800">
              <a:solidFill>
                <a:srgbClr val="000000"/>
              </a:solidFill>
              <a:latin typeface="Arial" charset="0"/>
              <a:cs typeface="Arial" charset="0"/>
            </a:endParaRPr>
          </a:p>
        </p:txBody>
      </p:sp>
      <p:sp>
        <p:nvSpPr>
          <p:cNvPr id="34855" name="Text Box 18"/>
          <p:cNvSpPr txBox="1">
            <a:spLocks noChangeArrowheads="1"/>
          </p:cNvSpPr>
          <p:nvPr/>
        </p:nvSpPr>
        <p:spPr bwMode="auto">
          <a:xfrm>
            <a:off x="7180263" y="2438400"/>
            <a:ext cx="962666" cy="307766"/>
          </a:xfrm>
          <a:prstGeom prst="rect">
            <a:avLst/>
          </a:prstGeom>
          <a:noFill/>
          <a:ln w="9525">
            <a:noFill/>
            <a:miter lim="800000"/>
            <a:headEnd/>
            <a:tailEnd/>
          </a:ln>
        </p:spPr>
        <p:txBody>
          <a:bodyPr wrap="none" lIns="91370" tIns="45687" rIns="91370" bIns="45687">
            <a:spAutoFit/>
          </a:bodyPr>
          <a:lstStyle/>
          <a:p>
            <a:pPr eaLnBrk="0" hangingPunct="0"/>
            <a:r>
              <a:rPr lang="it-IT" sz="1400" b="1">
                <a:solidFill>
                  <a:srgbClr val="FFFFFF"/>
                </a:solidFill>
                <a:latin typeface="Arial" charset="0"/>
                <a:cs typeface="Arial" charset="0"/>
              </a:rPr>
              <a:t>Spheroid</a:t>
            </a:r>
          </a:p>
        </p:txBody>
      </p:sp>
      <p:sp>
        <p:nvSpPr>
          <p:cNvPr id="34856" name="Text Box 19"/>
          <p:cNvSpPr txBox="1">
            <a:spLocks noChangeArrowheads="1"/>
          </p:cNvSpPr>
          <p:nvPr/>
        </p:nvSpPr>
        <p:spPr bwMode="auto">
          <a:xfrm>
            <a:off x="4991107" y="2552701"/>
            <a:ext cx="1414463" cy="523210"/>
          </a:xfrm>
          <a:prstGeom prst="rect">
            <a:avLst/>
          </a:prstGeom>
          <a:noFill/>
          <a:ln w="9525">
            <a:noFill/>
            <a:miter lim="800000"/>
            <a:headEnd/>
            <a:tailEnd/>
          </a:ln>
        </p:spPr>
        <p:txBody>
          <a:bodyPr lIns="91370" tIns="45687" rIns="91370" bIns="45687">
            <a:spAutoFit/>
          </a:bodyPr>
          <a:lstStyle/>
          <a:p>
            <a:pPr algn="ctr" eaLnBrk="0" hangingPunct="0"/>
            <a:r>
              <a:rPr lang="it-IT" sz="1400" b="1">
                <a:solidFill>
                  <a:srgbClr val="FFFFFF"/>
                </a:solidFill>
                <a:latin typeface="Arial" charset="0"/>
                <a:cs typeface="Arial" charset="0"/>
              </a:rPr>
              <a:t>Stem cells culture</a:t>
            </a:r>
          </a:p>
        </p:txBody>
      </p:sp>
      <p:sp>
        <p:nvSpPr>
          <p:cNvPr id="34857" name="AutoShape 20"/>
          <p:cNvSpPr>
            <a:spLocks noChangeArrowheads="1"/>
          </p:cNvSpPr>
          <p:nvPr/>
        </p:nvSpPr>
        <p:spPr bwMode="auto">
          <a:xfrm rot="-5400000">
            <a:off x="4541838" y="5303838"/>
            <a:ext cx="87312" cy="430212"/>
          </a:xfrm>
          <a:prstGeom prst="downArrow">
            <a:avLst>
              <a:gd name="adj1" fmla="val 50000"/>
              <a:gd name="adj2" fmla="val 96698"/>
            </a:avLst>
          </a:prstGeom>
          <a:solidFill>
            <a:schemeClr val="tx1"/>
          </a:solidFill>
          <a:ln w="9525">
            <a:solidFill>
              <a:schemeClr val="bg1"/>
            </a:solidFill>
            <a:miter lim="800000"/>
            <a:headEnd/>
            <a:tailEnd/>
          </a:ln>
        </p:spPr>
        <p:txBody>
          <a:bodyPr rot="10800000" wrap="none" lIns="91370" tIns="45687" rIns="91370" bIns="45687" anchor="ctr"/>
          <a:lstStyle/>
          <a:p>
            <a:endParaRPr lang="it-IT" sz="1800">
              <a:solidFill>
                <a:srgbClr val="FFFFFF"/>
              </a:solidFill>
              <a:latin typeface="Arial" charset="0"/>
              <a:cs typeface="Arial" charset="0"/>
            </a:endParaRPr>
          </a:p>
        </p:txBody>
      </p:sp>
      <p:sp>
        <p:nvSpPr>
          <p:cNvPr id="34860" name="AutoShape 23"/>
          <p:cNvSpPr>
            <a:spLocks noChangeArrowheads="1"/>
          </p:cNvSpPr>
          <p:nvPr/>
        </p:nvSpPr>
        <p:spPr bwMode="auto">
          <a:xfrm rot="2596161">
            <a:off x="4587875" y="3929070"/>
            <a:ext cx="192088" cy="1196975"/>
          </a:xfrm>
          <a:prstGeom prst="downArrow">
            <a:avLst>
              <a:gd name="adj1" fmla="val 50000"/>
              <a:gd name="adj2" fmla="val 296539"/>
            </a:avLst>
          </a:prstGeom>
          <a:solidFill>
            <a:schemeClr val="tx1"/>
          </a:solidFill>
          <a:ln w="9525">
            <a:solidFill>
              <a:schemeClr val="bg1"/>
            </a:solidFill>
            <a:miter lim="800000"/>
            <a:headEnd/>
            <a:tailEnd/>
          </a:ln>
        </p:spPr>
        <p:txBody>
          <a:bodyPr wrap="none" lIns="91370" tIns="45687" rIns="91370" bIns="45687" anchor="ctr"/>
          <a:lstStyle/>
          <a:p>
            <a:endParaRPr lang="it-IT" sz="1800">
              <a:solidFill>
                <a:srgbClr val="FFFFFF"/>
              </a:solidFill>
              <a:latin typeface="Arial" charset="0"/>
              <a:cs typeface="Arial" charset="0"/>
            </a:endParaRPr>
          </a:p>
        </p:txBody>
      </p:sp>
      <p:sp>
        <p:nvSpPr>
          <p:cNvPr id="34861" name="Oval 24"/>
          <p:cNvSpPr>
            <a:spLocks noChangeArrowheads="1"/>
          </p:cNvSpPr>
          <p:nvPr/>
        </p:nvSpPr>
        <p:spPr bwMode="auto">
          <a:xfrm>
            <a:off x="3694120" y="5118100"/>
            <a:ext cx="496887" cy="749300"/>
          </a:xfrm>
          <a:prstGeom prst="ellipse">
            <a:avLst/>
          </a:prstGeom>
          <a:noFill/>
          <a:ln w="25400">
            <a:solidFill>
              <a:srgbClr val="FF0000"/>
            </a:solidFill>
            <a:prstDash val="dash"/>
            <a:round/>
            <a:headEnd/>
            <a:tailEnd/>
          </a:ln>
        </p:spPr>
        <p:txBody>
          <a:bodyPr wrap="none" lIns="91370" tIns="45687" rIns="91370" bIns="45687" anchor="ctr"/>
          <a:lstStyle/>
          <a:p>
            <a:endParaRPr lang="it-IT" sz="1800">
              <a:solidFill>
                <a:srgbClr val="FFFFFF"/>
              </a:solidFill>
              <a:latin typeface="Arial" charset="0"/>
              <a:cs typeface="Arial" charset="0"/>
            </a:endParaRPr>
          </a:p>
        </p:txBody>
      </p:sp>
      <p:sp>
        <p:nvSpPr>
          <p:cNvPr id="34863" name="AutoShape 28"/>
          <p:cNvSpPr>
            <a:spLocks noChangeArrowheads="1"/>
          </p:cNvSpPr>
          <p:nvPr/>
        </p:nvSpPr>
        <p:spPr bwMode="auto">
          <a:xfrm rot="5400000">
            <a:off x="3791744" y="3155161"/>
            <a:ext cx="130175" cy="503237"/>
          </a:xfrm>
          <a:prstGeom prst="downArrow">
            <a:avLst>
              <a:gd name="adj1" fmla="val 50000"/>
              <a:gd name="adj2" fmla="val 96646"/>
            </a:avLst>
          </a:prstGeom>
          <a:solidFill>
            <a:schemeClr val="bg1"/>
          </a:solidFill>
          <a:ln w="9525">
            <a:noFill/>
            <a:miter lim="800000"/>
            <a:headEnd/>
            <a:tailEnd/>
          </a:ln>
        </p:spPr>
        <p:txBody>
          <a:bodyPr wrap="none" lIns="91370" tIns="45687" rIns="91370" bIns="45687" anchor="ctr"/>
          <a:lstStyle/>
          <a:p>
            <a:endParaRPr lang="it-IT" sz="1400">
              <a:solidFill>
                <a:srgbClr val="FFFFFF"/>
              </a:solidFill>
              <a:latin typeface="Arial" charset="0"/>
              <a:cs typeface="Arial" charset="0"/>
            </a:endParaRPr>
          </a:p>
        </p:txBody>
      </p:sp>
      <p:pic>
        <p:nvPicPr>
          <p:cNvPr id="34865" name="Picture 33" descr="Untitled-1 copy"/>
          <p:cNvPicPr>
            <a:picLocks noChangeAspect="1" noChangeArrowheads="1"/>
          </p:cNvPicPr>
          <p:nvPr/>
        </p:nvPicPr>
        <p:blipFill>
          <a:blip r:embed="rId5"/>
          <a:srcRect/>
          <a:stretch>
            <a:fillRect/>
          </a:stretch>
        </p:blipFill>
        <p:spPr bwMode="auto">
          <a:xfrm>
            <a:off x="1757363" y="3040064"/>
            <a:ext cx="1763712" cy="922337"/>
          </a:xfrm>
          <a:prstGeom prst="rect">
            <a:avLst/>
          </a:prstGeom>
          <a:noFill/>
          <a:ln w="9525">
            <a:noFill/>
            <a:miter lim="800000"/>
            <a:headEnd/>
            <a:tailEnd/>
          </a:ln>
        </p:spPr>
      </p:pic>
      <p:sp>
        <p:nvSpPr>
          <p:cNvPr id="34866" name="Text Box 34"/>
          <p:cNvSpPr txBox="1">
            <a:spLocks noChangeArrowheads="1"/>
          </p:cNvSpPr>
          <p:nvPr/>
        </p:nvSpPr>
        <p:spPr bwMode="auto">
          <a:xfrm>
            <a:off x="1905006" y="2743200"/>
            <a:ext cx="1401513" cy="307766"/>
          </a:xfrm>
          <a:prstGeom prst="rect">
            <a:avLst/>
          </a:prstGeom>
          <a:noFill/>
          <a:ln w="9525">
            <a:noFill/>
            <a:miter lim="800000"/>
            <a:headEnd/>
            <a:tailEnd/>
          </a:ln>
        </p:spPr>
        <p:txBody>
          <a:bodyPr wrap="none" lIns="91370" tIns="45687" rIns="91370" bIns="45687">
            <a:spAutoFit/>
          </a:bodyPr>
          <a:lstStyle/>
          <a:p>
            <a:pPr eaLnBrk="0" hangingPunct="0"/>
            <a:r>
              <a:rPr lang="it-IT" sz="1400" b="1">
                <a:solidFill>
                  <a:srgbClr val="FFFFFF"/>
                </a:solidFill>
                <a:latin typeface="Arial" charset="0"/>
                <a:cs typeface="Arial" charset="0"/>
              </a:rPr>
              <a:t>Differentiation</a:t>
            </a:r>
          </a:p>
        </p:txBody>
      </p:sp>
      <p:sp>
        <p:nvSpPr>
          <p:cNvPr id="34869" name="Text Box 41"/>
          <p:cNvSpPr txBox="1">
            <a:spLocks noChangeArrowheads="1"/>
          </p:cNvSpPr>
          <p:nvPr/>
        </p:nvSpPr>
        <p:spPr bwMode="auto">
          <a:xfrm>
            <a:off x="3523027" y="3035301"/>
            <a:ext cx="648565" cy="307766"/>
          </a:xfrm>
          <a:prstGeom prst="rect">
            <a:avLst/>
          </a:prstGeom>
          <a:noFill/>
          <a:ln w="9525">
            <a:solidFill>
              <a:schemeClr val="bg1"/>
            </a:solidFill>
            <a:miter lim="800000"/>
            <a:headEnd/>
            <a:tailEnd/>
          </a:ln>
        </p:spPr>
        <p:txBody>
          <a:bodyPr wrap="none" lIns="91370" tIns="45687" rIns="91370" bIns="45687">
            <a:spAutoFit/>
          </a:bodyPr>
          <a:lstStyle/>
          <a:p>
            <a:pPr algn="ctr" eaLnBrk="0" hangingPunct="0"/>
            <a:r>
              <a:rPr lang="it-IT" sz="1400" b="1">
                <a:solidFill>
                  <a:srgbClr val="FFFFFF"/>
                </a:solidFill>
                <a:latin typeface="Arial" charset="0"/>
                <a:cs typeface="Arial" charset="0"/>
              </a:rPr>
              <a:t>+FBS</a:t>
            </a:r>
          </a:p>
        </p:txBody>
      </p:sp>
      <p:pic>
        <p:nvPicPr>
          <p:cNvPr id="34870" name="Picture 42"/>
          <p:cNvPicPr>
            <a:picLocks noChangeAspect="1" noChangeArrowheads="1"/>
          </p:cNvPicPr>
          <p:nvPr/>
        </p:nvPicPr>
        <p:blipFill>
          <a:blip r:embed="rId6"/>
          <a:srcRect/>
          <a:stretch>
            <a:fillRect/>
          </a:stretch>
        </p:blipFill>
        <p:spPr bwMode="auto">
          <a:xfrm>
            <a:off x="2286000" y="685807"/>
            <a:ext cx="1143000" cy="1211263"/>
          </a:xfrm>
          <a:prstGeom prst="rect">
            <a:avLst/>
          </a:prstGeom>
          <a:noFill/>
          <a:ln w="9525">
            <a:noFill/>
            <a:miter lim="800000"/>
            <a:headEnd/>
            <a:tailEnd/>
          </a:ln>
        </p:spPr>
      </p:pic>
      <p:pic>
        <p:nvPicPr>
          <p:cNvPr id="34871" name="Picture 5" descr="Tumore breast"/>
          <p:cNvPicPr>
            <a:picLocks noChangeAspect="1" noChangeArrowheads="1"/>
          </p:cNvPicPr>
          <p:nvPr/>
        </p:nvPicPr>
        <p:blipFill>
          <a:blip r:embed="rId7"/>
          <a:srcRect/>
          <a:stretch>
            <a:fillRect/>
          </a:stretch>
        </p:blipFill>
        <p:spPr bwMode="auto">
          <a:xfrm>
            <a:off x="4902200" y="5029200"/>
            <a:ext cx="1346200" cy="1050925"/>
          </a:xfrm>
          <a:prstGeom prst="rect">
            <a:avLst/>
          </a:prstGeom>
          <a:noFill/>
          <a:ln w="9525">
            <a:noFill/>
            <a:miter lim="800000"/>
            <a:headEnd/>
            <a:tailEnd/>
          </a:ln>
        </p:spPr>
      </p:pic>
      <p:sp>
        <p:nvSpPr>
          <p:cNvPr id="36" name="Freccia circolare a destra 35"/>
          <p:cNvSpPr>
            <a:spLocks noChangeArrowheads="1"/>
          </p:cNvSpPr>
          <p:nvPr/>
        </p:nvSpPr>
        <p:spPr bwMode="auto">
          <a:xfrm rot="19759253">
            <a:off x="1939925" y="3473455"/>
            <a:ext cx="515938" cy="2897188"/>
          </a:xfrm>
          <a:prstGeom prst="curvedRightArrow">
            <a:avLst>
              <a:gd name="adj1" fmla="val 25015"/>
              <a:gd name="adj2" fmla="val 50007"/>
              <a:gd name="adj3" fmla="val 25000"/>
            </a:avLst>
          </a:prstGeom>
          <a:solidFill>
            <a:schemeClr val="tx1"/>
          </a:solidFill>
          <a:ln w="38100" algn="ctr">
            <a:solidFill>
              <a:schemeClr val="bg1"/>
            </a:solidFill>
            <a:miter lim="800000"/>
            <a:headEnd/>
            <a:tailEnd/>
          </a:ln>
        </p:spPr>
        <p:txBody>
          <a:bodyPr lIns="91370" tIns="45687" rIns="91370" bIns="45687" anchor="ctr"/>
          <a:lstStyle/>
          <a:p>
            <a:pPr algn="ctr">
              <a:defRPr/>
            </a:pPr>
            <a:endParaRPr lang="it-IT" sz="1800">
              <a:solidFill>
                <a:srgbClr val="000000"/>
              </a:solidFill>
              <a:latin typeface="Arial"/>
              <a:cs typeface="Arial"/>
            </a:endParaRPr>
          </a:p>
        </p:txBody>
      </p:sp>
      <p:sp>
        <p:nvSpPr>
          <p:cNvPr id="34873" name="Text Box 14"/>
          <p:cNvSpPr txBox="1">
            <a:spLocks noChangeArrowheads="1"/>
          </p:cNvSpPr>
          <p:nvPr/>
        </p:nvSpPr>
        <p:spPr bwMode="auto">
          <a:xfrm>
            <a:off x="3505207" y="838201"/>
            <a:ext cx="1539875" cy="594908"/>
          </a:xfrm>
          <a:prstGeom prst="rect">
            <a:avLst/>
          </a:prstGeom>
          <a:noFill/>
          <a:ln w="9525">
            <a:noFill/>
            <a:miter lim="800000"/>
            <a:headEnd/>
            <a:tailEnd/>
          </a:ln>
        </p:spPr>
        <p:txBody>
          <a:bodyPr lIns="91370" tIns="45687" rIns="91370" bIns="45687">
            <a:spAutoFit/>
          </a:bodyPr>
          <a:lstStyle/>
          <a:p>
            <a:pPr algn="ctr" eaLnBrk="0" hangingPunct="0"/>
            <a:r>
              <a:rPr lang="it-IT" sz="1600" b="1">
                <a:solidFill>
                  <a:srgbClr val="FFFFFF"/>
                </a:solidFill>
                <a:latin typeface="Arial" charset="0"/>
                <a:cs typeface="Times New Roman" pitchFamily="18" charset="0"/>
              </a:rPr>
              <a:t>Tumor dissociation</a:t>
            </a:r>
          </a:p>
        </p:txBody>
      </p:sp>
      <p:pic>
        <p:nvPicPr>
          <p:cNvPr id="34875" name="Picture 30" descr="images"/>
          <p:cNvPicPr>
            <a:picLocks noChangeAspect="1" noChangeArrowheads="1"/>
          </p:cNvPicPr>
          <p:nvPr/>
        </p:nvPicPr>
        <p:blipFill>
          <a:blip r:embed="rId8"/>
          <a:srcRect/>
          <a:stretch>
            <a:fillRect/>
          </a:stretch>
        </p:blipFill>
        <p:spPr bwMode="auto">
          <a:xfrm>
            <a:off x="990600" y="685807"/>
            <a:ext cx="1295400" cy="1211263"/>
          </a:xfrm>
          <a:prstGeom prst="rect">
            <a:avLst/>
          </a:prstGeom>
          <a:noFill/>
          <a:ln w="9525">
            <a:noFill/>
            <a:miter lim="800000"/>
            <a:headEnd/>
            <a:tailEnd/>
          </a:ln>
        </p:spPr>
      </p:pic>
      <p:pic>
        <p:nvPicPr>
          <p:cNvPr id="34876" name="Picture 4" descr="BMP4 3"/>
          <p:cNvPicPr>
            <a:picLocks noChangeAspect="1" noChangeArrowheads="1"/>
          </p:cNvPicPr>
          <p:nvPr/>
        </p:nvPicPr>
        <p:blipFill>
          <a:blip r:embed="rId9">
            <a:lum bright="6000" contrast="12000"/>
          </a:blip>
          <a:srcRect l="48949" b="31236"/>
          <a:stretch>
            <a:fillRect/>
          </a:stretch>
        </p:blipFill>
        <p:spPr bwMode="auto">
          <a:xfrm>
            <a:off x="6905632" y="2774954"/>
            <a:ext cx="1476375" cy="1492250"/>
          </a:xfrm>
          <a:prstGeom prst="rect">
            <a:avLst/>
          </a:prstGeom>
          <a:noFill/>
          <a:ln w="9525">
            <a:solidFill>
              <a:schemeClr val="tx1"/>
            </a:solidFill>
            <a:miter lim="800000"/>
            <a:headEnd/>
            <a:tailEnd/>
          </a:ln>
        </p:spPr>
      </p:pic>
      <p:grpSp>
        <p:nvGrpSpPr>
          <p:cNvPr id="34882" name="Gruppo 117"/>
          <p:cNvGrpSpPr>
            <a:grpSpLocks/>
          </p:cNvGrpSpPr>
          <p:nvPr/>
        </p:nvGrpSpPr>
        <p:grpSpPr bwMode="auto">
          <a:xfrm>
            <a:off x="6884612" y="4628028"/>
            <a:ext cx="1266956" cy="1454149"/>
            <a:chOff x="4286250" y="4572000"/>
            <a:chExt cx="1479882" cy="1641463"/>
          </a:xfrm>
        </p:grpSpPr>
        <p:sp>
          <p:nvSpPr>
            <p:cNvPr id="34883" name="Text Box 13"/>
            <p:cNvSpPr txBox="1">
              <a:spLocks noChangeArrowheads="1"/>
            </p:cNvSpPr>
            <p:nvPr/>
          </p:nvSpPr>
          <p:spPr bwMode="auto">
            <a:xfrm>
              <a:off x="4681864" y="4572000"/>
              <a:ext cx="589908" cy="310015"/>
            </a:xfrm>
            <a:prstGeom prst="rect">
              <a:avLst/>
            </a:prstGeom>
            <a:noFill/>
            <a:ln w="9525">
              <a:noFill/>
              <a:miter lim="800000"/>
              <a:headEnd/>
              <a:tailEnd/>
            </a:ln>
          </p:spPr>
          <p:txBody>
            <a:bodyPr wrap="none">
              <a:spAutoFit/>
            </a:bodyPr>
            <a:lstStyle/>
            <a:p>
              <a:r>
                <a:rPr lang="en-US" sz="1200" b="1" dirty="0">
                  <a:solidFill>
                    <a:srgbClr val="FFFFFF"/>
                  </a:solidFill>
                  <a:latin typeface="Arial" charset="0"/>
                  <a:cs typeface="Arial" charset="0"/>
                </a:rPr>
                <a:t>H&amp;E</a:t>
              </a:r>
            </a:p>
          </p:txBody>
        </p:sp>
        <p:pic>
          <p:nvPicPr>
            <p:cNvPr id="34884" name="Picture 100" descr="EE 40x "/>
            <p:cNvPicPr>
              <a:picLocks noChangeAspect="1" noChangeArrowheads="1"/>
            </p:cNvPicPr>
            <p:nvPr/>
          </p:nvPicPr>
          <p:blipFill>
            <a:blip r:embed="rId10" cstate="print"/>
            <a:srcRect/>
            <a:stretch>
              <a:fillRect/>
            </a:stretch>
          </p:blipFill>
          <p:spPr bwMode="auto">
            <a:xfrm>
              <a:off x="4286250" y="4916487"/>
              <a:ext cx="1479882" cy="1296976"/>
            </a:xfrm>
            <a:prstGeom prst="rect">
              <a:avLst/>
            </a:prstGeom>
            <a:noFill/>
            <a:ln w="9525">
              <a:noFill/>
              <a:miter lim="800000"/>
              <a:headEnd/>
              <a:tailEnd/>
            </a:ln>
          </p:spPr>
        </p:pic>
      </p:grpSp>
      <p:sp>
        <p:nvSpPr>
          <p:cNvPr id="34888" name="Text Box 41"/>
          <p:cNvSpPr txBox="1">
            <a:spLocks noChangeArrowheads="1"/>
          </p:cNvSpPr>
          <p:nvPr/>
        </p:nvSpPr>
        <p:spPr bwMode="auto">
          <a:xfrm>
            <a:off x="6172200" y="3289300"/>
            <a:ext cx="661988" cy="527050"/>
          </a:xfrm>
          <a:prstGeom prst="rect">
            <a:avLst/>
          </a:prstGeom>
          <a:noFill/>
          <a:ln w="9525">
            <a:solidFill>
              <a:schemeClr val="bg1"/>
            </a:solidFill>
            <a:miter lim="800000"/>
            <a:headEnd/>
            <a:tailEnd/>
          </a:ln>
        </p:spPr>
        <p:txBody>
          <a:bodyPr wrap="none" lIns="91370" tIns="45687" rIns="91370" bIns="45687">
            <a:spAutoFit/>
          </a:bodyPr>
          <a:lstStyle/>
          <a:p>
            <a:pPr algn="ctr" eaLnBrk="0" hangingPunct="0"/>
            <a:r>
              <a:rPr lang="it-IT" sz="1400" b="1">
                <a:solidFill>
                  <a:srgbClr val="FFFFFF"/>
                </a:solidFill>
                <a:latin typeface="Arial" charset="0"/>
                <a:cs typeface="Arial" charset="0"/>
              </a:rPr>
              <a:t>+EGF</a:t>
            </a:r>
          </a:p>
          <a:p>
            <a:pPr algn="ctr" eaLnBrk="0" hangingPunct="0"/>
            <a:r>
              <a:rPr lang="it-IT" sz="1400" b="1">
                <a:solidFill>
                  <a:srgbClr val="FFFFFF"/>
                </a:solidFill>
                <a:latin typeface="Arial" charset="0"/>
                <a:cs typeface="Arial" charset="0"/>
              </a:rPr>
              <a:t>bFGF</a:t>
            </a:r>
          </a:p>
        </p:txBody>
      </p:sp>
      <p:sp>
        <p:nvSpPr>
          <p:cNvPr id="34889" name="Text Box 73"/>
          <p:cNvSpPr txBox="1">
            <a:spLocks noChangeArrowheads="1"/>
          </p:cNvSpPr>
          <p:nvPr/>
        </p:nvSpPr>
        <p:spPr bwMode="auto">
          <a:xfrm>
            <a:off x="95250" y="7"/>
            <a:ext cx="8877300" cy="396875"/>
          </a:xfrm>
          <a:prstGeom prst="rect">
            <a:avLst/>
          </a:prstGeom>
          <a:noFill/>
          <a:ln w="9525">
            <a:noFill/>
            <a:miter lim="800000"/>
            <a:headEnd/>
            <a:tailEnd/>
          </a:ln>
          <a:effectLst/>
        </p:spPr>
        <p:txBody>
          <a:bodyPr lIns="91370" tIns="45687" rIns="91370" bIns="45687">
            <a:spAutoFit/>
          </a:bodyPr>
          <a:lstStyle/>
          <a:p>
            <a:pPr algn="ctr">
              <a:spcBef>
                <a:spcPct val="50000"/>
              </a:spcBef>
            </a:pPr>
            <a:r>
              <a:rPr lang="it-IT" b="1">
                <a:solidFill>
                  <a:srgbClr val="FFFFFF"/>
                </a:solidFill>
                <a:latin typeface="Arial" charset="0"/>
                <a:cs typeface="Arial" charset="0"/>
              </a:rPr>
              <a:t>BREAST CSCs ISOLATION AND PROPAGATION</a:t>
            </a:r>
          </a:p>
        </p:txBody>
      </p:sp>
      <p:sp>
        <p:nvSpPr>
          <p:cNvPr id="34890" name="Text Box 74"/>
          <p:cNvSpPr txBox="1">
            <a:spLocks noChangeArrowheads="1"/>
          </p:cNvSpPr>
          <p:nvPr/>
        </p:nvSpPr>
        <p:spPr bwMode="auto">
          <a:xfrm>
            <a:off x="2284413" y="5962650"/>
            <a:ext cx="1349375" cy="304800"/>
          </a:xfrm>
          <a:prstGeom prst="rect">
            <a:avLst/>
          </a:prstGeom>
          <a:noFill/>
          <a:ln w="9525">
            <a:noFill/>
            <a:miter lim="800000"/>
            <a:headEnd/>
            <a:tailEnd/>
          </a:ln>
          <a:effectLst/>
        </p:spPr>
        <p:txBody>
          <a:bodyPr lIns="91370" tIns="45687" rIns="91370" bIns="45687">
            <a:spAutoFit/>
          </a:bodyPr>
          <a:lstStyle/>
          <a:p>
            <a:pPr algn="ctr">
              <a:spcBef>
                <a:spcPct val="50000"/>
              </a:spcBef>
            </a:pPr>
            <a:r>
              <a:rPr lang="it-IT" sz="1400" b="1">
                <a:solidFill>
                  <a:srgbClr val="FF0000"/>
                </a:solidFill>
                <a:latin typeface="Arial" charset="0"/>
                <a:cs typeface="Arial" charset="0"/>
              </a:rPr>
              <a:t>No tumor</a:t>
            </a:r>
          </a:p>
        </p:txBody>
      </p:sp>
      <p:sp>
        <p:nvSpPr>
          <p:cNvPr id="37" name="AutoShape 20"/>
          <p:cNvSpPr>
            <a:spLocks noChangeArrowheads="1"/>
          </p:cNvSpPr>
          <p:nvPr/>
        </p:nvSpPr>
        <p:spPr bwMode="auto">
          <a:xfrm rot="-5400000">
            <a:off x="6494470" y="5291887"/>
            <a:ext cx="87312" cy="430212"/>
          </a:xfrm>
          <a:prstGeom prst="downArrow">
            <a:avLst>
              <a:gd name="adj1" fmla="val 50000"/>
              <a:gd name="adj2" fmla="val 96698"/>
            </a:avLst>
          </a:prstGeom>
          <a:solidFill>
            <a:schemeClr val="tx1"/>
          </a:solidFill>
          <a:ln w="9525">
            <a:solidFill>
              <a:schemeClr val="bg1"/>
            </a:solidFill>
            <a:miter lim="800000"/>
            <a:headEnd/>
            <a:tailEnd/>
          </a:ln>
        </p:spPr>
        <p:txBody>
          <a:bodyPr rot="10800000" wrap="none" lIns="91370" tIns="45687" rIns="91370" bIns="45687" anchor="ctr"/>
          <a:lstStyle/>
          <a:p>
            <a:endParaRPr lang="it-IT" sz="1800">
              <a:solidFill>
                <a:srgbClr val="FFFFFF"/>
              </a:solidFill>
              <a:latin typeface="Arial" charset="0"/>
              <a:cs typeface="Arial" charset="0"/>
            </a:endParaRPr>
          </a:p>
        </p:txBody>
      </p:sp>
    </p:spTree>
    <p:extLst>
      <p:ext uri="{BB962C8B-B14F-4D97-AF65-F5344CB8AC3E}">
        <p14:creationId xmlns:p14="http://schemas.microsoft.com/office/powerpoint/2010/main" val="22843044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Table 1.jpg"/>
          <p:cNvPicPr>
            <a:picLocks noChangeAspect="1"/>
          </p:cNvPicPr>
          <p:nvPr/>
        </p:nvPicPr>
        <p:blipFill>
          <a:blip r:embed="rId2" cstate="print"/>
          <a:stretch>
            <a:fillRect/>
          </a:stretch>
        </p:blipFill>
        <p:spPr>
          <a:xfrm>
            <a:off x="1259632" y="1196773"/>
            <a:ext cx="6514328" cy="4403425"/>
          </a:xfrm>
          <a:prstGeom prst="rect">
            <a:avLst/>
          </a:prstGeom>
        </p:spPr>
      </p:pic>
      <p:sp>
        <p:nvSpPr>
          <p:cNvPr id="3" name="Rettangolo 2"/>
          <p:cNvSpPr/>
          <p:nvPr/>
        </p:nvSpPr>
        <p:spPr>
          <a:xfrm>
            <a:off x="827584" y="764706"/>
            <a:ext cx="7848872" cy="343620"/>
          </a:xfrm>
          <a:prstGeom prst="rect">
            <a:avLst/>
          </a:prstGeom>
        </p:spPr>
        <p:txBody>
          <a:bodyPr wrap="square" lIns="91370" tIns="45687" rIns="91370" bIns="45687">
            <a:spAutoFit/>
          </a:bodyPr>
          <a:lstStyle/>
          <a:p>
            <a:pPr fontAlgn="auto">
              <a:spcBef>
                <a:spcPts val="0"/>
              </a:spcBef>
              <a:spcAft>
                <a:spcPts val="0"/>
              </a:spcAft>
            </a:pPr>
            <a:r>
              <a:rPr lang="en-US" sz="1600" b="1" u="sng" dirty="0">
                <a:solidFill>
                  <a:srgbClr val="FF0000"/>
                </a:solidFill>
                <a:latin typeface="Arial" pitchFamily="34" charset="0"/>
                <a:cs typeface="Arial" pitchFamily="34" charset="0"/>
              </a:rPr>
              <a:t> Preclinical testing of candidate therapeutic agents on BCSC </a:t>
            </a:r>
            <a:r>
              <a:rPr lang="en-US" sz="1600" b="1" u="sng" dirty="0" err="1">
                <a:solidFill>
                  <a:srgbClr val="FF0000"/>
                </a:solidFill>
                <a:latin typeface="Arial" pitchFamily="34" charset="0"/>
                <a:cs typeface="Arial" pitchFamily="34" charset="0"/>
              </a:rPr>
              <a:t>xenografts</a:t>
            </a:r>
            <a:r>
              <a:rPr lang="en-US" sz="1600" b="1" u="sng" dirty="0">
                <a:solidFill>
                  <a:srgbClr val="FF0000"/>
                </a:solidFill>
                <a:latin typeface="Arial" pitchFamily="34" charset="0"/>
                <a:cs typeface="Arial" pitchFamily="34" charset="0"/>
              </a:rPr>
              <a:t>.</a:t>
            </a:r>
            <a:endParaRPr lang="it-IT" sz="1600" u="sng" dirty="0">
              <a:solidFill>
                <a:srgbClr val="FF0000"/>
              </a:solidFill>
              <a:latin typeface="Arial" pitchFamily="34" charset="0"/>
              <a:cs typeface="Arial" pitchFamily="34" charset="0"/>
            </a:endParaRPr>
          </a:p>
        </p:txBody>
      </p:sp>
      <p:sp>
        <p:nvSpPr>
          <p:cNvPr id="33793" name="Rectangle 1"/>
          <p:cNvSpPr>
            <a:spLocks noChangeArrowheads="1"/>
          </p:cNvSpPr>
          <p:nvPr/>
        </p:nvSpPr>
        <p:spPr bwMode="auto">
          <a:xfrm>
            <a:off x="395537" y="5786680"/>
            <a:ext cx="8136904" cy="738664"/>
          </a:xfrm>
          <a:prstGeom prst="rect">
            <a:avLst/>
          </a:prstGeom>
          <a:noFill/>
          <a:ln w="9525">
            <a:noFill/>
            <a:miter lim="800000"/>
            <a:headEnd/>
            <a:tailEnd/>
          </a:ln>
          <a:effectLst/>
        </p:spPr>
        <p:txBody>
          <a:bodyPr vert="horz" wrap="square" lIns="91370" tIns="45687" rIns="91370" bIns="45687" numCol="1" anchor="ctr" anchorCtr="0" compatLnSpc="1">
            <a:prstTxWarp prst="textNoShape">
              <a:avLst/>
            </a:prstTxWarp>
            <a:spAutoFit/>
          </a:bodyPr>
          <a:lstStyle/>
          <a:p>
            <a:pPr algn="just"/>
            <a:r>
              <a:rPr lang="en-US" sz="1400" dirty="0">
                <a:solidFill>
                  <a:prstClr val="black"/>
                </a:solidFill>
                <a:latin typeface="Arial" pitchFamily="34" charset="0"/>
                <a:ea typeface="Calibri" pitchFamily="34" charset="0"/>
                <a:cs typeface="Arial" pitchFamily="34" charset="0"/>
              </a:rPr>
              <a:t>The construction of a functional screening system coupled with</a:t>
            </a:r>
            <a:r>
              <a:rPr lang="en-US" sz="1400" i="1" dirty="0">
                <a:solidFill>
                  <a:prstClr val="black"/>
                </a:solidFill>
                <a:latin typeface="Arial" pitchFamily="34" charset="0"/>
                <a:ea typeface="Calibri" pitchFamily="34" charset="0"/>
                <a:cs typeface="Arial" pitchFamily="34" charset="0"/>
              </a:rPr>
              <a:t> in vivo</a:t>
            </a:r>
            <a:r>
              <a:rPr lang="en-US" sz="1400" dirty="0">
                <a:solidFill>
                  <a:prstClr val="black"/>
                </a:solidFill>
                <a:latin typeface="Arial" pitchFamily="34" charset="0"/>
                <a:ea typeface="Calibri" pitchFamily="34" charset="0"/>
                <a:cs typeface="Arial" pitchFamily="34" charset="0"/>
              </a:rPr>
              <a:t> studies of drug sensitivity within defined molecular background can become a paradigm for the development of tailored anticancer therapies and molecular predictors of response.</a:t>
            </a:r>
            <a:endParaRPr lang="en-US" sz="1400" dirty="0">
              <a:solidFill>
                <a:prstClr val="black"/>
              </a:solidFill>
              <a:latin typeface="Arial" pitchFamily="34" charset="0"/>
              <a:cs typeface="Arial" pitchFamily="34" charset="0"/>
            </a:endParaRPr>
          </a:p>
        </p:txBody>
      </p:sp>
      <p:sp>
        <p:nvSpPr>
          <p:cNvPr id="5" name="Rettangolo 4"/>
          <p:cNvSpPr/>
          <p:nvPr/>
        </p:nvSpPr>
        <p:spPr>
          <a:xfrm>
            <a:off x="1115617" y="116632"/>
            <a:ext cx="6984776" cy="400110"/>
          </a:xfrm>
          <a:prstGeom prst="rect">
            <a:avLst/>
          </a:prstGeom>
        </p:spPr>
        <p:txBody>
          <a:bodyPr wrap="square" lIns="91370" tIns="45687" rIns="91370" bIns="45687">
            <a:spAutoFit/>
          </a:bodyPr>
          <a:lstStyle/>
          <a:p>
            <a:pPr fontAlgn="auto">
              <a:spcBef>
                <a:spcPts val="0"/>
              </a:spcBef>
              <a:spcAft>
                <a:spcPts val="0"/>
              </a:spcAft>
            </a:pPr>
            <a:r>
              <a:rPr lang="it-IT" dirty="0" smtClean="0">
                <a:solidFill>
                  <a:prstClr val="black"/>
                </a:solidFill>
                <a:latin typeface="Arial" pitchFamily="34" charset="0"/>
                <a:cs typeface="Arial" pitchFamily="34" charset="0"/>
              </a:rPr>
              <a:t>On </a:t>
            </a:r>
            <a:r>
              <a:rPr lang="it-IT" dirty="0" err="1" smtClean="0">
                <a:solidFill>
                  <a:prstClr val="black"/>
                </a:solidFill>
                <a:latin typeface="Arial" pitchFamily="34" charset="0"/>
                <a:cs typeface="Arial" pitchFamily="34" charset="0"/>
              </a:rPr>
              <a:t>Going</a:t>
            </a:r>
            <a:r>
              <a:rPr lang="it-IT" dirty="0" smtClean="0">
                <a:solidFill>
                  <a:prstClr val="black"/>
                </a:solidFill>
                <a:latin typeface="Arial" pitchFamily="34" charset="0"/>
                <a:cs typeface="Arial" pitchFamily="34" charset="0"/>
              </a:rPr>
              <a:t>: </a:t>
            </a:r>
            <a:r>
              <a:rPr lang="it-IT" i="1" u="sng" dirty="0" smtClean="0">
                <a:solidFill>
                  <a:prstClr val="black"/>
                </a:solidFill>
                <a:latin typeface="Arial" pitchFamily="34" charset="0"/>
                <a:cs typeface="Arial" pitchFamily="34" charset="0"/>
              </a:rPr>
              <a:t>In vivo </a:t>
            </a:r>
            <a:r>
              <a:rPr lang="it-IT" u="sng" dirty="0" err="1" smtClean="0">
                <a:solidFill>
                  <a:prstClr val="black"/>
                </a:solidFill>
                <a:latin typeface="Arial" pitchFamily="34" charset="0"/>
                <a:cs typeface="Arial" pitchFamily="34" charset="0"/>
              </a:rPr>
              <a:t>activity</a:t>
            </a:r>
            <a:r>
              <a:rPr lang="it-IT" u="sng" dirty="0" smtClean="0">
                <a:solidFill>
                  <a:prstClr val="black"/>
                </a:solidFill>
                <a:latin typeface="Arial" pitchFamily="34" charset="0"/>
                <a:cs typeface="Arial" pitchFamily="34" charset="0"/>
              </a:rPr>
              <a:t> </a:t>
            </a:r>
            <a:r>
              <a:rPr lang="it-IT" u="sng" dirty="0" err="1" smtClean="0">
                <a:solidFill>
                  <a:prstClr val="black"/>
                </a:solidFill>
                <a:latin typeface="Arial" pitchFamily="34" charset="0"/>
                <a:cs typeface="Arial" pitchFamily="34" charset="0"/>
              </a:rPr>
              <a:t>of</a:t>
            </a:r>
            <a:r>
              <a:rPr lang="it-IT" u="sng" dirty="0" smtClean="0">
                <a:solidFill>
                  <a:prstClr val="black"/>
                </a:solidFill>
                <a:latin typeface="Arial" pitchFamily="34" charset="0"/>
                <a:cs typeface="Arial" pitchFamily="34" charset="0"/>
              </a:rPr>
              <a:t> </a:t>
            </a:r>
            <a:r>
              <a:rPr lang="it-IT" u="sng" dirty="0" err="1" smtClean="0">
                <a:solidFill>
                  <a:prstClr val="black"/>
                </a:solidFill>
                <a:latin typeface="Arial" pitchFamily="34" charset="0"/>
                <a:cs typeface="Arial" pitchFamily="34" charset="0"/>
              </a:rPr>
              <a:t>potential</a:t>
            </a:r>
            <a:r>
              <a:rPr lang="it-IT" u="sng" dirty="0" smtClean="0">
                <a:solidFill>
                  <a:prstClr val="black"/>
                </a:solidFill>
                <a:latin typeface="Arial" pitchFamily="34" charset="0"/>
                <a:cs typeface="Arial" pitchFamily="34" charset="0"/>
              </a:rPr>
              <a:t> </a:t>
            </a:r>
            <a:r>
              <a:rPr lang="it-IT" u="sng" dirty="0" err="1" smtClean="0">
                <a:solidFill>
                  <a:prstClr val="black"/>
                </a:solidFill>
                <a:latin typeface="Arial" pitchFamily="34" charset="0"/>
                <a:cs typeface="Arial" pitchFamily="34" charset="0"/>
              </a:rPr>
              <a:t>anti-BCSC</a:t>
            </a:r>
            <a:r>
              <a:rPr lang="it-IT" u="sng" dirty="0" smtClean="0">
                <a:solidFill>
                  <a:prstClr val="black"/>
                </a:solidFill>
                <a:latin typeface="Arial" pitchFamily="34" charset="0"/>
                <a:cs typeface="Arial" pitchFamily="34" charset="0"/>
              </a:rPr>
              <a:t> </a:t>
            </a:r>
            <a:r>
              <a:rPr lang="it-IT" u="sng" dirty="0" err="1" smtClean="0">
                <a:solidFill>
                  <a:prstClr val="black"/>
                </a:solidFill>
                <a:latin typeface="Arial" pitchFamily="34" charset="0"/>
                <a:cs typeface="Arial" pitchFamily="34" charset="0"/>
              </a:rPr>
              <a:t>compounds</a:t>
            </a:r>
            <a:r>
              <a:rPr lang="it-IT" u="sng" dirty="0" smtClean="0">
                <a:solidFill>
                  <a:prstClr val="black"/>
                </a:solidFill>
                <a:latin typeface="Arial" pitchFamily="34" charset="0"/>
                <a:cs typeface="Arial" pitchFamily="34" charset="0"/>
              </a:rPr>
              <a:t> </a:t>
            </a:r>
            <a:endParaRPr lang="it-IT" u="sng"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5882859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135757"/>
            <a:ext cx="8493120" cy="614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683" hangingPunct="0">
              <a:lnSpc>
                <a:spcPct val="93000"/>
              </a:lnSpc>
              <a:buClr>
                <a:srgbClr val="000000"/>
              </a:buClr>
              <a:buSzPct val="45000"/>
            </a:pPr>
            <a:r>
              <a:rPr lang="en-GB" b="1" dirty="0" smtClean="0">
                <a:latin typeface="Arial" charset="0"/>
              </a:rPr>
              <a:t>BCSCs express a functional EPOR</a:t>
            </a:r>
          </a:p>
        </p:txBody>
      </p:sp>
      <p:sp>
        <p:nvSpPr>
          <p:cNvPr id="2" name="CasellaDiTesto 1"/>
          <p:cNvSpPr txBox="1"/>
          <p:nvPr/>
        </p:nvSpPr>
        <p:spPr>
          <a:xfrm>
            <a:off x="6330240" y="2165987"/>
            <a:ext cx="167508" cy="399269"/>
          </a:xfrm>
          <a:prstGeom prst="rect">
            <a:avLst/>
          </a:prstGeom>
          <a:noFill/>
        </p:spPr>
        <p:txBody>
          <a:bodyPr wrap="none" lIns="82936" tIns="41469" rIns="82936" bIns="41469" rtlCol="0">
            <a:spAutoFit/>
          </a:bodyPr>
          <a:lstStyle/>
          <a:p>
            <a:pPr defTabSz="414683" hangingPunct="0">
              <a:lnSpc>
                <a:spcPct val="93000"/>
              </a:lnSpc>
              <a:buClr>
                <a:srgbClr val="000000"/>
              </a:buClr>
              <a:buSzPct val="45000"/>
            </a:pPr>
            <a:endParaRPr lang="en-US" sz="2200" dirty="0">
              <a:solidFill>
                <a:srgbClr val="000000"/>
              </a:solidFill>
              <a:latin typeface="Times New Roman" charset="0"/>
              <a:ea typeface="ＭＳ Ｐゴシック" charset="0"/>
              <a:cs typeface="msgothic" charset="0"/>
            </a:endParaRP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671" t="35275" r="1580"/>
          <a:stretch/>
        </p:blipFill>
        <p:spPr bwMode="auto">
          <a:xfrm>
            <a:off x="1893982" y="1926540"/>
            <a:ext cx="5408009" cy="49314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821" t="62245" r="1332" b="20068"/>
          <a:stretch/>
        </p:blipFill>
        <p:spPr bwMode="auto">
          <a:xfrm>
            <a:off x="1371443" y="554728"/>
            <a:ext cx="6349556" cy="13718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 Box 4"/>
          <p:cNvSpPr txBox="1">
            <a:spLocks noChangeArrowheads="1"/>
          </p:cNvSpPr>
          <p:nvPr/>
        </p:nvSpPr>
        <p:spPr bwMode="auto">
          <a:xfrm>
            <a:off x="5617889" y="6658342"/>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14683" hangingPunct="0">
              <a:lnSpc>
                <a:spcPct val="93000"/>
              </a:lnSpc>
              <a:buClr>
                <a:srgbClr val="000000"/>
              </a:buClr>
              <a:buSzPct val="45000"/>
            </a:pPr>
            <a:r>
              <a:rPr lang="en-GB" sz="1300" b="1" dirty="0">
                <a:latin typeface="Arial" charset="0"/>
              </a:rPr>
              <a:t> </a:t>
            </a:r>
            <a:r>
              <a:rPr lang="en-GB" sz="1300" b="1" dirty="0" err="1">
                <a:latin typeface="Arial" charset="0"/>
              </a:rPr>
              <a:t>Todaro</a:t>
            </a:r>
            <a:r>
              <a:rPr lang="en-GB" sz="1300" b="1" dirty="0">
                <a:latin typeface="Arial" charset="0"/>
              </a:rPr>
              <a:t> et al. Cancer Res 2013;73:6393-6400</a:t>
            </a:r>
          </a:p>
        </p:txBody>
      </p:sp>
    </p:spTree>
    <p:extLst>
      <p:ext uri="{BB962C8B-B14F-4D97-AF65-F5344CB8AC3E}">
        <p14:creationId xmlns:p14="http://schemas.microsoft.com/office/powerpoint/2010/main" val="8420504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371892" y="162782"/>
            <a:ext cx="8493120" cy="614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683" hangingPunct="0">
              <a:lnSpc>
                <a:spcPct val="93000"/>
              </a:lnSpc>
              <a:buClr>
                <a:srgbClr val="000000"/>
              </a:buClr>
              <a:buSzPct val="45000"/>
            </a:pPr>
            <a:r>
              <a:rPr lang="en-GB" sz="1500" b="1" dirty="0">
                <a:latin typeface="Arial" charset="0"/>
              </a:rPr>
              <a:t>EPOR expression in breast cancer subtypes</a:t>
            </a:r>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239" t="18128" r="5917" b="53330"/>
          <a:stretch/>
        </p:blipFill>
        <p:spPr bwMode="auto">
          <a:xfrm>
            <a:off x="130410" y="451104"/>
            <a:ext cx="5240700" cy="26326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87" t="74628" r="39571" b="1654"/>
          <a:stretch/>
        </p:blipFill>
        <p:spPr bwMode="auto">
          <a:xfrm>
            <a:off x="5551763" y="3559649"/>
            <a:ext cx="3457557" cy="22266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1397" t="71819" r="2656" b="1538"/>
          <a:stretch/>
        </p:blipFill>
        <p:spPr bwMode="auto">
          <a:xfrm rot="5400000">
            <a:off x="6155904" y="799802"/>
            <a:ext cx="2057590" cy="3265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287" t="48410" r="13645" b="28048"/>
          <a:stretch/>
        </p:blipFill>
        <p:spPr bwMode="auto">
          <a:xfrm>
            <a:off x="848904" y="4082243"/>
            <a:ext cx="3583652" cy="21715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Text Box 4"/>
          <p:cNvSpPr txBox="1">
            <a:spLocks noChangeArrowheads="1"/>
          </p:cNvSpPr>
          <p:nvPr/>
        </p:nvSpPr>
        <p:spPr bwMode="auto">
          <a:xfrm>
            <a:off x="5617889" y="6564570"/>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14683" hangingPunct="0">
              <a:lnSpc>
                <a:spcPct val="93000"/>
              </a:lnSpc>
              <a:buClr>
                <a:srgbClr val="000000"/>
              </a:buClr>
              <a:buSzPct val="45000"/>
            </a:pPr>
            <a:r>
              <a:rPr lang="en-GB" sz="1300" b="1" dirty="0">
                <a:latin typeface="Arial" charset="0"/>
              </a:rPr>
              <a:t> </a:t>
            </a:r>
            <a:r>
              <a:rPr lang="en-GB" sz="1300" b="1" dirty="0" err="1">
                <a:latin typeface="Arial" charset="0"/>
              </a:rPr>
              <a:t>Todaro</a:t>
            </a:r>
            <a:r>
              <a:rPr lang="en-GB" sz="1300" b="1" dirty="0">
                <a:latin typeface="Arial" charset="0"/>
              </a:rPr>
              <a:t> et al. Cancer Res 2013;73:6393-6400</a:t>
            </a:r>
          </a:p>
        </p:txBody>
      </p:sp>
      <p:sp>
        <p:nvSpPr>
          <p:cNvPr id="13" name="Text Box 1"/>
          <p:cNvSpPr txBox="1">
            <a:spLocks noChangeArrowheads="1"/>
          </p:cNvSpPr>
          <p:nvPr/>
        </p:nvSpPr>
        <p:spPr bwMode="auto">
          <a:xfrm>
            <a:off x="-1763797" y="3728596"/>
            <a:ext cx="8493120" cy="614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683" hangingPunct="0">
              <a:lnSpc>
                <a:spcPct val="93000"/>
              </a:lnSpc>
              <a:buClr>
                <a:srgbClr val="000000"/>
              </a:buClr>
              <a:buSzPct val="45000"/>
            </a:pPr>
            <a:r>
              <a:rPr lang="en-GB" sz="1500" b="1" dirty="0">
                <a:latin typeface="Arial" charset="0"/>
              </a:rPr>
              <a:t>EPO promotes BCSC proliferation</a:t>
            </a:r>
          </a:p>
        </p:txBody>
      </p:sp>
      <p:sp>
        <p:nvSpPr>
          <p:cNvPr id="14" name="Text Box 1"/>
          <p:cNvSpPr txBox="1">
            <a:spLocks noChangeArrowheads="1"/>
          </p:cNvSpPr>
          <p:nvPr/>
        </p:nvSpPr>
        <p:spPr bwMode="auto">
          <a:xfrm>
            <a:off x="2898232" y="1115622"/>
            <a:ext cx="8493120" cy="614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683" hangingPunct="0">
              <a:lnSpc>
                <a:spcPct val="93000"/>
              </a:lnSpc>
              <a:buClr>
                <a:srgbClr val="000000"/>
              </a:buClr>
              <a:buSzPct val="45000"/>
            </a:pPr>
            <a:r>
              <a:rPr lang="en-GB" sz="1500" b="1" dirty="0">
                <a:latin typeface="Arial" charset="0"/>
              </a:rPr>
              <a:t>EPO promotes BCSC expansion</a:t>
            </a:r>
          </a:p>
        </p:txBody>
      </p:sp>
    </p:spTree>
    <p:extLst>
      <p:ext uri="{BB962C8B-B14F-4D97-AF65-F5344CB8AC3E}">
        <p14:creationId xmlns:p14="http://schemas.microsoft.com/office/powerpoint/2010/main" val="2928271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93882" y="358756"/>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683" hangingPunct="0">
              <a:lnSpc>
                <a:spcPct val="93000"/>
              </a:lnSpc>
              <a:buClr>
                <a:srgbClr val="000000"/>
              </a:buClr>
              <a:buSzPct val="45000"/>
            </a:pPr>
            <a:r>
              <a:rPr lang="en-GB" b="1" dirty="0" smtClean="0">
                <a:latin typeface="Arial" charset="0"/>
              </a:rPr>
              <a:t>EPO protects breast cancer cells from </a:t>
            </a:r>
            <a:r>
              <a:rPr lang="en-GB" b="1" dirty="0" smtClean="0">
                <a:latin typeface="Arial" charset="0"/>
              </a:rPr>
              <a:t>chemotherapy </a:t>
            </a:r>
            <a:endParaRPr lang="en-GB" b="1" dirty="0" smtClean="0">
              <a:latin typeface="Arial" charset="0"/>
            </a:endParaRP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302" t="1924" r="2984" b="57950"/>
          <a:stretch/>
        </p:blipFill>
        <p:spPr bwMode="auto">
          <a:xfrm>
            <a:off x="204834" y="1273298"/>
            <a:ext cx="8549214" cy="43767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5225175" y="6564570"/>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14683" hangingPunct="0">
              <a:lnSpc>
                <a:spcPct val="93000"/>
              </a:lnSpc>
              <a:buClr>
                <a:srgbClr val="000000"/>
              </a:buClr>
              <a:buSzPct val="45000"/>
            </a:pPr>
            <a:r>
              <a:rPr lang="en-GB" sz="1300" b="1" dirty="0">
                <a:latin typeface="Arial" charset="0"/>
              </a:rPr>
              <a:t> </a:t>
            </a:r>
            <a:r>
              <a:rPr lang="en-GB" sz="1300" b="1" dirty="0" err="1">
                <a:latin typeface="Arial" charset="0"/>
              </a:rPr>
              <a:t>Todaro</a:t>
            </a:r>
            <a:r>
              <a:rPr lang="en-GB" sz="1300" b="1" dirty="0">
                <a:latin typeface="Arial" charset="0"/>
              </a:rPr>
              <a:t> et al. Cancer Res 2013;73:6393-6400</a:t>
            </a:r>
          </a:p>
        </p:txBody>
      </p:sp>
      <p:sp>
        <p:nvSpPr>
          <p:cNvPr id="2" name="Rettangolo 1"/>
          <p:cNvSpPr/>
          <p:nvPr/>
        </p:nvSpPr>
        <p:spPr bwMode="auto">
          <a:xfrm>
            <a:off x="130410" y="1273296"/>
            <a:ext cx="587857" cy="457270"/>
          </a:xfrm>
          <a:prstGeom prst="rect">
            <a:avLst/>
          </a:prstGeom>
          <a:solidFill>
            <a:srgbClr val="FFFFFF"/>
          </a:solidFill>
          <a:ln w="9525" cap="flat" cmpd="sng" algn="ctr">
            <a:noFill/>
            <a:prstDash val="solid"/>
            <a:round/>
            <a:headEnd type="none" w="med" len="med"/>
            <a:tailEnd type="none" w="med" len="med"/>
          </a:ln>
          <a:effectLst/>
        </p:spPr>
        <p:txBody>
          <a:bodyPr vert="horz" wrap="square" lIns="82936" tIns="41469" rIns="82936" bIns="41469" numCol="1" spcCol="0" rtlCol="0" anchor="t" anchorCtr="0" compatLnSpc="1">
            <a:prstTxWarp prst="textNoShape">
              <a:avLst/>
            </a:prstTxWarp>
          </a:bodyPr>
          <a:lstStyle/>
          <a:p>
            <a:pPr defTabSz="414683" hangingPunct="0">
              <a:lnSpc>
                <a:spcPct val="93000"/>
              </a:lnSpc>
              <a:buClr>
                <a:srgbClr val="000000"/>
              </a:buClr>
              <a:buSzPct val="45000"/>
            </a:pPr>
            <a:endParaRPr lang="en-US" sz="2200">
              <a:solidFill>
                <a:srgbClr val="000000"/>
              </a:solidFill>
              <a:latin typeface="Times New Roman" charset="0"/>
              <a:ea typeface="ＭＳ Ｐゴシック" charset="0"/>
              <a:cs typeface="msgothic" charset="0"/>
            </a:endParaRPr>
          </a:p>
        </p:txBody>
      </p:sp>
      <p:sp>
        <p:nvSpPr>
          <p:cNvPr id="8" name="Rettangolo 7"/>
          <p:cNvSpPr/>
          <p:nvPr/>
        </p:nvSpPr>
        <p:spPr bwMode="auto">
          <a:xfrm>
            <a:off x="4180096" y="1273296"/>
            <a:ext cx="587857" cy="457270"/>
          </a:xfrm>
          <a:prstGeom prst="rect">
            <a:avLst/>
          </a:prstGeom>
          <a:solidFill>
            <a:srgbClr val="FFFFFF"/>
          </a:solidFill>
          <a:ln w="9525" cap="flat" cmpd="sng" algn="ctr">
            <a:noFill/>
            <a:prstDash val="solid"/>
            <a:round/>
            <a:headEnd type="none" w="med" len="med"/>
            <a:tailEnd type="none" w="med" len="med"/>
          </a:ln>
          <a:effectLst/>
        </p:spPr>
        <p:txBody>
          <a:bodyPr vert="horz" wrap="square" lIns="82936" tIns="41469" rIns="82936" bIns="41469" numCol="1" spcCol="0" rtlCol="0" anchor="t" anchorCtr="0" compatLnSpc="1">
            <a:prstTxWarp prst="textNoShape">
              <a:avLst/>
            </a:prstTxWarp>
          </a:bodyPr>
          <a:lstStyle/>
          <a:p>
            <a:pPr defTabSz="414683" hangingPunct="0">
              <a:lnSpc>
                <a:spcPct val="93000"/>
              </a:lnSpc>
              <a:buClr>
                <a:srgbClr val="000000"/>
              </a:buClr>
              <a:buSzPct val="45000"/>
            </a:pPr>
            <a:endParaRPr lang="en-US" sz="2200">
              <a:solidFill>
                <a:srgbClr val="000000"/>
              </a:solidFill>
              <a:latin typeface="Times New Roman" charset="0"/>
              <a:ea typeface="ＭＳ Ｐゴシック" charset="0"/>
              <a:cs typeface="msgothic" charset="0"/>
            </a:endParaRPr>
          </a:p>
        </p:txBody>
      </p:sp>
    </p:spTree>
    <p:extLst>
      <p:ext uri="{BB962C8B-B14F-4D97-AF65-F5344CB8AC3E}">
        <p14:creationId xmlns:p14="http://schemas.microsoft.com/office/powerpoint/2010/main" val="16792339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69"/>
          <p:cNvSpPr>
            <a:spLocks noGrp="1"/>
          </p:cNvSpPr>
          <p:nvPr>
            <p:ph type="title"/>
          </p:nvPr>
        </p:nvSpPr>
        <p:spPr>
          <a:xfrm>
            <a:off x="405887" y="53415"/>
            <a:ext cx="8229600" cy="936626"/>
          </a:xfrm>
        </p:spPr>
        <p:txBody>
          <a:bodyPr/>
          <a:lstStyle/>
          <a:p>
            <a:r>
              <a:rPr lang="en-US" sz="2400" b="1" dirty="0">
                <a:latin typeface="Arial" pitchFamily="34" charset="0"/>
                <a:cs typeface="Arial" pitchFamily="34" charset="0"/>
              </a:rPr>
              <a:t>Only CSCs generate metastases in </a:t>
            </a:r>
            <a:r>
              <a:rPr lang="en-US" sz="2400" b="1" dirty="0" err="1">
                <a:latin typeface="Arial" pitchFamily="34" charset="0"/>
                <a:cs typeface="Arial" pitchFamily="34" charset="0"/>
              </a:rPr>
              <a:t>brest</a:t>
            </a:r>
            <a:r>
              <a:rPr lang="en-US" sz="2400" b="1" dirty="0">
                <a:latin typeface="Arial" pitchFamily="34" charset="0"/>
                <a:cs typeface="Arial" pitchFamily="34" charset="0"/>
              </a:rPr>
              <a:t> cancer</a:t>
            </a:r>
            <a:r>
              <a:rPr lang="en-US" sz="2400" b="1" u="sng" dirty="0">
                <a:latin typeface="Arial" pitchFamily="34" charset="0"/>
                <a:cs typeface="Arial" pitchFamily="34" charset="0"/>
              </a:rPr>
              <a:t/>
            </a:r>
            <a:br>
              <a:rPr lang="en-US" sz="2400" b="1" u="sng" dirty="0">
                <a:latin typeface="Arial" pitchFamily="34" charset="0"/>
                <a:cs typeface="Arial" pitchFamily="34" charset="0"/>
              </a:rPr>
            </a:br>
            <a:endParaRPr lang="en-US" sz="2400" b="1" u="sng" dirty="0">
              <a:latin typeface="Arial" pitchFamily="34" charset="0"/>
              <a:cs typeface="Arial" pitchFamily="34" charset="0"/>
            </a:endParaRPr>
          </a:p>
        </p:txBody>
      </p:sp>
      <p:pic>
        <p:nvPicPr>
          <p:cNvPr id="6149" name="Picture 6"/>
          <p:cNvPicPr>
            <a:picLocks noChangeAspect="1" noChangeArrowheads="1"/>
          </p:cNvPicPr>
          <p:nvPr/>
        </p:nvPicPr>
        <p:blipFill>
          <a:blip r:embed="rId3" cstate="print">
            <a:lum bright="-20000" contrast="30000"/>
          </a:blip>
          <a:srcRect t="18208" b="15639"/>
          <a:stretch>
            <a:fillRect/>
          </a:stretch>
        </p:blipFill>
        <p:spPr bwMode="auto">
          <a:xfrm>
            <a:off x="2275120" y="830483"/>
            <a:ext cx="4511384" cy="1896397"/>
          </a:xfrm>
          <a:prstGeom prst="rect">
            <a:avLst/>
          </a:prstGeom>
          <a:solidFill>
            <a:schemeClr val="tx1">
              <a:lumMod val="65000"/>
              <a:lumOff val="35000"/>
            </a:schemeClr>
          </a:solidFill>
          <a:ln w="9525">
            <a:noFill/>
            <a:miter lim="800000"/>
            <a:headEnd/>
            <a:tailEnd/>
          </a:ln>
        </p:spPr>
      </p:pic>
      <p:grpSp>
        <p:nvGrpSpPr>
          <p:cNvPr id="3" name="Gruppo 100"/>
          <p:cNvGrpSpPr>
            <a:grpSpLocks/>
          </p:cNvGrpSpPr>
          <p:nvPr/>
        </p:nvGrpSpPr>
        <p:grpSpPr bwMode="auto">
          <a:xfrm>
            <a:off x="342920" y="1601008"/>
            <a:ext cx="1397342" cy="550598"/>
            <a:chOff x="7393403" y="1601366"/>
            <a:chExt cx="1396856" cy="551357"/>
          </a:xfrm>
        </p:grpSpPr>
        <p:sp>
          <p:nvSpPr>
            <p:cNvPr id="6217" name="CasellaDiTesto 97"/>
            <p:cNvSpPr txBox="1">
              <a:spLocks noChangeArrowheads="1"/>
            </p:cNvSpPr>
            <p:nvPr/>
          </p:nvSpPr>
          <p:spPr bwMode="auto">
            <a:xfrm>
              <a:off x="7538880" y="1875342"/>
              <a:ext cx="1251379" cy="277381"/>
            </a:xfrm>
            <a:prstGeom prst="rect">
              <a:avLst/>
            </a:prstGeom>
            <a:noFill/>
            <a:ln w="9525">
              <a:noFill/>
              <a:miter lim="800000"/>
              <a:headEnd/>
              <a:tailEnd/>
            </a:ln>
          </p:spPr>
          <p:txBody>
            <a:bodyPr wrap="none">
              <a:spAutoFit/>
            </a:bodyPr>
            <a:lstStyle/>
            <a:p>
              <a:r>
                <a:rPr lang="it-IT" sz="1200" b="1" dirty="0" err="1">
                  <a:solidFill>
                    <a:srgbClr val="000000"/>
                  </a:solidFill>
                  <a:latin typeface="Calibri"/>
                  <a:cs typeface="Arial" pitchFamily="34" charset="0"/>
                </a:rPr>
                <a:t>Breast</a:t>
              </a:r>
              <a:r>
                <a:rPr lang="it-IT" sz="1200" b="1" dirty="0">
                  <a:solidFill>
                    <a:srgbClr val="000000"/>
                  </a:solidFill>
                  <a:latin typeface="Calibri"/>
                  <a:cs typeface="Arial" pitchFamily="34" charset="0"/>
                </a:rPr>
                <a:t> </a:t>
              </a:r>
              <a:r>
                <a:rPr lang="it-IT" sz="1200" b="1" dirty="0" err="1">
                  <a:solidFill>
                    <a:srgbClr val="000000"/>
                  </a:solidFill>
                  <a:latin typeface="Calibri"/>
                  <a:cs typeface="Arial" pitchFamily="34" charset="0"/>
                </a:rPr>
                <a:t>spheroids</a:t>
              </a:r>
              <a:endParaRPr lang="it-IT" sz="1200" b="1" dirty="0">
                <a:solidFill>
                  <a:srgbClr val="000000"/>
                </a:solidFill>
                <a:latin typeface="Calibri"/>
                <a:cs typeface="Arial" pitchFamily="34" charset="0"/>
              </a:endParaRPr>
            </a:p>
          </p:txBody>
        </p:sp>
        <p:sp>
          <p:nvSpPr>
            <p:cNvPr id="6218" name="CasellaDiTesto 98"/>
            <p:cNvSpPr txBox="1">
              <a:spLocks noChangeArrowheads="1"/>
            </p:cNvSpPr>
            <p:nvPr/>
          </p:nvSpPr>
          <p:spPr bwMode="auto">
            <a:xfrm>
              <a:off x="7393403" y="1601366"/>
              <a:ext cx="1396726" cy="277381"/>
            </a:xfrm>
            <a:prstGeom prst="rect">
              <a:avLst/>
            </a:prstGeom>
            <a:noFill/>
            <a:ln w="9525">
              <a:noFill/>
              <a:miter lim="800000"/>
              <a:headEnd/>
              <a:tailEnd/>
            </a:ln>
          </p:spPr>
          <p:txBody>
            <a:bodyPr wrap="none">
              <a:spAutoFit/>
            </a:bodyPr>
            <a:lstStyle/>
            <a:p>
              <a:r>
                <a:rPr lang="en-US" sz="1200" b="1" dirty="0">
                  <a:solidFill>
                    <a:srgbClr val="000000"/>
                  </a:solidFill>
                  <a:latin typeface="Calibri"/>
                  <a:cs typeface="Arial" pitchFamily="34" charset="0"/>
                </a:rPr>
                <a:t>Differentiated cells</a:t>
              </a:r>
            </a:p>
          </p:txBody>
        </p:sp>
      </p:grpSp>
      <p:sp>
        <p:nvSpPr>
          <p:cNvPr id="6151" name="Rectangle 22"/>
          <p:cNvSpPr>
            <a:spLocks noChangeArrowheads="1"/>
          </p:cNvSpPr>
          <p:nvPr/>
        </p:nvSpPr>
        <p:spPr bwMode="auto">
          <a:xfrm>
            <a:off x="936639" y="3108989"/>
            <a:ext cx="342341" cy="184666"/>
          </a:xfrm>
          <a:prstGeom prst="rect">
            <a:avLst/>
          </a:prstGeom>
          <a:noFill/>
          <a:ln w="9525">
            <a:noFill/>
            <a:miter lim="800000"/>
            <a:headEnd/>
            <a:tailEnd/>
          </a:ln>
        </p:spPr>
        <p:txBody>
          <a:bodyPr wrap="none" lIns="0" tIns="0" rIns="0" bIns="0">
            <a:spAutoFit/>
          </a:bodyPr>
          <a:lstStyle/>
          <a:p>
            <a:r>
              <a:rPr lang="it-IT" sz="1200">
                <a:solidFill>
                  <a:srgbClr val="FFFFFF"/>
                </a:solidFill>
                <a:latin typeface="Arial" pitchFamily="34" charset="0"/>
                <a:cs typeface="Arial" pitchFamily="34" charset="0"/>
              </a:rPr>
              <a:t>#105</a:t>
            </a:r>
            <a:endParaRPr lang="it-IT" sz="1800">
              <a:solidFill>
                <a:srgbClr val="000000"/>
              </a:solidFill>
              <a:latin typeface="Arial" pitchFamily="34" charset="0"/>
              <a:cs typeface="Arial" pitchFamily="34" charset="0"/>
            </a:endParaRPr>
          </a:p>
        </p:txBody>
      </p:sp>
      <p:sp>
        <p:nvSpPr>
          <p:cNvPr id="6152" name="Rectangle 24"/>
          <p:cNvSpPr>
            <a:spLocks noChangeArrowheads="1"/>
          </p:cNvSpPr>
          <p:nvPr/>
        </p:nvSpPr>
        <p:spPr bwMode="auto">
          <a:xfrm>
            <a:off x="2152663" y="3105814"/>
            <a:ext cx="795365" cy="184666"/>
          </a:xfrm>
          <a:prstGeom prst="rect">
            <a:avLst/>
          </a:prstGeom>
          <a:noFill/>
          <a:ln w="9525">
            <a:noFill/>
            <a:miter lim="800000"/>
            <a:headEnd/>
            <a:tailEnd/>
          </a:ln>
        </p:spPr>
        <p:txBody>
          <a:bodyPr wrap="none" lIns="0" tIns="0" rIns="0" bIns="0">
            <a:spAutoFit/>
          </a:bodyPr>
          <a:lstStyle/>
          <a:p>
            <a:r>
              <a:rPr lang="it-IT" sz="1200">
                <a:solidFill>
                  <a:srgbClr val="FFFFFF"/>
                </a:solidFill>
                <a:latin typeface="Arial" pitchFamily="34" charset="0"/>
                <a:cs typeface="Arial" pitchFamily="34" charset="0"/>
              </a:rPr>
              <a:t>NM 105 SC</a:t>
            </a:r>
            <a:endParaRPr lang="it-IT" sz="1800">
              <a:solidFill>
                <a:srgbClr val="000000"/>
              </a:solidFill>
              <a:latin typeface="Arial" pitchFamily="34" charset="0"/>
              <a:cs typeface="Arial" pitchFamily="34" charset="0"/>
            </a:endParaRPr>
          </a:p>
        </p:txBody>
      </p:sp>
      <p:sp>
        <p:nvSpPr>
          <p:cNvPr id="6213" name="Rectangle 20"/>
          <p:cNvSpPr>
            <a:spLocks noChangeArrowheads="1"/>
          </p:cNvSpPr>
          <p:nvPr/>
        </p:nvSpPr>
        <p:spPr bwMode="auto">
          <a:xfrm>
            <a:off x="8683358" y="3655662"/>
            <a:ext cx="210544" cy="138499"/>
          </a:xfrm>
          <a:prstGeom prst="rect">
            <a:avLst/>
          </a:prstGeom>
          <a:noFill/>
          <a:ln w="9525">
            <a:noFill/>
            <a:miter lim="800000"/>
            <a:headEnd/>
            <a:tailEnd/>
          </a:ln>
        </p:spPr>
        <p:txBody>
          <a:bodyPr wrap="none" lIns="0" tIns="0" rIns="0" bIns="0">
            <a:spAutoFit/>
          </a:bodyPr>
          <a:lstStyle/>
          <a:p>
            <a:r>
              <a:rPr lang="it-IT" sz="900" dirty="0" err="1">
                <a:solidFill>
                  <a:srgbClr val="000000"/>
                </a:solidFill>
                <a:latin typeface="Arial Narrow" pitchFamily="34" charset="0"/>
                <a:cs typeface="Arial" pitchFamily="34" charset="0"/>
              </a:rPr>
              <a:t>Lung</a:t>
            </a:r>
            <a:endParaRPr lang="it-IT" sz="900" dirty="0">
              <a:solidFill>
                <a:srgbClr val="000000"/>
              </a:solidFill>
              <a:latin typeface="Arial Narrow" pitchFamily="34" charset="0"/>
              <a:cs typeface="Arial" pitchFamily="34" charset="0"/>
            </a:endParaRPr>
          </a:p>
        </p:txBody>
      </p:sp>
      <p:grpSp>
        <p:nvGrpSpPr>
          <p:cNvPr id="6" name="Gruppo 115"/>
          <p:cNvGrpSpPr>
            <a:grpSpLocks/>
          </p:cNvGrpSpPr>
          <p:nvPr/>
        </p:nvGrpSpPr>
        <p:grpSpPr bwMode="auto">
          <a:xfrm>
            <a:off x="3531160" y="2994057"/>
            <a:ext cx="5491524" cy="3456602"/>
            <a:chOff x="1659548" y="3356992"/>
            <a:chExt cx="4992925" cy="3142413"/>
          </a:xfrm>
        </p:grpSpPr>
        <p:pic>
          <p:nvPicPr>
            <p:cNvPr id="6162" name="Picture 9"/>
            <p:cNvPicPr>
              <a:picLocks noChangeAspect="1" noChangeArrowheads="1"/>
            </p:cNvPicPr>
            <p:nvPr/>
          </p:nvPicPr>
          <p:blipFill>
            <a:blip r:embed="rId4" cstate="print">
              <a:lum contrast="30000"/>
            </a:blip>
            <a:srcRect/>
            <a:stretch>
              <a:fillRect/>
            </a:stretch>
          </p:blipFill>
          <p:spPr bwMode="auto">
            <a:xfrm>
              <a:off x="4916217" y="3585150"/>
              <a:ext cx="1121376" cy="889980"/>
            </a:xfrm>
            <a:prstGeom prst="rect">
              <a:avLst/>
            </a:prstGeom>
            <a:noFill/>
            <a:ln w="12700">
              <a:solidFill>
                <a:schemeClr val="tx1"/>
              </a:solidFill>
              <a:miter lim="800000"/>
              <a:headEnd/>
              <a:tailEnd/>
            </a:ln>
          </p:spPr>
        </p:pic>
        <p:sp>
          <p:nvSpPr>
            <p:cNvPr id="6165" name="Rectangle 13"/>
            <p:cNvSpPr>
              <a:spLocks noChangeArrowheads="1"/>
            </p:cNvSpPr>
            <p:nvPr/>
          </p:nvSpPr>
          <p:spPr bwMode="auto">
            <a:xfrm>
              <a:off x="4932398" y="3356992"/>
              <a:ext cx="0" cy="125910"/>
            </a:xfrm>
            <a:prstGeom prst="rect">
              <a:avLst/>
            </a:prstGeom>
            <a:noFill/>
            <a:ln w="9525">
              <a:noFill/>
              <a:miter lim="800000"/>
              <a:headEnd/>
              <a:tailEnd/>
            </a:ln>
          </p:spPr>
          <p:txBody>
            <a:bodyPr wrap="none" lIns="0" tIns="0" rIns="0" bIns="0">
              <a:spAutoFit/>
            </a:bodyPr>
            <a:lstStyle/>
            <a:p>
              <a:endParaRPr lang="it-IT" sz="900">
                <a:solidFill>
                  <a:srgbClr val="000000"/>
                </a:solidFill>
                <a:latin typeface="Arial" pitchFamily="34" charset="0"/>
                <a:cs typeface="Arial" pitchFamily="34" charset="0"/>
              </a:endParaRPr>
            </a:p>
          </p:txBody>
        </p:sp>
        <p:sp>
          <p:nvSpPr>
            <p:cNvPr id="6168" name="Freeform 17"/>
            <p:cNvSpPr>
              <a:spLocks/>
            </p:cNvSpPr>
            <p:nvPr/>
          </p:nvSpPr>
          <p:spPr bwMode="auto">
            <a:xfrm>
              <a:off x="5141948" y="3659276"/>
              <a:ext cx="118125" cy="111653"/>
            </a:xfrm>
            <a:custGeom>
              <a:avLst/>
              <a:gdLst>
                <a:gd name="T0" fmla="*/ 24 w 73"/>
                <a:gd name="T1" fmla="*/ 69 h 69"/>
                <a:gd name="T2" fmla="*/ 35 w 73"/>
                <a:gd name="T3" fmla="*/ 55 h 69"/>
                <a:gd name="T4" fmla="*/ 0 w 73"/>
                <a:gd name="T5" fmla="*/ 29 h 69"/>
                <a:gd name="T6" fmla="*/ 21 w 73"/>
                <a:gd name="T7" fmla="*/ 0 h 69"/>
                <a:gd name="T8" fmla="*/ 57 w 73"/>
                <a:gd name="T9" fmla="*/ 24 h 69"/>
                <a:gd name="T10" fmla="*/ 66 w 73"/>
                <a:gd name="T11" fmla="*/ 10 h 69"/>
                <a:gd name="T12" fmla="*/ 73 w 73"/>
                <a:gd name="T13" fmla="*/ 59 h 69"/>
                <a:gd name="T14" fmla="*/ 24 w 73"/>
                <a:gd name="T15" fmla="*/ 69 h 69"/>
                <a:gd name="T16" fmla="*/ 0 60000 65536"/>
                <a:gd name="T17" fmla="*/ 0 60000 65536"/>
                <a:gd name="T18" fmla="*/ 0 60000 65536"/>
                <a:gd name="T19" fmla="*/ 0 60000 65536"/>
                <a:gd name="T20" fmla="*/ 0 60000 65536"/>
                <a:gd name="T21" fmla="*/ 0 60000 65536"/>
                <a:gd name="T22" fmla="*/ 0 60000 65536"/>
                <a:gd name="T23" fmla="*/ 0 60000 65536"/>
                <a:gd name="T24" fmla="*/ 0 w 73"/>
                <a:gd name="T25" fmla="*/ 0 h 69"/>
                <a:gd name="T26" fmla="*/ 73 w 73"/>
                <a:gd name="T27" fmla="*/ 69 h 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3" h="69">
                  <a:moveTo>
                    <a:pt x="24" y="69"/>
                  </a:moveTo>
                  <a:lnTo>
                    <a:pt x="35" y="55"/>
                  </a:lnTo>
                  <a:lnTo>
                    <a:pt x="0" y="29"/>
                  </a:lnTo>
                  <a:lnTo>
                    <a:pt x="21" y="0"/>
                  </a:lnTo>
                  <a:lnTo>
                    <a:pt x="57" y="24"/>
                  </a:lnTo>
                  <a:lnTo>
                    <a:pt x="66" y="10"/>
                  </a:lnTo>
                  <a:lnTo>
                    <a:pt x="73" y="59"/>
                  </a:lnTo>
                  <a:lnTo>
                    <a:pt x="24" y="69"/>
                  </a:lnTo>
                  <a:close/>
                </a:path>
              </a:pathLst>
            </a:custGeom>
            <a:solidFill>
              <a:schemeClr val="tx1"/>
            </a:solidFill>
            <a:ln w="22225" cap="rnd">
              <a:solidFill>
                <a:srgbClr val="000000"/>
              </a:solidFill>
              <a:prstDash val="solid"/>
              <a:miter lim="800000"/>
              <a:headEnd/>
              <a:tailEnd/>
            </a:ln>
          </p:spPr>
          <p:txBody>
            <a:bodyPr/>
            <a:lstStyle/>
            <a:p>
              <a:endParaRPr lang="it-IT" sz="1800">
                <a:solidFill>
                  <a:prstClr val="black"/>
                </a:solidFill>
                <a:latin typeface="Arial" pitchFamily="34" charset="0"/>
                <a:cs typeface="Arial" pitchFamily="34" charset="0"/>
              </a:endParaRPr>
            </a:p>
          </p:txBody>
        </p:sp>
        <p:sp>
          <p:nvSpPr>
            <p:cNvPr id="6169" name="Rectangle 25"/>
            <p:cNvSpPr>
              <a:spLocks noChangeArrowheads="1"/>
            </p:cNvSpPr>
            <p:nvPr/>
          </p:nvSpPr>
          <p:spPr bwMode="auto">
            <a:xfrm>
              <a:off x="5857976" y="4293897"/>
              <a:ext cx="116722" cy="125910"/>
            </a:xfrm>
            <a:prstGeom prst="rect">
              <a:avLst/>
            </a:prstGeom>
            <a:noFill/>
            <a:ln w="9525">
              <a:noFill/>
              <a:miter lim="800000"/>
              <a:headEnd/>
              <a:tailEnd/>
            </a:ln>
          </p:spPr>
          <p:txBody>
            <a:bodyPr wrap="none" lIns="0" tIns="0" rIns="0" bIns="0">
              <a:spAutoFit/>
            </a:bodyPr>
            <a:lstStyle/>
            <a:p>
              <a:r>
                <a:rPr lang="it-IT" sz="900" b="1">
                  <a:solidFill>
                    <a:srgbClr val="000000"/>
                  </a:solidFill>
                  <a:latin typeface="Arial" pitchFamily="34" charset="0"/>
                  <a:cs typeface="Arial" pitchFamily="34" charset="0"/>
                </a:rPr>
                <a:t>2x</a:t>
              </a:r>
              <a:endParaRPr lang="it-IT" sz="900">
                <a:solidFill>
                  <a:srgbClr val="000000"/>
                </a:solidFill>
                <a:latin typeface="Arial" pitchFamily="34" charset="0"/>
                <a:cs typeface="Arial" pitchFamily="34" charset="0"/>
              </a:endParaRPr>
            </a:p>
          </p:txBody>
        </p:sp>
        <p:grpSp>
          <p:nvGrpSpPr>
            <p:cNvPr id="7" name="Gruppo 14"/>
            <p:cNvGrpSpPr>
              <a:grpSpLocks noChangeAspect="1"/>
            </p:cNvGrpSpPr>
            <p:nvPr/>
          </p:nvGrpSpPr>
          <p:grpSpPr bwMode="auto">
            <a:xfrm>
              <a:off x="4990440" y="4911131"/>
              <a:ext cx="917114" cy="787392"/>
              <a:chOff x="483972" y="2193730"/>
              <a:chExt cx="3997732" cy="3434170"/>
            </a:xfrm>
          </p:grpSpPr>
          <p:pic>
            <p:nvPicPr>
              <p:cNvPr id="6209" name="Picture 7" descr="S608 met ep 20X"/>
              <p:cNvPicPr>
                <a:picLocks noChangeAspect="1" noChangeArrowheads="1"/>
              </p:cNvPicPr>
              <p:nvPr/>
            </p:nvPicPr>
            <p:blipFill>
              <a:blip r:embed="rId5" cstate="print">
                <a:lum contrast="30000"/>
              </a:blip>
              <a:srcRect/>
              <a:stretch>
                <a:fillRect/>
              </a:stretch>
            </p:blipFill>
            <p:spPr bwMode="auto">
              <a:xfrm>
                <a:off x="483972" y="2459900"/>
                <a:ext cx="3997732" cy="3168000"/>
              </a:xfrm>
              <a:prstGeom prst="rect">
                <a:avLst/>
              </a:prstGeom>
              <a:noFill/>
              <a:ln w="9525">
                <a:solidFill>
                  <a:schemeClr val="tx1"/>
                </a:solidFill>
                <a:miter lim="800000"/>
                <a:headEnd/>
                <a:tailEnd/>
              </a:ln>
            </p:spPr>
          </p:pic>
          <p:sp>
            <p:nvSpPr>
              <p:cNvPr id="6210" name="Text Box 22"/>
              <p:cNvSpPr txBox="1">
                <a:spLocks noChangeArrowheads="1"/>
              </p:cNvSpPr>
              <p:nvPr/>
            </p:nvSpPr>
            <p:spPr bwMode="auto">
              <a:xfrm>
                <a:off x="2951414" y="2193730"/>
                <a:ext cx="1443427" cy="915252"/>
              </a:xfrm>
              <a:prstGeom prst="rect">
                <a:avLst/>
              </a:prstGeom>
              <a:noFill/>
              <a:ln w="9525">
                <a:noFill/>
                <a:miter lim="800000"/>
                <a:headEnd/>
                <a:tailEnd/>
              </a:ln>
            </p:spPr>
            <p:txBody>
              <a:bodyPr wrap="none">
                <a:spAutoFit/>
              </a:bodyPr>
              <a:lstStyle/>
              <a:p>
                <a:r>
                  <a:rPr lang="it-IT" sz="900" b="1">
                    <a:solidFill>
                      <a:srgbClr val="000000"/>
                    </a:solidFill>
                    <a:latin typeface="Calibri"/>
                    <a:cs typeface="Arial" pitchFamily="34" charset="0"/>
                  </a:rPr>
                  <a:t>20x</a:t>
                </a:r>
              </a:p>
            </p:txBody>
          </p:sp>
        </p:grpSp>
        <p:grpSp>
          <p:nvGrpSpPr>
            <p:cNvPr id="8" name="Gruppo 21"/>
            <p:cNvGrpSpPr>
              <a:grpSpLocks noChangeAspect="1"/>
            </p:cNvGrpSpPr>
            <p:nvPr/>
          </p:nvGrpSpPr>
          <p:grpSpPr bwMode="auto">
            <a:xfrm>
              <a:off x="4984616" y="5765507"/>
              <a:ext cx="926187" cy="733898"/>
              <a:chOff x="4648200" y="2566988"/>
              <a:chExt cx="4038600" cy="3200399"/>
            </a:xfrm>
          </p:grpSpPr>
          <p:pic>
            <p:nvPicPr>
              <p:cNvPr id="6207" name="Picture 8" descr="S608 met ossea  10X"/>
              <p:cNvPicPr>
                <a:picLocks noChangeAspect="1" noChangeArrowheads="1"/>
              </p:cNvPicPr>
              <p:nvPr/>
            </p:nvPicPr>
            <p:blipFill>
              <a:blip r:embed="rId6" cstate="print">
                <a:lum contrast="30000"/>
              </a:blip>
              <a:srcRect/>
              <a:stretch>
                <a:fillRect/>
              </a:stretch>
            </p:blipFill>
            <p:spPr bwMode="auto">
              <a:xfrm>
                <a:off x="4648200" y="2566988"/>
                <a:ext cx="4038600" cy="3200399"/>
              </a:xfrm>
              <a:prstGeom prst="rect">
                <a:avLst/>
              </a:prstGeom>
              <a:noFill/>
              <a:ln w="9525">
                <a:solidFill>
                  <a:schemeClr val="tx1"/>
                </a:solidFill>
                <a:miter lim="800000"/>
                <a:headEnd/>
                <a:tailEnd/>
              </a:ln>
            </p:spPr>
          </p:pic>
          <p:sp>
            <p:nvSpPr>
              <p:cNvPr id="6208" name="Text Box 23"/>
              <p:cNvSpPr txBox="1">
                <a:spLocks noChangeArrowheads="1"/>
              </p:cNvSpPr>
              <p:nvPr/>
            </p:nvSpPr>
            <p:spPr bwMode="auto">
              <a:xfrm>
                <a:off x="7145429" y="4793554"/>
                <a:ext cx="1443899" cy="915120"/>
              </a:xfrm>
              <a:prstGeom prst="rect">
                <a:avLst/>
              </a:prstGeom>
              <a:noFill/>
              <a:ln w="9525">
                <a:noFill/>
                <a:miter lim="800000"/>
                <a:headEnd/>
                <a:tailEnd/>
              </a:ln>
            </p:spPr>
            <p:txBody>
              <a:bodyPr wrap="none">
                <a:spAutoFit/>
              </a:bodyPr>
              <a:lstStyle/>
              <a:p>
                <a:r>
                  <a:rPr lang="it-IT" sz="900" b="1">
                    <a:solidFill>
                      <a:srgbClr val="000000"/>
                    </a:solidFill>
                    <a:latin typeface="Calibri"/>
                    <a:cs typeface="Arial" pitchFamily="34" charset="0"/>
                  </a:rPr>
                  <a:t>10x</a:t>
                </a:r>
              </a:p>
            </p:txBody>
          </p:sp>
        </p:grpSp>
        <p:sp>
          <p:nvSpPr>
            <p:cNvPr id="198" name="Freccia in giù 197"/>
            <p:cNvSpPr/>
            <p:nvPr/>
          </p:nvSpPr>
          <p:spPr bwMode="auto">
            <a:xfrm>
              <a:off x="5585375" y="5922125"/>
              <a:ext cx="118356" cy="144320"/>
            </a:xfrm>
            <a:prstGeom prst="downArrow">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900">
                <a:solidFill>
                  <a:prstClr val="white"/>
                </a:solidFill>
                <a:latin typeface="Calibri"/>
              </a:endParaRPr>
            </a:p>
          </p:txBody>
        </p:sp>
        <p:pic>
          <p:nvPicPr>
            <p:cNvPr id="6177" name="Picture 3" descr="D:\Monica\16-03-11\Image_521.tif"/>
            <p:cNvPicPr>
              <a:picLocks noChangeArrowheads="1"/>
            </p:cNvPicPr>
            <p:nvPr/>
          </p:nvPicPr>
          <p:blipFill>
            <a:blip r:embed="rId7" cstate="print">
              <a:lum bright="20000" contrast="40000"/>
            </a:blip>
            <a:srcRect/>
            <a:stretch>
              <a:fillRect/>
            </a:stretch>
          </p:blipFill>
          <p:spPr bwMode="auto">
            <a:xfrm>
              <a:off x="3031302" y="4972030"/>
              <a:ext cx="900000" cy="684000"/>
            </a:xfrm>
            <a:prstGeom prst="rect">
              <a:avLst/>
            </a:prstGeom>
            <a:noFill/>
            <a:ln w="12700">
              <a:noFill/>
              <a:miter lim="800000"/>
              <a:headEnd/>
              <a:tailEnd/>
            </a:ln>
          </p:spPr>
        </p:pic>
        <p:pic>
          <p:nvPicPr>
            <p:cNvPr id="6178" name="Immagine 7" descr="Image_522.tif"/>
            <p:cNvPicPr>
              <a:picLocks/>
            </p:cNvPicPr>
            <p:nvPr/>
          </p:nvPicPr>
          <p:blipFill>
            <a:blip r:embed="rId8" cstate="print">
              <a:lum bright="20000" contrast="40000"/>
            </a:blip>
            <a:srcRect/>
            <a:stretch>
              <a:fillRect/>
            </a:stretch>
          </p:blipFill>
          <p:spPr bwMode="auto">
            <a:xfrm>
              <a:off x="3963803" y="4972030"/>
              <a:ext cx="900000" cy="684000"/>
            </a:xfrm>
            <a:prstGeom prst="rect">
              <a:avLst/>
            </a:prstGeom>
            <a:noFill/>
            <a:ln w="9525">
              <a:noFill/>
              <a:miter lim="800000"/>
              <a:headEnd/>
              <a:tailEnd/>
            </a:ln>
          </p:spPr>
        </p:pic>
        <p:pic>
          <p:nvPicPr>
            <p:cNvPr id="6179" name="Immagine 202" descr="Image_1222.tif"/>
            <p:cNvPicPr>
              <a:picLocks/>
            </p:cNvPicPr>
            <p:nvPr/>
          </p:nvPicPr>
          <p:blipFill>
            <a:blip r:embed="rId9" cstate="print">
              <a:lum contrast="30000"/>
            </a:blip>
            <a:srcRect/>
            <a:stretch>
              <a:fillRect/>
            </a:stretch>
          </p:blipFill>
          <p:spPr bwMode="auto">
            <a:xfrm>
              <a:off x="3963803" y="5672889"/>
              <a:ext cx="900000" cy="684000"/>
            </a:xfrm>
            <a:prstGeom prst="rect">
              <a:avLst/>
            </a:prstGeom>
            <a:noFill/>
            <a:ln w="9525">
              <a:noFill/>
              <a:miter lim="800000"/>
              <a:headEnd/>
              <a:tailEnd/>
            </a:ln>
          </p:spPr>
        </p:pic>
        <p:pic>
          <p:nvPicPr>
            <p:cNvPr id="6180" name="Immagine 203" descr="Image_1221.tif"/>
            <p:cNvPicPr>
              <a:picLocks/>
            </p:cNvPicPr>
            <p:nvPr/>
          </p:nvPicPr>
          <p:blipFill>
            <a:blip r:embed="rId10" cstate="print">
              <a:lum bright="-20000" contrast="10000"/>
            </a:blip>
            <a:srcRect/>
            <a:stretch>
              <a:fillRect/>
            </a:stretch>
          </p:blipFill>
          <p:spPr bwMode="auto">
            <a:xfrm>
              <a:off x="3029623" y="5672889"/>
              <a:ext cx="900000" cy="684000"/>
            </a:xfrm>
            <a:prstGeom prst="rect">
              <a:avLst/>
            </a:prstGeom>
            <a:noFill/>
            <a:ln w="9525">
              <a:noFill/>
              <a:miter lim="800000"/>
              <a:headEnd/>
              <a:tailEnd/>
            </a:ln>
          </p:spPr>
        </p:pic>
        <p:pic>
          <p:nvPicPr>
            <p:cNvPr id="6181" name="Immagine 204" descr="Image_1203.tif"/>
            <p:cNvPicPr>
              <a:picLocks noChangeAspect="1"/>
            </p:cNvPicPr>
            <p:nvPr/>
          </p:nvPicPr>
          <p:blipFill>
            <a:blip r:embed="rId11" cstate="print"/>
            <a:srcRect/>
            <a:stretch>
              <a:fillRect/>
            </a:stretch>
          </p:blipFill>
          <p:spPr bwMode="auto">
            <a:xfrm>
              <a:off x="2901607" y="3764758"/>
              <a:ext cx="927346" cy="694332"/>
            </a:xfrm>
            <a:prstGeom prst="rect">
              <a:avLst/>
            </a:prstGeom>
            <a:noFill/>
            <a:ln w="9525">
              <a:noFill/>
              <a:miter lim="800000"/>
              <a:headEnd/>
              <a:tailEnd/>
            </a:ln>
          </p:spPr>
        </p:pic>
        <p:pic>
          <p:nvPicPr>
            <p:cNvPr id="6182" name="Immagine 205" descr="Image_1204.tif"/>
            <p:cNvPicPr>
              <a:picLocks noChangeAspect="1"/>
            </p:cNvPicPr>
            <p:nvPr/>
          </p:nvPicPr>
          <p:blipFill>
            <a:blip r:embed="rId12" cstate="print">
              <a:lum bright="20000" contrast="40000"/>
            </a:blip>
            <a:srcRect/>
            <a:stretch>
              <a:fillRect/>
            </a:stretch>
          </p:blipFill>
          <p:spPr bwMode="auto">
            <a:xfrm>
              <a:off x="3866234" y="3764758"/>
              <a:ext cx="927346" cy="694332"/>
            </a:xfrm>
            <a:prstGeom prst="rect">
              <a:avLst/>
            </a:prstGeom>
            <a:noFill/>
            <a:ln w="9525">
              <a:noFill/>
              <a:miter lim="800000"/>
              <a:headEnd/>
              <a:tailEnd/>
            </a:ln>
          </p:spPr>
        </p:pic>
        <p:sp>
          <p:nvSpPr>
            <p:cNvPr id="6206" name="CasellaDiTesto 61"/>
            <p:cNvSpPr txBox="1">
              <a:spLocks noChangeArrowheads="1"/>
            </p:cNvSpPr>
            <p:nvPr/>
          </p:nvSpPr>
          <p:spPr bwMode="auto">
            <a:xfrm>
              <a:off x="6115953" y="5364318"/>
              <a:ext cx="354454" cy="209850"/>
            </a:xfrm>
            <a:prstGeom prst="rect">
              <a:avLst/>
            </a:prstGeom>
            <a:noFill/>
            <a:ln w="9525">
              <a:noFill/>
              <a:miter lim="800000"/>
              <a:headEnd/>
              <a:tailEnd/>
            </a:ln>
          </p:spPr>
          <p:txBody>
            <a:bodyPr wrap="none">
              <a:spAutoFit/>
            </a:bodyPr>
            <a:lstStyle/>
            <a:p>
              <a:r>
                <a:rPr lang="it-IT" sz="900" dirty="0" err="1">
                  <a:solidFill>
                    <a:srgbClr val="000000"/>
                  </a:solidFill>
                  <a:latin typeface="Arial Narrow" pitchFamily="34" charset="0"/>
                  <a:cs typeface="Arial" pitchFamily="34" charset="0"/>
                </a:rPr>
                <a:t>Liver</a:t>
              </a:r>
              <a:endParaRPr lang="it-IT" sz="900" dirty="0">
                <a:solidFill>
                  <a:srgbClr val="000000"/>
                </a:solidFill>
                <a:latin typeface="Arial Narrow" pitchFamily="34" charset="0"/>
                <a:cs typeface="Arial" pitchFamily="34" charset="0"/>
              </a:endParaRPr>
            </a:p>
          </p:txBody>
        </p:sp>
        <p:grpSp>
          <p:nvGrpSpPr>
            <p:cNvPr id="11" name="Gruppo 133"/>
            <p:cNvGrpSpPr>
              <a:grpSpLocks/>
            </p:cNvGrpSpPr>
            <p:nvPr/>
          </p:nvGrpSpPr>
          <p:grpSpPr bwMode="auto">
            <a:xfrm>
              <a:off x="6101922" y="5852226"/>
              <a:ext cx="550551" cy="435524"/>
              <a:chOff x="5741523" y="3175010"/>
              <a:chExt cx="529377" cy="418771"/>
            </a:xfrm>
          </p:grpSpPr>
          <p:sp>
            <p:nvSpPr>
              <p:cNvPr id="6201" name="CasellaDiTesto 55"/>
              <p:cNvSpPr txBox="1">
                <a:spLocks noChangeArrowheads="1"/>
              </p:cNvSpPr>
              <p:nvPr/>
            </p:nvSpPr>
            <p:spPr bwMode="auto">
              <a:xfrm>
                <a:off x="5741523" y="3175010"/>
                <a:ext cx="529377" cy="201778"/>
              </a:xfrm>
              <a:prstGeom prst="rect">
                <a:avLst/>
              </a:prstGeom>
              <a:noFill/>
              <a:ln w="9525">
                <a:noFill/>
                <a:miter lim="800000"/>
                <a:headEnd/>
                <a:tailEnd/>
              </a:ln>
            </p:spPr>
            <p:txBody>
              <a:bodyPr wrap="none">
                <a:spAutoFit/>
              </a:bodyPr>
              <a:lstStyle/>
              <a:p>
                <a:r>
                  <a:rPr lang="it-IT" sz="900" dirty="0">
                    <a:solidFill>
                      <a:srgbClr val="000000"/>
                    </a:solidFill>
                    <a:latin typeface="Arial Narrow" pitchFamily="34" charset="0"/>
                    <a:cs typeface="Arial" pitchFamily="34" charset="0"/>
                  </a:rPr>
                  <a:t>Neoplasia</a:t>
                </a:r>
              </a:p>
            </p:txBody>
          </p:sp>
          <p:sp>
            <p:nvSpPr>
              <p:cNvPr id="6202" name="CasellaDiTesto 57"/>
              <p:cNvSpPr txBox="1">
                <a:spLocks noChangeArrowheads="1"/>
              </p:cNvSpPr>
              <p:nvPr/>
            </p:nvSpPr>
            <p:spPr bwMode="auto">
              <a:xfrm>
                <a:off x="5756130" y="3392003"/>
                <a:ext cx="354671" cy="201778"/>
              </a:xfrm>
              <a:prstGeom prst="rect">
                <a:avLst/>
              </a:prstGeom>
              <a:noFill/>
              <a:ln w="9525">
                <a:noFill/>
                <a:miter lim="800000"/>
                <a:headEnd/>
                <a:tailEnd/>
              </a:ln>
            </p:spPr>
            <p:txBody>
              <a:bodyPr wrap="none">
                <a:spAutoFit/>
              </a:bodyPr>
              <a:lstStyle/>
              <a:p>
                <a:r>
                  <a:rPr lang="it-IT" sz="900" dirty="0" err="1">
                    <a:solidFill>
                      <a:srgbClr val="000000"/>
                    </a:solidFill>
                    <a:latin typeface="Arial Narrow" pitchFamily="34" charset="0"/>
                    <a:cs typeface="Arial" pitchFamily="34" charset="0"/>
                  </a:rPr>
                  <a:t>Bone</a:t>
                </a:r>
                <a:endParaRPr lang="it-IT" sz="900" dirty="0">
                  <a:solidFill>
                    <a:srgbClr val="000000"/>
                  </a:solidFill>
                  <a:latin typeface="Arial Narrow" pitchFamily="34" charset="0"/>
                  <a:cs typeface="Arial" pitchFamily="34" charset="0"/>
                </a:endParaRPr>
              </a:p>
            </p:txBody>
          </p:sp>
        </p:grpSp>
        <p:grpSp>
          <p:nvGrpSpPr>
            <p:cNvPr id="12" name="Gruppo 93"/>
            <p:cNvGrpSpPr>
              <a:grpSpLocks/>
            </p:cNvGrpSpPr>
            <p:nvPr/>
          </p:nvGrpSpPr>
          <p:grpSpPr bwMode="auto">
            <a:xfrm>
              <a:off x="1671173" y="3531869"/>
              <a:ext cx="1117716" cy="1188000"/>
              <a:chOff x="407161" y="1124743"/>
              <a:chExt cx="1117716" cy="1188000"/>
            </a:xfrm>
          </p:grpSpPr>
          <p:pic>
            <p:nvPicPr>
              <p:cNvPr id="6195" name="Picture 2" descr="G:\ORTHOTOPIC LUNG\EXP 2\MON20110502154706\Composite.PNG"/>
              <p:cNvPicPr>
                <a:picLocks noChangeAspect="1" noChangeArrowheads="1"/>
              </p:cNvPicPr>
              <p:nvPr/>
            </p:nvPicPr>
            <p:blipFill>
              <a:blip r:embed="rId13" cstate="print">
                <a:lum contrast="20000"/>
              </a:blip>
              <a:srcRect l="20305" b="12260"/>
              <a:stretch>
                <a:fillRect/>
              </a:stretch>
            </p:blipFill>
            <p:spPr bwMode="auto">
              <a:xfrm>
                <a:off x="407161" y="1124743"/>
                <a:ext cx="1117716" cy="1188000"/>
              </a:xfrm>
              <a:prstGeom prst="rect">
                <a:avLst/>
              </a:prstGeom>
              <a:noFill/>
              <a:ln w="9525">
                <a:noFill/>
                <a:miter lim="800000"/>
                <a:headEnd/>
                <a:tailEnd/>
              </a:ln>
            </p:spPr>
          </p:pic>
          <p:sp>
            <p:nvSpPr>
              <p:cNvPr id="162" name="Ovale 161"/>
              <p:cNvSpPr/>
              <p:nvPr/>
            </p:nvSpPr>
            <p:spPr bwMode="auto">
              <a:xfrm>
                <a:off x="651442" y="1348754"/>
                <a:ext cx="280012" cy="228026"/>
              </a:xfrm>
              <a:prstGeom prst="ellipse">
                <a:avLst/>
              </a:pr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900">
                  <a:solidFill>
                    <a:prstClr val="white"/>
                  </a:solidFill>
                  <a:latin typeface="Calibri"/>
                </a:endParaRPr>
              </a:p>
            </p:txBody>
          </p:sp>
          <p:cxnSp>
            <p:nvCxnSpPr>
              <p:cNvPr id="163" name="Connettore 2 162"/>
              <p:cNvCxnSpPr/>
              <p:nvPr/>
            </p:nvCxnSpPr>
            <p:spPr bwMode="auto">
              <a:xfrm>
                <a:off x="937228" y="1461324"/>
                <a:ext cx="575902" cy="0"/>
              </a:xfrm>
              <a:prstGeom prst="straightConnector1">
                <a:avLst/>
              </a:prstGeom>
              <a:ln w="9525">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uppo 94"/>
            <p:cNvGrpSpPr>
              <a:grpSpLocks/>
            </p:cNvGrpSpPr>
            <p:nvPr/>
          </p:nvGrpSpPr>
          <p:grpSpPr bwMode="auto">
            <a:xfrm>
              <a:off x="1659548" y="5039608"/>
              <a:ext cx="1273102" cy="1228566"/>
              <a:chOff x="412838" y="2508985"/>
              <a:chExt cx="1273102" cy="1228566"/>
            </a:xfrm>
          </p:grpSpPr>
          <p:grpSp>
            <p:nvGrpSpPr>
              <p:cNvPr id="14" name="Gruppo 12"/>
              <p:cNvGrpSpPr>
                <a:grpSpLocks noChangeAspect="1"/>
              </p:cNvGrpSpPr>
              <p:nvPr/>
            </p:nvGrpSpPr>
            <p:grpSpPr bwMode="auto">
              <a:xfrm>
                <a:off x="412838" y="2508985"/>
                <a:ext cx="1273102" cy="1228566"/>
                <a:chOff x="323850" y="188913"/>
                <a:chExt cx="5598147" cy="5402723"/>
              </a:xfrm>
            </p:grpSpPr>
            <p:pic>
              <p:nvPicPr>
                <p:cNvPr id="6190" name="Immagine 3" descr="Composite.PNG"/>
                <p:cNvPicPr>
                  <a:picLocks noChangeAspect="1"/>
                </p:cNvPicPr>
                <p:nvPr/>
              </p:nvPicPr>
              <p:blipFill>
                <a:blip r:embed="rId14" cstate="print">
                  <a:lum contrast="10000"/>
                </a:blip>
                <a:srcRect l="24748" t="4309" b="12109"/>
                <a:stretch>
                  <a:fillRect/>
                </a:stretch>
              </p:blipFill>
              <p:spPr bwMode="auto">
                <a:xfrm>
                  <a:off x="323850" y="188913"/>
                  <a:ext cx="5035550" cy="5400675"/>
                </a:xfrm>
                <a:prstGeom prst="rect">
                  <a:avLst/>
                </a:prstGeom>
                <a:noFill/>
                <a:ln w="9525">
                  <a:noFill/>
                  <a:miter lim="800000"/>
                  <a:headEnd/>
                  <a:tailEnd/>
                </a:ln>
              </p:spPr>
            </p:pic>
            <p:sp>
              <p:nvSpPr>
                <p:cNvPr id="178" name="Ovale 8"/>
                <p:cNvSpPr/>
                <p:nvPr/>
              </p:nvSpPr>
              <p:spPr>
                <a:xfrm>
                  <a:off x="979466" y="2794188"/>
                  <a:ext cx="1364566" cy="1218547"/>
                </a:xfrm>
                <a:prstGeom prst="ellipse">
                  <a:avLst/>
                </a:pr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900">
                    <a:solidFill>
                      <a:prstClr val="white"/>
                    </a:solidFill>
                    <a:latin typeface="Calibri"/>
                  </a:endParaRPr>
                </a:p>
              </p:txBody>
            </p:sp>
            <p:cxnSp>
              <p:nvCxnSpPr>
                <p:cNvPr id="179" name="Connettore 2 178"/>
                <p:cNvCxnSpPr/>
                <p:nvPr/>
              </p:nvCxnSpPr>
              <p:spPr>
                <a:xfrm flipV="1">
                  <a:off x="2344033" y="2432434"/>
                  <a:ext cx="3579612" cy="932948"/>
                </a:xfrm>
                <a:prstGeom prst="straightConnector1">
                  <a:avLst/>
                </a:prstGeom>
                <a:ln w="952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80" name="Ovale 179"/>
                <p:cNvSpPr/>
                <p:nvPr/>
              </p:nvSpPr>
              <p:spPr>
                <a:xfrm>
                  <a:off x="1042935" y="4590277"/>
                  <a:ext cx="1231285" cy="1002762"/>
                </a:xfrm>
                <a:prstGeom prst="ellipse">
                  <a:avLst/>
                </a:pr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900">
                    <a:solidFill>
                      <a:prstClr val="white"/>
                    </a:solidFill>
                    <a:latin typeface="Calibri"/>
                  </a:endParaRPr>
                </a:p>
              </p:txBody>
            </p:sp>
            <p:cxnSp>
              <p:nvCxnSpPr>
                <p:cNvPr id="181" name="Connettore 2 180"/>
                <p:cNvCxnSpPr/>
                <p:nvPr/>
              </p:nvCxnSpPr>
              <p:spPr>
                <a:xfrm flipV="1">
                  <a:off x="2274220" y="5066270"/>
                  <a:ext cx="3649425" cy="19042"/>
                </a:xfrm>
                <a:prstGeom prst="straightConnector1">
                  <a:avLst/>
                </a:prstGeom>
                <a:ln w="9525">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138" name="Rettangolo 5"/>
              <p:cNvSpPr/>
              <p:nvPr/>
            </p:nvSpPr>
            <p:spPr>
              <a:xfrm>
                <a:off x="553275" y="2544343"/>
                <a:ext cx="562912" cy="591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solidFill>
                    <a:prstClr val="white"/>
                  </a:solidFill>
                  <a:latin typeface="Calibri"/>
                </a:endParaRPr>
              </a:p>
            </p:txBody>
          </p:sp>
        </p:grpSp>
        <p:sp>
          <p:nvSpPr>
            <p:cNvPr id="6187" name="Rectangle 7"/>
            <p:cNvSpPr>
              <a:spLocks noChangeArrowheads="1"/>
            </p:cNvSpPr>
            <p:nvPr/>
          </p:nvSpPr>
          <p:spPr bwMode="auto">
            <a:xfrm>
              <a:off x="3859213" y="3790951"/>
              <a:ext cx="155630" cy="167881"/>
            </a:xfrm>
            <a:prstGeom prst="rect">
              <a:avLst/>
            </a:prstGeom>
            <a:noFill/>
            <a:ln w="9525">
              <a:noFill/>
              <a:miter lim="800000"/>
              <a:headEnd/>
              <a:tailEnd/>
            </a:ln>
          </p:spPr>
          <p:txBody>
            <a:bodyPr wrap="none" lIns="0" tIns="0" rIns="0" bIns="0">
              <a:spAutoFit/>
            </a:bodyPr>
            <a:lstStyle/>
            <a:p>
              <a:r>
                <a:rPr lang="it-IT" sz="1200">
                  <a:solidFill>
                    <a:srgbClr val="000000"/>
                  </a:solidFill>
                  <a:latin typeface="Arial" pitchFamily="34" charset="0"/>
                  <a:cs typeface="Arial" pitchFamily="34" charset="0"/>
                </a:rPr>
                <a:t>#1</a:t>
              </a:r>
              <a:endParaRPr lang="it-IT" sz="1800">
                <a:solidFill>
                  <a:srgbClr val="000000"/>
                </a:solidFill>
                <a:latin typeface="Arial" pitchFamily="34" charset="0"/>
                <a:cs typeface="Arial" pitchFamily="34" charset="0"/>
              </a:endParaRPr>
            </a:p>
          </p:txBody>
        </p:sp>
        <p:sp>
          <p:nvSpPr>
            <p:cNvPr id="74" name="Freccia in giù 197"/>
            <p:cNvSpPr/>
            <p:nvPr/>
          </p:nvSpPr>
          <p:spPr bwMode="auto">
            <a:xfrm rot="19740000">
              <a:off x="5066195" y="5117475"/>
              <a:ext cx="118356" cy="144320"/>
            </a:xfrm>
            <a:prstGeom prst="downArrow">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900">
                <a:solidFill>
                  <a:prstClr val="white"/>
                </a:solidFill>
                <a:latin typeface="Calibri"/>
              </a:endParaRPr>
            </a:p>
          </p:txBody>
        </p:sp>
        <p:sp>
          <p:nvSpPr>
            <p:cNvPr id="75" name="Freccia in giù 197"/>
            <p:cNvSpPr/>
            <p:nvPr/>
          </p:nvSpPr>
          <p:spPr bwMode="auto">
            <a:xfrm rot="19740000">
              <a:off x="5549844" y="3695662"/>
              <a:ext cx="118356" cy="144320"/>
            </a:xfrm>
            <a:prstGeom prst="downArrow">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900">
                <a:solidFill>
                  <a:prstClr val="white"/>
                </a:solidFill>
                <a:latin typeface="Calibri"/>
              </a:endParaRPr>
            </a:p>
          </p:txBody>
        </p:sp>
        <p:sp>
          <p:nvSpPr>
            <p:cNvPr id="76" name="Freccia in giù 197"/>
            <p:cNvSpPr/>
            <p:nvPr/>
          </p:nvSpPr>
          <p:spPr bwMode="auto">
            <a:xfrm>
              <a:off x="5109600" y="5770588"/>
              <a:ext cx="118356" cy="144320"/>
            </a:xfrm>
            <a:prstGeom prst="down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900">
                <a:solidFill>
                  <a:prstClr val="white"/>
                </a:solidFill>
                <a:latin typeface="Calibri"/>
              </a:endParaRPr>
            </a:p>
          </p:txBody>
        </p:sp>
        <p:sp>
          <p:nvSpPr>
            <p:cNvPr id="77" name="Freccia in giù 197"/>
            <p:cNvSpPr/>
            <p:nvPr/>
          </p:nvSpPr>
          <p:spPr bwMode="auto">
            <a:xfrm>
              <a:off x="6011583" y="5446516"/>
              <a:ext cx="118356" cy="144320"/>
            </a:xfrm>
            <a:prstGeom prst="downArrow">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900">
                <a:solidFill>
                  <a:prstClr val="white"/>
                </a:solidFill>
                <a:latin typeface="Calibri"/>
              </a:endParaRPr>
            </a:p>
          </p:txBody>
        </p:sp>
        <p:sp>
          <p:nvSpPr>
            <p:cNvPr id="78" name="Freccia in giù 197"/>
            <p:cNvSpPr/>
            <p:nvPr/>
          </p:nvSpPr>
          <p:spPr bwMode="auto">
            <a:xfrm rot="18900000">
              <a:off x="5644553" y="5417342"/>
              <a:ext cx="118356" cy="144320"/>
            </a:xfrm>
            <a:prstGeom prst="downArrow">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900">
                <a:solidFill>
                  <a:prstClr val="white"/>
                </a:solidFill>
                <a:latin typeface="Calibri"/>
              </a:endParaRPr>
            </a:p>
          </p:txBody>
        </p:sp>
        <p:sp>
          <p:nvSpPr>
            <p:cNvPr id="79" name="Freccia in giù 197"/>
            <p:cNvSpPr/>
            <p:nvPr/>
          </p:nvSpPr>
          <p:spPr bwMode="auto">
            <a:xfrm>
              <a:off x="6011583" y="6153037"/>
              <a:ext cx="118356" cy="144320"/>
            </a:xfrm>
            <a:prstGeom prst="down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900">
                <a:solidFill>
                  <a:prstClr val="white"/>
                </a:solidFill>
                <a:latin typeface="Calibri"/>
              </a:endParaRPr>
            </a:p>
          </p:txBody>
        </p:sp>
        <p:sp>
          <p:nvSpPr>
            <p:cNvPr id="80" name="Freccia in giù 197"/>
            <p:cNvSpPr/>
            <p:nvPr/>
          </p:nvSpPr>
          <p:spPr bwMode="auto">
            <a:xfrm>
              <a:off x="6144547" y="3992397"/>
              <a:ext cx="118356" cy="144320"/>
            </a:xfrm>
            <a:prstGeom prst="downArrow">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900">
                <a:solidFill>
                  <a:prstClr val="white"/>
                </a:solidFill>
                <a:latin typeface="Calibri"/>
              </a:endParaRPr>
            </a:p>
          </p:txBody>
        </p:sp>
        <p:sp>
          <p:nvSpPr>
            <p:cNvPr id="81" name="Freccia in giù 197"/>
            <p:cNvSpPr/>
            <p:nvPr/>
          </p:nvSpPr>
          <p:spPr bwMode="auto">
            <a:xfrm>
              <a:off x="6011583" y="5918536"/>
              <a:ext cx="118356" cy="144320"/>
            </a:xfrm>
            <a:prstGeom prst="downArrow">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900">
                <a:solidFill>
                  <a:prstClr val="white"/>
                </a:solidFill>
                <a:latin typeface="Calibri"/>
              </a:endParaRPr>
            </a:p>
          </p:txBody>
        </p:sp>
      </p:grpSp>
      <p:grpSp>
        <p:nvGrpSpPr>
          <p:cNvPr id="15" name="Gruppo 114"/>
          <p:cNvGrpSpPr>
            <a:grpSpLocks/>
          </p:cNvGrpSpPr>
          <p:nvPr/>
        </p:nvGrpSpPr>
        <p:grpSpPr bwMode="auto">
          <a:xfrm>
            <a:off x="624487" y="2843242"/>
            <a:ext cx="6545147" cy="2603783"/>
            <a:chOff x="-992902" y="1358702"/>
            <a:chExt cx="5950887" cy="2367111"/>
          </a:xfrm>
        </p:grpSpPr>
        <p:sp>
          <p:nvSpPr>
            <p:cNvPr id="6160" name="Text Box 29"/>
            <p:cNvSpPr txBox="1">
              <a:spLocks noChangeArrowheads="1"/>
            </p:cNvSpPr>
            <p:nvPr/>
          </p:nvSpPr>
          <p:spPr bwMode="auto">
            <a:xfrm>
              <a:off x="-992902" y="2071881"/>
              <a:ext cx="1893987" cy="279801"/>
            </a:xfrm>
            <a:prstGeom prst="rect">
              <a:avLst/>
            </a:prstGeom>
            <a:noFill/>
            <a:ln w="9525">
              <a:noFill/>
              <a:miter lim="800000"/>
              <a:headEnd/>
              <a:tailEnd/>
            </a:ln>
          </p:spPr>
          <p:txBody>
            <a:bodyPr wrap="none">
              <a:spAutoFit/>
            </a:bodyPr>
            <a:lstStyle/>
            <a:p>
              <a:pPr algn="ctr"/>
              <a:r>
                <a:rPr lang="it-IT" sz="1400" dirty="0" err="1">
                  <a:solidFill>
                    <a:srgbClr val="000000"/>
                  </a:solidFill>
                  <a:latin typeface="Arial Narrow"/>
                  <a:cs typeface="Arial Narrow"/>
                </a:rPr>
                <a:t>Before</a:t>
              </a:r>
              <a:r>
                <a:rPr lang="it-IT" sz="1400" dirty="0">
                  <a:solidFill>
                    <a:srgbClr val="000000"/>
                  </a:solidFill>
                  <a:latin typeface="Arial Narrow"/>
                  <a:cs typeface="Arial Narrow"/>
                </a:rPr>
                <a:t> </a:t>
              </a:r>
              <a:r>
                <a:rPr lang="it-IT" sz="1400" dirty="0" err="1">
                  <a:solidFill>
                    <a:srgbClr val="000000"/>
                  </a:solidFill>
                  <a:latin typeface="Arial Narrow"/>
                  <a:cs typeface="Arial Narrow"/>
                </a:rPr>
                <a:t>primary</a:t>
              </a:r>
              <a:r>
                <a:rPr lang="it-IT" sz="1400" dirty="0">
                  <a:solidFill>
                    <a:srgbClr val="000000"/>
                  </a:solidFill>
                  <a:latin typeface="Arial Narrow"/>
                  <a:cs typeface="Arial Narrow"/>
                </a:rPr>
                <a:t> </a:t>
              </a:r>
              <a:r>
                <a:rPr lang="it-IT" sz="1400" dirty="0" err="1">
                  <a:solidFill>
                    <a:srgbClr val="000000"/>
                  </a:solidFill>
                  <a:latin typeface="Arial Narrow"/>
                  <a:cs typeface="Arial Narrow"/>
                </a:rPr>
                <a:t>tumor</a:t>
              </a:r>
              <a:r>
                <a:rPr lang="it-IT" sz="1400" dirty="0">
                  <a:solidFill>
                    <a:srgbClr val="000000"/>
                  </a:solidFill>
                  <a:latin typeface="Arial Narrow"/>
                  <a:cs typeface="Arial Narrow"/>
                </a:rPr>
                <a:t> </a:t>
              </a:r>
              <a:r>
                <a:rPr lang="it-IT" sz="1400" dirty="0" err="1">
                  <a:solidFill>
                    <a:srgbClr val="000000"/>
                  </a:solidFill>
                  <a:latin typeface="Arial Narrow"/>
                  <a:cs typeface="Arial Narrow"/>
                </a:rPr>
                <a:t>explant</a:t>
              </a:r>
              <a:endParaRPr lang="it-IT" sz="1400" baseline="-25000" dirty="0">
                <a:solidFill>
                  <a:srgbClr val="000000"/>
                </a:solidFill>
                <a:latin typeface="Arial Narrow"/>
                <a:cs typeface="Arial Narrow"/>
              </a:endParaRPr>
            </a:p>
          </p:txBody>
        </p:sp>
        <p:pic>
          <p:nvPicPr>
            <p:cNvPr id="6161" name="Picture 13"/>
            <p:cNvPicPr>
              <a:picLocks noChangeAspect="1" noChangeArrowheads="1"/>
            </p:cNvPicPr>
            <p:nvPr/>
          </p:nvPicPr>
          <p:blipFill>
            <a:blip r:embed="rId15" cstate="print"/>
            <a:srcRect/>
            <a:stretch>
              <a:fillRect/>
            </a:stretch>
          </p:blipFill>
          <p:spPr bwMode="auto">
            <a:xfrm rot="10800000">
              <a:off x="952773" y="2420888"/>
              <a:ext cx="344488" cy="1304925"/>
            </a:xfrm>
            <a:prstGeom prst="rect">
              <a:avLst/>
            </a:prstGeom>
            <a:noFill/>
            <a:ln w="9525">
              <a:noFill/>
              <a:miter lim="800000"/>
              <a:headEnd/>
              <a:tailEnd/>
            </a:ln>
          </p:spPr>
        </p:pic>
        <p:sp>
          <p:nvSpPr>
            <p:cNvPr id="93" name="Text Box 29"/>
            <p:cNvSpPr txBox="1">
              <a:spLocks noChangeArrowheads="1"/>
            </p:cNvSpPr>
            <p:nvPr/>
          </p:nvSpPr>
          <p:spPr bwMode="auto">
            <a:xfrm>
              <a:off x="3175664" y="1358702"/>
              <a:ext cx="1782321" cy="279801"/>
            </a:xfrm>
            <a:prstGeom prst="rect">
              <a:avLst/>
            </a:prstGeom>
            <a:noFill/>
            <a:ln w="9525">
              <a:noFill/>
              <a:miter lim="800000"/>
              <a:headEnd/>
              <a:tailEnd/>
            </a:ln>
          </p:spPr>
          <p:txBody>
            <a:bodyPr wrap="none">
              <a:spAutoFit/>
            </a:bodyPr>
            <a:lstStyle/>
            <a:p>
              <a:pPr algn="ctr"/>
              <a:r>
                <a:rPr lang="it-IT" sz="1400" dirty="0" err="1">
                  <a:solidFill>
                    <a:srgbClr val="000000"/>
                  </a:solidFill>
                  <a:latin typeface="Arial Narrow"/>
                  <a:cs typeface="Arial Narrow"/>
                </a:rPr>
                <a:t>After</a:t>
              </a:r>
              <a:r>
                <a:rPr lang="it-IT" sz="1400" dirty="0">
                  <a:solidFill>
                    <a:srgbClr val="000000"/>
                  </a:solidFill>
                  <a:latin typeface="Arial Narrow"/>
                  <a:cs typeface="Arial Narrow"/>
                </a:rPr>
                <a:t> </a:t>
              </a:r>
              <a:r>
                <a:rPr lang="it-IT" sz="1400" dirty="0" err="1">
                  <a:solidFill>
                    <a:srgbClr val="000000"/>
                  </a:solidFill>
                  <a:latin typeface="Arial Narrow"/>
                  <a:cs typeface="Arial Narrow"/>
                </a:rPr>
                <a:t>primary</a:t>
              </a:r>
              <a:r>
                <a:rPr lang="it-IT" sz="1400" dirty="0">
                  <a:solidFill>
                    <a:srgbClr val="000000"/>
                  </a:solidFill>
                  <a:latin typeface="Arial Narrow"/>
                  <a:cs typeface="Arial Narrow"/>
                </a:rPr>
                <a:t> </a:t>
              </a:r>
              <a:r>
                <a:rPr lang="it-IT" sz="1400" dirty="0" err="1">
                  <a:solidFill>
                    <a:srgbClr val="000000"/>
                  </a:solidFill>
                  <a:latin typeface="Arial Narrow"/>
                  <a:cs typeface="Arial Narrow"/>
                </a:rPr>
                <a:t>tumor</a:t>
              </a:r>
              <a:r>
                <a:rPr lang="it-IT" sz="1400" dirty="0">
                  <a:solidFill>
                    <a:srgbClr val="000000"/>
                  </a:solidFill>
                  <a:latin typeface="Arial Narrow"/>
                  <a:cs typeface="Arial Narrow"/>
                </a:rPr>
                <a:t> </a:t>
              </a:r>
              <a:r>
                <a:rPr lang="it-IT" sz="1400" dirty="0" err="1">
                  <a:solidFill>
                    <a:srgbClr val="000000"/>
                  </a:solidFill>
                  <a:latin typeface="Arial Narrow"/>
                  <a:cs typeface="Arial Narrow"/>
                </a:rPr>
                <a:t>explant</a:t>
              </a:r>
              <a:endParaRPr lang="it-IT" sz="1400" baseline="-25000" dirty="0">
                <a:solidFill>
                  <a:srgbClr val="000000"/>
                </a:solidFill>
                <a:latin typeface="Arial Narrow"/>
                <a:cs typeface="Arial Narrow"/>
              </a:endParaRPr>
            </a:p>
          </p:txBody>
        </p:sp>
      </p:grpSp>
      <p:pic>
        <p:nvPicPr>
          <p:cNvPr id="6159" name="Picture 27"/>
          <p:cNvPicPr>
            <a:picLocks noChangeAspect="1" noChangeArrowheads="1"/>
          </p:cNvPicPr>
          <p:nvPr/>
        </p:nvPicPr>
        <p:blipFill>
          <a:blip r:embed="rId16" cstate="print"/>
          <a:srcRect/>
          <a:stretch>
            <a:fillRect/>
          </a:stretch>
        </p:blipFill>
        <p:spPr bwMode="auto">
          <a:xfrm rot="10800000">
            <a:off x="323852" y="4012214"/>
            <a:ext cx="2444441" cy="1419680"/>
          </a:xfrm>
          <a:prstGeom prst="rect">
            <a:avLst/>
          </a:prstGeom>
          <a:noFill/>
          <a:ln w="9525">
            <a:noFill/>
            <a:miter lim="800000"/>
            <a:headEnd/>
            <a:tailEnd/>
          </a:ln>
        </p:spPr>
      </p:pic>
      <p:sp>
        <p:nvSpPr>
          <p:cNvPr id="16" name="Rettangolo 15"/>
          <p:cNvSpPr/>
          <p:nvPr/>
        </p:nvSpPr>
        <p:spPr>
          <a:xfrm>
            <a:off x="96383" y="6550239"/>
            <a:ext cx="3246802" cy="276999"/>
          </a:xfrm>
          <a:prstGeom prst="rect">
            <a:avLst/>
          </a:prstGeom>
        </p:spPr>
        <p:txBody>
          <a:bodyPr wrap="none" lIns="91370" tIns="45687" rIns="91370" bIns="45687">
            <a:spAutoFit/>
          </a:bodyPr>
          <a:lstStyle/>
          <a:p>
            <a:r>
              <a:rPr lang="it-IT" sz="1200" b="1" dirty="0" err="1">
                <a:solidFill>
                  <a:srgbClr val="000000"/>
                </a:solidFill>
                <a:latin typeface="Arial"/>
              </a:rPr>
              <a:t>Bartucci</a:t>
            </a:r>
            <a:r>
              <a:rPr lang="it-IT" sz="1200" b="1" dirty="0">
                <a:solidFill>
                  <a:srgbClr val="000000"/>
                </a:solidFill>
                <a:latin typeface="Arial"/>
              </a:rPr>
              <a:t> et al. Oncogene, 34: 681-90, 2015 </a:t>
            </a:r>
            <a:endParaRPr lang="it-IT" sz="1800" b="1" dirty="0">
              <a:solidFill>
                <a:srgbClr val="000000"/>
              </a:solidFill>
            </a:endParaRPr>
          </a:p>
        </p:txBody>
      </p:sp>
      <p:sp>
        <p:nvSpPr>
          <p:cNvPr id="82" name="CasellaDiTesto 55"/>
          <p:cNvSpPr txBox="1">
            <a:spLocks noChangeArrowheads="1"/>
          </p:cNvSpPr>
          <p:nvPr/>
        </p:nvSpPr>
        <p:spPr bwMode="auto">
          <a:xfrm>
            <a:off x="8415612" y="4944460"/>
            <a:ext cx="605529" cy="230832"/>
          </a:xfrm>
          <a:prstGeom prst="rect">
            <a:avLst/>
          </a:prstGeom>
          <a:noFill/>
          <a:ln w="9525">
            <a:noFill/>
            <a:miter lim="800000"/>
            <a:headEnd/>
            <a:tailEnd/>
          </a:ln>
        </p:spPr>
        <p:txBody>
          <a:bodyPr wrap="none" lIns="91370" tIns="45687" rIns="91370" bIns="45687">
            <a:spAutoFit/>
          </a:bodyPr>
          <a:lstStyle/>
          <a:p>
            <a:r>
              <a:rPr lang="it-IT" sz="900" dirty="0">
                <a:solidFill>
                  <a:srgbClr val="000000"/>
                </a:solidFill>
                <a:latin typeface="Arial Narrow" pitchFamily="34" charset="0"/>
                <a:cs typeface="Arial" pitchFamily="34" charset="0"/>
              </a:rPr>
              <a:t>Neoplasia</a:t>
            </a:r>
          </a:p>
        </p:txBody>
      </p:sp>
      <p:sp>
        <p:nvSpPr>
          <p:cNvPr id="83" name="Freccia in giù 197"/>
          <p:cNvSpPr/>
          <p:nvPr/>
        </p:nvSpPr>
        <p:spPr bwMode="auto">
          <a:xfrm>
            <a:off x="8316404" y="5017398"/>
            <a:ext cx="130175" cy="158750"/>
          </a:xfrm>
          <a:prstGeom prst="downArrow">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70" tIns="45687" rIns="91370" bIns="45687" anchor="ctr"/>
          <a:lstStyle/>
          <a:p>
            <a:pPr algn="ctr" fontAlgn="auto">
              <a:spcBef>
                <a:spcPts val="0"/>
              </a:spcBef>
              <a:spcAft>
                <a:spcPts val="0"/>
              </a:spcAft>
              <a:defRPr/>
            </a:pPr>
            <a:endParaRPr lang="it-IT" sz="900">
              <a:solidFill>
                <a:prstClr val="white"/>
              </a:solidFill>
              <a:latin typeface="Calibri"/>
            </a:endParaRPr>
          </a:p>
        </p:txBody>
      </p:sp>
      <p:sp>
        <p:nvSpPr>
          <p:cNvPr id="84" name="CasellaDiTesto 55"/>
          <p:cNvSpPr txBox="1">
            <a:spLocks noChangeArrowheads="1"/>
          </p:cNvSpPr>
          <p:nvPr/>
        </p:nvSpPr>
        <p:spPr bwMode="auto">
          <a:xfrm>
            <a:off x="8560489" y="3314801"/>
            <a:ext cx="605529" cy="230832"/>
          </a:xfrm>
          <a:prstGeom prst="rect">
            <a:avLst/>
          </a:prstGeom>
          <a:noFill/>
          <a:ln w="9525">
            <a:noFill/>
            <a:miter lim="800000"/>
            <a:headEnd/>
            <a:tailEnd/>
          </a:ln>
        </p:spPr>
        <p:txBody>
          <a:bodyPr wrap="none" lIns="91370" tIns="45687" rIns="91370" bIns="45687">
            <a:spAutoFit/>
          </a:bodyPr>
          <a:lstStyle/>
          <a:p>
            <a:r>
              <a:rPr lang="it-IT" sz="900" dirty="0">
                <a:solidFill>
                  <a:srgbClr val="000000"/>
                </a:solidFill>
                <a:latin typeface="Arial Narrow" pitchFamily="34" charset="0"/>
                <a:cs typeface="Arial" pitchFamily="34" charset="0"/>
              </a:rPr>
              <a:t>Neoplasia</a:t>
            </a:r>
          </a:p>
        </p:txBody>
      </p:sp>
      <p:sp>
        <p:nvSpPr>
          <p:cNvPr id="85" name="Freccia in giù 197"/>
          <p:cNvSpPr/>
          <p:nvPr/>
        </p:nvSpPr>
        <p:spPr bwMode="auto">
          <a:xfrm>
            <a:off x="8453582" y="3387739"/>
            <a:ext cx="130175" cy="158750"/>
          </a:xfrm>
          <a:prstGeom prst="downArrow">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70" tIns="45687" rIns="91370" bIns="45687" anchor="ctr"/>
          <a:lstStyle/>
          <a:p>
            <a:pPr algn="ctr" fontAlgn="auto">
              <a:spcBef>
                <a:spcPts val="0"/>
              </a:spcBef>
              <a:spcAft>
                <a:spcPts val="0"/>
              </a:spcAft>
              <a:defRPr/>
            </a:pPr>
            <a:endParaRPr lang="it-IT" sz="900">
              <a:solidFill>
                <a:prstClr val="white"/>
              </a:solidFill>
              <a:latin typeface="Calibri"/>
            </a:endParaRPr>
          </a:p>
        </p:txBody>
      </p:sp>
      <p:sp>
        <p:nvSpPr>
          <p:cNvPr id="86" name="Rettangolo 85"/>
          <p:cNvSpPr/>
          <p:nvPr/>
        </p:nvSpPr>
        <p:spPr bwMode="auto">
          <a:xfrm>
            <a:off x="1747202" y="1659741"/>
            <a:ext cx="144462" cy="2159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0" tIns="45687" rIns="91370" bIns="45687" anchor="ctr"/>
          <a:lstStyle/>
          <a:p>
            <a:pPr algn="ctr" fontAlgn="auto">
              <a:spcBef>
                <a:spcPts val="0"/>
              </a:spcBef>
              <a:spcAft>
                <a:spcPts val="0"/>
              </a:spcAft>
              <a:defRPr/>
            </a:pPr>
            <a:r>
              <a:rPr lang="it-IT" sz="1800" dirty="0">
                <a:solidFill>
                  <a:prstClr val="white"/>
                </a:solidFill>
                <a:latin typeface="Calibri"/>
              </a:rPr>
              <a:t> </a:t>
            </a:r>
          </a:p>
        </p:txBody>
      </p:sp>
      <p:sp>
        <p:nvSpPr>
          <p:cNvPr id="87" name="Rettangolo 86"/>
          <p:cNvSpPr/>
          <p:nvPr/>
        </p:nvSpPr>
        <p:spPr bwMode="auto">
          <a:xfrm>
            <a:off x="1747202" y="1947078"/>
            <a:ext cx="144462" cy="215900"/>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lIns="91370" tIns="45687" rIns="91370" bIns="45687" anchor="ctr"/>
          <a:lstStyle/>
          <a:p>
            <a:pPr algn="ctr" fontAlgn="auto">
              <a:spcBef>
                <a:spcPts val="0"/>
              </a:spcBef>
              <a:spcAft>
                <a:spcPts val="0"/>
              </a:spcAft>
              <a:defRPr/>
            </a:pPr>
            <a:endParaRPr lang="it-IT" sz="1800">
              <a:solidFill>
                <a:prstClr val="white"/>
              </a:solidFill>
              <a:latin typeface="Calibri"/>
            </a:endParaRPr>
          </a:p>
        </p:txBody>
      </p:sp>
      <p:sp>
        <p:nvSpPr>
          <p:cNvPr id="89" name="CasellaDiTesto 98"/>
          <p:cNvSpPr txBox="1">
            <a:spLocks noChangeArrowheads="1"/>
          </p:cNvSpPr>
          <p:nvPr/>
        </p:nvSpPr>
        <p:spPr bwMode="auto">
          <a:xfrm>
            <a:off x="311990" y="1329323"/>
            <a:ext cx="1685077" cy="276999"/>
          </a:xfrm>
          <a:prstGeom prst="rect">
            <a:avLst/>
          </a:prstGeom>
          <a:noFill/>
          <a:ln w="9525">
            <a:noFill/>
            <a:miter lim="800000"/>
            <a:headEnd/>
            <a:tailEnd/>
          </a:ln>
        </p:spPr>
        <p:txBody>
          <a:bodyPr wrap="none" lIns="91370" tIns="45687" rIns="91370" bIns="45687">
            <a:spAutoFit/>
          </a:bodyPr>
          <a:lstStyle/>
          <a:p>
            <a:r>
              <a:rPr lang="en-US" sz="1200" b="1" dirty="0">
                <a:solidFill>
                  <a:srgbClr val="000000"/>
                </a:solidFill>
                <a:latin typeface="Calibri"/>
                <a:cs typeface="Arial" pitchFamily="34" charset="0"/>
              </a:rPr>
              <a:t>Orthotopic injection of:</a:t>
            </a:r>
          </a:p>
        </p:txBody>
      </p:sp>
      <p:grpSp>
        <p:nvGrpSpPr>
          <p:cNvPr id="17" name="Gruppo 16"/>
          <p:cNvGrpSpPr/>
          <p:nvPr/>
        </p:nvGrpSpPr>
        <p:grpSpPr>
          <a:xfrm>
            <a:off x="242311" y="3937308"/>
            <a:ext cx="2966186" cy="158020"/>
            <a:chOff x="242308" y="3168556"/>
            <a:chExt cx="2966186" cy="158020"/>
          </a:xfrm>
        </p:grpSpPr>
        <p:cxnSp>
          <p:nvCxnSpPr>
            <p:cNvPr id="5" name="Connettore 1 4"/>
            <p:cNvCxnSpPr/>
            <p:nvPr/>
          </p:nvCxnSpPr>
          <p:spPr>
            <a:xfrm>
              <a:off x="242308" y="3168556"/>
              <a:ext cx="29661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a:off x="259018" y="3168556"/>
              <a:ext cx="0" cy="15802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3" name="Connettore 1 72"/>
            <p:cNvCxnSpPr/>
            <p:nvPr/>
          </p:nvCxnSpPr>
          <p:spPr>
            <a:xfrm>
              <a:off x="3193786" y="3168556"/>
              <a:ext cx="0" cy="15802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8" name="Gruppo 87"/>
          <p:cNvGrpSpPr/>
          <p:nvPr/>
        </p:nvGrpSpPr>
        <p:grpSpPr>
          <a:xfrm>
            <a:off x="3466002" y="3164779"/>
            <a:ext cx="4967999" cy="158020"/>
            <a:chOff x="242309" y="3168556"/>
            <a:chExt cx="4967999" cy="158020"/>
          </a:xfrm>
        </p:grpSpPr>
        <p:cxnSp>
          <p:nvCxnSpPr>
            <p:cNvPr id="90" name="Connettore 1 89"/>
            <p:cNvCxnSpPr/>
            <p:nvPr/>
          </p:nvCxnSpPr>
          <p:spPr>
            <a:xfrm>
              <a:off x="242309" y="3168556"/>
              <a:ext cx="496799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Connettore 1 90"/>
            <p:cNvCxnSpPr/>
            <p:nvPr/>
          </p:nvCxnSpPr>
          <p:spPr>
            <a:xfrm>
              <a:off x="259018" y="3168556"/>
              <a:ext cx="0" cy="15802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2" name="Connettore 1 91"/>
            <p:cNvCxnSpPr/>
            <p:nvPr/>
          </p:nvCxnSpPr>
          <p:spPr>
            <a:xfrm>
              <a:off x="5197548" y="3168556"/>
              <a:ext cx="0" cy="15802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4634797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0_Struttura predefinita">
  <a:themeElements>
    <a:clrScheme name="4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8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000" b="0" i="0" u="none" strike="noStrike" cap="none" normalizeH="0" baseline="0" smtClean="0">
            <a:ln>
              <a:noFill/>
            </a:ln>
            <a:solidFill>
              <a:schemeClr val="tx1"/>
            </a:solidFill>
            <a:effectLst/>
            <a:latin typeface="Niagara Solid" pitchFamily="82"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000" b="0" i="0" u="none" strike="noStrike" cap="none" normalizeH="0" baseline="0" smtClean="0">
            <a:ln>
              <a:noFill/>
            </a:ln>
            <a:solidFill>
              <a:schemeClr val="tx1"/>
            </a:solidFill>
            <a:effectLst/>
            <a:latin typeface="Niagara Solid" pitchFamily="8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5_Struttura predefinita">
  <a:themeElements>
    <a:clrScheme name="4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25806</TotalTime>
  <Words>3452</Words>
  <Application>Microsoft Macintosh PowerPoint</Application>
  <PresentationFormat>Presentazione su schermo (4:3)</PresentationFormat>
  <Paragraphs>574</Paragraphs>
  <Slides>27</Slides>
  <Notes>17</Notes>
  <HiddenSlides>0</HiddenSlides>
  <MMClips>0</MMClips>
  <ScaleCrop>false</ScaleCrop>
  <HeadingPairs>
    <vt:vector size="6" baseType="variant">
      <vt:variant>
        <vt:lpstr>Tema</vt:lpstr>
      </vt:variant>
      <vt:variant>
        <vt:i4>15</vt:i4>
      </vt:variant>
      <vt:variant>
        <vt:lpstr>Server OLE incorporati</vt:lpstr>
      </vt:variant>
      <vt:variant>
        <vt:i4>2</vt:i4>
      </vt:variant>
      <vt:variant>
        <vt:lpstr>Titoli diapositive</vt:lpstr>
      </vt:variant>
      <vt:variant>
        <vt:i4>27</vt:i4>
      </vt:variant>
    </vt:vector>
  </HeadingPairs>
  <TitlesOfParts>
    <vt:vector size="44" baseType="lpstr">
      <vt:lpstr>10_Struttura predefinita</vt:lpstr>
      <vt:lpstr>Tema di Office</vt:lpstr>
      <vt:lpstr>8_Struttura predefinita</vt:lpstr>
      <vt:lpstr>6_Tema di Office</vt:lpstr>
      <vt:lpstr>2_Tema di Office</vt:lpstr>
      <vt:lpstr>4_Tema di Office</vt:lpstr>
      <vt:lpstr>1_Tema di Office</vt:lpstr>
      <vt:lpstr>1_Default Design</vt:lpstr>
      <vt:lpstr>15_Struttura predefinita</vt:lpstr>
      <vt:lpstr>3_Tema di Office</vt:lpstr>
      <vt:lpstr>5_Tema di Office</vt:lpstr>
      <vt:lpstr>3_Struttura predefinita</vt:lpstr>
      <vt:lpstr>7_Tema di Office</vt:lpstr>
      <vt:lpstr>8_Tema di Office</vt:lpstr>
      <vt:lpstr>4_Default Design</vt:lpstr>
      <vt:lpstr>Foglio di lavoro</vt:lpstr>
      <vt:lpstr>Image</vt:lpstr>
      <vt:lpstr>Pathways innovativi nel carcinoma della mammella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Only CSCs generate metastases in brest cancer </vt:lpstr>
      <vt:lpstr>WWTR1/Taz is considerably upregulated in breast cancer metastatic cells</vt:lpstr>
      <vt:lpstr>Presentazione di PowerPoint</vt:lpstr>
      <vt:lpstr>TAZ promotes tumorigenesis, metastasis and chemoresistance in breast cancer stem cells</vt:lpstr>
      <vt:lpstr>TAZ is a negative prognostic factor in breast cancer</vt:lpstr>
      <vt:lpstr>Oncogenic activities mediated by TAZ/YAP in breast cancer </vt:lpstr>
      <vt:lpstr>TAZ as a biomarker of pCR in HER2-positive BC patients treated with trastuzumab-based neoadjuvant therapy: an exploratory analysis</vt:lpstr>
      <vt:lpstr>Presentazione di PowerPoint</vt:lpstr>
      <vt:lpstr>TAZ/YAP in Male Breast Cancer</vt:lpstr>
      <vt:lpstr>Presentazione di PowerPoint</vt:lpstr>
      <vt:lpstr>A phase II, randomized, non-comparative,  pre-surgical study of atorvastatin or observation in Ki-67 positive, TAZ-expressing early breast patients </vt:lpstr>
      <vt:lpstr>MicroRNAs induce mRNA degradation or translational inhibition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Istituto Superiore di Sanita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Ruggero De Maria</dc:creator>
  <cp:lastModifiedBy>Ruggero</cp:lastModifiedBy>
  <cp:revision>1000</cp:revision>
  <dcterms:created xsi:type="dcterms:W3CDTF">2002-10-15T12:08:38Z</dcterms:created>
  <dcterms:modified xsi:type="dcterms:W3CDTF">2016-11-25T08:27:48Z</dcterms:modified>
</cp:coreProperties>
</file>