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4.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1" r:id="rId2"/>
    <p:sldMasterId id="2147483693" r:id="rId3"/>
    <p:sldMasterId id="2147483710" r:id="rId4"/>
    <p:sldMasterId id="2147483725" r:id="rId5"/>
    <p:sldMasterId id="2147483732" r:id="rId6"/>
  </p:sldMasterIdLst>
  <p:notesMasterIdLst>
    <p:notesMasterId r:id="rId46"/>
  </p:notesMasterIdLst>
  <p:sldIdLst>
    <p:sldId id="266" r:id="rId7"/>
    <p:sldId id="292" r:id="rId8"/>
    <p:sldId id="293" r:id="rId9"/>
    <p:sldId id="290" r:id="rId10"/>
    <p:sldId id="257" r:id="rId11"/>
    <p:sldId id="258" r:id="rId12"/>
    <p:sldId id="291" r:id="rId13"/>
    <p:sldId id="294" r:id="rId14"/>
    <p:sldId id="267" r:id="rId15"/>
    <p:sldId id="295" r:id="rId16"/>
    <p:sldId id="296" r:id="rId17"/>
    <p:sldId id="297" r:id="rId18"/>
    <p:sldId id="298" r:id="rId19"/>
    <p:sldId id="279" r:id="rId20"/>
    <p:sldId id="280" r:id="rId21"/>
    <p:sldId id="284" r:id="rId22"/>
    <p:sldId id="285" r:id="rId23"/>
    <p:sldId id="286" r:id="rId24"/>
    <p:sldId id="269" r:id="rId25"/>
    <p:sldId id="271" r:id="rId26"/>
    <p:sldId id="272" r:id="rId27"/>
    <p:sldId id="273" r:id="rId28"/>
    <p:sldId id="274" r:id="rId29"/>
    <p:sldId id="275" r:id="rId30"/>
    <p:sldId id="299" r:id="rId31"/>
    <p:sldId id="304" r:id="rId32"/>
    <p:sldId id="300" r:id="rId33"/>
    <p:sldId id="301" r:id="rId34"/>
    <p:sldId id="259" r:id="rId35"/>
    <p:sldId id="287" r:id="rId36"/>
    <p:sldId id="276" r:id="rId37"/>
    <p:sldId id="277" r:id="rId38"/>
    <p:sldId id="288" r:id="rId39"/>
    <p:sldId id="289" r:id="rId40"/>
    <p:sldId id="278" r:id="rId41"/>
    <p:sldId id="262" r:id="rId42"/>
    <p:sldId id="303" r:id="rId43"/>
    <p:sldId id="302" r:id="rId44"/>
    <p:sldId id="265" r:id="rId45"/>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0000FF"/>
    <a:srgbClr val="000000"/>
    <a:srgbClr val="DDDDDD"/>
    <a:srgbClr val="FFFFFF"/>
    <a:srgbClr val="5F555B"/>
    <a:srgbClr val="FFFFCC"/>
    <a:srgbClr val="A0A1AA"/>
    <a:srgbClr val="5B595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4" d="100"/>
          <a:sy n="84" d="100"/>
        </p:scale>
        <p:origin x="-1402" y="-67"/>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383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viewProps" Target="viewProps.xml"/><Relationship Id="rId8" Type="http://schemas.openxmlformats.org/officeDocument/2006/relationships/slide" Target="slides/slide2.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notesMaster" Target="notesMasters/notesMaster1.xml"/><Relationship Id="rId20" Type="http://schemas.openxmlformats.org/officeDocument/2006/relationships/slide" Target="slides/slide14.xml"/><Relationship Id="rId41" Type="http://schemas.openxmlformats.org/officeDocument/2006/relationships/slide" Target="slides/slide35.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41FDE23-EFE7-42F9-AFBF-A36F62F0EC98}" type="datetimeFigureOut">
              <a:rPr lang="it-IT" smtClean="0"/>
              <a:pPr/>
              <a:t>20/05/2016</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83D69DA-3D39-4511-8C4B-D55439C3E712}" type="slidenum">
              <a:rPr lang="it-IT" smtClean="0"/>
              <a:pPr/>
              <a:t>‹N›</a:t>
            </a:fld>
            <a:endParaRPr lang="it-IT"/>
          </a:p>
        </p:txBody>
      </p:sp>
    </p:spTree>
    <p:extLst>
      <p:ext uri="{BB962C8B-B14F-4D97-AF65-F5344CB8AC3E}">
        <p14:creationId xmlns:p14="http://schemas.microsoft.com/office/powerpoint/2010/main" val="24123190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198659" name="Segnaposto note 2"/>
          <p:cNvSpPr>
            <a:spLocks noGrp="1"/>
          </p:cNvSpPr>
          <p:nvPr>
            <p:ph type="body" idx="1"/>
          </p:nvPr>
        </p:nvSpPr>
        <p:spPr bwMode="auto">
          <a:noFill/>
        </p:spPr>
        <p:txBody>
          <a:bodyPr wrap="square" numCol="1" anchor="t" anchorCtr="0" compatLnSpc="1">
            <a:prstTxWarp prst="textNoShape">
              <a:avLst/>
            </a:prstTxWarp>
          </a:bodyPr>
          <a:lstStyle/>
          <a:p>
            <a:r>
              <a:rPr lang="it-IT" altLang="it-IT" b="1" smtClean="0"/>
              <a:t>Summary</a:t>
            </a:r>
          </a:p>
          <a:p>
            <a:r>
              <a:rPr lang="en-US" altLang="it-IT" smtClean="0"/>
              <a:t>Background No targeted therapies are available for </a:t>
            </a:r>
            <a:r>
              <a:rPr lang="en-US" altLang="it-IT" i="1" smtClean="0"/>
              <a:t>KRAS</a:t>
            </a:r>
            <a:r>
              <a:rPr lang="en-US" altLang="it-IT" smtClean="0"/>
              <a:t>-mutant non-small-cell lung cancer (NSCLC). Selumetinib is</a:t>
            </a:r>
          </a:p>
          <a:p>
            <a:r>
              <a:rPr lang="en-US" altLang="it-IT" smtClean="0"/>
              <a:t>an inhibitor of MEK1/MEK2, downstream of KRAS, with preclinical evidence of synergistic activity with docetaxel in</a:t>
            </a:r>
          </a:p>
          <a:p>
            <a:r>
              <a:rPr lang="en-US" altLang="it-IT" i="1" smtClean="0"/>
              <a:t>KRAS</a:t>
            </a:r>
            <a:r>
              <a:rPr lang="en-US" altLang="it-IT" smtClean="0"/>
              <a:t>-mutant cancers. We did a prospective, randomised, phase 2 trial to assess selumetinib plus docetaxel in</a:t>
            </a:r>
          </a:p>
          <a:p>
            <a:r>
              <a:rPr lang="en-US" altLang="it-IT" smtClean="0"/>
              <a:t>previously treated patients with advanced </a:t>
            </a:r>
            <a:r>
              <a:rPr lang="en-US" altLang="it-IT" i="1" smtClean="0"/>
              <a:t>KRAS</a:t>
            </a:r>
            <a:r>
              <a:rPr lang="en-US" altLang="it-IT" smtClean="0"/>
              <a:t>-mutant NSCLC.</a:t>
            </a:r>
          </a:p>
          <a:p>
            <a:r>
              <a:rPr lang="en-US" altLang="it-IT" b="1" smtClean="0"/>
              <a:t>Methods </a:t>
            </a:r>
            <a:r>
              <a:rPr lang="en-US" altLang="it-IT" smtClean="0"/>
              <a:t>Eligible patients were older than 18 years of age; had histologically or cytologically confi rmed stage IIIB–IV</a:t>
            </a:r>
          </a:p>
          <a:p>
            <a:r>
              <a:rPr lang="en-US" altLang="it-IT" i="1" smtClean="0"/>
              <a:t>KRAS</a:t>
            </a:r>
            <a:r>
              <a:rPr lang="en-US" altLang="it-IT" smtClean="0"/>
              <a:t>-mutant NSCLC; had failed fi rst-line therapy for advanced NSCLC; had WHO performance status of 0–1; had</a:t>
            </a:r>
          </a:p>
          <a:p>
            <a:r>
              <a:rPr lang="en-US" altLang="it-IT" smtClean="0"/>
              <a:t>not received previous therapy with either a MEK inhibitor or docetaxel; and had adequate bone marrow, renal, and</a:t>
            </a:r>
          </a:p>
          <a:p>
            <a:r>
              <a:rPr lang="en-US" altLang="it-IT" smtClean="0"/>
              <a:t>liver function. Patients were randomly assigned (in a 1:1 ratio) to either oral selumetinib (75 mg twice daily in a 21 day</a:t>
            </a:r>
          </a:p>
          <a:p>
            <a:r>
              <a:rPr lang="en-US" altLang="it-IT" smtClean="0"/>
              <a:t>cycle) or placebo; all patients received intravenous docetaxel (75 mg/m² on day 1 of a 21 day cycle). Randomisation</a:t>
            </a:r>
          </a:p>
          <a:p>
            <a:r>
              <a:rPr lang="en-US" altLang="it-IT" smtClean="0"/>
              <a:t>was done with an interactive voice response system and investigators, patients, data analysts, and the trial sponsor</a:t>
            </a:r>
          </a:p>
          <a:p>
            <a:r>
              <a:rPr lang="en-US" altLang="it-IT" smtClean="0"/>
              <a:t>were masked to treatment assignment. The primary endpoint was overall survival, analysed for all patients with</a:t>
            </a:r>
          </a:p>
          <a:p>
            <a:r>
              <a:rPr lang="en-US" altLang="it-IT" smtClean="0"/>
              <a:t>confi rmed </a:t>
            </a:r>
            <a:r>
              <a:rPr lang="en-US" altLang="it-IT" i="1" smtClean="0"/>
              <a:t>KRAS </a:t>
            </a:r>
            <a:r>
              <a:rPr lang="en-US" altLang="it-IT" smtClean="0"/>
              <a:t>mutations. This study is registered with ClinicalTrials.gov, number NCT00890825.</a:t>
            </a:r>
          </a:p>
          <a:p>
            <a:r>
              <a:rPr lang="en-US" altLang="it-IT" b="1" smtClean="0"/>
              <a:t>Findings </a:t>
            </a:r>
            <a:r>
              <a:rPr lang="en-US" altLang="it-IT" smtClean="0"/>
              <a:t>Between April 20, 2009, and June 30, 2010, we randomly assigned 44 patients to receive selumetinib and</a:t>
            </a:r>
          </a:p>
          <a:p>
            <a:r>
              <a:rPr lang="en-US" altLang="it-IT" smtClean="0"/>
              <a:t>docetaxel (selumetinib group) and 43 to receive placebo and docetaxel (placebo group). Of these, one patient in the</a:t>
            </a:r>
          </a:p>
          <a:p>
            <a:r>
              <a:rPr lang="en-US" altLang="it-IT" smtClean="0"/>
              <a:t>selumetinib group and three in the placebo group were excluded from effi cacy analyses because their tumours were not</a:t>
            </a:r>
          </a:p>
          <a:p>
            <a:r>
              <a:rPr lang="en-US" altLang="it-IT" smtClean="0"/>
              <a:t>confi rmed to be </a:t>
            </a:r>
            <a:r>
              <a:rPr lang="en-US" altLang="it-IT" i="1" smtClean="0"/>
              <a:t>KRAS</a:t>
            </a:r>
            <a:r>
              <a:rPr lang="en-US" altLang="it-IT" smtClean="0"/>
              <a:t>-mutation positive. Median overall survival was 9∙4 months (6∙8–13∙6) in the selumetinib group</a:t>
            </a:r>
          </a:p>
          <a:p>
            <a:r>
              <a:rPr lang="en-US" altLang="it-IT" smtClean="0"/>
              <a:t>and 5∙2 months (95% CI 3∙8–non-calculable) in the placebo group (hazard ratio [HR] for death 0∙80, 80% CI 0∙56–1∙14;</a:t>
            </a:r>
          </a:p>
          <a:p>
            <a:r>
              <a:rPr lang="en-US" altLang="it-IT" smtClean="0"/>
              <a:t>one-sided p=0∙21). Median progression-free survival was 5∙3 months (4∙6–6∙4) in the selumetinib group and 2∙1 months</a:t>
            </a:r>
          </a:p>
          <a:p>
            <a:r>
              <a:rPr lang="en-US" altLang="it-IT" smtClean="0"/>
              <a:t>(95% CI 1∙4–3∙7) in the placebo group (HR for progression 0∙58, 80% CI 0∙42–0∙79; one-sided p=0∙014). 16 (37%)</a:t>
            </a:r>
          </a:p>
          <a:p>
            <a:r>
              <a:rPr lang="en-US" altLang="it-IT" smtClean="0"/>
              <a:t>patients in the selumetinib group and none in the placebo group had an objective response (p&lt;0∙0001). Adverse events</a:t>
            </a:r>
          </a:p>
          <a:p>
            <a:r>
              <a:rPr lang="en-US" altLang="it-IT" smtClean="0"/>
              <a:t>of grade 3 or higher occurred in 36 (82%) patients in the selumetinib group and 28 (67%) patients in the placebo group.</a:t>
            </a:r>
          </a:p>
          <a:p>
            <a:r>
              <a:rPr lang="en-US" altLang="it-IT" smtClean="0"/>
              <a:t>The most common grade 3–4 adverse events were neutropenia (29 [67%] of 43 patients in the selumetinib group </a:t>
            </a:r>
            <a:r>
              <a:rPr lang="en-US" altLang="it-IT" i="1" smtClean="0"/>
              <a:t>vs</a:t>
            </a:r>
          </a:p>
          <a:p>
            <a:r>
              <a:rPr lang="en-US" altLang="it-IT" smtClean="0"/>
              <a:t>23 [55%] of 42 patients in the placebo group), febrile neutropenia (eight [18%] of 44 patients in the selumetinib group </a:t>
            </a:r>
            <a:r>
              <a:rPr lang="en-US" altLang="it-IT" i="1" smtClean="0"/>
              <a:t>vs</a:t>
            </a:r>
          </a:p>
          <a:p>
            <a:r>
              <a:rPr lang="en-US" altLang="it-IT" smtClean="0"/>
              <a:t>none in the placebo group), dyspnoea (one [2%] of 44 patients in the selumetinib group </a:t>
            </a:r>
            <a:r>
              <a:rPr lang="en-US" altLang="it-IT" i="1" smtClean="0"/>
              <a:t>vs </a:t>
            </a:r>
            <a:r>
              <a:rPr lang="en-US" altLang="it-IT" smtClean="0"/>
              <a:t>fi ve [12%] of 42 in the placebo</a:t>
            </a:r>
          </a:p>
          <a:p>
            <a:r>
              <a:rPr lang="en-US" altLang="it-IT" smtClean="0"/>
              <a:t>group), and asthenia (four [9%] of 44 patients in the selumetinib group </a:t>
            </a:r>
            <a:r>
              <a:rPr lang="en-US" altLang="it-IT" i="1" smtClean="0"/>
              <a:t>vs </a:t>
            </a:r>
            <a:r>
              <a:rPr lang="en-US" altLang="it-IT" smtClean="0"/>
              <a:t>none in the placebo group)</a:t>
            </a:r>
            <a:r>
              <a:rPr lang="en-US" altLang="it-IT" b="1" smtClean="0"/>
              <a:t>.</a:t>
            </a:r>
          </a:p>
          <a:p>
            <a:r>
              <a:rPr lang="en-US" altLang="it-IT" b="1" smtClean="0"/>
              <a:t>Interpretation </a:t>
            </a:r>
            <a:r>
              <a:rPr lang="en-US" altLang="it-IT" smtClean="0"/>
              <a:t>Selumetinib plus docetaxel has promising effi cacy, albeit with a higher number of adverse events than</a:t>
            </a:r>
          </a:p>
          <a:p>
            <a:r>
              <a:rPr lang="en-US" altLang="it-IT" smtClean="0"/>
              <a:t>with docetaxel alone, in previously treated advanced </a:t>
            </a:r>
            <a:r>
              <a:rPr lang="en-US" altLang="it-IT" i="1" smtClean="0"/>
              <a:t>KRAS</a:t>
            </a:r>
            <a:r>
              <a:rPr lang="en-US" altLang="it-IT" smtClean="0"/>
              <a:t>-mutant NSCLC. These fi ndings warrant further clinical</a:t>
            </a:r>
          </a:p>
          <a:p>
            <a:r>
              <a:rPr lang="it-IT" altLang="it-IT" smtClean="0"/>
              <a:t>investigation of selumetinib plus docetaxel in </a:t>
            </a:r>
            <a:r>
              <a:rPr lang="it-IT" altLang="it-IT" i="1" smtClean="0"/>
              <a:t>KRAS</a:t>
            </a:r>
            <a:r>
              <a:rPr lang="it-IT" altLang="it-IT" smtClean="0"/>
              <a:t>-mutant NSCLC.</a:t>
            </a:r>
          </a:p>
          <a:p>
            <a:endParaRPr lang="it-IT" altLang="it-IT" smtClean="0"/>
          </a:p>
          <a:p>
            <a:endParaRPr lang="it-IT" altLang="it-IT" smtClean="0"/>
          </a:p>
          <a:p>
            <a:r>
              <a:rPr lang="en-US" altLang="it-IT" smtClean="0"/>
              <a:t>In this phase 2 trial, we found that although the addition of the MEK1/MEK2 inhibitor selumetinib to docetaxel as second-line treatment did not signifi cantly improve</a:t>
            </a:r>
          </a:p>
          <a:p>
            <a:r>
              <a:rPr lang="en-US" altLang="it-IT" smtClean="0"/>
              <a:t>overall survival for patients with </a:t>
            </a:r>
            <a:r>
              <a:rPr lang="en-US" altLang="it-IT" i="1" smtClean="0"/>
              <a:t>KRAS-</a:t>
            </a:r>
            <a:r>
              <a:rPr lang="en-US" altLang="it-IT" smtClean="0"/>
              <a:t>mutant NSCLC, the combination resulted in clinically meaningful and statistically signifi cant improvements in progression-free</a:t>
            </a:r>
          </a:p>
          <a:p>
            <a:r>
              <a:rPr lang="en-US" altLang="it-IT" smtClean="0"/>
              <a:t>survival, responses, and patient-reported outcomes.</a:t>
            </a:r>
          </a:p>
          <a:p>
            <a:r>
              <a:rPr lang="en-US" altLang="it-IT" smtClean="0"/>
              <a:t>To our knowledge, this is the fi rst prospective study to assess patients with </a:t>
            </a:r>
            <a:r>
              <a:rPr lang="en-US" altLang="it-IT" i="1" smtClean="0"/>
              <a:t>KRAS</a:t>
            </a:r>
            <a:r>
              <a:rPr lang="en-US" altLang="it-IT" smtClean="0"/>
              <a:t>-mutant NSCLC (panel).</a:t>
            </a:r>
          </a:p>
          <a:p>
            <a:r>
              <a:rPr lang="en-US" altLang="it-IT" smtClean="0"/>
              <a:t>Retrospective studies suggest that patients with NSCLC with </a:t>
            </a:r>
            <a:r>
              <a:rPr lang="en-US" altLang="it-IT" i="1" smtClean="0"/>
              <a:t>KRAS-</a:t>
            </a:r>
            <a:r>
              <a:rPr lang="en-US" altLang="it-IT" smtClean="0"/>
              <a:t>mutant tumours obtain less clinical benefit from chemotherapy compared with the general NSCLC</a:t>
            </a:r>
          </a:p>
          <a:p>
            <a:r>
              <a:rPr lang="en-US" altLang="it-IT" smtClean="0"/>
              <a:t>population.9,25 Our prospective study seems to support this notion, because patients who received docetaxel alone had fewer responses and reduced progression-free and overall survival compared with previous phase 3 trials of second-line docetaxel in a general NSCLC population.26,27 The mechanisms for the particularly</a:t>
            </a:r>
          </a:p>
          <a:p>
            <a:r>
              <a:rPr lang="en-US" altLang="it-IT" smtClean="0"/>
              <a:t>poor effi cacy of docetaxel in </a:t>
            </a:r>
            <a:r>
              <a:rPr lang="en-US" altLang="it-IT" i="1" smtClean="0"/>
              <a:t>KRAS</a:t>
            </a:r>
            <a:r>
              <a:rPr lang="en-US" altLang="it-IT" smtClean="0"/>
              <a:t>-mutant NSCLC are unknown and warrant further investigation. Notably, overall survival and the proportion of patients with an</a:t>
            </a:r>
          </a:p>
          <a:p>
            <a:r>
              <a:rPr lang="en-US" altLang="it-IT" smtClean="0"/>
              <a:t>objective response in the control group of our study were much the same as those in a retrospective subgroup analysis of patients with NSCLC with </a:t>
            </a:r>
            <a:r>
              <a:rPr lang="en-US" altLang="it-IT" i="1" smtClean="0"/>
              <a:t>KRAS-</a:t>
            </a:r>
            <a:r>
              <a:rPr lang="en-US" altLang="it-IT" smtClean="0"/>
              <a:t>mutant</a:t>
            </a:r>
          </a:p>
          <a:p>
            <a:r>
              <a:rPr lang="it-IT" altLang="it-IT" smtClean="0"/>
              <a:t>tumours receiving docetaxel (n=27).28 </a:t>
            </a:r>
            <a:r>
              <a:rPr lang="en-US" altLang="it-IT" smtClean="0"/>
              <a:t>The improved outcomes with selumetinib plus docetaxel were associated with an increase in adverse events and serious adverse events relative to placebo and docetaxel. The most common safety fi ndings were as expected on the basis of monotherapy tolerability profiles of selumetinib and docetaxel.16,26,27 We noted a higher occurrence of adverse events including diarrhoea, vomiting, stomatitis, and dry skin with selumetinib plus docetaxel. Furthermore, the combination was also associated with greater neutropenic eff ects than would be expected with docetaxel alone. The increased toxic eff ects</a:t>
            </a:r>
          </a:p>
          <a:p>
            <a:r>
              <a:rPr lang="en-US" altLang="it-IT" smtClean="0"/>
              <a:t>of the combination are thus a potential issue, but we anticipate this problem will be reduced with appropriate guidance and symptomatic management, such as the</a:t>
            </a:r>
          </a:p>
          <a:p>
            <a:r>
              <a:rPr lang="en-US" altLang="it-IT" smtClean="0"/>
              <a:t>use of growth factor support to decrease the incidence of neutropenia and, subsequently, the occurrence of admission to hospital and infections. Although we</a:t>
            </a:r>
          </a:p>
          <a:p>
            <a:r>
              <a:rPr lang="en-US" altLang="it-IT" smtClean="0"/>
              <a:t>recorded more admissions to hospital and dose alterations (interruption and reduction) with the combination of selumetinib and docetaxel than with placebo and docetaxel, these events did not result in a greater number of discontinuations because of adverse </a:t>
            </a:r>
            <a:r>
              <a:rPr lang="it-IT" altLang="it-IT" smtClean="0"/>
              <a:t>events or deaths.</a:t>
            </a:r>
          </a:p>
          <a:p>
            <a:r>
              <a:rPr lang="en-US" altLang="it-IT" smtClean="0"/>
              <a:t>In addition to increased proportions of responses and improved progression-free survival, we also noted a clinically meaningful improvement in disease-related</a:t>
            </a:r>
          </a:p>
          <a:p>
            <a:r>
              <a:rPr lang="en-US" altLang="it-IT" smtClean="0"/>
              <a:t>symptoms. In post-hoc analyses, more patients had improvements in lung cancer symptoms with selumetinib plus docetaxel than with placebo and docetaxel, and</a:t>
            </a:r>
          </a:p>
          <a:p>
            <a:r>
              <a:rPr lang="en-US" altLang="it-IT" smtClean="0"/>
              <a:t>occurrence of dyspnoea (all grades) was lower in the  selumetinib group. These benefi ts might be attributable to the cytoreductive eff ects of the treatment.</a:t>
            </a:r>
          </a:p>
          <a:p>
            <a:r>
              <a:rPr lang="en-US" altLang="it-IT" smtClean="0"/>
              <a:t>The combination of the two drugs in our study seems to have a synergistic eff ect compared with monotherapy activity.16,27 This fi nding is consistent with preclinical data for selumetinib,13 but contrasts with most previous studies in NSCLC, in which addition of a targeted agent to chemotherapy has not resulted in improved effi cacy.</a:t>
            </a:r>
          </a:p>
          <a:p>
            <a:r>
              <a:rPr lang="en-US" altLang="it-IT" smtClean="0"/>
              <a:t>For example, studies of vandetanib plus chemotherapy as second-line treatment in unselected patients showed little or no benefi t.29 Additional studies are therefore</a:t>
            </a:r>
          </a:p>
          <a:p>
            <a:r>
              <a:rPr lang="en-US" altLang="it-IT" smtClean="0"/>
              <a:t>needed to understand why the combination studied here displays synergistic activity and whether this fi nding will also be recorded with other agents targeting MAPK</a:t>
            </a:r>
          </a:p>
          <a:p>
            <a:r>
              <a:rPr lang="it-IT" altLang="it-IT" smtClean="0"/>
              <a:t>signalling or other chemotherapies.</a:t>
            </a:r>
          </a:p>
          <a:p>
            <a:r>
              <a:rPr lang="en-US" altLang="it-IT" smtClean="0"/>
              <a:t>Additional factors warrant further investigation to </a:t>
            </a:r>
            <a:r>
              <a:rPr lang="it-IT" altLang="it-IT" smtClean="0"/>
              <a:t>defi ne a subpopulation of </a:t>
            </a:r>
            <a:r>
              <a:rPr lang="it-IT" altLang="it-IT" i="1" smtClean="0"/>
              <a:t>KRAS</a:t>
            </a:r>
            <a:r>
              <a:rPr lang="it-IT" altLang="it-IT" smtClean="0"/>
              <a:t>-mutant NSCLC in </a:t>
            </a:r>
            <a:r>
              <a:rPr lang="en-US" altLang="it-IT" smtClean="0"/>
              <a:t>which the combination of selumetinib and docetaxel leads to improved effi cacy. Diff erences in effi cacy might arise depending on the type of </a:t>
            </a:r>
            <a:r>
              <a:rPr lang="en-US" altLang="it-IT" i="1" smtClean="0"/>
              <a:t>KRAS </a:t>
            </a:r>
            <a:r>
              <a:rPr lang="en-US" altLang="it-IT" smtClean="0"/>
              <a:t>mutation present.</a:t>
            </a:r>
          </a:p>
          <a:p>
            <a:r>
              <a:rPr lang="en-US" altLang="it-IT" smtClean="0"/>
              <a:t>In our study most mutations were found in codon 12 (table 3) but the sample size is too small to determine whether any of the specifi c codon 12 mutations or</a:t>
            </a:r>
          </a:p>
          <a:p>
            <a:r>
              <a:rPr lang="en-US" altLang="it-IT" smtClean="0"/>
              <a:t>codon 13 mutations aff ect the effi cacy of selumetinib plus docetaxel. The therapeutic eff ect of specifi c </a:t>
            </a:r>
            <a:r>
              <a:rPr lang="en-US" altLang="it-IT" i="1" smtClean="0"/>
              <a:t>KRAS </a:t>
            </a:r>
            <a:r>
              <a:rPr lang="en-US" altLang="it-IT" smtClean="0"/>
              <a:t>mutations should be assessed in future clinical trials.</a:t>
            </a:r>
          </a:p>
          <a:p>
            <a:r>
              <a:rPr lang="en-US" altLang="it-IT" smtClean="0"/>
              <a:t>Other factors, such as concurrent tumour suppressor loss, including P53 and LKB1,17 and dosing schedule, could also modulate the activity of the combination, thus, additional dosing and scheduling might need to be assessed. In-vivo mechanistic drug sequencing studies have shown that administration of selumetinib after</a:t>
            </a:r>
          </a:p>
          <a:p>
            <a:r>
              <a:rPr lang="en-US" altLang="it-IT" smtClean="0"/>
              <a:t>docetaxel, rather than before, induced more apoptosis.18</a:t>
            </a:r>
          </a:p>
          <a:p>
            <a:r>
              <a:rPr lang="en-US" altLang="it-IT" smtClean="0"/>
              <a:t>This fi nding could have important clinical implications for any dosing schedule of this combination.</a:t>
            </a:r>
          </a:p>
          <a:p>
            <a:r>
              <a:rPr lang="en-US" altLang="it-IT" smtClean="0"/>
              <a:t>Potential limitations of our study include the small sample size and absence of independent confi rmation of progression-free survival and tumour response. The</a:t>
            </a:r>
          </a:p>
          <a:p>
            <a:r>
              <a:rPr lang="en-US" altLang="it-IT" smtClean="0"/>
              <a:t>study design was felt to be appropriate for a phase 2 proof-of-concept trial and was suffi ciently powered to  show a statistical diff erence for overall survival, assuming an HR of 0∙57. We have not indentifi ed a clear explanation for the non-proportional hazards for overall survival, such as a subgroup eff ect, dependence</a:t>
            </a:r>
          </a:p>
          <a:p>
            <a:r>
              <a:rPr lang="en-US" altLang="it-IT" smtClean="0"/>
              <a:t>on docetaxel, or a pharmacokinetic interaction. As much the same proportion of patients in both groups recieved post-progression therapy, we believe any</a:t>
            </a:r>
          </a:p>
          <a:p>
            <a:r>
              <a:rPr lang="en-US" altLang="it-IT" smtClean="0"/>
              <a:t>confounding eff ect on the analysis of overall survival would have been small. However, in view of the clinical benefi t, additional larger studies of selumetinib plus</a:t>
            </a:r>
          </a:p>
          <a:p>
            <a:r>
              <a:rPr lang="en-US" altLang="it-IT" smtClean="0"/>
              <a:t>docetaxel in </a:t>
            </a:r>
            <a:r>
              <a:rPr lang="en-US" altLang="it-IT" i="1" smtClean="0"/>
              <a:t>KRAS</a:t>
            </a:r>
            <a:r>
              <a:rPr lang="en-US" altLang="it-IT" smtClean="0"/>
              <a:t>-mutant NSCLC are warranted. Our study has potential therapeutic implications for other tumours in which </a:t>
            </a:r>
            <a:r>
              <a:rPr lang="en-US" altLang="it-IT" i="1" smtClean="0"/>
              <a:t>KRAS </a:t>
            </a:r>
            <a:r>
              <a:rPr lang="en-US" altLang="it-IT" smtClean="0"/>
              <a:t>mutations are particularly</a:t>
            </a:r>
          </a:p>
          <a:p>
            <a:r>
              <a:rPr lang="en-US" altLang="it-IT" smtClean="0"/>
              <a:t>prevalent, such as colorectal and pancreatic cancers.30 In both cases, selumetinib monotherapy has shown no clinical benefi t versus chemotherapy.31,32 Whether addition of selumetinib to chemotherapy agents commonly used in these diseases, which do not include docetaxel, will result in enhanced clinical benefi t when combined remains to be established and should be tested in </a:t>
            </a:r>
            <a:r>
              <a:rPr lang="it-IT" altLang="it-IT" smtClean="0"/>
              <a:t>prospective clinical trials.</a:t>
            </a:r>
          </a:p>
        </p:txBody>
      </p:sp>
      <p:sp>
        <p:nvSpPr>
          <p:cNvPr id="198660" name="Segnaposto numero diapositiva 3"/>
          <p:cNvSpPr>
            <a:spLocks noGrp="1"/>
          </p:cNvSpPr>
          <p:nvPr>
            <p:ph type="sldNum" sz="quarter" idx="5"/>
          </p:nvPr>
        </p:nvSpPr>
        <p:spPr bwMode="auto">
          <a:noFill/>
          <a:ln>
            <a:miter lim="800000"/>
            <a:headEnd/>
            <a:tailEnd/>
          </a:ln>
        </p:spPr>
        <p:txBody>
          <a:bodyPr/>
          <a:lstStyle/>
          <a:p>
            <a:fld id="{95847C40-4377-4DA4-B8BB-22A0A9514650}" type="slidenum">
              <a:rPr lang="en-US" altLang="en-US">
                <a:solidFill>
                  <a:prstClr val="black"/>
                </a:solidFill>
              </a:rPr>
              <a:pPr/>
              <a:t>6</a:t>
            </a:fld>
            <a:endParaRPr lang="en-US" altLang="en-US">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19163">
              <a:defRPr sz="2400">
                <a:solidFill>
                  <a:schemeClr val="tx1"/>
                </a:solidFill>
                <a:latin typeface="Arial" charset="0"/>
                <a:ea typeface="ＭＳ Ｐゴシック" charset="0"/>
                <a:cs typeface="ＭＳ Ｐゴシック" charset="0"/>
              </a:defRPr>
            </a:lvl1pPr>
            <a:lvl2pPr marL="742950" indent="-285750" defTabSz="919163">
              <a:defRPr sz="2400">
                <a:solidFill>
                  <a:schemeClr val="tx1"/>
                </a:solidFill>
                <a:latin typeface="Arial" charset="0"/>
                <a:ea typeface="ＭＳ Ｐゴシック" charset="0"/>
              </a:defRPr>
            </a:lvl2pPr>
            <a:lvl3pPr marL="1143000" indent="-228600" defTabSz="919163">
              <a:defRPr sz="2400">
                <a:solidFill>
                  <a:schemeClr val="tx1"/>
                </a:solidFill>
                <a:latin typeface="Arial" charset="0"/>
                <a:ea typeface="ＭＳ Ｐゴシック" charset="0"/>
              </a:defRPr>
            </a:lvl3pPr>
            <a:lvl4pPr marL="1600200" indent="-228600" defTabSz="919163">
              <a:defRPr sz="2400">
                <a:solidFill>
                  <a:schemeClr val="tx1"/>
                </a:solidFill>
                <a:latin typeface="Arial" charset="0"/>
                <a:ea typeface="ＭＳ Ｐゴシック" charset="0"/>
              </a:defRPr>
            </a:lvl4pPr>
            <a:lvl5pPr marL="2057400" indent="-228600" defTabSz="919163">
              <a:defRPr sz="2400">
                <a:solidFill>
                  <a:schemeClr val="tx1"/>
                </a:solidFill>
                <a:latin typeface="Arial" charset="0"/>
                <a:ea typeface="ＭＳ Ｐゴシック" charset="0"/>
              </a:defRPr>
            </a:lvl5pPr>
            <a:lvl6pPr marL="2514600" indent="-228600" defTabSz="919163"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919163"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919163"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919163" eaLnBrk="0" fontAlgn="base" hangingPunct="0">
              <a:spcBef>
                <a:spcPct val="0"/>
              </a:spcBef>
              <a:spcAft>
                <a:spcPct val="0"/>
              </a:spcAft>
              <a:defRPr sz="2400">
                <a:solidFill>
                  <a:schemeClr val="tx1"/>
                </a:solidFill>
                <a:latin typeface="Arial" charset="0"/>
                <a:ea typeface="ＭＳ Ｐゴシック" charset="0"/>
              </a:defRPr>
            </a:lvl9pPr>
          </a:lstStyle>
          <a:p>
            <a:fld id="{CC44CE34-0727-BB48-9701-A43FDC8B4257}" type="slidenum">
              <a:rPr lang="en-US" sz="1100">
                <a:solidFill>
                  <a:srgbClr val="000000"/>
                </a:solidFill>
              </a:rPr>
              <a:pPr/>
              <a:t>9</a:t>
            </a:fld>
            <a:endParaRPr lang="en-US" sz="1100">
              <a:solidFill>
                <a:srgbClr val="000000"/>
              </a:solidFill>
            </a:endParaRPr>
          </a:p>
        </p:txBody>
      </p:sp>
      <p:sp>
        <p:nvSpPr>
          <p:cNvPr id="16386" name="Rectangle 7"/>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68611" name="Rectangle 8"/>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lnSpcReduction="10000"/>
          </a:bodyPr>
          <a:lstStyle/>
          <a:p>
            <a:pPr eaLnBrk="1" fontAlgn="auto" hangingPunct="1">
              <a:lnSpc>
                <a:spcPct val="85000"/>
              </a:lnSpc>
              <a:spcBef>
                <a:spcPts val="0"/>
              </a:spcBef>
              <a:spcAft>
                <a:spcPts val="0"/>
              </a:spcAft>
              <a:defRPr/>
            </a:pPr>
            <a:r>
              <a:rPr lang="en-US">
                <a:latin typeface="Arial" charset="0"/>
                <a:ea typeface="+mn-ea"/>
                <a:cs typeface="+mn-cs"/>
              </a:rPr>
              <a:t>Cancer is a genetic disease</a:t>
            </a:r>
          </a:p>
          <a:p>
            <a:pPr lvl="1" eaLnBrk="1" fontAlgn="auto" hangingPunct="1">
              <a:lnSpc>
                <a:spcPct val="85000"/>
              </a:lnSpc>
              <a:spcBef>
                <a:spcPts val="0"/>
              </a:spcBef>
              <a:spcAft>
                <a:spcPts val="0"/>
              </a:spcAft>
              <a:defRPr/>
            </a:pPr>
            <a:r>
              <a:rPr lang="en-US">
                <a:latin typeface="Arial" charset="0"/>
                <a:ea typeface="+mn-ea"/>
                <a:cs typeface="Arial" charset="0"/>
              </a:rPr>
              <a:t>Genetic lesions are acquired through:</a:t>
            </a:r>
          </a:p>
          <a:p>
            <a:pPr lvl="2" eaLnBrk="1" fontAlgn="auto" hangingPunct="1">
              <a:lnSpc>
                <a:spcPct val="85000"/>
              </a:lnSpc>
              <a:spcBef>
                <a:spcPts val="0"/>
              </a:spcBef>
              <a:spcAft>
                <a:spcPts val="0"/>
              </a:spcAft>
              <a:defRPr/>
            </a:pPr>
            <a:r>
              <a:rPr lang="en-US">
                <a:latin typeface="Arial" charset="0"/>
                <a:ea typeface="+mn-ea"/>
                <a:cs typeface="Arial" charset="0"/>
              </a:rPr>
              <a:t>Heredity</a:t>
            </a:r>
          </a:p>
          <a:p>
            <a:pPr lvl="3" eaLnBrk="1" fontAlgn="auto" hangingPunct="1">
              <a:lnSpc>
                <a:spcPct val="85000"/>
              </a:lnSpc>
              <a:spcBef>
                <a:spcPts val="0"/>
              </a:spcBef>
              <a:spcAft>
                <a:spcPts val="0"/>
              </a:spcAft>
              <a:defRPr/>
            </a:pPr>
            <a:r>
              <a:rPr lang="en-US">
                <a:latin typeface="Arial" charset="0"/>
                <a:ea typeface="+mn-ea"/>
                <a:cs typeface="Arial" charset="0"/>
              </a:rPr>
              <a:t>A mutated parental gene locus can be contributed to offspring, resulting in a hereditary predisposition to cancer</a:t>
            </a:r>
            <a:r>
              <a:rPr lang="en-US" baseline="30000">
                <a:latin typeface="Arial" charset="0"/>
                <a:ea typeface="+mn-ea"/>
                <a:cs typeface="Arial" charset="0"/>
              </a:rPr>
              <a:t>1</a:t>
            </a:r>
          </a:p>
          <a:p>
            <a:pPr lvl="2" eaLnBrk="1" fontAlgn="auto" hangingPunct="1">
              <a:lnSpc>
                <a:spcPct val="85000"/>
              </a:lnSpc>
              <a:spcBef>
                <a:spcPts val="0"/>
              </a:spcBef>
              <a:spcAft>
                <a:spcPts val="0"/>
              </a:spcAft>
              <a:defRPr/>
            </a:pPr>
            <a:r>
              <a:rPr lang="en-US">
                <a:latin typeface="Arial" charset="0"/>
                <a:ea typeface="+mn-ea"/>
                <a:cs typeface="Arial" charset="0"/>
              </a:rPr>
              <a:t>Environmental or other genomic insults</a:t>
            </a:r>
          </a:p>
          <a:p>
            <a:pPr lvl="3" eaLnBrk="1" fontAlgn="auto" hangingPunct="1">
              <a:lnSpc>
                <a:spcPct val="85000"/>
              </a:lnSpc>
              <a:spcBef>
                <a:spcPts val="0"/>
              </a:spcBef>
              <a:spcAft>
                <a:spcPts val="0"/>
              </a:spcAft>
              <a:defRPr/>
            </a:pPr>
            <a:r>
              <a:rPr lang="en-US">
                <a:latin typeface="Arial" charset="0"/>
                <a:ea typeface="+mn-ea"/>
                <a:cs typeface="Arial" charset="0"/>
              </a:rPr>
              <a:t>Occupational exposures (benzene, exhaust, pesticides, radiation)</a:t>
            </a:r>
            <a:r>
              <a:rPr lang="en-US" baseline="30000">
                <a:latin typeface="Arial" charset="0"/>
                <a:ea typeface="+mn-ea"/>
                <a:cs typeface="Arial" charset="0"/>
              </a:rPr>
              <a:t>1,2</a:t>
            </a:r>
          </a:p>
          <a:p>
            <a:pPr lvl="3" eaLnBrk="1" fontAlgn="auto" hangingPunct="1">
              <a:lnSpc>
                <a:spcPct val="85000"/>
              </a:lnSpc>
              <a:spcBef>
                <a:spcPts val="0"/>
              </a:spcBef>
              <a:spcAft>
                <a:spcPts val="0"/>
              </a:spcAft>
              <a:defRPr/>
            </a:pPr>
            <a:r>
              <a:rPr lang="en-US">
                <a:latin typeface="Arial" charset="0"/>
                <a:ea typeface="+mn-ea"/>
                <a:cs typeface="Arial" charset="0"/>
              </a:rPr>
              <a:t>Dietary exposures</a:t>
            </a:r>
            <a:r>
              <a:rPr lang="en-US" baseline="30000">
                <a:latin typeface="Arial" charset="0"/>
                <a:ea typeface="+mn-ea"/>
                <a:cs typeface="Arial" charset="0"/>
              </a:rPr>
              <a:t>1</a:t>
            </a:r>
          </a:p>
          <a:p>
            <a:pPr lvl="3" eaLnBrk="1" fontAlgn="auto" hangingPunct="1">
              <a:lnSpc>
                <a:spcPct val="85000"/>
              </a:lnSpc>
              <a:spcBef>
                <a:spcPts val="0"/>
              </a:spcBef>
              <a:spcAft>
                <a:spcPts val="0"/>
              </a:spcAft>
              <a:defRPr/>
            </a:pPr>
            <a:r>
              <a:rPr lang="en-US">
                <a:latin typeface="Arial" charset="0"/>
                <a:ea typeface="+mn-ea"/>
                <a:cs typeface="Arial" charset="0"/>
              </a:rPr>
              <a:t>Environmental exposures (sunlight, cigarette smoke, etc)</a:t>
            </a:r>
            <a:r>
              <a:rPr lang="en-US" baseline="30000">
                <a:latin typeface="Arial" charset="0"/>
                <a:ea typeface="+mn-ea"/>
                <a:cs typeface="Arial" charset="0"/>
              </a:rPr>
              <a:t>3</a:t>
            </a:r>
          </a:p>
          <a:p>
            <a:pPr lvl="2" eaLnBrk="1" fontAlgn="auto" hangingPunct="1">
              <a:lnSpc>
                <a:spcPct val="85000"/>
              </a:lnSpc>
              <a:spcBef>
                <a:spcPts val="0"/>
              </a:spcBef>
              <a:spcAft>
                <a:spcPts val="0"/>
              </a:spcAft>
              <a:defRPr/>
            </a:pPr>
            <a:r>
              <a:rPr lang="en-US">
                <a:latin typeface="Arial" charset="0"/>
                <a:ea typeface="+mn-ea"/>
                <a:cs typeface="Arial" charset="0"/>
              </a:rPr>
              <a:t>The aging process</a:t>
            </a:r>
            <a:r>
              <a:rPr lang="en-US" baseline="30000">
                <a:latin typeface="Arial" charset="0"/>
                <a:ea typeface="+mn-ea"/>
                <a:cs typeface="Arial" charset="0"/>
              </a:rPr>
              <a:t>2 </a:t>
            </a:r>
          </a:p>
          <a:p>
            <a:pPr lvl="2" eaLnBrk="1" fontAlgn="auto" hangingPunct="1">
              <a:lnSpc>
                <a:spcPct val="85000"/>
              </a:lnSpc>
              <a:spcBef>
                <a:spcPts val="0"/>
              </a:spcBef>
              <a:spcAft>
                <a:spcPts val="0"/>
              </a:spcAft>
              <a:defRPr/>
            </a:pPr>
            <a:r>
              <a:rPr lang="en-US">
                <a:latin typeface="Arial" charset="0"/>
                <a:ea typeface="+mn-ea"/>
                <a:cs typeface="Arial" charset="0"/>
              </a:rPr>
              <a:t>Throughout a lifetime, a number of genetic alterations can accumulate and result in the ability of a cell or group of cells to progress toward malignancy</a:t>
            </a:r>
            <a:r>
              <a:rPr lang="en-US" baseline="30000">
                <a:latin typeface="Arial" charset="0"/>
                <a:ea typeface="+mn-ea"/>
                <a:cs typeface="Arial" charset="0"/>
              </a:rPr>
              <a:t>1</a:t>
            </a:r>
          </a:p>
          <a:p>
            <a:pPr eaLnBrk="1" fontAlgn="auto" hangingPunct="1">
              <a:lnSpc>
                <a:spcPct val="85000"/>
              </a:lnSpc>
              <a:spcBef>
                <a:spcPts val="0"/>
              </a:spcBef>
              <a:spcAft>
                <a:spcPts val="0"/>
              </a:spcAft>
              <a:defRPr/>
            </a:pPr>
            <a:r>
              <a:rPr lang="en-US">
                <a:latin typeface="Arial" charset="0"/>
                <a:ea typeface="+mn-ea"/>
                <a:cs typeface="+mn-cs"/>
              </a:rPr>
              <a:t>Genetic lesions lead to dysregulated cellular signaling processes</a:t>
            </a:r>
          </a:p>
          <a:p>
            <a:pPr lvl="1" eaLnBrk="1" fontAlgn="auto" hangingPunct="1">
              <a:lnSpc>
                <a:spcPct val="85000"/>
              </a:lnSpc>
              <a:spcBef>
                <a:spcPts val="0"/>
              </a:spcBef>
              <a:spcAft>
                <a:spcPts val="0"/>
              </a:spcAft>
              <a:defRPr/>
            </a:pPr>
            <a:r>
              <a:rPr lang="en-US">
                <a:latin typeface="Arial" charset="0"/>
                <a:ea typeface="+mn-ea"/>
                <a:cs typeface="Arial" charset="0"/>
              </a:rPr>
              <a:t>These complex mechanisms are the foundation of tumorigenesis</a:t>
            </a:r>
            <a:r>
              <a:rPr lang="en-US" baseline="30000">
                <a:latin typeface="Arial" charset="0"/>
                <a:ea typeface="+mn-ea"/>
                <a:cs typeface="Arial" charset="0"/>
              </a:rPr>
              <a:t>4</a:t>
            </a:r>
            <a:r>
              <a:rPr lang="en-US">
                <a:latin typeface="Arial" charset="0"/>
                <a:ea typeface="+mn-ea"/>
                <a:cs typeface="Arial" charset="0"/>
              </a:rPr>
              <a:t>:</a:t>
            </a:r>
          </a:p>
          <a:p>
            <a:pPr lvl="2" eaLnBrk="1" fontAlgn="auto" hangingPunct="1">
              <a:lnSpc>
                <a:spcPct val="85000"/>
              </a:lnSpc>
              <a:spcBef>
                <a:spcPts val="0"/>
              </a:spcBef>
              <a:spcAft>
                <a:spcPts val="0"/>
              </a:spcAft>
              <a:defRPr/>
            </a:pPr>
            <a:r>
              <a:rPr lang="en-US">
                <a:latin typeface="Arial" charset="0"/>
                <a:ea typeface="+mn-ea"/>
                <a:cs typeface="Arial" charset="0"/>
              </a:rPr>
              <a:t>Cellular proliferation through independent growth signaling</a:t>
            </a:r>
          </a:p>
          <a:p>
            <a:pPr lvl="2" eaLnBrk="1" fontAlgn="auto" hangingPunct="1">
              <a:lnSpc>
                <a:spcPct val="85000"/>
              </a:lnSpc>
              <a:spcBef>
                <a:spcPts val="0"/>
              </a:spcBef>
              <a:spcAft>
                <a:spcPts val="0"/>
              </a:spcAft>
              <a:defRPr/>
            </a:pPr>
            <a:r>
              <a:rPr lang="en-US">
                <a:latin typeface="Arial" charset="0"/>
                <a:ea typeface="+mn-ea"/>
                <a:cs typeface="Arial" charset="0"/>
              </a:rPr>
              <a:t>Insensitivity to antigrowth signals and the promotion of survival signals</a:t>
            </a:r>
          </a:p>
          <a:p>
            <a:pPr lvl="2" eaLnBrk="1" fontAlgn="auto" hangingPunct="1">
              <a:lnSpc>
                <a:spcPct val="85000"/>
              </a:lnSpc>
              <a:spcBef>
                <a:spcPts val="0"/>
              </a:spcBef>
              <a:spcAft>
                <a:spcPts val="0"/>
              </a:spcAft>
              <a:defRPr/>
            </a:pPr>
            <a:r>
              <a:rPr lang="en-US">
                <a:latin typeface="Arial" charset="0"/>
                <a:ea typeface="+mn-ea"/>
                <a:cs typeface="Arial" charset="0"/>
              </a:rPr>
              <a:t>Evasion of apoptosis</a:t>
            </a:r>
          </a:p>
          <a:p>
            <a:pPr lvl="2" eaLnBrk="1" fontAlgn="auto" hangingPunct="1">
              <a:lnSpc>
                <a:spcPct val="85000"/>
              </a:lnSpc>
              <a:spcBef>
                <a:spcPts val="0"/>
              </a:spcBef>
              <a:spcAft>
                <a:spcPts val="0"/>
              </a:spcAft>
              <a:defRPr/>
            </a:pPr>
            <a:r>
              <a:rPr lang="en-US">
                <a:latin typeface="Arial" charset="0"/>
                <a:ea typeface="+mn-ea"/>
                <a:cs typeface="Arial" charset="0"/>
              </a:rPr>
              <a:t>Limitless potential for replication</a:t>
            </a:r>
          </a:p>
          <a:p>
            <a:pPr lvl="2" eaLnBrk="1" fontAlgn="auto" hangingPunct="1">
              <a:lnSpc>
                <a:spcPct val="85000"/>
              </a:lnSpc>
              <a:spcBef>
                <a:spcPts val="0"/>
              </a:spcBef>
              <a:spcAft>
                <a:spcPts val="0"/>
              </a:spcAft>
              <a:defRPr/>
            </a:pPr>
            <a:r>
              <a:rPr lang="en-US">
                <a:latin typeface="Arial" charset="0"/>
                <a:ea typeface="+mn-ea"/>
                <a:cs typeface="Arial" charset="0"/>
              </a:rPr>
              <a:t>Vascular recruitment and growth</a:t>
            </a:r>
          </a:p>
          <a:p>
            <a:pPr lvl="2" eaLnBrk="1" fontAlgn="auto" hangingPunct="1">
              <a:lnSpc>
                <a:spcPct val="85000"/>
              </a:lnSpc>
              <a:spcBef>
                <a:spcPts val="0"/>
              </a:spcBef>
              <a:spcAft>
                <a:spcPts val="0"/>
              </a:spcAft>
              <a:defRPr/>
            </a:pPr>
            <a:r>
              <a:rPr lang="en-US">
                <a:latin typeface="Arial" charset="0"/>
                <a:ea typeface="+mn-ea"/>
                <a:cs typeface="Arial" charset="0"/>
              </a:rPr>
              <a:t>Tissue invasion and metastasis</a:t>
            </a:r>
          </a:p>
          <a:p>
            <a:pPr lvl="1" eaLnBrk="1" fontAlgn="auto" hangingPunct="1">
              <a:lnSpc>
                <a:spcPct val="85000"/>
              </a:lnSpc>
              <a:spcBef>
                <a:spcPts val="0"/>
              </a:spcBef>
              <a:spcAft>
                <a:spcPts val="0"/>
              </a:spcAft>
              <a:defRPr/>
            </a:pPr>
            <a:r>
              <a:rPr lang="en-US">
                <a:latin typeface="Arial" charset="0"/>
                <a:ea typeface="+mn-ea"/>
                <a:cs typeface="Arial" charset="0"/>
              </a:rPr>
              <a:t>With genetic lesions fostering dysregulated signaling processes, the result is the acquisition of cellular and physiologic capabilities that drive tumor formation. </a:t>
            </a:r>
          </a:p>
          <a:p>
            <a:pPr lvl="1" eaLnBrk="1" fontAlgn="auto" hangingPunct="1">
              <a:lnSpc>
                <a:spcPct val="85000"/>
              </a:lnSpc>
              <a:spcBef>
                <a:spcPts val="0"/>
              </a:spcBef>
              <a:spcAft>
                <a:spcPts val="0"/>
              </a:spcAft>
              <a:defRPr/>
            </a:pPr>
            <a:endParaRPr lang="en-US">
              <a:latin typeface="Arial" charset="0"/>
              <a:ea typeface="+mn-ea"/>
              <a:cs typeface="Arial" charset="0"/>
            </a:endParaRPr>
          </a:p>
        </p:txBody>
      </p:sp>
      <p:sp>
        <p:nvSpPr>
          <p:cNvPr id="16388" name="Text Box 4"/>
          <p:cNvSpPr txBox="1">
            <a:spLocks noChangeArrowheads="1"/>
          </p:cNvSpPr>
          <p:nvPr/>
        </p:nvSpPr>
        <p:spPr bwMode="auto">
          <a:xfrm>
            <a:off x="0" y="8408988"/>
            <a:ext cx="6858000" cy="735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40419" tIns="0" rIns="350536" bIns="179761" anchor="b">
            <a:spAutoFit/>
          </a:bodyPr>
          <a:lstStyle>
            <a:lvl1pPr marL="182563" indent="-182563" defTabSz="952500">
              <a:defRPr sz="2400">
                <a:solidFill>
                  <a:schemeClr val="tx1"/>
                </a:solidFill>
                <a:latin typeface="Arial" charset="0"/>
                <a:ea typeface="ＭＳ Ｐゴシック" charset="0"/>
                <a:cs typeface="ＭＳ Ｐゴシック" charset="0"/>
              </a:defRPr>
            </a:lvl1pPr>
            <a:lvl2pPr marL="742950" indent="-285750" defTabSz="952500">
              <a:defRPr sz="2400">
                <a:solidFill>
                  <a:schemeClr val="tx1"/>
                </a:solidFill>
                <a:latin typeface="Arial" charset="0"/>
                <a:ea typeface="ＭＳ Ｐゴシック" charset="0"/>
              </a:defRPr>
            </a:lvl2pPr>
            <a:lvl3pPr marL="1143000" indent="-228600" defTabSz="952500">
              <a:defRPr sz="2400">
                <a:solidFill>
                  <a:schemeClr val="tx1"/>
                </a:solidFill>
                <a:latin typeface="Arial" charset="0"/>
                <a:ea typeface="ＭＳ Ｐゴシック" charset="0"/>
              </a:defRPr>
            </a:lvl3pPr>
            <a:lvl4pPr marL="1600200" indent="-228600" defTabSz="952500">
              <a:defRPr sz="2400">
                <a:solidFill>
                  <a:schemeClr val="tx1"/>
                </a:solidFill>
                <a:latin typeface="Arial" charset="0"/>
                <a:ea typeface="ＭＳ Ｐゴシック" charset="0"/>
              </a:defRPr>
            </a:lvl4pPr>
            <a:lvl5pPr marL="2057400" indent="-228600" defTabSz="952500">
              <a:defRPr sz="2400">
                <a:solidFill>
                  <a:schemeClr val="tx1"/>
                </a:solidFill>
                <a:latin typeface="Arial" charset="0"/>
                <a:ea typeface="ＭＳ Ｐゴシック" charset="0"/>
              </a:defRPr>
            </a:lvl5pPr>
            <a:lvl6pPr marL="2514600" indent="-228600" defTabSz="952500"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952500"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952500"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952500" eaLnBrk="0" fontAlgn="base" hangingPunct="0">
              <a:spcBef>
                <a:spcPct val="0"/>
              </a:spcBef>
              <a:spcAft>
                <a:spcPct val="0"/>
              </a:spcAft>
              <a:defRPr sz="2400">
                <a:solidFill>
                  <a:schemeClr val="tx1"/>
                </a:solidFill>
                <a:latin typeface="Arial" charset="0"/>
                <a:ea typeface="ＭＳ Ｐゴシック" charset="0"/>
              </a:defRPr>
            </a:lvl9pPr>
          </a:lstStyle>
          <a:p>
            <a:pPr>
              <a:lnSpc>
                <a:spcPct val="80000"/>
              </a:lnSpc>
            </a:pPr>
            <a:r>
              <a:rPr lang="en-US" sz="900" b="1">
                <a:solidFill>
                  <a:srgbClr val="000000"/>
                </a:solidFill>
              </a:rPr>
              <a:t>References:</a:t>
            </a:r>
          </a:p>
          <a:p>
            <a:pPr>
              <a:lnSpc>
                <a:spcPct val="80000"/>
              </a:lnSpc>
            </a:pPr>
            <a:r>
              <a:rPr lang="en-US" sz="900" b="1">
                <a:solidFill>
                  <a:srgbClr val="000000"/>
                </a:solidFill>
              </a:rPr>
              <a:t>1.	</a:t>
            </a:r>
            <a:r>
              <a:rPr lang="en-US" sz="900">
                <a:solidFill>
                  <a:srgbClr val="000000"/>
                </a:solidFill>
              </a:rPr>
              <a:t>Weinberg RA. How cancer arises. </a:t>
            </a:r>
            <a:r>
              <a:rPr lang="en-US" sz="900" i="1">
                <a:solidFill>
                  <a:srgbClr val="000000"/>
                </a:solidFill>
              </a:rPr>
              <a:t>Sci Am</a:t>
            </a:r>
            <a:r>
              <a:rPr lang="en-US" sz="900">
                <a:solidFill>
                  <a:srgbClr val="000000"/>
                </a:solidFill>
              </a:rPr>
              <a:t>. 1996;275:62-70.</a:t>
            </a:r>
          </a:p>
          <a:p>
            <a:pPr>
              <a:lnSpc>
                <a:spcPct val="80000"/>
              </a:lnSpc>
            </a:pPr>
            <a:r>
              <a:rPr lang="en-US" sz="900" b="1">
                <a:solidFill>
                  <a:srgbClr val="000000"/>
                </a:solidFill>
              </a:rPr>
              <a:t>2.	</a:t>
            </a:r>
            <a:r>
              <a:rPr lang="en-US" sz="900">
                <a:solidFill>
                  <a:srgbClr val="000000"/>
                </a:solidFill>
              </a:rPr>
              <a:t>Duesberg P. Chromosomal chaos and cancer. </a:t>
            </a:r>
            <a:r>
              <a:rPr lang="en-US" sz="900" i="1">
                <a:solidFill>
                  <a:srgbClr val="000000"/>
                </a:solidFill>
              </a:rPr>
              <a:t>Sci Am</a:t>
            </a:r>
            <a:r>
              <a:rPr lang="en-US" sz="900">
                <a:solidFill>
                  <a:srgbClr val="000000"/>
                </a:solidFill>
              </a:rPr>
              <a:t>. 2007;296:52-59.</a:t>
            </a:r>
          </a:p>
          <a:p>
            <a:pPr>
              <a:lnSpc>
                <a:spcPct val="80000"/>
              </a:lnSpc>
            </a:pPr>
            <a:r>
              <a:rPr lang="en-US" sz="900" b="1">
                <a:solidFill>
                  <a:srgbClr val="000000"/>
                </a:solidFill>
              </a:rPr>
              <a:t>3.	</a:t>
            </a:r>
            <a:r>
              <a:rPr lang="en-US" sz="900">
                <a:solidFill>
                  <a:srgbClr val="000000"/>
                </a:solidFill>
              </a:rPr>
              <a:t>Vogelstein B, Kinzler KW. Cancer genes and the pathways they control. </a:t>
            </a:r>
            <a:r>
              <a:rPr lang="en-US" sz="900" i="1">
                <a:solidFill>
                  <a:srgbClr val="000000"/>
                </a:solidFill>
              </a:rPr>
              <a:t>Nat Med.</a:t>
            </a:r>
            <a:r>
              <a:rPr lang="en-US" sz="900">
                <a:solidFill>
                  <a:srgbClr val="000000"/>
                </a:solidFill>
              </a:rPr>
              <a:t> 2004;10:789-799.</a:t>
            </a:r>
          </a:p>
          <a:p>
            <a:pPr>
              <a:lnSpc>
                <a:spcPct val="80000"/>
              </a:lnSpc>
            </a:pPr>
            <a:r>
              <a:rPr lang="en-US" sz="900" b="1">
                <a:solidFill>
                  <a:srgbClr val="000000"/>
                </a:solidFill>
              </a:rPr>
              <a:t>4.	</a:t>
            </a:r>
            <a:r>
              <a:rPr lang="en-US" sz="900">
                <a:solidFill>
                  <a:srgbClr val="000000"/>
                </a:solidFill>
              </a:rPr>
              <a:t>Hanahan D, Weinberg RA. The hallmarks of cancer. </a:t>
            </a:r>
            <a:r>
              <a:rPr lang="en-US" sz="900" i="1">
                <a:solidFill>
                  <a:srgbClr val="000000"/>
                </a:solidFill>
              </a:rPr>
              <a:t>Cell.</a:t>
            </a:r>
            <a:r>
              <a:rPr lang="en-US" sz="900">
                <a:solidFill>
                  <a:srgbClr val="000000"/>
                </a:solidFill>
              </a:rPr>
              <a:t> 2000;100:57-70.</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D3849E60-EF3A-4909-8768-ACD10D470187}" type="slidenum">
              <a:rPr lang="en-US">
                <a:solidFill>
                  <a:prstClr val="black"/>
                </a:solidFill>
              </a:rPr>
              <a:pPr/>
              <a:t>14</a:t>
            </a:fld>
            <a:endParaRPr lang="en-US">
              <a:solidFill>
                <a:prstClr val="black"/>
              </a:solidFill>
            </a:endParaRPr>
          </a:p>
        </p:txBody>
      </p:sp>
      <p:sp>
        <p:nvSpPr>
          <p:cNvPr id="14339" name="Rectangle 2"/>
          <p:cNvSpPr>
            <a:spLocks noGrp="1" noRot="1" noChangeAspect="1" noChangeArrowheads="1" noTextEdit="1"/>
          </p:cNvSpPr>
          <p:nvPr>
            <p:ph type="sldImg"/>
          </p:nvPr>
        </p:nvSpPr>
        <p:spPr bwMode="auto">
          <a:xfrm>
            <a:off x="1146175" y="687388"/>
            <a:ext cx="4567238" cy="3425825"/>
          </a:xfrm>
          <a:noFill/>
          <a:ln>
            <a:solidFill>
              <a:srgbClr val="000000"/>
            </a:solidFill>
            <a:miter lim="800000"/>
            <a:headEnd/>
            <a:tailEnd/>
          </a:ln>
        </p:spPr>
      </p:sp>
      <p:sp>
        <p:nvSpPr>
          <p:cNvPr id="14340" name="Rectangle 3"/>
          <p:cNvSpPr>
            <a:spLocks noGrp="1" noChangeArrowheads="1"/>
          </p:cNvSpPr>
          <p:nvPr>
            <p:ph type="body" idx="1"/>
          </p:nvPr>
        </p:nvSpPr>
        <p:spPr bwMode="auto">
          <a:xfrm>
            <a:off x="914400" y="4340225"/>
            <a:ext cx="5029200" cy="4119563"/>
          </a:xfrm>
          <a:noFill/>
        </p:spPr>
        <p:txBody>
          <a:bodyPr wrap="square" lIns="89829" tIns="44915" rIns="89829" bIns="44915" numCol="1" anchor="t" anchorCtr="0" compatLnSpc="1">
            <a:prstTxWarp prst="textNoShape">
              <a:avLst/>
            </a:prstTxWarp>
          </a:bodyPr>
          <a:lstStyle/>
          <a:p>
            <a:pPr eaLnBrk="1" hangingPunct="1"/>
            <a:endParaRPr lang="en-US" smtClean="0"/>
          </a:p>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E1AE3F1-2B94-4B67-830E-66FB5F310FD2}" type="slidenum">
              <a:rPr lang="en-US" smtClean="0">
                <a:solidFill>
                  <a:srgbClr val="800080"/>
                </a:solidFill>
              </a:rPr>
              <a:pPr>
                <a:defRPr/>
              </a:pPr>
              <a:t>19</a:t>
            </a:fld>
            <a:endParaRPr lang="en-US">
              <a:solidFill>
                <a:srgbClr val="800080"/>
              </a:solidFill>
            </a:endParaRPr>
          </a:p>
        </p:txBody>
      </p:sp>
    </p:spTree>
    <p:extLst>
      <p:ext uri="{BB962C8B-B14F-4D97-AF65-F5344CB8AC3E}">
        <p14:creationId xmlns:p14="http://schemas.microsoft.com/office/powerpoint/2010/main" val="39395153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0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pPr>
              <a:defRPr/>
            </a:pPr>
            <a:fld id="{CE1AE3F1-2B94-4B67-830E-66FB5F310FD2}" type="slidenum">
              <a:rPr lang="en-US" smtClean="0">
                <a:solidFill>
                  <a:srgbClr val="800080"/>
                </a:solidFill>
              </a:rPr>
              <a:pPr>
                <a:defRPr/>
              </a:pPr>
              <a:t>20</a:t>
            </a:fld>
            <a:endParaRPr lang="en-US">
              <a:solidFill>
                <a:srgbClr val="800080"/>
              </a:solidFill>
            </a:endParaRPr>
          </a:p>
        </p:txBody>
      </p:sp>
    </p:spTree>
    <p:extLst>
      <p:ext uri="{BB962C8B-B14F-4D97-AF65-F5344CB8AC3E}">
        <p14:creationId xmlns:p14="http://schemas.microsoft.com/office/powerpoint/2010/main" val="37793644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AF8D2F8E-F7B4-49E6-97BD-8F224F5DE360}" type="slidenum">
              <a:rPr lang="en-US" smtClean="0">
                <a:solidFill>
                  <a:srgbClr val="800080"/>
                </a:solidFill>
              </a:rPr>
              <a:pPr/>
              <a:t>21</a:t>
            </a:fld>
            <a:endParaRPr lang="en-US" dirty="0">
              <a:solidFill>
                <a:srgbClr val="800080"/>
              </a:solidFill>
            </a:endParaRPr>
          </a:p>
        </p:txBody>
      </p:sp>
    </p:spTree>
    <p:extLst>
      <p:ext uri="{BB962C8B-B14F-4D97-AF65-F5344CB8AC3E}">
        <p14:creationId xmlns:p14="http://schemas.microsoft.com/office/powerpoint/2010/main" val="40979955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200" b="0" i="0" u="none" strike="noStrike" kern="1200" baseline="0" dirty="0" err="1" smtClean="0">
                <a:solidFill>
                  <a:schemeClr val="tx1"/>
                </a:solidFill>
                <a:latin typeface="+mn-lt"/>
                <a:ea typeface="+mn-ea"/>
                <a:cs typeface="+mn-cs"/>
              </a:rPr>
              <a:t>who</a:t>
            </a:r>
            <a:r>
              <a:rPr lang="it-IT" sz="1200" b="0" i="0" u="none" strike="noStrike" kern="1200" baseline="0" dirty="0" smtClean="0">
                <a:solidFill>
                  <a:schemeClr val="tx1"/>
                </a:solidFill>
                <a:latin typeface="+mn-lt"/>
                <a:ea typeface="+mn-ea"/>
                <a:cs typeface="+mn-cs"/>
              </a:rPr>
              <a:t> </a:t>
            </a:r>
            <a:r>
              <a:rPr lang="it-IT" sz="1200" b="0" i="0" u="none" strike="noStrike" kern="1200" baseline="0" dirty="0" err="1" smtClean="0">
                <a:solidFill>
                  <a:schemeClr val="tx1"/>
                </a:solidFill>
                <a:latin typeface="+mn-lt"/>
                <a:ea typeface="+mn-ea"/>
                <a:cs typeface="+mn-cs"/>
              </a:rPr>
              <a:t>progressed</a:t>
            </a:r>
            <a:r>
              <a:rPr lang="it-IT" sz="1200" b="0" i="0" u="none" strike="noStrike" kern="1200" baseline="0" dirty="0" smtClean="0">
                <a:solidFill>
                  <a:schemeClr val="tx1"/>
                </a:solidFill>
                <a:latin typeface="+mn-lt"/>
                <a:ea typeface="+mn-ea"/>
                <a:cs typeface="+mn-cs"/>
              </a:rPr>
              <a:t> </a:t>
            </a:r>
            <a:r>
              <a:rPr lang="it-IT" sz="1200" b="0" i="0" u="none" strike="noStrike" kern="1200" baseline="0" dirty="0" err="1" smtClean="0">
                <a:solidFill>
                  <a:schemeClr val="tx1"/>
                </a:solidFill>
                <a:latin typeface="+mn-lt"/>
                <a:ea typeface="+mn-ea"/>
                <a:cs typeface="+mn-cs"/>
              </a:rPr>
              <a:t>within</a:t>
            </a:r>
            <a:r>
              <a:rPr lang="it-IT" sz="1200" b="0" i="0" u="none" strike="noStrike" kern="1200" baseline="0" dirty="0" smtClean="0">
                <a:solidFill>
                  <a:schemeClr val="tx1"/>
                </a:solidFill>
                <a:latin typeface="+mn-lt"/>
                <a:ea typeface="+mn-ea"/>
                <a:cs typeface="+mn-cs"/>
              </a:rPr>
              <a:t> 9 </a:t>
            </a:r>
            <a:r>
              <a:rPr lang="it-IT" sz="1200" b="0" i="0" u="none" strike="noStrike" kern="1200" baseline="0" dirty="0" err="1" smtClean="0">
                <a:solidFill>
                  <a:schemeClr val="tx1"/>
                </a:solidFill>
                <a:latin typeface="+mn-lt"/>
                <a:ea typeface="+mn-ea"/>
                <a:cs typeface="+mn-cs"/>
              </a:rPr>
              <a:t>months</a:t>
            </a:r>
            <a:r>
              <a:rPr lang="it-IT" sz="1200" b="0" i="0" u="none" strike="noStrike" kern="1200" baseline="0" dirty="0" smtClean="0">
                <a:solidFill>
                  <a:schemeClr val="tx1"/>
                </a:solidFill>
                <a:latin typeface="+mn-lt"/>
                <a:ea typeface="+mn-ea"/>
                <a:cs typeface="+mn-cs"/>
              </a:rPr>
              <a:t> </a:t>
            </a:r>
            <a:r>
              <a:rPr lang="it-IT" sz="1200" b="0" i="0" u="none" strike="noStrike" kern="1200" baseline="0" dirty="0" err="1" smtClean="0">
                <a:solidFill>
                  <a:schemeClr val="tx1"/>
                </a:solidFill>
                <a:latin typeface="+mn-lt"/>
                <a:ea typeface="+mn-ea"/>
                <a:cs typeface="+mn-cs"/>
              </a:rPr>
              <a:t>after</a:t>
            </a:r>
            <a:r>
              <a:rPr lang="it-IT" sz="1200" b="0" i="0" u="none" strike="noStrike" kern="1200" baseline="0" dirty="0" smtClean="0">
                <a:solidFill>
                  <a:schemeClr val="tx1"/>
                </a:solidFill>
                <a:latin typeface="+mn-lt"/>
                <a:ea typeface="+mn-ea"/>
                <a:cs typeface="+mn-cs"/>
              </a:rPr>
              <a:t> </a:t>
            </a:r>
            <a:r>
              <a:rPr lang="it-IT" sz="1200" b="0" i="0" u="none" strike="noStrike" kern="1200" baseline="0" dirty="0" err="1" smtClean="0">
                <a:solidFill>
                  <a:schemeClr val="tx1"/>
                </a:solidFill>
                <a:latin typeface="+mn-lt"/>
                <a:ea typeface="+mn-ea"/>
                <a:cs typeface="+mn-cs"/>
              </a:rPr>
              <a:t>starting</a:t>
            </a:r>
            <a:endParaRPr lang="it-IT" sz="1200" b="0" i="0" u="none" strike="noStrike" kern="1200" baseline="0" dirty="0" smtClean="0">
              <a:solidFill>
                <a:schemeClr val="tx1"/>
              </a:solidFill>
              <a:latin typeface="+mn-lt"/>
              <a:ea typeface="+mn-ea"/>
              <a:cs typeface="+mn-cs"/>
            </a:endParaRPr>
          </a:p>
          <a:p>
            <a:r>
              <a:rPr lang="it-IT" sz="1200" b="0" i="0" u="none" strike="noStrike" kern="1200" baseline="0" dirty="0" smtClean="0">
                <a:solidFill>
                  <a:schemeClr val="tx1"/>
                </a:solidFill>
                <a:latin typeface="+mn-lt"/>
                <a:ea typeface="+mn-ea"/>
                <a:cs typeface="+mn-cs"/>
              </a:rPr>
              <a:t>fi </a:t>
            </a:r>
            <a:r>
              <a:rPr lang="it-IT" sz="1200" b="0" i="0" u="none" strike="noStrike" kern="1200" baseline="0" dirty="0" err="1" smtClean="0">
                <a:solidFill>
                  <a:schemeClr val="tx1"/>
                </a:solidFill>
                <a:latin typeface="+mn-lt"/>
                <a:ea typeface="+mn-ea"/>
                <a:cs typeface="+mn-cs"/>
              </a:rPr>
              <a:t>rst</a:t>
            </a:r>
            <a:r>
              <a:rPr lang="it-IT" sz="1200" b="0" i="0" u="none" strike="noStrike" kern="1200" baseline="0" dirty="0" smtClean="0">
                <a:solidFill>
                  <a:schemeClr val="tx1"/>
                </a:solidFill>
                <a:latin typeface="+mn-lt"/>
                <a:ea typeface="+mn-ea"/>
                <a:cs typeface="+mn-cs"/>
              </a:rPr>
              <a:t>-line treatment, PFS </a:t>
            </a:r>
            <a:r>
              <a:rPr lang="it-IT" sz="1200" b="0" i="0" u="none" strike="noStrike" kern="1200" baseline="0" dirty="0" err="1" smtClean="0">
                <a:solidFill>
                  <a:schemeClr val="tx1"/>
                </a:solidFill>
                <a:latin typeface="+mn-lt"/>
                <a:ea typeface="+mn-ea"/>
                <a:cs typeface="+mn-cs"/>
              </a:rPr>
              <a:t>was</a:t>
            </a:r>
            <a:r>
              <a:rPr lang="it-IT" sz="1200" b="0" i="0" u="none" strike="noStrike" kern="1200" baseline="0" dirty="0" smtClean="0">
                <a:solidFill>
                  <a:schemeClr val="tx1"/>
                </a:solidFill>
                <a:latin typeface="+mn-lt"/>
                <a:ea typeface="+mn-ea"/>
                <a:cs typeface="+mn-cs"/>
              </a:rPr>
              <a:t> </a:t>
            </a:r>
            <a:r>
              <a:rPr lang="it-IT" sz="1200" b="0" i="0" u="none" strike="noStrike" kern="1200" baseline="0" dirty="0" err="1" smtClean="0">
                <a:solidFill>
                  <a:schemeClr val="tx1"/>
                </a:solidFill>
                <a:latin typeface="+mn-lt"/>
                <a:ea typeface="+mn-ea"/>
                <a:cs typeface="+mn-cs"/>
              </a:rPr>
              <a:t>signifi</a:t>
            </a:r>
            <a:r>
              <a:rPr lang="it-IT" sz="1200" b="0" i="0" u="none" strike="noStrike" kern="1200" baseline="0" dirty="0" smtClean="0">
                <a:solidFill>
                  <a:schemeClr val="tx1"/>
                </a:solidFill>
                <a:latin typeface="+mn-lt"/>
                <a:ea typeface="+mn-ea"/>
                <a:cs typeface="+mn-cs"/>
              </a:rPr>
              <a:t> </a:t>
            </a:r>
            <a:r>
              <a:rPr lang="it-IT" sz="1200" b="0" i="0" u="none" strike="noStrike" kern="1200" baseline="0" dirty="0" err="1" smtClean="0">
                <a:solidFill>
                  <a:schemeClr val="tx1"/>
                </a:solidFill>
                <a:latin typeface="+mn-lt"/>
                <a:ea typeface="+mn-ea"/>
                <a:cs typeface="+mn-cs"/>
              </a:rPr>
              <a:t>cantly</a:t>
            </a:r>
            <a:r>
              <a:rPr lang="it-IT" sz="1200" b="0" i="0" u="none" strike="noStrike" kern="1200" baseline="0" dirty="0" smtClean="0">
                <a:solidFill>
                  <a:schemeClr val="tx1"/>
                </a:solidFill>
                <a:latin typeface="+mn-lt"/>
                <a:ea typeface="+mn-ea"/>
                <a:cs typeface="+mn-cs"/>
              </a:rPr>
              <a:t> </a:t>
            </a:r>
            <a:r>
              <a:rPr lang="it-IT" sz="1200" b="0" i="0" u="none" strike="noStrike" kern="1200" baseline="0" dirty="0" err="1" smtClean="0">
                <a:solidFill>
                  <a:schemeClr val="tx1"/>
                </a:solidFill>
                <a:latin typeface="+mn-lt"/>
                <a:ea typeface="+mn-ea"/>
                <a:cs typeface="+mn-cs"/>
              </a:rPr>
              <a:t>longer</a:t>
            </a:r>
            <a:r>
              <a:rPr lang="it-IT" sz="1200" b="0" i="0" u="none" strike="noStrike" kern="1200" baseline="0" dirty="0" smtClean="0">
                <a:solidFill>
                  <a:schemeClr val="tx1"/>
                </a:solidFill>
                <a:latin typeface="+mn-lt"/>
                <a:ea typeface="+mn-ea"/>
                <a:cs typeface="+mn-cs"/>
              </a:rPr>
              <a:t> in the</a:t>
            </a:r>
          </a:p>
          <a:p>
            <a:r>
              <a:rPr lang="it-IT" sz="1200" b="0" i="0" u="none" strike="noStrike" kern="1200" baseline="0" dirty="0" err="1" smtClean="0">
                <a:solidFill>
                  <a:schemeClr val="tx1"/>
                </a:solidFill>
                <a:latin typeface="+mn-lt"/>
                <a:ea typeface="+mn-ea"/>
                <a:cs typeface="+mn-cs"/>
              </a:rPr>
              <a:t>docetaxel</a:t>
            </a:r>
            <a:r>
              <a:rPr lang="it-IT" sz="1200" b="0" i="0" u="none" strike="noStrike" kern="1200" baseline="0" dirty="0" smtClean="0">
                <a:solidFill>
                  <a:schemeClr val="tx1"/>
                </a:solidFill>
                <a:latin typeface="+mn-lt"/>
                <a:ea typeface="+mn-ea"/>
                <a:cs typeface="+mn-cs"/>
              </a:rPr>
              <a:t> plus </a:t>
            </a:r>
            <a:r>
              <a:rPr lang="it-IT" sz="1200" b="0" i="0" u="none" strike="noStrike" kern="1200" baseline="0" dirty="0" err="1" smtClean="0">
                <a:solidFill>
                  <a:schemeClr val="tx1"/>
                </a:solidFill>
                <a:latin typeface="+mn-lt"/>
                <a:ea typeface="+mn-ea"/>
                <a:cs typeface="+mn-cs"/>
              </a:rPr>
              <a:t>nintedanib</a:t>
            </a:r>
            <a:r>
              <a:rPr lang="it-IT" sz="1200" b="0" i="0" u="none" strike="noStrike" kern="1200" baseline="0" dirty="0" smtClean="0">
                <a:solidFill>
                  <a:schemeClr val="tx1"/>
                </a:solidFill>
                <a:latin typeface="+mn-lt"/>
                <a:ea typeface="+mn-ea"/>
                <a:cs typeface="+mn-cs"/>
              </a:rPr>
              <a:t> </a:t>
            </a:r>
            <a:r>
              <a:rPr lang="it-IT" sz="1200" b="0" i="0" u="none" strike="noStrike" kern="1200" baseline="0" dirty="0" err="1" smtClean="0">
                <a:solidFill>
                  <a:schemeClr val="tx1"/>
                </a:solidFill>
                <a:latin typeface="+mn-lt"/>
                <a:ea typeface="+mn-ea"/>
                <a:cs typeface="+mn-cs"/>
              </a:rPr>
              <a:t>group</a:t>
            </a:r>
            <a:r>
              <a:rPr lang="it-IT" sz="1200" b="0" i="0" u="none" strike="noStrike" kern="1200" baseline="0" dirty="0" smtClean="0">
                <a:solidFill>
                  <a:schemeClr val="tx1"/>
                </a:solidFill>
                <a:latin typeface="+mn-lt"/>
                <a:ea typeface="+mn-ea"/>
                <a:cs typeface="+mn-cs"/>
              </a:rPr>
              <a:t> </a:t>
            </a:r>
            <a:r>
              <a:rPr lang="it-IT" sz="1200" b="0" i="0" u="none" strike="noStrike" kern="1200" baseline="0" dirty="0" err="1" smtClean="0">
                <a:solidFill>
                  <a:schemeClr val="tx1"/>
                </a:solidFill>
                <a:latin typeface="+mn-lt"/>
                <a:ea typeface="+mn-ea"/>
                <a:cs typeface="+mn-cs"/>
              </a:rPr>
              <a:t>than</a:t>
            </a:r>
            <a:r>
              <a:rPr lang="it-IT" sz="1200" b="0" i="0" u="none" strike="noStrike" kern="1200" baseline="0" dirty="0" smtClean="0">
                <a:solidFill>
                  <a:schemeClr val="tx1"/>
                </a:solidFill>
                <a:latin typeface="+mn-lt"/>
                <a:ea typeface="+mn-ea"/>
                <a:cs typeface="+mn-cs"/>
              </a:rPr>
              <a:t> in the </a:t>
            </a:r>
            <a:r>
              <a:rPr lang="it-IT" sz="1200" b="0" i="0" u="none" strike="noStrike" kern="1200" baseline="0" dirty="0" err="1" smtClean="0">
                <a:solidFill>
                  <a:schemeClr val="tx1"/>
                </a:solidFill>
                <a:latin typeface="+mn-lt"/>
                <a:ea typeface="+mn-ea"/>
                <a:cs typeface="+mn-cs"/>
              </a:rPr>
              <a:t>docetaxel</a:t>
            </a:r>
            <a:endParaRPr lang="it-IT" sz="1200" b="0" i="0" u="none" strike="noStrike" kern="1200" baseline="0" dirty="0" smtClean="0">
              <a:solidFill>
                <a:schemeClr val="tx1"/>
              </a:solidFill>
              <a:latin typeface="+mn-lt"/>
              <a:ea typeface="+mn-ea"/>
              <a:cs typeface="+mn-cs"/>
            </a:endParaRPr>
          </a:p>
          <a:p>
            <a:r>
              <a:rPr lang="it-IT" sz="1200" b="0" i="0" u="none" strike="noStrike" kern="1200" baseline="0" dirty="0" smtClean="0">
                <a:solidFill>
                  <a:schemeClr val="tx1"/>
                </a:solidFill>
                <a:latin typeface="+mn-lt"/>
                <a:ea typeface="+mn-ea"/>
                <a:cs typeface="+mn-cs"/>
              </a:rPr>
              <a:t>plus placebo </a:t>
            </a:r>
            <a:r>
              <a:rPr lang="it-IT" sz="1200" b="0" i="0" u="none" strike="noStrike" kern="1200" baseline="0" dirty="0" err="1" smtClean="0">
                <a:solidFill>
                  <a:schemeClr val="tx1"/>
                </a:solidFill>
                <a:latin typeface="+mn-lt"/>
                <a:ea typeface="+mn-ea"/>
                <a:cs typeface="+mn-cs"/>
              </a:rPr>
              <a:t>group</a:t>
            </a:r>
            <a:r>
              <a:rPr lang="it-IT" sz="1200" b="0" i="0" u="none" strike="noStrike" kern="1200" baseline="0" dirty="0" smtClean="0">
                <a:solidFill>
                  <a:schemeClr val="tx1"/>
                </a:solidFill>
                <a:latin typeface="+mn-lt"/>
                <a:ea typeface="+mn-ea"/>
                <a:cs typeface="+mn-cs"/>
              </a:rPr>
              <a:t>, </a:t>
            </a:r>
            <a:r>
              <a:rPr lang="it-IT" sz="1200" b="0" i="0" u="none" strike="noStrike" kern="1200" baseline="0" dirty="0" err="1" smtClean="0">
                <a:solidFill>
                  <a:schemeClr val="tx1"/>
                </a:solidFill>
                <a:latin typeface="+mn-lt"/>
                <a:ea typeface="+mn-ea"/>
                <a:cs typeface="+mn-cs"/>
              </a:rPr>
              <a:t>which</a:t>
            </a:r>
            <a:r>
              <a:rPr lang="it-IT" sz="1200" b="0" i="0" u="none" strike="noStrike" kern="1200" baseline="0" dirty="0" smtClean="0">
                <a:solidFill>
                  <a:schemeClr val="tx1"/>
                </a:solidFill>
                <a:latin typeface="+mn-lt"/>
                <a:ea typeface="+mn-ea"/>
                <a:cs typeface="+mn-cs"/>
              </a:rPr>
              <a:t> </a:t>
            </a:r>
            <a:r>
              <a:rPr lang="it-IT" sz="1200" b="0" i="0" u="none" strike="noStrike" kern="1200" baseline="0" dirty="0" err="1" smtClean="0">
                <a:solidFill>
                  <a:schemeClr val="tx1"/>
                </a:solidFill>
                <a:latin typeface="+mn-lt"/>
                <a:ea typeface="+mn-ea"/>
                <a:cs typeface="+mn-cs"/>
              </a:rPr>
              <a:t>translated</a:t>
            </a:r>
            <a:r>
              <a:rPr lang="it-IT" sz="1200" b="0" i="0" u="none" strike="noStrike" kern="1200" baseline="0" dirty="0" smtClean="0">
                <a:solidFill>
                  <a:schemeClr val="tx1"/>
                </a:solidFill>
                <a:latin typeface="+mn-lt"/>
                <a:ea typeface="+mn-ea"/>
                <a:cs typeface="+mn-cs"/>
              </a:rPr>
              <a:t> to an </a:t>
            </a:r>
            <a:r>
              <a:rPr lang="it-IT" sz="1200" b="0" i="0" u="none" strike="noStrike" kern="1200" baseline="0" dirty="0" err="1" smtClean="0">
                <a:solidFill>
                  <a:schemeClr val="tx1"/>
                </a:solidFill>
                <a:latin typeface="+mn-lt"/>
                <a:ea typeface="+mn-ea"/>
                <a:cs typeface="+mn-cs"/>
              </a:rPr>
              <a:t>improvement</a:t>
            </a:r>
            <a:endParaRPr lang="it-IT" sz="1200" b="0" i="0" u="none" strike="noStrike" kern="1200" baseline="0" dirty="0" smtClean="0">
              <a:solidFill>
                <a:schemeClr val="tx1"/>
              </a:solidFill>
              <a:latin typeface="+mn-lt"/>
              <a:ea typeface="+mn-ea"/>
              <a:cs typeface="+mn-cs"/>
            </a:endParaRPr>
          </a:p>
          <a:p>
            <a:r>
              <a:rPr lang="it-IT" sz="1200" b="0" i="0" u="none" strike="noStrike" kern="1200" baseline="0" dirty="0" smtClean="0">
                <a:solidFill>
                  <a:schemeClr val="tx1"/>
                </a:solidFill>
                <a:latin typeface="+mn-lt"/>
                <a:ea typeface="+mn-ea"/>
                <a:cs typeface="+mn-cs"/>
              </a:rPr>
              <a:t>in </a:t>
            </a:r>
            <a:r>
              <a:rPr lang="it-IT" sz="1200" b="0" i="0" u="none" strike="noStrike" kern="1200" baseline="0" dirty="0" err="1" smtClean="0">
                <a:solidFill>
                  <a:schemeClr val="tx1"/>
                </a:solidFill>
                <a:latin typeface="+mn-lt"/>
                <a:ea typeface="+mn-ea"/>
                <a:cs typeface="+mn-cs"/>
              </a:rPr>
              <a:t>overall</a:t>
            </a:r>
            <a:r>
              <a:rPr lang="it-IT" sz="1200" b="0" i="0" u="none" strike="noStrike" kern="1200" baseline="0" dirty="0" smtClean="0">
                <a:solidFill>
                  <a:schemeClr val="tx1"/>
                </a:solidFill>
                <a:latin typeface="+mn-lt"/>
                <a:ea typeface="+mn-ea"/>
                <a:cs typeface="+mn-cs"/>
              </a:rPr>
              <a:t> </a:t>
            </a:r>
            <a:r>
              <a:rPr lang="it-IT" sz="1200" b="0" i="0" u="none" strike="noStrike" kern="1200" baseline="0" dirty="0" err="1" smtClean="0">
                <a:solidFill>
                  <a:schemeClr val="tx1"/>
                </a:solidFill>
                <a:latin typeface="+mn-lt"/>
                <a:ea typeface="+mn-ea"/>
                <a:cs typeface="+mn-cs"/>
              </a:rPr>
              <a:t>survival</a:t>
            </a:r>
            <a:r>
              <a:rPr lang="it-IT" sz="1200" b="0" i="0" u="none" strike="noStrike" kern="1200" baseline="0" dirty="0" smtClean="0">
                <a:solidFill>
                  <a:schemeClr val="tx1"/>
                </a:solidFill>
                <a:latin typeface="+mn-lt"/>
                <a:ea typeface="+mn-ea"/>
                <a:cs typeface="+mn-cs"/>
              </a:rPr>
              <a:t>.</a:t>
            </a:r>
            <a:endParaRPr lang="it-IT" dirty="0"/>
          </a:p>
        </p:txBody>
      </p:sp>
      <p:sp>
        <p:nvSpPr>
          <p:cNvPr id="4" name="Segnaposto numero diapositiva 3"/>
          <p:cNvSpPr>
            <a:spLocks noGrp="1"/>
          </p:cNvSpPr>
          <p:nvPr>
            <p:ph type="sldNum" sz="quarter" idx="10"/>
          </p:nvPr>
        </p:nvSpPr>
        <p:spPr/>
        <p:txBody>
          <a:bodyPr/>
          <a:lstStyle/>
          <a:p>
            <a:fld id="{B7F1B185-F710-4F44-97F5-584C15D4B594}" type="slidenum">
              <a:rPr lang="it-IT" smtClean="0">
                <a:solidFill>
                  <a:prstClr val="black"/>
                </a:solidFill>
              </a:rPr>
              <a:pPr/>
              <a:t>32</a:t>
            </a:fld>
            <a:endParaRPr lang="it-IT">
              <a:solidFill>
                <a:prstClr val="black"/>
              </a:solidFill>
            </a:endParaRPr>
          </a:p>
        </p:txBody>
      </p:sp>
    </p:spTree>
    <p:extLst>
      <p:ext uri="{BB962C8B-B14F-4D97-AF65-F5344CB8AC3E}">
        <p14:creationId xmlns:p14="http://schemas.microsoft.com/office/powerpoint/2010/main" val="32278229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Slide Image Placeholder 1"/>
          <p:cNvSpPr>
            <a:spLocks noGrp="1" noRot="1" noChangeAspect="1" noTextEdit="1"/>
          </p:cNvSpPr>
          <p:nvPr>
            <p:ph type="sldImg"/>
          </p:nvPr>
        </p:nvSpPr>
        <p:spPr bwMode="auto">
          <a:noFill/>
          <a:ln>
            <a:solidFill>
              <a:srgbClr val="000000"/>
            </a:solidFill>
            <a:miter lim="800000"/>
            <a:headEnd/>
            <a:tailEnd/>
          </a:ln>
        </p:spPr>
      </p:sp>
      <p:sp>
        <p:nvSpPr>
          <p:cNvPr id="2007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ltLang="en-US" i="1" dirty="0" smtClean="0">
                <a:latin typeface="Arial" pitchFamily="34" charset="0"/>
                <a:cs typeface="Arial" pitchFamily="34" charset="0"/>
              </a:rPr>
              <a:t>EGFR, epidermal growth factor receptor; </a:t>
            </a:r>
            <a:r>
              <a:rPr lang="en-US" altLang="en-US" i="1" dirty="0" err="1" smtClean="0">
                <a:latin typeface="Arial" pitchFamily="34" charset="0"/>
                <a:cs typeface="Arial" pitchFamily="34" charset="0"/>
              </a:rPr>
              <a:t>QoL</a:t>
            </a:r>
            <a:r>
              <a:rPr lang="en-US" altLang="en-US" i="1" dirty="0" smtClean="0">
                <a:latin typeface="Arial" pitchFamily="34" charset="0"/>
                <a:cs typeface="Arial" pitchFamily="34" charset="0"/>
              </a:rPr>
              <a:t>, quality of life; TKI, tyrosine </a:t>
            </a:r>
            <a:r>
              <a:rPr lang="en-US" altLang="en-US" i="1" dirty="0" err="1" smtClean="0">
                <a:latin typeface="Arial" pitchFamily="34" charset="0"/>
                <a:cs typeface="Arial" pitchFamily="34" charset="0"/>
              </a:rPr>
              <a:t>kinase</a:t>
            </a:r>
            <a:r>
              <a:rPr lang="en-US" altLang="en-US" i="1" dirty="0" smtClean="0">
                <a:latin typeface="Arial" pitchFamily="34" charset="0"/>
                <a:cs typeface="Arial" pitchFamily="34" charset="0"/>
              </a:rPr>
              <a:t> inhibitor; WT, wild-type.</a:t>
            </a:r>
          </a:p>
        </p:txBody>
      </p:sp>
      <p:sp>
        <p:nvSpPr>
          <p:cNvPr id="200708" name="Slide Number Placeholder 3"/>
          <p:cNvSpPr>
            <a:spLocks noGrp="1"/>
          </p:cNvSpPr>
          <p:nvPr>
            <p:ph type="sldNum" sz="quarter" idx="5"/>
          </p:nvPr>
        </p:nvSpPr>
        <p:spPr bwMode="auto">
          <a:noFill/>
          <a:ln>
            <a:miter lim="800000"/>
            <a:headEnd/>
            <a:tailEnd/>
          </a:ln>
        </p:spPr>
        <p:txBody>
          <a:bodyPr/>
          <a:lstStyle/>
          <a:p>
            <a:fld id="{FA9437CF-8944-4DB4-9079-3CD758FFC73F}" type="slidenum">
              <a:rPr lang="en-US" altLang="en-US">
                <a:solidFill>
                  <a:srgbClr val="000000"/>
                </a:solidFill>
              </a:rPr>
              <a:pPr/>
              <a:t>39</a:t>
            </a:fld>
            <a:endParaRPr lang="en-US" altLang="en-US">
              <a:solidFill>
                <a:srgbClr val="0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descr="Default_ONC_ImageforPPT.jpg"/>
          <p:cNvPicPr>
            <a:picLocks noChangeAspect="1"/>
          </p:cNvPicPr>
          <p:nvPr userDrawn="1"/>
        </p:nvPicPr>
        <p:blipFill>
          <a:blip r:embed="rId2" cstate="print"/>
          <a:srcRect/>
          <a:stretch>
            <a:fillRect/>
          </a:stretch>
        </p:blipFill>
        <p:spPr bwMode="auto">
          <a:xfrm>
            <a:off x="4572000" y="3657600"/>
            <a:ext cx="4572000" cy="3200400"/>
          </a:xfrm>
          <a:prstGeom prst="rect">
            <a:avLst/>
          </a:prstGeom>
          <a:noFill/>
          <a:ln w="9525">
            <a:noFill/>
            <a:miter lim="800000"/>
            <a:headEnd/>
            <a:tailEnd/>
          </a:ln>
        </p:spPr>
      </p:pic>
      <p:pic>
        <p:nvPicPr>
          <p:cNvPr id="5" name="Picture 10" descr="CCO_ONC_ForPPT.gif"/>
          <p:cNvPicPr>
            <a:picLocks noChangeAspect="1"/>
          </p:cNvPicPr>
          <p:nvPr userDrawn="1"/>
        </p:nvPicPr>
        <p:blipFill>
          <a:blip r:embed="rId3" cstate="print"/>
          <a:srcRect/>
          <a:stretch>
            <a:fillRect/>
          </a:stretch>
        </p:blipFill>
        <p:spPr bwMode="auto">
          <a:xfrm>
            <a:off x="6151563" y="328613"/>
            <a:ext cx="2671762" cy="946150"/>
          </a:xfrm>
          <a:prstGeom prst="rect">
            <a:avLst/>
          </a:prstGeom>
          <a:noFill/>
          <a:ln w="9525">
            <a:noFill/>
            <a:miter lim="800000"/>
            <a:headEnd/>
            <a:tailEnd/>
          </a:ln>
        </p:spPr>
      </p:pic>
      <p:sp>
        <p:nvSpPr>
          <p:cNvPr id="6" name="Rectangle 57"/>
          <p:cNvSpPr>
            <a:spLocks noChangeArrowheads="1"/>
          </p:cNvSpPr>
          <p:nvPr userDrawn="1"/>
        </p:nvSpPr>
        <p:spPr bwMode="auto">
          <a:xfrm>
            <a:off x="0" y="1600200"/>
            <a:ext cx="9144000" cy="2057400"/>
          </a:xfrm>
          <a:prstGeom prst="rect">
            <a:avLst/>
          </a:prstGeom>
          <a:solidFill>
            <a:srgbClr val="572565"/>
          </a:solidFill>
          <a:ln>
            <a:noFill/>
          </a:ln>
          <a:extLst/>
        </p:spPr>
        <p:txBody>
          <a:bodyPr wrap="none"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fontAlgn="base">
              <a:lnSpc>
                <a:spcPct val="90000"/>
              </a:lnSpc>
              <a:spcBef>
                <a:spcPct val="35000"/>
              </a:spcBef>
              <a:spcAft>
                <a:spcPct val="25000"/>
              </a:spcAft>
              <a:buClr>
                <a:srgbClr val="8B3D9A"/>
              </a:buClr>
              <a:buFont typeface="Arial" pitchFamily="34" charset="0"/>
              <a:buChar char="•"/>
              <a:defRPr/>
            </a:pPr>
            <a:endParaRPr lang="en-US" altLang="en-US" b="1" smtClean="0">
              <a:solidFill>
                <a:srgbClr val="FFFFFF"/>
              </a:solidFill>
              <a:cs typeface="Arial" pitchFamily="34" charset="0"/>
            </a:endParaRPr>
          </a:p>
        </p:txBody>
      </p:sp>
      <p:sp>
        <p:nvSpPr>
          <p:cNvPr id="6198" name="Rectangle 54"/>
          <p:cNvSpPr>
            <a:spLocks noGrp="1" noChangeArrowheads="1"/>
          </p:cNvSpPr>
          <p:nvPr>
            <p:ph type="subTitle" idx="1"/>
          </p:nvPr>
        </p:nvSpPr>
        <p:spPr>
          <a:xfrm>
            <a:off x="457200" y="4041648"/>
            <a:ext cx="3886200" cy="1120775"/>
          </a:xfrm>
        </p:spPr>
        <p:txBody>
          <a:bodyPr/>
          <a:lstStyle>
            <a:lvl1pPr marL="0" indent="0">
              <a:lnSpc>
                <a:spcPct val="100000"/>
              </a:lnSpc>
              <a:buFont typeface="Wingdings" pitchFamily="2" charset="2"/>
              <a:buNone/>
              <a:defRPr sz="2000" b="1">
                <a:solidFill>
                  <a:schemeClr val="tx1"/>
                </a:solidFill>
              </a:defRPr>
            </a:lvl1pPr>
          </a:lstStyle>
          <a:p>
            <a:r>
              <a:rPr lang="en-US" dirty="0"/>
              <a:t>Click to edit Master subtitle </a:t>
            </a:r>
            <a:r>
              <a:rPr lang="en-US" dirty="0" smtClean="0"/>
              <a:t>style</a:t>
            </a:r>
          </a:p>
        </p:txBody>
      </p:sp>
      <p:sp>
        <p:nvSpPr>
          <p:cNvPr id="6199" name="Rectangle 55"/>
          <p:cNvSpPr>
            <a:spLocks noGrp="1" noChangeArrowheads="1"/>
          </p:cNvSpPr>
          <p:nvPr>
            <p:ph type="ctrTitle"/>
          </p:nvPr>
        </p:nvSpPr>
        <p:spPr bwMode="invGray">
          <a:xfrm>
            <a:off x="447675" y="1600200"/>
            <a:ext cx="8458200" cy="2057400"/>
          </a:xfrm>
        </p:spPr>
        <p:txBody>
          <a:bodyPr/>
          <a:lstStyle>
            <a:lvl1pPr>
              <a:defRPr sz="3900">
                <a:solidFill>
                  <a:schemeClr val="tx1"/>
                </a:solidFill>
              </a:defRPr>
            </a:lvl1pPr>
          </a:lstStyle>
          <a:p>
            <a:r>
              <a:rPr lang="en-US" dirty="0"/>
              <a:t>Click to edit Master 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2"/>
          <p:cNvSpPr>
            <a:spLocks noGrp="1" noChangeArrowheads="1"/>
          </p:cNvSpPr>
          <p:nvPr>
            <p:ph type="dt" sz="half" idx="10"/>
          </p:nvPr>
        </p:nvSpPr>
        <p:spPr>
          <a:ln/>
        </p:spPr>
        <p:txBody>
          <a:bodyPr/>
          <a:lstStyle>
            <a:lvl1pPr>
              <a:defRPr/>
            </a:lvl1pPr>
          </a:lstStyle>
          <a:p>
            <a:pPr>
              <a:defRPr/>
            </a:pPr>
            <a:fld id="{D2ED01B3-B3D5-484A-A43A-746B77E8DBE6}" type="datetime1">
              <a:rPr lang="it-IT">
                <a:solidFill>
                  <a:srgbClr val="FFFFFF"/>
                </a:solidFill>
              </a:rPr>
              <a:pPr>
                <a:defRPr/>
              </a:pPr>
              <a:t>20/05/2016</a:t>
            </a:fld>
            <a:endParaRPr lang="it-IT">
              <a:solidFill>
                <a:srgbClr val="FFFFFF"/>
              </a:solidFill>
            </a:endParaRPr>
          </a:p>
        </p:txBody>
      </p:sp>
      <p:sp>
        <p:nvSpPr>
          <p:cNvPr id="5" name="Rectangle 3"/>
          <p:cNvSpPr>
            <a:spLocks noGrp="1" noChangeArrowheads="1"/>
          </p:cNvSpPr>
          <p:nvPr>
            <p:ph type="ftr" sz="quarter" idx="11"/>
          </p:nvPr>
        </p:nvSpPr>
        <p:spPr>
          <a:ln/>
        </p:spPr>
        <p:txBody>
          <a:bodyPr/>
          <a:lstStyle>
            <a:lvl1pPr>
              <a:defRPr/>
            </a:lvl1pPr>
          </a:lstStyle>
          <a:p>
            <a:pPr>
              <a:defRPr/>
            </a:pPr>
            <a:endParaRPr lang="it-IT">
              <a:solidFill>
                <a:srgbClr val="FFFFFF"/>
              </a:solidFill>
            </a:endParaRPr>
          </a:p>
        </p:txBody>
      </p:sp>
      <p:sp>
        <p:nvSpPr>
          <p:cNvPr id="6" name="Rectangle 4"/>
          <p:cNvSpPr>
            <a:spLocks noGrp="1" noChangeArrowheads="1"/>
          </p:cNvSpPr>
          <p:nvPr>
            <p:ph type="sldNum" sz="quarter" idx="12"/>
          </p:nvPr>
        </p:nvSpPr>
        <p:spPr>
          <a:ln/>
        </p:spPr>
        <p:txBody>
          <a:bodyPr/>
          <a:lstStyle>
            <a:lvl1pPr>
              <a:defRPr/>
            </a:lvl1pPr>
          </a:lstStyle>
          <a:p>
            <a:pPr>
              <a:defRPr/>
            </a:pPr>
            <a:fld id="{16F8C5EF-4828-4993-83BD-3180A6BE3E1C}" type="slidenum">
              <a:rPr lang="it-IT">
                <a:solidFill>
                  <a:srgbClr val="FFFFFF"/>
                </a:solidFill>
              </a:rPr>
              <a:pPr>
                <a:defRPr/>
              </a:pPr>
              <a:t>‹N›</a:t>
            </a:fld>
            <a:endParaRPr lang="it-IT">
              <a:solidFill>
                <a:srgbClr val="FFFFFF"/>
              </a:solidFill>
            </a:endParaRPr>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864" y="4406901"/>
            <a:ext cx="7771834" cy="1362075"/>
          </a:xfrm>
        </p:spPr>
        <p:txBody>
          <a:bodyPr/>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864" y="2906713"/>
            <a:ext cx="7771834"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Rectangle 2"/>
          <p:cNvSpPr>
            <a:spLocks noGrp="1" noChangeArrowheads="1"/>
          </p:cNvSpPr>
          <p:nvPr>
            <p:ph type="dt" sz="half" idx="10"/>
          </p:nvPr>
        </p:nvSpPr>
        <p:spPr>
          <a:ln/>
        </p:spPr>
        <p:txBody>
          <a:bodyPr/>
          <a:lstStyle>
            <a:lvl1pPr>
              <a:defRPr/>
            </a:lvl1pPr>
          </a:lstStyle>
          <a:p>
            <a:pPr>
              <a:defRPr/>
            </a:pPr>
            <a:fld id="{B38F6785-9E56-4126-B90E-DB82BC8F11AB}" type="datetime1">
              <a:rPr lang="it-IT">
                <a:solidFill>
                  <a:srgbClr val="FFFFFF"/>
                </a:solidFill>
              </a:rPr>
              <a:pPr>
                <a:defRPr/>
              </a:pPr>
              <a:t>20/05/2016</a:t>
            </a:fld>
            <a:endParaRPr lang="it-IT">
              <a:solidFill>
                <a:srgbClr val="FFFFFF"/>
              </a:solidFill>
            </a:endParaRPr>
          </a:p>
        </p:txBody>
      </p:sp>
      <p:sp>
        <p:nvSpPr>
          <p:cNvPr id="5" name="Rectangle 3"/>
          <p:cNvSpPr>
            <a:spLocks noGrp="1" noChangeArrowheads="1"/>
          </p:cNvSpPr>
          <p:nvPr>
            <p:ph type="ftr" sz="quarter" idx="11"/>
          </p:nvPr>
        </p:nvSpPr>
        <p:spPr>
          <a:ln/>
        </p:spPr>
        <p:txBody>
          <a:bodyPr/>
          <a:lstStyle>
            <a:lvl1pPr>
              <a:defRPr/>
            </a:lvl1pPr>
          </a:lstStyle>
          <a:p>
            <a:pPr>
              <a:defRPr/>
            </a:pPr>
            <a:endParaRPr lang="it-IT">
              <a:solidFill>
                <a:srgbClr val="FFFFFF"/>
              </a:solidFill>
            </a:endParaRPr>
          </a:p>
        </p:txBody>
      </p:sp>
      <p:sp>
        <p:nvSpPr>
          <p:cNvPr id="6" name="Rectangle 4"/>
          <p:cNvSpPr>
            <a:spLocks noGrp="1" noChangeArrowheads="1"/>
          </p:cNvSpPr>
          <p:nvPr>
            <p:ph type="sldNum" sz="quarter" idx="12"/>
          </p:nvPr>
        </p:nvSpPr>
        <p:spPr>
          <a:ln/>
        </p:spPr>
        <p:txBody>
          <a:bodyPr/>
          <a:lstStyle>
            <a:lvl1pPr>
              <a:defRPr/>
            </a:lvl1pPr>
          </a:lstStyle>
          <a:p>
            <a:pPr>
              <a:defRPr/>
            </a:pPr>
            <a:fld id="{77975E28-C7AA-4A52-AB13-47E89CF45FA4}" type="slidenum">
              <a:rPr lang="it-IT">
                <a:solidFill>
                  <a:srgbClr val="FFFFFF"/>
                </a:solidFill>
              </a:rPr>
              <a:pPr>
                <a:defRPr/>
              </a:pPr>
              <a:t>‹N›</a:t>
            </a:fld>
            <a:endParaRPr lang="it-IT">
              <a:solidFill>
                <a:srgbClr val="FFFFFF"/>
              </a:solidFill>
            </a:endParaRPr>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1117538" y="1219200"/>
            <a:ext cx="3386562"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39901" y="1219200"/>
            <a:ext cx="3386562"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2"/>
          <p:cNvSpPr>
            <a:spLocks noGrp="1" noChangeArrowheads="1"/>
          </p:cNvSpPr>
          <p:nvPr>
            <p:ph type="dt" sz="half" idx="10"/>
          </p:nvPr>
        </p:nvSpPr>
        <p:spPr>
          <a:ln/>
        </p:spPr>
        <p:txBody>
          <a:bodyPr/>
          <a:lstStyle>
            <a:lvl1pPr>
              <a:defRPr/>
            </a:lvl1pPr>
          </a:lstStyle>
          <a:p>
            <a:pPr>
              <a:defRPr/>
            </a:pPr>
            <a:fld id="{9293287C-8903-448E-975E-F1002FC66B47}" type="datetime1">
              <a:rPr lang="it-IT">
                <a:solidFill>
                  <a:srgbClr val="FFFFFF"/>
                </a:solidFill>
              </a:rPr>
              <a:pPr>
                <a:defRPr/>
              </a:pPr>
              <a:t>20/05/2016</a:t>
            </a:fld>
            <a:endParaRPr lang="it-IT">
              <a:solidFill>
                <a:srgbClr val="FFFFFF"/>
              </a:solidFill>
            </a:endParaRPr>
          </a:p>
        </p:txBody>
      </p:sp>
      <p:sp>
        <p:nvSpPr>
          <p:cNvPr id="6" name="Rectangle 3"/>
          <p:cNvSpPr>
            <a:spLocks noGrp="1" noChangeArrowheads="1"/>
          </p:cNvSpPr>
          <p:nvPr>
            <p:ph type="ftr" sz="quarter" idx="11"/>
          </p:nvPr>
        </p:nvSpPr>
        <p:spPr>
          <a:ln/>
        </p:spPr>
        <p:txBody>
          <a:bodyPr/>
          <a:lstStyle>
            <a:lvl1pPr>
              <a:defRPr/>
            </a:lvl1pPr>
          </a:lstStyle>
          <a:p>
            <a:pPr>
              <a:defRPr/>
            </a:pPr>
            <a:endParaRPr lang="it-IT">
              <a:solidFill>
                <a:srgbClr val="FFFFFF"/>
              </a:solidFill>
            </a:endParaRPr>
          </a:p>
        </p:txBody>
      </p:sp>
      <p:sp>
        <p:nvSpPr>
          <p:cNvPr id="7" name="Rectangle 4"/>
          <p:cNvSpPr>
            <a:spLocks noGrp="1" noChangeArrowheads="1"/>
          </p:cNvSpPr>
          <p:nvPr>
            <p:ph type="sldNum" sz="quarter" idx="12"/>
          </p:nvPr>
        </p:nvSpPr>
        <p:spPr>
          <a:ln/>
        </p:spPr>
        <p:txBody>
          <a:bodyPr/>
          <a:lstStyle>
            <a:lvl1pPr>
              <a:defRPr/>
            </a:lvl1pPr>
          </a:lstStyle>
          <a:p>
            <a:pPr>
              <a:defRPr/>
            </a:pPr>
            <a:fld id="{883027DC-9A61-4503-B27A-4DA5B8F8744D}" type="slidenum">
              <a:rPr lang="it-IT">
                <a:solidFill>
                  <a:srgbClr val="FFFFFF"/>
                </a:solidFill>
              </a:rPr>
              <a:pPr>
                <a:defRPr/>
              </a:pPr>
              <a:t>‹N›</a:t>
            </a:fld>
            <a:endParaRPr lang="it-IT">
              <a:solidFill>
                <a:srgbClr val="FFFFFF"/>
              </a:solidFill>
            </a:endParaRPr>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6918" y="274638"/>
            <a:ext cx="8230166" cy="1143000"/>
          </a:xfr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6917" y="1535113"/>
            <a:ext cx="4040109"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6917" y="2174875"/>
            <a:ext cx="4040109"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559" y="1535113"/>
            <a:ext cx="404152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559" y="2174875"/>
            <a:ext cx="404152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Rectangle 2"/>
          <p:cNvSpPr>
            <a:spLocks noGrp="1" noChangeArrowheads="1"/>
          </p:cNvSpPr>
          <p:nvPr>
            <p:ph type="dt" sz="half" idx="10"/>
          </p:nvPr>
        </p:nvSpPr>
        <p:spPr>
          <a:ln/>
        </p:spPr>
        <p:txBody>
          <a:bodyPr/>
          <a:lstStyle>
            <a:lvl1pPr>
              <a:defRPr/>
            </a:lvl1pPr>
          </a:lstStyle>
          <a:p>
            <a:pPr>
              <a:defRPr/>
            </a:pPr>
            <a:fld id="{622939EF-A931-43CB-A356-068D2A44563E}" type="datetime1">
              <a:rPr lang="it-IT">
                <a:solidFill>
                  <a:srgbClr val="FFFFFF"/>
                </a:solidFill>
              </a:rPr>
              <a:pPr>
                <a:defRPr/>
              </a:pPr>
              <a:t>20/05/2016</a:t>
            </a:fld>
            <a:endParaRPr lang="it-IT">
              <a:solidFill>
                <a:srgbClr val="FFFFFF"/>
              </a:solidFill>
            </a:endParaRPr>
          </a:p>
        </p:txBody>
      </p:sp>
      <p:sp>
        <p:nvSpPr>
          <p:cNvPr id="8" name="Rectangle 3"/>
          <p:cNvSpPr>
            <a:spLocks noGrp="1" noChangeArrowheads="1"/>
          </p:cNvSpPr>
          <p:nvPr>
            <p:ph type="ftr" sz="quarter" idx="11"/>
          </p:nvPr>
        </p:nvSpPr>
        <p:spPr>
          <a:ln/>
        </p:spPr>
        <p:txBody>
          <a:bodyPr/>
          <a:lstStyle>
            <a:lvl1pPr>
              <a:defRPr/>
            </a:lvl1pPr>
          </a:lstStyle>
          <a:p>
            <a:pPr>
              <a:defRPr/>
            </a:pPr>
            <a:endParaRPr lang="it-IT">
              <a:solidFill>
                <a:srgbClr val="FFFFFF"/>
              </a:solidFill>
            </a:endParaRPr>
          </a:p>
        </p:txBody>
      </p:sp>
      <p:sp>
        <p:nvSpPr>
          <p:cNvPr id="9" name="Rectangle 4"/>
          <p:cNvSpPr>
            <a:spLocks noGrp="1" noChangeArrowheads="1"/>
          </p:cNvSpPr>
          <p:nvPr>
            <p:ph type="sldNum" sz="quarter" idx="12"/>
          </p:nvPr>
        </p:nvSpPr>
        <p:spPr>
          <a:ln/>
        </p:spPr>
        <p:txBody>
          <a:bodyPr/>
          <a:lstStyle>
            <a:lvl1pPr>
              <a:defRPr/>
            </a:lvl1pPr>
          </a:lstStyle>
          <a:p>
            <a:pPr>
              <a:defRPr/>
            </a:pPr>
            <a:fld id="{4E20AF49-17AC-49A2-819A-9ABF6430A7A7}" type="slidenum">
              <a:rPr lang="it-IT">
                <a:solidFill>
                  <a:srgbClr val="FFFFFF"/>
                </a:solidFill>
              </a:rPr>
              <a:pPr>
                <a:defRPr/>
              </a:pPr>
              <a:t>‹N›</a:t>
            </a:fld>
            <a:endParaRPr lang="it-IT">
              <a:solidFill>
                <a:srgbClr val="FFFFFF"/>
              </a:solidFill>
            </a:endParaRPr>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Rectangle 2"/>
          <p:cNvSpPr>
            <a:spLocks noGrp="1" noChangeArrowheads="1"/>
          </p:cNvSpPr>
          <p:nvPr>
            <p:ph type="dt" sz="half" idx="10"/>
          </p:nvPr>
        </p:nvSpPr>
        <p:spPr>
          <a:ln/>
        </p:spPr>
        <p:txBody>
          <a:bodyPr/>
          <a:lstStyle>
            <a:lvl1pPr>
              <a:defRPr/>
            </a:lvl1pPr>
          </a:lstStyle>
          <a:p>
            <a:pPr>
              <a:defRPr/>
            </a:pPr>
            <a:fld id="{3419FE47-1D6A-4B6E-AAAE-6D44F2F93E88}" type="datetime1">
              <a:rPr lang="it-IT">
                <a:solidFill>
                  <a:srgbClr val="FFFFFF"/>
                </a:solidFill>
              </a:rPr>
              <a:pPr>
                <a:defRPr/>
              </a:pPr>
              <a:t>20/05/2016</a:t>
            </a:fld>
            <a:endParaRPr lang="it-IT">
              <a:solidFill>
                <a:srgbClr val="FFFFFF"/>
              </a:solidFill>
            </a:endParaRPr>
          </a:p>
        </p:txBody>
      </p:sp>
      <p:sp>
        <p:nvSpPr>
          <p:cNvPr id="4" name="Rectangle 3"/>
          <p:cNvSpPr>
            <a:spLocks noGrp="1" noChangeArrowheads="1"/>
          </p:cNvSpPr>
          <p:nvPr>
            <p:ph type="ftr" sz="quarter" idx="11"/>
          </p:nvPr>
        </p:nvSpPr>
        <p:spPr>
          <a:ln/>
        </p:spPr>
        <p:txBody>
          <a:bodyPr/>
          <a:lstStyle>
            <a:lvl1pPr>
              <a:defRPr/>
            </a:lvl1pPr>
          </a:lstStyle>
          <a:p>
            <a:pPr>
              <a:defRPr/>
            </a:pPr>
            <a:endParaRPr lang="it-IT">
              <a:solidFill>
                <a:srgbClr val="FFFFFF"/>
              </a:solidFill>
            </a:endParaRPr>
          </a:p>
        </p:txBody>
      </p:sp>
      <p:sp>
        <p:nvSpPr>
          <p:cNvPr id="5" name="Rectangle 4"/>
          <p:cNvSpPr>
            <a:spLocks noGrp="1" noChangeArrowheads="1"/>
          </p:cNvSpPr>
          <p:nvPr>
            <p:ph type="sldNum" sz="quarter" idx="12"/>
          </p:nvPr>
        </p:nvSpPr>
        <p:spPr>
          <a:ln/>
        </p:spPr>
        <p:txBody>
          <a:bodyPr/>
          <a:lstStyle>
            <a:lvl1pPr>
              <a:defRPr/>
            </a:lvl1pPr>
          </a:lstStyle>
          <a:p>
            <a:pPr>
              <a:defRPr/>
            </a:pPr>
            <a:fld id="{81952028-29B1-4A01-A683-CF9B1ABB15D8}" type="slidenum">
              <a:rPr lang="it-IT">
                <a:solidFill>
                  <a:srgbClr val="FFFFFF"/>
                </a:solidFill>
              </a:rPr>
              <a:pPr>
                <a:defRPr/>
              </a:pPr>
              <a:t>‹N›</a:t>
            </a:fld>
            <a:endParaRPr lang="it-IT">
              <a:solidFill>
                <a:srgbClr val="FFFFFF"/>
              </a:solidFill>
            </a:endParaRPr>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ln/>
        </p:spPr>
        <p:txBody>
          <a:bodyPr/>
          <a:lstStyle>
            <a:lvl1pPr>
              <a:defRPr/>
            </a:lvl1pPr>
          </a:lstStyle>
          <a:p>
            <a:pPr>
              <a:defRPr/>
            </a:pPr>
            <a:fld id="{B6D3ACDA-DD93-4F1F-9EE0-1F8FC053153A}" type="datetime1">
              <a:rPr lang="it-IT">
                <a:solidFill>
                  <a:srgbClr val="FFFFFF"/>
                </a:solidFill>
              </a:rPr>
              <a:pPr>
                <a:defRPr/>
              </a:pPr>
              <a:t>20/05/2016</a:t>
            </a:fld>
            <a:endParaRPr lang="it-IT">
              <a:solidFill>
                <a:srgbClr val="FFFFFF"/>
              </a:solidFill>
            </a:endParaRPr>
          </a:p>
        </p:txBody>
      </p:sp>
      <p:sp>
        <p:nvSpPr>
          <p:cNvPr id="3" name="Rectangle 3"/>
          <p:cNvSpPr>
            <a:spLocks noGrp="1" noChangeArrowheads="1"/>
          </p:cNvSpPr>
          <p:nvPr>
            <p:ph type="ftr" sz="quarter" idx="11"/>
          </p:nvPr>
        </p:nvSpPr>
        <p:spPr>
          <a:ln/>
        </p:spPr>
        <p:txBody>
          <a:bodyPr/>
          <a:lstStyle>
            <a:lvl1pPr>
              <a:defRPr/>
            </a:lvl1pPr>
          </a:lstStyle>
          <a:p>
            <a:pPr>
              <a:defRPr/>
            </a:pPr>
            <a:endParaRPr lang="it-IT">
              <a:solidFill>
                <a:srgbClr val="FFFFFF"/>
              </a:solidFill>
            </a:endParaRPr>
          </a:p>
        </p:txBody>
      </p:sp>
      <p:sp>
        <p:nvSpPr>
          <p:cNvPr id="4" name="Rectangle 4"/>
          <p:cNvSpPr>
            <a:spLocks noGrp="1" noChangeArrowheads="1"/>
          </p:cNvSpPr>
          <p:nvPr>
            <p:ph type="sldNum" sz="quarter" idx="12"/>
          </p:nvPr>
        </p:nvSpPr>
        <p:spPr>
          <a:ln/>
        </p:spPr>
        <p:txBody>
          <a:bodyPr/>
          <a:lstStyle>
            <a:lvl1pPr>
              <a:defRPr/>
            </a:lvl1pPr>
          </a:lstStyle>
          <a:p>
            <a:pPr>
              <a:defRPr/>
            </a:pPr>
            <a:fld id="{E06FF8AD-478D-4603-863E-A8B40E0BBB03}" type="slidenum">
              <a:rPr lang="it-IT">
                <a:solidFill>
                  <a:srgbClr val="FFFFFF"/>
                </a:solidFill>
              </a:rPr>
              <a:pPr>
                <a:defRPr/>
              </a:pPr>
              <a:t>‹N›</a:t>
            </a:fld>
            <a:endParaRPr lang="it-IT">
              <a:solidFill>
                <a:srgbClr val="FFFFFF"/>
              </a:solidFill>
            </a:endParaRPr>
          </a:p>
        </p:txBody>
      </p:sp>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6918" y="273050"/>
            <a:ext cx="3008862"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4705" y="273051"/>
            <a:ext cx="511237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6918" y="1435101"/>
            <a:ext cx="3008862"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2"/>
          <p:cNvSpPr>
            <a:spLocks noGrp="1" noChangeArrowheads="1"/>
          </p:cNvSpPr>
          <p:nvPr>
            <p:ph type="dt" sz="half" idx="10"/>
          </p:nvPr>
        </p:nvSpPr>
        <p:spPr>
          <a:ln/>
        </p:spPr>
        <p:txBody>
          <a:bodyPr/>
          <a:lstStyle>
            <a:lvl1pPr>
              <a:defRPr/>
            </a:lvl1pPr>
          </a:lstStyle>
          <a:p>
            <a:pPr>
              <a:defRPr/>
            </a:pPr>
            <a:fld id="{D48F5123-EA16-4A02-96F1-082E63736FF2}" type="datetime1">
              <a:rPr lang="it-IT">
                <a:solidFill>
                  <a:srgbClr val="FFFFFF"/>
                </a:solidFill>
              </a:rPr>
              <a:pPr>
                <a:defRPr/>
              </a:pPr>
              <a:t>20/05/2016</a:t>
            </a:fld>
            <a:endParaRPr lang="it-IT">
              <a:solidFill>
                <a:srgbClr val="FFFFFF"/>
              </a:solidFill>
            </a:endParaRPr>
          </a:p>
        </p:txBody>
      </p:sp>
      <p:sp>
        <p:nvSpPr>
          <p:cNvPr id="6" name="Rectangle 3"/>
          <p:cNvSpPr>
            <a:spLocks noGrp="1" noChangeArrowheads="1"/>
          </p:cNvSpPr>
          <p:nvPr>
            <p:ph type="ftr" sz="quarter" idx="11"/>
          </p:nvPr>
        </p:nvSpPr>
        <p:spPr>
          <a:ln/>
        </p:spPr>
        <p:txBody>
          <a:bodyPr/>
          <a:lstStyle>
            <a:lvl1pPr>
              <a:defRPr/>
            </a:lvl1pPr>
          </a:lstStyle>
          <a:p>
            <a:pPr>
              <a:defRPr/>
            </a:pPr>
            <a:endParaRPr lang="it-IT">
              <a:solidFill>
                <a:srgbClr val="FFFFFF"/>
              </a:solidFill>
            </a:endParaRPr>
          </a:p>
        </p:txBody>
      </p:sp>
      <p:sp>
        <p:nvSpPr>
          <p:cNvPr id="7" name="Rectangle 4"/>
          <p:cNvSpPr>
            <a:spLocks noGrp="1" noChangeArrowheads="1"/>
          </p:cNvSpPr>
          <p:nvPr>
            <p:ph type="sldNum" sz="quarter" idx="12"/>
          </p:nvPr>
        </p:nvSpPr>
        <p:spPr>
          <a:ln/>
        </p:spPr>
        <p:txBody>
          <a:bodyPr/>
          <a:lstStyle>
            <a:lvl1pPr>
              <a:defRPr/>
            </a:lvl1pPr>
          </a:lstStyle>
          <a:p>
            <a:pPr>
              <a:defRPr/>
            </a:pPr>
            <a:fld id="{AADFA975-A3FC-4206-BE83-16549DF0FFBB}" type="slidenum">
              <a:rPr lang="it-IT">
                <a:solidFill>
                  <a:srgbClr val="FFFFFF"/>
                </a:solidFill>
              </a:rPr>
              <a:pPr>
                <a:defRPr/>
              </a:pPr>
              <a:t>‹N›</a:t>
            </a:fld>
            <a:endParaRPr lang="it-IT">
              <a:solidFill>
                <a:srgbClr val="FFFFFF"/>
              </a:solidFill>
            </a:endParaRPr>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304" y="4800600"/>
            <a:ext cx="5485834"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304" y="612775"/>
            <a:ext cx="5485834"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304" y="5367338"/>
            <a:ext cx="5485834"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2"/>
          <p:cNvSpPr>
            <a:spLocks noGrp="1" noChangeArrowheads="1"/>
          </p:cNvSpPr>
          <p:nvPr>
            <p:ph type="dt" sz="half" idx="10"/>
          </p:nvPr>
        </p:nvSpPr>
        <p:spPr>
          <a:ln/>
        </p:spPr>
        <p:txBody>
          <a:bodyPr/>
          <a:lstStyle>
            <a:lvl1pPr>
              <a:defRPr/>
            </a:lvl1pPr>
          </a:lstStyle>
          <a:p>
            <a:pPr>
              <a:defRPr/>
            </a:pPr>
            <a:fld id="{CDBC9CFD-3424-474F-A1DD-6AC785485FB9}" type="datetime1">
              <a:rPr lang="it-IT">
                <a:solidFill>
                  <a:srgbClr val="FFFFFF"/>
                </a:solidFill>
              </a:rPr>
              <a:pPr>
                <a:defRPr/>
              </a:pPr>
              <a:t>20/05/2016</a:t>
            </a:fld>
            <a:endParaRPr lang="it-IT">
              <a:solidFill>
                <a:srgbClr val="FFFFFF"/>
              </a:solidFill>
            </a:endParaRPr>
          </a:p>
        </p:txBody>
      </p:sp>
      <p:sp>
        <p:nvSpPr>
          <p:cNvPr id="6" name="Rectangle 3"/>
          <p:cNvSpPr>
            <a:spLocks noGrp="1" noChangeArrowheads="1"/>
          </p:cNvSpPr>
          <p:nvPr>
            <p:ph type="ftr" sz="quarter" idx="11"/>
          </p:nvPr>
        </p:nvSpPr>
        <p:spPr>
          <a:ln/>
        </p:spPr>
        <p:txBody>
          <a:bodyPr/>
          <a:lstStyle>
            <a:lvl1pPr>
              <a:defRPr/>
            </a:lvl1pPr>
          </a:lstStyle>
          <a:p>
            <a:pPr>
              <a:defRPr/>
            </a:pPr>
            <a:endParaRPr lang="it-IT">
              <a:solidFill>
                <a:srgbClr val="FFFFFF"/>
              </a:solidFill>
            </a:endParaRPr>
          </a:p>
        </p:txBody>
      </p:sp>
      <p:sp>
        <p:nvSpPr>
          <p:cNvPr id="7" name="Rectangle 4"/>
          <p:cNvSpPr>
            <a:spLocks noGrp="1" noChangeArrowheads="1"/>
          </p:cNvSpPr>
          <p:nvPr>
            <p:ph type="sldNum" sz="quarter" idx="12"/>
          </p:nvPr>
        </p:nvSpPr>
        <p:spPr>
          <a:ln/>
        </p:spPr>
        <p:txBody>
          <a:bodyPr/>
          <a:lstStyle>
            <a:lvl1pPr>
              <a:defRPr/>
            </a:lvl1pPr>
          </a:lstStyle>
          <a:p>
            <a:pPr>
              <a:defRPr/>
            </a:pPr>
            <a:fld id="{C8600B76-79D6-4C29-955A-14C03B9DB568}" type="slidenum">
              <a:rPr lang="it-IT">
                <a:solidFill>
                  <a:srgbClr val="FFFFFF"/>
                </a:solidFill>
              </a:rPr>
              <a:pPr>
                <a:defRPr/>
              </a:pPr>
              <a:t>‹N›</a:t>
            </a:fld>
            <a:endParaRPr lang="it-IT">
              <a:solidFill>
                <a:srgbClr val="FFFFFF"/>
              </a:solidFill>
            </a:endParaRPr>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2"/>
          <p:cNvSpPr>
            <a:spLocks noGrp="1" noChangeArrowheads="1"/>
          </p:cNvSpPr>
          <p:nvPr>
            <p:ph type="dt" sz="half" idx="10"/>
          </p:nvPr>
        </p:nvSpPr>
        <p:spPr>
          <a:ln/>
        </p:spPr>
        <p:txBody>
          <a:bodyPr/>
          <a:lstStyle>
            <a:lvl1pPr>
              <a:defRPr/>
            </a:lvl1pPr>
          </a:lstStyle>
          <a:p>
            <a:pPr>
              <a:defRPr/>
            </a:pPr>
            <a:fld id="{EA5690D8-F1B8-43F7-9B0E-02E0DCDAD46B}" type="datetime1">
              <a:rPr lang="it-IT">
                <a:solidFill>
                  <a:srgbClr val="FFFFFF"/>
                </a:solidFill>
              </a:rPr>
              <a:pPr>
                <a:defRPr/>
              </a:pPr>
              <a:t>20/05/2016</a:t>
            </a:fld>
            <a:endParaRPr lang="it-IT">
              <a:solidFill>
                <a:srgbClr val="FFFFFF"/>
              </a:solidFill>
            </a:endParaRPr>
          </a:p>
        </p:txBody>
      </p:sp>
      <p:sp>
        <p:nvSpPr>
          <p:cNvPr id="5" name="Rectangle 3"/>
          <p:cNvSpPr>
            <a:spLocks noGrp="1" noChangeArrowheads="1"/>
          </p:cNvSpPr>
          <p:nvPr>
            <p:ph type="ftr" sz="quarter" idx="11"/>
          </p:nvPr>
        </p:nvSpPr>
        <p:spPr>
          <a:ln/>
        </p:spPr>
        <p:txBody>
          <a:bodyPr/>
          <a:lstStyle>
            <a:lvl1pPr>
              <a:defRPr/>
            </a:lvl1pPr>
          </a:lstStyle>
          <a:p>
            <a:pPr>
              <a:defRPr/>
            </a:pPr>
            <a:endParaRPr lang="it-IT">
              <a:solidFill>
                <a:srgbClr val="FFFFFF"/>
              </a:solidFill>
            </a:endParaRPr>
          </a:p>
        </p:txBody>
      </p:sp>
      <p:sp>
        <p:nvSpPr>
          <p:cNvPr id="6" name="Rectangle 4"/>
          <p:cNvSpPr>
            <a:spLocks noGrp="1" noChangeArrowheads="1"/>
          </p:cNvSpPr>
          <p:nvPr>
            <p:ph type="sldNum" sz="quarter" idx="12"/>
          </p:nvPr>
        </p:nvSpPr>
        <p:spPr>
          <a:ln/>
        </p:spPr>
        <p:txBody>
          <a:bodyPr/>
          <a:lstStyle>
            <a:lvl1pPr>
              <a:defRPr/>
            </a:lvl1pPr>
          </a:lstStyle>
          <a:p>
            <a:pPr>
              <a:defRPr/>
            </a:pPr>
            <a:fld id="{A28E9599-E08D-49CF-8096-99D6826595FE}" type="slidenum">
              <a:rPr lang="it-IT">
                <a:solidFill>
                  <a:srgbClr val="FFFFFF"/>
                </a:solidFill>
              </a:rPr>
              <a:pPr>
                <a:defRPr/>
              </a:pPr>
              <a:t>‹N›</a:t>
            </a:fld>
            <a:endParaRPr lang="it-IT">
              <a:solidFill>
                <a:srgbClr val="FFFFFF"/>
              </a:solidFill>
            </a:endParaRPr>
          </a:p>
        </p:txBody>
      </p:sp>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299232" y="609600"/>
            <a:ext cx="1727231" cy="4724400"/>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1117537" y="609600"/>
            <a:ext cx="5045893" cy="4724400"/>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2"/>
          <p:cNvSpPr>
            <a:spLocks noGrp="1" noChangeArrowheads="1"/>
          </p:cNvSpPr>
          <p:nvPr>
            <p:ph type="dt" sz="half" idx="10"/>
          </p:nvPr>
        </p:nvSpPr>
        <p:spPr>
          <a:ln/>
        </p:spPr>
        <p:txBody>
          <a:bodyPr/>
          <a:lstStyle>
            <a:lvl1pPr>
              <a:defRPr/>
            </a:lvl1pPr>
          </a:lstStyle>
          <a:p>
            <a:pPr>
              <a:defRPr/>
            </a:pPr>
            <a:fld id="{E0185DAB-2A65-430E-9F7B-3988F4074990}" type="datetime1">
              <a:rPr lang="it-IT">
                <a:solidFill>
                  <a:srgbClr val="FFFFFF"/>
                </a:solidFill>
              </a:rPr>
              <a:pPr>
                <a:defRPr/>
              </a:pPr>
              <a:t>20/05/2016</a:t>
            </a:fld>
            <a:endParaRPr lang="it-IT">
              <a:solidFill>
                <a:srgbClr val="FFFFFF"/>
              </a:solidFill>
            </a:endParaRPr>
          </a:p>
        </p:txBody>
      </p:sp>
      <p:sp>
        <p:nvSpPr>
          <p:cNvPr id="5" name="Rectangle 3"/>
          <p:cNvSpPr>
            <a:spLocks noGrp="1" noChangeArrowheads="1"/>
          </p:cNvSpPr>
          <p:nvPr>
            <p:ph type="ftr" sz="quarter" idx="11"/>
          </p:nvPr>
        </p:nvSpPr>
        <p:spPr>
          <a:ln/>
        </p:spPr>
        <p:txBody>
          <a:bodyPr/>
          <a:lstStyle>
            <a:lvl1pPr>
              <a:defRPr/>
            </a:lvl1pPr>
          </a:lstStyle>
          <a:p>
            <a:pPr>
              <a:defRPr/>
            </a:pPr>
            <a:endParaRPr lang="it-IT">
              <a:solidFill>
                <a:srgbClr val="FFFFFF"/>
              </a:solidFill>
            </a:endParaRPr>
          </a:p>
        </p:txBody>
      </p:sp>
      <p:sp>
        <p:nvSpPr>
          <p:cNvPr id="6" name="Rectangle 4"/>
          <p:cNvSpPr>
            <a:spLocks noGrp="1" noChangeArrowheads="1"/>
          </p:cNvSpPr>
          <p:nvPr>
            <p:ph type="sldNum" sz="quarter" idx="12"/>
          </p:nvPr>
        </p:nvSpPr>
        <p:spPr>
          <a:ln/>
        </p:spPr>
        <p:txBody>
          <a:bodyPr/>
          <a:lstStyle>
            <a:lvl1pPr>
              <a:defRPr/>
            </a:lvl1pPr>
          </a:lstStyle>
          <a:p>
            <a:pPr>
              <a:defRPr/>
            </a:pPr>
            <a:fld id="{8933A136-3ABB-47F7-BA3B-B39DB4649937}" type="slidenum">
              <a:rPr lang="it-IT">
                <a:solidFill>
                  <a:srgbClr val="FFFFFF"/>
                </a:solidFill>
              </a:rPr>
              <a:pPr>
                <a:defRPr/>
              </a:pPr>
              <a:t>‹N›</a:t>
            </a:fld>
            <a:endParaRPr lang="it-IT">
              <a:solidFill>
                <a:srgbClr val="FFFFFF"/>
              </a:solidFill>
            </a:endParaRPr>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4" name="Rettangolo 3"/>
          <p:cNvSpPr/>
          <p:nvPr userDrawn="1"/>
        </p:nvSpPr>
        <p:spPr>
          <a:xfrm>
            <a:off x="0" y="0"/>
            <a:ext cx="323850" cy="6858000"/>
          </a:xfrm>
          <a:prstGeom prst="rect">
            <a:avLst/>
          </a:prstGeom>
          <a:solidFill>
            <a:schemeClr val="accent2"/>
          </a:solidFill>
          <a:ln>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defRPr/>
            </a:pPr>
            <a:r>
              <a:rPr lang="it-IT" sz="1600" b="1" dirty="0">
                <a:solidFill>
                  <a:prstClr val="white"/>
                </a:solidFill>
                <a:ea typeface="Verdana" pitchFamily="34" charset="0"/>
                <a:cs typeface="Verdana" pitchFamily="34" charset="0"/>
              </a:rPr>
              <a:t>                    </a:t>
            </a:r>
            <a:r>
              <a:rPr lang="it-IT" sz="1600" b="1" dirty="0">
                <a:solidFill>
                  <a:prstClr val="white"/>
                </a:solidFill>
                <a:effectLst>
                  <a:outerShdw blurRad="38100" dist="38100" dir="2700000" algn="tl">
                    <a:srgbClr val="000000">
                      <a:alpha val="43137"/>
                    </a:srgbClr>
                  </a:outerShdw>
                </a:effectLst>
                <a:latin typeface="Candara" pitchFamily="34" charset="0"/>
                <a:ea typeface="Verdana" pitchFamily="34" charset="0"/>
                <a:cs typeface="Verdana" pitchFamily="34" charset="0"/>
              </a:rPr>
              <a:t>UNIVERSITY  OF TORINO – DEPARTMENT OF ONCOLOGY</a:t>
            </a:r>
          </a:p>
        </p:txBody>
      </p:sp>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eaLnBrk="1" hangingPunct="1">
              <a:lnSpc>
                <a:spcPct val="80000"/>
              </a:lnSpc>
              <a:buNone/>
              <a:defRPr sz="32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it-IT" dirty="0"/>
          </a:p>
        </p:txBody>
      </p:sp>
      <p:sp>
        <p:nvSpPr>
          <p:cNvPr id="5" name="Segnaposto data 3"/>
          <p:cNvSpPr>
            <a:spLocks noGrp="1"/>
          </p:cNvSpPr>
          <p:nvPr>
            <p:ph type="dt" sz="half" idx="10"/>
          </p:nvPr>
        </p:nvSpPr>
        <p:spPr/>
        <p:txBody>
          <a:bodyPr/>
          <a:lstStyle>
            <a:lvl1pPr>
              <a:defRPr/>
            </a:lvl1pPr>
          </a:lstStyle>
          <a:p>
            <a:pPr>
              <a:defRPr/>
            </a:pPr>
            <a:fld id="{998E8F5A-FD0E-4111-A88E-1F4092EACC5F}" type="datetimeFigureOut">
              <a:rPr lang="it-IT">
                <a:solidFill>
                  <a:prstClr val="black">
                    <a:tint val="75000"/>
                  </a:prstClr>
                </a:solidFill>
              </a:rPr>
              <a:pPr>
                <a:defRPr/>
              </a:pPr>
              <a:t>20/05/2016</a:t>
            </a:fld>
            <a:endParaRPr lang="it-IT">
              <a:solidFill>
                <a:prstClr val="black">
                  <a:tint val="75000"/>
                </a:prstClr>
              </a:solidFill>
            </a:endParaRPr>
          </a:p>
        </p:txBody>
      </p:sp>
      <p:sp>
        <p:nvSpPr>
          <p:cNvPr id="6"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7" name="Segnaposto numero diapositiva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899CF91F-5D59-4D91-8545-08517676B60C}"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38272171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Layout personalizzato">
    <p:spTree>
      <p:nvGrpSpPr>
        <p:cNvPr id="1" name=""/>
        <p:cNvGrpSpPr/>
        <p:nvPr/>
      </p:nvGrpSpPr>
      <p:grpSpPr>
        <a:xfrm>
          <a:off x="0" y="0"/>
          <a:ext cx="0" cy="0"/>
          <a:chOff x="0" y="0"/>
          <a:chExt cx="0" cy="0"/>
        </a:xfrm>
      </p:grpSpPr>
      <p:sp>
        <p:nvSpPr>
          <p:cNvPr id="2" name="Titolo 1"/>
          <p:cNvSpPr>
            <a:spLocks noGrp="1"/>
          </p:cNvSpPr>
          <p:nvPr>
            <p:ph type="title"/>
          </p:nvPr>
        </p:nvSpPr>
        <p:spPr>
          <a:xfrm>
            <a:off x="1187624" y="274638"/>
            <a:ext cx="7499176" cy="1143000"/>
          </a:xfrm>
        </p:spPr>
        <p:txBody>
          <a:bodyPr/>
          <a:lstStyle/>
          <a:p>
            <a:r>
              <a:rPr lang="it-IT" smtClean="0"/>
              <a:t>Fare clic per modificare lo stile del titolo</a:t>
            </a:r>
            <a:endParaRPr lang="it-IT"/>
          </a:p>
        </p:txBody>
      </p:sp>
      <p:sp>
        <p:nvSpPr>
          <p:cNvPr id="3" name="Segnaposto data 3"/>
          <p:cNvSpPr>
            <a:spLocks noGrp="1"/>
          </p:cNvSpPr>
          <p:nvPr>
            <p:ph type="dt" sz="half" idx="10"/>
          </p:nvPr>
        </p:nvSpPr>
        <p:spPr/>
        <p:txBody>
          <a:bodyPr/>
          <a:lstStyle>
            <a:lvl1pPr>
              <a:defRPr/>
            </a:lvl1pPr>
          </a:lstStyle>
          <a:p>
            <a:pPr>
              <a:defRPr/>
            </a:pPr>
            <a:fld id="{E76106BD-35B8-46AC-AAE2-D22598402717}" type="datetimeFigureOut">
              <a:rPr lang="it-IT">
                <a:solidFill>
                  <a:prstClr val="black">
                    <a:tint val="75000"/>
                  </a:prstClr>
                </a:solidFill>
              </a:rPr>
              <a:pPr>
                <a:defRPr/>
              </a:pPr>
              <a:t>20/05/2016</a:t>
            </a:fld>
            <a:endParaRPr lang="it-IT">
              <a:solidFill>
                <a:prstClr val="black">
                  <a:tint val="75000"/>
                </a:prstClr>
              </a:solidFill>
            </a:endParaRPr>
          </a:p>
        </p:txBody>
      </p:sp>
      <p:sp>
        <p:nvSpPr>
          <p:cNvPr id="4"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5" name="Segnaposto numero diapositiva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3DEAFB26-0BD6-4DBE-884A-E66E90028647}"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4334967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5EF251F8-439B-44A4-B0EB-CF3B224719EC}" type="datetimeFigureOut">
              <a:rPr lang="it-IT">
                <a:solidFill>
                  <a:prstClr val="black">
                    <a:tint val="75000"/>
                  </a:prstClr>
                </a:solidFill>
              </a:rPr>
              <a:pPr>
                <a:defRPr/>
              </a:pPr>
              <a:t>20/05/2016</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005D9E8A-654F-4D3D-924E-70179F0B38C8}"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8010611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lvl1pPr>
              <a:defRPr/>
            </a:lvl1pPr>
          </a:lstStyle>
          <a:p>
            <a:pPr>
              <a:defRPr/>
            </a:pPr>
            <a:fld id="{2E636131-E405-4879-BCE5-3CB5F80E7F5F}" type="datetimeFigureOut">
              <a:rPr lang="it-IT">
                <a:solidFill>
                  <a:prstClr val="black">
                    <a:tint val="75000"/>
                  </a:prstClr>
                </a:solidFill>
              </a:rPr>
              <a:pPr>
                <a:defRPr/>
              </a:pPr>
              <a:t>20/05/2016</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6F3517A9-5751-437B-88AE-72EAE26E35F5}"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197703186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3"/>
          <p:cNvSpPr>
            <a:spLocks noGrp="1"/>
          </p:cNvSpPr>
          <p:nvPr>
            <p:ph type="dt" sz="half" idx="10"/>
          </p:nvPr>
        </p:nvSpPr>
        <p:spPr/>
        <p:txBody>
          <a:bodyPr/>
          <a:lstStyle>
            <a:lvl1pPr>
              <a:defRPr/>
            </a:lvl1pPr>
          </a:lstStyle>
          <a:p>
            <a:pPr>
              <a:defRPr/>
            </a:pPr>
            <a:fld id="{12DBE53A-922D-44F4-B729-28A0116C3E24}" type="datetimeFigureOut">
              <a:rPr lang="it-IT">
                <a:solidFill>
                  <a:prstClr val="black">
                    <a:tint val="75000"/>
                  </a:prstClr>
                </a:solidFill>
              </a:rPr>
              <a:pPr>
                <a:defRPr/>
              </a:pPr>
              <a:t>20/05/2016</a:t>
            </a:fld>
            <a:endParaRPr lang="it-IT">
              <a:solidFill>
                <a:prstClr val="black">
                  <a:tint val="75000"/>
                </a:prstClr>
              </a:solidFill>
            </a:endParaRPr>
          </a:p>
        </p:txBody>
      </p:sp>
      <p:sp>
        <p:nvSpPr>
          <p:cNvPr id="6"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7" name="Segnaposto numero diapositiva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5A914BAF-2E22-4352-8B93-A6D5BD6D2002}"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363038330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3"/>
          <p:cNvSpPr>
            <a:spLocks noGrp="1"/>
          </p:cNvSpPr>
          <p:nvPr>
            <p:ph type="dt" sz="half" idx="10"/>
          </p:nvPr>
        </p:nvSpPr>
        <p:spPr/>
        <p:txBody>
          <a:bodyPr/>
          <a:lstStyle>
            <a:lvl1pPr>
              <a:defRPr/>
            </a:lvl1pPr>
          </a:lstStyle>
          <a:p>
            <a:pPr>
              <a:defRPr/>
            </a:pPr>
            <a:fld id="{2FF4348D-58CF-4979-B6EB-16CB6229E1FF}" type="datetimeFigureOut">
              <a:rPr lang="it-IT">
                <a:solidFill>
                  <a:prstClr val="black">
                    <a:tint val="75000"/>
                  </a:prstClr>
                </a:solidFill>
              </a:rPr>
              <a:pPr>
                <a:defRPr/>
              </a:pPr>
              <a:t>20/05/2016</a:t>
            </a:fld>
            <a:endParaRPr lang="it-IT">
              <a:solidFill>
                <a:prstClr val="black">
                  <a:tint val="75000"/>
                </a:prstClr>
              </a:solidFill>
            </a:endParaRPr>
          </a:p>
        </p:txBody>
      </p:sp>
      <p:sp>
        <p:nvSpPr>
          <p:cNvPr id="8"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9" name="Segnaposto numero diapositiva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33CF1A87-81C8-4246-B4F3-6F481F8E9B26}"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161181178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3"/>
          <p:cNvSpPr>
            <a:spLocks noGrp="1"/>
          </p:cNvSpPr>
          <p:nvPr>
            <p:ph type="dt" sz="half" idx="10"/>
          </p:nvPr>
        </p:nvSpPr>
        <p:spPr/>
        <p:txBody>
          <a:bodyPr/>
          <a:lstStyle>
            <a:lvl1pPr>
              <a:defRPr/>
            </a:lvl1pPr>
          </a:lstStyle>
          <a:p>
            <a:pPr>
              <a:defRPr/>
            </a:pPr>
            <a:fld id="{320F70F5-3026-41D3-B3BE-B43CDE1E070A}" type="datetimeFigureOut">
              <a:rPr lang="it-IT">
                <a:solidFill>
                  <a:prstClr val="black">
                    <a:tint val="75000"/>
                  </a:prstClr>
                </a:solidFill>
              </a:rPr>
              <a:pPr>
                <a:defRPr/>
              </a:pPr>
              <a:t>20/05/2016</a:t>
            </a:fld>
            <a:endParaRPr lang="it-IT">
              <a:solidFill>
                <a:prstClr val="black">
                  <a:tint val="75000"/>
                </a:prstClr>
              </a:solidFill>
            </a:endParaRPr>
          </a:p>
        </p:txBody>
      </p:sp>
      <p:sp>
        <p:nvSpPr>
          <p:cNvPr id="4"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5" name="Segnaposto numero diapositiva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77F115B2-A951-4A3A-A37A-051AAB07CA4B}"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347303884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
        <p:nvSpPr>
          <p:cNvPr id="2" name="Segnaposto data 3"/>
          <p:cNvSpPr>
            <a:spLocks noGrp="1"/>
          </p:cNvSpPr>
          <p:nvPr>
            <p:ph type="dt" sz="half" idx="10"/>
          </p:nvPr>
        </p:nvSpPr>
        <p:spPr/>
        <p:txBody>
          <a:bodyPr/>
          <a:lstStyle>
            <a:lvl1pPr>
              <a:defRPr/>
            </a:lvl1pPr>
          </a:lstStyle>
          <a:p>
            <a:pPr>
              <a:defRPr/>
            </a:pPr>
            <a:fld id="{478F5554-FFD2-4811-9035-9A8B1BB6B011}" type="datetimeFigureOut">
              <a:rPr lang="it-IT">
                <a:solidFill>
                  <a:prstClr val="black">
                    <a:tint val="75000"/>
                  </a:prstClr>
                </a:solidFill>
              </a:rPr>
              <a:pPr>
                <a:defRPr/>
              </a:pPr>
              <a:t>20/05/2016</a:t>
            </a:fld>
            <a:endParaRPr lang="it-IT">
              <a:solidFill>
                <a:prstClr val="black">
                  <a:tint val="75000"/>
                </a:prstClr>
              </a:solidFill>
            </a:endParaRPr>
          </a:p>
        </p:txBody>
      </p:sp>
      <p:sp>
        <p:nvSpPr>
          <p:cNvPr id="3"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4" name="Segnaposto numero diapositiva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DABDCFD8-CEAA-46EC-8956-7504846F5124}"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277422966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fld id="{651A2577-AEFF-4F5D-9454-6A78E2E896EF}" type="datetimeFigureOut">
              <a:rPr lang="it-IT">
                <a:solidFill>
                  <a:prstClr val="black">
                    <a:tint val="75000"/>
                  </a:prstClr>
                </a:solidFill>
              </a:rPr>
              <a:pPr>
                <a:defRPr/>
              </a:pPr>
              <a:t>20/05/2016</a:t>
            </a:fld>
            <a:endParaRPr lang="it-IT">
              <a:solidFill>
                <a:prstClr val="black">
                  <a:tint val="75000"/>
                </a:prstClr>
              </a:solidFill>
            </a:endParaRPr>
          </a:p>
        </p:txBody>
      </p:sp>
      <p:sp>
        <p:nvSpPr>
          <p:cNvPr id="6"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7" name="Segnaposto numero diapositiva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B13BBE88-CAA7-462B-A3C6-35375A9EE52F}"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276118408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fld id="{6DD243BD-06BA-497B-A811-C004DDB67AC7}" type="datetimeFigureOut">
              <a:rPr lang="it-IT">
                <a:solidFill>
                  <a:prstClr val="black">
                    <a:tint val="75000"/>
                  </a:prstClr>
                </a:solidFill>
              </a:rPr>
              <a:pPr>
                <a:defRPr/>
              </a:pPr>
              <a:t>20/05/2016</a:t>
            </a:fld>
            <a:endParaRPr lang="it-IT">
              <a:solidFill>
                <a:prstClr val="black">
                  <a:tint val="75000"/>
                </a:prstClr>
              </a:solidFill>
            </a:endParaRPr>
          </a:p>
        </p:txBody>
      </p:sp>
      <p:sp>
        <p:nvSpPr>
          <p:cNvPr id="6"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7" name="Segnaposto numero diapositiva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B7083BEF-7B21-4D44-A29A-F7050AEFD696}"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14863531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ransition Slide">
    <p:spTree>
      <p:nvGrpSpPr>
        <p:cNvPr id="1" name=""/>
        <p:cNvGrpSpPr/>
        <p:nvPr/>
      </p:nvGrpSpPr>
      <p:grpSpPr>
        <a:xfrm>
          <a:off x="0" y="0"/>
          <a:ext cx="0" cy="0"/>
          <a:chOff x="0" y="0"/>
          <a:chExt cx="0" cy="0"/>
        </a:xfrm>
      </p:grpSpPr>
      <p:pic>
        <p:nvPicPr>
          <p:cNvPr id="3" name="Picture 4" descr="Transition Slide Logo"/>
          <p:cNvPicPr>
            <a:picLocks noChangeAspect="1" noChangeArrowheads="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5" name="Title 1"/>
          <p:cNvSpPr>
            <a:spLocks noGrp="1"/>
          </p:cNvSpPr>
          <p:nvPr>
            <p:ph type="title"/>
          </p:nvPr>
        </p:nvSpPr>
        <p:spPr>
          <a:xfrm>
            <a:off x="385763" y="330201"/>
            <a:ext cx="8462962" cy="5250792"/>
          </a:xfrm>
        </p:spPr>
        <p:txBody>
          <a:bodyPr anchorCtr="1"/>
          <a:lstStyle>
            <a:lvl1pPr algn="ctr">
              <a:defRPr sz="4000" b="1" cap="none">
                <a:solidFill>
                  <a:schemeClr val="tx1"/>
                </a:solidFill>
              </a:defRPr>
            </a:lvl1pPr>
          </a:lstStyle>
          <a:p>
            <a:r>
              <a:rPr lang="en-US" dirty="0" smtClean="0"/>
              <a:t>Click to edit Master title style</a:t>
            </a:r>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7DD9212D-4E76-4B1A-884A-79B7FF0453B6}" type="datetimeFigureOut">
              <a:rPr lang="it-IT">
                <a:solidFill>
                  <a:prstClr val="black">
                    <a:tint val="75000"/>
                  </a:prstClr>
                </a:solidFill>
              </a:rPr>
              <a:pPr>
                <a:defRPr/>
              </a:pPr>
              <a:t>20/05/2016</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1DCCFFF9-ADC3-4A3A-B9BB-564BD3D2BA71}"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335803210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D2E58BBE-1A94-4420-A29F-D81736E166B9}" type="datetimeFigureOut">
              <a:rPr lang="it-IT">
                <a:solidFill>
                  <a:prstClr val="black">
                    <a:tint val="75000"/>
                  </a:prstClr>
                </a:solidFill>
              </a:rPr>
              <a:pPr>
                <a:defRPr/>
              </a:pPr>
              <a:t>20/05/2016</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035487E3-D2D4-438B-9174-654AA3C1A81A}"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231373505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objOnly">
  <p:cSld name="Contenu">
    <p:spTree>
      <p:nvGrpSpPr>
        <p:cNvPr id="1" name=""/>
        <p:cNvGrpSpPr/>
        <p:nvPr/>
      </p:nvGrpSpPr>
      <p:grpSpPr>
        <a:xfrm>
          <a:off x="0" y="0"/>
          <a:ext cx="0" cy="0"/>
          <a:chOff x="0" y="0"/>
          <a:chExt cx="0" cy="0"/>
        </a:xfrm>
      </p:grpSpPr>
      <p:sp>
        <p:nvSpPr>
          <p:cNvPr id="2" name="Espace réservé du contenu 1"/>
          <p:cNvSpPr>
            <a:spLocks noGrp="1"/>
          </p:cNvSpPr>
          <p:nvPr>
            <p:ph/>
          </p:nvPr>
        </p:nvSpPr>
        <p:spPr>
          <a:xfrm>
            <a:off x="457200" y="274638"/>
            <a:ext cx="8229600" cy="5851525"/>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3" name="Rectangle 4"/>
          <p:cNvSpPr>
            <a:spLocks noGrp="1" noChangeArrowheads="1"/>
          </p:cNvSpPr>
          <p:nvPr>
            <p:ph type="dt" sz="half" idx="10"/>
          </p:nvPr>
        </p:nvSpPr>
        <p:spPr>
          <a:ln/>
        </p:spPr>
        <p:txBody>
          <a:bodyPr/>
          <a:lstStyle>
            <a:lvl1pPr>
              <a:defRPr/>
            </a:lvl1pPr>
          </a:lstStyle>
          <a:p>
            <a:pPr>
              <a:defRPr/>
            </a:pPr>
            <a:endParaRPr lang="fr-FR">
              <a:solidFill>
                <a:prstClr val="black">
                  <a:tint val="75000"/>
                </a:prstClr>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fr-FR">
              <a:solidFill>
                <a:prstClr val="black">
                  <a:tint val="75000"/>
                </a:prstClr>
              </a:solidFill>
            </a:endParaRPr>
          </a:p>
        </p:txBody>
      </p:sp>
      <p:sp>
        <p:nvSpPr>
          <p:cNvPr id="5"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0B9A6CCC-F499-41F2-ABFD-C8031553E070}" type="slidenum">
              <a:rPr lang="fr-FR">
                <a:solidFill>
                  <a:prstClr val="black"/>
                </a:solidFill>
              </a:rPr>
              <a:pPr>
                <a:defRPr/>
              </a:pPr>
              <a:t>‹N›</a:t>
            </a:fld>
            <a:endParaRPr lang="fr-FR">
              <a:solidFill>
                <a:prstClr val="black"/>
              </a:solidFill>
            </a:endParaRPr>
          </a:p>
        </p:txBody>
      </p:sp>
    </p:spTree>
    <p:extLst>
      <p:ext uri="{BB962C8B-B14F-4D97-AF65-F5344CB8AC3E}">
        <p14:creationId xmlns:p14="http://schemas.microsoft.com/office/powerpoint/2010/main" val="269862731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userDrawn="1">
  <p:cSld name="interno">
    <p:spTree>
      <p:nvGrpSpPr>
        <p:cNvPr id="1" name=""/>
        <p:cNvGrpSpPr/>
        <p:nvPr/>
      </p:nvGrpSpPr>
      <p:grpSpPr>
        <a:xfrm>
          <a:off x="0" y="0"/>
          <a:ext cx="0" cy="0"/>
          <a:chOff x="0" y="0"/>
          <a:chExt cx="0" cy="0"/>
        </a:xfrm>
      </p:grpSpPr>
      <p:sp>
        <p:nvSpPr>
          <p:cNvPr id="3" name="Immagine 1" descr="TOP_interno.jpg"/>
          <p:cNvSpPr>
            <a:spLocks noChangeAspect="1"/>
          </p:cNvSpPr>
          <p:nvPr userDrawn="1"/>
        </p:nvSpPr>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solidFill>
                <a:prstClr val="black"/>
              </a:solidFill>
            </a:endParaRPr>
          </a:p>
        </p:txBody>
      </p:sp>
      <p:sp>
        <p:nvSpPr>
          <p:cNvPr id="5" name="Segnaposto contenuto 4"/>
          <p:cNvSpPr>
            <a:spLocks noGrp="1"/>
          </p:cNvSpPr>
          <p:nvPr>
            <p:ph sz="quarter" idx="10"/>
          </p:nvPr>
        </p:nvSpPr>
        <p:spPr>
          <a:xfrm>
            <a:off x="381000" y="381000"/>
            <a:ext cx="8458200" cy="838200"/>
          </a:xfrm>
          <a:prstGeom prst="rect">
            <a:avLst/>
          </a:prstGeom>
        </p:spPr>
        <p:txBody>
          <a:bodyPr/>
          <a:lstStyle>
            <a:lvl1pPr>
              <a:buNone/>
              <a:defRPr sz="2400" baseline="0">
                <a:solidFill>
                  <a:srgbClr val="387369"/>
                </a:solidFill>
                <a:latin typeface="Gotham Black" pitchFamily="50" charset="0"/>
                <a:cs typeface="Gotham Black" pitchFamily="50" charset="0"/>
              </a:defRPr>
            </a:lvl1pPr>
          </a:lstStyle>
          <a:p>
            <a:pPr lvl="0"/>
            <a:r>
              <a:rPr lang="it-IT" smtClean="0"/>
              <a:t>Fare clic per modificare stili del testo dello schema</a:t>
            </a:r>
          </a:p>
        </p:txBody>
      </p:sp>
    </p:spTree>
    <p:extLst>
      <p:ext uri="{BB962C8B-B14F-4D97-AF65-F5344CB8AC3E}">
        <p14:creationId xmlns:p14="http://schemas.microsoft.com/office/powerpoint/2010/main" val="317719861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userDrawn="1">
  <p:cSld name="10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dirty="0" smtClean="0"/>
              <a:t>Click to edit Master title style</a:t>
            </a:r>
            <a:endParaRPr lang="en-GB" dirty="0"/>
          </a:p>
        </p:txBody>
      </p:sp>
      <p:sp>
        <p:nvSpPr>
          <p:cNvPr id="3" name="Text Placeholder 4"/>
          <p:cNvSpPr>
            <a:spLocks noGrp="1"/>
          </p:cNvSpPr>
          <p:nvPr>
            <p:ph type="body" sz="quarter" idx="10"/>
          </p:nvPr>
        </p:nvSpPr>
        <p:spPr>
          <a:xfrm>
            <a:off x="3340607" y="6194878"/>
            <a:ext cx="5344843" cy="431800"/>
          </a:xfrm>
          <a:prstGeom prst="rect">
            <a:avLst/>
          </a:prstGeom>
        </p:spPr>
        <p:txBody>
          <a:bodyPr anchor="b"/>
          <a:lstStyle>
            <a:lvl1pPr algn="r">
              <a:spcAft>
                <a:spcPts val="0"/>
              </a:spcAft>
              <a:buNone/>
              <a:defRPr sz="1200" baseline="0"/>
            </a:lvl1pPr>
          </a:lstStyle>
          <a:p>
            <a:pPr lvl="0"/>
            <a:r>
              <a:rPr lang="en-US" dirty="0" smtClean="0"/>
              <a:t>Click to edit Master text styles</a:t>
            </a:r>
          </a:p>
        </p:txBody>
      </p:sp>
    </p:spTree>
    <p:extLst>
      <p:ext uri="{BB962C8B-B14F-4D97-AF65-F5344CB8AC3E}">
        <p14:creationId xmlns:p14="http://schemas.microsoft.com/office/powerpoint/2010/main" val="1281301000"/>
      </p:ext>
    </p:extLst>
  </p:cSld>
  <p:clrMapOvr>
    <a:masterClrMapping/>
  </p:clrMapOvr>
  <p:transition spd="slow"/>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bl">
  <p:cSld name="Titolo e tabella">
    <p:spTree>
      <p:nvGrpSpPr>
        <p:cNvPr id="1" name=""/>
        <p:cNvGrpSpPr/>
        <p:nvPr/>
      </p:nvGrpSpPr>
      <p:grpSpPr>
        <a:xfrm>
          <a:off x="0" y="0"/>
          <a:ext cx="0" cy="0"/>
          <a:chOff x="0" y="0"/>
          <a:chExt cx="0" cy="0"/>
        </a:xfrm>
      </p:grpSpPr>
      <p:sp>
        <p:nvSpPr>
          <p:cNvPr id="2" name="Titolo 1"/>
          <p:cNvSpPr>
            <a:spLocks noGrp="1"/>
          </p:cNvSpPr>
          <p:nvPr>
            <p:ph type="title"/>
          </p:nvPr>
        </p:nvSpPr>
        <p:spPr>
          <a:xfrm>
            <a:off x="685800" y="609600"/>
            <a:ext cx="7772400" cy="1143000"/>
          </a:xfrm>
        </p:spPr>
        <p:txBody>
          <a:bodyPr/>
          <a:lstStyle/>
          <a:p>
            <a:r>
              <a:rPr lang="it-IT" smtClean="0"/>
              <a:t>Fare clic per modificare lo stile del titolo</a:t>
            </a:r>
            <a:endParaRPr lang="it-IT"/>
          </a:p>
        </p:txBody>
      </p:sp>
      <p:sp>
        <p:nvSpPr>
          <p:cNvPr id="3" name="Segnaposto tabella 2"/>
          <p:cNvSpPr>
            <a:spLocks noGrp="1"/>
          </p:cNvSpPr>
          <p:nvPr>
            <p:ph type="tbl" idx="1"/>
          </p:nvPr>
        </p:nvSpPr>
        <p:spPr>
          <a:xfrm>
            <a:off x="685800" y="1981200"/>
            <a:ext cx="7772400" cy="4114800"/>
          </a:xfrm>
        </p:spPr>
        <p:txBody>
          <a:bodyPr/>
          <a:lstStyle/>
          <a:p>
            <a:pPr lvl="0"/>
            <a:endParaRPr lang="it-IT" noProof="0"/>
          </a:p>
        </p:txBody>
      </p:sp>
      <p:sp>
        <p:nvSpPr>
          <p:cNvPr id="4" name="Segnaposto data 3"/>
          <p:cNvSpPr>
            <a:spLocks noGrp="1"/>
          </p:cNvSpPr>
          <p:nvPr>
            <p:ph type="dt" sz="half" idx="10"/>
          </p:nvPr>
        </p:nvSpPr>
        <p:spPr>
          <a:xfrm>
            <a:off x="685800" y="6248400"/>
            <a:ext cx="1905000" cy="457200"/>
          </a:xfrm>
        </p:spPr>
        <p:txBody>
          <a:bodyPr/>
          <a:lstStyle>
            <a:lvl1pPr>
              <a:defRPr/>
            </a:lvl1pPr>
          </a:lstStyle>
          <a:p>
            <a:pPr>
              <a:defRPr/>
            </a:pPr>
            <a:endParaRPr lang="it-IT">
              <a:solidFill>
                <a:prstClr val="black">
                  <a:tint val="75000"/>
                </a:prstClr>
              </a:solidFill>
            </a:endParaRPr>
          </a:p>
        </p:txBody>
      </p:sp>
      <p:sp>
        <p:nvSpPr>
          <p:cNvPr id="5" name="Segnaposto piè di pagina 4"/>
          <p:cNvSpPr>
            <a:spLocks noGrp="1"/>
          </p:cNvSpPr>
          <p:nvPr>
            <p:ph type="ftr" sz="quarter" idx="11"/>
          </p:nvPr>
        </p:nvSpPr>
        <p:spPr>
          <a:xfrm>
            <a:off x="3124200" y="6248400"/>
            <a:ext cx="2895600" cy="457200"/>
          </a:xfrm>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a:xfrm>
            <a:off x="6553200" y="6248400"/>
            <a:ext cx="1905000" cy="457200"/>
          </a:xfrm>
          <a:prstGeom prst="rect">
            <a:avLst/>
          </a:prstGeom>
        </p:spPr>
        <p:txBody>
          <a:bodyPr/>
          <a:lstStyle>
            <a:lvl1pPr>
              <a:defRPr/>
            </a:lvl1pPr>
          </a:lstStyle>
          <a:p>
            <a:pPr>
              <a:defRPr/>
            </a:pPr>
            <a:fld id="{1376C968-5804-413F-94C4-6272280A98A8}"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263901427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5"/>
          <p:cNvSpPr>
            <a:spLocks noGrp="1" noChangeArrowheads="1"/>
          </p:cNvSpPr>
          <p:nvPr>
            <p:ph type="dt" sz="half" idx="10"/>
          </p:nvPr>
        </p:nvSpPr>
        <p:spPr>
          <a:ln/>
        </p:spPr>
        <p:txBody>
          <a:bodyPr/>
          <a:lstStyle>
            <a:lvl1pPr>
              <a:defRPr/>
            </a:lvl1pPr>
          </a:lstStyle>
          <a:p>
            <a:pPr>
              <a:defRPr/>
            </a:pPr>
            <a:fld id="{6C1A97DC-D7EA-46B0-BABB-9BAC7ABCA222}" type="datetime1">
              <a:rPr lang="en-US">
                <a:solidFill>
                  <a:srgbClr val="FFFF00"/>
                </a:solidFill>
              </a:rPr>
              <a:pPr>
                <a:defRPr/>
              </a:pPr>
              <a:t>5/20/2016</a:t>
            </a:fld>
            <a:endParaRPr lang="en-US" dirty="0">
              <a:solidFill>
                <a:srgbClr val="FFFF00"/>
              </a:solidFill>
            </a:endParaRPr>
          </a:p>
          <a:p>
            <a:pPr>
              <a:defRPr/>
            </a:pPr>
            <a:r>
              <a:rPr lang="en-US" dirty="0">
                <a:solidFill>
                  <a:srgbClr val="FFFF00"/>
                </a:solidFill>
              </a:rPr>
              <a:t>File name/location</a:t>
            </a:r>
          </a:p>
        </p:txBody>
      </p:sp>
      <p:sp>
        <p:nvSpPr>
          <p:cNvPr id="5" name="Rectangle 26"/>
          <p:cNvSpPr>
            <a:spLocks noGrp="1" noChangeArrowheads="1"/>
          </p:cNvSpPr>
          <p:nvPr>
            <p:ph type="ftr" sz="quarter" idx="11"/>
          </p:nvPr>
        </p:nvSpPr>
        <p:spPr>
          <a:ln/>
        </p:spPr>
        <p:txBody>
          <a:bodyPr/>
          <a:lstStyle>
            <a:lvl1pPr>
              <a:defRPr/>
            </a:lvl1pPr>
          </a:lstStyle>
          <a:p>
            <a:r>
              <a:rPr lang="en-US" dirty="0">
                <a:solidFill>
                  <a:srgbClr val="FFFF00"/>
                </a:solidFill>
              </a:rPr>
              <a:t>Company Confidential</a:t>
            </a:r>
          </a:p>
          <a:p>
            <a:r>
              <a:rPr lang="en-US" dirty="0">
                <a:solidFill>
                  <a:srgbClr val="FFFF00"/>
                </a:solidFill>
              </a:rPr>
              <a:t>Copyright © 2000 Eli Lilly and Company</a:t>
            </a:r>
          </a:p>
        </p:txBody>
      </p:sp>
    </p:spTree>
    <p:extLst>
      <p:ext uri="{BB962C8B-B14F-4D97-AF65-F5344CB8AC3E}">
        <p14:creationId xmlns:p14="http://schemas.microsoft.com/office/powerpoint/2010/main" val="295781555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5"/>
          <p:cNvSpPr>
            <a:spLocks noGrp="1" noChangeArrowheads="1"/>
          </p:cNvSpPr>
          <p:nvPr>
            <p:ph type="dt" sz="half" idx="10"/>
          </p:nvPr>
        </p:nvSpPr>
        <p:spPr>
          <a:ln/>
        </p:spPr>
        <p:txBody>
          <a:bodyPr/>
          <a:lstStyle>
            <a:lvl1pPr>
              <a:defRPr/>
            </a:lvl1pPr>
          </a:lstStyle>
          <a:p>
            <a:pPr>
              <a:defRPr/>
            </a:pPr>
            <a:fld id="{F4F84E6E-8ED5-47B4-A21F-764ABFE41DB0}" type="datetime1">
              <a:rPr lang="en-US">
                <a:solidFill>
                  <a:srgbClr val="FFFF00"/>
                </a:solidFill>
              </a:rPr>
              <a:pPr>
                <a:defRPr/>
              </a:pPr>
              <a:t>5/20/2016</a:t>
            </a:fld>
            <a:endParaRPr lang="en-US" dirty="0">
              <a:solidFill>
                <a:srgbClr val="FFFF00"/>
              </a:solidFill>
            </a:endParaRPr>
          </a:p>
          <a:p>
            <a:pPr>
              <a:defRPr/>
            </a:pPr>
            <a:r>
              <a:rPr lang="en-US" dirty="0">
                <a:solidFill>
                  <a:srgbClr val="FFFF00"/>
                </a:solidFill>
              </a:rPr>
              <a:t>File name/location</a:t>
            </a:r>
          </a:p>
        </p:txBody>
      </p:sp>
      <p:sp>
        <p:nvSpPr>
          <p:cNvPr id="5" name="Rectangle 26"/>
          <p:cNvSpPr>
            <a:spLocks noGrp="1" noChangeArrowheads="1"/>
          </p:cNvSpPr>
          <p:nvPr>
            <p:ph type="ftr" sz="quarter" idx="11"/>
          </p:nvPr>
        </p:nvSpPr>
        <p:spPr>
          <a:ln/>
        </p:spPr>
        <p:txBody>
          <a:bodyPr/>
          <a:lstStyle>
            <a:lvl1pPr>
              <a:defRPr/>
            </a:lvl1pPr>
          </a:lstStyle>
          <a:p>
            <a:r>
              <a:rPr lang="en-US" dirty="0">
                <a:solidFill>
                  <a:srgbClr val="FFFF00"/>
                </a:solidFill>
              </a:rPr>
              <a:t>Company Confidential</a:t>
            </a:r>
          </a:p>
          <a:p>
            <a:r>
              <a:rPr lang="en-US" dirty="0">
                <a:solidFill>
                  <a:srgbClr val="FFFF00"/>
                </a:solidFill>
              </a:rPr>
              <a:t>Copyright © 2000 Eli Lilly and Company</a:t>
            </a:r>
          </a:p>
        </p:txBody>
      </p:sp>
    </p:spTree>
    <p:extLst>
      <p:ext uri="{BB962C8B-B14F-4D97-AF65-F5344CB8AC3E}">
        <p14:creationId xmlns:p14="http://schemas.microsoft.com/office/powerpoint/2010/main" val="215886501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20838"/>
            <a:ext cx="4038600" cy="44751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20838"/>
            <a:ext cx="4038600" cy="44751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5"/>
          <p:cNvSpPr>
            <a:spLocks noGrp="1" noChangeArrowheads="1"/>
          </p:cNvSpPr>
          <p:nvPr>
            <p:ph type="dt" sz="half" idx="10"/>
          </p:nvPr>
        </p:nvSpPr>
        <p:spPr>
          <a:ln/>
        </p:spPr>
        <p:txBody>
          <a:bodyPr/>
          <a:lstStyle>
            <a:lvl1pPr>
              <a:defRPr/>
            </a:lvl1pPr>
          </a:lstStyle>
          <a:p>
            <a:pPr>
              <a:defRPr/>
            </a:pPr>
            <a:fld id="{75A55FDE-2B2F-472E-B241-67E803E6E4F1}" type="datetime1">
              <a:rPr lang="en-US">
                <a:solidFill>
                  <a:srgbClr val="FFFF00"/>
                </a:solidFill>
              </a:rPr>
              <a:pPr>
                <a:defRPr/>
              </a:pPr>
              <a:t>5/20/2016</a:t>
            </a:fld>
            <a:endParaRPr lang="en-US" dirty="0">
              <a:solidFill>
                <a:srgbClr val="FFFF00"/>
              </a:solidFill>
            </a:endParaRPr>
          </a:p>
          <a:p>
            <a:pPr>
              <a:defRPr/>
            </a:pPr>
            <a:r>
              <a:rPr lang="en-US" dirty="0">
                <a:solidFill>
                  <a:srgbClr val="FFFF00"/>
                </a:solidFill>
              </a:rPr>
              <a:t>File name/location</a:t>
            </a:r>
          </a:p>
        </p:txBody>
      </p:sp>
      <p:sp>
        <p:nvSpPr>
          <p:cNvPr id="6" name="Rectangle 26"/>
          <p:cNvSpPr>
            <a:spLocks noGrp="1" noChangeArrowheads="1"/>
          </p:cNvSpPr>
          <p:nvPr>
            <p:ph type="ftr" sz="quarter" idx="11"/>
          </p:nvPr>
        </p:nvSpPr>
        <p:spPr>
          <a:ln/>
        </p:spPr>
        <p:txBody>
          <a:bodyPr/>
          <a:lstStyle>
            <a:lvl1pPr>
              <a:defRPr/>
            </a:lvl1pPr>
          </a:lstStyle>
          <a:p>
            <a:r>
              <a:rPr lang="en-US" dirty="0">
                <a:solidFill>
                  <a:srgbClr val="FFFF00"/>
                </a:solidFill>
              </a:rPr>
              <a:t>Company Confidential</a:t>
            </a:r>
          </a:p>
          <a:p>
            <a:r>
              <a:rPr lang="en-US" dirty="0">
                <a:solidFill>
                  <a:srgbClr val="FFFF00"/>
                </a:solidFill>
              </a:rPr>
              <a:t>Copyright © 2000 Eli Lilly and Company</a:t>
            </a:r>
          </a:p>
        </p:txBody>
      </p:sp>
    </p:spTree>
    <p:extLst>
      <p:ext uri="{BB962C8B-B14F-4D97-AF65-F5344CB8AC3E}">
        <p14:creationId xmlns:p14="http://schemas.microsoft.com/office/powerpoint/2010/main" val="31773283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15642"/>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5"/>
          <p:cNvSpPr>
            <a:spLocks noGrp="1" noChangeArrowheads="1"/>
          </p:cNvSpPr>
          <p:nvPr>
            <p:ph type="dt" sz="half" idx="10"/>
          </p:nvPr>
        </p:nvSpPr>
        <p:spPr>
          <a:ln/>
        </p:spPr>
        <p:txBody>
          <a:bodyPr/>
          <a:lstStyle>
            <a:lvl1pPr>
              <a:defRPr/>
            </a:lvl1pPr>
          </a:lstStyle>
          <a:p>
            <a:pPr>
              <a:defRPr/>
            </a:pPr>
            <a:fld id="{F97382C0-7194-424B-9570-1EE8707B6419}" type="datetime1">
              <a:rPr lang="en-US">
                <a:solidFill>
                  <a:srgbClr val="FFFF00"/>
                </a:solidFill>
              </a:rPr>
              <a:pPr>
                <a:defRPr/>
              </a:pPr>
              <a:t>5/20/2016</a:t>
            </a:fld>
            <a:endParaRPr lang="en-US" dirty="0">
              <a:solidFill>
                <a:srgbClr val="FFFF00"/>
              </a:solidFill>
            </a:endParaRPr>
          </a:p>
          <a:p>
            <a:pPr>
              <a:defRPr/>
            </a:pPr>
            <a:r>
              <a:rPr lang="en-US" dirty="0">
                <a:solidFill>
                  <a:srgbClr val="FFFF00"/>
                </a:solidFill>
              </a:rPr>
              <a:t>File name/location</a:t>
            </a:r>
          </a:p>
        </p:txBody>
      </p:sp>
      <p:sp>
        <p:nvSpPr>
          <p:cNvPr id="8" name="Rectangle 26"/>
          <p:cNvSpPr>
            <a:spLocks noGrp="1" noChangeArrowheads="1"/>
          </p:cNvSpPr>
          <p:nvPr>
            <p:ph type="ftr" sz="quarter" idx="11"/>
          </p:nvPr>
        </p:nvSpPr>
        <p:spPr>
          <a:ln/>
        </p:spPr>
        <p:txBody>
          <a:bodyPr/>
          <a:lstStyle>
            <a:lvl1pPr>
              <a:defRPr/>
            </a:lvl1pPr>
          </a:lstStyle>
          <a:p>
            <a:r>
              <a:rPr lang="en-US" dirty="0">
                <a:solidFill>
                  <a:srgbClr val="FFFF00"/>
                </a:solidFill>
              </a:rPr>
              <a:t>Company Confidential</a:t>
            </a:r>
          </a:p>
          <a:p>
            <a:r>
              <a:rPr lang="en-US" dirty="0">
                <a:solidFill>
                  <a:srgbClr val="FFFF00"/>
                </a:solidFill>
              </a:rPr>
              <a:t>Copyright © 2000 Eli Lilly and Company</a:t>
            </a:r>
          </a:p>
        </p:txBody>
      </p:sp>
    </p:spTree>
    <p:extLst>
      <p:ext uri="{BB962C8B-B14F-4D97-AF65-F5344CB8AC3E}">
        <p14:creationId xmlns:p14="http://schemas.microsoft.com/office/powerpoint/2010/main" val="35700409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385763" y="1828800"/>
            <a:ext cx="4151312" cy="4546600"/>
          </a:xfrm>
        </p:spPr>
        <p:txBody>
          <a:bodyPr/>
          <a:lstStyle>
            <a:lvl1pPr>
              <a:defRPr sz="2400"/>
            </a:lvl1pPr>
            <a:lvl2pPr>
              <a:defRPr sz="2200"/>
            </a:lvl2pPr>
            <a:lvl3pPr>
              <a:defRPr sz="2000"/>
            </a:lvl3pPr>
            <a:lvl4pPr>
              <a:defRPr sz="18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89475" y="1828800"/>
            <a:ext cx="4151313" cy="4546600"/>
          </a:xfrm>
        </p:spPr>
        <p:txBody>
          <a:bodyPr/>
          <a:lstStyle>
            <a:lvl1pPr>
              <a:defRPr sz="2400"/>
            </a:lvl1pPr>
            <a:lvl2pPr>
              <a:defRPr sz="2200"/>
            </a:lvl2pPr>
            <a:lvl3pPr>
              <a:defRPr sz="2000"/>
            </a:lvl3pPr>
            <a:lvl4pPr>
              <a:defRPr sz="18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5"/>
          <p:cNvSpPr>
            <a:spLocks noGrp="1" noChangeArrowheads="1"/>
          </p:cNvSpPr>
          <p:nvPr>
            <p:ph type="dt" sz="half" idx="10"/>
          </p:nvPr>
        </p:nvSpPr>
        <p:spPr>
          <a:ln/>
        </p:spPr>
        <p:txBody>
          <a:bodyPr/>
          <a:lstStyle>
            <a:lvl1pPr>
              <a:defRPr/>
            </a:lvl1pPr>
          </a:lstStyle>
          <a:p>
            <a:pPr>
              <a:defRPr/>
            </a:pPr>
            <a:fld id="{3AF95AB9-F0F4-4715-A411-32D231EF3CD7}" type="datetime1">
              <a:rPr lang="en-US">
                <a:solidFill>
                  <a:srgbClr val="FFFF00"/>
                </a:solidFill>
              </a:rPr>
              <a:pPr>
                <a:defRPr/>
              </a:pPr>
              <a:t>5/20/2016</a:t>
            </a:fld>
            <a:endParaRPr lang="en-US" dirty="0">
              <a:solidFill>
                <a:srgbClr val="FFFF00"/>
              </a:solidFill>
            </a:endParaRPr>
          </a:p>
          <a:p>
            <a:pPr>
              <a:defRPr/>
            </a:pPr>
            <a:r>
              <a:rPr lang="en-US" dirty="0">
                <a:solidFill>
                  <a:srgbClr val="FFFF00"/>
                </a:solidFill>
              </a:rPr>
              <a:t>File name/location</a:t>
            </a:r>
          </a:p>
        </p:txBody>
      </p:sp>
      <p:sp>
        <p:nvSpPr>
          <p:cNvPr id="4" name="Rectangle 26"/>
          <p:cNvSpPr>
            <a:spLocks noGrp="1" noChangeArrowheads="1"/>
          </p:cNvSpPr>
          <p:nvPr>
            <p:ph type="ftr" sz="quarter" idx="11"/>
          </p:nvPr>
        </p:nvSpPr>
        <p:spPr>
          <a:ln/>
        </p:spPr>
        <p:txBody>
          <a:bodyPr/>
          <a:lstStyle>
            <a:lvl1pPr>
              <a:defRPr/>
            </a:lvl1pPr>
          </a:lstStyle>
          <a:p>
            <a:r>
              <a:rPr lang="en-US" dirty="0">
                <a:solidFill>
                  <a:srgbClr val="FFFF00"/>
                </a:solidFill>
              </a:rPr>
              <a:t>Company Confidential</a:t>
            </a:r>
          </a:p>
          <a:p>
            <a:r>
              <a:rPr lang="en-US" dirty="0">
                <a:solidFill>
                  <a:srgbClr val="FFFF00"/>
                </a:solidFill>
              </a:rPr>
              <a:t>Copyright © 2000 Eli Lilly and Company</a:t>
            </a:r>
          </a:p>
        </p:txBody>
      </p:sp>
    </p:spTree>
    <p:extLst>
      <p:ext uri="{BB962C8B-B14F-4D97-AF65-F5344CB8AC3E}">
        <p14:creationId xmlns:p14="http://schemas.microsoft.com/office/powerpoint/2010/main" val="156901117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25"/>
          <p:cNvSpPr>
            <a:spLocks noGrp="1" noChangeArrowheads="1"/>
          </p:cNvSpPr>
          <p:nvPr>
            <p:ph type="dt" sz="half" idx="10"/>
          </p:nvPr>
        </p:nvSpPr>
        <p:spPr>
          <a:ln/>
        </p:spPr>
        <p:txBody>
          <a:bodyPr/>
          <a:lstStyle>
            <a:lvl1pPr>
              <a:defRPr/>
            </a:lvl1pPr>
          </a:lstStyle>
          <a:p>
            <a:pPr>
              <a:defRPr/>
            </a:pPr>
            <a:fld id="{6612305F-05CC-47A8-9B5A-326C31FEC0CD}" type="datetime1">
              <a:rPr lang="en-US">
                <a:solidFill>
                  <a:srgbClr val="FFFF00"/>
                </a:solidFill>
              </a:rPr>
              <a:pPr>
                <a:defRPr/>
              </a:pPr>
              <a:t>5/20/2016</a:t>
            </a:fld>
            <a:endParaRPr lang="en-US" dirty="0">
              <a:solidFill>
                <a:srgbClr val="FFFF00"/>
              </a:solidFill>
            </a:endParaRPr>
          </a:p>
          <a:p>
            <a:pPr>
              <a:defRPr/>
            </a:pPr>
            <a:r>
              <a:rPr lang="en-US" dirty="0">
                <a:solidFill>
                  <a:srgbClr val="FFFF00"/>
                </a:solidFill>
              </a:rPr>
              <a:t>File name/location</a:t>
            </a:r>
          </a:p>
        </p:txBody>
      </p:sp>
      <p:sp>
        <p:nvSpPr>
          <p:cNvPr id="3" name="Rectangle 26"/>
          <p:cNvSpPr>
            <a:spLocks noGrp="1" noChangeArrowheads="1"/>
          </p:cNvSpPr>
          <p:nvPr>
            <p:ph type="ftr" sz="quarter" idx="11"/>
          </p:nvPr>
        </p:nvSpPr>
        <p:spPr>
          <a:ln/>
        </p:spPr>
        <p:txBody>
          <a:bodyPr/>
          <a:lstStyle>
            <a:lvl1pPr>
              <a:defRPr/>
            </a:lvl1pPr>
          </a:lstStyle>
          <a:p>
            <a:r>
              <a:rPr lang="en-US" dirty="0">
                <a:solidFill>
                  <a:srgbClr val="FFFF00"/>
                </a:solidFill>
              </a:rPr>
              <a:t>Company Confidential</a:t>
            </a:r>
          </a:p>
          <a:p>
            <a:r>
              <a:rPr lang="en-US" dirty="0">
                <a:solidFill>
                  <a:srgbClr val="FFFF00"/>
                </a:solidFill>
              </a:rPr>
              <a:t>Copyright © 2000 Eli Lilly and Company</a:t>
            </a:r>
          </a:p>
        </p:txBody>
      </p:sp>
    </p:spTree>
    <p:extLst>
      <p:ext uri="{BB962C8B-B14F-4D97-AF65-F5344CB8AC3E}">
        <p14:creationId xmlns:p14="http://schemas.microsoft.com/office/powerpoint/2010/main" val="1913273014"/>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5"/>
          <p:cNvSpPr>
            <a:spLocks noGrp="1" noChangeArrowheads="1"/>
          </p:cNvSpPr>
          <p:nvPr>
            <p:ph type="dt" sz="half" idx="10"/>
          </p:nvPr>
        </p:nvSpPr>
        <p:spPr>
          <a:ln/>
        </p:spPr>
        <p:txBody>
          <a:bodyPr/>
          <a:lstStyle>
            <a:lvl1pPr>
              <a:defRPr/>
            </a:lvl1pPr>
          </a:lstStyle>
          <a:p>
            <a:pPr>
              <a:defRPr/>
            </a:pPr>
            <a:fld id="{6C1A97DC-D7EA-46B0-BABB-9BAC7ABCA222}" type="datetime1">
              <a:rPr lang="en-US">
                <a:solidFill>
                  <a:srgbClr val="FFFF00"/>
                </a:solidFill>
              </a:rPr>
              <a:pPr>
                <a:defRPr/>
              </a:pPr>
              <a:t>5/20/2016</a:t>
            </a:fld>
            <a:endParaRPr lang="en-US" dirty="0">
              <a:solidFill>
                <a:srgbClr val="FFFF00"/>
              </a:solidFill>
            </a:endParaRPr>
          </a:p>
          <a:p>
            <a:pPr>
              <a:defRPr/>
            </a:pPr>
            <a:r>
              <a:rPr lang="en-US" dirty="0">
                <a:solidFill>
                  <a:srgbClr val="FFFF00"/>
                </a:solidFill>
              </a:rPr>
              <a:t>File name/location</a:t>
            </a:r>
          </a:p>
        </p:txBody>
      </p:sp>
      <p:sp>
        <p:nvSpPr>
          <p:cNvPr id="5" name="Rectangle 26"/>
          <p:cNvSpPr>
            <a:spLocks noGrp="1" noChangeArrowheads="1"/>
          </p:cNvSpPr>
          <p:nvPr>
            <p:ph type="ftr" sz="quarter" idx="11"/>
          </p:nvPr>
        </p:nvSpPr>
        <p:spPr>
          <a:ln/>
        </p:spPr>
        <p:txBody>
          <a:bodyPr/>
          <a:lstStyle>
            <a:lvl1pPr>
              <a:defRPr/>
            </a:lvl1pPr>
          </a:lstStyle>
          <a:p>
            <a:r>
              <a:rPr lang="en-US" dirty="0">
                <a:solidFill>
                  <a:srgbClr val="FFFF00"/>
                </a:solidFill>
              </a:rPr>
              <a:t>Company Confidential</a:t>
            </a:r>
          </a:p>
          <a:p>
            <a:r>
              <a:rPr lang="en-US" dirty="0">
                <a:solidFill>
                  <a:srgbClr val="FFFF00"/>
                </a:solidFill>
              </a:rPr>
              <a:t>Copyright © 2000 Eli Lilly and Company</a:t>
            </a:r>
          </a:p>
        </p:txBody>
      </p:sp>
    </p:spTree>
    <p:extLst>
      <p:ext uri="{BB962C8B-B14F-4D97-AF65-F5344CB8AC3E}">
        <p14:creationId xmlns:p14="http://schemas.microsoft.com/office/powerpoint/2010/main" val="368488737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5"/>
          <p:cNvSpPr>
            <a:spLocks noGrp="1" noChangeArrowheads="1"/>
          </p:cNvSpPr>
          <p:nvPr>
            <p:ph type="dt" sz="half" idx="10"/>
          </p:nvPr>
        </p:nvSpPr>
        <p:spPr>
          <a:ln/>
        </p:spPr>
        <p:txBody>
          <a:bodyPr/>
          <a:lstStyle>
            <a:lvl1pPr>
              <a:defRPr/>
            </a:lvl1pPr>
          </a:lstStyle>
          <a:p>
            <a:pPr>
              <a:defRPr/>
            </a:pPr>
            <a:fld id="{F4F84E6E-8ED5-47B4-A21F-764ABFE41DB0}" type="datetime1">
              <a:rPr lang="en-US">
                <a:solidFill>
                  <a:srgbClr val="FFFF00"/>
                </a:solidFill>
              </a:rPr>
              <a:pPr>
                <a:defRPr/>
              </a:pPr>
              <a:t>5/20/2016</a:t>
            </a:fld>
            <a:endParaRPr lang="en-US" dirty="0">
              <a:solidFill>
                <a:srgbClr val="FFFF00"/>
              </a:solidFill>
            </a:endParaRPr>
          </a:p>
          <a:p>
            <a:pPr>
              <a:defRPr/>
            </a:pPr>
            <a:r>
              <a:rPr lang="en-US" dirty="0">
                <a:solidFill>
                  <a:srgbClr val="FFFF00"/>
                </a:solidFill>
              </a:rPr>
              <a:t>File name/location</a:t>
            </a:r>
          </a:p>
        </p:txBody>
      </p:sp>
      <p:sp>
        <p:nvSpPr>
          <p:cNvPr id="5" name="Rectangle 26"/>
          <p:cNvSpPr>
            <a:spLocks noGrp="1" noChangeArrowheads="1"/>
          </p:cNvSpPr>
          <p:nvPr>
            <p:ph type="ftr" sz="quarter" idx="11"/>
          </p:nvPr>
        </p:nvSpPr>
        <p:spPr>
          <a:ln/>
        </p:spPr>
        <p:txBody>
          <a:bodyPr/>
          <a:lstStyle>
            <a:lvl1pPr>
              <a:defRPr/>
            </a:lvl1pPr>
          </a:lstStyle>
          <a:p>
            <a:r>
              <a:rPr lang="en-US" dirty="0">
                <a:solidFill>
                  <a:srgbClr val="FFFF00"/>
                </a:solidFill>
              </a:rPr>
              <a:t>Company Confidential</a:t>
            </a:r>
          </a:p>
          <a:p>
            <a:r>
              <a:rPr lang="en-US" dirty="0">
                <a:solidFill>
                  <a:srgbClr val="FFFF00"/>
                </a:solidFill>
              </a:rPr>
              <a:t>Copyright © 2000 Eli Lilly and Company</a:t>
            </a:r>
          </a:p>
        </p:txBody>
      </p:sp>
    </p:spTree>
    <p:extLst>
      <p:ext uri="{BB962C8B-B14F-4D97-AF65-F5344CB8AC3E}">
        <p14:creationId xmlns:p14="http://schemas.microsoft.com/office/powerpoint/2010/main" val="82940337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20838"/>
            <a:ext cx="4038600" cy="44751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20838"/>
            <a:ext cx="4038600" cy="44751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5"/>
          <p:cNvSpPr>
            <a:spLocks noGrp="1" noChangeArrowheads="1"/>
          </p:cNvSpPr>
          <p:nvPr>
            <p:ph type="dt" sz="half" idx="10"/>
          </p:nvPr>
        </p:nvSpPr>
        <p:spPr>
          <a:ln/>
        </p:spPr>
        <p:txBody>
          <a:bodyPr/>
          <a:lstStyle>
            <a:lvl1pPr>
              <a:defRPr/>
            </a:lvl1pPr>
          </a:lstStyle>
          <a:p>
            <a:pPr>
              <a:defRPr/>
            </a:pPr>
            <a:fld id="{75A55FDE-2B2F-472E-B241-67E803E6E4F1}" type="datetime1">
              <a:rPr lang="en-US">
                <a:solidFill>
                  <a:srgbClr val="FFFF00"/>
                </a:solidFill>
              </a:rPr>
              <a:pPr>
                <a:defRPr/>
              </a:pPr>
              <a:t>5/20/2016</a:t>
            </a:fld>
            <a:endParaRPr lang="en-US" dirty="0">
              <a:solidFill>
                <a:srgbClr val="FFFF00"/>
              </a:solidFill>
            </a:endParaRPr>
          </a:p>
          <a:p>
            <a:pPr>
              <a:defRPr/>
            </a:pPr>
            <a:r>
              <a:rPr lang="en-US" dirty="0">
                <a:solidFill>
                  <a:srgbClr val="FFFF00"/>
                </a:solidFill>
              </a:rPr>
              <a:t>File name/location</a:t>
            </a:r>
          </a:p>
        </p:txBody>
      </p:sp>
      <p:sp>
        <p:nvSpPr>
          <p:cNvPr id="6" name="Rectangle 26"/>
          <p:cNvSpPr>
            <a:spLocks noGrp="1" noChangeArrowheads="1"/>
          </p:cNvSpPr>
          <p:nvPr>
            <p:ph type="ftr" sz="quarter" idx="11"/>
          </p:nvPr>
        </p:nvSpPr>
        <p:spPr>
          <a:ln/>
        </p:spPr>
        <p:txBody>
          <a:bodyPr/>
          <a:lstStyle>
            <a:lvl1pPr>
              <a:defRPr/>
            </a:lvl1pPr>
          </a:lstStyle>
          <a:p>
            <a:r>
              <a:rPr lang="en-US" dirty="0">
                <a:solidFill>
                  <a:srgbClr val="FFFF00"/>
                </a:solidFill>
              </a:rPr>
              <a:t>Company Confidential</a:t>
            </a:r>
          </a:p>
          <a:p>
            <a:r>
              <a:rPr lang="en-US" dirty="0">
                <a:solidFill>
                  <a:srgbClr val="FFFF00"/>
                </a:solidFill>
              </a:rPr>
              <a:t>Copyright © 2000 Eli Lilly and Company</a:t>
            </a:r>
          </a:p>
        </p:txBody>
      </p:sp>
    </p:spTree>
    <p:extLst>
      <p:ext uri="{BB962C8B-B14F-4D97-AF65-F5344CB8AC3E}">
        <p14:creationId xmlns:p14="http://schemas.microsoft.com/office/powerpoint/2010/main" val="288403621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15642"/>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5"/>
          <p:cNvSpPr>
            <a:spLocks noGrp="1" noChangeArrowheads="1"/>
          </p:cNvSpPr>
          <p:nvPr>
            <p:ph type="dt" sz="half" idx="10"/>
          </p:nvPr>
        </p:nvSpPr>
        <p:spPr>
          <a:ln/>
        </p:spPr>
        <p:txBody>
          <a:bodyPr/>
          <a:lstStyle>
            <a:lvl1pPr>
              <a:defRPr/>
            </a:lvl1pPr>
          </a:lstStyle>
          <a:p>
            <a:pPr>
              <a:defRPr/>
            </a:pPr>
            <a:fld id="{F97382C0-7194-424B-9570-1EE8707B6419}" type="datetime1">
              <a:rPr lang="en-US">
                <a:solidFill>
                  <a:srgbClr val="FFFF00"/>
                </a:solidFill>
              </a:rPr>
              <a:pPr>
                <a:defRPr/>
              </a:pPr>
              <a:t>5/20/2016</a:t>
            </a:fld>
            <a:endParaRPr lang="en-US" dirty="0">
              <a:solidFill>
                <a:srgbClr val="FFFF00"/>
              </a:solidFill>
            </a:endParaRPr>
          </a:p>
          <a:p>
            <a:pPr>
              <a:defRPr/>
            </a:pPr>
            <a:r>
              <a:rPr lang="en-US" dirty="0">
                <a:solidFill>
                  <a:srgbClr val="FFFF00"/>
                </a:solidFill>
              </a:rPr>
              <a:t>File name/location</a:t>
            </a:r>
          </a:p>
        </p:txBody>
      </p:sp>
      <p:sp>
        <p:nvSpPr>
          <p:cNvPr id="8" name="Rectangle 26"/>
          <p:cNvSpPr>
            <a:spLocks noGrp="1" noChangeArrowheads="1"/>
          </p:cNvSpPr>
          <p:nvPr>
            <p:ph type="ftr" sz="quarter" idx="11"/>
          </p:nvPr>
        </p:nvSpPr>
        <p:spPr>
          <a:ln/>
        </p:spPr>
        <p:txBody>
          <a:bodyPr/>
          <a:lstStyle>
            <a:lvl1pPr>
              <a:defRPr/>
            </a:lvl1pPr>
          </a:lstStyle>
          <a:p>
            <a:r>
              <a:rPr lang="en-US" dirty="0">
                <a:solidFill>
                  <a:srgbClr val="FFFF00"/>
                </a:solidFill>
              </a:rPr>
              <a:t>Company Confidential</a:t>
            </a:r>
          </a:p>
          <a:p>
            <a:r>
              <a:rPr lang="en-US" dirty="0">
                <a:solidFill>
                  <a:srgbClr val="FFFF00"/>
                </a:solidFill>
              </a:rPr>
              <a:t>Copyright © 2000 Eli Lilly and Company</a:t>
            </a:r>
          </a:p>
        </p:txBody>
      </p:sp>
    </p:spTree>
    <p:extLst>
      <p:ext uri="{BB962C8B-B14F-4D97-AF65-F5344CB8AC3E}">
        <p14:creationId xmlns:p14="http://schemas.microsoft.com/office/powerpoint/2010/main" val="283081832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5"/>
          <p:cNvSpPr>
            <a:spLocks noGrp="1" noChangeArrowheads="1"/>
          </p:cNvSpPr>
          <p:nvPr>
            <p:ph type="dt" sz="half" idx="10"/>
          </p:nvPr>
        </p:nvSpPr>
        <p:spPr>
          <a:ln/>
        </p:spPr>
        <p:txBody>
          <a:bodyPr/>
          <a:lstStyle>
            <a:lvl1pPr>
              <a:defRPr/>
            </a:lvl1pPr>
          </a:lstStyle>
          <a:p>
            <a:pPr>
              <a:defRPr/>
            </a:pPr>
            <a:fld id="{3AF95AB9-F0F4-4715-A411-32D231EF3CD7}" type="datetime1">
              <a:rPr lang="en-US">
                <a:solidFill>
                  <a:srgbClr val="FFFF00"/>
                </a:solidFill>
              </a:rPr>
              <a:pPr>
                <a:defRPr/>
              </a:pPr>
              <a:t>5/20/2016</a:t>
            </a:fld>
            <a:endParaRPr lang="en-US" dirty="0">
              <a:solidFill>
                <a:srgbClr val="FFFF00"/>
              </a:solidFill>
            </a:endParaRPr>
          </a:p>
          <a:p>
            <a:pPr>
              <a:defRPr/>
            </a:pPr>
            <a:r>
              <a:rPr lang="en-US" dirty="0">
                <a:solidFill>
                  <a:srgbClr val="FFFF00"/>
                </a:solidFill>
              </a:rPr>
              <a:t>File name/location</a:t>
            </a:r>
          </a:p>
        </p:txBody>
      </p:sp>
      <p:sp>
        <p:nvSpPr>
          <p:cNvPr id="4" name="Rectangle 26"/>
          <p:cNvSpPr>
            <a:spLocks noGrp="1" noChangeArrowheads="1"/>
          </p:cNvSpPr>
          <p:nvPr>
            <p:ph type="ftr" sz="quarter" idx="11"/>
          </p:nvPr>
        </p:nvSpPr>
        <p:spPr>
          <a:ln/>
        </p:spPr>
        <p:txBody>
          <a:bodyPr/>
          <a:lstStyle>
            <a:lvl1pPr>
              <a:defRPr/>
            </a:lvl1pPr>
          </a:lstStyle>
          <a:p>
            <a:r>
              <a:rPr lang="en-US" dirty="0">
                <a:solidFill>
                  <a:srgbClr val="FFFF00"/>
                </a:solidFill>
              </a:rPr>
              <a:t>Company Confidential</a:t>
            </a:r>
          </a:p>
          <a:p>
            <a:r>
              <a:rPr lang="en-US" dirty="0">
                <a:solidFill>
                  <a:srgbClr val="FFFF00"/>
                </a:solidFill>
              </a:rPr>
              <a:t>Copyright © 2000 Eli Lilly and Company</a:t>
            </a:r>
          </a:p>
        </p:txBody>
      </p:sp>
    </p:spTree>
    <p:extLst>
      <p:ext uri="{BB962C8B-B14F-4D97-AF65-F5344CB8AC3E}">
        <p14:creationId xmlns:p14="http://schemas.microsoft.com/office/powerpoint/2010/main" val="85762726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25"/>
          <p:cNvSpPr>
            <a:spLocks noGrp="1" noChangeArrowheads="1"/>
          </p:cNvSpPr>
          <p:nvPr>
            <p:ph type="dt" sz="half" idx="10"/>
          </p:nvPr>
        </p:nvSpPr>
        <p:spPr>
          <a:ln/>
        </p:spPr>
        <p:txBody>
          <a:bodyPr/>
          <a:lstStyle>
            <a:lvl1pPr>
              <a:defRPr/>
            </a:lvl1pPr>
          </a:lstStyle>
          <a:p>
            <a:pPr>
              <a:defRPr/>
            </a:pPr>
            <a:fld id="{6612305F-05CC-47A8-9B5A-326C31FEC0CD}" type="datetime1">
              <a:rPr lang="en-US">
                <a:solidFill>
                  <a:srgbClr val="FFFF00"/>
                </a:solidFill>
              </a:rPr>
              <a:pPr>
                <a:defRPr/>
              </a:pPr>
              <a:t>5/20/2016</a:t>
            </a:fld>
            <a:endParaRPr lang="en-US" dirty="0">
              <a:solidFill>
                <a:srgbClr val="FFFF00"/>
              </a:solidFill>
            </a:endParaRPr>
          </a:p>
          <a:p>
            <a:pPr>
              <a:defRPr/>
            </a:pPr>
            <a:r>
              <a:rPr lang="en-US" dirty="0">
                <a:solidFill>
                  <a:srgbClr val="FFFF00"/>
                </a:solidFill>
              </a:rPr>
              <a:t>File name/location</a:t>
            </a:r>
          </a:p>
        </p:txBody>
      </p:sp>
      <p:sp>
        <p:nvSpPr>
          <p:cNvPr id="3" name="Rectangle 26"/>
          <p:cNvSpPr>
            <a:spLocks noGrp="1" noChangeArrowheads="1"/>
          </p:cNvSpPr>
          <p:nvPr>
            <p:ph type="ftr" sz="quarter" idx="11"/>
          </p:nvPr>
        </p:nvSpPr>
        <p:spPr>
          <a:ln/>
        </p:spPr>
        <p:txBody>
          <a:bodyPr/>
          <a:lstStyle>
            <a:lvl1pPr>
              <a:defRPr/>
            </a:lvl1pPr>
          </a:lstStyle>
          <a:p>
            <a:r>
              <a:rPr lang="en-US" dirty="0">
                <a:solidFill>
                  <a:srgbClr val="FFFF00"/>
                </a:solidFill>
              </a:rPr>
              <a:t>Company Confidential</a:t>
            </a:r>
          </a:p>
          <a:p>
            <a:r>
              <a:rPr lang="en-US" dirty="0">
                <a:solidFill>
                  <a:srgbClr val="FFFF00"/>
                </a:solidFill>
              </a:rPr>
              <a:t>Copyright © 2000 Eli Lilly and Company</a:t>
            </a:r>
          </a:p>
        </p:txBody>
      </p:sp>
    </p:spTree>
    <p:extLst>
      <p:ext uri="{BB962C8B-B14F-4D97-AF65-F5344CB8AC3E}">
        <p14:creationId xmlns:p14="http://schemas.microsoft.com/office/powerpoint/2010/main" val="265807110"/>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4" name="TextBox 8"/>
          <p:cNvSpPr txBox="1"/>
          <p:nvPr userDrawn="1"/>
        </p:nvSpPr>
        <p:spPr>
          <a:xfrm>
            <a:off x="3214688" y="6429375"/>
            <a:ext cx="2571750" cy="338138"/>
          </a:xfrm>
          <a:prstGeom prst="rect">
            <a:avLst/>
          </a:prstGeom>
          <a:noFill/>
        </p:spPr>
        <p:txBody>
          <a:bodyPr>
            <a:spAutoFit/>
          </a:bodyPr>
          <a:lstStyle/>
          <a:p>
            <a:pPr algn="ctr" fontAlgn="base">
              <a:spcBef>
                <a:spcPct val="0"/>
              </a:spcBef>
              <a:spcAft>
                <a:spcPct val="0"/>
              </a:spcAft>
              <a:defRPr/>
            </a:pPr>
            <a:r>
              <a:rPr lang="it-IT" sz="1600" dirty="0">
                <a:solidFill>
                  <a:srgbClr val="EEECE1">
                    <a:lumMod val="50000"/>
                  </a:srgbClr>
                </a:solidFill>
                <a:cs typeface="Arial" charset="0"/>
              </a:rPr>
              <a:t>www.esanum.it/</a:t>
            </a:r>
            <a:r>
              <a:rPr lang="it-IT" sz="1600" dirty="0" err="1">
                <a:solidFill>
                  <a:srgbClr val="EEECE1">
                    <a:lumMod val="50000"/>
                  </a:srgbClr>
                </a:solidFill>
                <a:cs typeface="Arial" charset="0"/>
              </a:rPr>
              <a:t>cool</a:t>
            </a:r>
            <a:endParaRPr lang="en-US" sz="1600" dirty="0">
              <a:solidFill>
                <a:srgbClr val="EEECE1">
                  <a:lumMod val="50000"/>
                </a:srgbClr>
              </a:solidFill>
              <a:cs typeface="Arial" charset="0"/>
            </a:endParaRPr>
          </a:p>
        </p:txBody>
      </p:sp>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dirty="0" smtClean="0"/>
              <a:t>Fare clic per modificare lo stile del sottotitolo dello schema</a:t>
            </a:r>
            <a:endParaRPr lang="it-IT" dirty="0"/>
          </a:p>
        </p:txBody>
      </p:sp>
      <p:sp>
        <p:nvSpPr>
          <p:cNvPr id="5" name="Segnaposto data 3"/>
          <p:cNvSpPr>
            <a:spLocks noGrp="1"/>
          </p:cNvSpPr>
          <p:nvPr>
            <p:ph type="dt" sz="half" idx="10"/>
          </p:nvPr>
        </p:nvSpPr>
        <p:spPr/>
        <p:txBody>
          <a:bodyPr/>
          <a:lstStyle>
            <a:lvl1pPr>
              <a:defRPr/>
            </a:lvl1pPr>
          </a:lstStyle>
          <a:p>
            <a:pPr>
              <a:defRPr/>
            </a:pPr>
            <a:fld id="{8603F5FE-FF0C-4890-BDC8-7ACD153A7AE0}" type="datetime1">
              <a:rPr lang="it-IT"/>
              <a:pPr>
                <a:defRPr/>
              </a:pPr>
              <a:t>20/05/2016</a:t>
            </a:fld>
            <a:endParaRPr lang="it-IT"/>
          </a:p>
        </p:txBody>
      </p:sp>
      <p:sp>
        <p:nvSpPr>
          <p:cNvPr id="6" name="Segnaposto numero diapositiva 5"/>
          <p:cNvSpPr>
            <a:spLocks noGrp="1"/>
          </p:cNvSpPr>
          <p:nvPr>
            <p:ph type="sldNum" sz="quarter" idx="11"/>
          </p:nvPr>
        </p:nvSpPr>
        <p:spPr/>
        <p:txBody>
          <a:bodyPr/>
          <a:lstStyle>
            <a:lvl1pPr>
              <a:defRPr/>
            </a:lvl1pPr>
          </a:lstStyle>
          <a:p>
            <a:pPr>
              <a:defRPr/>
            </a:pPr>
            <a:fld id="{445F8FD6-6B84-48F1-BBCC-B257BC8CA469}" type="slidenum">
              <a:rPr lang="it-IT"/>
              <a:pPr>
                <a:defRPr/>
              </a:pPr>
              <a:t>‹N›</a:t>
            </a:fld>
            <a:endParaRPr lang="it-IT"/>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obj" preserve="1">
  <p:cSld name="Titolo e contenuto">
    <p:spTree>
      <p:nvGrpSpPr>
        <p:cNvPr id="1" name=""/>
        <p:cNvGrpSpPr/>
        <p:nvPr/>
      </p:nvGrpSpPr>
      <p:grpSpPr>
        <a:xfrm>
          <a:off x="0" y="0"/>
          <a:ext cx="0" cy="0"/>
          <a:chOff x="0" y="0"/>
          <a:chExt cx="0" cy="0"/>
        </a:xfrm>
      </p:grpSpPr>
      <p:pic>
        <p:nvPicPr>
          <p:cNvPr id="4" name="Picture 2" descr="C:\Documents and Settings\xf02424\My Documents\ADV BOARD\NEW TOP\COOL\LOGO COOL\logo-sito FINALE .png"/>
          <p:cNvPicPr>
            <a:picLocks noChangeAspect="1" noChangeArrowheads="1"/>
          </p:cNvPicPr>
          <p:nvPr userDrawn="1"/>
        </p:nvPicPr>
        <p:blipFill>
          <a:blip r:embed="rId2" cstate="print"/>
          <a:srcRect/>
          <a:stretch>
            <a:fillRect/>
          </a:stretch>
        </p:blipFill>
        <p:spPr bwMode="auto">
          <a:xfrm>
            <a:off x="6643688" y="20638"/>
            <a:ext cx="2533650" cy="622300"/>
          </a:xfrm>
          <a:prstGeom prst="rect">
            <a:avLst/>
          </a:prstGeom>
          <a:noFill/>
          <a:ln w="9525">
            <a:noFill/>
            <a:miter lim="800000"/>
            <a:headEnd/>
            <a:tailEnd/>
          </a:ln>
        </p:spPr>
      </p:pic>
      <p:pic>
        <p:nvPicPr>
          <p:cNvPr id="5" name="Picture 2" descr="C:\Documents and Settings\xf02424\My Documents\ADV BOARD\NEW TOP\COOL\LOGO COOL\logo-sito FINALE .png"/>
          <p:cNvPicPr>
            <a:picLocks noChangeAspect="1" noChangeArrowheads="1"/>
          </p:cNvPicPr>
          <p:nvPr userDrawn="1"/>
        </p:nvPicPr>
        <p:blipFill>
          <a:blip r:embed="rId2" cstate="print"/>
          <a:srcRect/>
          <a:stretch>
            <a:fillRect/>
          </a:stretch>
        </p:blipFill>
        <p:spPr bwMode="auto">
          <a:xfrm>
            <a:off x="6610350" y="0"/>
            <a:ext cx="2533650" cy="622300"/>
          </a:xfrm>
          <a:prstGeom prst="rect">
            <a:avLst/>
          </a:prstGeom>
          <a:noFill/>
          <a:ln w="9525">
            <a:noFill/>
            <a:miter lim="800000"/>
            <a:headEnd/>
            <a:tailEnd/>
          </a:ln>
        </p:spPr>
      </p:pic>
      <p:sp>
        <p:nvSpPr>
          <p:cNvPr id="2" name="Titolo 1"/>
          <p:cNvSpPr>
            <a:spLocks noGrp="1"/>
          </p:cNvSpPr>
          <p:nvPr>
            <p:ph type="title"/>
          </p:nvPr>
        </p:nvSpPr>
        <p:spPr/>
        <p:txBody>
          <a:bodyPr/>
          <a:lstStyle>
            <a:lvl1pPr algn="l">
              <a:defRPr/>
            </a:lvl1pPr>
          </a:lstStyle>
          <a:p>
            <a:r>
              <a:rPr lang="it-IT" dirty="0" smtClean="0"/>
              <a:t>Fare clic per modificare lo stile del titolo</a:t>
            </a:r>
            <a:endParaRPr lang="it-IT" dirty="0"/>
          </a:p>
        </p:txBody>
      </p:sp>
      <p:sp>
        <p:nvSpPr>
          <p:cNvPr id="3" name="Segnaposto contenuto 2"/>
          <p:cNvSpPr>
            <a:spLocks noGrp="1"/>
          </p:cNvSpPr>
          <p:nvPr>
            <p:ph idx="1"/>
          </p:nvPr>
        </p:nvSpPr>
        <p:spPr/>
        <p:txBody>
          <a:bodyPr/>
          <a:lstStyle>
            <a:lvl1pPr>
              <a:buFontTx/>
              <a:buBlip>
                <a:blip r:embed="rId3"/>
              </a:buBlip>
              <a:defRPr/>
            </a:lvl1pPr>
          </a:lstStyle>
          <a:p>
            <a:pPr lvl="0"/>
            <a:r>
              <a:rPr lang="it-IT" dirty="0" smtClean="0"/>
              <a:t>Fare clic per modificare stili del testo dello schema</a:t>
            </a:r>
          </a:p>
          <a:p>
            <a:pPr lvl="1"/>
            <a:r>
              <a:rPr lang="it-IT" dirty="0" smtClean="0"/>
              <a:t>Secondo livello</a:t>
            </a:r>
          </a:p>
          <a:p>
            <a:pPr lvl="2"/>
            <a:r>
              <a:rPr lang="it-IT" dirty="0" smtClean="0"/>
              <a:t>Terzo livello</a:t>
            </a:r>
          </a:p>
          <a:p>
            <a:pPr lvl="3"/>
            <a:r>
              <a:rPr lang="it-IT" dirty="0" smtClean="0"/>
              <a:t>Quarto livello</a:t>
            </a:r>
          </a:p>
          <a:p>
            <a:pPr lvl="4"/>
            <a:r>
              <a:rPr lang="it-IT" dirty="0" smtClean="0"/>
              <a:t>Quinto livello</a:t>
            </a:r>
            <a:endParaRPr lang="it-IT" dirty="0"/>
          </a:p>
        </p:txBody>
      </p:sp>
      <p:sp>
        <p:nvSpPr>
          <p:cNvPr id="6" name="Segnaposto data 3"/>
          <p:cNvSpPr>
            <a:spLocks noGrp="1"/>
          </p:cNvSpPr>
          <p:nvPr>
            <p:ph type="dt" sz="half" idx="10"/>
          </p:nvPr>
        </p:nvSpPr>
        <p:spPr/>
        <p:txBody>
          <a:bodyPr/>
          <a:lstStyle>
            <a:lvl1pPr>
              <a:defRPr/>
            </a:lvl1pPr>
          </a:lstStyle>
          <a:p>
            <a:pPr>
              <a:defRPr/>
            </a:pPr>
            <a:fld id="{0802F18E-53BC-47CF-84C4-1A4D4903E1D0}" type="datetime1">
              <a:rPr lang="it-IT"/>
              <a:pPr>
                <a:defRPr/>
              </a:pPr>
              <a:t>20/05/2016</a:t>
            </a:fld>
            <a:endParaRPr lang="it-IT"/>
          </a:p>
        </p:txBody>
      </p:sp>
      <p:sp>
        <p:nvSpPr>
          <p:cNvPr id="7" name="Segnaposto numero diapositiva 5"/>
          <p:cNvSpPr>
            <a:spLocks noGrp="1"/>
          </p:cNvSpPr>
          <p:nvPr>
            <p:ph type="sldNum" sz="quarter" idx="11"/>
          </p:nvPr>
        </p:nvSpPr>
        <p:spPr/>
        <p:txBody>
          <a:bodyPr/>
          <a:lstStyle>
            <a:lvl1pPr>
              <a:defRPr/>
            </a:lvl1pPr>
          </a:lstStyle>
          <a:p>
            <a:pPr>
              <a:defRPr/>
            </a:pPr>
            <a:fld id="{28184C68-89FE-4EB0-9994-8BB52D138FAF}" type="slidenum">
              <a:rPr lang="it-IT"/>
              <a:pPr>
                <a:defRPr/>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382588" y="667512"/>
            <a:ext cx="8464550" cy="1103312"/>
          </a:xfrm>
        </p:spPr>
        <p:txBody>
          <a:bodyPr/>
          <a:lstStyle/>
          <a:p>
            <a:r>
              <a:rPr lang="en-US" dirty="0" smtClean="0"/>
              <a:t>Click to edit Master title style</a:t>
            </a:r>
            <a:endParaRPr lang="en-US" dirty="0"/>
          </a:p>
        </p:txBody>
      </p:sp>
      <p:sp>
        <p:nvSpPr>
          <p:cNvPr id="3" name="Text Placeholder 2"/>
          <p:cNvSpPr>
            <a:spLocks noGrp="1"/>
          </p:cNvSpPr>
          <p:nvPr>
            <p:ph type="body" sz="half" idx="1"/>
          </p:nvPr>
        </p:nvSpPr>
        <p:spPr>
          <a:xfrm>
            <a:off x="385763" y="1828800"/>
            <a:ext cx="4151312" cy="4546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hart Placeholder 3"/>
          <p:cNvSpPr>
            <a:spLocks noGrp="1"/>
          </p:cNvSpPr>
          <p:nvPr>
            <p:ph type="chart" sz="half" idx="2"/>
          </p:nvPr>
        </p:nvSpPr>
        <p:spPr>
          <a:xfrm>
            <a:off x="4689475" y="1828800"/>
            <a:ext cx="4151313" cy="4546600"/>
          </a:xfrm>
        </p:spPr>
        <p:txBody>
          <a:bodyPr/>
          <a:lstStyle/>
          <a:p>
            <a:pPr lvl="0"/>
            <a:endParaRPr lang="en-US" noProof="0" dirty="0" smtClean="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lvl1pPr>
              <a:defRPr/>
            </a:lvl1pPr>
          </a:lstStyle>
          <a:p>
            <a:pPr>
              <a:defRPr/>
            </a:pPr>
            <a:fld id="{FBD62441-0EAC-4A65-AB08-CD437AF81DEE}" type="datetime1">
              <a:rPr lang="it-IT"/>
              <a:pPr>
                <a:defRPr/>
              </a:pPr>
              <a:t>20/05/2016</a:t>
            </a:fld>
            <a:endParaRPr lang="it-IT"/>
          </a:p>
        </p:txBody>
      </p:sp>
      <p:sp>
        <p:nvSpPr>
          <p:cNvPr id="5" name="Segnaposto numero diapositiva 5"/>
          <p:cNvSpPr>
            <a:spLocks noGrp="1"/>
          </p:cNvSpPr>
          <p:nvPr>
            <p:ph type="sldNum" sz="quarter" idx="11"/>
          </p:nvPr>
        </p:nvSpPr>
        <p:spPr/>
        <p:txBody>
          <a:bodyPr/>
          <a:lstStyle>
            <a:lvl1pPr>
              <a:defRPr/>
            </a:lvl1pPr>
          </a:lstStyle>
          <a:p>
            <a:pPr>
              <a:defRPr/>
            </a:pPr>
            <a:fld id="{CA47F3DD-76C4-433F-9535-6177B2971BD2}" type="slidenum">
              <a:rPr lang="it-IT"/>
              <a:pPr>
                <a:defRPr/>
              </a:pPr>
              <a:t>‹N›</a:t>
            </a:fld>
            <a:endParaRPr lang="it-IT"/>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buFontTx/>
              <a:buBlip>
                <a:blip r:embed="rId2"/>
              </a:buBlip>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dirty="0" smtClean="0"/>
              <a:t>Fare clic per modificare stili del testo dello schema</a:t>
            </a:r>
          </a:p>
          <a:p>
            <a:pPr lvl="1"/>
            <a:r>
              <a:rPr lang="it-IT" dirty="0" smtClean="0"/>
              <a:t>Secondo livello</a:t>
            </a:r>
          </a:p>
          <a:p>
            <a:pPr lvl="2"/>
            <a:r>
              <a:rPr lang="it-IT" dirty="0" smtClean="0"/>
              <a:t>Terzo livello</a:t>
            </a:r>
          </a:p>
          <a:p>
            <a:pPr lvl="3"/>
            <a:r>
              <a:rPr lang="it-IT" dirty="0" smtClean="0"/>
              <a:t>Quarto livello</a:t>
            </a:r>
          </a:p>
          <a:p>
            <a:pPr lvl="4"/>
            <a:r>
              <a:rPr lang="it-IT" dirty="0" smtClean="0"/>
              <a:t>Quinto livello</a:t>
            </a:r>
            <a:endParaRPr lang="it-IT" dirty="0"/>
          </a:p>
        </p:txBody>
      </p:sp>
      <p:sp>
        <p:nvSpPr>
          <p:cNvPr id="4" name="Segnaposto contenuto 3"/>
          <p:cNvSpPr>
            <a:spLocks noGrp="1"/>
          </p:cNvSpPr>
          <p:nvPr>
            <p:ph sz="half" idx="2"/>
          </p:nvPr>
        </p:nvSpPr>
        <p:spPr>
          <a:xfrm>
            <a:off x="4648200" y="1600200"/>
            <a:ext cx="4038600" cy="4525963"/>
          </a:xfrm>
        </p:spPr>
        <p:txBody>
          <a:bodyPr/>
          <a:lstStyle>
            <a:lvl1pPr>
              <a:buFontTx/>
              <a:buBlip>
                <a:blip r:embed="rId2"/>
              </a:buBlip>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dirty="0" smtClean="0"/>
              <a:t>Fare clic per modificare stili del testo dello schema</a:t>
            </a:r>
          </a:p>
          <a:p>
            <a:pPr lvl="1"/>
            <a:r>
              <a:rPr lang="it-IT" dirty="0" smtClean="0"/>
              <a:t>Secondo livello</a:t>
            </a:r>
          </a:p>
          <a:p>
            <a:pPr lvl="2"/>
            <a:r>
              <a:rPr lang="it-IT" dirty="0" smtClean="0"/>
              <a:t>Terzo livello</a:t>
            </a:r>
          </a:p>
          <a:p>
            <a:pPr lvl="3"/>
            <a:r>
              <a:rPr lang="it-IT" dirty="0" smtClean="0"/>
              <a:t>Quarto livello</a:t>
            </a:r>
          </a:p>
          <a:p>
            <a:pPr lvl="4"/>
            <a:r>
              <a:rPr lang="it-IT" dirty="0" smtClean="0"/>
              <a:t>Quinto livello</a:t>
            </a:r>
            <a:endParaRPr lang="it-IT" dirty="0"/>
          </a:p>
        </p:txBody>
      </p:sp>
      <p:sp>
        <p:nvSpPr>
          <p:cNvPr id="5" name="Segnaposto data 3"/>
          <p:cNvSpPr>
            <a:spLocks noGrp="1"/>
          </p:cNvSpPr>
          <p:nvPr>
            <p:ph type="dt" sz="half" idx="10"/>
          </p:nvPr>
        </p:nvSpPr>
        <p:spPr/>
        <p:txBody>
          <a:bodyPr/>
          <a:lstStyle>
            <a:lvl1pPr>
              <a:defRPr/>
            </a:lvl1pPr>
          </a:lstStyle>
          <a:p>
            <a:pPr>
              <a:defRPr/>
            </a:pPr>
            <a:fld id="{3621AE58-C297-4B93-860E-4C52ABEA8486}" type="datetime1">
              <a:rPr lang="it-IT"/>
              <a:pPr>
                <a:defRPr/>
              </a:pPr>
              <a:t>20/05/2016</a:t>
            </a:fld>
            <a:endParaRPr lang="it-IT"/>
          </a:p>
        </p:txBody>
      </p:sp>
      <p:sp>
        <p:nvSpPr>
          <p:cNvPr id="6" name="Segnaposto numero diapositiva 5"/>
          <p:cNvSpPr>
            <a:spLocks noGrp="1"/>
          </p:cNvSpPr>
          <p:nvPr>
            <p:ph type="sldNum" sz="quarter" idx="11"/>
          </p:nvPr>
        </p:nvSpPr>
        <p:spPr/>
        <p:txBody>
          <a:bodyPr/>
          <a:lstStyle>
            <a:lvl1pPr>
              <a:defRPr/>
            </a:lvl1pPr>
          </a:lstStyle>
          <a:p>
            <a:pPr>
              <a:defRPr/>
            </a:pPr>
            <a:fld id="{E4478BBB-189D-4252-A617-BD74F785D1C5}" type="slidenum">
              <a:rPr lang="it-IT"/>
              <a:pPr>
                <a:defRPr/>
              </a:pPr>
              <a:t>‹N›</a:t>
            </a:fld>
            <a:endParaRPr lang="it-IT"/>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buFontTx/>
              <a:buBlip>
                <a:blip r:embed="rId2"/>
              </a:buBlip>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dirty="0" smtClean="0"/>
              <a:t>Fare clic per modificare stili del testo dello schema</a:t>
            </a:r>
          </a:p>
          <a:p>
            <a:pPr lvl="1"/>
            <a:r>
              <a:rPr lang="it-IT" dirty="0" smtClean="0"/>
              <a:t>Secondo livello</a:t>
            </a:r>
          </a:p>
          <a:p>
            <a:pPr lvl="2"/>
            <a:r>
              <a:rPr lang="it-IT" dirty="0" smtClean="0"/>
              <a:t>Terzo livello</a:t>
            </a:r>
          </a:p>
          <a:p>
            <a:pPr lvl="3"/>
            <a:r>
              <a:rPr lang="it-IT" dirty="0" smtClean="0"/>
              <a:t>Quarto livello</a:t>
            </a:r>
          </a:p>
          <a:p>
            <a:pPr lvl="4"/>
            <a:r>
              <a:rPr lang="it-IT" dirty="0" smtClean="0"/>
              <a:t>Quinto livello</a:t>
            </a:r>
            <a:endParaRPr lang="it-IT" dirty="0"/>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buFontTx/>
              <a:buBlip>
                <a:blip r:embed="rId2"/>
              </a:buBlip>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dirty="0" smtClean="0"/>
              <a:t>Fare clic per modificare stili del testo dello schema</a:t>
            </a:r>
          </a:p>
          <a:p>
            <a:pPr lvl="1"/>
            <a:r>
              <a:rPr lang="it-IT" dirty="0" smtClean="0"/>
              <a:t>Secondo livello</a:t>
            </a:r>
          </a:p>
          <a:p>
            <a:pPr lvl="2"/>
            <a:r>
              <a:rPr lang="it-IT" dirty="0" smtClean="0"/>
              <a:t>Terzo livello</a:t>
            </a:r>
          </a:p>
          <a:p>
            <a:pPr lvl="3"/>
            <a:r>
              <a:rPr lang="it-IT" dirty="0" smtClean="0"/>
              <a:t>Quarto livello</a:t>
            </a:r>
          </a:p>
          <a:p>
            <a:pPr lvl="4"/>
            <a:r>
              <a:rPr lang="it-IT" dirty="0" smtClean="0"/>
              <a:t>Quinto livello</a:t>
            </a:r>
            <a:endParaRPr lang="it-IT" dirty="0"/>
          </a:p>
        </p:txBody>
      </p:sp>
      <p:sp>
        <p:nvSpPr>
          <p:cNvPr id="7" name="Segnaposto data 3"/>
          <p:cNvSpPr>
            <a:spLocks noGrp="1"/>
          </p:cNvSpPr>
          <p:nvPr>
            <p:ph type="dt" sz="half" idx="10"/>
          </p:nvPr>
        </p:nvSpPr>
        <p:spPr/>
        <p:txBody>
          <a:bodyPr/>
          <a:lstStyle>
            <a:lvl1pPr>
              <a:defRPr/>
            </a:lvl1pPr>
          </a:lstStyle>
          <a:p>
            <a:pPr>
              <a:defRPr/>
            </a:pPr>
            <a:fld id="{39FBDA8A-2511-4149-9C91-C27933FAD627}" type="datetime1">
              <a:rPr lang="it-IT"/>
              <a:pPr>
                <a:defRPr/>
              </a:pPr>
              <a:t>20/05/2016</a:t>
            </a:fld>
            <a:endParaRPr lang="it-IT"/>
          </a:p>
        </p:txBody>
      </p:sp>
      <p:sp>
        <p:nvSpPr>
          <p:cNvPr id="8" name="Segnaposto numero diapositiva 5"/>
          <p:cNvSpPr>
            <a:spLocks noGrp="1"/>
          </p:cNvSpPr>
          <p:nvPr>
            <p:ph type="sldNum" sz="quarter" idx="11"/>
          </p:nvPr>
        </p:nvSpPr>
        <p:spPr/>
        <p:txBody>
          <a:bodyPr/>
          <a:lstStyle>
            <a:lvl1pPr>
              <a:defRPr/>
            </a:lvl1pPr>
          </a:lstStyle>
          <a:p>
            <a:pPr>
              <a:defRPr/>
            </a:pPr>
            <a:fld id="{6D5B0C36-AA00-467F-9623-6C7DEE7CAD1A}" type="slidenum">
              <a:rPr lang="it-IT"/>
              <a:pPr>
                <a:defRPr/>
              </a:pPr>
              <a:t>‹N›</a:t>
            </a:fld>
            <a:endParaRPr lang="it-IT"/>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3"/>
          <p:cNvSpPr>
            <a:spLocks noGrp="1"/>
          </p:cNvSpPr>
          <p:nvPr>
            <p:ph type="dt" sz="half" idx="10"/>
          </p:nvPr>
        </p:nvSpPr>
        <p:spPr/>
        <p:txBody>
          <a:bodyPr/>
          <a:lstStyle>
            <a:lvl1pPr>
              <a:defRPr/>
            </a:lvl1pPr>
          </a:lstStyle>
          <a:p>
            <a:pPr>
              <a:defRPr/>
            </a:pPr>
            <a:fld id="{A9120BE5-9E28-46CE-AD8B-85F300D0E62D}" type="datetime1">
              <a:rPr lang="it-IT"/>
              <a:pPr>
                <a:defRPr/>
              </a:pPr>
              <a:t>20/05/2016</a:t>
            </a:fld>
            <a:endParaRPr lang="it-IT"/>
          </a:p>
        </p:txBody>
      </p:sp>
      <p:sp>
        <p:nvSpPr>
          <p:cNvPr id="4" name="Segnaposto numero diapositiva 5"/>
          <p:cNvSpPr>
            <a:spLocks noGrp="1"/>
          </p:cNvSpPr>
          <p:nvPr>
            <p:ph type="sldNum" sz="quarter" idx="11"/>
          </p:nvPr>
        </p:nvSpPr>
        <p:spPr/>
        <p:txBody>
          <a:bodyPr/>
          <a:lstStyle>
            <a:lvl1pPr>
              <a:defRPr/>
            </a:lvl1pPr>
          </a:lstStyle>
          <a:p>
            <a:pPr>
              <a:defRPr/>
            </a:pPr>
            <a:fld id="{94E9CB73-7D6E-45DC-83FB-8353F65071CC}" type="slidenum">
              <a:rPr lang="it-IT"/>
              <a:pPr>
                <a:defRPr/>
              </a:pPr>
              <a:t>‹N›</a:t>
            </a:fld>
            <a:endParaRPr lang="it-IT"/>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
        <p:nvSpPr>
          <p:cNvPr id="2" name="Segnaposto data 3"/>
          <p:cNvSpPr>
            <a:spLocks noGrp="1"/>
          </p:cNvSpPr>
          <p:nvPr>
            <p:ph type="dt" sz="half" idx="10"/>
          </p:nvPr>
        </p:nvSpPr>
        <p:spPr/>
        <p:txBody>
          <a:bodyPr/>
          <a:lstStyle>
            <a:lvl1pPr>
              <a:defRPr/>
            </a:lvl1pPr>
          </a:lstStyle>
          <a:p>
            <a:pPr>
              <a:defRPr/>
            </a:pPr>
            <a:fld id="{B9416E7A-0881-4302-80D2-9391C1AB7E58}" type="datetime1">
              <a:rPr lang="it-IT"/>
              <a:pPr>
                <a:defRPr/>
              </a:pPr>
              <a:t>20/05/2016</a:t>
            </a:fld>
            <a:endParaRPr lang="it-IT"/>
          </a:p>
        </p:txBody>
      </p:sp>
      <p:sp>
        <p:nvSpPr>
          <p:cNvPr id="3" name="Segnaposto numero diapositiva 5"/>
          <p:cNvSpPr>
            <a:spLocks noGrp="1"/>
          </p:cNvSpPr>
          <p:nvPr>
            <p:ph type="sldNum" sz="quarter" idx="11"/>
          </p:nvPr>
        </p:nvSpPr>
        <p:spPr/>
        <p:txBody>
          <a:bodyPr/>
          <a:lstStyle>
            <a:lvl1pPr>
              <a:defRPr/>
            </a:lvl1pPr>
          </a:lstStyle>
          <a:p>
            <a:pPr>
              <a:defRPr/>
            </a:pPr>
            <a:fld id="{6A235F37-3CC5-463F-9D58-29BC10F638B0}" type="slidenum">
              <a:rPr lang="it-IT"/>
              <a:pPr>
                <a:defRPr/>
              </a:pPr>
              <a:t>‹N›</a:t>
            </a:fld>
            <a:endParaRPr lang="it-IT"/>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buFontTx/>
              <a:buBlip>
                <a:blip r:embed="rId2"/>
              </a:buBlip>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dirty="0" smtClean="0"/>
              <a:t>Fare clic per modificare stili del testo dello schema</a:t>
            </a:r>
          </a:p>
          <a:p>
            <a:pPr lvl="1"/>
            <a:r>
              <a:rPr lang="it-IT" dirty="0" smtClean="0"/>
              <a:t>Secondo livello</a:t>
            </a:r>
          </a:p>
          <a:p>
            <a:pPr lvl="2"/>
            <a:r>
              <a:rPr lang="it-IT" dirty="0" smtClean="0"/>
              <a:t>Terzo livello</a:t>
            </a:r>
          </a:p>
          <a:p>
            <a:pPr lvl="3"/>
            <a:r>
              <a:rPr lang="it-IT" dirty="0" smtClean="0"/>
              <a:t>Quarto livello</a:t>
            </a:r>
          </a:p>
          <a:p>
            <a:pPr lvl="4"/>
            <a:r>
              <a:rPr lang="it-IT" dirty="0" smtClean="0"/>
              <a:t>Quinto livello</a:t>
            </a:r>
            <a:endParaRPr lang="it-IT" dirty="0"/>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fld id="{8C1016CC-83DB-445B-81C2-14B09E7D7E2E}" type="datetime1">
              <a:rPr lang="it-IT"/>
              <a:pPr>
                <a:defRPr/>
              </a:pPr>
              <a:t>20/05/2016</a:t>
            </a:fld>
            <a:endParaRPr lang="it-IT"/>
          </a:p>
        </p:txBody>
      </p:sp>
      <p:sp>
        <p:nvSpPr>
          <p:cNvPr id="6" name="Segnaposto numero diapositiva 5"/>
          <p:cNvSpPr>
            <a:spLocks noGrp="1"/>
          </p:cNvSpPr>
          <p:nvPr>
            <p:ph type="sldNum" sz="quarter" idx="11"/>
          </p:nvPr>
        </p:nvSpPr>
        <p:spPr/>
        <p:txBody>
          <a:bodyPr/>
          <a:lstStyle>
            <a:lvl1pPr>
              <a:defRPr/>
            </a:lvl1pPr>
          </a:lstStyle>
          <a:p>
            <a:pPr>
              <a:defRPr/>
            </a:pPr>
            <a:fld id="{CE9C4C22-0352-4089-A413-6F163674692B}" type="slidenum">
              <a:rPr lang="it-IT"/>
              <a:pPr>
                <a:defRPr/>
              </a:pPr>
              <a:t>‹N›</a:t>
            </a:fld>
            <a:endParaRPr lang="it-IT"/>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fld id="{F5FA1764-8117-430B-82BB-031FD33F37EA}" type="datetime1">
              <a:rPr lang="it-IT"/>
              <a:pPr>
                <a:defRPr/>
              </a:pPr>
              <a:t>20/05/2016</a:t>
            </a:fld>
            <a:endParaRPr lang="it-IT"/>
          </a:p>
        </p:txBody>
      </p:sp>
      <p:sp>
        <p:nvSpPr>
          <p:cNvPr id="6" name="Segnaposto numero diapositiva 5"/>
          <p:cNvSpPr>
            <a:spLocks noGrp="1"/>
          </p:cNvSpPr>
          <p:nvPr>
            <p:ph type="sldNum" sz="quarter" idx="11"/>
          </p:nvPr>
        </p:nvSpPr>
        <p:spPr/>
        <p:txBody>
          <a:bodyPr/>
          <a:lstStyle>
            <a:lvl1pPr>
              <a:defRPr/>
            </a:lvl1pPr>
          </a:lstStyle>
          <a:p>
            <a:pPr>
              <a:defRPr/>
            </a:pPr>
            <a:fld id="{290E559B-1C26-4E92-845E-88731BC4678D}" type="slidenum">
              <a:rPr lang="it-IT"/>
              <a:pPr>
                <a:defRPr/>
              </a:pPr>
              <a:t>‹N›</a:t>
            </a:fld>
            <a:endParaRPr lang="it-IT"/>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1_Immagine con didascalia">
    <p:spTree>
      <p:nvGrpSpPr>
        <p:cNvPr id="1" name=""/>
        <p:cNvGrpSpPr/>
        <p:nvPr/>
      </p:nvGrpSpPr>
      <p:grpSpPr>
        <a:xfrm>
          <a:off x="0" y="0"/>
          <a:ext cx="0" cy="0"/>
          <a:chOff x="0" y="0"/>
          <a:chExt cx="0" cy="0"/>
        </a:xfrm>
      </p:grpSpPr>
      <p:pic>
        <p:nvPicPr>
          <p:cNvPr id="2" name="Picture 8"/>
          <p:cNvPicPr>
            <a:picLocks noChangeAspect="1" noChangeArrowheads="1"/>
          </p:cNvPicPr>
          <p:nvPr userDrawn="1"/>
        </p:nvPicPr>
        <p:blipFill>
          <a:blip r:embed="rId2" cstate="print"/>
          <a:srcRect l="21680" t="34688" r="21484" b="17499"/>
          <a:stretch>
            <a:fillRect/>
          </a:stretch>
        </p:blipFill>
        <p:spPr bwMode="auto">
          <a:xfrm>
            <a:off x="857250" y="1500188"/>
            <a:ext cx="7415213" cy="3898900"/>
          </a:xfrm>
          <a:prstGeom prst="rect">
            <a:avLst/>
          </a:prstGeom>
          <a:noFill/>
          <a:ln w="9525">
            <a:noFill/>
            <a:miter lim="800000"/>
            <a:headEnd/>
            <a:tailEnd/>
          </a:ln>
        </p:spPr>
      </p:pic>
      <p:sp>
        <p:nvSpPr>
          <p:cNvPr id="3" name="Segnaposto data 3"/>
          <p:cNvSpPr>
            <a:spLocks noGrp="1"/>
          </p:cNvSpPr>
          <p:nvPr>
            <p:ph type="dt" sz="half" idx="10"/>
          </p:nvPr>
        </p:nvSpPr>
        <p:spPr/>
        <p:txBody>
          <a:bodyPr/>
          <a:lstStyle>
            <a:lvl1pPr>
              <a:defRPr/>
            </a:lvl1pPr>
          </a:lstStyle>
          <a:p>
            <a:pPr>
              <a:defRPr/>
            </a:pPr>
            <a:fld id="{A4637C69-E986-4602-A6DC-5924E59C727B}" type="datetime1">
              <a:rPr lang="it-IT"/>
              <a:pPr>
                <a:defRPr/>
              </a:pPr>
              <a:t>20/05/2016</a:t>
            </a:fld>
            <a:endParaRPr lang="it-IT"/>
          </a:p>
        </p:txBody>
      </p:sp>
      <p:sp>
        <p:nvSpPr>
          <p:cNvPr id="4" name="Segnaposto numero diapositiva 5"/>
          <p:cNvSpPr>
            <a:spLocks noGrp="1"/>
          </p:cNvSpPr>
          <p:nvPr>
            <p:ph type="sldNum" sz="quarter" idx="11"/>
          </p:nvPr>
        </p:nvSpPr>
        <p:spPr/>
        <p:txBody>
          <a:bodyPr/>
          <a:lstStyle>
            <a:lvl1pPr>
              <a:defRPr/>
            </a:lvl1pPr>
          </a:lstStyle>
          <a:p>
            <a:pPr>
              <a:defRPr/>
            </a:pPr>
            <a:fld id="{9E14F34D-4221-45FE-AC18-E9DF9E337811}" type="slidenum">
              <a:rPr lang="it-IT"/>
              <a:pPr>
                <a:defRPr/>
              </a:pPr>
              <a:t>‹N›</a:t>
            </a:fld>
            <a:endParaRPr lang="it-IT"/>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2_Immagine con didascalia">
    <p:spTree>
      <p:nvGrpSpPr>
        <p:cNvPr id="1" name=""/>
        <p:cNvGrpSpPr/>
        <p:nvPr/>
      </p:nvGrpSpPr>
      <p:grpSpPr>
        <a:xfrm>
          <a:off x="0" y="0"/>
          <a:ext cx="0" cy="0"/>
          <a:chOff x="0" y="0"/>
          <a:chExt cx="0" cy="0"/>
        </a:xfrm>
      </p:grpSpPr>
      <p:pic>
        <p:nvPicPr>
          <p:cNvPr id="2" name="Picture 2" descr="C:\Documents and Settings\xf02424\My Documents\ADV BOARD\NEW TOP\COOL\LOGO COOL\LOGO FINALE\logo-sito FINALE .png"/>
          <p:cNvPicPr>
            <a:picLocks noChangeAspect="1" noChangeArrowheads="1"/>
          </p:cNvPicPr>
          <p:nvPr userDrawn="1"/>
        </p:nvPicPr>
        <p:blipFill>
          <a:blip r:embed="rId2" cstate="print"/>
          <a:srcRect/>
          <a:stretch>
            <a:fillRect/>
          </a:stretch>
        </p:blipFill>
        <p:spPr bwMode="auto">
          <a:xfrm>
            <a:off x="417513" y="2357438"/>
            <a:ext cx="8726487" cy="2143125"/>
          </a:xfrm>
          <a:prstGeom prst="rect">
            <a:avLst/>
          </a:prstGeom>
          <a:noFill/>
          <a:ln w="9525">
            <a:noFill/>
            <a:miter lim="800000"/>
            <a:headEnd/>
            <a:tailEnd/>
          </a:ln>
        </p:spPr>
      </p:pic>
      <p:sp>
        <p:nvSpPr>
          <p:cNvPr id="3" name="Segnaposto data 3"/>
          <p:cNvSpPr>
            <a:spLocks noGrp="1"/>
          </p:cNvSpPr>
          <p:nvPr>
            <p:ph type="dt" sz="half" idx="10"/>
          </p:nvPr>
        </p:nvSpPr>
        <p:spPr/>
        <p:txBody>
          <a:bodyPr/>
          <a:lstStyle>
            <a:lvl1pPr>
              <a:defRPr/>
            </a:lvl1pPr>
          </a:lstStyle>
          <a:p>
            <a:pPr>
              <a:defRPr/>
            </a:pPr>
            <a:fld id="{B1E13B61-ABA5-4957-9331-4B76C7469F14}" type="datetime1">
              <a:rPr lang="it-IT"/>
              <a:pPr>
                <a:defRPr/>
              </a:pPr>
              <a:t>20/05/2016</a:t>
            </a:fld>
            <a:endParaRPr lang="it-IT"/>
          </a:p>
        </p:txBody>
      </p:sp>
      <p:sp>
        <p:nvSpPr>
          <p:cNvPr id="4" name="Segnaposto numero diapositiva 5"/>
          <p:cNvSpPr>
            <a:spLocks noGrp="1"/>
          </p:cNvSpPr>
          <p:nvPr>
            <p:ph type="sldNum" sz="quarter" idx="11"/>
          </p:nvPr>
        </p:nvSpPr>
        <p:spPr/>
        <p:txBody>
          <a:bodyPr/>
          <a:lstStyle>
            <a:lvl1pPr>
              <a:defRPr/>
            </a:lvl1pPr>
          </a:lstStyle>
          <a:p>
            <a:pPr>
              <a:defRPr/>
            </a:pPr>
            <a:fld id="{26DCA9E9-70E5-4871-B69E-0BCFE1E40CF9}" type="slidenum">
              <a:rPr lang="it-IT"/>
              <a:pPr>
                <a:defRPr/>
              </a:pPr>
              <a:t>‹N›</a:t>
            </a:fld>
            <a:endParaRPr lang="it-IT"/>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lvl1pPr>
              <a:buFontTx/>
              <a:buBlip>
                <a:blip r:embed="rId2"/>
              </a:buBlip>
              <a:defRPr/>
            </a:lvl1pPr>
          </a:lstStyle>
          <a:p>
            <a:pPr lvl="0"/>
            <a:r>
              <a:rPr lang="it-IT" dirty="0" smtClean="0"/>
              <a:t>Fare clic per modificare stili del testo dello schema</a:t>
            </a:r>
          </a:p>
          <a:p>
            <a:pPr lvl="1"/>
            <a:r>
              <a:rPr lang="it-IT" dirty="0" smtClean="0"/>
              <a:t>Secondo livello</a:t>
            </a:r>
          </a:p>
          <a:p>
            <a:pPr lvl="2"/>
            <a:r>
              <a:rPr lang="it-IT" dirty="0" smtClean="0"/>
              <a:t>Terzo livello</a:t>
            </a:r>
          </a:p>
          <a:p>
            <a:pPr lvl="3"/>
            <a:r>
              <a:rPr lang="it-IT" dirty="0" smtClean="0"/>
              <a:t>Quarto livello</a:t>
            </a:r>
          </a:p>
          <a:p>
            <a:pPr lvl="4"/>
            <a:r>
              <a:rPr lang="it-IT" dirty="0" smtClean="0"/>
              <a:t>Quinto livello</a:t>
            </a:r>
            <a:endParaRPr lang="it-IT" dirty="0"/>
          </a:p>
        </p:txBody>
      </p:sp>
      <p:sp>
        <p:nvSpPr>
          <p:cNvPr id="4" name="Segnaposto data 3"/>
          <p:cNvSpPr>
            <a:spLocks noGrp="1"/>
          </p:cNvSpPr>
          <p:nvPr>
            <p:ph type="dt" sz="half" idx="10"/>
          </p:nvPr>
        </p:nvSpPr>
        <p:spPr/>
        <p:txBody>
          <a:bodyPr/>
          <a:lstStyle>
            <a:lvl1pPr>
              <a:defRPr/>
            </a:lvl1pPr>
          </a:lstStyle>
          <a:p>
            <a:pPr>
              <a:defRPr/>
            </a:pPr>
            <a:fld id="{4914AAE9-7848-4046-BC19-57ACD647C476}" type="datetime1">
              <a:rPr lang="it-IT"/>
              <a:pPr>
                <a:defRPr/>
              </a:pPr>
              <a:t>20/05/2016</a:t>
            </a:fld>
            <a:endParaRPr lang="it-IT"/>
          </a:p>
        </p:txBody>
      </p:sp>
      <p:sp>
        <p:nvSpPr>
          <p:cNvPr id="5" name="Segnaposto numero diapositiva 5"/>
          <p:cNvSpPr>
            <a:spLocks noGrp="1"/>
          </p:cNvSpPr>
          <p:nvPr>
            <p:ph type="sldNum" sz="quarter" idx="11"/>
          </p:nvPr>
        </p:nvSpPr>
        <p:spPr/>
        <p:txBody>
          <a:bodyPr/>
          <a:lstStyle>
            <a:lvl1pPr>
              <a:defRPr/>
            </a:lvl1pPr>
          </a:lstStyle>
          <a:p>
            <a:pPr>
              <a:defRPr/>
            </a:pPr>
            <a:fld id="{27D457B9-888B-4DE6-BFCD-5FFEC7AB26C7}" type="slidenum">
              <a:rPr lang="it-IT"/>
              <a:pPr>
                <a:defRPr/>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lvl1pPr>
              <a:buFontTx/>
              <a:buBlip>
                <a:blip r:embed="rId2"/>
              </a:buBlip>
              <a:defRPr/>
            </a:lvl1pPr>
          </a:lstStyle>
          <a:p>
            <a:pPr lvl="0"/>
            <a:r>
              <a:rPr lang="it-IT" dirty="0" smtClean="0"/>
              <a:t>Fare clic per modificare stili del testo dello schema</a:t>
            </a:r>
          </a:p>
          <a:p>
            <a:pPr lvl="1"/>
            <a:r>
              <a:rPr lang="it-IT" dirty="0" smtClean="0"/>
              <a:t>Secondo livello</a:t>
            </a:r>
          </a:p>
          <a:p>
            <a:pPr lvl="2"/>
            <a:r>
              <a:rPr lang="it-IT" dirty="0" smtClean="0"/>
              <a:t>Terzo livello</a:t>
            </a:r>
          </a:p>
          <a:p>
            <a:pPr lvl="3"/>
            <a:r>
              <a:rPr lang="it-IT" dirty="0" smtClean="0"/>
              <a:t>Quarto livello</a:t>
            </a:r>
          </a:p>
          <a:p>
            <a:pPr lvl="4"/>
            <a:r>
              <a:rPr lang="it-IT" dirty="0" smtClean="0"/>
              <a:t>Quinto livello</a:t>
            </a:r>
            <a:endParaRPr lang="it-IT" dirty="0"/>
          </a:p>
        </p:txBody>
      </p:sp>
      <p:sp>
        <p:nvSpPr>
          <p:cNvPr id="4" name="Segnaposto data 3"/>
          <p:cNvSpPr>
            <a:spLocks noGrp="1"/>
          </p:cNvSpPr>
          <p:nvPr>
            <p:ph type="dt" sz="half" idx="10"/>
          </p:nvPr>
        </p:nvSpPr>
        <p:spPr/>
        <p:txBody>
          <a:bodyPr/>
          <a:lstStyle>
            <a:lvl1pPr>
              <a:defRPr/>
            </a:lvl1pPr>
          </a:lstStyle>
          <a:p>
            <a:pPr>
              <a:defRPr/>
            </a:pPr>
            <a:fld id="{222C91FF-4D06-4BF4-9F83-F7F3A838CE53}" type="datetime1">
              <a:rPr lang="it-IT"/>
              <a:pPr>
                <a:defRPr/>
              </a:pPr>
              <a:t>20/05/2016</a:t>
            </a:fld>
            <a:endParaRPr lang="it-IT"/>
          </a:p>
        </p:txBody>
      </p:sp>
      <p:sp>
        <p:nvSpPr>
          <p:cNvPr id="5" name="Segnaposto numero diapositiva 5"/>
          <p:cNvSpPr>
            <a:spLocks noGrp="1"/>
          </p:cNvSpPr>
          <p:nvPr>
            <p:ph type="sldNum" sz="quarter" idx="11"/>
          </p:nvPr>
        </p:nvSpPr>
        <p:spPr/>
        <p:txBody>
          <a:bodyPr/>
          <a:lstStyle>
            <a:lvl1pPr>
              <a:defRPr/>
            </a:lvl1pPr>
          </a:lstStyle>
          <a:p>
            <a:pPr>
              <a:defRPr/>
            </a:pPr>
            <a:fld id="{74BEEA13-BE46-4B7E-B5C8-01DE3056C87E}" type="slidenum">
              <a:rPr lang="it-IT"/>
              <a:pPr>
                <a:defRPr/>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Promo Slide">
    <p:spTree>
      <p:nvGrpSpPr>
        <p:cNvPr id="1" name=""/>
        <p:cNvGrpSpPr/>
        <p:nvPr/>
      </p:nvGrpSpPr>
      <p:grpSpPr>
        <a:xfrm>
          <a:off x="0" y="0"/>
          <a:ext cx="0" cy="0"/>
          <a:chOff x="0" y="0"/>
          <a:chExt cx="0" cy="0"/>
        </a:xfrm>
      </p:grpSpPr>
      <p:pic>
        <p:nvPicPr>
          <p:cNvPr id="5" name="Picture 5" descr="CCO-Cover-Logo"/>
          <p:cNvPicPr>
            <a:picLocks noChangeAspect="1" noChangeArrowheads="1"/>
          </p:cNvPicPr>
          <p:nvPr userDrawn="1"/>
        </p:nvPicPr>
        <p:blipFill>
          <a:blip r:embed="rId2" cstate="print"/>
          <a:srcRect b="34125"/>
          <a:stretch>
            <a:fillRect/>
          </a:stretch>
        </p:blipFill>
        <p:spPr bwMode="auto">
          <a:xfrm>
            <a:off x="0" y="0"/>
            <a:ext cx="9144000" cy="4518025"/>
          </a:xfrm>
          <a:prstGeom prst="rect">
            <a:avLst/>
          </a:prstGeom>
          <a:noFill/>
          <a:ln w="9525">
            <a:noFill/>
            <a:miter lim="800000"/>
            <a:headEnd/>
            <a:tailEnd/>
          </a:ln>
        </p:spPr>
      </p:pic>
      <p:pic>
        <p:nvPicPr>
          <p:cNvPr id="6" name="Picture 12" descr="CCO_ONC_RGB.jpg"/>
          <p:cNvPicPr>
            <a:picLocks noChangeAspect="1"/>
          </p:cNvPicPr>
          <p:nvPr userDrawn="1"/>
        </p:nvPicPr>
        <p:blipFill>
          <a:blip r:embed="rId3" cstate="print"/>
          <a:srcRect t="44931"/>
          <a:stretch>
            <a:fillRect/>
          </a:stretch>
        </p:blipFill>
        <p:spPr bwMode="auto">
          <a:xfrm>
            <a:off x="5262563" y="5876925"/>
            <a:ext cx="3671887" cy="717550"/>
          </a:xfrm>
          <a:prstGeom prst="rect">
            <a:avLst/>
          </a:prstGeom>
          <a:noFill/>
          <a:ln w="9525">
            <a:noFill/>
            <a:miter lim="800000"/>
            <a:headEnd/>
            <a:tailEnd/>
          </a:ln>
        </p:spPr>
      </p:pic>
      <p:sp>
        <p:nvSpPr>
          <p:cNvPr id="2" name="Title 1"/>
          <p:cNvSpPr>
            <a:spLocks noGrp="1"/>
          </p:cNvSpPr>
          <p:nvPr>
            <p:ph type="title"/>
          </p:nvPr>
        </p:nvSpPr>
        <p:spPr>
          <a:xfrm>
            <a:off x="382588" y="330200"/>
            <a:ext cx="8464550" cy="1584326"/>
          </a:xfrm>
        </p:spPr>
        <p:txBody>
          <a:bodyPr/>
          <a:lstStyle>
            <a:lvl1pPr algn="ctr">
              <a:defRPr sz="3900">
                <a:solidFill>
                  <a:schemeClr val="tx1"/>
                </a:solidFill>
              </a:defRPr>
            </a:lvl1pPr>
          </a:lstStyle>
          <a:p>
            <a:r>
              <a:rPr lang="en-US" dirty="0" smtClean="0"/>
              <a:t>Click to edit Master title style</a:t>
            </a:r>
            <a:endParaRPr lang="en-US" dirty="0"/>
          </a:p>
        </p:txBody>
      </p:sp>
      <p:sp>
        <p:nvSpPr>
          <p:cNvPr id="8" name="Content Placeholder 7"/>
          <p:cNvSpPr>
            <a:spLocks noGrp="1"/>
          </p:cNvSpPr>
          <p:nvPr>
            <p:ph sz="quarter" idx="10"/>
          </p:nvPr>
        </p:nvSpPr>
        <p:spPr>
          <a:xfrm>
            <a:off x="385763" y="1914525"/>
            <a:ext cx="8462962" cy="2605717"/>
          </a:xfrm>
        </p:spPr>
        <p:txBody>
          <a:bodyPr/>
          <a:lstStyle>
            <a:lvl1pPr marL="0" indent="0">
              <a:buFontTx/>
              <a:buNone/>
              <a:defRPr sz="2000" b="1">
                <a:solidFill>
                  <a:schemeClr val="accent3"/>
                </a:solidFill>
              </a:defRPr>
            </a:lvl1pPr>
            <a:lvl2pPr>
              <a:buFontTx/>
              <a:buNone/>
              <a:defRPr/>
            </a:lvl2pPr>
            <a:lvl3pPr>
              <a:buFontTx/>
              <a:buNone/>
              <a:defRPr/>
            </a:lvl3pPr>
            <a:lvl4pPr>
              <a:buFontTx/>
              <a:buNone/>
              <a:defRPr/>
            </a:lvl4pPr>
            <a:lvl5pPr>
              <a:buFontTx/>
              <a:buNone/>
              <a:defRPr/>
            </a:lvl5pPr>
          </a:lstStyle>
          <a:p>
            <a:pPr lvl="0"/>
            <a:r>
              <a:rPr lang="en-US" dirty="0" smtClean="0"/>
              <a:t>Click to edit Master text styles</a:t>
            </a:r>
          </a:p>
        </p:txBody>
      </p:sp>
      <p:sp>
        <p:nvSpPr>
          <p:cNvPr id="10" name="Content Placeholder 9"/>
          <p:cNvSpPr>
            <a:spLocks noGrp="1"/>
          </p:cNvSpPr>
          <p:nvPr>
            <p:ph sz="quarter" idx="11"/>
          </p:nvPr>
        </p:nvSpPr>
        <p:spPr>
          <a:xfrm>
            <a:off x="385763" y="4856672"/>
            <a:ext cx="8462962" cy="1155939"/>
          </a:xfrm>
        </p:spPr>
        <p:txBody>
          <a:bodyPr/>
          <a:lstStyle>
            <a:lvl1pPr>
              <a:buFontTx/>
              <a:buNone/>
              <a:defRPr sz="2400" b="1">
                <a:solidFill>
                  <a:schemeClr val="accent6"/>
                </a:solidFill>
              </a:defRPr>
            </a:lvl1pPr>
            <a:lvl2pPr>
              <a:buFontTx/>
              <a:buNone/>
              <a:defRPr sz="2400"/>
            </a:lvl2pPr>
            <a:lvl3pPr>
              <a:buFontTx/>
              <a:buNone/>
              <a:defRPr sz="2400"/>
            </a:lvl3pPr>
            <a:lvl4pPr>
              <a:buFontTx/>
              <a:buNone/>
              <a:defRPr sz="2400"/>
            </a:lvl4pPr>
            <a:lvl5pPr>
              <a:buFontTx/>
              <a:buNone/>
              <a:defRPr sz="2400"/>
            </a:lvl5pPr>
          </a:lstStyle>
          <a:p>
            <a:pPr lvl="0"/>
            <a:r>
              <a:rPr lang="en-US" dirty="0"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6084" y="2130426"/>
            <a:ext cx="7771834"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2166" y="3886200"/>
            <a:ext cx="6399668"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it-IT"/>
          </a:p>
        </p:txBody>
      </p:sp>
      <p:sp>
        <p:nvSpPr>
          <p:cNvPr id="4" name="Rectangle 2"/>
          <p:cNvSpPr>
            <a:spLocks noGrp="1" noChangeArrowheads="1"/>
          </p:cNvSpPr>
          <p:nvPr>
            <p:ph type="dt" sz="half" idx="10"/>
          </p:nvPr>
        </p:nvSpPr>
        <p:spPr>
          <a:ln/>
        </p:spPr>
        <p:txBody>
          <a:bodyPr/>
          <a:lstStyle>
            <a:lvl1pPr>
              <a:defRPr/>
            </a:lvl1pPr>
          </a:lstStyle>
          <a:p>
            <a:pPr>
              <a:defRPr/>
            </a:pPr>
            <a:fld id="{53B81FAF-4B15-485A-B7A2-7E445661FDC3}" type="datetime1">
              <a:rPr lang="it-IT">
                <a:solidFill>
                  <a:srgbClr val="FFFFFF"/>
                </a:solidFill>
              </a:rPr>
              <a:pPr>
                <a:defRPr/>
              </a:pPr>
              <a:t>20/05/2016</a:t>
            </a:fld>
            <a:endParaRPr lang="it-IT">
              <a:solidFill>
                <a:srgbClr val="FFFFFF"/>
              </a:solidFill>
            </a:endParaRPr>
          </a:p>
        </p:txBody>
      </p:sp>
      <p:sp>
        <p:nvSpPr>
          <p:cNvPr id="5" name="Rectangle 3"/>
          <p:cNvSpPr>
            <a:spLocks noGrp="1" noChangeArrowheads="1"/>
          </p:cNvSpPr>
          <p:nvPr>
            <p:ph type="ftr" sz="quarter" idx="11"/>
          </p:nvPr>
        </p:nvSpPr>
        <p:spPr>
          <a:ln/>
        </p:spPr>
        <p:txBody>
          <a:bodyPr/>
          <a:lstStyle>
            <a:lvl1pPr>
              <a:defRPr/>
            </a:lvl1pPr>
          </a:lstStyle>
          <a:p>
            <a:pPr>
              <a:defRPr/>
            </a:pPr>
            <a:endParaRPr lang="it-IT">
              <a:solidFill>
                <a:srgbClr val="FFFFFF"/>
              </a:solidFill>
            </a:endParaRPr>
          </a:p>
        </p:txBody>
      </p:sp>
      <p:sp>
        <p:nvSpPr>
          <p:cNvPr id="6" name="Rectangle 4"/>
          <p:cNvSpPr>
            <a:spLocks noGrp="1" noChangeArrowheads="1"/>
          </p:cNvSpPr>
          <p:nvPr>
            <p:ph type="sldNum" sz="quarter" idx="12"/>
          </p:nvPr>
        </p:nvSpPr>
        <p:spPr>
          <a:ln/>
        </p:spPr>
        <p:txBody>
          <a:bodyPr/>
          <a:lstStyle>
            <a:lvl1pPr>
              <a:defRPr/>
            </a:lvl1pPr>
          </a:lstStyle>
          <a:p>
            <a:pPr>
              <a:defRPr/>
            </a:pPr>
            <a:fld id="{54F23384-46B9-4B97-BD9D-18430A103927}" type="slidenum">
              <a:rPr lang="it-IT">
                <a:solidFill>
                  <a:srgbClr val="FFFFFF"/>
                </a:solidFill>
              </a:rPr>
              <a:pPr>
                <a:defRPr/>
              </a:pPr>
              <a:t>‹N›</a:t>
            </a:fld>
            <a:endParaRPr lang="it-IT">
              <a:solidFill>
                <a:srgbClr val="FFFFFF"/>
              </a:solidFill>
            </a:endParaRP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18" Type="http://schemas.openxmlformats.org/officeDocument/2006/relationships/image" Target="../media/image6.jpeg"/><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17" Type="http://schemas.openxmlformats.org/officeDocument/2006/relationships/theme" Target="../theme/theme3.xml"/><Relationship Id="rId2" Type="http://schemas.openxmlformats.org/officeDocument/2006/relationships/slideLayout" Target="../slideLayouts/slideLayout21.xml"/><Relationship Id="rId16" Type="http://schemas.openxmlformats.org/officeDocument/2006/relationships/slideLayout" Target="../slideLayouts/slideLayout35.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5" Type="http://schemas.openxmlformats.org/officeDocument/2006/relationships/slideLayout" Target="../slideLayouts/slideLayout3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8.xml"/><Relationship Id="rId7"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5" Type="http://schemas.openxmlformats.org/officeDocument/2006/relationships/slideLayout" Target="../slideLayouts/slideLayout40.xml"/><Relationship Id="rId4" Type="http://schemas.openxmlformats.org/officeDocument/2006/relationships/slideLayout" Target="../slideLayouts/slideLayout39.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44.xml"/><Relationship Id="rId7" Type="http://schemas.openxmlformats.org/officeDocument/2006/relationships/theme" Target="../theme/theme5.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5" Type="http://schemas.openxmlformats.org/officeDocument/2006/relationships/slideLayout" Target="../slideLayouts/slideLayout46.xml"/><Relationship Id="rId4" Type="http://schemas.openxmlformats.org/officeDocument/2006/relationships/slideLayout" Target="../slideLayouts/slideLayout4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slideLayout" Target="../slideLayouts/slideLayout60.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2" Type="http://schemas.openxmlformats.org/officeDocument/2006/relationships/slideLayout" Target="../slideLayouts/slideLayout49.xml"/><Relationship Id="rId16" Type="http://schemas.openxmlformats.org/officeDocument/2006/relationships/image" Target="../media/image8.jpeg"/><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5" Type="http://schemas.openxmlformats.org/officeDocument/2006/relationships/image" Target="../media/image7.png"/><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 Id="rId14" Type="http://schemas.openxmlformats.org/officeDocument/2006/relationships/theme" Target="../theme/theme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454CD9"/>
        </a:solidFill>
        <a:effectLst/>
      </p:bgPr>
    </p:bg>
    <p:spTree>
      <p:nvGrpSpPr>
        <p:cNvPr id="1" name=""/>
        <p:cNvGrpSpPr/>
        <p:nvPr/>
      </p:nvGrpSpPr>
      <p:grpSpPr>
        <a:xfrm>
          <a:off x="0" y="0"/>
          <a:ext cx="0" cy="0"/>
          <a:chOff x="0" y="0"/>
          <a:chExt cx="0" cy="0"/>
        </a:xfrm>
      </p:grpSpPr>
      <p:sp>
        <p:nvSpPr>
          <p:cNvPr id="11" name="Rectangle 10"/>
          <p:cNvSpPr/>
          <p:nvPr/>
        </p:nvSpPr>
        <p:spPr bwMode="auto">
          <a:xfrm>
            <a:off x="0" y="0"/>
            <a:ext cx="9144000" cy="641350"/>
          </a:xfrm>
          <a:prstGeom prst="rect">
            <a:avLst/>
          </a:prstGeom>
          <a:gradFill flip="none" rotWithShape="1">
            <a:gsLst>
              <a:gs pos="0">
                <a:schemeClr val="accent6">
                  <a:lumMod val="75000"/>
                </a:schemeClr>
              </a:gs>
              <a:gs pos="60000">
                <a:schemeClr val="bg1"/>
              </a:gs>
              <a:gs pos="100000">
                <a:schemeClr val="bg1"/>
              </a:gs>
            </a:gsLst>
            <a:lin ang="16200000" scaled="1"/>
            <a:tileRect/>
          </a:gradFill>
          <a:ln w="9525" cap="flat" cmpd="sng" algn="ctr">
            <a:noFill/>
            <a:prstDash val="solid"/>
            <a:round/>
            <a:headEnd type="none" w="med" len="med"/>
            <a:tailEnd type="none" w="med" len="med"/>
          </a:ln>
          <a:effectLst/>
        </p:spPr>
        <p:txBody>
          <a:bodyPr/>
          <a:lstStyle/>
          <a:p>
            <a:pPr fontAlgn="base">
              <a:lnSpc>
                <a:spcPct val="90000"/>
              </a:lnSpc>
              <a:spcBef>
                <a:spcPct val="35000"/>
              </a:spcBef>
              <a:spcAft>
                <a:spcPct val="25000"/>
              </a:spcAft>
              <a:buClr>
                <a:srgbClr val="8B3D9A"/>
              </a:buClr>
              <a:buFont typeface="Arial" charset="0"/>
              <a:buChar char="•"/>
              <a:defRPr/>
            </a:pPr>
            <a:endParaRPr lang="en-US" b="1" dirty="0">
              <a:solidFill>
                <a:srgbClr val="FFFFFF"/>
              </a:solidFill>
              <a:ea typeface="ＭＳ Ｐゴシック" pitchFamily="34" charset="-128"/>
              <a:cs typeface="Arial" pitchFamily="34" charset="0"/>
            </a:endParaRPr>
          </a:p>
        </p:txBody>
      </p:sp>
      <p:pic>
        <p:nvPicPr>
          <p:cNvPr id="1027" name="Picture 7" descr="CCO_ONC_ForPPT.gif"/>
          <p:cNvPicPr>
            <a:picLocks noChangeAspect="1"/>
          </p:cNvPicPr>
          <p:nvPr/>
        </p:nvPicPr>
        <p:blipFill>
          <a:blip r:embed="rId10" cstate="print"/>
          <a:srcRect/>
          <a:stretch>
            <a:fillRect/>
          </a:stretch>
        </p:blipFill>
        <p:spPr bwMode="auto">
          <a:xfrm>
            <a:off x="7570788" y="92075"/>
            <a:ext cx="1308100" cy="461963"/>
          </a:xfrm>
          <a:prstGeom prst="rect">
            <a:avLst/>
          </a:prstGeom>
          <a:noFill/>
          <a:ln w="9525">
            <a:noFill/>
            <a:miter lim="800000"/>
            <a:headEnd/>
            <a:tailEnd/>
          </a:ln>
        </p:spPr>
      </p:pic>
      <p:sp>
        <p:nvSpPr>
          <p:cNvPr id="1028" name="Rectangle 2"/>
          <p:cNvSpPr>
            <a:spLocks noGrp="1" noChangeArrowheads="1"/>
          </p:cNvSpPr>
          <p:nvPr>
            <p:ph type="title"/>
          </p:nvPr>
        </p:nvSpPr>
        <p:spPr bwMode="auto">
          <a:xfrm>
            <a:off x="382588" y="666750"/>
            <a:ext cx="8464550" cy="110331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9" name="Rectangle 3"/>
          <p:cNvSpPr>
            <a:spLocks noGrp="1" noChangeArrowheads="1"/>
          </p:cNvSpPr>
          <p:nvPr>
            <p:ph type="body" idx="1"/>
          </p:nvPr>
        </p:nvSpPr>
        <p:spPr bwMode="auto">
          <a:xfrm>
            <a:off x="385763" y="1828800"/>
            <a:ext cx="8455025" cy="4546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30" name="Rectangle 8"/>
          <p:cNvSpPr>
            <a:spLocks noChangeArrowheads="1"/>
          </p:cNvSpPr>
          <p:nvPr/>
        </p:nvSpPr>
        <p:spPr bwMode="auto">
          <a:xfrm>
            <a:off x="287338" y="307975"/>
            <a:ext cx="2125662" cy="276225"/>
          </a:xfrm>
          <a:prstGeom prst="rect">
            <a:avLst/>
          </a:prstGeom>
          <a:noFill/>
          <a:ln>
            <a:noFill/>
          </a:ln>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fontAlgn="base">
              <a:spcBef>
                <a:spcPct val="0"/>
              </a:spcBef>
              <a:spcAft>
                <a:spcPct val="0"/>
              </a:spcAft>
              <a:defRPr/>
            </a:pPr>
            <a:r>
              <a:rPr lang="en-US" altLang="en-US" sz="1200" smtClean="0">
                <a:solidFill>
                  <a:srgbClr val="CDCDCF"/>
                </a:solidFill>
                <a:cs typeface="Arial" pitchFamily="34" charset="0"/>
              </a:rPr>
              <a:t>clinicaloptions.com/oncology</a:t>
            </a:r>
          </a:p>
        </p:txBody>
      </p:sp>
      <p:sp>
        <p:nvSpPr>
          <p:cNvPr id="1031" name="Text Box 13"/>
          <p:cNvSpPr txBox="1">
            <a:spLocks noChangeArrowheads="1"/>
          </p:cNvSpPr>
          <p:nvPr/>
        </p:nvSpPr>
        <p:spPr bwMode="auto">
          <a:xfrm>
            <a:off x="284163" y="69850"/>
            <a:ext cx="7164387" cy="323850"/>
          </a:xfrm>
          <a:prstGeom prst="rect">
            <a:avLst/>
          </a:prstGeom>
          <a:noFill/>
          <a:ln>
            <a:noFill/>
          </a:ln>
          <a:extLst/>
        </p:spPr>
        <p:txBody>
          <a:bodyPr>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fontAlgn="base">
              <a:spcBef>
                <a:spcPct val="0"/>
              </a:spcBef>
              <a:spcAft>
                <a:spcPct val="0"/>
              </a:spcAft>
              <a:buFont typeface="Arial" pitchFamily="34" charset="0"/>
              <a:buNone/>
              <a:defRPr/>
            </a:pPr>
            <a:r>
              <a:rPr lang="en-US" altLang="en-US" sz="1500" dirty="0" smtClean="0">
                <a:solidFill>
                  <a:srgbClr val="FFFFFF"/>
                </a:solidFill>
                <a:cs typeface="Arial" pitchFamily="34" charset="0"/>
              </a:rPr>
              <a:t>Cases in Non-Small-Cell Lung Cancer</a:t>
            </a:r>
          </a:p>
        </p:txBody>
      </p:sp>
    </p:spTree>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Lst>
  <p:txStyles>
    <p:titleStyle>
      <a:lvl1pPr algn="l" rtl="0" eaLnBrk="0" fontAlgn="base" hangingPunct="0">
        <a:spcBef>
          <a:spcPct val="0"/>
        </a:spcBef>
        <a:spcAft>
          <a:spcPct val="0"/>
        </a:spcAft>
        <a:defRPr sz="3200" b="1">
          <a:solidFill>
            <a:schemeClr val="tx2"/>
          </a:solidFill>
          <a:latin typeface="+mj-lt"/>
          <a:ea typeface="+mj-ea"/>
          <a:cs typeface="+mj-cs"/>
        </a:defRPr>
      </a:lvl1pPr>
      <a:lvl2pPr algn="l" rtl="0" eaLnBrk="0" fontAlgn="base" hangingPunct="0">
        <a:spcBef>
          <a:spcPct val="0"/>
        </a:spcBef>
        <a:spcAft>
          <a:spcPct val="0"/>
        </a:spcAft>
        <a:defRPr sz="3200" b="1">
          <a:solidFill>
            <a:schemeClr val="tx2"/>
          </a:solidFill>
          <a:latin typeface="Arial" charset="0"/>
        </a:defRPr>
      </a:lvl2pPr>
      <a:lvl3pPr algn="l" rtl="0" eaLnBrk="0" fontAlgn="base" hangingPunct="0">
        <a:spcBef>
          <a:spcPct val="0"/>
        </a:spcBef>
        <a:spcAft>
          <a:spcPct val="0"/>
        </a:spcAft>
        <a:defRPr sz="3200" b="1">
          <a:solidFill>
            <a:schemeClr val="tx2"/>
          </a:solidFill>
          <a:latin typeface="Arial" charset="0"/>
        </a:defRPr>
      </a:lvl3pPr>
      <a:lvl4pPr algn="l" rtl="0" eaLnBrk="0" fontAlgn="base" hangingPunct="0">
        <a:spcBef>
          <a:spcPct val="0"/>
        </a:spcBef>
        <a:spcAft>
          <a:spcPct val="0"/>
        </a:spcAft>
        <a:defRPr sz="3200" b="1">
          <a:solidFill>
            <a:schemeClr val="tx2"/>
          </a:solidFill>
          <a:latin typeface="Arial" charset="0"/>
        </a:defRPr>
      </a:lvl4pPr>
      <a:lvl5pPr algn="l" rtl="0" eaLnBrk="0" fontAlgn="base" hangingPunct="0">
        <a:spcBef>
          <a:spcPct val="0"/>
        </a:spcBef>
        <a:spcAft>
          <a:spcPct val="0"/>
        </a:spcAft>
        <a:defRPr sz="3200" b="1">
          <a:solidFill>
            <a:schemeClr val="tx2"/>
          </a:solidFill>
          <a:latin typeface="Arial" charset="0"/>
        </a:defRPr>
      </a:lvl5pPr>
      <a:lvl6pPr marL="457200" algn="l" rtl="0" fontAlgn="base">
        <a:spcBef>
          <a:spcPct val="0"/>
        </a:spcBef>
        <a:spcAft>
          <a:spcPct val="0"/>
        </a:spcAft>
        <a:defRPr sz="3500" b="1">
          <a:solidFill>
            <a:schemeClr val="tx2"/>
          </a:solidFill>
          <a:latin typeface="Arial" charset="0"/>
        </a:defRPr>
      </a:lvl6pPr>
      <a:lvl7pPr marL="914400" algn="l" rtl="0" fontAlgn="base">
        <a:spcBef>
          <a:spcPct val="0"/>
        </a:spcBef>
        <a:spcAft>
          <a:spcPct val="0"/>
        </a:spcAft>
        <a:defRPr sz="3500" b="1">
          <a:solidFill>
            <a:schemeClr val="tx2"/>
          </a:solidFill>
          <a:latin typeface="Arial" charset="0"/>
        </a:defRPr>
      </a:lvl7pPr>
      <a:lvl8pPr marL="1371600" algn="l" rtl="0" fontAlgn="base">
        <a:spcBef>
          <a:spcPct val="0"/>
        </a:spcBef>
        <a:spcAft>
          <a:spcPct val="0"/>
        </a:spcAft>
        <a:defRPr sz="3500" b="1">
          <a:solidFill>
            <a:schemeClr val="tx2"/>
          </a:solidFill>
          <a:latin typeface="Arial" charset="0"/>
        </a:defRPr>
      </a:lvl8pPr>
      <a:lvl9pPr marL="1828800" algn="l" rtl="0" fontAlgn="base">
        <a:spcBef>
          <a:spcPct val="0"/>
        </a:spcBef>
        <a:spcAft>
          <a:spcPct val="0"/>
        </a:spcAft>
        <a:defRPr sz="3500" b="1">
          <a:solidFill>
            <a:schemeClr val="tx2"/>
          </a:solidFill>
          <a:latin typeface="Arial" charset="0"/>
        </a:defRPr>
      </a:lvl9pPr>
    </p:titleStyle>
    <p:bodyStyle>
      <a:lvl1pPr marL="342900" indent="-342900" algn="l" rtl="0" eaLnBrk="0" fontAlgn="base" hangingPunct="0">
        <a:lnSpc>
          <a:spcPct val="90000"/>
        </a:lnSpc>
        <a:spcBef>
          <a:spcPts val="1000"/>
        </a:spcBef>
        <a:spcAft>
          <a:spcPts val="700"/>
        </a:spcAft>
        <a:buClr>
          <a:srgbClr val="8B3D9A"/>
        </a:buClr>
        <a:buFont typeface="Wingdings" pitchFamily="2" charset="2"/>
        <a:buChar char="§"/>
        <a:defRPr sz="2400">
          <a:solidFill>
            <a:srgbClr val="FEFDDE"/>
          </a:solidFill>
          <a:latin typeface="+mn-lt"/>
          <a:ea typeface="+mn-ea"/>
          <a:cs typeface="+mn-cs"/>
        </a:defRPr>
      </a:lvl1pPr>
      <a:lvl2pPr marL="742950" indent="-285750" algn="l" rtl="0" eaLnBrk="0" fontAlgn="base" hangingPunct="0">
        <a:lnSpc>
          <a:spcPct val="90000"/>
        </a:lnSpc>
        <a:spcBef>
          <a:spcPts val="1000"/>
        </a:spcBef>
        <a:spcAft>
          <a:spcPts val="700"/>
        </a:spcAft>
        <a:buClr>
          <a:srgbClr val="8B3D9A"/>
        </a:buClr>
        <a:buFont typeface="Arial" pitchFamily="34" charset="0"/>
        <a:buChar char="–"/>
        <a:defRPr sz="2200">
          <a:solidFill>
            <a:srgbClr val="FEFDDE"/>
          </a:solidFill>
          <a:latin typeface="+mn-lt"/>
        </a:defRPr>
      </a:lvl2pPr>
      <a:lvl3pPr marL="1143000" indent="-228600" algn="l" rtl="0" eaLnBrk="0" fontAlgn="base" hangingPunct="0">
        <a:lnSpc>
          <a:spcPct val="90000"/>
        </a:lnSpc>
        <a:spcBef>
          <a:spcPts val="1000"/>
        </a:spcBef>
        <a:spcAft>
          <a:spcPts val="700"/>
        </a:spcAft>
        <a:buClr>
          <a:srgbClr val="8B3D9A"/>
        </a:buClr>
        <a:buFont typeface="Arial" pitchFamily="34" charset="0"/>
        <a:buChar char="–"/>
        <a:defRPr sz="2000">
          <a:solidFill>
            <a:srgbClr val="FEFDDE"/>
          </a:solidFill>
          <a:latin typeface="+mn-lt"/>
        </a:defRPr>
      </a:lvl3pPr>
      <a:lvl4pPr marL="1600200" indent="-228600" algn="l" rtl="0" eaLnBrk="0" fontAlgn="base" hangingPunct="0">
        <a:lnSpc>
          <a:spcPct val="90000"/>
        </a:lnSpc>
        <a:spcBef>
          <a:spcPts val="1000"/>
        </a:spcBef>
        <a:spcAft>
          <a:spcPts val="700"/>
        </a:spcAft>
        <a:buClr>
          <a:srgbClr val="8B3D9A"/>
        </a:buClr>
        <a:buFont typeface="Arial" pitchFamily="34" charset="0"/>
        <a:buChar char="–"/>
        <a:defRPr sz="2000">
          <a:solidFill>
            <a:srgbClr val="FEFDDE"/>
          </a:solidFill>
          <a:latin typeface="+mn-lt"/>
        </a:defRPr>
      </a:lvl4pPr>
      <a:lvl5pPr marL="2057400" indent="-228600" algn="l" rtl="0" eaLnBrk="0" fontAlgn="base" hangingPunct="0">
        <a:lnSpc>
          <a:spcPct val="90000"/>
        </a:lnSpc>
        <a:spcBef>
          <a:spcPts val="1000"/>
        </a:spcBef>
        <a:spcAft>
          <a:spcPts val="700"/>
        </a:spcAft>
        <a:buClr>
          <a:srgbClr val="8B3D9A"/>
        </a:buClr>
        <a:buFont typeface="Arial" pitchFamily="34" charset="0"/>
        <a:buChar char="–"/>
        <a:defRPr sz="1600">
          <a:solidFill>
            <a:srgbClr val="FEFDDE"/>
          </a:solidFill>
          <a:latin typeface="+mn-lt"/>
        </a:defRPr>
      </a:lvl5pPr>
      <a:lvl6pPr marL="2514600" indent="-228600" algn="l" rtl="0" fontAlgn="base">
        <a:lnSpc>
          <a:spcPct val="90000"/>
        </a:lnSpc>
        <a:spcBef>
          <a:spcPct val="35000"/>
        </a:spcBef>
        <a:spcAft>
          <a:spcPct val="25000"/>
        </a:spcAft>
        <a:buClr>
          <a:schemeClr val="accent2"/>
        </a:buClr>
        <a:buFont typeface="Arial" charset="0"/>
        <a:buChar char="–"/>
        <a:defRPr sz="1400">
          <a:solidFill>
            <a:schemeClr val="tx1"/>
          </a:solidFill>
          <a:latin typeface="+mn-lt"/>
        </a:defRPr>
      </a:lvl6pPr>
      <a:lvl7pPr marL="2971800" indent="-228600" algn="l" rtl="0" fontAlgn="base">
        <a:lnSpc>
          <a:spcPct val="90000"/>
        </a:lnSpc>
        <a:spcBef>
          <a:spcPct val="35000"/>
        </a:spcBef>
        <a:spcAft>
          <a:spcPct val="25000"/>
        </a:spcAft>
        <a:buClr>
          <a:schemeClr val="accent2"/>
        </a:buClr>
        <a:buFont typeface="Arial" charset="0"/>
        <a:buChar char="–"/>
        <a:defRPr sz="1400">
          <a:solidFill>
            <a:schemeClr val="tx1"/>
          </a:solidFill>
          <a:latin typeface="+mn-lt"/>
        </a:defRPr>
      </a:lvl7pPr>
      <a:lvl8pPr marL="3429000" indent="-228600" algn="l" rtl="0" fontAlgn="base">
        <a:lnSpc>
          <a:spcPct val="90000"/>
        </a:lnSpc>
        <a:spcBef>
          <a:spcPct val="35000"/>
        </a:spcBef>
        <a:spcAft>
          <a:spcPct val="25000"/>
        </a:spcAft>
        <a:buClr>
          <a:schemeClr val="accent2"/>
        </a:buClr>
        <a:buFont typeface="Arial" charset="0"/>
        <a:buChar char="–"/>
        <a:defRPr sz="1400">
          <a:solidFill>
            <a:schemeClr val="tx1"/>
          </a:solidFill>
          <a:latin typeface="+mn-lt"/>
        </a:defRPr>
      </a:lvl8pPr>
      <a:lvl9pPr marL="3886200" indent="-228600" algn="l" rtl="0" fontAlgn="base">
        <a:lnSpc>
          <a:spcPct val="90000"/>
        </a:lnSpc>
        <a:spcBef>
          <a:spcPct val="35000"/>
        </a:spcBef>
        <a:spcAft>
          <a:spcPct val="25000"/>
        </a:spcAft>
        <a:buClr>
          <a:schemeClr val="accent2"/>
        </a:buClr>
        <a:buFont typeface="Arial" charset="0"/>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959FFD"/>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dt" sz="half" idx="2"/>
          </p:nvPr>
        </p:nvSpPr>
        <p:spPr bwMode="auto">
          <a:xfrm>
            <a:off x="711547" y="6248400"/>
            <a:ext cx="1896983"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eaLnBrk="0" hangingPunct="0">
              <a:defRPr sz="1400">
                <a:latin typeface="Times New Roman" pitchFamily="18" charset="0"/>
              </a:defRPr>
            </a:lvl1pPr>
          </a:lstStyle>
          <a:p>
            <a:pPr fontAlgn="base">
              <a:spcBef>
                <a:spcPct val="0"/>
              </a:spcBef>
              <a:spcAft>
                <a:spcPct val="0"/>
              </a:spcAft>
              <a:defRPr/>
            </a:pPr>
            <a:fld id="{CF1F8E33-4590-4188-A4D2-EA49BEA86C41}" type="datetime1">
              <a:rPr lang="it-IT">
                <a:solidFill>
                  <a:srgbClr val="FFFFFF"/>
                </a:solidFill>
              </a:rPr>
              <a:pPr fontAlgn="base">
                <a:spcBef>
                  <a:spcPct val="0"/>
                </a:spcBef>
                <a:spcAft>
                  <a:spcPct val="0"/>
                </a:spcAft>
                <a:defRPr/>
              </a:pPr>
              <a:t>20/05/2016</a:t>
            </a:fld>
            <a:endParaRPr lang="it-IT">
              <a:solidFill>
                <a:srgbClr val="FFFFFF"/>
              </a:solidFill>
            </a:endParaRPr>
          </a:p>
        </p:txBody>
      </p:sp>
      <p:sp>
        <p:nvSpPr>
          <p:cNvPr id="16387" name="Rectangle 3"/>
          <p:cNvSpPr>
            <a:spLocks noGrp="1" noChangeArrowheads="1"/>
          </p:cNvSpPr>
          <p:nvPr>
            <p:ph type="ftr" sz="quarter" idx="3"/>
          </p:nvPr>
        </p:nvSpPr>
        <p:spPr bwMode="auto">
          <a:xfrm>
            <a:off x="3148909" y="6248400"/>
            <a:ext cx="2846183"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eaLnBrk="0" hangingPunct="0">
              <a:defRPr sz="1400">
                <a:latin typeface="Times New Roman" pitchFamily="18" charset="0"/>
              </a:defRPr>
            </a:lvl1pPr>
          </a:lstStyle>
          <a:p>
            <a:pPr fontAlgn="base">
              <a:spcBef>
                <a:spcPct val="0"/>
              </a:spcBef>
              <a:spcAft>
                <a:spcPct val="0"/>
              </a:spcAft>
              <a:defRPr/>
            </a:pPr>
            <a:endParaRPr lang="it-IT">
              <a:solidFill>
                <a:srgbClr val="FFFFFF"/>
              </a:solidFill>
            </a:endParaRPr>
          </a:p>
        </p:txBody>
      </p:sp>
      <p:sp>
        <p:nvSpPr>
          <p:cNvPr id="16388" name="Rectangle 4"/>
          <p:cNvSpPr>
            <a:spLocks noGrp="1" noChangeArrowheads="1"/>
          </p:cNvSpPr>
          <p:nvPr>
            <p:ph type="sldNum" sz="quarter" idx="4"/>
          </p:nvPr>
        </p:nvSpPr>
        <p:spPr bwMode="auto">
          <a:xfrm>
            <a:off x="6535470" y="6248400"/>
            <a:ext cx="1896984"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eaLnBrk="0" hangingPunct="0">
              <a:defRPr sz="1400">
                <a:latin typeface="Times New Roman" pitchFamily="18" charset="0"/>
              </a:defRPr>
            </a:lvl1pPr>
          </a:lstStyle>
          <a:p>
            <a:pPr fontAlgn="base">
              <a:spcBef>
                <a:spcPct val="0"/>
              </a:spcBef>
              <a:spcAft>
                <a:spcPct val="0"/>
              </a:spcAft>
              <a:defRPr/>
            </a:pPr>
            <a:fld id="{1ED49A39-5678-405E-BDB2-EF0AF72268D4}" type="slidenum">
              <a:rPr lang="it-IT">
                <a:solidFill>
                  <a:srgbClr val="FFFFFF"/>
                </a:solidFill>
              </a:rPr>
              <a:pPr fontAlgn="base">
                <a:spcBef>
                  <a:spcPct val="0"/>
                </a:spcBef>
                <a:spcAft>
                  <a:spcPct val="0"/>
                </a:spcAft>
                <a:defRPr/>
              </a:pPr>
              <a:t>‹N›</a:t>
            </a:fld>
            <a:endParaRPr lang="it-IT">
              <a:solidFill>
                <a:srgbClr val="FFFFFF"/>
              </a:solidFill>
            </a:endParaRPr>
          </a:p>
        </p:txBody>
      </p:sp>
      <p:sp>
        <p:nvSpPr>
          <p:cNvPr id="16389" name="Rectangle 5"/>
          <p:cNvSpPr>
            <a:spLocks noGrp="1" noChangeArrowheads="1"/>
          </p:cNvSpPr>
          <p:nvPr>
            <p:ph type="title"/>
          </p:nvPr>
        </p:nvSpPr>
        <p:spPr bwMode="auto">
          <a:xfrm>
            <a:off x="1117537" y="609600"/>
            <a:ext cx="6908926" cy="1143000"/>
          </a:xfrm>
          <a:prstGeom prst="rect">
            <a:avLst/>
          </a:prstGeom>
          <a:noFill/>
          <a:ln w="9525">
            <a:noFill/>
            <a:miter lim="800000"/>
            <a:headEnd/>
            <a:tailEnd/>
          </a:ln>
          <a:effectLst/>
        </p:spPr>
        <p:txBody>
          <a:bodyPr vert="horz" wrap="square" lIns="92075" tIns="46038" rIns="92075" bIns="46038" numCol="1" anchor="t" anchorCtr="1" compatLnSpc="1">
            <a:prstTxWarp prst="textNoShape">
              <a:avLst/>
            </a:prstTxWarp>
          </a:bodyPr>
          <a:lstStyle/>
          <a:p>
            <a:pPr lvl="0"/>
            <a:r>
              <a:rPr lang="it-IT" smtClean="0"/>
              <a:t>Click to edit Master title style</a:t>
            </a:r>
          </a:p>
        </p:txBody>
      </p:sp>
      <p:sp>
        <p:nvSpPr>
          <p:cNvPr id="5126" name="Rectangle 6"/>
          <p:cNvSpPr>
            <a:spLocks noGrp="1" noChangeArrowheads="1"/>
          </p:cNvSpPr>
          <p:nvPr>
            <p:ph type="body" idx="1"/>
          </p:nvPr>
        </p:nvSpPr>
        <p:spPr bwMode="auto">
          <a:xfrm>
            <a:off x="1117537" y="1219200"/>
            <a:ext cx="6908926" cy="4114800"/>
          </a:xfrm>
          <a:prstGeom prst="rect">
            <a:avLst/>
          </a:prstGeom>
          <a:noFill/>
          <a:ln w="9525">
            <a:noFill/>
            <a:miter lim="800000"/>
            <a:headEnd/>
            <a:tailEnd/>
          </a:ln>
        </p:spPr>
        <p:txBody>
          <a:bodyPr vert="horz" wrap="square" lIns="92075" tIns="46038" rIns="92075" bIns="46038" numCol="1" anchor="ctr" anchorCtr="1" compatLnSpc="1">
            <a:prstTxWarp prst="textNoShape">
              <a:avLst/>
            </a:prstTxWarp>
          </a:bodyPr>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p>
        </p:txBody>
      </p:sp>
    </p:spTree>
  </p:cSld>
  <p:clrMap bg1="dk2" tx1="lt1" bg2="dk1" tx2="lt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Lst>
  <p:transition>
    <p:fade/>
  </p:transition>
  <p:txStyles>
    <p:titleStyle>
      <a:lvl1pPr algn="ctr" defTabSz="762000" rtl="0" eaLnBrk="0" fontAlgn="base" hangingPunct="0">
        <a:spcBef>
          <a:spcPct val="0"/>
        </a:spcBef>
        <a:spcAft>
          <a:spcPct val="0"/>
        </a:spcAft>
        <a:defRPr sz="2800" b="1">
          <a:solidFill>
            <a:schemeClr val="tx2"/>
          </a:solidFill>
          <a:effectLst>
            <a:outerShdw blurRad="38100" dist="38100" dir="2700000" algn="tl">
              <a:srgbClr val="000000"/>
            </a:outerShdw>
          </a:effectLst>
          <a:latin typeface="+mj-lt"/>
          <a:ea typeface="+mj-ea"/>
          <a:cs typeface="+mj-cs"/>
        </a:defRPr>
      </a:lvl1pPr>
      <a:lvl2pPr algn="ctr" defTabSz="762000" rtl="0" eaLnBrk="0" fontAlgn="base" hangingPunct="0">
        <a:spcBef>
          <a:spcPct val="0"/>
        </a:spcBef>
        <a:spcAft>
          <a:spcPct val="0"/>
        </a:spcAft>
        <a:defRPr sz="2800" b="1">
          <a:solidFill>
            <a:schemeClr val="tx2"/>
          </a:solidFill>
          <a:effectLst>
            <a:outerShdw blurRad="38100" dist="38100" dir="2700000" algn="tl">
              <a:srgbClr val="000000"/>
            </a:outerShdw>
          </a:effectLst>
          <a:latin typeface="Arial" pitchFamily="34" charset="0"/>
          <a:cs typeface="Arial" pitchFamily="34" charset="0"/>
        </a:defRPr>
      </a:lvl2pPr>
      <a:lvl3pPr algn="ctr" defTabSz="762000" rtl="0" eaLnBrk="0" fontAlgn="base" hangingPunct="0">
        <a:spcBef>
          <a:spcPct val="0"/>
        </a:spcBef>
        <a:spcAft>
          <a:spcPct val="0"/>
        </a:spcAft>
        <a:defRPr sz="2800" b="1">
          <a:solidFill>
            <a:schemeClr val="tx2"/>
          </a:solidFill>
          <a:effectLst>
            <a:outerShdw blurRad="38100" dist="38100" dir="2700000" algn="tl">
              <a:srgbClr val="000000"/>
            </a:outerShdw>
          </a:effectLst>
          <a:latin typeface="Arial" pitchFamily="34" charset="0"/>
          <a:cs typeface="Arial" pitchFamily="34" charset="0"/>
        </a:defRPr>
      </a:lvl3pPr>
      <a:lvl4pPr algn="ctr" defTabSz="762000" rtl="0" eaLnBrk="0" fontAlgn="base" hangingPunct="0">
        <a:spcBef>
          <a:spcPct val="0"/>
        </a:spcBef>
        <a:spcAft>
          <a:spcPct val="0"/>
        </a:spcAft>
        <a:defRPr sz="2800" b="1">
          <a:solidFill>
            <a:schemeClr val="tx2"/>
          </a:solidFill>
          <a:effectLst>
            <a:outerShdw blurRad="38100" dist="38100" dir="2700000" algn="tl">
              <a:srgbClr val="000000"/>
            </a:outerShdw>
          </a:effectLst>
          <a:latin typeface="Arial" pitchFamily="34" charset="0"/>
          <a:cs typeface="Arial" pitchFamily="34" charset="0"/>
        </a:defRPr>
      </a:lvl4pPr>
      <a:lvl5pPr algn="ctr" defTabSz="762000" rtl="0" eaLnBrk="0" fontAlgn="base" hangingPunct="0">
        <a:spcBef>
          <a:spcPct val="0"/>
        </a:spcBef>
        <a:spcAft>
          <a:spcPct val="0"/>
        </a:spcAft>
        <a:defRPr sz="2800" b="1">
          <a:solidFill>
            <a:schemeClr val="tx2"/>
          </a:solidFill>
          <a:effectLst>
            <a:outerShdw blurRad="38100" dist="38100" dir="2700000" algn="tl">
              <a:srgbClr val="000000"/>
            </a:outerShdw>
          </a:effectLst>
          <a:latin typeface="Arial" pitchFamily="34" charset="0"/>
          <a:cs typeface="Arial" pitchFamily="34" charset="0"/>
        </a:defRPr>
      </a:lvl5pPr>
      <a:lvl6pPr marL="457200" algn="ctr" defTabSz="762000" rtl="0" fontAlgn="base">
        <a:spcBef>
          <a:spcPct val="0"/>
        </a:spcBef>
        <a:spcAft>
          <a:spcPct val="0"/>
        </a:spcAft>
        <a:defRPr sz="2800" b="1">
          <a:solidFill>
            <a:schemeClr val="tx2"/>
          </a:solidFill>
          <a:effectLst>
            <a:outerShdw blurRad="38100" dist="38100" dir="2700000" algn="tl">
              <a:srgbClr val="000000"/>
            </a:outerShdw>
          </a:effectLst>
          <a:latin typeface="Arial" pitchFamily="34" charset="0"/>
          <a:cs typeface="Arial" pitchFamily="34" charset="0"/>
        </a:defRPr>
      </a:lvl6pPr>
      <a:lvl7pPr marL="914400" algn="ctr" defTabSz="762000" rtl="0" fontAlgn="base">
        <a:spcBef>
          <a:spcPct val="0"/>
        </a:spcBef>
        <a:spcAft>
          <a:spcPct val="0"/>
        </a:spcAft>
        <a:defRPr sz="2800" b="1">
          <a:solidFill>
            <a:schemeClr val="tx2"/>
          </a:solidFill>
          <a:effectLst>
            <a:outerShdw blurRad="38100" dist="38100" dir="2700000" algn="tl">
              <a:srgbClr val="000000"/>
            </a:outerShdw>
          </a:effectLst>
          <a:latin typeface="Arial" pitchFamily="34" charset="0"/>
          <a:cs typeface="Arial" pitchFamily="34" charset="0"/>
        </a:defRPr>
      </a:lvl7pPr>
      <a:lvl8pPr marL="1371600" algn="ctr" defTabSz="762000" rtl="0" fontAlgn="base">
        <a:spcBef>
          <a:spcPct val="0"/>
        </a:spcBef>
        <a:spcAft>
          <a:spcPct val="0"/>
        </a:spcAft>
        <a:defRPr sz="2800" b="1">
          <a:solidFill>
            <a:schemeClr val="tx2"/>
          </a:solidFill>
          <a:effectLst>
            <a:outerShdw blurRad="38100" dist="38100" dir="2700000" algn="tl">
              <a:srgbClr val="000000"/>
            </a:outerShdw>
          </a:effectLst>
          <a:latin typeface="Arial" pitchFamily="34" charset="0"/>
          <a:cs typeface="Arial" pitchFamily="34" charset="0"/>
        </a:defRPr>
      </a:lvl8pPr>
      <a:lvl9pPr marL="1828800" algn="ctr" defTabSz="762000" rtl="0" fontAlgn="base">
        <a:spcBef>
          <a:spcPct val="0"/>
        </a:spcBef>
        <a:spcAft>
          <a:spcPct val="0"/>
        </a:spcAft>
        <a:defRPr sz="2800" b="1">
          <a:solidFill>
            <a:schemeClr val="tx2"/>
          </a:solidFill>
          <a:effectLst>
            <a:outerShdw blurRad="38100" dist="38100" dir="2700000" algn="tl">
              <a:srgbClr val="000000"/>
            </a:outerShdw>
          </a:effectLst>
          <a:latin typeface="Arial" pitchFamily="34" charset="0"/>
          <a:cs typeface="Arial" pitchFamily="34" charset="0"/>
        </a:defRPr>
      </a:lvl9pPr>
    </p:titleStyle>
    <p:bodyStyle>
      <a:lvl1pPr marL="342900" indent="-342900" algn="l" defTabSz="762000" rtl="0" eaLnBrk="0" fontAlgn="base" hangingPunct="0">
        <a:spcBef>
          <a:spcPct val="20000"/>
        </a:spcBef>
        <a:spcAft>
          <a:spcPct val="0"/>
        </a:spcAft>
        <a:buClr>
          <a:schemeClr val="tx2"/>
        </a:buClr>
        <a:buSzPct val="70000"/>
        <a:buFont typeface="Wingdings" pitchFamily="2" charset="2"/>
        <a:buChar char="l"/>
        <a:defRPr sz="2800" b="1">
          <a:solidFill>
            <a:schemeClr val="tx1"/>
          </a:solidFill>
          <a:latin typeface="+mn-lt"/>
          <a:ea typeface="+mn-ea"/>
          <a:cs typeface="+mn-cs"/>
        </a:defRPr>
      </a:lvl1pPr>
      <a:lvl2pPr marL="742950" indent="-285750" algn="l" defTabSz="762000" rtl="0" eaLnBrk="0" fontAlgn="base" hangingPunct="0">
        <a:spcBef>
          <a:spcPct val="20000"/>
        </a:spcBef>
        <a:spcAft>
          <a:spcPct val="0"/>
        </a:spcAft>
        <a:buSzPct val="60000"/>
        <a:buFont typeface="Wingdings" pitchFamily="2" charset="2"/>
        <a:buChar char="u"/>
        <a:defRPr sz="2800" b="1">
          <a:solidFill>
            <a:schemeClr val="tx1"/>
          </a:solidFill>
          <a:latin typeface="+mn-lt"/>
          <a:cs typeface="+mn-cs"/>
        </a:defRPr>
      </a:lvl2pPr>
      <a:lvl3pPr marL="1143000" indent="-228600" algn="l" defTabSz="762000" rtl="0" eaLnBrk="0" fontAlgn="base" hangingPunct="0">
        <a:spcBef>
          <a:spcPct val="20000"/>
        </a:spcBef>
        <a:spcAft>
          <a:spcPct val="0"/>
        </a:spcAft>
        <a:buClr>
          <a:schemeClr val="tx2"/>
        </a:buClr>
        <a:buSzPct val="50000"/>
        <a:buFont typeface="Wingdings" pitchFamily="2" charset="2"/>
        <a:buChar char="n"/>
        <a:defRPr sz="2400" b="1">
          <a:solidFill>
            <a:schemeClr val="tx1"/>
          </a:solidFill>
          <a:latin typeface="+mn-lt"/>
          <a:cs typeface="+mn-cs"/>
        </a:defRPr>
      </a:lvl3pPr>
      <a:lvl4pPr marL="1600200" indent="-228600" algn="l" defTabSz="762000" rtl="0" eaLnBrk="0" fontAlgn="base" hangingPunct="0">
        <a:spcBef>
          <a:spcPct val="20000"/>
        </a:spcBef>
        <a:spcAft>
          <a:spcPct val="0"/>
        </a:spcAft>
        <a:buSzPct val="100000"/>
        <a:buChar char="–"/>
        <a:defRPr sz="2000" b="1">
          <a:solidFill>
            <a:schemeClr val="tx1"/>
          </a:solidFill>
          <a:latin typeface="+mn-lt"/>
          <a:cs typeface="+mn-cs"/>
        </a:defRPr>
      </a:lvl4pPr>
      <a:lvl5pPr marL="2057400" indent="-228600" algn="l" defTabSz="762000" rtl="0" eaLnBrk="0" fontAlgn="base" hangingPunct="0">
        <a:spcBef>
          <a:spcPct val="20000"/>
        </a:spcBef>
        <a:spcAft>
          <a:spcPct val="0"/>
        </a:spcAft>
        <a:buSzPct val="100000"/>
        <a:buChar char="•"/>
        <a:defRPr sz="2000" b="1">
          <a:solidFill>
            <a:schemeClr val="tx1"/>
          </a:solidFill>
          <a:latin typeface="+mn-lt"/>
          <a:cs typeface="+mn-cs"/>
        </a:defRPr>
      </a:lvl5pPr>
      <a:lvl6pPr marL="2514600" indent="-228600" algn="l" defTabSz="762000" rtl="0" fontAlgn="base">
        <a:spcBef>
          <a:spcPct val="20000"/>
        </a:spcBef>
        <a:spcAft>
          <a:spcPct val="0"/>
        </a:spcAft>
        <a:buSzPct val="100000"/>
        <a:buChar char="•"/>
        <a:defRPr sz="2000" b="1">
          <a:solidFill>
            <a:schemeClr val="tx1"/>
          </a:solidFill>
          <a:latin typeface="+mn-lt"/>
          <a:cs typeface="+mn-cs"/>
        </a:defRPr>
      </a:lvl6pPr>
      <a:lvl7pPr marL="2971800" indent="-228600" algn="l" defTabSz="762000" rtl="0" fontAlgn="base">
        <a:spcBef>
          <a:spcPct val="20000"/>
        </a:spcBef>
        <a:spcAft>
          <a:spcPct val="0"/>
        </a:spcAft>
        <a:buSzPct val="100000"/>
        <a:buChar char="•"/>
        <a:defRPr sz="2000" b="1">
          <a:solidFill>
            <a:schemeClr val="tx1"/>
          </a:solidFill>
          <a:latin typeface="+mn-lt"/>
          <a:cs typeface="+mn-cs"/>
        </a:defRPr>
      </a:lvl7pPr>
      <a:lvl8pPr marL="3429000" indent="-228600" algn="l" defTabSz="762000" rtl="0" fontAlgn="base">
        <a:spcBef>
          <a:spcPct val="20000"/>
        </a:spcBef>
        <a:spcAft>
          <a:spcPct val="0"/>
        </a:spcAft>
        <a:buSzPct val="100000"/>
        <a:buChar char="•"/>
        <a:defRPr sz="2000" b="1">
          <a:solidFill>
            <a:schemeClr val="tx1"/>
          </a:solidFill>
          <a:latin typeface="+mn-lt"/>
          <a:cs typeface="+mn-cs"/>
        </a:defRPr>
      </a:lvl8pPr>
      <a:lvl9pPr marL="3886200" indent="-228600" algn="l" defTabSz="762000" rtl="0" fontAlgn="base">
        <a:spcBef>
          <a:spcPct val="20000"/>
        </a:spcBef>
        <a:spcAft>
          <a:spcPct val="0"/>
        </a:spcAft>
        <a:buSzPct val="100000"/>
        <a:buChar char="•"/>
        <a:defRPr sz="2000" b="1">
          <a:solidFill>
            <a:schemeClr val="tx1"/>
          </a:solidFill>
          <a:latin typeface="+mn-lt"/>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Segnaposto titolo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it-IT" smtClean="0"/>
              <a:t>Fare clic per modificare lo stile del titolo</a:t>
            </a:r>
          </a:p>
        </p:txBody>
      </p:sp>
      <p:sp>
        <p:nvSpPr>
          <p:cNvPr id="1027" name="Segnaposto testo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dirty="0" smtClean="0"/>
              <a:t>Fare clic per modificare stili del testo dello schema</a:t>
            </a:r>
          </a:p>
          <a:p>
            <a:pPr lvl="1"/>
            <a:r>
              <a:rPr lang="it-IT" dirty="0" smtClean="0"/>
              <a:t>Secondo livello</a:t>
            </a:r>
          </a:p>
          <a:p>
            <a:pPr lvl="2"/>
            <a:r>
              <a:rPr lang="it-IT" dirty="0" smtClean="0"/>
              <a:t>Terzo livello</a:t>
            </a:r>
          </a:p>
          <a:p>
            <a:pPr lvl="3"/>
            <a:r>
              <a:rPr lang="it-IT" dirty="0" smtClean="0"/>
              <a:t>Quarto livello</a:t>
            </a:r>
          </a:p>
          <a:p>
            <a:pPr lvl="4"/>
            <a:r>
              <a:rPr lang="it-IT" dirty="0" smtClean="0"/>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2E157DEE-B36B-4CEF-BD07-933207936E6C}" type="datetimeFigureOut">
              <a:rPr lang="it-IT">
                <a:solidFill>
                  <a:prstClr val="black">
                    <a:tint val="75000"/>
                  </a:prstClr>
                </a:solidFill>
              </a:rPr>
              <a:pPr>
                <a:defRPr/>
              </a:pPr>
              <a:t>20/05/2016</a:t>
            </a:fld>
            <a:endParaRPr lang="it-IT">
              <a:solidFill>
                <a:prstClr val="black">
                  <a:tint val="75000"/>
                </a:prstClr>
              </a:solidFill>
            </a:endParaRPr>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it-IT">
              <a:solidFill>
                <a:prstClr val="black">
                  <a:tint val="75000"/>
                </a:prstClr>
              </a:solidFill>
            </a:endParaRPr>
          </a:p>
        </p:txBody>
      </p:sp>
      <p:sp>
        <p:nvSpPr>
          <p:cNvPr id="7" name="Rettangolo 6"/>
          <p:cNvSpPr/>
          <p:nvPr userDrawn="1"/>
        </p:nvSpPr>
        <p:spPr>
          <a:xfrm>
            <a:off x="0" y="0"/>
            <a:ext cx="323850" cy="68580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defRPr/>
            </a:pPr>
            <a:r>
              <a:rPr lang="it-IT" sz="1600" b="1" dirty="0">
                <a:solidFill>
                  <a:prstClr val="white"/>
                </a:solidFill>
                <a:ea typeface="Verdana" pitchFamily="34" charset="0"/>
                <a:cs typeface="Verdana" pitchFamily="34" charset="0"/>
              </a:rPr>
              <a:t>                 </a:t>
            </a:r>
            <a:r>
              <a:rPr lang="it-IT" sz="1600" b="1" i="1" dirty="0">
                <a:solidFill>
                  <a:prstClr val="white"/>
                </a:solidFill>
                <a:latin typeface="Candara" pitchFamily="34" charset="0"/>
                <a:ea typeface="Verdana" pitchFamily="34" charset="0"/>
                <a:cs typeface="Verdana" pitchFamily="34" charset="0"/>
              </a:rPr>
              <a:t>UNIVERSITY  OF  TORINO   –  DEPARTMENT OF ONCOLOGY</a:t>
            </a:r>
            <a:endParaRPr lang="it-IT" sz="1600" b="1" i="1" dirty="0">
              <a:solidFill>
                <a:prstClr val="white"/>
              </a:solidFill>
              <a:ea typeface="Verdana" pitchFamily="34" charset="0"/>
              <a:cs typeface="Verdana" pitchFamily="34" charset="0"/>
            </a:endParaRPr>
          </a:p>
        </p:txBody>
      </p:sp>
      <p:pic>
        <p:nvPicPr>
          <p:cNvPr id="9" name="Picture 2"/>
          <p:cNvPicPr>
            <a:picLocks noChangeAspect="1" noChangeArrowheads="1"/>
          </p:cNvPicPr>
          <p:nvPr userDrawn="1"/>
        </p:nvPicPr>
        <p:blipFill>
          <a:blip r:embed="rId18" cstate="print"/>
          <a:srcRect/>
          <a:stretch>
            <a:fillRect/>
          </a:stretch>
        </p:blipFill>
        <p:spPr bwMode="auto">
          <a:xfrm>
            <a:off x="8532440" y="116632"/>
            <a:ext cx="484131" cy="457768"/>
          </a:xfrm>
          <a:prstGeom prst="rect">
            <a:avLst/>
          </a:prstGeom>
          <a:noFill/>
          <a:ln w="9525">
            <a:noFill/>
            <a:miter lim="800000"/>
            <a:headEnd/>
            <a:tailEnd/>
          </a:ln>
          <a:effectLst/>
        </p:spPr>
      </p:pic>
    </p:spTree>
    <p:extLst>
      <p:ext uri="{BB962C8B-B14F-4D97-AF65-F5344CB8AC3E}">
        <p14:creationId xmlns:p14="http://schemas.microsoft.com/office/powerpoint/2010/main" val="30194100"/>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 id="2147483706" r:id="rId13"/>
    <p:sldLayoutId id="2147483707" r:id="rId14"/>
    <p:sldLayoutId id="2147483708" r:id="rId15"/>
    <p:sldLayoutId id="2147483709" r:id="rId16"/>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90488"/>
            <a:ext cx="8229600" cy="1143001"/>
          </a:xfrm>
          <a:prstGeom prst="rect">
            <a:avLst/>
          </a:prstGeom>
          <a:noFill/>
          <a:ln w="9525">
            <a:noFill/>
            <a:miter lim="800000"/>
            <a:headEnd/>
            <a:tailEnd/>
          </a:ln>
        </p:spPr>
        <p:txBody>
          <a:bodyPr vert="horz" wrap="square" lIns="0" tIns="0" rIns="0" bIns="54864" numCol="1" anchor="b"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20838"/>
            <a:ext cx="8229600" cy="4475162"/>
          </a:xfrm>
          <a:prstGeom prst="rect">
            <a:avLst/>
          </a:prstGeom>
          <a:noFill/>
          <a:ln w="9525">
            <a:noFill/>
            <a:miter lim="800000"/>
            <a:headEnd/>
            <a:tailEnd/>
          </a:ln>
        </p:spPr>
        <p:txBody>
          <a:bodyPr vert="horz" wrap="square" lIns="0" tIns="0" rIns="109728"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49" name="Rectangle 25"/>
          <p:cNvSpPr>
            <a:spLocks noGrp="1" noChangeArrowheads="1"/>
          </p:cNvSpPr>
          <p:nvPr>
            <p:ph type="dt" sz="half" idx="2"/>
          </p:nvPr>
        </p:nvSpPr>
        <p:spPr bwMode="gray">
          <a:xfrm>
            <a:off x="455613" y="6580188"/>
            <a:ext cx="1409700" cy="22542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sz="800">
                <a:solidFill>
                  <a:schemeClr val="tx1"/>
                </a:solidFill>
                <a:latin typeface="Arial" charset="0"/>
              </a:defRPr>
            </a:lvl1pPr>
          </a:lstStyle>
          <a:p>
            <a:pPr eaLnBrk="0" fontAlgn="base" hangingPunct="0">
              <a:lnSpc>
                <a:spcPct val="95000"/>
              </a:lnSpc>
              <a:spcBef>
                <a:spcPct val="0"/>
              </a:spcBef>
              <a:spcAft>
                <a:spcPct val="0"/>
              </a:spcAft>
              <a:defRPr/>
            </a:pPr>
            <a:fld id="{0EA1AD8A-54CA-4FF2-AF16-B009C2FBC103}" type="datetime1">
              <a:rPr lang="en-US">
                <a:solidFill>
                  <a:srgbClr val="FFFF00"/>
                </a:solidFill>
              </a:rPr>
              <a:pPr eaLnBrk="0" fontAlgn="base" hangingPunct="0">
                <a:lnSpc>
                  <a:spcPct val="95000"/>
                </a:lnSpc>
                <a:spcBef>
                  <a:spcPct val="0"/>
                </a:spcBef>
                <a:spcAft>
                  <a:spcPct val="0"/>
                </a:spcAft>
                <a:defRPr/>
              </a:pPr>
              <a:t>5/20/2016</a:t>
            </a:fld>
            <a:endParaRPr lang="en-US" dirty="0">
              <a:solidFill>
                <a:srgbClr val="FFFF00"/>
              </a:solidFill>
            </a:endParaRPr>
          </a:p>
          <a:p>
            <a:pPr eaLnBrk="0" fontAlgn="base" hangingPunct="0">
              <a:lnSpc>
                <a:spcPct val="95000"/>
              </a:lnSpc>
              <a:spcBef>
                <a:spcPct val="0"/>
              </a:spcBef>
              <a:spcAft>
                <a:spcPct val="0"/>
              </a:spcAft>
              <a:defRPr/>
            </a:pPr>
            <a:r>
              <a:rPr lang="en-US" dirty="0">
                <a:solidFill>
                  <a:srgbClr val="FFFF00"/>
                </a:solidFill>
              </a:rPr>
              <a:t>File name/location</a:t>
            </a:r>
          </a:p>
        </p:txBody>
      </p:sp>
      <p:sp>
        <p:nvSpPr>
          <p:cNvPr id="1050" name="Rectangle 26"/>
          <p:cNvSpPr>
            <a:spLocks noGrp="1" noChangeArrowheads="1"/>
          </p:cNvSpPr>
          <p:nvPr>
            <p:ph type="ftr" sz="quarter" idx="3"/>
          </p:nvPr>
        </p:nvSpPr>
        <p:spPr bwMode="gray">
          <a:xfrm>
            <a:off x="3592513" y="6580188"/>
            <a:ext cx="2895600" cy="22066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sz="800">
                <a:solidFill>
                  <a:schemeClr val="tx1"/>
                </a:solidFill>
              </a:defRPr>
            </a:lvl1pPr>
          </a:lstStyle>
          <a:p>
            <a:pPr eaLnBrk="0" fontAlgn="base" hangingPunct="0">
              <a:lnSpc>
                <a:spcPct val="95000"/>
              </a:lnSpc>
              <a:spcBef>
                <a:spcPct val="0"/>
              </a:spcBef>
              <a:spcAft>
                <a:spcPct val="0"/>
              </a:spcAft>
            </a:pPr>
            <a:r>
              <a:rPr lang="en-US" dirty="0">
                <a:solidFill>
                  <a:srgbClr val="FFFF00"/>
                </a:solidFill>
              </a:rPr>
              <a:t>Company Confidential</a:t>
            </a:r>
          </a:p>
          <a:p>
            <a:pPr eaLnBrk="0" fontAlgn="base" hangingPunct="0">
              <a:lnSpc>
                <a:spcPct val="95000"/>
              </a:lnSpc>
              <a:spcBef>
                <a:spcPct val="0"/>
              </a:spcBef>
              <a:spcAft>
                <a:spcPct val="0"/>
              </a:spcAft>
            </a:pPr>
            <a:r>
              <a:rPr lang="en-US" dirty="0">
                <a:solidFill>
                  <a:srgbClr val="FFFF00"/>
                </a:solidFill>
              </a:rPr>
              <a:t>Copyright © 2000 Eli Lilly and Company</a:t>
            </a:r>
          </a:p>
        </p:txBody>
      </p:sp>
      <p:sp>
        <p:nvSpPr>
          <p:cNvPr id="1032" name="Line 8"/>
          <p:cNvSpPr>
            <a:spLocks noChangeShapeType="1"/>
          </p:cNvSpPr>
          <p:nvPr/>
        </p:nvSpPr>
        <p:spPr bwMode="auto">
          <a:xfrm>
            <a:off x="468313" y="1087933"/>
            <a:ext cx="8207375" cy="0"/>
          </a:xfrm>
          <a:prstGeom prst="line">
            <a:avLst/>
          </a:prstGeom>
          <a:noFill/>
          <a:ln w="38100">
            <a:solidFill>
              <a:srgbClr val="FFFFFF"/>
            </a:solidFill>
            <a:round/>
            <a:headEnd/>
            <a:tailEnd/>
          </a:ln>
          <a:effectLst/>
        </p:spPr>
        <p:txBody>
          <a:bodyPr wrap="none" lIns="0" tIns="0" rIns="0" bIns="0" anchor="ctr"/>
          <a:lstStyle/>
          <a:p>
            <a:pPr algn="ctr" eaLnBrk="0" fontAlgn="base" hangingPunct="0">
              <a:lnSpc>
                <a:spcPct val="95000"/>
              </a:lnSpc>
              <a:spcBef>
                <a:spcPct val="0"/>
              </a:spcBef>
              <a:spcAft>
                <a:spcPct val="0"/>
              </a:spcAft>
            </a:pPr>
            <a:endParaRPr lang="en-US" sz="2600" dirty="0">
              <a:solidFill>
                <a:srgbClr val="FAFD00"/>
              </a:solidFill>
            </a:endParaRPr>
          </a:p>
        </p:txBody>
      </p:sp>
    </p:spTree>
    <p:extLst>
      <p:ext uri="{BB962C8B-B14F-4D97-AF65-F5344CB8AC3E}">
        <p14:creationId xmlns:p14="http://schemas.microsoft.com/office/powerpoint/2010/main" val="2852251471"/>
      </p:ext>
    </p:extLst>
  </p:cSld>
  <p:clrMap bg1="dk2" tx1="lt1" bg2="dk1" tx2="lt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Lst>
  <p:timing>
    <p:tnLst>
      <p:par>
        <p:cTn id="1" dur="indefinite" restart="never" nodeType="tmRoot"/>
      </p:par>
    </p:tnLst>
  </p:timing>
  <p:txStyles>
    <p:titleStyle>
      <a:lvl1pPr algn="l" rtl="0" eaLnBrk="1" fontAlgn="base" hangingPunct="1">
        <a:lnSpc>
          <a:spcPts val="4100"/>
        </a:lnSpc>
        <a:spcBef>
          <a:spcPct val="0"/>
        </a:spcBef>
        <a:spcAft>
          <a:spcPct val="0"/>
        </a:spcAft>
        <a:defRPr sz="3600" b="1">
          <a:solidFill>
            <a:schemeClr val="tx1"/>
          </a:solidFill>
          <a:latin typeface="+mj-lt"/>
          <a:ea typeface="+mj-ea"/>
          <a:cs typeface="+mj-cs"/>
        </a:defRPr>
      </a:lvl1pPr>
      <a:lvl2pPr algn="l" rtl="0" eaLnBrk="1" fontAlgn="base" hangingPunct="1">
        <a:lnSpc>
          <a:spcPts val="4100"/>
        </a:lnSpc>
        <a:spcBef>
          <a:spcPct val="0"/>
        </a:spcBef>
        <a:spcAft>
          <a:spcPct val="0"/>
        </a:spcAft>
        <a:defRPr sz="3600" b="1">
          <a:solidFill>
            <a:schemeClr val="tx1"/>
          </a:solidFill>
          <a:latin typeface="Arial" charset="0"/>
        </a:defRPr>
      </a:lvl2pPr>
      <a:lvl3pPr algn="l" rtl="0" eaLnBrk="1" fontAlgn="base" hangingPunct="1">
        <a:lnSpc>
          <a:spcPts val="4100"/>
        </a:lnSpc>
        <a:spcBef>
          <a:spcPct val="0"/>
        </a:spcBef>
        <a:spcAft>
          <a:spcPct val="0"/>
        </a:spcAft>
        <a:defRPr sz="3600" b="1">
          <a:solidFill>
            <a:schemeClr val="tx1"/>
          </a:solidFill>
          <a:latin typeface="Arial" charset="0"/>
        </a:defRPr>
      </a:lvl3pPr>
      <a:lvl4pPr algn="l" rtl="0" eaLnBrk="1" fontAlgn="base" hangingPunct="1">
        <a:lnSpc>
          <a:spcPts val="4100"/>
        </a:lnSpc>
        <a:spcBef>
          <a:spcPct val="0"/>
        </a:spcBef>
        <a:spcAft>
          <a:spcPct val="0"/>
        </a:spcAft>
        <a:defRPr sz="3600" b="1">
          <a:solidFill>
            <a:schemeClr val="tx1"/>
          </a:solidFill>
          <a:latin typeface="Arial" charset="0"/>
        </a:defRPr>
      </a:lvl4pPr>
      <a:lvl5pPr algn="l" rtl="0" eaLnBrk="1" fontAlgn="base" hangingPunct="1">
        <a:lnSpc>
          <a:spcPts val="4100"/>
        </a:lnSpc>
        <a:spcBef>
          <a:spcPct val="0"/>
        </a:spcBef>
        <a:spcAft>
          <a:spcPct val="0"/>
        </a:spcAft>
        <a:defRPr sz="3600" b="1">
          <a:solidFill>
            <a:schemeClr val="tx1"/>
          </a:solidFill>
          <a:latin typeface="Arial" charset="0"/>
        </a:defRPr>
      </a:lvl5pPr>
      <a:lvl6pPr marL="457200" algn="l" rtl="0" eaLnBrk="1" fontAlgn="base" hangingPunct="1">
        <a:lnSpc>
          <a:spcPts val="4100"/>
        </a:lnSpc>
        <a:spcBef>
          <a:spcPct val="0"/>
        </a:spcBef>
        <a:spcAft>
          <a:spcPct val="0"/>
        </a:spcAft>
        <a:defRPr sz="3600" b="1">
          <a:solidFill>
            <a:schemeClr val="tx1"/>
          </a:solidFill>
          <a:latin typeface="Arial" charset="0"/>
        </a:defRPr>
      </a:lvl6pPr>
      <a:lvl7pPr marL="914400" algn="l" rtl="0" eaLnBrk="1" fontAlgn="base" hangingPunct="1">
        <a:lnSpc>
          <a:spcPts val="4100"/>
        </a:lnSpc>
        <a:spcBef>
          <a:spcPct val="0"/>
        </a:spcBef>
        <a:spcAft>
          <a:spcPct val="0"/>
        </a:spcAft>
        <a:defRPr sz="3600" b="1">
          <a:solidFill>
            <a:schemeClr val="tx1"/>
          </a:solidFill>
          <a:latin typeface="Arial" charset="0"/>
        </a:defRPr>
      </a:lvl7pPr>
      <a:lvl8pPr marL="1371600" algn="l" rtl="0" eaLnBrk="1" fontAlgn="base" hangingPunct="1">
        <a:lnSpc>
          <a:spcPts val="4100"/>
        </a:lnSpc>
        <a:spcBef>
          <a:spcPct val="0"/>
        </a:spcBef>
        <a:spcAft>
          <a:spcPct val="0"/>
        </a:spcAft>
        <a:defRPr sz="3600" b="1">
          <a:solidFill>
            <a:schemeClr val="tx1"/>
          </a:solidFill>
          <a:latin typeface="Arial" charset="0"/>
        </a:defRPr>
      </a:lvl8pPr>
      <a:lvl9pPr marL="1828800" algn="l" rtl="0" eaLnBrk="1" fontAlgn="base" hangingPunct="1">
        <a:lnSpc>
          <a:spcPts val="4100"/>
        </a:lnSpc>
        <a:spcBef>
          <a:spcPct val="0"/>
        </a:spcBef>
        <a:spcAft>
          <a:spcPct val="0"/>
        </a:spcAft>
        <a:defRPr sz="3600" b="1">
          <a:solidFill>
            <a:schemeClr val="tx1"/>
          </a:solidFill>
          <a:latin typeface="Arial" charset="0"/>
        </a:defRPr>
      </a:lvl9pPr>
    </p:titleStyle>
    <p:bodyStyle>
      <a:lvl1pPr marL="342900" indent="-342900" algn="l" rtl="0" eaLnBrk="1" fontAlgn="base" hangingPunct="1">
        <a:lnSpc>
          <a:spcPct val="95000"/>
        </a:lnSpc>
        <a:spcBef>
          <a:spcPct val="75000"/>
        </a:spcBef>
        <a:spcAft>
          <a:spcPct val="0"/>
        </a:spcAft>
        <a:buChar char="•"/>
        <a:defRPr sz="2600">
          <a:solidFill>
            <a:srgbClr val="FFFFFF"/>
          </a:solidFill>
          <a:latin typeface="+mn-lt"/>
          <a:ea typeface="+mn-ea"/>
          <a:cs typeface="+mn-cs"/>
        </a:defRPr>
      </a:lvl1pPr>
      <a:lvl2pPr marL="339725" indent="-225425" algn="l" rtl="0" eaLnBrk="1" fontAlgn="base" hangingPunct="1">
        <a:lnSpc>
          <a:spcPct val="95000"/>
        </a:lnSpc>
        <a:spcBef>
          <a:spcPct val="25000"/>
        </a:spcBef>
        <a:spcAft>
          <a:spcPct val="0"/>
        </a:spcAft>
        <a:buSzPct val="80000"/>
        <a:buChar char="•"/>
        <a:defRPr sz="2000">
          <a:solidFill>
            <a:srgbClr val="FFFFFF"/>
          </a:solidFill>
          <a:latin typeface="+mn-lt"/>
        </a:defRPr>
      </a:lvl2pPr>
      <a:lvl3pPr marL="795338" indent="-220663" algn="l" rtl="0" eaLnBrk="1" fontAlgn="base" hangingPunct="1">
        <a:lnSpc>
          <a:spcPct val="95000"/>
        </a:lnSpc>
        <a:spcBef>
          <a:spcPct val="25000"/>
        </a:spcBef>
        <a:spcAft>
          <a:spcPct val="0"/>
        </a:spcAft>
        <a:buChar char="–"/>
        <a:defRPr sz="2400">
          <a:solidFill>
            <a:srgbClr val="FFFFFF"/>
          </a:solidFill>
          <a:latin typeface="+mn-lt"/>
        </a:defRPr>
      </a:lvl3pPr>
      <a:lvl4pPr marL="1252538" indent="-222250" algn="l" rtl="0" eaLnBrk="1" fontAlgn="base" hangingPunct="1">
        <a:lnSpc>
          <a:spcPct val="95000"/>
        </a:lnSpc>
        <a:spcBef>
          <a:spcPct val="25000"/>
        </a:spcBef>
        <a:spcAft>
          <a:spcPct val="0"/>
        </a:spcAft>
        <a:buChar char="–"/>
        <a:defRPr sz="2000">
          <a:solidFill>
            <a:srgbClr val="FFFFFF"/>
          </a:solidFill>
          <a:latin typeface="+mn-lt"/>
        </a:defRPr>
      </a:lvl4pPr>
      <a:lvl5pPr marL="1709738" indent="-222250" algn="l" rtl="0" eaLnBrk="1" fontAlgn="base" hangingPunct="1">
        <a:lnSpc>
          <a:spcPct val="95000"/>
        </a:lnSpc>
        <a:spcBef>
          <a:spcPct val="25000"/>
        </a:spcBef>
        <a:spcAft>
          <a:spcPct val="0"/>
        </a:spcAft>
        <a:buChar char="–"/>
        <a:defRPr sz="2000">
          <a:solidFill>
            <a:srgbClr val="FFFFFF"/>
          </a:solidFill>
          <a:latin typeface="+mn-lt"/>
        </a:defRPr>
      </a:lvl5pPr>
      <a:lvl6pPr marL="2166938" indent="-222250" algn="l" rtl="0" eaLnBrk="1" fontAlgn="base" hangingPunct="1">
        <a:lnSpc>
          <a:spcPct val="95000"/>
        </a:lnSpc>
        <a:spcBef>
          <a:spcPct val="25000"/>
        </a:spcBef>
        <a:spcAft>
          <a:spcPct val="0"/>
        </a:spcAft>
        <a:buChar char="–"/>
        <a:defRPr>
          <a:solidFill>
            <a:srgbClr val="FFFFFF"/>
          </a:solidFill>
          <a:latin typeface="+mn-lt"/>
        </a:defRPr>
      </a:lvl6pPr>
      <a:lvl7pPr marL="2624138" indent="-222250" algn="l" rtl="0" eaLnBrk="1" fontAlgn="base" hangingPunct="1">
        <a:lnSpc>
          <a:spcPct val="95000"/>
        </a:lnSpc>
        <a:spcBef>
          <a:spcPct val="25000"/>
        </a:spcBef>
        <a:spcAft>
          <a:spcPct val="0"/>
        </a:spcAft>
        <a:buChar char="–"/>
        <a:defRPr>
          <a:solidFill>
            <a:srgbClr val="FFFFFF"/>
          </a:solidFill>
          <a:latin typeface="+mn-lt"/>
        </a:defRPr>
      </a:lvl7pPr>
      <a:lvl8pPr marL="3081338" indent="-222250" algn="l" rtl="0" eaLnBrk="1" fontAlgn="base" hangingPunct="1">
        <a:lnSpc>
          <a:spcPct val="95000"/>
        </a:lnSpc>
        <a:spcBef>
          <a:spcPct val="25000"/>
        </a:spcBef>
        <a:spcAft>
          <a:spcPct val="0"/>
        </a:spcAft>
        <a:buChar char="–"/>
        <a:defRPr>
          <a:solidFill>
            <a:srgbClr val="FFFFFF"/>
          </a:solidFill>
          <a:latin typeface="+mn-lt"/>
        </a:defRPr>
      </a:lvl8pPr>
      <a:lvl9pPr marL="3538538" indent="-222250" algn="l" rtl="0" eaLnBrk="1" fontAlgn="base" hangingPunct="1">
        <a:lnSpc>
          <a:spcPct val="95000"/>
        </a:lnSpc>
        <a:spcBef>
          <a:spcPct val="25000"/>
        </a:spcBef>
        <a:spcAft>
          <a:spcPct val="0"/>
        </a:spcAft>
        <a:buChar char="–"/>
        <a:defRPr>
          <a:solidFill>
            <a:srgbClr val="FFFFFF"/>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90488"/>
            <a:ext cx="8229600" cy="1143001"/>
          </a:xfrm>
          <a:prstGeom prst="rect">
            <a:avLst/>
          </a:prstGeom>
          <a:noFill/>
          <a:ln w="9525">
            <a:noFill/>
            <a:miter lim="800000"/>
            <a:headEnd/>
            <a:tailEnd/>
          </a:ln>
        </p:spPr>
        <p:txBody>
          <a:bodyPr vert="horz" wrap="square" lIns="0" tIns="0" rIns="0" bIns="54864" numCol="1" anchor="b"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20838"/>
            <a:ext cx="8229600" cy="4475162"/>
          </a:xfrm>
          <a:prstGeom prst="rect">
            <a:avLst/>
          </a:prstGeom>
          <a:noFill/>
          <a:ln w="9525">
            <a:noFill/>
            <a:miter lim="800000"/>
            <a:headEnd/>
            <a:tailEnd/>
          </a:ln>
        </p:spPr>
        <p:txBody>
          <a:bodyPr vert="horz" wrap="square" lIns="0" tIns="0" rIns="109728"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49" name="Rectangle 25"/>
          <p:cNvSpPr>
            <a:spLocks noGrp="1" noChangeArrowheads="1"/>
          </p:cNvSpPr>
          <p:nvPr>
            <p:ph type="dt" sz="half" idx="2"/>
          </p:nvPr>
        </p:nvSpPr>
        <p:spPr bwMode="gray">
          <a:xfrm>
            <a:off x="455613" y="6580188"/>
            <a:ext cx="1409700" cy="22542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sz="800">
                <a:solidFill>
                  <a:schemeClr val="tx1"/>
                </a:solidFill>
                <a:latin typeface="Arial" charset="0"/>
              </a:defRPr>
            </a:lvl1pPr>
          </a:lstStyle>
          <a:p>
            <a:pPr eaLnBrk="0" fontAlgn="base" hangingPunct="0">
              <a:lnSpc>
                <a:spcPct val="95000"/>
              </a:lnSpc>
              <a:spcBef>
                <a:spcPct val="0"/>
              </a:spcBef>
              <a:spcAft>
                <a:spcPct val="0"/>
              </a:spcAft>
              <a:defRPr/>
            </a:pPr>
            <a:fld id="{0EA1AD8A-54CA-4FF2-AF16-B009C2FBC103}" type="datetime1">
              <a:rPr lang="en-US">
                <a:solidFill>
                  <a:srgbClr val="FFFF00"/>
                </a:solidFill>
              </a:rPr>
              <a:pPr eaLnBrk="0" fontAlgn="base" hangingPunct="0">
                <a:lnSpc>
                  <a:spcPct val="95000"/>
                </a:lnSpc>
                <a:spcBef>
                  <a:spcPct val="0"/>
                </a:spcBef>
                <a:spcAft>
                  <a:spcPct val="0"/>
                </a:spcAft>
                <a:defRPr/>
              </a:pPr>
              <a:t>5/20/2016</a:t>
            </a:fld>
            <a:endParaRPr lang="en-US" dirty="0">
              <a:solidFill>
                <a:srgbClr val="FFFF00"/>
              </a:solidFill>
            </a:endParaRPr>
          </a:p>
          <a:p>
            <a:pPr eaLnBrk="0" fontAlgn="base" hangingPunct="0">
              <a:lnSpc>
                <a:spcPct val="95000"/>
              </a:lnSpc>
              <a:spcBef>
                <a:spcPct val="0"/>
              </a:spcBef>
              <a:spcAft>
                <a:spcPct val="0"/>
              </a:spcAft>
              <a:defRPr/>
            </a:pPr>
            <a:r>
              <a:rPr lang="en-US" dirty="0">
                <a:solidFill>
                  <a:srgbClr val="FFFF00"/>
                </a:solidFill>
              </a:rPr>
              <a:t>File name/location</a:t>
            </a:r>
          </a:p>
        </p:txBody>
      </p:sp>
      <p:sp>
        <p:nvSpPr>
          <p:cNvPr id="1050" name="Rectangle 26"/>
          <p:cNvSpPr>
            <a:spLocks noGrp="1" noChangeArrowheads="1"/>
          </p:cNvSpPr>
          <p:nvPr>
            <p:ph type="ftr" sz="quarter" idx="3"/>
          </p:nvPr>
        </p:nvSpPr>
        <p:spPr bwMode="gray">
          <a:xfrm>
            <a:off x="3592513" y="6580188"/>
            <a:ext cx="2895600" cy="22066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sz="800">
                <a:solidFill>
                  <a:schemeClr val="tx1"/>
                </a:solidFill>
              </a:defRPr>
            </a:lvl1pPr>
          </a:lstStyle>
          <a:p>
            <a:pPr eaLnBrk="0" fontAlgn="base" hangingPunct="0">
              <a:lnSpc>
                <a:spcPct val="95000"/>
              </a:lnSpc>
              <a:spcBef>
                <a:spcPct val="0"/>
              </a:spcBef>
              <a:spcAft>
                <a:spcPct val="0"/>
              </a:spcAft>
            </a:pPr>
            <a:r>
              <a:rPr lang="en-US" dirty="0">
                <a:solidFill>
                  <a:srgbClr val="FFFF00"/>
                </a:solidFill>
              </a:rPr>
              <a:t>Company Confidential</a:t>
            </a:r>
          </a:p>
          <a:p>
            <a:pPr eaLnBrk="0" fontAlgn="base" hangingPunct="0">
              <a:lnSpc>
                <a:spcPct val="95000"/>
              </a:lnSpc>
              <a:spcBef>
                <a:spcPct val="0"/>
              </a:spcBef>
              <a:spcAft>
                <a:spcPct val="0"/>
              </a:spcAft>
            </a:pPr>
            <a:r>
              <a:rPr lang="en-US" dirty="0">
                <a:solidFill>
                  <a:srgbClr val="FFFF00"/>
                </a:solidFill>
              </a:rPr>
              <a:t>Copyright © 2000 Eli Lilly and Company</a:t>
            </a:r>
          </a:p>
        </p:txBody>
      </p:sp>
    </p:spTree>
    <p:extLst>
      <p:ext uri="{BB962C8B-B14F-4D97-AF65-F5344CB8AC3E}">
        <p14:creationId xmlns:p14="http://schemas.microsoft.com/office/powerpoint/2010/main" val="3937829199"/>
      </p:ext>
    </p:extLst>
  </p:cSld>
  <p:clrMap bg1="dk2" tx1="lt1" bg2="dk1" tx2="lt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Lst>
  <p:timing>
    <p:tnLst>
      <p:par>
        <p:cTn id="1" dur="indefinite" restart="never" nodeType="tmRoot"/>
      </p:par>
    </p:tnLst>
  </p:timing>
  <p:txStyles>
    <p:titleStyle>
      <a:lvl1pPr algn="l" rtl="0" eaLnBrk="1" fontAlgn="base" hangingPunct="1">
        <a:lnSpc>
          <a:spcPts val="4100"/>
        </a:lnSpc>
        <a:spcBef>
          <a:spcPct val="0"/>
        </a:spcBef>
        <a:spcAft>
          <a:spcPct val="0"/>
        </a:spcAft>
        <a:defRPr sz="3600" b="1">
          <a:solidFill>
            <a:schemeClr val="tx1"/>
          </a:solidFill>
          <a:latin typeface="+mj-lt"/>
          <a:ea typeface="+mj-ea"/>
          <a:cs typeface="+mj-cs"/>
        </a:defRPr>
      </a:lvl1pPr>
      <a:lvl2pPr algn="l" rtl="0" eaLnBrk="1" fontAlgn="base" hangingPunct="1">
        <a:lnSpc>
          <a:spcPts val="4100"/>
        </a:lnSpc>
        <a:spcBef>
          <a:spcPct val="0"/>
        </a:spcBef>
        <a:spcAft>
          <a:spcPct val="0"/>
        </a:spcAft>
        <a:defRPr sz="3600" b="1">
          <a:solidFill>
            <a:schemeClr val="tx1"/>
          </a:solidFill>
          <a:latin typeface="Arial" charset="0"/>
        </a:defRPr>
      </a:lvl2pPr>
      <a:lvl3pPr algn="l" rtl="0" eaLnBrk="1" fontAlgn="base" hangingPunct="1">
        <a:lnSpc>
          <a:spcPts val="4100"/>
        </a:lnSpc>
        <a:spcBef>
          <a:spcPct val="0"/>
        </a:spcBef>
        <a:spcAft>
          <a:spcPct val="0"/>
        </a:spcAft>
        <a:defRPr sz="3600" b="1">
          <a:solidFill>
            <a:schemeClr val="tx1"/>
          </a:solidFill>
          <a:latin typeface="Arial" charset="0"/>
        </a:defRPr>
      </a:lvl3pPr>
      <a:lvl4pPr algn="l" rtl="0" eaLnBrk="1" fontAlgn="base" hangingPunct="1">
        <a:lnSpc>
          <a:spcPts val="4100"/>
        </a:lnSpc>
        <a:spcBef>
          <a:spcPct val="0"/>
        </a:spcBef>
        <a:spcAft>
          <a:spcPct val="0"/>
        </a:spcAft>
        <a:defRPr sz="3600" b="1">
          <a:solidFill>
            <a:schemeClr val="tx1"/>
          </a:solidFill>
          <a:latin typeface="Arial" charset="0"/>
        </a:defRPr>
      </a:lvl4pPr>
      <a:lvl5pPr algn="l" rtl="0" eaLnBrk="1" fontAlgn="base" hangingPunct="1">
        <a:lnSpc>
          <a:spcPts val="4100"/>
        </a:lnSpc>
        <a:spcBef>
          <a:spcPct val="0"/>
        </a:spcBef>
        <a:spcAft>
          <a:spcPct val="0"/>
        </a:spcAft>
        <a:defRPr sz="3600" b="1">
          <a:solidFill>
            <a:schemeClr val="tx1"/>
          </a:solidFill>
          <a:latin typeface="Arial" charset="0"/>
        </a:defRPr>
      </a:lvl5pPr>
      <a:lvl6pPr marL="457200" algn="l" rtl="0" eaLnBrk="1" fontAlgn="base" hangingPunct="1">
        <a:lnSpc>
          <a:spcPts val="4100"/>
        </a:lnSpc>
        <a:spcBef>
          <a:spcPct val="0"/>
        </a:spcBef>
        <a:spcAft>
          <a:spcPct val="0"/>
        </a:spcAft>
        <a:defRPr sz="3600" b="1">
          <a:solidFill>
            <a:schemeClr val="tx1"/>
          </a:solidFill>
          <a:latin typeface="Arial" charset="0"/>
        </a:defRPr>
      </a:lvl6pPr>
      <a:lvl7pPr marL="914400" algn="l" rtl="0" eaLnBrk="1" fontAlgn="base" hangingPunct="1">
        <a:lnSpc>
          <a:spcPts val="4100"/>
        </a:lnSpc>
        <a:spcBef>
          <a:spcPct val="0"/>
        </a:spcBef>
        <a:spcAft>
          <a:spcPct val="0"/>
        </a:spcAft>
        <a:defRPr sz="3600" b="1">
          <a:solidFill>
            <a:schemeClr val="tx1"/>
          </a:solidFill>
          <a:latin typeface="Arial" charset="0"/>
        </a:defRPr>
      </a:lvl7pPr>
      <a:lvl8pPr marL="1371600" algn="l" rtl="0" eaLnBrk="1" fontAlgn="base" hangingPunct="1">
        <a:lnSpc>
          <a:spcPts val="4100"/>
        </a:lnSpc>
        <a:spcBef>
          <a:spcPct val="0"/>
        </a:spcBef>
        <a:spcAft>
          <a:spcPct val="0"/>
        </a:spcAft>
        <a:defRPr sz="3600" b="1">
          <a:solidFill>
            <a:schemeClr val="tx1"/>
          </a:solidFill>
          <a:latin typeface="Arial" charset="0"/>
        </a:defRPr>
      </a:lvl8pPr>
      <a:lvl9pPr marL="1828800" algn="l" rtl="0" eaLnBrk="1" fontAlgn="base" hangingPunct="1">
        <a:lnSpc>
          <a:spcPts val="4100"/>
        </a:lnSpc>
        <a:spcBef>
          <a:spcPct val="0"/>
        </a:spcBef>
        <a:spcAft>
          <a:spcPct val="0"/>
        </a:spcAft>
        <a:defRPr sz="3600" b="1">
          <a:solidFill>
            <a:schemeClr val="tx1"/>
          </a:solidFill>
          <a:latin typeface="Arial" charset="0"/>
        </a:defRPr>
      </a:lvl9pPr>
    </p:titleStyle>
    <p:bodyStyle>
      <a:lvl1pPr marL="342900" indent="-342900" algn="l" rtl="0" eaLnBrk="1" fontAlgn="base" hangingPunct="1">
        <a:lnSpc>
          <a:spcPct val="95000"/>
        </a:lnSpc>
        <a:spcBef>
          <a:spcPct val="75000"/>
        </a:spcBef>
        <a:spcAft>
          <a:spcPct val="0"/>
        </a:spcAft>
        <a:buChar char="•"/>
        <a:defRPr sz="2600">
          <a:solidFill>
            <a:srgbClr val="FFFFFF"/>
          </a:solidFill>
          <a:latin typeface="+mn-lt"/>
          <a:ea typeface="+mn-ea"/>
          <a:cs typeface="+mn-cs"/>
        </a:defRPr>
      </a:lvl1pPr>
      <a:lvl2pPr marL="339725" indent="-225425" algn="l" rtl="0" eaLnBrk="1" fontAlgn="base" hangingPunct="1">
        <a:lnSpc>
          <a:spcPct val="95000"/>
        </a:lnSpc>
        <a:spcBef>
          <a:spcPct val="25000"/>
        </a:spcBef>
        <a:spcAft>
          <a:spcPct val="0"/>
        </a:spcAft>
        <a:buSzPct val="80000"/>
        <a:buChar char="•"/>
        <a:defRPr sz="2000">
          <a:solidFill>
            <a:srgbClr val="FFFFFF"/>
          </a:solidFill>
          <a:latin typeface="+mn-lt"/>
        </a:defRPr>
      </a:lvl2pPr>
      <a:lvl3pPr marL="795338" indent="-220663" algn="l" rtl="0" eaLnBrk="1" fontAlgn="base" hangingPunct="1">
        <a:lnSpc>
          <a:spcPct val="95000"/>
        </a:lnSpc>
        <a:spcBef>
          <a:spcPct val="25000"/>
        </a:spcBef>
        <a:spcAft>
          <a:spcPct val="0"/>
        </a:spcAft>
        <a:buChar char="–"/>
        <a:defRPr sz="2400">
          <a:solidFill>
            <a:srgbClr val="FFFFFF"/>
          </a:solidFill>
          <a:latin typeface="+mn-lt"/>
        </a:defRPr>
      </a:lvl3pPr>
      <a:lvl4pPr marL="1252538" indent="-222250" algn="l" rtl="0" eaLnBrk="1" fontAlgn="base" hangingPunct="1">
        <a:lnSpc>
          <a:spcPct val="95000"/>
        </a:lnSpc>
        <a:spcBef>
          <a:spcPct val="25000"/>
        </a:spcBef>
        <a:spcAft>
          <a:spcPct val="0"/>
        </a:spcAft>
        <a:buChar char="–"/>
        <a:defRPr sz="2000">
          <a:solidFill>
            <a:srgbClr val="FFFFFF"/>
          </a:solidFill>
          <a:latin typeface="+mn-lt"/>
        </a:defRPr>
      </a:lvl4pPr>
      <a:lvl5pPr marL="1709738" indent="-222250" algn="l" rtl="0" eaLnBrk="1" fontAlgn="base" hangingPunct="1">
        <a:lnSpc>
          <a:spcPct val="95000"/>
        </a:lnSpc>
        <a:spcBef>
          <a:spcPct val="25000"/>
        </a:spcBef>
        <a:spcAft>
          <a:spcPct val="0"/>
        </a:spcAft>
        <a:buChar char="–"/>
        <a:defRPr sz="2000">
          <a:solidFill>
            <a:srgbClr val="FFFFFF"/>
          </a:solidFill>
          <a:latin typeface="+mn-lt"/>
        </a:defRPr>
      </a:lvl5pPr>
      <a:lvl6pPr marL="2166938" indent="-222250" algn="l" rtl="0" eaLnBrk="1" fontAlgn="base" hangingPunct="1">
        <a:lnSpc>
          <a:spcPct val="95000"/>
        </a:lnSpc>
        <a:spcBef>
          <a:spcPct val="25000"/>
        </a:spcBef>
        <a:spcAft>
          <a:spcPct val="0"/>
        </a:spcAft>
        <a:buChar char="–"/>
        <a:defRPr>
          <a:solidFill>
            <a:srgbClr val="FFFFFF"/>
          </a:solidFill>
          <a:latin typeface="+mn-lt"/>
        </a:defRPr>
      </a:lvl6pPr>
      <a:lvl7pPr marL="2624138" indent="-222250" algn="l" rtl="0" eaLnBrk="1" fontAlgn="base" hangingPunct="1">
        <a:lnSpc>
          <a:spcPct val="95000"/>
        </a:lnSpc>
        <a:spcBef>
          <a:spcPct val="25000"/>
        </a:spcBef>
        <a:spcAft>
          <a:spcPct val="0"/>
        </a:spcAft>
        <a:buChar char="–"/>
        <a:defRPr>
          <a:solidFill>
            <a:srgbClr val="FFFFFF"/>
          </a:solidFill>
          <a:latin typeface="+mn-lt"/>
        </a:defRPr>
      </a:lvl7pPr>
      <a:lvl8pPr marL="3081338" indent="-222250" algn="l" rtl="0" eaLnBrk="1" fontAlgn="base" hangingPunct="1">
        <a:lnSpc>
          <a:spcPct val="95000"/>
        </a:lnSpc>
        <a:spcBef>
          <a:spcPct val="25000"/>
        </a:spcBef>
        <a:spcAft>
          <a:spcPct val="0"/>
        </a:spcAft>
        <a:buChar char="–"/>
        <a:defRPr>
          <a:solidFill>
            <a:srgbClr val="FFFFFF"/>
          </a:solidFill>
          <a:latin typeface="+mn-lt"/>
        </a:defRPr>
      </a:lvl8pPr>
      <a:lvl9pPr marL="3538538" indent="-222250" algn="l" rtl="0" eaLnBrk="1" fontAlgn="base" hangingPunct="1">
        <a:lnSpc>
          <a:spcPct val="95000"/>
        </a:lnSpc>
        <a:spcBef>
          <a:spcPct val="25000"/>
        </a:spcBef>
        <a:spcAft>
          <a:spcPct val="0"/>
        </a:spcAft>
        <a:buChar char="–"/>
        <a:defRPr>
          <a:solidFill>
            <a:srgbClr val="FFFFFF"/>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Segnaposto titolo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it-IT" smtClean="0"/>
              <a:t>Fare clic per modificare lo stile del titolo</a:t>
            </a:r>
          </a:p>
        </p:txBody>
      </p:sp>
      <p:sp>
        <p:nvSpPr>
          <p:cNvPr id="1027" name="Segnaposto testo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charset="0"/>
                <a:cs typeface="Arial" charset="0"/>
              </a:defRPr>
            </a:lvl1pPr>
          </a:lstStyle>
          <a:p>
            <a:pPr fontAlgn="base">
              <a:spcBef>
                <a:spcPct val="0"/>
              </a:spcBef>
              <a:spcAft>
                <a:spcPct val="0"/>
              </a:spcAft>
              <a:defRPr/>
            </a:pPr>
            <a:fld id="{718F4F9E-7554-44A3-B0D9-FF9E1F1FE44F}" type="datetime1">
              <a:rPr lang="it-IT"/>
              <a:pPr fontAlgn="base">
                <a:spcBef>
                  <a:spcPct val="0"/>
                </a:spcBef>
                <a:spcAft>
                  <a:spcPct val="0"/>
                </a:spcAft>
                <a:defRPr/>
              </a:pPr>
              <a:t>20/05/2016</a:t>
            </a:fld>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charset="0"/>
                <a:cs typeface="Arial" charset="0"/>
              </a:defRPr>
            </a:lvl1pPr>
          </a:lstStyle>
          <a:p>
            <a:pPr fontAlgn="base">
              <a:spcBef>
                <a:spcPct val="0"/>
              </a:spcBef>
              <a:spcAft>
                <a:spcPct val="0"/>
              </a:spcAft>
              <a:defRPr/>
            </a:pPr>
            <a:fld id="{2D3236FF-0B5A-4398-93F2-497B4DDACB79}" type="slidenum">
              <a:rPr lang="it-IT"/>
              <a:pPr fontAlgn="base">
                <a:spcBef>
                  <a:spcPct val="0"/>
                </a:spcBef>
                <a:spcAft>
                  <a:spcPct val="0"/>
                </a:spcAft>
                <a:defRPr/>
              </a:pPr>
              <a:t>‹N›</a:t>
            </a:fld>
            <a:endParaRPr lang="it-IT"/>
          </a:p>
        </p:txBody>
      </p:sp>
      <p:pic>
        <p:nvPicPr>
          <p:cNvPr id="1030" name="Picture 2" descr="C:\Documents and Settings\xf02424\My Documents\ADV BOARD\NEW TOP\COOL\LOGO COOL\logo-sito FINALE .png"/>
          <p:cNvPicPr>
            <a:picLocks noChangeAspect="1" noChangeArrowheads="1"/>
          </p:cNvPicPr>
          <p:nvPr userDrawn="1"/>
        </p:nvPicPr>
        <p:blipFill>
          <a:blip r:embed="rId15" cstate="print"/>
          <a:srcRect/>
          <a:stretch>
            <a:fillRect/>
          </a:stretch>
        </p:blipFill>
        <p:spPr bwMode="auto">
          <a:xfrm>
            <a:off x="6610350" y="0"/>
            <a:ext cx="2533650" cy="622300"/>
          </a:xfrm>
          <a:prstGeom prst="rect">
            <a:avLst/>
          </a:prstGeom>
          <a:noFill/>
          <a:ln w="9525">
            <a:noFill/>
            <a:miter lim="800000"/>
            <a:headEnd/>
            <a:tailEnd/>
          </a:ln>
        </p:spPr>
      </p:pic>
      <p:sp>
        <p:nvSpPr>
          <p:cNvPr id="8" name="TextBox 7"/>
          <p:cNvSpPr txBox="1"/>
          <p:nvPr userDrawn="1"/>
        </p:nvSpPr>
        <p:spPr>
          <a:xfrm>
            <a:off x="3214688" y="6429375"/>
            <a:ext cx="2571750" cy="338138"/>
          </a:xfrm>
          <a:prstGeom prst="rect">
            <a:avLst/>
          </a:prstGeom>
          <a:noFill/>
        </p:spPr>
        <p:txBody>
          <a:bodyPr>
            <a:spAutoFit/>
          </a:bodyPr>
          <a:lstStyle/>
          <a:p>
            <a:pPr algn="ctr" fontAlgn="base">
              <a:spcBef>
                <a:spcPct val="0"/>
              </a:spcBef>
              <a:spcAft>
                <a:spcPct val="0"/>
              </a:spcAft>
              <a:defRPr/>
            </a:pPr>
            <a:r>
              <a:rPr lang="it-IT" sz="1600" dirty="0">
                <a:solidFill>
                  <a:srgbClr val="EEECE1">
                    <a:lumMod val="50000"/>
                  </a:srgbClr>
                </a:solidFill>
                <a:cs typeface="Arial" charset="0"/>
              </a:rPr>
              <a:t>www.esanum.it/</a:t>
            </a:r>
            <a:r>
              <a:rPr lang="it-IT" sz="1600" dirty="0" err="1">
                <a:solidFill>
                  <a:srgbClr val="EEECE1">
                    <a:lumMod val="50000"/>
                  </a:srgbClr>
                </a:solidFill>
                <a:cs typeface="Arial" charset="0"/>
              </a:rPr>
              <a:t>cool</a:t>
            </a:r>
            <a:endParaRPr lang="en-US" sz="1600" dirty="0">
              <a:solidFill>
                <a:srgbClr val="EEECE1">
                  <a:lumMod val="50000"/>
                </a:srgbClr>
              </a:solidFill>
              <a:cs typeface="Arial" charset="0"/>
            </a:endParaRPr>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Lst>
  <p:txStyles>
    <p:titleStyle>
      <a:lvl1pPr algn="l" rtl="0" eaLnBrk="0" fontAlgn="base" hangingPunct="0">
        <a:spcBef>
          <a:spcPct val="0"/>
        </a:spcBef>
        <a:spcAft>
          <a:spcPct val="0"/>
        </a:spcAft>
        <a:defRPr sz="4400" kern="1200">
          <a:solidFill>
            <a:schemeClr val="tx1"/>
          </a:solidFill>
          <a:latin typeface="+mj-lt"/>
          <a:ea typeface="MS PGothic" pitchFamily="34" charset="-128"/>
          <a:cs typeface="+mj-cs"/>
        </a:defRPr>
      </a:lvl1pPr>
      <a:lvl2pPr algn="l" rtl="0" eaLnBrk="0" fontAlgn="base" hangingPunct="0">
        <a:spcBef>
          <a:spcPct val="0"/>
        </a:spcBef>
        <a:spcAft>
          <a:spcPct val="0"/>
        </a:spcAft>
        <a:defRPr sz="4400">
          <a:solidFill>
            <a:schemeClr val="tx1"/>
          </a:solidFill>
          <a:latin typeface="Calibri" charset="0"/>
          <a:ea typeface="MS PGothic" pitchFamily="34" charset="-128"/>
        </a:defRPr>
      </a:lvl2pPr>
      <a:lvl3pPr algn="l" rtl="0" eaLnBrk="0" fontAlgn="base" hangingPunct="0">
        <a:spcBef>
          <a:spcPct val="0"/>
        </a:spcBef>
        <a:spcAft>
          <a:spcPct val="0"/>
        </a:spcAft>
        <a:defRPr sz="4400">
          <a:solidFill>
            <a:schemeClr val="tx1"/>
          </a:solidFill>
          <a:latin typeface="Calibri" charset="0"/>
          <a:ea typeface="MS PGothic" pitchFamily="34" charset="-128"/>
        </a:defRPr>
      </a:lvl3pPr>
      <a:lvl4pPr algn="l" rtl="0" eaLnBrk="0" fontAlgn="base" hangingPunct="0">
        <a:spcBef>
          <a:spcPct val="0"/>
        </a:spcBef>
        <a:spcAft>
          <a:spcPct val="0"/>
        </a:spcAft>
        <a:defRPr sz="4400">
          <a:solidFill>
            <a:schemeClr val="tx1"/>
          </a:solidFill>
          <a:latin typeface="Calibri" charset="0"/>
          <a:ea typeface="MS PGothic" pitchFamily="34" charset="-128"/>
        </a:defRPr>
      </a:lvl4pPr>
      <a:lvl5pPr algn="l" rtl="0" eaLnBrk="0" fontAlgn="base" hangingPunct="0">
        <a:spcBef>
          <a:spcPct val="0"/>
        </a:spcBef>
        <a:spcAft>
          <a:spcPct val="0"/>
        </a:spcAft>
        <a:defRPr sz="4400">
          <a:solidFill>
            <a:schemeClr val="tx1"/>
          </a:solidFill>
          <a:latin typeface="Calibri" charset="0"/>
          <a:ea typeface="MS PGothic" pitchFamily="34" charset="-128"/>
        </a:defRPr>
      </a:lvl5pPr>
      <a:lvl6pPr marL="457200" algn="ctr" rtl="0" fontAlgn="base">
        <a:spcBef>
          <a:spcPct val="0"/>
        </a:spcBef>
        <a:spcAft>
          <a:spcPct val="0"/>
        </a:spcAft>
        <a:defRPr sz="4400">
          <a:solidFill>
            <a:schemeClr val="tx1"/>
          </a:solidFill>
          <a:latin typeface="Calibri" charset="0"/>
        </a:defRPr>
      </a:lvl6pPr>
      <a:lvl7pPr marL="914400" algn="ctr" rtl="0" fontAlgn="base">
        <a:spcBef>
          <a:spcPct val="0"/>
        </a:spcBef>
        <a:spcAft>
          <a:spcPct val="0"/>
        </a:spcAft>
        <a:defRPr sz="4400">
          <a:solidFill>
            <a:schemeClr val="tx1"/>
          </a:solidFill>
          <a:latin typeface="Calibri" charset="0"/>
        </a:defRPr>
      </a:lvl7pPr>
      <a:lvl8pPr marL="1371600" algn="ctr" rtl="0" fontAlgn="base">
        <a:spcBef>
          <a:spcPct val="0"/>
        </a:spcBef>
        <a:spcAft>
          <a:spcPct val="0"/>
        </a:spcAft>
        <a:defRPr sz="4400">
          <a:solidFill>
            <a:schemeClr val="tx1"/>
          </a:solidFill>
          <a:latin typeface="Calibri" charset="0"/>
        </a:defRPr>
      </a:lvl8pPr>
      <a:lvl9pPr marL="1828800" algn="ctr" rtl="0" fontAlgn="base">
        <a:spcBef>
          <a:spcPct val="0"/>
        </a:spcBef>
        <a:spcAft>
          <a:spcPct val="0"/>
        </a:spcAft>
        <a:defRPr sz="4400">
          <a:solidFill>
            <a:schemeClr val="tx1"/>
          </a:solidFill>
          <a:latin typeface="Calibri" charset="0"/>
        </a:defRPr>
      </a:lvl9pPr>
    </p:titleStyle>
    <p:bodyStyle>
      <a:lvl1pPr marL="342900" indent="-342900" algn="l" rtl="0" eaLnBrk="0" fontAlgn="base" hangingPunct="0">
        <a:spcBef>
          <a:spcPct val="20000"/>
        </a:spcBef>
        <a:spcAft>
          <a:spcPct val="0"/>
        </a:spcAft>
        <a:buBlip>
          <a:blip r:embed="rId16"/>
        </a:buBlip>
        <a:defRPr sz="3200" kern="1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54.xml"/><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54.xml"/></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54.xml"/><Relationship Id="rId4" Type="http://schemas.openxmlformats.org/officeDocument/2006/relationships/image" Target="../media/image31.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3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8" Type="http://schemas.openxmlformats.org/officeDocument/2006/relationships/tags" Target="../tags/tag7.xml"/><Relationship Id="rId13" Type="http://schemas.openxmlformats.org/officeDocument/2006/relationships/tags" Target="../tags/tag12.xml"/><Relationship Id="rId3" Type="http://schemas.openxmlformats.org/officeDocument/2006/relationships/tags" Target="../tags/tag2.xml"/><Relationship Id="rId7" Type="http://schemas.openxmlformats.org/officeDocument/2006/relationships/tags" Target="../tags/tag6.xml"/><Relationship Id="rId12" Type="http://schemas.openxmlformats.org/officeDocument/2006/relationships/tags" Target="../tags/tag11.xml"/><Relationship Id="rId17" Type="http://schemas.openxmlformats.org/officeDocument/2006/relationships/image" Target="../media/image37.emf"/><Relationship Id="rId2" Type="http://schemas.openxmlformats.org/officeDocument/2006/relationships/tags" Target="../tags/tag1.xml"/><Relationship Id="rId16" Type="http://schemas.openxmlformats.org/officeDocument/2006/relationships/oleObject" Target="../embeddings/oleObject1.bin"/><Relationship Id="rId1" Type="http://schemas.openxmlformats.org/officeDocument/2006/relationships/vmlDrawing" Target="../drawings/vmlDrawing1.vml"/><Relationship Id="rId6" Type="http://schemas.openxmlformats.org/officeDocument/2006/relationships/tags" Target="../tags/tag5.xml"/><Relationship Id="rId11" Type="http://schemas.openxmlformats.org/officeDocument/2006/relationships/tags" Target="../tags/tag10.xml"/><Relationship Id="rId5" Type="http://schemas.openxmlformats.org/officeDocument/2006/relationships/tags" Target="../tags/tag4.xml"/><Relationship Id="rId15" Type="http://schemas.openxmlformats.org/officeDocument/2006/relationships/slideLayout" Target="../slideLayouts/slideLayout6.xml"/><Relationship Id="rId10" Type="http://schemas.openxmlformats.org/officeDocument/2006/relationships/tags" Target="../tags/tag9.xml"/><Relationship Id="rId4" Type="http://schemas.openxmlformats.org/officeDocument/2006/relationships/tags" Target="../tags/tag3.xml"/><Relationship Id="rId9" Type="http://schemas.openxmlformats.org/officeDocument/2006/relationships/tags" Target="../tags/tag8.xml"/><Relationship Id="rId14" Type="http://schemas.openxmlformats.org/officeDocument/2006/relationships/tags" Target="../tags/tag13.xml"/></Relationships>
</file>

<file path=ppt/slides/_rels/slide3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33.xml"/></Relationships>
</file>

<file path=ppt/slides/_rels/slide3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7.xml"/><Relationship Id="rId1" Type="http://schemas.openxmlformats.org/officeDocument/2006/relationships/slideLayout" Target="../slideLayouts/slideLayout33.xml"/></Relationships>
</file>

<file path=ppt/slides/_rels/slide3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33.xml"/></Relationships>
</file>

<file path=ppt/slides/_rels/slide3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33.xml"/></Relationships>
</file>

<file path=ppt/slides/_rels/slide3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3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gi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16.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33.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45058" name="Rectangle 2"/>
          <p:cNvSpPr>
            <a:spLocks noChangeArrowheads="1"/>
          </p:cNvSpPr>
          <p:nvPr/>
        </p:nvSpPr>
        <p:spPr bwMode="auto">
          <a:xfrm>
            <a:off x="1835696" y="4797152"/>
            <a:ext cx="5443396" cy="1108638"/>
          </a:xfrm>
          <a:prstGeom prst="rect">
            <a:avLst/>
          </a:prstGeom>
          <a:noFill/>
          <a:ln w="9525">
            <a:noFill/>
            <a:miter lim="800000"/>
            <a:headEnd/>
            <a:tailEnd/>
          </a:ln>
        </p:spPr>
        <p:txBody>
          <a:bodyPr lIns="92075" tIns="46038" rIns="92075" bIns="46038">
            <a:spAutoFit/>
          </a:bodyPr>
          <a:lstStyle/>
          <a:p>
            <a:pPr defTabSz="762000" eaLnBrk="0" fontAlgn="base" hangingPunct="0">
              <a:spcBef>
                <a:spcPct val="0"/>
              </a:spcBef>
              <a:spcAft>
                <a:spcPct val="0"/>
              </a:spcAft>
            </a:pPr>
            <a:r>
              <a:rPr lang="it-IT" b="1" i="1" dirty="0">
                <a:solidFill>
                  <a:srgbClr val="000066"/>
                </a:solidFill>
              </a:rPr>
              <a:t>Roberto Bianco</a:t>
            </a:r>
          </a:p>
          <a:p>
            <a:pPr defTabSz="762000" eaLnBrk="0" fontAlgn="base" hangingPunct="0">
              <a:spcBef>
                <a:spcPct val="0"/>
              </a:spcBef>
              <a:spcAft>
                <a:spcPct val="0"/>
              </a:spcAft>
            </a:pPr>
            <a:endParaRPr lang="it-IT" sz="2000" i="1" dirty="0">
              <a:solidFill>
                <a:srgbClr val="000066"/>
              </a:solidFill>
            </a:endParaRPr>
          </a:p>
          <a:p>
            <a:pPr defTabSz="762000" eaLnBrk="0" fontAlgn="base" hangingPunct="0">
              <a:spcBef>
                <a:spcPct val="0"/>
              </a:spcBef>
              <a:spcAft>
                <a:spcPct val="0"/>
              </a:spcAft>
            </a:pPr>
            <a:r>
              <a:rPr lang="it-IT" sz="1400" i="1" dirty="0">
                <a:solidFill>
                  <a:srgbClr val="000066"/>
                </a:solidFill>
              </a:rPr>
              <a:t>Laboratori di Terapia Molecolare dei Tumori</a:t>
            </a:r>
          </a:p>
          <a:p>
            <a:pPr defTabSz="762000" eaLnBrk="0" fontAlgn="base" hangingPunct="0">
              <a:spcBef>
                <a:spcPct val="0"/>
              </a:spcBef>
              <a:spcAft>
                <a:spcPct val="0"/>
              </a:spcAft>
            </a:pPr>
            <a:r>
              <a:rPr lang="it-IT" sz="1400" i="1" dirty="0" smtClean="0">
                <a:solidFill>
                  <a:srgbClr val="000066"/>
                </a:solidFill>
              </a:rPr>
              <a:t>Università </a:t>
            </a:r>
            <a:r>
              <a:rPr lang="it-IT" sz="1400" i="1" dirty="0">
                <a:solidFill>
                  <a:srgbClr val="000066"/>
                </a:solidFill>
              </a:rPr>
              <a:t>di Napoli “Federico II”</a:t>
            </a:r>
          </a:p>
        </p:txBody>
      </p:sp>
      <p:sp>
        <p:nvSpPr>
          <p:cNvPr id="204805" name="Rectangle 5"/>
          <p:cNvSpPr>
            <a:spLocks noGrp="1" noChangeArrowheads="1"/>
          </p:cNvSpPr>
          <p:nvPr>
            <p:ph type="ctrTitle"/>
          </p:nvPr>
        </p:nvSpPr>
        <p:spPr>
          <a:xfrm>
            <a:off x="-36512" y="116632"/>
            <a:ext cx="6048672" cy="2304256"/>
          </a:xfrm>
        </p:spPr>
        <p:txBody>
          <a:bodyPr/>
          <a:lstStyle/>
          <a:p>
            <a:pPr defTabSz="914400" eaLnBrk="1" hangingPunct="1">
              <a:lnSpc>
                <a:spcPct val="130000"/>
              </a:lnSpc>
              <a:defRPr/>
            </a:pPr>
            <a:r>
              <a:rPr lang="it-IT" sz="3200" dirty="0" smtClean="0">
                <a:solidFill>
                  <a:schemeClr val="bg1">
                    <a:lumMod val="75000"/>
                  </a:schemeClr>
                </a:solidFill>
                <a:effectLst/>
              </a:rPr>
              <a:t/>
            </a:r>
            <a:br>
              <a:rPr lang="it-IT" sz="3200" dirty="0" smtClean="0">
                <a:solidFill>
                  <a:schemeClr val="bg1">
                    <a:lumMod val="75000"/>
                  </a:schemeClr>
                </a:solidFill>
                <a:effectLst/>
              </a:rPr>
            </a:br>
            <a:r>
              <a:rPr lang="it-IT" sz="3200" dirty="0" smtClean="0">
                <a:solidFill>
                  <a:schemeClr val="bg1">
                    <a:lumMod val="75000"/>
                  </a:schemeClr>
                </a:solidFill>
                <a:effectLst/>
              </a:rPr>
              <a:t/>
            </a:r>
            <a:br>
              <a:rPr lang="it-IT" sz="3200" dirty="0" smtClean="0">
                <a:solidFill>
                  <a:schemeClr val="bg1">
                    <a:lumMod val="75000"/>
                  </a:schemeClr>
                </a:solidFill>
                <a:effectLst/>
              </a:rPr>
            </a:br>
            <a:r>
              <a:rPr lang="it-IT" sz="1600" dirty="0" err="1" smtClean="0">
                <a:solidFill>
                  <a:srgbClr val="FF0000"/>
                </a:solidFill>
                <a:effectLst/>
              </a:rPr>
              <a:t>Innovation</a:t>
            </a:r>
            <a:r>
              <a:rPr lang="it-IT" sz="1600" dirty="0" smtClean="0">
                <a:solidFill>
                  <a:srgbClr val="FF0000"/>
                </a:solidFill>
                <a:effectLst/>
              </a:rPr>
              <a:t> in 2nd </a:t>
            </a:r>
            <a:r>
              <a:rPr lang="it-IT" sz="1600" dirty="0" err="1" smtClean="0">
                <a:solidFill>
                  <a:srgbClr val="FF0000"/>
                </a:solidFill>
                <a:effectLst/>
              </a:rPr>
              <a:t>line</a:t>
            </a:r>
            <a:r>
              <a:rPr lang="it-IT" sz="1600" dirty="0" smtClean="0">
                <a:solidFill>
                  <a:srgbClr val="FF0000"/>
                </a:solidFill>
                <a:effectLst/>
              </a:rPr>
              <a:t> treatment </a:t>
            </a:r>
            <a:r>
              <a:rPr lang="it-IT" sz="1600" dirty="0" err="1" smtClean="0">
                <a:solidFill>
                  <a:srgbClr val="FF0000"/>
                </a:solidFill>
                <a:effectLst/>
              </a:rPr>
              <a:t>of</a:t>
            </a:r>
            <a:r>
              <a:rPr lang="it-IT" sz="1600" dirty="0" smtClean="0">
                <a:solidFill>
                  <a:srgbClr val="FF0000"/>
                </a:solidFill>
                <a:effectLst/>
              </a:rPr>
              <a:t> NSCLC</a:t>
            </a:r>
            <a:r>
              <a:rPr lang="it-IT" sz="3200" dirty="0" smtClean="0">
                <a:solidFill>
                  <a:schemeClr val="bg1">
                    <a:lumMod val="75000"/>
                  </a:schemeClr>
                </a:solidFill>
                <a:effectLst/>
              </a:rPr>
              <a:t/>
            </a:r>
            <a:br>
              <a:rPr lang="it-IT" sz="3200" dirty="0" smtClean="0">
                <a:solidFill>
                  <a:schemeClr val="bg1">
                    <a:lumMod val="75000"/>
                  </a:schemeClr>
                </a:solidFill>
                <a:effectLst/>
              </a:rPr>
            </a:br>
            <a:r>
              <a:rPr lang="it-IT" sz="3200" dirty="0" err="1" smtClean="0">
                <a:solidFill>
                  <a:schemeClr val="bg1">
                    <a:lumMod val="75000"/>
                  </a:schemeClr>
                </a:solidFill>
                <a:effectLst/>
              </a:rPr>
              <a:t>Multi-target</a:t>
            </a:r>
            <a:r>
              <a:rPr lang="it-IT" sz="3200" dirty="0" smtClean="0">
                <a:solidFill>
                  <a:schemeClr val="bg1">
                    <a:lumMod val="75000"/>
                  </a:schemeClr>
                </a:solidFill>
                <a:effectLst/>
              </a:rPr>
              <a:t> </a:t>
            </a:r>
            <a:r>
              <a:rPr lang="it-IT" sz="3200" dirty="0" err="1" smtClean="0">
                <a:solidFill>
                  <a:schemeClr val="bg1">
                    <a:lumMod val="75000"/>
                  </a:schemeClr>
                </a:solidFill>
                <a:effectLst/>
              </a:rPr>
              <a:t>agents</a:t>
            </a:r>
            <a:r>
              <a:rPr lang="it-IT" sz="3200" dirty="0" smtClean="0">
                <a:solidFill>
                  <a:schemeClr val="bg1">
                    <a:lumMod val="75000"/>
                  </a:schemeClr>
                </a:solidFill>
                <a:effectLst/>
              </a:rPr>
              <a:t/>
            </a:r>
            <a:br>
              <a:rPr lang="it-IT" sz="3200" dirty="0" smtClean="0">
                <a:solidFill>
                  <a:schemeClr val="bg1">
                    <a:lumMod val="75000"/>
                  </a:schemeClr>
                </a:solidFill>
                <a:effectLst/>
              </a:rPr>
            </a:br>
            <a:r>
              <a:rPr lang="it-IT" sz="3200" dirty="0" smtClean="0">
                <a:solidFill>
                  <a:schemeClr val="bg1">
                    <a:lumMod val="75000"/>
                  </a:schemeClr>
                </a:solidFill>
                <a:effectLst/>
              </a:rPr>
              <a:t> and</a:t>
            </a:r>
            <a:br>
              <a:rPr lang="it-IT" sz="3200" dirty="0" smtClean="0">
                <a:solidFill>
                  <a:schemeClr val="bg1">
                    <a:lumMod val="75000"/>
                  </a:schemeClr>
                </a:solidFill>
                <a:effectLst/>
              </a:rPr>
            </a:br>
            <a:r>
              <a:rPr lang="it-IT" sz="3200" dirty="0" smtClean="0">
                <a:solidFill>
                  <a:schemeClr val="bg1">
                    <a:lumMod val="75000"/>
                  </a:schemeClr>
                </a:solidFill>
                <a:effectLst/>
              </a:rPr>
              <a:t> </a:t>
            </a:r>
            <a:r>
              <a:rPr lang="it-IT" sz="3200" dirty="0" err="1" smtClean="0">
                <a:solidFill>
                  <a:schemeClr val="bg1">
                    <a:lumMod val="75000"/>
                  </a:schemeClr>
                </a:solidFill>
                <a:effectLst/>
              </a:rPr>
              <a:t>angiogenesis</a:t>
            </a:r>
            <a:endParaRPr lang="it-IT" sz="3200" dirty="0" smtClean="0">
              <a:solidFill>
                <a:schemeClr val="bg1">
                  <a:lumMod val="75000"/>
                </a:schemeClr>
              </a:solidFill>
              <a:effectLst/>
            </a:endParaRPr>
          </a:p>
        </p:txBody>
      </p:sp>
      <p:pic>
        <p:nvPicPr>
          <p:cNvPr id="45061" name="Picture 3" descr="federico"/>
          <p:cNvPicPr>
            <a:picLocks noChangeAspect="1" noChangeArrowheads="1"/>
          </p:cNvPicPr>
          <p:nvPr/>
        </p:nvPicPr>
        <p:blipFill>
          <a:blip r:embed="rId2" cstate="print"/>
          <a:srcRect/>
          <a:stretch>
            <a:fillRect/>
          </a:stretch>
        </p:blipFill>
        <p:spPr bwMode="auto">
          <a:xfrm>
            <a:off x="465407" y="4724403"/>
            <a:ext cx="1240607" cy="1255713"/>
          </a:xfrm>
          <a:prstGeom prst="rect">
            <a:avLst/>
          </a:prstGeom>
          <a:noFill/>
          <a:ln w="9525">
            <a:solidFill>
              <a:srgbClr val="FFFFFF"/>
            </a:solidFill>
            <a:miter lim="800000"/>
            <a:headEnd/>
            <a:tailEnd/>
          </a:ln>
        </p:spPr>
      </p:pic>
      <p:pic>
        <p:nvPicPr>
          <p:cNvPr id="1026" name="Picture 2"/>
          <p:cNvPicPr>
            <a:picLocks noChangeAspect="1" noChangeArrowheads="1"/>
          </p:cNvPicPr>
          <p:nvPr/>
        </p:nvPicPr>
        <p:blipFill>
          <a:blip r:embed="rId3" cstate="print"/>
          <a:srcRect/>
          <a:stretch>
            <a:fillRect/>
          </a:stretch>
        </p:blipFill>
        <p:spPr bwMode="auto">
          <a:xfrm>
            <a:off x="5796136" y="332656"/>
            <a:ext cx="3131840" cy="6247065"/>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Rettangolo 3"/>
          <p:cNvSpPr/>
          <p:nvPr/>
        </p:nvSpPr>
        <p:spPr>
          <a:xfrm>
            <a:off x="971600" y="476672"/>
            <a:ext cx="7632848" cy="646331"/>
          </a:xfrm>
          <a:prstGeom prst="rect">
            <a:avLst/>
          </a:prstGeom>
        </p:spPr>
        <p:txBody>
          <a:bodyPr wrap="square">
            <a:spAutoFit/>
          </a:bodyPr>
          <a:lstStyle/>
          <a:p>
            <a:r>
              <a:rPr lang="en-US" b="1" dirty="0">
                <a:solidFill>
                  <a:srgbClr val="0000FF"/>
                </a:solidFill>
              </a:rPr>
              <a:t>S</a:t>
            </a:r>
            <a:r>
              <a:rPr lang="en-US" b="1" dirty="0" smtClean="0">
                <a:solidFill>
                  <a:srgbClr val="0000FF"/>
                </a:solidFill>
              </a:rPr>
              <a:t>ingle-arm </a:t>
            </a:r>
            <a:r>
              <a:rPr lang="en-US" b="1" dirty="0">
                <a:solidFill>
                  <a:srgbClr val="0000FF"/>
                </a:solidFill>
              </a:rPr>
              <a:t>phase II NCCTG/SWOG study </a:t>
            </a:r>
            <a:r>
              <a:rPr lang="en-US" b="1" dirty="0" smtClean="0">
                <a:solidFill>
                  <a:srgbClr val="0000FF"/>
                </a:solidFill>
              </a:rPr>
              <a:t>N0426: </a:t>
            </a:r>
            <a:r>
              <a:rPr lang="en-US" b="1" dirty="0" err="1" smtClean="0">
                <a:solidFill>
                  <a:srgbClr val="0000FF"/>
                </a:solidFill>
              </a:rPr>
              <a:t>pemetrexed</a:t>
            </a:r>
            <a:r>
              <a:rPr lang="en-US" b="1" dirty="0" smtClean="0">
                <a:solidFill>
                  <a:srgbClr val="0000FF"/>
                </a:solidFill>
              </a:rPr>
              <a:t> </a:t>
            </a:r>
            <a:r>
              <a:rPr lang="en-US" b="1" dirty="0">
                <a:solidFill>
                  <a:srgbClr val="0000FF"/>
                </a:solidFill>
              </a:rPr>
              <a:t>and </a:t>
            </a:r>
            <a:r>
              <a:rPr lang="en-US" b="1" dirty="0" smtClean="0">
                <a:solidFill>
                  <a:srgbClr val="0000FF"/>
                </a:solidFill>
              </a:rPr>
              <a:t>bevacizumab</a:t>
            </a:r>
            <a:endParaRPr lang="en-US" b="1" dirty="0">
              <a:solidFill>
                <a:srgbClr val="0000FF"/>
              </a:solidFill>
            </a:endParaRPr>
          </a:p>
        </p:txBody>
      </p:sp>
      <p:pic>
        <p:nvPicPr>
          <p:cNvPr id="921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1700808"/>
            <a:ext cx="3601499" cy="30243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1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67944" y="1700808"/>
            <a:ext cx="4768170" cy="29523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Ovale 4"/>
          <p:cNvSpPr/>
          <p:nvPr/>
        </p:nvSpPr>
        <p:spPr>
          <a:xfrm>
            <a:off x="6156176" y="2034105"/>
            <a:ext cx="2679938" cy="432048"/>
          </a:xfrm>
          <a:prstGeom prst="ellipse">
            <a:avLst/>
          </a:prstGeom>
          <a:no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CasellaDiTesto 5"/>
          <p:cNvSpPr txBox="1"/>
          <p:nvPr/>
        </p:nvSpPr>
        <p:spPr>
          <a:xfrm>
            <a:off x="1113289" y="5373216"/>
            <a:ext cx="5309980" cy="369332"/>
          </a:xfrm>
          <a:prstGeom prst="rect">
            <a:avLst/>
          </a:prstGeom>
          <a:noFill/>
        </p:spPr>
        <p:txBody>
          <a:bodyPr wrap="none" rtlCol="0">
            <a:spAutoFit/>
          </a:bodyPr>
          <a:lstStyle/>
          <a:p>
            <a:r>
              <a:rPr lang="it-IT" b="1" dirty="0" err="1" smtClean="0">
                <a:solidFill>
                  <a:schemeClr val="bg2"/>
                </a:solidFill>
              </a:rPr>
              <a:t>Primary</a:t>
            </a:r>
            <a:r>
              <a:rPr lang="it-IT" b="1" dirty="0" smtClean="0">
                <a:solidFill>
                  <a:schemeClr val="bg2"/>
                </a:solidFill>
              </a:rPr>
              <a:t> end-</a:t>
            </a:r>
            <a:r>
              <a:rPr lang="it-IT" b="1" dirty="0" err="1" smtClean="0">
                <a:solidFill>
                  <a:schemeClr val="bg2"/>
                </a:solidFill>
              </a:rPr>
              <a:t>point</a:t>
            </a:r>
            <a:r>
              <a:rPr lang="it-IT" b="1" dirty="0" smtClean="0">
                <a:solidFill>
                  <a:schemeClr val="bg2"/>
                </a:solidFill>
              </a:rPr>
              <a:t> </a:t>
            </a:r>
            <a:r>
              <a:rPr lang="it-IT" b="1" dirty="0" err="1" smtClean="0">
                <a:solidFill>
                  <a:schemeClr val="bg2"/>
                </a:solidFill>
              </a:rPr>
              <a:t>not</a:t>
            </a:r>
            <a:r>
              <a:rPr lang="it-IT" b="1" dirty="0" smtClean="0">
                <a:solidFill>
                  <a:schemeClr val="bg2"/>
                </a:solidFill>
              </a:rPr>
              <a:t> </a:t>
            </a:r>
            <a:r>
              <a:rPr lang="it-IT" b="1" dirty="0" err="1" smtClean="0">
                <a:solidFill>
                  <a:schemeClr val="bg2"/>
                </a:solidFill>
              </a:rPr>
              <a:t>meet</a:t>
            </a:r>
            <a:r>
              <a:rPr lang="it-IT" b="1" dirty="0" smtClean="0">
                <a:solidFill>
                  <a:schemeClr val="bg2"/>
                </a:solidFill>
              </a:rPr>
              <a:t>: NEGATIVE TRIAL!</a:t>
            </a:r>
            <a:endParaRPr lang="it-IT" b="1" dirty="0">
              <a:solidFill>
                <a:schemeClr val="bg2"/>
              </a:solidFill>
            </a:endParaRPr>
          </a:p>
        </p:txBody>
      </p:sp>
      <p:sp>
        <p:nvSpPr>
          <p:cNvPr id="9" name="CasellaDiTesto 8"/>
          <p:cNvSpPr txBox="1"/>
          <p:nvPr/>
        </p:nvSpPr>
        <p:spPr>
          <a:xfrm>
            <a:off x="7380312" y="6464369"/>
            <a:ext cx="1592103" cy="276999"/>
          </a:xfrm>
          <a:prstGeom prst="rect">
            <a:avLst/>
          </a:prstGeom>
          <a:noFill/>
        </p:spPr>
        <p:txBody>
          <a:bodyPr wrap="none" rtlCol="0">
            <a:spAutoFit/>
          </a:bodyPr>
          <a:lstStyle/>
          <a:p>
            <a:r>
              <a:rPr lang="it-IT" sz="1200" dirty="0" err="1" smtClean="0">
                <a:solidFill>
                  <a:schemeClr val="bg2"/>
                </a:solidFill>
              </a:rPr>
              <a:t>Adjei</a:t>
            </a:r>
            <a:r>
              <a:rPr lang="it-IT" sz="1200" dirty="0" smtClean="0">
                <a:solidFill>
                  <a:schemeClr val="bg2"/>
                </a:solidFill>
              </a:rPr>
              <a:t> et al JCO 2010</a:t>
            </a:r>
            <a:endParaRPr lang="it-IT" sz="1200" dirty="0">
              <a:solidFill>
                <a:schemeClr val="bg2"/>
              </a:solidFill>
            </a:endParaRPr>
          </a:p>
        </p:txBody>
      </p:sp>
    </p:spTree>
    <p:extLst>
      <p:ext uri="{BB962C8B-B14F-4D97-AF65-F5344CB8AC3E}">
        <p14:creationId xmlns:p14="http://schemas.microsoft.com/office/powerpoint/2010/main" val="2309475603"/>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ettangolo 1"/>
          <p:cNvSpPr/>
          <p:nvPr/>
        </p:nvSpPr>
        <p:spPr>
          <a:xfrm>
            <a:off x="971600" y="476672"/>
            <a:ext cx="7632848" cy="923330"/>
          </a:xfrm>
          <a:prstGeom prst="rect">
            <a:avLst/>
          </a:prstGeom>
        </p:spPr>
        <p:txBody>
          <a:bodyPr wrap="square">
            <a:spAutoFit/>
          </a:bodyPr>
          <a:lstStyle/>
          <a:p>
            <a:r>
              <a:rPr lang="en-US" b="1" dirty="0" smtClean="0">
                <a:solidFill>
                  <a:srgbClr val="0000FF"/>
                </a:solidFill>
              </a:rPr>
              <a:t>Phase II study of Bevacizumab in Combination With Chemotherapy or </a:t>
            </a:r>
            <a:r>
              <a:rPr lang="en-US" b="1" dirty="0" err="1" smtClean="0">
                <a:solidFill>
                  <a:srgbClr val="0000FF"/>
                </a:solidFill>
              </a:rPr>
              <a:t>Erlotinib</a:t>
            </a:r>
            <a:r>
              <a:rPr lang="en-US" b="1" dirty="0" smtClean="0">
                <a:solidFill>
                  <a:srgbClr val="0000FF"/>
                </a:solidFill>
              </a:rPr>
              <a:t> Compared With Chemotherapy Alone</a:t>
            </a:r>
            <a:endParaRPr lang="en-US" b="1" dirty="0">
              <a:solidFill>
                <a:srgbClr val="0000FF"/>
              </a:solidFill>
            </a:endParaRPr>
          </a:p>
          <a:p>
            <a:endParaRPr lang="en-US" b="1" dirty="0">
              <a:solidFill>
                <a:srgbClr val="0000FF"/>
              </a:solidFill>
            </a:endParaRPr>
          </a:p>
        </p:txBody>
      </p:sp>
      <p:pic>
        <p:nvPicPr>
          <p:cNvPr id="1024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4976" y="1124744"/>
            <a:ext cx="7340600" cy="1752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asellaDiTesto 2"/>
          <p:cNvSpPr txBox="1"/>
          <p:nvPr/>
        </p:nvSpPr>
        <p:spPr>
          <a:xfrm>
            <a:off x="683568" y="6095037"/>
            <a:ext cx="5926622" cy="646331"/>
          </a:xfrm>
          <a:prstGeom prst="rect">
            <a:avLst/>
          </a:prstGeom>
          <a:noFill/>
        </p:spPr>
        <p:txBody>
          <a:bodyPr wrap="none" rtlCol="0">
            <a:spAutoFit/>
          </a:bodyPr>
          <a:lstStyle/>
          <a:p>
            <a:r>
              <a:rPr lang="it-IT" dirty="0" smtClean="0">
                <a:solidFill>
                  <a:schemeClr val="bg2"/>
                </a:solidFill>
              </a:rPr>
              <a:t>Large </a:t>
            </a:r>
            <a:r>
              <a:rPr lang="it-IT" dirty="0" err="1" smtClean="0">
                <a:solidFill>
                  <a:schemeClr val="bg2"/>
                </a:solidFill>
              </a:rPr>
              <a:t>phase</a:t>
            </a:r>
            <a:r>
              <a:rPr lang="it-IT" dirty="0" smtClean="0">
                <a:solidFill>
                  <a:schemeClr val="bg2"/>
                </a:solidFill>
              </a:rPr>
              <a:t> III trial (ULTIMATE) in </a:t>
            </a:r>
            <a:r>
              <a:rPr lang="it-IT" dirty="0" err="1" smtClean="0">
                <a:solidFill>
                  <a:schemeClr val="bg2"/>
                </a:solidFill>
              </a:rPr>
              <a:t>now</a:t>
            </a:r>
            <a:r>
              <a:rPr lang="it-IT" dirty="0" smtClean="0">
                <a:solidFill>
                  <a:schemeClr val="bg2"/>
                </a:solidFill>
              </a:rPr>
              <a:t> </a:t>
            </a:r>
            <a:r>
              <a:rPr lang="it-IT" dirty="0" err="1" smtClean="0">
                <a:solidFill>
                  <a:schemeClr val="bg2"/>
                </a:solidFill>
              </a:rPr>
              <a:t>ongoing</a:t>
            </a:r>
            <a:r>
              <a:rPr lang="it-IT" dirty="0" smtClean="0">
                <a:solidFill>
                  <a:schemeClr val="bg2"/>
                </a:solidFill>
              </a:rPr>
              <a:t>: </a:t>
            </a:r>
          </a:p>
          <a:p>
            <a:r>
              <a:rPr lang="it-IT" dirty="0" err="1" smtClean="0">
                <a:solidFill>
                  <a:schemeClr val="bg2"/>
                </a:solidFill>
              </a:rPr>
              <a:t>docetaxel</a:t>
            </a:r>
            <a:r>
              <a:rPr lang="it-IT" dirty="0" smtClean="0">
                <a:solidFill>
                  <a:schemeClr val="bg2"/>
                </a:solidFill>
              </a:rPr>
              <a:t> + </a:t>
            </a:r>
            <a:r>
              <a:rPr lang="it-IT" dirty="0" err="1" smtClean="0">
                <a:solidFill>
                  <a:schemeClr val="bg2"/>
                </a:solidFill>
              </a:rPr>
              <a:t>bevacizumab</a:t>
            </a:r>
            <a:r>
              <a:rPr lang="it-IT" dirty="0" smtClean="0">
                <a:solidFill>
                  <a:schemeClr val="bg2"/>
                </a:solidFill>
              </a:rPr>
              <a:t> vs </a:t>
            </a:r>
            <a:r>
              <a:rPr lang="it-IT" dirty="0" err="1" smtClean="0">
                <a:solidFill>
                  <a:schemeClr val="bg2"/>
                </a:solidFill>
              </a:rPr>
              <a:t>docetaxel</a:t>
            </a:r>
            <a:r>
              <a:rPr lang="it-IT" dirty="0" smtClean="0">
                <a:solidFill>
                  <a:schemeClr val="bg2"/>
                </a:solidFill>
              </a:rPr>
              <a:t> in 2° line </a:t>
            </a:r>
            <a:r>
              <a:rPr lang="it-IT" dirty="0" err="1" smtClean="0">
                <a:solidFill>
                  <a:schemeClr val="bg2"/>
                </a:solidFill>
              </a:rPr>
              <a:t>therapy</a:t>
            </a:r>
            <a:endParaRPr lang="it-IT" dirty="0">
              <a:solidFill>
                <a:schemeClr val="bg2"/>
              </a:solidFill>
            </a:endParaRPr>
          </a:p>
        </p:txBody>
      </p:sp>
      <p:pic>
        <p:nvPicPr>
          <p:cNvPr id="10245"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5576" y="2883175"/>
            <a:ext cx="7490283" cy="32101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ttangolo 3"/>
          <p:cNvSpPr/>
          <p:nvPr/>
        </p:nvSpPr>
        <p:spPr>
          <a:xfrm>
            <a:off x="755576" y="2877343"/>
            <a:ext cx="7632848" cy="3217693"/>
          </a:xfrm>
          <a:prstGeom prst="rect">
            <a:avLst/>
          </a:prstGeom>
          <a:noFill/>
          <a:ln w="158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CasellaDiTesto 4"/>
          <p:cNvSpPr txBox="1"/>
          <p:nvPr/>
        </p:nvSpPr>
        <p:spPr>
          <a:xfrm>
            <a:off x="7380312" y="6464369"/>
            <a:ext cx="1619354" cy="276999"/>
          </a:xfrm>
          <a:prstGeom prst="rect">
            <a:avLst/>
          </a:prstGeom>
          <a:noFill/>
        </p:spPr>
        <p:txBody>
          <a:bodyPr wrap="none" rtlCol="0">
            <a:spAutoFit/>
          </a:bodyPr>
          <a:lstStyle/>
          <a:p>
            <a:r>
              <a:rPr lang="it-IT" sz="1200" dirty="0" err="1" smtClean="0">
                <a:solidFill>
                  <a:schemeClr val="bg2"/>
                </a:solidFill>
              </a:rPr>
              <a:t>Herst</a:t>
            </a:r>
            <a:r>
              <a:rPr lang="it-IT" sz="1200" dirty="0" smtClean="0">
                <a:solidFill>
                  <a:schemeClr val="bg2"/>
                </a:solidFill>
              </a:rPr>
              <a:t> et al JCO 2017</a:t>
            </a:r>
            <a:endParaRPr lang="it-IT" sz="1200" dirty="0">
              <a:solidFill>
                <a:schemeClr val="bg2"/>
              </a:solidFill>
            </a:endParaRPr>
          </a:p>
        </p:txBody>
      </p:sp>
    </p:spTree>
    <p:extLst>
      <p:ext uri="{BB962C8B-B14F-4D97-AF65-F5344CB8AC3E}">
        <p14:creationId xmlns:p14="http://schemas.microsoft.com/office/powerpoint/2010/main" val="3449397849"/>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ettangolo 1"/>
          <p:cNvSpPr/>
          <p:nvPr/>
        </p:nvSpPr>
        <p:spPr>
          <a:xfrm>
            <a:off x="818530" y="420252"/>
            <a:ext cx="7848872" cy="646331"/>
          </a:xfrm>
          <a:prstGeom prst="rect">
            <a:avLst/>
          </a:prstGeom>
        </p:spPr>
        <p:txBody>
          <a:bodyPr wrap="square">
            <a:spAutoFit/>
          </a:bodyPr>
          <a:lstStyle/>
          <a:p>
            <a:r>
              <a:rPr lang="en-US" b="1" dirty="0" err="1" smtClean="0">
                <a:solidFill>
                  <a:srgbClr val="0000FF"/>
                </a:solidFill>
              </a:rPr>
              <a:t>Aflibercept</a:t>
            </a:r>
            <a:r>
              <a:rPr lang="en-US" b="1" dirty="0" smtClean="0">
                <a:solidFill>
                  <a:srgbClr val="0000FF"/>
                </a:solidFill>
              </a:rPr>
              <a:t> + Docetaxel vs </a:t>
            </a:r>
            <a:r>
              <a:rPr lang="en-US" b="1" dirty="0">
                <a:solidFill>
                  <a:srgbClr val="0000FF"/>
                </a:solidFill>
              </a:rPr>
              <a:t>Docetaxel </a:t>
            </a:r>
            <a:r>
              <a:rPr lang="en-US" b="1" dirty="0" smtClean="0">
                <a:solidFill>
                  <a:srgbClr val="0000FF"/>
                </a:solidFill>
              </a:rPr>
              <a:t>in 2</a:t>
            </a:r>
            <a:r>
              <a:rPr lang="en-US" b="1" baseline="30000" dirty="0" smtClean="0">
                <a:solidFill>
                  <a:srgbClr val="0000FF"/>
                </a:solidFill>
              </a:rPr>
              <a:t>nd</a:t>
            </a:r>
            <a:r>
              <a:rPr lang="en-US" b="1" dirty="0" smtClean="0">
                <a:solidFill>
                  <a:srgbClr val="0000FF"/>
                </a:solidFill>
              </a:rPr>
              <a:t> line therapy: randomized</a:t>
            </a:r>
            <a:r>
              <a:rPr lang="en-US" b="1" dirty="0">
                <a:solidFill>
                  <a:srgbClr val="0000FF"/>
                </a:solidFill>
              </a:rPr>
              <a:t>, c</a:t>
            </a:r>
            <a:r>
              <a:rPr lang="en-US" b="1" dirty="0" smtClean="0">
                <a:solidFill>
                  <a:srgbClr val="0000FF"/>
                </a:solidFill>
              </a:rPr>
              <a:t>ontrolled </a:t>
            </a:r>
            <a:r>
              <a:rPr lang="en-US" b="1" dirty="0">
                <a:solidFill>
                  <a:srgbClr val="0000FF"/>
                </a:solidFill>
              </a:rPr>
              <a:t>p</a:t>
            </a:r>
            <a:r>
              <a:rPr lang="en-US" b="1" dirty="0" smtClean="0">
                <a:solidFill>
                  <a:srgbClr val="0000FF"/>
                </a:solidFill>
              </a:rPr>
              <a:t>hase </a:t>
            </a:r>
            <a:r>
              <a:rPr lang="en-US" b="1" dirty="0">
                <a:solidFill>
                  <a:srgbClr val="0000FF"/>
                </a:solidFill>
              </a:rPr>
              <a:t>III </a:t>
            </a:r>
            <a:r>
              <a:rPr lang="en-US" b="1" dirty="0" smtClean="0">
                <a:solidFill>
                  <a:srgbClr val="0000FF"/>
                </a:solidFill>
              </a:rPr>
              <a:t>Trial (VITAL)</a:t>
            </a:r>
            <a:endParaRPr lang="en-US" b="1" dirty="0">
              <a:solidFill>
                <a:srgbClr val="0000FF"/>
              </a:solidFill>
            </a:endParaRPr>
          </a:p>
        </p:txBody>
      </p:sp>
      <p:pic>
        <p:nvPicPr>
          <p:cNvPr id="3" name="Picture 2" descr="http://www.eylea.com/eylea-insight/kol-presentations/aflibercept-the-molecule/images/slide4.png"/>
          <p:cNvPicPr>
            <a:picLocks noChangeAspect="1" noChangeArrowheads="1"/>
          </p:cNvPicPr>
          <p:nvPr/>
        </p:nvPicPr>
        <p:blipFill>
          <a:blip r:embed="rId2" cstate="print"/>
          <a:srcRect/>
          <a:stretch>
            <a:fillRect/>
          </a:stretch>
        </p:blipFill>
        <p:spPr bwMode="auto">
          <a:xfrm>
            <a:off x="3952553" y="1124744"/>
            <a:ext cx="4795911" cy="1831461"/>
          </a:xfrm>
          <a:prstGeom prst="rect">
            <a:avLst/>
          </a:prstGeom>
          <a:noFill/>
        </p:spPr>
      </p:pic>
      <p:grpSp>
        <p:nvGrpSpPr>
          <p:cNvPr id="4" name="Gruppo 3"/>
          <p:cNvGrpSpPr>
            <a:grpSpLocks/>
          </p:cNvGrpSpPr>
          <p:nvPr/>
        </p:nvGrpSpPr>
        <p:grpSpPr bwMode="auto">
          <a:xfrm>
            <a:off x="2463800" y="3051001"/>
            <a:ext cx="6853370" cy="3762375"/>
            <a:chOff x="2536825" y="2022475"/>
            <a:chExt cx="6865238" cy="3761636"/>
          </a:xfrm>
        </p:grpSpPr>
        <p:sp>
          <p:nvSpPr>
            <p:cNvPr id="7" name="Text Box 18"/>
            <p:cNvSpPr txBox="1">
              <a:spLocks noChangeArrowheads="1"/>
            </p:cNvSpPr>
            <p:nvPr/>
          </p:nvSpPr>
          <p:spPr bwMode="auto">
            <a:xfrm>
              <a:off x="6430263" y="2830670"/>
              <a:ext cx="2971800" cy="1969383"/>
            </a:xfrm>
            <a:prstGeom prst="rect">
              <a:avLst/>
            </a:prstGeom>
            <a:noFill/>
            <a:ln w="25400">
              <a:noFill/>
              <a:miter lim="800000"/>
              <a:headEnd type="none" w="sm" len="sm"/>
              <a:tailEnd type="none" w="sm" len="sm"/>
            </a:ln>
          </p:spPr>
          <p:txBody>
            <a:bodyPr>
              <a:spAutoFit/>
            </a:bodyPr>
            <a:lstStyle/>
            <a:p>
              <a:pPr eaLnBrk="0" fontAlgn="base" hangingPunct="0">
                <a:spcBef>
                  <a:spcPct val="0"/>
                </a:spcBef>
                <a:spcAft>
                  <a:spcPct val="0"/>
                </a:spcAft>
              </a:pPr>
              <a:r>
                <a:rPr lang="en-US" altLang="ja-JP" sz="1600" b="1" dirty="0">
                  <a:solidFill>
                    <a:srgbClr val="000000"/>
                  </a:solidFill>
                  <a:ea typeface="MS PGothic" pitchFamily="34" charset="-128"/>
                  <a:cs typeface="Arial" pitchFamily="34" charset="0"/>
                </a:rPr>
                <a:t>Primary</a:t>
              </a:r>
            </a:p>
            <a:p>
              <a:pPr eaLnBrk="0" fontAlgn="base" hangingPunct="0">
                <a:spcBef>
                  <a:spcPct val="0"/>
                </a:spcBef>
                <a:spcAft>
                  <a:spcPct val="0"/>
                </a:spcAft>
                <a:buFontTx/>
                <a:buChar char="•"/>
              </a:pPr>
              <a:r>
                <a:rPr lang="en-US" altLang="ja-JP" sz="1400" dirty="0">
                  <a:solidFill>
                    <a:srgbClr val="000000"/>
                  </a:solidFill>
                  <a:ea typeface="MS PGothic" pitchFamily="34" charset="-128"/>
                  <a:cs typeface="Arial" pitchFamily="34" charset="0"/>
                </a:rPr>
                <a:t>O</a:t>
              </a:r>
              <a:r>
                <a:rPr lang="en-US" altLang="ja-JP" sz="1400" dirty="0" smtClean="0">
                  <a:solidFill>
                    <a:srgbClr val="000000"/>
                  </a:solidFill>
                  <a:ea typeface="MS PGothic" pitchFamily="34" charset="-128"/>
                  <a:cs typeface="Arial" pitchFamily="34" charset="0"/>
                </a:rPr>
                <a:t>S</a:t>
              </a:r>
              <a:endParaRPr lang="en-US" altLang="ja-JP" sz="1400" dirty="0">
                <a:solidFill>
                  <a:srgbClr val="000000"/>
                </a:solidFill>
                <a:ea typeface="MS PGothic" pitchFamily="34" charset="-128"/>
                <a:cs typeface="Arial" pitchFamily="34" charset="0"/>
              </a:endParaRPr>
            </a:p>
            <a:p>
              <a:pPr eaLnBrk="0" fontAlgn="base" hangingPunct="0">
                <a:spcBef>
                  <a:spcPct val="0"/>
                </a:spcBef>
                <a:spcAft>
                  <a:spcPct val="0"/>
                </a:spcAft>
                <a:buFontTx/>
                <a:buChar char="•"/>
              </a:pPr>
              <a:endParaRPr lang="en-US" altLang="ja-JP" sz="1400" dirty="0">
                <a:solidFill>
                  <a:srgbClr val="000000"/>
                </a:solidFill>
                <a:ea typeface="MS PGothic" pitchFamily="34" charset="-128"/>
                <a:cs typeface="Arial" pitchFamily="34" charset="0"/>
              </a:endParaRPr>
            </a:p>
            <a:p>
              <a:pPr eaLnBrk="0" fontAlgn="base" hangingPunct="0">
                <a:spcBef>
                  <a:spcPct val="0"/>
                </a:spcBef>
                <a:spcAft>
                  <a:spcPct val="0"/>
                </a:spcAft>
              </a:pPr>
              <a:endParaRPr lang="en-US" altLang="ja-JP" sz="1400" dirty="0">
                <a:solidFill>
                  <a:srgbClr val="000000"/>
                </a:solidFill>
                <a:ea typeface="MS PGothic" pitchFamily="34" charset="-128"/>
                <a:cs typeface="Arial" pitchFamily="34" charset="0"/>
              </a:endParaRPr>
            </a:p>
            <a:p>
              <a:pPr eaLnBrk="0" fontAlgn="base" hangingPunct="0">
                <a:spcBef>
                  <a:spcPct val="0"/>
                </a:spcBef>
                <a:spcAft>
                  <a:spcPct val="0"/>
                </a:spcAft>
              </a:pPr>
              <a:endParaRPr lang="en-US" altLang="ja-JP" sz="600" dirty="0">
                <a:solidFill>
                  <a:srgbClr val="000000"/>
                </a:solidFill>
                <a:ea typeface="MS PGothic" pitchFamily="34" charset="-128"/>
                <a:cs typeface="Arial" pitchFamily="34" charset="0"/>
              </a:endParaRPr>
            </a:p>
            <a:p>
              <a:pPr eaLnBrk="0" fontAlgn="base" hangingPunct="0">
                <a:spcBef>
                  <a:spcPct val="0"/>
                </a:spcBef>
                <a:spcAft>
                  <a:spcPct val="0"/>
                </a:spcAft>
              </a:pPr>
              <a:r>
                <a:rPr lang="en-US" altLang="ja-JP" sz="1600" b="1" dirty="0">
                  <a:solidFill>
                    <a:srgbClr val="000000"/>
                  </a:solidFill>
                  <a:ea typeface="MS PGothic" pitchFamily="34" charset="-128"/>
                  <a:cs typeface="Arial" pitchFamily="34" charset="0"/>
                </a:rPr>
                <a:t>Secondary</a:t>
              </a:r>
            </a:p>
            <a:p>
              <a:pPr eaLnBrk="0" fontAlgn="base" hangingPunct="0">
                <a:spcBef>
                  <a:spcPct val="0"/>
                </a:spcBef>
                <a:spcAft>
                  <a:spcPct val="0"/>
                </a:spcAft>
                <a:buFontTx/>
                <a:buChar char="•"/>
              </a:pPr>
              <a:r>
                <a:rPr lang="en-US" altLang="ja-JP" sz="1400" dirty="0" smtClean="0">
                  <a:solidFill>
                    <a:srgbClr val="000000"/>
                  </a:solidFill>
                  <a:ea typeface="MS PGothic" pitchFamily="34" charset="-128"/>
                  <a:cs typeface="Arial" pitchFamily="34" charset="0"/>
                </a:rPr>
                <a:t>PFS</a:t>
              </a:r>
              <a:endParaRPr lang="en-US" altLang="ja-JP" sz="1400" dirty="0">
                <a:solidFill>
                  <a:srgbClr val="000000"/>
                </a:solidFill>
                <a:ea typeface="MS PGothic" pitchFamily="34" charset="-128"/>
                <a:cs typeface="Arial" pitchFamily="34" charset="0"/>
              </a:endParaRPr>
            </a:p>
            <a:p>
              <a:pPr eaLnBrk="0" fontAlgn="base" hangingPunct="0">
                <a:spcBef>
                  <a:spcPct val="0"/>
                </a:spcBef>
                <a:spcAft>
                  <a:spcPct val="0"/>
                </a:spcAft>
                <a:buFontTx/>
                <a:buChar char="•"/>
              </a:pPr>
              <a:r>
                <a:rPr lang="en-US" altLang="ja-JP" sz="1400" dirty="0">
                  <a:solidFill>
                    <a:srgbClr val="000000"/>
                  </a:solidFill>
                  <a:ea typeface="MS PGothic" pitchFamily="34" charset="-128"/>
                  <a:cs typeface="Arial" pitchFamily="34" charset="0"/>
                </a:rPr>
                <a:t>Objective Response Rate</a:t>
              </a:r>
            </a:p>
            <a:p>
              <a:pPr eaLnBrk="0" fontAlgn="base" hangingPunct="0">
                <a:spcBef>
                  <a:spcPct val="0"/>
                </a:spcBef>
                <a:spcAft>
                  <a:spcPct val="0"/>
                </a:spcAft>
                <a:buFontTx/>
                <a:buChar char="•"/>
              </a:pPr>
              <a:r>
                <a:rPr lang="en-US" altLang="it-IT" sz="1400" dirty="0" err="1" smtClean="0">
                  <a:solidFill>
                    <a:srgbClr val="000000"/>
                  </a:solidFill>
                  <a:ea typeface="MS PGothic" pitchFamily="34" charset="-128"/>
                  <a:cs typeface="Arial" pitchFamily="34" charset="0"/>
                </a:rPr>
                <a:t>QoL</a:t>
              </a:r>
              <a:endParaRPr lang="en-US" altLang="it-IT" sz="1400" dirty="0">
                <a:solidFill>
                  <a:srgbClr val="000000"/>
                </a:solidFill>
                <a:ea typeface="MS PGothic" pitchFamily="34" charset="-128"/>
                <a:cs typeface="Arial" pitchFamily="34" charset="0"/>
              </a:endParaRPr>
            </a:p>
          </p:txBody>
        </p:sp>
        <p:sp>
          <p:nvSpPr>
            <p:cNvPr id="8" name="AutoShape 7"/>
            <p:cNvSpPr>
              <a:spLocks noChangeArrowheads="1"/>
            </p:cNvSpPr>
            <p:nvPr/>
          </p:nvSpPr>
          <p:spPr bwMode="auto">
            <a:xfrm>
              <a:off x="3263900" y="2022475"/>
              <a:ext cx="2370138" cy="1635125"/>
            </a:xfrm>
            <a:prstGeom prst="roundRect">
              <a:avLst>
                <a:gd name="adj" fmla="val 16667"/>
              </a:avLst>
            </a:prstGeom>
            <a:solidFill>
              <a:srgbClr val="DDDDDD"/>
            </a:solidFill>
            <a:ln w="25400">
              <a:solidFill>
                <a:schemeClr val="tx1"/>
              </a:solidFill>
              <a:round/>
              <a:headEnd type="none" w="sm" len="sm"/>
              <a:tailEnd type="none" w="sm" len="sm"/>
            </a:ln>
          </p:spPr>
          <p:txBody>
            <a:bodyPr wrap="none" anchor="ctr"/>
            <a:lstStyle/>
            <a:p>
              <a:pPr algn="ctr" eaLnBrk="0" fontAlgn="base" hangingPunct="0">
                <a:spcBef>
                  <a:spcPct val="30000"/>
                </a:spcBef>
                <a:spcAft>
                  <a:spcPct val="0"/>
                </a:spcAft>
              </a:pPr>
              <a:r>
                <a:rPr lang="en-US" altLang="it-IT" sz="1400" b="1" dirty="0" err="1" smtClean="0">
                  <a:solidFill>
                    <a:srgbClr val="FF0000"/>
                  </a:solidFill>
                  <a:ea typeface="MS PGothic" pitchFamily="34" charset="-128"/>
                  <a:cs typeface="Arial" pitchFamily="34" charset="0"/>
                </a:rPr>
                <a:t>Aflibercept</a:t>
              </a:r>
              <a:r>
                <a:rPr lang="en-GB" altLang="it-IT" sz="1400" b="1" dirty="0" smtClean="0">
                  <a:solidFill>
                    <a:srgbClr val="FF0000"/>
                  </a:solidFill>
                  <a:ea typeface="MS PGothic" pitchFamily="34" charset="-128"/>
                  <a:cs typeface="Arial" pitchFamily="34" charset="0"/>
                </a:rPr>
                <a:t> </a:t>
              </a:r>
              <a:r>
                <a:rPr lang="en-GB" altLang="it-IT" sz="1400" b="1" dirty="0">
                  <a:solidFill>
                    <a:srgbClr val="000000"/>
                  </a:solidFill>
                  <a:ea typeface="MS PGothic" pitchFamily="34" charset="-128"/>
                  <a:cs typeface="Arial" pitchFamily="34" charset="0"/>
                </a:rPr>
                <a:t>6</a:t>
              </a:r>
              <a:r>
                <a:rPr lang="en-GB" altLang="it-IT" sz="1400" b="1" dirty="0" smtClean="0">
                  <a:solidFill>
                    <a:srgbClr val="000000"/>
                  </a:solidFill>
                  <a:ea typeface="MS PGothic" pitchFamily="34" charset="-128"/>
                  <a:cs typeface="Arial" pitchFamily="34" charset="0"/>
                </a:rPr>
                <a:t> mg/kg d1 </a:t>
              </a:r>
              <a:endParaRPr lang="en-GB" altLang="it-IT" sz="1400" b="1" dirty="0">
                <a:solidFill>
                  <a:srgbClr val="000000"/>
                </a:solidFill>
                <a:ea typeface="MS PGothic" pitchFamily="34" charset="-128"/>
                <a:cs typeface="Arial" pitchFamily="34" charset="0"/>
              </a:endParaRPr>
            </a:p>
            <a:p>
              <a:pPr algn="ctr" eaLnBrk="0" fontAlgn="base" hangingPunct="0">
                <a:spcBef>
                  <a:spcPct val="30000"/>
                </a:spcBef>
                <a:spcAft>
                  <a:spcPct val="0"/>
                </a:spcAft>
              </a:pPr>
              <a:r>
                <a:rPr lang="en-GB" altLang="it-IT" sz="1400" b="1" dirty="0">
                  <a:solidFill>
                    <a:srgbClr val="000000"/>
                  </a:solidFill>
                  <a:ea typeface="MS PGothic" pitchFamily="34" charset="-128"/>
                  <a:cs typeface="Arial" pitchFamily="34" charset="0"/>
                </a:rPr>
                <a:t>+ </a:t>
              </a:r>
            </a:p>
            <a:p>
              <a:pPr algn="ctr" eaLnBrk="0" fontAlgn="base" hangingPunct="0">
                <a:spcBef>
                  <a:spcPct val="30000"/>
                </a:spcBef>
                <a:spcAft>
                  <a:spcPct val="0"/>
                </a:spcAft>
              </a:pPr>
              <a:r>
                <a:rPr lang="en-GB" altLang="it-IT" sz="1400" b="1" dirty="0" err="1">
                  <a:solidFill>
                    <a:srgbClr val="000000"/>
                  </a:solidFill>
                  <a:ea typeface="MS PGothic" pitchFamily="34" charset="-128"/>
                  <a:cs typeface="Arial" pitchFamily="34" charset="0"/>
                </a:rPr>
                <a:t>Docetaxel</a:t>
              </a:r>
              <a:r>
                <a:rPr lang="en-GB" altLang="it-IT" sz="1400" b="1" dirty="0">
                  <a:solidFill>
                    <a:srgbClr val="000000"/>
                  </a:solidFill>
                  <a:ea typeface="MS PGothic" pitchFamily="34" charset="-128"/>
                  <a:cs typeface="Arial" pitchFamily="34" charset="0"/>
                </a:rPr>
                <a:t> 75 mg/m2 q21</a:t>
              </a:r>
            </a:p>
          </p:txBody>
        </p:sp>
        <p:sp>
          <p:nvSpPr>
            <p:cNvPr id="9" name="Rectangle 12"/>
            <p:cNvSpPr>
              <a:spLocks noChangeArrowheads="1"/>
            </p:cNvSpPr>
            <p:nvPr/>
          </p:nvSpPr>
          <p:spPr bwMode="auto">
            <a:xfrm>
              <a:off x="3146425" y="3739126"/>
              <a:ext cx="2293938" cy="385763"/>
            </a:xfrm>
            <a:prstGeom prst="rect">
              <a:avLst/>
            </a:prstGeom>
            <a:noFill/>
            <a:ln w="9525">
              <a:noFill/>
              <a:miter lim="800000"/>
              <a:headEnd/>
              <a:tailEnd/>
            </a:ln>
          </p:spPr>
          <p:txBody>
            <a:bodyPr lIns="92075" tIns="46038" rIns="92075" bIns="46038"/>
            <a:lstStyle/>
            <a:p>
              <a:pPr marL="379413" indent="-379413" algn="ctr" eaLnBrk="0" fontAlgn="base" hangingPunct="0">
                <a:lnSpc>
                  <a:spcPct val="80000"/>
                </a:lnSpc>
                <a:spcBef>
                  <a:spcPct val="20000"/>
                </a:spcBef>
                <a:spcAft>
                  <a:spcPct val="30000"/>
                </a:spcAft>
                <a:buClr>
                  <a:srgbClr val="BBE0E3"/>
                </a:buClr>
                <a:buSzPct val="80000"/>
                <a:buFont typeface="Wingdings" pitchFamily="2" charset="2"/>
                <a:buNone/>
              </a:pPr>
              <a:r>
                <a:rPr lang="en-GB" altLang="it-IT" sz="1600">
                  <a:solidFill>
                    <a:srgbClr val="00003E"/>
                  </a:solidFill>
                  <a:ea typeface="MS PGothic" pitchFamily="34" charset="-128"/>
                  <a:cs typeface="Arial" pitchFamily="34" charset="0"/>
                </a:rPr>
                <a:t>1:1 randomisation</a:t>
              </a:r>
            </a:p>
          </p:txBody>
        </p:sp>
        <p:sp>
          <p:nvSpPr>
            <p:cNvPr id="10" name="AutoShape 7"/>
            <p:cNvSpPr>
              <a:spLocks noChangeArrowheads="1"/>
            </p:cNvSpPr>
            <p:nvPr/>
          </p:nvSpPr>
          <p:spPr bwMode="auto">
            <a:xfrm>
              <a:off x="3327535" y="4178595"/>
              <a:ext cx="2306505" cy="1605516"/>
            </a:xfrm>
            <a:prstGeom prst="roundRect">
              <a:avLst>
                <a:gd name="adj" fmla="val 16667"/>
              </a:avLst>
            </a:prstGeom>
            <a:solidFill>
              <a:schemeClr val="bg1">
                <a:lumMod val="25000"/>
                <a:lumOff val="75000"/>
              </a:schemeClr>
            </a:solidFill>
            <a:ln w="25400">
              <a:solidFill>
                <a:schemeClr val="tx1"/>
              </a:solidFill>
              <a:round/>
              <a:headEnd type="none" w="sm" len="sm"/>
              <a:tailEnd type="none" w="sm" len="sm"/>
            </a:ln>
          </p:spPr>
          <p:txBody>
            <a:bodyPr wrap="none" anchor="ctr"/>
            <a:lstStyle/>
            <a:p>
              <a:pPr algn="ctr" eaLnBrk="0" fontAlgn="base" hangingPunct="0">
                <a:spcBef>
                  <a:spcPct val="30000"/>
                </a:spcBef>
                <a:spcAft>
                  <a:spcPct val="0"/>
                </a:spcAft>
              </a:pPr>
              <a:r>
                <a:rPr lang="en-GB" altLang="it-IT" sz="1400" b="1" dirty="0">
                  <a:solidFill>
                    <a:srgbClr val="000000"/>
                  </a:solidFill>
                  <a:ea typeface="MS PGothic" pitchFamily="34" charset="-128"/>
                  <a:cs typeface="Arial" pitchFamily="34" charset="0"/>
                </a:rPr>
                <a:t>Placebo</a:t>
              </a:r>
            </a:p>
            <a:p>
              <a:pPr algn="ctr" eaLnBrk="0" fontAlgn="base" hangingPunct="0">
                <a:spcBef>
                  <a:spcPct val="30000"/>
                </a:spcBef>
                <a:spcAft>
                  <a:spcPct val="0"/>
                </a:spcAft>
              </a:pPr>
              <a:r>
                <a:rPr lang="en-GB" altLang="it-IT" sz="1400" b="1" dirty="0">
                  <a:solidFill>
                    <a:srgbClr val="000000"/>
                  </a:solidFill>
                  <a:ea typeface="MS PGothic" pitchFamily="34" charset="-128"/>
                  <a:cs typeface="Arial" pitchFamily="34" charset="0"/>
                </a:rPr>
                <a:t>+</a:t>
              </a:r>
            </a:p>
            <a:p>
              <a:pPr algn="ctr" eaLnBrk="0" fontAlgn="base" hangingPunct="0">
                <a:spcBef>
                  <a:spcPct val="30000"/>
                </a:spcBef>
                <a:spcAft>
                  <a:spcPct val="0"/>
                </a:spcAft>
              </a:pPr>
              <a:r>
                <a:rPr lang="en-GB" altLang="it-IT" sz="1400" b="1" dirty="0" err="1">
                  <a:solidFill>
                    <a:srgbClr val="000000"/>
                  </a:solidFill>
                  <a:ea typeface="MS PGothic" pitchFamily="34" charset="-128"/>
                  <a:cs typeface="Arial" pitchFamily="34" charset="0"/>
                </a:rPr>
                <a:t>Docetaxel</a:t>
              </a:r>
              <a:r>
                <a:rPr lang="en-GB" altLang="it-IT" sz="1400" b="1" dirty="0">
                  <a:solidFill>
                    <a:srgbClr val="000000"/>
                  </a:solidFill>
                  <a:ea typeface="MS PGothic" pitchFamily="34" charset="-128"/>
                  <a:cs typeface="Arial" pitchFamily="34" charset="0"/>
                </a:rPr>
                <a:t> 75 mg/m2 q21</a:t>
              </a:r>
            </a:p>
          </p:txBody>
        </p:sp>
        <p:sp>
          <p:nvSpPr>
            <p:cNvPr id="11" name="Line 9"/>
            <p:cNvSpPr>
              <a:spLocks noChangeShapeType="1"/>
            </p:cNvSpPr>
            <p:nvPr/>
          </p:nvSpPr>
          <p:spPr bwMode="auto">
            <a:xfrm flipV="1">
              <a:off x="2536825" y="2895600"/>
              <a:ext cx="739775" cy="566738"/>
            </a:xfrm>
            <a:prstGeom prst="line">
              <a:avLst/>
            </a:prstGeom>
            <a:noFill/>
            <a:ln w="57150">
              <a:solidFill>
                <a:schemeClr val="bg1"/>
              </a:solidFill>
              <a:round/>
              <a:headEnd type="none" w="sm" len="sm"/>
              <a:tailEnd type="triangle" w="med" len="sm"/>
            </a:ln>
          </p:spPr>
          <p:txBody>
            <a:bodyPr>
              <a:spAutoFit/>
            </a:bodyPr>
            <a:lstStyle/>
            <a:p>
              <a:pPr fontAlgn="base">
                <a:spcBef>
                  <a:spcPct val="0"/>
                </a:spcBef>
                <a:spcAft>
                  <a:spcPct val="0"/>
                </a:spcAft>
              </a:pPr>
              <a:endParaRPr lang="it-IT">
                <a:solidFill>
                  <a:srgbClr val="FFFFFF"/>
                </a:solidFill>
                <a:ea typeface="MS PGothic" pitchFamily="34" charset="-128"/>
                <a:cs typeface="Arial" pitchFamily="34" charset="0"/>
              </a:endParaRPr>
            </a:p>
          </p:txBody>
        </p:sp>
        <p:sp>
          <p:nvSpPr>
            <p:cNvPr id="12" name="Line 10"/>
            <p:cNvSpPr>
              <a:spLocks noChangeShapeType="1"/>
            </p:cNvSpPr>
            <p:nvPr/>
          </p:nvSpPr>
          <p:spPr bwMode="auto">
            <a:xfrm>
              <a:off x="2549525" y="4078288"/>
              <a:ext cx="727075" cy="569912"/>
            </a:xfrm>
            <a:prstGeom prst="line">
              <a:avLst/>
            </a:prstGeom>
            <a:noFill/>
            <a:ln w="57150">
              <a:solidFill>
                <a:schemeClr val="bg1"/>
              </a:solidFill>
              <a:round/>
              <a:headEnd type="none" w="sm" len="sm"/>
              <a:tailEnd type="triangle" w="med" len="sm"/>
            </a:ln>
          </p:spPr>
          <p:txBody>
            <a:bodyPr>
              <a:spAutoFit/>
            </a:bodyPr>
            <a:lstStyle/>
            <a:p>
              <a:pPr fontAlgn="base">
                <a:spcBef>
                  <a:spcPct val="0"/>
                </a:spcBef>
                <a:spcAft>
                  <a:spcPct val="0"/>
                </a:spcAft>
              </a:pPr>
              <a:endParaRPr lang="it-IT">
                <a:solidFill>
                  <a:srgbClr val="FFFFFF"/>
                </a:solidFill>
                <a:ea typeface="MS PGothic" pitchFamily="34" charset="-128"/>
                <a:cs typeface="Arial" pitchFamily="34" charset="0"/>
              </a:endParaRPr>
            </a:p>
          </p:txBody>
        </p:sp>
      </p:grpSp>
      <p:sp>
        <p:nvSpPr>
          <p:cNvPr id="13" name="AutoShape 15"/>
          <p:cNvSpPr>
            <a:spLocks noChangeArrowheads="1"/>
          </p:cNvSpPr>
          <p:nvPr/>
        </p:nvSpPr>
        <p:spPr bwMode="auto">
          <a:xfrm>
            <a:off x="148208" y="3861048"/>
            <a:ext cx="2191544" cy="1968077"/>
          </a:xfrm>
          <a:prstGeom prst="roundRect">
            <a:avLst>
              <a:gd name="adj" fmla="val 16667"/>
            </a:avLst>
          </a:prstGeom>
          <a:solidFill>
            <a:schemeClr val="tx1"/>
          </a:solidFill>
          <a:ln w="38100">
            <a:solidFill>
              <a:schemeClr val="bg2">
                <a:lumMod val="50000"/>
              </a:schemeClr>
            </a:solidFill>
            <a:round/>
            <a:headEnd/>
            <a:tailEnd/>
          </a:ln>
        </p:spPr>
        <p:txBody>
          <a:bodyPr lIns="90488" tIns="44450" rIns="90488" bIns="44450" anchor="ctr"/>
          <a:lstStyle>
            <a:lvl1pPr marL="282575" indent="-282575">
              <a:defRPr>
                <a:solidFill>
                  <a:schemeClr val="tx1"/>
                </a:solidFill>
                <a:latin typeface="Arial" pitchFamily="34" charset="0"/>
                <a:ea typeface="ＭＳ Ｐゴシック" pitchFamily="34" charset="-128"/>
              </a:defRPr>
            </a:lvl1pPr>
            <a:lvl2pPr marL="37931725" indent="-37474525">
              <a:defRPr>
                <a:solidFill>
                  <a:schemeClr val="tx1"/>
                </a:solidFill>
                <a:latin typeface="Arial" pitchFamily="34" charset="0"/>
                <a:ea typeface="ＭＳ Ｐゴシック" pitchFamily="34" charset="-128"/>
              </a:defRPr>
            </a:lvl2pPr>
            <a:lvl3pPr>
              <a:defRPr>
                <a:solidFill>
                  <a:schemeClr val="tx1"/>
                </a:solidFill>
                <a:latin typeface="Arial" pitchFamily="34" charset="0"/>
                <a:ea typeface="ＭＳ Ｐゴシック" pitchFamily="34" charset="-128"/>
              </a:defRPr>
            </a:lvl3pPr>
            <a:lvl4pPr>
              <a:defRPr>
                <a:solidFill>
                  <a:schemeClr val="tx1"/>
                </a:solidFill>
                <a:latin typeface="Arial" pitchFamily="34" charset="0"/>
                <a:ea typeface="ＭＳ Ｐゴシック" pitchFamily="34" charset="-128"/>
              </a:defRPr>
            </a:lvl4pPr>
            <a:lvl5pPr>
              <a:defRPr>
                <a:solidFill>
                  <a:schemeClr val="tx1"/>
                </a:solidFill>
                <a:latin typeface="Arial" pitchFamily="34" charset="0"/>
                <a:ea typeface="ＭＳ Ｐゴシック" pitchFamily="34" charset="-128"/>
              </a:defRPr>
            </a:lvl5pPr>
            <a:lvl6pPr marL="457200" fontAlgn="base">
              <a:spcBef>
                <a:spcPct val="0"/>
              </a:spcBef>
              <a:spcAft>
                <a:spcPct val="0"/>
              </a:spcAft>
              <a:defRPr>
                <a:solidFill>
                  <a:schemeClr val="tx1"/>
                </a:solidFill>
                <a:latin typeface="Arial" pitchFamily="34" charset="0"/>
                <a:ea typeface="ＭＳ Ｐゴシック" pitchFamily="34" charset="-128"/>
              </a:defRPr>
            </a:lvl6pPr>
            <a:lvl7pPr marL="914400" fontAlgn="base">
              <a:spcBef>
                <a:spcPct val="0"/>
              </a:spcBef>
              <a:spcAft>
                <a:spcPct val="0"/>
              </a:spcAft>
              <a:defRPr>
                <a:solidFill>
                  <a:schemeClr val="tx1"/>
                </a:solidFill>
                <a:latin typeface="Arial" pitchFamily="34" charset="0"/>
                <a:ea typeface="ＭＳ Ｐゴシック" pitchFamily="34" charset="-128"/>
              </a:defRPr>
            </a:lvl7pPr>
            <a:lvl8pPr marL="1371600" fontAlgn="base">
              <a:spcBef>
                <a:spcPct val="0"/>
              </a:spcBef>
              <a:spcAft>
                <a:spcPct val="0"/>
              </a:spcAft>
              <a:defRPr>
                <a:solidFill>
                  <a:schemeClr val="tx1"/>
                </a:solidFill>
                <a:latin typeface="Arial" pitchFamily="34" charset="0"/>
                <a:ea typeface="ＭＳ Ｐゴシック" pitchFamily="34" charset="-128"/>
              </a:defRPr>
            </a:lvl8pPr>
            <a:lvl9pPr marL="1828800" fontAlgn="base">
              <a:spcBef>
                <a:spcPct val="0"/>
              </a:spcBef>
              <a:spcAft>
                <a:spcPct val="0"/>
              </a:spcAft>
              <a:defRPr>
                <a:solidFill>
                  <a:schemeClr val="tx1"/>
                </a:solidFill>
                <a:latin typeface="Arial" pitchFamily="34" charset="0"/>
                <a:ea typeface="ＭＳ Ｐゴシック" pitchFamily="34" charset="-128"/>
              </a:defRPr>
            </a:lvl9pPr>
          </a:lstStyle>
          <a:p>
            <a:pPr eaLnBrk="0" fontAlgn="base" hangingPunct="0">
              <a:lnSpc>
                <a:spcPct val="80000"/>
              </a:lnSpc>
              <a:spcBef>
                <a:spcPct val="15000"/>
              </a:spcBef>
              <a:spcAft>
                <a:spcPct val="15000"/>
              </a:spcAft>
              <a:buClr>
                <a:srgbClr val="000000"/>
              </a:buClr>
              <a:buFont typeface="Wingdings" pitchFamily="2" charset="2"/>
              <a:buNone/>
              <a:defRPr/>
            </a:pPr>
            <a:endParaRPr lang="en-US" altLang="ja-JP" b="1" dirty="0">
              <a:solidFill>
                <a:srgbClr val="000000"/>
              </a:solidFill>
              <a:latin typeface="Arial"/>
              <a:cs typeface="Arial" pitchFamily="34" charset="0"/>
            </a:endParaRPr>
          </a:p>
          <a:p>
            <a:pPr eaLnBrk="0" fontAlgn="base" hangingPunct="0">
              <a:lnSpc>
                <a:spcPct val="80000"/>
              </a:lnSpc>
              <a:spcBef>
                <a:spcPct val="15000"/>
              </a:spcBef>
              <a:spcAft>
                <a:spcPct val="15000"/>
              </a:spcAft>
              <a:buClr>
                <a:srgbClr val="000000"/>
              </a:buClr>
              <a:buFont typeface="Wingdings" pitchFamily="2" charset="2"/>
              <a:buNone/>
              <a:defRPr/>
            </a:pPr>
            <a:r>
              <a:rPr lang="en-US" altLang="it-IT" b="1" u="sng" dirty="0">
                <a:solidFill>
                  <a:srgbClr val="000000"/>
                </a:solidFill>
                <a:latin typeface="Arial"/>
                <a:cs typeface="Arial" pitchFamily="34" charset="0"/>
              </a:rPr>
              <a:t>Patients:</a:t>
            </a:r>
          </a:p>
          <a:p>
            <a:pPr eaLnBrk="0" fontAlgn="base" hangingPunct="0">
              <a:lnSpc>
                <a:spcPct val="80000"/>
              </a:lnSpc>
              <a:spcBef>
                <a:spcPct val="15000"/>
              </a:spcBef>
              <a:spcAft>
                <a:spcPct val="15000"/>
              </a:spcAft>
              <a:buClr>
                <a:srgbClr val="000000"/>
              </a:buClr>
              <a:buFont typeface="Wingdings" pitchFamily="2" charset="2"/>
              <a:buNone/>
              <a:defRPr/>
            </a:pPr>
            <a:r>
              <a:rPr lang="en-US" altLang="it-IT" b="1" dirty="0">
                <a:solidFill>
                  <a:srgbClr val="000000"/>
                </a:solidFill>
                <a:latin typeface="Arial"/>
                <a:cs typeface="Arial" pitchFamily="34" charset="0"/>
              </a:rPr>
              <a:t>NSCLC (IIIB–IV)</a:t>
            </a:r>
          </a:p>
          <a:p>
            <a:pPr eaLnBrk="0" fontAlgn="base" hangingPunct="0">
              <a:lnSpc>
                <a:spcPct val="80000"/>
              </a:lnSpc>
              <a:spcBef>
                <a:spcPct val="15000"/>
              </a:spcBef>
              <a:spcAft>
                <a:spcPct val="15000"/>
              </a:spcAft>
              <a:buClr>
                <a:srgbClr val="000000"/>
              </a:buClr>
              <a:buFont typeface="Wingdings" pitchFamily="2" charset="2"/>
              <a:buNone/>
              <a:defRPr/>
            </a:pPr>
            <a:r>
              <a:rPr lang="en-US" altLang="it-IT" b="1" dirty="0">
                <a:solidFill>
                  <a:srgbClr val="000000"/>
                </a:solidFill>
                <a:latin typeface="Arial"/>
                <a:cs typeface="Arial" pitchFamily="34" charset="0"/>
              </a:rPr>
              <a:t>2</a:t>
            </a:r>
            <a:r>
              <a:rPr lang="en-US" altLang="it-IT" b="1" baseline="30000" dirty="0">
                <a:solidFill>
                  <a:srgbClr val="000000"/>
                </a:solidFill>
                <a:latin typeface="Arial"/>
                <a:cs typeface="Arial" pitchFamily="34" charset="0"/>
              </a:rPr>
              <a:t>nd</a:t>
            </a:r>
            <a:r>
              <a:rPr lang="en-US" altLang="it-IT" b="1" dirty="0">
                <a:solidFill>
                  <a:srgbClr val="000000"/>
                </a:solidFill>
                <a:latin typeface="Arial"/>
                <a:cs typeface="Arial" pitchFamily="34" charset="0"/>
              </a:rPr>
              <a:t> line </a:t>
            </a:r>
            <a:r>
              <a:rPr lang="en-US" altLang="it-IT" b="1" dirty="0" smtClean="0">
                <a:solidFill>
                  <a:srgbClr val="000000"/>
                </a:solidFill>
                <a:latin typeface="Arial"/>
                <a:cs typeface="Arial" pitchFamily="34" charset="0"/>
              </a:rPr>
              <a:t>patients</a:t>
            </a:r>
          </a:p>
          <a:p>
            <a:pPr eaLnBrk="0" fontAlgn="base" hangingPunct="0">
              <a:lnSpc>
                <a:spcPct val="80000"/>
              </a:lnSpc>
              <a:spcBef>
                <a:spcPct val="15000"/>
              </a:spcBef>
              <a:spcAft>
                <a:spcPct val="15000"/>
              </a:spcAft>
              <a:buClr>
                <a:srgbClr val="000000"/>
              </a:buClr>
              <a:buFont typeface="Wingdings" pitchFamily="2" charset="2"/>
              <a:buNone/>
              <a:defRPr/>
            </a:pPr>
            <a:r>
              <a:rPr lang="en-US" altLang="it-IT" b="1" dirty="0" smtClean="0">
                <a:solidFill>
                  <a:srgbClr val="000000"/>
                </a:solidFill>
                <a:latin typeface="Arial"/>
                <a:cs typeface="Arial" pitchFamily="34" charset="0"/>
              </a:rPr>
              <a:t>913 </a:t>
            </a:r>
            <a:r>
              <a:rPr lang="en-US" altLang="it-IT" b="1" dirty="0" err="1" smtClean="0">
                <a:solidFill>
                  <a:srgbClr val="000000"/>
                </a:solidFill>
                <a:latin typeface="Arial"/>
                <a:cs typeface="Arial" pitchFamily="34" charset="0"/>
              </a:rPr>
              <a:t>pz</a:t>
            </a:r>
            <a:endParaRPr lang="en-US" altLang="it-IT" b="1" dirty="0">
              <a:solidFill>
                <a:srgbClr val="000000"/>
              </a:solidFill>
              <a:latin typeface="Arial"/>
              <a:cs typeface="Arial" pitchFamily="34" charset="0"/>
            </a:endParaRPr>
          </a:p>
          <a:p>
            <a:pPr eaLnBrk="0" fontAlgn="base" hangingPunct="0">
              <a:lnSpc>
                <a:spcPct val="80000"/>
              </a:lnSpc>
              <a:spcBef>
                <a:spcPct val="15000"/>
              </a:spcBef>
              <a:spcAft>
                <a:spcPct val="15000"/>
              </a:spcAft>
              <a:buClr>
                <a:srgbClr val="000000"/>
              </a:buClr>
              <a:buFont typeface="Wingdings" pitchFamily="2" charset="2"/>
              <a:buNone/>
              <a:defRPr/>
            </a:pPr>
            <a:endParaRPr lang="en-US" altLang="it-IT" sz="1600" b="1" dirty="0">
              <a:solidFill>
                <a:srgbClr val="000000"/>
              </a:solidFill>
              <a:latin typeface="Arial"/>
              <a:cs typeface="Arial" pitchFamily="34" charset="0"/>
            </a:endParaRPr>
          </a:p>
        </p:txBody>
      </p:sp>
    </p:spTree>
    <p:extLst>
      <p:ext uri="{BB962C8B-B14F-4D97-AF65-F5344CB8AC3E}">
        <p14:creationId xmlns:p14="http://schemas.microsoft.com/office/powerpoint/2010/main" val="3449397849"/>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1520549"/>
            <a:ext cx="4202188" cy="32045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15037" y="1613148"/>
            <a:ext cx="4061419" cy="31119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ttangolo 3"/>
          <p:cNvSpPr/>
          <p:nvPr/>
        </p:nvSpPr>
        <p:spPr>
          <a:xfrm>
            <a:off x="818530" y="420252"/>
            <a:ext cx="7848872" cy="646331"/>
          </a:xfrm>
          <a:prstGeom prst="rect">
            <a:avLst/>
          </a:prstGeom>
        </p:spPr>
        <p:txBody>
          <a:bodyPr wrap="square">
            <a:spAutoFit/>
          </a:bodyPr>
          <a:lstStyle/>
          <a:p>
            <a:r>
              <a:rPr lang="en-US" b="1" dirty="0" err="1" smtClean="0">
                <a:solidFill>
                  <a:srgbClr val="0000FF"/>
                </a:solidFill>
              </a:rPr>
              <a:t>Aflibercept</a:t>
            </a:r>
            <a:r>
              <a:rPr lang="en-US" b="1" dirty="0" smtClean="0">
                <a:solidFill>
                  <a:srgbClr val="0000FF"/>
                </a:solidFill>
              </a:rPr>
              <a:t> + Docetaxel vs </a:t>
            </a:r>
            <a:r>
              <a:rPr lang="en-US" b="1" dirty="0">
                <a:solidFill>
                  <a:srgbClr val="0000FF"/>
                </a:solidFill>
              </a:rPr>
              <a:t>Docetaxel </a:t>
            </a:r>
            <a:r>
              <a:rPr lang="en-US" b="1" dirty="0" smtClean="0">
                <a:solidFill>
                  <a:srgbClr val="0000FF"/>
                </a:solidFill>
              </a:rPr>
              <a:t>in 2</a:t>
            </a:r>
            <a:r>
              <a:rPr lang="en-US" b="1" baseline="30000" dirty="0" smtClean="0">
                <a:solidFill>
                  <a:srgbClr val="0000FF"/>
                </a:solidFill>
              </a:rPr>
              <a:t>nd</a:t>
            </a:r>
            <a:r>
              <a:rPr lang="en-US" b="1" dirty="0" smtClean="0">
                <a:solidFill>
                  <a:srgbClr val="0000FF"/>
                </a:solidFill>
              </a:rPr>
              <a:t> line therapy: randomized</a:t>
            </a:r>
            <a:r>
              <a:rPr lang="en-US" b="1" dirty="0">
                <a:solidFill>
                  <a:srgbClr val="0000FF"/>
                </a:solidFill>
              </a:rPr>
              <a:t>, c</a:t>
            </a:r>
            <a:r>
              <a:rPr lang="en-US" b="1" dirty="0" smtClean="0">
                <a:solidFill>
                  <a:srgbClr val="0000FF"/>
                </a:solidFill>
              </a:rPr>
              <a:t>ontrolled </a:t>
            </a:r>
            <a:r>
              <a:rPr lang="en-US" b="1" dirty="0">
                <a:solidFill>
                  <a:srgbClr val="0000FF"/>
                </a:solidFill>
              </a:rPr>
              <a:t>p</a:t>
            </a:r>
            <a:r>
              <a:rPr lang="en-US" b="1" dirty="0" smtClean="0">
                <a:solidFill>
                  <a:srgbClr val="0000FF"/>
                </a:solidFill>
              </a:rPr>
              <a:t>hase </a:t>
            </a:r>
            <a:r>
              <a:rPr lang="en-US" b="1" dirty="0">
                <a:solidFill>
                  <a:srgbClr val="0000FF"/>
                </a:solidFill>
              </a:rPr>
              <a:t>III </a:t>
            </a:r>
            <a:r>
              <a:rPr lang="en-US" b="1" dirty="0" smtClean="0">
                <a:solidFill>
                  <a:srgbClr val="0000FF"/>
                </a:solidFill>
              </a:rPr>
              <a:t>Trial (VITAL)</a:t>
            </a:r>
            <a:endParaRPr lang="en-US" b="1" dirty="0">
              <a:solidFill>
                <a:srgbClr val="0000FF"/>
              </a:solidFill>
            </a:endParaRPr>
          </a:p>
        </p:txBody>
      </p:sp>
      <p:sp>
        <p:nvSpPr>
          <p:cNvPr id="2" name="CasellaDiTesto 1"/>
          <p:cNvSpPr txBox="1"/>
          <p:nvPr/>
        </p:nvSpPr>
        <p:spPr>
          <a:xfrm>
            <a:off x="1632835" y="4895317"/>
            <a:ext cx="5256567" cy="923330"/>
          </a:xfrm>
          <a:prstGeom prst="rect">
            <a:avLst/>
          </a:prstGeom>
          <a:noFill/>
        </p:spPr>
        <p:txBody>
          <a:bodyPr wrap="none" rtlCol="0">
            <a:spAutoFit/>
          </a:bodyPr>
          <a:lstStyle/>
          <a:p>
            <a:r>
              <a:rPr lang="it-IT" dirty="0" err="1" smtClean="0">
                <a:solidFill>
                  <a:schemeClr val="bg2"/>
                </a:solidFill>
              </a:rPr>
              <a:t>Median</a:t>
            </a:r>
            <a:r>
              <a:rPr lang="it-IT" dirty="0" smtClean="0">
                <a:solidFill>
                  <a:schemeClr val="bg2"/>
                </a:solidFill>
              </a:rPr>
              <a:t> OS: 10.1 m vs 10.4 m (HR 1.01, p=0.9)</a:t>
            </a:r>
          </a:p>
          <a:p>
            <a:r>
              <a:rPr lang="it-IT" dirty="0" err="1" smtClean="0">
                <a:solidFill>
                  <a:schemeClr val="bg2"/>
                </a:solidFill>
              </a:rPr>
              <a:t>Median</a:t>
            </a:r>
            <a:r>
              <a:rPr lang="it-IT" dirty="0" smtClean="0">
                <a:solidFill>
                  <a:schemeClr val="bg2"/>
                </a:solidFill>
              </a:rPr>
              <a:t> PFS: 5.2 m vs 4.3 m (HR 0.82, p=0.0035)</a:t>
            </a:r>
          </a:p>
          <a:p>
            <a:r>
              <a:rPr lang="it-IT" dirty="0" smtClean="0">
                <a:solidFill>
                  <a:schemeClr val="bg2"/>
                </a:solidFill>
              </a:rPr>
              <a:t>ORR: 23.3% vs 8.9% (p=0.001) </a:t>
            </a:r>
            <a:endParaRPr lang="it-IT" dirty="0">
              <a:solidFill>
                <a:schemeClr val="bg2"/>
              </a:solidFill>
            </a:endParaRPr>
          </a:p>
        </p:txBody>
      </p:sp>
      <p:sp>
        <p:nvSpPr>
          <p:cNvPr id="3" name="CasellaDiTesto 2"/>
          <p:cNvSpPr txBox="1"/>
          <p:nvPr/>
        </p:nvSpPr>
        <p:spPr>
          <a:xfrm>
            <a:off x="5724128" y="6309320"/>
            <a:ext cx="1822935" cy="276999"/>
          </a:xfrm>
          <a:prstGeom prst="rect">
            <a:avLst/>
          </a:prstGeom>
          <a:noFill/>
        </p:spPr>
        <p:txBody>
          <a:bodyPr wrap="none" rtlCol="0">
            <a:spAutoFit/>
          </a:bodyPr>
          <a:lstStyle/>
          <a:p>
            <a:r>
              <a:rPr lang="it-IT" sz="1200" dirty="0" err="1" smtClean="0">
                <a:solidFill>
                  <a:schemeClr val="bg2"/>
                </a:solidFill>
              </a:rPr>
              <a:t>Ramlau</a:t>
            </a:r>
            <a:r>
              <a:rPr lang="it-IT" sz="1200" dirty="0" smtClean="0">
                <a:solidFill>
                  <a:schemeClr val="bg2"/>
                </a:solidFill>
              </a:rPr>
              <a:t> et al, JCO 2012</a:t>
            </a:r>
            <a:endParaRPr lang="it-IT" sz="1200" dirty="0">
              <a:solidFill>
                <a:schemeClr val="bg2"/>
              </a:solidFill>
            </a:endParaRPr>
          </a:p>
        </p:txBody>
      </p:sp>
    </p:spTree>
    <p:extLst>
      <p:ext uri="{BB962C8B-B14F-4D97-AF65-F5344CB8AC3E}">
        <p14:creationId xmlns:p14="http://schemas.microsoft.com/office/powerpoint/2010/main" val="3449397849"/>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70" name="Line 3"/>
          <p:cNvSpPr>
            <a:spLocks noChangeShapeType="1"/>
          </p:cNvSpPr>
          <p:nvPr/>
        </p:nvSpPr>
        <p:spPr bwMode="auto">
          <a:xfrm>
            <a:off x="0" y="3535363"/>
            <a:ext cx="9144000" cy="0"/>
          </a:xfrm>
          <a:prstGeom prst="line">
            <a:avLst/>
          </a:prstGeom>
          <a:noFill/>
          <a:ln w="38100">
            <a:solidFill>
              <a:srgbClr val="FF7C80"/>
            </a:solidFill>
            <a:round/>
            <a:headEnd/>
            <a:tailEnd/>
          </a:ln>
        </p:spPr>
        <p:txBody>
          <a:bodyPr/>
          <a:lstStyle/>
          <a:p>
            <a:pPr fontAlgn="base">
              <a:spcBef>
                <a:spcPct val="0"/>
              </a:spcBef>
              <a:spcAft>
                <a:spcPct val="0"/>
              </a:spcAft>
            </a:pPr>
            <a:endParaRPr lang="it-IT">
              <a:solidFill>
                <a:prstClr val="black"/>
              </a:solidFill>
              <a:latin typeface="Arial" pitchFamily="34" charset="0"/>
              <a:cs typeface="Arial" pitchFamily="34" charset="0"/>
            </a:endParaRPr>
          </a:p>
        </p:txBody>
      </p:sp>
      <p:grpSp>
        <p:nvGrpSpPr>
          <p:cNvPr id="2" name="Group 4"/>
          <p:cNvGrpSpPr>
            <a:grpSpLocks/>
          </p:cNvGrpSpPr>
          <p:nvPr/>
        </p:nvGrpSpPr>
        <p:grpSpPr bwMode="auto">
          <a:xfrm>
            <a:off x="1884363" y="2528888"/>
            <a:ext cx="174625" cy="660400"/>
            <a:chOff x="648" y="1860"/>
            <a:chExt cx="72" cy="416"/>
          </a:xfrm>
        </p:grpSpPr>
        <p:sp>
          <p:nvSpPr>
            <p:cNvPr id="7279" name="Oval 5"/>
            <p:cNvSpPr>
              <a:spLocks noChangeArrowheads="1"/>
            </p:cNvSpPr>
            <p:nvPr/>
          </p:nvSpPr>
          <p:spPr bwMode="auto">
            <a:xfrm>
              <a:off x="648" y="1860"/>
              <a:ext cx="72" cy="56"/>
            </a:xfrm>
            <a:prstGeom prst="ellipse">
              <a:avLst/>
            </a:prstGeom>
            <a:solidFill>
              <a:srgbClr val="FF00FF"/>
            </a:solidFill>
            <a:ln w="9525">
              <a:solidFill>
                <a:schemeClr val="bg2"/>
              </a:solidFill>
              <a:round/>
              <a:headEnd/>
              <a:tailEnd/>
            </a:ln>
          </p:spPr>
          <p:txBody>
            <a:bodyPr wrap="none" anchor="ctr"/>
            <a:lstStyle/>
            <a:p>
              <a:pPr fontAlgn="base">
                <a:spcBef>
                  <a:spcPct val="0"/>
                </a:spcBef>
                <a:spcAft>
                  <a:spcPct val="0"/>
                </a:spcAft>
              </a:pPr>
              <a:endParaRPr lang="en-US">
                <a:solidFill>
                  <a:prstClr val="black"/>
                </a:solidFill>
                <a:latin typeface="Arial" pitchFamily="34" charset="0"/>
                <a:cs typeface="Arial" pitchFamily="34" charset="0"/>
              </a:endParaRPr>
            </a:p>
          </p:txBody>
        </p:sp>
        <p:sp>
          <p:nvSpPr>
            <p:cNvPr id="7280" name="Oval 6"/>
            <p:cNvSpPr>
              <a:spLocks noChangeArrowheads="1"/>
            </p:cNvSpPr>
            <p:nvPr/>
          </p:nvSpPr>
          <p:spPr bwMode="auto">
            <a:xfrm>
              <a:off x="648" y="1920"/>
              <a:ext cx="72" cy="56"/>
            </a:xfrm>
            <a:prstGeom prst="ellipse">
              <a:avLst/>
            </a:prstGeom>
            <a:solidFill>
              <a:srgbClr val="FF00FF"/>
            </a:solidFill>
            <a:ln w="9525">
              <a:solidFill>
                <a:schemeClr val="bg2"/>
              </a:solidFill>
              <a:round/>
              <a:headEnd/>
              <a:tailEnd/>
            </a:ln>
          </p:spPr>
          <p:txBody>
            <a:bodyPr wrap="none" anchor="ctr"/>
            <a:lstStyle/>
            <a:p>
              <a:pPr fontAlgn="base">
                <a:spcBef>
                  <a:spcPct val="0"/>
                </a:spcBef>
                <a:spcAft>
                  <a:spcPct val="0"/>
                </a:spcAft>
              </a:pPr>
              <a:endParaRPr lang="en-US">
                <a:solidFill>
                  <a:prstClr val="black"/>
                </a:solidFill>
                <a:latin typeface="Arial" pitchFamily="34" charset="0"/>
                <a:cs typeface="Arial" pitchFamily="34" charset="0"/>
              </a:endParaRPr>
            </a:p>
          </p:txBody>
        </p:sp>
        <p:sp>
          <p:nvSpPr>
            <p:cNvPr id="7281" name="Oval 7"/>
            <p:cNvSpPr>
              <a:spLocks noChangeArrowheads="1"/>
            </p:cNvSpPr>
            <p:nvPr/>
          </p:nvSpPr>
          <p:spPr bwMode="auto">
            <a:xfrm>
              <a:off x="648" y="1980"/>
              <a:ext cx="72" cy="56"/>
            </a:xfrm>
            <a:prstGeom prst="ellipse">
              <a:avLst/>
            </a:prstGeom>
            <a:solidFill>
              <a:srgbClr val="FF00FF"/>
            </a:solidFill>
            <a:ln w="9525">
              <a:solidFill>
                <a:schemeClr val="bg2"/>
              </a:solidFill>
              <a:round/>
              <a:headEnd/>
              <a:tailEnd/>
            </a:ln>
          </p:spPr>
          <p:txBody>
            <a:bodyPr wrap="none" anchor="ctr"/>
            <a:lstStyle/>
            <a:p>
              <a:pPr fontAlgn="base">
                <a:spcBef>
                  <a:spcPct val="0"/>
                </a:spcBef>
                <a:spcAft>
                  <a:spcPct val="0"/>
                </a:spcAft>
              </a:pPr>
              <a:endParaRPr lang="en-US">
                <a:solidFill>
                  <a:prstClr val="black"/>
                </a:solidFill>
                <a:latin typeface="Arial" pitchFamily="34" charset="0"/>
                <a:cs typeface="Arial" pitchFamily="34" charset="0"/>
              </a:endParaRPr>
            </a:p>
          </p:txBody>
        </p:sp>
        <p:sp>
          <p:nvSpPr>
            <p:cNvPr id="7282" name="Oval 8"/>
            <p:cNvSpPr>
              <a:spLocks noChangeArrowheads="1"/>
            </p:cNvSpPr>
            <p:nvPr/>
          </p:nvSpPr>
          <p:spPr bwMode="auto">
            <a:xfrm>
              <a:off x="648" y="2040"/>
              <a:ext cx="72" cy="56"/>
            </a:xfrm>
            <a:prstGeom prst="ellipse">
              <a:avLst/>
            </a:prstGeom>
            <a:solidFill>
              <a:srgbClr val="FF00FF"/>
            </a:solidFill>
            <a:ln w="9525">
              <a:solidFill>
                <a:schemeClr val="bg2"/>
              </a:solidFill>
              <a:round/>
              <a:headEnd/>
              <a:tailEnd/>
            </a:ln>
          </p:spPr>
          <p:txBody>
            <a:bodyPr wrap="none" anchor="ctr"/>
            <a:lstStyle/>
            <a:p>
              <a:pPr fontAlgn="base">
                <a:spcBef>
                  <a:spcPct val="0"/>
                </a:spcBef>
                <a:spcAft>
                  <a:spcPct val="0"/>
                </a:spcAft>
              </a:pPr>
              <a:endParaRPr lang="en-US">
                <a:solidFill>
                  <a:prstClr val="black"/>
                </a:solidFill>
                <a:latin typeface="Arial" pitchFamily="34" charset="0"/>
                <a:cs typeface="Arial" pitchFamily="34" charset="0"/>
              </a:endParaRPr>
            </a:p>
          </p:txBody>
        </p:sp>
        <p:sp>
          <p:nvSpPr>
            <p:cNvPr id="7283" name="Oval 9"/>
            <p:cNvSpPr>
              <a:spLocks noChangeArrowheads="1"/>
            </p:cNvSpPr>
            <p:nvPr/>
          </p:nvSpPr>
          <p:spPr bwMode="auto">
            <a:xfrm>
              <a:off x="648" y="2100"/>
              <a:ext cx="72" cy="56"/>
            </a:xfrm>
            <a:prstGeom prst="ellipse">
              <a:avLst/>
            </a:prstGeom>
            <a:solidFill>
              <a:srgbClr val="FF00FF"/>
            </a:solidFill>
            <a:ln w="9525">
              <a:solidFill>
                <a:schemeClr val="bg2"/>
              </a:solidFill>
              <a:round/>
              <a:headEnd/>
              <a:tailEnd/>
            </a:ln>
          </p:spPr>
          <p:txBody>
            <a:bodyPr wrap="none" anchor="ctr"/>
            <a:lstStyle/>
            <a:p>
              <a:pPr fontAlgn="base">
                <a:spcBef>
                  <a:spcPct val="0"/>
                </a:spcBef>
                <a:spcAft>
                  <a:spcPct val="0"/>
                </a:spcAft>
              </a:pPr>
              <a:endParaRPr lang="en-US">
                <a:solidFill>
                  <a:prstClr val="black"/>
                </a:solidFill>
                <a:latin typeface="Arial" pitchFamily="34" charset="0"/>
                <a:cs typeface="Arial" pitchFamily="34" charset="0"/>
              </a:endParaRPr>
            </a:p>
          </p:txBody>
        </p:sp>
        <p:sp>
          <p:nvSpPr>
            <p:cNvPr id="7284" name="Oval 10"/>
            <p:cNvSpPr>
              <a:spLocks noChangeArrowheads="1"/>
            </p:cNvSpPr>
            <p:nvPr/>
          </p:nvSpPr>
          <p:spPr bwMode="auto">
            <a:xfrm>
              <a:off x="648" y="2160"/>
              <a:ext cx="72" cy="56"/>
            </a:xfrm>
            <a:prstGeom prst="ellipse">
              <a:avLst/>
            </a:prstGeom>
            <a:solidFill>
              <a:srgbClr val="FF00FF"/>
            </a:solidFill>
            <a:ln w="9525">
              <a:solidFill>
                <a:schemeClr val="bg2"/>
              </a:solidFill>
              <a:round/>
              <a:headEnd/>
              <a:tailEnd/>
            </a:ln>
          </p:spPr>
          <p:txBody>
            <a:bodyPr wrap="none" anchor="ctr"/>
            <a:lstStyle/>
            <a:p>
              <a:pPr fontAlgn="base">
                <a:spcBef>
                  <a:spcPct val="0"/>
                </a:spcBef>
                <a:spcAft>
                  <a:spcPct val="0"/>
                </a:spcAft>
              </a:pPr>
              <a:endParaRPr lang="en-US">
                <a:solidFill>
                  <a:prstClr val="black"/>
                </a:solidFill>
                <a:latin typeface="Arial" pitchFamily="34" charset="0"/>
                <a:cs typeface="Arial" pitchFamily="34" charset="0"/>
              </a:endParaRPr>
            </a:p>
          </p:txBody>
        </p:sp>
        <p:sp>
          <p:nvSpPr>
            <p:cNvPr id="7285" name="Oval 11"/>
            <p:cNvSpPr>
              <a:spLocks noChangeArrowheads="1"/>
            </p:cNvSpPr>
            <p:nvPr/>
          </p:nvSpPr>
          <p:spPr bwMode="auto">
            <a:xfrm>
              <a:off x="648" y="2220"/>
              <a:ext cx="72" cy="56"/>
            </a:xfrm>
            <a:prstGeom prst="ellipse">
              <a:avLst/>
            </a:prstGeom>
            <a:solidFill>
              <a:srgbClr val="FF00FF"/>
            </a:solidFill>
            <a:ln w="9525">
              <a:solidFill>
                <a:schemeClr val="bg2"/>
              </a:solidFill>
              <a:round/>
              <a:headEnd/>
              <a:tailEnd/>
            </a:ln>
          </p:spPr>
          <p:txBody>
            <a:bodyPr wrap="none" anchor="ctr"/>
            <a:lstStyle/>
            <a:p>
              <a:pPr fontAlgn="base">
                <a:spcBef>
                  <a:spcPct val="0"/>
                </a:spcBef>
                <a:spcAft>
                  <a:spcPct val="0"/>
                </a:spcAft>
              </a:pPr>
              <a:endParaRPr lang="en-US">
                <a:solidFill>
                  <a:prstClr val="black"/>
                </a:solidFill>
                <a:latin typeface="Arial" pitchFamily="34" charset="0"/>
                <a:cs typeface="Arial" pitchFamily="34" charset="0"/>
              </a:endParaRPr>
            </a:p>
          </p:txBody>
        </p:sp>
      </p:grpSp>
      <p:grpSp>
        <p:nvGrpSpPr>
          <p:cNvPr id="3" name="Group 12"/>
          <p:cNvGrpSpPr>
            <a:grpSpLocks/>
          </p:cNvGrpSpPr>
          <p:nvPr/>
        </p:nvGrpSpPr>
        <p:grpSpPr bwMode="auto">
          <a:xfrm>
            <a:off x="2098675" y="2528888"/>
            <a:ext cx="174625" cy="660400"/>
            <a:chOff x="648" y="1860"/>
            <a:chExt cx="72" cy="416"/>
          </a:xfrm>
        </p:grpSpPr>
        <p:sp>
          <p:nvSpPr>
            <p:cNvPr id="7272" name="Oval 13"/>
            <p:cNvSpPr>
              <a:spLocks noChangeArrowheads="1"/>
            </p:cNvSpPr>
            <p:nvPr/>
          </p:nvSpPr>
          <p:spPr bwMode="auto">
            <a:xfrm>
              <a:off x="648" y="1860"/>
              <a:ext cx="72" cy="56"/>
            </a:xfrm>
            <a:prstGeom prst="ellipse">
              <a:avLst/>
            </a:prstGeom>
            <a:solidFill>
              <a:srgbClr val="FF00FF"/>
            </a:solidFill>
            <a:ln w="9525">
              <a:solidFill>
                <a:schemeClr val="bg2"/>
              </a:solidFill>
              <a:round/>
              <a:headEnd/>
              <a:tailEnd/>
            </a:ln>
          </p:spPr>
          <p:txBody>
            <a:bodyPr wrap="none" anchor="ctr"/>
            <a:lstStyle/>
            <a:p>
              <a:pPr fontAlgn="base">
                <a:spcBef>
                  <a:spcPct val="0"/>
                </a:spcBef>
                <a:spcAft>
                  <a:spcPct val="0"/>
                </a:spcAft>
              </a:pPr>
              <a:endParaRPr lang="en-US">
                <a:solidFill>
                  <a:prstClr val="black"/>
                </a:solidFill>
                <a:latin typeface="Arial" pitchFamily="34" charset="0"/>
                <a:cs typeface="Arial" pitchFamily="34" charset="0"/>
              </a:endParaRPr>
            </a:p>
          </p:txBody>
        </p:sp>
        <p:sp>
          <p:nvSpPr>
            <p:cNvPr id="7273" name="Oval 14"/>
            <p:cNvSpPr>
              <a:spLocks noChangeArrowheads="1"/>
            </p:cNvSpPr>
            <p:nvPr/>
          </p:nvSpPr>
          <p:spPr bwMode="auto">
            <a:xfrm>
              <a:off x="648" y="1920"/>
              <a:ext cx="72" cy="56"/>
            </a:xfrm>
            <a:prstGeom prst="ellipse">
              <a:avLst/>
            </a:prstGeom>
            <a:solidFill>
              <a:srgbClr val="FF00FF"/>
            </a:solidFill>
            <a:ln w="9525">
              <a:solidFill>
                <a:schemeClr val="bg2"/>
              </a:solidFill>
              <a:round/>
              <a:headEnd/>
              <a:tailEnd/>
            </a:ln>
          </p:spPr>
          <p:txBody>
            <a:bodyPr wrap="none" anchor="ctr"/>
            <a:lstStyle/>
            <a:p>
              <a:pPr fontAlgn="base">
                <a:spcBef>
                  <a:spcPct val="0"/>
                </a:spcBef>
                <a:spcAft>
                  <a:spcPct val="0"/>
                </a:spcAft>
              </a:pPr>
              <a:endParaRPr lang="en-US">
                <a:solidFill>
                  <a:prstClr val="black"/>
                </a:solidFill>
                <a:latin typeface="Arial" pitchFamily="34" charset="0"/>
                <a:cs typeface="Arial" pitchFamily="34" charset="0"/>
              </a:endParaRPr>
            </a:p>
          </p:txBody>
        </p:sp>
        <p:sp>
          <p:nvSpPr>
            <p:cNvPr id="7274" name="Oval 15"/>
            <p:cNvSpPr>
              <a:spLocks noChangeArrowheads="1"/>
            </p:cNvSpPr>
            <p:nvPr/>
          </p:nvSpPr>
          <p:spPr bwMode="auto">
            <a:xfrm>
              <a:off x="648" y="1980"/>
              <a:ext cx="72" cy="56"/>
            </a:xfrm>
            <a:prstGeom prst="ellipse">
              <a:avLst/>
            </a:prstGeom>
            <a:solidFill>
              <a:srgbClr val="FF00FF"/>
            </a:solidFill>
            <a:ln w="9525">
              <a:solidFill>
                <a:schemeClr val="bg2"/>
              </a:solidFill>
              <a:round/>
              <a:headEnd/>
              <a:tailEnd/>
            </a:ln>
          </p:spPr>
          <p:txBody>
            <a:bodyPr wrap="none" anchor="ctr"/>
            <a:lstStyle/>
            <a:p>
              <a:pPr fontAlgn="base">
                <a:spcBef>
                  <a:spcPct val="0"/>
                </a:spcBef>
                <a:spcAft>
                  <a:spcPct val="0"/>
                </a:spcAft>
              </a:pPr>
              <a:endParaRPr lang="en-US">
                <a:solidFill>
                  <a:prstClr val="black"/>
                </a:solidFill>
                <a:latin typeface="Arial" pitchFamily="34" charset="0"/>
                <a:cs typeface="Arial" pitchFamily="34" charset="0"/>
              </a:endParaRPr>
            </a:p>
          </p:txBody>
        </p:sp>
        <p:sp>
          <p:nvSpPr>
            <p:cNvPr id="7275" name="Oval 16"/>
            <p:cNvSpPr>
              <a:spLocks noChangeArrowheads="1"/>
            </p:cNvSpPr>
            <p:nvPr/>
          </p:nvSpPr>
          <p:spPr bwMode="auto">
            <a:xfrm>
              <a:off x="648" y="2040"/>
              <a:ext cx="72" cy="56"/>
            </a:xfrm>
            <a:prstGeom prst="ellipse">
              <a:avLst/>
            </a:prstGeom>
            <a:solidFill>
              <a:srgbClr val="FF00FF"/>
            </a:solidFill>
            <a:ln w="9525">
              <a:solidFill>
                <a:schemeClr val="bg2"/>
              </a:solidFill>
              <a:round/>
              <a:headEnd/>
              <a:tailEnd/>
            </a:ln>
          </p:spPr>
          <p:txBody>
            <a:bodyPr wrap="none" anchor="ctr"/>
            <a:lstStyle/>
            <a:p>
              <a:pPr fontAlgn="base">
                <a:spcBef>
                  <a:spcPct val="0"/>
                </a:spcBef>
                <a:spcAft>
                  <a:spcPct val="0"/>
                </a:spcAft>
              </a:pPr>
              <a:endParaRPr lang="en-US">
                <a:solidFill>
                  <a:prstClr val="black"/>
                </a:solidFill>
                <a:latin typeface="Arial" pitchFamily="34" charset="0"/>
                <a:cs typeface="Arial" pitchFamily="34" charset="0"/>
              </a:endParaRPr>
            </a:p>
          </p:txBody>
        </p:sp>
        <p:sp>
          <p:nvSpPr>
            <p:cNvPr id="7276" name="Oval 17"/>
            <p:cNvSpPr>
              <a:spLocks noChangeArrowheads="1"/>
            </p:cNvSpPr>
            <p:nvPr/>
          </p:nvSpPr>
          <p:spPr bwMode="auto">
            <a:xfrm>
              <a:off x="648" y="2100"/>
              <a:ext cx="72" cy="56"/>
            </a:xfrm>
            <a:prstGeom prst="ellipse">
              <a:avLst/>
            </a:prstGeom>
            <a:solidFill>
              <a:srgbClr val="FF00FF"/>
            </a:solidFill>
            <a:ln w="9525">
              <a:solidFill>
                <a:schemeClr val="bg2"/>
              </a:solidFill>
              <a:round/>
              <a:headEnd/>
              <a:tailEnd/>
            </a:ln>
          </p:spPr>
          <p:txBody>
            <a:bodyPr wrap="none" anchor="ctr"/>
            <a:lstStyle/>
            <a:p>
              <a:pPr fontAlgn="base">
                <a:spcBef>
                  <a:spcPct val="0"/>
                </a:spcBef>
                <a:spcAft>
                  <a:spcPct val="0"/>
                </a:spcAft>
              </a:pPr>
              <a:endParaRPr lang="en-US">
                <a:solidFill>
                  <a:prstClr val="black"/>
                </a:solidFill>
                <a:latin typeface="Arial" pitchFamily="34" charset="0"/>
                <a:cs typeface="Arial" pitchFamily="34" charset="0"/>
              </a:endParaRPr>
            </a:p>
          </p:txBody>
        </p:sp>
        <p:sp>
          <p:nvSpPr>
            <p:cNvPr id="7277" name="Oval 18"/>
            <p:cNvSpPr>
              <a:spLocks noChangeArrowheads="1"/>
            </p:cNvSpPr>
            <p:nvPr/>
          </p:nvSpPr>
          <p:spPr bwMode="auto">
            <a:xfrm>
              <a:off x="648" y="2160"/>
              <a:ext cx="72" cy="56"/>
            </a:xfrm>
            <a:prstGeom prst="ellipse">
              <a:avLst/>
            </a:prstGeom>
            <a:solidFill>
              <a:srgbClr val="FF00FF"/>
            </a:solidFill>
            <a:ln w="9525">
              <a:solidFill>
                <a:schemeClr val="bg2"/>
              </a:solidFill>
              <a:round/>
              <a:headEnd/>
              <a:tailEnd/>
            </a:ln>
          </p:spPr>
          <p:txBody>
            <a:bodyPr wrap="none" anchor="ctr"/>
            <a:lstStyle/>
            <a:p>
              <a:pPr fontAlgn="base">
                <a:spcBef>
                  <a:spcPct val="0"/>
                </a:spcBef>
                <a:spcAft>
                  <a:spcPct val="0"/>
                </a:spcAft>
              </a:pPr>
              <a:endParaRPr lang="en-US">
                <a:solidFill>
                  <a:prstClr val="black"/>
                </a:solidFill>
                <a:latin typeface="Arial" pitchFamily="34" charset="0"/>
                <a:cs typeface="Arial" pitchFamily="34" charset="0"/>
              </a:endParaRPr>
            </a:p>
          </p:txBody>
        </p:sp>
        <p:sp>
          <p:nvSpPr>
            <p:cNvPr id="7278" name="Oval 19"/>
            <p:cNvSpPr>
              <a:spLocks noChangeArrowheads="1"/>
            </p:cNvSpPr>
            <p:nvPr/>
          </p:nvSpPr>
          <p:spPr bwMode="auto">
            <a:xfrm>
              <a:off x="648" y="2220"/>
              <a:ext cx="72" cy="56"/>
            </a:xfrm>
            <a:prstGeom prst="ellipse">
              <a:avLst/>
            </a:prstGeom>
            <a:solidFill>
              <a:srgbClr val="FF00FF"/>
            </a:solidFill>
            <a:ln w="9525">
              <a:solidFill>
                <a:schemeClr val="bg2"/>
              </a:solidFill>
              <a:round/>
              <a:headEnd/>
              <a:tailEnd/>
            </a:ln>
          </p:spPr>
          <p:txBody>
            <a:bodyPr wrap="none" anchor="ctr"/>
            <a:lstStyle/>
            <a:p>
              <a:pPr fontAlgn="base">
                <a:spcBef>
                  <a:spcPct val="0"/>
                </a:spcBef>
                <a:spcAft>
                  <a:spcPct val="0"/>
                </a:spcAft>
              </a:pPr>
              <a:endParaRPr lang="en-US">
                <a:solidFill>
                  <a:prstClr val="black"/>
                </a:solidFill>
                <a:latin typeface="Arial" pitchFamily="34" charset="0"/>
                <a:cs typeface="Arial" pitchFamily="34" charset="0"/>
              </a:endParaRPr>
            </a:p>
          </p:txBody>
        </p:sp>
      </p:grpSp>
      <p:sp>
        <p:nvSpPr>
          <p:cNvPr id="7173" name="Line 20"/>
          <p:cNvSpPr>
            <a:spLocks noChangeShapeType="1"/>
          </p:cNvSpPr>
          <p:nvPr/>
        </p:nvSpPr>
        <p:spPr bwMode="auto">
          <a:xfrm flipH="1">
            <a:off x="1960563" y="3186113"/>
            <a:ext cx="3175" cy="533400"/>
          </a:xfrm>
          <a:prstGeom prst="line">
            <a:avLst/>
          </a:prstGeom>
          <a:noFill/>
          <a:ln w="19050">
            <a:solidFill>
              <a:srgbClr val="FF0000"/>
            </a:solidFill>
            <a:round/>
            <a:headEnd/>
            <a:tailEnd/>
          </a:ln>
        </p:spPr>
        <p:txBody>
          <a:bodyPr/>
          <a:lstStyle/>
          <a:p>
            <a:pPr fontAlgn="base">
              <a:spcBef>
                <a:spcPct val="0"/>
              </a:spcBef>
              <a:spcAft>
                <a:spcPct val="0"/>
              </a:spcAft>
            </a:pPr>
            <a:endParaRPr lang="it-IT">
              <a:solidFill>
                <a:prstClr val="black"/>
              </a:solidFill>
              <a:latin typeface="Arial" pitchFamily="34" charset="0"/>
              <a:cs typeface="Arial" pitchFamily="34" charset="0"/>
            </a:endParaRPr>
          </a:p>
        </p:txBody>
      </p:sp>
      <p:sp>
        <p:nvSpPr>
          <p:cNvPr id="7174" name="Line 21"/>
          <p:cNvSpPr>
            <a:spLocks noChangeShapeType="1"/>
          </p:cNvSpPr>
          <p:nvPr/>
        </p:nvSpPr>
        <p:spPr bwMode="auto">
          <a:xfrm flipH="1">
            <a:off x="2190750" y="3195638"/>
            <a:ext cx="0" cy="542925"/>
          </a:xfrm>
          <a:prstGeom prst="line">
            <a:avLst/>
          </a:prstGeom>
          <a:noFill/>
          <a:ln w="19050">
            <a:solidFill>
              <a:srgbClr val="FF0000"/>
            </a:solidFill>
            <a:round/>
            <a:headEnd/>
            <a:tailEnd/>
          </a:ln>
        </p:spPr>
        <p:txBody>
          <a:bodyPr/>
          <a:lstStyle/>
          <a:p>
            <a:pPr fontAlgn="base">
              <a:spcBef>
                <a:spcPct val="0"/>
              </a:spcBef>
              <a:spcAft>
                <a:spcPct val="0"/>
              </a:spcAft>
            </a:pPr>
            <a:endParaRPr lang="it-IT">
              <a:solidFill>
                <a:prstClr val="black"/>
              </a:solidFill>
              <a:latin typeface="Arial" pitchFamily="34" charset="0"/>
              <a:cs typeface="Arial" pitchFamily="34" charset="0"/>
            </a:endParaRPr>
          </a:p>
        </p:txBody>
      </p:sp>
      <p:grpSp>
        <p:nvGrpSpPr>
          <p:cNvPr id="4" name="Group 22"/>
          <p:cNvGrpSpPr>
            <a:grpSpLocks/>
          </p:cNvGrpSpPr>
          <p:nvPr/>
        </p:nvGrpSpPr>
        <p:grpSpPr bwMode="auto">
          <a:xfrm>
            <a:off x="1862138" y="3424238"/>
            <a:ext cx="195262" cy="228600"/>
            <a:chOff x="636" y="2622"/>
            <a:chExt cx="80" cy="144"/>
          </a:xfrm>
        </p:grpSpPr>
        <p:sp>
          <p:nvSpPr>
            <p:cNvPr id="7270" name="Rectangle 23"/>
            <p:cNvSpPr>
              <a:spLocks noChangeArrowheads="1"/>
            </p:cNvSpPr>
            <p:nvPr/>
          </p:nvSpPr>
          <p:spPr bwMode="auto">
            <a:xfrm>
              <a:off x="636" y="2622"/>
              <a:ext cx="80" cy="60"/>
            </a:xfrm>
            <a:prstGeom prst="rect">
              <a:avLst/>
            </a:prstGeom>
            <a:solidFill>
              <a:srgbClr val="00FF00"/>
            </a:solidFill>
            <a:ln w="9525">
              <a:solidFill>
                <a:schemeClr val="bg2"/>
              </a:solidFill>
              <a:miter lim="800000"/>
              <a:headEnd/>
              <a:tailEnd/>
            </a:ln>
          </p:spPr>
          <p:txBody>
            <a:bodyPr wrap="none" anchor="ctr"/>
            <a:lstStyle/>
            <a:p>
              <a:pPr fontAlgn="base">
                <a:spcBef>
                  <a:spcPct val="0"/>
                </a:spcBef>
                <a:spcAft>
                  <a:spcPct val="0"/>
                </a:spcAft>
              </a:pPr>
              <a:endParaRPr lang="en-US">
                <a:solidFill>
                  <a:prstClr val="black"/>
                </a:solidFill>
                <a:latin typeface="Arial" pitchFamily="34" charset="0"/>
                <a:cs typeface="Arial" pitchFamily="34" charset="0"/>
              </a:endParaRPr>
            </a:p>
          </p:txBody>
        </p:sp>
        <p:sp>
          <p:nvSpPr>
            <p:cNvPr id="7271" name="Rectangle 24"/>
            <p:cNvSpPr>
              <a:spLocks noChangeArrowheads="1"/>
            </p:cNvSpPr>
            <p:nvPr/>
          </p:nvSpPr>
          <p:spPr bwMode="auto">
            <a:xfrm>
              <a:off x="636" y="2706"/>
              <a:ext cx="80" cy="60"/>
            </a:xfrm>
            <a:prstGeom prst="rect">
              <a:avLst/>
            </a:prstGeom>
            <a:solidFill>
              <a:srgbClr val="00FF00"/>
            </a:solidFill>
            <a:ln w="9525">
              <a:solidFill>
                <a:schemeClr val="bg2"/>
              </a:solidFill>
              <a:miter lim="800000"/>
              <a:headEnd/>
              <a:tailEnd/>
            </a:ln>
          </p:spPr>
          <p:txBody>
            <a:bodyPr wrap="none" anchor="ctr"/>
            <a:lstStyle/>
            <a:p>
              <a:pPr fontAlgn="base">
                <a:spcBef>
                  <a:spcPct val="0"/>
                </a:spcBef>
                <a:spcAft>
                  <a:spcPct val="0"/>
                </a:spcAft>
              </a:pPr>
              <a:endParaRPr lang="en-US">
                <a:solidFill>
                  <a:prstClr val="black"/>
                </a:solidFill>
                <a:latin typeface="Arial" pitchFamily="34" charset="0"/>
                <a:cs typeface="Arial" pitchFamily="34" charset="0"/>
              </a:endParaRPr>
            </a:p>
          </p:txBody>
        </p:sp>
      </p:grpSp>
      <p:grpSp>
        <p:nvGrpSpPr>
          <p:cNvPr id="5" name="Group 25"/>
          <p:cNvGrpSpPr>
            <a:grpSpLocks/>
          </p:cNvGrpSpPr>
          <p:nvPr/>
        </p:nvGrpSpPr>
        <p:grpSpPr bwMode="auto">
          <a:xfrm>
            <a:off x="2087563" y="3424238"/>
            <a:ext cx="195262" cy="228600"/>
            <a:chOff x="636" y="2622"/>
            <a:chExt cx="80" cy="144"/>
          </a:xfrm>
        </p:grpSpPr>
        <p:sp>
          <p:nvSpPr>
            <p:cNvPr id="7268" name="Rectangle 26"/>
            <p:cNvSpPr>
              <a:spLocks noChangeArrowheads="1"/>
            </p:cNvSpPr>
            <p:nvPr/>
          </p:nvSpPr>
          <p:spPr bwMode="auto">
            <a:xfrm>
              <a:off x="636" y="2622"/>
              <a:ext cx="80" cy="60"/>
            </a:xfrm>
            <a:prstGeom prst="rect">
              <a:avLst/>
            </a:prstGeom>
            <a:solidFill>
              <a:srgbClr val="00FF00"/>
            </a:solidFill>
            <a:ln w="9525">
              <a:solidFill>
                <a:schemeClr val="bg2"/>
              </a:solidFill>
              <a:miter lim="800000"/>
              <a:headEnd/>
              <a:tailEnd/>
            </a:ln>
          </p:spPr>
          <p:txBody>
            <a:bodyPr wrap="none" anchor="ctr"/>
            <a:lstStyle/>
            <a:p>
              <a:pPr fontAlgn="base">
                <a:spcBef>
                  <a:spcPct val="0"/>
                </a:spcBef>
                <a:spcAft>
                  <a:spcPct val="0"/>
                </a:spcAft>
              </a:pPr>
              <a:endParaRPr lang="en-US">
                <a:solidFill>
                  <a:prstClr val="black"/>
                </a:solidFill>
                <a:latin typeface="Arial" pitchFamily="34" charset="0"/>
                <a:cs typeface="Arial" pitchFamily="34" charset="0"/>
              </a:endParaRPr>
            </a:p>
          </p:txBody>
        </p:sp>
        <p:sp>
          <p:nvSpPr>
            <p:cNvPr id="7269" name="Rectangle 27"/>
            <p:cNvSpPr>
              <a:spLocks noChangeArrowheads="1"/>
            </p:cNvSpPr>
            <p:nvPr/>
          </p:nvSpPr>
          <p:spPr bwMode="auto">
            <a:xfrm>
              <a:off x="636" y="2706"/>
              <a:ext cx="80" cy="60"/>
            </a:xfrm>
            <a:prstGeom prst="rect">
              <a:avLst/>
            </a:prstGeom>
            <a:solidFill>
              <a:srgbClr val="00FF00"/>
            </a:solidFill>
            <a:ln w="9525">
              <a:solidFill>
                <a:schemeClr val="bg2"/>
              </a:solidFill>
              <a:miter lim="800000"/>
              <a:headEnd/>
              <a:tailEnd/>
            </a:ln>
          </p:spPr>
          <p:txBody>
            <a:bodyPr wrap="none" anchor="ctr"/>
            <a:lstStyle/>
            <a:p>
              <a:pPr fontAlgn="base">
                <a:spcBef>
                  <a:spcPct val="0"/>
                </a:spcBef>
                <a:spcAft>
                  <a:spcPct val="0"/>
                </a:spcAft>
              </a:pPr>
              <a:endParaRPr lang="en-US">
                <a:solidFill>
                  <a:prstClr val="black"/>
                </a:solidFill>
                <a:latin typeface="Arial" pitchFamily="34" charset="0"/>
                <a:cs typeface="Arial" pitchFamily="34" charset="0"/>
              </a:endParaRPr>
            </a:p>
          </p:txBody>
        </p:sp>
      </p:grpSp>
      <p:grpSp>
        <p:nvGrpSpPr>
          <p:cNvPr id="6" name="Group 28"/>
          <p:cNvGrpSpPr>
            <a:grpSpLocks/>
          </p:cNvGrpSpPr>
          <p:nvPr/>
        </p:nvGrpSpPr>
        <p:grpSpPr bwMode="auto">
          <a:xfrm>
            <a:off x="4325938" y="2528888"/>
            <a:ext cx="174625" cy="660400"/>
            <a:chOff x="648" y="1860"/>
            <a:chExt cx="72" cy="416"/>
          </a:xfrm>
        </p:grpSpPr>
        <p:sp>
          <p:nvSpPr>
            <p:cNvPr id="7261" name="Oval 29"/>
            <p:cNvSpPr>
              <a:spLocks noChangeArrowheads="1"/>
            </p:cNvSpPr>
            <p:nvPr/>
          </p:nvSpPr>
          <p:spPr bwMode="auto">
            <a:xfrm>
              <a:off x="648" y="1860"/>
              <a:ext cx="72" cy="56"/>
            </a:xfrm>
            <a:prstGeom prst="ellipse">
              <a:avLst/>
            </a:prstGeom>
            <a:solidFill>
              <a:srgbClr val="0099FF"/>
            </a:solidFill>
            <a:ln w="9525">
              <a:solidFill>
                <a:schemeClr val="bg2"/>
              </a:solidFill>
              <a:round/>
              <a:headEnd/>
              <a:tailEnd/>
            </a:ln>
          </p:spPr>
          <p:txBody>
            <a:bodyPr wrap="none" anchor="ctr"/>
            <a:lstStyle/>
            <a:p>
              <a:pPr fontAlgn="base">
                <a:spcBef>
                  <a:spcPct val="0"/>
                </a:spcBef>
                <a:spcAft>
                  <a:spcPct val="0"/>
                </a:spcAft>
              </a:pPr>
              <a:endParaRPr lang="en-US">
                <a:solidFill>
                  <a:prstClr val="black"/>
                </a:solidFill>
                <a:latin typeface="Arial" pitchFamily="34" charset="0"/>
                <a:cs typeface="Arial" pitchFamily="34" charset="0"/>
              </a:endParaRPr>
            </a:p>
          </p:txBody>
        </p:sp>
        <p:sp>
          <p:nvSpPr>
            <p:cNvPr id="7262" name="Oval 30"/>
            <p:cNvSpPr>
              <a:spLocks noChangeArrowheads="1"/>
            </p:cNvSpPr>
            <p:nvPr/>
          </p:nvSpPr>
          <p:spPr bwMode="auto">
            <a:xfrm>
              <a:off x="648" y="1920"/>
              <a:ext cx="72" cy="56"/>
            </a:xfrm>
            <a:prstGeom prst="ellipse">
              <a:avLst/>
            </a:prstGeom>
            <a:solidFill>
              <a:srgbClr val="0099FF"/>
            </a:solidFill>
            <a:ln w="9525">
              <a:solidFill>
                <a:schemeClr val="bg2"/>
              </a:solidFill>
              <a:round/>
              <a:headEnd/>
              <a:tailEnd/>
            </a:ln>
          </p:spPr>
          <p:txBody>
            <a:bodyPr wrap="none" anchor="ctr"/>
            <a:lstStyle/>
            <a:p>
              <a:pPr fontAlgn="base">
                <a:spcBef>
                  <a:spcPct val="0"/>
                </a:spcBef>
                <a:spcAft>
                  <a:spcPct val="0"/>
                </a:spcAft>
              </a:pPr>
              <a:endParaRPr lang="en-US">
                <a:solidFill>
                  <a:prstClr val="black"/>
                </a:solidFill>
                <a:latin typeface="Arial" pitchFamily="34" charset="0"/>
                <a:cs typeface="Arial" pitchFamily="34" charset="0"/>
              </a:endParaRPr>
            </a:p>
          </p:txBody>
        </p:sp>
        <p:sp>
          <p:nvSpPr>
            <p:cNvPr id="7263" name="Oval 31"/>
            <p:cNvSpPr>
              <a:spLocks noChangeArrowheads="1"/>
            </p:cNvSpPr>
            <p:nvPr/>
          </p:nvSpPr>
          <p:spPr bwMode="auto">
            <a:xfrm>
              <a:off x="648" y="1980"/>
              <a:ext cx="72" cy="56"/>
            </a:xfrm>
            <a:prstGeom prst="ellipse">
              <a:avLst/>
            </a:prstGeom>
            <a:solidFill>
              <a:srgbClr val="0099FF"/>
            </a:solidFill>
            <a:ln w="9525">
              <a:solidFill>
                <a:schemeClr val="bg2"/>
              </a:solidFill>
              <a:round/>
              <a:headEnd/>
              <a:tailEnd/>
            </a:ln>
          </p:spPr>
          <p:txBody>
            <a:bodyPr wrap="none" anchor="ctr"/>
            <a:lstStyle/>
            <a:p>
              <a:pPr fontAlgn="base">
                <a:spcBef>
                  <a:spcPct val="0"/>
                </a:spcBef>
                <a:spcAft>
                  <a:spcPct val="0"/>
                </a:spcAft>
              </a:pPr>
              <a:endParaRPr lang="en-US">
                <a:solidFill>
                  <a:prstClr val="black"/>
                </a:solidFill>
                <a:latin typeface="Arial" pitchFamily="34" charset="0"/>
                <a:cs typeface="Arial" pitchFamily="34" charset="0"/>
              </a:endParaRPr>
            </a:p>
          </p:txBody>
        </p:sp>
        <p:sp>
          <p:nvSpPr>
            <p:cNvPr id="7264" name="Oval 32"/>
            <p:cNvSpPr>
              <a:spLocks noChangeArrowheads="1"/>
            </p:cNvSpPr>
            <p:nvPr/>
          </p:nvSpPr>
          <p:spPr bwMode="auto">
            <a:xfrm>
              <a:off x="648" y="2040"/>
              <a:ext cx="72" cy="56"/>
            </a:xfrm>
            <a:prstGeom prst="ellipse">
              <a:avLst/>
            </a:prstGeom>
            <a:solidFill>
              <a:srgbClr val="0099FF"/>
            </a:solidFill>
            <a:ln w="9525">
              <a:solidFill>
                <a:schemeClr val="bg2"/>
              </a:solidFill>
              <a:round/>
              <a:headEnd/>
              <a:tailEnd/>
            </a:ln>
          </p:spPr>
          <p:txBody>
            <a:bodyPr wrap="none" anchor="ctr"/>
            <a:lstStyle/>
            <a:p>
              <a:pPr fontAlgn="base">
                <a:spcBef>
                  <a:spcPct val="0"/>
                </a:spcBef>
                <a:spcAft>
                  <a:spcPct val="0"/>
                </a:spcAft>
              </a:pPr>
              <a:endParaRPr lang="en-US">
                <a:solidFill>
                  <a:prstClr val="black"/>
                </a:solidFill>
                <a:latin typeface="Arial" pitchFamily="34" charset="0"/>
                <a:cs typeface="Arial" pitchFamily="34" charset="0"/>
              </a:endParaRPr>
            </a:p>
          </p:txBody>
        </p:sp>
        <p:sp>
          <p:nvSpPr>
            <p:cNvPr id="7265" name="Oval 33"/>
            <p:cNvSpPr>
              <a:spLocks noChangeArrowheads="1"/>
            </p:cNvSpPr>
            <p:nvPr/>
          </p:nvSpPr>
          <p:spPr bwMode="auto">
            <a:xfrm>
              <a:off x="648" y="2100"/>
              <a:ext cx="72" cy="56"/>
            </a:xfrm>
            <a:prstGeom prst="ellipse">
              <a:avLst/>
            </a:prstGeom>
            <a:solidFill>
              <a:srgbClr val="0099FF"/>
            </a:solidFill>
            <a:ln w="9525">
              <a:solidFill>
                <a:schemeClr val="bg2"/>
              </a:solidFill>
              <a:round/>
              <a:headEnd/>
              <a:tailEnd/>
            </a:ln>
          </p:spPr>
          <p:txBody>
            <a:bodyPr wrap="none" anchor="ctr"/>
            <a:lstStyle/>
            <a:p>
              <a:pPr fontAlgn="base">
                <a:spcBef>
                  <a:spcPct val="0"/>
                </a:spcBef>
                <a:spcAft>
                  <a:spcPct val="0"/>
                </a:spcAft>
              </a:pPr>
              <a:endParaRPr lang="en-US">
                <a:solidFill>
                  <a:prstClr val="black"/>
                </a:solidFill>
                <a:latin typeface="Arial" pitchFamily="34" charset="0"/>
                <a:cs typeface="Arial" pitchFamily="34" charset="0"/>
              </a:endParaRPr>
            </a:p>
          </p:txBody>
        </p:sp>
        <p:sp>
          <p:nvSpPr>
            <p:cNvPr id="7266" name="Oval 34"/>
            <p:cNvSpPr>
              <a:spLocks noChangeArrowheads="1"/>
            </p:cNvSpPr>
            <p:nvPr/>
          </p:nvSpPr>
          <p:spPr bwMode="auto">
            <a:xfrm>
              <a:off x="648" y="2160"/>
              <a:ext cx="72" cy="56"/>
            </a:xfrm>
            <a:prstGeom prst="ellipse">
              <a:avLst/>
            </a:prstGeom>
            <a:solidFill>
              <a:srgbClr val="0099FF"/>
            </a:solidFill>
            <a:ln w="9525">
              <a:solidFill>
                <a:schemeClr val="bg2"/>
              </a:solidFill>
              <a:round/>
              <a:headEnd/>
              <a:tailEnd/>
            </a:ln>
          </p:spPr>
          <p:txBody>
            <a:bodyPr wrap="none" anchor="ctr"/>
            <a:lstStyle/>
            <a:p>
              <a:pPr fontAlgn="base">
                <a:spcBef>
                  <a:spcPct val="0"/>
                </a:spcBef>
                <a:spcAft>
                  <a:spcPct val="0"/>
                </a:spcAft>
              </a:pPr>
              <a:endParaRPr lang="en-US">
                <a:solidFill>
                  <a:prstClr val="black"/>
                </a:solidFill>
                <a:latin typeface="Arial" pitchFamily="34" charset="0"/>
                <a:cs typeface="Arial" pitchFamily="34" charset="0"/>
              </a:endParaRPr>
            </a:p>
          </p:txBody>
        </p:sp>
        <p:sp>
          <p:nvSpPr>
            <p:cNvPr id="7267" name="Oval 35"/>
            <p:cNvSpPr>
              <a:spLocks noChangeArrowheads="1"/>
            </p:cNvSpPr>
            <p:nvPr/>
          </p:nvSpPr>
          <p:spPr bwMode="auto">
            <a:xfrm>
              <a:off x="648" y="2220"/>
              <a:ext cx="72" cy="56"/>
            </a:xfrm>
            <a:prstGeom prst="ellipse">
              <a:avLst/>
            </a:prstGeom>
            <a:solidFill>
              <a:srgbClr val="0099FF"/>
            </a:solidFill>
            <a:ln w="9525">
              <a:solidFill>
                <a:schemeClr val="bg2"/>
              </a:solidFill>
              <a:round/>
              <a:headEnd/>
              <a:tailEnd/>
            </a:ln>
          </p:spPr>
          <p:txBody>
            <a:bodyPr wrap="none" anchor="ctr"/>
            <a:lstStyle/>
            <a:p>
              <a:pPr fontAlgn="base">
                <a:spcBef>
                  <a:spcPct val="0"/>
                </a:spcBef>
                <a:spcAft>
                  <a:spcPct val="0"/>
                </a:spcAft>
              </a:pPr>
              <a:endParaRPr lang="en-US">
                <a:solidFill>
                  <a:prstClr val="black"/>
                </a:solidFill>
                <a:latin typeface="Arial" pitchFamily="34" charset="0"/>
                <a:cs typeface="Arial" pitchFamily="34" charset="0"/>
              </a:endParaRPr>
            </a:p>
          </p:txBody>
        </p:sp>
      </p:grpSp>
      <p:sp>
        <p:nvSpPr>
          <p:cNvPr id="7178" name="Oval 36"/>
          <p:cNvSpPr>
            <a:spLocks noChangeArrowheads="1"/>
          </p:cNvSpPr>
          <p:nvPr/>
        </p:nvSpPr>
        <p:spPr bwMode="auto">
          <a:xfrm>
            <a:off x="4540250" y="2528888"/>
            <a:ext cx="174625" cy="88900"/>
          </a:xfrm>
          <a:prstGeom prst="ellipse">
            <a:avLst/>
          </a:prstGeom>
          <a:solidFill>
            <a:srgbClr val="0099FF"/>
          </a:solidFill>
          <a:ln w="9525">
            <a:solidFill>
              <a:schemeClr val="bg2"/>
            </a:solidFill>
            <a:round/>
            <a:headEnd/>
            <a:tailEnd/>
          </a:ln>
        </p:spPr>
        <p:txBody>
          <a:bodyPr wrap="none" anchor="ctr"/>
          <a:lstStyle/>
          <a:p>
            <a:pPr fontAlgn="base">
              <a:spcBef>
                <a:spcPct val="0"/>
              </a:spcBef>
              <a:spcAft>
                <a:spcPct val="0"/>
              </a:spcAft>
            </a:pPr>
            <a:endParaRPr lang="en-US">
              <a:solidFill>
                <a:prstClr val="black"/>
              </a:solidFill>
              <a:latin typeface="Arial" pitchFamily="34" charset="0"/>
              <a:cs typeface="Arial" pitchFamily="34" charset="0"/>
            </a:endParaRPr>
          </a:p>
        </p:txBody>
      </p:sp>
      <p:sp>
        <p:nvSpPr>
          <p:cNvPr id="7179" name="Oval 37"/>
          <p:cNvSpPr>
            <a:spLocks noChangeArrowheads="1"/>
          </p:cNvSpPr>
          <p:nvPr/>
        </p:nvSpPr>
        <p:spPr bwMode="auto">
          <a:xfrm>
            <a:off x="4540250" y="2624138"/>
            <a:ext cx="174625" cy="88900"/>
          </a:xfrm>
          <a:prstGeom prst="ellipse">
            <a:avLst/>
          </a:prstGeom>
          <a:solidFill>
            <a:srgbClr val="0099FF"/>
          </a:solidFill>
          <a:ln w="9525">
            <a:solidFill>
              <a:schemeClr val="bg2"/>
            </a:solidFill>
            <a:round/>
            <a:headEnd/>
            <a:tailEnd/>
          </a:ln>
        </p:spPr>
        <p:txBody>
          <a:bodyPr wrap="none" anchor="ctr"/>
          <a:lstStyle/>
          <a:p>
            <a:pPr fontAlgn="base">
              <a:spcBef>
                <a:spcPct val="0"/>
              </a:spcBef>
              <a:spcAft>
                <a:spcPct val="0"/>
              </a:spcAft>
            </a:pPr>
            <a:endParaRPr lang="en-US">
              <a:solidFill>
                <a:prstClr val="black"/>
              </a:solidFill>
              <a:latin typeface="Arial" pitchFamily="34" charset="0"/>
              <a:cs typeface="Arial" pitchFamily="34" charset="0"/>
            </a:endParaRPr>
          </a:p>
        </p:txBody>
      </p:sp>
      <p:sp>
        <p:nvSpPr>
          <p:cNvPr id="7180" name="Oval 38"/>
          <p:cNvSpPr>
            <a:spLocks noChangeArrowheads="1"/>
          </p:cNvSpPr>
          <p:nvPr/>
        </p:nvSpPr>
        <p:spPr bwMode="auto">
          <a:xfrm>
            <a:off x="4540250" y="2719388"/>
            <a:ext cx="174625" cy="88900"/>
          </a:xfrm>
          <a:prstGeom prst="ellipse">
            <a:avLst/>
          </a:prstGeom>
          <a:solidFill>
            <a:srgbClr val="0099FF"/>
          </a:solidFill>
          <a:ln w="9525">
            <a:solidFill>
              <a:schemeClr val="bg2"/>
            </a:solidFill>
            <a:round/>
            <a:headEnd/>
            <a:tailEnd/>
          </a:ln>
        </p:spPr>
        <p:txBody>
          <a:bodyPr wrap="none" anchor="ctr"/>
          <a:lstStyle/>
          <a:p>
            <a:pPr fontAlgn="base">
              <a:spcBef>
                <a:spcPct val="0"/>
              </a:spcBef>
              <a:spcAft>
                <a:spcPct val="0"/>
              </a:spcAft>
            </a:pPr>
            <a:endParaRPr lang="en-US">
              <a:solidFill>
                <a:prstClr val="black"/>
              </a:solidFill>
              <a:latin typeface="Arial" pitchFamily="34" charset="0"/>
              <a:cs typeface="Arial" pitchFamily="34" charset="0"/>
            </a:endParaRPr>
          </a:p>
        </p:txBody>
      </p:sp>
      <p:sp>
        <p:nvSpPr>
          <p:cNvPr id="7181" name="Oval 39"/>
          <p:cNvSpPr>
            <a:spLocks noChangeArrowheads="1"/>
          </p:cNvSpPr>
          <p:nvPr/>
        </p:nvSpPr>
        <p:spPr bwMode="auto">
          <a:xfrm>
            <a:off x="4540250" y="2814638"/>
            <a:ext cx="174625" cy="88900"/>
          </a:xfrm>
          <a:prstGeom prst="ellipse">
            <a:avLst/>
          </a:prstGeom>
          <a:solidFill>
            <a:srgbClr val="0099FF"/>
          </a:solidFill>
          <a:ln w="9525">
            <a:solidFill>
              <a:schemeClr val="bg2"/>
            </a:solidFill>
            <a:round/>
            <a:headEnd/>
            <a:tailEnd/>
          </a:ln>
        </p:spPr>
        <p:txBody>
          <a:bodyPr wrap="none" anchor="ctr"/>
          <a:lstStyle/>
          <a:p>
            <a:pPr fontAlgn="base">
              <a:spcBef>
                <a:spcPct val="0"/>
              </a:spcBef>
              <a:spcAft>
                <a:spcPct val="0"/>
              </a:spcAft>
            </a:pPr>
            <a:endParaRPr lang="en-US">
              <a:solidFill>
                <a:prstClr val="black"/>
              </a:solidFill>
              <a:latin typeface="Arial" pitchFamily="34" charset="0"/>
              <a:cs typeface="Arial" pitchFamily="34" charset="0"/>
            </a:endParaRPr>
          </a:p>
        </p:txBody>
      </p:sp>
      <p:sp>
        <p:nvSpPr>
          <p:cNvPr id="7182" name="Oval 40"/>
          <p:cNvSpPr>
            <a:spLocks noChangeArrowheads="1"/>
          </p:cNvSpPr>
          <p:nvPr/>
        </p:nvSpPr>
        <p:spPr bwMode="auto">
          <a:xfrm>
            <a:off x="4540250" y="2909888"/>
            <a:ext cx="174625" cy="88900"/>
          </a:xfrm>
          <a:prstGeom prst="ellipse">
            <a:avLst/>
          </a:prstGeom>
          <a:solidFill>
            <a:srgbClr val="0099FF"/>
          </a:solidFill>
          <a:ln w="9525">
            <a:solidFill>
              <a:schemeClr val="bg2"/>
            </a:solidFill>
            <a:round/>
            <a:headEnd/>
            <a:tailEnd/>
          </a:ln>
        </p:spPr>
        <p:txBody>
          <a:bodyPr wrap="none" anchor="ctr"/>
          <a:lstStyle/>
          <a:p>
            <a:pPr fontAlgn="base">
              <a:spcBef>
                <a:spcPct val="0"/>
              </a:spcBef>
              <a:spcAft>
                <a:spcPct val="0"/>
              </a:spcAft>
            </a:pPr>
            <a:endParaRPr lang="en-US">
              <a:solidFill>
                <a:prstClr val="black"/>
              </a:solidFill>
              <a:latin typeface="Arial" pitchFamily="34" charset="0"/>
              <a:cs typeface="Arial" pitchFamily="34" charset="0"/>
            </a:endParaRPr>
          </a:p>
        </p:txBody>
      </p:sp>
      <p:sp>
        <p:nvSpPr>
          <p:cNvPr id="7183" name="Oval 41"/>
          <p:cNvSpPr>
            <a:spLocks noChangeArrowheads="1"/>
          </p:cNvSpPr>
          <p:nvPr/>
        </p:nvSpPr>
        <p:spPr bwMode="auto">
          <a:xfrm>
            <a:off x="4540250" y="3005138"/>
            <a:ext cx="174625" cy="88900"/>
          </a:xfrm>
          <a:prstGeom prst="ellipse">
            <a:avLst/>
          </a:prstGeom>
          <a:solidFill>
            <a:srgbClr val="0099FF"/>
          </a:solidFill>
          <a:ln w="9525">
            <a:solidFill>
              <a:schemeClr val="bg2"/>
            </a:solidFill>
            <a:round/>
            <a:headEnd/>
            <a:tailEnd/>
          </a:ln>
        </p:spPr>
        <p:txBody>
          <a:bodyPr wrap="none" anchor="ctr"/>
          <a:lstStyle/>
          <a:p>
            <a:pPr fontAlgn="base">
              <a:spcBef>
                <a:spcPct val="0"/>
              </a:spcBef>
              <a:spcAft>
                <a:spcPct val="0"/>
              </a:spcAft>
            </a:pPr>
            <a:endParaRPr lang="en-US">
              <a:solidFill>
                <a:prstClr val="black"/>
              </a:solidFill>
              <a:latin typeface="Arial" pitchFamily="34" charset="0"/>
              <a:cs typeface="Arial" pitchFamily="34" charset="0"/>
            </a:endParaRPr>
          </a:p>
        </p:txBody>
      </p:sp>
      <p:sp>
        <p:nvSpPr>
          <p:cNvPr id="7184" name="Oval 42"/>
          <p:cNvSpPr>
            <a:spLocks noChangeArrowheads="1"/>
          </p:cNvSpPr>
          <p:nvPr/>
        </p:nvSpPr>
        <p:spPr bwMode="auto">
          <a:xfrm>
            <a:off x="4540250" y="3100388"/>
            <a:ext cx="174625" cy="88900"/>
          </a:xfrm>
          <a:prstGeom prst="ellipse">
            <a:avLst/>
          </a:prstGeom>
          <a:solidFill>
            <a:srgbClr val="0099FF"/>
          </a:solidFill>
          <a:ln w="9525">
            <a:solidFill>
              <a:schemeClr val="bg2"/>
            </a:solidFill>
            <a:round/>
            <a:headEnd/>
            <a:tailEnd/>
          </a:ln>
        </p:spPr>
        <p:txBody>
          <a:bodyPr wrap="none" anchor="ctr"/>
          <a:lstStyle/>
          <a:p>
            <a:pPr fontAlgn="base">
              <a:spcBef>
                <a:spcPct val="0"/>
              </a:spcBef>
              <a:spcAft>
                <a:spcPct val="0"/>
              </a:spcAft>
            </a:pPr>
            <a:endParaRPr lang="en-US">
              <a:solidFill>
                <a:prstClr val="black"/>
              </a:solidFill>
              <a:latin typeface="Arial" pitchFamily="34" charset="0"/>
              <a:cs typeface="Arial" pitchFamily="34" charset="0"/>
            </a:endParaRPr>
          </a:p>
        </p:txBody>
      </p:sp>
      <p:sp>
        <p:nvSpPr>
          <p:cNvPr id="7185" name="Line 43"/>
          <p:cNvSpPr>
            <a:spLocks noChangeShapeType="1"/>
          </p:cNvSpPr>
          <p:nvPr/>
        </p:nvSpPr>
        <p:spPr bwMode="auto">
          <a:xfrm>
            <a:off x="4405313" y="3186113"/>
            <a:ext cx="4762" cy="533400"/>
          </a:xfrm>
          <a:prstGeom prst="line">
            <a:avLst/>
          </a:prstGeom>
          <a:noFill/>
          <a:ln w="19050">
            <a:solidFill>
              <a:srgbClr val="FF0000"/>
            </a:solidFill>
            <a:round/>
            <a:headEnd/>
            <a:tailEnd/>
          </a:ln>
        </p:spPr>
        <p:txBody>
          <a:bodyPr/>
          <a:lstStyle/>
          <a:p>
            <a:pPr fontAlgn="base">
              <a:spcBef>
                <a:spcPct val="0"/>
              </a:spcBef>
              <a:spcAft>
                <a:spcPct val="0"/>
              </a:spcAft>
            </a:pPr>
            <a:endParaRPr lang="it-IT">
              <a:solidFill>
                <a:prstClr val="black"/>
              </a:solidFill>
              <a:latin typeface="Arial" pitchFamily="34" charset="0"/>
              <a:cs typeface="Arial" pitchFamily="34" charset="0"/>
            </a:endParaRPr>
          </a:p>
        </p:txBody>
      </p:sp>
      <p:sp>
        <p:nvSpPr>
          <p:cNvPr id="7186" name="Line 44"/>
          <p:cNvSpPr>
            <a:spLocks noChangeShapeType="1"/>
          </p:cNvSpPr>
          <p:nvPr/>
        </p:nvSpPr>
        <p:spPr bwMode="auto">
          <a:xfrm>
            <a:off x="4624388" y="3195638"/>
            <a:ext cx="1587" cy="531812"/>
          </a:xfrm>
          <a:prstGeom prst="line">
            <a:avLst/>
          </a:prstGeom>
          <a:noFill/>
          <a:ln w="19050">
            <a:solidFill>
              <a:srgbClr val="FF0000"/>
            </a:solidFill>
            <a:round/>
            <a:headEnd/>
            <a:tailEnd/>
          </a:ln>
        </p:spPr>
        <p:txBody>
          <a:bodyPr/>
          <a:lstStyle/>
          <a:p>
            <a:pPr fontAlgn="base">
              <a:spcBef>
                <a:spcPct val="0"/>
              </a:spcBef>
              <a:spcAft>
                <a:spcPct val="0"/>
              </a:spcAft>
            </a:pPr>
            <a:endParaRPr lang="it-IT">
              <a:solidFill>
                <a:prstClr val="black"/>
              </a:solidFill>
              <a:latin typeface="Arial" pitchFamily="34" charset="0"/>
              <a:cs typeface="Arial" pitchFamily="34" charset="0"/>
            </a:endParaRPr>
          </a:p>
        </p:txBody>
      </p:sp>
      <p:sp>
        <p:nvSpPr>
          <p:cNvPr id="7187" name="Rectangle 45"/>
          <p:cNvSpPr>
            <a:spLocks noChangeArrowheads="1"/>
          </p:cNvSpPr>
          <p:nvPr/>
        </p:nvSpPr>
        <p:spPr bwMode="auto">
          <a:xfrm>
            <a:off x="4303713" y="3424238"/>
            <a:ext cx="195262" cy="95250"/>
          </a:xfrm>
          <a:prstGeom prst="rect">
            <a:avLst/>
          </a:prstGeom>
          <a:solidFill>
            <a:srgbClr val="00FF00"/>
          </a:solidFill>
          <a:ln w="9525">
            <a:solidFill>
              <a:schemeClr val="bg2"/>
            </a:solidFill>
            <a:miter lim="800000"/>
            <a:headEnd/>
            <a:tailEnd/>
          </a:ln>
        </p:spPr>
        <p:txBody>
          <a:bodyPr wrap="none" anchor="ctr"/>
          <a:lstStyle/>
          <a:p>
            <a:pPr fontAlgn="base">
              <a:spcBef>
                <a:spcPct val="0"/>
              </a:spcBef>
              <a:spcAft>
                <a:spcPct val="0"/>
              </a:spcAft>
            </a:pPr>
            <a:endParaRPr lang="en-US">
              <a:solidFill>
                <a:prstClr val="black"/>
              </a:solidFill>
              <a:latin typeface="Arial" pitchFamily="34" charset="0"/>
              <a:cs typeface="Arial" pitchFamily="34" charset="0"/>
            </a:endParaRPr>
          </a:p>
        </p:txBody>
      </p:sp>
      <p:sp>
        <p:nvSpPr>
          <p:cNvPr id="7188" name="Rectangle 46"/>
          <p:cNvSpPr>
            <a:spLocks noChangeArrowheads="1"/>
          </p:cNvSpPr>
          <p:nvPr/>
        </p:nvSpPr>
        <p:spPr bwMode="auto">
          <a:xfrm>
            <a:off x="4303713" y="3557588"/>
            <a:ext cx="195262" cy="95250"/>
          </a:xfrm>
          <a:prstGeom prst="rect">
            <a:avLst/>
          </a:prstGeom>
          <a:solidFill>
            <a:srgbClr val="00FF00"/>
          </a:solidFill>
          <a:ln w="9525">
            <a:solidFill>
              <a:schemeClr val="bg2"/>
            </a:solidFill>
            <a:miter lim="800000"/>
            <a:headEnd/>
            <a:tailEnd/>
          </a:ln>
        </p:spPr>
        <p:txBody>
          <a:bodyPr wrap="none" anchor="ctr"/>
          <a:lstStyle/>
          <a:p>
            <a:pPr fontAlgn="base">
              <a:spcBef>
                <a:spcPct val="0"/>
              </a:spcBef>
              <a:spcAft>
                <a:spcPct val="0"/>
              </a:spcAft>
            </a:pPr>
            <a:endParaRPr lang="en-US">
              <a:solidFill>
                <a:prstClr val="black"/>
              </a:solidFill>
              <a:latin typeface="Arial" pitchFamily="34" charset="0"/>
              <a:cs typeface="Arial" pitchFamily="34" charset="0"/>
            </a:endParaRPr>
          </a:p>
        </p:txBody>
      </p:sp>
      <p:sp>
        <p:nvSpPr>
          <p:cNvPr id="7189" name="Rectangle 47"/>
          <p:cNvSpPr>
            <a:spLocks noChangeArrowheads="1"/>
          </p:cNvSpPr>
          <p:nvPr/>
        </p:nvSpPr>
        <p:spPr bwMode="auto">
          <a:xfrm>
            <a:off x="4529138" y="3424238"/>
            <a:ext cx="195262" cy="95250"/>
          </a:xfrm>
          <a:prstGeom prst="rect">
            <a:avLst/>
          </a:prstGeom>
          <a:solidFill>
            <a:srgbClr val="00FF00"/>
          </a:solidFill>
          <a:ln w="9525">
            <a:solidFill>
              <a:schemeClr val="bg2"/>
            </a:solidFill>
            <a:miter lim="800000"/>
            <a:headEnd/>
            <a:tailEnd/>
          </a:ln>
        </p:spPr>
        <p:txBody>
          <a:bodyPr wrap="none" anchor="ctr"/>
          <a:lstStyle/>
          <a:p>
            <a:pPr fontAlgn="base">
              <a:spcBef>
                <a:spcPct val="0"/>
              </a:spcBef>
              <a:spcAft>
                <a:spcPct val="0"/>
              </a:spcAft>
            </a:pPr>
            <a:endParaRPr lang="en-US">
              <a:solidFill>
                <a:prstClr val="black"/>
              </a:solidFill>
              <a:latin typeface="Arial" pitchFamily="34" charset="0"/>
              <a:cs typeface="Arial" pitchFamily="34" charset="0"/>
            </a:endParaRPr>
          </a:p>
        </p:txBody>
      </p:sp>
      <p:sp>
        <p:nvSpPr>
          <p:cNvPr id="7190" name="Rectangle 48"/>
          <p:cNvSpPr>
            <a:spLocks noChangeArrowheads="1"/>
          </p:cNvSpPr>
          <p:nvPr/>
        </p:nvSpPr>
        <p:spPr bwMode="auto">
          <a:xfrm>
            <a:off x="4529138" y="3557588"/>
            <a:ext cx="195262" cy="95250"/>
          </a:xfrm>
          <a:prstGeom prst="rect">
            <a:avLst/>
          </a:prstGeom>
          <a:solidFill>
            <a:srgbClr val="00FF00"/>
          </a:solidFill>
          <a:ln w="9525">
            <a:solidFill>
              <a:schemeClr val="bg2"/>
            </a:solidFill>
            <a:miter lim="800000"/>
            <a:headEnd/>
            <a:tailEnd/>
          </a:ln>
        </p:spPr>
        <p:txBody>
          <a:bodyPr wrap="none" anchor="ctr"/>
          <a:lstStyle/>
          <a:p>
            <a:pPr fontAlgn="base">
              <a:spcBef>
                <a:spcPct val="0"/>
              </a:spcBef>
              <a:spcAft>
                <a:spcPct val="0"/>
              </a:spcAft>
            </a:pPr>
            <a:endParaRPr lang="en-US">
              <a:solidFill>
                <a:prstClr val="black"/>
              </a:solidFill>
              <a:latin typeface="Arial" pitchFamily="34" charset="0"/>
              <a:cs typeface="Arial" pitchFamily="34" charset="0"/>
            </a:endParaRPr>
          </a:p>
        </p:txBody>
      </p:sp>
      <p:grpSp>
        <p:nvGrpSpPr>
          <p:cNvPr id="7" name="Group 49"/>
          <p:cNvGrpSpPr>
            <a:grpSpLocks/>
          </p:cNvGrpSpPr>
          <p:nvPr/>
        </p:nvGrpSpPr>
        <p:grpSpPr bwMode="auto">
          <a:xfrm>
            <a:off x="6243638" y="2514600"/>
            <a:ext cx="174625" cy="469900"/>
            <a:chOff x="2772" y="2070"/>
            <a:chExt cx="72" cy="296"/>
          </a:xfrm>
        </p:grpSpPr>
        <p:sp>
          <p:nvSpPr>
            <p:cNvPr id="7256" name="Oval 50"/>
            <p:cNvSpPr>
              <a:spLocks noChangeArrowheads="1"/>
            </p:cNvSpPr>
            <p:nvPr/>
          </p:nvSpPr>
          <p:spPr bwMode="auto">
            <a:xfrm>
              <a:off x="2772" y="2070"/>
              <a:ext cx="72" cy="56"/>
            </a:xfrm>
            <a:prstGeom prst="ellipse">
              <a:avLst/>
            </a:prstGeom>
            <a:solidFill>
              <a:schemeClr val="accent1"/>
            </a:solidFill>
            <a:ln w="9525">
              <a:solidFill>
                <a:schemeClr val="bg2"/>
              </a:solidFill>
              <a:round/>
              <a:headEnd/>
              <a:tailEnd/>
            </a:ln>
          </p:spPr>
          <p:txBody>
            <a:bodyPr wrap="none" anchor="ctr"/>
            <a:lstStyle/>
            <a:p>
              <a:pPr fontAlgn="base">
                <a:spcBef>
                  <a:spcPct val="0"/>
                </a:spcBef>
                <a:spcAft>
                  <a:spcPct val="0"/>
                </a:spcAft>
              </a:pPr>
              <a:endParaRPr lang="en-US">
                <a:solidFill>
                  <a:prstClr val="black"/>
                </a:solidFill>
                <a:latin typeface="Arial" pitchFamily="34" charset="0"/>
                <a:cs typeface="Arial" pitchFamily="34" charset="0"/>
              </a:endParaRPr>
            </a:p>
          </p:txBody>
        </p:sp>
        <p:sp>
          <p:nvSpPr>
            <p:cNvPr id="7257" name="Oval 51"/>
            <p:cNvSpPr>
              <a:spLocks noChangeArrowheads="1"/>
            </p:cNvSpPr>
            <p:nvPr/>
          </p:nvSpPr>
          <p:spPr bwMode="auto">
            <a:xfrm>
              <a:off x="2772" y="2130"/>
              <a:ext cx="72" cy="56"/>
            </a:xfrm>
            <a:prstGeom prst="ellipse">
              <a:avLst/>
            </a:prstGeom>
            <a:solidFill>
              <a:schemeClr val="accent1"/>
            </a:solidFill>
            <a:ln w="9525">
              <a:solidFill>
                <a:schemeClr val="bg2"/>
              </a:solidFill>
              <a:round/>
              <a:headEnd/>
              <a:tailEnd/>
            </a:ln>
          </p:spPr>
          <p:txBody>
            <a:bodyPr wrap="none" anchor="ctr"/>
            <a:lstStyle/>
            <a:p>
              <a:pPr fontAlgn="base">
                <a:spcBef>
                  <a:spcPct val="0"/>
                </a:spcBef>
                <a:spcAft>
                  <a:spcPct val="0"/>
                </a:spcAft>
              </a:pPr>
              <a:endParaRPr lang="en-US">
                <a:solidFill>
                  <a:prstClr val="black"/>
                </a:solidFill>
                <a:latin typeface="Arial" pitchFamily="34" charset="0"/>
                <a:cs typeface="Arial" pitchFamily="34" charset="0"/>
              </a:endParaRPr>
            </a:p>
          </p:txBody>
        </p:sp>
        <p:sp>
          <p:nvSpPr>
            <p:cNvPr id="7258" name="Oval 52"/>
            <p:cNvSpPr>
              <a:spLocks noChangeArrowheads="1"/>
            </p:cNvSpPr>
            <p:nvPr/>
          </p:nvSpPr>
          <p:spPr bwMode="auto">
            <a:xfrm>
              <a:off x="2772" y="2190"/>
              <a:ext cx="72" cy="56"/>
            </a:xfrm>
            <a:prstGeom prst="ellipse">
              <a:avLst/>
            </a:prstGeom>
            <a:solidFill>
              <a:schemeClr val="accent1"/>
            </a:solidFill>
            <a:ln w="9525">
              <a:solidFill>
                <a:schemeClr val="bg2"/>
              </a:solidFill>
              <a:round/>
              <a:headEnd/>
              <a:tailEnd/>
            </a:ln>
          </p:spPr>
          <p:txBody>
            <a:bodyPr wrap="none" anchor="ctr"/>
            <a:lstStyle/>
            <a:p>
              <a:pPr fontAlgn="base">
                <a:spcBef>
                  <a:spcPct val="0"/>
                </a:spcBef>
                <a:spcAft>
                  <a:spcPct val="0"/>
                </a:spcAft>
              </a:pPr>
              <a:endParaRPr lang="en-US">
                <a:solidFill>
                  <a:prstClr val="black"/>
                </a:solidFill>
                <a:latin typeface="Arial" pitchFamily="34" charset="0"/>
                <a:cs typeface="Arial" pitchFamily="34" charset="0"/>
              </a:endParaRPr>
            </a:p>
          </p:txBody>
        </p:sp>
        <p:sp>
          <p:nvSpPr>
            <p:cNvPr id="7259" name="Oval 53"/>
            <p:cNvSpPr>
              <a:spLocks noChangeArrowheads="1"/>
            </p:cNvSpPr>
            <p:nvPr/>
          </p:nvSpPr>
          <p:spPr bwMode="auto">
            <a:xfrm>
              <a:off x="2772" y="2250"/>
              <a:ext cx="72" cy="56"/>
            </a:xfrm>
            <a:prstGeom prst="ellipse">
              <a:avLst/>
            </a:prstGeom>
            <a:solidFill>
              <a:schemeClr val="accent1"/>
            </a:solidFill>
            <a:ln w="9525">
              <a:solidFill>
                <a:schemeClr val="bg2"/>
              </a:solidFill>
              <a:round/>
              <a:headEnd/>
              <a:tailEnd/>
            </a:ln>
          </p:spPr>
          <p:txBody>
            <a:bodyPr wrap="none" anchor="ctr"/>
            <a:lstStyle/>
            <a:p>
              <a:pPr fontAlgn="base">
                <a:spcBef>
                  <a:spcPct val="0"/>
                </a:spcBef>
                <a:spcAft>
                  <a:spcPct val="0"/>
                </a:spcAft>
              </a:pPr>
              <a:endParaRPr lang="en-US">
                <a:solidFill>
                  <a:prstClr val="black"/>
                </a:solidFill>
                <a:latin typeface="Arial" pitchFamily="34" charset="0"/>
                <a:cs typeface="Arial" pitchFamily="34" charset="0"/>
              </a:endParaRPr>
            </a:p>
          </p:txBody>
        </p:sp>
        <p:sp>
          <p:nvSpPr>
            <p:cNvPr id="7260" name="Oval 54"/>
            <p:cNvSpPr>
              <a:spLocks noChangeArrowheads="1"/>
            </p:cNvSpPr>
            <p:nvPr/>
          </p:nvSpPr>
          <p:spPr bwMode="auto">
            <a:xfrm>
              <a:off x="2772" y="2310"/>
              <a:ext cx="72" cy="56"/>
            </a:xfrm>
            <a:prstGeom prst="ellipse">
              <a:avLst/>
            </a:prstGeom>
            <a:solidFill>
              <a:schemeClr val="accent1"/>
            </a:solidFill>
            <a:ln w="9525">
              <a:solidFill>
                <a:schemeClr val="bg2"/>
              </a:solidFill>
              <a:round/>
              <a:headEnd/>
              <a:tailEnd/>
            </a:ln>
          </p:spPr>
          <p:txBody>
            <a:bodyPr wrap="none" anchor="ctr"/>
            <a:lstStyle/>
            <a:p>
              <a:pPr fontAlgn="base">
                <a:spcBef>
                  <a:spcPct val="0"/>
                </a:spcBef>
                <a:spcAft>
                  <a:spcPct val="0"/>
                </a:spcAft>
              </a:pPr>
              <a:endParaRPr lang="en-US">
                <a:solidFill>
                  <a:prstClr val="black"/>
                </a:solidFill>
                <a:latin typeface="Arial" pitchFamily="34" charset="0"/>
                <a:cs typeface="Arial" pitchFamily="34" charset="0"/>
              </a:endParaRPr>
            </a:p>
          </p:txBody>
        </p:sp>
      </p:grpSp>
      <p:sp>
        <p:nvSpPr>
          <p:cNvPr id="7192" name="Oval 55"/>
          <p:cNvSpPr>
            <a:spLocks noChangeArrowheads="1"/>
          </p:cNvSpPr>
          <p:nvPr/>
        </p:nvSpPr>
        <p:spPr bwMode="auto">
          <a:xfrm>
            <a:off x="6443663" y="3005138"/>
            <a:ext cx="174625" cy="88900"/>
          </a:xfrm>
          <a:prstGeom prst="ellipse">
            <a:avLst/>
          </a:prstGeom>
          <a:solidFill>
            <a:schemeClr val="accent1"/>
          </a:solidFill>
          <a:ln w="9525">
            <a:solidFill>
              <a:schemeClr val="bg2"/>
            </a:solidFill>
            <a:round/>
            <a:headEnd/>
            <a:tailEnd/>
          </a:ln>
        </p:spPr>
        <p:txBody>
          <a:bodyPr wrap="none" anchor="ctr"/>
          <a:lstStyle/>
          <a:p>
            <a:pPr fontAlgn="base">
              <a:spcBef>
                <a:spcPct val="0"/>
              </a:spcBef>
              <a:spcAft>
                <a:spcPct val="0"/>
              </a:spcAft>
            </a:pPr>
            <a:endParaRPr lang="en-US">
              <a:solidFill>
                <a:prstClr val="black"/>
              </a:solidFill>
              <a:latin typeface="Arial" pitchFamily="34" charset="0"/>
              <a:cs typeface="Arial" pitchFamily="34" charset="0"/>
            </a:endParaRPr>
          </a:p>
        </p:txBody>
      </p:sp>
      <p:sp>
        <p:nvSpPr>
          <p:cNvPr id="7193" name="Oval 56"/>
          <p:cNvSpPr>
            <a:spLocks noChangeArrowheads="1"/>
          </p:cNvSpPr>
          <p:nvPr/>
        </p:nvSpPr>
        <p:spPr bwMode="auto">
          <a:xfrm>
            <a:off x="6443663" y="3100388"/>
            <a:ext cx="174625" cy="88900"/>
          </a:xfrm>
          <a:prstGeom prst="ellipse">
            <a:avLst/>
          </a:prstGeom>
          <a:solidFill>
            <a:schemeClr val="accent1"/>
          </a:solidFill>
          <a:ln w="9525">
            <a:solidFill>
              <a:schemeClr val="bg2"/>
            </a:solidFill>
            <a:round/>
            <a:headEnd/>
            <a:tailEnd/>
          </a:ln>
        </p:spPr>
        <p:txBody>
          <a:bodyPr wrap="none" anchor="ctr"/>
          <a:lstStyle/>
          <a:p>
            <a:pPr fontAlgn="base">
              <a:spcBef>
                <a:spcPct val="0"/>
              </a:spcBef>
              <a:spcAft>
                <a:spcPct val="0"/>
              </a:spcAft>
            </a:pPr>
            <a:endParaRPr lang="en-US">
              <a:solidFill>
                <a:prstClr val="black"/>
              </a:solidFill>
              <a:latin typeface="Arial" pitchFamily="34" charset="0"/>
              <a:cs typeface="Arial" pitchFamily="34" charset="0"/>
            </a:endParaRPr>
          </a:p>
        </p:txBody>
      </p:sp>
      <p:grpSp>
        <p:nvGrpSpPr>
          <p:cNvPr id="8" name="Group 57"/>
          <p:cNvGrpSpPr>
            <a:grpSpLocks/>
          </p:cNvGrpSpPr>
          <p:nvPr/>
        </p:nvGrpSpPr>
        <p:grpSpPr bwMode="auto">
          <a:xfrm>
            <a:off x="6858000" y="2514600"/>
            <a:ext cx="174625" cy="469900"/>
            <a:chOff x="2892" y="2070"/>
            <a:chExt cx="72" cy="296"/>
          </a:xfrm>
        </p:grpSpPr>
        <p:sp>
          <p:nvSpPr>
            <p:cNvPr id="7251" name="Oval 58"/>
            <p:cNvSpPr>
              <a:spLocks noChangeArrowheads="1"/>
            </p:cNvSpPr>
            <p:nvPr/>
          </p:nvSpPr>
          <p:spPr bwMode="auto">
            <a:xfrm>
              <a:off x="2892" y="2070"/>
              <a:ext cx="72" cy="56"/>
            </a:xfrm>
            <a:prstGeom prst="ellipse">
              <a:avLst/>
            </a:prstGeom>
            <a:solidFill>
              <a:schemeClr val="accent1"/>
            </a:solidFill>
            <a:ln w="9525">
              <a:solidFill>
                <a:schemeClr val="bg2"/>
              </a:solidFill>
              <a:round/>
              <a:headEnd/>
              <a:tailEnd/>
            </a:ln>
          </p:spPr>
          <p:txBody>
            <a:bodyPr wrap="none" anchor="ctr"/>
            <a:lstStyle/>
            <a:p>
              <a:pPr fontAlgn="base">
                <a:spcBef>
                  <a:spcPct val="0"/>
                </a:spcBef>
                <a:spcAft>
                  <a:spcPct val="0"/>
                </a:spcAft>
              </a:pPr>
              <a:endParaRPr lang="en-US">
                <a:solidFill>
                  <a:prstClr val="black"/>
                </a:solidFill>
                <a:latin typeface="Arial" pitchFamily="34" charset="0"/>
                <a:cs typeface="Arial" pitchFamily="34" charset="0"/>
              </a:endParaRPr>
            </a:p>
          </p:txBody>
        </p:sp>
        <p:sp>
          <p:nvSpPr>
            <p:cNvPr id="7252" name="Oval 59"/>
            <p:cNvSpPr>
              <a:spLocks noChangeArrowheads="1"/>
            </p:cNvSpPr>
            <p:nvPr/>
          </p:nvSpPr>
          <p:spPr bwMode="auto">
            <a:xfrm>
              <a:off x="2892" y="2130"/>
              <a:ext cx="72" cy="56"/>
            </a:xfrm>
            <a:prstGeom prst="ellipse">
              <a:avLst/>
            </a:prstGeom>
            <a:solidFill>
              <a:schemeClr val="accent1"/>
            </a:solidFill>
            <a:ln w="9525">
              <a:solidFill>
                <a:schemeClr val="bg2"/>
              </a:solidFill>
              <a:round/>
              <a:headEnd/>
              <a:tailEnd/>
            </a:ln>
          </p:spPr>
          <p:txBody>
            <a:bodyPr wrap="none" anchor="ctr"/>
            <a:lstStyle/>
            <a:p>
              <a:pPr fontAlgn="base">
                <a:spcBef>
                  <a:spcPct val="0"/>
                </a:spcBef>
                <a:spcAft>
                  <a:spcPct val="0"/>
                </a:spcAft>
              </a:pPr>
              <a:endParaRPr lang="en-US">
                <a:solidFill>
                  <a:prstClr val="black"/>
                </a:solidFill>
                <a:latin typeface="Arial" pitchFamily="34" charset="0"/>
                <a:cs typeface="Arial" pitchFamily="34" charset="0"/>
              </a:endParaRPr>
            </a:p>
          </p:txBody>
        </p:sp>
        <p:sp>
          <p:nvSpPr>
            <p:cNvPr id="7253" name="Oval 60"/>
            <p:cNvSpPr>
              <a:spLocks noChangeArrowheads="1"/>
            </p:cNvSpPr>
            <p:nvPr/>
          </p:nvSpPr>
          <p:spPr bwMode="auto">
            <a:xfrm>
              <a:off x="2892" y="2190"/>
              <a:ext cx="72" cy="56"/>
            </a:xfrm>
            <a:prstGeom prst="ellipse">
              <a:avLst/>
            </a:prstGeom>
            <a:solidFill>
              <a:schemeClr val="accent1"/>
            </a:solidFill>
            <a:ln w="9525">
              <a:solidFill>
                <a:schemeClr val="bg2"/>
              </a:solidFill>
              <a:round/>
              <a:headEnd/>
              <a:tailEnd/>
            </a:ln>
          </p:spPr>
          <p:txBody>
            <a:bodyPr wrap="none" anchor="ctr"/>
            <a:lstStyle/>
            <a:p>
              <a:pPr fontAlgn="base">
                <a:spcBef>
                  <a:spcPct val="0"/>
                </a:spcBef>
                <a:spcAft>
                  <a:spcPct val="0"/>
                </a:spcAft>
              </a:pPr>
              <a:endParaRPr lang="en-US">
                <a:solidFill>
                  <a:prstClr val="black"/>
                </a:solidFill>
                <a:latin typeface="Arial" pitchFamily="34" charset="0"/>
                <a:cs typeface="Arial" pitchFamily="34" charset="0"/>
              </a:endParaRPr>
            </a:p>
          </p:txBody>
        </p:sp>
        <p:sp>
          <p:nvSpPr>
            <p:cNvPr id="7254" name="Oval 61"/>
            <p:cNvSpPr>
              <a:spLocks noChangeArrowheads="1"/>
            </p:cNvSpPr>
            <p:nvPr/>
          </p:nvSpPr>
          <p:spPr bwMode="auto">
            <a:xfrm>
              <a:off x="2892" y="2250"/>
              <a:ext cx="72" cy="56"/>
            </a:xfrm>
            <a:prstGeom prst="ellipse">
              <a:avLst/>
            </a:prstGeom>
            <a:solidFill>
              <a:schemeClr val="accent1"/>
            </a:solidFill>
            <a:ln w="9525">
              <a:solidFill>
                <a:schemeClr val="bg2"/>
              </a:solidFill>
              <a:round/>
              <a:headEnd/>
              <a:tailEnd/>
            </a:ln>
          </p:spPr>
          <p:txBody>
            <a:bodyPr wrap="none" anchor="ctr"/>
            <a:lstStyle/>
            <a:p>
              <a:pPr fontAlgn="base">
                <a:spcBef>
                  <a:spcPct val="0"/>
                </a:spcBef>
                <a:spcAft>
                  <a:spcPct val="0"/>
                </a:spcAft>
              </a:pPr>
              <a:endParaRPr lang="en-US">
                <a:solidFill>
                  <a:prstClr val="black"/>
                </a:solidFill>
                <a:latin typeface="Arial" pitchFamily="34" charset="0"/>
                <a:cs typeface="Arial" pitchFamily="34" charset="0"/>
              </a:endParaRPr>
            </a:p>
          </p:txBody>
        </p:sp>
        <p:sp>
          <p:nvSpPr>
            <p:cNvPr id="7255" name="Oval 62"/>
            <p:cNvSpPr>
              <a:spLocks noChangeArrowheads="1"/>
            </p:cNvSpPr>
            <p:nvPr/>
          </p:nvSpPr>
          <p:spPr bwMode="auto">
            <a:xfrm>
              <a:off x="2892" y="2310"/>
              <a:ext cx="72" cy="56"/>
            </a:xfrm>
            <a:prstGeom prst="ellipse">
              <a:avLst/>
            </a:prstGeom>
            <a:solidFill>
              <a:schemeClr val="accent1"/>
            </a:solidFill>
            <a:ln w="9525">
              <a:solidFill>
                <a:schemeClr val="bg2"/>
              </a:solidFill>
              <a:round/>
              <a:headEnd/>
              <a:tailEnd/>
            </a:ln>
          </p:spPr>
          <p:txBody>
            <a:bodyPr wrap="none" anchor="ctr"/>
            <a:lstStyle/>
            <a:p>
              <a:pPr fontAlgn="base">
                <a:spcBef>
                  <a:spcPct val="0"/>
                </a:spcBef>
                <a:spcAft>
                  <a:spcPct val="0"/>
                </a:spcAft>
              </a:pPr>
              <a:endParaRPr lang="en-US">
                <a:solidFill>
                  <a:prstClr val="black"/>
                </a:solidFill>
                <a:latin typeface="Arial" pitchFamily="34" charset="0"/>
                <a:cs typeface="Arial" pitchFamily="34" charset="0"/>
              </a:endParaRPr>
            </a:p>
          </p:txBody>
        </p:sp>
      </p:grpSp>
      <p:sp>
        <p:nvSpPr>
          <p:cNvPr id="7195" name="Oval 63"/>
          <p:cNvSpPr>
            <a:spLocks noChangeArrowheads="1"/>
          </p:cNvSpPr>
          <p:nvPr/>
        </p:nvSpPr>
        <p:spPr bwMode="auto">
          <a:xfrm>
            <a:off x="6657975" y="3005138"/>
            <a:ext cx="177800" cy="88900"/>
          </a:xfrm>
          <a:prstGeom prst="ellipse">
            <a:avLst/>
          </a:prstGeom>
          <a:solidFill>
            <a:schemeClr val="accent1"/>
          </a:solidFill>
          <a:ln w="9525">
            <a:solidFill>
              <a:schemeClr val="bg2"/>
            </a:solidFill>
            <a:round/>
            <a:headEnd/>
            <a:tailEnd/>
          </a:ln>
        </p:spPr>
        <p:txBody>
          <a:bodyPr wrap="none" anchor="ctr"/>
          <a:lstStyle/>
          <a:p>
            <a:pPr fontAlgn="base">
              <a:spcBef>
                <a:spcPct val="0"/>
              </a:spcBef>
              <a:spcAft>
                <a:spcPct val="0"/>
              </a:spcAft>
            </a:pPr>
            <a:endParaRPr lang="en-US">
              <a:solidFill>
                <a:prstClr val="black"/>
              </a:solidFill>
              <a:latin typeface="Arial" pitchFamily="34" charset="0"/>
              <a:cs typeface="Arial" pitchFamily="34" charset="0"/>
            </a:endParaRPr>
          </a:p>
        </p:txBody>
      </p:sp>
      <p:sp>
        <p:nvSpPr>
          <p:cNvPr id="7196" name="Oval 64"/>
          <p:cNvSpPr>
            <a:spLocks noChangeArrowheads="1"/>
          </p:cNvSpPr>
          <p:nvPr/>
        </p:nvSpPr>
        <p:spPr bwMode="auto">
          <a:xfrm>
            <a:off x="6657975" y="3100388"/>
            <a:ext cx="177800" cy="88900"/>
          </a:xfrm>
          <a:prstGeom prst="ellipse">
            <a:avLst/>
          </a:prstGeom>
          <a:solidFill>
            <a:schemeClr val="accent1"/>
          </a:solidFill>
          <a:ln w="9525">
            <a:solidFill>
              <a:schemeClr val="bg2"/>
            </a:solidFill>
            <a:round/>
            <a:headEnd/>
            <a:tailEnd/>
          </a:ln>
        </p:spPr>
        <p:txBody>
          <a:bodyPr wrap="none" anchor="ctr"/>
          <a:lstStyle/>
          <a:p>
            <a:pPr fontAlgn="base">
              <a:spcBef>
                <a:spcPct val="0"/>
              </a:spcBef>
              <a:spcAft>
                <a:spcPct val="0"/>
              </a:spcAft>
            </a:pPr>
            <a:endParaRPr lang="en-US">
              <a:solidFill>
                <a:prstClr val="black"/>
              </a:solidFill>
              <a:latin typeface="Arial" pitchFamily="34" charset="0"/>
              <a:cs typeface="Arial" pitchFamily="34" charset="0"/>
            </a:endParaRPr>
          </a:p>
        </p:txBody>
      </p:sp>
      <p:sp>
        <p:nvSpPr>
          <p:cNvPr id="7197" name="Line 65"/>
          <p:cNvSpPr>
            <a:spLocks noChangeShapeType="1"/>
          </p:cNvSpPr>
          <p:nvPr/>
        </p:nvSpPr>
        <p:spPr bwMode="auto">
          <a:xfrm>
            <a:off x="6515100" y="3186113"/>
            <a:ext cx="3175" cy="533400"/>
          </a:xfrm>
          <a:prstGeom prst="line">
            <a:avLst/>
          </a:prstGeom>
          <a:noFill/>
          <a:ln w="19050">
            <a:solidFill>
              <a:srgbClr val="FF0000"/>
            </a:solidFill>
            <a:round/>
            <a:headEnd/>
            <a:tailEnd/>
          </a:ln>
        </p:spPr>
        <p:txBody>
          <a:bodyPr/>
          <a:lstStyle/>
          <a:p>
            <a:pPr fontAlgn="base">
              <a:spcBef>
                <a:spcPct val="0"/>
              </a:spcBef>
              <a:spcAft>
                <a:spcPct val="0"/>
              </a:spcAft>
            </a:pPr>
            <a:endParaRPr lang="it-IT">
              <a:solidFill>
                <a:prstClr val="black"/>
              </a:solidFill>
              <a:latin typeface="Arial" pitchFamily="34" charset="0"/>
              <a:cs typeface="Arial" pitchFamily="34" charset="0"/>
            </a:endParaRPr>
          </a:p>
        </p:txBody>
      </p:sp>
      <p:sp>
        <p:nvSpPr>
          <p:cNvPr id="7198" name="Line 66"/>
          <p:cNvSpPr>
            <a:spLocks noChangeShapeType="1"/>
          </p:cNvSpPr>
          <p:nvPr/>
        </p:nvSpPr>
        <p:spPr bwMode="auto">
          <a:xfrm flipH="1">
            <a:off x="6721475" y="3195638"/>
            <a:ext cx="6350" cy="523875"/>
          </a:xfrm>
          <a:prstGeom prst="line">
            <a:avLst/>
          </a:prstGeom>
          <a:noFill/>
          <a:ln w="19050">
            <a:solidFill>
              <a:srgbClr val="FF0000"/>
            </a:solidFill>
            <a:round/>
            <a:headEnd/>
            <a:tailEnd/>
          </a:ln>
        </p:spPr>
        <p:txBody>
          <a:bodyPr/>
          <a:lstStyle/>
          <a:p>
            <a:pPr fontAlgn="base">
              <a:spcBef>
                <a:spcPct val="0"/>
              </a:spcBef>
              <a:spcAft>
                <a:spcPct val="0"/>
              </a:spcAft>
            </a:pPr>
            <a:endParaRPr lang="it-IT">
              <a:solidFill>
                <a:prstClr val="black"/>
              </a:solidFill>
              <a:latin typeface="Arial" pitchFamily="34" charset="0"/>
              <a:cs typeface="Arial" pitchFamily="34" charset="0"/>
            </a:endParaRPr>
          </a:p>
        </p:txBody>
      </p:sp>
      <p:sp>
        <p:nvSpPr>
          <p:cNvPr id="7199" name="Rectangle 67"/>
          <p:cNvSpPr>
            <a:spLocks noChangeArrowheads="1"/>
          </p:cNvSpPr>
          <p:nvPr/>
        </p:nvSpPr>
        <p:spPr bwMode="auto">
          <a:xfrm>
            <a:off x="6421438" y="3424238"/>
            <a:ext cx="195262" cy="95250"/>
          </a:xfrm>
          <a:prstGeom prst="rect">
            <a:avLst/>
          </a:prstGeom>
          <a:solidFill>
            <a:srgbClr val="00FF00"/>
          </a:solidFill>
          <a:ln w="9525">
            <a:solidFill>
              <a:schemeClr val="bg2"/>
            </a:solidFill>
            <a:miter lim="800000"/>
            <a:headEnd/>
            <a:tailEnd/>
          </a:ln>
        </p:spPr>
        <p:txBody>
          <a:bodyPr wrap="none" anchor="ctr"/>
          <a:lstStyle/>
          <a:p>
            <a:pPr fontAlgn="base">
              <a:spcBef>
                <a:spcPct val="0"/>
              </a:spcBef>
              <a:spcAft>
                <a:spcPct val="0"/>
              </a:spcAft>
            </a:pPr>
            <a:endParaRPr lang="en-US">
              <a:solidFill>
                <a:prstClr val="black"/>
              </a:solidFill>
              <a:latin typeface="Arial" pitchFamily="34" charset="0"/>
              <a:cs typeface="Arial" pitchFamily="34" charset="0"/>
            </a:endParaRPr>
          </a:p>
        </p:txBody>
      </p:sp>
      <p:sp>
        <p:nvSpPr>
          <p:cNvPr id="7200" name="Rectangle 68"/>
          <p:cNvSpPr>
            <a:spLocks noChangeArrowheads="1"/>
          </p:cNvSpPr>
          <p:nvPr/>
        </p:nvSpPr>
        <p:spPr bwMode="auto">
          <a:xfrm>
            <a:off x="6421438" y="3557588"/>
            <a:ext cx="195262" cy="95250"/>
          </a:xfrm>
          <a:prstGeom prst="rect">
            <a:avLst/>
          </a:prstGeom>
          <a:solidFill>
            <a:srgbClr val="00FF00"/>
          </a:solidFill>
          <a:ln w="9525">
            <a:solidFill>
              <a:schemeClr val="bg2"/>
            </a:solidFill>
            <a:miter lim="800000"/>
            <a:headEnd/>
            <a:tailEnd/>
          </a:ln>
        </p:spPr>
        <p:txBody>
          <a:bodyPr wrap="none" anchor="ctr"/>
          <a:lstStyle/>
          <a:p>
            <a:pPr fontAlgn="base">
              <a:spcBef>
                <a:spcPct val="0"/>
              </a:spcBef>
              <a:spcAft>
                <a:spcPct val="0"/>
              </a:spcAft>
            </a:pPr>
            <a:endParaRPr lang="en-US">
              <a:solidFill>
                <a:prstClr val="black"/>
              </a:solidFill>
              <a:latin typeface="Arial" pitchFamily="34" charset="0"/>
              <a:cs typeface="Arial" pitchFamily="34" charset="0"/>
            </a:endParaRPr>
          </a:p>
        </p:txBody>
      </p:sp>
      <p:grpSp>
        <p:nvGrpSpPr>
          <p:cNvPr id="9" name="Group 69"/>
          <p:cNvGrpSpPr>
            <a:grpSpLocks/>
          </p:cNvGrpSpPr>
          <p:nvPr/>
        </p:nvGrpSpPr>
        <p:grpSpPr bwMode="auto">
          <a:xfrm>
            <a:off x="6646863" y="3424238"/>
            <a:ext cx="196850" cy="228600"/>
            <a:chOff x="636" y="2622"/>
            <a:chExt cx="80" cy="144"/>
          </a:xfrm>
        </p:grpSpPr>
        <p:sp>
          <p:nvSpPr>
            <p:cNvPr id="7249" name="Rectangle 70"/>
            <p:cNvSpPr>
              <a:spLocks noChangeArrowheads="1"/>
            </p:cNvSpPr>
            <p:nvPr/>
          </p:nvSpPr>
          <p:spPr bwMode="auto">
            <a:xfrm>
              <a:off x="636" y="2622"/>
              <a:ext cx="80" cy="60"/>
            </a:xfrm>
            <a:prstGeom prst="rect">
              <a:avLst/>
            </a:prstGeom>
            <a:solidFill>
              <a:srgbClr val="00FF00"/>
            </a:solidFill>
            <a:ln w="9525">
              <a:solidFill>
                <a:schemeClr val="bg2"/>
              </a:solidFill>
              <a:miter lim="800000"/>
              <a:headEnd/>
              <a:tailEnd/>
            </a:ln>
          </p:spPr>
          <p:txBody>
            <a:bodyPr wrap="none" anchor="ctr"/>
            <a:lstStyle/>
            <a:p>
              <a:pPr fontAlgn="base">
                <a:spcBef>
                  <a:spcPct val="0"/>
                </a:spcBef>
                <a:spcAft>
                  <a:spcPct val="0"/>
                </a:spcAft>
              </a:pPr>
              <a:endParaRPr lang="en-US">
                <a:solidFill>
                  <a:prstClr val="black"/>
                </a:solidFill>
                <a:latin typeface="Arial" pitchFamily="34" charset="0"/>
                <a:cs typeface="Arial" pitchFamily="34" charset="0"/>
              </a:endParaRPr>
            </a:p>
          </p:txBody>
        </p:sp>
        <p:sp>
          <p:nvSpPr>
            <p:cNvPr id="7250" name="Rectangle 71"/>
            <p:cNvSpPr>
              <a:spLocks noChangeArrowheads="1"/>
            </p:cNvSpPr>
            <p:nvPr/>
          </p:nvSpPr>
          <p:spPr bwMode="auto">
            <a:xfrm>
              <a:off x="636" y="2706"/>
              <a:ext cx="80" cy="60"/>
            </a:xfrm>
            <a:prstGeom prst="rect">
              <a:avLst/>
            </a:prstGeom>
            <a:solidFill>
              <a:srgbClr val="00FF00"/>
            </a:solidFill>
            <a:ln w="9525">
              <a:solidFill>
                <a:schemeClr val="bg2"/>
              </a:solidFill>
              <a:miter lim="800000"/>
              <a:headEnd/>
              <a:tailEnd/>
            </a:ln>
          </p:spPr>
          <p:txBody>
            <a:bodyPr wrap="none" anchor="ctr"/>
            <a:lstStyle/>
            <a:p>
              <a:pPr fontAlgn="base">
                <a:spcBef>
                  <a:spcPct val="0"/>
                </a:spcBef>
                <a:spcAft>
                  <a:spcPct val="0"/>
                </a:spcAft>
              </a:pPr>
              <a:endParaRPr lang="en-US">
                <a:solidFill>
                  <a:prstClr val="black"/>
                </a:solidFill>
                <a:latin typeface="Arial" pitchFamily="34" charset="0"/>
                <a:cs typeface="Arial" pitchFamily="34" charset="0"/>
              </a:endParaRPr>
            </a:p>
          </p:txBody>
        </p:sp>
      </p:grpSp>
      <p:sp>
        <p:nvSpPr>
          <p:cNvPr id="7202" name="Text Box 72"/>
          <p:cNvSpPr txBox="1">
            <a:spLocks noChangeArrowheads="1"/>
          </p:cNvSpPr>
          <p:nvPr/>
        </p:nvSpPr>
        <p:spPr bwMode="auto">
          <a:xfrm>
            <a:off x="6173788" y="2909888"/>
            <a:ext cx="674687" cy="244475"/>
          </a:xfrm>
          <a:prstGeom prst="rect">
            <a:avLst/>
          </a:prstGeom>
          <a:noFill/>
          <a:ln w="9525">
            <a:noFill/>
            <a:miter lim="800000"/>
            <a:headEnd/>
            <a:tailEnd/>
          </a:ln>
        </p:spPr>
        <p:txBody>
          <a:bodyPr>
            <a:spAutoFit/>
          </a:bodyPr>
          <a:lstStyle/>
          <a:p>
            <a:pPr eaLnBrk="0" fontAlgn="base" hangingPunct="0">
              <a:spcBef>
                <a:spcPct val="50000"/>
              </a:spcBef>
              <a:spcAft>
                <a:spcPct val="0"/>
              </a:spcAft>
            </a:pPr>
            <a:r>
              <a:rPr lang="en-US" sz="1000" b="1">
                <a:solidFill>
                  <a:prstClr val="black"/>
                </a:solidFill>
                <a:latin typeface="Arial" pitchFamily="34" charset="0"/>
                <a:cs typeface="Arial" pitchFamily="34" charset="0"/>
              </a:rPr>
              <a:t>s-s</a:t>
            </a:r>
          </a:p>
        </p:txBody>
      </p:sp>
      <p:sp>
        <p:nvSpPr>
          <p:cNvPr id="7203" name="Oval 73"/>
          <p:cNvSpPr>
            <a:spLocks noChangeArrowheads="1"/>
          </p:cNvSpPr>
          <p:nvPr/>
        </p:nvSpPr>
        <p:spPr bwMode="auto">
          <a:xfrm>
            <a:off x="3195638" y="2557463"/>
            <a:ext cx="174625" cy="87312"/>
          </a:xfrm>
          <a:prstGeom prst="ellipse">
            <a:avLst/>
          </a:prstGeom>
          <a:solidFill>
            <a:schemeClr val="hlink"/>
          </a:solidFill>
          <a:ln w="9525">
            <a:solidFill>
              <a:schemeClr val="bg2"/>
            </a:solidFill>
            <a:round/>
            <a:headEnd/>
            <a:tailEnd/>
          </a:ln>
        </p:spPr>
        <p:txBody>
          <a:bodyPr wrap="none" anchor="ctr"/>
          <a:lstStyle/>
          <a:p>
            <a:pPr fontAlgn="base">
              <a:spcBef>
                <a:spcPct val="0"/>
              </a:spcBef>
              <a:spcAft>
                <a:spcPct val="0"/>
              </a:spcAft>
            </a:pPr>
            <a:endParaRPr lang="en-US">
              <a:solidFill>
                <a:prstClr val="black"/>
              </a:solidFill>
              <a:latin typeface="Arial" pitchFamily="34" charset="0"/>
              <a:cs typeface="Arial" pitchFamily="34" charset="0"/>
            </a:endParaRPr>
          </a:p>
        </p:txBody>
      </p:sp>
      <p:sp>
        <p:nvSpPr>
          <p:cNvPr id="7204" name="Oval 74"/>
          <p:cNvSpPr>
            <a:spLocks noChangeArrowheads="1"/>
          </p:cNvSpPr>
          <p:nvPr/>
        </p:nvSpPr>
        <p:spPr bwMode="auto">
          <a:xfrm>
            <a:off x="3195638" y="2651125"/>
            <a:ext cx="174625" cy="88900"/>
          </a:xfrm>
          <a:prstGeom prst="ellipse">
            <a:avLst/>
          </a:prstGeom>
          <a:solidFill>
            <a:schemeClr val="hlink"/>
          </a:solidFill>
          <a:ln w="9525">
            <a:solidFill>
              <a:schemeClr val="bg2"/>
            </a:solidFill>
            <a:round/>
            <a:headEnd/>
            <a:tailEnd/>
          </a:ln>
        </p:spPr>
        <p:txBody>
          <a:bodyPr wrap="none" anchor="ctr"/>
          <a:lstStyle/>
          <a:p>
            <a:pPr fontAlgn="base">
              <a:spcBef>
                <a:spcPct val="0"/>
              </a:spcBef>
              <a:spcAft>
                <a:spcPct val="0"/>
              </a:spcAft>
            </a:pPr>
            <a:endParaRPr lang="en-US">
              <a:solidFill>
                <a:prstClr val="black"/>
              </a:solidFill>
              <a:latin typeface="Arial" pitchFamily="34" charset="0"/>
              <a:cs typeface="Arial" pitchFamily="34" charset="0"/>
            </a:endParaRPr>
          </a:p>
        </p:txBody>
      </p:sp>
      <p:sp>
        <p:nvSpPr>
          <p:cNvPr id="7205" name="AutoShape 75"/>
          <p:cNvSpPr>
            <a:spLocks noChangeArrowheads="1"/>
          </p:cNvSpPr>
          <p:nvPr/>
        </p:nvSpPr>
        <p:spPr bwMode="auto">
          <a:xfrm>
            <a:off x="3195638" y="2746375"/>
            <a:ext cx="179387" cy="144463"/>
          </a:xfrm>
          <a:prstGeom prst="diamond">
            <a:avLst/>
          </a:prstGeom>
          <a:solidFill>
            <a:schemeClr val="hlink"/>
          </a:solidFill>
          <a:ln w="9525">
            <a:solidFill>
              <a:schemeClr val="bg2"/>
            </a:solidFill>
            <a:miter lim="800000"/>
            <a:headEnd/>
            <a:tailEnd/>
          </a:ln>
        </p:spPr>
        <p:txBody>
          <a:bodyPr wrap="none" anchor="ctr"/>
          <a:lstStyle/>
          <a:p>
            <a:pPr fontAlgn="base">
              <a:spcBef>
                <a:spcPct val="0"/>
              </a:spcBef>
              <a:spcAft>
                <a:spcPct val="0"/>
              </a:spcAft>
            </a:pPr>
            <a:endParaRPr lang="en-US">
              <a:solidFill>
                <a:prstClr val="black"/>
              </a:solidFill>
              <a:latin typeface="Arial" pitchFamily="34" charset="0"/>
              <a:cs typeface="Arial" pitchFamily="34" charset="0"/>
            </a:endParaRPr>
          </a:p>
        </p:txBody>
      </p:sp>
      <p:sp>
        <p:nvSpPr>
          <p:cNvPr id="7206" name="AutoShape 76"/>
          <p:cNvSpPr>
            <a:spLocks noChangeArrowheads="1"/>
          </p:cNvSpPr>
          <p:nvPr/>
        </p:nvSpPr>
        <p:spPr bwMode="auto">
          <a:xfrm>
            <a:off x="3195638" y="2863850"/>
            <a:ext cx="179387" cy="141288"/>
          </a:xfrm>
          <a:prstGeom prst="diamond">
            <a:avLst/>
          </a:prstGeom>
          <a:solidFill>
            <a:schemeClr val="hlink"/>
          </a:solidFill>
          <a:ln w="9525">
            <a:solidFill>
              <a:schemeClr val="bg2"/>
            </a:solidFill>
            <a:miter lim="800000"/>
            <a:headEnd/>
            <a:tailEnd/>
          </a:ln>
        </p:spPr>
        <p:txBody>
          <a:bodyPr wrap="none" anchor="ctr"/>
          <a:lstStyle/>
          <a:p>
            <a:pPr fontAlgn="base">
              <a:spcBef>
                <a:spcPct val="0"/>
              </a:spcBef>
              <a:spcAft>
                <a:spcPct val="0"/>
              </a:spcAft>
            </a:pPr>
            <a:endParaRPr lang="en-US">
              <a:solidFill>
                <a:prstClr val="black"/>
              </a:solidFill>
              <a:latin typeface="Arial" pitchFamily="34" charset="0"/>
              <a:cs typeface="Arial" pitchFamily="34" charset="0"/>
            </a:endParaRPr>
          </a:p>
        </p:txBody>
      </p:sp>
      <p:sp>
        <p:nvSpPr>
          <p:cNvPr id="7207" name="Oval 77"/>
          <p:cNvSpPr>
            <a:spLocks noChangeArrowheads="1"/>
          </p:cNvSpPr>
          <p:nvPr/>
        </p:nvSpPr>
        <p:spPr bwMode="auto">
          <a:xfrm>
            <a:off x="3216275" y="3016250"/>
            <a:ext cx="138113" cy="131763"/>
          </a:xfrm>
          <a:prstGeom prst="ellipse">
            <a:avLst/>
          </a:prstGeom>
          <a:solidFill>
            <a:schemeClr val="hlink"/>
          </a:solidFill>
          <a:ln w="9525">
            <a:solidFill>
              <a:schemeClr val="bg2"/>
            </a:solidFill>
            <a:round/>
            <a:headEnd/>
            <a:tailEnd/>
          </a:ln>
        </p:spPr>
        <p:txBody>
          <a:bodyPr wrap="none" anchor="ctr"/>
          <a:lstStyle/>
          <a:p>
            <a:pPr fontAlgn="base">
              <a:spcBef>
                <a:spcPct val="0"/>
              </a:spcBef>
              <a:spcAft>
                <a:spcPct val="0"/>
              </a:spcAft>
            </a:pPr>
            <a:endParaRPr lang="en-US">
              <a:solidFill>
                <a:prstClr val="black"/>
              </a:solidFill>
              <a:latin typeface="Arial" pitchFamily="34" charset="0"/>
              <a:cs typeface="Arial" pitchFamily="34" charset="0"/>
            </a:endParaRPr>
          </a:p>
        </p:txBody>
      </p:sp>
      <p:sp>
        <p:nvSpPr>
          <p:cNvPr id="7208" name="Line 78"/>
          <p:cNvSpPr>
            <a:spLocks noChangeShapeType="1"/>
          </p:cNvSpPr>
          <p:nvPr/>
        </p:nvSpPr>
        <p:spPr bwMode="auto">
          <a:xfrm flipH="1">
            <a:off x="3284538" y="3157538"/>
            <a:ext cx="3175" cy="390525"/>
          </a:xfrm>
          <a:prstGeom prst="line">
            <a:avLst/>
          </a:prstGeom>
          <a:noFill/>
          <a:ln w="19050">
            <a:solidFill>
              <a:srgbClr val="FF0000"/>
            </a:solidFill>
            <a:round/>
            <a:headEnd/>
            <a:tailEnd/>
          </a:ln>
        </p:spPr>
        <p:txBody>
          <a:bodyPr/>
          <a:lstStyle/>
          <a:p>
            <a:pPr fontAlgn="base">
              <a:spcBef>
                <a:spcPct val="0"/>
              </a:spcBef>
              <a:spcAft>
                <a:spcPct val="0"/>
              </a:spcAft>
            </a:pPr>
            <a:endParaRPr lang="it-IT">
              <a:solidFill>
                <a:prstClr val="black"/>
              </a:solidFill>
              <a:latin typeface="Arial" pitchFamily="34" charset="0"/>
              <a:cs typeface="Arial" pitchFamily="34" charset="0"/>
            </a:endParaRPr>
          </a:p>
        </p:txBody>
      </p:sp>
      <p:sp>
        <p:nvSpPr>
          <p:cNvPr id="7209" name="Text Box 79"/>
          <p:cNvSpPr txBox="1">
            <a:spLocks noChangeArrowheads="1"/>
          </p:cNvSpPr>
          <p:nvPr/>
        </p:nvSpPr>
        <p:spPr bwMode="auto">
          <a:xfrm>
            <a:off x="990600" y="1509713"/>
            <a:ext cx="1319213" cy="552450"/>
          </a:xfrm>
          <a:prstGeom prst="rect">
            <a:avLst/>
          </a:prstGeom>
          <a:noFill/>
          <a:ln w="9525">
            <a:noFill/>
            <a:miter lim="800000"/>
            <a:headEnd/>
            <a:tailEnd/>
          </a:ln>
        </p:spPr>
        <p:txBody>
          <a:bodyPr>
            <a:spAutoFit/>
          </a:bodyPr>
          <a:lstStyle/>
          <a:p>
            <a:pPr marL="457200" indent="-457200" eaLnBrk="0" fontAlgn="base" hangingPunct="0">
              <a:lnSpc>
                <a:spcPct val="50000"/>
              </a:lnSpc>
              <a:spcBef>
                <a:spcPct val="50000"/>
              </a:spcBef>
              <a:spcAft>
                <a:spcPct val="0"/>
              </a:spcAft>
            </a:pPr>
            <a:r>
              <a:rPr lang="en-US" sz="1200" b="1">
                <a:solidFill>
                  <a:prstClr val="black"/>
                </a:solidFill>
                <a:latin typeface="Arial" pitchFamily="34" charset="0"/>
                <a:cs typeface="Arial" pitchFamily="34" charset="0"/>
              </a:rPr>
              <a:t>VEGF- B</a:t>
            </a:r>
            <a:r>
              <a:rPr lang="en-US" sz="900" baseline="-25000">
                <a:solidFill>
                  <a:prstClr val="black"/>
                </a:solidFill>
                <a:latin typeface="Arial" pitchFamily="34" charset="0"/>
                <a:cs typeface="Arial" pitchFamily="34" charset="0"/>
              </a:rPr>
              <a:t>167</a:t>
            </a:r>
          </a:p>
          <a:p>
            <a:pPr marL="457200" indent="-457200" eaLnBrk="0" fontAlgn="base" hangingPunct="0">
              <a:lnSpc>
                <a:spcPct val="50000"/>
              </a:lnSpc>
              <a:spcBef>
                <a:spcPct val="50000"/>
              </a:spcBef>
              <a:spcAft>
                <a:spcPct val="0"/>
              </a:spcAft>
            </a:pPr>
            <a:r>
              <a:rPr lang="en-US" sz="1200" b="1">
                <a:solidFill>
                  <a:prstClr val="black"/>
                </a:solidFill>
                <a:latin typeface="Arial" pitchFamily="34" charset="0"/>
                <a:cs typeface="Arial" pitchFamily="34" charset="0"/>
              </a:rPr>
              <a:t>VEGF- B</a:t>
            </a:r>
            <a:r>
              <a:rPr lang="en-US" sz="900" baseline="-25000">
                <a:solidFill>
                  <a:prstClr val="black"/>
                </a:solidFill>
                <a:latin typeface="Arial" pitchFamily="34" charset="0"/>
                <a:cs typeface="Arial" pitchFamily="34" charset="0"/>
              </a:rPr>
              <a:t>186</a:t>
            </a:r>
          </a:p>
          <a:p>
            <a:pPr marL="457200" indent="-457200" eaLnBrk="0" fontAlgn="base" hangingPunct="0">
              <a:lnSpc>
                <a:spcPct val="50000"/>
              </a:lnSpc>
              <a:spcBef>
                <a:spcPct val="50000"/>
              </a:spcBef>
              <a:spcAft>
                <a:spcPct val="0"/>
              </a:spcAft>
            </a:pPr>
            <a:r>
              <a:rPr lang="en-US" sz="1200" b="1">
                <a:solidFill>
                  <a:prstClr val="black"/>
                </a:solidFill>
                <a:latin typeface="Arial" pitchFamily="34" charset="0"/>
                <a:cs typeface="Arial" pitchFamily="34" charset="0"/>
              </a:rPr>
              <a:t>PlGF- 1,2</a:t>
            </a:r>
          </a:p>
        </p:txBody>
      </p:sp>
      <p:sp>
        <p:nvSpPr>
          <p:cNvPr id="7210" name="Rectangle 80"/>
          <p:cNvSpPr>
            <a:spLocks noChangeArrowheads="1"/>
          </p:cNvSpPr>
          <p:nvPr/>
        </p:nvSpPr>
        <p:spPr bwMode="auto">
          <a:xfrm>
            <a:off x="2851150" y="1144588"/>
            <a:ext cx="1214438" cy="1015663"/>
          </a:xfrm>
          <a:prstGeom prst="rect">
            <a:avLst/>
          </a:prstGeom>
          <a:noFill/>
          <a:ln w="9525">
            <a:noFill/>
            <a:miter lim="800000"/>
            <a:headEnd/>
            <a:tailEnd/>
          </a:ln>
        </p:spPr>
        <p:txBody>
          <a:bodyPr>
            <a:spAutoFit/>
          </a:bodyPr>
          <a:lstStyle/>
          <a:p>
            <a:pPr eaLnBrk="0" fontAlgn="base" hangingPunct="0">
              <a:spcBef>
                <a:spcPct val="0"/>
              </a:spcBef>
              <a:spcAft>
                <a:spcPct val="0"/>
              </a:spcAft>
            </a:pPr>
            <a:r>
              <a:rPr lang="en-US" sz="1200" dirty="0">
                <a:solidFill>
                  <a:prstClr val="black"/>
                </a:solidFill>
                <a:latin typeface="Arial" pitchFamily="34" charset="0"/>
                <a:cs typeface="Arial" pitchFamily="34" charset="0"/>
              </a:rPr>
              <a:t>VEGF-</a:t>
            </a:r>
            <a:r>
              <a:rPr lang="en-US" sz="1200" b="1" dirty="0">
                <a:solidFill>
                  <a:prstClr val="black"/>
                </a:solidFill>
                <a:latin typeface="Arial" pitchFamily="34" charset="0"/>
                <a:cs typeface="Arial" pitchFamily="34" charset="0"/>
              </a:rPr>
              <a:t> A</a:t>
            </a:r>
            <a:r>
              <a:rPr lang="en-US" sz="900" baseline="-25000" dirty="0">
                <a:solidFill>
                  <a:prstClr val="black"/>
                </a:solidFill>
                <a:latin typeface="Arial" pitchFamily="34" charset="0"/>
                <a:cs typeface="Arial" pitchFamily="34" charset="0"/>
              </a:rPr>
              <a:t>121</a:t>
            </a:r>
          </a:p>
          <a:p>
            <a:pPr eaLnBrk="0" fontAlgn="base" hangingPunct="0">
              <a:spcBef>
                <a:spcPct val="0"/>
              </a:spcBef>
              <a:spcAft>
                <a:spcPct val="0"/>
              </a:spcAft>
            </a:pPr>
            <a:r>
              <a:rPr lang="en-US" sz="1200" b="1" dirty="0">
                <a:solidFill>
                  <a:prstClr val="black"/>
                </a:solidFill>
                <a:latin typeface="Arial" pitchFamily="34" charset="0"/>
                <a:cs typeface="Arial" pitchFamily="34" charset="0"/>
              </a:rPr>
              <a:t>VEGF- A</a:t>
            </a:r>
            <a:r>
              <a:rPr lang="en-US" sz="900" baseline="-25000" dirty="0">
                <a:solidFill>
                  <a:prstClr val="black"/>
                </a:solidFill>
                <a:latin typeface="Arial" pitchFamily="34" charset="0"/>
                <a:cs typeface="Arial" pitchFamily="34" charset="0"/>
              </a:rPr>
              <a:t>145</a:t>
            </a:r>
          </a:p>
          <a:p>
            <a:pPr eaLnBrk="0" fontAlgn="base" hangingPunct="0">
              <a:spcBef>
                <a:spcPct val="0"/>
              </a:spcBef>
              <a:spcAft>
                <a:spcPct val="0"/>
              </a:spcAft>
            </a:pPr>
            <a:r>
              <a:rPr lang="en-US" sz="1200" b="1" dirty="0">
                <a:solidFill>
                  <a:prstClr val="black"/>
                </a:solidFill>
                <a:latin typeface="Arial" pitchFamily="34" charset="0"/>
                <a:cs typeface="Arial" pitchFamily="34" charset="0"/>
              </a:rPr>
              <a:t>VEGF- A</a:t>
            </a:r>
            <a:r>
              <a:rPr lang="en-US" sz="900" baseline="-25000" dirty="0">
                <a:solidFill>
                  <a:prstClr val="black"/>
                </a:solidFill>
                <a:latin typeface="Arial" pitchFamily="34" charset="0"/>
                <a:cs typeface="Arial" pitchFamily="34" charset="0"/>
              </a:rPr>
              <a:t>165</a:t>
            </a:r>
          </a:p>
          <a:p>
            <a:pPr eaLnBrk="0" fontAlgn="base" hangingPunct="0">
              <a:spcBef>
                <a:spcPct val="0"/>
              </a:spcBef>
              <a:spcAft>
                <a:spcPct val="0"/>
              </a:spcAft>
            </a:pPr>
            <a:r>
              <a:rPr lang="en-US" sz="1200" b="1" dirty="0">
                <a:solidFill>
                  <a:prstClr val="black"/>
                </a:solidFill>
                <a:latin typeface="Arial" pitchFamily="34" charset="0"/>
                <a:cs typeface="Arial" pitchFamily="34" charset="0"/>
              </a:rPr>
              <a:t>VEGF- A</a:t>
            </a:r>
            <a:r>
              <a:rPr lang="en-US" sz="900" baseline="-25000" dirty="0">
                <a:solidFill>
                  <a:prstClr val="black"/>
                </a:solidFill>
                <a:latin typeface="Arial" pitchFamily="34" charset="0"/>
                <a:cs typeface="Arial" pitchFamily="34" charset="0"/>
              </a:rPr>
              <a:t>189</a:t>
            </a:r>
          </a:p>
          <a:p>
            <a:pPr eaLnBrk="0" fontAlgn="base" hangingPunct="0">
              <a:spcBef>
                <a:spcPct val="0"/>
              </a:spcBef>
              <a:spcAft>
                <a:spcPct val="0"/>
              </a:spcAft>
            </a:pPr>
            <a:r>
              <a:rPr lang="en-US" sz="1200" b="1" dirty="0">
                <a:solidFill>
                  <a:prstClr val="black"/>
                </a:solidFill>
                <a:latin typeface="Arial" pitchFamily="34" charset="0"/>
                <a:cs typeface="Arial" pitchFamily="34" charset="0"/>
              </a:rPr>
              <a:t>VEGF- A</a:t>
            </a:r>
            <a:r>
              <a:rPr lang="en-US" sz="900" baseline="-25000" dirty="0">
                <a:solidFill>
                  <a:prstClr val="black"/>
                </a:solidFill>
                <a:latin typeface="Arial" pitchFamily="34" charset="0"/>
                <a:cs typeface="Arial" pitchFamily="34" charset="0"/>
              </a:rPr>
              <a:t>206</a:t>
            </a:r>
          </a:p>
        </p:txBody>
      </p:sp>
      <p:sp>
        <p:nvSpPr>
          <p:cNvPr id="7211" name="Rectangle 81"/>
          <p:cNvSpPr>
            <a:spLocks noChangeArrowheads="1"/>
          </p:cNvSpPr>
          <p:nvPr/>
        </p:nvSpPr>
        <p:spPr bwMode="auto">
          <a:xfrm>
            <a:off x="6221413" y="1631950"/>
            <a:ext cx="1093787" cy="457200"/>
          </a:xfrm>
          <a:prstGeom prst="rect">
            <a:avLst/>
          </a:prstGeom>
          <a:noFill/>
          <a:ln w="9525">
            <a:noFill/>
            <a:miter lim="800000"/>
            <a:headEnd/>
            <a:tailEnd/>
          </a:ln>
        </p:spPr>
        <p:txBody>
          <a:bodyPr>
            <a:spAutoFit/>
          </a:bodyPr>
          <a:lstStyle/>
          <a:p>
            <a:pPr eaLnBrk="0" fontAlgn="base" hangingPunct="0">
              <a:spcBef>
                <a:spcPct val="0"/>
              </a:spcBef>
              <a:spcAft>
                <a:spcPct val="0"/>
              </a:spcAft>
            </a:pPr>
            <a:r>
              <a:rPr lang="en-US" sz="1200" b="1">
                <a:solidFill>
                  <a:prstClr val="black"/>
                </a:solidFill>
                <a:latin typeface="Arial" pitchFamily="34" charset="0"/>
                <a:cs typeface="Arial" pitchFamily="34" charset="0"/>
              </a:rPr>
              <a:t>VEGF- C</a:t>
            </a:r>
          </a:p>
          <a:p>
            <a:pPr eaLnBrk="0" fontAlgn="base" hangingPunct="0">
              <a:spcBef>
                <a:spcPct val="0"/>
              </a:spcBef>
              <a:spcAft>
                <a:spcPct val="0"/>
              </a:spcAft>
            </a:pPr>
            <a:r>
              <a:rPr lang="en-US" sz="1200" b="1">
                <a:solidFill>
                  <a:prstClr val="black"/>
                </a:solidFill>
                <a:latin typeface="Arial" pitchFamily="34" charset="0"/>
                <a:cs typeface="Arial" pitchFamily="34" charset="0"/>
              </a:rPr>
              <a:t>VEGF- D</a:t>
            </a:r>
          </a:p>
        </p:txBody>
      </p:sp>
      <p:sp>
        <p:nvSpPr>
          <p:cNvPr id="7212" name="Line 82"/>
          <p:cNvSpPr>
            <a:spLocks noChangeShapeType="1"/>
          </p:cNvSpPr>
          <p:nvPr/>
        </p:nvSpPr>
        <p:spPr bwMode="auto">
          <a:xfrm>
            <a:off x="1495425" y="2166938"/>
            <a:ext cx="631825" cy="266700"/>
          </a:xfrm>
          <a:prstGeom prst="line">
            <a:avLst/>
          </a:prstGeom>
          <a:noFill/>
          <a:ln w="19050">
            <a:solidFill>
              <a:schemeClr val="tx1"/>
            </a:solidFill>
            <a:round/>
            <a:headEnd/>
            <a:tailEnd type="triangle" w="med" len="med"/>
          </a:ln>
        </p:spPr>
        <p:txBody>
          <a:bodyPr/>
          <a:lstStyle/>
          <a:p>
            <a:pPr fontAlgn="base">
              <a:spcBef>
                <a:spcPct val="0"/>
              </a:spcBef>
              <a:spcAft>
                <a:spcPct val="0"/>
              </a:spcAft>
            </a:pPr>
            <a:endParaRPr lang="it-IT">
              <a:solidFill>
                <a:prstClr val="black"/>
              </a:solidFill>
              <a:latin typeface="Arial" pitchFamily="34" charset="0"/>
              <a:cs typeface="Arial" pitchFamily="34" charset="0"/>
            </a:endParaRPr>
          </a:p>
        </p:txBody>
      </p:sp>
      <p:sp>
        <p:nvSpPr>
          <p:cNvPr id="7213" name="Line 83"/>
          <p:cNvSpPr>
            <a:spLocks noChangeShapeType="1"/>
          </p:cNvSpPr>
          <p:nvPr/>
        </p:nvSpPr>
        <p:spPr bwMode="auto">
          <a:xfrm rot="1230386" flipH="1">
            <a:off x="2254250" y="1987550"/>
            <a:ext cx="555625" cy="547688"/>
          </a:xfrm>
          <a:prstGeom prst="line">
            <a:avLst/>
          </a:prstGeom>
          <a:noFill/>
          <a:ln w="19050">
            <a:solidFill>
              <a:schemeClr val="tx1"/>
            </a:solidFill>
            <a:round/>
            <a:headEnd/>
            <a:tailEnd type="triangle" w="med" len="med"/>
          </a:ln>
        </p:spPr>
        <p:txBody>
          <a:bodyPr/>
          <a:lstStyle/>
          <a:p>
            <a:pPr fontAlgn="base">
              <a:spcBef>
                <a:spcPct val="0"/>
              </a:spcBef>
              <a:spcAft>
                <a:spcPct val="0"/>
              </a:spcAft>
            </a:pPr>
            <a:endParaRPr lang="it-IT">
              <a:solidFill>
                <a:prstClr val="black"/>
              </a:solidFill>
              <a:latin typeface="Arial" pitchFamily="34" charset="0"/>
              <a:cs typeface="Arial" pitchFamily="34" charset="0"/>
            </a:endParaRPr>
          </a:p>
        </p:txBody>
      </p:sp>
      <p:sp>
        <p:nvSpPr>
          <p:cNvPr id="7214" name="Line 84"/>
          <p:cNvSpPr>
            <a:spLocks noChangeShapeType="1"/>
          </p:cNvSpPr>
          <p:nvPr/>
        </p:nvSpPr>
        <p:spPr bwMode="auto">
          <a:xfrm rot="493898" flipH="1">
            <a:off x="4805363" y="2051050"/>
            <a:ext cx="1714500" cy="503238"/>
          </a:xfrm>
          <a:prstGeom prst="line">
            <a:avLst/>
          </a:prstGeom>
          <a:noFill/>
          <a:ln w="19050">
            <a:solidFill>
              <a:schemeClr val="tx1"/>
            </a:solidFill>
            <a:round/>
            <a:headEnd/>
            <a:tailEnd type="triangle" w="med" len="med"/>
          </a:ln>
        </p:spPr>
        <p:txBody>
          <a:bodyPr/>
          <a:lstStyle/>
          <a:p>
            <a:pPr fontAlgn="base">
              <a:spcBef>
                <a:spcPct val="0"/>
              </a:spcBef>
              <a:spcAft>
                <a:spcPct val="0"/>
              </a:spcAft>
            </a:pPr>
            <a:endParaRPr lang="it-IT">
              <a:solidFill>
                <a:prstClr val="black"/>
              </a:solidFill>
              <a:latin typeface="Arial" pitchFamily="34" charset="0"/>
              <a:cs typeface="Arial" pitchFamily="34" charset="0"/>
            </a:endParaRPr>
          </a:p>
        </p:txBody>
      </p:sp>
      <p:sp>
        <p:nvSpPr>
          <p:cNvPr id="7215" name="Line 85"/>
          <p:cNvSpPr>
            <a:spLocks noChangeShapeType="1"/>
          </p:cNvSpPr>
          <p:nvPr/>
        </p:nvSpPr>
        <p:spPr bwMode="auto">
          <a:xfrm>
            <a:off x="6604000" y="2033588"/>
            <a:ext cx="1588" cy="438150"/>
          </a:xfrm>
          <a:prstGeom prst="line">
            <a:avLst/>
          </a:prstGeom>
          <a:noFill/>
          <a:ln w="19050">
            <a:solidFill>
              <a:schemeClr val="tx1"/>
            </a:solidFill>
            <a:round/>
            <a:headEnd/>
            <a:tailEnd type="triangle" w="med" len="med"/>
          </a:ln>
        </p:spPr>
        <p:txBody>
          <a:bodyPr/>
          <a:lstStyle/>
          <a:p>
            <a:pPr fontAlgn="base">
              <a:spcBef>
                <a:spcPct val="0"/>
              </a:spcBef>
              <a:spcAft>
                <a:spcPct val="0"/>
              </a:spcAft>
            </a:pPr>
            <a:endParaRPr lang="it-IT">
              <a:solidFill>
                <a:prstClr val="black"/>
              </a:solidFill>
              <a:latin typeface="Arial" pitchFamily="34" charset="0"/>
              <a:cs typeface="Arial" pitchFamily="34" charset="0"/>
            </a:endParaRPr>
          </a:p>
        </p:txBody>
      </p:sp>
      <p:sp>
        <p:nvSpPr>
          <p:cNvPr id="7216" name="Rectangle 86"/>
          <p:cNvSpPr>
            <a:spLocks noChangeArrowheads="1"/>
          </p:cNvSpPr>
          <p:nvPr/>
        </p:nvSpPr>
        <p:spPr bwMode="auto">
          <a:xfrm>
            <a:off x="1670050" y="3763963"/>
            <a:ext cx="793750" cy="457200"/>
          </a:xfrm>
          <a:prstGeom prst="rect">
            <a:avLst/>
          </a:prstGeom>
          <a:noFill/>
          <a:ln w="9525">
            <a:noFill/>
            <a:miter lim="800000"/>
            <a:headEnd/>
            <a:tailEnd/>
          </a:ln>
        </p:spPr>
        <p:txBody>
          <a:bodyPr wrap="none">
            <a:spAutoFit/>
          </a:bodyPr>
          <a:lstStyle/>
          <a:p>
            <a:pPr algn="ctr" eaLnBrk="0" fontAlgn="base" hangingPunct="0">
              <a:spcBef>
                <a:spcPct val="0"/>
              </a:spcBef>
              <a:spcAft>
                <a:spcPct val="0"/>
              </a:spcAft>
            </a:pPr>
            <a:r>
              <a:rPr lang="en-US" sz="1200" b="1">
                <a:solidFill>
                  <a:prstClr val="black"/>
                </a:solidFill>
                <a:latin typeface="Arial" pitchFamily="34" charset="0"/>
                <a:cs typeface="Arial" pitchFamily="34" charset="0"/>
              </a:rPr>
              <a:t>VEGFR1</a:t>
            </a:r>
          </a:p>
          <a:p>
            <a:pPr algn="ctr" eaLnBrk="0" fontAlgn="base" hangingPunct="0">
              <a:spcBef>
                <a:spcPct val="0"/>
              </a:spcBef>
              <a:spcAft>
                <a:spcPct val="0"/>
              </a:spcAft>
            </a:pPr>
            <a:r>
              <a:rPr lang="en-US" sz="1200" b="1">
                <a:solidFill>
                  <a:prstClr val="black"/>
                </a:solidFill>
                <a:latin typeface="Arial" pitchFamily="34" charset="0"/>
                <a:cs typeface="Arial" pitchFamily="34" charset="0"/>
              </a:rPr>
              <a:t>(Flt-1)</a:t>
            </a:r>
          </a:p>
        </p:txBody>
      </p:sp>
      <p:sp>
        <p:nvSpPr>
          <p:cNvPr id="7217" name="Rectangle 87"/>
          <p:cNvSpPr>
            <a:spLocks noChangeArrowheads="1"/>
          </p:cNvSpPr>
          <p:nvPr/>
        </p:nvSpPr>
        <p:spPr bwMode="auto">
          <a:xfrm>
            <a:off x="3886200" y="3825875"/>
            <a:ext cx="1376363" cy="457200"/>
          </a:xfrm>
          <a:prstGeom prst="rect">
            <a:avLst/>
          </a:prstGeom>
          <a:noFill/>
          <a:ln w="9525">
            <a:noFill/>
            <a:miter lim="800000"/>
            <a:headEnd/>
            <a:tailEnd/>
          </a:ln>
        </p:spPr>
        <p:txBody>
          <a:bodyPr>
            <a:spAutoFit/>
          </a:bodyPr>
          <a:lstStyle/>
          <a:p>
            <a:pPr algn="ctr" eaLnBrk="0" fontAlgn="base" hangingPunct="0">
              <a:spcBef>
                <a:spcPct val="0"/>
              </a:spcBef>
              <a:spcAft>
                <a:spcPct val="0"/>
              </a:spcAft>
            </a:pPr>
            <a:r>
              <a:rPr lang="en-US" sz="1200" b="1">
                <a:solidFill>
                  <a:prstClr val="black"/>
                </a:solidFill>
                <a:latin typeface="Arial" pitchFamily="34" charset="0"/>
                <a:cs typeface="Arial" pitchFamily="34" charset="0"/>
              </a:rPr>
              <a:t>VEGFR2</a:t>
            </a:r>
          </a:p>
          <a:p>
            <a:pPr algn="ctr" eaLnBrk="0" fontAlgn="base" hangingPunct="0">
              <a:spcBef>
                <a:spcPct val="0"/>
              </a:spcBef>
              <a:spcAft>
                <a:spcPct val="0"/>
              </a:spcAft>
            </a:pPr>
            <a:r>
              <a:rPr lang="en-US" sz="1200" b="1">
                <a:solidFill>
                  <a:prstClr val="black"/>
                </a:solidFill>
                <a:latin typeface="Arial" pitchFamily="34" charset="0"/>
                <a:cs typeface="Arial" pitchFamily="34" charset="0"/>
              </a:rPr>
              <a:t>(Flk-1/KDR)</a:t>
            </a:r>
          </a:p>
        </p:txBody>
      </p:sp>
      <p:sp>
        <p:nvSpPr>
          <p:cNvPr id="7218" name="Rectangle 88"/>
          <p:cNvSpPr>
            <a:spLocks noChangeArrowheads="1"/>
          </p:cNvSpPr>
          <p:nvPr/>
        </p:nvSpPr>
        <p:spPr bwMode="auto">
          <a:xfrm>
            <a:off x="6096000" y="3833813"/>
            <a:ext cx="1098550" cy="457200"/>
          </a:xfrm>
          <a:prstGeom prst="rect">
            <a:avLst/>
          </a:prstGeom>
          <a:noFill/>
          <a:ln w="9525">
            <a:noFill/>
            <a:miter lim="800000"/>
            <a:headEnd/>
            <a:tailEnd/>
          </a:ln>
        </p:spPr>
        <p:txBody>
          <a:bodyPr>
            <a:spAutoFit/>
          </a:bodyPr>
          <a:lstStyle/>
          <a:p>
            <a:pPr algn="ctr" eaLnBrk="0" fontAlgn="base" hangingPunct="0">
              <a:spcBef>
                <a:spcPct val="0"/>
              </a:spcBef>
              <a:spcAft>
                <a:spcPct val="0"/>
              </a:spcAft>
            </a:pPr>
            <a:r>
              <a:rPr lang="en-US" sz="1200" b="1">
                <a:solidFill>
                  <a:prstClr val="black"/>
                </a:solidFill>
                <a:latin typeface="Arial" pitchFamily="34" charset="0"/>
                <a:cs typeface="Arial" pitchFamily="34" charset="0"/>
              </a:rPr>
              <a:t>VEGFR3</a:t>
            </a:r>
          </a:p>
          <a:p>
            <a:pPr algn="ctr" eaLnBrk="0" fontAlgn="base" hangingPunct="0">
              <a:spcBef>
                <a:spcPct val="0"/>
              </a:spcBef>
              <a:spcAft>
                <a:spcPct val="0"/>
              </a:spcAft>
            </a:pPr>
            <a:r>
              <a:rPr lang="en-US" sz="1200" b="1">
                <a:solidFill>
                  <a:prstClr val="black"/>
                </a:solidFill>
                <a:latin typeface="Arial" pitchFamily="34" charset="0"/>
                <a:cs typeface="Arial" pitchFamily="34" charset="0"/>
              </a:rPr>
              <a:t>(Flt-4)</a:t>
            </a:r>
          </a:p>
        </p:txBody>
      </p:sp>
      <p:sp>
        <p:nvSpPr>
          <p:cNvPr id="7219" name="Rectangle 89"/>
          <p:cNvSpPr>
            <a:spLocks noChangeArrowheads="1"/>
          </p:cNvSpPr>
          <p:nvPr/>
        </p:nvSpPr>
        <p:spPr bwMode="auto">
          <a:xfrm>
            <a:off x="2867025" y="3673475"/>
            <a:ext cx="639763" cy="274638"/>
          </a:xfrm>
          <a:prstGeom prst="rect">
            <a:avLst/>
          </a:prstGeom>
          <a:noFill/>
          <a:ln w="9525">
            <a:noFill/>
            <a:miter lim="800000"/>
            <a:headEnd/>
            <a:tailEnd/>
          </a:ln>
        </p:spPr>
        <p:txBody>
          <a:bodyPr wrap="none">
            <a:spAutoFit/>
          </a:bodyPr>
          <a:lstStyle/>
          <a:p>
            <a:pPr eaLnBrk="0" fontAlgn="base" hangingPunct="0">
              <a:spcBef>
                <a:spcPct val="0"/>
              </a:spcBef>
              <a:spcAft>
                <a:spcPct val="0"/>
              </a:spcAft>
            </a:pPr>
            <a:r>
              <a:rPr lang="en-US" sz="1200" b="1">
                <a:solidFill>
                  <a:prstClr val="black"/>
                </a:solidFill>
                <a:latin typeface="Arial" pitchFamily="34" charset="0"/>
                <a:cs typeface="Arial" pitchFamily="34" charset="0"/>
              </a:rPr>
              <a:t>NRP-1</a:t>
            </a:r>
          </a:p>
        </p:txBody>
      </p:sp>
      <p:sp>
        <p:nvSpPr>
          <p:cNvPr id="7220" name="Line 90"/>
          <p:cNvSpPr>
            <a:spLocks noChangeShapeType="1"/>
          </p:cNvSpPr>
          <p:nvPr/>
        </p:nvSpPr>
        <p:spPr bwMode="auto">
          <a:xfrm>
            <a:off x="3486150" y="3005138"/>
            <a:ext cx="790575" cy="1587"/>
          </a:xfrm>
          <a:prstGeom prst="line">
            <a:avLst/>
          </a:prstGeom>
          <a:noFill/>
          <a:ln w="19050">
            <a:solidFill>
              <a:schemeClr val="tx1"/>
            </a:solidFill>
            <a:round/>
            <a:headEnd/>
            <a:tailEnd type="triangle" w="med" len="med"/>
          </a:ln>
        </p:spPr>
        <p:txBody>
          <a:bodyPr/>
          <a:lstStyle/>
          <a:p>
            <a:pPr fontAlgn="base">
              <a:spcBef>
                <a:spcPct val="0"/>
              </a:spcBef>
              <a:spcAft>
                <a:spcPct val="0"/>
              </a:spcAft>
            </a:pPr>
            <a:endParaRPr lang="it-IT">
              <a:solidFill>
                <a:prstClr val="black"/>
              </a:solidFill>
              <a:latin typeface="Arial" pitchFamily="34" charset="0"/>
              <a:cs typeface="Arial" pitchFamily="34" charset="0"/>
            </a:endParaRPr>
          </a:p>
        </p:txBody>
      </p:sp>
      <p:sp>
        <p:nvSpPr>
          <p:cNvPr id="7221" name="Line 91"/>
          <p:cNvSpPr>
            <a:spLocks noChangeShapeType="1"/>
          </p:cNvSpPr>
          <p:nvPr/>
        </p:nvSpPr>
        <p:spPr bwMode="auto">
          <a:xfrm rot="10800000">
            <a:off x="2452688" y="3005138"/>
            <a:ext cx="790575" cy="1587"/>
          </a:xfrm>
          <a:prstGeom prst="line">
            <a:avLst/>
          </a:prstGeom>
          <a:noFill/>
          <a:ln w="19050">
            <a:solidFill>
              <a:schemeClr val="tx1"/>
            </a:solidFill>
            <a:round/>
            <a:headEnd/>
            <a:tailEnd type="triangle" w="med" len="med"/>
          </a:ln>
        </p:spPr>
        <p:txBody>
          <a:bodyPr/>
          <a:lstStyle/>
          <a:p>
            <a:pPr fontAlgn="base">
              <a:spcBef>
                <a:spcPct val="0"/>
              </a:spcBef>
              <a:spcAft>
                <a:spcPct val="0"/>
              </a:spcAft>
            </a:pPr>
            <a:endParaRPr lang="it-IT">
              <a:solidFill>
                <a:prstClr val="black"/>
              </a:solidFill>
              <a:latin typeface="Arial" pitchFamily="34" charset="0"/>
              <a:cs typeface="Arial" pitchFamily="34" charset="0"/>
            </a:endParaRPr>
          </a:p>
        </p:txBody>
      </p:sp>
      <p:sp>
        <p:nvSpPr>
          <p:cNvPr id="7222" name="Line 92"/>
          <p:cNvSpPr>
            <a:spLocks noChangeShapeType="1"/>
          </p:cNvSpPr>
          <p:nvPr/>
        </p:nvSpPr>
        <p:spPr bwMode="auto">
          <a:xfrm rot="16332012" flipH="1">
            <a:off x="4026694" y="1834356"/>
            <a:ext cx="381000" cy="839788"/>
          </a:xfrm>
          <a:prstGeom prst="line">
            <a:avLst/>
          </a:prstGeom>
          <a:noFill/>
          <a:ln w="19050">
            <a:solidFill>
              <a:schemeClr val="tx1"/>
            </a:solidFill>
            <a:round/>
            <a:headEnd/>
            <a:tailEnd type="triangle" w="med" len="med"/>
          </a:ln>
        </p:spPr>
        <p:txBody>
          <a:bodyPr/>
          <a:lstStyle/>
          <a:p>
            <a:pPr fontAlgn="base">
              <a:spcBef>
                <a:spcPct val="0"/>
              </a:spcBef>
              <a:spcAft>
                <a:spcPct val="0"/>
              </a:spcAft>
            </a:pPr>
            <a:endParaRPr lang="it-IT">
              <a:solidFill>
                <a:prstClr val="black"/>
              </a:solidFill>
              <a:latin typeface="Arial" pitchFamily="34" charset="0"/>
              <a:cs typeface="Arial" pitchFamily="34" charset="0"/>
            </a:endParaRPr>
          </a:p>
        </p:txBody>
      </p:sp>
      <p:sp>
        <p:nvSpPr>
          <p:cNvPr id="7223" name="Text Box 93"/>
          <p:cNvSpPr txBox="1">
            <a:spLocks noChangeArrowheads="1"/>
          </p:cNvSpPr>
          <p:nvPr/>
        </p:nvSpPr>
        <p:spPr bwMode="auto">
          <a:xfrm>
            <a:off x="6691313" y="2909888"/>
            <a:ext cx="671512" cy="244475"/>
          </a:xfrm>
          <a:prstGeom prst="rect">
            <a:avLst/>
          </a:prstGeom>
          <a:noFill/>
          <a:ln w="9525">
            <a:noFill/>
            <a:miter lim="800000"/>
            <a:headEnd/>
            <a:tailEnd/>
          </a:ln>
        </p:spPr>
        <p:txBody>
          <a:bodyPr>
            <a:spAutoFit/>
          </a:bodyPr>
          <a:lstStyle/>
          <a:p>
            <a:pPr eaLnBrk="0" fontAlgn="base" hangingPunct="0">
              <a:spcBef>
                <a:spcPct val="50000"/>
              </a:spcBef>
              <a:spcAft>
                <a:spcPct val="0"/>
              </a:spcAft>
            </a:pPr>
            <a:r>
              <a:rPr lang="en-US" sz="1000" b="1">
                <a:solidFill>
                  <a:prstClr val="black"/>
                </a:solidFill>
                <a:latin typeface="Arial" pitchFamily="34" charset="0"/>
                <a:cs typeface="Arial" pitchFamily="34" charset="0"/>
              </a:rPr>
              <a:t>s-s</a:t>
            </a:r>
          </a:p>
        </p:txBody>
      </p:sp>
      <p:sp>
        <p:nvSpPr>
          <p:cNvPr id="7224" name="Rectangle 94"/>
          <p:cNvSpPr>
            <a:spLocks noChangeArrowheads="1"/>
          </p:cNvSpPr>
          <p:nvPr/>
        </p:nvSpPr>
        <p:spPr bwMode="auto">
          <a:xfrm>
            <a:off x="7051675" y="3673475"/>
            <a:ext cx="639763" cy="274638"/>
          </a:xfrm>
          <a:prstGeom prst="rect">
            <a:avLst/>
          </a:prstGeom>
          <a:noFill/>
          <a:ln w="9525">
            <a:noFill/>
            <a:miter lim="800000"/>
            <a:headEnd/>
            <a:tailEnd/>
          </a:ln>
        </p:spPr>
        <p:txBody>
          <a:bodyPr wrap="none">
            <a:spAutoFit/>
          </a:bodyPr>
          <a:lstStyle/>
          <a:p>
            <a:pPr eaLnBrk="0" fontAlgn="base" hangingPunct="0">
              <a:spcBef>
                <a:spcPct val="0"/>
              </a:spcBef>
              <a:spcAft>
                <a:spcPct val="0"/>
              </a:spcAft>
            </a:pPr>
            <a:r>
              <a:rPr lang="en-US" sz="1200" b="1">
                <a:solidFill>
                  <a:prstClr val="black"/>
                </a:solidFill>
                <a:latin typeface="Arial" pitchFamily="34" charset="0"/>
                <a:cs typeface="Arial" pitchFamily="34" charset="0"/>
              </a:rPr>
              <a:t>NRP-2</a:t>
            </a:r>
          </a:p>
        </p:txBody>
      </p:sp>
      <p:sp>
        <p:nvSpPr>
          <p:cNvPr id="7225" name="Oval 95"/>
          <p:cNvSpPr>
            <a:spLocks noChangeArrowheads="1"/>
          </p:cNvSpPr>
          <p:nvPr/>
        </p:nvSpPr>
        <p:spPr bwMode="auto">
          <a:xfrm>
            <a:off x="7292975" y="2557463"/>
            <a:ext cx="174625" cy="87312"/>
          </a:xfrm>
          <a:prstGeom prst="ellipse">
            <a:avLst/>
          </a:prstGeom>
          <a:solidFill>
            <a:schemeClr val="accent2"/>
          </a:solidFill>
          <a:ln w="9525">
            <a:solidFill>
              <a:schemeClr val="bg2"/>
            </a:solidFill>
            <a:round/>
            <a:headEnd/>
            <a:tailEnd/>
          </a:ln>
        </p:spPr>
        <p:txBody>
          <a:bodyPr wrap="none" anchor="ctr"/>
          <a:lstStyle/>
          <a:p>
            <a:pPr fontAlgn="base">
              <a:spcBef>
                <a:spcPct val="0"/>
              </a:spcBef>
              <a:spcAft>
                <a:spcPct val="0"/>
              </a:spcAft>
            </a:pPr>
            <a:endParaRPr lang="en-US">
              <a:solidFill>
                <a:prstClr val="black"/>
              </a:solidFill>
              <a:latin typeface="Arial" pitchFamily="34" charset="0"/>
              <a:cs typeface="Arial" pitchFamily="34" charset="0"/>
            </a:endParaRPr>
          </a:p>
        </p:txBody>
      </p:sp>
      <p:sp>
        <p:nvSpPr>
          <p:cNvPr id="7226" name="Oval 96"/>
          <p:cNvSpPr>
            <a:spLocks noChangeArrowheads="1"/>
          </p:cNvSpPr>
          <p:nvPr/>
        </p:nvSpPr>
        <p:spPr bwMode="auto">
          <a:xfrm>
            <a:off x="7292975" y="2651125"/>
            <a:ext cx="174625" cy="88900"/>
          </a:xfrm>
          <a:prstGeom prst="ellipse">
            <a:avLst/>
          </a:prstGeom>
          <a:solidFill>
            <a:schemeClr val="accent2"/>
          </a:solidFill>
          <a:ln w="9525">
            <a:solidFill>
              <a:schemeClr val="bg2"/>
            </a:solidFill>
            <a:round/>
            <a:headEnd/>
            <a:tailEnd/>
          </a:ln>
        </p:spPr>
        <p:txBody>
          <a:bodyPr wrap="none" anchor="ctr"/>
          <a:lstStyle/>
          <a:p>
            <a:pPr fontAlgn="base">
              <a:spcBef>
                <a:spcPct val="0"/>
              </a:spcBef>
              <a:spcAft>
                <a:spcPct val="0"/>
              </a:spcAft>
            </a:pPr>
            <a:endParaRPr lang="en-US">
              <a:solidFill>
                <a:prstClr val="black"/>
              </a:solidFill>
              <a:latin typeface="Arial" pitchFamily="34" charset="0"/>
              <a:cs typeface="Arial" pitchFamily="34" charset="0"/>
            </a:endParaRPr>
          </a:p>
        </p:txBody>
      </p:sp>
      <p:sp>
        <p:nvSpPr>
          <p:cNvPr id="7227" name="AutoShape 97"/>
          <p:cNvSpPr>
            <a:spLocks noChangeArrowheads="1"/>
          </p:cNvSpPr>
          <p:nvPr/>
        </p:nvSpPr>
        <p:spPr bwMode="auto">
          <a:xfrm>
            <a:off x="7292975" y="2746375"/>
            <a:ext cx="180975" cy="144463"/>
          </a:xfrm>
          <a:prstGeom prst="diamond">
            <a:avLst/>
          </a:prstGeom>
          <a:solidFill>
            <a:schemeClr val="accent2"/>
          </a:solidFill>
          <a:ln w="9525">
            <a:solidFill>
              <a:schemeClr val="bg2"/>
            </a:solidFill>
            <a:miter lim="800000"/>
            <a:headEnd/>
            <a:tailEnd/>
          </a:ln>
        </p:spPr>
        <p:txBody>
          <a:bodyPr wrap="none" anchor="ctr"/>
          <a:lstStyle/>
          <a:p>
            <a:pPr fontAlgn="base">
              <a:spcBef>
                <a:spcPct val="0"/>
              </a:spcBef>
              <a:spcAft>
                <a:spcPct val="0"/>
              </a:spcAft>
            </a:pPr>
            <a:endParaRPr lang="en-US">
              <a:solidFill>
                <a:prstClr val="black"/>
              </a:solidFill>
              <a:latin typeface="Arial" pitchFamily="34" charset="0"/>
              <a:cs typeface="Arial" pitchFamily="34" charset="0"/>
            </a:endParaRPr>
          </a:p>
        </p:txBody>
      </p:sp>
      <p:sp>
        <p:nvSpPr>
          <p:cNvPr id="7228" name="AutoShape 98"/>
          <p:cNvSpPr>
            <a:spLocks noChangeArrowheads="1"/>
          </p:cNvSpPr>
          <p:nvPr/>
        </p:nvSpPr>
        <p:spPr bwMode="auto">
          <a:xfrm>
            <a:off x="7292975" y="2863850"/>
            <a:ext cx="180975" cy="141288"/>
          </a:xfrm>
          <a:prstGeom prst="diamond">
            <a:avLst/>
          </a:prstGeom>
          <a:solidFill>
            <a:schemeClr val="accent2"/>
          </a:solidFill>
          <a:ln w="9525">
            <a:solidFill>
              <a:schemeClr val="bg2"/>
            </a:solidFill>
            <a:miter lim="800000"/>
            <a:headEnd/>
            <a:tailEnd/>
          </a:ln>
        </p:spPr>
        <p:txBody>
          <a:bodyPr wrap="none" anchor="ctr"/>
          <a:lstStyle/>
          <a:p>
            <a:pPr fontAlgn="base">
              <a:spcBef>
                <a:spcPct val="0"/>
              </a:spcBef>
              <a:spcAft>
                <a:spcPct val="0"/>
              </a:spcAft>
            </a:pPr>
            <a:endParaRPr lang="en-US">
              <a:solidFill>
                <a:prstClr val="black"/>
              </a:solidFill>
              <a:latin typeface="Arial" pitchFamily="34" charset="0"/>
              <a:cs typeface="Arial" pitchFamily="34" charset="0"/>
            </a:endParaRPr>
          </a:p>
        </p:txBody>
      </p:sp>
      <p:sp>
        <p:nvSpPr>
          <p:cNvPr id="7229" name="Oval 99"/>
          <p:cNvSpPr>
            <a:spLocks noChangeArrowheads="1"/>
          </p:cNvSpPr>
          <p:nvPr/>
        </p:nvSpPr>
        <p:spPr bwMode="auto">
          <a:xfrm>
            <a:off x="7315200" y="3016250"/>
            <a:ext cx="136525" cy="131763"/>
          </a:xfrm>
          <a:prstGeom prst="ellipse">
            <a:avLst/>
          </a:prstGeom>
          <a:solidFill>
            <a:schemeClr val="accent2"/>
          </a:solidFill>
          <a:ln w="9525">
            <a:solidFill>
              <a:schemeClr val="bg2"/>
            </a:solidFill>
            <a:round/>
            <a:headEnd/>
            <a:tailEnd/>
          </a:ln>
        </p:spPr>
        <p:txBody>
          <a:bodyPr wrap="none" anchor="ctr"/>
          <a:lstStyle/>
          <a:p>
            <a:pPr fontAlgn="base">
              <a:spcBef>
                <a:spcPct val="0"/>
              </a:spcBef>
              <a:spcAft>
                <a:spcPct val="0"/>
              </a:spcAft>
            </a:pPr>
            <a:endParaRPr lang="en-US">
              <a:solidFill>
                <a:prstClr val="black"/>
              </a:solidFill>
              <a:latin typeface="Arial" pitchFamily="34" charset="0"/>
              <a:cs typeface="Arial" pitchFamily="34" charset="0"/>
            </a:endParaRPr>
          </a:p>
        </p:txBody>
      </p:sp>
      <p:sp>
        <p:nvSpPr>
          <p:cNvPr id="7230" name="Line 100"/>
          <p:cNvSpPr>
            <a:spLocks noChangeShapeType="1"/>
          </p:cNvSpPr>
          <p:nvPr/>
        </p:nvSpPr>
        <p:spPr bwMode="auto">
          <a:xfrm flipH="1">
            <a:off x="7362825" y="3157538"/>
            <a:ext cx="0" cy="382587"/>
          </a:xfrm>
          <a:prstGeom prst="line">
            <a:avLst/>
          </a:prstGeom>
          <a:noFill/>
          <a:ln w="19050">
            <a:solidFill>
              <a:srgbClr val="FF0000"/>
            </a:solidFill>
            <a:round/>
            <a:headEnd/>
            <a:tailEnd/>
          </a:ln>
        </p:spPr>
        <p:txBody>
          <a:bodyPr/>
          <a:lstStyle/>
          <a:p>
            <a:pPr fontAlgn="base">
              <a:spcBef>
                <a:spcPct val="0"/>
              </a:spcBef>
              <a:spcAft>
                <a:spcPct val="0"/>
              </a:spcAft>
            </a:pPr>
            <a:endParaRPr lang="it-IT">
              <a:solidFill>
                <a:prstClr val="black"/>
              </a:solidFill>
              <a:latin typeface="Arial" pitchFamily="34" charset="0"/>
              <a:cs typeface="Arial" pitchFamily="34" charset="0"/>
            </a:endParaRPr>
          </a:p>
        </p:txBody>
      </p:sp>
      <p:grpSp>
        <p:nvGrpSpPr>
          <p:cNvPr id="10" name="Group 101"/>
          <p:cNvGrpSpPr>
            <a:grpSpLocks/>
          </p:cNvGrpSpPr>
          <p:nvPr/>
        </p:nvGrpSpPr>
        <p:grpSpPr bwMode="auto">
          <a:xfrm>
            <a:off x="2049463" y="4343400"/>
            <a:ext cx="2751137" cy="76200"/>
            <a:chOff x="1833" y="3174"/>
            <a:chExt cx="1356" cy="117"/>
          </a:xfrm>
        </p:grpSpPr>
        <p:sp>
          <p:nvSpPr>
            <p:cNvPr id="7246" name="Line 102"/>
            <p:cNvSpPr>
              <a:spLocks noChangeShapeType="1"/>
            </p:cNvSpPr>
            <p:nvPr/>
          </p:nvSpPr>
          <p:spPr bwMode="auto">
            <a:xfrm>
              <a:off x="1836" y="3282"/>
              <a:ext cx="1350" cy="0"/>
            </a:xfrm>
            <a:prstGeom prst="line">
              <a:avLst/>
            </a:prstGeom>
            <a:noFill/>
            <a:ln w="28575">
              <a:solidFill>
                <a:schemeClr val="tx1"/>
              </a:solidFill>
              <a:round/>
              <a:headEnd/>
              <a:tailEnd/>
            </a:ln>
          </p:spPr>
          <p:txBody>
            <a:bodyPr/>
            <a:lstStyle/>
            <a:p>
              <a:pPr fontAlgn="base">
                <a:spcBef>
                  <a:spcPct val="0"/>
                </a:spcBef>
                <a:spcAft>
                  <a:spcPct val="0"/>
                </a:spcAft>
              </a:pPr>
              <a:endParaRPr lang="it-IT">
                <a:solidFill>
                  <a:prstClr val="black"/>
                </a:solidFill>
                <a:latin typeface="Arial" pitchFamily="34" charset="0"/>
                <a:cs typeface="Arial" pitchFamily="34" charset="0"/>
              </a:endParaRPr>
            </a:p>
          </p:txBody>
        </p:sp>
        <p:sp>
          <p:nvSpPr>
            <p:cNvPr id="7247" name="Line 103"/>
            <p:cNvSpPr>
              <a:spLocks noChangeShapeType="1"/>
            </p:cNvSpPr>
            <p:nvPr/>
          </p:nvSpPr>
          <p:spPr bwMode="auto">
            <a:xfrm>
              <a:off x="1833" y="3174"/>
              <a:ext cx="0" cy="117"/>
            </a:xfrm>
            <a:prstGeom prst="line">
              <a:avLst/>
            </a:prstGeom>
            <a:noFill/>
            <a:ln w="28575">
              <a:solidFill>
                <a:schemeClr val="tx1"/>
              </a:solidFill>
              <a:round/>
              <a:headEnd/>
              <a:tailEnd/>
            </a:ln>
          </p:spPr>
          <p:txBody>
            <a:bodyPr/>
            <a:lstStyle/>
            <a:p>
              <a:pPr fontAlgn="base">
                <a:spcBef>
                  <a:spcPct val="0"/>
                </a:spcBef>
                <a:spcAft>
                  <a:spcPct val="0"/>
                </a:spcAft>
              </a:pPr>
              <a:endParaRPr lang="it-IT">
                <a:solidFill>
                  <a:prstClr val="black"/>
                </a:solidFill>
                <a:latin typeface="Arial" pitchFamily="34" charset="0"/>
                <a:cs typeface="Arial" pitchFamily="34" charset="0"/>
              </a:endParaRPr>
            </a:p>
          </p:txBody>
        </p:sp>
        <p:sp>
          <p:nvSpPr>
            <p:cNvPr id="7248" name="Line 104"/>
            <p:cNvSpPr>
              <a:spLocks noChangeShapeType="1"/>
            </p:cNvSpPr>
            <p:nvPr/>
          </p:nvSpPr>
          <p:spPr bwMode="auto">
            <a:xfrm>
              <a:off x="3189" y="3174"/>
              <a:ext cx="0" cy="117"/>
            </a:xfrm>
            <a:prstGeom prst="line">
              <a:avLst/>
            </a:prstGeom>
            <a:noFill/>
            <a:ln w="28575">
              <a:solidFill>
                <a:schemeClr val="tx1"/>
              </a:solidFill>
              <a:round/>
              <a:headEnd/>
              <a:tailEnd/>
            </a:ln>
          </p:spPr>
          <p:txBody>
            <a:bodyPr/>
            <a:lstStyle/>
            <a:p>
              <a:pPr fontAlgn="base">
                <a:spcBef>
                  <a:spcPct val="0"/>
                </a:spcBef>
                <a:spcAft>
                  <a:spcPct val="0"/>
                </a:spcAft>
              </a:pPr>
              <a:endParaRPr lang="it-IT">
                <a:solidFill>
                  <a:prstClr val="black"/>
                </a:solidFill>
                <a:latin typeface="Arial" pitchFamily="34" charset="0"/>
                <a:cs typeface="Arial" pitchFamily="34" charset="0"/>
              </a:endParaRPr>
            </a:p>
          </p:txBody>
        </p:sp>
      </p:grpSp>
      <p:sp>
        <p:nvSpPr>
          <p:cNvPr id="7232" name="Line 105"/>
          <p:cNvSpPr>
            <a:spLocks noChangeShapeType="1"/>
          </p:cNvSpPr>
          <p:nvPr/>
        </p:nvSpPr>
        <p:spPr bwMode="auto">
          <a:xfrm flipH="1">
            <a:off x="3203575" y="4522788"/>
            <a:ext cx="12700" cy="490537"/>
          </a:xfrm>
          <a:prstGeom prst="line">
            <a:avLst/>
          </a:prstGeom>
          <a:noFill/>
          <a:ln w="28575">
            <a:solidFill>
              <a:schemeClr val="tx1"/>
            </a:solidFill>
            <a:round/>
            <a:headEnd/>
            <a:tailEnd type="triangle" w="med" len="med"/>
          </a:ln>
        </p:spPr>
        <p:txBody>
          <a:bodyPr/>
          <a:lstStyle/>
          <a:p>
            <a:pPr fontAlgn="base">
              <a:spcBef>
                <a:spcPct val="0"/>
              </a:spcBef>
              <a:spcAft>
                <a:spcPct val="0"/>
              </a:spcAft>
            </a:pPr>
            <a:endParaRPr lang="it-IT">
              <a:solidFill>
                <a:prstClr val="black"/>
              </a:solidFill>
              <a:latin typeface="Arial" pitchFamily="34" charset="0"/>
              <a:cs typeface="Arial" pitchFamily="34" charset="0"/>
            </a:endParaRPr>
          </a:p>
        </p:txBody>
      </p:sp>
      <p:sp>
        <p:nvSpPr>
          <p:cNvPr id="7233" name="Line 106"/>
          <p:cNvSpPr>
            <a:spLocks noChangeShapeType="1"/>
          </p:cNvSpPr>
          <p:nvPr/>
        </p:nvSpPr>
        <p:spPr bwMode="auto">
          <a:xfrm>
            <a:off x="6583363" y="4522788"/>
            <a:ext cx="4762" cy="561975"/>
          </a:xfrm>
          <a:prstGeom prst="line">
            <a:avLst/>
          </a:prstGeom>
          <a:noFill/>
          <a:ln w="28575">
            <a:solidFill>
              <a:schemeClr val="tx1"/>
            </a:solidFill>
            <a:round/>
            <a:headEnd/>
            <a:tailEnd type="triangle" w="med" len="med"/>
          </a:ln>
        </p:spPr>
        <p:txBody>
          <a:bodyPr/>
          <a:lstStyle/>
          <a:p>
            <a:pPr fontAlgn="base">
              <a:spcBef>
                <a:spcPct val="0"/>
              </a:spcBef>
              <a:spcAft>
                <a:spcPct val="0"/>
              </a:spcAft>
            </a:pPr>
            <a:endParaRPr lang="it-IT">
              <a:solidFill>
                <a:prstClr val="black"/>
              </a:solidFill>
              <a:latin typeface="Arial" pitchFamily="34" charset="0"/>
              <a:cs typeface="Arial" pitchFamily="34" charset="0"/>
            </a:endParaRPr>
          </a:p>
        </p:txBody>
      </p:sp>
      <p:sp>
        <p:nvSpPr>
          <p:cNvPr id="7234" name="Rectangle 108"/>
          <p:cNvSpPr>
            <a:spLocks noChangeArrowheads="1"/>
          </p:cNvSpPr>
          <p:nvPr/>
        </p:nvSpPr>
        <p:spPr bwMode="auto">
          <a:xfrm>
            <a:off x="1600200" y="2471738"/>
            <a:ext cx="930275" cy="1871662"/>
          </a:xfrm>
          <a:prstGeom prst="rect">
            <a:avLst/>
          </a:prstGeom>
          <a:noFill/>
          <a:ln w="28575">
            <a:solidFill>
              <a:srgbClr val="CC3300"/>
            </a:solidFill>
            <a:miter lim="800000"/>
            <a:headEnd/>
            <a:tailEnd/>
          </a:ln>
        </p:spPr>
        <p:txBody>
          <a:bodyPr wrap="none" anchor="ctr"/>
          <a:lstStyle/>
          <a:p>
            <a:pPr fontAlgn="base">
              <a:spcBef>
                <a:spcPct val="0"/>
              </a:spcBef>
              <a:spcAft>
                <a:spcPct val="0"/>
              </a:spcAft>
            </a:pPr>
            <a:endParaRPr lang="en-US">
              <a:solidFill>
                <a:prstClr val="black"/>
              </a:solidFill>
              <a:latin typeface="Arial" pitchFamily="34" charset="0"/>
              <a:cs typeface="Arial" pitchFamily="34" charset="0"/>
            </a:endParaRPr>
          </a:p>
        </p:txBody>
      </p:sp>
      <p:sp>
        <p:nvSpPr>
          <p:cNvPr id="7235" name="Rectangle 111"/>
          <p:cNvSpPr>
            <a:spLocks noChangeArrowheads="1"/>
          </p:cNvSpPr>
          <p:nvPr/>
        </p:nvSpPr>
        <p:spPr bwMode="auto">
          <a:xfrm>
            <a:off x="4098925" y="2414588"/>
            <a:ext cx="930275" cy="1943100"/>
          </a:xfrm>
          <a:prstGeom prst="rect">
            <a:avLst/>
          </a:prstGeom>
          <a:noFill/>
          <a:ln w="28575">
            <a:solidFill>
              <a:srgbClr val="CC3300"/>
            </a:solidFill>
            <a:miter lim="800000"/>
            <a:headEnd/>
            <a:tailEnd/>
          </a:ln>
        </p:spPr>
        <p:txBody>
          <a:bodyPr wrap="none" anchor="ctr"/>
          <a:lstStyle/>
          <a:p>
            <a:pPr fontAlgn="base">
              <a:spcBef>
                <a:spcPct val="0"/>
              </a:spcBef>
              <a:spcAft>
                <a:spcPct val="0"/>
              </a:spcAft>
            </a:pPr>
            <a:endParaRPr lang="en-US">
              <a:solidFill>
                <a:prstClr val="black"/>
              </a:solidFill>
              <a:latin typeface="Arial" pitchFamily="34" charset="0"/>
              <a:cs typeface="Arial" pitchFamily="34" charset="0"/>
            </a:endParaRPr>
          </a:p>
        </p:txBody>
      </p:sp>
      <p:sp>
        <p:nvSpPr>
          <p:cNvPr id="7236" name="Oval 112"/>
          <p:cNvSpPr>
            <a:spLocks noChangeArrowheads="1"/>
          </p:cNvSpPr>
          <p:nvPr/>
        </p:nvSpPr>
        <p:spPr bwMode="auto">
          <a:xfrm>
            <a:off x="3733800" y="4437063"/>
            <a:ext cx="1676400" cy="903287"/>
          </a:xfrm>
          <a:prstGeom prst="ellipse">
            <a:avLst/>
          </a:prstGeom>
          <a:solidFill>
            <a:schemeClr val="accent4">
              <a:lumMod val="50000"/>
            </a:schemeClr>
          </a:solidFill>
          <a:ln w="9525" algn="ctr">
            <a:noFill/>
            <a:round/>
            <a:headEnd/>
            <a:tailEnd/>
          </a:ln>
        </p:spPr>
        <p:txBody>
          <a:bodyPr wrap="none" anchor="ctr"/>
          <a:lstStyle/>
          <a:p>
            <a:pPr fontAlgn="base">
              <a:spcBef>
                <a:spcPct val="0"/>
              </a:spcBef>
              <a:spcAft>
                <a:spcPct val="0"/>
              </a:spcAft>
            </a:pPr>
            <a:endParaRPr lang="en-US">
              <a:solidFill>
                <a:prstClr val="black"/>
              </a:solidFill>
              <a:latin typeface="Arial" pitchFamily="34" charset="0"/>
              <a:cs typeface="Arial" pitchFamily="34" charset="0"/>
            </a:endParaRPr>
          </a:p>
        </p:txBody>
      </p:sp>
      <p:sp>
        <p:nvSpPr>
          <p:cNvPr id="7237" name="Text Box 113"/>
          <p:cNvSpPr txBox="1">
            <a:spLocks noChangeArrowheads="1"/>
          </p:cNvSpPr>
          <p:nvPr/>
        </p:nvSpPr>
        <p:spPr bwMode="auto">
          <a:xfrm>
            <a:off x="4000848" y="4724400"/>
            <a:ext cx="1208985" cy="276999"/>
          </a:xfrm>
          <a:prstGeom prst="rect">
            <a:avLst/>
          </a:prstGeom>
          <a:noFill/>
          <a:ln w="9525" algn="ctr">
            <a:noFill/>
            <a:miter lim="800000"/>
            <a:headEnd/>
            <a:tailEnd/>
          </a:ln>
        </p:spPr>
        <p:txBody>
          <a:bodyPr wrap="none">
            <a:spAutoFit/>
          </a:bodyPr>
          <a:lstStyle/>
          <a:p>
            <a:pPr algn="ctr" eaLnBrk="0" fontAlgn="base" hangingPunct="0">
              <a:spcBef>
                <a:spcPct val="0"/>
              </a:spcBef>
              <a:spcAft>
                <a:spcPct val="0"/>
              </a:spcAft>
            </a:pPr>
            <a:r>
              <a:rPr lang="en-US" sz="1200" b="1" dirty="0" err="1" smtClean="0">
                <a:solidFill>
                  <a:srgbClr val="FFFF00"/>
                </a:solidFill>
                <a:latin typeface="Arial" pitchFamily="34" charset="0"/>
                <a:cs typeface="Arial" pitchFamily="34" charset="0"/>
              </a:rPr>
              <a:t>Ramucirumab</a:t>
            </a:r>
            <a:endParaRPr lang="en-US" sz="1200" b="1" dirty="0">
              <a:solidFill>
                <a:srgbClr val="FFFF00"/>
              </a:solidFill>
              <a:latin typeface="Arial" pitchFamily="34" charset="0"/>
              <a:cs typeface="Arial" pitchFamily="34" charset="0"/>
            </a:endParaRPr>
          </a:p>
        </p:txBody>
      </p:sp>
      <p:sp>
        <p:nvSpPr>
          <p:cNvPr id="7238" name="Rectangle 114"/>
          <p:cNvSpPr>
            <a:spLocks noChangeArrowheads="1"/>
          </p:cNvSpPr>
          <p:nvPr/>
        </p:nvSpPr>
        <p:spPr bwMode="auto">
          <a:xfrm>
            <a:off x="6172200" y="2395538"/>
            <a:ext cx="930275" cy="2025650"/>
          </a:xfrm>
          <a:prstGeom prst="rect">
            <a:avLst/>
          </a:prstGeom>
          <a:noFill/>
          <a:ln w="28575">
            <a:solidFill>
              <a:srgbClr val="CC3300"/>
            </a:solidFill>
            <a:miter lim="800000"/>
            <a:headEnd/>
            <a:tailEnd/>
          </a:ln>
        </p:spPr>
        <p:txBody>
          <a:bodyPr wrap="none" anchor="ctr"/>
          <a:lstStyle/>
          <a:p>
            <a:pPr fontAlgn="base">
              <a:spcBef>
                <a:spcPct val="0"/>
              </a:spcBef>
              <a:spcAft>
                <a:spcPct val="0"/>
              </a:spcAft>
            </a:pPr>
            <a:endParaRPr lang="en-US">
              <a:solidFill>
                <a:prstClr val="black"/>
              </a:solidFill>
              <a:latin typeface="Arial" pitchFamily="34" charset="0"/>
              <a:cs typeface="Arial" pitchFamily="34" charset="0"/>
            </a:endParaRPr>
          </a:p>
        </p:txBody>
      </p:sp>
      <p:sp>
        <p:nvSpPr>
          <p:cNvPr id="7239" name="Rectangle 117"/>
          <p:cNvSpPr>
            <a:spLocks noChangeArrowheads="1"/>
          </p:cNvSpPr>
          <p:nvPr/>
        </p:nvSpPr>
        <p:spPr bwMode="auto">
          <a:xfrm>
            <a:off x="152400" y="0"/>
            <a:ext cx="8839200" cy="1144588"/>
          </a:xfrm>
          <a:prstGeom prst="rect">
            <a:avLst/>
          </a:prstGeom>
          <a:noFill/>
          <a:ln w="9525">
            <a:noFill/>
            <a:miter lim="800000"/>
            <a:headEnd/>
            <a:tailEnd/>
          </a:ln>
        </p:spPr>
        <p:txBody>
          <a:bodyPr anchor="ctr"/>
          <a:lstStyle/>
          <a:p>
            <a:pPr algn="ctr" fontAlgn="base">
              <a:spcBef>
                <a:spcPct val="0"/>
              </a:spcBef>
              <a:spcAft>
                <a:spcPct val="0"/>
              </a:spcAft>
            </a:pPr>
            <a:endParaRPr lang="en-US" b="1">
              <a:solidFill>
                <a:prstClr val="black"/>
              </a:solidFill>
              <a:latin typeface="Arial" pitchFamily="34" charset="0"/>
              <a:cs typeface="Arial" pitchFamily="34" charset="0"/>
            </a:endParaRPr>
          </a:p>
        </p:txBody>
      </p:sp>
      <p:sp>
        <p:nvSpPr>
          <p:cNvPr id="121" name="Oval 120"/>
          <p:cNvSpPr/>
          <p:nvPr/>
        </p:nvSpPr>
        <p:spPr>
          <a:xfrm>
            <a:off x="2411413" y="5013325"/>
            <a:ext cx="1600200" cy="1066800"/>
          </a:xfrm>
          <a:prstGeom prst="ellipse">
            <a:avLst/>
          </a:prstGeom>
          <a:solidFill>
            <a:srgbClr val="F25A0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122" name="Oval 121"/>
          <p:cNvSpPr/>
          <p:nvPr/>
        </p:nvSpPr>
        <p:spPr>
          <a:xfrm>
            <a:off x="5638800" y="5084763"/>
            <a:ext cx="1905000" cy="1219200"/>
          </a:xfrm>
          <a:prstGeom prst="ellipse">
            <a:avLst/>
          </a:prstGeom>
          <a:solidFill>
            <a:srgbClr val="F25A0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7242" name="Rectangle 107"/>
          <p:cNvSpPr>
            <a:spLocks noChangeArrowheads="1"/>
          </p:cNvSpPr>
          <p:nvPr/>
        </p:nvSpPr>
        <p:spPr bwMode="auto">
          <a:xfrm>
            <a:off x="2466975" y="5280025"/>
            <a:ext cx="1522413" cy="495300"/>
          </a:xfrm>
          <a:prstGeom prst="rect">
            <a:avLst/>
          </a:prstGeom>
          <a:noFill/>
          <a:ln w="9525">
            <a:noFill/>
            <a:miter lim="800000"/>
            <a:headEnd/>
            <a:tailEnd/>
          </a:ln>
        </p:spPr>
        <p:txBody>
          <a:bodyPr wrap="none">
            <a:spAutoFit/>
          </a:bodyPr>
          <a:lstStyle/>
          <a:p>
            <a:pPr algn="ctr" eaLnBrk="0" fontAlgn="base" hangingPunct="0">
              <a:lnSpc>
                <a:spcPct val="95000"/>
              </a:lnSpc>
              <a:spcBef>
                <a:spcPct val="0"/>
              </a:spcBef>
              <a:spcAft>
                <a:spcPct val="0"/>
              </a:spcAft>
            </a:pPr>
            <a:r>
              <a:rPr lang="en-US" sz="1400" b="1">
                <a:solidFill>
                  <a:prstClr val="white"/>
                </a:solidFill>
                <a:latin typeface="Arial" pitchFamily="34" charset="0"/>
                <a:cs typeface="Arial" pitchFamily="34" charset="0"/>
              </a:rPr>
              <a:t>Vasculogenesis</a:t>
            </a:r>
          </a:p>
          <a:p>
            <a:pPr algn="ctr" eaLnBrk="0" fontAlgn="base" hangingPunct="0">
              <a:lnSpc>
                <a:spcPct val="95000"/>
              </a:lnSpc>
              <a:spcBef>
                <a:spcPct val="0"/>
              </a:spcBef>
              <a:spcAft>
                <a:spcPct val="0"/>
              </a:spcAft>
            </a:pPr>
            <a:r>
              <a:rPr lang="en-US" sz="1400" b="1">
                <a:solidFill>
                  <a:prstClr val="white"/>
                </a:solidFill>
                <a:latin typeface="Arial" pitchFamily="34" charset="0"/>
                <a:cs typeface="Arial" pitchFamily="34" charset="0"/>
              </a:rPr>
              <a:t>Angiogenesis</a:t>
            </a:r>
          </a:p>
        </p:txBody>
      </p:sp>
      <p:sp>
        <p:nvSpPr>
          <p:cNvPr id="7243" name="Rectangle 121"/>
          <p:cNvSpPr>
            <a:spLocks noChangeArrowheads="1"/>
          </p:cNvSpPr>
          <p:nvPr/>
        </p:nvSpPr>
        <p:spPr bwMode="auto">
          <a:xfrm>
            <a:off x="5599113" y="5373688"/>
            <a:ext cx="1944687" cy="495300"/>
          </a:xfrm>
          <a:prstGeom prst="rect">
            <a:avLst/>
          </a:prstGeom>
          <a:noFill/>
          <a:ln w="9525">
            <a:noFill/>
            <a:miter lim="800000"/>
            <a:headEnd/>
            <a:tailEnd/>
          </a:ln>
        </p:spPr>
        <p:txBody>
          <a:bodyPr wrap="none">
            <a:spAutoFit/>
          </a:bodyPr>
          <a:lstStyle/>
          <a:p>
            <a:pPr algn="ctr" eaLnBrk="0" fontAlgn="base" hangingPunct="0">
              <a:lnSpc>
                <a:spcPct val="95000"/>
              </a:lnSpc>
              <a:spcBef>
                <a:spcPct val="0"/>
              </a:spcBef>
              <a:spcAft>
                <a:spcPct val="0"/>
              </a:spcAft>
            </a:pPr>
            <a:r>
              <a:rPr lang="en-US" sz="1400" b="1">
                <a:solidFill>
                  <a:prstClr val="white"/>
                </a:solidFill>
                <a:latin typeface="Arial" pitchFamily="34" charset="0"/>
                <a:cs typeface="Arial" pitchFamily="34" charset="0"/>
              </a:rPr>
              <a:t>Angiogenesis</a:t>
            </a:r>
          </a:p>
          <a:p>
            <a:pPr algn="ctr" eaLnBrk="0" fontAlgn="base" hangingPunct="0">
              <a:lnSpc>
                <a:spcPct val="95000"/>
              </a:lnSpc>
              <a:spcBef>
                <a:spcPct val="0"/>
              </a:spcBef>
              <a:spcAft>
                <a:spcPct val="0"/>
              </a:spcAft>
            </a:pPr>
            <a:r>
              <a:rPr lang="en-US" sz="1400" b="1">
                <a:solidFill>
                  <a:prstClr val="white"/>
                </a:solidFill>
                <a:latin typeface="Arial" pitchFamily="34" charset="0"/>
                <a:cs typeface="Arial" pitchFamily="34" charset="0"/>
              </a:rPr>
              <a:t> Lymphangiogenesis</a:t>
            </a:r>
          </a:p>
        </p:txBody>
      </p:sp>
      <p:sp>
        <p:nvSpPr>
          <p:cNvPr id="7244" name="Title 124"/>
          <p:cNvSpPr>
            <a:spLocks noGrp="1"/>
          </p:cNvSpPr>
          <p:nvPr>
            <p:ph type="title" idx="4294967295"/>
          </p:nvPr>
        </p:nvSpPr>
        <p:spPr>
          <a:xfrm>
            <a:off x="539552" y="188640"/>
            <a:ext cx="8534400" cy="819150"/>
          </a:xfrm>
        </p:spPr>
        <p:txBody>
          <a:bodyPr/>
          <a:lstStyle/>
          <a:p>
            <a:pPr algn="ctr"/>
            <a:r>
              <a:rPr lang="en-US" sz="2800" b="1" dirty="0" err="1" smtClean="0">
                <a:solidFill>
                  <a:srgbClr val="0000CC"/>
                </a:solidFill>
                <a:latin typeface="Arial" pitchFamily="34" charset="0"/>
                <a:cs typeface="Arial" pitchFamily="34" charset="0"/>
              </a:rPr>
              <a:t>Ramucirumab</a:t>
            </a:r>
            <a:r>
              <a:rPr lang="en-US" sz="2800" b="1" dirty="0" smtClean="0">
                <a:solidFill>
                  <a:srgbClr val="0000CC"/>
                </a:solidFill>
                <a:latin typeface="Arial" pitchFamily="34" charset="0"/>
                <a:cs typeface="Arial" pitchFamily="34" charset="0"/>
              </a:rPr>
              <a:t> (IMC-1121B), a fully human                   IgG1 monoclonal antibody,  targets VEGFR2</a:t>
            </a:r>
            <a:endParaRPr lang="en-US" sz="2800" dirty="0" smtClean="0">
              <a:solidFill>
                <a:srgbClr val="0000CC"/>
              </a:solidFill>
              <a:latin typeface="Arial" pitchFamily="34" charset="0"/>
              <a:cs typeface="Arial" pitchFamily="34" charset="0"/>
            </a:endParaRPr>
          </a:p>
        </p:txBody>
      </p:sp>
      <p:sp>
        <p:nvSpPr>
          <p:cNvPr id="7245" name="TextBox 116"/>
          <p:cNvSpPr txBox="1">
            <a:spLocks noChangeArrowheads="1"/>
          </p:cNvSpPr>
          <p:nvPr/>
        </p:nvSpPr>
        <p:spPr bwMode="auto">
          <a:xfrm>
            <a:off x="323528" y="6237312"/>
            <a:ext cx="8642350" cy="460375"/>
          </a:xfrm>
          <a:prstGeom prst="rect">
            <a:avLst/>
          </a:prstGeom>
          <a:noFill/>
          <a:ln w="9525">
            <a:noFill/>
            <a:miter lim="800000"/>
            <a:headEnd/>
            <a:tailEnd/>
          </a:ln>
        </p:spPr>
        <p:txBody>
          <a:bodyPr>
            <a:spAutoFit/>
          </a:bodyPr>
          <a:lstStyle/>
          <a:p>
            <a:pPr fontAlgn="base">
              <a:spcBef>
                <a:spcPct val="0"/>
              </a:spcBef>
              <a:spcAft>
                <a:spcPct val="0"/>
              </a:spcAft>
            </a:pPr>
            <a:r>
              <a:rPr lang="en-US" sz="800" dirty="0">
                <a:solidFill>
                  <a:prstClr val="black"/>
                </a:solidFill>
                <a:latin typeface="Arial" pitchFamily="34" charset="0"/>
                <a:cs typeface="Arial" pitchFamily="34" charset="0"/>
              </a:rPr>
              <a:t>www.researchvegf.com</a:t>
            </a:r>
          </a:p>
          <a:p>
            <a:pPr fontAlgn="base">
              <a:spcBef>
                <a:spcPct val="0"/>
              </a:spcBef>
              <a:spcAft>
                <a:spcPct val="0"/>
              </a:spcAft>
            </a:pPr>
            <a:r>
              <a:rPr lang="en-US" sz="800" dirty="0" err="1">
                <a:solidFill>
                  <a:prstClr val="black"/>
                </a:solidFill>
                <a:latin typeface="Arial" pitchFamily="34" charset="0"/>
                <a:cs typeface="Arial" pitchFamily="34" charset="0"/>
              </a:rPr>
              <a:t>Youssoufian</a:t>
            </a:r>
            <a:r>
              <a:rPr lang="en-US" sz="800" dirty="0">
                <a:solidFill>
                  <a:prstClr val="black"/>
                </a:solidFill>
                <a:latin typeface="Arial" pitchFamily="34" charset="0"/>
                <a:cs typeface="Arial" pitchFamily="34" charset="0"/>
              </a:rPr>
              <a:t> H, </a:t>
            </a:r>
            <a:r>
              <a:rPr lang="en-US" sz="800" dirty="0" err="1">
                <a:solidFill>
                  <a:prstClr val="black"/>
                </a:solidFill>
                <a:latin typeface="Arial" pitchFamily="34" charset="0"/>
                <a:cs typeface="Arial" pitchFamily="34" charset="0"/>
              </a:rPr>
              <a:t>Hicklin</a:t>
            </a:r>
            <a:r>
              <a:rPr lang="en-US" sz="800" dirty="0">
                <a:solidFill>
                  <a:prstClr val="black"/>
                </a:solidFill>
                <a:latin typeface="Arial" pitchFamily="34" charset="0"/>
                <a:cs typeface="Arial" pitchFamily="34" charset="0"/>
              </a:rPr>
              <a:t> DJ, </a:t>
            </a:r>
            <a:r>
              <a:rPr lang="en-US" sz="800" dirty="0" err="1">
                <a:solidFill>
                  <a:prstClr val="black"/>
                </a:solidFill>
                <a:latin typeface="Arial" pitchFamily="34" charset="0"/>
                <a:cs typeface="Arial" pitchFamily="34" charset="0"/>
              </a:rPr>
              <a:t>Rowinsky</a:t>
            </a:r>
            <a:r>
              <a:rPr lang="en-US" sz="800" dirty="0">
                <a:solidFill>
                  <a:prstClr val="black"/>
                </a:solidFill>
                <a:latin typeface="Arial" pitchFamily="34" charset="0"/>
                <a:cs typeface="Arial" pitchFamily="34" charset="0"/>
              </a:rPr>
              <a:t> EK. Review: monoclonal antibodies to the vascular endothelial growth factor receptor-2 in cancer therapy. </a:t>
            </a:r>
            <a:r>
              <a:rPr lang="en-US" sz="800" dirty="0" err="1">
                <a:solidFill>
                  <a:prstClr val="black"/>
                </a:solidFill>
                <a:latin typeface="Arial" pitchFamily="34" charset="0"/>
                <a:cs typeface="Arial" pitchFamily="34" charset="0"/>
              </a:rPr>
              <a:t>Clin</a:t>
            </a:r>
            <a:r>
              <a:rPr lang="en-US" sz="800" dirty="0">
                <a:solidFill>
                  <a:prstClr val="black"/>
                </a:solidFill>
                <a:latin typeface="Arial" pitchFamily="34" charset="0"/>
                <a:cs typeface="Arial" pitchFamily="34" charset="0"/>
              </a:rPr>
              <a:t> Cancer Res. 2007 Sep 15;13(18 Pt 2):5544s-5548s.</a:t>
            </a:r>
          </a:p>
          <a:p>
            <a:pPr fontAlgn="base">
              <a:spcBef>
                <a:spcPct val="0"/>
              </a:spcBef>
              <a:spcAft>
                <a:spcPct val="0"/>
              </a:spcAft>
            </a:pPr>
            <a:endParaRPr lang="en-US" sz="800" dirty="0">
              <a:solidFill>
                <a:prstClr val="black"/>
              </a:solidFill>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6" name="Title 1"/>
          <p:cNvSpPr>
            <a:spLocks noGrp="1"/>
          </p:cNvSpPr>
          <p:nvPr>
            <p:ph type="title" idx="4294967295"/>
          </p:nvPr>
        </p:nvSpPr>
        <p:spPr>
          <a:xfrm>
            <a:off x="320675" y="558800"/>
            <a:ext cx="8499475" cy="638175"/>
          </a:xfrm>
        </p:spPr>
        <p:txBody>
          <a:bodyPr anchor="b">
            <a:noAutofit/>
          </a:bodyPr>
          <a:lstStyle/>
          <a:p>
            <a:pPr algn="ctr" eaLnBrk="1" hangingPunct="1">
              <a:defRPr/>
            </a:pPr>
            <a:r>
              <a:rPr lang="en-US" sz="3200" b="1" dirty="0" smtClean="0">
                <a:solidFill>
                  <a:srgbClr val="0000CC"/>
                </a:solidFill>
                <a:latin typeface="Arial" pitchFamily="34" charset="0"/>
                <a:ea typeface="ＭＳ Ｐゴシック" charset="-128"/>
                <a:cs typeface="Arial" pitchFamily="34" charset="0"/>
              </a:rPr>
              <a:t>Studies of </a:t>
            </a:r>
            <a:r>
              <a:rPr lang="en-US" sz="3200" b="1" dirty="0" err="1" smtClean="0">
                <a:solidFill>
                  <a:srgbClr val="0000CC"/>
                </a:solidFill>
                <a:latin typeface="Arial" pitchFamily="34" charset="0"/>
                <a:ea typeface="ＭＳ Ｐゴシック" charset="-128"/>
                <a:cs typeface="Arial" pitchFamily="34" charset="0"/>
              </a:rPr>
              <a:t>ramucirumab</a:t>
            </a:r>
            <a:r>
              <a:rPr lang="en-US" sz="3200" b="1" dirty="0" smtClean="0">
                <a:solidFill>
                  <a:srgbClr val="0000CC"/>
                </a:solidFill>
                <a:latin typeface="Arial" pitchFamily="34" charset="0"/>
                <a:ea typeface="ＭＳ Ｐゴシック" charset="-128"/>
                <a:cs typeface="Arial" pitchFamily="34" charset="0"/>
              </a:rPr>
              <a:t> in NSCLC</a:t>
            </a:r>
          </a:p>
        </p:txBody>
      </p:sp>
      <p:graphicFrame>
        <p:nvGraphicFramePr>
          <p:cNvPr id="11358" name="Group 94"/>
          <p:cNvGraphicFramePr>
            <a:graphicFrameLocks noGrp="1"/>
          </p:cNvGraphicFramePr>
          <p:nvPr/>
        </p:nvGraphicFramePr>
        <p:xfrm>
          <a:off x="323850" y="1557338"/>
          <a:ext cx="8501062" cy="3826574"/>
        </p:xfrm>
        <a:graphic>
          <a:graphicData uri="http://schemas.openxmlformats.org/drawingml/2006/table">
            <a:tbl>
              <a:tblPr/>
              <a:tblGrid>
                <a:gridCol w="1656184"/>
                <a:gridCol w="720080"/>
                <a:gridCol w="1944216"/>
                <a:gridCol w="2736304"/>
                <a:gridCol w="1444278"/>
              </a:tblGrid>
              <a:tr h="350838">
                <a:tc>
                  <a:txBody>
                    <a:bodyPr/>
                    <a:lstStyle/>
                    <a:p>
                      <a:pPr marL="0" marR="0" lvl="0" indent="0" algn="l" defTabSz="914400" rtl="0" eaLnBrk="1" fontAlgn="base" latinLnBrk="0" hangingPunct="1">
                        <a:lnSpc>
                          <a:spcPct val="100000"/>
                        </a:lnSpc>
                        <a:spcBef>
                          <a:spcPct val="0"/>
                        </a:spcBef>
                        <a:spcAft>
                          <a:spcPct val="2000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Arial" pitchFamily="34" charset="0"/>
                          <a:cs typeface="Arial" pitchFamily="34" charset="0"/>
                        </a:rPr>
                        <a:t>Study ID</a:t>
                      </a:r>
                    </a:p>
                  </a:txBody>
                  <a:tcPr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2000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Arial" pitchFamily="34" charset="0"/>
                          <a:cs typeface="Arial" pitchFamily="34" charset="0"/>
                        </a:rPr>
                        <a:t>Ph</a:t>
                      </a:r>
                    </a:p>
                  </a:txBody>
                  <a:tcPr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2000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Arial" pitchFamily="34" charset="0"/>
                          <a:cs typeface="Arial" pitchFamily="34" charset="0"/>
                        </a:rPr>
                        <a:t>Eligibility/Line</a:t>
                      </a:r>
                    </a:p>
                  </a:txBody>
                  <a:tcPr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2000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Arial" pitchFamily="34" charset="0"/>
                          <a:cs typeface="Arial" pitchFamily="34" charset="0"/>
                        </a:rPr>
                        <a:t>Arm(s)</a:t>
                      </a:r>
                    </a:p>
                  </a:txBody>
                  <a:tcPr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2000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Arial" pitchFamily="34" charset="0"/>
                          <a:cs typeface="Arial" pitchFamily="34" charset="0"/>
                        </a:rPr>
                        <a:t>N (projected)</a:t>
                      </a:r>
                    </a:p>
                  </a:txBody>
                  <a:tcPr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r>
              <a:tr h="774700">
                <a:tc>
                  <a:txBody>
                    <a:bodyPr/>
                    <a:lstStyle/>
                    <a:p>
                      <a:pPr marL="0" marR="0" lvl="0" indent="0" algn="l" defTabSz="914400" rtl="0" eaLnBrk="1" fontAlgn="base" latinLnBrk="0" hangingPunct="1">
                        <a:lnSpc>
                          <a:spcPct val="100000"/>
                        </a:lnSpc>
                        <a:spcBef>
                          <a:spcPct val="0"/>
                        </a:spcBef>
                        <a:spcAft>
                          <a:spcPct val="20000"/>
                        </a:spcAft>
                        <a:buClrTx/>
                        <a:buSzTx/>
                        <a:buFont typeface="Wingdings" pitchFamily="2" charset="2"/>
                        <a:buNone/>
                        <a:tabLst/>
                      </a:pPr>
                      <a:r>
                        <a:rPr lang="en-US" sz="1400" kern="1200" dirty="0" smtClean="0">
                          <a:solidFill>
                            <a:schemeClr val="tx1"/>
                          </a:solidFill>
                          <a:latin typeface="Arial" pitchFamily="34" charset="0"/>
                          <a:ea typeface="+mn-ea"/>
                          <a:cs typeface="Arial" pitchFamily="34" charset="0"/>
                        </a:rPr>
                        <a:t>NCT00735696</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txBody>
                  <a:tcPr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AAAB8">
                        <a:alpha val="20000"/>
                      </a:srgbClr>
                    </a:solidFill>
                  </a:tcPr>
                </a:tc>
                <a:tc>
                  <a:txBody>
                    <a:bodyPr/>
                    <a:lstStyle/>
                    <a:p>
                      <a:pPr marL="115888" marR="0" lvl="0" indent="-115888" algn="ctr" defTabSz="914400" rtl="0" eaLnBrk="1" fontAlgn="base" latinLnBrk="0" hangingPunct="1">
                        <a:lnSpc>
                          <a:spcPct val="100000"/>
                        </a:lnSpc>
                        <a:spcBef>
                          <a:spcPct val="0"/>
                        </a:spcBef>
                        <a:spcAft>
                          <a:spcPct val="20000"/>
                        </a:spcAft>
                        <a:buClrTx/>
                        <a:buSzTx/>
                        <a:buFont typeface="Wingdings" pitchFamily="2" charset="2"/>
                        <a:buNone/>
                        <a:tabLst/>
                      </a:pPr>
                      <a:r>
                        <a:rPr kumimoji="0" lang="it-IT" sz="1400" b="0" i="0" u="none" strike="noStrike" cap="none" normalizeH="0" baseline="0" dirty="0" smtClean="0">
                          <a:ln>
                            <a:noFill/>
                          </a:ln>
                          <a:solidFill>
                            <a:schemeClr val="tx1"/>
                          </a:solidFill>
                          <a:effectLst/>
                          <a:latin typeface="Arial" pitchFamily="34" charset="0"/>
                          <a:cs typeface="Arial" pitchFamily="34" charset="0"/>
                        </a:rPr>
                        <a:t>II</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txBody>
                  <a:tcPr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AAAB8">
                        <a:alpha val="20000"/>
                      </a:srgbClr>
                    </a:solidFill>
                  </a:tcPr>
                </a:tc>
                <a:tc>
                  <a:txBody>
                    <a:bodyPr/>
                    <a:lstStyle/>
                    <a:p>
                      <a:pPr marL="0" marR="0" lvl="0" indent="0" algn="ctr" defTabSz="914400" rtl="0" eaLnBrk="1" fontAlgn="base" latinLnBrk="0" hangingPunct="1">
                        <a:lnSpc>
                          <a:spcPct val="100000"/>
                        </a:lnSpc>
                        <a:spcBef>
                          <a:spcPct val="0"/>
                        </a:spcBef>
                        <a:spcAft>
                          <a:spcPct val="20000"/>
                        </a:spcAft>
                        <a:buClrTx/>
                        <a:buSzTx/>
                        <a:buFont typeface="Wingdings" pitchFamily="2" charset="2"/>
                        <a:buNone/>
                        <a:tabLst/>
                      </a:pPr>
                      <a:r>
                        <a:rPr lang="en-US" sz="1400" kern="1200" dirty="0" smtClean="0">
                          <a:solidFill>
                            <a:schemeClr val="tx1"/>
                          </a:solidFill>
                          <a:latin typeface="Arial" pitchFamily="34" charset="0"/>
                          <a:ea typeface="+mn-ea"/>
                          <a:cs typeface="Arial" pitchFamily="34" charset="0"/>
                        </a:rPr>
                        <a:t>Stage </a:t>
                      </a:r>
                      <a:r>
                        <a:rPr lang="en-US" sz="1400" dirty="0" smtClean="0">
                          <a:latin typeface="Arial" pitchFamily="34" charset="0"/>
                          <a:cs typeface="Arial" pitchFamily="34" charset="0"/>
                        </a:rPr>
                        <a:t>IIIB or IV (AJCC 6th ed.)</a:t>
                      </a:r>
                      <a:r>
                        <a:rPr lang="en-US" sz="1400" kern="1200" dirty="0" smtClean="0">
                          <a:solidFill>
                            <a:schemeClr val="tx1"/>
                          </a:solidFill>
                          <a:latin typeface="Arial" pitchFamily="34" charset="0"/>
                          <a:ea typeface="+mn-ea"/>
                          <a:cs typeface="Arial" pitchFamily="34" charset="0"/>
                        </a:rPr>
                        <a:t>,</a:t>
                      </a:r>
                      <a:r>
                        <a:rPr lang="en-US" sz="1400" kern="1200" baseline="0" dirty="0" smtClean="0">
                          <a:solidFill>
                            <a:schemeClr val="tx1"/>
                          </a:solidFill>
                          <a:latin typeface="Arial" pitchFamily="34" charset="0"/>
                          <a:ea typeface="+mn-ea"/>
                          <a:cs typeface="Arial" pitchFamily="34" charset="0"/>
                        </a:rPr>
                        <a:t> first line</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txBody>
                  <a:tcPr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AAAB8">
                        <a:alpha val="20000"/>
                      </a:srgbClr>
                    </a:solidFill>
                  </a:tcPr>
                </a:tc>
                <a:tc>
                  <a:txBody>
                    <a:bodyPr/>
                    <a:lstStyle/>
                    <a:p>
                      <a:pPr marL="115888" marR="0" lvl="0" indent="-115888" algn="l" defTabSz="914400" rtl="0" eaLnBrk="1" fontAlgn="base" latinLnBrk="0" hangingPunct="1">
                        <a:lnSpc>
                          <a:spcPct val="100000"/>
                        </a:lnSpc>
                        <a:spcBef>
                          <a:spcPct val="0"/>
                        </a:spcBef>
                        <a:spcAft>
                          <a:spcPct val="20000"/>
                        </a:spcAft>
                        <a:buClrTx/>
                        <a:buSzTx/>
                        <a:buFont typeface="Wingdings" pitchFamily="2" charset="2"/>
                        <a:buChar char=""/>
                        <a:tabLst/>
                      </a:pPr>
                      <a:r>
                        <a:rPr lang="en-US" sz="1400" kern="1200" dirty="0" err="1" smtClean="0">
                          <a:solidFill>
                            <a:schemeClr val="tx1"/>
                          </a:solidFill>
                          <a:latin typeface="Arial" pitchFamily="34" charset="0"/>
                          <a:ea typeface="+mn-ea"/>
                          <a:cs typeface="Arial" pitchFamily="34" charset="0"/>
                        </a:rPr>
                        <a:t>Ramucirumab</a:t>
                      </a:r>
                      <a:r>
                        <a:rPr lang="en-US" sz="1400" kern="1200" dirty="0" smtClean="0">
                          <a:solidFill>
                            <a:schemeClr val="tx1"/>
                          </a:solidFill>
                          <a:latin typeface="Arial" pitchFamily="34" charset="0"/>
                          <a:ea typeface="+mn-ea"/>
                          <a:cs typeface="Arial" pitchFamily="34" charset="0"/>
                        </a:rPr>
                        <a:t> + </a:t>
                      </a:r>
                      <a:r>
                        <a:rPr lang="en-US" sz="1400" kern="1200" dirty="0" err="1" smtClean="0">
                          <a:solidFill>
                            <a:schemeClr val="tx1"/>
                          </a:solidFill>
                          <a:latin typeface="Arial" pitchFamily="34" charset="0"/>
                          <a:ea typeface="+mn-ea"/>
                          <a:cs typeface="Arial" pitchFamily="34" charset="0"/>
                        </a:rPr>
                        <a:t>paclitaxel</a:t>
                      </a:r>
                      <a:r>
                        <a:rPr lang="en-US" sz="1400" kern="1200" dirty="0" smtClean="0">
                          <a:solidFill>
                            <a:schemeClr val="tx1"/>
                          </a:solidFill>
                          <a:latin typeface="Arial" pitchFamily="34" charset="0"/>
                          <a:ea typeface="+mn-ea"/>
                          <a:cs typeface="Arial" pitchFamily="34" charset="0"/>
                        </a:rPr>
                        <a:t> + </a:t>
                      </a:r>
                      <a:r>
                        <a:rPr lang="en-US" sz="1400" kern="1200" dirty="0" err="1" smtClean="0">
                          <a:solidFill>
                            <a:schemeClr val="tx1"/>
                          </a:solidFill>
                          <a:latin typeface="Arial" pitchFamily="34" charset="0"/>
                          <a:ea typeface="+mn-ea"/>
                          <a:cs typeface="Arial" pitchFamily="34" charset="0"/>
                        </a:rPr>
                        <a:t>carboplatin</a:t>
                      </a:r>
                      <a:endParaRPr lang="en-US" sz="1400" kern="1200" dirty="0" smtClean="0">
                        <a:solidFill>
                          <a:schemeClr val="tx1"/>
                        </a:solidFill>
                        <a:latin typeface="Arial" pitchFamily="34" charset="0"/>
                        <a:ea typeface="+mn-ea"/>
                        <a:cs typeface="Arial" pitchFamily="34" charset="0"/>
                      </a:endParaRPr>
                    </a:p>
                  </a:txBody>
                  <a:tcPr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AAAB8">
                        <a:alpha val="20000"/>
                      </a:srgbClr>
                    </a:solidFill>
                  </a:tcPr>
                </a:tc>
                <a:tc>
                  <a:txBody>
                    <a:bodyPr/>
                    <a:lstStyle/>
                    <a:p>
                      <a:pPr marL="0" marR="0" lvl="0" indent="0" algn="ctr" defTabSz="914400" rtl="0" eaLnBrk="1" fontAlgn="base" latinLnBrk="0" hangingPunct="1">
                        <a:lnSpc>
                          <a:spcPct val="100000"/>
                        </a:lnSpc>
                        <a:spcBef>
                          <a:spcPct val="0"/>
                        </a:spcBef>
                        <a:spcAft>
                          <a:spcPct val="20000"/>
                        </a:spcAft>
                        <a:buClrTx/>
                        <a:buSzTx/>
                        <a:buFont typeface="Wingdings" pitchFamily="2" charset="2"/>
                        <a:buNone/>
                        <a:tabLst/>
                      </a:pPr>
                      <a:r>
                        <a:rPr kumimoji="0" lang="it-IT" sz="1400" b="0" i="0" u="none" strike="noStrike" cap="none" normalizeH="0" baseline="0" dirty="0" smtClean="0">
                          <a:ln>
                            <a:noFill/>
                          </a:ln>
                          <a:solidFill>
                            <a:schemeClr val="tx1"/>
                          </a:solidFill>
                          <a:effectLst/>
                          <a:latin typeface="Arial" pitchFamily="34" charset="0"/>
                          <a:cs typeface="Arial" pitchFamily="34" charset="0"/>
                        </a:rPr>
                        <a:t>40</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txBody>
                  <a:tcPr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AAAB8">
                        <a:alpha val="20000"/>
                      </a:srgbClr>
                    </a:solidFill>
                  </a:tcPr>
                </a:tc>
              </a:tr>
              <a:tr h="774700">
                <a:tc>
                  <a:txBody>
                    <a:bodyPr/>
                    <a:lstStyle/>
                    <a:p>
                      <a:pPr marL="0" marR="0" lvl="0" indent="0" algn="l" defTabSz="914400" rtl="0" eaLnBrk="1" fontAlgn="base" latinLnBrk="0" hangingPunct="1">
                        <a:lnSpc>
                          <a:spcPct val="100000"/>
                        </a:lnSpc>
                        <a:spcBef>
                          <a:spcPct val="0"/>
                        </a:spcBef>
                        <a:spcAft>
                          <a:spcPct val="20000"/>
                        </a:spcAft>
                        <a:buClrTx/>
                        <a:buSzTx/>
                        <a:buFont typeface="Wingdings" pitchFamily="2" charset="2"/>
                        <a:buNone/>
                        <a:tabLst/>
                        <a:defRPr/>
                      </a:pPr>
                      <a:r>
                        <a:rPr lang="en-US" sz="1400" kern="1200" dirty="0" smtClean="0">
                          <a:solidFill>
                            <a:schemeClr val="tx1"/>
                          </a:solidFill>
                          <a:latin typeface="Arial" pitchFamily="34" charset="0"/>
                          <a:ea typeface="+mn-ea"/>
                          <a:cs typeface="Arial" pitchFamily="34" charset="0"/>
                        </a:rPr>
                        <a:t>NCT01160744</a:t>
                      </a:r>
                      <a:endParaRPr lang="en-US" sz="1400" dirty="0" smtClean="0">
                        <a:latin typeface="Arial" pitchFamily="34" charset="0"/>
                        <a:cs typeface="Arial" pitchFamily="34" charset="0"/>
                      </a:endParaRPr>
                    </a:p>
                  </a:txBody>
                  <a:tcPr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AAAB8">
                        <a:alpha val="20000"/>
                      </a:srgbClr>
                    </a:solidFill>
                  </a:tcPr>
                </a:tc>
                <a:tc>
                  <a:txBody>
                    <a:bodyPr/>
                    <a:lstStyle/>
                    <a:p>
                      <a:pPr marL="115888" marR="0" lvl="0" indent="-115888" algn="ctr" defTabSz="914400" rtl="0" eaLnBrk="1" fontAlgn="base" latinLnBrk="0" hangingPunct="1">
                        <a:lnSpc>
                          <a:spcPct val="100000"/>
                        </a:lnSpc>
                        <a:spcBef>
                          <a:spcPct val="0"/>
                        </a:spcBef>
                        <a:spcAft>
                          <a:spcPct val="20000"/>
                        </a:spcAft>
                        <a:buClrTx/>
                        <a:buSzTx/>
                        <a:buFont typeface="Wingdings" pitchFamily="2" charset="2"/>
                        <a:buNone/>
                        <a:tabLst/>
                      </a:pPr>
                      <a:r>
                        <a:rPr kumimoji="0" lang="it-IT" sz="1400" b="0" i="0" u="none" strike="noStrike" cap="none" normalizeH="0" baseline="0" dirty="0" smtClean="0">
                          <a:ln>
                            <a:noFill/>
                          </a:ln>
                          <a:solidFill>
                            <a:schemeClr val="tx1"/>
                          </a:solidFill>
                          <a:effectLst/>
                          <a:latin typeface="Arial" pitchFamily="34" charset="0"/>
                          <a:cs typeface="Arial" pitchFamily="34" charset="0"/>
                        </a:rPr>
                        <a:t>II</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txBody>
                  <a:tcPr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AAAB8">
                        <a:alpha val="20000"/>
                      </a:srgbClr>
                    </a:solidFill>
                  </a:tcPr>
                </a:tc>
                <a:tc>
                  <a:txBody>
                    <a:bodyPr/>
                    <a:lstStyle/>
                    <a:p>
                      <a:pPr marL="0" marR="0" lvl="0" indent="0" algn="ctr" defTabSz="914400" rtl="0" eaLnBrk="1" fontAlgn="base" latinLnBrk="0" hangingPunct="1">
                        <a:lnSpc>
                          <a:spcPct val="100000"/>
                        </a:lnSpc>
                        <a:spcBef>
                          <a:spcPct val="0"/>
                        </a:spcBef>
                        <a:spcAft>
                          <a:spcPct val="20000"/>
                        </a:spcAft>
                        <a:buClrTx/>
                        <a:buSzTx/>
                        <a:buFont typeface="Wingdings" pitchFamily="2" charset="2"/>
                        <a:buNone/>
                        <a:tabLst/>
                      </a:pPr>
                      <a:r>
                        <a:rPr lang="en-US" sz="1400" kern="1200" dirty="0" smtClean="0">
                          <a:solidFill>
                            <a:schemeClr val="tx1"/>
                          </a:solidFill>
                          <a:latin typeface="Arial" pitchFamily="34" charset="0"/>
                          <a:ea typeface="+mn-ea"/>
                          <a:cs typeface="Arial" pitchFamily="34" charset="0"/>
                        </a:rPr>
                        <a:t>Stage IV , first line</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txBody>
                  <a:tcPr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AAAB8">
                        <a:alpha val="20000"/>
                      </a:srgbClr>
                    </a:solidFill>
                  </a:tcPr>
                </a:tc>
                <a:tc>
                  <a:txBody>
                    <a:bodyPr/>
                    <a:lstStyle/>
                    <a:p>
                      <a:pPr marL="115888" marR="0" lvl="0" indent="-115888" algn="l" defTabSz="914400" rtl="0" eaLnBrk="1" fontAlgn="base" latinLnBrk="0" hangingPunct="1">
                        <a:lnSpc>
                          <a:spcPct val="100000"/>
                        </a:lnSpc>
                        <a:spcBef>
                          <a:spcPct val="0"/>
                        </a:spcBef>
                        <a:spcAft>
                          <a:spcPct val="20000"/>
                        </a:spcAft>
                        <a:buClrTx/>
                        <a:buSzTx/>
                        <a:buFont typeface="Wingdings" pitchFamily="2" charset="2"/>
                        <a:buChar char=""/>
                        <a:tabLst/>
                      </a:pPr>
                      <a:r>
                        <a:rPr lang="en-US" sz="1400" kern="1200" dirty="0" err="1" smtClean="0">
                          <a:solidFill>
                            <a:schemeClr val="tx1"/>
                          </a:solidFill>
                          <a:latin typeface="Arial" pitchFamily="34" charset="0"/>
                          <a:ea typeface="+mn-ea"/>
                          <a:cs typeface="Arial" pitchFamily="34" charset="0"/>
                        </a:rPr>
                        <a:t>Ramucirumab</a:t>
                      </a:r>
                      <a:r>
                        <a:rPr lang="en-US" sz="1400" kern="1200" dirty="0" smtClean="0">
                          <a:solidFill>
                            <a:schemeClr val="tx1"/>
                          </a:solidFill>
                          <a:latin typeface="Arial" pitchFamily="34" charset="0"/>
                          <a:ea typeface="+mn-ea"/>
                          <a:cs typeface="Arial" pitchFamily="34" charset="0"/>
                        </a:rPr>
                        <a:t> + </a:t>
                      </a:r>
                      <a:r>
                        <a:rPr lang="en-US" sz="1400" kern="1200" dirty="0" err="1" smtClean="0">
                          <a:solidFill>
                            <a:schemeClr val="tx1"/>
                          </a:solidFill>
                          <a:latin typeface="Arial" pitchFamily="34" charset="0"/>
                          <a:ea typeface="+mn-ea"/>
                          <a:cs typeface="Arial" pitchFamily="34" charset="0"/>
                        </a:rPr>
                        <a:t>Premetrexed</a:t>
                      </a:r>
                      <a:r>
                        <a:rPr lang="en-US" sz="1400" kern="1200" dirty="0" smtClean="0">
                          <a:solidFill>
                            <a:schemeClr val="tx1"/>
                          </a:solidFill>
                          <a:latin typeface="Arial" pitchFamily="34" charset="0"/>
                          <a:ea typeface="+mn-ea"/>
                          <a:cs typeface="Arial" pitchFamily="34" charset="0"/>
                        </a:rPr>
                        <a:t> + </a:t>
                      </a:r>
                      <a:r>
                        <a:rPr lang="en-US" sz="1400" kern="1200" dirty="0" err="1" smtClean="0">
                          <a:solidFill>
                            <a:schemeClr val="tx1"/>
                          </a:solidFill>
                          <a:latin typeface="Arial" pitchFamily="34" charset="0"/>
                          <a:ea typeface="+mn-ea"/>
                          <a:cs typeface="Arial" pitchFamily="34" charset="0"/>
                        </a:rPr>
                        <a:t>Carboplatin</a:t>
                      </a:r>
                      <a:r>
                        <a:rPr lang="en-US" sz="1400" kern="1200" dirty="0" smtClean="0">
                          <a:solidFill>
                            <a:schemeClr val="tx1"/>
                          </a:solidFill>
                          <a:latin typeface="Arial" pitchFamily="34" charset="0"/>
                          <a:ea typeface="+mn-ea"/>
                          <a:cs typeface="Arial" pitchFamily="34" charset="0"/>
                        </a:rPr>
                        <a:t> or </a:t>
                      </a:r>
                      <a:r>
                        <a:rPr lang="en-US" sz="1400" kern="1200" dirty="0" err="1" smtClean="0">
                          <a:solidFill>
                            <a:schemeClr val="tx1"/>
                          </a:solidFill>
                          <a:latin typeface="Arial" pitchFamily="34" charset="0"/>
                          <a:ea typeface="+mn-ea"/>
                          <a:cs typeface="Arial" pitchFamily="34" charset="0"/>
                        </a:rPr>
                        <a:t>Cisplatin</a:t>
                      </a:r>
                      <a:endParaRPr lang="en-US" sz="1400" kern="1200" dirty="0" smtClean="0">
                        <a:solidFill>
                          <a:schemeClr val="tx1"/>
                        </a:solidFill>
                        <a:latin typeface="Arial" pitchFamily="34" charset="0"/>
                        <a:ea typeface="+mn-ea"/>
                        <a:cs typeface="Arial" pitchFamily="34" charset="0"/>
                      </a:endParaRPr>
                    </a:p>
                    <a:p>
                      <a:pPr marL="115888" marR="0" lvl="0" indent="-115888" algn="l" defTabSz="914400" rtl="0" eaLnBrk="1" fontAlgn="base" latinLnBrk="0" hangingPunct="1">
                        <a:lnSpc>
                          <a:spcPct val="100000"/>
                        </a:lnSpc>
                        <a:spcBef>
                          <a:spcPct val="0"/>
                        </a:spcBef>
                        <a:spcAft>
                          <a:spcPct val="20000"/>
                        </a:spcAft>
                        <a:buClrTx/>
                        <a:buSzTx/>
                        <a:buFont typeface="Wingdings" pitchFamily="2" charset="2"/>
                        <a:buChar char=""/>
                        <a:tabLst/>
                      </a:pPr>
                      <a:r>
                        <a:rPr lang="en-US" sz="1400" kern="1200" dirty="0" err="1" smtClean="0">
                          <a:solidFill>
                            <a:schemeClr val="tx1"/>
                          </a:solidFill>
                          <a:latin typeface="Arial" pitchFamily="34" charset="0"/>
                          <a:ea typeface="+mn-ea"/>
                          <a:cs typeface="Arial" pitchFamily="34" charset="0"/>
                        </a:rPr>
                        <a:t>Premetrexed</a:t>
                      </a:r>
                      <a:r>
                        <a:rPr lang="en-US" sz="1400" kern="1200" dirty="0" smtClean="0">
                          <a:solidFill>
                            <a:schemeClr val="tx1"/>
                          </a:solidFill>
                          <a:latin typeface="Arial" pitchFamily="34" charset="0"/>
                          <a:ea typeface="+mn-ea"/>
                          <a:cs typeface="Arial" pitchFamily="34" charset="0"/>
                        </a:rPr>
                        <a:t> + </a:t>
                      </a:r>
                      <a:r>
                        <a:rPr lang="en-US" sz="1400" kern="1200" dirty="0" err="1" smtClean="0">
                          <a:solidFill>
                            <a:schemeClr val="tx1"/>
                          </a:solidFill>
                          <a:latin typeface="Arial" pitchFamily="34" charset="0"/>
                          <a:ea typeface="+mn-ea"/>
                          <a:cs typeface="Arial" pitchFamily="34" charset="0"/>
                        </a:rPr>
                        <a:t>Carboplatin</a:t>
                      </a:r>
                      <a:r>
                        <a:rPr lang="en-US" sz="1400" kern="1200" dirty="0" smtClean="0">
                          <a:solidFill>
                            <a:schemeClr val="tx1"/>
                          </a:solidFill>
                          <a:latin typeface="Arial" pitchFamily="34" charset="0"/>
                          <a:ea typeface="+mn-ea"/>
                          <a:cs typeface="Arial" pitchFamily="34" charset="0"/>
                        </a:rPr>
                        <a:t> or </a:t>
                      </a:r>
                      <a:r>
                        <a:rPr lang="en-US" sz="1400" kern="1200" dirty="0" err="1" smtClean="0">
                          <a:solidFill>
                            <a:schemeClr val="tx1"/>
                          </a:solidFill>
                          <a:latin typeface="Arial" pitchFamily="34" charset="0"/>
                          <a:ea typeface="+mn-ea"/>
                          <a:cs typeface="Arial" pitchFamily="34" charset="0"/>
                        </a:rPr>
                        <a:t>Cisplatin</a:t>
                      </a:r>
                      <a:endParaRPr lang="en-US" sz="1400" kern="1200" dirty="0" smtClean="0">
                        <a:solidFill>
                          <a:schemeClr val="tx1"/>
                        </a:solidFill>
                        <a:latin typeface="Arial" pitchFamily="34" charset="0"/>
                        <a:ea typeface="+mn-ea"/>
                        <a:cs typeface="Arial" pitchFamily="34" charset="0"/>
                      </a:endParaRPr>
                    </a:p>
                    <a:p>
                      <a:pPr marL="115888" marR="0" lvl="0" indent="-115888" algn="l" defTabSz="914400" rtl="0" eaLnBrk="1" fontAlgn="base" latinLnBrk="0" hangingPunct="1">
                        <a:lnSpc>
                          <a:spcPct val="100000"/>
                        </a:lnSpc>
                        <a:spcBef>
                          <a:spcPct val="0"/>
                        </a:spcBef>
                        <a:spcAft>
                          <a:spcPct val="20000"/>
                        </a:spcAft>
                        <a:buClrTx/>
                        <a:buSzTx/>
                        <a:buFont typeface="Wingdings" pitchFamily="2" charset="2"/>
                        <a:buChar char=""/>
                        <a:tabLst/>
                      </a:pPr>
                      <a:r>
                        <a:rPr lang="en-US" sz="1400" kern="1200" dirty="0" err="1" smtClean="0">
                          <a:solidFill>
                            <a:schemeClr val="tx1"/>
                          </a:solidFill>
                          <a:latin typeface="Arial" pitchFamily="34" charset="0"/>
                          <a:ea typeface="+mn-ea"/>
                          <a:cs typeface="Arial" pitchFamily="34" charset="0"/>
                        </a:rPr>
                        <a:t>Ramucirumab</a:t>
                      </a:r>
                      <a:r>
                        <a:rPr lang="en-US" sz="1400" kern="1200" dirty="0" smtClean="0">
                          <a:solidFill>
                            <a:schemeClr val="tx1"/>
                          </a:solidFill>
                          <a:latin typeface="Arial" pitchFamily="34" charset="0"/>
                          <a:ea typeface="+mn-ea"/>
                          <a:cs typeface="Arial" pitchFamily="34" charset="0"/>
                        </a:rPr>
                        <a:t> + </a:t>
                      </a:r>
                      <a:r>
                        <a:rPr lang="en-US" sz="1400" kern="1200" dirty="0" err="1" smtClean="0">
                          <a:solidFill>
                            <a:schemeClr val="tx1"/>
                          </a:solidFill>
                          <a:latin typeface="Arial" pitchFamily="34" charset="0"/>
                          <a:ea typeface="+mn-ea"/>
                          <a:cs typeface="Arial" pitchFamily="34" charset="0"/>
                        </a:rPr>
                        <a:t>Gemcitabine</a:t>
                      </a:r>
                      <a:r>
                        <a:rPr lang="en-US" sz="1400" kern="1200" dirty="0" smtClean="0">
                          <a:solidFill>
                            <a:schemeClr val="tx1"/>
                          </a:solidFill>
                          <a:latin typeface="Arial" pitchFamily="34" charset="0"/>
                          <a:ea typeface="+mn-ea"/>
                          <a:cs typeface="Arial" pitchFamily="34" charset="0"/>
                        </a:rPr>
                        <a:t> + </a:t>
                      </a:r>
                      <a:r>
                        <a:rPr lang="en-US" sz="1400" kern="1200" dirty="0" err="1" smtClean="0">
                          <a:solidFill>
                            <a:schemeClr val="tx1"/>
                          </a:solidFill>
                          <a:latin typeface="Arial" pitchFamily="34" charset="0"/>
                          <a:ea typeface="+mn-ea"/>
                          <a:cs typeface="Arial" pitchFamily="34" charset="0"/>
                        </a:rPr>
                        <a:t>Carboplatin</a:t>
                      </a:r>
                      <a:r>
                        <a:rPr lang="en-US" sz="1400" kern="1200" dirty="0" smtClean="0">
                          <a:solidFill>
                            <a:schemeClr val="tx1"/>
                          </a:solidFill>
                          <a:latin typeface="Arial" pitchFamily="34" charset="0"/>
                          <a:ea typeface="+mn-ea"/>
                          <a:cs typeface="Arial" pitchFamily="34" charset="0"/>
                        </a:rPr>
                        <a:t> or </a:t>
                      </a:r>
                      <a:r>
                        <a:rPr lang="en-US" sz="1400" kern="1200" dirty="0" err="1" smtClean="0">
                          <a:solidFill>
                            <a:schemeClr val="tx1"/>
                          </a:solidFill>
                          <a:latin typeface="Arial" pitchFamily="34" charset="0"/>
                          <a:ea typeface="+mn-ea"/>
                          <a:cs typeface="Arial" pitchFamily="34" charset="0"/>
                        </a:rPr>
                        <a:t>Cisplatin</a:t>
                      </a:r>
                      <a:endParaRPr lang="en-US" sz="1400" kern="1200" dirty="0" smtClean="0">
                        <a:solidFill>
                          <a:schemeClr val="tx1"/>
                        </a:solidFill>
                        <a:latin typeface="Arial" pitchFamily="34" charset="0"/>
                        <a:ea typeface="+mn-ea"/>
                        <a:cs typeface="Arial" pitchFamily="34" charset="0"/>
                      </a:endParaRPr>
                    </a:p>
                    <a:p>
                      <a:pPr marL="115888" marR="0" lvl="0" indent="-115888" algn="l" defTabSz="914400" rtl="0" eaLnBrk="1" fontAlgn="base" latinLnBrk="0" hangingPunct="1">
                        <a:lnSpc>
                          <a:spcPct val="100000"/>
                        </a:lnSpc>
                        <a:spcBef>
                          <a:spcPct val="0"/>
                        </a:spcBef>
                        <a:spcAft>
                          <a:spcPct val="20000"/>
                        </a:spcAft>
                        <a:buClrTx/>
                        <a:buSzTx/>
                        <a:buFont typeface="Wingdings" pitchFamily="2" charset="2"/>
                        <a:buChar char=""/>
                        <a:tabLst/>
                      </a:pPr>
                      <a:r>
                        <a:rPr lang="en-US" sz="1400" kern="1200" dirty="0" err="1" smtClean="0">
                          <a:solidFill>
                            <a:schemeClr val="tx1"/>
                          </a:solidFill>
                          <a:latin typeface="Arial" pitchFamily="34" charset="0"/>
                          <a:ea typeface="+mn-ea"/>
                          <a:cs typeface="Arial" pitchFamily="34" charset="0"/>
                        </a:rPr>
                        <a:t>Gemcitabine</a:t>
                      </a:r>
                      <a:r>
                        <a:rPr lang="en-US" sz="1400" kern="1200" dirty="0" smtClean="0">
                          <a:solidFill>
                            <a:schemeClr val="tx1"/>
                          </a:solidFill>
                          <a:latin typeface="Arial" pitchFamily="34" charset="0"/>
                          <a:ea typeface="+mn-ea"/>
                          <a:cs typeface="Arial" pitchFamily="34" charset="0"/>
                        </a:rPr>
                        <a:t> + </a:t>
                      </a:r>
                      <a:r>
                        <a:rPr lang="en-US" sz="1400" kern="1200" dirty="0" err="1" smtClean="0">
                          <a:solidFill>
                            <a:schemeClr val="tx1"/>
                          </a:solidFill>
                          <a:latin typeface="Arial" pitchFamily="34" charset="0"/>
                          <a:ea typeface="+mn-ea"/>
                          <a:cs typeface="Arial" pitchFamily="34" charset="0"/>
                        </a:rPr>
                        <a:t>Carboplatin</a:t>
                      </a:r>
                      <a:r>
                        <a:rPr lang="en-US" sz="1400" kern="1200" dirty="0" smtClean="0">
                          <a:solidFill>
                            <a:schemeClr val="tx1"/>
                          </a:solidFill>
                          <a:latin typeface="Arial" pitchFamily="34" charset="0"/>
                          <a:ea typeface="+mn-ea"/>
                          <a:cs typeface="Arial" pitchFamily="34" charset="0"/>
                        </a:rPr>
                        <a:t> or </a:t>
                      </a:r>
                      <a:r>
                        <a:rPr lang="en-US" sz="1400" kern="1200" dirty="0" err="1" smtClean="0">
                          <a:solidFill>
                            <a:schemeClr val="tx1"/>
                          </a:solidFill>
                          <a:latin typeface="Arial" pitchFamily="34" charset="0"/>
                          <a:ea typeface="+mn-ea"/>
                          <a:cs typeface="Arial" pitchFamily="34" charset="0"/>
                        </a:rPr>
                        <a:t>Cisplatin</a:t>
                      </a:r>
                      <a:endParaRPr lang="en-US" sz="1400" kern="1200" dirty="0" smtClean="0">
                        <a:solidFill>
                          <a:schemeClr val="tx1"/>
                        </a:solidFill>
                        <a:latin typeface="Arial" pitchFamily="34" charset="0"/>
                        <a:ea typeface="+mn-ea"/>
                        <a:cs typeface="Arial" pitchFamily="34" charset="0"/>
                      </a:endParaRPr>
                    </a:p>
                  </a:txBody>
                  <a:tcPr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AAAB8">
                        <a:alpha val="20000"/>
                      </a:srgbClr>
                    </a:solidFill>
                  </a:tcPr>
                </a:tc>
                <a:tc>
                  <a:txBody>
                    <a:bodyPr/>
                    <a:lstStyle/>
                    <a:p>
                      <a:pPr marL="0" marR="0" lvl="0" indent="0" algn="ctr" defTabSz="914400" rtl="0" eaLnBrk="1" fontAlgn="base" latinLnBrk="0" hangingPunct="1">
                        <a:lnSpc>
                          <a:spcPct val="100000"/>
                        </a:lnSpc>
                        <a:spcBef>
                          <a:spcPct val="0"/>
                        </a:spcBef>
                        <a:spcAft>
                          <a:spcPct val="20000"/>
                        </a:spcAft>
                        <a:buClrTx/>
                        <a:buSzTx/>
                        <a:buFont typeface="Wingdings" pitchFamily="2" charset="2"/>
                        <a:buNone/>
                        <a:tabLst/>
                      </a:pPr>
                      <a:r>
                        <a:rPr kumimoji="0" lang="it-IT" sz="1400" b="0" i="0" u="none" strike="noStrike" cap="none" normalizeH="0" baseline="0" dirty="0" smtClean="0">
                          <a:ln>
                            <a:noFill/>
                          </a:ln>
                          <a:solidFill>
                            <a:schemeClr val="tx1"/>
                          </a:solidFill>
                          <a:effectLst/>
                          <a:latin typeface="Arial" pitchFamily="34" charset="0"/>
                          <a:cs typeface="Arial" pitchFamily="34" charset="0"/>
                        </a:rPr>
                        <a:t>280</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txBody>
                  <a:tcPr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AAAB8">
                        <a:alpha val="20000"/>
                      </a:srgbClr>
                    </a:solidFill>
                  </a:tcPr>
                </a:tc>
              </a:tr>
              <a:tr h="774700">
                <a:tc>
                  <a:txBody>
                    <a:bodyPr/>
                    <a:lstStyle/>
                    <a:p>
                      <a:pPr marL="0" marR="0" lvl="0" indent="0" algn="l" defTabSz="914400" rtl="0" eaLnBrk="1" fontAlgn="base" latinLnBrk="0" hangingPunct="1">
                        <a:lnSpc>
                          <a:spcPct val="100000"/>
                        </a:lnSpc>
                        <a:spcBef>
                          <a:spcPct val="0"/>
                        </a:spcBef>
                        <a:spcAft>
                          <a:spcPct val="20000"/>
                        </a:spcAft>
                        <a:buClrTx/>
                        <a:buSzTx/>
                        <a:buFont typeface="Wingdings" pitchFamily="2" charset="2"/>
                        <a:buNone/>
                        <a:tabLst/>
                        <a:defRPr/>
                      </a:pPr>
                      <a:r>
                        <a:rPr lang="en-US" sz="1400" kern="1200" dirty="0" smtClean="0">
                          <a:solidFill>
                            <a:schemeClr val="tx1"/>
                          </a:solidFill>
                          <a:latin typeface="Arial" pitchFamily="34" charset="0"/>
                          <a:ea typeface="+mn-ea"/>
                          <a:cs typeface="Arial" pitchFamily="34" charset="0"/>
                        </a:rPr>
                        <a:t>NCT01168973</a:t>
                      </a:r>
                      <a:endParaRPr lang="en-US" sz="1400" dirty="0" smtClean="0">
                        <a:latin typeface="Arial" pitchFamily="34" charset="0"/>
                        <a:cs typeface="Arial" pitchFamily="34" charset="0"/>
                      </a:endParaRPr>
                    </a:p>
                  </a:txBody>
                  <a:tcPr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AAAB8">
                        <a:alpha val="20000"/>
                      </a:srgbClr>
                    </a:solidFill>
                  </a:tcPr>
                </a:tc>
                <a:tc>
                  <a:txBody>
                    <a:bodyPr/>
                    <a:lstStyle/>
                    <a:p>
                      <a:pPr marL="115888" marR="0" lvl="0" indent="-115888" algn="ctr" defTabSz="914400" rtl="0" eaLnBrk="1" fontAlgn="base" latinLnBrk="0" hangingPunct="1">
                        <a:lnSpc>
                          <a:spcPct val="100000"/>
                        </a:lnSpc>
                        <a:spcBef>
                          <a:spcPct val="0"/>
                        </a:spcBef>
                        <a:spcAft>
                          <a:spcPct val="20000"/>
                        </a:spcAft>
                        <a:buClrTx/>
                        <a:buSzTx/>
                        <a:buFont typeface="Wingdings" pitchFamily="2" charset="2"/>
                        <a:buNone/>
                        <a:tabLst/>
                      </a:pPr>
                      <a:r>
                        <a:rPr kumimoji="0" lang="it-IT" sz="1400" b="0" i="0" u="none" strike="noStrike" cap="none" normalizeH="0" baseline="0" dirty="0" smtClean="0">
                          <a:ln>
                            <a:noFill/>
                          </a:ln>
                          <a:solidFill>
                            <a:schemeClr val="tx1"/>
                          </a:solidFill>
                          <a:effectLst/>
                          <a:latin typeface="Arial" pitchFamily="34" charset="0"/>
                          <a:cs typeface="Arial" pitchFamily="34" charset="0"/>
                        </a:rPr>
                        <a:t>III</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txBody>
                  <a:tcPr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AAAB8">
                        <a:alpha val="20000"/>
                      </a:srgbClr>
                    </a:solidFill>
                  </a:tcPr>
                </a:tc>
                <a:tc>
                  <a:txBody>
                    <a:bodyPr/>
                    <a:lstStyle/>
                    <a:p>
                      <a:pPr marL="0" marR="0" lvl="0" indent="0" algn="ctr" defTabSz="914400" rtl="0" eaLnBrk="1" fontAlgn="base" latinLnBrk="0" hangingPunct="1">
                        <a:lnSpc>
                          <a:spcPct val="100000"/>
                        </a:lnSpc>
                        <a:spcBef>
                          <a:spcPct val="0"/>
                        </a:spcBef>
                        <a:spcAft>
                          <a:spcPct val="20000"/>
                        </a:spcAft>
                        <a:buClrTx/>
                        <a:buSzTx/>
                        <a:buFont typeface="Wingdings" pitchFamily="2" charset="2"/>
                        <a:buNone/>
                        <a:tabLst/>
                      </a:pPr>
                      <a:r>
                        <a:rPr kumimoji="0" lang="it-IT" sz="1400" b="0" i="0" u="none" strike="noStrike" cap="none" normalizeH="0" baseline="0" dirty="0" smtClean="0">
                          <a:ln>
                            <a:noFill/>
                          </a:ln>
                          <a:solidFill>
                            <a:schemeClr val="tx1"/>
                          </a:solidFill>
                          <a:effectLst/>
                          <a:latin typeface="Arial" pitchFamily="34" charset="0"/>
                          <a:cs typeface="Arial" pitchFamily="34" charset="0"/>
                        </a:rPr>
                        <a:t>Stage IV, </a:t>
                      </a:r>
                      <a:r>
                        <a:rPr kumimoji="0" lang="it-IT" sz="1400" b="0" i="0" u="none" strike="noStrike" cap="none" normalizeH="0" baseline="0" dirty="0" err="1" smtClean="0">
                          <a:ln>
                            <a:noFill/>
                          </a:ln>
                          <a:solidFill>
                            <a:schemeClr val="tx1"/>
                          </a:solidFill>
                          <a:effectLst/>
                          <a:latin typeface="Arial" pitchFamily="34" charset="0"/>
                          <a:cs typeface="Arial" pitchFamily="34" charset="0"/>
                        </a:rPr>
                        <a:t>second</a:t>
                      </a:r>
                      <a:r>
                        <a:rPr kumimoji="0" lang="it-IT" sz="1400" b="0" i="0" u="none" strike="noStrike" cap="none" normalizeH="0" baseline="0" dirty="0" smtClean="0">
                          <a:ln>
                            <a:noFill/>
                          </a:ln>
                          <a:solidFill>
                            <a:schemeClr val="tx1"/>
                          </a:solidFill>
                          <a:effectLst/>
                          <a:latin typeface="Arial" pitchFamily="34" charset="0"/>
                          <a:cs typeface="Arial" pitchFamily="34" charset="0"/>
                        </a:rPr>
                        <a:t> </a:t>
                      </a:r>
                      <a:r>
                        <a:rPr kumimoji="0" lang="it-IT" sz="1400" b="0" i="0" u="none" strike="noStrike" cap="none" normalizeH="0" baseline="0" dirty="0" err="1" smtClean="0">
                          <a:ln>
                            <a:noFill/>
                          </a:ln>
                          <a:solidFill>
                            <a:schemeClr val="tx1"/>
                          </a:solidFill>
                          <a:effectLst/>
                          <a:latin typeface="Arial" pitchFamily="34" charset="0"/>
                          <a:cs typeface="Arial" pitchFamily="34" charset="0"/>
                        </a:rPr>
                        <a:t>line</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txBody>
                  <a:tcPr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AAAB8">
                        <a:alpha val="20000"/>
                      </a:srgbClr>
                    </a:solidFill>
                  </a:tcPr>
                </a:tc>
                <a:tc>
                  <a:txBody>
                    <a:bodyPr/>
                    <a:lstStyle/>
                    <a:p>
                      <a:pPr marL="115888" marR="0" lvl="0" indent="-115888" algn="l" defTabSz="914400" rtl="0" eaLnBrk="1" fontAlgn="base" latinLnBrk="0" hangingPunct="1">
                        <a:lnSpc>
                          <a:spcPct val="100000"/>
                        </a:lnSpc>
                        <a:spcBef>
                          <a:spcPct val="0"/>
                        </a:spcBef>
                        <a:spcAft>
                          <a:spcPct val="20000"/>
                        </a:spcAft>
                        <a:buClrTx/>
                        <a:buSzTx/>
                        <a:buFont typeface="Wingdings" pitchFamily="2" charset="2"/>
                        <a:buChar char=""/>
                        <a:tabLst/>
                      </a:pPr>
                      <a:r>
                        <a:rPr lang="en-US" sz="1400" kern="1200" dirty="0" err="1" smtClean="0">
                          <a:solidFill>
                            <a:schemeClr val="tx1"/>
                          </a:solidFill>
                          <a:latin typeface="Arial" pitchFamily="34" charset="0"/>
                          <a:ea typeface="+mn-ea"/>
                          <a:cs typeface="Arial" pitchFamily="34" charset="0"/>
                        </a:rPr>
                        <a:t>Docetaxel</a:t>
                      </a:r>
                      <a:r>
                        <a:rPr lang="en-US" sz="1400" kern="1200" dirty="0" smtClean="0">
                          <a:solidFill>
                            <a:schemeClr val="tx1"/>
                          </a:solidFill>
                          <a:latin typeface="Arial" pitchFamily="34" charset="0"/>
                          <a:ea typeface="+mn-ea"/>
                          <a:cs typeface="Arial" pitchFamily="34" charset="0"/>
                        </a:rPr>
                        <a:t> + </a:t>
                      </a:r>
                      <a:r>
                        <a:rPr lang="en-US" sz="1400" kern="1200" dirty="0" err="1" smtClean="0">
                          <a:solidFill>
                            <a:schemeClr val="tx1"/>
                          </a:solidFill>
                          <a:latin typeface="Arial" pitchFamily="34" charset="0"/>
                          <a:ea typeface="+mn-ea"/>
                          <a:cs typeface="Arial" pitchFamily="34" charset="0"/>
                        </a:rPr>
                        <a:t>Ramucirumab</a:t>
                      </a:r>
                      <a:endParaRPr lang="en-US" sz="1400" kern="1200" dirty="0" smtClean="0">
                        <a:solidFill>
                          <a:schemeClr val="tx1"/>
                        </a:solidFill>
                        <a:latin typeface="Arial" pitchFamily="34" charset="0"/>
                        <a:ea typeface="+mn-ea"/>
                        <a:cs typeface="Arial" pitchFamily="34" charset="0"/>
                      </a:endParaRPr>
                    </a:p>
                    <a:p>
                      <a:pPr marL="115888" marR="0" lvl="0" indent="-115888" algn="l" defTabSz="914400" rtl="0" eaLnBrk="1" fontAlgn="base" latinLnBrk="0" hangingPunct="1">
                        <a:lnSpc>
                          <a:spcPct val="100000"/>
                        </a:lnSpc>
                        <a:spcBef>
                          <a:spcPct val="0"/>
                        </a:spcBef>
                        <a:spcAft>
                          <a:spcPct val="20000"/>
                        </a:spcAft>
                        <a:buClrTx/>
                        <a:buSzTx/>
                        <a:buFont typeface="Wingdings" pitchFamily="2" charset="2"/>
                        <a:buChar char=""/>
                        <a:tabLst/>
                      </a:pPr>
                      <a:r>
                        <a:rPr lang="en-US" sz="1400" kern="1200" dirty="0" err="1" smtClean="0">
                          <a:solidFill>
                            <a:schemeClr val="tx1"/>
                          </a:solidFill>
                          <a:latin typeface="Arial" pitchFamily="34" charset="0"/>
                          <a:ea typeface="+mn-ea"/>
                          <a:cs typeface="Arial" pitchFamily="34" charset="0"/>
                        </a:rPr>
                        <a:t>Docetaxel</a:t>
                      </a:r>
                      <a:r>
                        <a:rPr lang="en-US" sz="1400" kern="1200" dirty="0" smtClean="0">
                          <a:solidFill>
                            <a:schemeClr val="tx1"/>
                          </a:solidFill>
                          <a:latin typeface="Arial" pitchFamily="34" charset="0"/>
                          <a:ea typeface="+mn-ea"/>
                          <a:cs typeface="Arial" pitchFamily="34" charset="0"/>
                        </a:rPr>
                        <a:t> + Placebo</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txBody>
                  <a:tcPr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AAAB8">
                        <a:alpha val="20000"/>
                      </a:srgbClr>
                    </a:solidFill>
                  </a:tcPr>
                </a:tc>
                <a:tc>
                  <a:txBody>
                    <a:bodyPr/>
                    <a:lstStyle/>
                    <a:p>
                      <a:pPr marL="0" marR="0" lvl="0" indent="0" algn="ctr" defTabSz="914400" rtl="0" eaLnBrk="1" fontAlgn="base" latinLnBrk="0" hangingPunct="1">
                        <a:lnSpc>
                          <a:spcPct val="100000"/>
                        </a:lnSpc>
                        <a:spcBef>
                          <a:spcPct val="0"/>
                        </a:spcBef>
                        <a:spcAft>
                          <a:spcPct val="20000"/>
                        </a:spcAft>
                        <a:buClrTx/>
                        <a:buSzTx/>
                        <a:buFont typeface="Wingdings" pitchFamily="2" charset="2"/>
                        <a:buNone/>
                        <a:tabLst/>
                      </a:pPr>
                      <a:r>
                        <a:rPr kumimoji="0" lang="it-IT" sz="1400" b="0" i="0" u="none" strike="noStrike" cap="none" normalizeH="0" baseline="0" dirty="0" smtClean="0">
                          <a:ln>
                            <a:noFill/>
                          </a:ln>
                          <a:solidFill>
                            <a:schemeClr val="tx1"/>
                          </a:solidFill>
                          <a:effectLst/>
                          <a:latin typeface="Arial" pitchFamily="34" charset="0"/>
                          <a:cs typeface="Arial" pitchFamily="34" charset="0"/>
                        </a:rPr>
                        <a:t>1156</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txBody>
                  <a:tcPr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AAAB8">
                        <a:alpha val="20000"/>
                      </a:srgbClr>
                    </a:solidFill>
                  </a:tcPr>
                </a:tc>
              </a:tr>
            </a:tbl>
          </a:graphicData>
        </a:graphic>
      </p:graphicFrame>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710254" y="1124744"/>
            <a:ext cx="3429697" cy="2502300"/>
          </a:xfrm>
          <a:prstGeom prst="rect">
            <a:avLst/>
          </a:prstGeom>
          <a:noFill/>
          <a:ln w="9525">
            <a:noFill/>
            <a:miter lim="800000"/>
            <a:headEnd/>
            <a:tailEnd/>
          </a:ln>
        </p:spPr>
      </p:pic>
      <p:pic>
        <p:nvPicPr>
          <p:cNvPr id="4099" name="Picture 3"/>
          <p:cNvPicPr>
            <a:picLocks noChangeAspect="1" noChangeArrowheads="1"/>
          </p:cNvPicPr>
          <p:nvPr/>
        </p:nvPicPr>
        <p:blipFill>
          <a:blip r:embed="rId3" cstate="print"/>
          <a:srcRect/>
          <a:stretch>
            <a:fillRect/>
          </a:stretch>
        </p:blipFill>
        <p:spPr bwMode="auto">
          <a:xfrm>
            <a:off x="4355976" y="1131291"/>
            <a:ext cx="4608512" cy="2513733"/>
          </a:xfrm>
          <a:prstGeom prst="rect">
            <a:avLst/>
          </a:prstGeom>
          <a:noFill/>
          <a:ln w="9525">
            <a:noFill/>
            <a:miter lim="800000"/>
            <a:headEnd/>
            <a:tailEnd/>
          </a:ln>
        </p:spPr>
      </p:pic>
      <p:pic>
        <p:nvPicPr>
          <p:cNvPr id="4100" name="Picture 4"/>
          <p:cNvPicPr>
            <a:picLocks noChangeAspect="1" noChangeArrowheads="1"/>
          </p:cNvPicPr>
          <p:nvPr/>
        </p:nvPicPr>
        <p:blipFill>
          <a:blip r:embed="rId4" cstate="print"/>
          <a:srcRect/>
          <a:stretch>
            <a:fillRect/>
          </a:stretch>
        </p:blipFill>
        <p:spPr bwMode="auto">
          <a:xfrm>
            <a:off x="1096838" y="3589422"/>
            <a:ext cx="7003554" cy="2891298"/>
          </a:xfrm>
          <a:prstGeom prst="rect">
            <a:avLst/>
          </a:prstGeom>
          <a:noFill/>
          <a:ln w="9525">
            <a:noFill/>
            <a:miter lim="800000"/>
            <a:headEnd/>
            <a:tailEnd/>
          </a:ln>
        </p:spPr>
      </p:pic>
      <p:sp>
        <p:nvSpPr>
          <p:cNvPr id="5" name="CasellaDiTesto 4"/>
          <p:cNvSpPr txBox="1"/>
          <p:nvPr/>
        </p:nvSpPr>
        <p:spPr>
          <a:xfrm>
            <a:off x="6643333" y="6505599"/>
            <a:ext cx="1889107" cy="276999"/>
          </a:xfrm>
          <a:prstGeom prst="rect">
            <a:avLst/>
          </a:prstGeom>
          <a:noFill/>
        </p:spPr>
        <p:txBody>
          <a:bodyPr wrap="none" rtlCol="0">
            <a:spAutoFit/>
          </a:bodyPr>
          <a:lstStyle/>
          <a:p>
            <a:r>
              <a:rPr lang="it-IT" sz="1200" dirty="0" err="1" smtClean="0">
                <a:latin typeface="Arial" pitchFamily="34" charset="0"/>
                <a:cs typeface="Arial" pitchFamily="34" charset="0"/>
              </a:rPr>
              <a:t>Camidge</a:t>
            </a:r>
            <a:r>
              <a:rPr lang="it-IT" sz="1200" dirty="0" smtClean="0">
                <a:latin typeface="Arial" pitchFamily="34" charset="0"/>
                <a:cs typeface="Arial" pitchFamily="34" charset="0"/>
              </a:rPr>
              <a:t> </a:t>
            </a:r>
            <a:r>
              <a:rPr lang="it-IT" sz="1200" dirty="0" err="1" smtClean="0">
                <a:latin typeface="Arial" pitchFamily="34" charset="0"/>
                <a:cs typeface="Arial" pitchFamily="34" charset="0"/>
              </a:rPr>
              <a:t>et</a:t>
            </a:r>
            <a:r>
              <a:rPr lang="it-IT" sz="1200" dirty="0" smtClean="0">
                <a:latin typeface="Arial" pitchFamily="34" charset="0"/>
                <a:cs typeface="Arial" pitchFamily="34" charset="0"/>
              </a:rPr>
              <a:t> al, JTO 2014</a:t>
            </a:r>
            <a:endParaRPr lang="it-IT" sz="1200" dirty="0">
              <a:latin typeface="Arial" pitchFamily="34" charset="0"/>
              <a:cs typeface="Arial" pitchFamily="34" charset="0"/>
            </a:endParaRPr>
          </a:p>
        </p:txBody>
      </p:sp>
      <p:sp>
        <p:nvSpPr>
          <p:cNvPr id="6" name="CasellaDiTesto 5"/>
          <p:cNvSpPr txBox="1"/>
          <p:nvPr/>
        </p:nvSpPr>
        <p:spPr>
          <a:xfrm>
            <a:off x="2483768" y="4221088"/>
            <a:ext cx="1394869" cy="369332"/>
          </a:xfrm>
          <a:prstGeom prst="rect">
            <a:avLst/>
          </a:prstGeom>
          <a:noFill/>
        </p:spPr>
        <p:txBody>
          <a:bodyPr wrap="none" rtlCol="0">
            <a:spAutoFit/>
          </a:bodyPr>
          <a:lstStyle/>
          <a:p>
            <a:r>
              <a:rPr lang="it-IT" dirty="0" smtClean="0"/>
              <a:t>PFS: 7.85 mo</a:t>
            </a:r>
            <a:endParaRPr lang="it-IT" dirty="0"/>
          </a:p>
        </p:txBody>
      </p:sp>
      <p:sp>
        <p:nvSpPr>
          <p:cNvPr id="7" name="CasellaDiTesto 6"/>
          <p:cNvSpPr txBox="1"/>
          <p:nvPr/>
        </p:nvSpPr>
        <p:spPr>
          <a:xfrm>
            <a:off x="6345483" y="4221088"/>
            <a:ext cx="1443024" cy="369332"/>
          </a:xfrm>
          <a:prstGeom prst="rect">
            <a:avLst/>
          </a:prstGeom>
          <a:noFill/>
        </p:spPr>
        <p:txBody>
          <a:bodyPr wrap="none" rtlCol="0">
            <a:spAutoFit/>
          </a:bodyPr>
          <a:lstStyle/>
          <a:p>
            <a:r>
              <a:rPr lang="it-IT" dirty="0" smtClean="0"/>
              <a:t>OS: 16.85 mo</a:t>
            </a:r>
            <a:endParaRPr lang="it-IT" dirty="0"/>
          </a:p>
        </p:txBody>
      </p:sp>
      <p:sp>
        <p:nvSpPr>
          <p:cNvPr id="8" name="Title 1"/>
          <p:cNvSpPr txBox="1">
            <a:spLocks/>
          </p:cNvSpPr>
          <p:nvPr/>
        </p:nvSpPr>
        <p:spPr bwMode="auto">
          <a:xfrm>
            <a:off x="107504" y="332656"/>
            <a:ext cx="9361040" cy="638175"/>
          </a:xfrm>
          <a:prstGeom prst="rect">
            <a:avLst/>
          </a:prstGeom>
          <a:noFill/>
          <a:ln w="9525">
            <a:noFill/>
            <a:miter lim="800000"/>
            <a:headEnd/>
            <a:tailEnd/>
          </a:ln>
        </p:spPr>
        <p:txBody>
          <a:bodyPr vert="horz" wrap="square" lIns="91440" tIns="45720" rIns="91440" bIns="45720" numCol="1" anchor="b" anchorCtr="0" compatLnSpc="1">
            <a:prstTxWarp prst="textNoShape">
              <a:avLst/>
            </a:prstTxWarp>
            <a:noAutofit/>
          </a:bodyPr>
          <a:lstStyle/>
          <a:p>
            <a:pPr lvl="0" algn="ctr" fontAlgn="base">
              <a:spcBef>
                <a:spcPct val="0"/>
              </a:spcBef>
              <a:spcAft>
                <a:spcPct val="0"/>
              </a:spcAft>
              <a:defRPr/>
            </a:pPr>
            <a:r>
              <a:rPr lang="en-US" sz="2400" b="1" dirty="0">
                <a:solidFill>
                  <a:srgbClr val="0000CC"/>
                </a:solidFill>
                <a:latin typeface="Arial" pitchFamily="34" charset="0"/>
                <a:ea typeface="ＭＳ Ｐゴシック" charset="-128"/>
                <a:cs typeface="Arial" pitchFamily="34" charset="0"/>
              </a:rPr>
              <a:t>NCT00735696 - Phase 2 study in NSCLC</a:t>
            </a:r>
          </a:p>
          <a:p>
            <a:pPr lvl="0" algn="ctr" fontAlgn="base">
              <a:spcBef>
                <a:spcPct val="0"/>
              </a:spcBef>
              <a:spcAft>
                <a:spcPct val="0"/>
              </a:spcAft>
              <a:defRPr/>
            </a:pPr>
            <a:r>
              <a:rPr lang="en-US" sz="2400" b="1" dirty="0">
                <a:solidFill>
                  <a:srgbClr val="0000CC"/>
                </a:solidFill>
                <a:latin typeface="Arial" pitchFamily="34" charset="0"/>
                <a:ea typeface="ＭＳ Ｐゴシック" charset="-128"/>
                <a:cs typeface="Arial" pitchFamily="34" charset="0"/>
              </a:rPr>
              <a:t>(1st-line: </a:t>
            </a:r>
            <a:r>
              <a:rPr lang="en-US" sz="2400" b="1" dirty="0" err="1" smtClean="0">
                <a:solidFill>
                  <a:srgbClr val="0000CC"/>
                </a:solidFill>
                <a:latin typeface="Arial" pitchFamily="34" charset="0"/>
                <a:ea typeface="ＭＳ Ｐゴシック" charset="-128"/>
                <a:cs typeface="Arial" pitchFamily="34" charset="0"/>
              </a:rPr>
              <a:t>Ramucirumab</a:t>
            </a:r>
            <a:r>
              <a:rPr lang="en-US" sz="2400" b="1" dirty="0" smtClean="0">
                <a:solidFill>
                  <a:srgbClr val="0000CC"/>
                </a:solidFill>
                <a:latin typeface="Arial" pitchFamily="34" charset="0"/>
                <a:ea typeface="ＭＳ Ｐゴシック" charset="-128"/>
                <a:cs typeface="Arial" pitchFamily="34" charset="0"/>
              </a:rPr>
              <a:t> </a:t>
            </a:r>
            <a:r>
              <a:rPr lang="en-US" sz="2400" b="1" dirty="0">
                <a:solidFill>
                  <a:srgbClr val="0000CC"/>
                </a:solidFill>
                <a:latin typeface="Arial" pitchFamily="34" charset="0"/>
                <a:ea typeface="ＭＳ Ｐゴシック" charset="-128"/>
                <a:cs typeface="Arial" pitchFamily="34" charset="0"/>
              </a:rPr>
              <a:t>+ </a:t>
            </a:r>
            <a:r>
              <a:rPr lang="en-US" sz="2400" b="1" dirty="0" err="1">
                <a:solidFill>
                  <a:srgbClr val="0000CC"/>
                </a:solidFill>
                <a:latin typeface="Arial" pitchFamily="34" charset="0"/>
                <a:ea typeface="ＭＳ Ｐゴシック" charset="-128"/>
                <a:cs typeface="Arial" pitchFamily="34" charset="0"/>
              </a:rPr>
              <a:t>paclitaxel</a:t>
            </a:r>
            <a:r>
              <a:rPr lang="en-US" sz="2400" b="1" dirty="0">
                <a:solidFill>
                  <a:srgbClr val="0000CC"/>
                </a:solidFill>
                <a:latin typeface="Arial" pitchFamily="34" charset="0"/>
                <a:ea typeface="ＭＳ Ｐゴシック" charset="-128"/>
                <a:cs typeface="Arial" pitchFamily="34" charset="0"/>
              </a:rPr>
              <a:t>/</a:t>
            </a:r>
            <a:r>
              <a:rPr lang="en-US" sz="2400" b="1" dirty="0" err="1">
                <a:solidFill>
                  <a:srgbClr val="0000CC"/>
                </a:solidFill>
                <a:latin typeface="Arial" pitchFamily="34" charset="0"/>
                <a:ea typeface="ＭＳ Ｐゴシック" charset="-128"/>
                <a:cs typeface="Arial" pitchFamily="34" charset="0"/>
              </a:rPr>
              <a:t>carboplatin</a:t>
            </a:r>
            <a:r>
              <a:rPr lang="en-US" sz="2400" b="1" dirty="0" smtClean="0">
                <a:solidFill>
                  <a:srgbClr val="0000CC"/>
                </a:solidFill>
                <a:latin typeface="Arial" pitchFamily="34" charset="0"/>
                <a:ea typeface="ＭＳ Ｐゴシック" charset="-128"/>
                <a:cs typeface="Arial" pitchFamily="34" charset="0"/>
              </a:rPr>
              <a:t>)</a:t>
            </a:r>
            <a:endParaRPr lang="en-US" sz="2400" b="1" dirty="0">
              <a:solidFill>
                <a:srgbClr val="0000CC"/>
              </a:solidFill>
              <a:latin typeface="Arial" pitchFamily="34" charset="0"/>
              <a:ea typeface="ＭＳ Ｐゴシック" charset="-128"/>
              <a:cs typeface="Arial"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auto">
          <a:xfrm>
            <a:off x="107504" y="332656"/>
            <a:ext cx="9361040" cy="638175"/>
          </a:xfrm>
          <a:prstGeom prst="rect">
            <a:avLst/>
          </a:prstGeom>
          <a:noFill/>
          <a:ln w="9525">
            <a:noFill/>
            <a:miter lim="800000"/>
            <a:headEnd/>
            <a:tailEnd/>
          </a:ln>
        </p:spPr>
        <p:txBody>
          <a:bodyPr vert="horz" wrap="square" lIns="91440" tIns="45720" rIns="91440" bIns="45720" numCol="1" anchor="b" anchorCtr="0" compatLnSpc="1">
            <a:prstTxWarp prst="textNoShape">
              <a:avLst/>
            </a:prstTxWarp>
            <a:noAutofit/>
          </a:bodyPr>
          <a:lstStyle/>
          <a:p>
            <a:pPr lvl="0" algn="ctr" fontAlgn="base">
              <a:spcBef>
                <a:spcPct val="0"/>
              </a:spcBef>
              <a:spcAft>
                <a:spcPct val="0"/>
              </a:spcAft>
              <a:defRPr/>
            </a:pPr>
            <a:r>
              <a:rPr lang="en-US" sz="2400" b="1" dirty="0">
                <a:solidFill>
                  <a:srgbClr val="0000CC"/>
                </a:solidFill>
                <a:latin typeface="Arial" pitchFamily="34" charset="0"/>
                <a:ea typeface="ＭＳ Ｐゴシック" charset="-128"/>
                <a:cs typeface="Arial" pitchFamily="34" charset="0"/>
              </a:rPr>
              <a:t>NCT01160744 - Phase </a:t>
            </a:r>
            <a:r>
              <a:rPr lang="en-US" sz="2400" b="1" dirty="0" smtClean="0">
                <a:solidFill>
                  <a:srgbClr val="0000CC"/>
                </a:solidFill>
                <a:latin typeface="Arial" pitchFamily="34" charset="0"/>
                <a:ea typeface="ＭＳ Ｐゴシック" charset="-128"/>
                <a:cs typeface="Arial" pitchFamily="34" charset="0"/>
              </a:rPr>
              <a:t>2, randomized, </a:t>
            </a:r>
            <a:r>
              <a:rPr lang="en-US" sz="2400" b="1" dirty="0">
                <a:solidFill>
                  <a:srgbClr val="0000CC"/>
                </a:solidFill>
                <a:latin typeface="Arial" pitchFamily="34" charset="0"/>
                <a:ea typeface="ＭＳ Ｐゴシック" charset="-128"/>
                <a:cs typeface="Arial" pitchFamily="34" charset="0"/>
              </a:rPr>
              <a:t>study in NSCLC</a:t>
            </a:r>
          </a:p>
          <a:p>
            <a:pPr lvl="0" algn="ctr" fontAlgn="base">
              <a:spcBef>
                <a:spcPct val="0"/>
              </a:spcBef>
              <a:spcAft>
                <a:spcPct val="0"/>
              </a:spcAft>
              <a:defRPr/>
            </a:pPr>
            <a:r>
              <a:rPr lang="en-US" sz="2400" b="1" dirty="0">
                <a:solidFill>
                  <a:srgbClr val="0000CC"/>
                </a:solidFill>
                <a:latin typeface="Arial" pitchFamily="34" charset="0"/>
                <a:ea typeface="ＭＳ Ｐゴシック" charset="-128"/>
                <a:cs typeface="Arial" pitchFamily="34" charset="0"/>
              </a:rPr>
              <a:t>(1st-line: </a:t>
            </a:r>
            <a:r>
              <a:rPr lang="en-US" sz="2400" b="1" dirty="0" err="1">
                <a:solidFill>
                  <a:srgbClr val="0000CC"/>
                </a:solidFill>
                <a:latin typeface="Arial" pitchFamily="34" charset="0"/>
                <a:ea typeface="ＭＳ Ｐゴシック" charset="-128"/>
                <a:cs typeface="Arial" pitchFamily="34" charset="0"/>
              </a:rPr>
              <a:t>P</a:t>
            </a:r>
            <a:r>
              <a:rPr lang="en-US" sz="2400" b="1" dirty="0" err="1" smtClean="0">
                <a:solidFill>
                  <a:srgbClr val="0000CC"/>
                </a:solidFill>
                <a:latin typeface="Arial" pitchFamily="34" charset="0"/>
                <a:ea typeface="ＭＳ Ｐゴシック" charset="-128"/>
                <a:cs typeface="Arial" pitchFamily="34" charset="0"/>
              </a:rPr>
              <a:t>emetrexed</a:t>
            </a:r>
            <a:r>
              <a:rPr lang="en-US" sz="2400" b="1" dirty="0" smtClean="0">
                <a:solidFill>
                  <a:srgbClr val="0000CC"/>
                </a:solidFill>
                <a:latin typeface="Arial" pitchFamily="34" charset="0"/>
                <a:ea typeface="ＭＳ Ｐゴシック" charset="-128"/>
                <a:cs typeface="Arial" pitchFamily="34" charset="0"/>
              </a:rPr>
              <a:t>/platinum +/- </a:t>
            </a:r>
            <a:r>
              <a:rPr lang="en-US" sz="2400" b="1" dirty="0" err="1" smtClean="0">
                <a:solidFill>
                  <a:srgbClr val="0000CC"/>
                </a:solidFill>
                <a:latin typeface="Arial" pitchFamily="34" charset="0"/>
                <a:ea typeface="ＭＳ Ｐゴシック" charset="-128"/>
                <a:cs typeface="Arial" pitchFamily="34" charset="0"/>
              </a:rPr>
              <a:t>Ramucirumab</a:t>
            </a:r>
            <a:r>
              <a:rPr lang="en-US" sz="2400" b="1" dirty="0" smtClean="0">
                <a:solidFill>
                  <a:srgbClr val="0000CC"/>
                </a:solidFill>
                <a:latin typeface="Arial" pitchFamily="34" charset="0"/>
                <a:ea typeface="ＭＳ Ｐゴシック" charset="-128"/>
                <a:cs typeface="Arial" pitchFamily="34" charset="0"/>
              </a:rPr>
              <a:t>)</a:t>
            </a:r>
            <a:endParaRPr lang="en-US" sz="2400" b="1" dirty="0">
              <a:solidFill>
                <a:srgbClr val="0000CC"/>
              </a:solidFill>
              <a:latin typeface="Arial" pitchFamily="34" charset="0"/>
              <a:ea typeface="ＭＳ Ｐゴシック" charset="-128"/>
              <a:cs typeface="Arial" pitchFamily="34" charset="0"/>
            </a:endParaRPr>
          </a:p>
        </p:txBody>
      </p:sp>
      <p:pic>
        <p:nvPicPr>
          <p:cNvPr id="5122" name="Picture 2"/>
          <p:cNvPicPr>
            <a:picLocks noChangeAspect="1" noChangeArrowheads="1"/>
          </p:cNvPicPr>
          <p:nvPr/>
        </p:nvPicPr>
        <p:blipFill>
          <a:blip r:embed="rId2" cstate="print"/>
          <a:srcRect/>
          <a:stretch>
            <a:fillRect/>
          </a:stretch>
        </p:blipFill>
        <p:spPr bwMode="auto">
          <a:xfrm>
            <a:off x="788318" y="1628800"/>
            <a:ext cx="7672114" cy="3176563"/>
          </a:xfrm>
          <a:prstGeom prst="rect">
            <a:avLst/>
          </a:prstGeom>
          <a:noFill/>
          <a:ln w="9525">
            <a:noFill/>
            <a:miter lim="800000"/>
            <a:headEnd/>
            <a:tailEnd/>
          </a:ln>
        </p:spPr>
      </p:pic>
      <p:sp>
        <p:nvSpPr>
          <p:cNvPr id="4" name="CasellaDiTesto 3"/>
          <p:cNvSpPr txBox="1"/>
          <p:nvPr/>
        </p:nvSpPr>
        <p:spPr>
          <a:xfrm>
            <a:off x="6228184" y="6488668"/>
            <a:ext cx="2050561" cy="276999"/>
          </a:xfrm>
          <a:prstGeom prst="rect">
            <a:avLst/>
          </a:prstGeom>
          <a:noFill/>
        </p:spPr>
        <p:txBody>
          <a:bodyPr wrap="none" rtlCol="0">
            <a:spAutoFit/>
          </a:bodyPr>
          <a:lstStyle/>
          <a:p>
            <a:r>
              <a:rPr lang="it-IT" sz="1200" dirty="0" err="1" smtClean="0">
                <a:latin typeface="Arial" pitchFamily="34" charset="0"/>
                <a:cs typeface="Arial" pitchFamily="34" charset="0"/>
              </a:rPr>
              <a:t>Doebele</a:t>
            </a:r>
            <a:r>
              <a:rPr lang="it-IT" sz="1200" dirty="0" smtClean="0">
                <a:latin typeface="Arial" pitchFamily="34" charset="0"/>
                <a:cs typeface="Arial" pitchFamily="34" charset="0"/>
              </a:rPr>
              <a:t> </a:t>
            </a:r>
            <a:r>
              <a:rPr lang="it-IT" sz="1200" dirty="0" err="1" smtClean="0">
                <a:latin typeface="Arial" pitchFamily="34" charset="0"/>
                <a:cs typeface="Arial" pitchFamily="34" charset="0"/>
              </a:rPr>
              <a:t>et</a:t>
            </a:r>
            <a:r>
              <a:rPr lang="it-IT" sz="1200" dirty="0" smtClean="0">
                <a:latin typeface="Arial" pitchFamily="34" charset="0"/>
                <a:cs typeface="Arial" pitchFamily="34" charset="0"/>
              </a:rPr>
              <a:t> al, Cancer 2015</a:t>
            </a:r>
            <a:endParaRPr lang="it-IT" sz="1200" dirty="0">
              <a:latin typeface="Arial" pitchFamily="34" charset="0"/>
              <a:cs typeface="Arial"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auto">
          <a:xfrm>
            <a:off x="107504" y="332656"/>
            <a:ext cx="9361040" cy="638175"/>
          </a:xfrm>
          <a:prstGeom prst="rect">
            <a:avLst/>
          </a:prstGeom>
          <a:noFill/>
          <a:ln w="9525">
            <a:noFill/>
            <a:miter lim="800000"/>
            <a:headEnd/>
            <a:tailEnd/>
          </a:ln>
        </p:spPr>
        <p:txBody>
          <a:bodyPr vert="horz" wrap="square" lIns="91440" tIns="45720" rIns="91440" bIns="45720" numCol="1" anchor="b" anchorCtr="0" compatLnSpc="1">
            <a:prstTxWarp prst="textNoShape">
              <a:avLst/>
            </a:prstTxWarp>
            <a:noAutofit/>
          </a:bodyPr>
          <a:lstStyle/>
          <a:p>
            <a:pPr lvl="0" algn="ctr" fontAlgn="base">
              <a:spcBef>
                <a:spcPct val="0"/>
              </a:spcBef>
              <a:spcAft>
                <a:spcPct val="0"/>
              </a:spcAft>
              <a:defRPr/>
            </a:pPr>
            <a:r>
              <a:rPr lang="en-US" sz="2400" b="1" dirty="0">
                <a:solidFill>
                  <a:srgbClr val="0000CC"/>
                </a:solidFill>
                <a:latin typeface="Arial" pitchFamily="34" charset="0"/>
                <a:ea typeface="ＭＳ Ｐゴシック" charset="-128"/>
                <a:cs typeface="Arial" pitchFamily="34" charset="0"/>
              </a:rPr>
              <a:t>NCT01160744 - Phase </a:t>
            </a:r>
            <a:r>
              <a:rPr lang="en-US" sz="2400" b="1" dirty="0" smtClean="0">
                <a:solidFill>
                  <a:srgbClr val="0000CC"/>
                </a:solidFill>
                <a:latin typeface="Arial" pitchFamily="34" charset="0"/>
                <a:ea typeface="ＭＳ Ｐゴシック" charset="-128"/>
                <a:cs typeface="Arial" pitchFamily="34" charset="0"/>
              </a:rPr>
              <a:t>2, randomized, </a:t>
            </a:r>
            <a:r>
              <a:rPr lang="en-US" sz="2400" b="1" dirty="0">
                <a:solidFill>
                  <a:srgbClr val="0000CC"/>
                </a:solidFill>
                <a:latin typeface="Arial" pitchFamily="34" charset="0"/>
                <a:ea typeface="ＭＳ Ｐゴシック" charset="-128"/>
                <a:cs typeface="Arial" pitchFamily="34" charset="0"/>
              </a:rPr>
              <a:t>study in NSCLC</a:t>
            </a:r>
          </a:p>
          <a:p>
            <a:pPr lvl="0" algn="ctr" fontAlgn="base">
              <a:spcBef>
                <a:spcPct val="0"/>
              </a:spcBef>
              <a:spcAft>
                <a:spcPct val="0"/>
              </a:spcAft>
              <a:defRPr/>
            </a:pPr>
            <a:r>
              <a:rPr lang="en-US" sz="2400" b="1" dirty="0">
                <a:solidFill>
                  <a:srgbClr val="0000CC"/>
                </a:solidFill>
                <a:latin typeface="Arial" pitchFamily="34" charset="0"/>
                <a:ea typeface="ＭＳ Ｐゴシック" charset="-128"/>
                <a:cs typeface="Arial" pitchFamily="34" charset="0"/>
              </a:rPr>
              <a:t>(1st-line: </a:t>
            </a:r>
            <a:r>
              <a:rPr lang="en-US" sz="2400" b="1" dirty="0" err="1">
                <a:solidFill>
                  <a:srgbClr val="0000CC"/>
                </a:solidFill>
                <a:latin typeface="Arial" pitchFamily="34" charset="0"/>
                <a:ea typeface="ＭＳ Ｐゴシック" charset="-128"/>
                <a:cs typeface="Arial" pitchFamily="34" charset="0"/>
              </a:rPr>
              <a:t>P</a:t>
            </a:r>
            <a:r>
              <a:rPr lang="en-US" sz="2400" b="1" dirty="0" err="1" smtClean="0">
                <a:solidFill>
                  <a:srgbClr val="0000CC"/>
                </a:solidFill>
                <a:latin typeface="Arial" pitchFamily="34" charset="0"/>
                <a:ea typeface="ＭＳ Ｐゴシック" charset="-128"/>
                <a:cs typeface="Arial" pitchFamily="34" charset="0"/>
              </a:rPr>
              <a:t>emetrexed</a:t>
            </a:r>
            <a:r>
              <a:rPr lang="en-US" sz="2400" b="1" dirty="0" smtClean="0">
                <a:solidFill>
                  <a:srgbClr val="0000CC"/>
                </a:solidFill>
                <a:latin typeface="Arial" pitchFamily="34" charset="0"/>
                <a:ea typeface="ＭＳ Ｐゴシック" charset="-128"/>
                <a:cs typeface="Arial" pitchFamily="34" charset="0"/>
              </a:rPr>
              <a:t>/platinum +/- </a:t>
            </a:r>
            <a:r>
              <a:rPr lang="en-US" sz="2400" b="1" dirty="0" err="1" smtClean="0">
                <a:solidFill>
                  <a:srgbClr val="0000CC"/>
                </a:solidFill>
                <a:latin typeface="Arial" pitchFamily="34" charset="0"/>
                <a:ea typeface="ＭＳ Ｐゴシック" charset="-128"/>
                <a:cs typeface="Arial" pitchFamily="34" charset="0"/>
              </a:rPr>
              <a:t>Ramucirumab</a:t>
            </a:r>
            <a:r>
              <a:rPr lang="en-US" sz="2400" b="1" dirty="0" smtClean="0">
                <a:solidFill>
                  <a:srgbClr val="0000CC"/>
                </a:solidFill>
                <a:latin typeface="Arial" pitchFamily="34" charset="0"/>
                <a:ea typeface="ＭＳ Ｐゴシック" charset="-128"/>
                <a:cs typeface="Arial" pitchFamily="34" charset="0"/>
              </a:rPr>
              <a:t>)</a:t>
            </a:r>
            <a:endParaRPr lang="en-US" sz="2400" b="1" dirty="0">
              <a:solidFill>
                <a:srgbClr val="0000CC"/>
              </a:solidFill>
              <a:latin typeface="Arial" pitchFamily="34" charset="0"/>
              <a:ea typeface="ＭＳ Ｐゴシック" charset="-128"/>
              <a:cs typeface="Arial" pitchFamily="34" charset="0"/>
            </a:endParaRPr>
          </a:p>
        </p:txBody>
      </p:sp>
      <p:sp>
        <p:nvSpPr>
          <p:cNvPr id="4" name="CasellaDiTesto 3"/>
          <p:cNvSpPr txBox="1"/>
          <p:nvPr/>
        </p:nvSpPr>
        <p:spPr>
          <a:xfrm>
            <a:off x="6228184" y="6488668"/>
            <a:ext cx="2050561" cy="276999"/>
          </a:xfrm>
          <a:prstGeom prst="rect">
            <a:avLst/>
          </a:prstGeom>
          <a:noFill/>
        </p:spPr>
        <p:txBody>
          <a:bodyPr wrap="none" rtlCol="0">
            <a:spAutoFit/>
          </a:bodyPr>
          <a:lstStyle/>
          <a:p>
            <a:r>
              <a:rPr lang="it-IT" sz="1200" dirty="0" err="1" smtClean="0">
                <a:latin typeface="Arial" pitchFamily="34" charset="0"/>
                <a:cs typeface="Arial" pitchFamily="34" charset="0"/>
              </a:rPr>
              <a:t>Doebele</a:t>
            </a:r>
            <a:r>
              <a:rPr lang="it-IT" sz="1200" dirty="0" smtClean="0">
                <a:latin typeface="Arial" pitchFamily="34" charset="0"/>
                <a:cs typeface="Arial" pitchFamily="34" charset="0"/>
              </a:rPr>
              <a:t> </a:t>
            </a:r>
            <a:r>
              <a:rPr lang="it-IT" sz="1200" dirty="0" err="1" smtClean="0">
                <a:latin typeface="Arial" pitchFamily="34" charset="0"/>
                <a:cs typeface="Arial" pitchFamily="34" charset="0"/>
              </a:rPr>
              <a:t>et</a:t>
            </a:r>
            <a:r>
              <a:rPr lang="it-IT" sz="1200" dirty="0" smtClean="0">
                <a:latin typeface="Arial" pitchFamily="34" charset="0"/>
                <a:cs typeface="Arial" pitchFamily="34" charset="0"/>
              </a:rPr>
              <a:t> al, Cancer 2015</a:t>
            </a:r>
            <a:endParaRPr lang="it-IT" sz="1200" dirty="0">
              <a:latin typeface="Arial" pitchFamily="34" charset="0"/>
              <a:cs typeface="Arial" pitchFamily="34" charset="0"/>
            </a:endParaRPr>
          </a:p>
        </p:txBody>
      </p:sp>
      <p:pic>
        <p:nvPicPr>
          <p:cNvPr id="6146" name="Picture 2"/>
          <p:cNvPicPr>
            <a:picLocks noChangeAspect="1" noChangeArrowheads="1"/>
          </p:cNvPicPr>
          <p:nvPr/>
        </p:nvPicPr>
        <p:blipFill>
          <a:blip r:embed="rId2" cstate="print"/>
          <a:srcRect/>
          <a:stretch>
            <a:fillRect/>
          </a:stretch>
        </p:blipFill>
        <p:spPr bwMode="auto">
          <a:xfrm>
            <a:off x="2987824" y="3861048"/>
            <a:ext cx="3895725" cy="2371725"/>
          </a:xfrm>
          <a:prstGeom prst="rect">
            <a:avLst/>
          </a:prstGeom>
          <a:noFill/>
          <a:ln w="9525">
            <a:noFill/>
            <a:miter lim="800000"/>
            <a:headEnd/>
            <a:tailEnd/>
          </a:ln>
        </p:spPr>
      </p:pic>
      <p:pic>
        <p:nvPicPr>
          <p:cNvPr id="6147" name="Picture 3"/>
          <p:cNvPicPr>
            <a:picLocks noChangeAspect="1" noChangeArrowheads="1"/>
          </p:cNvPicPr>
          <p:nvPr/>
        </p:nvPicPr>
        <p:blipFill>
          <a:blip r:embed="rId3" cstate="print"/>
          <a:srcRect/>
          <a:stretch>
            <a:fillRect/>
          </a:stretch>
        </p:blipFill>
        <p:spPr bwMode="auto">
          <a:xfrm>
            <a:off x="611560" y="1268760"/>
            <a:ext cx="3943350" cy="2552700"/>
          </a:xfrm>
          <a:prstGeom prst="rect">
            <a:avLst/>
          </a:prstGeom>
          <a:noFill/>
          <a:ln w="9525">
            <a:noFill/>
            <a:miter lim="800000"/>
            <a:headEnd/>
            <a:tailEnd/>
          </a:ln>
        </p:spPr>
      </p:pic>
      <p:pic>
        <p:nvPicPr>
          <p:cNvPr id="6148" name="Picture 4"/>
          <p:cNvPicPr>
            <a:picLocks noChangeAspect="1" noChangeArrowheads="1"/>
          </p:cNvPicPr>
          <p:nvPr/>
        </p:nvPicPr>
        <p:blipFill>
          <a:blip r:embed="rId4" cstate="print"/>
          <a:srcRect/>
          <a:stretch>
            <a:fillRect/>
          </a:stretch>
        </p:blipFill>
        <p:spPr bwMode="auto">
          <a:xfrm>
            <a:off x="4788024" y="1025423"/>
            <a:ext cx="3528392" cy="2763617"/>
          </a:xfrm>
          <a:prstGeom prst="rect">
            <a:avLst/>
          </a:prstGeom>
          <a:noFill/>
          <a:ln w="9525">
            <a:noFill/>
            <a:miter lim="800000"/>
            <a:headEnd/>
            <a:tailEnd/>
          </a:ln>
        </p:spPr>
      </p:pic>
      <p:sp>
        <p:nvSpPr>
          <p:cNvPr id="8" name="Ovale 7"/>
          <p:cNvSpPr/>
          <p:nvPr/>
        </p:nvSpPr>
        <p:spPr>
          <a:xfrm>
            <a:off x="2699792" y="5713004"/>
            <a:ext cx="4392488" cy="432048"/>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bg>
      <p:bgPr>
        <a:solidFill>
          <a:srgbClr val="FFFFFF">
            <a:alpha val="0"/>
          </a:srgbClr>
        </a:solidFill>
        <a:effectLst/>
      </p:bgPr>
    </p:bg>
    <p:spTree>
      <p:nvGrpSpPr>
        <p:cNvPr id="1" name=""/>
        <p:cNvGrpSpPr/>
        <p:nvPr/>
      </p:nvGrpSpPr>
      <p:grpSpPr>
        <a:xfrm>
          <a:off x="0" y="0"/>
          <a:ext cx="0" cy="0"/>
          <a:chOff x="0" y="0"/>
          <a:chExt cx="0" cy="0"/>
        </a:xfrm>
      </p:grpSpPr>
      <p:sp>
        <p:nvSpPr>
          <p:cNvPr id="21" name="Rectangle à coins arrondis 20"/>
          <p:cNvSpPr/>
          <p:nvPr/>
        </p:nvSpPr>
        <p:spPr bwMode="auto">
          <a:xfrm>
            <a:off x="60160" y="1756611"/>
            <a:ext cx="2382253" cy="2574757"/>
          </a:xfrm>
          <a:prstGeom prst="roundRect">
            <a:avLst/>
          </a:prstGeom>
          <a:solidFill>
            <a:srgbClr val="5F555B"/>
          </a:solidFill>
          <a:ln w="12700"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algn="ctr" eaLnBrk="0" fontAlgn="base" hangingPunct="0">
              <a:lnSpc>
                <a:spcPct val="95000"/>
              </a:lnSpc>
              <a:spcBef>
                <a:spcPct val="0"/>
              </a:spcBef>
              <a:spcAft>
                <a:spcPct val="0"/>
              </a:spcAft>
            </a:pPr>
            <a:endParaRPr lang="fr-FR" sz="2600">
              <a:solidFill>
                <a:srgbClr val="FAFD00"/>
              </a:solidFill>
            </a:endParaRPr>
          </a:p>
        </p:txBody>
      </p:sp>
      <p:sp>
        <p:nvSpPr>
          <p:cNvPr id="17" name="TextBox 16"/>
          <p:cNvSpPr txBox="1"/>
          <p:nvPr/>
        </p:nvSpPr>
        <p:spPr>
          <a:xfrm>
            <a:off x="0" y="6309320"/>
            <a:ext cx="8763000" cy="384721"/>
          </a:xfrm>
          <a:prstGeom prst="rect">
            <a:avLst/>
          </a:prstGeom>
          <a:noFill/>
        </p:spPr>
        <p:txBody>
          <a:bodyPr wrap="square" rtlCol="0">
            <a:spAutoFit/>
          </a:bodyPr>
          <a:lstStyle/>
          <a:p>
            <a:pPr eaLnBrk="0" fontAlgn="base" hangingPunct="0">
              <a:lnSpc>
                <a:spcPct val="95000"/>
              </a:lnSpc>
              <a:spcBef>
                <a:spcPct val="0"/>
              </a:spcBef>
              <a:spcAft>
                <a:spcPct val="0"/>
              </a:spcAft>
            </a:pPr>
            <a:r>
              <a:rPr lang="en-US" sz="1000" i="1" dirty="0">
                <a:solidFill>
                  <a:srgbClr val="002060"/>
                </a:solidFill>
                <a:ea typeface="Calibri" pitchFamily="34" charset="0"/>
                <a:cs typeface="Arial" pitchFamily="34" charset="0"/>
              </a:rPr>
              <a:t>Abbreviations: Bev=</a:t>
            </a:r>
            <a:r>
              <a:rPr lang="en-US" sz="1000" i="1" dirty="0" err="1">
                <a:solidFill>
                  <a:srgbClr val="002060"/>
                </a:solidFill>
                <a:ea typeface="Calibri" pitchFamily="34" charset="0"/>
                <a:cs typeface="Arial" pitchFamily="34" charset="0"/>
              </a:rPr>
              <a:t>bevacizumab</a:t>
            </a:r>
            <a:r>
              <a:rPr lang="en-US" sz="1000" i="1" dirty="0">
                <a:solidFill>
                  <a:srgbClr val="002060"/>
                </a:solidFill>
                <a:ea typeface="Calibri" pitchFamily="34" charset="0"/>
                <a:cs typeface="Arial" pitchFamily="34" charset="0"/>
              </a:rPr>
              <a:t>; ECOG PS=Eastern Cooperative Oncology Group performance status; ORR=objective response rate; PFS=progression-free survival; ROW=rest of the world; q3wks=every 3 weeks.  </a:t>
            </a:r>
            <a:endParaRPr lang="en-US" sz="1000" dirty="0">
              <a:solidFill>
                <a:srgbClr val="002060"/>
              </a:solidFill>
            </a:endParaRPr>
          </a:p>
        </p:txBody>
      </p:sp>
      <p:sp>
        <p:nvSpPr>
          <p:cNvPr id="14" name="Rounded Rectangle 13"/>
          <p:cNvSpPr/>
          <p:nvPr/>
        </p:nvSpPr>
        <p:spPr>
          <a:xfrm>
            <a:off x="175745" y="2033499"/>
            <a:ext cx="2322138" cy="2066797"/>
          </a:xfrm>
          <a:prstGeom prst="roundRect">
            <a:avLst/>
          </a:prstGeom>
          <a:noFill/>
          <a:ln>
            <a:noFill/>
          </a:ln>
          <a:effectLst>
            <a:outerShdw blurRad="40000" dist="23000" dir="5400000" rotWithShape="0">
              <a:srgbClr val="000000">
                <a:alpha val="35000"/>
              </a:srgbClr>
            </a:outerShdw>
          </a:effectLst>
        </p:spPr>
        <p:txBody>
          <a:bodyPr wrap="square" lIns="36000" tIns="36000" rIns="36000" bIns="36000" anchor="ctr" anchorCtr="0">
            <a:spAutoFit/>
          </a:bodyPr>
          <a:lstStyle/>
          <a:p>
            <a:pPr marL="109538" indent="-109538" eaLnBrk="0" fontAlgn="base" hangingPunct="0">
              <a:lnSpc>
                <a:spcPts val="2000"/>
              </a:lnSpc>
              <a:spcBef>
                <a:spcPct val="0"/>
              </a:spcBef>
              <a:spcAft>
                <a:spcPct val="0"/>
              </a:spcAft>
              <a:buFontTx/>
              <a:buChar char="-"/>
              <a:tabLst>
                <a:tab pos="177800" algn="l"/>
                <a:tab pos="3405188" algn="l"/>
              </a:tabLst>
            </a:pPr>
            <a:r>
              <a:rPr lang="en-US" sz="1600" b="1" dirty="0">
                <a:solidFill>
                  <a:srgbClr val="FFFFFF"/>
                </a:solidFill>
                <a:cs typeface="Arial" pitchFamily="34" charset="0"/>
              </a:rPr>
              <a:t>Stage IV NSCLC after one platinum- based chemo +/- maintenance</a:t>
            </a:r>
          </a:p>
          <a:p>
            <a:pPr marL="109538" indent="-109538" eaLnBrk="0" fontAlgn="base" hangingPunct="0">
              <a:lnSpc>
                <a:spcPts val="2000"/>
              </a:lnSpc>
              <a:spcBef>
                <a:spcPct val="0"/>
              </a:spcBef>
              <a:spcAft>
                <a:spcPct val="0"/>
              </a:spcAft>
              <a:buFontTx/>
              <a:buChar char="-"/>
              <a:tabLst>
                <a:tab pos="177800" algn="l"/>
                <a:tab pos="3405188" algn="l"/>
              </a:tabLst>
            </a:pPr>
            <a:r>
              <a:rPr lang="en-US" sz="1600" b="1" dirty="0">
                <a:solidFill>
                  <a:srgbClr val="FFFFFF"/>
                </a:solidFill>
                <a:cs typeface="Arial" pitchFamily="34" charset="0"/>
              </a:rPr>
              <a:t>Prior Bev allowed</a:t>
            </a:r>
          </a:p>
          <a:p>
            <a:pPr marL="109538" indent="-109538" eaLnBrk="0" fontAlgn="base" hangingPunct="0">
              <a:lnSpc>
                <a:spcPts val="2000"/>
              </a:lnSpc>
              <a:spcBef>
                <a:spcPct val="0"/>
              </a:spcBef>
              <a:spcAft>
                <a:spcPct val="0"/>
              </a:spcAft>
              <a:buFontTx/>
              <a:buChar char="-"/>
              <a:tabLst>
                <a:tab pos="177800" algn="l"/>
                <a:tab pos="3405188" algn="l"/>
              </a:tabLst>
            </a:pPr>
            <a:r>
              <a:rPr lang="en-US" sz="1600" b="1" dirty="0">
                <a:solidFill>
                  <a:srgbClr val="FFFFFF"/>
                </a:solidFill>
                <a:cs typeface="Arial" pitchFamily="34" charset="0"/>
              </a:rPr>
              <a:t>All </a:t>
            </a:r>
            <a:r>
              <a:rPr lang="en-US" sz="1600" b="1" dirty="0" err="1">
                <a:solidFill>
                  <a:srgbClr val="FFFFFF"/>
                </a:solidFill>
                <a:cs typeface="Arial" pitchFamily="34" charset="0"/>
              </a:rPr>
              <a:t>histologies</a:t>
            </a:r>
            <a:r>
              <a:rPr lang="en-US" sz="1600" b="1" dirty="0">
                <a:solidFill>
                  <a:srgbClr val="FFFFFF"/>
                </a:solidFill>
                <a:cs typeface="Arial" pitchFamily="34" charset="0"/>
              </a:rPr>
              <a:t> </a:t>
            </a:r>
          </a:p>
          <a:p>
            <a:pPr marL="109538" indent="-109538" eaLnBrk="0" fontAlgn="base" hangingPunct="0">
              <a:lnSpc>
                <a:spcPts val="2000"/>
              </a:lnSpc>
              <a:spcBef>
                <a:spcPct val="0"/>
              </a:spcBef>
              <a:spcAft>
                <a:spcPct val="0"/>
              </a:spcAft>
              <a:buFontTx/>
              <a:buChar char="-"/>
              <a:tabLst>
                <a:tab pos="177800" algn="l"/>
                <a:tab pos="3405188" algn="l"/>
              </a:tabLst>
            </a:pPr>
            <a:r>
              <a:rPr lang="en-US" sz="1600" b="1" dirty="0">
                <a:solidFill>
                  <a:srgbClr val="FFFFFF"/>
                </a:solidFill>
                <a:cs typeface="Arial" pitchFamily="34" charset="0"/>
              </a:rPr>
              <a:t>PS 0 or 1</a:t>
            </a:r>
          </a:p>
        </p:txBody>
      </p:sp>
      <p:sp>
        <p:nvSpPr>
          <p:cNvPr id="37" name="Rounded Rectangle 36"/>
          <p:cNvSpPr/>
          <p:nvPr/>
        </p:nvSpPr>
        <p:spPr>
          <a:xfrm>
            <a:off x="7406945" y="2218230"/>
            <a:ext cx="1459742" cy="1506262"/>
          </a:xfrm>
          <a:prstGeom prst="roundRect">
            <a:avLst/>
          </a:prstGeom>
          <a:noFill/>
          <a:ln>
            <a:noFill/>
          </a:ln>
          <a:effectLst>
            <a:outerShdw blurRad="40000" dist="23000" dir="5400000" rotWithShape="0">
              <a:srgbClr val="000000">
                <a:alpha val="35000"/>
              </a:srgbClr>
            </a:outerShdw>
          </a:effectLst>
        </p:spPr>
        <p:txBody>
          <a:bodyPr wrap="square" lIns="36000" tIns="72000" rIns="36000" bIns="72000" anchor="ctr" anchorCtr="0">
            <a:spAutoFit/>
          </a:bodyPr>
          <a:lstStyle/>
          <a:p>
            <a:pPr marL="57150" algn="ctr" eaLnBrk="0" fontAlgn="base" hangingPunct="0">
              <a:lnSpc>
                <a:spcPct val="95000"/>
              </a:lnSpc>
              <a:spcBef>
                <a:spcPct val="0"/>
              </a:spcBef>
              <a:spcAft>
                <a:spcPct val="0"/>
              </a:spcAft>
              <a:defRPr/>
            </a:pPr>
            <a:r>
              <a:rPr lang="en-US" sz="1400" b="1" kern="0" dirty="0">
                <a:solidFill>
                  <a:srgbClr val="002060"/>
                </a:solidFill>
              </a:rPr>
              <a:t>Treatment  until disease progression </a:t>
            </a:r>
          </a:p>
          <a:p>
            <a:pPr marL="57150" algn="ctr" eaLnBrk="0" fontAlgn="base" hangingPunct="0">
              <a:lnSpc>
                <a:spcPct val="95000"/>
              </a:lnSpc>
              <a:spcBef>
                <a:spcPct val="0"/>
              </a:spcBef>
              <a:spcAft>
                <a:spcPct val="0"/>
              </a:spcAft>
              <a:defRPr/>
            </a:pPr>
            <a:r>
              <a:rPr lang="en-US" sz="1400" b="1" kern="0" dirty="0">
                <a:solidFill>
                  <a:srgbClr val="002060"/>
                </a:solidFill>
              </a:rPr>
              <a:t>or unacceptable toxicity</a:t>
            </a:r>
            <a:endParaRPr lang="en-US" sz="1400" kern="0" dirty="0">
              <a:solidFill>
                <a:srgbClr val="002060"/>
              </a:solidFill>
            </a:endParaRPr>
          </a:p>
        </p:txBody>
      </p:sp>
      <p:cxnSp>
        <p:nvCxnSpPr>
          <p:cNvPr id="34" name="Straight Connector 33"/>
          <p:cNvCxnSpPr/>
          <p:nvPr/>
        </p:nvCxnSpPr>
        <p:spPr bwMode="auto">
          <a:xfrm>
            <a:off x="6801168" y="3718896"/>
            <a:ext cx="392821" cy="0"/>
          </a:xfrm>
          <a:prstGeom prst="line">
            <a:avLst/>
          </a:prstGeom>
          <a:solidFill>
            <a:schemeClr val="accent1"/>
          </a:solidFill>
          <a:ln w="28575" cap="flat" cmpd="sng" algn="ctr">
            <a:solidFill>
              <a:schemeClr val="bg2"/>
            </a:solidFill>
            <a:prstDash val="solid"/>
            <a:round/>
            <a:headEnd type="none" w="med" len="med"/>
            <a:tailEnd type="none" w="med" len="med"/>
          </a:ln>
          <a:effectLst/>
        </p:spPr>
      </p:cxnSp>
      <p:cxnSp>
        <p:nvCxnSpPr>
          <p:cNvPr id="15" name="Straight Connector 14"/>
          <p:cNvCxnSpPr/>
          <p:nvPr/>
        </p:nvCxnSpPr>
        <p:spPr bwMode="auto">
          <a:xfrm>
            <a:off x="3368363" y="3716254"/>
            <a:ext cx="392821" cy="0"/>
          </a:xfrm>
          <a:prstGeom prst="line">
            <a:avLst/>
          </a:prstGeom>
          <a:solidFill>
            <a:schemeClr val="accent1"/>
          </a:solidFill>
          <a:ln w="28575" cap="flat" cmpd="sng" algn="ctr">
            <a:solidFill>
              <a:schemeClr val="bg2"/>
            </a:solidFill>
            <a:prstDash val="solid"/>
            <a:round/>
            <a:headEnd type="none" w="med" len="med"/>
            <a:tailEnd type="none" w="med" len="med"/>
          </a:ln>
          <a:effectLst/>
        </p:spPr>
      </p:cxnSp>
      <p:cxnSp>
        <p:nvCxnSpPr>
          <p:cNvPr id="35" name="Straight Connector 34"/>
          <p:cNvCxnSpPr/>
          <p:nvPr/>
        </p:nvCxnSpPr>
        <p:spPr bwMode="auto">
          <a:xfrm flipV="1">
            <a:off x="6817216" y="2242976"/>
            <a:ext cx="364952" cy="2642"/>
          </a:xfrm>
          <a:prstGeom prst="line">
            <a:avLst/>
          </a:prstGeom>
          <a:solidFill>
            <a:schemeClr val="accent1"/>
          </a:solidFill>
          <a:ln w="28575" cap="flat" cmpd="sng" algn="ctr">
            <a:solidFill>
              <a:schemeClr val="bg2"/>
            </a:solidFill>
            <a:prstDash val="solid"/>
            <a:round/>
            <a:headEnd type="none" w="med" len="med"/>
            <a:tailEnd type="none" w="med" len="med"/>
          </a:ln>
          <a:effectLst/>
        </p:spPr>
      </p:cxnSp>
      <p:cxnSp>
        <p:nvCxnSpPr>
          <p:cNvPr id="18" name="Straight Connector 17"/>
          <p:cNvCxnSpPr/>
          <p:nvPr/>
        </p:nvCxnSpPr>
        <p:spPr bwMode="auto">
          <a:xfrm>
            <a:off x="3360347" y="2240334"/>
            <a:ext cx="392821" cy="0"/>
          </a:xfrm>
          <a:prstGeom prst="line">
            <a:avLst/>
          </a:prstGeom>
          <a:solidFill>
            <a:schemeClr val="accent1"/>
          </a:solidFill>
          <a:ln w="28575" cap="flat" cmpd="sng" algn="ctr">
            <a:solidFill>
              <a:schemeClr val="bg2"/>
            </a:solidFill>
            <a:prstDash val="solid"/>
            <a:round/>
            <a:headEnd type="none" w="med" len="med"/>
            <a:tailEnd type="none" w="med" len="med"/>
          </a:ln>
          <a:effectLst/>
        </p:spPr>
      </p:cxnSp>
      <p:sp>
        <p:nvSpPr>
          <p:cNvPr id="29" name="Rounded Rectangle 28"/>
          <p:cNvSpPr/>
          <p:nvPr/>
        </p:nvSpPr>
        <p:spPr>
          <a:xfrm>
            <a:off x="3556756" y="1671587"/>
            <a:ext cx="3456869" cy="1115615"/>
          </a:xfrm>
          <a:prstGeom prst="roundRect">
            <a:avLst/>
          </a:prstGeom>
          <a:solidFill>
            <a:srgbClr val="5B595B"/>
          </a:solidFill>
          <a:ln w="9525" cap="flat" cmpd="sng" algn="ctr">
            <a:noFill/>
            <a:prstDash val="solid"/>
          </a:ln>
          <a:effectLst/>
        </p:spPr>
        <p:txBody>
          <a:bodyPr wrap="square" lIns="36000" tIns="36000" rIns="36000" bIns="36000" anchor="ctr" anchorCtr="1">
            <a:spAutoFit/>
          </a:bodyPr>
          <a:lstStyle/>
          <a:p>
            <a:pPr marL="57150" algn="ctr" eaLnBrk="0" fontAlgn="base" hangingPunct="0">
              <a:lnSpc>
                <a:spcPct val="95000"/>
              </a:lnSpc>
              <a:spcBef>
                <a:spcPct val="0"/>
              </a:spcBef>
              <a:spcAft>
                <a:spcPct val="0"/>
              </a:spcAft>
              <a:defRPr/>
            </a:pPr>
            <a:r>
              <a:rPr lang="en-US" sz="1600" b="1" kern="0" dirty="0">
                <a:solidFill>
                  <a:srgbClr val="FF0000"/>
                </a:solidFill>
                <a:cs typeface="Arial" pitchFamily="34" charset="0"/>
              </a:rPr>
              <a:t>Ramucirumab</a:t>
            </a:r>
            <a:r>
              <a:rPr lang="en-US" sz="1600" b="1" kern="0" dirty="0">
                <a:solidFill>
                  <a:srgbClr val="FFFFFF"/>
                </a:solidFill>
                <a:cs typeface="Arial" pitchFamily="34" charset="0"/>
              </a:rPr>
              <a:t> 10 mg/kg </a:t>
            </a:r>
          </a:p>
          <a:p>
            <a:pPr marL="57150" algn="ctr" eaLnBrk="0" fontAlgn="base" hangingPunct="0">
              <a:lnSpc>
                <a:spcPct val="95000"/>
              </a:lnSpc>
              <a:spcBef>
                <a:spcPct val="0"/>
              </a:spcBef>
              <a:spcAft>
                <a:spcPct val="0"/>
              </a:spcAft>
              <a:defRPr/>
            </a:pPr>
            <a:r>
              <a:rPr lang="en-US" sz="1600" b="1" kern="0" dirty="0">
                <a:solidFill>
                  <a:srgbClr val="FFFFFF"/>
                </a:solidFill>
                <a:cs typeface="Arial" pitchFamily="34" charset="0"/>
              </a:rPr>
              <a:t>+</a:t>
            </a:r>
          </a:p>
          <a:p>
            <a:pPr marL="57150" algn="ctr" eaLnBrk="0" fontAlgn="base" hangingPunct="0">
              <a:lnSpc>
                <a:spcPct val="95000"/>
              </a:lnSpc>
              <a:spcBef>
                <a:spcPct val="0"/>
              </a:spcBef>
              <a:spcAft>
                <a:spcPct val="0"/>
              </a:spcAft>
              <a:defRPr/>
            </a:pPr>
            <a:r>
              <a:rPr lang="en-US" sz="1600" b="1" kern="0" dirty="0">
                <a:solidFill>
                  <a:srgbClr val="FFFFFF"/>
                </a:solidFill>
                <a:cs typeface="Arial" pitchFamily="34" charset="0"/>
              </a:rPr>
              <a:t>Docetaxel 75 mg/m</a:t>
            </a:r>
            <a:r>
              <a:rPr lang="en-US" sz="1600" b="1" kern="0" baseline="30000" dirty="0">
                <a:solidFill>
                  <a:srgbClr val="FFFFFF"/>
                </a:solidFill>
                <a:cs typeface="Arial" pitchFamily="34" charset="0"/>
              </a:rPr>
              <a:t>2</a:t>
            </a:r>
            <a:r>
              <a:rPr lang="en-US" sz="1600" b="1" kern="0" dirty="0">
                <a:solidFill>
                  <a:srgbClr val="FFFFFF"/>
                </a:solidFill>
                <a:cs typeface="Arial" pitchFamily="34" charset="0"/>
              </a:rPr>
              <a:t> q3wks</a:t>
            </a:r>
          </a:p>
          <a:p>
            <a:pPr marL="57150" algn="ctr" eaLnBrk="0" fontAlgn="base" hangingPunct="0">
              <a:lnSpc>
                <a:spcPct val="95000"/>
              </a:lnSpc>
              <a:spcBef>
                <a:spcPct val="0"/>
              </a:spcBef>
              <a:spcAft>
                <a:spcPct val="0"/>
              </a:spcAft>
              <a:defRPr/>
            </a:pPr>
            <a:r>
              <a:rPr lang="en-US" sz="1600" b="1" kern="0" dirty="0">
                <a:solidFill>
                  <a:srgbClr val="FFFFFF"/>
                </a:solidFill>
                <a:cs typeface="Arial" pitchFamily="34" charset="0"/>
              </a:rPr>
              <a:t>N=628</a:t>
            </a:r>
            <a:endParaRPr lang="en-US" sz="1600" kern="0" dirty="0">
              <a:solidFill>
                <a:srgbClr val="FFFFFF"/>
              </a:solidFill>
              <a:cs typeface="Arial" pitchFamily="34" charset="0"/>
            </a:endParaRPr>
          </a:p>
        </p:txBody>
      </p:sp>
      <p:sp>
        <p:nvSpPr>
          <p:cNvPr id="30" name="Rounded Rectangle 29"/>
          <p:cNvSpPr/>
          <p:nvPr/>
        </p:nvSpPr>
        <p:spPr>
          <a:xfrm>
            <a:off x="3564773" y="3230065"/>
            <a:ext cx="3432805" cy="1115615"/>
          </a:xfrm>
          <a:prstGeom prst="roundRect">
            <a:avLst/>
          </a:prstGeom>
          <a:solidFill>
            <a:srgbClr val="5B595B"/>
          </a:solidFill>
          <a:ln w="9525" cap="flat" cmpd="sng" algn="ctr">
            <a:noFill/>
            <a:prstDash val="solid"/>
          </a:ln>
          <a:effectLst/>
        </p:spPr>
        <p:txBody>
          <a:bodyPr wrap="square" lIns="36000" tIns="36000" rIns="36000" bIns="36000" anchor="ctr" anchorCtr="1">
            <a:spAutoFit/>
          </a:bodyPr>
          <a:lstStyle/>
          <a:p>
            <a:pPr marL="57150" algn="ctr" eaLnBrk="0" fontAlgn="base" hangingPunct="0">
              <a:lnSpc>
                <a:spcPct val="95000"/>
              </a:lnSpc>
              <a:spcBef>
                <a:spcPct val="0"/>
              </a:spcBef>
              <a:spcAft>
                <a:spcPct val="0"/>
              </a:spcAft>
              <a:defRPr/>
            </a:pPr>
            <a:r>
              <a:rPr lang="en-US" sz="1600" b="1" kern="0" dirty="0">
                <a:solidFill>
                  <a:srgbClr val="FFFFFF"/>
                </a:solidFill>
                <a:cs typeface="Arial" pitchFamily="34" charset="0"/>
              </a:rPr>
              <a:t>Placebo </a:t>
            </a:r>
          </a:p>
          <a:p>
            <a:pPr marL="57150" algn="ctr" eaLnBrk="0" fontAlgn="base" hangingPunct="0">
              <a:lnSpc>
                <a:spcPct val="95000"/>
              </a:lnSpc>
              <a:spcBef>
                <a:spcPct val="0"/>
              </a:spcBef>
              <a:spcAft>
                <a:spcPct val="0"/>
              </a:spcAft>
              <a:defRPr/>
            </a:pPr>
            <a:r>
              <a:rPr lang="en-US" sz="1600" b="1" kern="0" dirty="0">
                <a:solidFill>
                  <a:srgbClr val="FFFFFF"/>
                </a:solidFill>
                <a:cs typeface="Arial" pitchFamily="34" charset="0"/>
              </a:rPr>
              <a:t>+</a:t>
            </a:r>
          </a:p>
          <a:p>
            <a:pPr marL="57150" algn="ctr" eaLnBrk="0" fontAlgn="base" hangingPunct="0">
              <a:lnSpc>
                <a:spcPct val="95000"/>
              </a:lnSpc>
              <a:spcBef>
                <a:spcPct val="0"/>
              </a:spcBef>
              <a:spcAft>
                <a:spcPct val="0"/>
              </a:spcAft>
              <a:defRPr/>
            </a:pPr>
            <a:r>
              <a:rPr lang="en-US" sz="1600" b="1" kern="0" dirty="0">
                <a:solidFill>
                  <a:srgbClr val="FFFFFF"/>
                </a:solidFill>
                <a:cs typeface="Arial" pitchFamily="34" charset="0"/>
              </a:rPr>
              <a:t>Docetaxel 75 mg/m</a:t>
            </a:r>
            <a:r>
              <a:rPr lang="en-US" sz="1600" b="1" kern="0" baseline="30000" dirty="0">
                <a:solidFill>
                  <a:srgbClr val="FFFFFF"/>
                </a:solidFill>
                <a:cs typeface="Arial" pitchFamily="34" charset="0"/>
              </a:rPr>
              <a:t>2</a:t>
            </a:r>
            <a:r>
              <a:rPr lang="en-US" sz="1600" b="1" kern="0" dirty="0">
                <a:solidFill>
                  <a:srgbClr val="FFFFFF"/>
                </a:solidFill>
                <a:cs typeface="Arial" pitchFamily="34" charset="0"/>
              </a:rPr>
              <a:t> q3wks</a:t>
            </a:r>
          </a:p>
          <a:p>
            <a:pPr marL="57150" algn="ctr" eaLnBrk="0" fontAlgn="base" hangingPunct="0">
              <a:lnSpc>
                <a:spcPct val="95000"/>
              </a:lnSpc>
              <a:spcBef>
                <a:spcPct val="0"/>
              </a:spcBef>
              <a:spcAft>
                <a:spcPct val="0"/>
              </a:spcAft>
              <a:defRPr/>
            </a:pPr>
            <a:r>
              <a:rPr lang="en-US" sz="1600" b="1" kern="0" dirty="0">
                <a:solidFill>
                  <a:srgbClr val="FFFFFF"/>
                </a:solidFill>
                <a:cs typeface="Arial" pitchFamily="34" charset="0"/>
              </a:rPr>
              <a:t>N=625</a:t>
            </a:r>
          </a:p>
        </p:txBody>
      </p:sp>
      <p:cxnSp>
        <p:nvCxnSpPr>
          <p:cNvPr id="19" name="Straight Arrow Connector 18"/>
          <p:cNvCxnSpPr/>
          <p:nvPr/>
        </p:nvCxnSpPr>
        <p:spPr bwMode="auto">
          <a:xfrm flipV="1">
            <a:off x="3061603" y="3056444"/>
            <a:ext cx="283480" cy="1"/>
          </a:xfrm>
          <a:prstGeom prst="straightConnector1">
            <a:avLst/>
          </a:prstGeom>
          <a:solidFill>
            <a:schemeClr val="accent1"/>
          </a:solidFill>
          <a:ln w="38100" cap="flat" cmpd="sng" algn="ctr">
            <a:solidFill>
              <a:schemeClr val="bg2"/>
            </a:solidFill>
            <a:prstDash val="solid"/>
            <a:round/>
            <a:headEnd type="none" w="med" len="med"/>
            <a:tailEnd type="arrow"/>
          </a:ln>
          <a:effectLst/>
        </p:spPr>
      </p:cxnSp>
      <p:sp>
        <p:nvSpPr>
          <p:cNvPr id="26" name="Text Box 3"/>
          <p:cNvSpPr txBox="1">
            <a:spLocks noChangeArrowheads="1"/>
          </p:cNvSpPr>
          <p:nvPr/>
        </p:nvSpPr>
        <p:spPr bwMode="auto">
          <a:xfrm>
            <a:off x="2675307" y="1672403"/>
            <a:ext cx="386296" cy="2738404"/>
          </a:xfrm>
          <a:prstGeom prst="rect">
            <a:avLst/>
          </a:prstGeom>
          <a:solidFill>
            <a:schemeClr val="accent6">
              <a:lumMod val="75000"/>
            </a:schemeClr>
          </a:solidFill>
          <a:ln w="9525">
            <a:noFill/>
            <a:miter lim="800000"/>
            <a:headEnd/>
            <a:tailEnd/>
          </a:ln>
        </p:spPr>
        <p:txBody>
          <a:bodyPr wrap="square" anchor="ctr" anchorCtr="1">
            <a:noAutofit/>
          </a:bodyPr>
          <a:lstStyle/>
          <a:p>
            <a:pPr algn="ctr" eaLnBrk="0" fontAlgn="base" hangingPunct="0">
              <a:lnSpc>
                <a:spcPct val="95000"/>
              </a:lnSpc>
              <a:spcBef>
                <a:spcPct val="0"/>
              </a:spcBef>
              <a:spcAft>
                <a:spcPct val="0"/>
              </a:spcAft>
              <a:defRPr/>
            </a:pPr>
            <a:r>
              <a:rPr lang="en-US" sz="1400" b="1" kern="0" dirty="0">
                <a:solidFill>
                  <a:sysClr val="window" lastClr="FFFFFF"/>
                </a:solidFill>
                <a:cs typeface="Arial" pitchFamily="34" charset="0"/>
              </a:rPr>
              <a:t>R</a:t>
            </a:r>
          </a:p>
          <a:p>
            <a:pPr algn="ctr" eaLnBrk="0" fontAlgn="base" hangingPunct="0">
              <a:lnSpc>
                <a:spcPct val="95000"/>
              </a:lnSpc>
              <a:spcBef>
                <a:spcPct val="0"/>
              </a:spcBef>
              <a:spcAft>
                <a:spcPct val="0"/>
              </a:spcAft>
              <a:defRPr/>
            </a:pPr>
            <a:r>
              <a:rPr lang="en-US" sz="1400" b="1" kern="0" dirty="0">
                <a:solidFill>
                  <a:sysClr val="window" lastClr="FFFFFF"/>
                </a:solidFill>
                <a:cs typeface="Arial" pitchFamily="34" charset="0"/>
              </a:rPr>
              <a:t>A</a:t>
            </a:r>
          </a:p>
          <a:p>
            <a:pPr algn="ctr" eaLnBrk="0" fontAlgn="base" hangingPunct="0">
              <a:lnSpc>
                <a:spcPct val="95000"/>
              </a:lnSpc>
              <a:spcBef>
                <a:spcPct val="0"/>
              </a:spcBef>
              <a:spcAft>
                <a:spcPct val="0"/>
              </a:spcAft>
              <a:defRPr/>
            </a:pPr>
            <a:r>
              <a:rPr lang="en-US" sz="1400" b="1" kern="0" dirty="0">
                <a:solidFill>
                  <a:sysClr val="window" lastClr="FFFFFF"/>
                </a:solidFill>
                <a:cs typeface="Arial" pitchFamily="34" charset="0"/>
              </a:rPr>
              <a:t>N</a:t>
            </a:r>
          </a:p>
          <a:p>
            <a:pPr algn="ctr" eaLnBrk="0" fontAlgn="base" hangingPunct="0">
              <a:lnSpc>
                <a:spcPct val="95000"/>
              </a:lnSpc>
              <a:spcBef>
                <a:spcPct val="0"/>
              </a:spcBef>
              <a:spcAft>
                <a:spcPct val="0"/>
              </a:spcAft>
              <a:defRPr/>
            </a:pPr>
            <a:r>
              <a:rPr lang="en-US" sz="1400" b="1" kern="0" dirty="0">
                <a:solidFill>
                  <a:sysClr val="window" lastClr="FFFFFF"/>
                </a:solidFill>
                <a:cs typeface="Arial" pitchFamily="34" charset="0"/>
              </a:rPr>
              <a:t>D</a:t>
            </a:r>
          </a:p>
          <a:p>
            <a:pPr algn="ctr" eaLnBrk="0" fontAlgn="base" hangingPunct="0">
              <a:lnSpc>
                <a:spcPct val="95000"/>
              </a:lnSpc>
              <a:spcBef>
                <a:spcPct val="0"/>
              </a:spcBef>
              <a:spcAft>
                <a:spcPct val="0"/>
              </a:spcAft>
              <a:defRPr/>
            </a:pPr>
            <a:r>
              <a:rPr lang="en-US" sz="1400" b="1" kern="0" dirty="0">
                <a:solidFill>
                  <a:sysClr val="window" lastClr="FFFFFF"/>
                </a:solidFill>
                <a:cs typeface="Arial" pitchFamily="34" charset="0"/>
              </a:rPr>
              <a:t>O</a:t>
            </a:r>
          </a:p>
          <a:p>
            <a:pPr algn="ctr" eaLnBrk="0" fontAlgn="base" hangingPunct="0">
              <a:lnSpc>
                <a:spcPct val="95000"/>
              </a:lnSpc>
              <a:spcBef>
                <a:spcPct val="0"/>
              </a:spcBef>
              <a:spcAft>
                <a:spcPct val="0"/>
              </a:spcAft>
              <a:defRPr/>
            </a:pPr>
            <a:r>
              <a:rPr lang="en-US" sz="1400" b="1" kern="0" dirty="0">
                <a:solidFill>
                  <a:sysClr val="window" lastClr="FFFFFF"/>
                </a:solidFill>
                <a:cs typeface="Arial" pitchFamily="34" charset="0"/>
              </a:rPr>
              <a:t>M</a:t>
            </a:r>
          </a:p>
          <a:p>
            <a:pPr algn="ctr" eaLnBrk="0" fontAlgn="base" hangingPunct="0">
              <a:lnSpc>
                <a:spcPct val="95000"/>
              </a:lnSpc>
              <a:spcBef>
                <a:spcPct val="0"/>
              </a:spcBef>
              <a:spcAft>
                <a:spcPct val="0"/>
              </a:spcAft>
              <a:defRPr/>
            </a:pPr>
            <a:r>
              <a:rPr lang="en-US" sz="1400" b="1" kern="0" dirty="0">
                <a:solidFill>
                  <a:sysClr val="window" lastClr="FFFFFF"/>
                </a:solidFill>
                <a:cs typeface="Arial" pitchFamily="34" charset="0"/>
              </a:rPr>
              <a:t>I</a:t>
            </a:r>
          </a:p>
          <a:p>
            <a:pPr algn="ctr" eaLnBrk="0" fontAlgn="base" hangingPunct="0">
              <a:lnSpc>
                <a:spcPct val="95000"/>
              </a:lnSpc>
              <a:spcBef>
                <a:spcPct val="0"/>
              </a:spcBef>
              <a:spcAft>
                <a:spcPct val="0"/>
              </a:spcAft>
              <a:defRPr/>
            </a:pPr>
            <a:r>
              <a:rPr lang="en-US" sz="1400" b="1" kern="0" dirty="0">
                <a:solidFill>
                  <a:sysClr val="window" lastClr="FFFFFF"/>
                </a:solidFill>
                <a:cs typeface="Arial" pitchFamily="34" charset="0"/>
              </a:rPr>
              <a:t>Z</a:t>
            </a:r>
          </a:p>
          <a:p>
            <a:pPr algn="ctr" eaLnBrk="0" fontAlgn="base" hangingPunct="0">
              <a:lnSpc>
                <a:spcPct val="95000"/>
              </a:lnSpc>
              <a:spcBef>
                <a:spcPct val="0"/>
              </a:spcBef>
              <a:spcAft>
                <a:spcPct val="0"/>
              </a:spcAft>
              <a:defRPr/>
            </a:pPr>
            <a:r>
              <a:rPr lang="en-US" sz="1400" b="1" kern="0" dirty="0">
                <a:solidFill>
                  <a:sysClr val="window" lastClr="FFFFFF"/>
                </a:solidFill>
                <a:cs typeface="Arial" pitchFamily="34" charset="0"/>
              </a:rPr>
              <a:t>E</a:t>
            </a:r>
          </a:p>
        </p:txBody>
      </p:sp>
      <p:sp>
        <p:nvSpPr>
          <p:cNvPr id="28" name="TextBox 27"/>
          <p:cNvSpPr txBox="1"/>
          <p:nvPr/>
        </p:nvSpPr>
        <p:spPr>
          <a:xfrm>
            <a:off x="2566123" y="1303745"/>
            <a:ext cx="619686" cy="326243"/>
          </a:xfrm>
          <a:prstGeom prst="rect">
            <a:avLst/>
          </a:prstGeom>
          <a:noFill/>
        </p:spPr>
        <p:txBody>
          <a:bodyPr wrap="square" rtlCol="0">
            <a:spAutoFit/>
          </a:bodyPr>
          <a:lstStyle/>
          <a:p>
            <a:pPr algn="ctr" eaLnBrk="0" fontAlgn="base" hangingPunct="0">
              <a:lnSpc>
                <a:spcPct val="95000"/>
              </a:lnSpc>
              <a:spcBef>
                <a:spcPct val="0"/>
              </a:spcBef>
              <a:spcAft>
                <a:spcPct val="0"/>
              </a:spcAft>
            </a:pPr>
            <a:r>
              <a:rPr lang="en-US" sz="1600" b="1" dirty="0">
                <a:solidFill>
                  <a:srgbClr val="FFFFFF"/>
                </a:solidFill>
              </a:rPr>
              <a:t>1:1</a:t>
            </a:r>
          </a:p>
        </p:txBody>
      </p:sp>
      <p:cxnSp>
        <p:nvCxnSpPr>
          <p:cNvPr id="33" name="Straight Connector 32"/>
          <p:cNvCxnSpPr/>
          <p:nvPr/>
        </p:nvCxnSpPr>
        <p:spPr bwMode="auto">
          <a:xfrm>
            <a:off x="3372379" y="2240334"/>
            <a:ext cx="0" cy="1492186"/>
          </a:xfrm>
          <a:prstGeom prst="line">
            <a:avLst/>
          </a:prstGeom>
          <a:solidFill>
            <a:schemeClr val="accent1"/>
          </a:solidFill>
          <a:ln w="28575" cap="flat" cmpd="sng" algn="ctr">
            <a:solidFill>
              <a:schemeClr val="bg2"/>
            </a:solidFill>
            <a:prstDash val="solid"/>
            <a:round/>
            <a:headEnd type="none" w="med" len="med"/>
            <a:tailEnd type="none" w="med" len="med"/>
          </a:ln>
          <a:effectLst/>
        </p:spPr>
      </p:cxnSp>
      <p:cxnSp>
        <p:nvCxnSpPr>
          <p:cNvPr id="36" name="Straight Connector 35"/>
          <p:cNvCxnSpPr/>
          <p:nvPr/>
        </p:nvCxnSpPr>
        <p:spPr bwMode="auto">
          <a:xfrm>
            <a:off x="7182168" y="2242976"/>
            <a:ext cx="0" cy="1492186"/>
          </a:xfrm>
          <a:prstGeom prst="line">
            <a:avLst/>
          </a:prstGeom>
          <a:solidFill>
            <a:schemeClr val="accent1"/>
          </a:solidFill>
          <a:ln w="28575" cap="flat" cmpd="sng" algn="ctr">
            <a:solidFill>
              <a:schemeClr val="bg2"/>
            </a:solidFill>
            <a:prstDash val="solid"/>
            <a:round/>
            <a:headEnd type="none" w="med" len="med"/>
            <a:tailEnd type="none" w="med" len="med"/>
          </a:ln>
          <a:effectLst/>
        </p:spPr>
      </p:cxnSp>
      <p:cxnSp>
        <p:nvCxnSpPr>
          <p:cNvPr id="39" name="Straight Arrow Connector 38"/>
          <p:cNvCxnSpPr/>
          <p:nvPr/>
        </p:nvCxnSpPr>
        <p:spPr bwMode="auto">
          <a:xfrm>
            <a:off x="7190208" y="2988630"/>
            <a:ext cx="216737" cy="0"/>
          </a:xfrm>
          <a:prstGeom prst="straightConnector1">
            <a:avLst/>
          </a:prstGeom>
          <a:solidFill>
            <a:schemeClr val="accent1"/>
          </a:solidFill>
          <a:ln w="38100" cap="flat" cmpd="sng" algn="ctr">
            <a:solidFill>
              <a:schemeClr val="bg2"/>
            </a:solidFill>
            <a:prstDash val="solid"/>
            <a:round/>
            <a:headEnd type="none" w="med" len="med"/>
            <a:tailEnd type="arrow"/>
          </a:ln>
          <a:effectLst/>
        </p:spPr>
      </p:cxnSp>
      <p:sp>
        <p:nvSpPr>
          <p:cNvPr id="24" name="Rounded Rectangle 23"/>
          <p:cNvSpPr/>
          <p:nvPr/>
        </p:nvSpPr>
        <p:spPr>
          <a:xfrm>
            <a:off x="1352032" y="4552450"/>
            <a:ext cx="2548358" cy="1499266"/>
          </a:xfrm>
          <a:prstGeom prst="roundRect">
            <a:avLst/>
          </a:prstGeom>
          <a:noFill/>
          <a:ln>
            <a:noFill/>
          </a:ln>
          <a:effectLst>
            <a:outerShdw blurRad="40000" dist="23000" dir="5400000" rotWithShape="0">
              <a:srgbClr val="000000">
                <a:alpha val="35000"/>
              </a:srgbClr>
            </a:outerShdw>
          </a:effectLst>
        </p:spPr>
        <p:txBody>
          <a:bodyPr wrap="square" lIns="36000" tIns="36000" rIns="36000" bIns="36000" anchor="ctr" anchorCtr="0">
            <a:spAutoFit/>
          </a:bodyPr>
          <a:lstStyle/>
          <a:p>
            <a:pPr algn="ctr" eaLnBrk="0" fontAlgn="base" hangingPunct="0">
              <a:lnSpc>
                <a:spcPts val="2000"/>
              </a:lnSpc>
              <a:spcBef>
                <a:spcPct val="0"/>
              </a:spcBef>
              <a:spcAft>
                <a:spcPct val="0"/>
              </a:spcAft>
              <a:tabLst>
                <a:tab pos="177800" algn="l"/>
                <a:tab pos="3405188" algn="l"/>
              </a:tabLst>
            </a:pPr>
            <a:r>
              <a:rPr lang="en-US" dirty="0">
                <a:solidFill>
                  <a:srgbClr val="002060"/>
                </a:solidFill>
                <a:cs typeface="Arial" pitchFamily="34" charset="0"/>
              </a:rPr>
              <a:t>Stratification factors:</a:t>
            </a:r>
          </a:p>
          <a:p>
            <a:pPr marL="177800" indent="-177800" eaLnBrk="0" fontAlgn="base" hangingPunct="0">
              <a:lnSpc>
                <a:spcPts val="2000"/>
              </a:lnSpc>
              <a:spcBef>
                <a:spcPct val="0"/>
              </a:spcBef>
              <a:spcAft>
                <a:spcPct val="0"/>
              </a:spcAft>
              <a:buFont typeface="Arial" panose="020B0604020202020204" pitchFamily="34" charset="0"/>
              <a:buChar char="•"/>
              <a:tabLst>
                <a:tab pos="109538" algn="l"/>
                <a:tab pos="3405188" algn="l"/>
              </a:tabLst>
            </a:pPr>
            <a:r>
              <a:rPr lang="en-US" sz="1400" dirty="0">
                <a:solidFill>
                  <a:srgbClr val="002060"/>
                </a:solidFill>
                <a:cs typeface="Arial" pitchFamily="34" charset="0"/>
              </a:rPr>
              <a:t>ECOG PS 0 </a:t>
            </a:r>
            <a:r>
              <a:rPr lang="en-US" sz="1400" i="1" dirty="0" err="1">
                <a:solidFill>
                  <a:srgbClr val="002060"/>
                </a:solidFill>
                <a:cs typeface="Arial" pitchFamily="34" charset="0"/>
              </a:rPr>
              <a:t>vs</a:t>
            </a:r>
            <a:r>
              <a:rPr lang="en-US" sz="1400" dirty="0">
                <a:solidFill>
                  <a:srgbClr val="002060"/>
                </a:solidFill>
                <a:cs typeface="Arial" pitchFamily="34" charset="0"/>
              </a:rPr>
              <a:t> 1</a:t>
            </a:r>
          </a:p>
          <a:p>
            <a:pPr marL="177800" indent="-177800" eaLnBrk="0" fontAlgn="base" hangingPunct="0">
              <a:lnSpc>
                <a:spcPts val="2000"/>
              </a:lnSpc>
              <a:spcBef>
                <a:spcPct val="0"/>
              </a:spcBef>
              <a:spcAft>
                <a:spcPct val="0"/>
              </a:spcAft>
              <a:buFont typeface="Arial" panose="020B0604020202020204" pitchFamily="34" charset="0"/>
              <a:buChar char="•"/>
              <a:tabLst>
                <a:tab pos="109538" algn="l"/>
                <a:tab pos="3405188" algn="l"/>
              </a:tabLst>
            </a:pPr>
            <a:r>
              <a:rPr lang="en-US" sz="1400" dirty="0">
                <a:solidFill>
                  <a:srgbClr val="002060"/>
                </a:solidFill>
                <a:cs typeface="Arial" pitchFamily="34" charset="0"/>
              </a:rPr>
              <a:t>Gender </a:t>
            </a:r>
          </a:p>
          <a:p>
            <a:pPr marL="177800" indent="-177800" eaLnBrk="0" fontAlgn="base" hangingPunct="0">
              <a:lnSpc>
                <a:spcPts val="2000"/>
              </a:lnSpc>
              <a:spcBef>
                <a:spcPct val="0"/>
              </a:spcBef>
              <a:spcAft>
                <a:spcPct val="0"/>
              </a:spcAft>
              <a:buFont typeface="Arial" panose="020B0604020202020204" pitchFamily="34" charset="0"/>
              <a:buChar char="•"/>
              <a:tabLst>
                <a:tab pos="109538" algn="l"/>
                <a:tab pos="3405188" algn="l"/>
              </a:tabLst>
            </a:pPr>
            <a:r>
              <a:rPr lang="en-US" sz="1400" dirty="0">
                <a:solidFill>
                  <a:srgbClr val="002060"/>
                </a:solidFill>
                <a:cs typeface="Arial" pitchFamily="34" charset="0"/>
              </a:rPr>
              <a:t>Prior maintenance</a:t>
            </a:r>
          </a:p>
          <a:p>
            <a:pPr marL="177800" indent="-177800" eaLnBrk="0" fontAlgn="base" hangingPunct="0">
              <a:lnSpc>
                <a:spcPts val="2000"/>
              </a:lnSpc>
              <a:spcBef>
                <a:spcPct val="0"/>
              </a:spcBef>
              <a:spcAft>
                <a:spcPct val="0"/>
              </a:spcAft>
              <a:buFont typeface="Arial" panose="020B0604020202020204" pitchFamily="34" charset="0"/>
              <a:buChar char="•"/>
              <a:tabLst>
                <a:tab pos="109538" algn="l"/>
                <a:tab pos="3405188" algn="l"/>
              </a:tabLst>
            </a:pPr>
            <a:r>
              <a:rPr lang="en-US" sz="1400" dirty="0">
                <a:solidFill>
                  <a:srgbClr val="002060"/>
                </a:solidFill>
                <a:cs typeface="Arial" pitchFamily="34" charset="0"/>
              </a:rPr>
              <a:t>East-Asia vs. ROW </a:t>
            </a:r>
          </a:p>
        </p:txBody>
      </p:sp>
      <p:sp>
        <p:nvSpPr>
          <p:cNvPr id="27" name="Rounded Rectangle 26"/>
          <p:cNvSpPr/>
          <p:nvPr/>
        </p:nvSpPr>
        <p:spPr>
          <a:xfrm>
            <a:off x="4319353" y="4751086"/>
            <a:ext cx="4824663" cy="1101994"/>
          </a:xfrm>
          <a:prstGeom prst="roundRect">
            <a:avLst/>
          </a:prstGeom>
          <a:noFill/>
          <a:ln>
            <a:noFill/>
          </a:ln>
          <a:effectLst>
            <a:outerShdw blurRad="40000" dist="23000" dir="5400000" rotWithShape="0">
              <a:srgbClr val="000000">
                <a:alpha val="35000"/>
              </a:srgbClr>
            </a:outerShdw>
          </a:effectLst>
        </p:spPr>
        <p:txBody>
          <a:bodyPr wrap="square" lIns="36000" tIns="36000" rIns="36000" bIns="36000" anchor="ctr" anchorCtr="0">
            <a:spAutoFit/>
          </a:bodyPr>
          <a:lstStyle/>
          <a:p>
            <a:pPr eaLnBrk="0" fontAlgn="base" hangingPunct="0">
              <a:lnSpc>
                <a:spcPts val="1800"/>
              </a:lnSpc>
              <a:spcBef>
                <a:spcPct val="0"/>
              </a:spcBef>
              <a:spcAft>
                <a:spcPct val="0"/>
              </a:spcAft>
              <a:tabLst>
                <a:tab pos="177800" algn="l"/>
                <a:tab pos="3405188" algn="l"/>
              </a:tabLst>
            </a:pPr>
            <a:r>
              <a:rPr lang="en-US" dirty="0">
                <a:solidFill>
                  <a:srgbClr val="002060"/>
                </a:solidFill>
                <a:cs typeface="Arial" pitchFamily="34" charset="0"/>
              </a:rPr>
              <a:t>Primary endpoint: </a:t>
            </a:r>
            <a:r>
              <a:rPr lang="en-US" b="1" dirty="0">
                <a:solidFill>
                  <a:srgbClr val="002060"/>
                </a:solidFill>
                <a:cs typeface="Arial" pitchFamily="34" charset="0"/>
              </a:rPr>
              <a:t>Overall Survival</a:t>
            </a:r>
          </a:p>
          <a:p>
            <a:pPr eaLnBrk="0" fontAlgn="base" hangingPunct="0">
              <a:lnSpc>
                <a:spcPts val="1800"/>
              </a:lnSpc>
              <a:spcBef>
                <a:spcPct val="0"/>
              </a:spcBef>
              <a:spcAft>
                <a:spcPct val="0"/>
              </a:spcAft>
              <a:tabLst>
                <a:tab pos="177800" algn="l"/>
                <a:tab pos="3405188" algn="l"/>
              </a:tabLst>
            </a:pPr>
            <a:endParaRPr lang="en-US" b="1" dirty="0">
              <a:solidFill>
                <a:srgbClr val="002060"/>
              </a:solidFill>
              <a:cs typeface="Arial" pitchFamily="34" charset="0"/>
            </a:endParaRPr>
          </a:p>
          <a:p>
            <a:pPr eaLnBrk="0" fontAlgn="base" hangingPunct="0">
              <a:lnSpc>
                <a:spcPts val="1800"/>
              </a:lnSpc>
              <a:spcBef>
                <a:spcPct val="0"/>
              </a:spcBef>
              <a:spcAft>
                <a:spcPct val="0"/>
              </a:spcAft>
              <a:tabLst>
                <a:tab pos="177800" algn="l"/>
                <a:tab pos="3405188" algn="l"/>
              </a:tabLst>
            </a:pPr>
            <a:r>
              <a:rPr lang="en-US" dirty="0">
                <a:solidFill>
                  <a:srgbClr val="002060"/>
                </a:solidFill>
                <a:cs typeface="Arial" pitchFamily="34" charset="0"/>
              </a:rPr>
              <a:t>Secondary endpoints:</a:t>
            </a:r>
          </a:p>
          <a:p>
            <a:pPr eaLnBrk="0" fontAlgn="base" hangingPunct="0">
              <a:lnSpc>
                <a:spcPts val="1800"/>
              </a:lnSpc>
              <a:spcBef>
                <a:spcPct val="0"/>
              </a:spcBef>
              <a:spcAft>
                <a:spcPct val="0"/>
              </a:spcAft>
              <a:tabLst>
                <a:tab pos="177800" algn="l"/>
                <a:tab pos="3405188" algn="l"/>
              </a:tabLst>
            </a:pPr>
            <a:r>
              <a:rPr lang="en-US" sz="1600" dirty="0">
                <a:solidFill>
                  <a:srgbClr val="002060"/>
                </a:solidFill>
                <a:cs typeface="Arial" pitchFamily="34" charset="0"/>
              </a:rPr>
              <a:t>PFS, ORR, safety, patient-reported outcomes</a:t>
            </a:r>
            <a:endParaRPr lang="en-US" dirty="0">
              <a:solidFill>
                <a:srgbClr val="002060"/>
              </a:solidFill>
              <a:cs typeface="Arial" pitchFamily="34" charset="0"/>
            </a:endParaRPr>
          </a:p>
        </p:txBody>
      </p:sp>
      <p:sp>
        <p:nvSpPr>
          <p:cNvPr id="22" name="Rectangle 6"/>
          <p:cNvSpPr>
            <a:spLocks noChangeArrowheads="1"/>
          </p:cNvSpPr>
          <p:nvPr/>
        </p:nvSpPr>
        <p:spPr bwMode="auto">
          <a:xfrm>
            <a:off x="179512" y="332656"/>
            <a:ext cx="8839200" cy="1066800"/>
          </a:xfrm>
          <a:prstGeom prst="rect">
            <a:avLst/>
          </a:prstGeom>
          <a:noFill/>
          <a:ln w="9525">
            <a:noFill/>
            <a:miter lim="800000"/>
            <a:headEnd/>
            <a:tailEnd/>
          </a:ln>
        </p:spPr>
        <p:txBody>
          <a:bodyPr anchor="ctr"/>
          <a:lstStyle/>
          <a:p>
            <a:pPr algn="ctr" fontAlgn="base">
              <a:spcBef>
                <a:spcPct val="0"/>
              </a:spcBef>
              <a:spcAft>
                <a:spcPct val="0"/>
              </a:spcAft>
              <a:defRPr/>
            </a:pPr>
            <a:r>
              <a:rPr lang="en-US" sz="2800" b="1" dirty="0" smtClean="0">
                <a:solidFill>
                  <a:srgbClr val="0000CC"/>
                </a:solidFill>
                <a:latin typeface="Arial" pitchFamily="34" charset="0"/>
                <a:cs typeface="Arial" pitchFamily="34" charset="0"/>
              </a:rPr>
              <a:t>REVEL: Randomized </a:t>
            </a:r>
            <a:r>
              <a:rPr lang="en-US" sz="2800" b="1" dirty="0">
                <a:solidFill>
                  <a:srgbClr val="0000CC"/>
                </a:solidFill>
                <a:latin typeface="Arial" pitchFamily="34" charset="0"/>
                <a:cs typeface="Arial" pitchFamily="34" charset="0"/>
              </a:rPr>
              <a:t>Phase 3 Study in NSCLC</a:t>
            </a:r>
          </a:p>
          <a:p>
            <a:pPr algn="ctr" fontAlgn="base">
              <a:spcBef>
                <a:spcPct val="0"/>
              </a:spcBef>
              <a:spcAft>
                <a:spcPct val="0"/>
              </a:spcAft>
              <a:defRPr/>
            </a:pPr>
            <a:r>
              <a:rPr lang="en-US" sz="2800" b="1" dirty="0" smtClean="0">
                <a:solidFill>
                  <a:srgbClr val="0000CC"/>
                </a:solidFill>
                <a:latin typeface="Arial" pitchFamily="34" charset="0"/>
                <a:cs typeface="Arial" pitchFamily="34" charset="0"/>
              </a:rPr>
              <a:t>2</a:t>
            </a:r>
            <a:r>
              <a:rPr lang="en-US" sz="2800" b="1" baseline="30000" dirty="0" smtClean="0">
                <a:solidFill>
                  <a:srgbClr val="0000CC"/>
                </a:solidFill>
                <a:latin typeface="Arial" pitchFamily="34" charset="0"/>
                <a:cs typeface="Arial" pitchFamily="34" charset="0"/>
              </a:rPr>
              <a:t>nd</a:t>
            </a:r>
            <a:r>
              <a:rPr lang="en-US" sz="2800" b="1" dirty="0" smtClean="0">
                <a:solidFill>
                  <a:srgbClr val="0000CC"/>
                </a:solidFill>
                <a:latin typeface="Arial" pitchFamily="34" charset="0"/>
                <a:cs typeface="Arial" pitchFamily="34" charset="0"/>
              </a:rPr>
              <a:t> line: </a:t>
            </a:r>
            <a:r>
              <a:rPr lang="en-US" sz="2800" b="1" dirty="0" err="1" smtClean="0">
                <a:solidFill>
                  <a:srgbClr val="0000CC"/>
                </a:solidFill>
                <a:latin typeface="Arial" pitchFamily="34" charset="0"/>
                <a:cs typeface="Arial" pitchFamily="34" charset="0"/>
              </a:rPr>
              <a:t>Docetaxel</a:t>
            </a:r>
            <a:r>
              <a:rPr lang="en-US" sz="2800" b="1" dirty="0" smtClean="0">
                <a:solidFill>
                  <a:srgbClr val="0000CC"/>
                </a:solidFill>
                <a:latin typeface="Arial" pitchFamily="34" charset="0"/>
                <a:cs typeface="Arial" pitchFamily="34" charset="0"/>
              </a:rPr>
              <a:t> </a:t>
            </a:r>
            <a:r>
              <a:rPr lang="en-US" sz="2800" b="1" dirty="0">
                <a:solidFill>
                  <a:srgbClr val="0000CC"/>
                </a:solidFill>
                <a:latin typeface="Arial" pitchFamily="34" charset="0"/>
                <a:cs typeface="Arial" pitchFamily="34" charset="0"/>
              </a:rPr>
              <a:t>+/- </a:t>
            </a:r>
            <a:r>
              <a:rPr lang="en-US" sz="2800" b="1" dirty="0" err="1" smtClean="0">
                <a:solidFill>
                  <a:srgbClr val="0000CC"/>
                </a:solidFill>
                <a:latin typeface="Arial" pitchFamily="34" charset="0"/>
                <a:cs typeface="Arial" pitchFamily="34" charset="0"/>
              </a:rPr>
              <a:t>Ramucirumab</a:t>
            </a:r>
            <a:endParaRPr lang="en-US" sz="2800" b="1" dirty="0">
              <a:solidFill>
                <a:srgbClr val="0000CC"/>
              </a:solidFill>
              <a:latin typeface="Arial" pitchFamily="34" charset="0"/>
              <a:cs typeface="Arial" pitchFamily="34" charset="0"/>
            </a:endParaRPr>
          </a:p>
        </p:txBody>
      </p:sp>
      <p:sp>
        <p:nvSpPr>
          <p:cNvPr id="25" name="CasellaDiTesto 24"/>
          <p:cNvSpPr txBox="1"/>
          <p:nvPr/>
        </p:nvSpPr>
        <p:spPr>
          <a:xfrm>
            <a:off x="7093209" y="6623774"/>
            <a:ext cx="2015295" cy="261610"/>
          </a:xfrm>
          <a:prstGeom prst="rect">
            <a:avLst/>
          </a:prstGeom>
          <a:noFill/>
        </p:spPr>
        <p:txBody>
          <a:bodyPr wrap="none" rtlCol="0">
            <a:spAutoFit/>
          </a:bodyPr>
          <a:lstStyle/>
          <a:p>
            <a:r>
              <a:rPr lang="it-IT" sz="1100" dirty="0" err="1" smtClean="0">
                <a:solidFill>
                  <a:srgbClr val="000000"/>
                </a:solidFill>
              </a:rPr>
              <a:t>Garon</a:t>
            </a:r>
            <a:r>
              <a:rPr lang="it-IT" sz="1100" dirty="0" smtClean="0">
                <a:solidFill>
                  <a:srgbClr val="000000"/>
                </a:solidFill>
              </a:rPr>
              <a:t> </a:t>
            </a:r>
            <a:r>
              <a:rPr lang="it-IT" sz="1100" dirty="0" err="1" smtClean="0">
                <a:solidFill>
                  <a:srgbClr val="000000"/>
                </a:solidFill>
              </a:rPr>
              <a:t>et</a:t>
            </a:r>
            <a:r>
              <a:rPr lang="it-IT" sz="1100" dirty="0" smtClean="0">
                <a:solidFill>
                  <a:srgbClr val="000000"/>
                </a:solidFill>
              </a:rPr>
              <a:t> al, The </a:t>
            </a:r>
            <a:r>
              <a:rPr lang="it-IT" sz="1100" dirty="0" err="1" smtClean="0">
                <a:solidFill>
                  <a:srgbClr val="000000"/>
                </a:solidFill>
              </a:rPr>
              <a:t>Lancet</a:t>
            </a:r>
            <a:r>
              <a:rPr lang="it-IT" sz="1100" dirty="0" smtClean="0">
                <a:solidFill>
                  <a:srgbClr val="000000"/>
                </a:solidFill>
              </a:rPr>
              <a:t> 2014</a:t>
            </a:r>
            <a:endParaRPr lang="it-IT" sz="1100" dirty="0">
              <a:solidFill>
                <a:srgbClr val="000000"/>
              </a:solidFill>
            </a:endParaRPr>
          </a:p>
        </p:txBody>
      </p:sp>
    </p:spTree>
    <p:extLst>
      <p:ext uri="{BB962C8B-B14F-4D97-AF65-F5344CB8AC3E}">
        <p14:creationId xmlns:p14="http://schemas.microsoft.com/office/powerpoint/2010/main" val="19600867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Rectangle 5"/>
          <p:cNvSpPr txBox="1">
            <a:spLocks noChangeArrowheads="1"/>
          </p:cNvSpPr>
          <p:nvPr/>
        </p:nvSpPr>
        <p:spPr bwMode="auto">
          <a:xfrm>
            <a:off x="899592" y="2564904"/>
            <a:ext cx="7920880" cy="2304256"/>
          </a:xfrm>
          <a:prstGeom prst="rect">
            <a:avLst/>
          </a:prstGeom>
          <a:noFill/>
          <a:ln w="9525">
            <a:noFill/>
            <a:miter lim="800000"/>
            <a:headEnd/>
            <a:tailEnd/>
          </a:ln>
          <a:effectLst/>
        </p:spPr>
        <p:txBody>
          <a:bodyPr vert="horz" wrap="square" lIns="92075" tIns="46038" rIns="92075" bIns="46038" numCol="1" anchor="t" anchorCtr="1" compatLnSpc="1">
            <a:prstTxWarp prst="textNoShape">
              <a:avLst/>
            </a:prstTxWarp>
          </a:bodyPr>
          <a:lstStyle/>
          <a:p>
            <a:pPr marL="0" marR="0" lvl="0" indent="0" defTabSz="914400" rtl="0" eaLnBrk="1" fontAlgn="base" latinLnBrk="0" hangingPunct="1">
              <a:lnSpc>
                <a:spcPct val="130000"/>
              </a:lnSpc>
              <a:spcBef>
                <a:spcPct val="0"/>
              </a:spcBef>
              <a:spcAft>
                <a:spcPct val="0"/>
              </a:spcAft>
              <a:buClrTx/>
              <a:buSzTx/>
              <a:buFont typeface="Arial" pitchFamily="34" charset="0"/>
              <a:buChar char="•"/>
              <a:tabLst/>
              <a:defRPr/>
            </a:pPr>
            <a:r>
              <a:rPr kumimoji="0" lang="it-IT" sz="2400" b="1" i="0" u="none" strike="noStrike" kern="0" cap="none" spc="0" normalizeH="0" baseline="0" noProof="0" dirty="0" err="1" smtClean="0">
                <a:ln>
                  <a:noFill/>
                </a:ln>
                <a:solidFill>
                  <a:srgbClr val="000000"/>
                </a:solidFill>
                <a:effectLst/>
                <a:uLnTx/>
                <a:uFillTx/>
                <a:latin typeface="+mj-lt"/>
                <a:ea typeface="+mj-ea"/>
                <a:cs typeface="+mj-cs"/>
              </a:rPr>
              <a:t>Blocking</a:t>
            </a:r>
            <a:r>
              <a:rPr kumimoji="0" lang="it-IT" sz="2400" b="1" i="0" u="none" strike="noStrike" kern="0" cap="none" spc="0" normalizeH="0" baseline="0" noProof="0" dirty="0" smtClean="0">
                <a:ln>
                  <a:noFill/>
                </a:ln>
                <a:solidFill>
                  <a:srgbClr val="000000"/>
                </a:solidFill>
                <a:effectLst/>
                <a:uLnTx/>
                <a:uFillTx/>
                <a:latin typeface="+mj-lt"/>
                <a:ea typeface="+mj-ea"/>
                <a:cs typeface="+mj-cs"/>
              </a:rPr>
              <a:t> the RAS/MEK</a:t>
            </a:r>
            <a:r>
              <a:rPr kumimoji="0" lang="it-IT" sz="2400" b="1" i="0" u="none" strike="noStrike" kern="0" cap="none" spc="0" normalizeH="0" noProof="0" dirty="0" smtClean="0">
                <a:ln>
                  <a:noFill/>
                </a:ln>
                <a:solidFill>
                  <a:srgbClr val="000000"/>
                </a:solidFill>
                <a:effectLst/>
                <a:uLnTx/>
                <a:uFillTx/>
                <a:latin typeface="+mj-lt"/>
                <a:ea typeface="+mj-ea"/>
                <a:cs typeface="+mj-cs"/>
              </a:rPr>
              <a:t> </a:t>
            </a:r>
            <a:r>
              <a:rPr kumimoji="0" lang="it-IT" sz="2400" b="1" i="0" u="none" strike="noStrike" kern="0" cap="none" spc="0" normalizeH="0" noProof="0" dirty="0" err="1" smtClean="0">
                <a:ln>
                  <a:noFill/>
                </a:ln>
                <a:solidFill>
                  <a:srgbClr val="000000"/>
                </a:solidFill>
                <a:effectLst/>
                <a:uLnTx/>
                <a:uFillTx/>
                <a:latin typeface="+mj-lt"/>
                <a:ea typeface="+mj-ea"/>
                <a:cs typeface="+mj-cs"/>
              </a:rPr>
              <a:t>signaling</a:t>
            </a:r>
            <a:endParaRPr kumimoji="0" lang="it-IT" sz="2400" b="1" i="0" u="none" strike="noStrike" kern="0" cap="none" spc="0" normalizeH="0" baseline="0" noProof="0" dirty="0" smtClean="0">
              <a:ln>
                <a:noFill/>
              </a:ln>
              <a:solidFill>
                <a:srgbClr val="000000"/>
              </a:solidFill>
              <a:effectLst/>
              <a:uLnTx/>
              <a:uFillTx/>
              <a:latin typeface="+mj-lt"/>
              <a:ea typeface="+mj-ea"/>
              <a:cs typeface="+mj-cs"/>
            </a:endParaRPr>
          </a:p>
          <a:p>
            <a:pPr marL="0" marR="0" lvl="0" indent="0" defTabSz="914400" rtl="0" eaLnBrk="1" fontAlgn="base" latinLnBrk="0" hangingPunct="1">
              <a:lnSpc>
                <a:spcPct val="130000"/>
              </a:lnSpc>
              <a:spcBef>
                <a:spcPct val="0"/>
              </a:spcBef>
              <a:spcAft>
                <a:spcPct val="0"/>
              </a:spcAft>
              <a:buClrTx/>
              <a:buSzTx/>
              <a:buFont typeface="Arial" pitchFamily="34" charset="0"/>
              <a:buChar char="•"/>
              <a:tabLst/>
              <a:defRPr/>
            </a:pPr>
            <a:r>
              <a:rPr kumimoji="0" lang="it-IT" sz="2400" b="1" i="0" u="none" strike="noStrike" kern="0" cap="none" spc="0" normalizeH="0" baseline="0" noProof="0" dirty="0" err="1" smtClean="0">
                <a:ln>
                  <a:noFill/>
                </a:ln>
                <a:solidFill>
                  <a:srgbClr val="000000"/>
                </a:solidFill>
                <a:effectLst/>
                <a:uLnTx/>
                <a:uFillTx/>
                <a:latin typeface="+mj-lt"/>
                <a:ea typeface="+mj-ea"/>
                <a:cs typeface="+mj-cs"/>
              </a:rPr>
              <a:t>Antibodies</a:t>
            </a:r>
            <a:r>
              <a:rPr kumimoji="0" lang="it-IT" sz="2400" b="1" i="0" u="none" strike="noStrike" kern="0" cap="none" spc="0" normalizeH="0" baseline="0" noProof="0" dirty="0" smtClean="0">
                <a:ln>
                  <a:noFill/>
                </a:ln>
                <a:solidFill>
                  <a:srgbClr val="000000"/>
                </a:solidFill>
                <a:effectLst/>
                <a:uLnTx/>
                <a:uFillTx/>
                <a:latin typeface="+mj-lt"/>
                <a:ea typeface="+mj-ea"/>
                <a:cs typeface="+mj-cs"/>
              </a:rPr>
              <a:t> </a:t>
            </a:r>
            <a:r>
              <a:rPr kumimoji="0" lang="it-IT" sz="2400" b="1" i="0" u="none" strike="noStrike" kern="0" cap="none" spc="0" normalizeH="0" baseline="0" noProof="0" dirty="0" err="1" smtClean="0">
                <a:ln>
                  <a:noFill/>
                </a:ln>
                <a:solidFill>
                  <a:srgbClr val="000000"/>
                </a:solidFill>
                <a:effectLst/>
                <a:uLnTx/>
                <a:uFillTx/>
                <a:latin typeface="+mj-lt"/>
                <a:ea typeface="+mj-ea"/>
                <a:cs typeface="+mj-cs"/>
              </a:rPr>
              <a:t>against</a:t>
            </a:r>
            <a:r>
              <a:rPr kumimoji="0" lang="it-IT" sz="2400" b="1" i="0" u="none" strike="noStrike" kern="0" cap="none" spc="0" normalizeH="0" baseline="0" noProof="0" dirty="0" smtClean="0">
                <a:ln>
                  <a:noFill/>
                </a:ln>
                <a:solidFill>
                  <a:srgbClr val="000000"/>
                </a:solidFill>
                <a:effectLst/>
                <a:uLnTx/>
                <a:uFillTx/>
                <a:latin typeface="+mj-lt"/>
                <a:ea typeface="+mj-ea"/>
                <a:cs typeface="+mj-cs"/>
              </a:rPr>
              <a:t> the VEGF </a:t>
            </a:r>
            <a:r>
              <a:rPr kumimoji="0" lang="it-IT" sz="2400" b="1" i="0" u="none" strike="noStrike" kern="0" cap="none" spc="0" normalizeH="0" baseline="0" noProof="0" dirty="0" err="1" smtClean="0">
                <a:ln>
                  <a:noFill/>
                </a:ln>
                <a:solidFill>
                  <a:srgbClr val="000000"/>
                </a:solidFill>
                <a:effectLst/>
                <a:uLnTx/>
                <a:uFillTx/>
                <a:latin typeface="+mj-lt"/>
                <a:ea typeface="+mj-ea"/>
                <a:cs typeface="+mj-cs"/>
              </a:rPr>
              <a:t>pathway</a:t>
            </a:r>
            <a:endParaRPr kumimoji="0" lang="it-IT" sz="2400" b="1" i="0" u="none" strike="noStrike" kern="0" cap="none" spc="0" normalizeH="0" baseline="0" noProof="0" dirty="0" smtClean="0">
              <a:ln>
                <a:noFill/>
              </a:ln>
              <a:solidFill>
                <a:srgbClr val="000000"/>
              </a:solidFill>
              <a:effectLst/>
              <a:uLnTx/>
              <a:uFillTx/>
              <a:latin typeface="+mj-lt"/>
              <a:ea typeface="+mj-ea"/>
              <a:cs typeface="+mj-cs"/>
            </a:endParaRPr>
          </a:p>
          <a:p>
            <a:pPr marL="0" marR="0" lvl="0" indent="0" defTabSz="914400" rtl="0" eaLnBrk="1" fontAlgn="base" latinLnBrk="0" hangingPunct="1">
              <a:lnSpc>
                <a:spcPct val="130000"/>
              </a:lnSpc>
              <a:spcBef>
                <a:spcPct val="0"/>
              </a:spcBef>
              <a:spcAft>
                <a:spcPct val="0"/>
              </a:spcAft>
              <a:buClrTx/>
              <a:buSzTx/>
              <a:buFont typeface="Arial" pitchFamily="34" charset="0"/>
              <a:buChar char="•"/>
              <a:tabLst/>
              <a:defRPr/>
            </a:pPr>
            <a:r>
              <a:rPr lang="it-IT" sz="2400" b="1" kern="0" dirty="0" err="1" smtClean="0">
                <a:solidFill>
                  <a:srgbClr val="000000"/>
                </a:solidFill>
                <a:latin typeface="+mj-lt"/>
                <a:ea typeface="+mj-ea"/>
                <a:cs typeface="+mj-cs"/>
              </a:rPr>
              <a:t>Multitarget</a:t>
            </a:r>
            <a:r>
              <a:rPr lang="it-IT" sz="2400" b="1" kern="0" dirty="0" smtClean="0">
                <a:solidFill>
                  <a:srgbClr val="000000"/>
                </a:solidFill>
                <a:latin typeface="+mj-lt"/>
                <a:ea typeface="+mj-ea"/>
                <a:cs typeface="+mj-cs"/>
              </a:rPr>
              <a:t> </a:t>
            </a:r>
            <a:r>
              <a:rPr lang="it-IT" sz="2400" b="1" kern="0" dirty="0" err="1" smtClean="0">
                <a:solidFill>
                  <a:srgbClr val="000000"/>
                </a:solidFill>
                <a:latin typeface="+mj-lt"/>
                <a:ea typeface="+mj-ea"/>
                <a:cs typeface="+mj-cs"/>
              </a:rPr>
              <a:t>agents</a:t>
            </a:r>
            <a:endParaRPr lang="it-IT" sz="2400" b="1" kern="0" dirty="0" smtClean="0">
              <a:solidFill>
                <a:srgbClr val="000000"/>
              </a:solidFill>
              <a:latin typeface="+mj-lt"/>
              <a:ea typeface="+mj-ea"/>
              <a:cs typeface="+mj-cs"/>
            </a:endParaRPr>
          </a:p>
          <a:p>
            <a:pPr marL="0" marR="0" lvl="0" indent="0" defTabSz="914400" rtl="0" eaLnBrk="1" fontAlgn="base" latinLnBrk="0" hangingPunct="1">
              <a:lnSpc>
                <a:spcPct val="130000"/>
              </a:lnSpc>
              <a:spcBef>
                <a:spcPct val="0"/>
              </a:spcBef>
              <a:spcAft>
                <a:spcPct val="0"/>
              </a:spcAft>
              <a:buClrTx/>
              <a:buSzTx/>
              <a:buFont typeface="Arial" pitchFamily="34" charset="0"/>
              <a:buChar char="•"/>
              <a:tabLst/>
              <a:defRPr/>
            </a:pPr>
            <a:r>
              <a:rPr kumimoji="0" lang="it-IT" sz="2400" b="1" i="0" u="none" strike="noStrike" kern="0" cap="none" spc="0" normalizeH="0" baseline="0" noProof="0" dirty="0" err="1" smtClean="0">
                <a:ln>
                  <a:noFill/>
                </a:ln>
                <a:solidFill>
                  <a:srgbClr val="000000"/>
                </a:solidFill>
                <a:effectLst/>
                <a:uLnTx/>
                <a:uFillTx/>
                <a:latin typeface="+mj-lt"/>
                <a:ea typeface="+mj-ea"/>
                <a:cs typeface="+mj-cs"/>
              </a:rPr>
              <a:t>Combination</a:t>
            </a:r>
            <a:r>
              <a:rPr kumimoji="0" lang="it-IT" sz="2400" b="1" i="0" u="none" strike="noStrike" kern="0" cap="none" spc="0" normalizeH="0" noProof="0" dirty="0" smtClean="0">
                <a:ln>
                  <a:noFill/>
                </a:ln>
                <a:solidFill>
                  <a:srgbClr val="000000"/>
                </a:solidFill>
                <a:effectLst/>
                <a:uLnTx/>
                <a:uFillTx/>
                <a:latin typeface="+mj-lt"/>
                <a:ea typeface="+mj-ea"/>
                <a:cs typeface="+mj-cs"/>
              </a:rPr>
              <a:t> </a:t>
            </a:r>
            <a:r>
              <a:rPr kumimoji="0" lang="it-IT" sz="2400" b="1" i="0" u="none" strike="noStrike" kern="0" cap="none" spc="0" normalizeH="0" noProof="0" dirty="0" err="1" smtClean="0">
                <a:ln>
                  <a:noFill/>
                </a:ln>
                <a:solidFill>
                  <a:srgbClr val="000000"/>
                </a:solidFill>
                <a:effectLst/>
                <a:uLnTx/>
                <a:uFillTx/>
                <a:latin typeface="+mj-lt"/>
                <a:ea typeface="+mj-ea"/>
                <a:cs typeface="+mj-cs"/>
              </a:rPr>
              <a:t>therapies</a:t>
            </a:r>
            <a:endParaRPr kumimoji="0" lang="it-IT" sz="2400" b="1" i="0" u="none" strike="noStrike" kern="0" cap="none" spc="0" normalizeH="0" baseline="0" noProof="0" dirty="0" smtClean="0">
              <a:ln>
                <a:noFill/>
              </a:ln>
              <a:solidFill>
                <a:srgbClr val="000000"/>
              </a:solidFill>
              <a:effectLst/>
              <a:uLnTx/>
              <a:uFillTx/>
              <a:latin typeface="+mj-lt"/>
              <a:ea typeface="+mj-ea"/>
              <a:cs typeface="+mj-cs"/>
            </a:endParaRPr>
          </a:p>
        </p:txBody>
      </p:sp>
      <p:sp>
        <p:nvSpPr>
          <p:cNvPr id="5" name="CasellaDiTesto 4"/>
          <p:cNvSpPr txBox="1"/>
          <p:nvPr/>
        </p:nvSpPr>
        <p:spPr>
          <a:xfrm>
            <a:off x="1547664" y="980728"/>
            <a:ext cx="5857694" cy="1200329"/>
          </a:xfrm>
          <a:prstGeom prst="rect">
            <a:avLst/>
          </a:prstGeom>
          <a:noFill/>
        </p:spPr>
        <p:txBody>
          <a:bodyPr wrap="none" rtlCol="0">
            <a:spAutoFit/>
          </a:bodyPr>
          <a:lstStyle/>
          <a:p>
            <a:r>
              <a:rPr lang="it-IT" sz="3600" b="1" dirty="0" smtClean="0">
                <a:solidFill>
                  <a:srgbClr val="0000FF"/>
                </a:solidFill>
              </a:rPr>
              <a:t>New </a:t>
            </a:r>
            <a:r>
              <a:rPr lang="it-IT" sz="3600" b="1" dirty="0" err="1" smtClean="0">
                <a:solidFill>
                  <a:srgbClr val="0000FF"/>
                </a:solidFill>
              </a:rPr>
              <a:t>drugs</a:t>
            </a:r>
            <a:r>
              <a:rPr lang="it-IT" sz="3600" b="1" dirty="0" smtClean="0">
                <a:solidFill>
                  <a:srgbClr val="0000FF"/>
                </a:solidFill>
              </a:rPr>
              <a:t> for the 2° </a:t>
            </a:r>
            <a:r>
              <a:rPr lang="it-IT" sz="3600" b="1" dirty="0" err="1" smtClean="0">
                <a:solidFill>
                  <a:srgbClr val="0000FF"/>
                </a:solidFill>
              </a:rPr>
              <a:t>line</a:t>
            </a:r>
            <a:r>
              <a:rPr lang="it-IT" sz="3600" b="1" dirty="0" smtClean="0">
                <a:solidFill>
                  <a:srgbClr val="0000FF"/>
                </a:solidFill>
              </a:rPr>
              <a:t>. </a:t>
            </a:r>
            <a:endParaRPr lang="it-IT" sz="3600" b="1" dirty="0">
              <a:solidFill>
                <a:srgbClr val="0000FF"/>
              </a:solidFill>
            </a:endParaRPr>
          </a:p>
          <a:p>
            <a:r>
              <a:rPr lang="it-IT" sz="3600" b="1" dirty="0" smtClean="0">
                <a:solidFill>
                  <a:srgbClr val="0000FF"/>
                </a:solidFill>
              </a:rPr>
              <a:t>The </a:t>
            </a:r>
            <a:r>
              <a:rPr lang="it-IT" sz="3600" b="1" dirty="0" err="1" smtClean="0">
                <a:solidFill>
                  <a:srgbClr val="0000FF"/>
                </a:solidFill>
              </a:rPr>
              <a:t>outline……</a:t>
            </a:r>
            <a:r>
              <a:rPr lang="it-IT" sz="3600" b="1" dirty="0" smtClean="0">
                <a:solidFill>
                  <a:srgbClr val="0000FF"/>
                </a:solidFill>
              </a:rPr>
              <a:t>.</a:t>
            </a:r>
            <a:endParaRPr lang="it-IT" sz="3600" b="1" dirty="0">
              <a:solidFill>
                <a:srgbClr val="0000FF"/>
              </a:solidFill>
            </a:endParaRPr>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cxnSp>
        <p:nvCxnSpPr>
          <p:cNvPr id="73" name="Straight Connector 72"/>
          <p:cNvCxnSpPr/>
          <p:nvPr/>
        </p:nvCxnSpPr>
        <p:spPr>
          <a:xfrm>
            <a:off x="4564783" y="1063817"/>
            <a:ext cx="4378" cy="274320"/>
          </a:xfrm>
          <a:prstGeom prst="line">
            <a:avLst/>
          </a:prstGeom>
          <a:ln w="19050">
            <a:solidFill>
              <a:schemeClr val="bg2"/>
            </a:solidFill>
            <a:tailEnd type="triangle"/>
          </a:ln>
        </p:spPr>
        <p:style>
          <a:lnRef idx="1">
            <a:schemeClr val="dk1"/>
          </a:lnRef>
          <a:fillRef idx="2">
            <a:schemeClr val="dk1"/>
          </a:fillRef>
          <a:effectRef idx="1">
            <a:schemeClr val="dk1"/>
          </a:effectRef>
          <a:fontRef idx="minor">
            <a:schemeClr val="dk1"/>
          </a:fontRef>
        </p:style>
      </p:cxnSp>
      <p:cxnSp>
        <p:nvCxnSpPr>
          <p:cNvPr id="58" name="Straight Connector 57"/>
          <p:cNvCxnSpPr/>
          <p:nvPr/>
        </p:nvCxnSpPr>
        <p:spPr>
          <a:xfrm>
            <a:off x="4562026" y="1802428"/>
            <a:ext cx="0" cy="182880"/>
          </a:xfrm>
          <a:prstGeom prst="line">
            <a:avLst/>
          </a:prstGeom>
          <a:ln w="19050">
            <a:solidFill>
              <a:schemeClr val="bg2"/>
            </a:solidFill>
            <a:tailEnd type="triangle"/>
          </a:ln>
        </p:spPr>
        <p:style>
          <a:lnRef idx="1">
            <a:schemeClr val="dk1"/>
          </a:lnRef>
          <a:fillRef idx="2">
            <a:schemeClr val="dk1"/>
          </a:fillRef>
          <a:effectRef idx="1">
            <a:schemeClr val="dk1"/>
          </a:effectRef>
          <a:fontRef idx="minor">
            <a:schemeClr val="dk1"/>
          </a:fontRef>
        </p:style>
      </p:cxnSp>
      <p:sp>
        <p:nvSpPr>
          <p:cNvPr id="59" name="Rectangle 58"/>
          <p:cNvSpPr/>
          <p:nvPr/>
        </p:nvSpPr>
        <p:spPr>
          <a:xfrm>
            <a:off x="3235837" y="1354890"/>
            <a:ext cx="2667000" cy="447538"/>
          </a:xfrm>
          <a:prstGeom prst="rect">
            <a:avLst/>
          </a:prstGeom>
          <a:solidFill>
            <a:srgbClr val="A0A1AA"/>
          </a:solidFill>
          <a:ln>
            <a:solidFill>
              <a:schemeClr val="bg2"/>
            </a:solidFill>
          </a:ln>
        </p:spPr>
        <p:style>
          <a:lnRef idx="1">
            <a:schemeClr val="dk1"/>
          </a:lnRef>
          <a:fillRef idx="2">
            <a:schemeClr val="dk1"/>
          </a:fillRef>
          <a:effectRef idx="1">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eaLnBrk="0" fontAlgn="base" hangingPunct="0">
              <a:lnSpc>
                <a:spcPct val="95000"/>
              </a:lnSpc>
              <a:spcBef>
                <a:spcPct val="0"/>
              </a:spcBef>
              <a:spcAft>
                <a:spcPct val="0"/>
              </a:spcAft>
            </a:pPr>
            <a:r>
              <a:rPr lang="en-US" sz="1400" b="1" dirty="0">
                <a:solidFill>
                  <a:srgbClr val="000000"/>
                </a:solidFill>
                <a:ea typeface="Times New Roman"/>
              </a:rPr>
              <a:t>Randomized (ITT) Population </a:t>
            </a:r>
            <a:br>
              <a:rPr lang="en-US" sz="1400" b="1" dirty="0">
                <a:solidFill>
                  <a:srgbClr val="000000"/>
                </a:solidFill>
                <a:ea typeface="Times New Roman"/>
              </a:rPr>
            </a:br>
            <a:r>
              <a:rPr lang="en-US" sz="1400" b="1" dirty="0">
                <a:solidFill>
                  <a:srgbClr val="000000"/>
                </a:solidFill>
                <a:ea typeface="Times New Roman"/>
              </a:rPr>
              <a:t>N=1253</a:t>
            </a:r>
            <a:endParaRPr lang="en-US" sz="1400" b="1" dirty="0">
              <a:solidFill>
                <a:srgbClr val="000000"/>
              </a:solidFill>
              <a:latin typeface="Times New Roman"/>
              <a:ea typeface="Times New Roman"/>
            </a:endParaRPr>
          </a:p>
        </p:txBody>
      </p:sp>
      <p:sp>
        <p:nvSpPr>
          <p:cNvPr id="60" name="Rectangle 59"/>
          <p:cNvSpPr/>
          <p:nvPr/>
        </p:nvSpPr>
        <p:spPr>
          <a:xfrm>
            <a:off x="5302606" y="2163475"/>
            <a:ext cx="2194560" cy="548640"/>
          </a:xfrm>
          <a:prstGeom prst="rect">
            <a:avLst/>
          </a:prstGeom>
          <a:noFill/>
          <a:ln>
            <a:noFill/>
          </a:ln>
        </p:spPr>
        <p:style>
          <a:lnRef idx="1">
            <a:schemeClr val="dk1"/>
          </a:lnRef>
          <a:fillRef idx="2">
            <a:schemeClr val="dk1"/>
          </a:fillRef>
          <a:effectRef idx="1">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eaLnBrk="0" fontAlgn="base" hangingPunct="0">
              <a:lnSpc>
                <a:spcPct val="95000"/>
              </a:lnSpc>
              <a:spcBef>
                <a:spcPct val="0"/>
              </a:spcBef>
              <a:spcAft>
                <a:spcPct val="0"/>
              </a:spcAft>
            </a:pPr>
            <a:r>
              <a:rPr lang="en-US" sz="1400" b="1" dirty="0">
                <a:solidFill>
                  <a:srgbClr val="000000"/>
                </a:solidFill>
                <a:ea typeface="Times New Roman"/>
              </a:rPr>
              <a:t>PL+DOC (N=625)</a:t>
            </a:r>
          </a:p>
        </p:txBody>
      </p:sp>
      <p:sp>
        <p:nvSpPr>
          <p:cNvPr id="61" name="Rectangle 60"/>
          <p:cNvSpPr/>
          <p:nvPr/>
        </p:nvSpPr>
        <p:spPr>
          <a:xfrm>
            <a:off x="6611962" y="1033990"/>
            <a:ext cx="1811452" cy="381236"/>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eaLnBrk="0" fontAlgn="base" hangingPunct="0">
              <a:lnSpc>
                <a:spcPct val="95000"/>
              </a:lnSpc>
              <a:spcBef>
                <a:spcPct val="0"/>
              </a:spcBef>
              <a:spcAft>
                <a:spcPct val="0"/>
              </a:spcAft>
            </a:pPr>
            <a:r>
              <a:rPr lang="en-US" sz="1400" b="1" dirty="0">
                <a:solidFill>
                  <a:srgbClr val="000000"/>
                </a:solidFill>
                <a:ea typeface="Times New Roman"/>
              </a:rPr>
              <a:t>Excluded (n=572) </a:t>
            </a:r>
            <a:endParaRPr lang="en-US" sz="1400" b="1" dirty="0">
              <a:solidFill>
                <a:srgbClr val="000000"/>
              </a:solidFill>
              <a:latin typeface="Times New Roman"/>
              <a:ea typeface="Times New Roman"/>
            </a:endParaRPr>
          </a:p>
        </p:txBody>
      </p:sp>
      <p:sp>
        <p:nvSpPr>
          <p:cNvPr id="62" name="Rectangle 61"/>
          <p:cNvSpPr/>
          <p:nvPr/>
        </p:nvSpPr>
        <p:spPr>
          <a:xfrm>
            <a:off x="3479805" y="749311"/>
            <a:ext cx="2184391" cy="342497"/>
          </a:xfrm>
          <a:prstGeom prst="rect">
            <a:avLst/>
          </a:prstGeom>
          <a:noFill/>
          <a:ln>
            <a:noFill/>
          </a:ln>
        </p:spPr>
        <p:style>
          <a:lnRef idx="1">
            <a:schemeClr val="dk1"/>
          </a:lnRef>
          <a:fillRef idx="2">
            <a:schemeClr val="dk1"/>
          </a:fillRef>
          <a:effectRef idx="1">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eaLnBrk="0" fontAlgn="base" hangingPunct="0">
              <a:lnSpc>
                <a:spcPct val="95000"/>
              </a:lnSpc>
              <a:spcBef>
                <a:spcPct val="0"/>
              </a:spcBef>
              <a:spcAft>
                <a:spcPct val="0"/>
              </a:spcAft>
            </a:pPr>
            <a:r>
              <a:rPr lang="en-US" sz="1400" b="1" dirty="0">
                <a:solidFill>
                  <a:srgbClr val="000000"/>
                </a:solidFill>
                <a:ea typeface="Times New Roman"/>
              </a:rPr>
              <a:t>Screened (N=1825) </a:t>
            </a:r>
            <a:endParaRPr lang="en-US" sz="1400" b="1" dirty="0">
              <a:solidFill>
                <a:srgbClr val="000000"/>
              </a:solidFill>
              <a:latin typeface="Times New Roman"/>
              <a:ea typeface="Times New Roman"/>
            </a:endParaRPr>
          </a:p>
        </p:txBody>
      </p:sp>
      <p:sp>
        <p:nvSpPr>
          <p:cNvPr id="63" name="Rectangle 62"/>
          <p:cNvSpPr/>
          <p:nvPr/>
        </p:nvSpPr>
        <p:spPr>
          <a:xfrm>
            <a:off x="1801513" y="3155856"/>
            <a:ext cx="1961780" cy="548640"/>
          </a:xfrm>
          <a:prstGeom prst="rect">
            <a:avLst/>
          </a:prstGeom>
          <a:noFill/>
          <a:ln>
            <a:noFill/>
          </a:ln>
        </p:spPr>
        <p:style>
          <a:lnRef idx="1">
            <a:schemeClr val="dk1"/>
          </a:lnRef>
          <a:fillRef idx="2">
            <a:schemeClr val="dk1"/>
          </a:fillRef>
          <a:effectRef idx="1">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eaLnBrk="0" fontAlgn="base" hangingPunct="0">
              <a:lnSpc>
                <a:spcPct val="95000"/>
              </a:lnSpc>
              <a:spcBef>
                <a:spcPct val="0"/>
              </a:spcBef>
              <a:spcAft>
                <a:spcPct val="0"/>
              </a:spcAft>
            </a:pPr>
            <a:r>
              <a:rPr lang="en-US" sz="1400" b="1" dirty="0">
                <a:solidFill>
                  <a:srgbClr val="000000"/>
                </a:solidFill>
                <a:ea typeface="Times New Roman"/>
              </a:rPr>
              <a:t>RAM+DOC (N=627)</a:t>
            </a:r>
            <a:r>
              <a:rPr lang="en-US" sz="1400" b="1" baseline="30000" dirty="0">
                <a:solidFill>
                  <a:srgbClr val="000000"/>
                </a:solidFill>
                <a:ea typeface="Times New Roman"/>
              </a:rPr>
              <a:t>*</a:t>
            </a:r>
          </a:p>
        </p:txBody>
      </p:sp>
      <p:sp>
        <p:nvSpPr>
          <p:cNvPr id="65" name="Rectangle 64"/>
          <p:cNvSpPr/>
          <p:nvPr/>
        </p:nvSpPr>
        <p:spPr>
          <a:xfrm>
            <a:off x="76200" y="2691183"/>
            <a:ext cx="1711816" cy="413738"/>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eaLnBrk="0" fontAlgn="base" hangingPunct="0">
              <a:lnSpc>
                <a:spcPct val="95000"/>
              </a:lnSpc>
              <a:spcBef>
                <a:spcPct val="0"/>
              </a:spcBef>
              <a:spcAft>
                <a:spcPct val="0"/>
              </a:spcAft>
            </a:pPr>
            <a:r>
              <a:rPr lang="en-US" sz="1400" b="1" dirty="0">
                <a:solidFill>
                  <a:srgbClr val="000000"/>
                </a:solidFill>
                <a:ea typeface="Times New Roman"/>
              </a:rPr>
              <a:t>Patients not receiving treatment (n=4)</a:t>
            </a:r>
            <a:endParaRPr lang="en-US" sz="1400" b="1" dirty="0">
              <a:solidFill>
                <a:srgbClr val="000000"/>
              </a:solidFill>
              <a:latin typeface="Times New Roman"/>
              <a:ea typeface="Times New Roman"/>
            </a:endParaRPr>
          </a:p>
        </p:txBody>
      </p:sp>
      <p:sp>
        <p:nvSpPr>
          <p:cNvPr id="66" name="Rectangle 65"/>
          <p:cNvSpPr/>
          <p:nvPr/>
        </p:nvSpPr>
        <p:spPr>
          <a:xfrm>
            <a:off x="1240403" y="4160871"/>
            <a:ext cx="2962789" cy="1981200"/>
          </a:xfrm>
          <a:prstGeom prst="rect">
            <a:avLst/>
          </a:prstGeom>
          <a:solidFill>
            <a:srgbClr val="A0A1AA"/>
          </a:solidFill>
          <a:ln>
            <a:solidFill>
              <a:schemeClr val="bg2"/>
            </a:solidFill>
          </a:ln>
        </p:spPr>
        <p:style>
          <a:lnRef idx="1">
            <a:schemeClr val="dk1"/>
          </a:lnRef>
          <a:fillRef idx="2">
            <a:schemeClr val="dk1"/>
          </a:fillRef>
          <a:effectRef idx="1">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eaLnBrk="0" fontAlgn="base" hangingPunct="0">
              <a:lnSpc>
                <a:spcPct val="95000"/>
              </a:lnSpc>
              <a:spcBef>
                <a:spcPct val="0"/>
              </a:spcBef>
              <a:spcAft>
                <a:spcPct val="0"/>
              </a:spcAft>
            </a:pPr>
            <a:r>
              <a:rPr lang="en-US" sz="1200" b="1" u="sng" dirty="0">
                <a:solidFill>
                  <a:srgbClr val="000000"/>
                </a:solidFill>
                <a:ea typeface="Times New Roman"/>
              </a:rPr>
              <a:t>Reasons for discontinuation (N=613)</a:t>
            </a:r>
          </a:p>
          <a:p>
            <a:pPr defTabSz="1600200" eaLnBrk="0" fontAlgn="base" hangingPunct="0">
              <a:lnSpc>
                <a:spcPct val="95000"/>
              </a:lnSpc>
              <a:spcBef>
                <a:spcPct val="0"/>
              </a:spcBef>
              <a:spcAft>
                <a:spcPct val="0"/>
              </a:spcAft>
              <a:tabLst>
                <a:tab pos="2001838" algn="l"/>
              </a:tabLst>
            </a:pPr>
            <a:r>
              <a:rPr lang="en-US" sz="1200" b="1" dirty="0">
                <a:solidFill>
                  <a:srgbClr val="000000"/>
                </a:solidFill>
                <a:ea typeface="Times New Roman"/>
              </a:rPr>
              <a:t>PD	        341</a:t>
            </a:r>
          </a:p>
          <a:p>
            <a:pPr eaLnBrk="0" fontAlgn="base" hangingPunct="0">
              <a:lnSpc>
                <a:spcPct val="95000"/>
              </a:lnSpc>
              <a:spcBef>
                <a:spcPct val="0"/>
              </a:spcBef>
              <a:spcAft>
                <a:spcPct val="0"/>
              </a:spcAft>
              <a:tabLst>
                <a:tab pos="2001838" algn="l"/>
              </a:tabLst>
            </a:pPr>
            <a:r>
              <a:rPr lang="en-US" sz="1200" b="1" dirty="0">
                <a:solidFill>
                  <a:srgbClr val="000000"/>
                </a:solidFill>
                <a:ea typeface="Times New Roman"/>
              </a:rPr>
              <a:t>Adverse event 	          94</a:t>
            </a:r>
          </a:p>
          <a:p>
            <a:pPr eaLnBrk="0" fontAlgn="base" hangingPunct="0">
              <a:lnSpc>
                <a:spcPct val="95000"/>
              </a:lnSpc>
              <a:spcBef>
                <a:spcPct val="0"/>
              </a:spcBef>
              <a:spcAft>
                <a:spcPct val="0"/>
              </a:spcAft>
              <a:tabLst>
                <a:tab pos="2001838" algn="l"/>
              </a:tabLst>
            </a:pPr>
            <a:r>
              <a:rPr lang="en-US" sz="1200" b="1" dirty="0">
                <a:solidFill>
                  <a:srgbClr val="000000"/>
                </a:solidFill>
                <a:ea typeface="Times New Roman"/>
              </a:rPr>
              <a:t>Subject decision 	          90</a:t>
            </a:r>
          </a:p>
          <a:p>
            <a:pPr eaLnBrk="0" fontAlgn="base" hangingPunct="0">
              <a:lnSpc>
                <a:spcPct val="95000"/>
              </a:lnSpc>
              <a:spcBef>
                <a:spcPct val="0"/>
              </a:spcBef>
              <a:spcAft>
                <a:spcPct val="0"/>
              </a:spcAft>
              <a:tabLst>
                <a:tab pos="2001838" algn="l"/>
              </a:tabLst>
            </a:pPr>
            <a:r>
              <a:rPr lang="en-US" sz="1200" b="1" dirty="0">
                <a:solidFill>
                  <a:srgbClr val="000000"/>
                </a:solidFill>
                <a:ea typeface="Times New Roman"/>
              </a:rPr>
              <a:t>Investigator decision 	          37</a:t>
            </a:r>
          </a:p>
          <a:p>
            <a:pPr eaLnBrk="0" fontAlgn="base" hangingPunct="0">
              <a:lnSpc>
                <a:spcPct val="95000"/>
              </a:lnSpc>
              <a:spcBef>
                <a:spcPct val="0"/>
              </a:spcBef>
              <a:spcAft>
                <a:spcPct val="0"/>
              </a:spcAft>
              <a:tabLst>
                <a:tab pos="2001838" algn="l"/>
              </a:tabLst>
            </a:pPr>
            <a:r>
              <a:rPr lang="en-US" sz="1200" b="1" dirty="0">
                <a:solidFill>
                  <a:srgbClr val="000000"/>
                </a:solidFill>
                <a:ea typeface="Times New Roman"/>
              </a:rPr>
              <a:t>Death due to adverse events         30</a:t>
            </a:r>
          </a:p>
          <a:p>
            <a:pPr eaLnBrk="0" fontAlgn="base" hangingPunct="0">
              <a:lnSpc>
                <a:spcPct val="95000"/>
              </a:lnSpc>
              <a:spcBef>
                <a:spcPct val="0"/>
              </a:spcBef>
              <a:spcAft>
                <a:spcPct val="0"/>
              </a:spcAft>
              <a:tabLst>
                <a:tab pos="2001838" algn="l"/>
              </a:tabLst>
            </a:pPr>
            <a:r>
              <a:rPr lang="en-US" sz="1200" b="1" dirty="0">
                <a:solidFill>
                  <a:srgbClr val="000000"/>
                </a:solidFill>
                <a:ea typeface="Times New Roman"/>
              </a:rPr>
              <a:t>Death from study disease 	          12</a:t>
            </a:r>
          </a:p>
          <a:p>
            <a:pPr eaLnBrk="0" fontAlgn="base" hangingPunct="0">
              <a:lnSpc>
                <a:spcPct val="95000"/>
              </a:lnSpc>
              <a:spcBef>
                <a:spcPct val="0"/>
              </a:spcBef>
              <a:spcAft>
                <a:spcPct val="0"/>
              </a:spcAft>
              <a:tabLst>
                <a:tab pos="2001838" algn="l"/>
              </a:tabLst>
            </a:pPr>
            <a:r>
              <a:rPr lang="en-US" sz="1200" b="1" dirty="0">
                <a:solidFill>
                  <a:srgbClr val="000000"/>
                </a:solidFill>
                <a:ea typeface="Times New Roman"/>
              </a:rPr>
              <a:t>Other  	            9</a:t>
            </a:r>
          </a:p>
          <a:p>
            <a:pPr eaLnBrk="0" fontAlgn="base" hangingPunct="0">
              <a:lnSpc>
                <a:spcPct val="95000"/>
              </a:lnSpc>
              <a:spcBef>
                <a:spcPct val="0"/>
              </a:spcBef>
              <a:spcAft>
                <a:spcPct val="0"/>
              </a:spcAft>
              <a:tabLst>
                <a:tab pos="2001838" algn="l"/>
              </a:tabLst>
            </a:pPr>
            <a:endParaRPr lang="en-US" sz="1200" b="1" dirty="0">
              <a:solidFill>
                <a:srgbClr val="000000"/>
              </a:solidFill>
              <a:ea typeface="Times New Roman"/>
            </a:endParaRPr>
          </a:p>
          <a:p>
            <a:pPr eaLnBrk="0" fontAlgn="base" hangingPunct="0">
              <a:lnSpc>
                <a:spcPct val="95000"/>
              </a:lnSpc>
              <a:spcBef>
                <a:spcPct val="0"/>
              </a:spcBef>
              <a:spcAft>
                <a:spcPct val="0"/>
              </a:spcAft>
              <a:tabLst>
                <a:tab pos="2001838" algn="l"/>
              </a:tabLst>
            </a:pPr>
            <a:r>
              <a:rPr lang="en-US" sz="1200" b="1" dirty="0">
                <a:solidFill>
                  <a:srgbClr val="000000"/>
                </a:solidFill>
                <a:ea typeface="Times New Roman"/>
              </a:rPr>
              <a:t>On treatment at data cutoff N=11</a:t>
            </a:r>
            <a:endParaRPr lang="en-US" sz="1200" b="1" dirty="0">
              <a:solidFill>
                <a:srgbClr val="000000"/>
              </a:solidFill>
              <a:latin typeface="Times New Roman"/>
              <a:ea typeface="Times New Roman"/>
            </a:endParaRPr>
          </a:p>
        </p:txBody>
      </p:sp>
      <p:sp>
        <p:nvSpPr>
          <p:cNvPr id="64" name="Rectangle 63"/>
          <p:cNvSpPr/>
          <p:nvPr/>
        </p:nvSpPr>
        <p:spPr>
          <a:xfrm>
            <a:off x="1715520" y="2166929"/>
            <a:ext cx="2194560" cy="548640"/>
          </a:xfrm>
          <a:prstGeom prst="rect">
            <a:avLst/>
          </a:prstGeom>
          <a:noFill/>
          <a:ln>
            <a:noFill/>
          </a:ln>
        </p:spPr>
        <p:style>
          <a:lnRef idx="1">
            <a:schemeClr val="dk1"/>
          </a:lnRef>
          <a:fillRef idx="2">
            <a:schemeClr val="dk1"/>
          </a:fillRef>
          <a:effectRef idx="1">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eaLnBrk="0" fontAlgn="base" hangingPunct="0">
              <a:lnSpc>
                <a:spcPct val="95000"/>
              </a:lnSpc>
              <a:spcBef>
                <a:spcPct val="0"/>
              </a:spcBef>
              <a:spcAft>
                <a:spcPct val="0"/>
              </a:spcAft>
            </a:pPr>
            <a:r>
              <a:rPr lang="en-US" sz="1400" b="1" dirty="0">
                <a:solidFill>
                  <a:srgbClr val="000000"/>
                </a:solidFill>
                <a:ea typeface="Times New Roman"/>
              </a:rPr>
              <a:t>RAM+DOC (N=628)</a:t>
            </a:r>
          </a:p>
        </p:txBody>
      </p:sp>
      <p:sp>
        <p:nvSpPr>
          <p:cNvPr id="67" name="Rectangle 66"/>
          <p:cNvSpPr/>
          <p:nvPr/>
        </p:nvSpPr>
        <p:spPr>
          <a:xfrm>
            <a:off x="5441024" y="3155856"/>
            <a:ext cx="1915109" cy="548640"/>
          </a:xfrm>
          <a:prstGeom prst="rect">
            <a:avLst/>
          </a:prstGeom>
          <a:noFill/>
          <a:ln>
            <a:noFill/>
          </a:ln>
        </p:spPr>
        <p:style>
          <a:lnRef idx="1">
            <a:schemeClr val="dk1"/>
          </a:lnRef>
          <a:fillRef idx="2">
            <a:schemeClr val="dk1"/>
          </a:fillRef>
          <a:effectRef idx="1">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eaLnBrk="0" fontAlgn="base" hangingPunct="0">
              <a:lnSpc>
                <a:spcPct val="95000"/>
              </a:lnSpc>
              <a:spcBef>
                <a:spcPct val="0"/>
              </a:spcBef>
              <a:spcAft>
                <a:spcPct val="0"/>
              </a:spcAft>
            </a:pPr>
            <a:r>
              <a:rPr lang="en-US" sz="1400" b="1" dirty="0">
                <a:solidFill>
                  <a:srgbClr val="000000"/>
                </a:solidFill>
                <a:ea typeface="Times New Roman"/>
              </a:rPr>
              <a:t>PL+DOC (N=618)</a:t>
            </a:r>
            <a:r>
              <a:rPr lang="en-US" sz="1400" b="1" baseline="30000" dirty="0">
                <a:solidFill>
                  <a:srgbClr val="000000"/>
                </a:solidFill>
                <a:ea typeface="Times New Roman"/>
              </a:rPr>
              <a:t>*</a:t>
            </a:r>
          </a:p>
        </p:txBody>
      </p:sp>
      <p:sp>
        <p:nvSpPr>
          <p:cNvPr id="69" name="Rectangle 68"/>
          <p:cNvSpPr/>
          <p:nvPr/>
        </p:nvSpPr>
        <p:spPr>
          <a:xfrm>
            <a:off x="7309463" y="2691183"/>
            <a:ext cx="1637384" cy="436858"/>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eaLnBrk="0" fontAlgn="base" hangingPunct="0">
              <a:lnSpc>
                <a:spcPct val="95000"/>
              </a:lnSpc>
              <a:spcBef>
                <a:spcPct val="0"/>
              </a:spcBef>
              <a:spcAft>
                <a:spcPct val="0"/>
              </a:spcAft>
            </a:pPr>
            <a:r>
              <a:rPr lang="en-US" sz="1400" b="1" dirty="0">
                <a:solidFill>
                  <a:srgbClr val="000000"/>
                </a:solidFill>
                <a:ea typeface="Times New Roman"/>
              </a:rPr>
              <a:t>Patients not receiving treatment (n=4)</a:t>
            </a:r>
            <a:endParaRPr lang="en-US" sz="1400" b="1" dirty="0">
              <a:solidFill>
                <a:srgbClr val="000000"/>
              </a:solidFill>
              <a:latin typeface="Times New Roman"/>
              <a:ea typeface="Times New Roman"/>
            </a:endParaRPr>
          </a:p>
        </p:txBody>
      </p:sp>
      <p:cxnSp>
        <p:nvCxnSpPr>
          <p:cNvPr id="72" name="Straight Connector 71"/>
          <p:cNvCxnSpPr/>
          <p:nvPr/>
        </p:nvCxnSpPr>
        <p:spPr>
          <a:xfrm>
            <a:off x="2864687" y="1988723"/>
            <a:ext cx="3439795" cy="845"/>
          </a:xfrm>
          <a:prstGeom prst="line">
            <a:avLst/>
          </a:prstGeom>
          <a:ln w="19050">
            <a:solidFill>
              <a:schemeClr val="bg2"/>
            </a:solidFill>
          </a:ln>
        </p:spPr>
        <p:style>
          <a:lnRef idx="1">
            <a:schemeClr val="dk1"/>
          </a:lnRef>
          <a:fillRef idx="2">
            <a:schemeClr val="dk1"/>
          </a:fillRef>
          <a:effectRef idx="1">
            <a:schemeClr val="dk1"/>
          </a:effectRef>
          <a:fontRef idx="minor">
            <a:schemeClr val="dk1"/>
          </a:fontRef>
        </p:style>
      </p:cxnSp>
      <p:cxnSp>
        <p:nvCxnSpPr>
          <p:cNvPr id="77" name="Straight Connector 76"/>
          <p:cNvCxnSpPr/>
          <p:nvPr/>
        </p:nvCxnSpPr>
        <p:spPr>
          <a:xfrm>
            <a:off x="2814146" y="3647632"/>
            <a:ext cx="0" cy="396560"/>
          </a:xfrm>
          <a:prstGeom prst="line">
            <a:avLst/>
          </a:prstGeom>
          <a:ln w="19050">
            <a:solidFill>
              <a:schemeClr val="bg2"/>
            </a:solidFill>
            <a:tailEnd type="triangle"/>
          </a:ln>
        </p:spPr>
        <p:style>
          <a:lnRef idx="1">
            <a:schemeClr val="dk1"/>
          </a:lnRef>
          <a:fillRef idx="2">
            <a:schemeClr val="dk1"/>
          </a:fillRef>
          <a:effectRef idx="1">
            <a:schemeClr val="dk1"/>
          </a:effectRef>
          <a:fontRef idx="minor">
            <a:schemeClr val="dk1"/>
          </a:fontRef>
        </p:style>
      </p:cxnSp>
      <p:cxnSp>
        <p:nvCxnSpPr>
          <p:cNvPr id="78" name="Straight Connector 77"/>
          <p:cNvCxnSpPr/>
          <p:nvPr/>
        </p:nvCxnSpPr>
        <p:spPr>
          <a:xfrm>
            <a:off x="6286543" y="3651984"/>
            <a:ext cx="0" cy="381290"/>
          </a:xfrm>
          <a:prstGeom prst="line">
            <a:avLst/>
          </a:prstGeom>
          <a:ln w="19050">
            <a:solidFill>
              <a:schemeClr val="bg2"/>
            </a:solidFill>
            <a:tailEnd type="triangle"/>
          </a:ln>
        </p:spPr>
        <p:style>
          <a:lnRef idx="1">
            <a:schemeClr val="dk1"/>
          </a:lnRef>
          <a:fillRef idx="2">
            <a:schemeClr val="dk1"/>
          </a:fillRef>
          <a:effectRef idx="1">
            <a:schemeClr val="dk1"/>
          </a:effectRef>
          <a:fontRef idx="minor">
            <a:schemeClr val="dk1"/>
          </a:fontRef>
        </p:style>
      </p:cxnSp>
      <p:cxnSp>
        <p:nvCxnSpPr>
          <p:cNvPr id="80" name="Straight Connector 79"/>
          <p:cNvCxnSpPr/>
          <p:nvPr/>
        </p:nvCxnSpPr>
        <p:spPr>
          <a:xfrm>
            <a:off x="2864687" y="1988723"/>
            <a:ext cx="0" cy="184080"/>
          </a:xfrm>
          <a:prstGeom prst="line">
            <a:avLst/>
          </a:prstGeom>
          <a:ln w="19050">
            <a:solidFill>
              <a:schemeClr val="bg2"/>
            </a:solidFill>
            <a:tailEnd type="triangle"/>
          </a:ln>
        </p:spPr>
        <p:style>
          <a:lnRef idx="1">
            <a:schemeClr val="dk1"/>
          </a:lnRef>
          <a:fillRef idx="2">
            <a:schemeClr val="dk1"/>
          </a:fillRef>
          <a:effectRef idx="1">
            <a:schemeClr val="dk1"/>
          </a:effectRef>
          <a:fontRef idx="minor">
            <a:schemeClr val="dk1"/>
          </a:fontRef>
        </p:style>
      </p:cxnSp>
      <p:cxnSp>
        <p:nvCxnSpPr>
          <p:cNvPr id="81" name="Straight Connector 80"/>
          <p:cNvCxnSpPr/>
          <p:nvPr/>
        </p:nvCxnSpPr>
        <p:spPr>
          <a:xfrm>
            <a:off x="6294011" y="1993786"/>
            <a:ext cx="0" cy="184080"/>
          </a:xfrm>
          <a:prstGeom prst="line">
            <a:avLst/>
          </a:prstGeom>
          <a:ln w="19050">
            <a:solidFill>
              <a:schemeClr val="bg2"/>
            </a:solidFill>
            <a:tailEnd type="triangle"/>
          </a:ln>
        </p:spPr>
        <p:style>
          <a:lnRef idx="1">
            <a:schemeClr val="dk1"/>
          </a:lnRef>
          <a:fillRef idx="2">
            <a:schemeClr val="dk1"/>
          </a:fillRef>
          <a:effectRef idx="1">
            <a:schemeClr val="dk1"/>
          </a:effectRef>
          <a:fontRef idx="minor">
            <a:schemeClr val="dk1"/>
          </a:fontRef>
        </p:style>
      </p:cxnSp>
      <p:grpSp>
        <p:nvGrpSpPr>
          <p:cNvPr id="8" name="Group 8"/>
          <p:cNvGrpSpPr/>
          <p:nvPr/>
        </p:nvGrpSpPr>
        <p:grpSpPr>
          <a:xfrm>
            <a:off x="6277399" y="2636493"/>
            <a:ext cx="977476" cy="548640"/>
            <a:chOff x="6277399" y="2721557"/>
            <a:chExt cx="977476" cy="548640"/>
          </a:xfrm>
        </p:grpSpPr>
        <p:cxnSp>
          <p:nvCxnSpPr>
            <p:cNvPr id="75" name="Straight Connector 74"/>
            <p:cNvCxnSpPr/>
            <p:nvPr/>
          </p:nvCxnSpPr>
          <p:spPr>
            <a:xfrm flipH="1">
              <a:off x="6286543" y="2721557"/>
              <a:ext cx="753" cy="548640"/>
            </a:xfrm>
            <a:prstGeom prst="line">
              <a:avLst/>
            </a:prstGeom>
            <a:ln w="19050">
              <a:solidFill>
                <a:schemeClr val="bg2"/>
              </a:solidFill>
              <a:tailEnd type="triangle"/>
            </a:ln>
          </p:spPr>
          <p:style>
            <a:lnRef idx="1">
              <a:schemeClr val="dk1"/>
            </a:lnRef>
            <a:fillRef idx="2">
              <a:schemeClr val="dk1"/>
            </a:fillRef>
            <a:effectRef idx="1">
              <a:schemeClr val="dk1"/>
            </a:effectRef>
            <a:fontRef idx="minor">
              <a:schemeClr val="dk1"/>
            </a:fontRef>
          </p:style>
        </p:cxnSp>
        <p:cxnSp>
          <p:nvCxnSpPr>
            <p:cNvPr id="82" name="Straight Connector 81"/>
            <p:cNvCxnSpPr/>
            <p:nvPr/>
          </p:nvCxnSpPr>
          <p:spPr>
            <a:xfrm>
              <a:off x="6277399" y="3003895"/>
              <a:ext cx="977476" cy="2829"/>
            </a:xfrm>
            <a:prstGeom prst="line">
              <a:avLst/>
            </a:prstGeom>
            <a:ln w="19050">
              <a:solidFill>
                <a:schemeClr val="bg2"/>
              </a:solidFill>
              <a:tailEnd type="triangle"/>
            </a:ln>
          </p:spPr>
          <p:style>
            <a:lnRef idx="1">
              <a:schemeClr val="dk1"/>
            </a:lnRef>
            <a:fillRef idx="2">
              <a:schemeClr val="dk1"/>
            </a:fillRef>
            <a:effectRef idx="1">
              <a:schemeClr val="dk1"/>
            </a:effectRef>
            <a:fontRef idx="minor">
              <a:schemeClr val="dk1"/>
            </a:fontRef>
          </p:style>
        </p:cxnSp>
      </p:grpSp>
      <p:cxnSp>
        <p:nvCxnSpPr>
          <p:cNvPr id="83" name="Straight Connector 82"/>
          <p:cNvCxnSpPr/>
          <p:nvPr/>
        </p:nvCxnSpPr>
        <p:spPr>
          <a:xfrm>
            <a:off x="4575674" y="1195589"/>
            <a:ext cx="1988064" cy="0"/>
          </a:xfrm>
          <a:prstGeom prst="line">
            <a:avLst/>
          </a:prstGeom>
          <a:ln w="19050">
            <a:solidFill>
              <a:schemeClr val="bg2"/>
            </a:solidFill>
            <a:tailEnd type="triangle"/>
          </a:ln>
        </p:spPr>
        <p:style>
          <a:lnRef idx="1">
            <a:schemeClr val="dk1"/>
          </a:lnRef>
          <a:fillRef idx="2">
            <a:schemeClr val="dk1"/>
          </a:fillRef>
          <a:effectRef idx="1">
            <a:schemeClr val="dk1"/>
          </a:effectRef>
          <a:fontRef idx="minor">
            <a:schemeClr val="dk1"/>
          </a:fontRef>
        </p:style>
      </p:cxnSp>
      <p:sp>
        <p:nvSpPr>
          <p:cNvPr id="52" name="Rectangle 51"/>
          <p:cNvSpPr/>
          <p:nvPr/>
        </p:nvSpPr>
        <p:spPr>
          <a:xfrm>
            <a:off x="4968569" y="4160871"/>
            <a:ext cx="2984584" cy="1981199"/>
          </a:xfrm>
          <a:prstGeom prst="rect">
            <a:avLst/>
          </a:prstGeom>
          <a:solidFill>
            <a:srgbClr val="A0A1AA"/>
          </a:solidFill>
          <a:ln>
            <a:solidFill>
              <a:schemeClr val="bg2"/>
            </a:solidFill>
          </a:ln>
        </p:spPr>
        <p:style>
          <a:lnRef idx="1">
            <a:schemeClr val="dk1"/>
          </a:lnRef>
          <a:fillRef idx="2">
            <a:schemeClr val="dk1"/>
          </a:fillRef>
          <a:effectRef idx="1">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eaLnBrk="0" fontAlgn="base" hangingPunct="0">
              <a:lnSpc>
                <a:spcPct val="95000"/>
              </a:lnSpc>
              <a:spcBef>
                <a:spcPct val="0"/>
              </a:spcBef>
              <a:spcAft>
                <a:spcPct val="0"/>
              </a:spcAft>
            </a:pPr>
            <a:r>
              <a:rPr lang="en-US" sz="1200" b="1" u="sng" dirty="0">
                <a:solidFill>
                  <a:srgbClr val="000000"/>
                </a:solidFill>
                <a:ea typeface="Times New Roman"/>
              </a:rPr>
              <a:t>Reasons for discontinuation (N=611)</a:t>
            </a:r>
          </a:p>
          <a:p>
            <a:pPr defTabSz="1600200" eaLnBrk="0" fontAlgn="base" hangingPunct="0">
              <a:lnSpc>
                <a:spcPct val="95000"/>
              </a:lnSpc>
              <a:spcBef>
                <a:spcPct val="0"/>
              </a:spcBef>
              <a:spcAft>
                <a:spcPct val="0"/>
              </a:spcAft>
              <a:tabLst>
                <a:tab pos="2001838" algn="l"/>
              </a:tabLst>
            </a:pPr>
            <a:r>
              <a:rPr lang="en-US" sz="1200" b="1" dirty="0">
                <a:solidFill>
                  <a:srgbClr val="000000"/>
                </a:solidFill>
                <a:ea typeface="Times New Roman"/>
              </a:rPr>
              <a:t>PD	        429</a:t>
            </a:r>
          </a:p>
          <a:p>
            <a:pPr defTabSz="2001838" eaLnBrk="0" fontAlgn="base" hangingPunct="0">
              <a:lnSpc>
                <a:spcPct val="95000"/>
              </a:lnSpc>
              <a:spcBef>
                <a:spcPct val="0"/>
              </a:spcBef>
              <a:spcAft>
                <a:spcPct val="0"/>
              </a:spcAft>
            </a:pPr>
            <a:r>
              <a:rPr lang="en-US" sz="1200" b="1" dirty="0">
                <a:solidFill>
                  <a:srgbClr val="000000"/>
                </a:solidFill>
                <a:ea typeface="Times New Roman"/>
              </a:rPr>
              <a:t>Adverse event 	          55</a:t>
            </a:r>
          </a:p>
          <a:p>
            <a:pPr defTabSz="2001838" eaLnBrk="0" fontAlgn="base" hangingPunct="0">
              <a:lnSpc>
                <a:spcPct val="95000"/>
              </a:lnSpc>
              <a:spcBef>
                <a:spcPct val="0"/>
              </a:spcBef>
              <a:spcAft>
                <a:spcPct val="0"/>
              </a:spcAft>
            </a:pPr>
            <a:r>
              <a:rPr lang="en-US" sz="1200" b="1" dirty="0">
                <a:solidFill>
                  <a:srgbClr val="000000"/>
                </a:solidFill>
                <a:ea typeface="Times New Roman"/>
              </a:rPr>
              <a:t>Subject decision 	          53</a:t>
            </a:r>
          </a:p>
          <a:p>
            <a:pPr defTabSz="1600200" eaLnBrk="0" fontAlgn="base" hangingPunct="0">
              <a:lnSpc>
                <a:spcPct val="95000"/>
              </a:lnSpc>
              <a:spcBef>
                <a:spcPct val="0"/>
              </a:spcBef>
              <a:spcAft>
                <a:spcPct val="0"/>
              </a:spcAft>
              <a:tabLst>
                <a:tab pos="2001838" algn="l"/>
              </a:tabLst>
            </a:pPr>
            <a:r>
              <a:rPr lang="en-US" sz="1200" b="1" dirty="0">
                <a:solidFill>
                  <a:srgbClr val="000000"/>
                </a:solidFill>
                <a:ea typeface="Times New Roman"/>
              </a:rPr>
              <a:t>Investigator decision 	          19</a:t>
            </a:r>
          </a:p>
          <a:p>
            <a:pPr eaLnBrk="0" fontAlgn="base" hangingPunct="0">
              <a:lnSpc>
                <a:spcPct val="95000"/>
              </a:lnSpc>
              <a:spcBef>
                <a:spcPct val="0"/>
              </a:spcBef>
              <a:spcAft>
                <a:spcPct val="0"/>
              </a:spcAft>
              <a:tabLst>
                <a:tab pos="2001838" algn="l"/>
              </a:tabLst>
            </a:pPr>
            <a:r>
              <a:rPr lang="en-US" sz="1200" b="1" dirty="0">
                <a:solidFill>
                  <a:srgbClr val="000000"/>
                </a:solidFill>
                <a:ea typeface="Times New Roman"/>
              </a:rPr>
              <a:t>Death due to adverse events         31</a:t>
            </a:r>
          </a:p>
          <a:p>
            <a:pPr eaLnBrk="0" fontAlgn="base" hangingPunct="0">
              <a:lnSpc>
                <a:spcPct val="95000"/>
              </a:lnSpc>
              <a:spcBef>
                <a:spcPct val="0"/>
              </a:spcBef>
              <a:spcAft>
                <a:spcPct val="0"/>
              </a:spcAft>
              <a:tabLst>
                <a:tab pos="2001838" algn="l"/>
              </a:tabLst>
            </a:pPr>
            <a:r>
              <a:rPr lang="en-US" sz="1200" b="1" dirty="0">
                <a:solidFill>
                  <a:srgbClr val="000000"/>
                </a:solidFill>
                <a:ea typeface="Times New Roman"/>
              </a:rPr>
              <a:t>Death from study disease 	          14</a:t>
            </a:r>
          </a:p>
          <a:p>
            <a:pPr eaLnBrk="0" fontAlgn="base" hangingPunct="0">
              <a:lnSpc>
                <a:spcPct val="95000"/>
              </a:lnSpc>
              <a:spcBef>
                <a:spcPct val="0"/>
              </a:spcBef>
              <a:spcAft>
                <a:spcPct val="0"/>
              </a:spcAft>
              <a:tabLst>
                <a:tab pos="2001838" algn="l"/>
              </a:tabLst>
            </a:pPr>
            <a:r>
              <a:rPr lang="en-US" sz="1200" b="1" dirty="0">
                <a:solidFill>
                  <a:srgbClr val="000000"/>
                </a:solidFill>
                <a:ea typeface="Times New Roman"/>
              </a:rPr>
              <a:t>Other 	          10</a:t>
            </a:r>
          </a:p>
          <a:p>
            <a:pPr eaLnBrk="0" fontAlgn="base" hangingPunct="0">
              <a:lnSpc>
                <a:spcPct val="95000"/>
              </a:lnSpc>
              <a:spcBef>
                <a:spcPct val="0"/>
              </a:spcBef>
              <a:spcAft>
                <a:spcPct val="0"/>
              </a:spcAft>
              <a:tabLst>
                <a:tab pos="2001838" algn="l"/>
              </a:tabLst>
            </a:pPr>
            <a:endParaRPr lang="en-US" sz="1200" b="1" dirty="0">
              <a:solidFill>
                <a:srgbClr val="000000"/>
              </a:solidFill>
              <a:ea typeface="Times New Roman"/>
            </a:endParaRPr>
          </a:p>
          <a:p>
            <a:pPr eaLnBrk="0" fontAlgn="base" hangingPunct="0">
              <a:lnSpc>
                <a:spcPct val="95000"/>
              </a:lnSpc>
              <a:spcBef>
                <a:spcPct val="0"/>
              </a:spcBef>
              <a:spcAft>
                <a:spcPct val="0"/>
              </a:spcAft>
              <a:tabLst>
                <a:tab pos="2001838" algn="l"/>
              </a:tabLst>
            </a:pPr>
            <a:r>
              <a:rPr lang="en-US" sz="1200" b="1" dirty="0">
                <a:solidFill>
                  <a:srgbClr val="000000"/>
                </a:solidFill>
                <a:ea typeface="Times New Roman"/>
              </a:rPr>
              <a:t>On treatment at data cutoff N=10</a:t>
            </a:r>
          </a:p>
        </p:txBody>
      </p:sp>
      <p:grpSp>
        <p:nvGrpSpPr>
          <p:cNvPr id="9" name="Group 7"/>
          <p:cNvGrpSpPr/>
          <p:nvPr/>
        </p:nvGrpSpPr>
        <p:grpSpPr>
          <a:xfrm>
            <a:off x="1788016" y="2636493"/>
            <a:ext cx="1031384" cy="548640"/>
            <a:chOff x="1788016" y="2721557"/>
            <a:chExt cx="1031384" cy="548640"/>
          </a:xfrm>
        </p:grpSpPr>
        <p:cxnSp>
          <p:nvCxnSpPr>
            <p:cNvPr id="74" name="Straight Connector 73"/>
            <p:cNvCxnSpPr/>
            <p:nvPr/>
          </p:nvCxnSpPr>
          <p:spPr>
            <a:xfrm flipH="1">
              <a:off x="1788016" y="3005309"/>
              <a:ext cx="1031384" cy="0"/>
            </a:xfrm>
            <a:prstGeom prst="line">
              <a:avLst/>
            </a:prstGeom>
            <a:ln w="19050">
              <a:solidFill>
                <a:schemeClr val="bg2"/>
              </a:solidFill>
              <a:tailEnd type="triangle"/>
            </a:ln>
          </p:spPr>
          <p:style>
            <a:lnRef idx="1">
              <a:schemeClr val="dk1"/>
            </a:lnRef>
            <a:fillRef idx="2">
              <a:schemeClr val="dk1"/>
            </a:fillRef>
            <a:effectRef idx="1">
              <a:schemeClr val="dk1"/>
            </a:effectRef>
            <a:fontRef idx="minor">
              <a:schemeClr val="dk1"/>
            </a:fontRef>
          </p:style>
        </p:cxnSp>
        <p:cxnSp>
          <p:nvCxnSpPr>
            <p:cNvPr id="41" name="Straight Connector 40"/>
            <p:cNvCxnSpPr/>
            <p:nvPr/>
          </p:nvCxnSpPr>
          <p:spPr>
            <a:xfrm>
              <a:off x="2819400" y="2721557"/>
              <a:ext cx="0" cy="548640"/>
            </a:xfrm>
            <a:prstGeom prst="line">
              <a:avLst/>
            </a:prstGeom>
            <a:ln w="19050">
              <a:solidFill>
                <a:schemeClr val="bg2"/>
              </a:solidFill>
              <a:tailEnd type="triangle"/>
            </a:ln>
          </p:spPr>
          <p:style>
            <a:lnRef idx="1">
              <a:schemeClr val="dk1"/>
            </a:lnRef>
            <a:fillRef idx="2">
              <a:schemeClr val="dk1"/>
            </a:fillRef>
            <a:effectRef idx="1">
              <a:schemeClr val="dk1"/>
            </a:effectRef>
            <a:fontRef idx="minor">
              <a:schemeClr val="dk1"/>
            </a:fontRef>
          </p:style>
        </p:cxnSp>
      </p:grpSp>
      <p:sp>
        <p:nvSpPr>
          <p:cNvPr id="2" name="Rectangle 1"/>
          <p:cNvSpPr/>
          <p:nvPr/>
        </p:nvSpPr>
        <p:spPr>
          <a:xfrm>
            <a:off x="32045" y="6309320"/>
            <a:ext cx="9110368" cy="384721"/>
          </a:xfrm>
          <a:prstGeom prst="rect">
            <a:avLst/>
          </a:prstGeom>
          <a:ln>
            <a:noFill/>
          </a:ln>
        </p:spPr>
        <p:txBody>
          <a:bodyPr wrap="square">
            <a:spAutoFit/>
          </a:bodyPr>
          <a:lstStyle/>
          <a:p>
            <a:pPr eaLnBrk="0" fontAlgn="base" hangingPunct="0">
              <a:lnSpc>
                <a:spcPct val="95000"/>
              </a:lnSpc>
              <a:spcBef>
                <a:spcPct val="0"/>
              </a:spcBef>
              <a:spcAft>
                <a:spcPct val="0"/>
              </a:spcAft>
            </a:pPr>
            <a:r>
              <a:rPr lang="en-US" sz="1000" dirty="0">
                <a:solidFill>
                  <a:srgbClr val="000000"/>
                </a:solidFill>
              </a:rPr>
              <a:t>*Three PL+DOC arm patients were inadvertently treated with RAM and are therefore considered part of the RAM+DOC arm for the safety analyses, but the PL+DOC arm for the ITT efficacy analysis.</a:t>
            </a:r>
          </a:p>
        </p:txBody>
      </p:sp>
      <p:sp>
        <p:nvSpPr>
          <p:cNvPr id="38" name="Rectangle 37"/>
          <p:cNvSpPr/>
          <p:nvPr/>
        </p:nvSpPr>
        <p:spPr>
          <a:xfrm>
            <a:off x="3761218" y="3573016"/>
            <a:ext cx="1711543" cy="538479"/>
          </a:xfrm>
          <a:prstGeom prst="rect">
            <a:avLst/>
          </a:prstGeom>
          <a:solidFill>
            <a:schemeClr val="accent6">
              <a:lumMod val="20000"/>
              <a:lumOff val="80000"/>
            </a:schemeClr>
          </a:solidFill>
          <a:ln>
            <a:solidFill>
              <a:schemeClr val="bg2"/>
            </a:solidFill>
          </a:ln>
        </p:spPr>
        <p:style>
          <a:lnRef idx="1">
            <a:schemeClr val="dk1"/>
          </a:lnRef>
          <a:fillRef idx="2">
            <a:schemeClr val="dk1"/>
          </a:fillRef>
          <a:effectRef idx="1">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eaLnBrk="0" fontAlgn="base" hangingPunct="0">
              <a:lnSpc>
                <a:spcPct val="95000"/>
              </a:lnSpc>
              <a:spcBef>
                <a:spcPct val="0"/>
              </a:spcBef>
              <a:spcAft>
                <a:spcPct val="0"/>
              </a:spcAft>
            </a:pPr>
            <a:r>
              <a:rPr lang="en-US" sz="1400" b="1" dirty="0">
                <a:solidFill>
                  <a:srgbClr val="000000"/>
                </a:solidFill>
                <a:ea typeface="Times New Roman"/>
              </a:rPr>
              <a:t>Safety Population </a:t>
            </a:r>
          </a:p>
          <a:p>
            <a:pPr algn="ctr" eaLnBrk="0" fontAlgn="base" hangingPunct="0">
              <a:lnSpc>
                <a:spcPct val="95000"/>
              </a:lnSpc>
              <a:spcBef>
                <a:spcPct val="0"/>
              </a:spcBef>
              <a:spcAft>
                <a:spcPct val="0"/>
              </a:spcAft>
            </a:pPr>
            <a:r>
              <a:rPr lang="en-US" sz="1400" b="1" dirty="0">
                <a:solidFill>
                  <a:srgbClr val="000000"/>
                </a:solidFill>
                <a:ea typeface="Times New Roman"/>
              </a:rPr>
              <a:t>N=1245</a:t>
            </a:r>
            <a:endParaRPr lang="en-US" sz="1400" b="1" dirty="0">
              <a:solidFill>
                <a:srgbClr val="000000"/>
              </a:solidFill>
              <a:latin typeface="Times New Roman"/>
              <a:ea typeface="Times New Roman"/>
            </a:endParaRPr>
          </a:p>
        </p:txBody>
      </p:sp>
      <p:sp>
        <p:nvSpPr>
          <p:cNvPr id="5" name="CasellaDiTesto 4"/>
          <p:cNvSpPr txBox="1"/>
          <p:nvPr/>
        </p:nvSpPr>
        <p:spPr>
          <a:xfrm>
            <a:off x="8143876" y="1415226"/>
            <a:ext cx="802972" cy="369332"/>
          </a:xfrm>
          <a:prstGeom prst="rect">
            <a:avLst/>
          </a:prstGeom>
          <a:noFill/>
          <a:ln>
            <a:noFill/>
          </a:ln>
        </p:spPr>
        <p:txBody>
          <a:bodyPr wrap="square" rtlCol="0">
            <a:spAutoFit/>
          </a:bodyPr>
          <a:lstStyle/>
          <a:p>
            <a:pPr defTabSz="457153"/>
            <a:r>
              <a:rPr lang="it-IT" b="1" dirty="0">
                <a:solidFill>
                  <a:srgbClr val="000000"/>
                </a:solidFill>
              </a:rPr>
              <a:t>31%</a:t>
            </a:r>
          </a:p>
        </p:txBody>
      </p:sp>
      <p:sp>
        <p:nvSpPr>
          <p:cNvPr id="6" name="Rettangolo arrotondato 5"/>
          <p:cNvSpPr/>
          <p:nvPr/>
        </p:nvSpPr>
        <p:spPr bwMode="auto">
          <a:xfrm>
            <a:off x="8143876" y="1415226"/>
            <a:ext cx="666749" cy="369332"/>
          </a:xfrm>
          <a:prstGeom prst="roundRect">
            <a:avLst/>
          </a:prstGeom>
          <a:noFill/>
          <a:ln w="28575" cap="flat" cmpd="sng" algn="ctr">
            <a:solidFill>
              <a:schemeClr val="bg2"/>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algn="ctr" eaLnBrk="0" fontAlgn="base" hangingPunct="0">
              <a:lnSpc>
                <a:spcPct val="95000"/>
              </a:lnSpc>
              <a:spcBef>
                <a:spcPct val="0"/>
              </a:spcBef>
              <a:spcAft>
                <a:spcPct val="0"/>
              </a:spcAft>
            </a:pPr>
            <a:endParaRPr lang="it-IT" sz="2600">
              <a:solidFill>
                <a:srgbClr val="000000"/>
              </a:solidFill>
            </a:endParaRPr>
          </a:p>
        </p:txBody>
      </p:sp>
      <p:sp>
        <p:nvSpPr>
          <p:cNvPr id="7" name="CasellaDiTesto 6"/>
          <p:cNvSpPr txBox="1"/>
          <p:nvPr/>
        </p:nvSpPr>
        <p:spPr>
          <a:xfrm>
            <a:off x="3779912" y="2132856"/>
            <a:ext cx="1541388" cy="923330"/>
          </a:xfrm>
          <a:prstGeom prst="rect">
            <a:avLst/>
          </a:prstGeom>
          <a:noFill/>
          <a:ln>
            <a:solidFill>
              <a:schemeClr val="bg2"/>
            </a:solidFill>
          </a:ln>
        </p:spPr>
        <p:txBody>
          <a:bodyPr wrap="square" rtlCol="0">
            <a:spAutoFit/>
          </a:bodyPr>
          <a:lstStyle/>
          <a:p>
            <a:pPr defTabSz="457153"/>
            <a:r>
              <a:rPr lang="it-IT" dirty="0" err="1">
                <a:solidFill>
                  <a:srgbClr val="000000"/>
                </a:solidFill>
                <a:latin typeface="Calibri"/>
                <a:cs typeface="Calibri"/>
              </a:rPr>
              <a:t>wt</a:t>
            </a:r>
            <a:r>
              <a:rPr lang="it-IT" dirty="0">
                <a:solidFill>
                  <a:srgbClr val="000000"/>
                </a:solidFill>
                <a:latin typeface="Calibri"/>
                <a:cs typeface="Calibri"/>
              </a:rPr>
              <a:t> 33%</a:t>
            </a:r>
          </a:p>
          <a:p>
            <a:pPr defTabSz="457153"/>
            <a:r>
              <a:rPr lang="it-IT" dirty="0" err="1">
                <a:solidFill>
                  <a:srgbClr val="000000"/>
                </a:solidFill>
                <a:latin typeface="Calibri"/>
                <a:cs typeface="Calibri"/>
              </a:rPr>
              <a:t>mutant</a:t>
            </a:r>
            <a:r>
              <a:rPr lang="it-IT" dirty="0">
                <a:solidFill>
                  <a:srgbClr val="000000"/>
                </a:solidFill>
                <a:latin typeface="Calibri"/>
                <a:cs typeface="Calibri"/>
              </a:rPr>
              <a:t> 2.4%</a:t>
            </a:r>
          </a:p>
          <a:p>
            <a:pPr defTabSz="457153"/>
            <a:r>
              <a:rPr lang="it-IT" dirty="0" err="1">
                <a:solidFill>
                  <a:srgbClr val="000000"/>
                </a:solidFill>
                <a:latin typeface="Calibri"/>
                <a:cs typeface="Calibri"/>
              </a:rPr>
              <a:t>unknown</a:t>
            </a:r>
            <a:r>
              <a:rPr lang="it-IT" dirty="0">
                <a:solidFill>
                  <a:srgbClr val="000000"/>
                </a:solidFill>
                <a:latin typeface="Calibri"/>
                <a:cs typeface="Calibri"/>
              </a:rPr>
              <a:t> 64%</a:t>
            </a:r>
          </a:p>
        </p:txBody>
      </p:sp>
      <p:sp>
        <p:nvSpPr>
          <p:cNvPr id="10" name="Rettangolo arrotondato 9"/>
          <p:cNvSpPr/>
          <p:nvPr/>
        </p:nvSpPr>
        <p:spPr bwMode="auto">
          <a:xfrm>
            <a:off x="3763293" y="2163475"/>
            <a:ext cx="1539313" cy="937721"/>
          </a:xfrm>
          <a:prstGeom prst="roundRect">
            <a:avLst/>
          </a:prstGeom>
          <a:noFill/>
          <a:ln w="28575" cap="flat" cmpd="sng" algn="ctr">
            <a:solidFill>
              <a:schemeClr val="bg2"/>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algn="ctr" eaLnBrk="0" fontAlgn="base" hangingPunct="0">
              <a:lnSpc>
                <a:spcPct val="95000"/>
              </a:lnSpc>
              <a:spcBef>
                <a:spcPct val="0"/>
              </a:spcBef>
              <a:spcAft>
                <a:spcPct val="0"/>
              </a:spcAft>
            </a:pPr>
            <a:endParaRPr lang="it-IT" sz="2600">
              <a:solidFill>
                <a:srgbClr val="000000"/>
              </a:solidFill>
            </a:endParaRPr>
          </a:p>
        </p:txBody>
      </p:sp>
      <p:sp>
        <p:nvSpPr>
          <p:cNvPr id="37" name="Rectangle 6"/>
          <p:cNvSpPr>
            <a:spLocks noChangeArrowheads="1"/>
          </p:cNvSpPr>
          <p:nvPr/>
        </p:nvSpPr>
        <p:spPr bwMode="auto">
          <a:xfrm>
            <a:off x="179512" y="-171400"/>
            <a:ext cx="8839200" cy="1066800"/>
          </a:xfrm>
          <a:prstGeom prst="rect">
            <a:avLst/>
          </a:prstGeom>
          <a:noFill/>
          <a:ln w="9525">
            <a:noFill/>
            <a:miter lim="800000"/>
            <a:headEnd/>
            <a:tailEnd/>
          </a:ln>
        </p:spPr>
        <p:txBody>
          <a:bodyPr anchor="ctr"/>
          <a:lstStyle/>
          <a:p>
            <a:pPr algn="ctr" fontAlgn="base">
              <a:spcBef>
                <a:spcPct val="0"/>
              </a:spcBef>
              <a:spcAft>
                <a:spcPct val="0"/>
              </a:spcAft>
              <a:defRPr/>
            </a:pPr>
            <a:r>
              <a:rPr lang="en-US" sz="2800" b="1" dirty="0" smtClean="0">
                <a:solidFill>
                  <a:srgbClr val="0000CC"/>
                </a:solidFill>
                <a:latin typeface="Arial" pitchFamily="34" charset="0"/>
                <a:cs typeface="Arial" pitchFamily="34" charset="0"/>
              </a:rPr>
              <a:t>REVEL: Patient Disposition</a:t>
            </a:r>
            <a:endParaRPr lang="en-US" sz="2800" b="1" dirty="0">
              <a:solidFill>
                <a:srgbClr val="0000CC"/>
              </a:solidFill>
              <a:latin typeface="Arial" pitchFamily="34" charset="0"/>
              <a:cs typeface="Arial" pitchFamily="34" charset="0"/>
            </a:endParaRPr>
          </a:p>
        </p:txBody>
      </p:sp>
      <p:sp>
        <p:nvSpPr>
          <p:cNvPr id="40" name="CasellaDiTesto 39"/>
          <p:cNvSpPr txBox="1"/>
          <p:nvPr/>
        </p:nvSpPr>
        <p:spPr>
          <a:xfrm>
            <a:off x="7093209" y="6623774"/>
            <a:ext cx="2015295" cy="261610"/>
          </a:xfrm>
          <a:prstGeom prst="rect">
            <a:avLst/>
          </a:prstGeom>
          <a:noFill/>
        </p:spPr>
        <p:txBody>
          <a:bodyPr wrap="none" rtlCol="0">
            <a:spAutoFit/>
          </a:bodyPr>
          <a:lstStyle/>
          <a:p>
            <a:r>
              <a:rPr lang="it-IT" sz="1100" dirty="0" err="1" smtClean="0">
                <a:solidFill>
                  <a:srgbClr val="000000"/>
                </a:solidFill>
              </a:rPr>
              <a:t>Garon</a:t>
            </a:r>
            <a:r>
              <a:rPr lang="it-IT" sz="1100" dirty="0" smtClean="0">
                <a:solidFill>
                  <a:srgbClr val="000000"/>
                </a:solidFill>
              </a:rPr>
              <a:t> </a:t>
            </a:r>
            <a:r>
              <a:rPr lang="it-IT" sz="1100" dirty="0" err="1" smtClean="0">
                <a:solidFill>
                  <a:srgbClr val="000000"/>
                </a:solidFill>
              </a:rPr>
              <a:t>et</a:t>
            </a:r>
            <a:r>
              <a:rPr lang="it-IT" sz="1100" dirty="0" smtClean="0">
                <a:solidFill>
                  <a:srgbClr val="000000"/>
                </a:solidFill>
              </a:rPr>
              <a:t> al, The </a:t>
            </a:r>
            <a:r>
              <a:rPr lang="it-IT" sz="1100" dirty="0" err="1" smtClean="0">
                <a:solidFill>
                  <a:srgbClr val="000000"/>
                </a:solidFill>
              </a:rPr>
              <a:t>Lancet</a:t>
            </a:r>
            <a:r>
              <a:rPr lang="it-IT" sz="1100" dirty="0" smtClean="0">
                <a:solidFill>
                  <a:srgbClr val="000000"/>
                </a:solidFill>
              </a:rPr>
              <a:t> 2014</a:t>
            </a:r>
            <a:endParaRPr lang="it-IT" sz="1100" dirty="0">
              <a:solidFill>
                <a:srgbClr val="000000"/>
              </a:solidFill>
            </a:endParaRPr>
          </a:p>
        </p:txBody>
      </p:sp>
    </p:spTree>
    <p:extLst>
      <p:ext uri="{BB962C8B-B14F-4D97-AF65-F5344CB8AC3E}">
        <p14:creationId xmlns:p14="http://schemas.microsoft.com/office/powerpoint/2010/main" val="2159560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heckerboard(across)">
                                      <p:cBhvr>
                                        <p:cTn id="7" dur="500"/>
                                        <p:tgtEl>
                                          <p:spTgt spid="10"/>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checkerboard(across)">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8864" y="216247"/>
            <a:ext cx="8229600" cy="1052513"/>
          </a:xfrm>
        </p:spPr>
        <p:txBody>
          <a:bodyPr anchor="ctr"/>
          <a:lstStyle/>
          <a:p>
            <a:pPr>
              <a:lnSpc>
                <a:spcPct val="100000"/>
              </a:lnSpc>
            </a:pPr>
            <a:r>
              <a:rPr lang="en-US" sz="3200" b="1" dirty="0" err="1" smtClean="0">
                <a:solidFill>
                  <a:schemeClr val="bg1"/>
                </a:solidFill>
                <a:latin typeface="+mn-lt"/>
              </a:rPr>
              <a:t>REVEL:Tumor</a:t>
            </a:r>
            <a:r>
              <a:rPr lang="en-US" sz="3200" b="1" dirty="0" smtClean="0">
                <a:solidFill>
                  <a:schemeClr val="bg1"/>
                </a:solidFill>
                <a:latin typeface="+mn-lt"/>
              </a:rPr>
              <a:t> Response by RECIST v1.1</a:t>
            </a:r>
            <a:r>
              <a:rPr lang="en-US" sz="3600" b="1" dirty="0" smtClean="0">
                <a:solidFill>
                  <a:schemeClr val="bg1"/>
                </a:solidFill>
                <a:latin typeface="+mn-lt"/>
              </a:rPr>
              <a:t/>
            </a:r>
            <a:br>
              <a:rPr lang="en-US" sz="3600" b="1" dirty="0" smtClean="0">
                <a:solidFill>
                  <a:schemeClr val="bg1"/>
                </a:solidFill>
                <a:latin typeface="+mn-lt"/>
              </a:rPr>
            </a:br>
            <a:r>
              <a:rPr lang="en-US" sz="1800" dirty="0">
                <a:solidFill>
                  <a:schemeClr val="bg1"/>
                </a:solidFill>
                <a:latin typeface="+mn-lt"/>
                <a:cs typeface="Arial" pitchFamily="34" charset="0"/>
              </a:rPr>
              <a:t>ITT Population, Investigator Assessment</a:t>
            </a:r>
            <a:endParaRPr lang="en-US" sz="3600" b="1" dirty="0">
              <a:solidFill>
                <a:schemeClr val="bg1"/>
              </a:solidFill>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2531171289"/>
              </p:ext>
            </p:extLst>
          </p:nvPr>
        </p:nvGraphicFramePr>
        <p:xfrm>
          <a:off x="418474" y="1591292"/>
          <a:ext cx="8344525" cy="3766361"/>
        </p:xfrm>
        <a:graphic>
          <a:graphicData uri="http://schemas.openxmlformats.org/drawingml/2006/table">
            <a:tbl>
              <a:tblPr firstRow="1" bandRow="1">
                <a:tableStyleId>{2D5ABB26-0587-4C30-8999-92F81FD0307C}</a:tableStyleId>
              </a:tblPr>
              <a:tblGrid>
                <a:gridCol w="3686801"/>
                <a:gridCol w="1778167"/>
                <a:gridCol w="1888958"/>
                <a:gridCol w="990599"/>
              </a:tblGrid>
              <a:tr h="574406">
                <a:tc>
                  <a:txBody>
                    <a:bodyPr/>
                    <a:lstStyle/>
                    <a:p>
                      <a:pPr algn="l" fontAlgn="ctr"/>
                      <a:endParaRPr kumimoji="0" lang="en-US" sz="1800" b="1" i="0" u="none" strike="noStrike" kern="1200" cap="none" normalizeH="0" baseline="0" dirty="0">
                        <a:ln>
                          <a:noFill/>
                        </a:ln>
                        <a:solidFill>
                          <a:srgbClr val="000000"/>
                        </a:solidFill>
                        <a:effectLst/>
                        <a:latin typeface="Arial" charset="0"/>
                        <a:ea typeface="+mn-ea"/>
                        <a:cs typeface="+mn-cs"/>
                      </a:endParaRPr>
                    </a:p>
                  </a:txBody>
                  <a:tcPr marL="9525" marR="9525" marT="9525" marB="0" anchor="ctr">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DDDDDD"/>
                    </a:solidFill>
                  </a:tcPr>
                </a:tc>
                <a:tc>
                  <a:txBody>
                    <a:bodyPr/>
                    <a:lstStyle/>
                    <a:p>
                      <a:pPr marL="0" marR="0" lvl="0" indent="0" algn="ctr" defTabSz="914400" rtl="0" eaLnBrk="1" fontAlgn="b" latinLnBrk="0" hangingPunct="1">
                        <a:lnSpc>
                          <a:spcPct val="95000"/>
                        </a:lnSpc>
                        <a:spcBef>
                          <a:spcPct val="75000"/>
                        </a:spcBef>
                        <a:spcAft>
                          <a:spcPct val="0"/>
                        </a:spcAft>
                        <a:buClrTx/>
                        <a:buSzTx/>
                        <a:buFontTx/>
                        <a:buNone/>
                        <a:tabLst/>
                      </a:pPr>
                      <a:r>
                        <a:rPr kumimoji="0" lang="en-CA" sz="1800" b="1" u="none" strike="noStrike" kern="1200" cap="none" normalizeH="0" baseline="0" dirty="0" smtClean="0">
                          <a:ln>
                            <a:noFill/>
                          </a:ln>
                          <a:solidFill>
                            <a:srgbClr val="FF0000"/>
                          </a:solidFill>
                          <a:effectLst/>
                        </a:rPr>
                        <a:t>RAM</a:t>
                      </a:r>
                      <a:r>
                        <a:rPr kumimoji="0" lang="en-CA" sz="1800" b="1" u="none" strike="noStrike" kern="1200" cap="none" normalizeH="0" baseline="0" dirty="0" smtClean="0">
                          <a:ln>
                            <a:noFill/>
                          </a:ln>
                          <a:solidFill>
                            <a:srgbClr val="000000"/>
                          </a:solidFill>
                          <a:effectLst/>
                        </a:rPr>
                        <a:t>+DOC </a:t>
                      </a:r>
                      <a:br>
                        <a:rPr kumimoji="0" lang="en-CA" sz="1800" b="1" u="none" strike="noStrike" kern="1200" cap="none" normalizeH="0" baseline="0" dirty="0" smtClean="0">
                          <a:ln>
                            <a:noFill/>
                          </a:ln>
                          <a:solidFill>
                            <a:srgbClr val="000000"/>
                          </a:solidFill>
                          <a:effectLst/>
                        </a:rPr>
                      </a:br>
                      <a:r>
                        <a:rPr kumimoji="0" lang="en-CA" sz="1800" b="1" u="none" strike="noStrike" kern="1200" cap="none" normalizeH="0" baseline="0" dirty="0" smtClean="0">
                          <a:ln>
                            <a:noFill/>
                          </a:ln>
                          <a:solidFill>
                            <a:srgbClr val="000000"/>
                          </a:solidFill>
                          <a:effectLst/>
                        </a:rPr>
                        <a:t>N=628</a:t>
                      </a:r>
                      <a:endParaRPr kumimoji="0" lang="en-US" sz="1800" b="1" i="0" u="none" strike="noStrike" kern="1200" cap="none" normalizeH="0" baseline="0" dirty="0" smtClean="0">
                        <a:ln>
                          <a:noFill/>
                        </a:ln>
                        <a:solidFill>
                          <a:srgbClr val="000000"/>
                        </a:solidFill>
                        <a:effectLst/>
                        <a:latin typeface="Arial" charset="0"/>
                        <a:ea typeface="+mn-ea"/>
                        <a:cs typeface="+mn-cs"/>
                      </a:endParaRPr>
                    </a:p>
                  </a:txBody>
                  <a:tcPr marL="0" marR="0" marT="0" marB="0"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DDDDDD"/>
                    </a:solidFill>
                  </a:tcPr>
                </a:tc>
                <a:tc>
                  <a:txBody>
                    <a:bodyPr/>
                    <a:lstStyle/>
                    <a:p>
                      <a:pPr marL="0" marR="0" lvl="0" indent="0" algn="ctr" defTabSz="914400" rtl="0" eaLnBrk="1" fontAlgn="b" latinLnBrk="0" hangingPunct="1">
                        <a:lnSpc>
                          <a:spcPct val="95000"/>
                        </a:lnSpc>
                        <a:spcBef>
                          <a:spcPct val="75000"/>
                        </a:spcBef>
                        <a:spcAft>
                          <a:spcPct val="0"/>
                        </a:spcAft>
                        <a:buClrTx/>
                        <a:buSzTx/>
                        <a:buFontTx/>
                        <a:buNone/>
                        <a:tabLst/>
                      </a:pPr>
                      <a:r>
                        <a:rPr kumimoji="0" lang="en-CA" sz="1800" b="1" u="none" strike="noStrike" kern="1200" cap="none" normalizeH="0" baseline="0" dirty="0" smtClean="0">
                          <a:ln>
                            <a:noFill/>
                          </a:ln>
                          <a:solidFill>
                            <a:srgbClr val="000000"/>
                          </a:solidFill>
                          <a:effectLst/>
                        </a:rPr>
                        <a:t>PL+DOC </a:t>
                      </a:r>
                      <a:br>
                        <a:rPr kumimoji="0" lang="en-CA" sz="1800" b="1" u="none" strike="noStrike" kern="1200" cap="none" normalizeH="0" baseline="0" dirty="0" smtClean="0">
                          <a:ln>
                            <a:noFill/>
                          </a:ln>
                          <a:solidFill>
                            <a:srgbClr val="000000"/>
                          </a:solidFill>
                          <a:effectLst/>
                        </a:rPr>
                      </a:br>
                      <a:r>
                        <a:rPr kumimoji="0" lang="en-CA" sz="1800" b="1" u="none" strike="noStrike" kern="1200" cap="none" normalizeH="0" baseline="0" dirty="0" smtClean="0">
                          <a:ln>
                            <a:noFill/>
                          </a:ln>
                          <a:solidFill>
                            <a:srgbClr val="000000"/>
                          </a:solidFill>
                          <a:effectLst/>
                        </a:rPr>
                        <a:t>N=625</a:t>
                      </a:r>
                      <a:endParaRPr kumimoji="0" lang="en-US" sz="1800" b="1" i="0" u="none" strike="noStrike" kern="1200" cap="none" normalizeH="0" baseline="0" dirty="0" smtClean="0">
                        <a:ln>
                          <a:noFill/>
                        </a:ln>
                        <a:solidFill>
                          <a:srgbClr val="000000"/>
                        </a:solidFill>
                        <a:effectLst/>
                        <a:latin typeface="Arial" charset="0"/>
                        <a:ea typeface="+mn-ea"/>
                        <a:cs typeface="+mn-cs"/>
                      </a:endParaRPr>
                    </a:p>
                  </a:txBody>
                  <a:tcPr marL="0" marR="0" marT="0" marB="0"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DDDDDD"/>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kumimoji="0" lang="en-US" sz="1800" b="1" i="1" u="none" strike="noStrike" kern="1200" cap="none" normalizeH="0" baseline="0" dirty="0" smtClean="0">
                          <a:ln>
                            <a:noFill/>
                          </a:ln>
                          <a:solidFill>
                            <a:srgbClr val="000000"/>
                          </a:solidFill>
                          <a:effectLst/>
                        </a:rPr>
                        <a:t>P</a:t>
                      </a:r>
                      <a:r>
                        <a:rPr kumimoji="0" lang="en-US" sz="1800" b="1" u="none" strike="noStrike" kern="1200" cap="none" normalizeH="0" baseline="0" dirty="0" smtClean="0">
                          <a:ln>
                            <a:noFill/>
                          </a:ln>
                          <a:solidFill>
                            <a:srgbClr val="000000"/>
                          </a:solidFill>
                          <a:effectLst/>
                        </a:rPr>
                        <a:t>-value</a:t>
                      </a:r>
                      <a:endParaRPr kumimoji="0" lang="en-US" sz="1800" b="1" u="none" strike="noStrike" kern="1200" cap="none" normalizeH="0" baseline="0" dirty="0">
                        <a:ln>
                          <a:noFill/>
                        </a:ln>
                        <a:solidFill>
                          <a:srgbClr val="000000"/>
                        </a:solidFill>
                        <a:effectLst/>
                      </a:endParaRPr>
                    </a:p>
                  </a:txBody>
                  <a:tcPr marL="9525" marR="9525" marT="9525" marB="0" anchor="ctr">
                    <a:lnL w="12700" cap="flat" cmpd="sng" algn="ctr">
                      <a:noFill/>
                      <a:prstDash val="solid"/>
                      <a:round/>
                      <a:headEnd type="none" w="med" len="med"/>
                      <a:tailEnd type="none" w="med" len="med"/>
                    </a:lnL>
                    <a:lnT w="12700" cap="flat" cmpd="sng" algn="ctr">
                      <a:no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DDDDDD"/>
                    </a:solidFill>
                  </a:tcPr>
                </a:tc>
              </a:tr>
              <a:tr h="423875">
                <a:tc>
                  <a:txBody>
                    <a:bodyPr/>
                    <a:lstStyle/>
                    <a:p>
                      <a:pPr marL="0" marR="0" indent="0" algn="l" defTabSz="914400" rtl="0" eaLnBrk="1" fontAlgn="b" latinLnBrk="0" hangingPunct="1">
                        <a:lnSpc>
                          <a:spcPct val="115000"/>
                        </a:lnSpc>
                        <a:spcBef>
                          <a:spcPts val="0"/>
                        </a:spcBef>
                        <a:spcAft>
                          <a:spcPts val="0"/>
                        </a:spcAft>
                        <a:buClrTx/>
                        <a:buSzTx/>
                        <a:buFontTx/>
                        <a:buNone/>
                        <a:tabLst/>
                        <a:defRPr/>
                      </a:pPr>
                      <a:r>
                        <a:rPr kumimoji="0" lang="en-US" sz="1800" b="1" u="none" strike="noStrike" kern="1200" cap="none" normalizeH="0" baseline="0" dirty="0" smtClean="0">
                          <a:ln>
                            <a:noFill/>
                          </a:ln>
                          <a:solidFill>
                            <a:srgbClr val="000000"/>
                          </a:solidFill>
                          <a:effectLst/>
                        </a:rPr>
                        <a:t>Response, n (%)</a:t>
                      </a:r>
                      <a:endParaRPr kumimoji="0" lang="en-US" sz="1800" b="1" i="0" u="none" strike="noStrike" kern="1200" cap="none" normalizeH="0" baseline="0" dirty="0" smtClean="0">
                        <a:ln>
                          <a:noFill/>
                        </a:ln>
                        <a:solidFill>
                          <a:srgbClr val="000000"/>
                        </a:solidFill>
                        <a:effectLst/>
                        <a:latin typeface="Arial" charset="0"/>
                        <a:ea typeface="+mn-ea"/>
                        <a:cs typeface="+mn-cs"/>
                      </a:endParaRPr>
                    </a:p>
                  </a:txBody>
                  <a:tcPr marL="9525" marR="9525" marT="9525" marB="0" anchor="ctr">
                    <a:lnR w="12700" cap="flat" cmpd="sng" algn="ctr">
                      <a:noFill/>
                      <a:prstDash val="solid"/>
                      <a:round/>
                      <a:headEnd type="none" w="med" len="med"/>
                      <a:tailEnd type="none" w="med" len="med"/>
                    </a:lnR>
                    <a:lnT w="28575"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solidFill>
                      <a:srgbClr val="DDDDDD"/>
                    </a:solidFill>
                  </a:tcPr>
                </a:tc>
                <a:tc>
                  <a:txBody>
                    <a:bodyPr/>
                    <a:lstStyle/>
                    <a:p>
                      <a:pPr marL="0" marR="0" indent="0" algn="l" defTabSz="914400" rtl="0" eaLnBrk="1" fontAlgn="b" latinLnBrk="0" hangingPunct="1">
                        <a:lnSpc>
                          <a:spcPct val="115000"/>
                        </a:lnSpc>
                        <a:spcBef>
                          <a:spcPts val="0"/>
                        </a:spcBef>
                        <a:spcAft>
                          <a:spcPts val="0"/>
                        </a:spcAft>
                        <a:buClrTx/>
                        <a:buSzTx/>
                        <a:buFontTx/>
                        <a:buNone/>
                        <a:tabLst/>
                        <a:defRPr/>
                      </a:pPr>
                      <a:endParaRPr kumimoji="0" lang="en-US" sz="1800" b="0" i="0" u="none" strike="noStrike" kern="1200" cap="none" normalizeH="0" baseline="0" dirty="0">
                        <a:ln>
                          <a:noFill/>
                        </a:ln>
                        <a:solidFill>
                          <a:srgbClr val="000000"/>
                        </a:solidFill>
                        <a:effectLst/>
                        <a:latin typeface="Arial" charset="0"/>
                        <a:ea typeface="+mn-ea"/>
                        <a:cs typeface="+mn-cs"/>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solidFill>
                      <a:srgbClr val="DDDDDD"/>
                    </a:solidFill>
                  </a:tcPr>
                </a:tc>
                <a:tc>
                  <a:txBody>
                    <a:bodyPr/>
                    <a:lstStyle/>
                    <a:p>
                      <a:pPr marL="0" marR="0" indent="0" algn="l" defTabSz="914400" rtl="0" eaLnBrk="1" fontAlgn="b" latinLnBrk="0" hangingPunct="1">
                        <a:lnSpc>
                          <a:spcPct val="115000"/>
                        </a:lnSpc>
                        <a:spcBef>
                          <a:spcPts val="0"/>
                        </a:spcBef>
                        <a:spcAft>
                          <a:spcPts val="0"/>
                        </a:spcAft>
                        <a:buClrTx/>
                        <a:buSzTx/>
                        <a:buFontTx/>
                        <a:buNone/>
                        <a:tabLst/>
                        <a:defRPr/>
                      </a:pPr>
                      <a:endParaRPr kumimoji="0" lang="en-US" sz="1800" b="0" i="0" u="none" strike="noStrike" kern="1200" cap="none" normalizeH="0" baseline="0" dirty="0">
                        <a:ln>
                          <a:noFill/>
                        </a:ln>
                        <a:solidFill>
                          <a:srgbClr val="000000"/>
                        </a:solidFill>
                        <a:effectLst/>
                        <a:latin typeface="Arial" charset="0"/>
                        <a:ea typeface="+mn-ea"/>
                        <a:cs typeface="+mn-cs"/>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solidFill>
                      <a:srgbClr val="DDDDDD"/>
                    </a:solidFill>
                  </a:tcPr>
                </a:tc>
                <a:tc>
                  <a:txBody>
                    <a:bodyPr/>
                    <a:lstStyle/>
                    <a:p>
                      <a:pPr algn="ctr" fontAlgn="b"/>
                      <a:endParaRPr kumimoji="0" lang="en-US" sz="1800" b="0" i="0" u="none" strike="noStrike" kern="1200" cap="none" normalizeH="0" baseline="0" dirty="0">
                        <a:ln>
                          <a:noFill/>
                        </a:ln>
                        <a:solidFill>
                          <a:srgbClr val="000000"/>
                        </a:solidFill>
                        <a:effectLst/>
                        <a:latin typeface="Arial" charset="0"/>
                        <a:ea typeface="+mn-ea"/>
                        <a:cs typeface="+mn-cs"/>
                      </a:endParaRPr>
                    </a:p>
                  </a:txBody>
                  <a:tcPr marL="9525" marR="9525" marT="9525" marB="0" anchor="ctr">
                    <a:lnL w="12700" cap="flat" cmpd="sng" algn="ctr">
                      <a:noFill/>
                      <a:prstDash val="solid"/>
                      <a:round/>
                      <a:headEnd type="none" w="med" len="med"/>
                      <a:tailEnd type="none" w="med" len="med"/>
                    </a:lnL>
                    <a:lnT w="28575"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solidFill>
                      <a:srgbClr val="DDDDDD"/>
                    </a:solidFill>
                  </a:tcPr>
                </a:tc>
              </a:tr>
              <a:tr h="293108">
                <a:tc>
                  <a:txBody>
                    <a:bodyPr/>
                    <a:lstStyle/>
                    <a:p>
                      <a:pPr marL="457200" marR="0" lvl="1" indent="0" algn="l" defTabSz="914400" rtl="0" eaLnBrk="1" fontAlgn="b" latinLnBrk="0" hangingPunct="1">
                        <a:lnSpc>
                          <a:spcPct val="115000"/>
                        </a:lnSpc>
                        <a:spcBef>
                          <a:spcPts val="0"/>
                        </a:spcBef>
                        <a:spcAft>
                          <a:spcPts val="0"/>
                        </a:spcAft>
                        <a:buClrTx/>
                        <a:buSzTx/>
                        <a:buFontTx/>
                        <a:buNone/>
                        <a:tabLst/>
                        <a:defRPr/>
                      </a:pPr>
                      <a:r>
                        <a:rPr kumimoji="0" lang="en-US" sz="1800" b="1" u="none" strike="noStrike" kern="1200" cap="none" normalizeH="0" baseline="0" dirty="0">
                          <a:ln>
                            <a:noFill/>
                          </a:ln>
                          <a:solidFill>
                            <a:srgbClr val="000000"/>
                          </a:solidFill>
                          <a:effectLst/>
                        </a:rPr>
                        <a:t>CR</a:t>
                      </a:r>
                      <a:endParaRPr kumimoji="0" lang="en-US" sz="1800" b="1" i="0" u="none" strike="noStrike" kern="1200" cap="none" normalizeH="0" baseline="0" dirty="0">
                        <a:ln>
                          <a:noFill/>
                        </a:ln>
                        <a:solidFill>
                          <a:srgbClr val="000000"/>
                        </a:solidFill>
                        <a:effectLst/>
                        <a:latin typeface="Arial" charset="0"/>
                        <a:ea typeface="+mn-ea"/>
                        <a:cs typeface="+mn-cs"/>
                      </a:endParaRPr>
                    </a:p>
                  </a:txBody>
                  <a:tcPr marL="9525" marR="9525" marT="9525" marB="0" anchor="ctr">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DDDDDD"/>
                    </a:solidFill>
                  </a:tcPr>
                </a:tc>
                <a:tc>
                  <a:txBody>
                    <a:bodyPr/>
                    <a:lstStyle/>
                    <a:p>
                      <a:pPr marL="0" marR="0" indent="0" algn="ctr" defTabSz="914400" rtl="0" eaLnBrk="1" fontAlgn="b" latinLnBrk="0" hangingPunct="1">
                        <a:lnSpc>
                          <a:spcPct val="115000"/>
                        </a:lnSpc>
                        <a:spcBef>
                          <a:spcPts val="0"/>
                        </a:spcBef>
                        <a:spcAft>
                          <a:spcPts val="0"/>
                        </a:spcAft>
                        <a:buClrTx/>
                        <a:buSzTx/>
                        <a:buFontTx/>
                        <a:buNone/>
                        <a:tabLst>
                          <a:tab pos="512763" algn="l"/>
                          <a:tab pos="914400" algn="r"/>
                        </a:tabLst>
                        <a:defRPr/>
                      </a:pPr>
                      <a:r>
                        <a:rPr kumimoji="0" lang="en-US" sz="1800" b="0" u="none" strike="noStrike" kern="1200" cap="none" normalizeH="0" baseline="0" dirty="0" smtClean="0">
                          <a:ln>
                            <a:noFill/>
                          </a:ln>
                          <a:solidFill>
                            <a:srgbClr val="000000"/>
                          </a:solidFill>
                          <a:effectLst/>
                        </a:rPr>
                        <a:t>    3   (0.5)</a:t>
                      </a:r>
                      <a:endParaRPr kumimoji="0" lang="en-US" sz="1800" b="0" i="0" u="none" strike="noStrike" kern="1200" cap="none" normalizeH="0" baseline="0" dirty="0">
                        <a:ln>
                          <a:noFill/>
                        </a:ln>
                        <a:solidFill>
                          <a:srgbClr val="000000"/>
                        </a:solidFill>
                        <a:effectLst/>
                        <a:latin typeface="Arial" charset="0"/>
                        <a:ea typeface="+mn-ea"/>
                        <a:cs typeface="+mn-cs"/>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DDDDDD"/>
                    </a:solidFill>
                  </a:tcPr>
                </a:tc>
                <a:tc>
                  <a:txBody>
                    <a:bodyPr/>
                    <a:lstStyle/>
                    <a:p>
                      <a:pPr marL="0" marR="0" indent="0" algn="ctr" defTabSz="914400" rtl="0" eaLnBrk="1" fontAlgn="b" latinLnBrk="0" hangingPunct="1">
                        <a:lnSpc>
                          <a:spcPct val="115000"/>
                        </a:lnSpc>
                        <a:spcBef>
                          <a:spcPts val="0"/>
                        </a:spcBef>
                        <a:spcAft>
                          <a:spcPts val="0"/>
                        </a:spcAft>
                        <a:buClrTx/>
                        <a:buSzTx/>
                        <a:buFontTx/>
                        <a:buNone/>
                        <a:tabLst>
                          <a:tab pos="746125" algn="l"/>
                          <a:tab pos="969963" algn="r"/>
                        </a:tabLst>
                        <a:defRPr/>
                      </a:pPr>
                      <a:r>
                        <a:rPr kumimoji="0" lang="en-US" sz="1800" b="0" u="none" strike="noStrike" kern="1200" cap="none" normalizeH="0" baseline="0" dirty="0" smtClean="0">
                          <a:ln>
                            <a:noFill/>
                          </a:ln>
                          <a:solidFill>
                            <a:srgbClr val="000000"/>
                          </a:solidFill>
                          <a:effectLst/>
                        </a:rPr>
                        <a:t>    2   (0.3)</a:t>
                      </a:r>
                      <a:endParaRPr kumimoji="0" lang="en-US" sz="1800" b="0" i="0" u="none" strike="noStrike" kern="1200" cap="none" normalizeH="0" baseline="0" dirty="0">
                        <a:ln>
                          <a:noFill/>
                        </a:ln>
                        <a:solidFill>
                          <a:srgbClr val="000000"/>
                        </a:solidFill>
                        <a:effectLst/>
                        <a:latin typeface="Arial" charset="0"/>
                        <a:ea typeface="+mn-ea"/>
                        <a:cs typeface="+mn-cs"/>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DDDDDD"/>
                    </a:solidFill>
                  </a:tcPr>
                </a:tc>
                <a:tc>
                  <a:txBody>
                    <a:bodyPr/>
                    <a:lstStyle/>
                    <a:p>
                      <a:pPr algn="ctr" fontAlgn="b"/>
                      <a:endParaRPr kumimoji="0" lang="en-US" sz="1800" b="0" i="0" u="none" strike="noStrike" kern="1200" cap="none" normalizeH="0" baseline="0" dirty="0">
                        <a:ln>
                          <a:noFill/>
                        </a:ln>
                        <a:solidFill>
                          <a:srgbClr val="000000"/>
                        </a:solidFill>
                        <a:effectLst/>
                        <a:latin typeface="Arial" charset="0"/>
                        <a:ea typeface="+mn-ea"/>
                        <a:cs typeface="+mn-cs"/>
                      </a:endParaRPr>
                    </a:p>
                  </a:txBody>
                  <a:tcPr marL="9525" marR="9525" marT="9525" marB="0" anchor="ctr">
                    <a:lnL w="12700" cap="flat" cmpd="sng" algn="ctr">
                      <a:no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DDDDDD"/>
                    </a:solidFill>
                  </a:tcPr>
                </a:tc>
              </a:tr>
              <a:tr h="293108">
                <a:tc>
                  <a:txBody>
                    <a:bodyPr/>
                    <a:lstStyle/>
                    <a:p>
                      <a:pPr marL="457200" marR="0" lvl="1" indent="0" algn="l" defTabSz="914400" rtl="0" eaLnBrk="1" fontAlgn="b" latinLnBrk="0" hangingPunct="1">
                        <a:lnSpc>
                          <a:spcPct val="115000"/>
                        </a:lnSpc>
                        <a:spcBef>
                          <a:spcPts val="0"/>
                        </a:spcBef>
                        <a:spcAft>
                          <a:spcPts val="0"/>
                        </a:spcAft>
                        <a:buClrTx/>
                        <a:buSzTx/>
                        <a:buFontTx/>
                        <a:buNone/>
                        <a:tabLst/>
                        <a:defRPr/>
                      </a:pPr>
                      <a:r>
                        <a:rPr kumimoji="0" lang="en-US" sz="1800" b="1" u="none" strike="noStrike" kern="1200" cap="none" normalizeH="0" baseline="0" dirty="0">
                          <a:ln>
                            <a:noFill/>
                          </a:ln>
                          <a:solidFill>
                            <a:srgbClr val="000000"/>
                          </a:solidFill>
                          <a:effectLst/>
                        </a:rPr>
                        <a:t>PR</a:t>
                      </a:r>
                      <a:endParaRPr kumimoji="0" lang="en-US" sz="1800" b="1" i="0" u="none" strike="noStrike" kern="1200" cap="none" normalizeH="0" baseline="0" dirty="0">
                        <a:ln>
                          <a:noFill/>
                        </a:ln>
                        <a:solidFill>
                          <a:srgbClr val="000000"/>
                        </a:solidFill>
                        <a:effectLst/>
                        <a:latin typeface="Arial" charset="0"/>
                        <a:ea typeface="+mn-ea"/>
                        <a:cs typeface="+mn-cs"/>
                      </a:endParaRPr>
                    </a:p>
                  </a:txBody>
                  <a:tcPr marL="9525" marR="9525" marT="9525" marB="0" anchor="ctr">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DDDDDD"/>
                    </a:solidFill>
                  </a:tcPr>
                </a:tc>
                <a:tc>
                  <a:txBody>
                    <a:bodyPr/>
                    <a:lstStyle/>
                    <a:p>
                      <a:pPr marL="0" marR="0" indent="0" algn="ctr" defTabSz="914400" rtl="0" eaLnBrk="1" fontAlgn="b" latinLnBrk="0" hangingPunct="1">
                        <a:lnSpc>
                          <a:spcPct val="115000"/>
                        </a:lnSpc>
                        <a:spcBef>
                          <a:spcPts val="0"/>
                        </a:spcBef>
                        <a:spcAft>
                          <a:spcPts val="0"/>
                        </a:spcAft>
                        <a:buClrTx/>
                        <a:buSzTx/>
                        <a:buFontTx/>
                        <a:buNone/>
                        <a:tabLst/>
                        <a:defRPr/>
                      </a:pPr>
                      <a:r>
                        <a:rPr kumimoji="0" lang="en-US" sz="1800" b="0" u="none" strike="noStrike" kern="1200" cap="none" normalizeH="0" baseline="0" dirty="0" smtClean="0">
                          <a:ln>
                            <a:noFill/>
                          </a:ln>
                          <a:solidFill>
                            <a:srgbClr val="000000"/>
                          </a:solidFill>
                          <a:effectLst/>
                        </a:rPr>
                        <a:t>141 (22.5)</a:t>
                      </a:r>
                      <a:endParaRPr kumimoji="0" lang="en-US" sz="1800" b="0" i="0" u="none" strike="noStrike" kern="1200" cap="none" normalizeH="0" baseline="0" dirty="0">
                        <a:ln>
                          <a:noFill/>
                        </a:ln>
                        <a:solidFill>
                          <a:srgbClr val="000000"/>
                        </a:solidFill>
                        <a:effectLst/>
                        <a:latin typeface="Arial" charset="0"/>
                        <a:ea typeface="+mn-ea"/>
                        <a:cs typeface="+mn-cs"/>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DDDDDD"/>
                    </a:solidFill>
                  </a:tcPr>
                </a:tc>
                <a:tc>
                  <a:txBody>
                    <a:bodyPr/>
                    <a:lstStyle/>
                    <a:p>
                      <a:pPr marL="0" marR="0" indent="0" algn="ctr" defTabSz="914400" rtl="0" eaLnBrk="1" fontAlgn="b" latinLnBrk="0" hangingPunct="1">
                        <a:lnSpc>
                          <a:spcPct val="115000"/>
                        </a:lnSpc>
                        <a:spcBef>
                          <a:spcPts val="0"/>
                        </a:spcBef>
                        <a:spcAft>
                          <a:spcPts val="0"/>
                        </a:spcAft>
                        <a:buClrTx/>
                        <a:buSzTx/>
                        <a:buFontTx/>
                        <a:buNone/>
                        <a:tabLst/>
                        <a:defRPr/>
                      </a:pPr>
                      <a:r>
                        <a:rPr kumimoji="0" lang="en-US" sz="1800" b="0" u="none" strike="noStrike" kern="1200" cap="none" normalizeH="0" baseline="0" dirty="0" smtClean="0">
                          <a:ln>
                            <a:noFill/>
                          </a:ln>
                          <a:solidFill>
                            <a:srgbClr val="000000"/>
                          </a:solidFill>
                          <a:effectLst/>
                        </a:rPr>
                        <a:t>  83 (13.3)</a:t>
                      </a:r>
                      <a:endParaRPr kumimoji="0" lang="en-US" sz="1800" b="0" i="0" u="none" strike="noStrike" kern="1200" cap="none" normalizeH="0" baseline="0" dirty="0">
                        <a:ln>
                          <a:noFill/>
                        </a:ln>
                        <a:solidFill>
                          <a:srgbClr val="000000"/>
                        </a:solidFill>
                        <a:effectLst/>
                        <a:latin typeface="Arial" charset="0"/>
                        <a:ea typeface="+mn-ea"/>
                        <a:cs typeface="+mn-cs"/>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DDDDDD"/>
                    </a:solidFill>
                  </a:tcPr>
                </a:tc>
                <a:tc>
                  <a:txBody>
                    <a:bodyPr/>
                    <a:lstStyle/>
                    <a:p>
                      <a:pPr algn="ctr" fontAlgn="b"/>
                      <a:endParaRPr kumimoji="0" lang="en-US" sz="1800" b="0" i="0" u="none" strike="noStrike" kern="1200" cap="none" normalizeH="0" baseline="0" dirty="0">
                        <a:ln>
                          <a:noFill/>
                        </a:ln>
                        <a:solidFill>
                          <a:srgbClr val="000000"/>
                        </a:solidFill>
                        <a:effectLst/>
                        <a:latin typeface="Arial" charset="0"/>
                        <a:ea typeface="+mn-ea"/>
                        <a:cs typeface="+mn-cs"/>
                      </a:endParaRPr>
                    </a:p>
                  </a:txBody>
                  <a:tcPr marL="9525" marR="9525" marT="9525" marB="0" anchor="ctr">
                    <a:lnL w="12700" cap="flat" cmpd="sng" algn="ctr">
                      <a:no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DDDDDD"/>
                    </a:solidFill>
                  </a:tcPr>
                </a:tc>
              </a:tr>
              <a:tr h="293108">
                <a:tc>
                  <a:txBody>
                    <a:bodyPr/>
                    <a:lstStyle/>
                    <a:p>
                      <a:pPr marL="457200" marR="0" lvl="1" indent="0" algn="l" defTabSz="914400" rtl="0" eaLnBrk="1" fontAlgn="b" latinLnBrk="0" hangingPunct="1">
                        <a:lnSpc>
                          <a:spcPct val="115000"/>
                        </a:lnSpc>
                        <a:spcBef>
                          <a:spcPts val="0"/>
                        </a:spcBef>
                        <a:spcAft>
                          <a:spcPts val="0"/>
                        </a:spcAft>
                        <a:buClrTx/>
                        <a:buSzTx/>
                        <a:buFontTx/>
                        <a:buNone/>
                        <a:tabLst/>
                        <a:defRPr/>
                      </a:pPr>
                      <a:r>
                        <a:rPr kumimoji="0" lang="en-US" sz="1800" b="1" u="none" strike="noStrike" kern="1200" cap="none" normalizeH="0" baseline="0" dirty="0">
                          <a:ln>
                            <a:noFill/>
                          </a:ln>
                          <a:solidFill>
                            <a:srgbClr val="000000"/>
                          </a:solidFill>
                          <a:effectLst/>
                        </a:rPr>
                        <a:t>SD</a:t>
                      </a:r>
                      <a:endParaRPr kumimoji="0" lang="en-US" sz="1800" b="1" i="0" u="none" strike="noStrike" kern="1200" cap="none" normalizeH="0" baseline="0" dirty="0">
                        <a:ln>
                          <a:noFill/>
                        </a:ln>
                        <a:solidFill>
                          <a:srgbClr val="000000"/>
                        </a:solidFill>
                        <a:effectLst/>
                        <a:latin typeface="Arial" charset="0"/>
                        <a:ea typeface="+mn-ea"/>
                        <a:cs typeface="+mn-cs"/>
                      </a:endParaRPr>
                    </a:p>
                  </a:txBody>
                  <a:tcPr marL="9525" marR="9525" marT="9525" marB="0" anchor="ctr">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DDDDDD"/>
                    </a:solidFill>
                  </a:tcPr>
                </a:tc>
                <a:tc>
                  <a:txBody>
                    <a:bodyPr/>
                    <a:lstStyle/>
                    <a:p>
                      <a:pPr marL="0" marR="0" indent="0" algn="ctr" defTabSz="914400" rtl="0" eaLnBrk="1" fontAlgn="b" latinLnBrk="0" hangingPunct="1">
                        <a:lnSpc>
                          <a:spcPct val="115000"/>
                        </a:lnSpc>
                        <a:spcBef>
                          <a:spcPts val="0"/>
                        </a:spcBef>
                        <a:spcAft>
                          <a:spcPts val="0"/>
                        </a:spcAft>
                        <a:buClrTx/>
                        <a:buSzTx/>
                        <a:buFontTx/>
                        <a:buNone/>
                        <a:tabLst/>
                        <a:defRPr/>
                      </a:pPr>
                      <a:r>
                        <a:rPr kumimoji="0" lang="en-US" sz="1800" b="0" u="none" strike="noStrike" kern="1200" cap="none" normalizeH="0" baseline="0" dirty="0" smtClean="0">
                          <a:ln>
                            <a:noFill/>
                          </a:ln>
                          <a:solidFill>
                            <a:srgbClr val="000000"/>
                          </a:solidFill>
                          <a:effectLst/>
                        </a:rPr>
                        <a:t>258 (41.1)</a:t>
                      </a:r>
                      <a:endParaRPr kumimoji="0" lang="en-US" sz="1800" b="0" i="0" u="none" strike="noStrike" kern="1200" cap="none" normalizeH="0" baseline="0" dirty="0">
                        <a:ln>
                          <a:noFill/>
                        </a:ln>
                        <a:solidFill>
                          <a:srgbClr val="000000"/>
                        </a:solidFill>
                        <a:effectLst/>
                        <a:latin typeface="Arial" charset="0"/>
                        <a:ea typeface="+mn-ea"/>
                        <a:cs typeface="+mn-cs"/>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DDDDDD"/>
                    </a:solidFill>
                  </a:tcPr>
                </a:tc>
                <a:tc>
                  <a:txBody>
                    <a:bodyPr/>
                    <a:lstStyle/>
                    <a:p>
                      <a:pPr marL="0" marR="0" indent="0" algn="ctr" defTabSz="914400" rtl="0" eaLnBrk="1" fontAlgn="b" latinLnBrk="0" hangingPunct="1">
                        <a:lnSpc>
                          <a:spcPct val="115000"/>
                        </a:lnSpc>
                        <a:spcBef>
                          <a:spcPts val="0"/>
                        </a:spcBef>
                        <a:spcAft>
                          <a:spcPts val="0"/>
                        </a:spcAft>
                        <a:buClrTx/>
                        <a:buSzTx/>
                        <a:buFontTx/>
                        <a:buNone/>
                        <a:tabLst/>
                        <a:defRPr/>
                      </a:pPr>
                      <a:r>
                        <a:rPr kumimoji="0" lang="en-US" sz="1800" b="0" u="none" strike="noStrike" kern="1200" cap="none" normalizeH="0" baseline="0" dirty="0" smtClean="0">
                          <a:ln>
                            <a:noFill/>
                          </a:ln>
                          <a:solidFill>
                            <a:srgbClr val="000000"/>
                          </a:solidFill>
                          <a:effectLst/>
                        </a:rPr>
                        <a:t>244 (39.0)</a:t>
                      </a:r>
                      <a:endParaRPr kumimoji="0" lang="en-US" sz="1800" b="0" i="0" u="none" strike="noStrike" kern="1200" cap="none" normalizeH="0" baseline="0" dirty="0">
                        <a:ln>
                          <a:noFill/>
                        </a:ln>
                        <a:solidFill>
                          <a:srgbClr val="000000"/>
                        </a:solidFill>
                        <a:effectLst/>
                        <a:latin typeface="Arial" charset="0"/>
                        <a:ea typeface="+mn-ea"/>
                        <a:cs typeface="+mn-cs"/>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DDDDDD"/>
                    </a:solidFill>
                  </a:tcPr>
                </a:tc>
                <a:tc>
                  <a:txBody>
                    <a:bodyPr/>
                    <a:lstStyle/>
                    <a:p>
                      <a:pPr algn="ctr" fontAlgn="b"/>
                      <a:endParaRPr kumimoji="0" lang="en-US" sz="1800" b="0" i="0" u="none" strike="noStrike" kern="1200" cap="none" normalizeH="0" baseline="0" dirty="0">
                        <a:ln>
                          <a:noFill/>
                        </a:ln>
                        <a:solidFill>
                          <a:srgbClr val="000000"/>
                        </a:solidFill>
                        <a:effectLst/>
                        <a:latin typeface="Arial" charset="0"/>
                        <a:ea typeface="+mn-ea"/>
                        <a:cs typeface="+mn-cs"/>
                      </a:endParaRPr>
                    </a:p>
                  </a:txBody>
                  <a:tcPr marL="9525" marR="9525" marT="9525" marB="0" anchor="ctr">
                    <a:lnL w="12700" cap="flat" cmpd="sng" algn="ctr">
                      <a:no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DDDDDD"/>
                    </a:solidFill>
                  </a:tcPr>
                </a:tc>
              </a:tr>
              <a:tr h="293108">
                <a:tc>
                  <a:txBody>
                    <a:bodyPr/>
                    <a:lstStyle/>
                    <a:p>
                      <a:pPr marL="457200" marR="0" lvl="1" indent="0" algn="l" defTabSz="914400" rtl="0" eaLnBrk="1" fontAlgn="b" latinLnBrk="0" hangingPunct="1">
                        <a:lnSpc>
                          <a:spcPct val="115000"/>
                        </a:lnSpc>
                        <a:spcBef>
                          <a:spcPts val="0"/>
                        </a:spcBef>
                        <a:spcAft>
                          <a:spcPts val="0"/>
                        </a:spcAft>
                        <a:buClrTx/>
                        <a:buSzTx/>
                        <a:buFontTx/>
                        <a:buNone/>
                        <a:tabLst/>
                        <a:defRPr/>
                      </a:pPr>
                      <a:r>
                        <a:rPr kumimoji="0" lang="en-US" sz="1800" b="1" u="none" strike="noStrike" kern="1200" cap="none" normalizeH="0" baseline="0" dirty="0">
                          <a:ln>
                            <a:noFill/>
                          </a:ln>
                          <a:solidFill>
                            <a:srgbClr val="000000"/>
                          </a:solidFill>
                          <a:effectLst/>
                        </a:rPr>
                        <a:t>PD</a:t>
                      </a:r>
                      <a:endParaRPr kumimoji="0" lang="en-US" sz="1800" b="1" i="0" u="none" strike="noStrike" kern="1200" cap="none" normalizeH="0" baseline="0" dirty="0">
                        <a:ln>
                          <a:noFill/>
                        </a:ln>
                        <a:solidFill>
                          <a:srgbClr val="000000"/>
                        </a:solidFill>
                        <a:effectLst/>
                        <a:latin typeface="Arial" charset="0"/>
                        <a:ea typeface="+mn-ea"/>
                        <a:cs typeface="+mn-cs"/>
                      </a:endParaRPr>
                    </a:p>
                  </a:txBody>
                  <a:tcPr marL="9525" marR="9525" marT="9525" marB="0" anchor="ctr">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DDDDDD"/>
                    </a:solidFill>
                  </a:tcPr>
                </a:tc>
                <a:tc>
                  <a:txBody>
                    <a:bodyPr/>
                    <a:lstStyle/>
                    <a:p>
                      <a:pPr marL="0" marR="0" indent="0" algn="ctr" defTabSz="914400" rtl="0" eaLnBrk="1" fontAlgn="b" latinLnBrk="0" hangingPunct="1">
                        <a:lnSpc>
                          <a:spcPct val="115000"/>
                        </a:lnSpc>
                        <a:spcBef>
                          <a:spcPts val="0"/>
                        </a:spcBef>
                        <a:spcAft>
                          <a:spcPts val="0"/>
                        </a:spcAft>
                        <a:buClrTx/>
                        <a:buSzTx/>
                        <a:buFontTx/>
                        <a:buNone/>
                        <a:tabLst/>
                        <a:defRPr/>
                      </a:pPr>
                      <a:r>
                        <a:rPr kumimoji="0" lang="en-US" sz="1800" b="0" u="none" strike="noStrike" kern="1200" cap="none" normalizeH="0" baseline="0" dirty="0" smtClean="0">
                          <a:ln>
                            <a:noFill/>
                          </a:ln>
                          <a:solidFill>
                            <a:srgbClr val="000000"/>
                          </a:solidFill>
                          <a:effectLst/>
                        </a:rPr>
                        <a:t>128 (20.4)</a:t>
                      </a:r>
                      <a:endParaRPr kumimoji="0" lang="en-US" sz="1800" b="0" i="0" u="none" strike="noStrike" kern="1200" cap="none" normalizeH="0" baseline="0" dirty="0">
                        <a:ln>
                          <a:noFill/>
                        </a:ln>
                        <a:solidFill>
                          <a:srgbClr val="000000"/>
                        </a:solidFill>
                        <a:effectLst/>
                        <a:latin typeface="Arial" charset="0"/>
                        <a:ea typeface="+mn-ea"/>
                        <a:cs typeface="+mn-cs"/>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DDDDDD"/>
                    </a:solidFill>
                  </a:tcPr>
                </a:tc>
                <a:tc>
                  <a:txBody>
                    <a:bodyPr/>
                    <a:lstStyle/>
                    <a:p>
                      <a:pPr marL="0" marR="0" indent="0" algn="ctr" defTabSz="914400" rtl="0" eaLnBrk="1" fontAlgn="b" latinLnBrk="0" hangingPunct="1">
                        <a:lnSpc>
                          <a:spcPct val="115000"/>
                        </a:lnSpc>
                        <a:spcBef>
                          <a:spcPts val="0"/>
                        </a:spcBef>
                        <a:spcAft>
                          <a:spcPts val="0"/>
                        </a:spcAft>
                        <a:buClrTx/>
                        <a:buSzTx/>
                        <a:buFontTx/>
                        <a:buNone/>
                        <a:tabLst/>
                        <a:defRPr/>
                      </a:pPr>
                      <a:r>
                        <a:rPr kumimoji="0" lang="en-US" sz="1800" b="0" u="none" strike="noStrike" kern="1200" cap="none" normalizeH="0" baseline="0" dirty="0" smtClean="0">
                          <a:ln>
                            <a:noFill/>
                          </a:ln>
                          <a:solidFill>
                            <a:srgbClr val="000000"/>
                          </a:solidFill>
                          <a:effectLst/>
                        </a:rPr>
                        <a:t>206 (33.0)</a:t>
                      </a:r>
                      <a:endParaRPr kumimoji="0" lang="en-US" sz="1800" b="0" i="0" u="none" strike="noStrike" kern="1200" cap="none" normalizeH="0" baseline="0" dirty="0">
                        <a:ln>
                          <a:noFill/>
                        </a:ln>
                        <a:solidFill>
                          <a:srgbClr val="000000"/>
                        </a:solidFill>
                        <a:effectLst/>
                        <a:latin typeface="Arial" charset="0"/>
                        <a:ea typeface="+mn-ea"/>
                        <a:cs typeface="+mn-cs"/>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DDDDDD"/>
                    </a:solidFill>
                  </a:tcPr>
                </a:tc>
                <a:tc>
                  <a:txBody>
                    <a:bodyPr/>
                    <a:lstStyle/>
                    <a:p>
                      <a:pPr algn="ctr" fontAlgn="b"/>
                      <a:endParaRPr kumimoji="0" lang="en-US" sz="1800" b="0" i="0" u="none" strike="noStrike" kern="1200" cap="none" normalizeH="0" baseline="0" dirty="0">
                        <a:ln>
                          <a:noFill/>
                        </a:ln>
                        <a:solidFill>
                          <a:srgbClr val="000000"/>
                        </a:solidFill>
                        <a:effectLst/>
                        <a:latin typeface="Arial" charset="0"/>
                        <a:ea typeface="+mn-ea"/>
                        <a:cs typeface="+mn-cs"/>
                      </a:endParaRPr>
                    </a:p>
                  </a:txBody>
                  <a:tcPr marL="9525" marR="9525" marT="9525" marB="0" anchor="ctr">
                    <a:lnL w="12700" cap="flat" cmpd="sng" algn="ctr">
                      <a:no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DDDDDD"/>
                    </a:solidFill>
                  </a:tcPr>
                </a:tc>
              </a:tr>
              <a:tr h="324104">
                <a:tc>
                  <a:txBody>
                    <a:bodyPr/>
                    <a:lstStyle/>
                    <a:p>
                      <a:pPr marL="457200" marR="0" lvl="1" indent="0" algn="l" defTabSz="914400" rtl="0" eaLnBrk="1" fontAlgn="b" latinLnBrk="0" hangingPunct="1">
                        <a:lnSpc>
                          <a:spcPct val="115000"/>
                        </a:lnSpc>
                        <a:spcBef>
                          <a:spcPts val="0"/>
                        </a:spcBef>
                        <a:spcAft>
                          <a:spcPts val="0"/>
                        </a:spcAft>
                        <a:buClrTx/>
                        <a:buSzTx/>
                        <a:buFontTx/>
                        <a:buNone/>
                        <a:tabLst/>
                        <a:defRPr/>
                      </a:pPr>
                      <a:r>
                        <a:rPr kumimoji="0" lang="en-US" sz="1800" b="1" u="none" strike="noStrike" kern="1200" cap="none" normalizeH="0" baseline="0" dirty="0" smtClean="0">
                          <a:ln>
                            <a:noFill/>
                          </a:ln>
                          <a:solidFill>
                            <a:srgbClr val="000000"/>
                          </a:solidFill>
                          <a:effectLst/>
                        </a:rPr>
                        <a:t>Unknown/not assessed</a:t>
                      </a:r>
                      <a:endParaRPr kumimoji="0" lang="en-US" sz="1800" b="1" i="0" u="none" strike="noStrike" kern="1200" cap="none" normalizeH="0" baseline="0" dirty="0">
                        <a:ln>
                          <a:noFill/>
                        </a:ln>
                        <a:solidFill>
                          <a:srgbClr val="000000"/>
                        </a:solidFill>
                        <a:effectLst/>
                        <a:latin typeface="Arial" charset="0"/>
                        <a:ea typeface="+mn-ea"/>
                        <a:cs typeface="+mn-cs"/>
                      </a:endParaRPr>
                    </a:p>
                  </a:txBody>
                  <a:tcPr marL="9525" marR="9525" marT="9525" marB="0" anchor="ctr">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DDDDD"/>
                    </a:solidFill>
                  </a:tcPr>
                </a:tc>
                <a:tc>
                  <a:txBody>
                    <a:bodyPr/>
                    <a:lstStyle/>
                    <a:p>
                      <a:pPr marL="0" marR="0" indent="0" algn="ctr" defTabSz="914400" rtl="0" eaLnBrk="1" fontAlgn="b" latinLnBrk="0" hangingPunct="1">
                        <a:lnSpc>
                          <a:spcPct val="115000"/>
                        </a:lnSpc>
                        <a:spcBef>
                          <a:spcPts val="0"/>
                        </a:spcBef>
                        <a:spcAft>
                          <a:spcPts val="0"/>
                        </a:spcAft>
                        <a:buClrTx/>
                        <a:buSzTx/>
                        <a:buFontTx/>
                        <a:buNone/>
                        <a:tabLst/>
                        <a:defRPr/>
                      </a:pPr>
                      <a:r>
                        <a:rPr kumimoji="0" lang="en-US" sz="1800" b="0" u="none" strike="noStrike" kern="1200" cap="none" normalizeH="0" baseline="0" dirty="0" smtClean="0">
                          <a:ln>
                            <a:noFill/>
                          </a:ln>
                          <a:solidFill>
                            <a:srgbClr val="000000"/>
                          </a:solidFill>
                          <a:effectLst/>
                        </a:rPr>
                        <a:t>  98 (15.6)</a:t>
                      </a:r>
                      <a:endParaRPr kumimoji="0" lang="en-US" sz="1800" b="0" i="0" u="none" strike="noStrike" kern="1200" cap="none" normalizeH="0" baseline="0" dirty="0" smtClean="0">
                        <a:ln>
                          <a:noFill/>
                        </a:ln>
                        <a:solidFill>
                          <a:srgbClr val="000000"/>
                        </a:solidFill>
                        <a:effectLst/>
                        <a:latin typeface="Arial" charset="0"/>
                        <a:ea typeface="+mn-ea"/>
                        <a:cs typeface="+mn-cs"/>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DDDDD"/>
                    </a:solidFill>
                  </a:tcPr>
                </a:tc>
                <a:tc>
                  <a:txBody>
                    <a:bodyPr/>
                    <a:lstStyle/>
                    <a:p>
                      <a:pPr marL="0" marR="0" indent="0" algn="ctr" defTabSz="914400" rtl="0" eaLnBrk="1" fontAlgn="b" latinLnBrk="0" hangingPunct="1">
                        <a:lnSpc>
                          <a:spcPct val="115000"/>
                        </a:lnSpc>
                        <a:spcBef>
                          <a:spcPts val="0"/>
                        </a:spcBef>
                        <a:spcAft>
                          <a:spcPts val="0"/>
                        </a:spcAft>
                        <a:buClrTx/>
                        <a:buSzTx/>
                        <a:buFontTx/>
                        <a:buNone/>
                        <a:tabLst/>
                        <a:defRPr/>
                      </a:pPr>
                      <a:r>
                        <a:rPr kumimoji="0" lang="en-US" sz="1800" b="0" u="none" strike="noStrike" kern="1200" cap="none" normalizeH="0" baseline="0" dirty="0" smtClean="0">
                          <a:ln>
                            <a:noFill/>
                          </a:ln>
                          <a:solidFill>
                            <a:srgbClr val="000000"/>
                          </a:solidFill>
                          <a:effectLst/>
                        </a:rPr>
                        <a:t>  90 (14.4)</a:t>
                      </a:r>
                      <a:endParaRPr kumimoji="0" lang="en-US" sz="1800" b="0" i="0" u="none" strike="noStrike" kern="1200" cap="none" normalizeH="0" baseline="0" dirty="0" smtClean="0">
                        <a:ln>
                          <a:noFill/>
                        </a:ln>
                        <a:solidFill>
                          <a:srgbClr val="000000"/>
                        </a:solidFill>
                        <a:effectLst/>
                        <a:latin typeface="Arial" charset="0"/>
                        <a:ea typeface="+mn-ea"/>
                        <a:cs typeface="+mn-cs"/>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DDDDD"/>
                    </a:solidFill>
                  </a:tcPr>
                </a:tc>
                <a:tc>
                  <a:txBody>
                    <a:bodyPr/>
                    <a:lstStyle/>
                    <a:p>
                      <a:pPr algn="ctr" fontAlgn="b"/>
                      <a:endParaRPr kumimoji="0" lang="en-US" sz="1800" b="0" i="0" u="none" strike="noStrike" kern="1200" cap="none" normalizeH="0" baseline="0" dirty="0">
                        <a:ln>
                          <a:noFill/>
                        </a:ln>
                        <a:solidFill>
                          <a:srgbClr val="000000"/>
                        </a:solidFill>
                        <a:effectLst/>
                        <a:latin typeface="Arial" charset="0"/>
                        <a:ea typeface="+mn-ea"/>
                        <a:cs typeface="+mn-cs"/>
                      </a:endParaRPr>
                    </a:p>
                  </a:txBody>
                  <a:tcPr marL="9525" marR="9525" marT="9525" marB="0" anchor="ctr">
                    <a:lnL w="12700" cap="flat" cmpd="sng" algn="ctr">
                      <a:noFill/>
                      <a:prstDash val="solid"/>
                      <a:round/>
                      <a:headEnd type="none" w="med" len="med"/>
                      <a:tailEnd type="none" w="med" len="med"/>
                    </a:lnL>
                    <a:lnT w="12700" cap="flat" cmpd="sng" algn="ctr">
                      <a:no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DDDDD"/>
                    </a:solidFill>
                  </a:tcPr>
                </a:tc>
              </a:tr>
              <a:tr h="586317">
                <a:tc>
                  <a:txBody>
                    <a:bodyPr/>
                    <a:lstStyle/>
                    <a:p>
                      <a:pPr marL="0" marR="0" indent="0" algn="l" defTabSz="914400" rtl="0" eaLnBrk="1" fontAlgn="b" latinLnBrk="0" hangingPunct="1">
                        <a:lnSpc>
                          <a:spcPct val="115000"/>
                        </a:lnSpc>
                        <a:spcBef>
                          <a:spcPts val="0"/>
                        </a:spcBef>
                        <a:spcAft>
                          <a:spcPts val="0"/>
                        </a:spcAft>
                        <a:buClrTx/>
                        <a:buSzTx/>
                        <a:buFontTx/>
                        <a:buNone/>
                        <a:tabLst/>
                        <a:defRPr/>
                      </a:pPr>
                      <a:r>
                        <a:rPr kumimoji="0" lang="en-US" sz="1800" b="1" i="1" u="none" strike="noStrike" kern="1200" cap="none" normalizeH="0" baseline="0" dirty="0" smtClean="0">
                          <a:ln>
                            <a:noFill/>
                          </a:ln>
                          <a:solidFill>
                            <a:srgbClr val="000000"/>
                          </a:solidFill>
                          <a:effectLst/>
                        </a:rPr>
                        <a:t>  ORR (CR+PR), % (95% CI)</a:t>
                      </a:r>
                      <a:endParaRPr kumimoji="0" lang="en-US" sz="1800" b="1" i="1" u="none" strike="noStrike" kern="1200" cap="none" normalizeH="0" baseline="0" dirty="0">
                        <a:ln>
                          <a:noFill/>
                        </a:ln>
                        <a:solidFill>
                          <a:srgbClr val="000000"/>
                        </a:solidFill>
                        <a:effectLst/>
                        <a:latin typeface="Arial" charset="0"/>
                        <a:ea typeface="+mn-ea"/>
                        <a:cs typeface="+mn-cs"/>
                      </a:endParaRPr>
                    </a:p>
                  </a:txBody>
                  <a:tcPr marL="9525" marR="9525" marT="9525" marB="0" anchor="ctr">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DDDDD"/>
                    </a:solidFill>
                  </a:tcPr>
                </a:tc>
                <a:tc>
                  <a:txBody>
                    <a:bodyPr/>
                    <a:lstStyle/>
                    <a:p>
                      <a:pPr marL="0" marR="0" indent="0" algn="ctr" defTabSz="914400" rtl="0" eaLnBrk="1" fontAlgn="b" latinLnBrk="0" hangingPunct="1">
                        <a:lnSpc>
                          <a:spcPct val="115000"/>
                        </a:lnSpc>
                        <a:spcBef>
                          <a:spcPts val="0"/>
                        </a:spcBef>
                        <a:spcAft>
                          <a:spcPts val="0"/>
                        </a:spcAft>
                        <a:buClrTx/>
                        <a:buSzTx/>
                        <a:buFontTx/>
                        <a:buNone/>
                        <a:tabLst/>
                        <a:defRPr/>
                      </a:pPr>
                      <a:r>
                        <a:rPr kumimoji="0" lang="en-US" sz="1800" b="0" i="1" u="none" strike="noStrike" kern="1200" cap="none" normalizeH="0" baseline="0" dirty="0" smtClean="0">
                          <a:ln>
                            <a:noFill/>
                          </a:ln>
                          <a:solidFill>
                            <a:srgbClr val="000000"/>
                          </a:solidFill>
                          <a:effectLst/>
                        </a:rPr>
                        <a:t>22.9 (19.7-26.4)</a:t>
                      </a:r>
                      <a:endParaRPr kumimoji="0" lang="en-US" sz="1800" b="0" i="1" u="none" strike="noStrike" kern="1200" cap="none" normalizeH="0" baseline="0" dirty="0" smtClean="0">
                        <a:ln>
                          <a:noFill/>
                        </a:ln>
                        <a:solidFill>
                          <a:srgbClr val="000000"/>
                        </a:solidFill>
                        <a:effectLst/>
                        <a:latin typeface="Arial" charset="0"/>
                        <a:ea typeface="+mn-ea"/>
                        <a:cs typeface="+mn-cs"/>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DDDDD"/>
                    </a:solidFill>
                  </a:tcPr>
                </a:tc>
                <a:tc>
                  <a:txBody>
                    <a:bodyPr/>
                    <a:lstStyle/>
                    <a:p>
                      <a:pPr marL="0" marR="0" indent="0" algn="ctr" defTabSz="914400" rtl="0" eaLnBrk="1" fontAlgn="b" latinLnBrk="0" hangingPunct="1">
                        <a:lnSpc>
                          <a:spcPct val="115000"/>
                        </a:lnSpc>
                        <a:spcBef>
                          <a:spcPts val="0"/>
                        </a:spcBef>
                        <a:spcAft>
                          <a:spcPts val="0"/>
                        </a:spcAft>
                        <a:buClrTx/>
                        <a:buSzTx/>
                        <a:buFontTx/>
                        <a:buNone/>
                        <a:tabLst/>
                        <a:defRPr/>
                      </a:pPr>
                      <a:r>
                        <a:rPr kumimoji="0" lang="en-US" sz="1800" b="0" i="1" u="none" strike="noStrike" kern="1200" cap="none" normalizeH="0" baseline="0" dirty="0" smtClean="0">
                          <a:ln>
                            <a:noFill/>
                          </a:ln>
                          <a:solidFill>
                            <a:srgbClr val="000000"/>
                          </a:solidFill>
                          <a:effectLst/>
                        </a:rPr>
                        <a:t>13.6 (11.0-16.5)</a:t>
                      </a:r>
                      <a:endParaRPr kumimoji="0" lang="en-US" sz="1800" b="0" i="1" u="none" strike="noStrike" kern="1200" cap="none" normalizeH="0" baseline="0" dirty="0" smtClean="0">
                        <a:ln>
                          <a:noFill/>
                        </a:ln>
                        <a:solidFill>
                          <a:srgbClr val="000000"/>
                        </a:solidFill>
                        <a:effectLst/>
                        <a:latin typeface="Arial" charset="0"/>
                        <a:ea typeface="+mn-ea"/>
                        <a:cs typeface="+mn-cs"/>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DDDDD"/>
                    </a:solidFill>
                  </a:tcPr>
                </a:tc>
                <a:tc>
                  <a:txBody>
                    <a:bodyPr/>
                    <a:lstStyle/>
                    <a:p>
                      <a:pPr marL="0" marR="0" indent="0" algn="ctr" defTabSz="914400" rtl="0" eaLnBrk="1" fontAlgn="auto" latinLnBrk="0" hangingPunct="1">
                        <a:lnSpc>
                          <a:spcPts val="1500"/>
                        </a:lnSpc>
                        <a:spcBef>
                          <a:spcPts val="70"/>
                        </a:spcBef>
                        <a:spcAft>
                          <a:spcPts val="200"/>
                        </a:spcAft>
                        <a:buClrTx/>
                        <a:buSzTx/>
                        <a:buFontTx/>
                        <a:buNone/>
                        <a:tabLst/>
                        <a:defRPr/>
                      </a:pPr>
                      <a:r>
                        <a:rPr lang="en-US" sz="1800" b="0" i="1" kern="1200" dirty="0" smtClean="0">
                          <a:solidFill>
                            <a:srgbClr val="000000"/>
                          </a:solidFill>
                          <a:effectLst/>
                        </a:rPr>
                        <a:t>&lt;.001</a:t>
                      </a:r>
                      <a:endParaRPr lang="en-US" sz="1800" b="0" i="1" kern="1200" dirty="0">
                        <a:solidFill>
                          <a:srgbClr val="000000"/>
                        </a:solidFill>
                        <a:effectLst/>
                        <a:latin typeface="+mn-lt"/>
                        <a:ea typeface="+mn-ea"/>
                        <a:cs typeface="+mn-cs"/>
                      </a:endParaRPr>
                    </a:p>
                  </a:txBody>
                  <a:tcPr marL="9525" marR="9525" marT="9525" marB="0" anchor="ctr">
                    <a:lnL w="12700" cap="flat" cmpd="sng" algn="ctr">
                      <a:noFill/>
                      <a:prstDash val="solid"/>
                      <a:round/>
                      <a:headEnd type="none" w="med" len="med"/>
                      <a:tailEnd type="none" w="med" len="med"/>
                    </a:lnL>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DDDDD"/>
                    </a:solidFill>
                  </a:tcPr>
                </a:tc>
              </a:tr>
              <a:tr h="556798">
                <a:tc>
                  <a:txBody>
                    <a:bodyPr/>
                    <a:lstStyle/>
                    <a:p>
                      <a:pPr marL="0" algn="l" defTabSz="914400" rtl="0" eaLnBrk="1" fontAlgn="b" latinLnBrk="0" hangingPunct="1"/>
                      <a:r>
                        <a:rPr kumimoji="0" lang="en-US" sz="1800" b="1" i="1" u="none" strike="noStrike" kern="1200" cap="none" normalizeH="0" baseline="0" dirty="0" smtClean="0">
                          <a:ln>
                            <a:noFill/>
                          </a:ln>
                          <a:solidFill>
                            <a:srgbClr val="000000"/>
                          </a:solidFill>
                          <a:effectLst/>
                        </a:rPr>
                        <a:t>  DCR (CR+PR+SD), % (95% CI)</a:t>
                      </a:r>
                      <a:endParaRPr kumimoji="0" lang="en-US" sz="1800" b="1" i="1" u="none" strike="noStrike" kern="1200" cap="none" normalizeH="0" baseline="0" dirty="0">
                        <a:ln>
                          <a:noFill/>
                        </a:ln>
                        <a:solidFill>
                          <a:srgbClr val="000000"/>
                        </a:solidFill>
                        <a:effectLst/>
                        <a:latin typeface="Arial" charset="0"/>
                        <a:ea typeface="+mn-ea"/>
                        <a:cs typeface="+mn-cs"/>
                      </a:endParaRPr>
                    </a:p>
                  </a:txBody>
                  <a:tcPr marL="9525" marR="9525" marT="9525" marB="0" anchor="ctr">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DDDDD"/>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kumimoji="0" lang="en-US" sz="1800" b="0" i="1" u="none" strike="noStrike" kern="1200" cap="none" normalizeH="0" baseline="0" dirty="0" smtClean="0">
                          <a:ln>
                            <a:noFill/>
                          </a:ln>
                          <a:solidFill>
                            <a:srgbClr val="000000"/>
                          </a:solidFill>
                          <a:effectLst/>
                        </a:rPr>
                        <a:t>64.0 (60.1-67.8)</a:t>
                      </a:r>
                      <a:endParaRPr kumimoji="0" lang="en-US" sz="1800" b="0" i="1" u="none" strike="noStrike" kern="1200" cap="none" normalizeH="0" baseline="0" dirty="0" smtClean="0">
                        <a:ln>
                          <a:noFill/>
                        </a:ln>
                        <a:solidFill>
                          <a:srgbClr val="000000"/>
                        </a:solidFill>
                        <a:effectLst/>
                        <a:latin typeface="Arial" charset="0"/>
                        <a:ea typeface="+mn-ea"/>
                        <a:cs typeface="+mn-cs"/>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DDDDD"/>
                    </a:solidFill>
                  </a:tcPr>
                </a:tc>
                <a:tc>
                  <a:txBody>
                    <a:bodyPr/>
                    <a:lstStyle/>
                    <a:p>
                      <a:pPr marL="0" algn="ctr" defTabSz="914400" rtl="0" eaLnBrk="1" fontAlgn="b" latinLnBrk="0" hangingPunct="1"/>
                      <a:r>
                        <a:rPr kumimoji="0" lang="en-US" sz="1800" b="0" i="1" u="none" strike="noStrike" kern="1200" cap="none" normalizeH="0" baseline="0" dirty="0" smtClean="0">
                          <a:ln>
                            <a:noFill/>
                          </a:ln>
                          <a:solidFill>
                            <a:srgbClr val="000000"/>
                          </a:solidFill>
                          <a:effectLst/>
                        </a:rPr>
                        <a:t>52.6 (48.6-56.6 )</a:t>
                      </a:r>
                      <a:endParaRPr kumimoji="0" lang="en-US" sz="1800" b="0" i="1" u="none" strike="noStrike" kern="1200" cap="none" normalizeH="0" baseline="0" dirty="0">
                        <a:ln>
                          <a:noFill/>
                        </a:ln>
                        <a:solidFill>
                          <a:srgbClr val="000000"/>
                        </a:solidFill>
                        <a:effectLst/>
                        <a:latin typeface="Arial" charset="0"/>
                        <a:ea typeface="+mn-ea"/>
                        <a:cs typeface="+mn-cs"/>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DDDDD"/>
                    </a:solidFill>
                  </a:tcPr>
                </a:tc>
                <a:tc>
                  <a:txBody>
                    <a:bodyPr/>
                    <a:lstStyle/>
                    <a:p>
                      <a:pPr marL="0" marR="0" indent="0" algn="ctr" defTabSz="914400" rtl="0" eaLnBrk="1" fontAlgn="auto" latinLnBrk="0" hangingPunct="1">
                        <a:lnSpc>
                          <a:spcPts val="1500"/>
                        </a:lnSpc>
                        <a:spcBef>
                          <a:spcPts val="70"/>
                        </a:spcBef>
                        <a:spcAft>
                          <a:spcPts val="200"/>
                        </a:spcAft>
                        <a:buClrTx/>
                        <a:buSzTx/>
                        <a:buFontTx/>
                        <a:buNone/>
                        <a:tabLst/>
                        <a:defRPr/>
                      </a:pPr>
                      <a:r>
                        <a:rPr lang="en-US" sz="1800" b="0" i="1" kern="1200" dirty="0" smtClean="0">
                          <a:solidFill>
                            <a:srgbClr val="000000"/>
                          </a:solidFill>
                          <a:effectLst/>
                        </a:rPr>
                        <a:t>&lt;.001</a:t>
                      </a:r>
                      <a:endParaRPr lang="en-US" sz="1800" b="0" i="1" kern="1200" dirty="0">
                        <a:solidFill>
                          <a:srgbClr val="000000"/>
                        </a:solidFill>
                        <a:effectLst/>
                        <a:latin typeface="+mn-lt"/>
                        <a:ea typeface="+mn-ea"/>
                        <a:cs typeface="+mn-cs"/>
                      </a:endParaRPr>
                    </a:p>
                  </a:txBody>
                  <a:tcPr marL="9525" marR="9525" marT="9525" marB="0" anchor="ctr">
                    <a:lnL w="12700" cap="flat" cmpd="sng" algn="ctr">
                      <a:noFill/>
                      <a:prstDash val="solid"/>
                      <a:round/>
                      <a:headEnd type="none" w="med" len="med"/>
                      <a:tailEnd type="none" w="med" len="med"/>
                    </a:lnL>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DDDDD"/>
                    </a:solidFill>
                  </a:tcPr>
                </a:tc>
              </a:tr>
            </a:tbl>
          </a:graphicData>
        </a:graphic>
      </p:graphicFrame>
      <p:sp>
        <p:nvSpPr>
          <p:cNvPr id="6" name="TextBox 5"/>
          <p:cNvSpPr txBox="1"/>
          <p:nvPr/>
        </p:nvSpPr>
        <p:spPr>
          <a:xfrm>
            <a:off x="0" y="6483326"/>
            <a:ext cx="8763000" cy="384721"/>
          </a:xfrm>
          <a:prstGeom prst="rect">
            <a:avLst/>
          </a:prstGeom>
          <a:noFill/>
        </p:spPr>
        <p:txBody>
          <a:bodyPr wrap="square" rtlCol="0">
            <a:spAutoFit/>
          </a:bodyPr>
          <a:lstStyle/>
          <a:p>
            <a:pPr eaLnBrk="0" fontAlgn="base" hangingPunct="0">
              <a:lnSpc>
                <a:spcPct val="95000"/>
              </a:lnSpc>
              <a:spcBef>
                <a:spcPct val="0"/>
              </a:spcBef>
              <a:spcAft>
                <a:spcPct val="0"/>
              </a:spcAft>
            </a:pPr>
            <a:r>
              <a:rPr lang="en-US" sz="1000" i="1" dirty="0">
                <a:solidFill>
                  <a:srgbClr val="FFFFFF"/>
                </a:solidFill>
                <a:ea typeface="Calibri" pitchFamily="34" charset="0"/>
                <a:cs typeface="Arial" pitchFamily="34" charset="0"/>
              </a:rPr>
              <a:t>Abbreviations: CI=confidence interval; CR=complete response;  DCR=disease control rate; ITT=intention-to-treat; ORR=objective response rate; PD=progressive disease;  PR=partial response; RECIST=Response Evaluation Criteria in Solid Tumors; SD=stable disease.  </a:t>
            </a:r>
            <a:endParaRPr lang="en-US" sz="1000" dirty="0">
              <a:solidFill>
                <a:srgbClr val="FFFFFF"/>
              </a:solidFill>
            </a:endParaRPr>
          </a:p>
        </p:txBody>
      </p:sp>
      <p:sp>
        <p:nvSpPr>
          <p:cNvPr id="5" name="CasellaDiTesto 4"/>
          <p:cNvSpPr txBox="1"/>
          <p:nvPr/>
        </p:nvSpPr>
        <p:spPr>
          <a:xfrm>
            <a:off x="7093209" y="6597352"/>
            <a:ext cx="2015295" cy="261610"/>
          </a:xfrm>
          <a:prstGeom prst="rect">
            <a:avLst/>
          </a:prstGeom>
          <a:noFill/>
        </p:spPr>
        <p:txBody>
          <a:bodyPr wrap="none" rtlCol="0">
            <a:spAutoFit/>
          </a:bodyPr>
          <a:lstStyle/>
          <a:p>
            <a:r>
              <a:rPr lang="it-IT" sz="1100" dirty="0" err="1" smtClean="0">
                <a:solidFill>
                  <a:srgbClr val="000000"/>
                </a:solidFill>
              </a:rPr>
              <a:t>Garon</a:t>
            </a:r>
            <a:r>
              <a:rPr lang="it-IT" sz="1100" dirty="0" smtClean="0">
                <a:solidFill>
                  <a:srgbClr val="000000"/>
                </a:solidFill>
              </a:rPr>
              <a:t> </a:t>
            </a:r>
            <a:r>
              <a:rPr lang="it-IT" sz="1100" dirty="0" err="1" smtClean="0">
                <a:solidFill>
                  <a:srgbClr val="000000"/>
                </a:solidFill>
              </a:rPr>
              <a:t>et</a:t>
            </a:r>
            <a:r>
              <a:rPr lang="it-IT" sz="1100" dirty="0" smtClean="0">
                <a:solidFill>
                  <a:srgbClr val="000000"/>
                </a:solidFill>
              </a:rPr>
              <a:t> al, The </a:t>
            </a:r>
            <a:r>
              <a:rPr lang="it-IT" sz="1100" dirty="0" err="1" smtClean="0">
                <a:solidFill>
                  <a:srgbClr val="000000"/>
                </a:solidFill>
              </a:rPr>
              <a:t>Lancet</a:t>
            </a:r>
            <a:r>
              <a:rPr lang="it-IT" sz="1100" dirty="0" smtClean="0">
                <a:solidFill>
                  <a:srgbClr val="000000"/>
                </a:solidFill>
              </a:rPr>
              <a:t> 2014</a:t>
            </a:r>
            <a:endParaRPr lang="it-IT" sz="1100" dirty="0">
              <a:solidFill>
                <a:srgbClr val="000000"/>
              </a:solidFill>
            </a:endParaRPr>
          </a:p>
        </p:txBody>
      </p:sp>
    </p:spTree>
    <p:extLst>
      <p:ext uri="{BB962C8B-B14F-4D97-AF65-F5344CB8AC3E}">
        <p14:creationId xmlns:p14="http://schemas.microsoft.com/office/powerpoint/2010/main" val="29458193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52513"/>
          </a:xfrm>
        </p:spPr>
        <p:txBody>
          <a:bodyPr anchor="ctr"/>
          <a:lstStyle/>
          <a:p>
            <a:pPr>
              <a:lnSpc>
                <a:spcPct val="100000"/>
              </a:lnSpc>
            </a:pPr>
            <a:r>
              <a:rPr lang="en-US" sz="3200" dirty="0" smtClean="0">
                <a:solidFill>
                  <a:srgbClr val="0000FF"/>
                </a:solidFill>
                <a:latin typeface="Arial" pitchFamily="34" charset="0"/>
                <a:cs typeface="Arial" pitchFamily="34" charset="0"/>
              </a:rPr>
              <a:t>REVEL: Progression-Free Survival</a:t>
            </a:r>
            <a:r>
              <a:rPr lang="en-US" dirty="0" smtClean="0">
                <a:solidFill>
                  <a:srgbClr val="0000FF"/>
                </a:solidFill>
                <a:latin typeface="Arial" pitchFamily="34" charset="0"/>
                <a:cs typeface="Arial" pitchFamily="34" charset="0"/>
              </a:rPr>
              <a:t/>
            </a:r>
            <a:br>
              <a:rPr lang="en-US" dirty="0" smtClean="0">
                <a:solidFill>
                  <a:srgbClr val="0000FF"/>
                </a:solidFill>
                <a:latin typeface="Arial" pitchFamily="34" charset="0"/>
                <a:cs typeface="Arial" pitchFamily="34" charset="0"/>
              </a:rPr>
            </a:br>
            <a:r>
              <a:rPr lang="en-US" sz="1800" dirty="0">
                <a:solidFill>
                  <a:srgbClr val="0000FF"/>
                </a:solidFill>
                <a:latin typeface="Arial" pitchFamily="34" charset="0"/>
                <a:cs typeface="Arial" pitchFamily="34" charset="0"/>
              </a:rPr>
              <a:t>ITT Population, Investigator Assessment</a:t>
            </a:r>
          </a:p>
        </p:txBody>
      </p:sp>
      <p:grpSp>
        <p:nvGrpSpPr>
          <p:cNvPr id="3" name="Group 334"/>
          <p:cNvGrpSpPr/>
          <p:nvPr/>
        </p:nvGrpSpPr>
        <p:grpSpPr>
          <a:xfrm>
            <a:off x="3669116" y="1356997"/>
            <a:ext cx="4945992" cy="1706383"/>
            <a:chOff x="3149130" y="1189039"/>
            <a:chExt cx="4945992" cy="1706383"/>
          </a:xfrm>
        </p:grpSpPr>
        <p:sp>
          <p:nvSpPr>
            <p:cNvPr id="336" name="Line 81"/>
            <p:cNvSpPr>
              <a:spLocks noChangeShapeType="1"/>
            </p:cNvSpPr>
            <p:nvPr/>
          </p:nvSpPr>
          <p:spPr bwMode="auto">
            <a:xfrm>
              <a:off x="3157362" y="1621054"/>
              <a:ext cx="4846320" cy="0"/>
            </a:xfrm>
            <a:prstGeom prst="line">
              <a:avLst/>
            </a:prstGeom>
            <a:noFill/>
            <a:ln w="158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153"/>
              <a:endParaRPr lang="en-US" sz="1600" b="1" dirty="0">
                <a:solidFill>
                  <a:srgbClr val="000000"/>
                </a:solidFill>
              </a:endParaRPr>
            </a:p>
          </p:txBody>
        </p:sp>
        <p:sp>
          <p:nvSpPr>
            <p:cNvPr id="337" name="Line 82"/>
            <p:cNvSpPr>
              <a:spLocks noChangeShapeType="1"/>
            </p:cNvSpPr>
            <p:nvPr/>
          </p:nvSpPr>
          <p:spPr bwMode="auto">
            <a:xfrm>
              <a:off x="3157362" y="2148988"/>
              <a:ext cx="4937760" cy="0"/>
            </a:xfrm>
            <a:prstGeom prst="line">
              <a:avLst/>
            </a:prstGeom>
            <a:noFill/>
            <a:ln w="158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153"/>
              <a:endParaRPr lang="en-US" sz="1600" b="1" dirty="0">
                <a:solidFill>
                  <a:srgbClr val="000000"/>
                </a:solidFill>
              </a:endParaRPr>
            </a:p>
          </p:txBody>
        </p:sp>
        <p:sp>
          <p:nvSpPr>
            <p:cNvPr id="338" name="Rectangle 83"/>
            <p:cNvSpPr>
              <a:spLocks noChangeArrowheads="1"/>
            </p:cNvSpPr>
            <p:nvPr/>
          </p:nvSpPr>
          <p:spPr bwMode="auto">
            <a:xfrm>
              <a:off x="4647321" y="1390460"/>
              <a:ext cx="157575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600" b="1" dirty="0" smtClean="0">
                  <a:solidFill>
                    <a:srgbClr val="000000"/>
                  </a:solidFill>
                </a:rPr>
                <a:t>Median (95% CI)</a:t>
              </a:r>
            </a:p>
          </p:txBody>
        </p:sp>
        <p:sp>
          <p:nvSpPr>
            <p:cNvPr id="341" name="Rectangle 86"/>
            <p:cNvSpPr>
              <a:spLocks noChangeArrowheads="1"/>
            </p:cNvSpPr>
            <p:nvPr/>
          </p:nvSpPr>
          <p:spPr bwMode="auto">
            <a:xfrm>
              <a:off x="6498744" y="1370484"/>
              <a:ext cx="151483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600" b="1" dirty="0" smtClean="0">
                  <a:solidFill>
                    <a:srgbClr val="000000"/>
                  </a:solidFill>
                </a:rPr>
                <a:t>Censoring Rate</a:t>
              </a:r>
            </a:p>
          </p:txBody>
        </p:sp>
        <p:sp>
          <p:nvSpPr>
            <p:cNvPr id="343" name="Rectangle 98"/>
            <p:cNvSpPr>
              <a:spLocks noChangeArrowheads="1"/>
            </p:cNvSpPr>
            <p:nvPr/>
          </p:nvSpPr>
          <p:spPr bwMode="auto">
            <a:xfrm>
              <a:off x="3157361" y="2182953"/>
              <a:ext cx="242534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600" b="1" dirty="0" smtClean="0">
                  <a:solidFill>
                    <a:srgbClr val="FF0000"/>
                  </a:solidFill>
                </a:rPr>
                <a:t>RAM+DOC</a:t>
              </a:r>
              <a:r>
                <a:rPr lang="en-US" altLang="en-US" sz="1600" b="1" dirty="0" smtClean="0">
                  <a:solidFill>
                    <a:srgbClr val="000000"/>
                  </a:solidFill>
                </a:rPr>
                <a:t> </a:t>
              </a:r>
              <a:r>
                <a:rPr lang="en-US" altLang="en-US" sz="1600" b="1" i="1" dirty="0" err="1" smtClean="0">
                  <a:solidFill>
                    <a:srgbClr val="000000"/>
                  </a:solidFill>
                </a:rPr>
                <a:t>vs</a:t>
              </a:r>
              <a:r>
                <a:rPr lang="en-US" altLang="en-US" sz="1600" b="1" dirty="0" smtClean="0">
                  <a:solidFill>
                    <a:srgbClr val="000000"/>
                  </a:solidFill>
                </a:rPr>
                <a:t> </a:t>
              </a:r>
              <a:r>
                <a:rPr lang="en-US" altLang="en-US" sz="1600" b="1" dirty="0" smtClean="0">
                  <a:solidFill>
                    <a:srgbClr val="0000FF"/>
                  </a:solidFill>
                </a:rPr>
                <a:t>PL+DOC</a:t>
              </a:r>
              <a:r>
                <a:rPr lang="en-US" altLang="en-US" sz="1600" b="1" dirty="0" smtClean="0">
                  <a:solidFill>
                    <a:srgbClr val="000000"/>
                  </a:solidFill>
                </a:rPr>
                <a:t>:</a:t>
              </a:r>
            </a:p>
          </p:txBody>
        </p:sp>
        <p:sp>
          <p:nvSpPr>
            <p:cNvPr id="344" name="Rectangle 99"/>
            <p:cNvSpPr>
              <a:spLocks noChangeArrowheads="1"/>
            </p:cNvSpPr>
            <p:nvPr/>
          </p:nvSpPr>
          <p:spPr bwMode="auto">
            <a:xfrm>
              <a:off x="4861854" y="1647581"/>
              <a:ext cx="11205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defTabSz="457153"/>
              <a:r>
                <a:rPr lang="en-US" altLang="en-US" sz="1600" b="1" dirty="0" smtClean="0">
                  <a:solidFill>
                    <a:srgbClr val="000000"/>
                  </a:solidFill>
                </a:rPr>
                <a:t>4.5 (4.2-5.4)</a:t>
              </a:r>
            </a:p>
          </p:txBody>
        </p:sp>
        <p:sp>
          <p:nvSpPr>
            <p:cNvPr id="346" name="Rectangle 101"/>
            <p:cNvSpPr>
              <a:spLocks noChangeArrowheads="1"/>
            </p:cNvSpPr>
            <p:nvPr/>
          </p:nvSpPr>
          <p:spPr bwMode="auto">
            <a:xfrm>
              <a:off x="6949738" y="1647581"/>
              <a:ext cx="57054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defTabSz="457153"/>
              <a:r>
                <a:rPr lang="en-US" altLang="en-US" sz="1600" b="1" dirty="0" smtClean="0">
                  <a:solidFill>
                    <a:srgbClr val="000000"/>
                  </a:solidFill>
                </a:rPr>
                <a:t>11.1%</a:t>
              </a:r>
            </a:p>
          </p:txBody>
        </p:sp>
        <p:sp>
          <p:nvSpPr>
            <p:cNvPr id="347" name="Rectangle 109"/>
            <p:cNvSpPr>
              <a:spLocks noChangeArrowheads="1"/>
            </p:cNvSpPr>
            <p:nvPr/>
          </p:nvSpPr>
          <p:spPr bwMode="auto">
            <a:xfrm>
              <a:off x="4861854" y="1886326"/>
              <a:ext cx="11205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defTabSz="457153"/>
              <a:r>
                <a:rPr lang="en-US" altLang="en-US" sz="1600" b="1" dirty="0" smtClean="0">
                  <a:solidFill>
                    <a:srgbClr val="000000"/>
                  </a:solidFill>
                </a:rPr>
                <a:t>3.0 (2.8-3.9)</a:t>
              </a:r>
            </a:p>
          </p:txBody>
        </p:sp>
        <p:sp>
          <p:nvSpPr>
            <p:cNvPr id="349" name="Rectangle 111"/>
            <p:cNvSpPr>
              <a:spLocks noChangeArrowheads="1"/>
            </p:cNvSpPr>
            <p:nvPr/>
          </p:nvSpPr>
          <p:spPr bwMode="auto">
            <a:xfrm>
              <a:off x="7004128" y="1886326"/>
              <a:ext cx="52578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defTabSz="457153"/>
              <a:r>
                <a:rPr lang="en-US" altLang="en-US" sz="1600" b="1" dirty="0" smtClean="0">
                  <a:solidFill>
                    <a:srgbClr val="000000"/>
                  </a:solidFill>
                </a:rPr>
                <a:t> 6.7%</a:t>
              </a:r>
            </a:p>
          </p:txBody>
        </p:sp>
        <p:sp>
          <p:nvSpPr>
            <p:cNvPr id="350" name="Rectangle 119"/>
            <p:cNvSpPr>
              <a:spLocks noChangeArrowheads="1"/>
            </p:cNvSpPr>
            <p:nvPr/>
          </p:nvSpPr>
          <p:spPr bwMode="auto">
            <a:xfrm>
              <a:off x="3149130" y="2417106"/>
              <a:ext cx="415177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defTabSz="457153"/>
              <a:r>
                <a:rPr lang="en-US" altLang="en-US" sz="1600" b="1" dirty="0" smtClean="0">
                  <a:solidFill>
                    <a:srgbClr val="000000"/>
                  </a:solidFill>
                </a:rPr>
                <a:t>Stratified HR (95% CI) = 0.762 (0.677-0.859)</a:t>
              </a:r>
            </a:p>
          </p:txBody>
        </p:sp>
        <p:sp>
          <p:nvSpPr>
            <p:cNvPr id="351" name="Rectangle 128"/>
            <p:cNvSpPr>
              <a:spLocks noChangeArrowheads="1"/>
            </p:cNvSpPr>
            <p:nvPr/>
          </p:nvSpPr>
          <p:spPr bwMode="auto">
            <a:xfrm>
              <a:off x="3169707" y="2649201"/>
              <a:ext cx="270106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defTabSz="457153"/>
              <a:r>
                <a:rPr lang="en-US" altLang="en-US" sz="1600" b="1" dirty="0" smtClean="0">
                  <a:solidFill>
                    <a:srgbClr val="000000"/>
                  </a:solidFill>
                </a:rPr>
                <a:t>Stratified log-rank </a:t>
              </a:r>
              <a:r>
                <a:rPr lang="en-US" altLang="en-US" sz="1600" b="1" i="1" dirty="0" smtClean="0">
                  <a:solidFill>
                    <a:srgbClr val="000000"/>
                  </a:solidFill>
                </a:rPr>
                <a:t>P</a:t>
              </a:r>
              <a:r>
                <a:rPr lang="en-US" altLang="en-US" sz="1600" b="1" dirty="0" smtClean="0">
                  <a:solidFill>
                    <a:srgbClr val="000000"/>
                  </a:solidFill>
                </a:rPr>
                <a:t> &lt; .0001</a:t>
              </a:r>
            </a:p>
          </p:txBody>
        </p:sp>
        <p:sp>
          <p:nvSpPr>
            <p:cNvPr id="353" name="Line 149"/>
            <p:cNvSpPr>
              <a:spLocks noChangeShapeType="1"/>
            </p:cNvSpPr>
            <p:nvPr/>
          </p:nvSpPr>
          <p:spPr bwMode="auto">
            <a:xfrm flipV="1">
              <a:off x="6914433" y="1189039"/>
              <a:ext cx="0" cy="7579"/>
            </a:xfrm>
            <a:prstGeom prst="line">
              <a:avLst/>
            </a:prstGeom>
            <a:noFill/>
            <a:ln w="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153"/>
              <a:endParaRPr lang="en-US" sz="1600" b="1" dirty="0">
                <a:solidFill>
                  <a:srgbClr val="000000"/>
                </a:solidFill>
              </a:endParaRPr>
            </a:p>
          </p:txBody>
        </p:sp>
        <p:sp>
          <p:nvSpPr>
            <p:cNvPr id="354" name="Rectangle 95"/>
            <p:cNvSpPr>
              <a:spLocks noChangeArrowheads="1"/>
            </p:cNvSpPr>
            <p:nvPr/>
          </p:nvSpPr>
          <p:spPr bwMode="auto">
            <a:xfrm>
              <a:off x="3174929" y="1637850"/>
              <a:ext cx="104195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600" b="1" dirty="0" smtClean="0">
                  <a:solidFill>
                    <a:srgbClr val="FF0000"/>
                  </a:solidFill>
                </a:rPr>
                <a:t>RAM+DOC</a:t>
              </a:r>
            </a:p>
          </p:txBody>
        </p:sp>
        <p:sp>
          <p:nvSpPr>
            <p:cNvPr id="355" name="Rectangle 108"/>
            <p:cNvSpPr>
              <a:spLocks noChangeArrowheads="1"/>
            </p:cNvSpPr>
            <p:nvPr/>
          </p:nvSpPr>
          <p:spPr bwMode="auto">
            <a:xfrm>
              <a:off x="3174929" y="1876595"/>
              <a:ext cx="83676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600" b="1" dirty="0" smtClean="0">
                  <a:solidFill>
                    <a:srgbClr val="0000FF"/>
                  </a:solidFill>
                </a:rPr>
                <a:t>PL+DOC</a:t>
              </a:r>
            </a:p>
          </p:txBody>
        </p:sp>
      </p:grpSp>
      <p:sp>
        <p:nvSpPr>
          <p:cNvPr id="182" name="Rectangle 181"/>
          <p:cNvSpPr>
            <a:spLocks noChangeArrowheads="1"/>
          </p:cNvSpPr>
          <p:nvPr/>
        </p:nvSpPr>
        <p:spPr bwMode="auto">
          <a:xfrm rot="16200000">
            <a:off x="-878299" y="3100542"/>
            <a:ext cx="2805472" cy="222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400" b="1" dirty="0" smtClean="0">
                <a:solidFill>
                  <a:srgbClr val="000000"/>
                </a:solidFill>
              </a:rPr>
              <a:t>Progression-Free Survival (%)</a:t>
            </a:r>
          </a:p>
        </p:txBody>
      </p:sp>
      <p:sp>
        <p:nvSpPr>
          <p:cNvPr id="183" name="Rectangle 75"/>
          <p:cNvSpPr>
            <a:spLocks noChangeArrowheads="1"/>
          </p:cNvSpPr>
          <p:nvPr/>
        </p:nvSpPr>
        <p:spPr bwMode="auto">
          <a:xfrm>
            <a:off x="195943" y="6030764"/>
            <a:ext cx="78066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200" b="1" dirty="0" smtClean="0">
                <a:solidFill>
                  <a:srgbClr val="000000"/>
                </a:solidFill>
                <a:latin typeface="Arial"/>
              </a:rPr>
              <a:t>RAM+DOC</a:t>
            </a:r>
          </a:p>
        </p:txBody>
      </p:sp>
      <p:sp>
        <p:nvSpPr>
          <p:cNvPr id="184" name="Rectangle 76"/>
          <p:cNvSpPr>
            <a:spLocks noChangeArrowheads="1"/>
          </p:cNvSpPr>
          <p:nvPr/>
        </p:nvSpPr>
        <p:spPr bwMode="auto">
          <a:xfrm>
            <a:off x="195943" y="6221510"/>
            <a:ext cx="628377"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200" b="1" dirty="0" smtClean="0">
                <a:solidFill>
                  <a:srgbClr val="000000"/>
                </a:solidFill>
                <a:latin typeface="Arial"/>
              </a:rPr>
              <a:t>PL+DOC</a:t>
            </a:r>
          </a:p>
        </p:txBody>
      </p:sp>
      <p:sp>
        <p:nvSpPr>
          <p:cNvPr id="185" name="Rectangle 112"/>
          <p:cNvSpPr>
            <a:spLocks noChangeArrowheads="1"/>
          </p:cNvSpPr>
          <p:nvPr/>
        </p:nvSpPr>
        <p:spPr bwMode="auto">
          <a:xfrm>
            <a:off x="195943" y="5779782"/>
            <a:ext cx="1075615"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200" b="1" dirty="0" smtClean="0">
                <a:solidFill>
                  <a:srgbClr val="000000"/>
                </a:solidFill>
              </a:rPr>
              <a:t>Number at risk</a:t>
            </a:r>
          </a:p>
        </p:txBody>
      </p:sp>
      <p:grpSp>
        <p:nvGrpSpPr>
          <p:cNvPr id="6" name="Group 185"/>
          <p:cNvGrpSpPr/>
          <p:nvPr/>
        </p:nvGrpSpPr>
        <p:grpSpPr>
          <a:xfrm>
            <a:off x="1408563" y="4495459"/>
            <a:ext cx="1251748" cy="555988"/>
            <a:chOff x="4468671" y="4862422"/>
            <a:chExt cx="744751" cy="419746"/>
          </a:xfrm>
        </p:grpSpPr>
        <p:sp>
          <p:nvSpPr>
            <p:cNvPr id="187" name="Rectangle 73"/>
            <p:cNvSpPr>
              <a:spLocks noChangeArrowheads="1"/>
            </p:cNvSpPr>
            <p:nvPr/>
          </p:nvSpPr>
          <p:spPr bwMode="auto">
            <a:xfrm>
              <a:off x="4748952" y="4862422"/>
              <a:ext cx="464470" cy="13941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200" b="1" dirty="0" smtClean="0">
                  <a:solidFill>
                    <a:srgbClr val="000000"/>
                  </a:solidFill>
                </a:rPr>
                <a:t>RAM+DOC</a:t>
              </a:r>
            </a:p>
          </p:txBody>
        </p:sp>
        <p:sp>
          <p:nvSpPr>
            <p:cNvPr id="188" name="Rectangle 74"/>
            <p:cNvSpPr>
              <a:spLocks noChangeArrowheads="1"/>
            </p:cNvSpPr>
            <p:nvPr/>
          </p:nvSpPr>
          <p:spPr bwMode="auto">
            <a:xfrm>
              <a:off x="4748951" y="5000366"/>
              <a:ext cx="373865" cy="13941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200" b="1" dirty="0" smtClean="0">
                  <a:solidFill>
                    <a:srgbClr val="000000"/>
                  </a:solidFill>
                </a:rPr>
                <a:t>PL+DOC</a:t>
              </a:r>
            </a:p>
          </p:txBody>
        </p:sp>
        <p:sp>
          <p:nvSpPr>
            <p:cNvPr id="190" name="Line 146"/>
            <p:cNvSpPr>
              <a:spLocks noChangeShapeType="1"/>
            </p:cNvSpPr>
            <p:nvPr/>
          </p:nvSpPr>
          <p:spPr bwMode="auto">
            <a:xfrm>
              <a:off x="4578571" y="5190728"/>
              <a:ext cx="0" cy="9144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153"/>
              <a:endParaRPr lang="en-US" sz="1200" b="1" dirty="0">
                <a:solidFill>
                  <a:srgbClr val="000000"/>
                </a:solidFill>
              </a:endParaRPr>
            </a:p>
          </p:txBody>
        </p:sp>
        <p:sp>
          <p:nvSpPr>
            <p:cNvPr id="191" name="Line 147"/>
            <p:cNvSpPr>
              <a:spLocks noChangeShapeType="1"/>
            </p:cNvSpPr>
            <p:nvPr/>
          </p:nvSpPr>
          <p:spPr bwMode="auto">
            <a:xfrm>
              <a:off x="4468671" y="4949064"/>
              <a:ext cx="216007" cy="0"/>
            </a:xfrm>
            <a:prstGeom prst="line">
              <a:avLst/>
            </a:prstGeom>
            <a:noFill/>
            <a:ln w="19050">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153"/>
              <a:endParaRPr lang="en-US" sz="1200" b="1" dirty="0">
                <a:solidFill>
                  <a:srgbClr val="000000"/>
                </a:solidFill>
              </a:endParaRPr>
            </a:p>
          </p:txBody>
        </p:sp>
        <p:sp>
          <p:nvSpPr>
            <p:cNvPr id="192" name="Line 148"/>
            <p:cNvSpPr>
              <a:spLocks noChangeShapeType="1"/>
            </p:cNvSpPr>
            <p:nvPr/>
          </p:nvSpPr>
          <p:spPr bwMode="auto">
            <a:xfrm>
              <a:off x="4468672" y="5082004"/>
              <a:ext cx="216007" cy="0"/>
            </a:xfrm>
            <a:prstGeom prst="line">
              <a:avLst/>
            </a:prstGeom>
            <a:noFill/>
            <a:ln w="1905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153"/>
              <a:endParaRPr lang="en-US" sz="1200" b="1" dirty="0">
                <a:solidFill>
                  <a:srgbClr val="000000"/>
                </a:solidFill>
              </a:endParaRPr>
            </a:p>
          </p:txBody>
        </p:sp>
      </p:grpSp>
      <p:sp>
        <p:nvSpPr>
          <p:cNvPr id="193" name="Rectangle 192"/>
          <p:cNvSpPr>
            <a:spLocks noChangeArrowheads="1"/>
          </p:cNvSpPr>
          <p:nvPr/>
        </p:nvSpPr>
        <p:spPr bwMode="auto">
          <a:xfrm>
            <a:off x="1254180" y="5297897"/>
            <a:ext cx="9938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400" b="1" dirty="0" smtClean="0">
                <a:solidFill>
                  <a:srgbClr val="000000"/>
                </a:solidFill>
              </a:rPr>
              <a:t>0</a:t>
            </a:r>
          </a:p>
        </p:txBody>
      </p:sp>
      <p:sp>
        <p:nvSpPr>
          <p:cNvPr id="194" name="Rectangle 193"/>
          <p:cNvSpPr>
            <a:spLocks noChangeArrowheads="1"/>
          </p:cNvSpPr>
          <p:nvPr/>
        </p:nvSpPr>
        <p:spPr bwMode="auto">
          <a:xfrm>
            <a:off x="1880512" y="5297897"/>
            <a:ext cx="9938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400" b="1" dirty="0" smtClean="0">
                <a:solidFill>
                  <a:srgbClr val="000000"/>
                </a:solidFill>
              </a:rPr>
              <a:t>3</a:t>
            </a:r>
          </a:p>
        </p:txBody>
      </p:sp>
      <p:sp>
        <p:nvSpPr>
          <p:cNvPr id="195" name="Rectangle 194"/>
          <p:cNvSpPr>
            <a:spLocks noChangeArrowheads="1"/>
          </p:cNvSpPr>
          <p:nvPr/>
        </p:nvSpPr>
        <p:spPr bwMode="auto">
          <a:xfrm>
            <a:off x="2471806" y="5297897"/>
            <a:ext cx="9938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400" b="1" dirty="0" smtClean="0">
                <a:solidFill>
                  <a:srgbClr val="000000"/>
                </a:solidFill>
              </a:rPr>
              <a:t>6</a:t>
            </a:r>
          </a:p>
        </p:txBody>
      </p:sp>
      <p:sp>
        <p:nvSpPr>
          <p:cNvPr id="196" name="Rectangle 195"/>
          <p:cNvSpPr>
            <a:spLocks noChangeArrowheads="1"/>
          </p:cNvSpPr>
          <p:nvPr/>
        </p:nvSpPr>
        <p:spPr bwMode="auto">
          <a:xfrm>
            <a:off x="3093758" y="5297897"/>
            <a:ext cx="9938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400" b="1" dirty="0" smtClean="0">
                <a:solidFill>
                  <a:srgbClr val="000000"/>
                </a:solidFill>
              </a:rPr>
              <a:t>9</a:t>
            </a:r>
          </a:p>
        </p:txBody>
      </p:sp>
      <p:sp>
        <p:nvSpPr>
          <p:cNvPr id="197" name="Rectangle 196"/>
          <p:cNvSpPr>
            <a:spLocks noChangeArrowheads="1"/>
          </p:cNvSpPr>
          <p:nvPr/>
        </p:nvSpPr>
        <p:spPr bwMode="auto">
          <a:xfrm>
            <a:off x="3624836" y="5297897"/>
            <a:ext cx="19877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400" b="1" dirty="0" smtClean="0">
                <a:solidFill>
                  <a:srgbClr val="000000"/>
                </a:solidFill>
              </a:rPr>
              <a:t>12</a:t>
            </a:r>
          </a:p>
        </p:txBody>
      </p:sp>
      <p:sp>
        <p:nvSpPr>
          <p:cNvPr id="198" name="Rectangle 197"/>
          <p:cNvSpPr>
            <a:spLocks noChangeArrowheads="1"/>
          </p:cNvSpPr>
          <p:nvPr/>
        </p:nvSpPr>
        <p:spPr bwMode="auto">
          <a:xfrm>
            <a:off x="4229270" y="5297897"/>
            <a:ext cx="19877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400" b="1" dirty="0" smtClean="0">
                <a:solidFill>
                  <a:srgbClr val="000000"/>
                </a:solidFill>
              </a:rPr>
              <a:t>15</a:t>
            </a:r>
          </a:p>
        </p:txBody>
      </p:sp>
      <p:sp>
        <p:nvSpPr>
          <p:cNvPr id="199" name="Rectangle 198"/>
          <p:cNvSpPr>
            <a:spLocks noChangeArrowheads="1"/>
          </p:cNvSpPr>
          <p:nvPr/>
        </p:nvSpPr>
        <p:spPr bwMode="auto">
          <a:xfrm>
            <a:off x="4838082" y="5297897"/>
            <a:ext cx="19877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400" b="1" dirty="0" smtClean="0">
                <a:solidFill>
                  <a:srgbClr val="000000"/>
                </a:solidFill>
              </a:rPr>
              <a:t>18</a:t>
            </a:r>
          </a:p>
        </p:txBody>
      </p:sp>
      <p:sp>
        <p:nvSpPr>
          <p:cNvPr id="200" name="Rectangle 199"/>
          <p:cNvSpPr>
            <a:spLocks noChangeArrowheads="1"/>
          </p:cNvSpPr>
          <p:nvPr/>
        </p:nvSpPr>
        <p:spPr bwMode="auto">
          <a:xfrm>
            <a:off x="5446895" y="5297897"/>
            <a:ext cx="19877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400" b="1" dirty="0" smtClean="0">
                <a:solidFill>
                  <a:srgbClr val="000000"/>
                </a:solidFill>
              </a:rPr>
              <a:t>21</a:t>
            </a:r>
          </a:p>
        </p:txBody>
      </p:sp>
      <p:sp>
        <p:nvSpPr>
          <p:cNvPr id="201" name="Rectangle 200"/>
          <p:cNvSpPr>
            <a:spLocks noChangeArrowheads="1"/>
          </p:cNvSpPr>
          <p:nvPr/>
        </p:nvSpPr>
        <p:spPr bwMode="auto">
          <a:xfrm>
            <a:off x="6046947" y="5297897"/>
            <a:ext cx="19877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400" b="1" dirty="0" smtClean="0">
                <a:solidFill>
                  <a:srgbClr val="000000"/>
                </a:solidFill>
              </a:rPr>
              <a:t>24</a:t>
            </a:r>
          </a:p>
        </p:txBody>
      </p:sp>
      <p:sp>
        <p:nvSpPr>
          <p:cNvPr id="202" name="Rectangle 201"/>
          <p:cNvSpPr>
            <a:spLocks noChangeArrowheads="1"/>
          </p:cNvSpPr>
          <p:nvPr/>
        </p:nvSpPr>
        <p:spPr bwMode="auto">
          <a:xfrm>
            <a:off x="6664521" y="5297897"/>
            <a:ext cx="19877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400" b="1" dirty="0" smtClean="0">
                <a:solidFill>
                  <a:srgbClr val="000000"/>
                </a:solidFill>
              </a:rPr>
              <a:t>27</a:t>
            </a:r>
          </a:p>
        </p:txBody>
      </p:sp>
      <p:sp>
        <p:nvSpPr>
          <p:cNvPr id="203" name="Rectangle 202"/>
          <p:cNvSpPr>
            <a:spLocks noChangeArrowheads="1"/>
          </p:cNvSpPr>
          <p:nvPr/>
        </p:nvSpPr>
        <p:spPr bwMode="auto">
          <a:xfrm>
            <a:off x="7268953" y="5297897"/>
            <a:ext cx="19877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400" b="1" dirty="0" smtClean="0">
                <a:solidFill>
                  <a:srgbClr val="000000"/>
                </a:solidFill>
              </a:rPr>
              <a:t>30</a:t>
            </a:r>
          </a:p>
        </p:txBody>
      </p:sp>
      <p:sp>
        <p:nvSpPr>
          <p:cNvPr id="204" name="Rectangle 203"/>
          <p:cNvSpPr>
            <a:spLocks noChangeArrowheads="1"/>
          </p:cNvSpPr>
          <p:nvPr/>
        </p:nvSpPr>
        <p:spPr bwMode="auto">
          <a:xfrm>
            <a:off x="7864626" y="5297897"/>
            <a:ext cx="19877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400" b="1" dirty="0" smtClean="0">
                <a:solidFill>
                  <a:srgbClr val="000000"/>
                </a:solidFill>
              </a:rPr>
              <a:t>33</a:t>
            </a:r>
          </a:p>
        </p:txBody>
      </p:sp>
      <p:sp>
        <p:nvSpPr>
          <p:cNvPr id="205" name="Rectangle 204"/>
          <p:cNvSpPr>
            <a:spLocks noChangeArrowheads="1"/>
          </p:cNvSpPr>
          <p:nvPr/>
        </p:nvSpPr>
        <p:spPr bwMode="auto">
          <a:xfrm>
            <a:off x="1800036" y="6030764"/>
            <a:ext cx="25487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200" b="1" dirty="0" smtClean="0">
                <a:solidFill>
                  <a:srgbClr val="000000"/>
                </a:solidFill>
                <a:latin typeface="Arial"/>
              </a:rPr>
              <a:t>383</a:t>
            </a:r>
          </a:p>
        </p:txBody>
      </p:sp>
      <p:sp>
        <p:nvSpPr>
          <p:cNvPr id="206" name="Rectangle 205"/>
          <p:cNvSpPr>
            <a:spLocks noChangeArrowheads="1"/>
          </p:cNvSpPr>
          <p:nvPr/>
        </p:nvSpPr>
        <p:spPr bwMode="auto">
          <a:xfrm>
            <a:off x="1800036" y="6221510"/>
            <a:ext cx="25487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200" b="1" dirty="0" smtClean="0">
                <a:solidFill>
                  <a:srgbClr val="000000"/>
                </a:solidFill>
                <a:latin typeface="Arial"/>
              </a:rPr>
              <a:t>301</a:t>
            </a:r>
          </a:p>
        </p:txBody>
      </p:sp>
      <p:sp>
        <p:nvSpPr>
          <p:cNvPr id="207" name="Rectangle 206"/>
          <p:cNvSpPr>
            <a:spLocks noChangeArrowheads="1"/>
          </p:cNvSpPr>
          <p:nvPr/>
        </p:nvSpPr>
        <p:spPr bwMode="auto">
          <a:xfrm>
            <a:off x="2406107" y="6030764"/>
            <a:ext cx="25487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200" b="1" dirty="0" smtClean="0">
                <a:solidFill>
                  <a:srgbClr val="000000"/>
                </a:solidFill>
                <a:latin typeface="Arial"/>
              </a:rPr>
              <a:t>204</a:t>
            </a:r>
          </a:p>
        </p:txBody>
      </p:sp>
      <p:sp>
        <p:nvSpPr>
          <p:cNvPr id="208" name="Rectangle 207"/>
          <p:cNvSpPr>
            <a:spLocks noChangeArrowheads="1"/>
          </p:cNvSpPr>
          <p:nvPr/>
        </p:nvSpPr>
        <p:spPr bwMode="auto">
          <a:xfrm>
            <a:off x="2406107" y="6221510"/>
            <a:ext cx="25487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200" b="1" dirty="0" smtClean="0">
                <a:solidFill>
                  <a:srgbClr val="000000"/>
                </a:solidFill>
                <a:latin typeface="Arial"/>
              </a:rPr>
              <a:t>172</a:t>
            </a:r>
          </a:p>
        </p:txBody>
      </p:sp>
      <p:sp>
        <p:nvSpPr>
          <p:cNvPr id="209" name="Rectangle 208"/>
          <p:cNvSpPr>
            <a:spLocks noChangeArrowheads="1"/>
          </p:cNvSpPr>
          <p:nvPr/>
        </p:nvSpPr>
        <p:spPr bwMode="auto">
          <a:xfrm>
            <a:off x="3013281" y="6030764"/>
            <a:ext cx="25487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200" b="1" dirty="0" smtClean="0">
                <a:solidFill>
                  <a:srgbClr val="000000"/>
                </a:solidFill>
                <a:latin typeface="Arial"/>
              </a:rPr>
              <a:t>120</a:t>
            </a:r>
          </a:p>
        </p:txBody>
      </p:sp>
      <p:sp>
        <p:nvSpPr>
          <p:cNvPr id="210" name="Rectangle 209"/>
          <p:cNvSpPr>
            <a:spLocks noChangeArrowheads="1"/>
          </p:cNvSpPr>
          <p:nvPr/>
        </p:nvSpPr>
        <p:spPr bwMode="auto">
          <a:xfrm>
            <a:off x="3090371" y="6221510"/>
            <a:ext cx="16991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200" b="1" dirty="0" smtClean="0">
                <a:solidFill>
                  <a:srgbClr val="000000"/>
                </a:solidFill>
                <a:latin typeface="Arial"/>
              </a:rPr>
              <a:t>95</a:t>
            </a:r>
          </a:p>
        </p:txBody>
      </p:sp>
      <p:sp>
        <p:nvSpPr>
          <p:cNvPr id="211" name="Rectangle 210"/>
          <p:cNvSpPr>
            <a:spLocks noChangeArrowheads="1"/>
          </p:cNvSpPr>
          <p:nvPr/>
        </p:nvSpPr>
        <p:spPr bwMode="auto">
          <a:xfrm>
            <a:off x="3646737" y="6030764"/>
            <a:ext cx="16991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200" b="1" dirty="0" smtClean="0">
                <a:solidFill>
                  <a:srgbClr val="000000"/>
                </a:solidFill>
                <a:latin typeface="Arial"/>
              </a:rPr>
              <a:t>59</a:t>
            </a:r>
          </a:p>
        </p:txBody>
      </p:sp>
      <p:sp>
        <p:nvSpPr>
          <p:cNvPr id="212" name="Rectangle 211"/>
          <p:cNvSpPr>
            <a:spLocks noChangeArrowheads="1"/>
          </p:cNvSpPr>
          <p:nvPr/>
        </p:nvSpPr>
        <p:spPr bwMode="auto">
          <a:xfrm>
            <a:off x="3646737" y="6221510"/>
            <a:ext cx="16991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200" b="1" dirty="0" smtClean="0">
                <a:solidFill>
                  <a:srgbClr val="000000"/>
                </a:solidFill>
                <a:latin typeface="Arial"/>
              </a:rPr>
              <a:t>37</a:t>
            </a:r>
          </a:p>
        </p:txBody>
      </p:sp>
      <p:sp>
        <p:nvSpPr>
          <p:cNvPr id="213" name="Rectangle 212"/>
          <p:cNvSpPr>
            <a:spLocks noChangeArrowheads="1"/>
          </p:cNvSpPr>
          <p:nvPr/>
        </p:nvSpPr>
        <p:spPr bwMode="auto">
          <a:xfrm>
            <a:off x="4276345" y="6030764"/>
            <a:ext cx="16991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200" b="1" dirty="0" smtClean="0">
                <a:solidFill>
                  <a:srgbClr val="000000"/>
                </a:solidFill>
                <a:latin typeface="Arial"/>
              </a:rPr>
              <a:t>38</a:t>
            </a:r>
          </a:p>
        </p:txBody>
      </p:sp>
      <p:sp>
        <p:nvSpPr>
          <p:cNvPr id="214" name="Rectangle 213"/>
          <p:cNvSpPr>
            <a:spLocks noChangeArrowheads="1"/>
          </p:cNvSpPr>
          <p:nvPr/>
        </p:nvSpPr>
        <p:spPr bwMode="auto">
          <a:xfrm>
            <a:off x="4276345" y="6221510"/>
            <a:ext cx="16991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200" b="1" dirty="0" smtClean="0">
                <a:solidFill>
                  <a:srgbClr val="000000"/>
                </a:solidFill>
                <a:latin typeface="Arial"/>
              </a:rPr>
              <a:t>17</a:t>
            </a:r>
          </a:p>
        </p:txBody>
      </p:sp>
      <p:sp>
        <p:nvSpPr>
          <p:cNvPr id="215" name="Rectangle 214"/>
          <p:cNvSpPr>
            <a:spLocks noChangeArrowheads="1"/>
          </p:cNvSpPr>
          <p:nvPr/>
        </p:nvSpPr>
        <p:spPr bwMode="auto">
          <a:xfrm>
            <a:off x="4899934" y="6030764"/>
            <a:ext cx="16145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200" b="1" dirty="0" smtClean="0">
                <a:solidFill>
                  <a:srgbClr val="000000"/>
                </a:solidFill>
                <a:latin typeface="Arial"/>
              </a:rPr>
              <a:t>11</a:t>
            </a:r>
          </a:p>
        </p:txBody>
      </p:sp>
      <p:sp>
        <p:nvSpPr>
          <p:cNvPr id="216" name="Rectangle 215"/>
          <p:cNvSpPr>
            <a:spLocks noChangeArrowheads="1"/>
          </p:cNvSpPr>
          <p:nvPr/>
        </p:nvSpPr>
        <p:spPr bwMode="auto">
          <a:xfrm>
            <a:off x="4967346" y="6221510"/>
            <a:ext cx="8496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200" b="1" dirty="0" smtClean="0">
                <a:solidFill>
                  <a:srgbClr val="000000"/>
                </a:solidFill>
                <a:latin typeface="Arial"/>
              </a:rPr>
              <a:t>9</a:t>
            </a:r>
          </a:p>
        </p:txBody>
      </p:sp>
      <p:sp>
        <p:nvSpPr>
          <p:cNvPr id="217" name="Rectangle 216"/>
          <p:cNvSpPr>
            <a:spLocks noChangeArrowheads="1"/>
          </p:cNvSpPr>
          <p:nvPr/>
        </p:nvSpPr>
        <p:spPr bwMode="auto">
          <a:xfrm>
            <a:off x="5548166" y="6030764"/>
            <a:ext cx="8496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200" b="1" dirty="0" smtClean="0">
                <a:solidFill>
                  <a:srgbClr val="000000"/>
                </a:solidFill>
                <a:latin typeface="Arial"/>
              </a:rPr>
              <a:t>7</a:t>
            </a:r>
          </a:p>
        </p:txBody>
      </p:sp>
      <p:sp>
        <p:nvSpPr>
          <p:cNvPr id="218" name="Rectangle 217"/>
          <p:cNvSpPr>
            <a:spLocks noChangeArrowheads="1"/>
          </p:cNvSpPr>
          <p:nvPr/>
        </p:nvSpPr>
        <p:spPr bwMode="auto">
          <a:xfrm>
            <a:off x="5548166" y="6221510"/>
            <a:ext cx="8496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200" b="1" dirty="0" smtClean="0">
                <a:solidFill>
                  <a:srgbClr val="000000"/>
                </a:solidFill>
                <a:latin typeface="Arial"/>
              </a:rPr>
              <a:t>4</a:t>
            </a:r>
          </a:p>
        </p:txBody>
      </p:sp>
      <p:sp>
        <p:nvSpPr>
          <p:cNvPr id="219" name="Rectangle 218"/>
          <p:cNvSpPr>
            <a:spLocks noChangeArrowheads="1"/>
          </p:cNvSpPr>
          <p:nvPr/>
        </p:nvSpPr>
        <p:spPr bwMode="auto">
          <a:xfrm>
            <a:off x="6152600" y="6030764"/>
            <a:ext cx="8496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200" b="1" dirty="0" smtClean="0">
                <a:solidFill>
                  <a:srgbClr val="000000"/>
                </a:solidFill>
                <a:latin typeface="Arial"/>
              </a:rPr>
              <a:t>3</a:t>
            </a:r>
          </a:p>
        </p:txBody>
      </p:sp>
      <p:sp>
        <p:nvSpPr>
          <p:cNvPr id="220" name="Rectangle 219"/>
          <p:cNvSpPr>
            <a:spLocks noChangeArrowheads="1"/>
          </p:cNvSpPr>
          <p:nvPr/>
        </p:nvSpPr>
        <p:spPr bwMode="auto">
          <a:xfrm>
            <a:off x="6152600" y="6221510"/>
            <a:ext cx="8496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200" b="1" dirty="0" smtClean="0">
                <a:solidFill>
                  <a:srgbClr val="000000"/>
                </a:solidFill>
                <a:latin typeface="Arial"/>
              </a:rPr>
              <a:t>3</a:t>
            </a:r>
          </a:p>
        </p:txBody>
      </p:sp>
      <p:sp>
        <p:nvSpPr>
          <p:cNvPr id="221" name="Rectangle 220"/>
          <p:cNvSpPr>
            <a:spLocks noChangeArrowheads="1"/>
          </p:cNvSpPr>
          <p:nvPr/>
        </p:nvSpPr>
        <p:spPr bwMode="auto">
          <a:xfrm>
            <a:off x="6751015" y="6030764"/>
            <a:ext cx="8496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200" b="1" dirty="0" smtClean="0">
                <a:solidFill>
                  <a:srgbClr val="000000"/>
                </a:solidFill>
                <a:latin typeface="Arial"/>
              </a:rPr>
              <a:t>3</a:t>
            </a:r>
          </a:p>
        </p:txBody>
      </p:sp>
      <p:sp>
        <p:nvSpPr>
          <p:cNvPr id="222" name="Rectangle 221"/>
          <p:cNvSpPr>
            <a:spLocks noChangeArrowheads="1"/>
          </p:cNvSpPr>
          <p:nvPr/>
        </p:nvSpPr>
        <p:spPr bwMode="auto">
          <a:xfrm>
            <a:off x="6751015" y="6221510"/>
            <a:ext cx="8496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200" b="1" dirty="0" smtClean="0">
                <a:solidFill>
                  <a:srgbClr val="000000"/>
                </a:solidFill>
                <a:latin typeface="Arial"/>
              </a:rPr>
              <a:t>2</a:t>
            </a:r>
          </a:p>
        </p:txBody>
      </p:sp>
      <p:sp>
        <p:nvSpPr>
          <p:cNvPr id="223" name="Rectangle 222"/>
          <p:cNvSpPr>
            <a:spLocks noChangeArrowheads="1"/>
          </p:cNvSpPr>
          <p:nvPr/>
        </p:nvSpPr>
        <p:spPr bwMode="auto">
          <a:xfrm>
            <a:off x="7355447" y="6030764"/>
            <a:ext cx="8496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200" b="1" dirty="0" smtClean="0">
                <a:solidFill>
                  <a:srgbClr val="000000"/>
                </a:solidFill>
                <a:latin typeface="Arial"/>
              </a:rPr>
              <a:t>0</a:t>
            </a:r>
          </a:p>
        </p:txBody>
      </p:sp>
      <p:sp>
        <p:nvSpPr>
          <p:cNvPr id="224" name="Rectangle 223"/>
          <p:cNvSpPr>
            <a:spLocks noChangeArrowheads="1"/>
          </p:cNvSpPr>
          <p:nvPr/>
        </p:nvSpPr>
        <p:spPr bwMode="auto">
          <a:xfrm>
            <a:off x="7355447" y="6221510"/>
            <a:ext cx="8496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200" b="1" dirty="0" smtClean="0">
                <a:solidFill>
                  <a:srgbClr val="000000"/>
                </a:solidFill>
                <a:latin typeface="Arial"/>
              </a:rPr>
              <a:t>0</a:t>
            </a:r>
          </a:p>
        </p:txBody>
      </p:sp>
      <p:sp>
        <p:nvSpPr>
          <p:cNvPr id="225" name="Rectangle 224"/>
          <p:cNvSpPr>
            <a:spLocks noChangeArrowheads="1"/>
          </p:cNvSpPr>
          <p:nvPr/>
        </p:nvSpPr>
        <p:spPr bwMode="auto">
          <a:xfrm>
            <a:off x="7951120" y="6030764"/>
            <a:ext cx="8496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200" b="1" dirty="0" smtClean="0">
                <a:solidFill>
                  <a:srgbClr val="000000"/>
                </a:solidFill>
                <a:latin typeface="Arial"/>
              </a:rPr>
              <a:t>0</a:t>
            </a:r>
          </a:p>
        </p:txBody>
      </p:sp>
      <p:sp>
        <p:nvSpPr>
          <p:cNvPr id="226" name="Rectangle 225"/>
          <p:cNvSpPr>
            <a:spLocks noChangeArrowheads="1"/>
          </p:cNvSpPr>
          <p:nvPr/>
        </p:nvSpPr>
        <p:spPr bwMode="auto">
          <a:xfrm>
            <a:off x="7951120" y="6221510"/>
            <a:ext cx="8496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200" b="1" dirty="0" smtClean="0">
                <a:solidFill>
                  <a:srgbClr val="000000"/>
                </a:solidFill>
                <a:latin typeface="Arial"/>
              </a:rPr>
              <a:t>0</a:t>
            </a:r>
          </a:p>
        </p:txBody>
      </p:sp>
      <p:sp>
        <p:nvSpPr>
          <p:cNvPr id="227" name="Rectangle 226"/>
          <p:cNvSpPr>
            <a:spLocks noChangeArrowheads="1"/>
          </p:cNvSpPr>
          <p:nvPr/>
        </p:nvSpPr>
        <p:spPr bwMode="auto">
          <a:xfrm>
            <a:off x="8464680" y="5297897"/>
            <a:ext cx="19877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400" b="1" dirty="0" smtClean="0">
                <a:solidFill>
                  <a:srgbClr val="000000"/>
                </a:solidFill>
              </a:rPr>
              <a:t>36</a:t>
            </a:r>
          </a:p>
        </p:txBody>
      </p:sp>
      <p:sp>
        <p:nvSpPr>
          <p:cNvPr id="228" name="Rectangle 227"/>
          <p:cNvSpPr>
            <a:spLocks noChangeArrowheads="1"/>
          </p:cNvSpPr>
          <p:nvPr/>
        </p:nvSpPr>
        <p:spPr bwMode="auto">
          <a:xfrm>
            <a:off x="3389530" y="5572170"/>
            <a:ext cx="197643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400" b="1" dirty="0" smtClean="0">
                <a:solidFill>
                  <a:srgbClr val="000000"/>
                </a:solidFill>
              </a:rPr>
              <a:t>Survival Time (months)</a:t>
            </a:r>
          </a:p>
        </p:txBody>
      </p:sp>
      <p:sp>
        <p:nvSpPr>
          <p:cNvPr id="229" name="Rectangle 77"/>
          <p:cNvSpPr>
            <a:spLocks noChangeArrowheads="1"/>
          </p:cNvSpPr>
          <p:nvPr/>
        </p:nvSpPr>
        <p:spPr bwMode="auto">
          <a:xfrm>
            <a:off x="1164944" y="6030764"/>
            <a:ext cx="25487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200" b="1" dirty="0" smtClean="0">
                <a:solidFill>
                  <a:srgbClr val="000000"/>
                </a:solidFill>
                <a:latin typeface="Arial"/>
              </a:rPr>
              <a:t>628</a:t>
            </a:r>
          </a:p>
        </p:txBody>
      </p:sp>
      <p:sp>
        <p:nvSpPr>
          <p:cNvPr id="230" name="Rectangle 78"/>
          <p:cNvSpPr>
            <a:spLocks noChangeArrowheads="1"/>
          </p:cNvSpPr>
          <p:nvPr/>
        </p:nvSpPr>
        <p:spPr bwMode="auto">
          <a:xfrm>
            <a:off x="1164944" y="6221510"/>
            <a:ext cx="25487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200" b="1" dirty="0" smtClean="0">
                <a:solidFill>
                  <a:srgbClr val="000000"/>
                </a:solidFill>
                <a:latin typeface="Arial"/>
              </a:rPr>
              <a:t>625</a:t>
            </a:r>
          </a:p>
        </p:txBody>
      </p:sp>
      <p:sp>
        <p:nvSpPr>
          <p:cNvPr id="231" name="Rectangle 79"/>
          <p:cNvSpPr>
            <a:spLocks noChangeArrowheads="1"/>
          </p:cNvSpPr>
          <p:nvPr/>
        </p:nvSpPr>
        <p:spPr bwMode="auto">
          <a:xfrm>
            <a:off x="8568694" y="6030764"/>
            <a:ext cx="8496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200" b="1" dirty="0" smtClean="0">
                <a:solidFill>
                  <a:srgbClr val="000000"/>
                </a:solidFill>
                <a:latin typeface="Arial"/>
              </a:rPr>
              <a:t>0</a:t>
            </a:r>
          </a:p>
        </p:txBody>
      </p:sp>
      <p:sp>
        <p:nvSpPr>
          <p:cNvPr id="232" name="Rectangle 80"/>
          <p:cNvSpPr>
            <a:spLocks noChangeArrowheads="1"/>
          </p:cNvSpPr>
          <p:nvPr/>
        </p:nvSpPr>
        <p:spPr bwMode="auto">
          <a:xfrm>
            <a:off x="8568694" y="6221510"/>
            <a:ext cx="8496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200" b="1" dirty="0" smtClean="0">
                <a:solidFill>
                  <a:srgbClr val="000000"/>
                </a:solidFill>
                <a:latin typeface="Arial"/>
              </a:rPr>
              <a:t>0</a:t>
            </a:r>
          </a:p>
        </p:txBody>
      </p:sp>
      <p:sp>
        <p:nvSpPr>
          <p:cNvPr id="233" name="Rectangle 232"/>
          <p:cNvSpPr>
            <a:spLocks noChangeArrowheads="1"/>
          </p:cNvSpPr>
          <p:nvPr/>
        </p:nvSpPr>
        <p:spPr bwMode="auto">
          <a:xfrm>
            <a:off x="976889" y="4907475"/>
            <a:ext cx="99386" cy="21544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lgn="r"/>
            <a:r>
              <a:rPr lang="en-US" altLang="en-US" sz="1400" b="1" dirty="0" smtClean="0">
                <a:solidFill>
                  <a:srgbClr val="000000"/>
                </a:solidFill>
              </a:rPr>
              <a:t>0</a:t>
            </a:r>
          </a:p>
        </p:txBody>
      </p:sp>
      <p:sp>
        <p:nvSpPr>
          <p:cNvPr id="234" name="Rectangle 233"/>
          <p:cNvSpPr>
            <a:spLocks noChangeArrowheads="1"/>
          </p:cNvSpPr>
          <p:nvPr/>
        </p:nvSpPr>
        <p:spPr bwMode="auto">
          <a:xfrm>
            <a:off x="877508" y="4199866"/>
            <a:ext cx="198772" cy="21544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lgn="r"/>
            <a:r>
              <a:rPr lang="en-US" altLang="en-US" sz="1400" b="1" dirty="0" smtClean="0">
                <a:solidFill>
                  <a:srgbClr val="000000"/>
                </a:solidFill>
              </a:rPr>
              <a:t>20</a:t>
            </a:r>
          </a:p>
        </p:txBody>
      </p:sp>
      <p:sp>
        <p:nvSpPr>
          <p:cNvPr id="235" name="Rectangle 234"/>
          <p:cNvSpPr>
            <a:spLocks noChangeArrowheads="1"/>
          </p:cNvSpPr>
          <p:nvPr/>
        </p:nvSpPr>
        <p:spPr bwMode="auto">
          <a:xfrm>
            <a:off x="877508" y="3471446"/>
            <a:ext cx="198772" cy="21544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lgn="r"/>
            <a:r>
              <a:rPr lang="en-US" altLang="en-US" sz="1400" b="1" dirty="0" smtClean="0">
                <a:solidFill>
                  <a:srgbClr val="000000"/>
                </a:solidFill>
              </a:rPr>
              <a:t>40</a:t>
            </a:r>
          </a:p>
        </p:txBody>
      </p:sp>
      <p:sp>
        <p:nvSpPr>
          <p:cNvPr id="236" name="Rectangle 235"/>
          <p:cNvSpPr>
            <a:spLocks noChangeArrowheads="1"/>
          </p:cNvSpPr>
          <p:nvPr/>
        </p:nvSpPr>
        <p:spPr bwMode="auto">
          <a:xfrm>
            <a:off x="877508" y="2758634"/>
            <a:ext cx="198772" cy="21544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lgn="r"/>
            <a:r>
              <a:rPr lang="en-US" altLang="en-US" sz="1400" b="1" dirty="0" smtClean="0">
                <a:solidFill>
                  <a:srgbClr val="000000"/>
                </a:solidFill>
              </a:rPr>
              <a:t>60</a:t>
            </a:r>
          </a:p>
        </p:txBody>
      </p:sp>
      <p:sp>
        <p:nvSpPr>
          <p:cNvPr id="237" name="Rectangle 236"/>
          <p:cNvSpPr>
            <a:spLocks noChangeArrowheads="1"/>
          </p:cNvSpPr>
          <p:nvPr/>
        </p:nvSpPr>
        <p:spPr bwMode="auto">
          <a:xfrm>
            <a:off x="877508" y="2051027"/>
            <a:ext cx="198772" cy="21544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lgn="r"/>
            <a:r>
              <a:rPr lang="en-US" altLang="en-US" sz="1400" b="1" dirty="0" smtClean="0">
                <a:solidFill>
                  <a:srgbClr val="000000"/>
                </a:solidFill>
              </a:rPr>
              <a:t>80</a:t>
            </a:r>
          </a:p>
        </p:txBody>
      </p:sp>
      <p:sp>
        <p:nvSpPr>
          <p:cNvPr id="238" name="Rectangle 237"/>
          <p:cNvSpPr>
            <a:spLocks noChangeArrowheads="1"/>
          </p:cNvSpPr>
          <p:nvPr/>
        </p:nvSpPr>
        <p:spPr bwMode="auto">
          <a:xfrm>
            <a:off x="771751" y="1338217"/>
            <a:ext cx="298159" cy="21544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lgn="r"/>
            <a:r>
              <a:rPr lang="en-US" altLang="en-US" sz="1400" b="1" dirty="0" smtClean="0">
                <a:solidFill>
                  <a:srgbClr val="000000"/>
                </a:solidFill>
              </a:rPr>
              <a:t>100</a:t>
            </a:r>
          </a:p>
        </p:txBody>
      </p:sp>
      <p:sp>
        <p:nvSpPr>
          <p:cNvPr id="239" name="Line 5"/>
          <p:cNvSpPr>
            <a:spLocks noChangeShapeType="1"/>
          </p:cNvSpPr>
          <p:nvPr/>
        </p:nvSpPr>
        <p:spPr bwMode="auto">
          <a:xfrm flipV="1">
            <a:off x="1331914" y="1464753"/>
            <a:ext cx="0" cy="3704536"/>
          </a:xfrm>
          <a:prstGeom prst="line">
            <a:avLst/>
          </a:prstGeom>
          <a:noFill/>
          <a:ln w="190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153"/>
            <a:endParaRPr lang="en-US" sz="1400" b="1" dirty="0">
              <a:solidFill>
                <a:srgbClr val="000000"/>
              </a:solidFill>
            </a:endParaRPr>
          </a:p>
        </p:txBody>
      </p:sp>
      <p:sp>
        <p:nvSpPr>
          <p:cNvPr id="240" name="Line 6"/>
          <p:cNvSpPr>
            <a:spLocks noChangeShapeType="1"/>
          </p:cNvSpPr>
          <p:nvPr/>
        </p:nvSpPr>
        <p:spPr bwMode="auto">
          <a:xfrm>
            <a:off x="1207317" y="5039215"/>
            <a:ext cx="122951" cy="0"/>
          </a:xfrm>
          <a:prstGeom prst="line">
            <a:avLst/>
          </a:prstGeom>
          <a:noFill/>
          <a:ln w="190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153"/>
            <a:endParaRPr lang="en-US" sz="1400" b="1" dirty="0">
              <a:solidFill>
                <a:srgbClr val="000000"/>
              </a:solidFill>
            </a:endParaRPr>
          </a:p>
        </p:txBody>
      </p:sp>
      <p:sp>
        <p:nvSpPr>
          <p:cNvPr id="241" name="Line 7"/>
          <p:cNvSpPr>
            <a:spLocks noChangeShapeType="1"/>
          </p:cNvSpPr>
          <p:nvPr/>
        </p:nvSpPr>
        <p:spPr bwMode="auto">
          <a:xfrm>
            <a:off x="1207317" y="4331607"/>
            <a:ext cx="122951" cy="0"/>
          </a:xfrm>
          <a:prstGeom prst="line">
            <a:avLst/>
          </a:prstGeom>
          <a:noFill/>
          <a:ln w="190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153"/>
            <a:endParaRPr lang="en-US" sz="1400" b="1" dirty="0">
              <a:solidFill>
                <a:srgbClr val="000000"/>
              </a:solidFill>
            </a:endParaRPr>
          </a:p>
        </p:txBody>
      </p:sp>
      <p:sp>
        <p:nvSpPr>
          <p:cNvPr id="242" name="Line 8"/>
          <p:cNvSpPr>
            <a:spLocks noChangeShapeType="1"/>
          </p:cNvSpPr>
          <p:nvPr/>
        </p:nvSpPr>
        <p:spPr bwMode="auto">
          <a:xfrm>
            <a:off x="1207317" y="3603187"/>
            <a:ext cx="122951" cy="0"/>
          </a:xfrm>
          <a:prstGeom prst="line">
            <a:avLst/>
          </a:prstGeom>
          <a:noFill/>
          <a:ln w="190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153"/>
            <a:endParaRPr lang="en-US" sz="1400" b="1" dirty="0">
              <a:solidFill>
                <a:srgbClr val="000000"/>
              </a:solidFill>
            </a:endParaRPr>
          </a:p>
        </p:txBody>
      </p:sp>
      <p:sp>
        <p:nvSpPr>
          <p:cNvPr id="243" name="Line 9"/>
          <p:cNvSpPr>
            <a:spLocks noChangeShapeType="1"/>
          </p:cNvSpPr>
          <p:nvPr/>
        </p:nvSpPr>
        <p:spPr bwMode="auto">
          <a:xfrm>
            <a:off x="1207317" y="2890375"/>
            <a:ext cx="122951" cy="0"/>
          </a:xfrm>
          <a:prstGeom prst="line">
            <a:avLst/>
          </a:prstGeom>
          <a:noFill/>
          <a:ln w="190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153"/>
            <a:endParaRPr lang="en-US" sz="1400" b="1" dirty="0">
              <a:solidFill>
                <a:srgbClr val="000000"/>
              </a:solidFill>
            </a:endParaRPr>
          </a:p>
        </p:txBody>
      </p:sp>
      <p:sp>
        <p:nvSpPr>
          <p:cNvPr id="244" name="Line 10"/>
          <p:cNvSpPr>
            <a:spLocks noChangeShapeType="1"/>
          </p:cNvSpPr>
          <p:nvPr/>
        </p:nvSpPr>
        <p:spPr bwMode="auto">
          <a:xfrm>
            <a:off x="1207317" y="2187972"/>
            <a:ext cx="122951" cy="0"/>
          </a:xfrm>
          <a:prstGeom prst="line">
            <a:avLst/>
          </a:prstGeom>
          <a:noFill/>
          <a:ln w="190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153"/>
            <a:endParaRPr lang="en-US" sz="1400" b="1" dirty="0">
              <a:solidFill>
                <a:srgbClr val="000000"/>
              </a:solidFill>
            </a:endParaRPr>
          </a:p>
        </p:txBody>
      </p:sp>
      <p:sp>
        <p:nvSpPr>
          <p:cNvPr id="245" name="Line 11"/>
          <p:cNvSpPr>
            <a:spLocks noChangeShapeType="1"/>
          </p:cNvSpPr>
          <p:nvPr/>
        </p:nvSpPr>
        <p:spPr bwMode="auto">
          <a:xfrm>
            <a:off x="1207317" y="1469957"/>
            <a:ext cx="122951" cy="0"/>
          </a:xfrm>
          <a:prstGeom prst="line">
            <a:avLst/>
          </a:prstGeom>
          <a:noFill/>
          <a:ln w="190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153"/>
            <a:endParaRPr lang="en-US" sz="1400" b="1" dirty="0">
              <a:solidFill>
                <a:srgbClr val="000000"/>
              </a:solidFill>
            </a:endParaRPr>
          </a:p>
        </p:txBody>
      </p:sp>
      <p:sp>
        <p:nvSpPr>
          <p:cNvPr id="246" name="Line 12"/>
          <p:cNvSpPr>
            <a:spLocks noChangeShapeType="1"/>
          </p:cNvSpPr>
          <p:nvPr/>
        </p:nvSpPr>
        <p:spPr bwMode="auto">
          <a:xfrm>
            <a:off x="1331914" y="5169290"/>
            <a:ext cx="7305753" cy="0"/>
          </a:xfrm>
          <a:prstGeom prst="line">
            <a:avLst/>
          </a:prstGeom>
          <a:noFill/>
          <a:ln w="190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153"/>
            <a:endParaRPr lang="en-US" sz="1400" b="1" dirty="0">
              <a:solidFill>
                <a:srgbClr val="000000"/>
              </a:solidFill>
            </a:endParaRPr>
          </a:p>
        </p:txBody>
      </p:sp>
      <p:sp>
        <p:nvSpPr>
          <p:cNvPr id="247" name="Line 13"/>
          <p:cNvSpPr>
            <a:spLocks noChangeShapeType="1"/>
          </p:cNvSpPr>
          <p:nvPr/>
        </p:nvSpPr>
        <p:spPr bwMode="auto">
          <a:xfrm>
            <a:off x="1331914" y="5169290"/>
            <a:ext cx="0" cy="88450"/>
          </a:xfrm>
          <a:prstGeom prst="line">
            <a:avLst/>
          </a:prstGeom>
          <a:noFill/>
          <a:ln w="190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153"/>
            <a:endParaRPr lang="en-US" sz="1400" b="1" dirty="0">
              <a:solidFill>
                <a:srgbClr val="000000"/>
              </a:solidFill>
            </a:endParaRPr>
          </a:p>
        </p:txBody>
      </p:sp>
      <p:sp>
        <p:nvSpPr>
          <p:cNvPr id="248" name="Line 14"/>
          <p:cNvSpPr>
            <a:spLocks noChangeShapeType="1"/>
          </p:cNvSpPr>
          <p:nvPr/>
        </p:nvSpPr>
        <p:spPr bwMode="auto">
          <a:xfrm>
            <a:off x="8637667" y="5169290"/>
            <a:ext cx="0" cy="88450"/>
          </a:xfrm>
          <a:prstGeom prst="line">
            <a:avLst/>
          </a:prstGeom>
          <a:noFill/>
          <a:ln w="190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153"/>
            <a:endParaRPr lang="en-US" sz="1400" b="1" dirty="0">
              <a:solidFill>
                <a:srgbClr val="000000"/>
              </a:solidFill>
            </a:endParaRPr>
          </a:p>
        </p:txBody>
      </p:sp>
      <p:sp>
        <p:nvSpPr>
          <p:cNvPr id="249" name="Line 22"/>
          <p:cNvSpPr>
            <a:spLocks noChangeShapeType="1"/>
          </p:cNvSpPr>
          <p:nvPr/>
        </p:nvSpPr>
        <p:spPr bwMode="auto">
          <a:xfrm>
            <a:off x="1958246" y="5169290"/>
            <a:ext cx="0" cy="88450"/>
          </a:xfrm>
          <a:prstGeom prst="line">
            <a:avLst/>
          </a:prstGeom>
          <a:noFill/>
          <a:ln w="190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153"/>
            <a:endParaRPr lang="en-US" sz="1400" b="1" dirty="0">
              <a:solidFill>
                <a:srgbClr val="000000"/>
              </a:solidFill>
            </a:endParaRPr>
          </a:p>
        </p:txBody>
      </p:sp>
      <p:sp>
        <p:nvSpPr>
          <p:cNvPr id="250" name="Line 24"/>
          <p:cNvSpPr>
            <a:spLocks noChangeShapeType="1"/>
          </p:cNvSpPr>
          <p:nvPr/>
        </p:nvSpPr>
        <p:spPr bwMode="auto">
          <a:xfrm>
            <a:off x="2549538" y="5169290"/>
            <a:ext cx="0" cy="88450"/>
          </a:xfrm>
          <a:prstGeom prst="line">
            <a:avLst/>
          </a:prstGeom>
          <a:noFill/>
          <a:ln w="190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153"/>
            <a:endParaRPr lang="en-US" sz="1400" b="1" dirty="0">
              <a:solidFill>
                <a:srgbClr val="000000"/>
              </a:solidFill>
            </a:endParaRPr>
          </a:p>
        </p:txBody>
      </p:sp>
      <p:sp>
        <p:nvSpPr>
          <p:cNvPr id="251" name="Line 26"/>
          <p:cNvSpPr>
            <a:spLocks noChangeShapeType="1"/>
          </p:cNvSpPr>
          <p:nvPr/>
        </p:nvSpPr>
        <p:spPr bwMode="auto">
          <a:xfrm>
            <a:off x="3171491" y="5169290"/>
            <a:ext cx="0" cy="88450"/>
          </a:xfrm>
          <a:prstGeom prst="line">
            <a:avLst/>
          </a:prstGeom>
          <a:noFill/>
          <a:ln w="190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153"/>
            <a:endParaRPr lang="en-US" sz="1400" b="1" dirty="0">
              <a:solidFill>
                <a:srgbClr val="000000"/>
              </a:solidFill>
            </a:endParaRPr>
          </a:p>
        </p:txBody>
      </p:sp>
      <p:sp>
        <p:nvSpPr>
          <p:cNvPr id="252" name="Line 28"/>
          <p:cNvSpPr>
            <a:spLocks noChangeShapeType="1"/>
          </p:cNvSpPr>
          <p:nvPr/>
        </p:nvSpPr>
        <p:spPr bwMode="auto">
          <a:xfrm>
            <a:off x="3784683" y="5169290"/>
            <a:ext cx="0" cy="88450"/>
          </a:xfrm>
          <a:prstGeom prst="line">
            <a:avLst/>
          </a:prstGeom>
          <a:noFill/>
          <a:ln w="190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153"/>
            <a:endParaRPr lang="en-US" sz="1400" b="1" dirty="0">
              <a:solidFill>
                <a:srgbClr val="000000"/>
              </a:solidFill>
            </a:endParaRPr>
          </a:p>
        </p:txBody>
      </p:sp>
      <p:sp>
        <p:nvSpPr>
          <p:cNvPr id="253" name="Line 30"/>
          <p:cNvSpPr>
            <a:spLocks noChangeShapeType="1"/>
          </p:cNvSpPr>
          <p:nvPr/>
        </p:nvSpPr>
        <p:spPr bwMode="auto">
          <a:xfrm>
            <a:off x="4384737" y="5169290"/>
            <a:ext cx="0" cy="88450"/>
          </a:xfrm>
          <a:prstGeom prst="line">
            <a:avLst/>
          </a:prstGeom>
          <a:noFill/>
          <a:ln w="190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153"/>
            <a:endParaRPr lang="en-US" sz="1400" b="1" dirty="0">
              <a:solidFill>
                <a:srgbClr val="000000"/>
              </a:solidFill>
            </a:endParaRPr>
          </a:p>
        </p:txBody>
      </p:sp>
      <p:sp>
        <p:nvSpPr>
          <p:cNvPr id="254" name="Line 32"/>
          <p:cNvSpPr>
            <a:spLocks noChangeShapeType="1"/>
          </p:cNvSpPr>
          <p:nvPr/>
        </p:nvSpPr>
        <p:spPr bwMode="auto">
          <a:xfrm>
            <a:off x="4993549" y="5169290"/>
            <a:ext cx="0" cy="88450"/>
          </a:xfrm>
          <a:prstGeom prst="line">
            <a:avLst/>
          </a:prstGeom>
          <a:noFill/>
          <a:ln w="190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153"/>
            <a:endParaRPr lang="en-US" sz="1400" b="1" dirty="0">
              <a:solidFill>
                <a:srgbClr val="000000"/>
              </a:solidFill>
            </a:endParaRPr>
          </a:p>
        </p:txBody>
      </p:sp>
      <p:sp>
        <p:nvSpPr>
          <p:cNvPr id="255" name="Line 34"/>
          <p:cNvSpPr>
            <a:spLocks noChangeShapeType="1"/>
          </p:cNvSpPr>
          <p:nvPr/>
        </p:nvSpPr>
        <p:spPr bwMode="auto">
          <a:xfrm>
            <a:off x="5602362" y="5169290"/>
            <a:ext cx="0" cy="88450"/>
          </a:xfrm>
          <a:prstGeom prst="line">
            <a:avLst/>
          </a:prstGeom>
          <a:noFill/>
          <a:ln w="190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153"/>
            <a:endParaRPr lang="en-US" sz="1400" b="1" dirty="0">
              <a:solidFill>
                <a:srgbClr val="000000"/>
              </a:solidFill>
            </a:endParaRPr>
          </a:p>
        </p:txBody>
      </p:sp>
      <p:sp>
        <p:nvSpPr>
          <p:cNvPr id="256" name="Line 36"/>
          <p:cNvSpPr>
            <a:spLocks noChangeShapeType="1"/>
          </p:cNvSpPr>
          <p:nvPr/>
        </p:nvSpPr>
        <p:spPr bwMode="auto">
          <a:xfrm>
            <a:off x="6206794" y="5169290"/>
            <a:ext cx="0" cy="88450"/>
          </a:xfrm>
          <a:prstGeom prst="line">
            <a:avLst/>
          </a:prstGeom>
          <a:noFill/>
          <a:ln w="190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153"/>
            <a:endParaRPr lang="en-US" sz="1400" b="1" dirty="0">
              <a:solidFill>
                <a:srgbClr val="000000"/>
              </a:solidFill>
            </a:endParaRPr>
          </a:p>
        </p:txBody>
      </p:sp>
      <p:sp>
        <p:nvSpPr>
          <p:cNvPr id="257" name="Line 38"/>
          <p:cNvSpPr>
            <a:spLocks noChangeShapeType="1"/>
          </p:cNvSpPr>
          <p:nvPr/>
        </p:nvSpPr>
        <p:spPr bwMode="auto">
          <a:xfrm>
            <a:off x="6819988" y="5169290"/>
            <a:ext cx="0" cy="88450"/>
          </a:xfrm>
          <a:prstGeom prst="line">
            <a:avLst/>
          </a:prstGeom>
          <a:noFill/>
          <a:ln w="190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153"/>
            <a:endParaRPr lang="en-US" sz="1400" b="1" dirty="0">
              <a:solidFill>
                <a:srgbClr val="000000"/>
              </a:solidFill>
            </a:endParaRPr>
          </a:p>
        </p:txBody>
      </p:sp>
      <p:sp>
        <p:nvSpPr>
          <p:cNvPr id="258" name="Line 40"/>
          <p:cNvSpPr>
            <a:spLocks noChangeShapeType="1"/>
          </p:cNvSpPr>
          <p:nvPr/>
        </p:nvSpPr>
        <p:spPr bwMode="auto">
          <a:xfrm>
            <a:off x="7424422" y="5169290"/>
            <a:ext cx="0" cy="88450"/>
          </a:xfrm>
          <a:prstGeom prst="line">
            <a:avLst/>
          </a:prstGeom>
          <a:noFill/>
          <a:ln w="190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153"/>
            <a:endParaRPr lang="en-US" sz="1400" b="1" dirty="0">
              <a:solidFill>
                <a:srgbClr val="000000"/>
              </a:solidFill>
            </a:endParaRPr>
          </a:p>
        </p:txBody>
      </p:sp>
      <p:sp>
        <p:nvSpPr>
          <p:cNvPr id="259" name="Line 42"/>
          <p:cNvSpPr>
            <a:spLocks noChangeShapeType="1"/>
          </p:cNvSpPr>
          <p:nvPr/>
        </p:nvSpPr>
        <p:spPr bwMode="auto">
          <a:xfrm>
            <a:off x="8020095" y="5169289"/>
            <a:ext cx="0" cy="88450"/>
          </a:xfrm>
          <a:prstGeom prst="line">
            <a:avLst/>
          </a:prstGeom>
          <a:noFill/>
          <a:ln w="190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153"/>
            <a:endParaRPr lang="en-US" sz="1400" b="1" dirty="0">
              <a:solidFill>
                <a:srgbClr val="000000"/>
              </a:solidFill>
            </a:endParaRPr>
          </a:p>
        </p:txBody>
      </p:sp>
      <p:sp>
        <p:nvSpPr>
          <p:cNvPr id="260" name="Line 150"/>
          <p:cNvSpPr>
            <a:spLocks noChangeShapeType="1"/>
          </p:cNvSpPr>
          <p:nvPr/>
        </p:nvSpPr>
        <p:spPr bwMode="auto">
          <a:xfrm flipV="1">
            <a:off x="4148220" y="4654192"/>
            <a:ext cx="0" cy="37663"/>
          </a:xfrm>
          <a:prstGeom prst="line">
            <a:avLst/>
          </a:prstGeom>
          <a:noFill/>
          <a:ln w="127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153"/>
            <a:endParaRPr lang="en-US" sz="1400" b="1" dirty="0">
              <a:solidFill>
                <a:srgbClr val="000000"/>
              </a:solidFill>
            </a:endParaRPr>
          </a:p>
        </p:txBody>
      </p:sp>
      <p:sp>
        <p:nvSpPr>
          <p:cNvPr id="261" name="Line 151"/>
          <p:cNvSpPr>
            <a:spLocks noChangeShapeType="1"/>
          </p:cNvSpPr>
          <p:nvPr/>
        </p:nvSpPr>
        <p:spPr bwMode="auto">
          <a:xfrm flipV="1">
            <a:off x="4406637" y="4701020"/>
            <a:ext cx="0" cy="37663"/>
          </a:xfrm>
          <a:prstGeom prst="line">
            <a:avLst/>
          </a:prstGeom>
          <a:noFill/>
          <a:ln w="127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153"/>
            <a:endParaRPr lang="en-US" sz="1400" b="1" dirty="0">
              <a:solidFill>
                <a:srgbClr val="000000"/>
              </a:solidFill>
            </a:endParaRPr>
          </a:p>
        </p:txBody>
      </p:sp>
      <p:sp>
        <p:nvSpPr>
          <p:cNvPr id="262" name="Line 152"/>
          <p:cNvSpPr>
            <a:spLocks noChangeShapeType="1"/>
          </p:cNvSpPr>
          <p:nvPr/>
        </p:nvSpPr>
        <p:spPr bwMode="auto">
          <a:xfrm flipV="1">
            <a:off x="4432916" y="4716628"/>
            <a:ext cx="0" cy="37663"/>
          </a:xfrm>
          <a:prstGeom prst="line">
            <a:avLst/>
          </a:prstGeom>
          <a:noFill/>
          <a:ln w="127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153"/>
            <a:endParaRPr lang="en-US" sz="1400" b="1" dirty="0">
              <a:solidFill>
                <a:srgbClr val="000000"/>
              </a:solidFill>
            </a:endParaRPr>
          </a:p>
        </p:txBody>
      </p:sp>
      <p:sp>
        <p:nvSpPr>
          <p:cNvPr id="263" name="Line 153"/>
          <p:cNvSpPr>
            <a:spLocks noChangeShapeType="1"/>
          </p:cNvSpPr>
          <p:nvPr/>
        </p:nvSpPr>
        <p:spPr bwMode="auto">
          <a:xfrm flipV="1">
            <a:off x="4586215" y="4753050"/>
            <a:ext cx="0" cy="37663"/>
          </a:xfrm>
          <a:prstGeom prst="line">
            <a:avLst/>
          </a:prstGeom>
          <a:noFill/>
          <a:ln w="127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153"/>
            <a:endParaRPr lang="en-US" sz="1400" b="1" dirty="0">
              <a:solidFill>
                <a:srgbClr val="000000"/>
              </a:solidFill>
            </a:endParaRPr>
          </a:p>
        </p:txBody>
      </p:sp>
      <p:sp>
        <p:nvSpPr>
          <p:cNvPr id="264" name="Line 154"/>
          <p:cNvSpPr>
            <a:spLocks noChangeShapeType="1"/>
          </p:cNvSpPr>
          <p:nvPr/>
        </p:nvSpPr>
        <p:spPr bwMode="auto">
          <a:xfrm flipV="1">
            <a:off x="4678194" y="4779065"/>
            <a:ext cx="0" cy="37663"/>
          </a:xfrm>
          <a:prstGeom prst="line">
            <a:avLst/>
          </a:prstGeom>
          <a:noFill/>
          <a:ln w="127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153"/>
            <a:endParaRPr lang="en-US" sz="1400" b="1" dirty="0">
              <a:solidFill>
                <a:srgbClr val="000000"/>
              </a:solidFill>
            </a:endParaRPr>
          </a:p>
        </p:txBody>
      </p:sp>
      <p:sp>
        <p:nvSpPr>
          <p:cNvPr id="265" name="Line 155"/>
          <p:cNvSpPr>
            <a:spLocks noChangeShapeType="1"/>
          </p:cNvSpPr>
          <p:nvPr/>
        </p:nvSpPr>
        <p:spPr bwMode="auto">
          <a:xfrm flipV="1">
            <a:off x="4717613" y="4794675"/>
            <a:ext cx="0" cy="37663"/>
          </a:xfrm>
          <a:prstGeom prst="line">
            <a:avLst/>
          </a:prstGeom>
          <a:noFill/>
          <a:ln w="127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153"/>
            <a:endParaRPr lang="en-US" sz="1400" b="1" dirty="0">
              <a:solidFill>
                <a:srgbClr val="000000"/>
              </a:solidFill>
            </a:endParaRPr>
          </a:p>
        </p:txBody>
      </p:sp>
      <p:sp>
        <p:nvSpPr>
          <p:cNvPr id="266" name="Line 156"/>
          <p:cNvSpPr>
            <a:spLocks noChangeShapeType="1"/>
          </p:cNvSpPr>
          <p:nvPr/>
        </p:nvSpPr>
        <p:spPr bwMode="auto">
          <a:xfrm flipV="1">
            <a:off x="4721993" y="4794675"/>
            <a:ext cx="0" cy="37663"/>
          </a:xfrm>
          <a:prstGeom prst="line">
            <a:avLst/>
          </a:prstGeom>
          <a:noFill/>
          <a:ln w="127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153"/>
            <a:endParaRPr lang="en-US" sz="1400" b="1" dirty="0">
              <a:solidFill>
                <a:srgbClr val="000000"/>
              </a:solidFill>
            </a:endParaRPr>
          </a:p>
        </p:txBody>
      </p:sp>
      <p:sp>
        <p:nvSpPr>
          <p:cNvPr id="267" name="Line 157"/>
          <p:cNvSpPr>
            <a:spLocks noChangeShapeType="1"/>
          </p:cNvSpPr>
          <p:nvPr/>
        </p:nvSpPr>
        <p:spPr bwMode="auto">
          <a:xfrm flipV="1">
            <a:off x="6964527" y="4966374"/>
            <a:ext cx="0" cy="37663"/>
          </a:xfrm>
          <a:prstGeom prst="line">
            <a:avLst/>
          </a:prstGeom>
          <a:noFill/>
          <a:ln w="127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153"/>
            <a:endParaRPr lang="en-US" sz="1400" b="1" dirty="0">
              <a:solidFill>
                <a:srgbClr val="000000"/>
              </a:solidFill>
            </a:endParaRPr>
          </a:p>
        </p:txBody>
      </p:sp>
      <p:sp>
        <p:nvSpPr>
          <p:cNvPr id="268" name="Line 158"/>
          <p:cNvSpPr>
            <a:spLocks noChangeShapeType="1"/>
          </p:cNvSpPr>
          <p:nvPr/>
        </p:nvSpPr>
        <p:spPr bwMode="auto">
          <a:xfrm flipV="1">
            <a:off x="3259091" y="4269171"/>
            <a:ext cx="0" cy="37663"/>
          </a:xfrm>
          <a:prstGeom prst="line">
            <a:avLst/>
          </a:prstGeom>
          <a:noFill/>
          <a:ln w="127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153"/>
            <a:endParaRPr lang="en-US" sz="1400" b="1" dirty="0">
              <a:solidFill>
                <a:srgbClr val="000000"/>
              </a:solidFill>
            </a:endParaRPr>
          </a:p>
        </p:txBody>
      </p:sp>
      <p:sp>
        <p:nvSpPr>
          <p:cNvPr id="269" name="Line 159"/>
          <p:cNvSpPr>
            <a:spLocks noChangeShapeType="1"/>
          </p:cNvSpPr>
          <p:nvPr/>
        </p:nvSpPr>
        <p:spPr bwMode="auto">
          <a:xfrm flipV="1">
            <a:off x="3438669" y="4399246"/>
            <a:ext cx="0" cy="37663"/>
          </a:xfrm>
          <a:prstGeom prst="line">
            <a:avLst/>
          </a:prstGeom>
          <a:noFill/>
          <a:ln w="127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153"/>
            <a:endParaRPr lang="en-US" sz="1400" b="1" dirty="0">
              <a:solidFill>
                <a:srgbClr val="000000"/>
              </a:solidFill>
            </a:endParaRPr>
          </a:p>
        </p:txBody>
      </p:sp>
      <p:sp>
        <p:nvSpPr>
          <p:cNvPr id="270" name="Line 160"/>
          <p:cNvSpPr>
            <a:spLocks noChangeShapeType="1"/>
          </p:cNvSpPr>
          <p:nvPr/>
        </p:nvSpPr>
        <p:spPr bwMode="auto">
          <a:xfrm flipV="1">
            <a:off x="3478089" y="4404448"/>
            <a:ext cx="0" cy="37663"/>
          </a:xfrm>
          <a:prstGeom prst="line">
            <a:avLst/>
          </a:prstGeom>
          <a:noFill/>
          <a:ln w="127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153"/>
            <a:endParaRPr lang="en-US" sz="1400" b="1" dirty="0">
              <a:solidFill>
                <a:srgbClr val="000000"/>
              </a:solidFill>
            </a:endParaRPr>
          </a:p>
        </p:txBody>
      </p:sp>
      <p:sp>
        <p:nvSpPr>
          <p:cNvPr id="271" name="Line 161"/>
          <p:cNvSpPr>
            <a:spLocks noChangeShapeType="1"/>
          </p:cNvSpPr>
          <p:nvPr/>
        </p:nvSpPr>
        <p:spPr bwMode="auto">
          <a:xfrm flipV="1">
            <a:off x="3552547" y="4409651"/>
            <a:ext cx="0" cy="37663"/>
          </a:xfrm>
          <a:prstGeom prst="line">
            <a:avLst/>
          </a:prstGeom>
          <a:noFill/>
          <a:ln w="127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153"/>
            <a:endParaRPr lang="en-US" sz="1400" b="1" dirty="0">
              <a:solidFill>
                <a:srgbClr val="000000"/>
              </a:solidFill>
            </a:endParaRPr>
          </a:p>
        </p:txBody>
      </p:sp>
      <p:sp>
        <p:nvSpPr>
          <p:cNvPr id="272" name="Line 162"/>
          <p:cNvSpPr>
            <a:spLocks noChangeShapeType="1"/>
          </p:cNvSpPr>
          <p:nvPr/>
        </p:nvSpPr>
        <p:spPr bwMode="auto">
          <a:xfrm flipV="1">
            <a:off x="3570067" y="4425260"/>
            <a:ext cx="0" cy="37663"/>
          </a:xfrm>
          <a:prstGeom prst="line">
            <a:avLst/>
          </a:prstGeom>
          <a:noFill/>
          <a:ln w="127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153"/>
            <a:endParaRPr lang="en-US" sz="1400" b="1" dirty="0">
              <a:solidFill>
                <a:srgbClr val="000000"/>
              </a:solidFill>
            </a:endParaRPr>
          </a:p>
        </p:txBody>
      </p:sp>
      <p:sp>
        <p:nvSpPr>
          <p:cNvPr id="273" name="Line 163"/>
          <p:cNvSpPr>
            <a:spLocks noChangeShapeType="1"/>
          </p:cNvSpPr>
          <p:nvPr/>
        </p:nvSpPr>
        <p:spPr bwMode="auto">
          <a:xfrm flipV="1">
            <a:off x="3583207" y="4425260"/>
            <a:ext cx="0" cy="37663"/>
          </a:xfrm>
          <a:prstGeom prst="line">
            <a:avLst/>
          </a:prstGeom>
          <a:noFill/>
          <a:ln w="127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153"/>
            <a:endParaRPr lang="en-US" sz="1400" b="1" dirty="0">
              <a:solidFill>
                <a:srgbClr val="000000"/>
              </a:solidFill>
            </a:endParaRPr>
          </a:p>
        </p:txBody>
      </p:sp>
      <p:sp>
        <p:nvSpPr>
          <p:cNvPr id="274" name="Line 164"/>
          <p:cNvSpPr>
            <a:spLocks noChangeShapeType="1"/>
          </p:cNvSpPr>
          <p:nvPr/>
        </p:nvSpPr>
        <p:spPr bwMode="auto">
          <a:xfrm flipV="1">
            <a:off x="3631386" y="4477289"/>
            <a:ext cx="0" cy="37663"/>
          </a:xfrm>
          <a:prstGeom prst="line">
            <a:avLst/>
          </a:prstGeom>
          <a:noFill/>
          <a:ln w="127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153"/>
            <a:endParaRPr lang="en-US" sz="1400" b="1" dirty="0">
              <a:solidFill>
                <a:srgbClr val="000000"/>
              </a:solidFill>
            </a:endParaRPr>
          </a:p>
        </p:txBody>
      </p:sp>
      <p:sp>
        <p:nvSpPr>
          <p:cNvPr id="275" name="Line 165"/>
          <p:cNvSpPr>
            <a:spLocks noChangeShapeType="1"/>
          </p:cNvSpPr>
          <p:nvPr/>
        </p:nvSpPr>
        <p:spPr bwMode="auto">
          <a:xfrm flipV="1">
            <a:off x="3307270" y="4336809"/>
            <a:ext cx="0" cy="37663"/>
          </a:xfrm>
          <a:prstGeom prst="line">
            <a:avLst/>
          </a:prstGeom>
          <a:noFill/>
          <a:ln w="127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153"/>
            <a:endParaRPr lang="en-US" sz="1400" b="1" dirty="0">
              <a:solidFill>
                <a:srgbClr val="000000"/>
              </a:solidFill>
            </a:endParaRPr>
          </a:p>
        </p:txBody>
      </p:sp>
      <p:sp>
        <p:nvSpPr>
          <p:cNvPr id="276" name="Line 166"/>
          <p:cNvSpPr>
            <a:spLocks noChangeShapeType="1"/>
          </p:cNvSpPr>
          <p:nvPr/>
        </p:nvSpPr>
        <p:spPr bwMode="auto">
          <a:xfrm flipV="1">
            <a:off x="3311650" y="4342012"/>
            <a:ext cx="0" cy="37663"/>
          </a:xfrm>
          <a:prstGeom prst="line">
            <a:avLst/>
          </a:prstGeom>
          <a:noFill/>
          <a:ln w="127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153"/>
            <a:endParaRPr lang="en-US" sz="1400" b="1" dirty="0">
              <a:solidFill>
                <a:srgbClr val="000000"/>
              </a:solidFill>
            </a:endParaRPr>
          </a:p>
        </p:txBody>
      </p:sp>
      <p:sp>
        <p:nvSpPr>
          <p:cNvPr id="277" name="Line 167"/>
          <p:cNvSpPr>
            <a:spLocks noChangeShapeType="1"/>
          </p:cNvSpPr>
          <p:nvPr/>
        </p:nvSpPr>
        <p:spPr bwMode="auto">
          <a:xfrm flipV="1">
            <a:off x="3329170" y="4347215"/>
            <a:ext cx="0" cy="37663"/>
          </a:xfrm>
          <a:prstGeom prst="line">
            <a:avLst/>
          </a:prstGeom>
          <a:noFill/>
          <a:ln w="127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153"/>
            <a:endParaRPr lang="en-US" sz="1400" b="1" dirty="0">
              <a:solidFill>
                <a:srgbClr val="000000"/>
              </a:solidFill>
            </a:endParaRPr>
          </a:p>
        </p:txBody>
      </p:sp>
      <p:sp>
        <p:nvSpPr>
          <p:cNvPr id="278" name="Line 168"/>
          <p:cNvSpPr>
            <a:spLocks noChangeShapeType="1"/>
          </p:cNvSpPr>
          <p:nvPr/>
        </p:nvSpPr>
        <p:spPr bwMode="auto">
          <a:xfrm flipV="1">
            <a:off x="3289750" y="4315998"/>
            <a:ext cx="0" cy="37663"/>
          </a:xfrm>
          <a:prstGeom prst="line">
            <a:avLst/>
          </a:prstGeom>
          <a:noFill/>
          <a:ln w="127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153"/>
            <a:endParaRPr lang="en-US" sz="1400" b="1" dirty="0">
              <a:solidFill>
                <a:srgbClr val="000000"/>
              </a:solidFill>
            </a:endParaRPr>
          </a:p>
        </p:txBody>
      </p:sp>
      <p:sp>
        <p:nvSpPr>
          <p:cNvPr id="279" name="Line 169"/>
          <p:cNvSpPr>
            <a:spLocks noChangeShapeType="1"/>
          </p:cNvSpPr>
          <p:nvPr/>
        </p:nvSpPr>
        <p:spPr bwMode="auto">
          <a:xfrm flipV="1">
            <a:off x="2567060" y="3702044"/>
            <a:ext cx="0" cy="37663"/>
          </a:xfrm>
          <a:prstGeom prst="line">
            <a:avLst/>
          </a:prstGeom>
          <a:noFill/>
          <a:ln w="127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153"/>
            <a:endParaRPr lang="en-US" sz="1400" b="1" dirty="0">
              <a:solidFill>
                <a:srgbClr val="000000"/>
              </a:solidFill>
            </a:endParaRPr>
          </a:p>
        </p:txBody>
      </p:sp>
      <p:sp>
        <p:nvSpPr>
          <p:cNvPr id="280" name="Line 170"/>
          <p:cNvSpPr>
            <a:spLocks noChangeShapeType="1"/>
          </p:cNvSpPr>
          <p:nvPr/>
        </p:nvSpPr>
        <p:spPr bwMode="auto">
          <a:xfrm flipV="1">
            <a:off x="2729117" y="3780088"/>
            <a:ext cx="0" cy="37663"/>
          </a:xfrm>
          <a:prstGeom prst="line">
            <a:avLst/>
          </a:prstGeom>
          <a:noFill/>
          <a:ln w="127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153"/>
            <a:endParaRPr lang="en-US" sz="1400" b="1" dirty="0">
              <a:solidFill>
                <a:srgbClr val="000000"/>
              </a:solidFill>
            </a:endParaRPr>
          </a:p>
        </p:txBody>
      </p:sp>
      <p:sp>
        <p:nvSpPr>
          <p:cNvPr id="281" name="Line 171"/>
          <p:cNvSpPr>
            <a:spLocks noChangeShapeType="1"/>
          </p:cNvSpPr>
          <p:nvPr/>
        </p:nvSpPr>
        <p:spPr bwMode="auto">
          <a:xfrm flipV="1">
            <a:off x="2737877" y="3811307"/>
            <a:ext cx="0" cy="37663"/>
          </a:xfrm>
          <a:prstGeom prst="line">
            <a:avLst/>
          </a:prstGeom>
          <a:noFill/>
          <a:ln w="127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153"/>
            <a:endParaRPr lang="en-US" sz="1400" b="1" dirty="0">
              <a:solidFill>
                <a:srgbClr val="000000"/>
              </a:solidFill>
            </a:endParaRPr>
          </a:p>
        </p:txBody>
      </p:sp>
      <p:sp>
        <p:nvSpPr>
          <p:cNvPr id="282" name="Line 172"/>
          <p:cNvSpPr>
            <a:spLocks noChangeShapeType="1"/>
          </p:cNvSpPr>
          <p:nvPr/>
        </p:nvSpPr>
        <p:spPr bwMode="auto">
          <a:xfrm flipV="1">
            <a:off x="2755397" y="3868538"/>
            <a:ext cx="0" cy="37663"/>
          </a:xfrm>
          <a:prstGeom prst="line">
            <a:avLst/>
          </a:prstGeom>
          <a:noFill/>
          <a:ln w="127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153"/>
            <a:endParaRPr lang="en-US" sz="1400" b="1" dirty="0">
              <a:solidFill>
                <a:srgbClr val="000000"/>
              </a:solidFill>
            </a:endParaRPr>
          </a:p>
        </p:txBody>
      </p:sp>
      <p:sp>
        <p:nvSpPr>
          <p:cNvPr id="283" name="Line 173"/>
          <p:cNvSpPr>
            <a:spLocks noChangeShapeType="1"/>
          </p:cNvSpPr>
          <p:nvPr/>
        </p:nvSpPr>
        <p:spPr bwMode="auto">
          <a:xfrm flipV="1">
            <a:off x="2777298" y="3910163"/>
            <a:ext cx="0" cy="37663"/>
          </a:xfrm>
          <a:prstGeom prst="line">
            <a:avLst/>
          </a:prstGeom>
          <a:noFill/>
          <a:ln w="127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153"/>
            <a:endParaRPr lang="en-US" sz="1400" b="1" dirty="0">
              <a:solidFill>
                <a:srgbClr val="000000"/>
              </a:solidFill>
            </a:endParaRPr>
          </a:p>
        </p:txBody>
      </p:sp>
      <p:sp>
        <p:nvSpPr>
          <p:cNvPr id="284" name="Line 174"/>
          <p:cNvSpPr>
            <a:spLocks noChangeShapeType="1"/>
          </p:cNvSpPr>
          <p:nvPr/>
        </p:nvSpPr>
        <p:spPr bwMode="auto">
          <a:xfrm flipV="1">
            <a:off x="2882416" y="3988207"/>
            <a:ext cx="0" cy="37663"/>
          </a:xfrm>
          <a:prstGeom prst="line">
            <a:avLst/>
          </a:prstGeom>
          <a:noFill/>
          <a:ln w="127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153"/>
            <a:endParaRPr lang="en-US" sz="1400" b="1" dirty="0">
              <a:solidFill>
                <a:srgbClr val="000000"/>
              </a:solidFill>
            </a:endParaRPr>
          </a:p>
        </p:txBody>
      </p:sp>
      <p:sp>
        <p:nvSpPr>
          <p:cNvPr id="285" name="Line 175"/>
          <p:cNvSpPr>
            <a:spLocks noChangeShapeType="1"/>
          </p:cNvSpPr>
          <p:nvPr/>
        </p:nvSpPr>
        <p:spPr bwMode="auto">
          <a:xfrm flipV="1">
            <a:off x="1988906" y="2723880"/>
            <a:ext cx="0" cy="37663"/>
          </a:xfrm>
          <a:prstGeom prst="line">
            <a:avLst/>
          </a:prstGeom>
          <a:noFill/>
          <a:ln w="127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153"/>
            <a:endParaRPr lang="en-US" sz="1400" b="1" dirty="0">
              <a:solidFill>
                <a:srgbClr val="000000"/>
              </a:solidFill>
            </a:endParaRPr>
          </a:p>
        </p:txBody>
      </p:sp>
      <p:sp>
        <p:nvSpPr>
          <p:cNvPr id="286" name="Line 176"/>
          <p:cNvSpPr>
            <a:spLocks noChangeShapeType="1"/>
          </p:cNvSpPr>
          <p:nvPr/>
        </p:nvSpPr>
        <p:spPr bwMode="auto">
          <a:xfrm flipV="1">
            <a:off x="2137825" y="2885174"/>
            <a:ext cx="0" cy="37663"/>
          </a:xfrm>
          <a:prstGeom prst="line">
            <a:avLst/>
          </a:prstGeom>
          <a:noFill/>
          <a:ln w="127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153"/>
            <a:endParaRPr lang="en-US" sz="1400" b="1" dirty="0">
              <a:solidFill>
                <a:srgbClr val="000000"/>
              </a:solidFill>
            </a:endParaRPr>
          </a:p>
        </p:txBody>
      </p:sp>
      <p:sp>
        <p:nvSpPr>
          <p:cNvPr id="287" name="Line 177"/>
          <p:cNvSpPr>
            <a:spLocks noChangeShapeType="1"/>
          </p:cNvSpPr>
          <p:nvPr/>
        </p:nvSpPr>
        <p:spPr bwMode="auto">
          <a:xfrm flipV="1">
            <a:off x="2221043" y="3124512"/>
            <a:ext cx="0" cy="37663"/>
          </a:xfrm>
          <a:prstGeom prst="line">
            <a:avLst/>
          </a:prstGeom>
          <a:noFill/>
          <a:ln w="127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153"/>
            <a:endParaRPr lang="en-US" sz="1400" b="1" dirty="0">
              <a:solidFill>
                <a:srgbClr val="000000"/>
              </a:solidFill>
            </a:endParaRPr>
          </a:p>
        </p:txBody>
      </p:sp>
      <p:sp>
        <p:nvSpPr>
          <p:cNvPr id="288" name="Line 178"/>
          <p:cNvSpPr>
            <a:spLocks noChangeShapeType="1"/>
          </p:cNvSpPr>
          <p:nvPr/>
        </p:nvSpPr>
        <p:spPr bwMode="auto">
          <a:xfrm flipV="1">
            <a:off x="2242943" y="3181743"/>
            <a:ext cx="0" cy="37663"/>
          </a:xfrm>
          <a:prstGeom prst="line">
            <a:avLst/>
          </a:prstGeom>
          <a:noFill/>
          <a:ln w="127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153"/>
            <a:endParaRPr lang="en-US" sz="1400" b="1" dirty="0">
              <a:solidFill>
                <a:srgbClr val="000000"/>
              </a:solidFill>
            </a:endParaRPr>
          </a:p>
        </p:txBody>
      </p:sp>
      <p:sp>
        <p:nvSpPr>
          <p:cNvPr id="289" name="Line 179"/>
          <p:cNvSpPr>
            <a:spLocks noChangeShapeType="1"/>
          </p:cNvSpPr>
          <p:nvPr/>
        </p:nvSpPr>
        <p:spPr bwMode="auto">
          <a:xfrm flipV="1">
            <a:off x="2277982" y="3233774"/>
            <a:ext cx="0" cy="37663"/>
          </a:xfrm>
          <a:prstGeom prst="line">
            <a:avLst/>
          </a:prstGeom>
          <a:noFill/>
          <a:ln w="127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153"/>
            <a:endParaRPr lang="en-US" sz="1400" b="1" dirty="0">
              <a:solidFill>
                <a:srgbClr val="000000"/>
              </a:solidFill>
            </a:endParaRPr>
          </a:p>
        </p:txBody>
      </p:sp>
      <p:sp>
        <p:nvSpPr>
          <p:cNvPr id="290" name="Line 180"/>
          <p:cNvSpPr>
            <a:spLocks noChangeShapeType="1"/>
          </p:cNvSpPr>
          <p:nvPr/>
        </p:nvSpPr>
        <p:spPr bwMode="auto">
          <a:xfrm flipV="1">
            <a:off x="2431281" y="3343037"/>
            <a:ext cx="0" cy="37663"/>
          </a:xfrm>
          <a:prstGeom prst="line">
            <a:avLst/>
          </a:prstGeom>
          <a:noFill/>
          <a:ln w="127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153"/>
            <a:endParaRPr lang="en-US" sz="1400" b="1" dirty="0">
              <a:solidFill>
                <a:srgbClr val="000000"/>
              </a:solidFill>
            </a:endParaRPr>
          </a:p>
        </p:txBody>
      </p:sp>
      <p:sp>
        <p:nvSpPr>
          <p:cNvPr id="291" name="Line 181"/>
          <p:cNvSpPr>
            <a:spLocks noChangeShapeType="1"/>
          </p:cNvSpPr>
          <p:nvPr/>
        </p:nvSpPr>
        <p:spPr bwMode="auto">
          <a:xfrm flipV="1">
            <a:off x="2475080" y="3551157"/>
            <a:ext cx="0" cy="37663"/>
          </a:xfrm>
          <a:prstGeom prst="line">
            <a:avLst/>
          </a:prstGeom>
          <a:noFill/>
          <a:ln w="127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153"/>
            <a:endParaRPr lang="en-US" sz="1400" b="1" dirty="0">
              <a:solidFill>
                <a:srgbClr val="000000"/>
              </a:solidFill>
            </a:endParaRPr>
          </a:p>
        </p:txBody>
      </p:sp>
      <p:sp>
        <p:nvSpPr>
          <p:cNvPr id="292" name="Line 182"/>
          <p:cNvSpPr>
            <a:spLocks noChangeShapeType="1"/>
          </p:cNvSpPr>
          <p:nvPr/>
        </p:nvSpPr>
        <p:spPr bwMode="auto">
          <a:xfrm flipV="1">
            <a:off x="2453181" y="3431487"/>
            <a:ext cx="0" cy="37663"/>
          </a:xfrm>
          <a:prstGeom prst="line">
            <a:avLst/>
          </a:prstGeom>
          <a:noFill/>
          <a:ln w="127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153"/>
            <a:endParaRPr lang="en-US" sz="1400" b="1" dirty="0">
              <a:solidFill>
                <a:srgbClr val="000000"/>
              </a:solidFill>
            </a:endParaRPr>
          </a:p>
        </p:txBody>
      </p:sp>
      <p:sp>
        <p:nvSpPr>
          <p:cNvPr id="293" name="Line 183"/>
          <p:cNvSpPr>
            <a:spLocks noChangeShapeType="1"/>
          </p:cNvSpPr>
          <p:nvPr/>
        </p:nvSpPr>
        <p:spPr bwMode="auto">
          <a:xfrm flipV="1">
            <a:off x="2470700" y="3525142"/>
            <a:ext cx="0" cy="37663"/>
          </a:xfrm>
          <a:prstGeom prst="line">
            <a:avLst/>
          </a:prstGeom>
          <a:noFill/>
          <a:ln w="127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153"/>
            <a:endParaRPr lang="en-US" sz="1400" b="1" dirty="0">
              <a:solidFill>
                <a:srgbClr val="000000"/>
              </a:solidFill>
            </a:endParaRPr>
          </a:p>
        </p:txBody>
      </p:sp>
      <p:sp>
        <p:nvSpPr>
          <p:cNvPr id="294" name="Line 184"/>
          <p:cNvSpPr>
            <a:spLocks noChangeShapeType="1"/>
          </p:cNvSpPr>
          <p:nvPr/>
        </p:nvSpPr>
        <p:spPr bwMode="auto">
          <a:xfrm flipV="1">
            <a:off x="1358193" y="1430000"/>
            <a:ext cx="0" cy="37663"/>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153"/>
            <a:endParaRPr lang="en-US" sz="1400" b="1" dirty="0">
              <a:solidFill>
                <a:srgbClr val="000000"/>
              </a:solidFill>
            </a:endParaRPr>
          </a:p>
        </p:txBody>
      </p:sp>
      <p:sp>
        <p:nvSpPr>
          <p:cNvPr id="295" name="Line 185"/>
          <p:cNvSpPr>
            <a:spLocks noChangeShapeType="1"/>
          </p:cNvSpPr>
          <p:nvPr/>
        </p:nvSpPr>
        <p:spPr bwMode="auto">
          <a:xfrm flipV="1">
            <a:off x="1476453" y="1501175"/>
            <a:ext cx="0" cy="37663"/>
          </a:xfrm>
          <a:prstGeom prst="line">
            <a:avLst/>
          </a:prstGeom>
          <a:noFill/>
          <a:ln w="127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153"/>
            <a:endParaRPr lang="en-US" sz="1400" b="1" dirty="0">
              <a:solidFill>
                <a:srgbClr val="000000"/>
              </a:solidFill>
            </a:endParaRPr>
          </a:p>
        </p:txBody>
      </p:sp>
      <p:sp>
        <p:nvSpPr>
          <p:cNvPr id="296" name="Line 186"/>
          <p:cNvSpPr>
            <a:spLocks noChangeShapeType="1"/>
          </p:cNvSpPr>
          <p:nvPr/>
        </p:nvSpPr>
        <p:spPr bwMode="auto">
          <a:xfrm flipV="1">
            <a:off x="1568430" y="1600032"/>
            <a:ext cx="0" cy="37663"/>
          </a:xfrm>
          <a:prstGeom prst="line">
            <a:avLst/>
          </a:prstGeom>
          <a:noFill/>
          <a:ln w="127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153"/>
            <a:endParaRPr lang="en-US" sz="1400" b="1" dirty="0">
              <a:solidFill>
                <a:srgbClr val="000000"/>
              </a:solidFill>
            </a:endParaRPr>
          </a:p>
        </p:txBody>
      </p:sp>
      <p:sp>
        <p:nvSpPr>
          <p:cNvPr id="297" name="Line 187"/>
          <p:cNvSpPr>
            <a:spLocks noChangeShapeType="1"/>
          </p:cNvSpPr>
          <p:nvPr/>
        </p:nvSpPr>
        <p:spPr bwMode="auto">
          <a:xfrm flipV="1">
            <a:off x="1590331" y="1636453"/>
            <a:ext cx="0" cy="37663"/>
          </a:xfrm>
          <a:prstGeom prst="line">
            <a:avLst/>
          </a:prstGeom>
          <a:noFill/>
          <a:ln w="127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153"/>
            <a:endParaRPr lang="en-US" sz="1400" b="1" dirty="0">
              <a:solidFill>
                <a:srgbClr val="000000"/>
              </a:solidFill>
            </a:endParaRPr>
          </a:p>
        </p:txBody>
      </p:sp>
      <p:sp>
        <p:nvSpPr>
          <p:cNvPr id="298" name="Line 188"/>
          <p:cNvSpPr>
            <a:spLocks noChangeShapeType="1"/>
          </p:cNvSpPr>
          <p:nvPr/>
        </p:nvSpPr>
        <p:spPr bwMode="auto">
          <a:xfrm flipV="1">
            <a:off x="1603471" y="1688483"/>
            <a:ext cx="0" cy="37663"/>
          </a:xfrm>
          <a:prstGeom prst="line">
            <a:avLst/>
          </a:prstGeom>
          <a:noFill/>
          <a:ln w="127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153"/>
            <a:endParaRPr lang="en-US" sz="1400" b="1" dirty="0">
              <a:solidFill>
                <a:srgbClr val="000000"/>
              </a:solidFill>
            </a:endParaRPr>
          </a:p>
        </p:txBody>
      </p:sp>
      <p:sp>
        <p:nvSpPr>
          <p:cNvPr id="299" name="Line 189"/>
          <p:cNvSpPr>
            <a:spLocks noChangeShapeType="1"/>
          </p:cNvSpPr>
          <p:nvPr/>
        </p:nvSpPr>
        <p:spPr bwMode="auto">
          <a:xfrm flipV="1">
            <a:off x="1822467" y="2328451"/>
            <a:ext cx="0" cy="37663"/>
          </a:xfrm>
          <a:prstGeom prst="line">
            <a:avLst/>
          </a:prstGeom>
          <a:noFill/>
          <a:ln w="127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153"/>
            <a:endParaRPr lang="en-US" sz="1400" b="1" dirty="0">
              <a:solidFill>
                <a:srgbClr val="000000"/>
              </a:solidFill>
            </a:endParaRPr>
          </a:p>
        </p:txBody>
      </p:sp>
      <p:sp>
        <p:nvSpPr>
          <p:cNvPr id="300" name="Line 190"/>
          <p:cNvSpPr>
            <a:spLocks noChangeShapeType="1"/>
          </p:cNvSpPr>
          <p:nvPr/>
        </p:nvSpPr>
        <p:spPr bwMode="auto">
          <a:xfrm flipV="1">
            <a:off x="1914447" y="2552181"/>
            <a:ext cx="0" cy="37663"/>
          </a:xfrm>
          <a:prstGeom prst="line">
            <a:avLst/>
          </a:prstGeom>
          <a:noFill/>
          <a:ln w="127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153"/>
            <a:endParaRPr lang="en-US" sz="1400" b="1" dirty="0">
              <a:solidFill>
                <a:srgbClr val="000000"/>
              </a:solidFill>
            </a:endParaRPr>
          </a:p>
        </p:txBody>
      </p:sp>
      <p:sp>
        <p:nvSpPr>
          <p:cNvPr id="301" name="Line 191"/>
          <p:cNvSpPr>
            <a:spLocks noChangeShapeType="1"/>
          </p:cNvSpPr>
          <p:nvPr/>
        </p:nvSpPr>
        <p:spPr bwMode="auto">
          <a:xfrm flipV="1">
            <a:off x="1927587" y="2604211"/>
            <a:ext cx="0" cy="37663"/>
          </a:xfrm>
          <a:prstGeom prst="line">
            <a:avLst/>
          </a:prstGeom>
          <a:noFill/>
          <a:ln w="127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153"/>
            <a:endParaRPr lang="en-US" sz="1400" b="1" dirty="0">
              <a:solidFill>
                <a:srgbClr val="000000"/>
              </a:solidFill>
            </a:endParaRPr>
          </a:p>
        </p:txBody>
      </p:sp>
      <p:sp>
        <p:nvSpPr>
          <p:cNvPr id="302" name="Line 192"/>
          <p:cNvSpPr>
            <a:spLocks noChangeShapeType="1"/>
          </p:cNvSpPr>
          <p:nvPr/>
        </p:nvSpPr>
        <p:spPr bwMode="auto">
          <a:xfrm flipV="1">
            <a:off x="2172864" y="2963219"/>
            <a:ext cx="0" cy="37663"/>
          </a:xfrm>
          <a:prstGeom prst="line">
            <a:avLst/>
          </a:prstGeom>
          <a:noFill/>
          <a:ln w="127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153"/>
            <a:endParaRPr lang="en-US" sz="1400" b="1" dirty="0">
              <a:solidFill>
                <a:srgbClr val="000000"/>
              </a:solidFill>
            </a:endParaRPr>
          </a:p>
        </p:txBody>
      </p:sp>
      <p:sp>
        <p:nvSpPr>
          <p:cNvPr id="303" name="Line 193"/>
          <p:cNvSpPr>
            <a:spLocks noChangeShapeType="1"/>
          </p:cNvSpPr>
          <p:nvPr/>
        </p:nvSpPr>
        <p:spPr bwMode="auto">
          <a:xfrm flipV="1">
            <a:off x="2181624" y="3020451"/>
            <a:ext cx="0" cy="37663"/>
          </a:xfrm>
          <a:prstGeom prst="line">
            <a:avLst/>
          </a:prstGeom>
          <a:noFill/>
          <a:ln w="127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153"/>
            <a:endParaRPr lang="en-US" sz="1400" b="1" dirty="0">
              <a:solidFill>
                <a:srgbClr val="000000"/>
              </a:solidFill>
            </a:endParaRPr>
          </a:p>
        </p:txBody>
      </p:sp>
      <p:sp>
        <p:nvSpPr>
          <p:cNvPr id="304" name="Line 194"/>
          <p:cNvSpPr>
            <a:spLocks noChangeShapeType="1"/>
          </p:cNvSpPr>
          <p:nvPr/>
        </p:nvSpPr>
        <p:spPr bwMode="auto">
          <a:xfrm flipV="1">
            <a:off x="2190384" y="3046466"/>
            <a:ext cx="0" cy="37663"/>
          </a:xfrm>
          <a:prstGeom prst="line">
            <a:avLst/>
          </a:prstGeom>
          <a:noFill/>
          <a:ln w="127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153"/>
            <a:endParaRPr lang="en-US" sz="1400" b="1" dirty="0">
              <a:solidFill>
                <a:srgbClr val="000000"/>
              </a:solidFill>
            </a:endParaRPr>
          </a:p>
        </p:txBody>
      </p:sp>
      <p:sp>
        <p:nvSpPr>
          <p:cNvPr id="305" name="Freeform 195"/>
          <p:cNvSpPr>
            <a:spLocks/>
          </p:cNvSpPr>
          <p:nvPr/>
        </p:nvSpPr>
        <p:spPr bwMode="auto">
          <a:xfrm>
            <a:off x="1345054" y="1459526"/>
            <a:ext cx="5623854" cy="3553650"/>
          </a:xfrm>
          <a:custGeom>
            <a:avLst/>
            <a:gdLst>
              <a:gd name="T0" fmla="*/ 42 w 2568"/>
              <a:gd name="T1" fmla="*/ 14 h 1366"/>
              <a:gd name="T2" fmla="*/ 68 w 2568"/>
              <a:gd name="T3" fmla="*/ 38 h 1366"/>
              <a:gd name="T4" fmla="*/ 98 w 2568"/>
              <a:gd name="T5" fmla="*/ 58 h 1366"/>
              <a:gd name="T6" fmla="*/ 112 w 2568"/>
              <a:gd name="T7" fmla="*/ 88 h 1366"/>
              <a:gd name="T8" fmla="*/ 124 w 2568"/>
              <a:gd name="T9" fmla="*/ 140 h 1366"/>
              <a:gd name="T10" fmla="*/ 136 w 2568"/>
              <a:gd name="T11" fmla="*/ 250 h 1366"/>
              <a:gd name="T12" fmla="*/ 150 w 2568"/>
              <a:gd name="T13" fmla="*/ 276 h 1366"/>
              <a:gd name="T14" fmla="*/ 166 w 2568"/>
              <a:gd name="T15" fmla="*/ 300 h 1366"/>
              <a:gd name="T16" fmla="*/ 188 w 2568"/>
              <a:gd name="T17" fmla="*/ 314 h 1366"/>
              <a:gd name="T18" fmla="*/ 208 w 2568"/>
              <a:gd name="T19" fmla="*/ 332 h 1366"/>
              <a:gd name="T20" fmla="*/ 224 w 2568"/>
              <a:gd name="T21" fmla="*/ 356 h 1366"/>
              <a:gd name="T22" fmla="*/ 242 w 2568"/>
              <a:gd name="T23" fmla="*/ 376 h 1366"/>
              <a:gd name="T24" fmla="*/ 256 w 2568"/>
              <a:gd name="T25" fmla="*/ 420 h 1366"/>
              <a:gd name="T26" fmla="*/ 270 w 2568"/>
              <a:gd name="T27" fmla="*/ 468 h 1366"/>
              <a:gd name="T28" fmla="*/ 282 w 2568"/>
              <a:gd name="T29" fmla="*/ 494 h 1366"/>
              <a:gd name="T30" fmla="*/ 302 w 2568"/>
              <a:gd name="T31" fmla="*/ 512 h 1366"/>
              <a:gd name="T32" fmla="*/ 326 w 2568"/>
              <a:gd name="T33" fmla="*/ 530 h 1366"/>
              <a:gd name="T34" fmla="*/ 348 w 2568"/>
              <a:gd name="T35" fmla="*/ 554 h 1366"/>
              <a:gd name="T36" fmla="*/ 368 w 2568"/>
              <a:gd name="T37" fmla="*/ 566 h 1366"/>
              <a:gd name="T38" fmla="*/ 380 w 2568"/>
              <a:gd name="T39" fmla="*/ 596 h 1366"/>
              <a:gd name="T40" fmla="*/ 392 w 2568"/>
              <a:gd name="T41" fmla="*/ 640 h 1366"/>
              <a:gd name="T42" fmla="*/ 406 w 2568"/>
              <a:gd name="T43" fmla="*/ 658 h 1366"/>
              <a:gd name="T44" fmla="*/ 420 w 2568"/>
              <a:gd name="T45" fmla="*/ 692 h 1366"/>
              <a:gd name="T46" fmla="*/ 442 w 2568"/>
              <a:gd name="T47" fmla="*/ 710 h 1366"/>
              <a:gd name="T48" fmla="*/ 474 w 2568"/>
              <a:gd name="T49" fmla="*/ 728 h 1366"/>
              <a:gd name="T50" fmla="*/ 498 w 2568"/>
              <a:gd name="T51" fmla="*/ 740 h 1366"/>
              <a:gd name="T52" fmla="*/ 516 w 2568"/>
              <a:gd name="T53" fmla="*/ 794 h 1366"/>
              <a:gd name="T54" fmla="*/ 526 w 2568"/>
              <a:gd name="T55" fmla="*/ 840 h 1366"/>
              <a:gd name="T56" fmla="*/ 546 w 2568"/>
              <a:gd name="T57" fmla="*/ 866 h 1366"/>
              <a:gd name="T58" fmla="*/ 590 w 2568"/>
              <a:gd name="T59" fmla="*/ 886 h 1366"/>
              <a:gd name="T60" fmla="*/ 622 w 2568"/>
              <a:gd name="T61" fmla="*/ 908 h 1366"/>
              <a:gd name="T62" fmla="*/ 646 w 2568"/>
              <a:gd name="T63" fmla="*/ 934 h 1366"/>
              <a:gd name="T64" fmla="*/ 662 w 2568"/>
              <a:gd name="T65" fmla="*/ 962 h 1366"/>
              <a:gd name="T66" fmla="*/ 688 w 2568"/>
              <a:gd name="T67" fmla="*/ 982 h 1366"/>
              <a:gd name="T68" fmla="*/ 748 w 2568"/>
              <a:gd name="T69" fmla="*/ 998 h 1366"/>
              <a:gd name="T70" fmla="*/ 770 w 2568"/>
              <a:gd name="T71" fmla="*/ 1022 h 1366"/>
              <a:gd name="T72" fmla="*/ 796 w 2568"/>
              <a:gd name="T73" fmla="*/ 1048 h 1366"/>
              <a:gd name="T74" fmla="*/ 826 w 2568"/>
              <a:gd name="T75" fmla="*/ 1064 h 1366"/>
              <a:gd name="T76" fmla="*/ 852 w 2568"/>
              <a:gd name="T77" fmla="*/ 1084 h 1366"/>
              <a:gd name="T78" fmla="*/ 880 w 2568"/>
              <a:gd name="T79" fmla="*/ 1098 h 1366"/>
              <a:gd name="T80" fmla="*/ 900 w 2568"/>
              <a:gd name="T81" fmla="*/ 1122 h 1366"/>
              <a:gd name="T82" fmla="*/ 940 w 2568"/>
              <a:gd name="T83" fmla="*/ 1136 h 1366"/>
              <a:gd name="T84" fmla="*/ 1010 w 2568"/>
              <a:gd name="T85" fmla="*/ 1152 h 1366"/>
              <a:gd name="T86" fmla="*/ 1054 w 2568"/>
              <a:gd name="T87" fmla="*/ 1178 h 1366"/>
              <a:gd name="T88" fmla="*/ 1088 w 2568"/>
              <a:gd name="T89" fmla="*/ 1198 h 1366"/>
              <a:gd name="T90" fmla="*/ 1142 w 2568"/>
              <a:gd name="T91" fmla="*/ 1208 h 1366"/>
              <a:gd name="T92" fmla="*/ 1172 w 2568"/>
              <a:gd name="T93" fmla="*/ 1224 h 1366"/>
              <a:gd name="T94" fmla="*/ 1228 w 2568"/>
              <a:gd name="T95" fmla="*/ 1238 h 1366"/>
              <a:gd name="T96" fmla="*/ 1344 w 2568"/>
              <a:gd name="T97" fmla="*/ 1254 h 1366"/>
              <a:gd name="T98" fmla="*/ 1410 w 2568"/>
              <a:gd name="T99" fmla="*/ 1266 h 1366"/>
              <a:gd name="T100" fmla="*/ 1466 w 2568"/>
              <a:gd name="T101" fmla="*/ 1280 h 1366"/>
              <a:gd name="T102" fmla="*/ 1530 w 2568"/>
              <a:gd name="T103" fmla="*/ 1294 h 1366"/>
              <a:gd name="T104" fmla="*/ 1598 w 2568"/>
              <a:gd name="T105" fmla="*/ 1308 h 1366"/>
              <a:gd name="T106" fmla="*/ 1654 w 2568"/>
              <a:gd name="T107" fmla="*/ 1322 h 1366"/>
              <a:gd name="T108" fmla="*/ 1860 w 2568"/>
              <a:gd name="T109" fmla="*/ 1338 h 1366"/>
              <a:gd name="T110" fmla="*/ 2054 w 2568"/>
              <a:gd name="T111" fmla="*/ 1352 h 1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568" h="1366">
                <a:moveTo>
                  <a:pt x="0" y="0"/>
                </a:moveTo>
                <a:lnTo>
                  <a:pt x="22" y="0"/>
                </a:lnTo>
                <a:lnTo>
                  <a:pt x="22" y="6"/>
                </a:lnTo>
                <a:lnTo>
                  <a:pt x="32" y="6"/>
                </a:lnTo>
                <a:lnTo>
                  <a:pt x="32" y="10"/>
                </a:lnTo>
                <a:lnTo>
                  <a:pt x="38" y="10"/>
                </a:lnTo>
                <a:lnTo>
                  <a:pt x="38" y="14"/>
                </a:lnTo>
                <a:lnTo>
                  <a:pt x="42" y="14"/>
                </a:lnTo>
                <a:lnTo>
                  <a:pt x="42" y="18"/>
                </a:lnTo>
                <a:lnTo>
                  <a:pt x="50" y="18"/>
                </a:lnTo>
                <a:lnTo>
                  <a:pt x="50" y="22"/>
                </a:lnTo>
                <a:lnTo>
                  <a:pt x="56" y="22"/>
                </a:lnTo>
                <a:lnTo>
                  <a:pt x="56" y="32"/>
                </a:lnTo>
                <a:lnTo>
                  <a:pt x="62" y="32"/>
                </a:lnTo>
                <a:lnTo>
                  <a:pt x="62" y="38"/>
                </a:lnTo>
                <a:lnTo>
                  <a:pt x="68" y="38"/>
                </a:lnTo>
                <a:lnTo>
                  <a:pt x="68" y="42"/>
                </a:lnTo>
                <a:lnTo>
                  <a:pt x="76" y="42"/>
                </a:lnTo>
                <a:lnTo>
                  <a:pt x="76" y="48"/>
                </a:lnTo>
                <a:lnTo>
                  <a:pt x="86" y="48"/>
                </a:lnTo>
                <a:lnTo>
                  <a:pt x="86" y="52"/>
                </a:lnTo>
                <a:lnTo>
                  <a:pt x="92" y="52"/>
                </a:lnTo>
                <a:lnTo>
                  <a:pt x="92" y="58"/>
                </a:lnTo>
                <a:lnTo>
                  <a:pt x="98" y="58"/>
                </a:lnTo>
                <a:lnTo>
                  <a:pt x="98" y="66"/>
                </a:lnTo>
                <a:lnTo>
                  <a:pt x="104" y="66"/>
                </a:lnTo>
                <a:lnTo>
                  <a:pt x="104" y="74"/>
                </a:lnTo>
                <a:lnTo>
                  <a:pt x="104" y="78"/>
                </a:lnTo>
                <a:lnTo>
                  <a:pt x="108" y="78"/>
                </a:lnTo>
                <a:lnTo>
                  <a:pt x="108" y="82"/>
                </a:lnTo>
                <a:lnTo>
                  <a:pt x="112" y="82"/>
                </a:lnTo>
                <a:lnTo>
                  <a:pt x="112" y="88"/>
                </a:lnTo>
                <a:lnTo>
                  <a:pt x="116" y="88"/>
                </a:lnTo>
                <a:lnTo>
                  <a:pt x="116" y="98"/>
                </a:lnTo>
                <a:lnTo>
                  <a:pt x="118" y="98"/>
                </a:lnTo>
                <a:lnTo>
                  <a:pt x="118" y="108"/>
                </a:lnTo>
                <a:lnTo>
                  <a:pt x="122" y="108"/>
                </a:lnTo>
                <a:lnTo>
                  <a:pt x="122" y="122"/>
                </a:lnTo>
                <a:lnTo>
                  <a:pt x="124" y="122"/>
                </a:lnTo>
                <a:lnTo>
                  <a:pt x="124" y="140"/>
                </a:lnTo>
                <a:lnTo>
                  <a:pt x="126" y="140"/>
                </a:lnTo>
                <a:lnTo>
                  <a:pt x="126" y="172"/>
                </a:lnTo>
                <a:lnTo>
                  <a:pt x="130" y="172"/>
                </a:lnTo>
                <a:lnTo>
                  <a:pt x="130" y="196"/>
                </a:lnTo>
                <a:lnTo>
                  <a:pt x="132" y="196"/>
                </a:lnTo>
                <a:lnTo>
                  <a:pt x="132" y="230"/>
                </a:lnTo>
                <a:lnTo>
                  <a:pt x="136" y="230"/>
                </a:lnTo>
                <a:lnTo>
                  <a:pt x="136" y="250"/>
                </a:lnTo>
                <a:lnTo>
                  <a:pt x="138" y="250"/>
                </a:lnTo>
                <a:lnTo>
                  <a:pt x="138" y="258"/>
                </a:lnTo>
                <a:lnTo>
                  <a:pt x="142" y="258"/>
                </a:lnTo>
                <a:lnTo>
                  <a:pt x="142" y="266"/>
                </a:lnTo>
                <a:lnTo>
                  <a:pt x="146" y="266"/>
                </a:lnTo>
                <a:lnTo>
                  <a:pt x="146" y="270"/>
                </a:lnTo>
                <a:lnTo>
                  <a:pt x="150" y="270"/>
                </a:lnTo>
                <a:lnTo>
                  <a:pt x="150" y="276"/>
                </a:lnTo>
                <a:lnTo>
                  <a:pt x="152" y="276"/>
                </a:lnTo>
                <a:lnTo>
                  <a:pt x="152" y="286"/>
                </a:lnTo>
                <a:lnTo>
                  <a:pt x="154" y="286"/>
                </a:lnTo>
                <a:lnTo>
                  <a:pt x="154" y="290"/>
                </a:lnTo>
                <a:lnTo>
                  <a:pt x="160" y="290"/>
                </a:lnTo>
                <a:lnTo>
                  <a:pt x="160" y="296"/>
                </a:lnTo>
                <a:lnTo>
                  <a:pt x="166" y="296"/>
                </a:lnTo>
                <a:lnTo>
                  <a:pt x="166" y="300"/>
                </a:lnTo>
                <a:lnTo>
                  <a:pt x="172" y="300"/>
                </a:lnTo>
                <a:lnTo>
                  <a:pt x="172" y="304"/>
                </a:lnTo>
                <a:lnTo>
                  <a:pt x="182" y="304"/>
                </a:lnTo>
                <a:lnTo>
                  <a:pt x="182" y="310"/>
                </a:lnTo>
                <a:lnTo>
                  <a:pt x="184" y="310"/>
                </a:lnTo>
                <a:lnTo>
                  <a:pt x="184" y="312"/>
                </a:lnTo>
                <a:lnTo>
                  <a:pt x="188" y="312"/>
                </a:lnTo>
                <a:lnTo>
                  <a:pt x="188" y="314"/>
                </a:lnTo>
                <a:lnTo>
                  <a:pt x="196" y="314"/>
                </a:lnTo>
                <a:lnTo>
                  <a:pt x="196" y="316"/>
                </a:lnTo>
                <a:lnTo>
                  <a:pt x="200" y="316"/>
                </a:lnTo>
                <a:lnTo>
                  <a:pt x="200" y="322"/>
                </a:lnTo>
                <a:lnTo>
                  <a:pt x="206" y="322"/>
                </a:lnTo>
                <a:lnTo>
                  <a:pt x="206" y="330"/>
                </a:lnTo>
                <a:lnTo>
                  <a:pt x="208" y="330"/>
                </a:lnTo>
                <a:lnTo>
                  <a:pt x="208" y="332"/>
                </a:lnTo>
                <a:lnTo>
                  <a:pt x="212" y="332"/>
                </a:lnTo>
                <a:lnTo>
                  <a:pt x="212" y="338"/>
                </a:lnTo>
                <a:lnTo>
                  <a:pt x="214" y="338"/>
                </a:lnTo>
                <a:lnTo>
                  <a:pt x="214" y="342"/>
                </a:lnTo>
                <a:lnTo>
                  <a:pt x="218" y="342"/>
                </a:lnTo>
                <a:lnTo>
                  <a:pt x="218" y="350"/>
                </a:lnTo>
                <a:lnTo>
                  <a:pt x="224" y="350"/>
                </a:lnTo>
                <a:lnTo>
                  <a:pt x="224" y="356"/>
                </a:lnTo>
                <a:lnTo>
                  <a:pt x="226" y="356"/>
                </a:lnTo>
                <a:lnTo>
                  <a:pt x="226" y="358"/>
                </a:lnTo>
                <a:lnTo>
                  <a:pt x="232" y="358"/>
                </a:lnTo>
                <a:lnTo>
                  <a:pt x="232" y="362"/>
                </a:lnTo>
                <a:lnTo>
                  <a:pt x="238" y="362"/>
                </a:lnTo>
                <a:lnTo>
                  <a:pt x="238" y="370"/>
                </a:lnTo>
                <a:lnTo>
                  <a:pt x="242" y="370"/>
                </a:lnTo>
                <a:lnTo>
                  <a:pt x="242" y="376"/>
                </a:lnTo>
                <a:lnTo>
                  <a:pt x="246" y="376"/>
                </a:lnTo>
                <a:lnTo>
                  <a:pt x="246" y="384"/>
                </a:lnTo>
                <a:lnTo>
                  <a:pt x="252" y="384"/>
                </a:lnTo>
                <a:lnTo>
                  <a:pt x="252" y="398"/>
                </a:lnTo>
                <a:lnTo>
                  <a:pt x="254" y="398"/>
                </a:lnTo>
                <a:lnTo>
                  <a:pt x="254" y="404"/>
                </a:lnTo>
                <a:lnTo>
                  <a:pt x="256" y="404"/>
                </a:lnTo>
                <a:lnTo>
                  <a:pt x="256" y="420"/>
                </a:lnTo>
                <a:lnTo>
                  <a:pt x="260" y="420"/>
                </a:lnTo>
                <a:lnTo>
                  <a:pt x="260" y="438"/>
                </a:lnTo>
                <a:lnTo>
                  <a:pt x="264" y="438"/>
                </a:lnTo>
                <a:lnTo>
                  <a:pt x="264" y="452"/>
                </a:lnTo>
                <a:lnTo>
                  <a:pt x="266" y="452"/>
                </a:lnTo>
                <a:lnTo>
                  <a:pt x="266" y="458"/>
                </a:lnTo>
                <a:lnTo>
                  <a:pt x="270" y="458"/>
                </a:lnTo>
                <a:lnTo>
                  <a:pt x="270" y="468"/>
                </a:lnTo>
                <a:lnTo>
                  <a:pt x="272" y="468"/>
                </a:lnTo>
                <a:lnTo>
                  <a:pt x="272" y="478"/>
                </a:lnTo>
                <a:lnTo>
                  <a:pt x="276" y="478"/>
                </a:lnTo>
                <a:lnTo>
                  <a:pt x="276" y="482"/>
                </a:lnTo>
                <a:lnTo>
                  <a:pt x="280" y="482"/>
                </a:lnTo>
                <a:lnTo>
                  <a:pt x="280" y="486"/>
                </a:lnTo>
                <a:lnTo>
                  <a:pt x="282" y="486"/>
                </a:lnTo>
                <a:lnTo>
                  <a:pt x="282" y="494"/>
                </a:lnTo>
                <a:lnTo>
                  <a:pt x="284" y="494"/>
                </a:lnTo>
                <a:lnTo>
                  <a:pt x="284" y="498"/>
                </a:lnTo>
                <a:lnTo>
                  <a:pt x="290" y="498"/>
                </a:lnTo>
                <a:lnTo>
                  <a:pt x="290" y="504"/>
                </a:lnTo>
                <a:lnTo>
                  <a:pt x="298" y="504"/>
                </a:lnTo>
                <a:lnTo>
                  <a:pt x="300" y="504"/>
                </a:lnTo>
                <a:lnTo>
                  <a:pt x="300" y="512"/>
                </a:lnTo>
                <a:lnTo>
                  <a:pt x="302" y="512"/>
                </a:lnTo>
                <a:lnTo>
                  <a:pt x="302" y="516"/>
                </a:lnTo>
                <a:lnTo>
                  <a:pt x="306" y="516"/>
                </a:lnTo>
                <a:lnTo>
                  <a:pt x="306" y="522"/>
                </a:lnTo>
                <a:lnTo>
                  <a:pt x="308" y="522"/>
                </a:lnTo>
                <a:lnTo>
                  <a:pt x="308" y="526"/>
                </a:lnTo>
                <a:lnTo>
                  <a:pt x="320" y="526"/>
                </a:lnTo>
                <a:lnTo>
                  <a:pt x="320" y="530"/>
                </a:lnTo>
                <a:lnTo>
                  <a:pt x="326" y="530"/>
                </a:lnTo>
                <a:lnTo>
                  <a:pt x="326" y="538"/>
                </a:lnTo>
                <a:lnTo>
                  <a:pt x="332" y="538"/>
                </a:lnTo>
                <a:lnTo>
                  <a:pt x="332" y="540"/>
                </a:lnTo>
                <a:lnTo>
                  <a:pt x="336" y="540"/>
                </a:lnTo>
                <a:lnTo>
                  <a:pt x="336" y="550"/>
                </a:lnTo>
                <a:lnTo>
                  <a:pt x="340" y="550"/>
                </a:lnTo>
                <a:lnTo>
                  <a:pt x="340" y="554"/>
                </a:lnTo>
                <a:lnTo>
                  <a:pt x="348" y="554"/>
                </a:lnTo>
                <a:lnTo>
                  <a:pt x="348" y="558"/>
                </a:lnTo>
                <a:lnTo>
                  <a:pt x="352" y="558"/>
                </a:lnTo>
                <a:lnTo>
                  <a:pt x="352" y="560"/>
                </a:lnTo>
                <a:lnTo>
                  <a:pt x="358" y="560"/>
                </a:lnTo>
                <a:lnTo>
                  <a:pt x="358" y="562"/>
                </a:lnTo>
                <a:lnTo>
                  <a:pt x="360" y="562"/>
                </a:lnTo>
                <a:lnTo>
                  <a:pt x="360" y="566"/>
                </a:lnTo>
                <a:lnTo>
                  <a:pt x="368" y="566"/>
                </a:lnTo>
                <a:lnTo>
                  <a:pt x="368" y="572"/>
                </a:lnTo>
                <a:lnTo>
                  <a:pt x="372" y="572"/>
                </a:lnTo>
                <a:lnTo>
                  <a:pt x="372" y="578"/>
                </a:lnTo>
                <a:lnTo>
                  <a:pt x="376" y="578"/>
                </a:lnTo>
                <a:lnTo>
                  <a:pt x="376" y="588"/>
                </a:lnTo>
                <a:lnTo>
                  <a:pt x="378" y="588"/>
                </a:lnTo>
                <a:lnTo>
                  <a:pt x="378" y="596"/>
                </a:lnTo>
                <a:lnTo>
                  <a:pt x="380" y="596"/>
                </a:lnTo>
                <a:lnTo>
                  <a:pt x="380" y="604"/>
                </a:lnTo>
                <a:lnTo>
                  <a:pt x="382" y="604"/>
                </a:lnTo>
                <a:lnTo>
                  <a:pt x="382" y="616"/>
                </a:lnTo>
                <a:lnTo>
                  <a:pt x="386" y="616"/>
                </a:lnTo>
                <a:lnTo>
                  <a:pt x="386" y="626"/>
                </a:lnTo>
                <a:lnTo>
                  <a:pt x="390" y="626"/>
                </a:lnTo>
                <a:lnTo>
                  <a:pt x="390" y="640"/>
                </a:lnTo>
                <a:lnTo>
                  <a:pt x="392" y="640"/>
                </a:lnTo>
                <a:lnTo>
                  <a:pt x="392" y="644"/>
                </a:lnTo>
                <a:lnTo>
                  <a:pt x="396" y="644"/>
                </a:lnTo>
                <a:lnTo>
                  <a:pt x="396" y="652"/>
                </a:lnTo>
                <a:lnTo>
                  <a:pt x="400" y="652"/>
                </a:lnTo>
                <a:lnTo>
                  <a:pt x="400" y="656"/>
                </a:lnTo>
                <a:lnTo>
                  <a:pt x="402" y="656"/>
                </a:lnTo>
                <a:lnTo>
                  <a:pt x="402" y="658"/>
                </a:lnTo>
                <a:lnTo>
                  <a:pt x="406" y="658"/>
                </a:lnTo>
                <a:lnTo>
                  <a:pt x="406" y="666"/>
                </a:lnTo>
                <a:lnTo>
                  <a:pt x="408" y="666"/>
                </a:lnTo>
                <a:lnTo>
                  <a:pt x="408" y="676"/>
                </a:lnTo>
                <a:lnTo>
                  <a:pt x="412" y="676"/>
                </a:lnTo>
                <a:lnTo>
                  <a:pt x="412" y="680"/>
                </a:lnTo>
                <a:lnTo>
                  <a:pt x="418" y="680"/>
                </a:lnTo>
                <a:lnTo>
                  <a:pt x="418" y="692"/>
                </a:lnTo>
                <a:lnTo>
                  <a:pt x="420" y="692"/>
                </a:lnTo>
                <a:lnTo>
                  <a:pt x="420" y="698"/>
                </a:lnTo>
                <a:lnTo>
                  <a:pt x="426" y="698"/>
                </a:lnTo>
                <a:lnTo>
                  <a:pt x="426" y="702"/>
                </a:lnTo>
                <a:lnTo>
                  <a:pt x="430" y="702"/>
                </a:lnTo>
                <a:lnTo>
                  <a:pt x="430" y="706"/>
                </a:lnTo>
                <a:lnTo>
                  <a:pt x="436" y="706"/>
                </a:lnTo>
                <a:lnTo>
                  <a:pt x="436" y="710"/>
                </a:lnTo>
                <a:lnTo>
                  <a:pt x="442" y="710"/>
                </a:lnTo>
                <a:lnTo>
                  <a:pt x="442" y="712"/>
                </a:lnTo>
                <a:lnTo>
                  <a:pt x="448" y="712"/>
                </a:lnTo>
                <a:lnTo>
                  <a:pt x="448" y="716"/>
                </a:lnTo>
                <a:lnTo>
                  <a:pt x="450" y="716"/>
                </a:lnTo>
                <a:lnTo>
                  <a:pt x="450" y="722"/>
                </a:lnTo>
                <a:lnTo>
                  <a:pt x="470" y="722"/>
                </a:lnTo>
                <a:lnTo>
                  <a:pt x="470" y="728"/>
                </a:lnTo>
                <a:lnTo>
                  <a:pt x="474" y="728"/>
                </a:lnTo>
                <a:lnTo>
                  <a:pt x="474" y="734"/>
                </a:lnTo>
                <a:lnTo>
                  <a:pt x="478" y="734"/>
                </a:lnTo>
                <a:lnTo>
                  <a:pt x="478" y="736"/>
                </a:lnTo>
                <a:lnTo>
                  <a:pt x="488" y="736"/>
                </a:lnTo>
                <a:lnTo>
                  <a:pt x="488" y="738"/>
                </a:lnTo>
                <a:lnTo>
                  <a:pt x="494" y="738"/>
                </a:lnTo>
                <a:lnTo>
                  <a:pt x="494" y="740"/>
                </a:lnTo>
                <a:lnTo>
                  <a:pt x="498" y="740"/>
                </a:lnTo>
                <a:lnTo>
                  <a:pt x="498" y="756"/>
                </a:lnTo>
                <a:lnTo>
                  <a:pt x="506" y="756"/>
                </a:lnTo>
                <a:lnTo>
                  <a:pt x="506" y="774"/>
                </a:lnTo>
                <a:lnTo>
                  <a:pt x="508" y="774"/>
                </a:lnTo>
                <a:lnTo>
                  <a:pt x="508" y="784"/>
                </a:lnTo>
                <a:lnTo>
                  <a:pt x="512" y="784"/>
                </a:lnTo>
                <a:lnTo>
                  <a:pt x="512" y="794"/>
                </a:lnTo>
                <a:lnTo>
                  <a:pt x="516" y="794"/>
                </a:lnTo>
                <a:lnTo>
                  <a:pt x="516" y="812"/>
                </a:lnTo>
                <a:lnTo>
                  <a:pt x="518" y="812"/>
                </a:lnTo>
                <a:lnTo>
                  <a:pt x="518" y="820"/>
                </a:lnTo>
                <a:lnTo>
                  <a:pt x="522" y="820"/>
                </a:lnTo>
                <a:lnTo>
                  <a:pt x="522" y="830"/>
                </a:lnTo>
                <a:lnTo>
                  <a:pt x="524" y="830"/>
                </a:lnTo>
                <a:lnTo>
                  <a:pt x="524" y="840"/>
                </a:lnTo>
                <a:lnTo>
                  <a:pt x="526" y="840"/>
                </a:lnTo>
                <a:lnTo>
                  <a:pt x="526" y="848"/>
                </a:lnTo>
                <a:lnTo>
                  <a:pt x="532" y="848"/>
                </a:lnTo>
                <a:lnTo>
                  <a:pt x="532" y="854"/>
                </a:lnTo>
                <a:lnTo>
                  <a:pt x="534" y="854"/>
                </a:lnTo>
                <a:lnTo>
                  <a:pt x="534" y="864"/>
                </a:lnTo>
                <a:lnTo>
                  <a:pt x="540" y="864"/>
                </a:lnTo>
                <a:lnTo>
                  <a:pt x="540" y="866"/>
                </a:lnTo>
                <a:lnTo>
                  <a:pt x="546" y="866"/>
                </a:lnTo>
                <a:lnTo>
                  <a:pt x="546" y="870"/>
                </a:lnTo>
                <a:lnTo>
                  <a:pt x="554" y="870"/>
                </a:lnTo>
                <a:lnTo>
                  <a:pt x="554" y="878"/>
                </a:lnTo>
                <a:lnTo>
                  <a:pt x="572" y="878"/>
                </a:lnTo>
                <a:lnTo>
                  <a:pt x="572" y="880"/>
                </a:lnTo>
                <a:lnTo>
                  <a:pt x="580" y="880"/>
                </a:lnTo>
                <a:lnTo>
                  <a:pt x="580" y="886"/>
                </a:lnTo>
                <a:lnTo>
                  <a:pt x="590" y="886"/>
                </a:lnTo>
                <a:lnTo>
                  <a:pt x="590" y="890"/>
                </a:lnTo>
                <a:lnTo>
                  <a:pt x="596" y="890"/>
                </a:lnTo>
                <a:lnTo>
                  <a:pt x="596" y="894"/>
                </a:lnTo>
                <a:lnTo>
                  <a:pt x="614" y="894"/>
                </a:lnTo>
                <a:lnTo>
                  <a:pt x="614" y="898"/>
                </a:lnTo>
                <a:lnTo>
                  <a:pt x="618" y="898"/>
                </a:lnTo>
                <a:lnTo>
                  <a:pt x="618" y="908"/>
                </a:lnTo>
                <a:lnTo>
                  <a:pt x="622" y="908"/>
                </a:lnTo>
                <a:lnTo>
                  <a:pt x="622" y="910"/>
                </a:lnTo>
                <a:lnTo>
                  <a:pt x="636" y="910"/>
                </a:lnTo>
                <a:lnTo>
                  <a:pt x="636" y="922"/>
                </a:lnTo>
                <a:lnTo>
                  <a:pt x="638" y="922"/>
                </a:lnTo>
                <a:lnTo>
                  <a:pt x="638" y="926"/>
                </a:lnTo>
                <a:lnTo>
                  <a:pt x="642" y="926"/>
                </a:lnTo>
                <a:lnTo>
                  <a:pt x="642" y="934"/>
                </a:lnTo>
                <a:lnTo>
                  <a:pt x="646" y="934"/>
                </a:lnTo>
                <a:lnTo>
                  <a:pt x="646" y="946"/>
                </a:lnTo>
                <a:lnTo>
                  <a:pt x="648" y="946"/>
                </a:lnTo>
                <a:lnTo>
                  <a:pt x="648" y="950"/>
                </a:lnTo>
                <a:lnTo>
                  <a:pt x="652" y="950"/>
                </a:lnTo>
                <a:lnTo>
                  <a:pt x="652" y="958"/>
                </a:lnTo>
                <a:lnTo>
                  <a:pt x="656" y="958"/>
                </a:lnTo>
                <a:lnTo>
                  <a:pt x="656" y="962"/>
                </a:lnTo>
                <a:lnTo>
                  <a:pt x="662" y="962"/>
                </a:lnTo>
                <a:lnTo>
                  <a:pt x="662" y="968"/>
                </a:lnTo>
                <a:lnTo>
                  <a:pt x="666" y="968"/>
                </a:lnTo>
                <a:lnTo>
                  <a:pt x="666" y="972"/>
                </a:lnTo>
                <a:lnTo>
                  <a:pt x="672" y="972"/>
                </a:lnTo>
                <a:lnTo>
                  <a:pt x="672" y="980"/>
                </a:lnTo>
                <a:lnTo>
                  <a:pt x="682" y="980"/>
                </a:lnTo>
                <a:lnTo>
                  <a:pt x="682" y="982"/>
                </a:lnTo>
                <a:lnTo>
                  <a:pt x="688" y="982"/>
                </a:lnTo>
                <a:lnTo>
                  <a:pt x="688" y="988"/>
                </a:lnTo>
                <a:lnTo>
                  <a:pt x="694" y="988"/>
                </a:lnTo>
                <a:lnTo>
                  <a:pt x="694" y="990"/>
                </a:lnTo>
                <a:lnTo>
                  <a:pt x="718" y="990"/>
                </a:lnTo>
                <a:lnTo>
                  <a:pt x="718" y="994"/>
                </a:lnTo>
                <a:lnTo>
                  <a:pt x="736" y="994"/>
                </a:lnTo>
                <a:lnTo>
                  <a:pt x="736" y="998"/>
                </a:lnTo>
                <a:lnTo>
                  <a:pt x="748" y="998"/>
                </a:lnTo>
                <a:lnTo>
                  <a:pt x="748" y="1000"/>
                </a:lnTo>
                <a:lnTo>
                  <a:pt x="756" y="1000"/>
                </a:lnTo>
                <a:lnTo>
                  <a:pt x="756" y="1004"/>
                </a:lnTo>
                <a:lnTo>
                  <a:pt x="760" y="1004"/>
                </a:lnTo>
                <a:lnTo>
                  <a:pt x="760" y="1008"/>
                </a:lnTo>
                <a:lnTo>
                  <a:pt x="766" y="1008"/>
                </a:lnTo>
                <a:lnTo>
                  <a:pt x="766" y="1022"/>
                </a:lnTo>
                <a:lnTo>
                  <a:pt x="770" y="1022"/>
                </a:lnTo>
                <a:lnTo>
                  <a:pt x="770" y="1026"/>
                </a:lnTo>
                <a:lnTo>
                  <a:pt x="772" y="1026"/>
                </a:lnTo>
                <a:lnTo>
                  <a:pt x="772" y="1036"/>
                </a:lnTo>
                <a:lnTo>
                  <a:pt x="776" y="1036"/>
                </a:lnTo>
                <a:lnTo>
                  <a:pt x="776" y="1042"/>
                </a:lnTo>
                <a:lnTo>
                  <a:pt x="782" y="1042"/>
                </a:lnTo>
                <a:lnTo>
                  <a:pt x="782" y="1048"/>
                </a:lnTo>
                <a:lnTo>
                  <a:pt x="796" y="1048"/>
                </a:lnTo>
                <a:lnTo>
                  <a:pt x="796" y="1050"/>
                </a:lnTo>
                <a:lnTo>
                  <a:pt x="806" y="1050"/>
                </a:lnTo>
                <a:lnTo>
                  <a:pt x="806" y="1054"/>
                </a:lnTo>
                <a:lnTo>
                  <a:pt x="810" y="1054"/>
                </a:lnTo>
                <a:lnTo>
                  <a:pt x="810" y="1060"/>
                </a:lnTo>
                <a:lnTo>
                  <a:pt x="820" y="1060"/>
                </a:lnTo>
                <a:lnTo>
                  <a:pt x="820" y="1064"/>
                </a:lnTo>
                <a:lnTo>
                  <a:pt x="826" y="1064"/>
                </a:lnTo>
                <a:lnTo>
                  <a:pt x="826" y="1070"/>
                </a:lnTo>
                <a:lnTo>
                  <a:pt x="832" y="1070"/>
                </a:lnTo>
                <a:lnTo>
                  <a:pt x="832" y="1076"/>
                </a:lnTo>
                <a:lnTo>
                  <a:pt x="836" y="1076"/>
                </a:lnTo>
                <a:lnTo>
                  <a:pt x="836" y="1080"/>
                </a:lnTo>
                <a:lnTo>
                  <a:pt x="844" y="1080"/>
                </a:lnTo>
                <a:lnTo>
                  <a:pt x="844" y="1084"/>
                </a:lnTo>
                <a:lnTo>
                  <a:pt x="852" y="1084"/>
                </a:lnTo>
                <a:lnTo>
                  <a:pt x="852" y="1090"/>
                </a:lnTo>
                <a:lnTo>
                  <a:pt x="860" y="1090"/>
                </a:lnTo>
                <a:lnTo>
                  <a:pt x="860" y="1094"/>
                </a:lnTo>
                <a:lnTo>
                  <a:pt x="866" y="1094"/>
                </a:lnTo>
                <a:lnTo>
                  <a:pt x="866" y="1096"/>
                </a:lnTo>
                <a:lnTo>
                  <a:pt x="872" y="1096"/>
                </a:lnTo>
                <a:lnTo>
                  <a:pt x="872" y="1098"/>
                </a:lnTo>
                <a:lnTo>
                  <a:pt x="880" y="1098"/>
                </a:lnTo>
                <a:lnTo>
                  <a:pt x="880" y="1102"/>
                </a:lnTo>
                <a:lnTo>
                  <a:pt x="886" y="1102"/>
                </a:lnTo>
                <a:lnTo>
                  <a:pt x="886" y="1106"/>
                </a:lnTo>
                <a:lnTo>
                  <a:pt x="890" y="1106"/>
                </a:lnTo>
                <a:lnTo>
                  <a:pt x="890" y="1116"/>
                </a:lnTo>
                <a:lnTo>
                  <a:pt x="894" y="1116"/>
                </a:lnTo>
                <a:lnTo>
                  <a:pt x="894" y="1122"/>
                </a:lnTo>
                <a:lnTo>
                  <a:pt x="900" y="1122"/>
                </a:lnTo>
                <a:lnTo>
                  <a:pt x="900" y="1126"/>
                </a:lnTo>
                <a:lnTo>
                  <a:pt x="908" y="1126"/>
                </a:lnTo>
                <a:lnTo>
                  <a:pt x="908" y="1130"/>
                </a:lnTo>
                <a:lnTo>
                  <a:pt x="920" y="1130"/>
                </a:lnTo>
                <a:lnTo>
                  <a:pt x="920" y="1134"/>
                </a:lnTo>
                <a:lnTo>
                  <a:pt x="930" y="1134"/>
                </a:lnTo>
                <a:lnTo>
                  <a:pt x="930" y="1136"/>
                </a:lnTo>
                <a:lnTo>
                  <a:pt x="940" y="1136"/>
                </a:lnTo>
                <a:lnTo>
                  <a:pt x="940" y="1140"/>
                </a:lnTo>
                <a:lnTo>
                  <a:pt x="950" y="1140"/>
                </a:lnTo>
                <a:lnTo>
                  <a:pt x="950" y="1144"/>
                </a:lnTo>
                <a:lnTo>
                  <a:pt x="962" y="1144"/>
                </a:lnTo>
                <a:lnTo>
                  <a:pt x="962" y="1150"/>
                </a:lnTo>
                <a:lnTo>
                  <a:pt x="1000" y="1150"/>
                </a:lnTo>
                <a:lnTo>
                  <a:pt x="1000" y="1152"/>
                </a:lnTo>
                <a:lnTo>
                  <a:pt x="1010" y="1152"/>
                </a:lnTo>
                <a:lnTo>
                  <a:pt x="1010" y="1158"/>
                </a:lnTo>
                <a:lnTo>
                  <a:pt x="1026" y="1158"/>
                </a:lnTo>
                <a:lnTo>
                  <a:pt x="1026" y="1164"/>
                </a:lnTo>
                <a:lnTo>
                  <a:pt x="1036" y="1164"/>
                </a:lnTo>
                <a:lnTo>
                  <a:pt x="1036" y="1172"/>
                </a:lnTo>
                <a:lnTo>
                  <a:pt x="1042" y="1172"/>
                </a:lnTo>
                <a:lnTo>
                  <a:pt x="1042" y="1178"/>
                </a:lnTo>
                <a:lnTo>
                  <a:pt x="1054" y="1178"/>
                </a:lnTo>
                <a:lnTo>
                  <a:pt x="1054" y="1180"/>
                </a:lnTo>
                <a:lnTo>
                  <a:pt x="1060" y="1180"/>
                </a:lnTo>
                <a:lnTo>
                  <a:pt x="1060" y="1186"/>
                </a:lnTo>
                <a:lnTo>
                  <a:pt x="1066" y="1186"/>
                </a:lnTo>
                <a:lnTo>
                  <a:pt x="1066" y="1190"/>
                </a:lnTo>
                <a:lnTo>
                  <a:pt x="1078" y="1190"/>
                </a:lnTo>
                <a:lnTo>
                  <a:pt x="1078" y="1198"/>
                </a:lnTo>
                <a:lnTo>
                  <a:pt x="1088" y="1198"/>
                </a:lnTo>
                <a:lnTo>
                  <a:pt x="1088" y="1200"/>
                </a:lnTo>
                <a:lnTo>
                  <a:pt x="1106" y="1200"/>
                </a:lnTo>
                <a:lnTo>
                  <a:pt x="1106" y="1204"/>
                </a:lnTo>
                <a:lnTo>
                  <a:pt x="1116" y="1204"/>
                </a:lnTo>
                <a:lnTo>
                  <a:pt x="1116" y="1206"/>
                </a:lnTo>
                <a:lnTo>
                  <a:pt x="1134" y="1206"/>
                </a:lnTo>
                <a:lnTo>
                  <a:pt x="1134" y="1208"/>
                </a:lnTo>
                <a:lnTo>
                  <a:pt x="1142" y="1208"/>
                </a:lnTo>
                <a:lnTo>
                  <a:pt x="1142" y="1214"/>
                </a:lnTo>
                <a:lnTo>
                  <a:pt x="1152" y="1214"/>
                </a:lnTo>
                <a:lnTo>
                  <a:pt x="1152" y="1218"/>
                </a:lnTo>
                <a:lnTo>
                  <a:pt x="1156" y="1218"/>
                </a:lnTo>
                <a:lnTo>
                  <a:pt x="1156" y="1220"/>
                </a:lnTo>
                <a:lnTo>
                  <a:pt x="1166" y="1220"/>
                </a:lnTo>
                <a:lnTo>
                  <a:pt x="1166" y="1224"/>
                </a:lnTo>
                <a:lnTo>
                  <a:pt x="1172" y="1224"/>
                </a:lnTo>
                <a:lnTo>
                  <a:pt x="1172" y="1226"/>
                </a:lnTo>
                <a:lnTo>
                  <a:pt x="1176" y="1226"/>
                </a:lnTo>
                <a:lnTo>
                  <a:pt x="1176" y="1234"/>
                </a:lnTo>
                <a:lnTo>
                  <a:pt x="1212" y="1234"/>
                </a:lnTo>
                <a:lnTo>
                  <a:pt x="1212" y="1236"/>
                </a:lnTo>
                <a:lnTo>
                  <a:pt x="1220" y="1236"/>
                </a:lnTo>
                <a:lnTo>
                  <a:pt x="1220" y="1238"/>
                </a:lnTo>
                <a:lnTo>
                  <a:pt x="1228" y="1238"/>
                </a:lnTo>
                <a:lnTo>
                  <a:pt x="1228" y="1242"/>
                </a:lnTo>
                <a:lnTo>
                  <a:pt x="1276" y="1242"/>
                </a:lnTo>
                <a:lnTo>
                  <a:pt x="1276" y="1246"/>
                </a:lnTo>
                <a:lnTo>
                  <a:pt x="1292" y="1246"/>
                </a:lnTo>
                <a:lnTo>
                  <a:pt x="1292" y="1248"/>
                </a:lnTo>
                <a:lnTo>
                  <a:pt x="1298" y="1248"/>
                </a:lnTo>
                <a:lnTo>
                  <a:pt x="1298" y="1254"/>
                </a:lnTo>
                <a:lnTo>
                  <a:pt x="1344" y="1254"/>
                </a:lnTo>
                <a:lnTo>
                  <a:pt x="1344" y="1258"/>
                </a:lnTo>
                <a:lnTo>
                  <a:pt x="1368" y="1258"/>
                </a:lnTo>
                <a:lnTo>
                  <a:pt x="1368" y="1260"/>
                </a:lnTo>
                <a:lnTo>
                  <a:pt x="1390" y="1260"/>
                </a:lnTo>
                <a:lnTo>
                  <a:pt x="1390" y="1264"/>
                </a:lnTo>
                <a:lnTo>
                  <a:pt x="1404" y="1264"/>
                </a:lnTo>
                <a:lnTo>
                  <a:pt x="1404" y="1266"/>
                </a:lnTo>
                <a:lnTo>
                  <a:pt x="1410" y="1266"/>
                </a:lnTo>
                <a:lnTo>
                  <a:pt x="1410" y="1268"/>
                </a:lnTo>
                <a:lnTo>
                  <a:pt x="1416" y="1268"/>
                </a:lnTo>
                <a:lnTo>
                  <a:pt x="1416" y="1272"/>
                </a:lnTo>
                <a:lnTo>
                  <a:pt x="1426" y="1272"/>
                </a:lnTo>
                <a:lnTo>
                  <a:pt x="1426" y="1274"/>
                </a:lnTo>
                <a:lnTo>
                  <a:pt x="1446" y="1274"/>
                </a:lnTo>
                <a:lnTo>
                  <a:pt x="1446" y="1280"/>
                </a:lnTo>
                <a:lnTo>
                  <a:pt x="1466" y="1280"/>
                </a:lnTo>
                <a:lnTo>
                  <a:pt x="1466" y="1284"/>
                </a:lnTo>
                <a:lnTo>
                  <a:pt x="1502" y="1284"/>
                </a:lnTo>
                <a:lnTo>
                  <a:pt x="1502" y="1288"/>
                </a:lnTo>
                <a:lnTo>
                  <a:pt x="1510" y="1288"/>
                </a:lnTo>
                <a:lnTo>
                  <a:pt x="1510" y="1290"/>
                </a:lnTo>
                <a:lnTo>
                  <a:pt x="1522" y="1290"/>
                </a:lnTo>
                <a:lnTo>
                  <a:pt x="1522" y="1294"/>
                </a:lnTo>
                <a:lnTo>
                  <a:pt x="1530" y="1294"/>
                </a:lnTo>
                <a:lnTo>
                  <a:pt x="1530" y="1298"/>
                </a:lnTo>
                <a:lnTo>
                  <a:pt x="1542" y="1298"/>
                </a:lnTo>
                <a:lnTo>
                  <a:pt x="1542" y="1300"/>
                </a:lnTo>
                <a:lnTo>
                  <a:pt x="1556" y="1300"/>
                </a:lnTo>
                <a:lnTo>
                  <a:pt x="1556" y="1304"/>
                </a:lnTo>
                <a:lnTo>
                  <a:pt x="1574" y="1304"/>
                </a:lnTo>
                <a:lnTo>
                  <a:pt x="1574" y="1308"/>
                </a:lnTo>
                <a:lnTo>
                  <a:pt x="1598" y="1308"/>
                </a:lnTo>
                <a:lnTo>
                  <a:pt x="1598" y="1312"/>
                </a:lnTo>
                <a:lnTo>
                  <a:pt x="1626" y="1312"/>
                </a:lnTo>
                <a:lnTo>
                  <a:pt x="1626" y="1314"/>
                </a:lnTo>
                <a:lnTo>
                  <a:pt x="1628" y="1314"/>
                </a:lnTo>
                <a:lnTo>
                  <a:pt x="1628" y="1318"/>
                </a:lnTo>
                <a:lnTo>
                  <a:pt x="1638" y="1318"/>
                </a:lnTo>
                <a:lnTo>
                  <a:pt x="1638" y="1322"/>
                </a:lnTo>
                <a:lnTo>
                  <a:pt x="1654" y="1322"/>
                </a:lnTo>
                <a:lnTo>
                  <a:pt x="1654" y="1326"/>
                </a:lnTo>
                <a:lnTo>
                  <a:pt x="1658" y="1326"/>
                </a:lnTo>
                <a:lnTo>
                  <a:pt x="1658" y="1330"/>
                </a:lnTo>
                <a:lnTo>
                  <a:pt x="1662" y="1330"/>
                </a:lnTo>
                <a:lnTo>
                  <a:pt x="1662" y="1334"/>
                </a:lnTo>
                <a:lnTo>
                  <a:pt x="1800" y="1334"/>
                </a:lnTo>
                <a:lnTo>
                  <a:pt x="1800" y="1338"/>
                </a:lnTo>
                <a:lnTo>
                  <a:pt x="1860" y="1338"/>
                </a:lnTo>
                <a:lnTo>
                  <a:pt x="1860" y="1340"/>
                </a:lnTo>
                <a:lnTo>
                  <a:pt x="1878" y="1340"/>
                </a:lnTo>
                <a:lnTo>
                  <a:pt x="1878" y="1344"/>
                </a:lnTo>
                <a:lnTo>
                  <a:pt x="1956" y="1344"/>
                </a:lnTo>
                <a:lnTo>
                  <a:pt x="1956" y="1348"/>
                </a:lnTo>
                <a:lnTo>
                  <a:pt x="2030" y="1348"/>
                </a:lnTo>
                <a:lnTo>
                  <a:pt x="2030" y="1352"/>
                </a:lnTo>
                <a:lnTo>
                  <a:pt x="2054" y="1352"/>
                </a:lnTo>
                <a:lnTo>
                  <a:pt x="2054" y="1356"/>
                </a:lnTo>
                <a:lnTo>
                  <a:pt x="2092" y="1356"/>
                </a:lnTo>
                <a:lnTo>
                  <a:pt x="2092" y="1358"/>
                </a:lnTo>
                <a:lnTo>
                  <a:pt x="2494" y="1358"/>
                </a:lnTo>
                <a:lnTo>
                  <a:pt x="2494" y="1366"/>
                </a:lnTo>
                <a:lnTo>
                  <a:pt x="2568" y="1366"/>
                </a:lnTo>
              </a:path>
            </a:pathLst>
          </a:custGeom>
          <a:noFill/>
          <a:ln w="19050">
            <a:solidFill>
              <a:srgbClr val="FF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153"/>
            <a:endParaRPr lang="en-US" sz="1400" b="1" dirty="0">
              <a:solidFill>
                <a:srgbClr val="000000"/>
              </a:solidFill>
            </a:endParaRPr>
          </a:p>
        </p:txBody>
      </p:sp>
      <p:sp>
        <p:nvSpPr>
          <p:cNvPr id="306" name="Line 196"/>
          <p:cNvSpPr>
            <a:spLocks noChangeShapeType="1"/>
          </p:cNvSpPr>
          <p:nvPr/>
        </p:nvSpPr>
        <p:spPr bwMode="auto">
          <a:xfrm flipV="1">
            <a:off x="1550912" y="1688483"/>
            <a:ext cx="0" cy="37663"/>
          </a:xfrm>
          <a:prstGeom prst="line">
            <a:avLst/>
          </a:prstGeom>
          <a:noFill/>
          <a:ln w="127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153"/>
            <a:endParaRPr lang="en-US" sz="1400" b="1" dirty="0">
              <a:solidFill>
                <a:srgbClr val="000000"/>
              </a:solidFill>
            </a:endParaRPr>
          </a:p>
        </p:txBody>
      </p:sp>
      <p:sp>
        <p:nvSpPr>
          <p:cNvPr id="307" name="Line 197"/>
          <p:cNvSpPr>
            <a:spLocks noChangeShapeType="1"/>
          </p:cNvSpPr>
          <p:nvPr/>
        </p:nvSpPr>
        <p:spPr bwMode="auto">
          <a:xfrm flipV="1">
            <a:off x="1603471" y="1860183"/>
            <a:ext cx="0" cy="37663"/>
          </a:xfrm>
          <a:prstGeom prst="line">
            <a:avLst/>
          </a:prstGeom>
          <a:noFill/>
          <a:ln w="127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153"/>
            <a:endParaRPr lang="en-US" sz="1400" b="1" dirty="0">
              <a:solidFill>
                <a:srgbClr val="000000"/>
              </a:solidFill>
            </a:endParaRPr>
          </a:p>
        </p:txBody>
      </p:sp>
      <p:sp>
        <p:nvSpPr>
          <p:cNvPr id="308" name="Line 198"/>
          <p:cNvSpPr>
            <a:spLocks noChangeShapeType="1"/>
          </p:cNvSpPr>
          <p:nvPr/>
        </p:nvSpPr>
        <p:spPr bwMode="auto">
          <a:xfrm flipV="1">
            <a:off x="1612229" y="1985055"/>
            <a:ext cx="0" cy="37663"/>
          </a:xfrm>
          <a:prstGeom prst="line">
            <a:avLst/>
          </a:prstGeom>
          <a:noFill/>
          <a:ln w="127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153"/>
            <a:endParaRPr lang="en-US" sz="1400" b="1" dirty="0">
              <a:solidFill>
                <a:srgbClr val="000000"/>
              </a:solidFill>
            </a:endParaRPr>
          </a:p>
        </p:txBody>
      </p:sp>
      <p:sp>
        <p:nvSpPr>
          <p:cNvPr id="309" name="Line 199"/>
          <p:cNvSpPr>
            <a:spLocks noChangeShapeType="1"/>
          </p:cNvSpPr>
          <p:nvPr/>
        </p:nvSpPr>
        <p:spPr bwMode="auto">
          <a:xfrm flipV="1">
            <a:off x="1634130" y="2380482"/>
            <a:ext cx="0" cy="37663"/>
          </a:xfrm>
          <a:prstGeom prst="line">
            <a:avLst/>
          </a:prstGeom>
          <a:noFill/>
          <a:ln w="127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153"/>
            <a:endParaRPr lang="en-US" sz="1400" b="1" dirty="0">
              <a:solidFill>
                <a:srgbClr val="000000"/>
              </a:solidFill>
            </a:endParaRPr>
          </a:p>
        </p:txBody>
      </p:sp>
      <p:sp>
        <p:nvSpPr>
          <p:cNvPr id="310" name="Line 200"/>
          <p:cNvSpPr>
            <a:spLocks noChangeShapeType="1"/>
          </p:cNvSpPr>
          <p:nvPr/>
        </p:nvSpPr>
        <p:spPr bwMode="auto">
          <a:xfrm flipV="1">
            <a:off x="1896927" y="2984030"/>
            <a:ext cx="0" cy="37663"/>
          </a:xfrm>
          <a:prstGeom prst="line">
            <a:avLst/>
          </a:prstGeom>
          <a:noFill/>
          <a:ln w="127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153"/>
            <a:endParaRPr lang="en-US" sz="1400" b="1" dirty="0">
              <a:solidFill>
                <a:srgbClr val="000000"/>
              </a:solidFill>
            </a:endParaRPr>
          </a:p>
        </p:txBody>
      </p:sp>
      <p:sp>
        <p:nvSpPr>
          <p:cNvPr id="311" name="Line 201"/>
          <p:cNvSpPr>
            <a:spLocks noChangeShapeType="1"/>
          </p:cNvSpPr>
          <p:nvPr/>
        </p:nvSpPr>
        <p:spPr bwMode="auto">
          <a:xfrm flipV="1">
            <a:off x="1953866" y="3202556"/>
            <a:ext cx="0" cy="37663"/>
          </a:xfrm>
          <a:prstGeom prst="line">
            <a:avLst/>
          </a:prstGeom>
          <a:noFill/>
          <a:ln w="127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153"/>
            <a:endParaRPr lang="en-US" sz="1400" b="1" dirty="0">
              <a:solidFill>
                <a:srgbClr val="000000"/>
              </a:solidFill>
            </a:endParaRPr>
          </a:p>
        </p:txBody>
      </p:sp>
      <p:sp>
        <p:nvSpPr>
          <p:cNvPr id="312" name="Line 202"/>
          <p:cNvSpPr>
            <a:spLocks noChangeShapeType="1"/>
          </p:cNvSpPr>
          <p:nvPr/>
        </p:nvSpPr>
        <p:spPr bwMode="auto">
          <a:xfrm flipV="1">
            <a:off x="2199143" y="3540751"/>
            <a:ext cx="0" cy="37663"/>
          </a:xfrm>
          <a:prstGeom prst="line">
            <a:avLst/>
          </a:prstGeom>
          <a:noFill/>
          <a:ln w="127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153"/>
            <a:endParaRPr lang="en-US" sz="1400" b="1" dirty="0">
              <a:solidFill>
                <a:srgbClr val="000000"/>
              </a:solidFill>
            </a:endParaRPr>
          </a:p>
        </p:txBody>
      </p:sp>
      <p:sp>
        <p:nvSpPr>
          <p:cNvPr id="313" name="Line 203"/>
          <p:cNvSpPr>
            <a:spLocks noChangeShapeType="1"/>
          </p:cNvSpPr>
          <p:nvPr/>
        </p:nvSpPr>
        <p:spPr bwMode="auto">
          <a:xfrm flipV="1">
            <a:off x="2466320" y="3842523"/>
            <a:ext cx="0" cy="37663"/>
          </a:xfrm>
          <a:prstGeom prst="line">
            <a:avLst/>
          </a:prstGeom>
          <a:noFill/>
          <a:ln w="127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153"/>
            <a:endParaRPr lang="en-US" sz="1400" b="1" dirty="0">
              <a:solidFill>
                <a:srgbClr val="000000"/>
              </a:solidFill>
            </a:endParaRPr>
          </a:p>
        </p:txBody>
      </p:sp>
      <p:sp>
        <p:nvSpPr>
          <p:cNvPr id="314" name="Line 204"/>
          <p:cNvSpPr>
            <a:spLocks noChangeShapeType="1"/>
          </p:cNvSpPr>
          <p:nvPr/>
        </p:nvSpPr>
        <p:spPr bwMode="auto">
          <a:xfrm flipV="1">
            <a:off x="2470700" y="3873744"/>
            <a:ext cx="0" cy="37663"/>
          </a:xfrm>
          <a:prstGeom prst="line">
            <a:avLst/>
          </a:prstGeom>
          <a:noFill/>
          <a:ln w="127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153"/>
            <a:endParaRPr lang="en-US" sz="1400" b="1" dirty="0">
              <a:solidFill>
                <a:srgbClr val="000000"/>
              </a:solidFill>
            </a:endParaRPr>
          </a:p>
        </p:txBody>
      </p:sp>
      <p:sp>
        <p:nvSpPr>
          <p:cNvPr id="315" name="Line 206"/>
          <p:cNvSpPr>
            <a:spLocks noChangeShapeType="1"/>
          </p:cNvSpPr>
          <p:nvPr/>
        </p:nvSpPr>
        <p:spPr bwMode="auto">
          <a:xfrm flipV="1">
            <a:off x="2729117" y="4092269"/>
            <a:ext cx="0" cy="37663"/>
          </a:xfrm>
          <a:prstGeom prst="line">
            <a:avLst/>
          </a:prstGeom>
          <a:noFill/>
          <a:ln w="127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153"/>
            <a:endParaRPr lang="en-US" sz="1400" b="1" dirty="0">
              <a:solidFill>
                <a:srgbClr val="000000"/>
              </a:solidFill>
            </a:endParaRPr>
          </a:p>
        </p:txBody>
      </p:sp>
      <p:sp>
        <p:nvSpPr>
          <p:cNvPr id="316" name="Line 207"/>
          <p:cNvSpPr>
            <a:spLocks noChangeShapeType="1"/>
          </p:cNvSpPr>
          <p:nvPr/>
        </p:nvSpPr>
        <p:spPr bwMode="auto">
          <a:xfrm flipV="1">
            <a:off x="3035713" y="4326405"/>
            <a:ext cx="0" cy="37663"/>
          </a:xfrm>
          <a:prstGeom prst="line">
            <a:avLst/>
          </a:prstGeom>
          <a:noFill/>
          <a:ln w="127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153"/>
            <a:endParaRPr lang="en-US" sz="1400" b="1" dirty="0">
              <a:solidFill>
                <a:srgbClr val="000000"/>
              </a:solidFill>
            </a:endParaRPr>
          </a:p>
        </p:txBody>
      </p:sp>
      <p:sp>
        <p:nvSpPr>
          <p:cNvPr id="317" name="Line 208"/>
          <p:cNvSpPr>
            <a:spLocks noChangeShapeType="1"/>
          </p:cNvSpPr>
          <p:nvPr/>
        </p:nvSpPr>
        <p:spPr bwMode="auto">
          <a:xfrm flipV="1">
            <a:off x="3040095" y="4326405"/>
            <a:ext cx="0" cy="37663"/>
          </a:xfrm>
          <a:prstGeom prst="line">
            <a:avLst/>
          </a:prstGeom>
          <a:noFill/>
          <a:ln w="127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153"/>
            <a:endParaRPr lang="en-US" sz="1400" b="1" dirty="0">
              <a:solidFill>
                <a:srgbClr val="000000"/>
              </a:solidFill>
            </a:endParaRPr>
          </a:p>
        </p:txBody>
      </p:sp>
      <p:sp>
        <p:nvSpPr>
          <p:cNvPr id="318" name="Line 209"/>
          <p:cNvSpPr>
            <a:spLocks noChangeShapeType="1"/>
          </p:cNvSpPr>
          <p:nvPr/>
        </p:nvSpPr>
        <p:spPr bwMode="auto">
          <a:xfrm flipV="1">
            <a:off x="3066373" y="4357623"/>
            <a:ext cx="0" cy="37663"/>
          </a:xfrm>
          <a:prstGeom prst="line">
            <a:avLst/>
          </a:prstGeom>
          <a:noFill/>
          <a:ln w="127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153"/>
            <a:endParaRPr lang="en-US" sz="1400" b="1" dirty="0">
              <a:solidFill>
                <a:srgbClr val="000000"/>
              </a:solidFill>
            </a:endParaRPr>
          </a:p>
        </p:txBody>
      </p:sp>
      <p:sp>
        <p:nvSpPr>
          <p:cNvPr id="319" name="Line 210"/>
          <p:cNvSpPr>
            <a:spLocks noChangeShapeType="1"/>
          </p:cNvSpPr>
          <p:nvPr/>
        </p:nvSpPr>
        <p:spPr bwMode="auto">
          <a:xfrm flipV="1">
            <a:off x="3280991" y="4451276"/>
            <a:ext cx="0" cy="37663"/>
          </a:xfrm>
          <a:prstGeom prst="line">
            <a:avLst/>
          </a:prstGeom>
          <a:noFill/>
          <a:ln w="127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153"/>
            <a:endParaRPr lang="en-US" sz="1400" b="1" dirty="0">
              <a:solidFill>
                <a:srgbClr val="000000"/>
              </a:solidFill>
            </a:endParaRPr>
          </a:p>
        </p:txBody>
      </p:sp>
      <p:sp>
        <p:nvSpPr>
          <p:cNvPr id="320" name="Line 211"/>
          <p:cNvSpPr>
            <a:spLocks noChangeShapeType="1"/>
          </p:cNvSpPr>
          <p:nvPr/>
        </p:nvSpPr>
        <p:spPr bwMode="auto">
          <a:xfrm flipV="1">
            <a:off x="3329170" y="4503307"/>
            <a:ext cx="0" cy="37663"/>
          </a:xfrm>
          <a:prstGeom prst="line">
            <a:avLst/>
          </a:prstGeom>
          <a:noFill/>
          <a:ln w="127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153"/>
            <a:endParaRPr lang="en-US" sz="1400" b="1" dirty="0">
              <a:solidFill>
                <a:srgbClr val="000000"/>
              </a:solidFill>
            </a:endParaRPr>
          </a:p>
        </p:txBody>
      </p:sp>
      <p:sp>
        <p:nvSpPr>
          <p:cNvPr id="321" name="Line 212"/>
          <p:cNvSpPr>
            <a:spLocks noChangeShapeType="1"/>
          </p:cNvSpPr>
          <p:nvPr/>
        </p:nvSpPr>
        <p:spPr bwMode="auto">
          <a:xfrm flipV="1">
            <a:off x="3517508" y="4570946"/>
            <a:ext cx="0" cy="37663"/>
          </a:xfrm>
          <a:prstGeom prst="line">
            <a:avLst/>
          </a:prstGeom>
          <a:noFill/>
          <a:ln w="127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153"/>
            <a:endParaRPr lang="en-US" sz="1400" b="1" dirty="0">
              <a:solidFill>
                <a:srgbClr val="000000"/>
              </a:solidFill>
            </a:endParaRPr>
          </a:p>
        </p:txBody>
      </p:sp>
      <p:sp>
        <p:nvSpPr>
          <p:cNvPr id="322" name="Line 213"/>
          <p:cNvSpPr>
            <a:spLocks noChangeShapeType="1"/>
          </p:cNvSpPr>
          <p:nvPr/>
        </p:nvSpPr>
        <p:spPr bwMode="auto">
          <a:xfrm flipV="1">
            <a:off x="3565687" y="4612569"/>
            <a:ext cx="0" cy="37663"/>
          </a:xfrm>
          <a:prstGeom prst="line">
            <a:avLst/>
          </a:prstGeom>
          <a:noFill/>
          <a:ln w="127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153"/>
            <a:endParaRPr lang="en-US" sz="1400" b="1" dirty="0">
              <a:solidFill>
                <a:srgbClr val="000000"/>
              </a:solidFill>
            </a:endParaRPr>
          </a:p>
        </p:txBody>
      </p:sp>
      <p:sp>
        <p:nvSpPr>
          <p:cNvPr id="323" name="Line 214"/>
          <p:cNvSpPr>
            <a:spLocks noChangeShapeType="1"/>
          </p:cNvSpPr>
          <p:nvPr/>
        </p:nvSpPr>
        <p:spPr bwMode="auto">
          <a:xfrm flipV="1">
            <a:off x="3583207" y="4638585"/>
            <a:ext cx="0" cy="37663"/>
          </a:xfrm>
          <a:prstGeom prst="line">
            <a:avLst/>
          </a:prstGeom>
          <a:noFill/>
          <a:ln w="127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153"/>
            <a:endParaRPr lang="en-US" sz="1400" b="1" dirty="0">
              <a:solidFill>
                <a:srgbClr val="000000"/>
              </a:solidFill>
            </a:endParaRPr>
          </a:p>
        </p:txBody>
      </p:sp>
      <p:sp>
        <p:nvSpPr>
          <p:cNvPr id="324" name="Line 215"/>
          <p:cNvSpPr>
            <a:spLocks noChangeShapeType="1"/>
          </p:cNvSpPr>
          <p:nvPr/>
        </p:nvSpPr>
        <p:spPr bwMode="auto">
          <a:xfrm flipV="1">
            <a:off x="3583207" y="4638585"/>
            <a:ext cx="0" cy="37663"/>
          </a:xfrm>
          <a:prstGeom prst="line">
            <a:avLst/>
          </a:prstGeom>
          <a:noFill/>
          <a:ln w="127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153"/>
            <a:endParaRPr lang="en-US" sz="1400" b="1" dirty="0">
              <a:solidFill>
                <a:srgbClr val="000000"/>
              </a:solidFill>
            </a:endParaRPr>
          </a:p>
        </p:txBody>
      </p:sp>
      <p:sp>
        <p:nvSpPr>
          <p:cNvPr id="325" name="Line 216"/>
          <p:cNvSpPr>
            <a:spLocks noChangeShapeType="1"/>
          </p:cNvSpPr>
          <p:nvPr/>
        </p:nvSpPr>
        <p:spPr bwMode="auto">
          <a:xfrm flipV="1">
            <a:off x="3850384" y="4763457"/>
            <a:ext cx="0" cy="37663"/>
          </a:xfrm>
          <a:prstGeom prst="line">
            <a:avLst/>
          </a:prstGeom>
          <a:noFill/>
          <a:ln w="127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153"/>
            <a:endParaRPr lang="en-US" sz="1400" b="1" dirty="0">
              <a:solidFill>
                <a:srgbClr val="000000"/>
              </a:solidFill>
            </a:endParaRPr>
          </a:p>
        </p:txBody>
      </p:sp>
      <p:sp>
        <p:nvSpPr>
          <p:cNvPr id="326" name="Line 217"/>
          <p:cNvSpPr>
            <a:spLocks noChangeShapeType="1"/>
          </p:cNvSpPr>
          <p:nvPr/>
        </p:nvSpPr>
        <p:spPr bwMode="auto">
          <a:xfrm flipV="1">
            <a:off x="3863525" y="4763457"/>
            <a:ext cx="0" cy="37663"/>
          </a:xfrm>
          <a:prstGeom prst="line">
            <a:avLst/>
          </a:prstGeom>
          <a:noFill/>
          <a:ln w="127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153"/>
            <a:endParaRPr lang="en-US" sz="1400" b="1" dirty="0">
              <a:solidFill>
                <a:srgbClr val="000000"/>
              </a:solidFill>
            </a:endParaRPr>
          </a:p>
        </p:txBody>
      </p:sp>
      <p:sp>
        <p:nvSpPr>
          <p:cNvPr id="327" name="Line 218"/>
          <p:cNvSpPr>
            <a:spLocks noChangeShapeType="1"/>
          </p:cNvSpPr>
          <p:nvPr/>
        </p:nvSpPr>
        <p:spPr bwMode="auto">
          <a:xfrm flipV="1">
            <a:off x="4743894" y="4909141"/>
            <a:ext cx="0" cy="37663"/>
          </a:xfrm>
          <a:prstGeom prst="line">
            <a:avLst/>
          </a:prstGeom>
          <a:noFill/>
          <a:ln w="127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153"/>
            <a:endParaRPr lang="en-US" sz="1400" b="1" dirty="0">
              <a:solidFill>
                <a:srgbClr val="000000"/>
              </a:solidFill>
            </a:endParaRPr>
          </a:p>
        </p:txBody>
      </p:sp>
      <p:sp>
        <p:nvSpPr>
          <p:cNvPr id="328" name="Line 219"/>
          <p:cNvSpPr>
            <a:spLocks noChangeShapeType="1"/>
          </p:cNvSpPr>
          <p:nvPr/>
        </p:nvSpPr>
        <p:spPr bwMode="auto">
          <a:xfrm flipV="1">
            <a:off x="5050490" y="4914345"/>
            <a:ext cx="0" cy="37663"/>
          </a:xfrm>
          <a:prstGeom prst="line">
            <a:avLst/>
          </a:prstGeom>
          <a:noFill/>
          <a:ln w="127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153"/>
            <a:endParaRPr lang="en-US" sz="1400" b="1" dirty="0">
              <a:solidFill>
                <a:srgbClr val="000000"/>
              </a:solidFill>
            </a:endParaRPr>
          </a:p>
        </p:txBody>
      </p:sp>
      <p:sp>
        <p:nvSpPr>
          <p:cNvPr id="329" name="Line 220"/>
          <p:cNvSpPr>
            <a:spLocks noChangeShapeType="1"/>
          </p:cNvSpPr>
          <p:nvPr/>
        </p:nvSpPr>
        <p:spPr bwMode="auto">
          <a:xfrm flipV="1">
            <a:off x="5567324" y="4940360"/>
            <a:ext cx="0" cy="37663"/>
          </a:xfrm>
          <a:prstGeom prst="line">
            <a:avLst/>
          </a:prstGeom>
          <a:noFill/>
          <a:ln w="127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153"/>
            <a:endParaRPr lang="en-US" sz="1400" b="1" dirty="0">
              <a:solidFill>
                <a:srgbClr val="000000"/>
              </a:solidFill>
            </a:endParaRPr>
          </a:p>
        </p:txBody>
      </p:sp>
      <p:sp>
        <p:nvSpPr>
          <p:cNvPr id="330" name="Line 221"/>
          <p:cNvSpPr>
            <a:spLocks noChangeShapeType="1"/>
          </p:cNvSpPr>
          <p:nvPr/>
        </p:nvSpPr>
        <p:spPr bwMode="auto">
          <a:xfrm flipV="1">
            <a:off x="5922099" y="4940360"/>
            <a:ext cx="0" cy="37663"/>
          </a:xfrm>
          <a:prstGeom prst="line">
            <a:avLst/>
          </a:prstGeom>
          <a:noFill/>
          <a:ln w="127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153"/>
            <a:endParaRPr lang="en-US" sz="1400" b="1" dirty="0">
              <a:solidFill>
                <a:srgbClr val="000000"/>
              </a:solidFill>
            </a:endParaRPr>
          </a:p>
        </p:txBody>
      </p:sp>
      <p:sp>
        <p:nvSpPr>
          <p:cNvPr id="331" name="Line 222"/>
          <p:cNvSpPr>
            <a:spLocks noChangeShapeType="1"/>
          </p:cNvSpPr>
          <p:nvPr/>
        </p:nvSpPr>
        <p:spPr bwMode="auto">
          <a:xfrm flipV="1">
            <a:off x="6368855" y="4940360"/>
            <a:ext cx="0" cy="37663"/>
          </a:xfrm>
          <a:prstGeom prst="line">
            <a:avLst/>
          </a:prstGeom>
          <a:noFill/>
          <a:ln w="127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153"/>
            <a:endParaRPr lang="en-US" sz="1400" b="1" dirty="0">
              <a:solidFill>
                <a:srgbClr val="000000"/>
              </a:solidFill>
            </a:endParaRPr>
          </a:p>
        </p:txBody>
      </p:sp>
      <p:sp>
        <p:nvSpPr>
          <p:cNvPr id="332" name="Line 223"/>
          <p:cNvSpPr>
            <a:spLocks noChangeShapeType="1"/>
          </p:cNvSpPr>
          <p:nvPr/>
        </p:nvSpPr>
        <p:spPr bwMode="auto">
          <a:xfrm flipV="1">
            <a:off x="7257984" y="4940360"/>
            <a:ext cx="0" cy="37663"/>
          </a:xfrm>
          <a:prstGeom prst="line">
            <a:avLst/>
          </a:prstGeom>
          <a:noFill/>
          <a:ln w="127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153"/>
            <a:endParaRPr lang="en-US" sz="1400" b="1" dirty="0">
              <a:solidFill>
                <a:srgbClr val="000000"/>
              </a:solidFill>
            </a:endParaRPr>
          </a:p>
        </p:txBody>
      </p:sp>
      <p:sp>
        <p:nvSpPr>
          <p:cNvPr id="333" name="Line 224"/>
          <p:cNvSpPr>
            <a:spLocks noChangeShapeType="1"/>
          </p:cNvSpPr>
          <p:nvPr/>
        </p:nvSpPr>
        <p:spPr bwMode="auto">
          <a:xfrm flipV="1">
            <a:off x="1358193" y="1440404"/>
            <a:ext cx="0" cy="37663"/>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153"/>
            <a:endParaRPr lang="en-US" sz="1400" b="1" dirty="0">
              <a:solidFill>
                <a:srgbClr val="000000"/>
              </a:solidFill>
            </a:endParaRPr>
          </a:p>
        </p:txBody>
      </p:sp>
      <p:sp>
        <p:nvSpPr>
          <p:cNvPr id="174" name="Freeform 225"/>
          <p:cNvSpPr>
            <a:spLocks/>
          </p:cNvSpPr>
          <p:nvPr/>
        </p:nvSpPr>
        <p:spPr bwMode="auto">
          <a:xfrm>
            <a:off x="1345056" y="1469957"/>
            <a:ext cx="5939207" cy="3558854"/>
          </a:xfrm>
          <a:custGeom>
            <a:avLst/>
            <a:gdLst>
              <a:gd name="T0" fmla="*/ 34 w 2712"/>
              <a:gd name="T1" fmla="*/ 24 h 1368"/>
              <a:gd name="T2" fmla="*/ 44 w 2712"/>
              <a:gd name="T3" fmla="*/ 32 h 1368"/>
              <a:gd name="T4" fmla="*/ 60 w 2712"/>
              <a:gd name="T5" fmla="*/ 54 h 1368"/>
              <a:gd name="T6" fmla="*/ 84 w 2712"/>
              <a:gd name="T7" fmla="*/ 78 h 1368"/>
              <a:gd name="T8" fmla="*/ 98 w 2712"/>
              <a:gd name="T9" fmla="*/ 110 h 1368"/>
              <a:gd name="T10" fmla="*/ 110 w 2712"/>
              <a:gd name="T11" fmla="*/ 130 h 1368"/>
              <a:gd name="T12" fmla="*/ 120 w 2712"/>
              <a:gd name="T13" fmla="*/ 188 h 1368"/>
              <a:gd name="T14" fmla="*/ 130 w 2712"/>
              <a:gd name="T15" fmla="*/ 264 h 1368"/>
              <a:gd name="T16" fmla="*/ 136 w 2712"/>
              <a:gd name="T17" fmla="*/ 416 h 1368"/>
              <a:gd name="T18" fmla="*/ 154 w 2712"/>
              <a:gd name="T19" fmla="*/ 432 h 1368"/>
              <a:gd name="T20" fmla="*/ 160 w 2712"/>
              <a:gd name="T21" fmla="*/ 462 h 1368"/>
              <a:gd name="T22" fmla="*/ 180 w 2712"/>
              <a:gd name="T23" fmla="*/ 484 h 1368"/>
              <a:gd name="T24" fmla="*/ 200 w 2712"/>
              <a:gd name="T25" fmla="*/ 500 h 1368"/>
              <a:gd name="T26" fmla="*/ 206 w 2712"/>
              <a:gd name="T27" fmla="*/ 516 h 1368"/>
              <a:gd name="T28" fmla="*/ 228 w 2712"/>
              <a:gd name="T29" fmla="*/ 530 h 1368"/>
              <a:gd name="T30" fmla="*/ 242 w 2712"/>
              <a:gd name="T31" fmla="*/ 564 h 1368"/>
              <a:gd name="T32" fmla="*/ 254 w 2712"/>
              <a:gd name="T33" fmla="*/ 572 h 1368"/>
              <a:gd name="T34" fmla="*/ 260 w 2712"/>
              <a:gd name="T35" fmla="*/ 650 h 1368"/>
              <a:gd name="T36" fmla="*/ 274 w 2712"/>
              <a:gd name="T37" fmla="*/ 676 h 1368"/>
              <a:gd name="T38" fmla="*/ 288 w 2712"/>
              <a:gd name="T39" fmla="*/ 704 h 1368"/>
              <a:gd name="T40" fmla="*/ 322 w 2712"/>
              <a:gd name="T41" fmla="*/ 720 h 1368"/>
              <a:gd name="T42" fmla="*/ 336 w 2712"/>
              <a:gd name="T43" fmla="*/ 732 h 1368"/>
              <a:gd name="T44" fmla="*/ 366 w 2712"/>
              <a:gd name="T45" fmla="*/ 740 h 1368"/>
              <a:gd name="T46" fmla="*/ 380 w 2712"/>
              <a:gd name="T47" fmla="*/ 770 h 1368"/>
              <a:gd name="T48" fmla="*/ 392 w 2712"/>
              <a:gd name="T49" fmla="*/ 804 h 1368"/>
              <a:gd name="T50" fmla="*/ 402 w 2712"/>
              <a:gd name="T51" fmla="*/ 842 h 1368"/>
              <a:gd name="T52" fmla="*/ 428 w 2712"/>
              <a:gd name="T53" fmla="*/ 858 h 1368"/>
              <a:gd name="T54" fmla="*/ 436 w 2712"/>
              <a:gd name="T55" fmla="*/ 864 h 1368"/>
              <a:gd name="T56" fmla="*/ 462 w 2712"/>
              <a:gd name="T57" fmla="*/ 872 h 1368"/>
              <a:gd name="T58" fmla="*/ 470 w 2712"/>
              <a:gd name="T59" fmla="*/ 886 h 1368"/>
              <a:gd name="T60" fmla="*/ 492 w 2712"/>
              <a:gd name="T61" fmla="*/ 894 h 1368"/>
              <a:gd name="T62" fmla="*/ 510 w 2712"/>
              <a:gd name="T63" fmla="*/ 906 h 1368"/>
              <a:gd name="T64" fmla="*/ 526 w 2712"/>
              <a:gd name="T65" fmla="*/ 958 h 1368"/>
              <a:gd name="T66" fmla="*/ 556 w 2712"/>
              <a:gd name="T67" fmla="*/ 970 h 1368"/>
              <a:gd name="T68" fmla="*/ 576 w 2712"/>
              <a:gd name="T69" fmla="*/ 998 h 1368"/>
              <a:gd name="T70" fmla="*/ 626 w 2712"/>
              <a:gd name="T71" fmla="*/ 1010 h 1368"/>
              <a:gd name="T72" fmla="*/ 632 w 2712"/>
              <a:gd name="T73" fmla="*/ 1024 h 1368"/>
              <a:gd name="T74" fmla="*/ 646 w 2712"/>
              <a:gd name="T75" fmla="*/ 1054 h 1368"/>
              <a:gd name="T76" fmla="*/ 664 w 2712"/>
              <a:gd name="T77" fmla="*/ 1080 h 1368"/>
              <a:gd name="T78" fmla="*/ 716 w 2712"/>
              <a:gd name="T79" fmla="*/ 1088 h 1368"/>
              <a:gd name="T80" fmla="*/ 748 w 2712"/>
              <a:gd name="T81" fmla="*/ 1102 h 1368"/>
              <a:gd name="T82" fmla="*/ 764 w 2712"/>
              <a:gd name="T83" fmla="*/ 1112 h 1368"/>
              <a:gd name="T84" fmla="*/ 786 w 2712"/>
              <a:gd name="T85" fmla="*/ 1126 h 1368"/>
              <a:gd name="T86" fmla="*/ 812 w 2712"/>
              <a:gd name="T87" fmla="*/ 1142 h 1368"/>
              <a:gd name="T88" fmla="*/ 858 w 2712"/>
              <a:gd name="T89" fmla="*/ 1154 h 1368"/>
              <a:gd name="T90" fmla="*/ 892 w 2712"/>
              <a:gd name="T91" fmla="*/ 1172 h 1368"/>
              <a:gd name="T92" fmla="*/ 920 w 2712"/>
              <a:gd name="T93" fmla="*/ 1186 h 1368"/>
              <a:gd name="T94" fmla="*/ 936 w 2712"/>
              <a:gd name="T95" fmla="*/ 1196 h 1368"/>
              <a:gd name="T96" fmla="*/ 976 w 2712"/>
              <a:gd name="T97" fmla="*/ 1206 h 1368"/>
              <a:gd name="T98" fmla="*/ 1014 w 2712"/>
              <a:gd name="T99" fmla="*/ 1226 h 1368"/>
              <a:gd name="T100" fmla="*/ 1032 w 2712"/>
              <a:gd name="T101" fmla="*/ 1246 h 1368"/>
              <a:gd name="T102" fmla="*/ 1040 w 2712"/>
              <a:gd name="T103" fmla="*/ 1260 h 1368"/>
              <a:gd name="T104" fmla="*/ 1104 w 2712"/>
              <a:gd name="T105" fmla="*/ 1270 h 1368"/>
              <a:gd name="T106" fmla="*/ 1120 w 2712"/>
              <a:gd name="T107" fmla="*/ 1280 h 1368"/>
              <a:gd name="T108" fmla="*/ 1168 w 2712"/>
              <a:gd name="T109" fmla="*/ 1286 h 1368"/>
              <a:gd name="T110" fmla="*/ 1204 w 2712"/>
              <a:gd name="T111" fmla="*/ 1298 h 1368"/>
              <a:gd name="T112" fmla="*/ 1252 w 2712"/>
              <a:gd name="T113" fmla="*/ 1306 h 1368"/>
              <a:gd name="T114" fmla="*/ 1366 w 2712"/>
              <a:gd name="T115" fmla="*/ 1318 h 1368"/>
              <a:gd name="T116" fmla="*/ 1442 w 2712"/>
              <a:gd name="T117" fmla="*/ 1328 h 1368"/>
              <a:gd name="T118" fmla="*/ 1492 w 2712"/>
              <a:gd name="T119" fmla="*/ 1338 h 1368"/>
              <a:gd name="T120" fmla="*/ 1778 w 2712"/>
              <a:gd name="T121" fmla="*/ 1346 h 1368"/>
              <a:gd name="T122" fmla="*/ 2712 w 2712"/>
              <a:gd name="T123" fmla="*/ 1368 h 1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12" h="1368">
                <a:moveTo>
                  <a:pt x="0" y="0"/>
                </a:moveTo>
                <a:lnTo>
                  <a:pt x="18" y="0"/>
                </a:lnTo>
                <a:lnTo>
                  <a:pt x="18" y="6"/>
                </a:lnTo>
                <a:lnTo>
                  <a:pt x="34" y="6"/>
                </a:lnTo>
                <a:lnTo>
                  <a:pt x="34" y="24"/>
                </a:lnTo>
                <a:lnTo>
                  <a:pt x="38" y="24"/>
                </a:lnTo>
                <a:lnTo>
                  <a:pt x="38" y="28"/>
                </a:lnTo>
                <a:lnTo>
                  <a:pt x="42" y="28"/>
                </a:lnTo>
                <a:lnTo>
                  <a:pt x="42" y="32"/>
                </a:lnTo>
                <a:lnTo>
                  <a:pt x="44" y="32"/>
                </a:lnTo>
                <a:lnTo>
                  <a:pt x="44" y="42"/>
                </a:lnTo>
                <a:lnTo>
                  <a:pt x="56" y="42"/>
                </a:lnTo>
                <a:lnTo>
                  <a:pt x="56" y="50"/>
                </a:lnTo>
                <a:lnTo>
                  <a:pt x="60" y="50"/>
                </a:lnTo>
                <a:lnTo>
                  <a:pt x="60" y="54"/>
                </a:lnTo>
                <a:lnTo>
                  <a:pt x="66" y="54"/>
                </a:lnTo>
                <a:lnTo>
                  <a:pt x="66" y="58"/>
                </a:lnTo>
                <a:lnTo>
                  <a:pt x="80" y="58"/>
                </a:lnTo>
                <a:lnTo>
                  <a:pt x="80" y="78"/>
                </a:lnTo>
                <a:lnTo>
                  <a:pt x="84" y="78"/>
                </a:lnTo>
                <a:lnTo>
                  <a:pt x="84" y="84"/>
                </a:lnTo>
                <a:lnTo>
                  <a:pt x="88" y="84"/>
                </a:lnTo>
                <a:lnTo>
                  <a:pt x="88" y="90"/>
                </a:lnTo>
                <a:lnTo>
                  <a:pt x="98" y="90"/>
                </a:lnTo>
                <a:lnTo>
                  <a:pt x="98" y="110"/>
                </a:lnTo>
                <a:lnTo>
                  <a:pt x="104" y="110"/>
                </a:lnTo>
                <a:lnTo>
                  <a:pt x="104" y="116"/>
                </a:lnTo>
                <a:lnTo>
                  <a:pt x="106" y="116"/>
                </a:lnTo>
                <a:lnTo>
                  <a:pt x="106" y="130"/>
                </a:lnTo>
                <a:lnTo>
                  <a:pt x="110" y="130"/>
                </a:lnTo>
                <a:lnTo>
                  <a:pt x="110" y="146"/>
                </a:lnTo>
                <a:lnTo>
                  <a:pt x="116" y="146"/>
                </a:lnTo>
                <a:lnTo>
                  <a:pt x="116" y="156"/>
                </a:lnTo>
                <a:lnTo>
                  <a:pt x="120" y="156"/>
                </a:lnTo>
                <a:lnTo>
                  <a:pt x="120" y="188"/>
                </a:lnTo>
                <a:lnTo>
                  <a:pt x="124" y="188"/>
                </a:lnTo>
                <a:lnTo>
                  <a:pt x="124" y="216"/>
                </a:lnTo>
                <a:lnTo>
                  <a:pt x="126" y="216"/>
                </a:lnTo>
                <a:lnTo>
                  <a:pt x="126" y="264"/>
                </a:lnTo>
                <a:lnTo>
                  <a:pt x="130" y="264"/>
                </a:lnTo>
                <a:lnTo>
                  <a:pt x="130" y="316"/>
                </a:lnTo>
                <a:lnTo>
                  <a:pt x="134" y="316"/>
                </a:lnTo>
                <a:lnTo>
                  <a:pt x="134" y="368"/>
                </a:lnTo>
                <a:lnTo>
                  <a:pt x="136" y="368"/>
                </a:lnTo>
                <a:lnTo>
                  <a:pt x="136" y="416"/>
                </a:lnTo>
                <a:lnTo>
                  <a:pt x="142" y="416"/>
                </a:lnTo>
                <a:lnTo>
                  <a:pt x="142" y="424"/>
                </a:lnTo>
                <a:lnTo>
                  <a:pt x="146" y="424"/>
                </a:lnTo>
                <a:lnTo>
                  <a:pt x="146" y="432"/>
                </a:lnTo>
                <a:lnTo>
                  <a:pt x="154" y="432"/>
                </a:lnTo>
                <a:lnTo>
                  <a:pt x="154" y="448"/>
                </a:lnTo>
                <a:lnTo>
                  <a:pt x="158" y="448"/>
                </a:lnTo>
                <a:lnTo>
                  <a:pt x="158" y="454"/>
                </a:lnTo>
                <a:lnTo>
                  <a:pt x="160" y="454"/>
                </a:lnTo>
                <a:lnTo>
                  <a:pt x="160" y="462"/>
                </a:lnTo>
                <a:lnTo>
                  <a:pt x="172" y="462"/>
                </a:lnTo>
                <a:lnTo>
                  <a:pt x="172" y="478"/>
                </a:lnTo>
                <a:lnTo>
                  <a:pt x="178" y="478"/>
                </a:lnTo>
                <a:lnTo>
                  <a:pt x="180" y="478"/>
                </a:lnTo>
                <a:lnTo>
                  <a:pt x="180" y="484"/>
                </a:lnTo>
                <a:lnTo>
                  <a:pt x="184" y="484"/>
                </a:lnTo>
                <a:lnTo>
                  <a:pt x="184" y="488"/>
                </a:lnTo>
                <a:lnTo>
                  <a:pt x="194" y="488"/>
                </a:lnTo>
                <a:lnTo>
                  <a:pt x="194" y="500"/>
                </a:lnTo>
                <a:lnTo>
                  <a:pt x="200" y="500"/>
                </a:lnTo>
                <a:lnTo>
                  <a:pt x="200" y="508"/>
                </a:lnTo>
                <a:lnTo>
                  <a:pt x="202" y="508"/>
                </a:lnTo>
                <a:lnTo>
                  <a:pt x="202" y="516"/>
                </a:lnTo>
                <a:lnTo>
                  <a:pt x="206" y="516"/>
                </a:lnTo>
                <a:lnTo>
                  <a:pt x="206" y="516"/>
                </a:lnTo>
                <a:lnTo>
                  <a:pt x="218" y="516"/>
                </a:lnTo>
                <a:lnTo>
                  <a:pt x="218" y="528"/>
                </a:lnTo>
                <a:lnTo>
                  <a:pt x="224" y="528"/>
                </a:lnTo>
                <a:lnTo>
                  <a:pt x="224" y="530"/>
                </a:lnTo>
                <a:lnTo>
                  <a:pt x="228" y="530"/>
                </a:lnTo>
                <a:lnTo>
                  <a:pt x="228" y="538"/>
                </a:lnTo>
                <a:lnTo>
                  <a:pt x="230" y="538"/>
                </a:lnTo>
                <a:lnTo>
                  <a:pt x="230" y="540"/>
                </a:lnTo>
                <a:lnTo>
                  <a:pt x="242" y="540"/>
                </a:lnTo>
                <a:lnTo>
                  <a:pt x="242" y="564"/>
                </a:lnTo>
                <a:lnTo>
                  <a:pt x="248" y="564"/>
                </a:lnTo>
                <a:lnTo>
                  <a:pt x="248" y="568"/>
                </a:lnTo>
                <a:lnTo>
                  <a:pt x="252" y="568"/>
                </a:lnTo>
                <a:lnTo>
                  <a:pt x="252" y="572"/>
                </a:lnTo>
                <a:lnTo>
                  <a:pt x="254" y="572"/>
                </a:lnTo>
                <a:lnTo>
                  <a:pt x="254" y="600"/>
                </a:lnTo>
                <a:lnTo>
                  <a:pt x="256" y="600"/>
                </a:lnTo>
                <a:lnTo>
                  <a:pt x="256" y="618"/>
                </a:lnTo>
                <a:lnTo>
                  <a:pt x="260" y="618"/>
                </a:lnTo>
                <a:lnTo>
                  <a:pt x="260" y="650"/>
                </a:lnTo>
                <a:lnTo>
                  <a:pt x="264" y="650"/>
                </a:lnTo>
                <a:lnTo>
                  <a:pt x="264" y="668"/>
                </a:lnTo>
                <a:lnTo>
                  <a:pt x="268" y="668"/>
                </a:lnTo>
                <a:lnTo>
                  <a:pt x="268" y="676"/>
                </a:lnTo>
                <a:lnTo>
                  <a:pt x="274" y="676"/>
                </a:lnTo>
                <a:lnTo>
                  <a:pt x="274" y="682"/>
                </a:lnTo>
                <a:lnTo>
                  <a:pt x="280" y="682"/>
                </a:lnTo>
                <a:lnTo>
                  <a:pt x="280" y="698"/>
                </a:lnTo>
                <a:lnTo>
                  <a:pt x="288" y="698"/>
                </a:lnTo>
                <a:lnTo>
                  <a:pt x="288" y="704"/>
                </a:lnTo>
                <a:lnTo>
                  <a:pt x="300" y="704"/>
                </a:lnTo>
                <a:lnTo>
                  <a:pt x="300" y="716"/>
                </a:lnTo>
                <a:lnTo>
                  <a:pt x="318" y="716"/>
                </a:lnTo>
                <a:lnTo>
                  <a:pt x="318" y="720"/>
                </a:lnTo>
                <a:lnTo>
                  <a:pt x="322" y="720"/>
                </a:lnTo>
                <a:lnTo>
                  <a:pt x="322" y="722"/>
                </a:lnTo>
                <a:lnTo>
                  <a:pt x="328" y="722"/>
                </a:lnTo>
                <a:lnTo>
                  <a:pt x="328" y="724"/>
                </a:lnTo>
                <a:lnTo>
                  <a:pt x="336" y="724"/>
                </a:lnTo>
                <a:lnTo>
                  <a:pt x="336" y="732"/>
                </a:lnTo>
                <a:lnTo>
                  <a:pt x="352" y="732"/>
                </a:lnTo>
                <a:lnTo>
                  <a:pt x="352" y="738"/>
                </a:lnTo>
                <a:lnTo>
                  <a:pt x="362" y="738"/>
                </a:lnTo>
                <a:lnTo>
                  <a:pt x="362" y="740"/>
                </a:lnTo>
                <a:lnTo>
                  <a:pt x="366" y="740"/>
                </a:lnTo>
                <a:lnTo>
                  <a:pt x="366" y="742"/>
                </a:lnTo>
                <a:lnTo>
                  <a:pt x="370" y="742"/>
                </a:lnTo>
                <a:lnTo>
                  <a:pt x="370" y="760"/>
                </a:lnTo>
                <a:lnTo>
                  <a:pt x="380" y="760"/>
                </a:lnTo>
                <a:lnTo>
                  <a:pt x="380" y="770"/>
                </a:lnTo>
                <a:lnTo>
                  <a:pt x="384" y="770"/>
                </a:lnTo>
                <a:lnTo>
                  <a:pt x="384" y="784"/>
                </a:lnTo>
                <a:lnTo>
                  <a:pt x="388" y="784"/>
                </a:lnTo>
                <a:lnTo>
                  <a:pt x="388" y="804"/>
                </a:lnTo>
                <a:lnTo>
                  <a:pt x="392" y="804"/>
                </a:lnTo>
                <a:lnTo>
                  <a:pt x="392" y="814"/>
                </a:lnTo>
                <a:lnTo>
                  <a:pt x="398" y="814"/>
                </a:lnTo>
                <a:lnTo>
                  <a:pt x="398" y="834"/>
                </a:lnTo>
                <a:lnTo>
                  <a:pt x="402" y="834"/>
                </a:lnTo>
                <a:lnTo>
                  <a:pt x="402" y="842"/>
                </a:lnTo>
                <a:lnTo>
                  <a:pt x="406" y="842"/>
                </a:lnTo>
                <a:lnTo>
                  <a:pt x="406" y="856"/>
                </a:lnTo>
                <a:lnTo>
                  <a:pt x="426" y="856"/>
                </a:lnTo>
                <a:lnTo>
                  <a:pt x="426" y="858"/>
                </a:lnTo>
                <a:lnTo>
                  <a:pt x="428" y="858"/>
                </a:lnTo>
                <a:lnTo>
                  <a:pt x="428" y="860"/>
                </a:lnTo>
                <a:lnTo>
                  <a:pt x="432" y="860"/>
                </a:lnTo>
                <a:lnTo>
                  <a:pt x="432" y="862"/>
                </a:lnTo>
                <a:lnTo>
                  <a:pt x="436" y="862"/>
                </a:lnTo>
                <a:lnTo>
                  <a:pt x="436" y="864"/>
                </a:lnTo>
                <a:lnTo>
                  <a:pt x="452" y="864"/>
                </a:lnTo>
                <a:lnTo>
                  <a:pt x="452" y="870"/>
                </a:lnTo>
                <a:lnTo>
                  <a:pt x="460" y="870"/>
                </a:lnTo>
                <a:lnTo>
                  <a:pt x="460" y="872"/>
                </a:lnTo>
                <a:lnTo>
                  <a:pt x="462" y="872"/>
                </a:lnTo>
                <a:lnTo>
                  <a:pt x="462" y="878"/>
                </a:lnTo>
                <a:lnTo>
                  <a:pt x="466" y="878"/>
                </a:lnTo>
                <a:lnTo>
                  <a:pt x="468" y="880"/>
                </a:lnTo>
                <a:lnTo>
                  <a:pt x="470" y="880"/>
                </a:lnTo>
                <a:lnTo>
                  <a:pt x="470" y="886"/>
                </a:lnTo>
                <a:lnTo>
                  <a:pt x="484" y="886"/>
                </a:lnTo>
                <a:lnTo>
                  <a:pt x="484" y="892"/>
                </a:lnTo>
                <a:lnTo>
                  <a:pt x="488" y="892"/>
                </a:lnTo>
                <a:lnTo>
                  <a:pt x="488" y="894"/>
                </a:lnTo>
                <a:lnTo>
                  <a:pt x="492" y="894"/>
                </a:lnTo>
                <a:lnTo>
                  <a:pt x="492" y="900"/>
                </a:lnTo>
                <a:lnTo>
                  <a:pt x="498" y="900"/>
                </a:lnTo>
                <a:lnTo>
                  <a:pt x="502" y="900"/>
                </a:lnTo>
                <a:lnTo>
                  <a:pt x="502" y="906"/>
                </a:lnTo>
                <a:lnTo>
                  <a:pt x="510" y="906"/>
                </a:lnTo>
                <a:lnTo>
                  <a:pt x="510" y="928"/>
                </a:lnTo>
                <a:lnTo>
                  <a:pt x="516" y="928"/>
                </a:lnTo>
                <a:lnTo>
                  <a:pt x="516" y="948"/>
                </a:lnTo>
                <a:lnTo>
                  <a:pt x="526" y="948"/>
                </a:lnTo>
                <a:lnTo>
                  <a:pt x="526" y="958"/>
                </a:lnTo>
                <a:lnTo>
                  <a:pt x="530" y="958"/>
                </a:lnTo>
                <a:lnTo>
                  <a:pt x="530" y="964"/>
                </a:lnTo>
                <a:lnTo>
                  <a:pt x="536" y="964"/>
                </a:lnTo>
                <a:lnTo>
                  <a:pt x="536" y="970"/>
                </a:lnTo>
                <a:lnTo>
                  <a:pt x="556" y="970"/>
                </a:lnTo>
                <a:lnTo>
                  <a:pt x="556" y="980"/>
                </a:lnTo>
                <a:lnTo>
                  <a:pt x="560" y="980"/>
                </a:lnTo>
                <a:lnTo>
                  <a:pt x="560" y="990"/>
                </a:lnTo>
                <a:lnTo>
                  <a:pt x="576" y="990"/>
                </a:lnTo>
                <a:lnTo>
                  <a:pt x="576" y="998"/>
                </a:lnTo>
                <a:lnTo>
                  <a:pt x="592" y="998"/>
                </a:lnTo>
                <a:lnTo>
                  <a:pt x="592" y="1004"/>
                </a:lnTo>
                <a:lnTo>
                  <a:pt x="604" y="1004"/>
                </a:lnTo>
                <a:lnTo>
                  <a:pt x="604" y="1010"/>
                </a:lnTo>
                <a:lnTo>
                  <a:pt x="626" y="1010"/>
                </a:lnTo>
                <a:lnTo>
                  <a:pt x="626" y="1014"/>
                </a:lnTo>
                <a:lnTo>
                  <a:pt x="628" y="1014"/>
                </a:lnTo>
                <a:lnTo>
                  <a:pt x="628" y="1022"/>
                </a:lnTo>
                <a:lnTo>
                  <a:pt x="632" y="1022"/>
                </a:lnTo>
                <a:lnTo>
                  <a:pt x="632" y="1024"/>
                </a:lnTo>
                <a:lnTo>
                  <a:pt x="636" y="1024"/>
                </a:lnTo>
                <a:lnTo>
                  <a:pt x="636" y="1036"/>
                </a:lnTo>
                <a:lnTo>
                  <a:pt x="642" y="1036"/>
                </a:lnTo>
                <a:lnTo>
                  <a:pt x="642" y="1054"/>
                </a:lnTo>
                <a:lnTo>
                  <a:pt x="646" y="1054"/>
                </a:lnTo>
                <a:lnTo>
                  <a:pt x="646" y="1058"/>
                </a:lnTo>
                <a:lnTo>
                  <a:pt x="654" y="1058"/>
                </a:lnTo>
                <a:lnTo>
                  <a:pt x="654" y="1072"/>
                </a:lnTo>
                <a:lnTo>
                  <a:pt x="664" y="1072"/>
                </a:lnTo>
                <a:lnTo>
                  <a:pt x="664" y="1080"/>
                </a:lnTo>
                <a:lnTo>
                  <a:pt x="676" y="1080"/>
                </a:lnTo>
                <a:lnTo>
                  <a:pt x="676" y="1082"/>
                </a:lnTo>
                <a:lnTo>
                  <a:pt x="690" y="1082"/>
                </a:lnTo>
                <a:lnTo>
                  <a:pt x="690" y="1088"/>
                </a:lnTo>
                <a:lnTo>
                  <a:pt x="716" y="1088"/>
                </a:lnTo>
                <a:lnTo>
                  <a:pt x="716" y="1090"/>
                </a:lnTo>
                <a:lnTo>
                  <a:pt x="736" y="1090"/>
                </a:lnTo>
                <a:lnTo>
                  <a:pt x="736" y="1096"/>
                </a:lnTo>
                <a:lnTo>
                  <a:pt x="748" y="1096"/>
                </a:lnTo>
                <a:lnTo>
                  <a:pt x="748" y="1102"/>
                </a:lnTo>
                <a:lnTo>
                  <a:pt x="758" y="1102"/>
                </a:lnTo>
                <a:lnTo>
                  <a:pt x="758" y="1106"/>
                </a:lnTo>
                <a:lnTo>
                  <a:pt x="764" y="1106"/>
                </a:lnTo>
                <a:lnTo>
                  <a:pt x="764" y="1110"/>
                </a:lnTo>
                <a:lnTo>
                  <a:pt x="764" y="1112"/>
                </a:lnTo>
                <a:lnTo>
                  <a:pt x="772" y="1112"/>
                </a:lnTo>
                <a:lnTo>
                  <a:pt x="772" y="1118"/>
                </a:lnTo>
                <a:lnTo>
                  <a:pt x="780" y="1118"/>
                </a:lnTo>
                <a:lnTo>
                  <a:pt x="780" y="1126"/>
                </a:lnTo>
                <a:lnTo>
                  <a:pt x="786" y="1126"/>
                </a:lnTo>
                <a:lnTo>
                  <a:pt x="786" y="1130"/>
                </a:lnTo>
                <a:lnTo>
                  <a:pt x="804" y="1130"/>
                </a:lnTo>
                <a:lnTo>
                  <a:pt x="804" y="1140"/>
                </a:lnTo>
                <a:lnTo>
                  <a:pt x="812" y="1140"/>
                </a:lnTo>
                <a:lnTo>
                  <a:pt x="812" y="1142"/>
                </a:lnTo>
                <a:lnTo>
                  <a:pt x="832" y="1142"/>
                </a:lnTo>
                <a:lnTo>
                  <a:pt x="832" y="1150"/>
                </a:lnTo>
                <a:lnTo>
                  <a:pt x="850" y="1150"/>
                </a:lnTo>
                <a:lnTo>
                  <a:pt x="850" y="1154"/>
                </a:lnTo>
                <a:lnTo>
                  <a:pt x="858" y="1154"/>
                </a:lnTo>
                <a:lnTo>
                  <a:pt x="858" y="1158"/>
                </a:lnTo>
                <a:lnTo>
                  <a:pt x="870" y="1158"/>
                </a:lnTo>
                <a:lnTo>
                  <a:pt x="870" y="1166"/>
                </a:lnTo>
                <a:lnTo>
                  <a:pt x="892" y="1166"/>
                </a:lnTo>
                <a:lnTo>
                  <a:pt x="892" y="1172"/>
                </a:lnTo>
                <a:lnTo>
                  <a:pt x="894" y="1172"/>
                </a:lnTo>
                <a:lnTo>
                  <a:pt x="894" y="1178"/>
                </a:lnTo>
                <a:lnTo>
                  <a:pt x="898" y="1178"/>
                </a:lnTo>
                <a:lnTo>
                  <a:pt x="898" y="1186"/>
                </a:lnTo>
                <a:lnTo>
                  <a:pt x="920" y="1186"/>
                </a:lnTo>
                <a:lnTo>
                  <a:pt x="920" y="1192"/>
                </a:lnTo>
                <a:lnTo>
                  <a:pt x="926" y="1192"/>
                </a:lnTo>
                <a:lnTo>
                  <a:pt x="926" y="1194"/>
                </a:lnTo>
                <a:lnTo>
                  <a:pt x="936" y="1194"/>
                </a:lnTo>
                <a:lnTo>
                  <a:pt x="936" y="1196"/>
                </a:lnTo>
                <a:lnTo>
                  <a:pt x="940" y="1196"/>
                </a:lnTo>
                <a:lnTo>
                  <a:pt x="940" y="1204"/>
                </a:lnTo>
                <a:lnTo>
                  <a:pt x="966" y="1204"/>
                </a:lnTo>
                <a:lnTo>
                  <a:pt x="966" y="1206"/>
                </a:lnTo>
                <a:lnTo>
                  <a:pt x="976" y="1206"/>
                </a:lnTo>
                <a:lnTo>
                  <a:pt x="976" y="1208"/>
                </a:lnTo>
                <a:lnTo>
                  <a:pt x="992" y="1208"/>
                </a:lnTo>
                <a:lnTo>
                  <a:pt x="992" y="1216"/>
                </a:lnTo>
                <a:lnTo>
                  <a:pt x="1014" y="1216"/>
                </a:lnTo>
                <a:lnTo>
                  <a:pt x="1014" y="1226"/>
                </a:lnTo>
                <a:lnTo>
                  <a:pt x="1020" y="1226"/>
                </a:lnTo>
                <a:lnTo>
                  <a:pt x="1020" y="1234"/>
                </a:lnTo>
                <a:lnTo>
                  <a:pt x="1026" y="1234"/>
                </a:lnTo>
                <a:lnTo>
                  <a:pt x="1026" y="1246"/>
                </a:lnTo>
                <a:lnTo>
                  <a:pt x="1032" y="1246"/>
                </a:lnTo>
                <a:lnTo>
                  <a:pt x="1032" y="1252"/>
                </a:lnTo>
                <a:lnTo>
                  <a:pt x="1036" y="1252"/>
                </a:lnTo>
                <a:lnTo>
                  <a:pt x="1036" y="1254"/>
                </a:lnTo>
                <a:lnTo>
                  <a:pt x="1040" y="1254"/>
                </a:lnTo>
                <a:lnTo>
                  <a:pt x="1040" y="1260"/>
                </a:lnTo>
                <a:lnTo>
                  <a:pt x="1072" y="1260"/>
                </a:lnTo>
                <a:lnTo>
                  <a:pt x="1072" y="1262"/>
                </a:lnTo>
                <a:lnTo>
                  <a:pt x="1088" y="1262"/>
                </a:lnTo>
                <a:lnTo>
                  <a:pt x="1088" y="1270"/>
                </a:lnTo>
                <a:lnTo>
                  <a:pt x="1104" y="1270"/>
                </a:lnTo>
                <a:lnTo>
                  <a:pt x="1104" y="1272"/>
                </a:lnTo>
                <a:lnTo>
                  <a:pt x="1116" y="1272"/>
                </a:lnTo>
                <a:lnTo>
                  <a:pt x="1116" y="1274"/>
                </a:lnTo>
                <a:lnTo>
                  <a:pt x="1120" y="1274"/>
                </a:lnTo>
                <a:lnTo>
                  <a:pt x="1120" y="1280"/>
                </a:lnTo>
                <a:lnTo>
                  <a:pt x="1140" y="1280"/>
                </a:lnTo>
                <a:lnTo>
                  <a:pt x="1140" y="1284"/>
                </a:lnTo>
                <a:lnTo>
                  <a:pt x="1162" y="1284"/>
                </a:lnTo>
                <a:lnTo>
                  <a:pt x="1162" y="1286"/>
                </a:lnTo>
                <a:lnTo>
                  <a:pt x="1168" y="1286"/>
                </a:lnTo>
                <a:lnTo>
                  <a:pt x="1168" y="1290"/>
                </a:lnTo>
                <a:lnTo>
                  <a:pt x="1184" y="1290"/>
                </a:lnTo>
                <a:lnTo>
                  <a:pt x="1184" y="1292"/>
                </a:lnTo>
                <a:lnTo>
                  <a:pt x="1204" y="1292"/>
                </a:lnTo>
                <a:lnTo>
                  <a:pt x="1204" y="1298"/>
                </a:lnTo>
                <a:lnTo>
                  <a:pt x="1234" y="1298"/>
                </a:lnTo>
                <a:lnTo>
                  <a:pt x="1234" y="1302"/>
                </a:lnTo>
                <a:lnTo>
                  <a:pt x="1246" y="1302"/>
                </a:lnTo>
                <a:lnTo>
                  <a:pt x="1246" y="1306"/>
                </a:lnTo>
                <a:lnTo>
                  <a:pt x="1252" y="1306"/>
                </a:lnTo>
                <a:lnTo>
                  <a:pt x="1252" y="1310"/>
                </a:lnTo>
                <a:lnTo>
                  <a:pt x="1278" y="1310"/>
                </a:lnTo>
                <a:lnTo>
                  <a:pt x="1278" y="1316"/>
                </a:lnTo>
                <a:lnTo>
                  <a:pt x="1366" y="1316"/>
                </a:lnTo>
                <a:lnTo>
                  <a:pt x="1366" y="1318"/>
                </a:lnTo>
                <a:lnTo>
                  <a:pt x="1396" y="1318"/>
                </a:lnTo>
                <a:lnTo>
                  <a:pt x="1396" y="1324"/>
                </a:lnTo>
                <a:lnTo>
                  <a:pt x="1406" y="1324"/>
                </a:lnTo>
                <a:lnTo>
                  <a:pt x="1406" y="1328"/>
                </a:lnTo>
                <a:lnTo>
                  <a:pt x="1442" y="1328"/>
                </a:lnTo>
                <a:lnTo>
                  <a:pt x="1442" y="1332"/>
                </a:lnTo>
                <a:lnTo>
                  <a:pt x="1462" y="1332"/>
                </a:lnTo>
                <a:lnTo>
                  <a:pt x="1462" y="1338"/>
                </a:lnTo>
                <a:lnTo>
                  <a:pt x="1492" y="1338"/>
                </a:lnTo>
                <a:lnTo>
                  <a:pt x="1492" y="1338"/>
                </a:lnTo>
                <a:lnTo>
                  <a:pt x="1606" y="1338"/>
                </a:lnTo>
                <a:lnTo>
                  <a:pt x="1606" y="1342"/>
                </a:lnTo>
                <a:lnTo>
                  <a:pt x="1758" y="1342"/>
                </a:lnTo>
                <a:lnTo>
                  <a:pt x="1758" y="1346"/>
                </a:lnTo>
                <a:lnTo>
                  <a:pt x="1778" y="1346"/>
                </a:lnTo>
                <a:lnTo>
                  <a:pt x="1778" y="1350"/>
                </a:lnTo>
                <a:lnTo>
                  <a:pt x="1810" y="1350"/>
                </a:lnTo>
                <a:lnTo>
                  <a:pt x="1810" y="1354"/>
                </a:lnTo>
                <a:lnTo>
                  <a:pt x="2712" y="1354"/>
                </a:lnTo>
                <a:lnTo>
                  <a:pt x="2712" y="1368"/>
                </a:lnTo>
              </a:path>
            </a:pathLst>
          </a:custGeom>
          <a:noFill/>
          <a:ln w="19050">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153"/>
            <a:endParaRPr lang="en-US" sz="1400" b="1" dirty="0">
              <a:solidFill>
                <a:srgbClr val="000000"/>
              </a:solidFill>
            </a:endParaRPr>
          </a:p>
        </p:txBody>
      </p:sp>
      <p:sp>
        <p:nvSpPr>
          <p:cNvPr id="173" name="CasellaDiTesto 172"/>
          <p:cNvSpPr txBox="1"/>
          <p:nvPr/>
        </p:nvSpPr>
        <p:spPr>
          <a:xfrm>
            <a:off x="7093209" y="6597352"/>
            <a:ext cx="2015295" cy="261610"/>
          </a:xfrm>
          <a:prstGeom prst="rect">
            <a:avLst/>
          </a:prstGeom>
          <a:noFill/>
        </p:spPr>
        <p:txBody>
          <a:bodyPr wrap="none" rtlCol="0">
            <a:spAutoFit/>
          </a:bodyPr>
          <a:lstStyle/>
          <a:p>
            <a:r>
              <a:rPr lang="it-IT" sz="1100" dirty="0" err="1" smtClean="0">
                <a:solidFill>
                  <a:srgbClr val="000000"/>
                </a:solidFill>
              </a:rPr>
              <a:t>Garon</a:t>
            </a:r>
            <a:r>
              <a:rPr lang="it-IT" sz="1100" dirty="0" smtClean="0">
                <a:solidFill>
                  <a:srgbClr val="000000"/>
                </a:solidFill>
              </a:rPr>
              <a:t> </a:t>
            </a:r>
            <a:r>
              <a:rPr lang="it-IT" sz="1100" dirty="0" err="1" smtClean="0">
                <a:solidFill>
                  <a:srgbClr val="000000"/>
                </a:solidFill>
              </a:rPr>
              <a:t>et</a:t>
            </a:r>
            <a:r>
              <a:rPr lang="it-IT" sz="1100" dirty="0" smtClean="0">
                <a:solidFill>
                  <a:srgbClr val="000000"/>
                </a:solidFill>
              </a:rPr>
              <a:t> al, The </a:t>
            </a:r>
            <a:r>
              <a:rPr lang="it-IT" sz="1100" dirty="0" err="1" smtClean="0">
                <a:solidFill>
                  <a:srgbClr val="000000"/>
                </a:solidFill>
              </a:rPr>
              <a:t>Lancet</a:t>
            </a:r>
            <a:r>
              <a:rPr lang="it-IT" sz="1100" dirty="0" smtClean="0">
                <a:solidFill>
                  <a:srgbClr val="000000"/>
                </a:solidFill>
              </a:rPr>
              <a:t> 2014</a:t>
            </a:r>
            <a:endParaRPr lang="it-IT" sz="1100" dirty="0">
              <a:solidFill>
                <a:srgbClr val="000000"/>
              </a:solidFill>
            </a:endParaRPr>
          </a:p>
        </p:txBody>
      </p:sp>
    </p:spTree>
    <p:extLst>
      <p:ext uri="{BB962C8B-B14F-4D97-AF65-F5344CB8AC3E}">
        <p14:creationId xmlns:p14="http://schemas.microsoft.com/office/powerpoint/2010/main" val="3794253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73472"/>
          </a:xfrm>
        </p:spPr>
        <p:txBody>
          <a:bodyPr anchor="ctr"/>
          <a:lstStyle/>
          <a:p>
            <a:pPr>
              <a:lnSpc>
                <a:spcPct val="100000"/>
              </a:lnSpc>
            </a:pPr>
            <a:r>
              <a:rPr lang="en-US" sz="3200" dirty="0" smtClean="0">
                <a:solidFill>
                  <a:srgbClr val="0000FF"/>
                </a:solidFill>
                <a:latin typeface="Arial" pitchFamily="34" charset="0"/>
                <a:cs typeface="Arial" pitchFamily="34" charset="0"/>
              </a:rPr>
              <a:t>REVEL: Overall Survival</a:t>
            </a:r>
            <a:br>
              <a:rPr lang="en-US" sz="3200" dirty="0" smtClean="0">
                <a:solidFill>
                  <a:srgbClr val="0000FF"/>
                </a:solidFill>
                <a:latin typeface="Arial" pitchFamily="34" charset="0"/>
                <a:cs typeface="Arial" pitchFamily="34" charset="0"/>
              </a:rPr>
            </a:br>
            <a:r>
              <a:rPr lang="en-US" sz="1800" dirty="0">
                <a:solidFill>
                  <a:srgbClr val="0000FF"/>
                </a:solidFill>
                <a:latin typeface="Arial" pitchFamily="34" charset="0"/>
                <a:cs typeface="Arial" pitchFamily="34" charset="0"/>
              </a:rPr>
              <a:t>ITT Population</a:t>
            </a:r>
          </a:p>
        </p:txBody>
      </p:sp>
      <p:grpSp>
        <p:nvGrpSpPr>
          <p:cNvPr id="3" name="Group 399"/>
          <p:cNvGrpSpPr/>
          <p:nvPr/>
        </p:nvGrpSpPr>
        <p:grpSpPr>
          <a:xfrm>
            <a:off x="3717671" y="1337614"/>
            <a:ext cx="5221039" cy="1559240"/>
            <a:chOff x="2857000" y="1337614"/>
            <a:chExt cx="4840163" cy="1559240"/>
          </a:xfrm>
        </p:grpSpPr>
        <p:sp>
          <p:nvSpPr>
            <p:cNvPr id="401" name="Line 81"/>
            <p:cNvSpPr>
              <a:spLocks noChangeShapeType="1"/>
            </p:cNvSpPr>
            <p:nvPr/>
          </p:nvSpPr>
          <p:spPr bwMode="auto">
            <a:xfrm>
              <a:off x="2857000" y="1564661"/>
              <a:ext cx="4831856"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153"/>
              <a:endParaRPr lang="en-US" sz="1600" b="1" dirty="0">
                <a:solidFill>
                  <a:srgbClr val="000000"/>
                </a:solidFill>
              </a:endParaRPr>
            </a:p>
          </p:txBody>
        </p:sp>
        <p:sp>
          <p:nvSpPr>
            <p:cNvPr id="402" name="Line 82"/>
            <p:cNvSpPr>
              <a:spLocks noChangeShapeType="1"/>
            </p:cNvSpPr>
            <p:nvPr/>
          </p:nvSpPr>
          <p:spPr bwMode="auto">
            <a:xfrm>
              <a:off x="2857003" y="2112402"/>
              <a:ext cx="4831856"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153"/>
              <a:endParaRPr lang="en-US" sz="1600" b="1" dirty="0">
                <a:solidFill>
                  <a:srgbClr val="000000"/>
                </a:solidFill>
              </a:endParaRPr>
            </a:p>
          </p:txBody>
        </p:sp>
        <p:sp>
          <p:nvSpPr>
            <p:cNvPr id="403" name="Rectangle 83"/>
            <p:cNvSpPr>
              <a:spLocks noChangeArrowheads="1"/>
            </p:cNvSpPr>
            <p:nvPr/>
          </p:nvSpPr>
          <p:spPr bwMode="auto">
            <a:xfrm>
              <a:off x="4602082" y="1338892"/>
              <a:ext cx="14608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lgn="ctr"/>
              <a:r>
                <a:rPr lang="en-US" altLang="en-US" sz="1600" b="1" dirty="0" smtClean="0">
                  <a:solidFill>
                    <a:srgbClr val="000000"/>
                  </a:solidFill>
                  <a:latin typeface="Arial"/>
                </a:rPr>
                <a:t>Median (95% CI)</a:t>
              </a:r>
            </a:p>
          </p:txBody>
        </p:sp>
        <p:sp>
          <p:nvSpPr>
            <p:cNvPr id="405" name="Rectangle 86"/>
            <p:cNvSpPr>
              <a:spLocks noChangeArrowheads="1"/>
            </p:cNvSpPr>
            <p:nvPr/>
          </p:nvSpPr>
          <p:spPr bwMode="auto">
            <a:xfrm>
              <a:off x="6178066" y="1337614"/>
              <a:ext cx="151909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lgn="ctr"/>
              <a:r>
                <a:rPr lang="en-US" altLang="en-US" sz="1600" b="1" dirty="0" smtClean="0">
                  <a:solidFill>
                    <a:srgbClr val="000000"/>
                  </a:solidFill>
                  <a:latin typeface="Arial"/>
                </a:rPr>
                <a:t>Censoring Rate</a:t>
              </a:r>
            </a:p>
          </p:txBody>
        </p:sp>
        <p:sp>
          <p:nvSpPr>
            <p:cNvPr id="406" name="Rectangle 95"/>
            <p:cNvSpPr>
              <a:spLocks noChangeArrowheads="1"/>
            </p:cNvSpPr>
            <p:nvPr/>
          </p:nvSpPr>
          <p:spPr bwMode="auto">
            <a:xfrm>
              <a:off x="3037985" y="1604103"/>
              <a:ext cx="96594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600" b="1" dirty="0" smtClean="0">
                  <a:solidFill>
                    <a:srgbClr val="FF0000"/>
                  </a:solidFill>
                  <a:latin typeface="Arial"/>
                </a:rPr>
                <a:t>RAM+DOC</a:t>
              </a:r>
            </a:p>
          </p:txBody>
        </p:sp>
        <p:sp>
          <p:nvSpPr>
            <p:cNvPr id="407" name="Rectangle 98"/>
            <p:cNvSpPr>
              <a:spLocks noChangeArrowheads="1"/>
            </p:cNvSpPr>
            <p:nvPr/>
          </p:nvSpPr>
          <p:spPr bwMode="auto">
            <a:xfrm>
              <a:off x="2980027" y="2188720"/>
              <a:ext cx="286864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600" b="1" dirty="0" smtClean="0">
                  <a:solidFill>
                    <a:srgbClr val="FF0000"/>
                  </a:solidFill>
                  <a:latin typeface="Arial"/>
                </a:rPr>
                <a:t>RAM+DOC</a:t>
              </a:r>
              <a:r>
                <a:rPr lang="en-US" altLang="en-US" sz="1600" b="1" dirty="0" smtClean="0">
                  <a:solidFill>
                    <a:srgbClr val="000000"/>
                  </a:solidFill>
                  <a:latin typeface="Arial"/>
                </a:rPr>
                <a:t> </a:t>
              </a:r>
              <a:r>
                <a:rPr lang="en-US" altLang="en-US" sz="1600" b="1" i="1" dirty="0" err="1" smtClean="0">
                  <a:solidFill>
                    <a:srgbClr val="000000"/>
                  </a:solidFill>
                  <a:latin typeface="Arial"/>
                </a:rPr>
                <a:t>vs</a:t>
              </a:r>
              <a:r>
                <a:rPr lang="en-US" altLang="en-US" sz="1600" b="1" dirty="0" smtClean="0">
                  <a:solidFill>
                    <a:srgbClr val="000000"/>
                  </a:solidFill>
                  <a:latin typeface="Arial"/>
                </a:rPr>
                <a:t> </a:t>
              </a:r>
              <a:r>
                <a:rPr lang="en-US" altLang="en-US" sz="1600" b="1" dirty="0" smtClean="0">
                  <a:solidFill>
                    <a:srgbClr val="0000FF"/>
                  </a:solidFill>
                  <a:latin typeface="Arial"/>
                </a:rPr>
                <a:t>PL+DOC</a:t>
              </a:r>
              <a:r>
                <a:rPr lang="en-US" altLang="en-US" sz="1600" b="1" dirty="0" smtClean="0">
                  <a:solidFill>
                    <a:srgbClr val="000000"/>
                  </a:solidFill>
                  <a:latin typeface="Arial"/>
                </a:rPr>
                <a:t>:</a:t>
              </a:r>
            </a:p>
          </p:txBody>
        </p:sp>
        <p:sp>
          <p:nvSpPr>
            <p:cNvPr id="408" name="Rectangle 99"/>
            <p:cNvSpPr>
              <a:spLocks noChangeArrowheads="1"/>
            </p:cNvSpPr>
            <p:nvPr/>
          </p:nvSpPr>
          <p:spPr bwMode="auto">
            <a:xfrm>
              <a:off x="4712854" y="1604103"/>
              <a:ext cx="123925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lgn="ctr" defTabSz="457153"/>
              <a:r>
                <a:rPr lang="en-US" altLang="en-US" sz="1600" b="1" dirty="0" smtClean="0">
                  <a:solidFill>
                    <a:srgbClr val="000000"/>
                  </a:solidFill>
                  <a:latin typeface="Arial"/>
                </a:rPr>
                <a:t>10.5 (9.5-11.2)</a:t>
              </a:r>
            </a:p>
          </p:txBody>
        </p:sp>
        <p:sp>
          <p:nvSpPr>
            <p:cNvPr id="410" name="Rectangle 101"/>
            <p:cNvSpPr>
              <a:spLocks noChangeArrowheads="1"/>
            </p:cNvSpPr>
            <p:nvPr/>
          </p:nvSpPr>
          <p:spPr bwMode="auto">
            <a:xfrm>
              <a:off x="6920022" y="1604103"/>
              <a:ext cx="53944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lgn="ctr"/>
              <a:r>
                <a:rPr lang="en-US" altLang="en-US" sz="1600" b="1" dirty="0" smtClean="0">
                  <a:solidFill>
                    <a:srgbClr val="000000"/>
                  </a:solidFill>
                  <a:latin typeface="Arial"/>
                </a:rPr>
                <a:t>31.8%</a:t>
              </a:r>
            </a:p>
          </p:txBody>
        </p:sp>
        <p:sp>
          <p:nvSpPr>
            <p:cNvPr id="411" name="Rectangle 108"/>
            <p:cNvSpPr>
              <a:spLocks noChangeArrowheads="1"/>
            </p:cNvSpPr>
            <p:nvPr/>
          </p:nvSpPr>
          <p:spPr bwMode="auto">
            <a:xfrm>
              <a:off x="3037985" y="1850792"/>
              <a:ext cx="77572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600" b="1" dirty="0" smtClean="0">
                  <a:solidFill>
                    <a:srgbClr val="0000FF"/>
                  </a:solidFill>
                  <a:latin typeface="Arial"/>
                </a:rPr>
                <a:t>PL+DOC</a:t>
              </a:r>
            </a:p>
          </p:txBody>
        </p:sp>
        <p:sp>
          <p:nvSpPr>
            <p:cNvPr id="412" name="Rectangle 109"/>
            <p:cNvSpPr>
              <a:spLocks noChangeArrowheads="1"/>
            </p:cNvSpPr>
            <p:nvPr/>
          </p:nvSpPr>
          <p:spPr bwMode="auto">
            <a:xfrm>
              <a:off x="4761591" y="1850792"/>
              <a:ext cx="119776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lgn="ctr" defTabSz="457153"/>
              <a:r>
                <a:rPr lang="en-US" altLang="en-US" sz="1600" b="1" dirty="0" smtClean="0">
                  <a:solidFill>
                    <a:srgbClr val="000000"/>
                  </a:solidFill>
                  <a:latin typeface="Arial"/>
                </a:rPr>
                <a:t> 9.1 (8.4-10.0)</a:t>
              </a:r>
            </a:p>
          </p:txBody>
        </p:sp>
        <p:sp>
          <p:nvSpPr>
            <p:cNvPr id="414" name="Rectangle 111"/>
            <p:cNvSpPr>
              <a:spLocks noChangeArrowheads="1"/>
            </p:cNvSpPr>
            <p:nvPr/>
          </p:nvSpPr>
          <p:spPr bwMode="auto">
            <a:xfrm>
              <a:off x="6920022" y="1850792"/>
              <a:ext cx="53944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lgn="ctr"/>
              <a:r>
                <a:rPr lang="en-US" altLang="en-US" sz="1600" b="1" dirty="0" smtClean="0">
                  <a:solidFill>
                    <a:srgbClr val="000000"/>
                  </a:solidFill>
                  <a:latin typeface="Arial"/>
                </a:rPr>
                <a:t>27.0%</a:t>
              </a:r>
            </a:p>
          </p:txBody>
        </p:sp>
        <p:sp>
          <p:nvSpPr>
            <p:cNvPr id="415" name="Rectangle 119"/>
            <p:cNvSpPr>
              <a:spLocks noChangeArrowheads="1"/>
            </p:cNvSpPr>
            <p:nvPr/>
          </p:nvSpPr>
          <p:spPr bwMode="auto">
            <a:xfrm>
              <a:off x="2980027" y="2405006"/>
              <a:ext cx="384890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defTabSz="457153"/>
              <a:r>
                <a:rPr lang="en-US" altLang="en-US" sz="1600" b="1" dirty="0" smtClean="0">
                  <a:solidFill>
                    <a:srgbClr val="000000"/>
                  </a:solidFill>
                  <a:latin typeface="Arial"/>
                </a:rPr>
                <a:t>Stratified HR (95% CI) </a:t>
              </a:r>
              <a:r>
                <a:rPr lang="en-US" altLang="en-US" sz="1600" b="1" dirty="0">
                  <a:solidFill>
                    <a:srgbClr val="000000"/>
                  </a:solidFill>
                  <a:latin typeface="Arial"/>
                </a:rPr>
                <a:t>= </a:t>
              </a:r>
              <a:r>
                <a:rPr lang="en-US" altLang="en-US" sz="1600" b="1" dirty="0" smtClean="0">
                  <a:solidFill>
                    <a:srgbClr val="000000"/>
                  </a:solidFill>
                  <a:latin typeface="Arial"/>
                </a:rPr>
                <a:t>0.857 </a:t>
              </a:r>
              <a:r>
                <a:rPr lang="en-US" altLang="en-US" sz="1600" b="1" dirty="0">
                  <a:solidFill>
                    <a:srgbClr val="000000"/>
                  </a:solidFill>
                  <a:latin typeface="Arial"/>
                </a:rPr>
                <a:t>(</a:t>
              </a:r>
              <a:r>
                <a:rPr lang="en-US" altLang="en-US" sz="1600" b="1" dirty="0" smtClean="0">
                  <a:solidFill>
                    <a:srgbClr val="000000"/>
                  </a:solidFill>
                  <a:latin typeface="Arial"/>
                </a:rPr>
                <a:t>0.751-0.979)</a:t>
              </a:r>
              <a:endParaRPr lang="en-US" altLang="en-US" sz="1600" b="1" dirty="0">
                <a:solidFill>
                  <a:srgbClr val="000000"/>
                </a:solidFill>
                <a:latin typeface="Arial"/>
              </a:endParaRPr>
            </a:p>
          </p:txBody>
        </p:sp>
        <p:sp>
          <p:nvSpPr>
            <p:cNvPr id="416" name="Rectangle 128"/>
            <p:cNvSpPr>
              <a:spLocks noChangeArrowheads="1"/>
            </p:cNvSpPr>
            <p:nvPr/>
          </p:nvSpPr>
          <p:spPr bwMode="auto">
            <a:xfrm>
              <a:off x="2980027" y="2650633"/>
              <a:ext cx="250401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defTabSz="457153"/>
              <a:r>
                <a:rPr lang="en-US" altLang="en-US" sz="1600" b="1" dirty="0" smtClean="0">
                  <a:solidFill>
                    <a:srgbClr val="000000"/>
                  </a:solidFill>
                  <a:latin typeface="Arial"/>
                </a:rPr>
                <a:t>Stratified log-rank </a:t>
              </a:r>
              <a:r>
                <a:rPr lang="en-US" altLang="en-US" sz="1600" b="1" i="1" dirty="0" smtClean="0">
                  <a:solidFill>
                    <a:srgbClr val="000000"/>
                  </a:solidFill>
                  <a:latin typeface="Arial"/>
                </a:rPr>
                <a:t>P</a:t>
              </a:r>
              <a:r>
                <a:rPr lang="en-US" altLang="en-US" sz="1600" b="1" dirty="0" smtClean="0">
                  <a:solidFill>
                    <a:srgbClr val="000000"/>
                  </a:solidFill>
                  <a:latin typeface="Arial"/>
                </a:rPr>
                <a:t> = .0235</a:t>
              </a:r>
            </a:p>
          </p:txBody>
        </p:sp>
      </p:grpSp>
      <p:sp>
        <p:nvSpPr>
          <p:cNvPr id="384" name="Line 6"/>
          <p:cNvSpPr>
            <a:spLocks noChangeShapeType="1"/>
          </p:cNvSpPr>
          <p:nvPr/>
        </p:nvSpPr>
        <p:spPr bwMode="auto">
          <a:xfrm>
            <a:off x="1250597" y="5111417"/>
            <a:ext cx="78513" cy="0"/>
          </a:xfrm>
          <a:prstGeom prst="line">
            <a:avLst/>
          </a:prstGeom>
          <a:noFill/>
          <a:ln w="190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153"/>
            <a:endParaRPr lang="en-US" sz="3200" b="1" dirty="0">
              <a:solidFill>
                <a:srgbClr val="000000"/>
              </a:solidFill>
            </a:endParaRPr>
          </a:p>
        </p:txBody>
      </p:sp>
      <p:sp>
        <p:nvSpPr>
          <p:cNvPr id="385" name="Line 7"/>
          <p:cNvSpPr>
            <a:spLocks noChangeShapeType="1"/>
          </p:cNvSpPr>
          <p:nvPr/>
        </p:nvSpPr>
        <p:spPr bwMode="auto">
          <a:xfrm>
            <a:off x="1250597" y="4374952"/>
            <a:ext cx="78513" cy="0"/>
          </a:xfrm>
          <a:prstGeom prst="line">
            <a:avLst/>
          </a:prstGeom>
          <a:noFill/>
          <a:ln w="190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153"/>
            <a:endParaRPr lang="en-US" sz="3200" b="1" dirty="0">
              <a:solidFill>
                <a:srgbClr val="000000"/>
              </a:solidFill>
            </a:endParaRPr>
          </a:p>
        </p:txBody>
      </p:sp>
      <p:sp>
        <p:nvSpPr>
          <p:cNvPr id="386" name="Line 8"/>
          <p:cNvSpPr>
            <a:spLocks noChangeShapeType="1"/>
          </p:cNvSpPr>
          <p:nvPr/>
        </p:nvSpPr>
        <p:spPr bwMode="auto">
          <a:xfrm>
            <a:off x="1250597" y="3648788"/>
            <a:ext cx="78513" cy="0"/>
          </a:xfrm>
          <a:prstGeom prst="line">
            <a:avLst/>
          </a:prstGeom>
          <a:noFill/>
          <a:ln w="190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153"/>
            <a:endParaRPr lang="en-US" sz="3200" b="1" dirty="0">
              <a:solidFill>
                <a:srgbClr val="000000"/>
              </a:solidFill>
            </a:endParaRPr>
          </a:p>
        </p:txBody>
      </p:sp>
      <p:sp>
        <p:nvSpPr>
          <p:cNvPr id="387" name="Line 9"/>
          <p:cNvSpPr>
            <a:spLocks noChangeShapeType="1"/>
          </p:cNvSpPr>
          <p:nvPr/>
        </p:nvSpPr>
        <p:spPr bwMode="auto">
          <a:xfrm>
            <a:off x="1250597" y="2912323"/>
            <a:ext cx="78513" cy="0"/>
          </a:xfrm>
          <a:prstGeom prst="line">
            <a:avLst/>
          </a:prstGeom>
          <a:noFill/>
          <a:ln w="190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153"/>
            <a:endParaRPr lang="en-US" sz="3200" b="1" dirty="0">
              <a:solidFill>
                <a:srgbClr val="000000"/>
              </a:solidFill>
            </a:endParaRPr>
          </a:p>
        </p:txBody>
      </p:sp>
      <p:sp>
        <p:nvSpPr>
          <p:cNvPr id="388" name="Line 10"/>
          <p:cNvSpPr>
            <a:spLocks noChangeShapeType="1"/>
          </p:cNvSpPr>
          <p:nvPr/>
        </p:nvSpPr>
        <p:spPr bwMode="auto">
          <a:xfrm>
            <a:off x="1250597" y="2181009"/>
            <a:ext cx="78513" cy="0"/>
          </a:xfrm>
          <a:prstGeom prst="line">
            <a:avLst/>
          </a:prstGeom>
          <a:noFill/>
          <a:ln w="190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153"/>
            <a:endParaRPr lang="en-US" sz="3200" b="1" dirty="0">
              <a:solidFill>
                <a:srgbClr val="000000"/>
              </a:solidFill>
            </a:endParaRPr>
          </a:p>
        </p:txBody>
      </p:sp>
      <p:sp>
        <p:nvSpPr>
          <p:cNvPr id="389" name="Line 11"/>
          <p:cNvSpPr>
            <a:spLocks noChangeShapeType="1"/>
          </p:cNvSpPr>
          <p:nvPr/>
        </p:nvSpPr>
        <p:spPr bwMode="auto">
          <a:xfrm>
            <a:off x="1250597" y="1449696"/>
            <a:ext cx="78513" cy="0"/>
          </a:xfrm>
          <a:prstGeom prst="line">
            <a:avLst/>
          </a:prstGeom>
          <a:noFill/>
          <a:ln w="190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153"/>
            <a:endParaRPr lang="en-US" sz="3200" b="1" dirty="0">
              <a:solidFill>
                <a:srgbClr val="000000"/>
              </a:solidFill>
            </a:endParaRPr>
          </a:p>
        </p:txBody>
      </p:sp>
      <p:sp>
        <p:nvSpPr>
          <p:cNvPr id="390" name="Rectangle 15"/>
          <p:cNvSpPr>
            <a:spLocks noChangeArrowheads="1"/>
          </p:cNvSpPr>
          <p:nvPr/>
        </p:nvSpPr>
        <p:spPr bwMode="auto">
          <a:xfrm>
            <a:off x="1069999" y="4969836"/>
            <a:ext cx="9938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lgn="r"/>
            <a:r>
              <a:rPr lang="en-US" altLang="en-US" sz="1400" b="1" dirty="0" smtClean="0">
                <a:solidFill>
                  <a:srgbClr val="000000"/>
                </a:solidFill>
              </a:rPr>
              <a:t>0</a:t>
            </a:r>
            <a:endParaRPr lang="en-US" altLang="en-US" sz="3200" b="1" dirty="0" smtClean="0">
              <a:solidFill>
                <a:srgbClr val="000000"/>
              </a:solidFill>
            </a:endParaRPr>
          </a:p>
        </p:txBody>
      </p:sp>
      <p:sp>
        <p:nvSpPr>
          <p:cNvPr id="391" name="Rectangle 16"/>
          <p:cNvSpPr>
            <a:spLocks noChangeArrowheads="1"/>
          </p:cNvSpPr>
          <p:nvPr/>
        </p:nvSpPr>
        <p:spPr bwMode="auto">
          <a:xfrm>
            <a:off x="970612" y="4233373"/>
            <a:ext cx="19877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lgn="r"/>
            <a:r>
              <a:rPr lang="en-US" altLang="en-US" sz="1400" b="1" dirty="0" smtClean="0">
                <a:solidFill>
                  <a:srgbClr val="000000"/>
                </a:solidFill>
              </a:rPr>
              <a:t>20</a:t>
            </a:r>
            <a:endParaRPr lang="en-US" altLang="en-US" sz="3200" b="1" dirty="0" smtClean="0">
              <a:solidFill>
                <a:srgbClr val="000000"/>
              </a:solidFill>
            </a:endParaRPr>
          </a:p>
        </p:txBody>
      </p:sp>
      <p:sp>
        <p:nvSpPr>
          <p:cNvPr id="392" name="Rectangle 17"/>
          <p:cNvSpPr>
            <a:spLocks noChangeArrowheads="1"/>
          </p:cNvSpPr>
          <p:nvPr/>
        </p:nvSpPr>
        <p:spPr bwMode="auto">
          <a:xfrm>
            <a:off x="970612" y="3502058"/>
            <a:ext cx="19877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lgn="r"/>
            <a:r>
              <a:rPr lang="en-US" altLang="en-US" sz="1400" b="1" dirty="0" smtClean="0">
                <a:solidFill>
                  <a:srgbClr val="000000"/>
                </a:solidFill>
              </a:rPr>
              <a:t>40</a:t>
            </a:r>
            <a:endParaRPr lang="en-US" altLang="en-US" sz="3200" b="1" dirty="0" smtClean="0">
              <a:solidFill>
                <a:srgbClr val="000000"/>
              </a:solidFill>
            </a:endParaRPr>
          </a:p>
        </p:txBody>
      </p:sp>
      <p:sp>
        <p:nvSpPr>
          <p:cNvPr id="393" name="Rectangle 18"/>
          <p:cNvSpPr>
            <a:spLocks noChangeArrowheads="1"/>
          </p:cNvSpPr>
          <p:nvPr/>
        </p:nvSpPr>
        <p:spPr bwMode="auto">
          <a:xfrm>
            <a:off x="970612" y="2770744"/>
            <a:ext cx="19877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lgn="r"/>
            <a:r>
              <a:rPr lang="en-US" altLang="en-US" sz="1400" b="1" dirty="0" smtClean="0">
                <a:solidFill>
                  <a:srgbClr val="000000"/>
                </a:solidFill>
              </a:rPr>
              <a:t>60</a:t>
            </a:r>
            <a:endParaRPr lang="en-US" altLang="en-US" sz="3200" b="1" dirty="0" smtClean="0">
              <a:solidFill>
                <a:srgbClr val="000000"/>
              </a:solidFill>
            </a:endParaRPr>
          </a:p>
        </p:txBody>
      </p:sp>
      <p:sp>
        <p:nvSpPr>
          <p:cNvPr id="394" name="Rectangle 19"/>
          <p:cNvSpPr>
            <a:spLocks noChangeArrowheads="1"/>
          </p:cNvSpPr>
          <p:nvPr/>
        </p:nvSpPr>
        <p:spPr bwMode="auto">
          <a:xfrm>
            <a:off x="970612" y="2034280"/>
            <a:ext cx="19877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lgn="r"/>
            <a:r>
              <a:rPr lang="en-US" altLang="en-US" sz="1400" b="1" dirty="0" smtClean="0">
                <a:solidFill>
                  <a:srgbClr val="000000"/>
                </a:solidFill>
              </a:rPr>
              <a:t>80</a:t>
            </a:r>
            <a:endParaRPr lang="en-US" altLang="en-US" sz="3200" b="1" dirty="0" smtClean="0">
              <a:solidFill>
                <a:srgbClr val="000000"/>
              </a:solidFill>
            </a:endParaRPr>
          </a:p>
        </p:txBody>
      </p:sp>
      <p:sp>
        <p:nvSpPr>
          <p:cNvPr id="395" name="Rectangle 20"/>
          <p:cNvSpPr>
            <a:spLocks noChangeArrowheads="1"/>
          </p:cNvSpPr>
          <p:nvPr/>
        </p:nvSpPr>
        <p:spPr bwMode="auto">
          <a:xfrm>
            <a:off x="864682" y="1308115"/>
            <a:ext cx="29815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lgn="r"/>
            <a:r>
              <a:rPr lang="en-US" altLang="en-US" sz="1400" b="1" dirty="0" smtClean="0">
                <a:solidFill>
                  <a:srgbClr val="000000"/>
                </a:solidFill>
              </a:rPr>
              <a:t>100</a:t>
            </a:r>
            <a:endParaRPr lang="en-US" altLang="en-US" sz="3200" b="1" dirty="0" smtClean="0">
              <a:solidFill>
                <a:srgbClr val="000000"/>
              </a:solidFill>
            </a:endParaRPr>
          </a:p>
        </p:txBody>
      </p:sp>
      <p:sp>
        <p:nvSpPr>
          <p:cNvPr id="396" name="Rectangle 67"/>
          <p:cNvSpPr>
            <a:spLocks noChangeArrowheads="1"/>
          </p:cNvSpPr>
          <p:nvPr/>
        </p:nvSpPr>
        <p:spPr bwMode="auto">
          <a:xfrm rot="16200000">
            <a:off x="-165013" y="3271270"/>
            <a:ext cx="168315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lgn="ctr"/>
            <a:r>
              <a:rPr lang="en-US" altLang="en-US" sz="1400" b="1" dirty="0" smtClean="0">
                <a:solidFill>
                  <a:srgbClr val="000000"/>
                </a:solidFill>
              </a:rPr>
              <a:t>Overall Survival (%)</a:t>
            </a:r>
            <a:endParaRPr lang="en-US" altLang="en-US" sz="3200" b="1" dirty="0" smtClean="0">
              <a:solidFill>
                <a:srgbClr val="000000"/>
              </a:solidFill>
            </a:endParaRPr>
          </a:p>
        </p:txBody>
      </p:sp>
      <p:sp>
        <p:nvSpPr>
          <p:cNvPr id="397" name="Rectangle 75"/>
          <p:cNvSpPr>
            <a:spLocks noChangeArrowheads="1"/>
          </p:cNvSpPr>
          <p:nvPr/>
        </p:nvSpPr>
        <p:spPr bwMode="auto">
          <a:xfrm>
            <a:off x="158620" y="6120835"/>
            <a:ext cx="967039"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lgn="r"/>
            <a:r>
              <a:rPr lang="en-US" altLang="en-US" sz="1200" b="1" dirty="0" smtClean="0">
                <a:solidFill>
                  <a:srgbClr val="000000"/>
                </a:solidFill>
                <a:latin typeface="Arial"/>
              </a:rPr>
              <a:t>RAM+DOC</a:t>
            </a:r>
            <a:endParaRPr lang="en-US" altLang="en-US" sz="3600" b="1" dirty="0" smtClean="0">
              <a:solidFill>
                <a:srgbClr val="000000"/>
              </a:solidFill>
              <a:latin typeface="Arial"/>
            </a:endParaRPr>
          </a:p>
        </p:txBody>
      </p:sp>
      <p:sp>
        <p:nvSpPr>
          <p:cNvPr id="398" name="Rectangle 76"/>
          <p:cNvSpPr>
            <a:spLocks noChangeArrowheads="1"/>
          </p:cNvSpPr>
          <p:nvPr/>
        </p:nvSpPr>
        <p:spPr bwMode="auto">
          <a:xfrm>
            <a:off x="158620" y="6323998"/>
            <a:ext cx="967039"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lgn="r"/>
            <a:r>
              <a:rPr lang="en-US" altLang="en-US" sz="1200" b="1" dirty="0" smtClean="0">
                <a:solidFill>
                  <a:srgbClr val="000000"/>
                </a:solidFill>
                <a:latin typeface="Arial"/>
              </a:rPr>
              <a:t>PL+DOC</a:t>
            </a:r>
            <a:endParaRPr lang="en-US" altLang="en-US" sz="3600" b="1" dirty="0" smtClean="0">
              <a:solidFill>
                <a:srgbClr val="000000"/>
              </a:solidFill>
              <a:latin typeface="Arial"/>
            </a:endParaRPr>
          </a:p>
        </p:txBody>
      </p:sp>
      <p:sp>
        <p:nvSpPr>
          <p:cNvPr id="399" name="Rectangle 112"/>
          <p:cNvSpPr>
            <a:spLocks noChangeArrowheads="1"/>
          </p:cNvSpPr>
          <p:nvPr/>
        </p:nvSpPr>
        <p:spPr bwMode="auto">
          <a:xfrm>
            <a:off x="158620" y="5863330"/>
            <a:ext cx="1075615"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200" b="1" dirty="0" smtClean="0">
                <a:solidFill>
                  <a:srgbClr val="000000"/>
                </a:solidFill>
                <a:latin typeface="Arial"/>
              </a:rPr>
              <a:t>Number at risk</a:t>
            </a:r>
            <a:endParaRPr lang="en-US" altLang="en-US" sz="3600" b="1" dirty="0" smtClean="0">
              <a:solidFill>
                <a:srgbClr val="000000"/>
              </a:solidFill>
              <a:latin typeface="Arial"/>
            </a:endParaRPr>
          </a:p>
        </p:txBody>
      </p:sp>
      <p:sp>
        <p:nvSpPr>
          <p:cNvPr id="419" name="Line 5"/>
          <p:cNvSpPr>
            <a:spLocks noChangeShapeType="1"/>
          </p:cNvSpPr>
          <p:nvPr/>
        </p:nvSpPr>
        <p:spPr bwMode="auto">
          <a:xfrm flipV="1">
            <a:off x="1336319" y="1439395"/>
            <a:ext cx="0" cy="3800774"/>
          </a:xfrm>
          <a:prstGeom prst="line">
            <a:avLst/>
          </a:prstGeom>
          <a:noFill/>
          <a:ln w="190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153"/>
            <a:endParaRPr lang="en-US" sz="3200" b="1" dirty="0">
              <a:solidFill>
                <a:srgbClr val="000000"/>
              </a:solidFill>
            </a:endParaRPr>
          </a:p>
        </p:txBody>
      </p:sp>
      <p:sp>
        <p:nvSpPr>
          <p:cNvPr id="420" name="Line 12"/>
          <p:cNvSpPr>
            <a:spLocks noChangeShapeType="1"/>
          </p:cNvSpPr>
          <p:nvPr/>
        </p:nvSpPr>
        <p:spPr bwMode="auto">
          <a:xfrm>
            <a:off x="1336319" y="5240168"/>
            <a:ext cx="7297841" cy="0"/>
          </a:xfrm>
          <a:prstGeom prst="line">
            <a:avLst/>
          </a:prstGeom>
          <a:noFill/>
          <a:ln w="190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153"/>
            <a:endParaRPr lang="en-US" sz="3200" b="1" dirty="0">
              <a:solidFill>
                <a:srgbClr val="000000"/>
              </a:solidFill>
            </a:endParaRPr>
          </a:p>
        </p:txBody>
      </p:sp>
      <p:sp>
        <p:nvSpPr>
          <p:cNvPr id="421" name="Line 13"/>
          <p:cNvSpPr>
            <a:spLocks noChangeShapeType="1"/>
          </p:cNvSpPr>
          <p:nvPr/>
        </p:nvSpPr>
        <p:spPr bwMode="auto">
          <a:xfrm>
            <a:off x="1336319" y="5240168"/>
            <a:ext cx="0" cy="87552"/>
          </a:xfrm>
          <a:prstGeom prst="line">
            <a:avLst/>
          </a:prstGeom>
          <a:noFill/>
          <a:ln w="190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153"/>
            <a:endParaRPr lang="en-US" sz="3200" b="1" dirty="0">
              <a:solidFill>
                <a:srgbClr val="000000"/>
              </a:solidFill>
            </a:endParaRPr>
          </a:p>
        </p:txBody>
      </p:sp>
      <p:sp>
        <p:nvSpPr>
          <p:cNvPr id="422" name="Line 14"/>
          <p:cNvSpPr>
            <a:spLocks noChangeShapeType="1"/>
          </p:cNvSpPr>
          <p:nvPr/>
        </p:nvSpPr>
        <p:spPr bwMode="auto">
          <a:xfrm>
            <a:off x="8634160" y="5240168"/>
            <a:ext cx="0" cy="87552"/>
          </a:xfrm>
          <a:prstGeom prst="line">
            <a:avLst/>
          </a:prstGeom>
          <a:noFill/>
          <a:ln w="190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153"/>
            <a:endParaRPr lang="en-US" sz="3200" b="1" dirty="0">
              <a:solidFill>
                <a:srgbClr val="000000"/>
              </a:solidFill>
            </a:endParaRPr>
          </a:p>
        </p:txBody>
      </p:sp>
      <p:sp>
        <p:nvSpPr>
          <p:cNvPr id="423" name="Rectangle 21"/>
          <p:cNvSpPr>
            <a:spLocks noChangeArrowheads="1"/>
          </p:cNvSpPr>
          <p:nvPr/>
        </p:nvSpPr>
        <p:spPr bwMode="auto">
          <a:xfrm>
            <a:off x="1260095" y="5368922"/>
            <a:ext cx="9938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lgn="ctr"/>
            <a:r>
              <a:rPr lang="en-US" altLang="en-US" sz="1400" b="1" dirty="0" smtClean="0">
                <a:solidFill>
                  <a:srgbClr val="000000"/>
                </a:solidFill>
              </a:rPr>
              <a:t>0</a:t>
            </a:r>
            <a:endParaRPr lang="en-US" altLang="en-US" sz="3200" b="1" dirty="0" smtClean="0">
              <a:solidFill>
                <a:srgbClr val="000000"/>
              </a:solidFill>
            </a:endParaRPr>
          </a:p>
        </p:txBody>
      </p:sp>
      <p:sp>
        <p:nvSpPr>
          <p:cNvPr id="424" name="Line 22"/>
          <p:cNvSpPr>
            <a:spLocks noChangeShapeType="1"/>
          </p:cNvSpPr>
          <p:nvPr/>
        </p:nvSpPr>
        <p:spPr bwMode="auto">
          <a:xfrm>
            <a:off x="1961972" y="5240168"/>
            <a:ext cx="0" cy="87552"/>
          </a:xfrm>
          <a:prstGeom prst="line">
            <a:avLst/>
          </a:prstGeom>
          <a:noFill/>
          <a:ln w="190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153"/>
            <a:endParaRPr lang="en-US" sz="3200" b="1" dirty="0">
              <a:solidFill>
                <a:srgbClr val="000000"/>
              </a:solidFill>
            </a:endParaRPr>
          </a:p>
        </p:txBody>
      </p:sp>
      <p:sp>
        <p:nvSpPr>
          <p:cNvPr id="425" name="Rectangle 23"/>
          <p:cNvSpPr>
            <a:spLocks noChangeArrowheads="1"/>
          </p:cNvSpPr>
          <p:nvPr/>
        </p:nvSpPr>
        <p:spPr bwMode="auto">
          <a:xfrm>
            <a:off x="1907038" y="5368922"/>
            <a:ext cx="9938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lgn="ctr"/>
            <a:r>
              <a:rPr lang="en-US" altLang="en-US" sz="1400" b="1" dirty="0" smtClean="0">
                <a:solidFill>
                  <a:srgbClr val="000000"/>
                </a:solidFill>
              </a:rPr>
              <a:t>3</a:t>
            </a:r>
            <a:endParaRPr lang="en-US" altLang="en-US" sz="3200" b="1" dirty="0" smtClean="0">
              <a:solidFill>
                <a:srgbClr val="000000"/>
              </a:solidFill>
            </a:endParaRPr>
          </a:p>
        </p:txBody>
      </p:sp>
      <p:sp>
        <p:nvSpPr>
          <p:cNvPr id="426" name="Line 24"/>
          <p:cNvSpPr>
            <a:spLocks noChangeShapeType="1"/>
          </p:cNvSpPr>
          <p:nvPr/>
        </p:nvSpPr>
        <p:spPr bwMode="auto">
          <a:xfrm>
            <a:off x="2552625" y="5240168"/>
            <a:ext cx="0" cy="87552"/>
          </a:xfrm>
          <a:prstGeom prst="line">
            <a:avLst/>
          </a:prstGeom>
          <a:noFill/>
          <a:ln w="190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153"/>
            <a:endParaRPr lang="en-US" sz="3200" b="1" dirty="0">
              <a:solidFill>
                <a:srgbClr val="000000"/>
              </a:solidFill>
            </a:endParaRPr>
          </a:p>
        </p:txBody>
      </p:sp>
      <p:sp>
        <p:nvSpPr>
          <p:cNvPr id="427" name="Rectangle 25"/>
          <p:cNvSpPr>
            <a:spLocks noChangeArrowheads="1"/>
          </p:cNvSpPr>
          <p:nvPr/>
        </p:nvSpPr>
        <p:spPr bwMode="auto">
          <a:xfrm>
            <a:off x="2497688" y="5368922"/>
            <a:ext cx="9938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lgn="ctr"/>
            <a:r>
              <a:rPr lang="en-US" altLang="en-US" sz="1400" b="1" dirty="0" smtClean="0">
                <a:solidFill>
                  <a:srgbClr val="000000"/>
                </a:solidFill>
              </a:rPr>
              <a:t>6</a:t>
            </a:r>
            <a:endParaRPr lang="en-US" altLang="en-US" sz="3200" b="1" dirty="0" smtClean="0">
              <a:solidFill>
                <a:srgbClr val="000000"/>
              </a:solidFill>
            </a:endParaRPr>
          </a:p>
        </p:txBody>
      </p:sp>
      <p:sp>
        <p:nvSpPr>
          <p:cNvPr id="428" name="Line 26"/>
          <p:cNvSpPr>
            <a:spLocks noChangeShapeType="1"/>
          </p:cNvSpPr>
          <p:nvPr/>
        </p:nvSpPr>
        <p:spPr bwMode="auto">
          <a:xfrm>
            <a:off x="3173904" y="5240168"/>
            <a:ext cx="0" cy="87552"/>
          </a:xfrm>
          <a:prstGeom prst="line">
            <a:avLst/>
          </a:prstGeom>
          <a:noFill/>
          <a:ln w="190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153"/>
            <a:endParaRPr lang="en-US" sz="3200" b="1" dirty="0">
              <a:solidFill>
                <a:srgbClr val="000000"/>
              </a:solidFill>
            </a:endParaRPr>
          </a:p>
        </p:txBody>
      </p:sp>
      <p:sp>
        <p:nvSpPr>
          <p:cNvPr id="429" name="Rectangle 27"/>
          <p:cNvSpPr>
            <a:spLocks noChangeArrowheads="1"/>
          </p:cNvSpPr>
          <p:nvPr/>
        </p:nvSpPr>
        <p:spPr bwMode="auto">
          <a:xfrm>
            <a:off x="3118967" y="5368922"/>
            <a:ext cx="9938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lgn="ctr"/>
            <a:r>
              <a:rPr lang="en-US" altLang="en-US" sz="1400" b="1" dirty="0" smtClean="0">
                <a:solidFill>
                  <a:srgbClr val="000000"/>
                </a:solidFill>
              </a:rPr>
              <a:t>9</a:t>
            </a:r>
            <a:endParaRPr lang="en-US" altLang="en-US" sz="3200" b="1" dirty="0" smtClean="0">
              <a:solidFill>
                <a:srgbClr val="000000"/>
              </a:solidFill>
            </a:endParaRPr>
          </a:p>
        </p:txBody>
      </p:sp>
      <p:sp>
        <p:nvSpPr>
          <p:cNvPr id="430" name="Line 28"/>
          <p:cNvSpPr>
            <a:spLocks noChangeShapeType="1"/>
          </p:cNvSpPr>
          <p:nvPr/>
        </p:nvSpPr>
        <p:spPr bwMode="auto">
          <a:xfrm>
            <a:off x="3786432" y="5240168"/>
            <a:ext cx="0" cy="87552"/>
          </a:xfrm>
          <a:prstGeom prst="line">
            <a:avLst/>
          </a:prstGeom>
          <a:noFill/>
          <a:ln w="190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153"/>
            <a:endParaRPr lang="en-US" sz="3200" b="1" dirty="0">
              <a:solidFill>
                <a:srgbClr val="000000"/>
              </a:solidFill>
            </a:endParaRPr>
          </a:p>
        </p:txBody>
      </p:sp>
      <p:sp>
        <p:nvSpPr>
          <p:cNvPr id="431" name="Rectangle 29"/>
          <p:cNvSpPr>
            <a:spLocks noChangeArrowheads="1"/>
          </p:cNvSpPr>
          <p:nvPr/>
        </p:nvSpPr>
        <p:spPr bwMode="auto">
          <a:xfrm>
            <a:off x="3677428" y="5368922"/>
            <a:ext cx="19877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lgn="ctr"/>
            <a:r>
              <a:rPr lang="en-US" altLang="en-US" sz="1400" b="1" dirty="0" smtClean="0">
                <a:solidFill>
                  <a:srgbClr val="000000"/>
                </a:solidFill>
              </a:rPr>
              <a:t>12</a:t>
            </a:r>
            <a:endParaRPr lang="en-US" altLang="en-US" sz="3200" b="1" dirty="0" smtClean="0">
              <a:solidFill>
                <a:srgbClr val="000000"/>
              </a:solidFill>
            </a:endParaRPr>
          </a:p>
        </p:txBody>
      </p:sp>
      <p:sp>
        <p:nvSpPr>
          <p:cNvPr id="432" name="Line 30"/>
          <p:cNvSpPr>
            <a:spLocks noChangeShapeType="1"/>
          </p:cNvSpPr>
          <p:nvPr/>
        </p:nvSpPr>
        <p:spPr bwMode="auto">
          <a:xfrm>
            <a:off x="4385837" y="5240168"/>
            <a:ext cx="0" cy="87552"/>
          </a:xfrm>
          <a:prstGeom prst="line">
            <a:avLst/>
          </a:prstGeom>
          <a:noFill/>
          <a:ln w="190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153"/>
            <a:endParaRPr lang="en-US" sz="3200" b="1" dirty="0">
              <a:solidFill>
                <a:srgbClr val="000000"/>
              </a:solidFill>
            </a:endParaRPr>
          </a:p>
        </p:txBody>
      </p:sp>
      <p:sp>
        <p:nvSpPr>
          <p:cNvPr id="433" name="Rectangle 31"/>
          <p:cNvSpPr>
            <a:spLocks noChangeArrowheads="1"/>
          </p:cNvSpPr>
          <p:nvPr/>
        </p:nvSpPr>
        <p:spPr bwMode="auto">
          <a:xfrm>
            <a:off x="4281205" y="5368922"/>
            <a:ext cx="19877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lgn="ctr"/>
            <a:r>
              <a:rPr lang="en-US" altLang="en-US" sz="1400" b="1" dirty="0" smtClean="0">
                <a:solidFill>
                  <a:srgbClr val="000000"/>
                </a:solidFill>
              </a:rPr>
              <a:t>15</a:t>
            </a:r>
            <a:endParaRPr lang="en-US" altLang="en-US" sz="3200" b="1" dirty="0" smtClean="0">
              <a:solidFill>
                <a:srgbClr val="000000"/>
              </a:solidFill>
            </a:endParaRPr>
          </a:p>
        </p:txBody>
      </p:sp>
      <p:sp>
        <p:nvSpPr>
          <p:cNvPr id="434" name="Line 32"/>
          <p:cNvSpPr>
            <a:spLocks noChangeShapeType="1"/>
          </p:cNvSpPr>
          <p:nvPr/>
        </p:nvSpPr>
        <p:spPr bwMode="auto">
          <a:xfrm>
            <a:off x="4993989" y="5240168"/>
            <a:ext cx="0" cy="87552"/>
          </a:xfrm>
          <a:prstGeom prst="line">
            <a:avLst/>
          </a:prstGeom>
          <a:noFill/>
          <a:ln w="190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153"/>
            <a:endParaRPr lang="en-US" sz="3200" b="1" dirty="0">
              <a:solidFill>
                <a:srgbClr val="000000"/>
              </a:solidFill>
            </a:endParaRPr>
          </a:p>
        </p:txBody>
      </p:sp>
      <p:sp>
        <p:nvSpPr>
          <p:cNvPr id="435" name="Rectangle 33"/>
          <p:cNvSpPr>
            <a:spLocks noChangeArrowheads="1"/>
          </p:cNvSpPr>
          <p:nvPr/>
        </p:nvSpPr>
        <p:spPr bwMode="auto">
          <a:xfrm>
            <a:off x="4889361" y="5368922"/>
            <a:ext cx="19877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lgn="ctr"/>
            <a:r>
              <a:rPr lang="en-US" altLang="en-US" sz="1400" b="1" dirty="0" smtClean="0">
                <a:solidFill>
                  <a:srgbClr val="000000"/>
                </a:solidFill>
              </a:rPr>
              <a:t>18</a:t>
            </a:r>
            <a:endParaRPr lang="en-US" altLang="en-US" sz="3200" b="1" dirty="0" smtClean="0">
              <a:solidFill>
                <a:srgbClr val="000000"/>
              </a:solidFill>
            </a:endParaRPr>
          </a:p>
        </p:txBody>
      </p:sp>
      <p:sp>
        <p:nvSpPr>
          <p:cNvPr id="436" name="Line 34"/>
          <p:cNvSpPr>
            <a:spLocks noChangeShapeType="1"/>
          </p:cNvSpPr>
          <p:nvPr/>
        </p:nvSpPr>
        <p:spPr bwMode="auto">
          <a:xfrm>
            <a:off x="5602142" y="5240168"/>
            <a:ext cx="0" cy="87552"/>
          </a:xfrm>
          <a:prstGeom prst="line">
            <a:avLst/>
          </a:prstGeom>
          <a:noFill/>
          <a:ln w="190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153"/>
            <a:endParaRPr lang="en-US" sz="3200" b="1" dirty="0">
              <a:solidFill>
                <a:srgbClr val="000000"/>
              </a:solidFill>
            </a:endParaRPr>
          </a:p>
        </p:txBody>
      </p:sp>
      <p:sp>
        <p:nvSpPr>
          <p:cNvPr id="437" name="Rectangle 35"/>
          <p:cNvSpPr>
            <a:spLocks noChangeArrowheads="1"/>
          </p:cNvSpPr>
          <p:nvPr/>
        </p:nvSpPr>
        <p:spPr bwMode="auto">
          <a:xfrm>
            <a:off x="5497511" y="5368922"/>
            <a:ext cx="19877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lgn="ctr"/>
            <a:r>
              <a:rPr lang="en-US" altLang="en-US" sz="1400" b="1" dirty="0" smtClean="0">
                <a:solidFill>
                  <a:srgbClr val="000000"/>
                </a:solidFill>
              </a:rPr>
              <a:t>21</a:t>
            </a:r>
            <a:endParaRPr lang="en-US" altLang="en-US" sz="3200" b="1" dirty="0" smtClean="0">
              <a:solidFill>
                <a:srgbClr val="000000"/>
              </a:solidFill>
            </a:endParaRPr>
          </a:p>
        </p:txBody>
      </p:sp>
      <p:sp>
        <p:nvSpPr>
          <p:cNvPr id="438" name="Line 36"/>
          <p:cNvSpPr>
            <a:spLocks noChangeShapeType="1"/>
          </p:cNvSpPr>
          <p:nvPr/>
        </p:nvSpPr>
        <p:spPr bwMode="auto">
          <a:xfrm>
            <a:off x="6205920" y="5240168"/>
            <a:ext cx="0" cy="87552"/>
          </a:xfrm>
          <a:prstGeom prst="line">
            <a:avLst/>
          </a:prstGeom>
          <a:noFill/>
          <a:ln w="190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153"/>
            <a:endParaRPr lang="en-US" sz="3200" b="1" dirty="0">
              <a:solidFill>
                <a:srgbClr val="000000"/>
              </a:solidFill>
            </a:endParaRPr>
          </a:p>
        </p:txBody>
      </p:sp>
      <p:sp>
        <p:nvSpPr>
          <p:cNvPr id="439" name="Rectangle 37"/>
          <p:cNvSpPr>
            <a:spLocks noChangeArrowheads="1"/>
          </p:cNvSpPr>
          <p:nvPr/>
        </p:nvSpPr>
        <p:spPr bwMode="auto">
          <a:xfrm>
            <a:off x="6096914" y="5368922"/>
            <a:ext cx="19877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lgn="ctr"/>
            <a:r>
              <a:rPr lang="en-US" altLang="en-US" sz="1400" b="1" dirty="0" smtClean="0">
                <a:solidFill>
                  <a:srgbClr val="000000"/>
                </a:solidFill>
              </a:rPr>
              <a:t>24</a:t>
            </a:r>
            <a:endParaRPr lang="en-US" altLang="en-US" sz="3200" b="1" dirty="0" smtClean="0">
              <a:solidFill>
                <a:srgbClr val="000000"/>
              </a:solidFill>
            </a:endParaRPr>
          </a:p>
        </p:txBody>
      </p:sp>
      <p:sp>
        <p:nvSpPr>
          <p:cNvPr id="440" name="Line 38"/>
          <p:cNvSpPr>
            <a:spLocks noChangeShapeType="1"/>
          </p:cNvSpPr>
          <p:nvPr/>
        </p:nvSpPr>
        <p:spPr bwMode="auto">
          <a:xfrm>
            <a:off x="6818450" y="5240168"/>
            <a:ext cx="0" cy="87552"/>
          </a:xfrm>
          <a:prstGeom prst="line">
            <a:avLst/>
          </a:prstGeom>
          <a:noFill/>
          <a:ln w="190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153"/>
            <a:endParaRPr lang="en-US" sz="3200" b="1" dirty="0">
              <a:solidFill>
                <a:srgbClr val="000000"/>
              </a:solidFill>
            </a:endParaRPr>
          </a:p>
        </p:txBody>
      </p:sp>
      <p:sp>
        <p:nvSpPr>
          <p:cNvPr id="441" name="Rectangle 39"/>
          <p:cNvSpPr>
            <a:spLocks noChangeArrowheads="1"/>
          </p:cNvSpPr>
          <p:nvPr/>
        </p:nvSpPr>
        <p:spPr bwMode="auto">
          <a:xfrm>
            <a:off x="6713819" y="5368922"/>
            <a:ext cx="19877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lgn="ctr"/>
            <a:r>
              <a:rPr lang="en-US" altLang="en-US" sz="1400" b="1" dirty="0" smtClean="0">
                <a:solidFill>
                  <a:srgbClr val="000000"/>
                </a:solidFill>
              </a:rPr>
              <a:t>27</a:t>
            </a:r>
            <a:endParaRPr lang="en-US" altLang="en-US" sz="3200" b="1" dirty="0" smtClean="0">
              <a:solidFill>
                <a:srgbClr val="000000"/>
              </a:solidFill>
            </a:endParaRPr>
          </a:p>
        </p:txBody>
      </p:sp>
      <p:sp>
        <p:nvSpPr>
          <p:cNvPr id="442" name="Line 40"/>
          <p:cNvSpPr>
            <a:spLocks noChangeShapeType="1"/>
          </p:cNvSpPr>
          <p:nvPr/>
        </p:nvSpPr>
        <p:spPr bwMode="auto">
          <a:xfrm>
            <a:off x="7422228" y="5240168"/>
            <a:ext cx="0" cy="87552"/>
          </a:xfrm>
          <a:prstGeom prst="line">
            <a:avLst/>
          </a:prstGeom>
          <a:noFill/>
          <a:ln w="190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153"/>
            <a:endParaRPr lang="en-US" sz="3200" b="1" dirty="0">
              <a:solidFill>
                <a:srgbClr val="000000"/>
              </a:solidFill>
            </a:endParaRPr>
          </a:p>
        </p:txBody>
      </p:sp>
      <p:sp>
        <p:nvSpPr>
          <p:cNvPr id="443" name="Rectangle 41"/>
          <p:cNvSpPr>
            <a:spLocks noChangeArrowheads="1"/>
          </p:cNvSpPr>
          <p:nvPr/>
        </p:nvSpPr>
        <p:spPr bwMode="auto">
          <a:xfrm>
            <a:off x="7338884" y="5368922"/>
            <a:ext cx="19877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lgn="ctr"/>
            <a:r>
              <a:rPr lang="en-US" altLang="en-US" sz="1400" b="1" dirty="0" smtClean="0">
                <a:solidFill>
                  <a:srgbClr val="000000"/>
                </a:solidFill>
              </a:rPr>
              <a:t>30</a:t>
            </a:r>
            <a:endParaRPr lang="en-US" altLang="en-US" sz="3200" b="1" dirty="0" smtClean="0">
              <a:solidFill>
                <a:srgbClr val="000000"/>
              </a:solidFill>
            </a:endParaRPr>
          </a:p>
        </p:txBody>
      </p:sp>
      <p:sp>
        <p:nvSpPr>
          <p:cNvPr id="444" name="Line 42"/>
          <p:cNvSpPr>
            <a:spLocks noChangeShapeType="1"/>
          </p:cNvSpPr>
          <p:nvPr/>
        </p:nvSpPr>
        <p:spPr bwMode="auto">
          <a:xfrm>
            <a:off x="8017256" y="5240168"/>
            <a:ext cx="0" cy="87552"/>
          </a:xfrm>
          <a:prstGeom prst="line">
            <a:avLst/>
          </a:prstGeom>
          <a:noFill/>
          <a:ln w="190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153"/>
            <a:endParaRPr lang="en-US" sz="3200" b="1" dirty="0">
              <a:solidFill>
                <a:srgbClr val="000000"/>
              </a:solidFill>
            </a:endParaRPr>
          </a:p>
        </p:txBody>
      </p:sp>
      <p:sp>
        <p:nvSpPr>
          <p:cNvPr id="445" name="Rectangle 43"/>
          <p:cNvSpPr>
            <a:spLocks noChangeArrowheads="1"/>
          </p:cNvSpPr>
          <p:nvPr/>
        </p:nvSpPr>
        <p:spPr bwMode="auto">
          <a:xfrm>
            <a:off x="7933911" y="5368922"/>
            <a:ext cx="19877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lgn="ctr"/>
            <a:r>
              <a:rPr lang="en-US" altLang="en-US" sz="1400" b="1" dirty="0" smtClean="0">
                <a:solidFill>
                  <a:srgbClr val="000000"/>
                </a:solidFill>
              </a:rPr>
              <a:t>33</a:t>
            </a:r>
            <a:endParaRPr lang="en-US" altLang="en-US" sz="3200" b="1" dirty="0" smtClean="0">
              <a:solidFill>
                <a:srgbClr val="000000"/>
              </a:solidFill>
            </a:endParaRPr>
          </a:p>
        </p:txBody>
      </p:sp>
      <p:sp>
        <p:nvSpPr>
          <p:cNvPr id="446" name="Rectangle 44"/>
          <p:cNvSpPr>
            <a:spLocks noChangeArrowheads="1"/>
          </p:cNvSpPr>
          <p:nvPr/>
        </p:nvSpPr>
        <p:spPr bwMode="auto">
          <a:xfrm>
            <a:off x="1838991" y="6120835"/>
            <a:ext cx="25487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lgn="ctr"/>
            <a:r>
              <a:rPr lang="en-US" altLang="en-US" sz="1200" b="1" dirty="0" smtClean="0">
                <a:solidFill>
                  <a:srgbClr val="000000"/>
                </a:solidFill>
                <a:latin typeface="Arial"/>
              </a:rPr>
              <a:t>527</a:t>
            </a:r>
            <a:endParaRPr lang="en-US" altLang="en-US" sz="3600" b="1" dirty="0" smtClean="0">
              <a:solidFill>
                <a:srgbClr val="000000"/>
              </a:solidFill>
              <a:latin typeface="Arial"/>
            </a:endParaRPr>
          </a:p>
        </p:txBody>
      </p:sp>
      <p:sp>
        <p:nvSpPr>
          <p:cNvPr id="447" name="Rectangle 45"/>
          <p:cNvSpPr>
            <a:spLocks noChangeArrowheads="1"/>
          </p:cNvSpPr>
          <p:nvPr/>
        </p:nvSpPr>
        <p:spPr bwMode="auto">
          <a:xfrm>
            <a:off x="1838991" y="6316539"/>
            <a:ext cx="25487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lgn="ctr"/>
            <a:r>
              <a:rPr lang="en-US" altLang="en-US" sz="1200" b="1" dirty="0" smtClean="0">
                <a:solidFill>
                  <a:srgbClr val="000000"/>
                </a:solidFill>
                <a:latin typeface="Arial"/>
              </a:rPr>
              <a:t>501</a:t>
            </a:r>
            <a:endParaRPr lang="en-US" altLang="en-US" sz="3600" b="1" dirty="0" smtClean="0">
              <a:solidFill>
                <a:srgbClr val="000000"/>
              </a:solidFill>
              <a:latin typeface="Arial"/>
            </a:endParaRPr>
          </a:p>
        </p:txBody>
      </p:sp>
      <p:sp>
        <p:nvSpPr>
          <p:cNvPr id="448" name="Rectangle 46"/>
          <p:cNvSpPr>
            <a:spLocks noChangeArrowheads="1"/>
          </p:cNvSpPr>
          <p:nvPr/>
        </p:nvSpPr>
        <p:spPr bwMode="auto">
          <a:xfrm>
            <a:off x="2429645" y="6120835"/>
            <a:ext cx="25487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lgn="ctr"/>
            <a:r>
              <a:rPr lang="en-US" altLang="en-US" sz="1200" b="1" dirty="0" smtClean="0">
                <a:solidFill>
                  <a:srgbClr val="000000"/>
                </a:solidFill>
                <a:latin typeface="Arial"/>
              </a:rPr>
              <a:t>415</a:t>
            </a:r>
            <a:endParaRPr lang="en-US" altLang="en-US" sz="3600" b="1" dirty="0" smtClean="0">
              <a:solidFill>
                <a:srgbClr val="000000"/>
              </a:solidFill>
              <a:latin typeface="Arial"/>
            </a:endParaRPr>
          </a:p>
        </p:txBody>
      </p:sp>
      <p:sp>
        <p:nvSpPr>
          <p:cNvPr id="449" name="Rectangle 47"/>
          <p:cNvSpPr>
            <a:spLocks noChangeArrowheads="1"/>
          </p:cNvSpPr>
          <p:nvPr/>
        </p:nvSpPr>
        <p:spPr bwMode="auto">
          <a:xfrm>
            <a:off x="2429645" y="6316539"/>
            <a:ext cx="25487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lgn="ctr"/>
            <a:r>
              <a:rPr lang="en-US" altLang="en-US" sz="1200" b="1" dirty="0" smtClean="0">
                <a:solidFill>
                  <a:srgbClr val="000000"/>
                </a:solidFill>
                <a:latin typeface="Arial"/>
              </a:rPr>
              <a:t>386</a:t>
            </a:r>
            <a:endParaRPr lang="en-US" altLang="en-US" sz="3600" b="1" dirty="0" smtClean="0">
              <a:solidFill>
                <a:srgbClr val="000000"/>
              </a:solidFill>
              <a:latin typeface="Arial"/>
            </a:endParaRPr>
          </a:p>
        </p:txBody>
      </p:sp>
      <p:sp>
        <p:nvSpPr>
          <p:cNvPr id="450" name="Rectangle 48"/>
          <p:cNvSpPr>
            <a:spLocks noChangeArrowheads="1"/>
          </p:cNvSpPr>
          <p:nvPr/>
        </p:nvSpPr>
        <p:spPr bwMode="auto">
          <a:xfrm>
            <a:off x="3050924" y="6120835"/>
            <a:ext cx="25487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lgn="ctr"/>
            <a:r>
              <a:rPr lang="en-US" altLang="en-US" sz="1200" b="1" dirty="0" smtClean="0">
                <a:solidFill>
                  <a:srgbClr val="000000"/>
                </a:solidFill>
                <a:latin typeface="Arial"/>
              </a:rPr>
              <a:t>329</a:t>
            </a:r>
            <a:endParaRPr lang="en-US" altLang="en-US" sz="3600" b="1" dirty="0" smtClean="0">
              <a:solidFill>
                <a:srgbClr val="000000"/>
              </a:solidFill>
              <a:latin typeface="Arial"/>
            </a:endParaRPr>
          </a:p>
        </p:txBody>
      </p:sp>
      <p:sp>
        <p:nvSpPr>
          <p:cNvPr id="451" name="Rectangle 49"/>
          <p:cNvSpPr>
            <a:spLocks noChangeArrowheads="1"/>
          </p:cNvSpPr>
          <p:nvPr/>
        </p:nvSpPr>
        <p:spPr bwMode="auto">
          <a:xfrm>
            <a:off x="3050924" y="6316539"/>
            <a:ext cx="25487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lgn="ctr"/>
            <a:r>
              <a:rPr lang="en-US" altLang="en-US" sz="1200" b="1" dirty="0" smtClean="0">
                <a:solidFill>
                  <a:srgbClr val="000000"/>
                </a:solidFill>
                <a:latin typeface="Arial"/>
              </a:rPr>
              <a:t>306</a:t>
            </a:r>
            <a:endParaRPr lang="en-US" altLang="en-US" sz="3600" b="1" dirty="0" smtClean="0">
              <a:solidFill>
                <a:srgbClr val="000000"/>
              </a:solidFill>
              <a:latin typeface="Arial"/>
            </a:endParaRPr>
          </a:p>
        </p:txBody>
      </p:sp>
      <p:sp>
        <p:nvSpPr>
          <p:cNvPr id="452" name="Rectangle 50"/>
          <p:cNvSpPr>
            <a:spLocks noChangeArrowheads="1"/>
          </p:cNvSpPr>
          <p:nvPr/>
        </p:nvSpPr>
        <p:spPr bwMode="auto">
          <a:xfrm>
            <a:off x="3659076" y="6120835"/>
            <a:ext cx="25487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lgn="ctr"/>
            <a:r>
              <a:rPr lang="en-US" altLang="en-US" sz="1200" b="1" dirty="0" smtClean="0">
                <a:solidFill>
                  <a:srgbClr val="000000"/>
                </a:solidFill>
                <a:latin typeface="Arial"/>
              </a:rPr>
              <a:t>231</a:t>
            </a:r>
            <a:endParaRPr lang="en-US" altLang="en-US" sz="3600" b="1" dirty="0" smtClean="0">
              <a:solidFill>
                <a:srgbClr val="000000"/>
              </a:solidFill>
              <a:latin typeface="Arial"/>
            </a:endParaRPr>
          </a:p>
        </p:txBody>
      </p:sp>
      <p:sp>
        <p:nvSpPr>
          <p:cNvPr id="453" name="Rectangle 51"/>
          <p:cNvSpPr>
            <a:spLocks noChangeArrowheads="1"/>
          </p:cNvSpPr>
          <p:nvPr/>
        </p:nvSpPr>
        <p:spPr bwMode="auto">
          <a:xfrm>
            <a:off x="3659076" y="6316539"/>
            <a:ext cx="25487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lgn="ctr"/>
            <a:r>
              <a:rPr lang="en-US" altLang="en-US" sz="1200" b="1" dirty="0" smtClean="0">
                <a:solidFill>
                  <a:srgbClr val="000000"/>
                </a:solidFill>
                <a:latin typeface="Arial"/>
              </a:rPr>
              <a:t>197</a:t>
            </a:r>
            <a:endParaRPr lang="en-US" altLang="en-US" sz="3600" b="1" dirty="0" smtClean="0">
              <a:solidFill>
                <a:srgbClr val="000000"/>
              </a:solidFill>
              <a:latin typeface="Arial"/>
            </a:endParaRPr>
          </a:p>
        </p:txBody>
      </p:sp>
      <p:sp>
        <p:nvSpPr>
          <p:cNvPr id="454" name="Rectangle 52"/>
          <p:cNvSpPr>
            <a:spLocks noChangeArrowheads="1"/>
          </p:cNvSpPr>
          <p:nvPr/>
        </p:nvSpPr>
        <p:spPr bwMode="auto">
          <a:xfrm>
            <a:off x="4258479" y="6120835"/>
            <a:ext cx="25487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lgn="ctr"/>
            <a:r>
              <a:rPr lang="en-US" altLang="en-US" sz="1200" b="1" dirty="0" smtClean="0">
                <a:solidFill>
                  <a:srgbClr val="000000"/>
                </a:solidFill>
                <a:latin typeface="Arial"/>
              </a:rPr>
              <a:t>156</a:t>
            </a:r>
            <a:endParaRPr lang="en-US" altLang="en-US" sz="3600" b="1" dirty="0" smtClean="0">
              <a:solidFill>
                <a:srgbClr val="000000"/>
              </a:solidFill>
              <a:latin typeface="Arial"/>
            </a:endParaRPr>
          </a:p>
        </p:txBody>
      </p:sp>
      <p:sp>
        <p:nvSpPr>
          <p:cNvPr id="455" name="Rectangle 53"/>
          <p:cNvSpPr>
            <a:spLocks noChangeArrowheads="1"/>
          </p:cNvSpPr>
          <p:nvPr/>
        </p:nvSpPr>
        <p:spPr bwMode="auto">
          <a:xfrm>
            <a:off x="4258479" y="6316539"/>
            <a:ext cx="25487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lgn="ctr"/>
            <a:r>
              <a:rPr lang="en-US" altLang="en-US" sz="1200" b="1" dirty="0" smtClean="0">
                <a:solidFill>
                  <a:srgbClr val="000000"/>
                </a:solidFill>
                <a:latin typeface="Arial"/>
              </a:rPr>
              <a:t>129</a:t>
            </a:r>
            <a:endParaRPr lang="en-US" altLang="en-US" sz="3600" b="1" dirty="0" smtClean="0">
              <a:solidFill>
                <a:srgbClr val="000000"/>
              </a:solidFill>
              <a:latin typeface="Arial"/>
            </a:endParaRPr>
          </a:p>
        </p:txBody>
      </p:sp>
      <p:sp>
        <p:nvSpPr>
          <p:cNvPr id="456" name="Rectangle 54"/>
          <p:cNvSpPr>
            <a:spLocks noChangeArrowheads="1"/>
          </p:cNvSpPr>
          <p:nvPr/>
        </p:nvSpPr>
        <p:spPr bwMode="auto">
          <a:xfrm>
            <a:off x="4866633" y="6120835"/>
            <a:ext cx="25487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lgn="ctr"/>
            <a:r>
              <a:rPr lang="en-US" altLang="en-US" sz="1200" b="1" dirty="0" smtClean="0">
                <a:solidFill>
                  <a:srgbClr val="000000"/>
                </a:solidFill>
                <a:latin typeface="Arial"/>
              </a:rPr>
              <a:t>103</a:t>
            </a:r>
            <a:endParaRPr lang="en-US" altLang="en-US" sz="3600" b="1" dirty="0" smtClean="0">
              <a:solidFill>
                <a:srgbClr val="000000"/>
              </a:solidFill>
              <a:latin typeface="Arial"/>
            </a:endParaRPr>
          </a:p>
        </p:txBody>
      </p:sp>
      <p:sp>
        <p:nvSpPr>
          <p:cNvPr id="457" name="Rectangle 55"/>
          <p:cNvSpPr>
            <a:spLocks noChangeArrowheads="1"/>
          </p:cNvSpPr>
          <p:nvPr/>
        </p:nvSpPr>
        <p:spPr bwMode="auto">
          <a:xfrm>
            <a:off x="4946407" y="6316539"/>
            <a:ext cx="16991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lgn="ctr"/>
            <a:r>
              <a:rPr lang="en-US" altLang="en-US" sz="1200" b="1" dirty="0" smtClean="0">
                <a:solidFill>
                  <a:srgbClr val="000000"/>
                </a:solidFill>
                <a:latin typeface="Arial"/>
              </a:rPr>
              <a:t>86</a:t>
            </a:r>
            <a:endParaRPr lang="en-US" altLang="en-US" sz="3600" b="1" dirty="0" smtClean="0">
              <a:solidFill>
                <a:srgbClr val="000000"/>
              </a:solidFill>
              <a:latin typeface="Arial"/>
            </a:endParaRPr>
          </a:p>
        </p:txBody>
      </p:sp>
      <p:sp>
        <p:nvSpPr>
          <p:cNvPr id="458" name="Rectangle 56"/>
          <p:cNvSpPr>
            <a:spLocks noChangeArrowheads="1"/>
          </p:cNvSpPr>
          <p:nvPr/>
        </p:nvSpPr>
        <p:spPr bwMode="auto">
          <a:xfrm>
            <a:off x="5517239" y="6120835"/>
            <a:ext cx="16991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lgn="ctr"/>
            <a:r>
              <a:rPr lang="en-US" altLang="en-US" sz="1200" b="1" dirty="0" smtClean="0">
                <a:solidFill>
                  <a:srgbClr val="000000"/>
                </a:solidFill>
                <a:latin typeface="Arial"/>
              </a:rPr>
              <a:t>70</a:t>
            </a:r>
            <a:endParaRPr lang="en-US" altLang="en-US" sz="3600" b="1" dirty="0" smtClean="0">
              <a:solidFill>
                <a:srgbClr val="000000"/>
              </a:solidFill>
              <a:latin typeface="Arial"/>
            </a:endParaRPr>
          </a:p>
        </p:txBody>
      </p:sp>
      <p:sp>
        <p:nvSpPr>
          <p:cNvPr id="459" name="Rectangle 57"/>
          <p:cNvSpPr>
            <a:spLocks noChangeArrowheads="1"/>
          </p:cNvSpPr>
          <p:nvPr/>
        </p:nvSpPr>
        <p:spPr bwMode="auto">
          <a:xfrm>
            <a:off x="5517239" y="6316539"/>
            <a:ext cx="16991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lgn="ctr"/>
            <a:r>
              <a:rPr lang="en-US" altLang="en-US" sz="1200" b="1" dirty="0" smtClean="0">
                <a:solidFill>
                  <a:srgbClr val="000000"/>
                </a:solidFill>
                <a:latin typeface="Arial"/>
              </a:rPr>
              <a:t>56</a:t>
            </a:r>
            <a:endParaRPr lang="en-US" altLang="en-US" sz="3600" b="1" dirty="0" smtClean="0">
              <a:solidFill>
                <a:srgbClr val="000000"/>
              </a:solidFill>
              <a:latin typeface="Arial"/>
            </a:endParaRPr>
          </a:p>
        </p:txBody>
      </p:sp>
      <p:sp>
        <p:nvSpPr>
          <p:cNvPr id="460" name="Rectangle 58"/>
          <p:cNvSpPr>
            <a:spLocks noChangeArrowheads="1"/>
          </p:cNvSpPr>
          <p:nvPr/>
        </p:nvSpPr>
        <p:spPr bwMode="auto">
          <a:xfrm>
            <a:off x="6121016" y="6120835"/>
            <a:ext cx="16991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lgn="ctr"/>
            <a:r>
              <a:rPr lang="en-US" altLang="en-US" sz="1200" b="1" dirty="0" smtClean="0">
                <a:solidFill>
                  <a:srgbClr val="000000"/>
                </a:solidFill>
                <a:latin typeface="Arial"/>
              </a:rPr>
              <a:t>45</a:t>
            </a:r>
            <a:endParaRPr lang="en-US" altLang="en-US" sz="3600" b="1" dirty="0" smtClean="0">
              <a:solidFill>
                <a:srgbClr val="000000"/>
              </a:solidFill>
              <a:latin typeface="Arial"/>
            </a:endParaRPr>
          </a:p>
        </p:txBody>
      </p:sp>
      <p:sp>
        <p:nvSpPr>
          <p:cNvPr id="461" name="Rectangle 59"/>
          <p:cNvSpPr>
            <a:spLocks noChangeArrowheads="1"/>
          </p:cNvSpPr>
          <p:nvPr/>
        </p:nvSpPr>
        <p:spPr bwMode="auto">
          <a:xfrm>
            <a:off x="6121016" y="6316539"/>
            <a:ext cx="16991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lgn="ctr"/>
            <a:r>
              <a:rPr lang="en-US" altLang="en-US" sz="1200" b="1" dirty="0" smtClean="0">
                <a:solidFill>
                  <a:srgbClr val="000000"/>
                </a:solidFill>
                <a:latin typeface="Arial"/>
              </a:rPr>
              <a:t>36</a:t>
            </a:r>
            <a:endParaRPr lang="en-US" altLang="en-US" sz="3600" b="1" dirty="0" smtClean="0">
              <a:solidFill>
                <a:srgbClr val="000000"/>
              </a:solidFill>
              <a:latin typeface="Arial"/>
            </a:endParaRPr>
          </a:p>
        </p:txBody>
      </p:sp>
      <p:sp>
        <p:nvSpPr>
          <p:cNvPr id="462" name="Rectangle 60"/>
          <p:cNvSpPr>
            <a:spLocks noChangeArrowheads="1"/>
          </p:cNvSpPr>
          <p:nvPr/>
        </p:nvSpPr>
        <p:spPr bwMode="auto">
          <a:xfrm>
            <a:off x="6733546" y="6120835"/>
            <a:ext cx="16991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lgn="ctr"/>
            <a:r>
              <a:rPr lang="en-US" altLang="en-US" sz="1200" b="1" dirty="0" smtClean="0">
                <a:solidFill>
                  <a:srgbClr val="000000"/>
                </a:solidFill>
                <a:latin typeface="Arial"/>
              </a:rPr>
              <a:t>23</a:t>
            </a:r>
            <a:endParaRPr lang="en-US" altLang="en-US" sz="3600" b="1" dirty="0" smtClean="0">
              <a:solidFill>
                <a:srgbClr val="000000"/>
              </a:solidFill>
              <a:latin typeface="Arial"/>
            </a:endParaRPr>
          </a:p>
        </p:txBody>
      </p:sp>
      <p:sp>
        <p:nvSpPr>
          <p:cNvPr id="463" name="Rectangle 61"/>
          <p:cNvSpPr>
            <a:spLocks noChangeArrowheads="1"/>
          </p:cNvSpPr>
          <p:nvPr/>
        </p:nvSpPr>
        <p:spPr bwMode="auto">
          <a:xfrm>
            <a:off x="6733546" y="6316539"/>
            <a:ext cx="16991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lgn="ctr"/>
            <a:r>
              <a:rPr lang="en-US" altLang="en-US" sz="1200" b="1" dirty="0" smtClean="0">
                <a:solidFill>
                  <a:srgbClr val="000000"/>
                </a:solidFill>
                <a:latin typeface="Arial"/>
              </a:rPr>
              <a:t>23</a:t>
            </a:r>
            <a:endParaRPr lang="en-US" altLang="en-US" sz="3600" b="1" dirty="0" smtClean="0">
              <a:solidFill>
                <a:srgbClr val="000000"/>
              </a:solidFill>
              <a:latin typeface="Arial"/>
            </a:endParaRPr>
          </a:p>
        </p:txBody>
      </p:sp>
      <p:sp>
        <p:nvSpPr>
          <p:cNvPr id="464" name="Rectangle 62"/>
          <p:cNvSpPr>
            <a:spLocks noChangeArrowheads="1"/>
          </p:cNvSpPr>
          <p:nvPr/>
        </p:nvSpPr>
        <p:spPr bwMode="auto">
          <a:xfrm>
            <a:off x="7337686" y="6120835"/>
            <a:ext cx="16145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lgn="ctr"/>
            <a:r>
              <a:rPr lang="en-US" altLang="en-US" sz="1200" b="1" dirty="0" smtClean="0">
                <a:solidFill>
                  <a:srgbClr val="000000"/>
                </a:solidFill>
                <a:latin typeface="Arial"/>
              </a:rPr>
              <a:t>11</a:t>
            </a:r>
            <a:endParaRPr lang="en-US" altLang="en-US" sz="3600" b="1" dirty="0" smtClean="0">
              <a:solidFill>
                <a:srgbClr val="000000"/>
              </a:solidFill>
              <a:latin typeface="Arial"/>
            </a:endParaRPr>
          </a:p>
        </p:txBody>
      </p:sp>
      <p:sp>
        <p:nvSpPr>
          <p:cNvPr id="465" name="Rectangle 63"/>
          <p:cNvSpPr>
            <a:spLocks noChangeArrowheads="1"/>
          </p:cNvSpPr>
          <p:nvPr/>
        </p:nvSpPr>
        <p:spPr bwMode="auto">
          <a:xfrm>
            <a:off x="7407771" y="6316539"/>
            <a:ext cx="8496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lgn="ctr"/>
            <a:r>
              <a:rPr lang="en-US" altLang="en-US" sz="1200" b="1" dirty="0" smtClean="0">
                <a:solidFill>
                  <a:srgbClr val="000000"/>
                </a:solidFill>
                <a:latin typeface="Arial"/>
              </a:rPr>
              <a:t>9</a:t>
            </a:r>
            <a:endParaRPr lang="en-US" altLang="en-US" sz="3600" b="1" dirty="0" smtClean="0">
              <a:solidFill>
                <a:srgbClr val="000000"/>
              </a:solidFill>
              <a:latin typeface="Arial"/>
            </a:endParaRPr>
          </a:p>
        </p:txBody>
      </p:sp>
      <p:sp>
        <p:nvSpPr>
          <p:cNvPr id="466" name="Rectangle 64"/>
          <p:cNvSpPr>
            <a:spLocks noChangeArrowheads="1"/>
          </p:cNvSpPr>
          <p:nvPr/>
        </p:nvSpPr>
        <p:spPr bwMode="auto">
          <a:xfrm>
            <a:off x="7974803" y="6120835"/>
            <a:ext cx="8496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lgn="ctr"/>
            <a:r>
              <a:rPr lang="en-US" altLang="en-US" sz="1200" b="1" dirty="0" smtClean="0">
                <a:solidFill>
                  <a:srgbClr val="000000"/>
                </a:solidFill>
                <a:latin typeface="Arial"/>
              </a:rPr>
              <a:t>2</a:t>
            </a:r>
            <a:endParaRPr lang="en-US" altLang="en-US" sz="3600" b="1" dirty="0" smtClean="0">
              <a:solidFill>
                <a:srgbClr val="000000"/>
              </a:solidFill>
              <a:latin typeface="Arial"/>
            </a:endParaRPr>
          </a:p>
        </p:txBody>
      </p:sp>
      <p:sp>
        <p:nvSpPr>
          <p:cNvPr id="467" name="Rectangle 65"/>
          <p:cNvSpPr>
            <a:spLocks noChangeArrowheads="1"/>
          </p:cNvSpPr>
          <p:nvPr/>
        </p:nvSpPr>
        <p:spPr bwMode="auto">
          <a:xfrm>
            <a:off x="7974803" y="6316539"/>
            <a:ext cx="8496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lgn="ctr"/>
            <a:r>
              <a:rPr lang="en-US" altLang="en-US" sz="1200" b="1" dirty="0" smtClean="0">
                <a:solidFill>
                  <a:srgbClr val="000000"/>
                </a:solidFill>
                <a:latin typeface="Arial"/>
              </a:rPr>
              <a:t>0</a:t>
            </a:r>
            <a:endParaRPr lang="en-US" altLang="en-US" sz="3600" b="1" dirty="0" smtClean="0">
              <a:solidFill>
                <a:srgbClr val="000000"/>
              </a:solidFill>
              <a:latin typeface="Arial"/>
            </a:endParaRPr>
          </a:p>
        </p:txBody>
      </p:sp>
      <p:sp>
        <p:nvSpPr>
          <p:cNvPr id="468" name="Rectangle 66"/>
          <p:cNvSpPr>
            <a:spLocks noChangeArrowheads="1"/>
          </p:cNvSpPr>
          <p:nvPr/>
        </p:nvSpPr>
        <p:spPr bwMode="auto">
          <a:xfrm>
            <a:off x="8533316" y="5368922"/>
            <a:ext cx="19877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lgn="ctr"/>
            <a:r>
              <a:rPr lang="en-US" altLang="en-US" sz="1400" b="1" dirty="0" smtClean="0">
                <a:solidFill>
                  <a:srgbClr val="000000"/>
                </a:solidFill>
              </a:rPr>
              <a:t>36</a:t>
            </a:r>
            <a:endParaRPr lang="en-US" altLang="en-US" sz="3200" b="1" dirty="0" smtClean="0">
              <a:solidFill>
                <a:srgbClr val="000000"/>
              </a:solidFill>
            </a:endParaRPr>
          </a:p>
        </p:txBody>
      </p:sp>
      <p:sp>
        <p:nvSpPr>
          <p:cNvPr id="469" name="Rectangle 68"/>
          <p:cNvSpPr>
            <a:spLocks noChangeArrowheads="1"/>
          </p:cNvSpPr>
          <p:nvPr/>
        </p:nvSpPr>
        <p:spPr bwMode="auto">
          <a:xfrm>
            <a:off x="3988273" y="5652283"/>
            <a:ext cx="197643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lgn="ctr"/>
            <a:r>
              <a:rPr lang="en-US" altLang="en-US" sz="1400" b="1" dirty="0" smtClean="0">
                <a:solidFill>
                  <a:srgbClr val="000000"/>
                </a:solidFill>
                <a:latin typeface="Arial"/>
              </a:rPr>
              <a:t>Survival Time (months)</a:t>
            </a:r>
            <a:endParaRPr lang="en-US" altLang="en-US" sz="3200" b="1" dirty="0" smtClean="0">
              <a:solidFill>
                <a:srgbClr val="000000"/>
              </a:solidFill>
              <a:latin typeface="Arial"/>
            </a:endParaRPr>
          </a:p>
        </p:txBody>
      </p:sp>
      <p:sp>
        <p:nvSpPr>
          <p:cNvPr id="470" name="Rectangle 77"/>
          <p:cNvSpPr>
            <a:spLocks noChangeArrowheads="1"/>
          </p:cNvSpPr>
          <p:nvPr/>
        </p:nvSpPr>
        <p:spPr bwMode="auto">
          <a:xfrm>
            <a:off x="1204587" y="6120835"/>
            <a:ext cx="25487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lgn="ctr"/>
            <a:r>
              <a:rPr lang="en-US" altLang="en-US" sz="1200" b="1" dirty="0" smtClean="0">
                <a:solidFill>
                  <a:srgbClr val="000000"/>
                </a:solidFill>
                <a:latin typeface="Arial"/>
              </a:rPr>
              <a:t>628</a:t>
            </a:r>
            <a:endParaRPr lang="en-US" altLang="en-US" sz="3600" b="1" dirty="0" smtClean="0">
              <a:solidFill>
                <a:srgbClr val="000000"/>
              </a:solidFill>
              <a:latin typeface="Arial"/>
            </a:endParaRPr>
          </a:p>
        </p:txBody>
      </p:sp>
      <p:sp>
        <p:nvSpPr>
          <p:cNvPr id="471" name="Rectangle 78"/>
          <p:cNvSpPr>
            <a:spLocks noChangeArrowheads="1"/>
          </p:cNvSpPr>
          <p:nvPr/>
        </p:nvSpPr>
        <p:spPr bwMode="auto">
          <a:xfrm>
            <a:off x="1204587" y="6316539"/>
            <a:ext cx="25487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lgn="ctr"/>
            <a:r>
              <a:rPr lang="en-US" altLang="en-US" sz="1200" b="1" dirty="0" smtClean="0">
                <a:solidFill>
                  <a:srgbClr val="000000"/>
                </a:solidFill>
                <a:latin typeface="Arial"/>
              </a:rPr>
              <a:t>625</a:t>
            </a:r>
            <a:endParaRPr lang="en-US" altLang="en-US" sz="3600" b="1" dirty="0" smtClean="0">
              <a:solidFill>
                <a:srgbClr val="000000"/>
              </a:solidFill>
              <a:latin typeface="Arial"/>
            </a:endParaRPr>
          </a:p>
        </p:txBody>
      </p:sp>
      <p:sp>
        <p:nvSpPr>
          <p:cNvPr id="472" name="Rectangle 79"/>
          <p:cNvSpPr>
            <a:spLocks noChangeArrowheads="1"/>
          </p:cNvSpPr>
          <p:nvPr/>
        </p:nvSpPr>
        <p:spPr bwMode="auto">
          <a:xfrm>
            <a:off x="8591707" y="6120835"/>
            <a:ext cx="8496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lgn="ctr"/>
            <a:r>
              <a:rPr lang="en-US" altLang="en-US" sz="1200" b="1" dirty="0" smtClean="0">
                <a:solidFill>
                  <a:srgbClr val="000000"/>
                </a:solidFill>
                <a:latin typeface="Arial"/>
              </a:rPr>
              <a:t>0</a:t>
            </a:r>
            <a:endParaRPr lang="en-US" altLang="en-US" sz="3600" b="1" dirty="0" smtClean="0">
              <a:solidFill>
                <a:srgbClr val="000000"/>
              </a:solidFill>
              <a:latin typeface="Arial"/>
            </a:endParaRPr>
          </a:p>
        </p:txBody>
      </p:sp>
      <p:sp>
        <p:nvSpPr>
          <p:cNvPr id="473" name="Rectangle 80"/>
          <p:cNvSpPr>
            <a:spLocks noChangeArrowheads="1"/>
          </p:cNvSpPr>
          <p:nvPr/>
        </p:nvSpPr>
        <p:spPr bwMode="auto">
          <a:xfrm>
            <a:off x="8591707" y="6316539"/>
            <a:ext cx="8496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lgn="ctr"/>
            <a:r>
              <a:rPr lang="en-US" altLang="en-US" sz="1200" b="1" dirty="0" smtClean="0">
                <a:solidFill>
                  <a:srgbClr val="000000"/>
                </a:solidFill>
                <a:latin typeface="Arial"/>
              </a:rPr>
              <a:t>0</a:t>
            </a:r>
            <a:endParaRPr lang="en-US" altLang="en-US" sz="3600" b="1" dirty="0" smtClean="0">
              <a:solidFill>
                <a:srgbClr val="000000"/>
              </a:solidFill>
              <a:latin typeface="Arial"/>
            </a:endParaRPr>
          </a:p>
        </p:txBody>
      </p:sp>
      <p:grpSp>
        <p:nvGrpSpPr>
          <p:cNvPr id="8" name="Group 473"/>
          <p:cNvGrpSpPr/>
          <p:nvPr/>
        </p:nvGrpSpPr>
        <p:grpSpPr>
          <a:xfrm>
            <a:off x="1432573" y="4359787"/>
            <a:ext cx="1222667" cy="677172"/>
            <a:chOff x="2165816" y="4106454"/>
            <a:chExt cx="1094257" cy="514865"/>
          </a:xfrm>
        </p:grpSpPr>
        <p:sp>
          <p:nvSpPr>
            <p:cNvPr id="753" name="Rectangle 73"/>
            <p:cNvSpPr>
              <a:spLocks noChangeArrowheads="1"/>
            </p:cNvSpPr>
            <p:nvPr/>
          </p:nvSpPr>
          <p:spPr bwMode="auto">
            <a:xfrm>
              <a:off x="2443758" y="4106454"/>
              <a:ext cx="816315" cy="163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400" b="1" dirty="0" smtClean="0">
                  <a:solidFill>
                    <a:srgbClr val="000000"/>
                  </a:solidFill>
                </a:rPr>
                <a:t>RAM+DOC</a:t>
              </a:r>
              <a:endParaRPr lang="en-US" altLang="en-US" sz="3200" b="1" dirty="0" smtClean="0">
                <a:solidFill>
                  <a:srgbClr val="000000"/>
                </a:solidFill>
              </a:endParaRPr>
            </a:p>
          </p:txBody>
        </p:sp>
        <p:sp>
          <p:nvSpPr>
            <p:cNvPr id="754" name="Rectangle 74"/>
            <p:cNvSpPr>
              <a:spLocks noChangeArrowheads="1"/>
            </p:cNvSpPr>
            <p:nvPr/>
          </p:nvSpPr>
          <p:spPr bwMode="auto">
            <a:xfrm>
              <a:off x="2443757" y="4286576"/>
              <a:ext cx="655635" cy="163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400" b="1" dirty="0" smtClean="0">
                  <a:solidFill>
                    <a:srgbClr val="000000"/>
                  </a:solidFill>
                </a:rPr>
                <a:t>PL+DOC</a:t>
              </a:r>
              <a:endParaRPr lang="en-US" altLang="en-US" sz="3200" b="1" dirty="0" smtClean="0">
                <a:solidFill>
                  <a:srgbClr val="000000"/>
                </a:solidFill>
              </a:endParaRPr>
            </a:p>
          </p:txBody>
        </p:sp>
        <p:sp>
          <p:nvSpPr>
            <p:cNvPr id="756" name="Line 146"/>
            <p:cNvSpPr>
              <a:spLocks noChangeShapeType="1"/>
            </p:cNvSpPr>
            <p:nvPr/>
          </p:nvSpPr>
          <p:spPr bwMode="auto">
            <a:xfrm>
              <a:off x="2275456" y="4529879"/>
              <a:ext cx="0" cy="9144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153"/>
              <a:endParaRPr lang="en-US" sz="3200" b="1" dirty="0">
                <a:solidFill>
                  <a:srgbClr val="000000"/>
                </a:solidFill>
              </a:endParaRPr>
            </a:p>
          </p:txBody>
        </p:sp>
        <p:sp>
          <p:nvSpPr>
            <p:cNvPr id="757" name="Line 147"/>
            <p:cNvSpPr>
              <a:spLocks noChangeShapeType="1"/>
            </p:cNvSpPr>
            <p:nvPr/>
          </p:nvSpPr>
          <p:spPr bwMode="auto">
            <a:xfrm>
              <a:off x="2165816" y="4196515"/>
              <a:ext cx="223195" cy="0"/>
            </a:xfrm>
            <a:prstGeom prst="line">
              <a:avLst/>
            </a:prstGeom>
            <a:noFill/>
            <a:ln w="19050">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153"/>
              <a:endParaRPr lang="en-US" sz="3200" b="1" dirty="0">
                <a:solidFill>
                  <a:srgbClr val="000000"/>
                </a:solidFill>
              </a:endParaRPr>
            </a:p>
          </p:txBody>
        </p:sp>
        <p:sp>
          <p:nvSpPr>
            <p:cNvPr id="758" name="Line 148"/>
            <p:cNvSpPr>
              <a:spLocks noChangeShapeType="1"/>
            </p:cNvSpPr>
            <p:nvPr/>
          </p:nvSpPr>
          <p:spPr bwMode="auto">
            <a:xfrm>
              <a:off x="2165816" y="4380553"/>
              <a:ext cx="223195" cy="0"/>
            </a:xfrm>
            <a:prstGeom prst="line">
              <a:avLst/>
            </a:prstGeom>
            <a:noFill/>
            <a:ln w="1905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153"/>
              <a:endParaRPr lang="en-US" sz="3200" b="1" dirty="0">
                <a:solidFill>
                  <a:srgbClr val="000000"/>
                </a:solidFill>
              </a:endParaRPr>
            </a:p>
          </p:txBody>
        </p:sp>
      </p:grpSp>
      <p:sp>
        <p:nvSpPr>
          <p:cNvPr id="475" name="Line 149"/>
          <p:cNvSpPr>
            <a:spLocks noChangeShapeType="1"/>
          </p:cNvSpPr>
          <p:nvPr/>
        </p:nvSpPr>
        <p:spPr bwMode="auto">
          <a:xfrm flipV="1">
            <a:off x="1366945" y="1400211"/>
            <a:ext cx="0" cy="36080"/>
          </a:xfrm>
          <a:prstGeom prst="line">
            <a:avLst/>
          </a:prstGeom>
          <a:noFill/>
          <a:ln w="127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153"/>
            <a:endParaRPr lang="en-US" sz="3200" b="1" dirty="0">
              <a:solidFill>
                <a:srgbClr val="000000"/>
              </a:solidFill>
            </a:endParaRPr>
          </a:p>
        </p:txBody>
      </p:sp>
      <p:sp>
        <p:nvSpPr>
          <p:cNvPr id="476" name="Line 150"/>
          <p:cNvSpPr>
            <a:spLocks noChangeShapeType="1"/>
          </p:cNvSpPr>
          <p:nvPr/>
        </p:nvSpPr>
        <p:spPr bwMode="auto">
          <a:xfrm flipV="1">
            <a:off x="1480700" y="1467162"/>
            <a:ext cx="0" cy="36080"/>
          </a:xfrm>
          <a:prstGeom prst="line">
            <a:avLst/>
          </a:prstGeom>
          <a:noFill/>
          <a:ln w="127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153"/>
            <a:endParaRPr lang="en-US" sz="3200" b="1" dirty="0">
              <a:solidFill>
                <a:srgbClr val="000000"/>
              </a:solidFill>
            </a:endParaRPr>
          </a:p>
        </p:txBody>
      </p:sp>
      <p:sp>
        <p:nvSpPr>
          <p:cNvPr id="477" name="Line 151"/>
          <p:cNvSpPr>
            <a:spLocks noChangeShapeType="1"/>
          </p:cNvSpPr>
          <p:nvPr/>
        </p:nvSpPr>
        <p:spPr bwMode="auto">
          <a:xfrm flipV="1">
            <a:off x="1502576" y="1487763"/>
            <a:ext cx="0" cy="36080"/>
          </a:xfrm>
          <a:prstGeom prst="line">
            <a:avLst/>
          </a:prstGeom>
          <a:noFill/>
          <a:ln w="127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153"/>
            <a:endParaRPr lang="en-US" sz="3200" b="1" dirty="0">
              <a:solidFill>
                <a:srgbClr val="000000"/>
              </a:solidFill>
            </a:endParaRPr>
          </a:p>
        </p:txBody>
      </p:sp>
      <p:sp>
        <p:nvSpPr>
          <p:cNvPr id="478" name="Line 152"/>
          <p:cNvSpPr>
            <a:spLocks noChangeShapeType="1"/>
          </p:cNvSpPr>
          <p:nvPr/>
        </p:nvSpPr>
        <p:spPr bwMode="auto">
          <a:xfrm flipV="1">
            <a:off x="1524452" y="1498064"/>
            <a:ext cx="0" cy="36080"/>
          </a:xfrm>
          <a:prstGeom prst="line">
            <a:avLst/>
          </a:prstGeom>
          <a:noFill/>
          <a:ln w="127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153"/>
            <a:endParaRPr lang="en-US" sz="3200" b="1" dirty="0">
              <a:solidFill>
                <a:srgbClr val="000000"/>
              </a:solidFill>
            </a:endParaRPr>
          </a:p>
        </p:txBody>
      </p:sp>
      <p:sp>
        <p:nvSpPr>
          <p:cNvPr id="479" name="Line 153"/>
          <p:cNvSpPr>
            <a:spLocks noChangeShapeType="1"/>
          </p:cNvSpPr>
          <p:nvPr/>
        </p:nvSpPr>
        <p:spPr bwMode="auto">
          <a:xfrm flipV="1">
            <a:off x="1555078" y="1518663"/>
            <a:ext cx="0" cy="36080"/>
          </a:xfrm>
          <a:prstGeom prst="line">
            <a:avLst/>
          </a:prstGeom>
          <a:noFill/>
          <a:ln w="127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153"/>
            <a:endParaRPr lang="en-US" sz="3200" b="1" dirty="0">
              <a:solidFill>
                <a:srgbClr val="000000"/>
              </a:solidFill>
            </a:endParaRPr>
          </a:p>
        </p:txBody>
      </p:sp>
      <p:sp>
        <p:nvSpPr>
          <p:cNvPr id="480" name="Line 154"/>
          <p:cNvSpPr>
            <a:spLocks noChangeShapeType="1"/>
          </p:cNvSpPr>
          <p:nvPr/>
        </p:nvSpPr>
        <p:spPr bwMode="auto">
          <a:xfrm flipV="1">
            <a:off x="1576954" y="1554714"/>
            <a:ext cx="0" cy="36080"/>
          </a:xfrm>
          <a:prstGeom prst="line">
            <a:avLst/>
          </a:prstGeom>
          <a:noFill/>
          <a:ln w="127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153"/>
            <a:endParaRPr lang="en-US" sz="3200" b="1" dirty="0">
              <a:solidFill>
                <a:srgbClr val="000000"/>
              </a:solidFill>
            </a:endParaRPr>
          </a:p>
        </p:txBody>
      </p:sp>
      <p:sp>
        <p:nvSpPr>
          <p:cNvPr id="481" name="Line 155"/>
          <p:cNvSpPr>
            <a:spLocks noChangeShapeType="1"/>
          </p:cNvSpPr>
          <p:nvPr/>
        </p:nvSpPr>
        <p:spPr bwMode="auto">
          <a:xfrm flipV="1">
            <a:off x="1598831" y="1570164"/>
            <a:ext cx="0" cy="36080"/>
          </a:xfrm>
          <a:prstGeom prst="line">
            <a:avLst/>
          </a:prstGeom>
          <a:noFill/>
          <a:ln w="127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153"/>
            <a:endParaRPr lang="en-US" sz="3200" b="1" dirty="0">
              <a:solidFill>
                <a:srgbClr val="000000"/>
              </a:solidFill>
            </a:endParaRPr>
          </a:p>
        </p:txBody>
      </p:sp>
      <p:sp>
        <p:nvSpPr>
          <p:cNvPr id="482" name="Line 156"/>
          <p:cNvSpPr>
            <a:spLocks noChangeShapeType="1"/>
          </p:cNvSpPr>
          <p:nvPr/>
        </p:nvSpPr>
        <p:spPr bwMode="auto">
          <a:xfrm flipV="1">
            <a:off x="1607580" y="1580465"/>
            <a:ext cx="0" cy="36080"/>
          </a:xfrm>
          <a:prstGeom prst="line">
            <a:avLst/>
          </a:prstGeom>
          <a:noFill/>
          <a:ln w="127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153"/>
            <a:endParaRPr lang="en-US" sz="3200" b="1" dirty="0">
              <a:solidFill>
                <a:srgbClr val="000000"/>
              </a:solidFill>
            </a:endParaRPr>
          </a:p>
        </p:txBody>
      </p:sp>
      <p:sp>
        <p:nvSpPr>
          <p:cNvPr id="483" name="Line 157"/>
          <p:cNvSpPr>
            <a:spLocks noChangeShapeType="1"/>
          </p:cNvSpPr>
          <p:nvPr/>
        </p:nvSpPr>
        <p:spPr bwMode="auto">
          <a:xfrm flipV="1">
            <a:off x="1620707" y="1585615"/>
            <a:ext cx="0" cy="36080"/>
          </a:xfrm>
          <a:prstGeom prst="line">
            <a:avLst/>
          </a:prstGeom>
          <a:noFill/>
          <a:ln w="127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153"/>
            <a:endParaRPr lang="en-US" sz="3200" b="1" dirty="0">
              <a:solidFill>
                <a:srgbClr val="000000"/>
              </a:solidFill>
            </a:endParaRPr>
          </a:p>
        </p:txBody>
      </p:sp>
      <p:sp>
        <p:nvSpPr>
          <p:cNvPr id="484" name="Line 158"/>
          <p:cNvSpPr>
            <a:spLocks noChangeShapeType="1"/>
          </p:cNvSpPr>
          <p:nvPr/>
        </p:nvSpPr>
        <p:spPr bwMode="auto">
          <a:xfrm flipV="1">
            <a:off x="1638208" y="1595915"/>
            <a:ext cx="0" cy="36080"/>
          </a:xfrm>
          <a:prstGeom prst="line">
            <a:avLst/>
          </a:prstGeom>
          <a:noFill/>
          <a:ln w="127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153"/>
            <a:endParaRPr lang="en-US" sz="3200" b="1" dirty="0">
              <a:solidFill>
                <a:srgbClr val="000000"/>
              </a:solidFill>
            </a:endParaRPr>
          </a:p>
        </p:txBody>
      </p:sp>
      <p:sp>
        <p:nvSpPr>
          <p:cNvPr id="485" name="Line 159"/>
          <p:cNvSpPr>
            <a:spLocks noChangeShapeType="1"/>
          </p:cNvSpPr>
          <p:nvPr/>
        </p:nvSpPr>
        <p:spPr bwMode="auto">
          <a:xfrm flipV="1">
            <a:off x="1655707" y="1606215"/>
            <a:ext cx="0" cy="36080"/>
          </a:xfrm>
          <a:prstGeom prst="line">
            <a:avLst/>
          </a:prstGeom>
          <a:noFill/>
          <a:ln w="127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153"/>
            <a:endParaRPr lang="en-US" sz="3200" b="1" dirty="0">
              <a:solidFill>
                <a:srgbClr val="000000"/>
              </a:solidFill>
            </a:endParaRPr>
          </a:p>
        </p:txBody>
      </p:sp>
      <p:sp>
        <p:nvSpPr>
          <p:cNvPr id="486" name="Line 160"/>
          <p:cNvSpPr>
            <a:spLocks noChangeShapeType="1"/>
          </p:cNvSpPr>
          <p:nvPr/>
        </p:nvSpPr>
        <p:spPr bwMode="auto">
          <a:xfrm flipV="1">
            <a:off x="1668834" y="1626815"/>
            <a:ext cx="0" cy="36080"/>
          </a:xfrm>
          <a:prstGeom prst="line">
            <a:avLst/>
          </a:prstGeom>
          <a:noFill/>
          <a:ln w="127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153"/>
            <a:endParaRPr lang="en-US" sz="3200" b="1" dirty="0">
              <a:solidFill>
                <a:srgbClr val="000000"/>
              </a:solidFill>
            </a:endParaRPr>
          </a:p>
        </p:txBody>
      </p:sp>
      <p:sp>
        <p:nvSpPr>
          <p:cNvPr id="487" name="Line 161"/>
          <p:cNvSpPr>
            <a:spLocks noChangeShapeType="1"/>
          </p:cNvSpPr>
          <p:nvPr/>
        </p:nvSpPr>
        <p:spPr bwMode="auto">
          <a:xfrm flipV="1">
            <a:off x="1686335" y="1637116"/>
            <a:ext cx="0" cy="36080"/>
          </a:xfrm>
          <a:prstGeom prst="line">
            <a:avLst/>
          </a:prstGeom>
          <a:noFill/>
          <a:ln w="127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153"/>
            <a:endParaRPr lang="en-US" sz="3200" b="1" dirty="0">
              <a:solidFill>
                <a:srgbClr val="000000"/>
              </a:solidFill>
            </a:endParaRPr>
          </a:p>
        </p:txBody>
      </p:sp>
      <p:sp>
        <p:nvSpPr>
          <p:cNvPr id="488" name="Line 162"/>
          <p:cNvSpPr>
            <a:spLocks noChangeShapeType="1"/>
          </p:cNvSpPr>
          <p:nvPr/>
        </p:nvSpPr>
        <p:spPr bwMode="auto">
          <a:xfrm flipV="1">
            <a:off x="1708210" y="1657716"/>
            <a:ext cx="0" cy="36080"/>
          </a:xfrm>
          <a:prstGeom prst="line">
            <a:avLst/>
          </a:prstGeom>
          <a:noFill/>
          <a:ln w="127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153"/>
            <a:endParaRPr lang="en-US" sz="3200" b="1" dirty="0">
              <a:solidFill>
                <a:srgbClr val="000000"/>
              </a:solidFill>
            </a:endParaRPr>
          </a:p>
        </p:txBody>
      </p:sp>
      <p:sp>
        <p:nvSpPr>
          <p:cNvPr id="489" name="Line 163"/>
          <p:cNvSpPr>
            <a:spLocks noChangeShapeType="1"/>
          </p:cNvSpPr>
          <p:nvPr/>
        </p:nvSpPr>
        <p:spPr bwMode="auto">
          <a:xfrm flipV="1">
            <a:off x="1786963" y="1698917"/>
            <a:ext cx="0" cy="36080"/>
          </a:xfrm>
          <a:prstGeom prst="line">
            <a:avLst/>
          </a:prstGeom>
          <a:noFill/>
          <a:ln w="127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153"/>
            <a:endParaRPr lang="en-US" sz="3200" b="1" dirty="0">
              <a:solidFill>
                <a:srgbClr val="000000"/>
              </a:solidFill>
            </a:endParaRPr>
          </a:p>
        </p:txBody>
      </p:sp>
      <p:sp>
        <p:nvSpPr>
          <p:cNvPr id="490" name="Line 164"/>
          <p:cNvSpPr>
            <a:spLocks noChangeShapeType="1"/>
          </p:cNvSpPr>
          <p:nvPr/>
        </p:nvSpPr>
        <p:spPr bwMode="auto">
          <a:xfrm flipV="1">
            <a:off x="1874468" y="1765868"/>
            <a:ext cx="0" cy="36080"/>
          </a:xfrm>
          <a:prstGeom prst="line">
            <a:avLst/>
          </a:prstGeom>
          <a:noFill/>
          <a:ln w="127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153"/>
            <a:endParaRPr lang="en-US" sz="3200" b="1" dirty="0">
              <a:solidFill>
                <a:srgbClr val="000000"/>
              </a:solidFill>
            </a:endParaRPr>
          </a:p>
        </p:txBody>
      </p:sp>
      <p:sp>
        <p:nvSpPr>
          <p:cNvPr id="491" name="Line 165"/>
          <p:cNvSpPr>
            <a:spLocks noChangeShapeType="1"/>
          </p:cNvSpPr>
          <p:nvPr/>
        </p:nvSpPr>
        <p:spPr bwMode="auto">
          <a:xfrm flipV="1">
            <a:off x="1883219" y="1776169"/>
            <a:ext cx="0" cy="36080"/>
          </a:xfrm>
          <a:prstGeom prst="line">
            <a:avLst/>
          </a:prstGeom>
          <a:noFill/>
          <a:ln w="127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153"/>
            <a:endParaRPr lang="en-US" sz="3200" b="1" dirty="0">
              <a:solidFill>
                <a:srgbClr val="000000"/>
              </a:solidFill>
            </a:endParaRPr>
          </a:p>
        </p:txBody>
      </p:sp>
      <p:sp>
        <p:nvSpPr>
          <p:cNvPr id="492" name="Line 166"/>
          <p:cNvSpPr>
            <a:spLocks noChangeShapeType="1"/>
          </p:cNvSpPr>
          <p:nvPr/>
        </p:nvSpPr>
        <p:spPr bwMode="auto">
          <a:xfrm flipV="1">
            <a:off x="1953222" y="1843120"/>
            <a:ext cx="0" cy="36080"/>
          </a:xfrm>
          <a:prstGeom prst="line">
            <a:avLst/>
          </a:prstGeom>
          <a:noFill/>
          <a:ln w="127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153"/>
            <a:endParaRPr lang="en-US" sz="3200" b="1" dirty="0">
              <a:solidFill>
                <a:srgbClr val="000000"/>
              </a:solidFill>
            </a:endParaRPr>
          </a:p>
        </p:txBody>
      </p:sp>
      <p:sp>
        <p:nvSpPr>
          <p:cNvPr id="493" name="Line 167"/>
          <p:cNvSpPr>
            <a:spLocks noChangeShapeType="1"/>
          </p:cNvSpPr>
          <p:nvPr/>
        </p:nvSpPr>
        <p:spPr bwMode="auto">
          <a:xfrm flipV="1">
            <a:off x="1961972" y="1858570"/>
            <a:ext cx="0" cy="36080"/>
          </a:xfrm>
          <a:prstGeom prst="line">
            <a:avLst/>
          </a:prstGeom>
          <a:noFill/>
          <a:ln w="127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153"/>
            <a:endParaRPr lang="en-US" sz="3200" b="1" dirty="0">
              <a:solidFill>
                <a:srgbClr val="000000"/>
              </a:solidFill>
            </a:endParaRPr>
          </a:p>
        </p:txBody>
      </p:sp>
      <p:sp>
        <p:nvSpPr>
          <p:cNvPr id="494" name="Line 168"/>
          <p:cNvSpPr>
            <a:spLocks noChangeShapeType="1"/>
          </p:cNvSpPr>
          <p:nvPr/>
        </p:nvSpPr>
        <p:spPr bwMode="auto">
          <a:xfrm flipV="1">
            <a:off x="2005724" y="1884320"/>
            <a:ext cx="0" cy="36080"/>
          </a:xfrm>
          <a:prstGeom prst="line">
            <a:avLst/>
          </a:prstGeom>
          <a:noFill/>
          <a:ln w="127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153"/>
            <a:endParaRPr lang="en-US" sz="3200" b="1" dirty="0">
              <a:solidFill>
                <a:srgbClr val="000000"/>
              </a:solidFill>
            </a:endParaRPr>
          </a:p>
        </p:txBody>
      </p:sp>
      <p:sp>
        <p:nvSpPr>
          <p:cNvPr id="495" name="Line 169"/>
          <p:cNvSpPr>
            <a:spLocks noChangeShapeType="1"/>
          </p:cNvSpPr>
          <p:nvPr/>
        </p:nvSpPr>
        <p:spPr bwMode="auto">
          <a:xfrm flipV="1">
            <a:off x="2014476" y="1889471"/>
            <a:ext cx="0" cy="36080"/>
          </a:xfrm>
          <a:prstGeom prst="line">
            <a:avLst/>
          </a:prstGeom>
          <a:noFill/>
          <a:ln w="127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153"/>
            <a:endParaRPr lang="en-US" sz="3200" b="1" dirty="0">
              <a:solidFill>
                <a:srgbClr val="000000"/>
              </a:solidFill>
            </a:endParaRPr>
          </a:p>
        </p:txBody>
      </p:sp>
      <p:sp>
        <p:nvSpPr>
          <p:cNvPr id="496" name="Line 170"/>
          <p:cNvSpPr>
            <a:spLocks noChangeShapeType="1"/>
          </p:cNvSpPr>
          <p:nvPr/>
        </p:nvSpPr>
        <p:spPr bwMode="auto">
          <a:xfrm flipV="1">
            <a:off x="2058228" y="1930672"/>
            <a:ext cx="0" cy="36080"/>
          </a:xfrm>
          <a:prstGeom prst="line">
            <a:avLst/>
          </a:prstGeom>
          <a:noFill/>
          <a:ln w="127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153"/>
            <a:endParaRPr lang="en-US" sz="3200" b="1" dirty="0">
              <a:solidFill>
                <a:srgbClr val="000000"/>
              </a:solidFill>
            </a:endParaRPr>
          </a:p>
        </p:txBody>
      </p:sp>
      <p:sp>
        <p:nvSpPr>
          <p:cNvPr id="497" name="Line 171"/>
          <p:cNvSpPr>
            <a:spLocks noChangeShapeType="1"/>
          </p:cNvSpPr>
          <p:nvPr/>
        </p:nvSpPr>
        <p:spPr bwMode="auto">
          <a:xfrm flipV="1">
            <a:off x="2329490" y="2246638"/>
            <a:ext cx="0" cy="36080"/>
          </a:xfrm>
          <a:prstGeom prst="line">
            <a:avLst/>
          </a:prstGeom>
          <a:noFill/>
          <a:ln w="127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153"/>
            <a:endParaRPr lang="en-US" sz="3200" b="1" dirty="0">
              <a:solidFill>
                <a:srgbClr val="000000"/>
              </a:solidFill>
            </a:endParaRPr>
          </a:p>
        </p:txBody>
      </p:sp>
      <p:sp>
        <p:nvSpPr>
          <p:cNvPr id="498" name="Line 172"/>
          <p:cNvSpPr>
            <a:spLocks noChangeShapeType="1"/>
          </p:cNvSpPr>
          <p:nvPr/>
        </p:nvSpPr>
        <p:spPr bwMode="auto">
          <a:xfrm flipV="1">
            <a:off x="2390743" y="2328342"/>
            <a:ext cx="0" cy="36080"/>
          </a:xfrm>
          <a:prstGeom prst="line">
            <a:avLst/>
          </a:prstGeom>
          <a:noFill/>
          <a:ln w="127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153"/>
            <a:endParaRPr lang="en-US" sz="3200" b="1" dirty="0">
              <a:solidFill>
                <a:srgbClr val="000000"/>
              </a:solidFill>
            </a:endParaRPr>
          </a:p>
        </p:txBody>
      </p:sp>
      <p:sp>
        <p:nvSpPr>
          <p:cNvPr id="499" name="Line 173"/>
          <p:cNvSpPr>
            <a:spLocks noChangeShapeType="1"/>
          </p:cNvSpPr>
          <p:nvPr/>
        </p:nvSpPr>
        <p:spPr bwMode="auto">
          <a:xfrm flipV="1">
            <a:off x="2460746" y="2405594"/>
            <a:ext cx="0" cy="36080"/>
          </a:xfrm>
          <a:prstGeom prst="line">
            <a:avLst/>
          </a:prstGeom>
          <a:noFill/>
          <a:ln w="127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153"/>
            <a:endParaRPr lang="en-US" sz="3200" b="1" dirty="0">
              <a:solidFill>
                <a:srgbClr val="000000"/>
              </a:solidFill>
            </a:endParaRPr>
          </a:p>
        </p:txBody>
      </p:sp>
      <p:sp>
        <p:nvSpPr>
          <p:cNvPr id="500" name="Line 174"/>
          <p:cNvSpPr>
            <a:spLocks noChangeShapeType="1"/>
          </p:cNvSpPr>
          <p:nvPr/>
        </p:nvSpPr>
        <p:spPr bwMode="auto">
          <a:xfrm flipV="1">
            <a:off x="2583251" y="2503446"/>
            <a:ext cx="0" cy="36080"/>
          </a:xfrm>
          <a:prstGeom prst="line">
            <a:avLst/>
          </a:prstGeom>
          <a:noFill/>
          <a:ln w="127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153"/>
            <a:endParaRPr lang="en-US" sz="3200" b="1" dirty="0">
              <a:solidFill>
                <a:srgbClr val="000000"/>
              </a:solidFill>
            </a:endParaRPr>
          </a:p>
        </p:txBody>
      </p:sp>
      <p:sp>
        <p:nvSpPr>
          <p:cNvPr id="501" name="Line 175"/>
          <p:cNvSpPr>
            <a:spLocks noChangeShapeType="1"/>
          </p:cNvSpPr>
          <p:nvPr/>
        </p:nvSpPr>
        <p:spPr bwMode="auto">
          <a:xfrm flipV="1">
            <a:off x="2648880" y="2549796"/>
            <a:ext cx="0" cy="36080"/>
          </a:xfrm>
          <a:prstGeom prst="line">
            <a:avLst/>
          </a:prstGeom>
          <a:noFill/>
          <a:ln w="127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153"/>
            <a:endParaRPr lang="en-US" sz="3200" b="1" dirty="0">
              <a:solidFill>
                <a:srgbClr val="000000"/>
              </a:solidFill>
            </a:endParaRPr>
          </a:p>
        </p:txBody>
      </p:sp>
      <p:sp>
        <p:nvSpPr>
          <p:cNvPr id="502" name="Line 176"/>
          <p:cNvSpPr>
            <a:spLocks noChangeShapeType="1"/>
          </p:cNvSpPr>
          <p:nvPr/>
        </p:nvSpPr>
        <p:spPr bwMode="auto">
          <a:xfrm flipV="1">
            <a:off x="2928893" y="2797001"/>
            <a:ext cx="0" cy="36080"/>
          </a:xfrm>
          <a:prstGeom prst="line">
            <a:avLst/>
          </a:prstGeom>
          <a:noFill/>
          <a:ln w="127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153"/>
            <a:endParaRPr lang="en-US" sz="3200" b="1" dirty="0">
              <a:solidFill>
                <a:srgbClr val="000000"/>
              </a:solidFill>
            </a:endParaRPr>
          </a:p>
        </p:txBody>
      </p:sp>
      <p:sp>
        <p:nvSpPr>
          <p:cNvPr id="503" name="Line 177"/>
          <p:cNvSpPr>
            <a:spLocks noChangeShapeType="1"/>
          </p:cNvSpPr>
          <p:nvPr/>
        </p:nvSpPr>
        <p:spPr bwMode="auto">
          <a:xfrm flipV="1">
            <a:off x="2942018" y="2797001"/>
            <a:ext cx="0" cy="36080"/>
          </a:xfrm>
          <a:prstGeom prst="line">
            <a:avLst/>
          </a:prstGeom>
          <a:noFill/>
          <a:ln w="127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153"/>
            <a:endParaRPr lang="en-US" sz="3200" b="1" dirty="0">
              <a:solidFill>
                <a:srgbClr val="000000"/>
              </a:solidFill>
            </a:endParaRPr>
          </a:p>
        </p:txBody>
      </p:sp>
      <p:sp>
        <p:nvSpPr>
          <p:cNvPr id="504" name="Line 178"/>
          <p:cNvSpPr>
            <a:spLocks noChangeShapeType="1"/>
          </p:cNvSpPr>
          <p:nvPr/>
        </p:nvSpPr>
        <p:spPr bwMode="auto">
          <a:xfrm flipV="1">
            <a:off x="3012021" y="2858803"/>
            <a:ext cx="0" cy="36080"/>
          </a:xfrm>
          <a:prstGeom prst="line">
            <a:avLst/>
          </a:prstGeom>
          <a:noFill/>
          <a:ln w="127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153"/>
            <a:endParaRPr lang="en-US" sz="3200" b="1" dirty="0">
              <a:solidFill>
                <a:srgbClr val="000000"/>
              </a:solidFill>
            </a:endParaRPr>
          </a:p>
        </p:txBody>
      </p:sp>
      <p:sp>
        <p:nvSpPr>
          <p:cNvPr id="505" name="Line 179"/>
          <p:cNvSpPr>
            <a:spLocks noChangeShapeType="1"/>
          </p:cNvSpPr>
          <p:nvPr/>
        </p:nvSpPr>
        <p:spPr bwMode="auto">
          <a:xfrm flipV="1">
            <a:off x="3103900" y="2941204"/>
            <a:ext cx="0" cy="36080"/>
          </a:xfrm>
          <a:prstGeom prst="line">
            <a:avLst/>
          </a:prstGeom>
          <a:noFill/>
          <a:ln w="127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153"/>
            <a:endParaRPr lang="en-US" sz="3200" b="1" dirty="0">
              <a:solidFill>
                <a:srgbClr val="000000"/>
              </a:solidFill>
            </a:endParaRPr>
          </a:p>
        </p:txBody>
      </p:sp>
      <p:sp>
        <p:nvSpPr>
          <p:cNvPr id="506" name="Line 180"/>
          <p:cNvSpPr>
            <a:spLocks noChangeShapeType="1"/>
          </p:cNvSpPr>
          <p:nvPr/>
        </p:nvSpPr>
        <p:spPr bwMode="auto">
          <a:xfrm flipV="1">
            <a:off x="3243907" y="3033907"/>
            <a:ext cx="0" cy="36080"/>
          </a:xfrm>
          <a:prstGeom prst="line">
            <a:avLst/>
          </a:prstGeom>
          <a:noFill/>
          <a:ln w="127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153"/>
            <a:endParaRPr lang="en-US" sz="3200" b="1" dirty="0">
              <a:solidFill>
                <a:srgbClr val="000000"/>
              </a:solidFill>
            </a:endParaRPr>
          </a:p>
        </p:txBody>
      </p:sp>
      <p:sp>
        <p:nvSpPr>
          <p:cNvPr id="507" name="Line 181"/>
          <p:cNvSpPr>
            <a:spLocks noChangeShapeType="1"/>
          </p:cNvSpPr>
          <p:nvPr/>
        </p:nvSpPr>
        <p:spPr bwMode="auto">
          <a:xfrm flipV="1">
            <a:off x="3366414" y="3152359"/>
            <a:ext cx="0" cy="36080"/>
          </a:xfrm>
          <a:prstGeom prst="line">
            <a:avLst/>
          </a:prstGeom>
          <a:noFill/>
          <a:ln w="127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153"/>
            <a:endParaRPr lang="en-US" sz="3200" b="1" dirty="0">
              <a:solidFill>
                <a:srgbClr val="000000"/>
              </a:solidFill>
            </a:endParaRPr>
          </a:p>
        </p:txBody>
      </p:sp>
      <p:sp>
        <p:nvSpPr>
          <p:cNvPr id="508" name="Line 182"/>
          <p:cNvSpPr>
            <a:spLocks noChangeShapeType="1"/>
          </p:cNvSpPr>
          <p:nvPr/>
        </p:nvSpPr>
        <p:spPr bwMode="auto">
          <a:xfrm flipV="1">
            <a:off x="3410165" y="3172959"/>
            <a:ext cx="0" cy="36080"/>
          </a:xfrm>
          <a:prstGeom prst="line">
            <a:avLst/>
          </a:prstGeom>
          <a:noFill/>
          <a:ln w="127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153"/>
            <a:endParaRPr lang="en-US" sz="3200" b="1" dirty="0">
              <a:solidFill>
                <a:srgbClr val="000000"/>
              </a:solidFill>
            </a:endParaRPr>
          </a:p>
        </p:txBody>
      </p:sp>
      <p:sp>
        <p:nvSpPr>
          <p:cNvPr id="509" name="Line 183"/>
          <p:cNvSpPr>
            <a:spLocks noChangeShapeType="1"/>
          </p:cNvSpPr>
          <p:nvPr/>
        </p:nvSpPr>
        <p:spPr bwMode="auto">
          <a:xfrm flipV="1">
            <a:off x="3458293" y="3214159"/>
            <a:ext cx="0" cy="36080"/>
          </a:xfrm>
          <a:prstGeom prst="line">
            <a:avLst/>
          </a:prstGeom>
          <a:noFill/>
          <a:ln w="127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153"/>
            <a:endParaRPr lang="en-US" sz="3200" b="1" dirty="0">
              <a:solidFill>
                <a:srgbClr val="000000"/>
              </a:solidFill>
            </a:endParaRPr>
          </a:p>
        </p:txBody>
      </p:sp>
      <p:sp>
        <p:nvSpPr>
          <p:cNvPr id="510" name="Line 184"/>
          <p:cNvSpPr>
            <a:spLocks noChangeShapeType="1"/>
          </p:cNvSpPr>
          <p:nvPr/>
        </p:nvSpPr>
        <p:spPr bwMode="auto">
          <a:xfrm flipV="1">
            <a:off x="3506419" y="3260510"/>
            <a:ext cx="0" cy="36080"/>
          </a:xfrm>
          <a:prstGeom prst="line">
            <a:avLst/>
          </a:prstGeom>
          <a:noFill/>
          <a:ln w="127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153"/>
            <a:endParaRPr lang="en-US" sz="3200" b="1" dirty="0">
              <a:solidFill>
                <a:srgbClr val="000000"/>
              </a:solidFill>
            </a:endParaRPr>
          </a:p>
        </p:txBody>
      </p:sp>
      <p:sp>
        <p:nvSpPr>
          <p:cNvPr id="511" name="Line 185"/>
          <p:cNvSpPr>
            <a:spLocks noChangeShapeType="1"/>
          </p:cNvSpPr>
          <p:nvPr/>
        </p:nvSpPr>
        <p:spPr bwMode="auto">
          <a:xfrm flipV="1">
            <a:off x="3545797" y="3301711"/>
            <a:ext cx="0" cy="36080"/>
          </a:xfrm>
          <a:prstGeom prst="line">
            <a:avLst/>
          </a:prstGeom>
          <a:noFill/>
          <a:ln w="127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153"/>
            <a:endParaRPr lang="en-US" sz="3200" b="1" dirty="0">
              <a:solidFill>
                <a:srgbClr val="000000"/>
              </a:solidFill>
            </a:endParaRPr>
          </a:p>
        </p:txBody>
      </p:sp>
      <p:sp>
        <p:nvSpPr>
          <p:cNvPr id="512" name="Line 186"/>
          <p:cNvSpPr>
            <a:spLocks noChangeShapeType="1"/>
          </p:cNvSpPr>
          <p:nvPr/>
        </p:nvSpPr>
        <p:spPr bwMode="auto">
          <a:xfrm flipV="1">
            <a:off x="3558923" y="3312011"/>
            <a:ext cx="0" cy="36080"/>
          </a:xfrm>
          <a:prstGeom prst="line">
            <a:avLst/>
          </a:prstGeom>
          <a:noFill/>
          <a:ln w="127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153"/>
            <a:endParaRPr lang="en-US" sz="3200" b="1" dirty="0">
              <a:solidFill>
                <a:srgbClr val="000000"/>
              </a:solidFill>
            </a:endParaRPr>
          </a:p>
        </p:txBody>
      </p:sp>
      <p:sp>
        <p:nvSpPr>
          <p:cNvPr id="513" name="Line 187"/>
          <p:cNvSpPr>
            <a:spLocks noChangeShapeType="1"/>
          </p:cNvSpPr>
          <p:nvPr/>
        </p:nvSpPr>
        <p:spPr bwMode="auto">
          <a:xfrm flipV="1">
            <a:off x="3580798" y="3327462"/>
            <a:ext cx="0" cy="36080"/>
          </a:xfrm>
          <a:prstGeom prst="line">
            <a:avLst/>
          </a:prstGeom>
          <a:noFill/>
          <a:ln w="127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153"/>
            <a:endParaRPr lang="en-US" sz="3200" b="1" dirty="0">
              <a:solidFill>
                <a:srgbClr val="000000"/>
              </a:solidFill>
            </a:endParaRPr>
          </a:p>
        </p:txBody>
      </p:sp>
      <p:sp>
        <p:nvSpPr>
          <p:cNvPr id="514" name="Line 188"/>
          <p:cNvSpPr>
            <a:spLocks noChangeShapeType="1"/>
          </p:cNvSpPr>
          <p:nvPr/>
        </p:nvSpPr>
        <p:spPr bwMode="auto">
          <a:xfrm flipV="1">
            <a:off x="3589549" y="3342912"/>
            <a:ext cx="0" cy="36080"/>
          </a:xfrm>
          <a:prstGeom prst="line">
            <a:avLst/>
          </a:prstGeom>
          <a:noFill/>
          <a:ln w="127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153"/>
            <a:endParaRPr lang="en-US" sz="3200" b="1" dirty="0">
              <a:solidFill>
                <a:srgbClr val="000000"/>
              </a:solidFill>
            </a:endParaRPr>
          </a:p>
        </p:txBody>
      </p:sp>
      <p:sp>
        <p:nvSpPr>
          <p:cNvPr id="515" name="Line 189"/>
          <p:cNvSpPr>
            <a:spLocks noChangeShapeType="1"/>
          </p:cNvSpPr>
          <p:nvPr/>
        </p:nvSpPr>
        <p:spPr bwMode="auto">
          <a:xfrm flipV="1">
            <a:off x="3642051" y="3404713"/>
            <a:ext cx="0" cy="36080"/>
          </a:xfrm>
          <a:prstGeom prst="line">
            <a:avLst/>
          </a:prstGeom>
          <a:noFill/>
          <a:ln w="127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153"/>
            <a:endParaRPr lang="en-US" sz="3200" b="1" dirty="0">
              <a:solidFill>
                <a:srgbClr val="000000"/>
              </a:solidFill>
            </a:endParaRPr>
          </a:p>
        </p:txBody>
      </p:sp>
      <p:sp>
        <p:nvSpPr>
          <p:cNvPr id="516" name="Line 190"/>
          <p:cNvSpPr>
            <a:spLocks noChangeShapeType="1"/>
          </p:cNvSpPr>
          <p:nvPr/>
        </p:nvSpPr>
        <p:spPr bwMode="auto">
          <a:xfrm flipV="1">
            <a:off x="3712054" y="3440764"/>
            <a:ext cx="0" cy="36080"/>
          </a:xfrm>
          <a:prstGeom prst="line">
            <a:avLst/>
          </a:prstGeom>
          <a:noFill/>
          <a:ln w="127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153"/>
            <a:endParaRPr lang="en-US" sz="3200" b="1" dirty="0">
              <a:solidFill>
                <a:srgbClr val="000000"/>
              </a:solidFill>
            </a:endParaRPr>
          </a:p>
        </p:txBody>
      </p:sp>
      <p:sp>
        <p:nvSpPr>
          <p:cNvPr id="517" name="Line 191"/>
          <p:cNvSpPr>
            <a:spLocks noChangeShapeType="1"/>
          </p:cNvSpPr>
          <p:nvPr/>
        </p:nvSpPr>
        <p:spPr bwMode="auto">
          <a:xfrm flipV="1">
            <a:off x="3733930" y="3461365"/>
            <a:ext cx="0" cy="36080"/>
          </a:xfrm>
          <a:prstGeom prst="line">
            <a:avLst/>
          </a:prstGeom>
          <a:noFill/>
          <a:ln w="127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153"/>
            <a:endParaRPr lang="en-US" sz="3200" b="1" dirty="0">
              <a:solidFill>
                <a:srgbClr val="000000"/>
              </a:solidFill>
            </a:endParaRPr>
          </a:p>
        </p:txBody>
      </p:sp>
      <p:sp>
        <p:nvSpPr>
          <p:cNvPr id="518" name="Line 192"/>
          <p:cNvSpPr>
            <a:spLocks noChangeShapeType="1"/>
          </p:cNvSpPr>
          <p:nvPr/>
        </p:nvSpPr>
        <p:spPr bwMode="auto">
          <a:xfrm flipV="1">
            <a:off x="3777683" y="3492265"/>
            <a:ext cx="0" cy="36080"/>
          </a:xfrm>
          <a:prstGeom prst="line">
            <a:avLst/>
          </a:prstGeom>
          <a:noFill/>
          <a:ln w="127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153"/>
            <a:endParaRPr lang="en-US" sz="3200" b="1" dirty="0">
              <a:solidFill>
                <a:srgbClr val="000000"/>
              </a:solidFill>
            </a:endParaRPr>
          </a:p>
        </p:txBody>
      </p:sp>
      <p:sp>
        <p:nvSpPr>
          <p:cNvPr id="519" name="Line 193"/>
          <p:cNvSpPr>
            <a:spLocks noChangeShapeType="1"/>
          </p:cNvSpPr>
          <p:nvPr/>
        </p:nvSpPr>
        <p:spPr bwMode="auto">
          <a:xfrm flipV="1">
            <a:off x="3786432" y="3502566"/>
            <a:ext cx="0" cy="36080"/>
          </a:xfrm>
          <a:prstGeom prst="line">
            <a:avLst/>
          </a:prstGeom>
          <a:noFill/>
          <a:ln w="127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153"/>
            <a:endParaRPr lang="en-US" sz="3200" b="1" dirty="0">
              <a:solidFill>
                <a:srgbClr val="000000"/>
              </a:solidFill>
            </a:endParaRPr>
          </a:p>
        </p:txBody>
      </p:sp>
      <p:sp>
        <p:nvSpPr>
          <p:cNvPr id="520" name="Line 194"/>
          <p:cNvSpPr>
            <a:spLocks noChangeShapeType="1"/>
          </p:cNvSpPr>
          <p:nvPr/>
        </p:nvSpPr>
        <p:spPr bwMode="auto">
          <a:xfrm flipV="1">
            <a:off x="3812684" y="3518016"/>
            <a:ext cx="0" cy="36080"/>
          </a:xfrm>
          <a:prstGeom prst="line">
            <a:avLst/>
          </a:prstGeom>
          <a:noFill/>
          <a:ln w="127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153"/>
            <a:endParaRPr lang="en-US" sz="3200" b="1" dirty="0">
              <a:solidFill>
                <a:srgbClr val="000000"/>
              </a:solidFill>
            </a:endParaRPr>
          </a:p>
        </p:txBody>
      </p:sp>
      <p:sp>
        <p:nvSpPr>
          <p:cNvPr id="521" name="Line 195"/>
          <p:cNvSpPr>
            <a:spLocks noChangeShapeType="1"/>
          </p:cNvSpPr>
          <p:nvPr/>
        </p:nvSpPr>
        <p:spPr bwMode="auto">
          <a:xfrm flipV="1">
            <a:off x="3825811" y="3518016"/>
            <a:ext cx="0" cy="36080"/>
          </a:xfrm>
          <a:prstGeom prst="line">
            <a:avLst/>
          </a:prstGeom>
          <a:noFill/>
          <a:ln w="127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153"/>
            <a:endParaRPr lang="en-US" sz="3200" b="1" dirty="0">
              <a:solidFill>
                <a:srgbClr val="000000"/>
              </a:solidFill>
            </a:endParaRPr>
          </a:p>
        </p:txBody>
      </p:sp>
      <p:sp>
        <p:nvSpPr>
          <p:cNvPr id="522" name="Line 196"/>
          <p:cNvSpPr>
            <a:spLocks noChangeShapeType="1"/>
          </p:cNvSpPr>
          <p:nvPr/>
        </p:nvSpPr>
        <p:spPr bwMode="auto">
          <a:xfrm flipV="1">
            <a:off x="3830185" y="3523165"/>
            <a:ext cx="0" cy="36080"/>
          </a:xfrm>
          <a:prstGeom prst="line">
            <a:avLst/>
          </a:prstGeom>
          <a:noFill/>
          <a:ln w="127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153"/>
            <a:endParaRPr lang="en-US" sz="3200" b="1" dirty="0">
              <a:solidFill>
                <a:srgbClr val="000000"/>
              </a:solidFill>
            </a:endParaRPr>
          </a:p>
        </p:txBody>
      </p:sp>
      <p:sp>
        <p:nvSpPr>
          <p:cNvPr id="523" name="Line 197"/>
          <p:cNvSpPr>
            <a:spLocks noChangeShapeType="1"/>
          </p:cNvSpPr>
          <p:nvPr/>
        </p:nvSpPr>
        <p:spPr bwMode="auto">
          <a:xfrm flipV="1">
            <a:off x="3843312" y="3533466"/>
            <a:ext cx="0" cy="36080"/>
          </a:xfrm>
          <a:prstGeom prst="line">
            <a:avLst/>
          </a:prstGeom>
          <a:noFill/>
          <a:ln w="127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153"/>
            <a:endParaRPr lang="en-US" sz="3200" b="1" dirty="0">
              <a:solidFill>
                <a:srgbClr val="000000"/>
              </a:solidFill>
            </a:endParaRPr>
          </a:p>
        </p:txBody>
      </p:sp>
      <p:sp>
        <p:nvSpPr>
          <p:cNvPr id="524" name="Line 198"/>
          <p:cNvSpPr>
            <a:spLocks noChangeShapeType="1"/>
          </p:cNvSpPr>
          <p:nvPr/>
        </p:nvSpPr>
        <p:spPr bwMode="auto">
          <a:xfrm flipV="1">
            <a:off x="3878313" y="3564366"/>
            <a:ext cx="0" cy="36080"/>
          </a:xfrm>
          <a:prstGeom prst="line">
            <a:avLst/>
          </a:prstGeom>
          <a:noFill/>
          <a:ln w="127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153"/>
            <a:endParaRPr lang="en-US" sz="3200" b="1" dirty="0">
              <a:solidFill>
                <a:srgbClr val="000000"/>
              </a:solidFill>
            </a:endParaRPr>
          </a:p>
        </p:txBody>
      </p:sp>
      <p:sp>
        <p:nvSpPr>
          <p:cNvPr id="525" name="Line 199"/>
          <p:cNvSpPr>
            <a:spLocks noChangeShapeType="1"/>
          </p:cNvSpPr>
          <p:nvPr/>
        </p:nvSpPr>
        <p:spPr bwMode="auto">
          <a:xfrm flipV="1">
            <a:off x="3917688" y="3579817"/>
            <a:ext cx="0" cy="36080"/>
          </a:xfrm>
          <a:prstGeom prst="line">
            <a:avLst/>
          </a:prstGeom>
          <a:noFill/>
          <a:ln w="127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153"/>
            <a:endParaRPr lang="en-US" sz="3200" b="1" dirty="0">
              <a:solidFill>
                <a:srgbClr val="000000"/>
              </a:solidFill>
            </a:endParaRPr>
          </a:p>
        </p:txBody>
      </p:sp>
      <p:sp>
        <p:nvSpPr>
          <p:cNvPr id="526" name="Line 200"/>
          <p:cNvSpPr>
            <a:spLocks noChangeShapeType="1"/>
          </p:cNvSpPr>
          <p:nvPr/>
        </p:nvSpPr>
        <p:spPr bwMode="auto">
          <a:xfrm flipV="1">
            <a:off x="3930815" y="3584967"/>
            <a:ext cx="0" cy="36080"/>
          </a:xfrm>
          <a:prstGeom prst="line">
            <a:avLst/>
          </a:prstGeom>
          <a:noFill/>
          <a:ln w="127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153"/>
            <a:endParaRPr lang="en-US" sz="3200" b="1" dirty="0">
              <a:solidFill>
                <a:srgbClr val="000000"/>
              </a:solidFill>
            </a:endParaRPr>
          </a:p>
        </p:txBody>
      </p:sp>
      <p:sp>
        <p:nvSpPr>
          <p:cNvPr id="527" name="Line 201"/>
          <p:cNvSpPr>
            <a:spLocks noChangeShapeType="1"/>
          </p:cNvSpPr>
          <p:nvPr/>
        </p:nvSpPr>
        <p:spPr bwMode="auto">
          <a:xfrm flipV="1">
            <a:off x="3935189" y="3590116"/>
            <a:ext cx="0" cy="36080"/>
          </a:xfrm>
          <a:prstGeom prst="line">
            <a:avLst/>
          </a:prstGeom>
          <a:noFill/>
          <a:ln w="127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153"/>
            <a:endParaRPr lang="en-US" sz="3200" b="1" dirty="0">
              <a:solidFill>
                <a:srgbClr val="000000"/>
              </a:solidFill>
            </a:endParaRPr>
          </a:p>
        </p:txBody>
      </p:sp>
      <p:sp>
        <p:nvSpPr>
          <p:cNvPr id="528" name="Line 202"/>
          <p:cNvSpPr>
            <a:spLocks noChangeShapeType="1"/>
          </p:cNvSpPr>
          <p:nvPr/>
        </p:nvSpPr>
        <p:spPr bwMode="auto">
          <a:xfrm flipV="1">
            <a:off x="3957066" y="3590116"/>
            <a:ext cx="0" cy="36080"/>
          </a:xfrm>
          <a:prstGeom prst="line">
            <a:avLst/>
          </a:prstGeom>
          <a:noFill/>
          <a:ln w="127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153"/>
            <a:endParaRPr lang="en-US" sz="3200" b="1" dirty="0">
              <a:solidFill>
                <a:srgbClr val="000000"/>
              </a:solidFill>
            </a:endParaRPr>
          </a:p>
        </p:txBody>
      </p:sp>
      <p:sp>
        <p:nvSpPr>
          <p:cNvPr id="529" name="Line 203"/>
          <p:cNvSpPr>
            <a:spLocks noChangeShapeType="1"/>
          </p:cNvSpPr>
          <p:nvPr/>
        </p:nvSpPr>
        <p:spPr bwMode="auto">
          <a:xfrm flipV="1">
            <a:off x="3965815" y="3590116"/>
            <a:ext cx="0" cy="36080"/>
          </a:xfrm>
          <a:prstGeom prst="line">
            <a:avLst/>
          </a:prstGeom>
          <a:noFill/>
          <a:ln w="127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153"/>
            <a:endParaRPr lang="en-US" sz="3200" b="1" dirty="0">
              <a:solidFill>
                <a:srgbClr val="000000"/>
              </a:solidFill>
            </a:endParaRPr>
          </a:p>
        </p:txBody>
      </p:sp>
      <p:sp>
        <p:nvSpPr>
          <p:cNvPr id="530" name="Line 204"/>
          <p:cNvSpPr>
            <a:spLocks noChangeShapeType="1"/>
          </p:cNvSpPr>
          <p:nvPr/>
        </p:nvSpPr>
        <p:spPr bwMode="auto">
          <a:xfrm flipV="1">
            <a:off x="3996442" y="3605568"/>
            <a:ext cx="0" cy="36080"/>
          </a:xfrm>
          <a:prstGeom prst="line">
            <a:avLst/>
          </a:prstGeom>
          <a:noFill/>
          <a:ln w="127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153"/>
            <a:endParaRPr lang="en-US" sz="3200" b="1" dirty="0">
              <a:solidFill>
                <a:srgbClr val="000000"/>
              </a:solidFill>
            </a:endParaRPr>
          </a:p>
        </p:txBody>
      </p:sp>
      <p:sp>
        <p:nvSpPr>
          <p:cNvPr id="531" name="Line 206"/>
          <p:cNvSpPr>
            <a:spLocks noChangeShapeType="1"/>
          </p:cNvSpPr>
          <p:nvPr/>
        </p:nvSpPr>
        <p:spPr bwMode="auto">
          <a:xfrm flipV="1">
            <a:off x="4009568" y="3605568"/>
            <a:ext cx="0" cy="36080"/>
          </a:xfrm>
          <a:prstGeom prst="line">
            <a:avLst/>
          </a:prstGeom>
          <a:noFill/>
          <a:ln w="127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153"/>
            <a:endParaRPr lang="en-US" sz="3200" b="1" dirty="0">
              <a:solidFill>
                <a:srgbClr val="000000"/>
              </a:solidFill>
            </a:endParaRPr>
          </a:p>
        </p:txBody>
      </p:sp>
      <p:sp>
        <p:nvSpPr>
          <p:cNvPr id="532" name="Line 207"/>
          <p:cNvSpPr>
            <a:spLocks noChangeShapeType="1"/>
          </p:cNvSpPr>
          <p:nvPr/>
        </p:nvSpPr>
        <p:spPr bwMode="auto">
          <a:xfrm flipV="1">
            <a:off x="4018319" y="3605568"/>
            <a:ext cx="0" cy="36080"/>
          </a:xfrm>
          <a:prstGeom prst="line">
            <a:avLst/>
          </a:prstGeom>
          <a:noFill/>
          <a:ln w="127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153"/>
            <a:endParaRPr lang="en-US" sz="3200" b="1" dirty="0">
              <a:solidFill>
                <a:srgbClr val="000000"/>
              </a:solidFill>
            </a:endParaRPr>
          </a:p>
        </p:txBody>
      </p:sp>
      <p:sp>
        <p:nvSpPr>
          <p:cNvPr id="533" name="Line 208"/>
          <p:cNvSpPr>
            <a:spLocks noChangeShapeType="1"/>
          </p:cNvSpPr>
          <p:nvPr/>
        </p:nvSpPr>
        <p:spPr bwMode="auto">
          <a:xfrm flipV="1">
            <a:off x="4027070" y="3605568"/>
            <a:ext cx="0" cy="36080"/>
          </a:xfrm>
          <a:prstGeom prst="line">
            <a:avLst/>
          </a:prstGeom>
          <a:noFill/>
          <a:ln w="127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153"/>
            <a:endParaRPr lang="en-US" sz="3200" b="1" dirty="0">
              <a:solidFill>
                <a:srgbClr val="000000"/>
              </a:solidFill>
            </a:endParaRPr>
          </a:p>
        </p:txBody>
      </p:sp>
      <p:sp>
        <p:nvSpPr>
          <p:cNvPr id="534" name="Line 209"/>
          <p:cNvSpPr>
            <a:spLocks noChangeShapeType="1"/>
          </p:cNvSpPr>
          <p:nvPr/>
        </p:nvSpPr>
        <p:spPr bwMode="auto">
          <a:xfrm flipV="1">
            <a:off x="4057696" y="3631318"/>
            <a:ext cx="0" cy="36080"/>
          </a:xfrm>
          <a:prstGeom prst="line">
            <a:avLst/>
          </a:prstGeom>
          <a:noFill/>
          <a:ln w="127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153"/>
            <a:endParaRPr lang="en-US" sz="3200" b="1" dirty="0">
              <a:solidFill>
                <a:srgbClr val="000000"/>
              </a:solidFill>
            </a:endParaRPr>
          </a:p>
        </p:txBody>
      </p:sp>
      <p:sp>
        <p:nvSpPr>
          <p:cNvPr id="535" name="Line 210"/>
          <p:cNvSpPr>
            <a:spLocks noChangeShapeType="1"/>
          </p:cNvSpPr>
          <p:nvPr/>
        </p:nvSpPr>
        <p:spPr bwMode="auto">
          <a:xfrm flipV="1">
            <a:off x="4097071" y="3657069"/>
            <a:ext cx="0" cy="36080"/>
          </a:xfrm>
          <a:prstGeom prst="line">
            <a:avLst/>
          </a:prstGeom>
          <a:noFill/>
          <a:ln w="127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153"/>
            <a:endParaRPr lang="en-US" sz="3200" b="1" dirty="0">
              <a:solidFill>
                <a:srgbClr val="000000"/>
              </a:solidFill>
            </a:endParaRPr>
          </a:p>
        </p:txBody>
      </p:sp>
      <p:sp>
        <p:nvSpPr>
          <p:cNvPr id="536" name="Line 211"/>
          <p:cNvSpPr>
            <a:spLocks noChangeShapeType="1"/>
          </p:cNvSpPr>
          <p:nvPr/>
        </p:nvSpPr>
        <p:spPr bwMode="auto">
          <a:xfrm flipV="1">
            <a:off x="4193326" y="3698269"/>
            <a:ext cx="0" cy="36080"/>
          </a:xfrm>
          <a:prstGeom prst="line">
            <a:avLst/>
          </a:prstGeom>
          <a:noFill/>
          <a:ln w="127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153"/>
            <a:endParaRPr lang="en-US" sz="3200" b="1" dirty="0">
              <a:solidFill>
                <a:srgbClr val="000000"/>
              </a:solidFill>
            </a:endParaRPr>
          </a:p>
        </p:txBody>
      </p:sp>
      <p:sp>
        <p:nvSpPr>
          <p:cNvPr id="537" name="Line 212"/>
          <p:cNvSpPr>
            <a:spLocks noChangeShapeType="1"/>
          </p:cNvSpPr>
          <p:nvPr/>
        </p:nvSpPr>
        <p:spPr bwMode="auto">
          <a:xfrm flipV="1">
            <a:off x="4250205" y="3729169"/>
            <a:ext cx="0" cy="36080"/>
          </a:xfrm>
          <a:prstGeom prst="line">
            <a:avLst/>
          </a:prstGeom>
          <a:noFill/>
          <a:ln w="127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153"/>
            <a:endParaRPr lang="en-US" sz="3200" b="1" dirty="0">
              <a:solidFill>
                <a:srgbClr val="000000"/>
              </a:solidFill>
            </a:endParaRPr>
          </a:p>
        </p:txBody>
      </p:sp>
      <p:sp>
        <p:nvSpPr>
          <p:cNvPr id="538" name="Line 213"/>
          <p:cNvSpPr>
            <a:spLocks noChangeShapeType="1"/>
          </p:cNvSpPr>
          <p:nvPr/>
        </p:nvSpPr>
        <p:spPr bwMode="auto">
          <a:xfrm flipV="1">
            <a:off x="4272080" y="3744620"/>
            <a:ext cx="0" cy="36080"/>
          </a:xfrm>
          <a:prstGeom prst="line">
            <a:avLst/>
          </a:prstGeom>
          <a:noFill/>
          <a:ln w="127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153"/>
            <a:endParaRPr lang="en-US" sz="3200" b="1" dirty="0">
              <a:solidFill>
                <a:srgbClr val="000000"/>
              </a:solidFill>
            </a:endParaRPr>
          </a:p>
        </p:txBody>
      </p:sp>
      <p:sp>
        <p:nvSpPr>
          <p:cNvPr id="539" name="Line 214"/>
          <p:cNvSpPr>
            <a:spLocks noChangeShapeType="1"/>
          </p:cNvSpPr>
          <p:nvPr/>
        </p:nvSpPr>
        <p:spPr bwMode="auto">
          <a:xfrm flipV="1">
            <a:off x="4315832" y="3765220"/>
            <a:ext cx="0" cy="36080"/>
          </a:xfrm>
          <a:prstGeom prst="line">
            <a:avLst/>
          </a:prstGeom>
          <a:noFill/>
          <a:ln w="127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153"/>
            <a:endParaRPr lang="en-US" sz="3200" b="1" dirty="0">
              <a:solidFill>
                <a:srgbClr val="000000"/>
              </a:solidFill>
            </a:endParaRPr>
          </a:p>
        </p:txBody>
      </p:sp>
      <p:sp>
        <p:nvSpPr>
          <p:cNvPr id="540" name="Line 215"/>
          <p:cNvSpPr>
            <a:spLocks noChangeShapeType="1"/>
          </p:cNvSpPr>
          <p:nvPr/>
        </p:nvSpPr>
        <p:spPr bwMode="auto">
          <a:xfrm flipV="1">
            <a:off x="4342084" y="3765220"/>
            <a:ext cx="0" cy="36080"/>
          </a:xfrm>
          <a:prstGeom prst="line">
            <a:avLst/>
          </a:prstGeom>
          <a:noFill/>
          <a:ln w="127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153"/>
            <a:endParaRPr lang="en-US" sz="3200" b="1" dirty="0">
              <a:solidFill>
                <a:srgbClr val="000000"/>
              </a:solidFill>
            </a:endParaRPr>
          </a:p>
        </p:txBody>
      </p:sp>
      <p:sp>
        <p:nvSpPr>
          <p:cNvPr id="541" name="Line 216"/>
          <p:cNvSpPr>
            <a:spLocks noChangeShapeType="1"/>
          </p:cNvSpPr>
          <p:nvPr/>
        </p:nvSpPr>
        <p:spPr bwMode="auto">
          <a:xfrm flipV="1">
            <a:off x="4416463" y="3790971"/>
            <a:ext cx="0" cy="36080"/>
          </a:xfrm>
          <a:prstGeom prst="line">
            <a:avLst/>
          </a:prstGeom>
          <a:noFill/>
          <a:ln w="127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153"/>
            <a:endParaRPr lang="en-US" sz="3200" b="1" dirty="0">
              <a:solidFill>
                <a:srgbClr val="000000"/>
              </a:solidFill>
            </a:endParaRPr>
          </a:p>
        </p:txBody>
      </p:sp>
      <p:sp>
        <p:nvSpPr>
          <p:cNvPr id="542" name="Line 217"/>
          <p:cNvSpPr>
            <a:spLocks noChangeShapeType="1"/>
          </p:cNvSpPr>
          <p:nvPr/>
        </p:nvSpPr>
        <p:spPr bwMode="auto">
          <a:xfrm flipV="1">
            <a:off x="4447089" y="3811572"/>
            <a:ext cx="0" cy="36080"/>
          </a:xfrm>
          <a:prstGeom prst="line">
            <a:avLst/>
          </a:prstGeom>
          <a:noFill/>
          <a:ln w="127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153"/>
            <a:endParaRPr lang="en-US" sz="3200" b="1" dirty="0">
              <a:solidFill>
                <a:srgbClr val="000000"/>
              </a:solidFill>
            </a:endParaRPr>
          </a:p>
        </p:txBody>
      </p:sp>
      <p:sp>
        <p:nvSpPr>
          <p:cNvPr id="543" name="Line 218"/>
          <p:cNvSpPr>
            <a:spLocks noChangeShapeType="1"/>
          </p:cNvSpPr>
          <p:nvPr/>
        </p:nvSpPr>
        <p:spPr bwMode="auto">
          <a:xfrm flipV="1">
            <a:off x="4464589" y="3821871"/>
            <a:ext cx="0" cy="36080"/>
          </a:xfrm>
          <a:prstGeom prst="line">
            <a:avLst/>
          </a:prstGeom>
          <a:noFill/>
          <a:ln w="127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153"/>
            <a:endParaRPr lang="en-US" sz="3200" b="1" dirty="0">
              <a:solidFill>
                <a:srgbClr val="000000"/>
              </a:solidFill>
            </a:endParaRPr>
          </a:p>
        </p:txBody>
      </p:sp>
      <p:sp>
        <p:nvSpPr>
          <p:cNvPr id="544" name="Line 219"/>
          <p:cNvSpPr>
            <a:spLocks noChangeShapeType="1"/>
          </p:cNvSpPr>
          <p:nvPr/>
        </p:nvSpPr>
        <p:spPr bwMode="auto">
          <a:xfrm flipV="1">
            <a:off x="4486466" y="3837321"/>
            <a:ext cx="0" cy="36080"/>
          </a:xfrm>
          <a:prstGeom prst="line">
            <a:avLst/>
          </a:prstGeom>
          <a:noFill/>
          <a:ln w="127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153"/>
            <a:endParaRPr lang="en-US" sz="3200" b="1" dirty="0">
              <a:solidFill>
                <a:srgbClr val="000000"/>
              </a:solidFill>
            </a:endParaRPr>
          </a:p>
        </p:txBody>
      </p:sp>
      <p:sp>
        <p:nvSpPr>
          <p:cNvPr id="545" name="Line 220"/>
          <p:cNvSpPr>
            <a:spLocks noChangeShapeType="1"/>
          </p:cNvSpPr>
          <p:nvPr/>
        </p:nvSpPr>
        <p:spPr bwMode="auto">
          <a:xfrm flipV="1">
            <a:off x="4495215" y="3837321"/>
            <a:ext cx="0" cy="36080"/>
          </a:xfrm>
          <a:prstGeom prst="line">
            <a:avLst/>
          </a:prstGeom>
          <a:noFill/>
          <a:ln w="127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153"/>
            <a:endParaRPr lang="en-US" sz="3200" b="1" dirty="0">
              <a:solidFill>
                <a:srgbClr val="000000"/>
              </a:solidFill>
            </a:endParaRPr>
          </a:p>
        </p:txBody>
      </p:sp>
      <p:sp>
        <p:nvSpPr>
          <p:cNvPr id="546" name="Line 221"/>
          <p:cNvSpPr>
            <a:spLocks noChangeShapeType="1"/>
          </p:cNvSpPr>
          <p:nvPr/>
        </p:nvSpPr>
        <p:spPr bwMode="auto">
          <a:xfrm flipV="1">
            <a:off x="4578345" y="3847622"/>
            <a:ext cx="0" cy="36080"/>
          </a:xfrm>
          <a:prstGeom prst="line">
            <a:avLst/>
          </a:prstGeom>
          <a:noFill/>
          <a:ln w="127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153"/>
            <a:endParaRPr lang="en-US" sz="3200" b="1" dirty="0">
              <a:solidFill>
                <a:srgbClr val="000000"/>
              </a:solidFill>
            </a:endParaRPr>
          </a:p>
        </p:txBody>
      </p:sp>
      <p:sp>
        <p:nvSpPr>
          <p:cNvPr id="547" name="Line 222"/>
          <p:cNvSpPr>
            <a:spLocks noChangeShapeType="1"/>
          </p:cNvSpPr>
          <p:nvPr/>
        </p:nvSpPr>
        <p:spPr bwMode="auto">
          <a:xfrm flipV="1">
            <a:off x="4587096" y="3847622"/>
            <a:ext cx="0" cy="36080"/>
          </a:xfrm>
          <a:prstGeom prst="line">
            <a:avLst/>
          </a:prstGeom>
          <a:noFill/>
          <a:ln w="127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153"/>
            <a:endParaRPr lang="en-US" sz="3200" b="1" dirty="0">
              <a:solidFill>
                <a:srgbClr val="000000"/>
              </a:solidFill>
            </a:endParaRPr>
          </a:p>
        </p:txBody>
      </p:sp>
      <p:sp>
        <p:nvSpPr>
          <p:cNvPr id="548" name="Line 223"/>
          <p:cNvSpPr>
            <a:spLocks noChangeShapeType="1"/>
          </p:cNvSpPr>
          <p:nvPr/>
        </p:nvSpPr>
        <p:spPr bwMode="auto">
          <a:xfrm flipV="1">
            <a:off x="4595845" y="3847622"/>
            <a:ext cx="0" cy="36080"/>
          </a:xfrm>
          <a:prstGeom prst="line">
            <a:avLst/>
          </a:prstGeom>
          <a:noFill/>
          <a:ln w="127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153"/>
            <a:endParaRPr lang="en-US" sz="3200" b="1" dirty="0">
              <a:solidFill>
                <a:srgbClr val="000000"/>
              </a:solidFill>
            </a:endParaRPr>
          </a:p>
        </p:txBody>
      </p:sp>
      <p:sp>
        <p:nvSpPr>
          <p:cNvPr id="549" name="Line 224"/>
          <p:cNvSpPr>
            <a:spLocks noChangeShapeType="1"/>
          </p:cNvSpPr>
          <p:nvPr/>
        </p:nvSpPr>
        <p:spPr bwMode="auto">
          <a:xfrm flipV="1">
            <a:off x="4670224" y="3904273"/>
            <a:ext cx="0" cy="36080"/>
          </a:xfrm>
          <a:prstGeom prst="line">
            <a:avLst/>
          </a:prstGeom>
          <a:noFill/>
          <a:ln w="127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153"/>
            <a:endParaRPr lang="en-US" sz="3200" b="1" dirty="0">
              <a:solidFill>
                <a:srgbClr val="000000"/>
              </a:solidFill>
            </a:endParaRPr>
          </a:p>
        </p:txBody>
      </p:sp>
      <p:sp>
        <p:nvSpPr>
          <p:cNvPr id="550" name="Line 225"/>
          <p:cNvSpPr>
            <a:spLocks noChangeShapeType="1"/>
          </p:cNvSpPr>
          <p:nvPr/>
        </p:nvSpPr>
        <p:spPr bwMode="auto">
          <a:xfrm flipV="1">
            <a:off x="4683351" y="3904273"/>
            <a:ext cx="0" cy="36080"/>
          </a:xfrm>
          <a:prstGeom prst="line">
            <a:avLst/>
          </a:prstGeom>
          <a:noFill/>
          <a:ln w="127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153"/>
            <a:endParaRPr lang="en-US" sz="3200" b="1" dirty="0">
              <a:solidFill>
                <a:srgbClr val="000000"/>
              </a:solidFill>
            </a:endParaRPr>
          </a:p>
        </p:txBody>
      </p:sp>
      <p:sp>
        <p:nvSpPr>
          <p:cNvPr id="551" name="Line 226"/>
          <p:cNvSpPr>
            <a:spLocks noChangeShapeType="1"/>
          </p:cNvSpPr>
          <p:nvPr/>
        </p:nvSpPr>
        <p:spPr bwMode="auto">
          <a:xfrm flipV="1">
            <a:off x="4713976" y="3904273"/>
            <a:ext cx="0" cy="36080"/>
          </a:xfrm>
          <a:prstGeom prst="line">
            <a:avLst/>
          </a:prstGeom>
          <a:noFill/>
          <a:ln w="127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153"/>
            <a:endParaRPr lang="en-US" sz="3200" b="1" dirty="0">
              <a:solidFill>
                <a:srgbClr val="000000"/>
              </a:solidFill>
            </a:endParaRPr>
          </a:p>
        </p:txBody>
      </p:sp>
      <p:sp>
        <p:nvSpPr>
          <p:cNvPr id="552" name="Line 227"/>
          <p:cNvSpPr>
            <a:spLocks noChangeShapeType="1"/>
          </p:cNvSpPr>
          <p:nvPr/>
        </p:nvSpPr>
        <p:spPr bwMode="auto">
          <a:xfrm flipV="1">
            <a:off x="4753353" y="3914574"/>
            <a:ext cx="0" cy="36080"/>
          </a:xfrm>
          <a:prstGeom prst="line">
            <a:avLst/>
          </a:prstGeom>
          <a:noFill/>
          <a:ln w="127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153"/>
            <a:endParaRPr lang="en-US" sz="3200" b="1" dirty="0">
              <a:solidFill>
                <a:srgbClr val="000000"/>
              </a:solidFill>
            </a:endParaRPr>
          </a:p>
        </p:txBody>
      </p:sp>
      <p:sp>
        <p:nvSpPr>
          <p:cNvPr id="553" name="Line 228"/>
          <p:cNvSpPr>
            <a:spLocks noChangeShapeType="1"/>
          </p:cNvSpPr>
          <p:nvPr/>
        </p:nvSpPr>
        <p:spPr bwMode="auto">
          <a:xfrm flipV="1">
            <a:off x="4915237" y="3966074"/>
            <a:ext cx="0" cy="36080"/>
          </a:xfrm>
          <a:prstGeom prst="line">
            <a:avLst/>
          </a:prstGeom>
          <a:noFill/>
          <a:ln w="127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153"/>
            <a:endParaRPr lang="en-US" sz="3200" b="1" dirty="0">
              <a:solidFill>
                <a:srgbClr val="000000"/>
              </a:solidFill>
            </a:endParaRPr>
          </a:p>
        </p:txBody>
      </p:sp>
      <p:sp>
        <p:nvSpPr>
          <p:cNvPr id="554" name="Line 229"/>
          <p:cNvSpPr>
            <a:spLocks noChangeShapeType="1"/>
          </p:cNvSpPr>
          <p:nvPr/>
        </p:nvSpPr>
        <p:spPr bwMode="auto">
          <a:xfrm flipV="1">
            <a:off x="4923985" y="3976374"/>
            <a:ext cx="0" cy="36080"/>
          </a:xfrm>
          <a:prstGeom prst="line">
            <a:avLst/>
          </a:prstGeom>
          <a:noFill/>
          <a:ln w="127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153"/>
            <a:endParaRPr lang="en-US" sz="3200" b="1" dirty="0">
              <a:solidFill>
                <a:srgbClr val="000000"/>
              </a:solidFill>
            </a:endParaRPr>
          </a:p>
        </p:txBody>
      </p:sp>
      <p:sp>
        <p:nvSpPr>
          <p:cNvPr id="555" name="Line 230"/>
          <p:cNvSpPr>
            <a:spLocks noChangeShapeType="1"/>
          </p:cNvSpPr>
          <p:nvPr/>
        </p:nvSpPr>
        <p:spPr bwMode="auto">
          <a:xfrm flipV="1">
            <a:off x="4941487" y="3996975"/>
            <a:ext cx="0" cy="36080"/>
          </a:xfrm>
          <a:prstGeom prst="line">
            <a:avLst/>
          </a:prstGeom>
          <a:noFill/>
          <a:ln w="127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153"/>
            <a:endParaRPr lang="en-US" sz="3200" b="1" dirty="0">
              <a:solidFill>
                <a:srgbClr val="000000"/>
              </a:solidFill>
            </a:endParaRPr>
          </a:p>
        </p:txBody>
      </p:sp>
      <p:sp>
        <p:nvSpPr>
          <p:cNvPr id="556" name="Line 231"/>
          <p:cNvSpPr>
            <a:spLocks noChangeShapeType="1"/>
          </p:cNvSpPr>
          <p:nvPr/>
        </p:nvSpPr>
        <p:spPr bwMode="auto">
          <a:xfrm flipV="1">
            <a:off x="4950237" y="3996975"/>
            <a:ext cx="0" cy="36080"/>
          </a:xfrm>
          <a:prstGeom prst="line">
            <a:avLst/>
          </a:prstGeom>
          <a:noFill/>
          <a:ln w="127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153"/>
            <a:endParaRPr lang="en-US" sz="3200" b="1" dirty="0">
              <a:solidFill>
                <a:srgbClr val="000000"/>
              </a:solidFill>
            </a:endParaRPr>
          </a:p>
        </p:txBody>
      </p:sp>
      <p:sp>
        <p:nvSpPr>
          <p:cNvPr id="557" name="Line 232"/>
          <p:cNvSpPr>
            <a:spLocks noChangeShapeType="1"/>
          </p:cNvSpPr>
          <p:nvPr/>
        </p:nvSpPr>
        <p:spPr bwMode="auto">
          <a:xfrm flipV="1">
            <a:off x="4963364" y="4017575"/>
            <a:ext cx="0" cy="36080"/>
          </a:xfrm>
          <a:prstGeom prst="line">
            <a:avLst/>
          </a:prstGeom>
          <a:noFill/>
          <a:ln w="127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153"/>
            <a:endParaRPr lang="en-US" sz="3200" b="1" dirty="0">
              <a:solidFill>
                <a:srgbClr val="000000"/>
              </a:solidFill>
            </a:endParaRPr>
          </a:p>
        </p:txBody>
      </p:sp>
      <p:sp>
        <p:nvSpPr>
          <p:cNvPr id="558" name="Line 233"/>
          <p:cNvSpPr>
            <a:spLocks noChangeShapeType="1"/>
          </p:cNvSpPr>
          <p:nvPr/>
        </p:nvSpPr>
        <p:spPr bwMode="auto">
          <a:xfrm flipV="1">
            <a:off x="4976489" y="4017575"/>
            <a:ext cx="0" cy="36080"/>
          </a:xfrm>
          <a:prstGeom prst="line">
            <a:avLst/>
          </a:prstGeom>
          <a:noFill/>
          <a:ln w="127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153"/>
            <a:endParaRPr lang="en-US" sz="3200" b="1" dirty="0">
              <a:solidFill>
                <a:srgbClr val="000000"/>
              </a:solidFill>
            </a:endParaRPr>
          </a:p>
        </p:txBody>
      </p:sp>
      <p:sp>
        <p:nvSpPr>
          <p:cNvPr id="559" name="Line 234"/>
          <p:cNvSpPr>
            <a:spLocks noChangeShapeType="1"/>
          </p:cNvSpPr>
          <p:nvPr/>
        </p:nvSpPr>
        <p:spPr bwMode="auto">
          <a:xfrm flipV="1">
            <a:off x="5015866" y="4027875"/>
            <a:ext cx="0" cy="36080"/>
          </a:xfrm>
          <a:prstGeom prst="line">
            <a:avLst/>
          </a:prstGeom>
          <a:noFill/>
          <a:ln w="127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153"/>
            <a:endParaRPr lang="en-US" sz="3200" b="1" dirty="0">
              <a:solidFill>
                <a:srgbClr val="000000"/>
              </a:solidFill>
            </a:endParaRPr>
          </a:p>
        </p:txBody>
      </p:sp>
      <p:sp>
        <p:nvSpPr>
          <p:cNvPr id="560" name="Line 235"/>
          <p:cNvSpPr>
            <a:spLocks noChangeShapeType="1"/>
          </p:cNvSpPr>
          <p:nvPr/>
        </p:nvSpPr>
        <p:spPr bwMode="auto">
          <a:xfrm flipV="1">
            <a:off x="5077119" y="4043325"/>
            <a:ext cx="0" cy="36080"/>
          </a:xfrm>
          <a:prstGeom prst="line">
            <a:avLst/>
          </a:prstGeom>
          <a:noFill/>
          <a:ln w="127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153"/>
            <a:endParaRPr lang="en-US" sz="3200" b="1" dirty="0">
              <a:solidFill>
                <a:srgbClr val="000000"/>
              </a:solidFill>
            </a:endParaRPr>
          </a:p>
        </p:txBody>
      </p:sp>
      <p:sp>
        <p:nvSpPr>
          <p:cNvPr id="561" name="Line 236"/>
          <p:cNvSpPr>
            <a:spLocks noChangeShapeType="1"/>
          </p:cNvSpPr>
          <p:nvPr/>
        </p:nvSpPr>
        <p:spPr bwMode="auto">
          <a:xfrm flipV="1">
            <a:off x="5085868" y="4043325"/>
            <a:ext cx="0" cy="36080"/>
          </a:xfrm>
          <a:prstGeom prst="line">
            <a:avLst/>
          </a:prstGeom>
          <a:noFill/>
          <a:ln w="127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153"/>
            <a:endParaRPr lang="en-US" sz="3200" b="1" dirty="0">
              <a:solidFill>
                <a:srgbClr val="000000"/>
              </a:solidFill>
            </a:endParaRPr>
          </a:p>
        </p:txBody>
      </p:sp>
      <p:sp>
        <p:nvSpPr>
          <p:cNvPr id="562" name="Line 237"/>
          <p:cNvSpPr>
            <a:spLocks noChangeShapeType="1"/>
          </p:cNvSpPr>
          <p:nvPr/>
        </p:nvSpPr>
        <p:spPr bwMode="auto">
          <a:xfrm flipV="1">
            <a:off x="5116494" y="4058775"/>
            <a:ext cx="0" cy="36080"/>
          </a:xfrm>
          <a:prstGeom prst="line">
            <a:avLst/>
          </a:prstGeom>
          <a:noFill/>
          <a:ln w="127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153"/>
            <a:endParaRPr lang="en-US" sz="3200" b="1" dirty="0">
              <a:solidFill>
                <a:srgbClr val="000000"/>
              </a:solidFill>
            </a:endParaRPr>
          </a:p>
        </p:txBody>
      </p:sp>
      <p:sp>
        <p:nvSpPr>
          <p:cNvPr id="563" name="Line 238"/>
          <p:cNvSpPr>
            <a:spLocks noChangeShapeType="1"/>
          </p:cNvSpPr>
          <p:nvPr/>
        </p:nvSpPr>
        <p:spPr bwMode="auto">
          <a:xfrm flipV="1">
            <a:off x="5129621" y="4058775"/>
            <a:ext cx="0" cy="36080"/>
          </a:xfrm>
          <a:prstGeom prst="line">
            <a:avLst/>
          </a:prstGeom>
          <a:noFill/>
          <a:ln w="127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153"/>
            <a:endParaRPr lang="en-US" sz="3200" b="1" dirty="0">
              <a:solidFill>
                <a:srgbClr val="000000"/>
              </a:solidFill>
            </a:endParaRPr>
          </a:p>
        </p:txBody>
      </p:sp>
      <p:sp>
        <p:nvSpPr>
          <p:cNvPr id="564" name="Line 239"/>
          <p:cNvSpPr>
            <a:spLocks noChangeShapeType="1"/>
          </p:cNvSpPr>
          <p:nvPr/>
        </p:nvSpPr>
        <p:spPr bwMode="auto">
          <a:xfrm flipV="1">
            <a:off x="5160247" y="4058775"/>
            <a:ext cx="0" cy="36080"/>
          </a:xfrm>
          <a:prstGeom prst="line">
            <a:avLst/>
          </a:prstGeom>
          <a:noFill/>
          <a:ln w="127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153"/>
            <a:endParaRPr lang="en-US" sz="3200" b="1" dirty="0">
              <a:solidFill>
                <a:srgbClr val="000000"/>
              </a:solidFill>
            </a:endParaRPr>
          </a:p>
        </p:txBody>
      </p:sp>
      <p:sp>
        <p:nvSpPr>
          <p:cNvPr id="565" name="Line 240"/>
          <p:cNvSpPr>
            <a:spLocks noChangeShapeType="1"/>
          </p:cNvSpPr>
          <p:nvPr/>
        </p:nvSpPr>
        <p:spPr bwMode="auto">
          <a:xfrm flipV="1">
            <a:off x="5199624" y="4058775"/>
            <a:ext cx="0" cy="36080"/>
          </a:xfrm>
          <a:prstGeom prst="line">
            <a:avLst/>
          </a:prstGeom>
          <a:noFill/>
          <a:ln w="127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153"/>
            <a:endParaRPr lang="en-US" sz="3200" b="1" dirty="0">
              <a:solidFill>
                <a:srgbClr val="000000"/>
              </a:solidFill>
            </a:endParaRPr>
          </a:p>
        </p:txBody>
      </p:sp>
      <p:sp>
        <p:nvSpPr>
          <p:cNvPr id="566" name="Line 241"/>
          <p:cNvSpPr>
            <a:spLocks noChangeShapeType="1"/>
          </p:cNvSpPr>
          <p:nvPr/>
        </p:nvSpPr>
        <p:spPr bwMode="auto">
          <a:xfrm flipV="1">
            <a:off x="5230250" y="4063926"/>
            <a:ext cx="0" cy="36080"/>
          </a:xfrm>
          <a:prstGeom prst="line">
            <a:avLst/>
          </a:prstGeom>
          <a:noFill/>
          <a:ln w="127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153"/>
            <a:endParaRPr lang="en-US" sz="3200" b="1" dirty="0">
              <a:solidFill>
                <a:srgbClr val="000000"/>
              </a:solidFill>
            </a:endParaRPr>
          </a:p>
        </p:txBody>
      </p:sp>
      <p:sp>
        <p:nvSpPr>
          <p:cNvPr id="567" name="Line 242"/>
          <p:cNvSpPr>
            <a:spLocks noChangeShapeType="1"/>
          </p:cNvSpPr>
          <p:nvPr/>
        </p:nvSpPr>
        <p:spPr bwMode="auto">
          <a:xfrm flipV="1">
            <a:off x="5348381" y="4063926"/>
            <a:ext cx="0" cy="36080"/>
          </a:xfrm>
          <a:prstGeom prst="line">
            <a:avLst/>
          </a:prstGeom>
          <a:noFill/>
          <a:ln w="127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153"/>
            <a:endParaRPr lang="en-US" sz="3200" b="1" dirty="0">
              <a:solidFill>
                <a:srgbClr val="000000"/>
              </a:solidFill>
            </a:endParaRPr>
          </a:p>
        </p:txBody>
      </p:sp>
      <p:sp>
        <p:nvSpPr>
          <p:cNvPr id="568" name="Line 243"/>
          <p:cNvSpPr>
            <a:spLocks noChangeShapeType="1"/>
          </p:cNvSpPr>
          <p:nvPr/>
        </p:nvSpPr>
        <p:spPr bwMode="auto">
          <a:xfrm flipV="1">
            <a:off x="5335254" y="4063926"/>
            <a:ext cx="0" cy="36080"/>
          </a:xfrm>
          <a:prstGeom prst="line">
            <a:avLst/>
          </a:prstGeom>
          <a:noFill/>
          <a:ln w="127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153"/>
            <a:endParaRPr lang="en-US" sz="3200" b="1" dirty="0">
              <a:solidFill>
                <a:srgbClr val="000000"/>
              </a:solidFill>
            </a:endParaRPr>
          </a:p>
        </p:txBody>
      </p:sp>
      <p:sp>
        <p:nvSpPr>
          <p:cNvPr id="569" name="Line 244"/>
          <p:cNvSpPr>
            <a:spLocks noChangeShapeType="1"/>
          </p:cNvSpPr>
          <p:nvPr/>
        </p:nvSpPr>
        <p:spPr bwMode="auto">
          <a:xfrm flipV="1">
            <a:off x="5361506" y="4063926"/>
            <a:ext cx="0" cy="36080"/>
          </a:xfrm>
          <a:prstGeom prst="line">
            <a:avLst/>
          </a:prstGeom>
          <a:noFill/>
          <a:ln w="127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153"/>
            <a:endParaRPr lang="en-US" sz="3200" b="1" dirty="0">
              <a:solidFill>
                <a:srgbClr val="000000"/>
              </a:solidFill>
            </a:endParaRPr>
          </a:p>
        </p:txBody>
      </p:sp>
      <p:sp>
        <p:nvSpPr>
          <p:cNvPr id="570" name="Line 245"/>
          <p:cNvSpPr>
            <a:spLocks noChangeShapeType="1"/>
          </p:cNvSpPr>
          <p:nvPr/>
        </p:nvSpPr>
        <p:spPr bwMode="auto">
          <a:xfrm flipV="1">
            <a:off x="5379008" y="4063926"/>
            <a:ext cx="0" cy="36080"/>
          </a:xfrm>
          <a:prstGeom prst="line">
            <a:avLst/>
          </a:prstGeom>
          <a:noFill/>
          <a:ln w="127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153"/>
            <a:endParaRPr lang="en-US" sz="3200" b="1" dirty="0">
              <a:solidFill>
                <a:srgbClr val="000000"/>
              </a:solidFill>
            </a:endParaRPr>
          </a:p>
        </p:txBody>
      </p:sp>
      <p:sp>
        <p:nvSpPr>
          <p:cNvPr id="571" name="Line 246"/>
          <p:cNvSpPr>
            <a:spLocks noChangeShapeType="1"/>
          </p:cNvSpPr>
          <p:nvPr/>
        </p:nvSpPr>
        <p:spPr bwMode="auto">
          <a:xfrm flipV="1">
            <a:off x="5400883" y="4079376"/>
            <a:ext cx="0" cy="36080"/>
          </a:xfrm>
          <a:prstGeom prst="line">
            <a:avLst/>
          </a:prstGeom>
          <a:noFill/>
          <a:ln w="127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153"/>
            <a:endParaRPr lang="en-US" sz="3200" b="1" dirty="0">
              <a:solidFill>
                <a:srgbClr val="000000"/>
              </a:solidFill>
            </a:endParaRPr>
          </a:p>
        </p:txBody>
      </p:sp>
      <p:sp>
        <p:nvSpPr>
          <p:cNvPr id="572" name="Line 247"/>
          <p:cNvSpPr>
            <a:spLocks noChangeShapeType="1"/>
          </p:cNvSpPr>
          <p:nvPr/>
        </p:nvSpPr>
        <p:spPr bwMode="auto">
          <a:xfrm flipV="1">
            <a:off x="5422759" y="4105127"/>
            <a:ext cx="0" cy="36080"/>
          </a:xfrm>
          <a:prstGeom prst="line">
            <a:avLst/>
          </a:prstGeom>
          <a:noFill/>
          <a:ln w="127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153"/>
            <a:endParaRPr lang="en-US" sz="3200" b="1" dirty="0">
              <a:solidFill>
                <a:srgbClr val="000000"/>
              </a:solidFill>
            </a:endParaRPr>
          </a:p>
        </p:txBody>
      </p:sp>
      <p:sp>
        <p:nvSpPr>
          <p:cNvPr id="573" name="Line 248"/>
          <p:cNvSpPr>
            <a:spLocks noChangeShapeType="1"/>
          </p:cNvSpPr>
          <p:nvPr/>
        </p:nvSpPr>
        <p:spPr bwMode="auto">
          <a:xfrm flipV="1">
            <a:off x="5444635" y="4105127"/>
            <a:ext cx="0" cy="36080"/>
          </a:xfrm>
          <a:prstGeom prst="line">
            <a:avLst/>
          </a:prstGeom>
          <a:noFill/>
          <a:ln w="127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153"/>
            <a:endParaRPr lang="en-US" sz="3200" b="1" dirty="0">
              <a:solidFill>
                <a:srgbClr val="000000"/>
              </a:solidFill>
            </a:endParaRPr>
          </a:p>
        </p:txBody>
      </p:sp>
      <p:sp>
        <p:nvSpPr>
          <p:cNvPr id="574" name="Line 249"/>
          <p:cNvSpPr>
            <a:spLocks noChangeShapeType="1"/>
          </p:cNvSpPr>
          <p:nvPr/>
        </p:nvSpPr>
        <p:spPr bwMode="auto">
          <a:xfrm flipV="1">
            <a:off x="5457761" y="4105127"/>
            <a:ext cx="0" cy="36080"/>
          </a:xfrm>
          <a:prstGeom prst="line">
            <a:avLst/>
          </a:prstGeom>
          <a:noFill/>
          <a:ln w="127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153"/>
            <a:endParaRPr lang="en-US" sz="3200" b="1" dirty="0">
              <a:solidFill>
                <a:srgbClr val="000000"/>
              </a:solidFill>
            </a:endParaRPr>
          </a:p>
        </p:txBody>
      </p:sp>
      <p:sp>
        <p:nvSpPr>
          <p:cNvPr id="575" name="Line 250"/>
          <p:cNvSpPr>
            <a:spLocks noChangeShapeType="1"/>
          </p:cNvSpPr>
          <p:nvPr/>
        </p:nvSpPr>
        <p:spPr bwMode="auto">
          <a:xfrm flipV="1">
            <a:off x="5466510" y="4120577"/>
            <a:ext cx="0" cy="36080"/>
          </a:xfrm>
          <a:prstGeom prst="line">
            <a:avLst/>
          </a:prstGeom>
          <a:noFill/>
          <a:ln w="127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153"/>
            <a:endParaRPr lang="en-US" sz="3200" b="1" dirty="0">
              <a:solidFill>
                <a:srgbClr val="000000"/>
              </a:solidFill>
            </a:endParaRPr>
          </a:p>
        </p:txBody>
      </p:sp>
      <p:sp>
        <p:nvSpPr>
          <p:cNvPr id="576" name="Line 251"/>
          <p:cNvSpPr>
            <a:spLocks noChangeShapeType="1"/>
          </p:cNvSpPr>
          <p:nvPr/>
        </p:nvSpPr>
        <p:spPr bwMode="auto">
          <a:xfrm flipV="1">
            <a:off x="5554015" y="4141178"/>
            <a:ext cx="0" cy="36080"/>
          </a:xfrm>
          <a:prstGeom prst="line">
            <a:avLst/>
          </a:prstGeom>
          <a:noFill/>
          <a:ln w="127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153"/>
            <a:endParaRPr lang="en-US" sz="3200" b="1" dirty="0">
              <a:solidFill>
                <a:srgbClr val="000000"/>
              </a:solidFill>
            </a:endParaRPr>
          </a:p>
        </p:txBody>
      </p:sp>
      <p:sp>
        <p:nvSpPr>
          <p:cNvPr id="577" name="Line 252"/>
          <p:cNvSpPr>
            <a:spLocks noChangeShapeType="1"/>
          </p:cNvSpPr>
          <p:nvPr/>
        </p:nvSpPr>
        <p:spPr bwMode="auto">
          <a:xfrm flipV="1">
            <a:off x="5777150" y="4213280"/>
            <a:ext cx="0" cy="36080"/>
          </a:xfrm>
          <a:prstGeom prst="line">
            <a:avLst/>
          </a:prstGeom>
          <a:noFill/>
          <a:ln w="127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153"/>
            <a:endParaRPr lang="en-US" sz="3200" b="1" dirty="0">
              <a:solidFill>
                <a:srgbClr val="000000"/>
              </a:solidFill>
            </a:endParaRPr>
          </a:p>
        </p:txBody>
      </p:sp>
      <p:sp>
        <p:nvSpPr>
          <p:cNvPr id="578" name="Line 253"/>
          <p:cNvSpPr>
            <a:spLocks noChangeShapeType="1"/>
          </p:cNvSpPr>
          <p:nvPr/>
        </p:nvSpPr>
        <p:spPr bwMode="auto">
          <a:xfrm flipV="1">
            <a:off x="5790277" y="4213280"/>
            <a:ext cx="0" cy="36080"/>
          </a:xfrm>
          <a:prstGeom prst="line">
            <a:avLst/>
          </a:prstGeom>
          <a:noFill/>
          <a:ln w="127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153"/>
            <a:endParaRPr lang="en-US" sz="3200" b="1" dirty="0">
              <a:solidFill>
                <a:srgbClr val="000000"/>
              </a:solidFill>
            </a:endParaRPr>
          </a:p>
        </p:txBody>
      </p:sp>
      <p:sp>
        <p:nvSpPr>
          <p:cNvPr id="579" name="Line 254"/>
          <p:cNvSpPr>
            <a:spLocks noChangeShapeType="1"/>
          </p:cNvSpPr>
          <p:nvPr/>
        </p:nvSpPr>
        <p:spPr bwMode="auto">
          <a:xfrm flipV="1">
            <a:off x="5812152" y="4223579"/>
            <a:ext cx="0" cy="36080"/>
          </a:xfrm>
          <a:prstGeom prst="line">
            <a:avLst/>
          </a:prstGeom>
          <a:noFill/>
          <a:ln w="127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153"/>
            <a:endParaRPr lang="en-US" sz="3200" b="1" dirty="0">
              <a:solidFill>
                <a:srgbClr val="000000"/>
              </a:solidFill>
            </a:endParaRPr>
          </a:p>
        </p:txBody>
      </p:sp>
      <p:sp>
        <p:nvSpPr>
          <p:cNvPr id="580" name="Line 255"/>
          <p:cNvSpPr>
            <a:spLocks noChangeShapeType="1"/>
          </p:cNvSpPr>
          <p:nvPr/>
        </p:nvSpPr>
        <p:spPr bwMode="auto">
          <a:xfrm flipV="1">
            <a:off x="5820903" y="4223579"/>
            <a:ext cx="0" cy="36080"/>
          </a:xfrm>
          <a:prstGeom prst="line">
            <a:avLst/>
          </a:prstGeom>
          <a:noFill/>
          <a:ln w="127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153"/>
            <a:endParaRPr lang="en-US" sz="3200" b="1" dirty="0">
              <a:solidFill>
                <a:srgbClr val="000000"/>
              </a:solidFill>
            </a:endParaRPr>
          </a:p>
        </p:txBody>
      </p:sp>
      <p:sp>
        <p:nvSpPr>
          <p:cNvPr id="581" name="Line 256"/>
          <p:cNvSpPr>
            <a:spLocks noChangeShapeType="1"/>
          </p:cNvSpPr>
          <p:nvPr/>
        </p:nvSpPr>
        <p:spPr bwMode="auto">
          <a:xfrm flipV="1">
            <a:off x="5873405" y="4233879"/>
            <a:ext cx="0" cy="36080"/>
          </a:xfrm>
          <a:prstGeom prst="line">
            <a:avLst/>
          </a:prstGeom>
          <a:noFill/>
          <a:ln w="127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153"/>
            <a:endParaRPr lang="en-US" sz="3200" b="1" dirty="0">
              <a:solidFill>
                <a:srgbClr val="000000"/>
              </a:solidFill>
            </a:endParaRPr>
          </a:p>
        </p:txBody>
      </p:sp>
      <p:sp>
        <p:nvSpPr>
          <p:cNvPr id="582" name="Line 257"/>
          <p:cNvSpPr>
            <a:spLocks noChangeShapeType="1"/>
          </p:cNvSpPr>
          <p:nvPr/>
        </p:nvSpPr>
        <p:spPr bwMode="auto">
          <a:xfrm flipV="1">
            <a:off x="5882156" y="4244180"/>
            <a:ext cx="0" cy="36080"/>
          </a:xfrm>
          <a:prstGeom prst="line">
            <a:avLst/>
          </a:prstGeom>
          <a:noFill/>
          <a:ln w="127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153"/>
            <a:endParaRPr lang="en-US" sz="3200" b="1" dirty="0">
              <a:solidFill>
                <a:srgbClr val="000000"/>
              </a:solidFill>
            </a:endParaRPr>
          </a:p>
        </p:txBody>
      </p:sp>
      <p:sp>
        <p:nvSpPr>
          <p:cNvPr id="583" name="Line 258"/>
          <p:cNvSpPr>
            <a:spLocks noChangeShapeType="1"/>
          </p:cNvSpPr>
          <p:nvPr/>
        </p:nvSpPr>
        <p:spPr bwMode="auto">
          <a:xfrm flipV="1">
            <a:off x="6004663" y="4275080"/>
            <a:ext cx="0" cy="36080"/>
          </a:xfrm>
          <a:prstGeom prst="line">
            <a:avLst/>
          </a:prstGeom>
          <a:noFill/>
          <a:ln w="127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153"/>
            <a:endParaRPr lang="en-US" sz="3200" b="1" dirty="0">
              <a:solidFill>
                <a:srgbClr val="000000"/>
              </a:solidFill>
            </a:endParaRPr>
          </a:p>
        </p:txBody>
      </p:sp>
      <p:sp>
        <p:nvSpPr>
          <p:cNvPr id="584" name="Line 259"/>
          <p:cNvSpPr>
            <a:spLocks noChangeShapeType="1"/>
          </p:cNvSpPr>
          <p:nvPr/>
        </p:nvSpPr>
        <p:spPr bwMode="auto">
          <a:xfrm flipV="1">
            <a:off x="6013411" y="4275080"/>
            <a:ext cx="0" cy="36080"/>
          </a:xfrm>
          <a:prstGeom prst="line">
            <a:avLst/>
          </a:prstGeom>
          <a:noFill/>
          <a:ln w="127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153"/>
            <a:endParaRPr lang="en-US" sz="3200" b="1" dirty="0">
              <a:solidFill>
                <a:srgbClr val="000000"/>
              </a:solidFill>
            </a:endParaRPr>
          </a:p>
        </p:txBody>
      </p:sp>
      <p:sp>
        <p:nvSpPr>
          <p:cNvPr id="585" name="Line 260"/>
          <p:cNvSpPr>
            <a:spLocks noChangeShapeType="1"/>
          </p:cNvSpPr>
          <p:nvPr/>
        </p:nvSpPr>
        <p:spPr bwMode="auto">
          <a:xfrm flipV="1">
            <a:off x="6022162" y="4275080"/>
            <a:ext cx="0" cy="36080"/>
          </a:xfrm>
          <a:prstGeom prst="line">
            <a:avLst/>
          </a:prstGeom>
          <a:noFill/>
          <a:ln w="127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153"/>
            <a:endParaRPr lang="en-US" sz="3200" b="1" dirty="0">
              <a:solidFill>
                <a:srgbClr val="000000"/>
              </a:solidFill>
            </a:endParaRPr>
          </a:p>
        </p:txBody>
      </p:sp>
      <p:sp>
        <p:nvSpPr>
          <p:cNvPr id="586" name="Line 261"/>
          <p:cNvSpPr>
            <a:spLocks noChangeShapeType="1"/>
          </p:cNvSpPr>
          <p:nvPr/>
        </p:nvSpPr>
        <p:spPr bwMode="auto">
          <a:xfrm flipV="1">
            <a:off x="6100916" y="4275080"/>
            <a:ext cx="0" cy="36080"/>
          </a:xfrm>
          <a:prstGeom prst="line">
            <a:avLst/>
          </a:prstGeom>
          <a:noFill/>
          <a:ln w="127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153"/>
            <a:endParaRPr lang="en-US" sz="3200" b="1" dirty="0">
              <a:solidFill>
                <a:srgbClr val="000000"/>
              </a:solidFill>
            </a:endParaRPr>
          </a:p>
        </p:txBody>
      </p:sp>
      <p:sp>
        <p:nvSpPr>
          <p:cNvPr id="587" name="Line 262"/>
          <p:cNvSpPr>
            <a:spLocks noChangeShapeType="1"/>
          </p:cNvSpPr>
          <p:nvPr/>
        </p:nvSpPr>
        <p:spPr bwMode="auto">
          <a:xfrm flipV="1">
            <a:off x="6166545" y="4290532"/>
            <a:ext cx="0" cy="36080"/>
          </a:xfrm>
          <a:prstGeom prst="line">
            <a:avLst/>
          </a:prstGeom>
          <a:noFill/>
          <a:ln w="127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153"/>
            <a:endParaRPr lang="en-US" sz="3200" b="1" dirty="0">
              <a:solidFill>
                <a:srgbClr val="000000"/>
              </a:solidFill>
            </a:endParaRPr>
          </a:p>
        </p:txBody>
      </p:sp>
      <p:sp>
        <p:nvSpPr>
          <p:cNvPr id="588" name="Line 263"/>
          <p:cNvSpPr>
            <a:spLocks noChangeShapeType="1"/>
          </p:cNvSpPr>
          <p:nvPr/>
        </p:nvSpPr>
        <p:spPr bwMode="auto">
          <a:xfrm flipV="1">
            <a:off x="6205920" y="4300833"/>
            <a:ext cx="0" cy="36080"/>
          </a:xfrm>
          <a:prstGeom prst="line">
            <a:avLst/>
          </a:prstGeom>
          <a:noFill/>
          <a:ln w="127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153"/>
            <a:endParaRPr lang="en-US" sz="3200" b="1" dirty="0">
              <a:solidFill>
                <a:srgbClr val="000000"/>
              </a:solidFill>
            </a:endParaRPr>
          </a:p>
        </p:txBody>
      </p:sp>
      <p:sp>
        <p:nvSpPr>
          <p:cNvPr id="589" name="Line 264"/>
          <p:cNvSpPr>
            <a:spLocks noChangeShapeType="1"/>
          </p:cNvSpPr>
          <p:nvPr/>
        </p:nvSpPr>
        <p:spPr bwMode="auto">
          <a:xfrm flipV="1">
            <a:off x="6219047" y="4300833"/>
            <a:ext cx="0" cy="36080"/>
          </a:xfrm>
          <a:prstGeom prst="line">
            <a:avLst/>
          </a:prstGeom>
          <a:noFill/>
          <a:ln w="127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153"/>
            <a:endParaRPr lang="en-US" sz="3200" b="1" dirty="0">
              <a:solidFill>
                <a:srgbClr val="000000"/>
              </a:solidFill>
            </a:endParaRPr>
          </a:p>
        </p:txBody>
      </p:sp>
      <p:sp>
        <p:nvSpPr>
          <p:cNvPr id="590" name="Line 265"/>
          <p:cNvSpPr>
            <a:spLocks noChangeShapeType="1"/>
          </p:cNvSpPr>
          <p:nvPr/>
        </p:nvSpPr>
        <p:spPr bwMode="auto">
          <a:xfrm flipV="1">
            <a:off x="6267174" y="4321431"/>
            <a:ext cx="0" cy="36080"/>
          </a:xfrm>
          <a:prstGeom prst="line">
            <a:avLst/>
          </a:prstGeom>
          <a:noFill/>
          <a:ln w="127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153"/>
            <a:endParaRPr lang="en-US" sz="3200" b="1" dirty="0">
              <a:solidFill>
                <a:srgbClr val="000000"/>
              </a:solidFill>
            </a:endParaRPr>
          </a:p>
        </p:txBody>
      </p:sp>
      <p:sp>
        <p:nvSpPr>
          <p:cNvPr id="591" name="Line 266"/>
          <p:cNvSpPr>
            <a:spLocks noChangeShapeType="1"/>
          </p:cNvSpPr>
          <p:nvPr/>
        </p:nvSpPr>
        <p:spPr bwMode="auto">
          <a:xfrm flipV="1">
            <a:off x="6284676" y="4321431"/>
            <a:ext cx="0" cy="36080"/>
          </a:xfrm>
          <a:prstGeom prst="line">
            <a:avLst/>
          </a:prstGeom>
          <a:noFill/>
          <a:ln w="127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153"/>
            <a:endParaRPr lang="en-US" sz="3200" b="1" dirty="0">
              <a:solidFill>
                <a:srgbClr val="000000"/>
              </a:solidFill>
            </a:endParaRPr>
          </a:p>
        </p:txBody>
      </p:sp>
      <p:sp>
        <p:nvSpPr>
          <p:cNvPr id="592" name="Line 267"/>
          <p:cNvSpPr>
            <a:spLocks noChangeShapeType="1"/>
          </p:cNvSpPr>
          <p:nvPr/>
        </p:nvSpPr>
        <p:spPr bwMode="auto">
          <a:xfrm flipV="1">
            <a:off x="6302175" y="4321431"/>
            <a:ext cx="0" cy="36080"/>
          </a:xfrm>
          <a:prstGeom prst="line">
            <a:avLst/>
          </a:prstGeom>
          <a:noFill/>
          <a:ln w="127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153"/>
            <a:endParaRPr lang="en-US" sz="3200" b="1" dirty="0">
              <a:solidFill>
                <a:srgbClr val="000000"/>
              </a:solidFill>
            </a:endParaRPr>
          </a:p>
        </p:txBody>
      </p:sp>
      <p:sp>
        <p:nvSpPr>
          <p:cNvPr id="593" name="Line 268"/>
          <p:cNvSpPr>
            <a:spLocks noChangeShapeType="1"/>
          </p:cNvSpPr>
          <p:nvPr/>
        </p:nvSpPr>
        <p:spPr bwMode="auto">
          <a:xfrm flipV="1">
            <a:off x="6319676" y="4326582"/>
            <a:ext cx="0" cy="36080"/>
          </a:xfrm>
          <a:prstGeom prst="line">
            <a:avLst/>
          </a:prstGeom>
          <a:noFill/>
          <a:ln w="127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153"/>
            <a:endParaRPr lang="en-US" sz="3200" b="1" dirty="0">
              <a:solidFill>
                <a:srgbClr val="000000"/>
              </a:solidFill>
            </a:endParaRPr>
          </a:p>
        </p:txBody>
      </p:sp>
      <p:sp>
        <p:nvSpPr>
          <p:cNvPr id="594" name="Line 269"/>
          <p:cNvSpPr>
            <a:spLocks noChangeShapeType="1"/>
          </p:cNvSpPr>
          <p:nvPr/>
        </p:nvSpPr>
        <p:spPr bwMode="auto">
          <a:xfrm flipV="1">
            <a:off x="6359053" y="4342031"/>
            <a:ext cx="0" cy="36080"/>
          </a:xfrm>
          <a:prstGeom prst="line">
            <a:avLst/>
          </a:prstGeom>
          <a:noFill/>
          <a:ln w="127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153"/>
            <a:endParaRPr lang="en-US" sz="3200" b="1" dirty="0">
              <a:solidFill>
                <a:srgbClr val="000000"/>
              </a:solidFill>
            </a:endParaRPr>
          </a:p>
        </p:txBody>
      </p:sp>
      <p:sp>
        <p:nvSpPr>
          <p:cNvPr id="595" name="Line 270"/>
          <p:cNvSpPr>
            <a:spLocks noChangeShapeType="1"/>
          </p:cNvSpPr>
          <p:nvPr/>
        </p:nvSpPr>
        <p:spPr bwMode="auto">
          <a:xfrm flipV="1">
            <a:off x="6464059" y="4342031"/>
            <a:ext cx="0" cy="36080"/>
          </a:xfrm>
          <a:prstGeom prst="line">
            <a:avLst/>
          </a:prstGeom>
          <a:noFill/>
          <a:ln w="127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153"/>
            <a:endParaRPr lang="en-US" sz="3200" b="1" dirty="0">
              <a:solidFill>
                <a:srgbClr val="000000"/>
              </a:solidFill>
            </a:endParaRPr>
          </a:p>
        </p:txBody>
      </p:sp>
      <p:sp>
        <p:nvSpPr>
          <p:cNvPr id="596" name="Line 271"/>
          <p:cNvSpPr>
            <a:spLocks noChangeShapeType="1"/>
          </p:cNvSpPr>
          <p:nvPr/>
        </p:nvSpPr>
        <p:spPr bwMode="auto">
          <a:xfrm flipV="1">
            <a:off x="6481559" y="4342031"/>
            <a:ext cx="0" cy="36080"/>
          </a:xfrm>
          <a:prstGeom prst="line">
            <a:avLst/>
          </a:prstGeom>
          <a:noFill/>
          <a:ln w="127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153"/>
            <a:endParaRPr lang="en-US" sz="3200" b="1" dirty="0">
              <a:solidFill>
                <a:srgbClr val="000000"/>
              </a:solidFill>
            </a:endParaRPr>
          </a:p>
        </p:txBody>
      </p:sp>
      <p:sp>
        <p:nvSpPr>
          <p:cNvPr id="597" name="Line 272"/>
          <p:cNvSpPr>
            <a:spLocks noChangeShapeType="1"/>
          </p:cNvSpPr>
          <p:nvPr/>
        </p:nvSpPr>
        <p:spPr bwMode="auto">
          <a:xfrm flipV="1">
            <a:off x="6503434" y="4342031"/>
            <a:ext cx="0" cy="36080"/>
          </a:xfrm>
          <a:prstGeom prst="line">
            <a:avLst/>
          </a:prstGeom>
          <a:noFill/>
          <a:ln w="127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153"/>
            <a:endParaRPr lang="en-US" sz="3200" b="1" dirty="0">
              <a:solidFill>
                <a:srgbClr val="000000"/>
              </a:solidFill>
            </a:endParaRPr>
          </a:p>
        </p:txBody>
      </p:sp>
      <p:sp>
        <p:nvSpPr>
          <p:cNvPr id="598" name="Line 273"/>
          <p:cNvSpPr>
            <a:spLocks noChangeShapeType="1"/>
          </p:cNvSpPr>
          <p:nvPr/>
        </p:nvSpPr>
        <p:spPr bwMode="auto">
          <a:xfrm flipV="1">
            <a:off x="6595315" y="4342031"/>
            <a:ext cx="0" cy="36080"/>
          </a:xfrm>
          <a:prstGeom prst="line">
            <a:avLst/>
          </a:prstGeom>
          <a:noFill/>
          <a:ln w="127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153"/>
            <a:endParaRPr lang="en-US" sz="3200" b="1" dirty="0">
              <a:solidFill>
                <a:srgbClr val="000000"/>
              </a:solidFill>
            </a:endParaRPr>
          </a:p>
        </p:txBody>
      </p:sp>
      <p:sp>
        <p:nvSpPr>
          <p:cNvPr id="599" name="Line 274"/>
          <p:cNvSpPr>
            <a:spLocks noChangeShapeType="1"/>
          </p:cNvSpPr>
          <p:nvPr/>
        </p:nvSpPr>
        <p:spPr bwMode="auto">
          <a:xfrm flipV="1">
            <a:off x="6604064" y="4342031"/>
            <a:ext cx="0" cy="36080"/>
          </a:xfrm>
          <a:prstGeom prst="line">
            <a:avLst/>
          </a:prstGeom>
          <a:noFill/>
          <a:ln w="127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153"/>
            <a:endParaRPr lang="en-US" sz="3200" b="1" dirty="0">
              <a:solidFill>
                <a:srgbClr val="000000"/>
              </a:solidFill>
            </a:endParaRPr>
          </a:p>
        </p:txBody>
      </p:sp>
      <p:sp>
        <p:nvSpPr>
          <p:cNvPr id="600" name="Line 275"/>
          <p:cNvSpPr>
            <a:spLocks noChangeShapeType="1"/>
          </p:cNvSpPr>
          <p:nvPr/>
        </p:nvSpPr>
        <p:spPr bwMode="auto">
          <a:xfrm flipV="1">
            <a:off x="6608440" y="4342031"/>
            <a:ext cx="0" cy="36080"/>
          </a:xfrm>
          <a:prstGeom prst="line">
            <a:avLst/>
          </a:prstGeom>
          <a:noFill/>
          <a:ln w="127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153"/>
            <a:endParaRPr lang="en-US" sz="3200" b="1" dirty="0">
              <a:solidFill>
                <a:srgbClr val="000000"/>
              </a:solidFill>
            </a:endParaRPr>
          </a:p>
        </p:txBody>
      </p:sp>
      <p:sp>
        <p:nvSpPr>
          <p:cNvPr id="601" name="Line 276"/>
          <p:cNvSpPr>
            <a:spLocks noChangeShapeType="1"/>
          </p:cNvSpPr>
          <p:nvPr/>
        </p:nvSpPr>
        <p:spPr bwMode="auto">
          <a:xfrm flipV="1">
            <a:off x="6704694" y="4342031"/>
            <a:ext cx="0" cy="36080"/>
          </a:xfrm>
          <a:prstGeom prst="line">
            <a:avLst/>
          </a:prstGeom>
          <a:noFill/>
          <a:ln w="127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153"/>
            <a:endParaRPr lang="en-US" sz="3200" b="1" dirty="0">
              <a:solidFill>
                <a:srgbClr val="000000"/>
              </a:solidFill>
            </a:endParaRPr>
          </a:p>
        </p:txBody>
      </p:sp>
      <p:sp>
        <p:nvSpPr>
          <p:cNvPr id="602" name="Line 277"/>
          <p:cNvSpPr>
            <a:spLocks noChangeShapeType="1"/>
          </p:cNvSpPr>
          <p:nvPr/>
        </p:nvSpPr>
        <p:spPr bwMode="auto">
          <a:xfrm flipV="1">
            <a:off x="6717820" y="4342031"/>
            <a:ext cx="0" cy="36080"/>
          </a:xfrm>
          <a:prstGeom prst="line">
            <a:avLst/>
          </a:prstGeom>
          <a:noFill/>
          <a:ln w="127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153"/>
            <a:endParaRPr lang="en-US" sz="3200" b="1" dirty="0">
              <a:solidFill>
                <a:srgbClr val="000000"/>
              </a:solidFill>
            </a:endParaRPr>
          </a:p>
        </p:txBody>
      </p:sp>
      <p:sp>
        <p:nvSpPr>
          <p:cNvPr id="603" name="Line 278"/>
          <p:cNvSpPr>
            <a:spLocks noChangeShapeType="1"/>
          </p:cNvSpPr>
          <p:nvPr/>
        </p:nvSpPr>
        <p:spPr bwMode="auto">
          <a:xfrm flipV="1">
            <a:off x="6787824" y="4342031"/>
            <a:ext cx="0" cy="36080"/>
          </a:xfrm>
          <a:prstGeom prst="line">
            <a:avLst/>
          </a:prstGeom>
          <a:noFill/>
          <a:ln w="127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153"/>
            <a:endParaRPr lang="en-US" sz="3200" b="1" dirty="0">
              <a:solidFill>
                <a:srgbClr val="000000"/>
              </a:solidFill>
            </a:endParaRPr>
          </a:p>
        </p:txBody>
      </p:sp>
      <p:sp>
        <p:nvSpPr>
          <p:cNvPr id="604" name="Line 279"/>
          <p:cNvSpPr>
            <a:spLocks noChangeShapeType="1"/>
          </p:cNvSpPr>
          <p:nvPr/>
        </p:nvSpPr>
        <p:spPr bwMode="auto">
          <a:xfrm flipV="1">
            <a:off x="6796574" y="4342031"/>
            <a:ext cx="0" cy="36080"/>
          </a:xfrm>
          <a:prstGeom prst="line">
            <a:avLst/>
          </a:prstGeom>
          <a:noFill/>
          <a:ln w="127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153"/>
            <a:endParaRPr lang="en-US" sz="3200" b="1" dirty="0">
              <a:solidFill>
                <a:srgbClr val="000000"/>
              </a:solidFill>
            </a:endParaRPr>
          </a:p>
        </p:txBody>
      </p:sp>
      <p:sp>
        <p:nvSpPr>
          <p:cNvPr id="605" name="Line 280"/>
          <p:cNvSpPr>
            <a:spLocks noChangeShapeType="1"/>
          </p:cNvSpPr>
          <p:nvPr/>
        </p:nvSpPr>
        <p:spPr bwMode="auto">
          <a:xfrm flipV="1">
            <a:off x="6827201" y="4342031"/>
            <a:ext cx="0" cy="36080"/>
          </a:xfrm>
          <a:prstGeom prst="line">
            <a:avLst/>
          </a:prstGeom>
          <a:noFill/>
          <a:ln w="127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153"/>
            <a:endParaRPr lang="en-US" sz="3200" b="1" dirty="0">
              <a:solidFill>
                <a:srgbClr val="000000"/>
              </a:solidFill>
            </a:endParaRPr>
          </a:p>
        </p:txBody>
      </p:sp>
      <p:sp>
        <p:nvSpPr>
          <p:cNvPr id="606" name="Line 281"/>
          <p:cNvSpPr>
            <a:spLocks noChangeShapeType="1"/>
          </p:cNvSpPr>
          <p:nvPr/>
        </p:nvSpPr>
        <p:spPr bwMode="auto">
          <a:xfrm flipV="1">
            <a:off x="6844702" y="4342031"/>
            <a:ext cx="0" cy="36080"/>
          </a:xfrm>
          <a:prstGeom prst="line">
            <a:avLst/>
          </a:prstGeom>
          <a:noFill/>
          <a:ln w="127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153"/>
            <a:endParaRPr lang="en-US" sz="3200" b="1" dirty="0">
              <a:solidFill>
                <a:srgbClr val="000000"/>
              </a:solidFill>
            </a:endParaRPr>
          </a:p>
        </p:txBody>
      </p:sp>
      <p:sp>
        <p:nvSpPr>
          <p:cNvPr id="607" name="Line 282"/>
          <p:cNvSpPr>
            <a:spLocks noChangeShapeType="1"/>
          </p:cNvSpPr>
          <p:nvPr/>
        </p:nvSpPr>
        <p:spPr bwMode="auto">
          <a:xfrm flipV="1">
            <a:off x="6936581" y="4342031"/>
            <a:ext cx="0" cy="36080"/>
          </a:xfrm>
          <a:prstGeom prst="line">
            <a:avLst/>
          </a:prstGeom>
          <a:noFill/>
          <a:ln w="127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153"/>
            <a:endParaRPr lang="en-US" sz="3200" b="1" dirty="0">
              <a:solidFill>
                <a:srgbClr val="000000"/>
              </a:solidFill>
            </a:endParaRPr>
          </a:p>
        </p:txBody>
      </p:sp>
      <p:sp>
        <p:nvSpPr>
          <p:cNvPr id="608" name="Line 283"/>
          <p:cNvSpPr>
            <a:spLocks noChangeShapeType="1"/>
          </p:cNvSpPr>
          <p:nvPr/>
        </p:nvSpPr>
        <p:spPr bwMode="auto">
          <a:xfrm flipV="1">
            <a:off x="6945331" y="4342031"/>
            <a:ext cx="0" cy="36080"/>
          </a:xfrm>
          <a:prstGeom prst="line">
            <a:avLst/>
          </a:prstGeom>
          <a:noFill/>
          <a:ln w="127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153"/>
            <a:endParaRPr lang="en-US" sz="3200" b="1" dirty="0">
              <a:solidFill>
                <a:srgbClr val="000000"/>
              </a:solidFill>
            </a:endParaRPr>
          </a:p>
        </p:txBody>
      </p:sp>
      <p:sp>
        <p:nvSpPr>
          <p:cNvPr id="609" name="Line 284"/>
          <p:cNvSpPr>
            <a:spLocks noChangeShapeType="1"/>
          </p:cNvSpPr>
          <p:nvPr/>
        </p:nvSpPr>
        <p:spPr bwMode="auto">
          <a:xfrm flipV="1">
            <a:off x="6975958" y="4342031"/>
            <a:ext cx="0" cy="36080"/>
          </a:xfrm>
          <a:prstGeom prst="line">
            <a:avLst/>
          </a:prstGeom>
          <a:noFill/>
          <a:ln w="127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153"/>
            <a:endParaRPr lang="en-US" sz="3200" b="1" dirty="0">
              <a:solidFill>
                <a:srgbClr val="000000"/>
              </a:solidFill>
            </a:endParaRPr>
          </a:p>
        </p:txBody>
      </p:sp>
      <p:sp>
        <p:nvSpPr>
          <p:cNvPr id="610" name="Line 285"/>
          <p:cNvSpPr>
            <a:spLocks noChangeShapeType="1"/>
          </p:cNvSpPr>
          <p:nvPr/>
        </p:nvSpPr>
        <p:spPr bwMode="auto">
          <a:xfrm flipV="1">
            <a:off x="6984707" y="4342031"/>
            <a:ext cx="0" cy="36080"/>
          </a:xfrm>
          <a:prstGeom prst="line">
            <a:avLst/>
          </a:prstGeom>
          <a:noFill/>
          <a:ln w="127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153"/>
            <a:endParaRPr lang="en-US" sz="3200" b="1" dirty="0">
              <a:solidFill>
                <a:srgbClr val="000000"/>
              </a:solidFill>
            </a:endParaRPr>
          </a:p>
        </p:txBody>
      </p:sp>
      <p:sp>
        <p:nvSpPr>
          <p:cNvPr id="611" name="Line 286"/>
          <p:cNvSpPr>
            <a:spLocks noChangeShapeType="1"/>
          </p:cNvSpPr>
          <p:nvPr/>
        </p:nvSpPr>
        <p:spPr bwMode="auto">
          <a:xfrm flipV="1">
            <a:off x="7063461" y="4342031"/>
            <a:ext cx="0" cy="36080"/>
          </a:xfrm>
          <a:prstGeom prst="line">
            <a:avLst/>
          </a:prstGeom>
          <a:noFill/>
          <a:ln w="127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153"/>
            <a:endParaRPr lang="en-US" sz="3200" b="1" dirty="0">
              <a:solidFill>
                <a:srgbClr val="000000"/>
              </a:solidFill>
            </a:endParaRPr>
          </a:p>
        </p:txBody>
      </p:sp>
      <p:sp>
        <p:nvSpPr>
          <p:cNvPr id="612" name="Line 287"/>
          <p:cNvSpPr>
            <a:spLocks noChangeShapeType="1"/>
          </p:cNvSpPr>
          <p:nvPr/>
        </p:nvSpPr>
        <p:spPr bwMode="auto">
          <a:xfrm flipV="1">
            <a:off x="7076587" y="4342031"/>
            <a:ext cx="0" cy="36080"/>
          </a:xfrm>
          <a:prstGeom prst="line">
            <a:avLst/>
          </a:prstGeom>
          <a:noFill/>
          <a:ln w="127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153"/>
            <a:endParaRPr lang="en-US" sz="3200" b="1" dirty="0">
              <a:solidFill>
                <a:srgbClr val="000000"/>
              </a:solidFill>
            </a:endParaRPr>
          </a:p>
        </p:txBody>
      </p:sp>
      <p:sp>
        <p:nvSpPr>
          <p:cNvPr id="613" name="Line 288"/>
          <p:cNvSpPr>
            <a:spLocks noChangeShapeType="1"/>
          </p:cNvSpPr>
          <p:nvPr/>
        </p:nvSpPr>
        <p:spPr bwMode="auto">
          <a:xfrm flipV="1">
            <a:off x="7242844" y="4342031"/>
            <a:ext cx="0" cy="36080"/>
          </a:xfrm>
          <a:prstGeom prst="line">
            <a:avLst/>
          </a:prstGeom>
          <a:noFill/>
          <a:ln w="127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153"/>
            <a:endParaRPr lang="en-US" sz="3200" b="1" dirty="0">
              <a:solidFill>
                <a:srgbClr val="000000"/>
              </a:solidFill>
            </a:endParaRPr>
          </a:p>
        </p:txBody>
      </p:sp>
      <p:sp>
        <p:nvSpPr>
          <p:cNvPr id="614" name="Line 289"/>
          <p:cNvSpPr>
            <a:spLocks noChangeShapeType="1"/>
          </p:cNvSpPr>
          <p:nvPr/>
        </p:nvSpPr>
        <p:spPr bwMode="auto">
          <a:xfrm flipV="1">
            <a:off x="7417853" y="4342031"/>
            <a:ext cx="0" cy="36080"/>
          </a:xfrm>
          <a:prstGeom prst="line">
            <a:avLst/>
          </a:prstGeom>
          <a:noFill/>
          <a:ln w="127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153"/>
            <a:endParaRPr lang="en-US" sz="3200" b="1" dirty="0">
              <a:solidFill>
                <a:srgbClr val="000000"/>
              </a:solidFill>
            </a:endParaRPr>
          </a:p>
        </p:txBody>
      </p:sp>
      <p:sp>
        <p:nvSpPr>
          <p:cNvPr id="615" name="Line 290"/>
          <p:cNvSpPr>
            <a:spLocks noChangeShapeType="1"/>
          </p:cNvSpPr>
          <p:nvPr/>
        </p:nvSpPr>
        <p:spPr bwMode="auto">
          <a:xfrm flipV="1">
            <a:off x="7430978" y="4342031"/>
            <a:ext cx="0" cy="36080"/>
          </a:xfrm>
          <a:prstGeom prst="line">
            <a:avLst/>
          </a:prstGeom>
          <a:noFill/>
          <a:ln w="127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153"/>
            <a:endParaRPr lang="en-US" sz="3200" b="1" dirty="0">
              <a:solidFill>
                <a:srgbClr val="000000"/>
              </a:solidFill>
            </a:endParaRPr>
          </a:p>
        </p:txBody>
      </p:sp>
      <p:sp>
        <p:nvSpPr>
          <p:cNvPr id="616" name="Line 291"/>
          <p:cNvSpPr>
            <a:spLocks noChangeShapeType="1"/>
          </p:cNvSpPr>
          <p:nvPr/>
        </p:nvSpPr>
        <p:spPr bwMode="auto">
          <a:xfrm flipV="1">
            <a:off x="7444103" y="4342031"/>
            <a:ext cx="0" cy="36080"/>
          </a:xfrm>
          <a:prstGeom prst="line">
            <a:avLst/>
          </a:prstGeom>
          <a:noFill/>
          <a:ln w="127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153"/>
            <a:endParaRPr lang="en-US" sz="3200" b="1" dirty="0">
              <a:solidFill>
                <a:srgbClr val="000000"/>
              </a:solidFill>
            </a:endParaRPr>
          </a:p>
        </p:txBody>
      </p:sp>
      <p:sp>
        <p:nvSpPr>
          <p:cNvPr id="617" name="Line 292"/>
          <p:cNvSpPr>
            <a:spLocks noChangeShapeType="1"/>
          </p:cNvSpPr>
          <p:nvPr/>
        </p:nvSpPr>
        <p:spPr bwMode="auto">
          <a:xfrm flipV="1">
            <a:off x="7492231" y="4342031"/>
            <a:ext cx="0" cy="36080"/>
          </a:xfrm>
          <a:prstGeom prst="line">
            <a:avLst/>
          </a:prstGeom>
          <a:noFill/>
          <a:ln w="127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153"/>
            <a:endParaRPr lang="en-US" sz="3200" b="1" dirty="0">
              <a:solidFill>
                <a:srgbClr val="000000"/>
              </a:solidFill>
            </a:endParaRPr>
          </a:p>
        </p:txBody>
      </p:sp>
      <p:sp>
        <p:nvSpPr>
          <p:cNvPr id="618" name="Line 293"/>
          <p:cNvSpPr>
            <a:spLocks noChangeShapeType="1"/>
          </p:cNvSpPr>
          <p:nvPr/>
        </p:nvSpPr>
        <p:spPr bwMode="auto">
          <a:xfrm flipV="1">
            <a:off x="7505358" y="4342031"/>
            <a:ext cx="0" cy="36080"/>
          </a:xfrm>
          <a:prstGeom prst="line">
            <a:avLst/>
          </a:prstGeom>
          <a:noFill/>
          <a:ln w="127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153"/>
            <a:endParaRPr lang="en-US" sz="3200" b="1" dirty="0">
              <a:solidFill>
                <a:srgbClr val="000000"/>
              </a:solidFill>
            </a:endParaRPr>
          </a:p>
        </p:txBody>
      </p:sp>
      <p:sp>
        <p:nvSpPr>
          <p:cNvPr id="619" name="Line 294"/>
          <p:cNvSpPr>
            <a:spLocks noChangeShapeType="1"/>
          </p:cNvSpPr>
          <p:nvPr/>
        </p:nvSpPr>
        <p:spPr bwMode="auto">
          <a:xfrm flipV="1">
            <a:off x="7522857" y="4342031"/>
            <a:ext cx="0" cy="36080"/>
          </a:xfrm>
          <a:prstGeom prst="line">
            <a:avLst/>
          </a:prstGeom>
          <a:noFill/>
          <a:ln w="127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153"/>
            <a:endParaRPr lang="en-US" sz="3200" b="1" dirty="0">
              <a:solidFill>
                <a:srgbClr val="000000"/>
              </a:solidFill>
            </a:endParaRPr>
          </a:p>
        </p:txBody>
      </p:sp>
      <p:sp>
        <p:nvSpPr>
          <p:cNvPr id="620" name="Line 295"/>
          <p:cNvSpPr>
            <a:spLocks noChangeShapeType="1"/>
          </p:cNvSpPr>
          <p:nvPr/>
        </p:nvSpPr>
        <p:spPr bwMode="auto">
          <a:xfrm flipV="1">
            <a:off x="7535984" y="4342031"/>
            <a:ext cx="0" cy="36080"/>
          </a:xfrm>
          <a:prstGeom prst="line">
            <a:avLst/>
          </a:prstGeom>
          <a:noFill/>
          <a:ln w="127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153"/>
            <a:endParaRPr lang="en-US" sz="3200" b="1" dirty="0">
              <a:solidFill>
                <a:srgbClr val="000000"/>
              </a:solidFill>
            </a:endParaRPr>
          </a:p>
        </p:txBody>
      </p:sp>
      <p:sp>
        <p:nvSpPr>
          <p:cNvPr id="621" name="Line 296"/>
          <p:cNvSpPr>
            <a:spLocks noChangeShapeType="1"/>
          </p:cNvSpPr>
          <p:nvPr/>
        </p:nvSpPr>
        <p:spPr bwMode="auto">
          <a:xfrm flipV="1">
            <a:off x="7829122" y="4522287"/>
            <a:ext cx="0" cy="36080"/>
          </a:xfrm>
          <a:prstGeom prst="line">
            <a:avLst/>
          </a:prstGeom>
          <a:noFill/>
          <a:ln w="127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153"/>
            <a:endParaRPr lang="en-US" sz="3200" b="1" dirty="0">
              <a:solidFill>
                <a:srgbClr val="000000"/>
              </a:solidFill>
            </a:endParaRPr>
          </a:p>
        </p:txBody>
      </p:sp>
      <p:sp>
        <p:nvSpPr>
          <p:cNvPr id="622" name="Line 297"/>
          <p:cNvSpPr>
            <a:spLocks noChangeShapeType="1"/>
          </p:cNvSpPr>
          <p:nvPr/>
        </p:nvSpPr>
        <p:spPr bwMode="auto">
          <a:xfrm flipV="1">
            <a:off x="8144138" y="4790091"/>
            <a:ext cx="0" cy="36080"/>
          </a:xfrm>
          <a:prstGeom prst="line">
            <a:avLst/>
          </a:prstGeom>
          <a:noFill/>
          <a:ln w="127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153"/>
            <a:endParaRPr lang="en-US" sz="3200" b="1" dirty="0">
              <a:solidFill>
                <a:srgbClr val="000000"/>
              </a:solidFill>
            </a:endParaRPr>
          </a:p>
        </p:txBody>
      </p:sp>
      <p:sp>
        <p:nvSpPr>
          <p:cNvPr id="623" name="Line 298"/>
          <p:cNvSpPr>
            <a:spLocks noChangeShapeType="1"/>
          </p:cNvSpPr>
          <p:nvPr/>
        </p:nvSpPr>
        <p:spPr bwMode="auto">
          <a:xfrm flipV="1">
            <a:off x="1585706" y="1570164"/>
            <a:ext cx="0" cy="36080"/>
          </a:xfrm>
          <a:prstGeom prst="line">
            <a:avLst/>
          </a:prstGeom>
          <a:noFill/>
          <a:ln w="127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153"/>
            <a:endParaRPr lang="en-US" sz="3200" b="1" dirty="0">
              <a:solidFill>
                <a:srgbClr val="000000"/>
              </a:solidFill>
            </a:endParaRPr>
          </a:p>
        </p:txBody>
      </p:sp>
      <p:sp>
        <p:nvSpPr>
          <p:cNvPr id="625" name="Line 300"/>
          <p:cNvSpPr>
            <a:spLocks noChangeShapeType="1"/>
          </p:cNvSpPr>
          <p:nvPr/>
        </p:nvSpPr>
        <p:spPr bwMode="auto">
          <a:xfrm flipV="1">
            <a:off x="7921001" y="4620138"/>
            <a:ext cx="0" cy="36080"/>
          </a:xfrm>
          <a:prstGeom prst="line">
            <a:avLst/>
          </a:prstGeom>
          <a:noFill/>
          <a:ln w="127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153"/>
            <a:endParaRPr lang="en-US" sz="3200" b="1" dirty="0">
              <a:solidFill>
                <a:srgbClr val="000000"/>
              </a:solidFill>
            </a:endParaRPr>
          </a:p>
        </p:txBody>
      </p:sp>
      <p:sp>
        <p:nvSpPr>
          <p:cNvPr id="626" name="Line 301"/>
          <p:cNvSpPr>
            <a:spLocks noChangeShapeType="1"/>
          </p:cNvSpPr>
          <p:nvPr/>
        </p:nvSpPr>
        <p:spPr bwMode="auto">
          <a:xfrm flipV="1">
            <a:off x="7907876" y="4620138"/>
            <a:ext cx="0" cy="36080"/>
          </a:xfrm>
          <a:prstGeom prst="line">
            <a:avLst/>
          </a:prstGeom>
          <a:noFill/>
          <a:ln w="127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153"/>
            <a:endParaRPr lang="en-US" sz="3200" b="1" dirty="0">
              <a:solidFill>
                <a:srgbClr val="000000"/>
              </a:solidFill>
            </a:endParaRPr>
          </a:p>
        </p:txBody>
      </p:sp>
      <p:sp>
        <p:nvSpPr>
          <p:cNvPr id="627" name="Line 302"/>
          <p:cNvSpPr>
            <a:spLocks noChangeShapeType="1"/>
          </p:cNvSpPr>
          <p:nvPr/>
        </p:nvSpPr>
        <p:spPr bwMode="auto">
          <a:xfrm flipV="1">
            <a:off x="7894751" y="4620138"/>
            <a:ext cx="0" cy="36080"/>
          </a:xfrm>
          <a:prstGeom prst="line">
            <a:avLst/>
          </a:prstGeom>
          <a:noFill/>
          <a:ln w="127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153"/>
            <a:endParaRPr lang="en-US" sz="3200" b="1" dirty="0">
              <a:solidFill>
                <a:srgbClr val="000000"/>
              </a:solidFill>
            </a:endParaRPr>
          </a:p>
        </p:txBody>
      </p:sp>
      <p:sp>
        <p:nvSpPr>
          <p:cNvPr id="628" name="Line 303"/>
          <p:cNvSpPr>
            <a:spLocks noChangeShapeType="1"/>
          </p:cNvSpPr>
          <p:nvPr/>
        </p:nvSpPr>
        <p:spPr bwMode="auto">
          <a:xfrm flipV="1">
            <a:off x="7864125" y="4620138"/>
            <a:ext cx="0" cy="36080"/>
          </a:xfrm>
          <a:prstGeom prst="line">
            <a:avLst/>
          </a:prstGeom>
          <a:noFill/>
          <a:ln w="127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153"/>
            <a:endParaRPr lang="en-US" sz="3200" b="1" dirty="0">
              <a:solidFill>
                <a:srgbClr val="000000"/>
              </a:solidFill>
            </a:endParaRPr>
          </a:p>
        </p:txBody>
      </p:sp>
      <p:sp>
        <p:nvSpPr>
          <p:cNvPr id="629" name="Line 304"/>
          <p:cNvSpPr>
            <a:spLocks noChangeShapeType="1"/>
          </p:cNvSpPr>
          <p:nvPr/>
        </p:nvSpPr>
        <p:spPr bwMode="auto">
          <a:xfrm flipV="1">
            <a:off x="7767869" y="4620138"/>
            <a:ext cx="0" cy="36080"/>
          </a:xfrm>
          <a:prstGeom prst="line">
            <a:avLst/>
          </a:prstGeom>
          <a:noFill/>
          <a:ln w="127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153"/>
            <a:endParaRPr lang="en-US" sz="3200" b="1" dirty="0">
              <a:solidFill>
                <a:srgbClr val="000000"/>
              </a:solidFill>
            </a:endParaRPr>
          </a:p>
        </p:txBody>
      </p:sp>
      <p:sp>
        <p:nvSpPr>
          <p:cNvPr id="630" name="Line 305"/>
          <p:cNvSpPr>
            <a:spLocks noChangeShapeType="1"/>
          </p:cNvSpPr>
          <p:nvPr/>
        </p:nvSpPr>
        <p:spPr bwMode="auto">
          <a:xfrm flipV="1">
            <a:off x="7645364" y="4620138"/>
            <a:ext cx="0" cy="36080"/>
          </a:xfrm>
          <a:prstGeom prst="line">
            <a:avLst/>
          </a:prstGeom>
          <a:noFill/>
          <a:ln w="127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153"/>
            <a:endParaRPr lang="en-US" sz="3200" b="1" dirty="0">
              <a:solidFill>
                <a:srgbClr val="000000"/>
              </a:solidFill>
            </a:endParaRPr>
          </a:p>
        </p:txBody>
      </p:sp>
      <p:sp>
        <p:nvSpPr>
          <p:cNvPr id="631" name="Line 306"/>
          <p:cNvSpPr>
            <a:spLocks noChangeShapeType="1"/>
          </p:cNvSpPr>
          <p:nvPr/>
        </p:nvSpPr>
        <p:spPr bwMode="auto">
          <a:xfrm flipV="1">
            <a:off x="7479106" y="4620138"/>
            <a:ext cx="0" cy="36080"/>
          </a:xfrm>
          <a:prstGeom prst="line">
            <a:avLst/>
          </a:prstGeom>
          <a:noFill/>
          <a:ln w="127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153"/>
            <a:endParaRPr lang="en-US" sz="3200" b="1" dirty="0">
              <a:solidFill>
                <a:srgbClr val="000000"/>
              </a:solidFill>
            </a:endParaRPr>
          </a:p>
        </p:txBody>
      </p:sp>
      <p:sp>
        <p:nvSpPr>
          <p:cNvPr id="632" name="Line 307"/>
          <p:cNvSpPr>
            <a:spLocks noChangeShapeType="1"/>
          </p:cNvSpPr>
          <p:nvPr/>
        </p:nvSpPr>
        <p:spPr bwMode="auto">
          <a:xfrm flipV="1">
            <a:off x="7439729" y="4620138"/>
            <a:ext cx="0" cy="36080"/>
          </a:xfrm>
          <a:prstGeom prst="line">
            <a:avLst/>
          </a:prstGeom>
          <a:noFill/>
          <a:ln w="127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153"/>
            <a:endParaRPr lang="en-US" sz="3200" b="1" dirty="0">
              <a:solidFill>
                <a:srgbClr val="000000"/>
              </a:solidFill>
            </a:endParaRPr>
          </a:p>
        </p:txBody>
      </p:sp>
      <p:sp>
        <p:nvSpPr>
          <p:cNvPr id="633" name="Line 308"/>
          <p:cNvSpPr>
            <a:spLocks noChangeShapeType="1"/>
          </p:cNvSpPr>
          <p:nvPr/>
        </p:nvSpPr>
        <p:spPr bwMode="auto">
          <a:xfrm flipV="1">
            <a:off x="7365351" y="4620138"/>
            <a:ext cx="0" cy="36080"/>
          </a:xfrm>
          <a:prstGeom prst="line">
            <a:avLst/>
          </a:prstGeom>
          <a:noFill/>
          <a:ln w="127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153"/>
            <a:endParaRPr lang="en-US" sz="3200" b="1" dirty="0">
              <a:solidFill>
                <a:srgbClr val="000000"/>
              </a:solidFill>
            </a:endParaRPr>
          </a:p>
        </p:txBody>
      </p:sp>
      <p:sp>
        <p:nvSpPr>
          <p:cNvPr id="634" name="Line 309"/>
          <p:cNvSpPr>
            <a:spLocks noChangeShapeType="1"/>
          </p:cNvSpPr>
          <p:nvPr/>
        </p:nvSpPr>
        <p:spPr bwMode="auto">
          <a:xfrm flipV="1">
            <a:off x="7255971" y="4573788"/>
            <a:ext cx="0" cy="36080"/>
          </a:xfrm>
          <a:prstGeom prst="line">
            <a:avLst/>
          </a:prstGeom>
          <a:noFill/>
          <a:ln w="127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153"/>
            <a:endParaRPr lang="en-US" sz="3200" b="1" dirty="0">
              <a:solidFill>
                <a:srgbClr val="000000"/>
              </a:solidFill>
            </a:endParaRPr>
          </a:p>
        </p:txBody>
      </p:sp>
      <p:sp>
        <p:nvSpPr>
          <p:cNvPr id="635" name="Line 310"/>
          <p:cNvSpPr>
            <a:spLocks noChangeShapeType="1"/>
          </p:cNvSpPr>
          <p:nvPr/>
        </p:nvSpPr>
        <p:spPr bwMode="auto">
          <a:xfrm flipV="1">
            <a:off x="7247220" y="4573788"/>
            <a:ext cx="0" cy="36080"/>
          </a:xfrm>
          <a:prstGeom prst="line">
            <a:avLst/>
          </a:prstGeom>
          <a:noFill/>
          <a:ln w="127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153"/>
            <a:endParaRPr lang="en-US" sz="3200" b="1" dirty="0">
              <a:solidFill>
                <a:srgbClr val="000000"/>
              </a:solidFill>
            </a:endParaRPr>
          </a:p>
        </p:txBody>
      </p:sp>
      <p:sp>
        <p:nvSpPr>
          <p:cNvPr id="636" name="Line 311"/>
          <p:cNvSpPr>
            <a:spLocks noChangeShapeType="1"/>
          </p:cNvSpPr>
          <p:nvPr/>
        </p:nvSpPr>
        <p:spPr bwMode="auto">
          <a:xfrm flipV="1">
            <a:off x="7102837" y="4573788"/>
            <a:ext cx="0" cy="36080"/>
          </a:xfrm>
          <a:prstGeom prst="line">
            <a:avLst/>
          </a:prstGeom>
          <a:noFill/>
          <a:ln w="127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153"/>
            <a:endParaRPr lang="en-US" sz="3200" b="1" dirty="0">
              <a:solidFill>
                <a:srgbClr val="000000"/>
              </a:solidFill>
            </a:endParaRPr>
          </a:p>
        </p:txBody>
      </p:sp>
      <p:sp>
        <p:nvSpPr>
          <p:cNvPr id="637" name="Line 312"/>
          <p:cNvSpPr>
            <a:spLocks noChangeShapeType="1"/>
          </p:cNvSpPr>
          <p:nvPr/>
        </p:nvSpPr>
        <p:spPr bwMode="auto">
          <a:xfrm flipV="1">
            <a:off x="7080962" y="4573788"/>
            <a:ext cx="0" cy="36080"/>
          </a:xfrm>
          <a:prstGeom prst="line">
            <a:avLst/>
          </a:prstGeom>
          <a:noFill/>
          <a:ln w="127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153"/>
            <a:endParaRPr lang="en-US" sz="3200" b="1" dirty="0">
              <a:solidFill>
                <a:srgbClr val="000000"/>
              </a:solidFill>
            </a:endParaRPr>
          </a:p>
        </p:txBody>
      </p:sp>
      <p:sp>
        <p:nvSpPr>
          <p:cNvPr id="638" name="Line 313"/>
          <p:cNvSpPr>
            <a:spLocks noChangeShapeType="1"/>
          </p:cNvSpPr>
          <p:nvPr/>
        </p:nvSpPr>
        <p:spPr bwMode="auto">
          <a:xfrm flipV="1">
            <a:off x="7054712" y="4573788"/>
            <a:ext cx="0" cy="36080"/>
          </a:xfrm>
          <a:prstGeom prst="line">
            <a:avLst/>
          </a:prstGeom>
          <a:noFill/>
          <a:ln w="127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153"/>
            <a:endParaRPr lang="en-US" sz="3200" b="1" dirty="0">
              <a:solidFill>
                <a:srgbClr val="000000"/>
              </a:solidFill>
            </a:endParaRPr>
          </a:p>
        </p:txBody>
      </p:sp>
      <p:sp>
        <p:nvSpPr>
          <p:cNvPr id="639" name="Line 314"/>
          <p:cNvSpPr>
            <a:spLocks noChangeShapeType="1"/>
          </p:cNvSpPr>
          <p:nvPr/>
        </p:nvSpPr>
        <p:spPr bwMode="auto">
          <a:xfrm flipV="1">
            <a:off x="6984707" y="4548036"/>
            <a:ext cx="0" cy="36080"/>
          </a:xfrm>
          <a:prstGeom prst="line">
            <a:avLst/>
          </a:prstGeom>
          <a:noFill/>
          <a:ln w="127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153"/>
            <a:endParaRPr lang="en-US" sz="3200" b="1" dirty="0">
              <a:solidFill>
                <a:srgbClr val="000000"/>
              </a:solidFill>
            </a:endParaRPr>
          </a:p>
        </p:txBody>
      </p:sp>
      <p:sp>
        <p:nvSpPr>
          <p:cNvPr id="640" name="Line 315"/>
          <p:cNvSpPr>
            <a:spLocks noChangeShapeType="1"/>
          </p:cNvSpPr>
          <p:nvPr/>
        </p:nvSpPr>
        <p:spPr bwMode="auto">
          <a:xfrm flipV="1">
            <a:off x="6945331" y="4537737"/>
            <a:ext cx="0" cy="36080"/>
          </a:xfrm>
          <a:prstGeom prst="line">
            <a:avLst/>
          </a:prstGeom>
          <a:noFill/>
          <a:ln w="127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153"/>
            <a:endParaRPr lang="en-US" sz="3200" b="1" dirty="0">
              <a:solidFill>
                <a:srgbClr val="000000"/>
              </a:solidFill>
            </a:endParaRPr>
          </a:p>
        </p:txBody>
      </p:sp>
      <p:sp>
        <p:nvSpPr>
          <p:cNvPr id="641" name="Line 316"/>
          <p:cNvSpPr>
            <a:spLocks noChangeShapeType="1"/>
          </p:cNvSpPr>
          <p:nvPr/>
        </p:nvSpPr>
        <p:spPr bwMode="auto">
          <a:xfrm flipV="1">
            <a:off x="6905954" y="4491386"/>
            <a:ext cx="0" cy="36080"/>
          </a:xfrm>
          <a:prstGeom prst="line">
            <a:avLst/>
          </a:prstGeom>
          <a:noFill/>
          <a:ln w="127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153"/>
            <a:endParaRPr lang="en-US" sz="3200" b="1" dirty="0">
              <a:solidFill>
                <a:srgbClr val="000000"/>
              </a:solidFill>
            </a:endParaRPr>
          </a:p>
        </p:txBody>
      </p:sp>
      <p:sp>
        <p:nvSpPr>
          <p:cNvPr id="642" name="Line 317"/>
          <p:cNvSpPr>
            <a:spLocks noChangeShapeType="1"/>
          </p:cNvSpPr>
          <p:nvPr/>
        </p:nvSpPr>
        <p:spPr bwMode="auto">
          <a:xfrm flipV="1">
            <a:off x="6695945" y="4465634"/>
            <a:ext cx="0" cy="36080"/>
          </a:xfrm>
          <a:prstGeom prst="line">
            <a:avLst/>
          </a:prstGeom>
          <a:noFill/>
          <a:ln w="127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153"/>
            <a:endParaRPr lang="en-US" sz="3200" b="1" dirty="0">
              <a:solidFill>
                <a:srgbClr val="000000"/>
              </a:solidFill>
            </a:endParaRPr>
          </a:p>
        </p:txBody>
      </p:sp>
      <p:sp>
        <p:nvSpPr>
          <p:cNvPr id="643" name="Line 318"/>
          <p:cNvSpPr>
            <a:spLocks noChangeShapeType="1"/>
          </p:cNvSpPr>
          <p:nvPr/>
        </p:nvSpPr>
        <p:spPr bwMode="auto">
          <a:xfrm flipV="1">
            <a:off x="6586563" y="4465634"/>
            <a:ext cx="0" cy="36080"/>
          </a:xfrm>
          <a:prstGeom prst="line">
            <a:avLst/>
          </a:prstGeom>
          <a:noFill/>
          <a:ln w="127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153"/>
            <a:endParaRPr lang="en-US" sz="3200" b="1" dirty="0">
              <a:solidFill>
                <a:srgbClr val="000000"/>
              </a:solidFill>
            </a:endParaRPr>
          </a:p>
        </p:txBody>
      </p:sp>
      <p:sp>
        <p:nvSpPr>
          <p:cNvPr id="644" name="Line 319"/>
          <p:cNvSpPr>
            <a:spLocks noChangeShapeType="1"/>
          </p:cNvSpPr>
          <p:nvPr/>
        </p:nvSpPr>
        <p:spPr bwMode="auto">
          <a:xfrm flipV="1">
            <a:off x="6555938" y="4465634"/>
            <a:ext cx="0" cy="36080"/>
          </a:xfrm>
          <a:prstGeom prst="line">
            <a:avLst/>
          </a:prstGeom>
          <a:noFill/>
          <a:ln w="127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153"/>
            <a:endParaRPr lang="en-US" sz="3200" b="1" dirty="0">
              <a:solidFill>
                <a:srgbClr val="000000"/>
              </a:solidFill>
            </a:endParaRPr>
          </a:p>
        </p:txBody>
      </p:sp>
      <p:sp>
        <p:nvSpPr>
          <p:cNvPr id="645" name="Line 320"/>
          <p:cNvSpPr>
            <a:spLocks noChangeShapeType="1"/>
          </p:cNvSpPr>
          <p:nvPr/>
        </p:nvSpPr>
        <p:spPr bwMode="auto">
          <a:xfrm flipV="1">
            <a:off x="6490309" y="4465634"/>
            <a:ext cx="0" cy="36080"/>
          </a:xfrm>
          <a:prstGeom prst="line">
            <a:avLst/>
          </a:prstGeom>
          <a:noFill/>
          <a:ln w="127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153"/>
            <a:endParaRPr lang="en-US" sz="3200" b="1" dirty="0">
              <a:solidFill>
                <a:srgbClr val="000000"/>
              </a:solidFill>
            </a:endParaRPr>
          </a:p>
        </p:txBody>
      </p:sp>
      <p:sp>
        <p:nvSpPr>
          <p:cNvPr id="646" name="Line 321"/>
          <p:cNvSpPr>
            <a:spLocks noChangeShapeType="1"/>
          </p:cNvSpPr>
          <p:nvPr/>
        </p:nvSpPr>
        <p:spPr bwMode="auto">
          <a:xfrm flipV="1">
            <a:off x="6429057" y="4465634"/>
            <a:ext cx="0" cy="36080"/>
          </a:xfrm>
          <a:prstGeom prst="line">
            <a:avLst/>
          </a:prstGeom>
          <a:noFill/>
          <a:ln w="127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153"/>
            <a:endParaRPr lang="en-US" sz="3200" b="1" dirty="0">
              <a:solidFill>
                <a:srgbClr val="000000"/>
              </a:solidFill>
            </a:endParaRPr>
          </a:p>
        </p:txBody>
      </p:sp>
      <p:sp>
        <p:nvSpPr>
          <p:cNvPr id="647" name="Line 322"/>
          <p:cNvSpPr>
            <a:spLocks noChangeShapeType="1"/>
          </p:cNvSpPr>
          <p:nvPr/>
        </p:nvSpPr>
        <p:spPr bwMode="auto">
          <a:xfrm flipV="1">
            <a:off x="6328427" y="4465634"/>
            <a:ext cx="0" cy="36080"/>
          </a:xfrm>
          <a:prstGeom prst="line">
            <a:avLst/>
          </a:prstGeom>
          <a:noFill/>
          <a:ln w="127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153"/>
            <a:endParaRPr lang="en-US" sz="3200" b="1" dirty="0">
              <a:solidFill>
                <a:srgbClr val="000000"/>
              </a:solidFill>
            </a:endParaRPr>
          </a:p>
        </p:txBody>
      </p:sp>
      <p:sp>
        <p:nvSpPr>
          <p:cNvPr id="648" name="Line 323"/>
          <p:cNvSpPr>
            <a:spLocks noChangeShapeType="1"/>
          </p:cNvSpPr>
          <p:nvPr/>
        </p:nvSpPr>
        <p:spPr bwMode="auto">
          <a:xfrm flipV="1">
            <a:off x="6289050" y="4465634"/>
            <a:ext cx="0" cy="36080"/>
          </a:xfrm>
          <a:prstGeom prst="line">
            <a:avLst/>
          </a:prstGeom>
          <a:noFill/>
          <a:ln w="127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153"/>
            <a:endParaRPr lang="en-US" sz="3200" b="1" dirty="0">
              <a:solidFill>
                <a:srgbClr val="000000"/>
              </a:solidFill>
            </a:endParaRPr>
          </a:p>
        </p:txBody>
      </p:sp>
      <p:sp>
        <p:nvSpPr>
          <p:cNvPr id="649" name="Line 324"/>
          <p:cNvSpPr>
            <a:spLocks noChangeShapeType="1"/>
          </p:cNvSpPr>
          <p:nvPr/>
        </p:nvSpPr>
        <p:spPr bwMode="auto">
          <a:xfrm flipV="1">
            <a:off x="6236548" y="4434734"/>
            <a:ext cx="0" cy="36080"/>
          </a:xfrm>
          <a:prstGeom prst="line">
            <a:avLst/>
          </a:prstGeom>
          <a:noFill/>
          <a:ln w="127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153"/>
            <a:endParaRPr lang="en-US" sz="3200" b="1" dirty="0">
              <a:solidFill>
                <a:srgbClr val="000000"/>
              </a:solidFill>
            </a:endParaRPr>
          </a:p>
        </p:txBody>
      </p:sp>
      <p:sp>
        <p:nvSpPr>
          <p:cNvPr id="650" name="Line 325"/>
          <p:cNvSpPr>
            <a:spLocks noChangeShapeType="1"/>
          </p:cNvSpPr>
          <p:nvPr/>
        </p:nvSpPr>
        <p:spPr bwMode="auto">
          <a:xfrm flipV="1">
            <a:off x="6197171" y="4434734"/>
            <a:ext cx="0" cy="36080"/>
          </a:xfrm>
          <a:prstGeom prst="line">
            <a:avLst/>
          </a:prstGeom>
          <a:noFill/>
          <a:ln w="127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153"/>
            <a:endParaRPr lang="en-US" sz="3200" b="1" dirty="0">
              <a:solidFill>
                <a:srgbClr val="000000"/>
              </a:solidFill>
            </a:endParaRPr>
          </a:p>
        </p:txBody>
      </p:sp>
      <p:sp>
        <p:nvSpPr>
          <p:cNvPr id="651" name="Line 326"/>
          <p:cNvSpPr>
            <a:spLocks noChangeShapeType="1"/>
          </p:cNvSpPr>
          <p:nvPr/>
        </p:nvSpPr>
        <p:spPr bwMode="auto">
          <a:xfrm flipV="1">
            <a:off x="6127168" y="4383233"/>
            <a:ext cx="0" cy="36080"/>
          </a:xfrm>
          <a:prstGeom prst="line">
            <a:avLst/>
          </a:prstGeom>
          <a:noFill/>
          <a:ln w="127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153"/>
            <a:endParaRPr lang="en-US" sz="3200" b="1" dirty="0">
              <a:solidFill>
                <a:srgbClr val="000000"/>
              </a:solidFill>
            </a:endParaRPr>
          </a:p>
        </p:txBody>
      </p:sp>
      <p:sp>
        <p:nvSpPr>
          <p:cNvPr id="652" name="Line 327"/>
          <p:cNvSpPr>
            <a:spLocks noChangeShapeType="1"/>
          </p:cNvSpPr>
          <p:nvPr/>
        </p:nvSpPr>
        <p:spPr bwMode="auto">
          <a:xfrm flipV="1">
            <a:off x="5952159" y="4362632"/>
            <a:ext cx="0" cy="36080"/>
          </a:xfrm>
          <a:prstGeom prst="line">
            <a:avLst/>
          </a:prstGeom>
          <a:noFill/>
          <a:ln w="127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153"/>
            <a:endParaRPr lang="en-US" sz="3200" b="1" dirty="0">
              <a:solidFill>
                <a:srgbClr val="000000"/>
              </a:solidFill>
            </a:endParaRPr>
          </a:p>
        </p:txBody>
      </p:sp>
      <p:sp>
        <p:nvSpPr>
          <p:cNvPr id="653" name="Line 328"/>
          <p:cNvSpPr>
            <a:spLocks noChangeShapeType="1"/>
          </p:cNvSpPr>
          <p:nvPr/>
        </p:nvSpPr>
        <p:spPr bwMode="auto">
          <a:xfrm flipV="1">
            <a:off x="5943408" y="4362632"/>
            <a:ext cx="0" cy="36080"/>
          </a:xfrm>
          <a:prstGeom prst="line">
            <a:avLst/>
          </a:prstGeom>
          <a:noFill/>
          <a:ln w="127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153"/>
            <a:endParaRPr lang="en-US" sz="3200" b="1" dirty="0">
              <a:solidFill>
                <a:srgbClr val="000000"/>
              </a:solidFill>
            </a:endParaRPr>
          </a:p>
        </p:txBody>
      </p:sp>
      <p:sp>
        <p:nvSpPr>
          <p:cNvPr id="654" name="Line 329"/>
          <p:cNvSpPr>
            <a:spLocks noChangeShapeType="1"/>
          </p:cNvSpPr>
          <p:nvPr/>
        </p:nvSpPr>
        <p:spPr bwMode="auto">
          <a:xfrm flipV="1">
            <a:off x="5895281" y="4362632"/>
            <a:ext cx="0" cy="36080"/>
          </a:xfrm>
          <a:prstGeom prst="line">
            <a:avLst/>
          </a:prstGeom>
          <a:noFill/>
          <a:ln w="127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153"/>
            <a:endParaRPr lang="en-US" sz="3200" b="1" dirty="0">
              <a:solidFill>
                <a:srgbClr val="000000"/>
              </a:solidFill>
            </a:endParaRPr>
          </a:p>
        </p:txBody>
      </p:sp>
      <p:sp>
        <p:nvSpPr>
          <p:cNvPr id="655" name="Line 330"/>
          <p:cNvSpPr>
            <a:spLocks noChangeShapeType="1"/>
          </p:cNvSpPr>
          <p:nvPr/>
        </p:nvSpPr>
        <p:spPr bwMode="auto">
          <a:xfrm flipV="1">
            <a:off x="5851529" y="4331732"/>
            <a:ext cx="0" cy="36080"/>
          </a:xfrm>
          <a:prstGeom prst="line">
            <a:avLst/>
          </a:prstGeom>
          <a:noFill/>
          <a:ln w="127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153"/>
            <a:endParaRPr lang="en-US" sz="3200" b="1" dirty="0">
              <a:solidFill>
                <a:srgbClr val="000000"/>
              </a:solidFill>
            </a:endParaRPr>
          </a:p>
        </p:txBody>
      </p:sp>
      <p:sp>
        <p:nvSpPr>
          <p:cNvPr id="656" name="Line 331"/>
          <p:cNvSpPr>
            <a:spLocks noChangeShapeType="1"/>
          </p:cNvSpPr>
          <p:nvPr/>
        </p:nvSpPr>
        <p:spPr bwMode="auto">
          <a:xfrm flipV="1">
            <a:off x="5842779" y="4331732"/>
            <a:ext cx="0" cy="36080"/>
          </a:xfrm>
          <a:prstGeom prst="line">
            <a:avLst/>
          </a:prstGeom>
          <a:noFill/>
          <a:ln w="127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153"/>
            <a:endParaRPr lang="en-US" sz="3200" b="1" dirty="0">
              <a:solidFill>
                <a:srgbClr val="000000"/>
              </a:solidFill>
            </a:endParaRPr>
          </a:p>
        </p:txBody>
      </p:sp>
      <p:sp>
        <p:nvSpPr>
          <p:cNvPr id="657" name="Line 332"/>
          <p:cNvSpPr>
            <a:spLocks noChangeShapeType="1"/>
          </p:cNvSpPr>
          <p:nvPr/>
        </p:nvSpPr>
        <p:spPr bwMode="auto">
          <a:xfrm flipV="1">
            <a:off x="5777150" y="4321431"/>
            <a:ext cx="0" cy="36080"/>
          </a:xfrm>
          <a:prstGeom prst="line">
            <a:avLst/>
          </a:prstGeom>
          <a:noFill/>
          <a:ln w="127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153"/>
            <a:endParaRPr lang="en-US" sz="3200" b="1" dirty="0">
              <a:solidFill>
                <a:srgbClr val="000000"/>
              </a:solidFill>
            </a:endParaRPr>
          </a:p>
        </p:txBody>
      </p:sp>
      <p:sp>
        <p:nvSpPr>
          <p:cNvPr id="658" name="Line 333"/>
          <p:cNvSpPr>
            <a:spLocks noChangeShapeType="1"/>
          </p:cNvSpPr>
          <p:nvPr/>
        </p:nvSpPr>
        <p:spPr bwMode="auto">
          <a:xfrm flipV="1">
            <a:off x="5742149" y="4321431"/>
            <a:ext cx="0" cy="36080"/>
          </a:xfrm>
          <a:prstGeom prst="line">
            <a:avLst/>
          </a:prstGeom>
          <a:noFill/>
          <a:ln w="127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153"/>
            <a:endParaRPr lang="en-US" sz="3200" b="1" dirty="0">
              <a:solidFill>
                <a:srgbClr val="000000"/>
              </a:solidFill>
            </a:endParaRPr>
          </a:p>
        </p:txBody>
      </p:sp>
      <p:sp>
        <p:nvSpPr>
          <p:cNvPr id="659" name="Line 334"/>
          <p:cNvSpPr>
            <a:spLocks noChangeShapeType="1"/>
          </p:cNvSpPr>
          <p:nvPr/>
        </p:nvSpPr>
        <p:spPr bwMode="auto">
          <a:xfrm flipV="1">
            <a:off x="5707148" y="4300831"/>
            <a:ext cx="0" cy="36080"/>
          </a:xfrm>
          <a:prstGeom prst="line">
            <a:avLst/>
          </a:prstGeom>
          <a:noFill/>
          <a:ln w="127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153"/>
            <a:endParaRPr lang="en-US" sz="3200" b="1" dirty="0">
              <a:solidFill>
                <a:srgbClr val="000000"/>
              </a:solidFill>
            </a:endParaRPr>
          </a:p>
        </p:txBody>
      </p:sp>
      <p:sp>
        <p:nvSpPr>
          <p:cNvPr id="660" name="Line 335"/>
          <p:cNvSpPr>
            <a:spLocks noChangeShapeType="1"/>
          </p:cNvSpPr>
          <p:nvPr/>
        </p:nvSpPr>
        <p:spPr bwMode="auto">
          <a:xfrm flipV="1">
            <a:off x="5685273" y="4300831"/>
            <a:ext cx="0" cy="36080"/>
          </a:xfrm>
          <a:prstGeom prst="line">
            <a:avLst/>
          </a:prstGeom>
          <a:noFill/>
          <a:ln w="127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153"/>
            <a:endParaRPr lang="en-US" sz="3200" b="1" dirty="0">
              <a:solidFill>
                <a:srgbClr val="000000"/>
              </a:solidFill>
            </a:endParaRPr>
          </a:p>
        </p:txBody>
      </p:sp>
      <p:sp>
        <p:nvSpPr>
          <p:cNvPr id="661" name="Line 336"/>
          <p:cNvSpPr>
            <a:spLocks noChangeShapeType="1"/>
          </p:cNvSpPr>
          <p:nvPr/>
        </p:nvSpPr>
        <p:spPr bwMode="auto">
          <a:xfrm flipV="1">
            <a:off x="5624020" y="4300831"/>
            <a:ext cx="0" cy="36080"/>
          </a:xfrm>
          <a:prstGeom prst="line">
            <a:avLst/>
          </a:prstGeom>
          <a:noFill/>
          <a:ln w="127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153"/>
            <a:endParaRPr lang="en-US" sz="3200" b="1" dirty="0">
              <a:solidFill>
                <a:srgbClr val="000000"/>
              </a:solidFill>
            </a:endParaRPr>
          </a:p>
        </p:txBody>
      </p:sp>
      <p:sp>
        <p:nvSpPr>
          <p:cNvPr id="662" name="Line 337"/>
          <p:cNvSpPr>
            <a:spLocks noChangeShapeType="1"/>
          </p:cNvSpPr>
          <p:nvPr/>
        </p:nvSpPr>
        <p:spPr bwMode="auto">
          <a:xfrm flipV="1">
            <a:off x="5584641" y="4290530"/>
            <a:ext cx="0" cy="36080"/>
          </a:xfrm>
          <a:prstGeom prst="line">
            <a:avLst/>
          </a:prstGeom>
          <a:noFill/>
          <a:ln w="127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153"/>
            <a:endParaRPr lang="en-US" sz="3200" b="1" dirty="0">
              <a:solidFill>
                <a:srgbClr val="000000"/>
              </a:solidFill>
            </a:endParaRPr>
          </a:p>
        </p:txBody>
      </p:sp>
      <p:sp>
        <p:nvSpPr>
          <p:cNvPr id="663" name="Line 338"/>
          <p:cNvSpPr>
            <a:spLocks noChangeShapeType="1"/>
          </p:cNvSpPr>
          <p:nvPr/>
        </p:nvSpPr>
        <p:spPr bwMode="auto">
          <a:xfrm flipV="1">
            <a:off x="5545264" y="4290530"/>
            <a:ext cx="0" cy="36080"/>
          </a:xfrm>
          <a:prstGeom prst="line">
            <a:avLst/>
          </a:prstGeom>
          <a:noFill/>
          <a:ln w="127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153"/>
            <a:endParaRPr lang="en-US" sz="3200" b="1" dirty="0">
              <a:solidFill>
                <a:srgbClr val="000000"/>
              </a:solidFill>
            </a:endParaRPr>
          </a:p>
        </p:txBody>
      </p:sp>
      <p:sp>
        <p:nvSpPr>
          <p:cNvPr id="664" name="Line 339"/>
          <p:cNvSpPr>
            <a:spLocks noChangeShapeType="1"/>
          </p:cNvSpPr>
          <p:nvPr/>
        </p:nvSpPr>
        <p:spPr bwMode="auto">
          <a:xfrm flipV="1">
            <a:off x="5536515" y="4290530"/>
            <a:ext cx="0" cy="36080"/>
          </a:xfrm>
          <a:prstGeom prst="line">
            <a:avLst/>
          </a:prstGeom>
          <a:noFill/>
          <a:ln w="127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153"/>
            <a:endParaRPr lang="en-US" sz="3200" b="1" dirty="0">
              <a:solidFill>
                <a:srgbClr val="000000"/>
              </a:solidFill>
            </a:endParaRPr>
          </a:p>
        </p:txBody>
      </p:sp>
      <p:sp>
        <p:nvSpPr>
          <p:cNvPr id="665" name="Line 340"/>
          <p:cNvSpPr>
            <a:spLocks noChangeShapeType="1"/>
          </p:cNvSpPr>
          <p:nvPr/>
        </p:nvSpPr>
        <p:spPr bwMode="auto">
          <a:xfrm flipV="1">
            <a:off x="5475263" y="4264781"/>
            <a:ext cx="0" cy="36080"/>
          </a:xfrm>
          <a:prstGeom prst="line">
            <a:avLst/>
          </a:prstGeom>
          <a:noFill/>
          <a:ln w="127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153"/>
            <a:endParaRPr lang="en-US" sz="3200" b="1" dirty="0">
              <a:solidFill>
                <a:srgbClr val="000000"/>
              </a:solidFill>
            </a:endParaRPr>
          </a:p>
        </p:txBody>
      </p:sp>
      <p:sp>
        <p:nvSpPr>
          <p:cNvPr id="666" name="Line 341"/>
          <p:cNvSpPr>
            <a:spLocks noChangeShapeType="1"/>
          </p:cNvSpPr>
          <p:nvPr/>
        </p:nvSpPr>
        <p:spPr bwMode="auto">
          <a:xfrm flipV="1">
            <a:off x="5322129" y="4223579"/>
            <a:ext cx="0" cy="36080"/>
          </a:xfrm>
          <a:prstGeom prst="line">
            <a:avLst/>
          </a:prstGeom>
          <a:noFill/>
          <a:ln w="127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153"/>
            <a:endParaRPr lang="en-US" sz="3200" b="1" dirty="0">
              <a:solidFill>
                <a:srgbClr val="000000"/>
              </a:solidFill>
            </a:endParaRPr>
          </a:p>
        </p:txBody>
      </p:sp>
      <p:sp>
        <p:nvSpPr>
          <p:cNvPr id="667" name="Line 342"/>
          <p:cNvSpPr>
            <a:spLocks noChangeShapeType="1"/>
          </p:cNvSpPr>
          <p:nvPr/>
        </p:nvSpPr>
        <p:spPr bwMode="auto">
          <a:xfrm flipV="1">
            <a:off x="5217124" y="4223579"/>
            <a:ext cx="0" cy="36080"/>
          </a:xfrm>
          <a:prstGeom prst="line">
            <a:avLst/>
          </a:prstGeom>
          <a:noFill/>
          <a:ln w="127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153"/>
            <a:endParaRPr lang="en-US" sz="3200" b="1" dirty="0">
              <a:solidFill>
                <a:srgbClr val="000000"/>
              </a:solidFill>
            </a:endParaRPr>
          </a:p>
        </p:txBody>
      </p:sp>
      <p:sp>
        <p:nvSpPr>
          <p:cNvPr id="668" name="Line 343"/>
          <p:cNvSpPr>
            <a:spLocks noChangeShapeType="1"/>
          </p:cNvSpPr>
          <p:nvPr/>
        </p:nvSpPr>
        <p:spPr bwMode="auto">
          <a:xfrm flipV="1">
            <a:off x="5190873" y="4223579"/>
            <a:ext cx="0" cy="36080"/>
          </a:xfrm>
          <a:prstGeom prst="line">
            <a:avLst/>
          </a:prstGeom>
          <a:noFill/>
          <a:ln w="127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153"/>
            <a:endParaRPr lang="en-US" sz="3200" b="1" dirty="0">
              <a:solidFill>
                <a:srgbClr val="000000"/>
              </a:solidFill>
            </a:endParaRPr>
          </a:p>
        </p:txBody>
      </p:sp>
      <p:sp>
        <p:nvSpPr>
          <p:cNvPr id="669" name="Line 344"/>
          <p:cNvSpPr>
            <a:spLocks noChangeShapeType="1"/>
          </p:cNvSpPr>
          <p:nvPr/>
        </p:nvSpPr>
        <p:spPr bwMode="auto">
          <a:xfrm flipV="1">
            <a:off x="5168998" y="4223579"/>
            <a:ext cx="0" cy="36080"/>
          </a:xfrm>
          <a:prstGeom prst="line">
            <a:avLst/>
          </a:prstGeom>
          <a:noFill/>
          <a:ln w="127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153"/>
            <a:endParaRPr lang="en-US" sz="3200" b="1" dirty="0">
              <a:solidFill>
                <a:srgbClr val="000000"/>
              </a:solidFill>
            </a:endParaRPr>
          </a:p>
        </p:txBody>
      </p:sp>
      <p:sp>
        <p:nvSpPr>
          <p:cNvPr id="670" name="Line 345"/>
          <p:cNvSpPr>
            <a:spLocks noChangeShapeType="1"/>
          </p:cNvSpPr>
          <p:nvPr/>
        </p:nvSpPr>
        <p:spPr bwMode="auto">
          <a:xfrm flipV="1">
            <a:off x="5160247" y="4223579"/>
            <a:ext cx="0" cy="36080"/>
          </a:xfrm>
          <a:prstGeom prst="line">
            <a:avLst/>
          </a:prstGeom>
          <a:noFill/>
          <a:ln w="127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153"/>
            <a:endParaRPr lang="en-US" sz="3200" b="1" dirty="0">
              <a:solidFill>
                <a:srgbClr val="000000"/>
              </a:solidFill>
            </a:endParaRPr>
          </a:p>
        </p:txBody>
      </p:sp>
      <p:sp>
        <p:nvSpPr>
          <p:cNvPr id="671" name="Line 346"/>
          <p:cNvSpPr>
            <a:spLocks noChangeShapeType="1"/>
          </p:cNvSpPr>
          <p:nvPr/>
        </p:nvSpPr>
        <p:spPr bwMode="auto">
          <a:xfrm flipV="1">
            <a:off x="5147122" y="4213280"/>
            <a:ext cx="0" cy="36080"/>
          </a:xfrm>
          <a:prstGeom prst="line">
            <a:avLst/>
          </a:prstGeom>
          <a:noFill/>
          <a:ln w="127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153"/>
            <a:endParaRPr lang="en-US" sz="3200" b="1" dirty="0">
              <a:solidFill>
                <a:srgbClr val="000000"/>
              </a:solidFill>
            </a:endParaRPr>
          </a:p>
        </p:txBody>
      </p:sp>
      <p:sp>
        <p:nvSpPr>
          <p:cNvPr id="672" name="Line 347"/>
          <p:cNvSpPr>
            <a:spLocks noChangeShapeType="1"/>
          </p:cNvSpPr>
          <p:nvPr/>
        </p:nvSpPr>
        <p:spPr bwMode="auto">
          <a:xfrm flipV="1">
            <a:off x="5129621" y="4213280"/>
            <a:ext cx="0" cy="36080"/>
          </a:xfrm>
          <a:prstGeom prst="line">
            <a:avLst/>
          </a:prstGeom>
          <a:noFill/>
          <a:ln w="127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153"/>
            <a:endParaRPr lang="en-US" sz="3200" b="1" dirty="0">
              <a:solidFill>
                <a:srgbClr val="000000"/>
              </a:solidFill>
            </a:endParaRPr>
          </a:p>
        </p:txBody>
      </p:sp>
      <p:sp>
        <p:nvSpPr>
          <p:cNvPr id="673" name="Line 348"/>
          <p:cNvSpPr>
            <a:spLocks noChangeShapeType="1"/>
          </p:cNvSpPr>
          <p:nvPr/>
        </p:nvSpPr>
        <p:spPr bwMode="auto">
          <a:xfrm flipV="1">
            <a:off x="5120870" y="4213280"/>
            <a:ext cx="0" cy="36080"/>
          </a:xfrm>
          <a:prstGeom prst="line">
            <a:avLst/>
          </a:prstGeom>
          <a:noFill/>
          <a:ln w="127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153"/>
            <a:endParaRPr lang="en-US" sz="3200" b="1" dirty="0">
              <a:solidFill>
                <a:srgbClr val="000000"/>
              </a:solidFill>
            </a:endParaRPr>
          </a:p>
        </p:txBody>
      </p:sp>
      <p:sp>
        <p:nvSpPr>
          <p:cNvPr id="674" name="Line 349"/>
          <p:cNvSpPr>
            <a:spLocks noChangeShapeType="1"/>
          </p:cNvSpPr>
          <p:nvPr/>
        </p:nvSpPr>
        <p:spPr bwMode="auto">
          <a:xfrm flipV="1">
            <a:off x="5090244" y="4202979"/>
            <a:ext cx="0" cy="36080"/>
          </a:xfrm>
          <a:prstGeom prst="line">
            <a:avLst/>
          </a:prstGeom>
          <a:noFill/>
          <a:ln w="127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153"/>
            <a:endParaRPr lang="en-US" sz="3200" b="1" dirty="0">
              <a:solidFill>
                <a:srgbClr val="000000"/>
              </a:solidFill>
            </a:endParaRPr>
          </a:p>
        </p:txBody>
      </p:sp>
      <p:sp>
        <p:nvSpPr>
          <p:cNvPr id="675" name="Line 350"/>
          <p:cNvSpPr>
            <a:spLocks noChangeShapeType="1"/>
          </p:cNvSpPr>
          <p:nvPr/>
        </p:nvSpPr>
        <p:spPr bwMode="auto">
          <a:xfrm flipV="1">
            <a:off x="5037742" y="4161779"/>
            <a:ext cx="0" cy="36080"/>
          </a:xfrm>
          <a:prstGeom prst="line">
            <a:avLst/>
          </a:prstGeom>
          <a:noFill/>
          <a:ln w="127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153"/>
            <a:endParaRPr lang="en-US" sz="3200" b="1" dirty="0">
              <a:solidFill>
                <a:srgbClr val="000000"/>
              </a:solidFill>
            </a:endParaRPr>
          </a:p>
        </p:txBody>
      </p:sp>
      <p:sp>
        <p:nvSpPr>
          <p:cNvPr id="676" name="Line 351"/>
          <p:cNvSpPr>
            <a:spLocks noChangeShapeType="1"/>
          </p:cNvSpPr>
          <p:nvPr/>
        </p:nvSpPr>
        <p:spPr bwMode="auto">
          <a:xfrm flipV="1">
            <a:off x="4976489" y="4130877"/>
            <a:ext cx="0" cy="36080"/>
          </a:xfrm>
          <a:prstGeom prst="line">
            <a:avLst/>
          </a:prstGeom>
          <a:noFill/>
          <a:ln w="127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153"/>
            <a:endParaRPr lang="en-US" sz="3200" b="1" dirty="0">
              <a:solidFill>
                <a:srgbClr val="000000"/>
              </a:solidFill>
            </a:endParaRPr>
          </a:p>
        </p:txBody>
      </p:sp>
      <p:sp>
        <p:nvSpPr>
          <p:cNvPr id="677" name="Line 352"/>
          <p:cNvSpPr>
            <a:spLocks noChangeShapeType="1"/>
          </p:cNvSpPr>
          <p:nvPr/>
        </p:nvSpPr>
        <p:spPr bwMode="auto">
          <a:xfrm flipV="1">
            <a:off x="4941487" y="4130877"/>
            <a:ext cx="0" cy="36080"/>
          </a:xfrm>
          <a:prstGeom prst="line">
            <a:avLst/>
          </a:prstGeom>
          <a:noFill/>
          <a:ln w="127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153"/>
            <a:endParaRPr lang="en-US" sz="3200" b="1" dirty="0">
              <a:solidFill>
                <a:srgbClr val="000000"/>
              </a:solidFill>
            </a:endParaRPr>
          </a:p>
        </p:txBody>
      </p:sp>
      <p:sp>
        <p:nvSpPr>
          <p:cNvPr id="678" name="Line 353"/>
          <p:cNvSpPr>
            <a:spLocks noChangeShapeType="1"/>
          </p:cNvSpPr>
          <p:nvPr/>
        </p:nvSpPr>
        <p:spPr bwMode="auto">
          <a:xfrm flipV="1">
            <a:off x="4875858" y="4089677"/>
            <a:ext cx="0" cy="36080"/>
          </a:xfrm>
          <a:prstGeom prst="line">
            <a:avLst/>
          </a:prstGeom>
          <a:noFill/>
          <a:ln w="127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153"/>
            <a:endParaRPr lang="en-US" sz="3200" b="1" dirty="0">
              <a:solidFill>
                <a:srgbClr val="000000"/>
              </a:solidFill>
            </a:endParaRPr>
          </a:p>
        </p:txBody>
      </p:sp>
      <p:sp>
        <p:nvSpPr>
          <p:cNvPr id="679" name="Line 354"/>
          <p:cNvSpPr>
            <a:spLocks noChangeShapeType="1"/>
          </p:cNvSpPr>
          <p:nvPr/>
        </p:nvSpPr>
        <p:spPr bwMode="auto">
          <a:xfrm flipV="1">
            <a:off x="4770854" y="4048476"/>
            <a:ext cx="0" cy="36080"/>
          </a:xfrm>
          <a:prstGeom prst="line">
            <a:avLst/>
          </a:prstGeom>
          <a:noFill/>
          <a:ln w="127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153"/>
            <a:endParaRPr lang="en-US" sz="3200" b="1" dirty="0">
              <a:solidFill>
                <a:srgbClr val="000000"/>
              </a:solidFill>
            </a:endParaRPr>
          </a:p>
        </p:txBody>
      </p:sp>
      <p:sp>
        <p:nvSpPr>
          <p:cNvPr id="680" name="Line 355"/>
          <p:cNvSpPr>
            <a:spLocks noChangeShapeType="1"/>
          </p:cNvSpPr>
          <p:nvPr/>
        </p:nvSpPr>
        <p:spPr bwMode="auto">
          <a:xfrm flipV="1">
            <a:off x="4744602" y="4048476"/>
            <a:ext cx="0" cy="36080"/>
          </a:xfrm>
          <a:prstGeom prst="line">
            <a:avLst/>
          </a:prstGeom>
          <a:noFill/>
          <a:ln w="127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153"/>
            <a:endParaRPr lang="en-US" sz="3200" b="1" dirty="0">
              <a:solidFill>
                <a:srgbClr val="000000"/>
              </a:solidFill>
            </a:endParaRPr>
          </a:p>
        </p:txBody>
      </p:sp>
      <p:sp>
        <p:nvSpPr>
          <p:cNvPr id="681" name="Line 356"/>
          <p:cNvSpPr>
            <a:spLocks noChangeShapeType="1"/>
          </p:cNvSpPr>
          <p:nvPr/>
        </p:nvSpPr>
        <p:spPr bwMode="auto">
          <a:xfrm flipV="1">
            <a:off x="4718352" y="4048476"/>
            <a:ext cx="0" cy="36080"/>
          </a:xfrm>
          <a:prstGeom prst="line">
            <a:avLst/>
          </a:prstGeom>
          <a:noFill/>
          <a:ln w="127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153"/>
            <a:endParaRPr lang="en-US" sz="3200" b="1" dirty="0">
              <a:solidFill>
                <a:srgbClr val="000000"/>
              </a:solidFill>
            </a:endParaRPr>
          </a:p>
        </p:txBody>
      </p:sp>
      <p:sp>
        <p:nvSpPr>
          <p:cNvPr id="682" name="Line 357"/>
          <p:cNvSpPr>
            <a:spLocks noChangeShapeType="1"/>
          </p:cNvSpPr>
          <p:nvPr/>
        </p:nvSpPr>
        <p:spPr bwMode="auto">
          <a:xfrm flipV="1">
            <a:off x="4705225" y="4048476"/>
            <a:ext cx="0" cy="36080"/>
          </a:xfrm>
          <a:prstGeom prst="line">
            <a:avLst/>
          </a:prstGeom>
          <a:noFill/>
          <a:ln w="127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153"/>
            <a:endParaRPr lang="en-US" sz="3200" b="1" dirty="0">
              <a:solidFill>
                <a:srgbClr val="000000"/>
              </a:solidFill>
            </a:endParaRPr>
          </a:p>
        </p:txBody>
      </p:sp>
      <p:sp>
        <p:nvSpPr>
          <p:cNvPr id="683" name="Line 358"/>
          <p:cNvSpPr>
            <a:spLocks noChangeShapeType="1"/>
          </p:cNvSpPr>
          <p:nvPr/>
        </p:nvSpPr>
        <p:spPr bwMode="auto">
          <a:xfrm flipV="1">
            <a:off x="4622097" y="4002125"/>
            <a:ext cx="0" cy="36080"/>
          </a:xfrm>
          <a:prstGeom prst="line">
            <a:avLst/>
          </a:prstGeom>
          <a:noFill/>
          <a:ln w="127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153"/>
            <a:endParaRPr lang="en-US" sz="3200" b="1" dirty="0">
              <a:solidFill>
                <a:srgbClr val="000000"/>
              </a:solidFill>
            </a:endParaRPr>
          </a:p>
        </p:txBody>
      </p:sp>
      <p:sp>
        <p:nvSpPr>
          <p:cNvPr id="684" name="Line 359"/>
          <p:cNvSpPr>
            <a:spLocks noChangeShapeType="1"/>
          </p:cNvSpPr>
          <p:nvPr/>
        </p:nvSpPr>
        <p:spPr bwMode="auto">
          <a:xfrm flipV="1">
            <a:off x="4521467" y="3986675"/>
            <a:ext cx="0" cy="36080"/>
          </a:xfrm>
          <a:prstGeom prst="line">
            <a:avLst/>
          </a:prstGeom>
          <a:noFill/>
          <a:ln w="127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153"/>
            <a:endParaRPr lang="en-US" sz="3200" b="1" dirty="0">
              <a:solidFill>
                <a:srgbClr val="000000"/>
              </a:solidFill>
            </a:endParaRPr>
          </a:p>
        </p:txBody>
      </p:sp>
      <p:sp>
        <p:nvSpPr>
          <p:cNvPr id="685" name="Line 360"/>
          <p:cNvSpPr>
            <a:spLocks noChangeShapeType="1"/>
          </p:cNvSpPr>
          <p:nvPr/>
        </p:nvSpPr>
        <p:spPr bwMode="auto">
          <a:xfrm flipV="1">
            <a:off x="4517093" y="3976374"/>
            <a:ext cx="0" cy="36080"/>
          </a:xfrm>
          <a:prstGeom prst="line">
            <a:avLst/>
          </a:prstGeom>
          <a:noFill/>
          <a:ln w="127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153"/>
            <a:endParaRPr lang="en-US" sz="3200" b="1" dirty="0">
              <a:solidFill>
                <a:srgbClr val="000000"/>
              </a:solidFill>
            </a:endParaRPr>
          </a:p>
        </p:txBody>
      </p:sp>
      <p:sp>
        <p:nvSpPr>
          <p:cNvPr id="686" name="Line 361"/>
          <p:cNvSpPr>
            <a:spLocks noChangeShapeType="1"/>
          </p:cNvSpPr>
          <p:nvPr/>
        </p:nvSpPr>
        <p:spPr bwMode="auto">
          <a:xfrm flipV="1">
            <a:off x="4495215" y="3971225"/>
            <a:ext cx="0" cy="36080"/>
          </a:xfrm>
          <a:prstGeom prst="line">
            <a:avLst/>
          </a:prstGeom>
          <a:noFill/>
          <a:ln w="127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153"/>
            <a:endParaRPr lang="en-US" sz="3200" b="1" dirty="0">
              <a:solidFill>
                <a:srgbClr val="000000"/>
              </a:solidFill>
            </a:endParaRPr>
          </a:p>
        </p:txBody>
      </p:sp>
      <p:sp>
        <p:nvSpPr>
          <p:cNvPr id="687" name="Line 362"/>
          <p:cNvSpPr>
            <a:spLocks noChangeShapeType="1"/>
          </p:cNvSpPr>
          <p:nvPr/>
        </p:nvSpPr>
        <p:spPr bwMode="auto">
          <a:xfrm flipV="1">
            <a:off x="4486466" y="3971225"/>
            <a:ext cx="0" cy="36080"/>
          </a:xfrm>
          <a:prstGeom prst="line">
            <a:avLst/>
          </a:prstGeom>
          <a:noFill/>
          <a:ln w="127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153"/>
            <a:endParaRPr lang="en-US" sz="3200" b="1" dirty="0">
              <a:solidFill>
                <a:srgbClr val="000000"/>
              </a:solidFill>
            </a:endParaRPr>
          </a:p>
        </p:txBody>
      </p:sp>
      <p:sp>
        <p:nvSpPr>
          <p:cNvPr id="688" name="Line 363"/>
          <p:cNvSpPr>
            <a:spLocks noChangeShapeType="1"/>
          </p:cNvSpPr>
          <p:nvPr/>
        </p:nvSpPr>
        <p:spPr bwMode="auto">
          <a:xfrm flipV="1">
            <a:off x="4468965" y="3971225"/>
            <a:ext cx="0" cy="36080"/>
          </a:xfrm>
          <a:prstGeom prst="line">
            <a:avLst/>
          </a:prstGeom>
          <a:noFill/>
          <a:ln w="127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153"/>
            <a:endParaRPr lang="en-US" sz="3200" b="1" dirty="0">
              <a:solidFill>
                <a:srgbClr val="000000"/>
              </a:solidFill>
            </a:endParaRPr>
          </a:p>
        </p:txBody>
      </p:sp>
      <p:sp>
        <p:nvSpPr>
          <p:cNvPr id="689" name="Line 364"/>
          <p:cNvSpPr>
            <a:spLocks noChangeShapeType="1"/>
          </p:cNvSpPr>
          <p:nvPr/>
        </p:nvSpPr>
        <p:spPr bwMode="auto">
          <a:xfrm flipV="1">
            <a:off x="4447089" y="3971225"/>
            <a:ext cx="0" cy="36080"/>
          </a:xfrm>
          <a:prstGeom prst="line">
            <a:avLst/>
          </a:prstGeom>
          <a:noFill/>
          <a:ln w="127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153"/>
            <a:endParaRPr lang="en-US" sz="3200" b="1" dirty="0">
              <a:solidFill>
                <a:srgbClr val="000000"/>
              </a:solidFill>
            </a:endParaRPr>
          </a:p>
        </p:txBody>
      </p:sp>
      <p:sp>
        <p:nvSpPr>
          <p:cNvPr id="690" name="Line 365"/>
          <p:cNvSpPr>
            <a:spLocks noChangeShapeType="1"/>
          </p:cNvSpPr>
          <p:nvPr/>
        </p:nvSpPr>
        <p:spPr bwMode="auto">
          <a:xfrm flipV="1">
            <a:off x="4429588" y="3955773"/>
            <a:ext cx="0" cy="36080"/>
          </a:xfrm>
          <a:prstGeom prst="line">
            <a:avLst/>
          </a:prstGeom>
          <a:noFill/>
          <a:ln w="127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153"/>
            <a:endParaRPr lang="en-US" sz="3200" b="1" dirty="0">
              <a:solidFill>
                <a:srgbClr val="000000"/>
              </a:solidFill>
            </a:endParaRPr>
          </a:p>
        </p:txBody>
      </p:sp>
      <p:sp>
        <p:nvSpPr>
          <p:cNvPr id="691" name="Line 366"/>
          <p:cNvSpPr>
            <a:spLocks noChangeShapeType="1"/>
          </p:cNvSpPr>
          <p:nvPr/>
        </p:nvSpPr>
        <p:spPr bwMode="auto">
          <a:xfrm flipV="1">
            <a:off x="4368335" y="3935174"/>
            <a:ext cx="0" cy="36080"/>
          </a:xfrm>
          <a:prstGeom prst="line">
            <a:avLst/>
          </a:prstGeom>
          <a:noFill/>
          <a:ln w="127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153"/>
            <a:endParaRPr lang="en-US" sz="3200" b="1" dirty="0">
              <a:solidFill>
                <a:srgbClr val="000000"/>
              </a:solidFill>
            </a:endParaRPr>
          </a:p>
        </p:txBody>
      </p:sp>
      <p:sp>
        <p:nvSpPr>
          <p:cNvPr id="692" name="Line 367"/>
          <p:cNvSpPr>
            <a:spLocks noChangeShapeType="1"/>
          </p:cNvSpPr>
          <p:nvPr/>
        </p:nvSpPr>
        <p:spPr bwMode="auto">
          <a:xfrm flipV="1">
            <a:off x="4342084" y="3924873"/>
            <a:ext cx="0" cy="36080"/>
          </a:xfrm>
          <a:prstGeom prst="line">
            <a:avLst/>
          </a:prstGeom>
          <a:noFill/>
          <a:ln w="127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153"/>
            <a:endParaRPr lang="en-US" sz="3200" b="1" dirty="0">
              <a:solidFill>
                <a:srgbClr val="000000"/>
              </a:solidFill>
            </a:endParaRPr>
          </a:p>
        </p:txBody>
      </p:sp>
      <p:sp>
        <p:nvSpPr>
          <p:cNvPr id="693" name="Line 368"/>
          <p:cNvSpPr>
            <a:spLocks noChangeShapeType="1"/>
          </p:cNvSpPr>
          <p:nvPr/>
        </p:nvSpPr>
        <p:spPr bwMode="auto">
          <a:xfrm flipV="1">
            <a:off x="4333333" y="3914574"/>
            <a:ext cx="0" cy="36080"/>
          </a:xfrm>
          <a:prstGeom prst="line">
            <a:avLst/>
          </a:prstGeom>
          <a:noFill/>
          <a:ln w="127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153"/>
            <a:endParaRPr lang="en-US" sz="3200" b="1" dirty="0">
              <a:solidFill>
                <a:srgbClr val="000000"/>
              </a:solidFill>
            </a:endParaRPr>
          </a:p>
        </p:txBody>
      </p:sp>
      <p:sp>
        <p:nvSpPr>
          <p:cNvPr id="694" name="Line 369"/>
          <p:cNvSpPr>
            <a:spLocks noChangeShapeType="1"/>
          </p:cNvSpPr>
          <p:nvPr/>
        </p:nvSpPr>
        <p:spPr bwMode="auto">
          <a:xfrm flipV="1">
            <a:off x="4311457" y="3909423"/>
            <a:ext cx="0" cy="36080"/>
          </a:xfrm>
          <a:prstGeom prst="line">
            <a:avLst/>
          </a:prstGeom>
          <a:noFill/>
          <a:ln w="127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153"/>
            <a:endParaRPr lang="en-US" sz="3200" b="1" dirty="0">
              <a:solidFill>
                <a:srgbClr val="000000"/>
              </a:solidFill>
            </a:endParaRPr>
          </a:p>
        </p:txBody>
      </p:sp>
      <p:sp>
        <p:nvSpPr>
          <p:cNvPr id="695" name="Line 370"/>
          <p:cNvSpPr>
            <a:spLocks noChangeShapeType="1"/>
          </p:cNvSpPr>
          <p:nvPr/>
        </p:nvSpPr>
        <p:spPr bwMode="auto">
          <a:xfrm flipV="1">
            <a:off x="4263330" y="3909423"/>
            <a:ext cx="0" cy="36080"/>
          </a:xfrm>
          <a:prstGeom prst="line">
            <a:avLst/>
          </a:prstGeom>
          <a:noFill/>
          <a:ln w="127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153"/>
            <a:endParaRPr lang="en-US" sz="3200" b="1" dirty="0">
              <a:solidFill>
                <a:srgbClr val="000000"/>
              </a:solidFill>
            </a:endParaRPr>
          </a:p>
        </p:txBody>
      </p:sp>
      <p:sp>
        <p:nvSpPr>
          <p:cNvPr id="696" name="Line 371"/>
          <p:cNvSpPr>
            <a:spLocks noChangeShapeType="1"/>
          </p:cNvSpPr>
          <p:nvPr/>
        </p:nvSpPr>
        <p:spPr bwMode="auto">
          <a:xfrm flipV="1">
            <a:off x="4241454" y="3893973"/>
            <a:ext cx="0" cy="36080"/>
          </a:xfrm>
          <a:prstGeom prst="line">
            <a:avLst/>
          </a:prstGeom>
          <a:noFill/>
          <a:ln w="127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153"/>
            <a:endParaRPr lang="en-US" sz="3200" b="1" dirty="0">
              <a:solidFill>
                <a:srgbClr val="000000"/>
              </a:solidFill>
            </a:endParaRPr>
          </a:p>
        </p:txBody>
      </p:sp>
      <p:sp>
        <p:nvSpPr>
          <p:cNvPr id="697" name="Line 372"/>
          <p:cNvSpPr>
            <a:spLocks noChangeShapeType="1"/>
          </p:cNvSpPr>
          <p:nvPr/>
        </p:nvSpPr>
        <p:spPr bwMode="auto">
          <a:xfrm flipV="1">
            <a:off x="4210828" y="3863073"/>
            <a:ext cx="0" cy="36080"/>
          </a:xfrm>
          <a:prstGeom prst="line">
            <a:avLst/>
          </a:prstGeom>
          <a:noFill/>
          <a:ln w="127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153"/>
            <a:endParaRPr lang="en-US" sz="3200" b="1" dirty="0">
              <a:solidFill>
                <a:srgbClr val="000000"/>
              </a:solidFill>
            </a:endParaRPr>
          </a:p>
        </p:txBody>
      </p:sp>
      <p:sp>
        <p:nvSpPr>
          <p:cNvPr id="698" name="Line 373"/>
          <p:cNvSpPr>
            <a:spLocks noChangeShapeType="1"/>
          </p:cNvSpPr>
          <p:nvPr/>
        </p:nvSpPr>
        <p:spPr bwMode="auto">
          <a:xfrm flipV="1">
            <a:off x="4132074" y="3827022"/>
            <a:ext cx="0" cy="36080"/>
          </a:xfrm>
          <a:prstGeom prst="line">
            <a:avLst/>
          </a:prstGeom>
          <a:noFill/>
          <a:ln w="127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153"/>
            <a:endParaRPr lang="en-US" sz="3200" b="1" dirty="0">
              <a:solidFill>
                <a:srgbClr val="000000"/>
              </a:solidFill>
            </a:endParaRPr>
          </a:p>
        </p:txBody>
      </p:sp>
      <p:sp>
        <p:nvSpPr>
          <p:cNvPr id="699" name="Line 374"/>
          <p:cNvSpPr>
            <a:spLocks noChangeShapeType="1"/>
          </p:cNvSpPr>
          <p:nvPr/>
        </p:nvSpPr>
        <p:spPr bwMode="auto">
          <a:xfrm flipV="1">
            <a:off x="4118949" y="3827022"/>
            <a:ext cx="0" cy="36080"/>
          </a:xfrm>
          <a:prstGeom prst="line">
            <a:avLst/>
          </a:prstGeom>
          <a:noFill/>
          <a:ln w="127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153"/>
            <a:endParaRPr lang="en-US" sz="3200" b="1" dirty="0">
              <a:solidFill>
                <a:srgbClr val="000000"/>
              </a:solidFill>
            </a:endParaRPr>
          </a:p>
        </p:txBody>
      </p:sp>
      <p:sp>
        <p:nvSpPr>
          <p:cNvPr id="700" name="Line 375"/>
          <p:cNvSpPr>
            <a:spLocks noChangeShapeType="1"/>
          </p:cNvSpPr>
          <p:nvPr/>
        </p:nvSpPr>
        <p:spPr bwMode="auto">
          <a:xfrm flipV="1">
            <a:off x="4105824" y="3827022"/>
            <a:ext cx="0" cy="36080"/>
          </a:xfrm>
          <a:prstGeom prst="line">
            <a:avLst/>
          </a:prstGeom>
          <a:noFill/>
          <a:ln w="127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153"/>
            <a:endParaRPr lang="en-US" sz="3200" b="1" dirty="0">
              <a:solidFill>
                <a:srgbClr val="000000"/>
              </a:solidFill>
            </a:endParaRPr>
          </a:p>
        </p:txBody>
      </p:sp>
      <p:sp>
        <p:nvSpPr>
          <p:cNvPr id="701" name="Line 376"/>
          <p:cNvSpPr>
            <a:spLocks noChangeShapeType="1"/>
          </p:cNvSpPr>
          <p:nvPr/>
        </p:nvSpPr>
        <p:spPr bwMode="auto">
          <a:xfrm flipV="1">
            <a:off x="4092697" y="3827022"/>
            <a:ext cx="0" cy="36080"/>
          </a:xfrm>
          <a:prstGeom prst="line">
            <a:avLst/>
          </a:prstGeom>
          <a:noFill/>
          <a:ln w="127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153"/>
            <a:endParaRPr lang="en-US" sz="3200" b="1" dirty="0">
              <a:solidFill>
                <a:srgbClr val="000000"/>
              </a:solidFill>
            </a:endParaRPr>
          </a:p>
        </p:txBody>
      </p:sp>
      <p:sp>
        <p:nvSpPr>
          <p:cNvPr id="702" name="Line 377"/>
          <p:cNvSpPr>
            <a:spLocks noChangeShapeType="1"/>
          </p:cNvSpPr>
          <p:nvPr/>
        </p:nvSpPr>
        <p:spPr bwMode="auto">
          <a:xfrm flipV="1">
            <a:off x="4079572" y="3821871"/>
            <a:ext cx="0" cy="36080"/>
          </a:xfrm>
          <a:prstGeom prst="line">
            <a:avLst/>
          </a:prstGeom>
          <a:noFill/>
          <a:ln w="127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153"/>
            <a:endParaRPr lang="en-US" sz="3200" b="1" dirty="0">
              <a:solidFill>
                <a:srgbClr val="000000"/>
              </a:solidFill>
            </a:endParaRPr>
          </a:p>
        </p:txBody>
      </p:sp>
      <p:sp>
        <p:nvSpPr>
          <p:cNvPr id="703" name="Line 378"/>
          <p:cNvSpPr>
            <a:spLocks noChangeShapeType="1"/>
          </p:cNvSpPr>
          <p:nvPr/>
        </p:nvSpPr>
        <p:spPr bwMode="auto">
          <a:xfrm flipV="1">
            <a:off x="4057696" y="3821871"/>
            <a:ext cx="0" cy="36080"/>
          </a:xfrm>
          <a:prstGeom prst="line">
            <a:avLst/>
          </a:prstGeom>
          <a:noFill/>
          <a:ln w="127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153"/>
            <a:endParaRPr lang="en-US" sz="3200" b="1" dirty="0">
              <a:solidFill>
                <a:srgbClr val="000000"/>
              </a:solidFill>
            </a:endParaRPr>
          </a:p>
        </p:txBody>
      </p:sp>
      <p:sp>
        <p:nvSpPr>
          <p:cNvPr id="704" name="Line 379"/>
          <p:cNvSpPr>
            <a:spLocks noChangeShapeType="1"/>
          </p:cNvSpPr>
          <p:nvPr/>
        </p:nvSpPr>
        <p:spPr bwMode="auto">
          <a:xfrm flipV="1">
            <a:off x="4027070" y="3790971"/>
            <a:ext cx="0" cy="36080"/>
          </a:xfrm>
          <a:prstGeom prst="line">
            <a:avLst/>
          </a:prstGeom>
          <a:noFill/>
          <a:ln w="127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153"/>
            <a:endParaRPr lang="en-US" sz="3200" b="1" dirty="0">
              <a:solidFill>
                <a:srgbClr val="000000"/>
              </a:solidFill>
            </a:endParaRPr>
          </a:p>
        </p:txBody>
      </p:sp>
      <p:sp>
        <p:nvSpPr>
          <p:cNvPr id="705" name="Line 380"/>
          <p:cNvSpPr>
            <a:spLocks noChangeShapeType="1"/>
          </p:cNvSpPr>
          <p:nvPr/>
        </p:nvSpPr>
        <p:spPr bwMode="auto">
          <a:xfrm flipV="1">
            <a:off x="3996442" y="3790971"/>
            <a:ext cx="0" cy="36080"/>
          </a:xfrm>
          <a:prstGeom prst="line">
            <a:avLst/>
          </a:prstGeom>
          <a:noFill/>
          <a:ln w="127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153"/>
            <a:endParaRPr lang="en-US" sz="3200" b="1" dirty="0">
              <a:solidFill>
                <a:srgbClr val="000000"/>
              </a:solidFill>
            </a:endParaRPr>
          </a:p>
        </p:txBody>
      </p:sp>
      <p:sp>
        <p:nvSpPr>
          <p:cNvPr id="706" name="Line 381"/>
          <p:cNvSpPr>
            <a:spLocks noChangeShapeType="1"/>
          </p:cNvSpPr>
          <p:nvPr/>
        </p:nvSpPr>
        <p:spPr bwMode="auto">
          <a:xfrm flipV="1">
            <a:off x="3965815" y="3775521"/>
            <a:ext cx="0" cy="36080"/>
          </a:xfrm>
          <a:prstGeom prst="line">
            <a:avLst/>
          </a:prstGeom>
          <a:noFill/>
          <a:ln w="127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153"/>
            <a:endParaRPr lang="en-US" sz="3200" b="1" dirty="0">
              <a:solidFill>
                <a:srgbClr val="000000"/>
              </a:solidFill>
            </a:endParaRPr>
          </a:p>
        </p:txBody>
      </p:sp>
      <p:sp>
        <p:nvSpPr>
          <p:cNvPr id="707" name="Line 382"/>
          <p:cNvSpPr>
            <a:spLocks noChangeShapeType="1"/>
          </p:cNvSpPr>
          <p:nvPr/>
        </p:nvSpPr>
        <p:spPr bwMode="auto">
          <a:xfrm flipV="1">
            <a:off x="3943940" y="3775521"/>
            <a:ext cx="0" cy="36080"/>
          </a:xfrm>
          <a:prstGeom prst="line">
            <a:avLst/>
          </a:prstGeom>
          <a:noFill/>
          <a:ln w="127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153"/>
            <a:endParaRPr lang="en-US" sz="3200" b="1" dirty="0">
              <a:solidFill>
                <a:srgbClr val="000000"/>
              </a:solidFill>
            </a:endParaRPr>
          </a:p>
        </p:txBody>
      </p:sp>
      <p:sp>
        <p:nvSpPr>
          <p:cNvPr id="708" name="Line 383"/>
          <p:cNvSpPr>
            <a:spLocks noChangeShapeType="1"/>
          </p:cNvSpPr>
          <p:nvPr/>
        </p:nvSpPr>
        <p:spPr bwMode="auto">
          <a:xfrm flipV="1">
            <a:off x="3917688" y="3770370"/>
            <a:ext cx="0" cy="36080"/>
          </a:xfrm>
          <a:prstGeom prst="line">
            <a:avLst/>
          </a:prstGeom>
          <a:noFill/>
          <a:ln w="127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153"/>
            <a:endParaRPr lang="en-US" sz="3200" b="1" dirty="0">
              <a:solidFill>
                <a:srgbClr val="000000"/>
              </a:solidFill>
            </a:endParaRPr>
          </a:p>
        </p:txBody>
      </p:sp>
      <p:sp>
        <p:nvSpPr>
          <p:cNvPr id="709" name="Line 384"/>
          <p:cNvSpPr>
            <a:spLocks noChangeShapeType="1"/>
          </p:cNvSpPr>
          <p:nvPr/>
        </p:nvSpPr>
        <p:spPr bwMode="auto">
          <a:xfrm flipV="1">
            <a:off x="3908939" y="3749770"/>
            <a:ext cx="0" cy="36080"/>
          </a:xfrm>
          <a:prstGeom prst="line">
            <a:avLst/>
          </a:prstGeom>
          <a:noFill/>
          <a:ln w="127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153"/>
            <a:endParaRPr lang="en-US" sz="3200" b="1" dirty="0">
              <a:solidFill>
                <a:srgbClr val="000000"/>
              </a:solidFill>
            </a:endParaRPr>
          </a:p>
        </p:txBody>
      </p:sp>
      <p:sp>
        <p:nvSpPr>
          <p:cNvPr id="710" name="Line 385"/>
          <p:cNvSpPr>
            <a:spLocks noChangeShapeType="1"/>
          </p:cNvSpPr>
          <p:nvPr/>
        </p:nvSpPr>
        <p:spPr bwMode="auto">
          <a:xfrm flipV="1">
            <a:off x="3847686" y="3708570"/>
            <a:ext cx="0" cy="36080"/>
          </a:xfrm>
          <a:prstGeom prst="line">
            <a:avLst/>
          </a:prstGeom>
          <a:noFill/>
          <a:ln w="127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153"/>
            <a:endParaRPr lang="en-US" sz="3200" b="1" dirty="0">
              <a:solidFill>
                <a:srgbClr val="000000"/>
              </a:solidFill>
            </a:endParaRPr>
          </a:p>
        </p:txBody>
      </p:sp>
      <p:sp>
        <p:nvSpPr>
          <p:cNvPr id="711" name="Line 386"/>
          <p:cNvSpPr>
            <a:spLocks noChangeShapeType="1"/>
          </p:cNvSpPr>
          <p:nvPr/>
        </p:nvSpPr>
        <p:spPr bwMode="auto">
          <a:xfrm flipV="1">
            <a:off x="3838936" y="3708570"/>
            <a:ext cx="0" cy="36080"/>
          </a:xfrm>
          <a:prstGeom prst="line">
            <a:avLst/>
          </a:prstGeom>
          <a:noFill/>
          <a:ln w="127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153"/>
            <a:endParaRPr lang="en-US" sz="3200" b="1" dirty="0">
              <a:solidFill>
                <a:srgbClr val="000000"/>
              </a:solidFill>
            </a:endParaRPr>
          </a:p>
        </p:txBody>
      </p:sp>
      <p:sp>
        <p:nvSpPr>
          <p:cNvPr id="712" name="Line 387"/>
          <p:cNvSpPr>
            <a:spLocks noChangeShapeType="1"/>
          </p:cNvSpPr>
          <p:nvPr/>
        </p:nvSpPr>
        <p:spPr bwMode="auto">
          <a:xfrm flipV="1">
            <a:off x="3817058" y="3708570"/>
            <a:ext cx="0" cy="36080"/>
          </a:xfrm>
          <a:prstGeom prst="line">
            <a:avLst/>
          </a:prstGeom>
          <a:noFill/>
          <a:ln w="127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153"/>
            <a:endParaRPr lang="en-US" sz="3200" b="1" dirty="0">
              <a:solidFill>
                <a:srgbClr val="000000"/>
              </a:solidFill>
            </a:endParaRPr>
          </a:p>
        </p:txBody>
      </p:sp>
      <p:sp>
        <p:nvSpPr>
          <p:cNvPr id="713" name="Line 388"/>
          <p:cNvSpPr>
            <a:spLocks noChangeShapeType="1"/>
          </p:cNvSpPr>
          <p:nvPr/>
        </p:nvSpPr>
        <p:spPr bwMode="auto">
          <a:xfrm flipV="1">
            <a:off x="3808309" y="3698269"/>
            <a:ext cx="0" cy="36080"/>
          </a:xfrm>
          <a:prstGeom prst="line">
            <a:avLst/>
          </a:prstGeom>
          <a:noFill/>
          <a:ln w="127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153"/>
            <a:endParaRPr lang="en-US" sz="3200" b="1" dirty="0">
              <a:solidFill>
                <a:srgbClr val="000000"/>
              </a:solidFill>
            </a:endParaRPr>
          </a:p>
        </p:txBody>
      </p:sp>
      <p:sp>
        <p:nvSpPr>
          <p:cNvPr id="714" name="Line 389"/>
          <p:cNvSpPr>
            <a:spLocks noChangeShapeType="1"/>
          </p:cNvSpPr>
          <p:nvPr/>
        </p:nvSpPr>
        <p:spPr bwMode="auto">
          <a:xfrm flipV="1">
            <a:off x="3795184" y="3687969"/>
            <a:ext cx="0" cy="36080"/>
          </a:xfrm>
          <a:prstGeom prst="line">
            <a:avLst/>
          </a:prstGeom>
          <a:noFill/>
          <a:ln w="127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153"/>
            <a:endParaRPr lang="en-US" sz="3200" b="1" dirty="0">
              <a:solidFill>
                <a:srgbClr val="000000"/>
              </a:solidFill>
            </a:endParaRPr>
          </a:p>
        </p:txBody>
      </p:sp>
      <p:sp>
        <p:nvSpPr>
          <p:cNvPr id="715" name="Line 390"/>
          <p:cNvSpPr>
            <a:spLocks noChangeShapeType="1"/>
          </p:cNvSpPr>
          <p:nvPr/>
        </p:nvSpPr>
        <p:spPr bwMode="auto">
          <a:xfrm flipV="1">
            <a:off x="3764556" y="3687969"/>
            <a:ext cx="0" cy="36080"/>
          </a:xfrm>
          <a:prstGeom prst="line">
            <a:avLst/>
          </a:prstGeom>
          <a:noFill/>
          <a:ln w="127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153"/>
            <a:endParaRPr lang="en-US" sz="3200" b="1" dirty="0">
              <a:solidFill>
                <a:srgbClr val="000000"/>
              </a:solidFill>
            </a:endParaRPr>
          </a:p>
        </p:txBody>
      </p:sp>
      <p:sp>
        <p:nvSpPr>
          <p:cNvPr id="716" name="Line 391"/>
          <p:cNvSpPr>
            <a:spLocks noChangeShapeType="1"/>
          </p:cNvSpPr>
          <p:nvPr/>
        </p:nvSpPr>
        <p:spPr bwMode="auto">
          <a:xfrm flipV="1">
            <a:off x="3755806" y="3687969"/>
            <a:ext cx="0" cy="36080"/>
          </a:xfrm>
          <a:prstGeom prst="line">
            <a:avLst/>
          </a:prstGeom>
          <a:noFill/>
          <a:ln w="127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153"/>
            <a:endParaRPr lang="en-US" sz="3200" b="1" dirty="0">
              <a:solidFill>
                <a:srgbClr val="000000"/>
              </a:solidFill>
            </a:endParaRPr>
          </a:p>
        </p:txBody>
      </p:sp>
      <p:sp>
        <p:nvSpPr>
          <p:cNvPr id="717" name="Line 392"/>
          <p:cNvSpPr>
            <a:spLocks noChangeShapeType="1"/>
          </p:cNvSpPr>
          <p:nvPr/>
        </p:nvSpPr>
        <p:spPr bwMode="auto">
          <a:xfrm flipV="1">
            <a:off x="3738306" y="3677668"/>
            <a:ext cx="0" cy="36080"/>
          </a:xfrm>
          <a:prstGeom prst="line">
            <a:avLst/>
          </a:prstGeom>
          <a:noFill/>
          <a:ln w="127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153"/>
            <a:endParaRPr lang="en-US" sz="3200" b="1" dirty="0">
              <a:solidFill>
                <a:srgbClr val="000000"/>
              </a:solidFill>
            </a:endParaRPr>
          </a:p>
        </p:txBody>
      </p:sp>
      <p:sp>
        <p:nvSpPr>
          <p:cNvPr id="718" name="Line 393"/>
          <p:cNvSpPr>
            <a:spLocks noChangeShapeType="1"/>
          </p:cNvSpPr>
          <p:nvPr/>
        </p:nvSpPr>
        <p:spPr bwMode="auto">
          <a:xfrm flipV="1">
            <a:off x="3725181" y="3672519"/>
            <a:ext cx="0" cy="36080"/>
          </a:xfrm>
          <a:prstGeom prst="line">
            <a:avLst/>
          </a:prstGeom>
          <a:noFill/>
          <a:ln w="127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153"/>
            <a:endParaRPr lang="en-US" sz="3200" b="1" dirty="0">
              <a:solidFill>
                <a:srgbClr val="000000"/>
              </a:solidFill>
            </a:endParaRPr>
          </a:p>
        </p:txBody>
      </p:sp>
      <p:sp>
        <p:nvSpPr>
          <p:cNvPr id="719" name="Line 394"/>
          <p:cNvSpPr>
            <a:spLocks noChangeShapeType="1"/>
          </p:cNvSpPr>
          <p:nvPr/>
        </p:nvSpPr>
        <p:spPr bwMode="auto">
          <a:xfrm flipV="1">
            <a:off x="3712054" y="3667368"/>
            <a:ext cx="0" cy="36080"/>
          </a:xfrm>
          <a:prstGeom prst="line">
            <a:avLst/>
          </a:prstGeom>
          <a:noFill/>
          <a:ln w="127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153"/>
            <a:endParaRPr lang="en-US" sz="3200" b="1" dirty="0">
              <a:solidFill>
                <a:srgbClr val="000000"/>
              </a:solidFill>
            </a:endParaRPr>
          </a:p>
        </p:txBody>
      </p:sp>
      <p:sp>
        <p:nvSpPr>
          <p:cNvPr id="720" name="Line 395"/>
          <p:cNvSpPr>
            <a:spLocks noChangeShapeType="1"/>
          </p:cNvSpPr>
          <p:nvPr/>
        </p:nvSpPr>
        <p:spPr bwMode="auto">
          <a:xfrm flipV="1">
            <a:off x="3694555" y="3657069"/>
            <a:ext cx="0" cy="36080"/>
          </a:xfrm>
          <a:prstGeom prst="line">
            <a:avLst/>
          </a:prstGeom>
          <a:noFill/>
          <a:ln w="127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153"/>
            <a:endParaRPr lang="en-US" sz="3200" b="1" dirty="0">
              <a:solidFill>
                <a:srgbClr val="000000"/>
              </a:solidFill>
            </a:endParaRPr>
          </a:p>
        </p:txBody>
      </p:sp>
      <p:sp>
        <p:nvSpPr>
          <p:cNvPr id="721" name="Line 396"/>
          <p:cNvSpPr>
            <a:spLocks noChangeShapeType="1"/>
          </p:cNvSpPr>
          <p:nvPr/>
        </p:nvSpPr>
        <p:spPr bwMode="auto">
          <a:xfrm flipV="1">
            <a:off x="3681428" y="3636468"/>
            <a:ext cx="0" cy="36080"/>
          </a:xfrm>
          <a:prstGeom prst="line">
            <a:avLst/>
          </a:prstGeom>
          <a:noFill/>
          <a:ln w="127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153"/>
            <a:endParaRPr lang="en-US" sz="3200" b="1" dirty="0">
              <a:solidFill>
                <a:srgbClr val="000000"/>
              </a:solidFill>
            </a:endParaRPr>
          </a:p>
        </p:txBody>
      </p:sp>
      <p:sp>
        <p:nvSpPr>
          <p:cNvPr id="722" name="Line 397"/>
          <p:cNvSpPr>
            <a:spLocks noChangeShapeType="1"/>
          </p:cNvSpPr>
          <p:nvPr/>
        </p:nvSpPr>
        <p:spPr bwMode="auto">
          <a:xfrm flipV="1">
            <a:off x="3659552" y="3626167"/>
            <a:ext cx="0" cy="36080"/>
          </a:xfrm>
          <a:prstGeom prst="line">
            <a:avLst/>
          </a:prstGeom>
          <a:noFill/>
          <a:ln w="127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153"/>
            <a:endParaRPr lang="en-US" sz="3200" b="1" dirty="0">
              <a:solidFill>
                <a:srgbClr val="000000"/>
              </a:solidFill>
            </a:endParaRPr>
          </a:p>
        </p:txBody>
      </p:sp>
      <p:sp>
        <p:nvSpPr>
          <p:cNvPr id="723" name="Line 398"/>
          <p:cNvSpPr>
            <a:spLocks noChangeShapeType="1"/>
          </p:cNvSpPr>
          <p:nvPr/>
        </p:nvSpPr>
        <p:spPr bwMode="auto">
          <a:xfrm flipV="1">
            <a:off x="3646427" y="3615867"/>
            <a:ext cx="0" cy="36080"/>
          </a:xfrm>
          <a:prstGeom prst="line">
            <a:avLst/>
          </a:prstGeom>
          <a:noFill/>
          <a:ln w="127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153"/>
            <a:endParaRPr lang="en-US" sz="3200" b="1" dirty="0">
              <a:solidFill>
                <a:srgbClr val="000000"/>
              </a:solidFill>
            </a:endParaRPr>
          </a:p>
        </p:txBody>
      </p:sp>
      <p:sp>
        <p:nvSpPr>
          <p:cNvPr id="724" name="Line 399"/>
          <p:cNvSpPr>
            <a:spLocks noChangeShapeType="1"/>
          </p:cNvSpPr>
          <p:nvPr/>
        </p:nvSpPr>
        <p:spPr bwMode="auto">
          <a:xfrm flipV="1">
            <a:off x="3611425" y="3595267"/>
            <a:ext cx="0" cy="36080"/>
          </a:xfrm>
          <a:prstGeom prst="line">
            <a:avLst/>
          </a:prstGeom>
          <a:noFill/>
          <a:ln w="127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153"/>
            <a:endParaRPr lang="en-US" sz="3200" b="1" dirty="0">
              <a:solidFill>
                <a:srgbClr val="000000"/>
              </a:solidFill>
            </a:endParaRPr>
          </a:p>
        </p:txBody>
      </p:sp>
      <p:sp>
        <p:nvSpPr>
          <p:cNvPr id="725" name="Line 400"/>
          <p:cNvSpPr>
            <a:spLocks noChangeShapeType="1"/>
          </p:cNvSpPr>
          <p:nvPr/>
        </p:nvSpPr>
        <p:spPr bwMode="auto">
          <a:xfrm flipV="1">
            <a:off x="3598299" y="3584967"/>
            <a:ext cx="0" cy="36080"/>
          </a:xfrm>
          <a:prstGeom prst="line">
            <a:avLst/>
          </a:prstGeom>
          <a:noFill/>
          <a:ln w="127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153"/>
            <a:endParaRPr lang="en-US" sz="3200" b="1" dirty="0">
              <a:solidFill>
                <a:srgbClr val="000000"/>
              </a:solidFill>
            </a:endParaRPr>
          </a:p>
        </p:txBody>
      </p:sp>
      <p:sp>
        <p:nvSpPr>
          <p:cNvPr id="726" name="Line 401"/>
          <p:cNvSpPr>
            <a:spLocks noChangeShapeType="1"/>
          </p:cNvSpPr>
          <p:nvPr/>
        </p:nvSpPr>
        <p:spPr bwMode="auto">
          <a:xfrm flipV="1">
            <a:off x="3572048" y="3564366"/>
            <a:ext cx="0" cy="36080"/>
          </a:xfrm>
          <a:prstGeom prst="line">
            <a:avLst/>
          </a:prstGeom>
          <a:noFill/>
          <a:ln w="127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153"/>
            <a:endParaRPr lang="en-US" sz="3200" b="1" dirty="0">
              <a:solidFill>
                <a:srgbClr val="000000"/>
              </a:solidFill>
            </a:endParaRPr>
          </a:p>
        </p:txBody>
      </p:sp>
      <p:sp>
        <p:nvSpPr>
          <p:cNvPr id="727" name="Line 402"/>
          <p:cNvSpPr>
            <a:spLocks noChangeShapeType="1"/>
          </p:cNvSpPr>
          <p:nvPr/>
        </p:nvSpPr>
        <p:spPr bwMode="auto">
          <a:xfrm flipV="1">
            <a:off x="3558923" y="3523165"/>
            <a:ext cx="0" cy="36080"/>
          </a:xfrm>
          <a:prstGeom prst="line">
            <a:avLst/>
          </a:prstGeom>
          <a:noFill/>
          <a:ln w="127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153"/>
            <a:endParaRPr lang="en-US" sz="3200" b="1" dirty="0">
              <a:solidFill>
                <a:srgbClr val="000000"/>
              </a:solidFill>
            </a:endParaRPr>
          </a:p>
        </p:txBody>
      </p:sp>
      <p:sp>
        <p:nvSpPr>
          <p:cNvPr id="728" name="Line 403"/>
          <p:cNvSpPr>
            <a:spLocks noChangeShapeType="1"/>
          </p:cNvSpPr>
          <p:nvPr/>
        </p:nvSpPr>
        <p:spPr bwMode="auto">
          <a:xfrm flipV="1">
            <a:off x="3510795" y="3492265"/>
            <a:ext cx="0" cy="36080"/>
          </a:xfrm>
          <a:prstGeom prst="line">
            <a:avLst/>
          </a:prstGeom>
          <a:noFill/>
          <a:ln w="127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153"/>
            <a:endParaRPr lang="en-US" sz="3200" b="1" dirty="0">
              <a:solidFill>
                <a:srgbClr val="000000"/>
              </a:solidFill>
            </a:endParaRPr>
          </a:p>
        </p:txBody>
      </p:sp>
      <p:sp>
        <p:nvSpPr>
          <p:cNvPr id="729" name="Line 404"/>
          <p:cNvSpPr>
            <a:spLocks noChangeShapeType="1"/>
          </p:cNvSpPr>
          <p:nvPr/>
        </p:nvSpPr>
        <p:spPr bwMode="auto">
          <a:xfrm flipV="1">
            <a:off x="3497670" y="3487114"/>
            <a:ext cx="0" cy="36080"/>
          </a:xfrm>
          <a:prstGeom prst="line">
            <a:avLst/>
          </a:prstGeom>
          <a:noFill/>
          <a:ln w="127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153"/>
            <a:endParaRPr lang="en-US" sz="3200" b="1" dirty="0">
              <a:solidFill>
                <a:srgbClr val="000000"/>
              </a:solidFill>
            </a:endParaRPr>
          </a:p>
        </p:txBody>
      </p:sp>
      <p:sp>
        <p:nvSpPr>
          <p:cNvPr id="730" name="Line 405"/>
          <p:cNvSpPr>
            <a:spLocks noChangeShapeType="1"/>
          </p:cNvSpPr>
          <p:nvPr/>
        </p:nvSpPr>
        <p:spPr bwMode="auto">
          <a:xfrm flipV="1">
            <a:off x="3471418" y="3451064"/>
            <a:ext cx="0" cy="36080"/>
          </a:xfrm>
          <a:prstGeom prst="line">
            <a:avLst/>
          </a:prstGeom>
          <a:noFill/>
          <a:ln w="127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153"/>
            <a:endParaRPr lang="en-US" sz="3200" b="1" dirty="0">
              <a:solidFill>
                <a:srgbClr val="000000"/>
              </a:solidFill>
            </a:endParaRPr>
          </a:p>
        </p:txBody>
      </p:sp>
      <p:sp>
        <p:nvSpPr>
          <p:cNvPr id="731" name="Line 407"/>
          <p:cNvSpPr>
            <a:spLocks noChangeShapeType="1"/>
          </p:cNvSpPr>
          <p:nvPr/>
        </p:nvSpPr>
        <p:spPr bwMode="auto">
          <a:xfrm flipV="1">
            <a:off x="3453917" y="3445914"/>
            <a:ext cx="0" cy="36080"/>
          </a:xfrm>
          <a:prstGeom prst="line">
            <a:avLst/>
          </a:prstGeom>
          <a:noFill/>
          <a:ln w="127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153"/>
            <a:endParaRPr lang="en-US" sz="3200" b="1" dirty="0">
              <a:solidFill>
                <a:srgbClr val="000000"/>
              </a:solidFill>
            </a:endParaRPr>
          </a:p>
        </p:txBody>
      </p:sp>
      <p:sp>
        <p:nvSpPr>
          <p:cNvPr id="732" name="Line 408"/>
          <p:cNvSpPr>
            <a:spLocks noChangeShapeType="1"/>
          </p:cNvSpPr>
          <p:nvPr/>
        </p:nvSpPr>
        <p:spPr bwMode="auto">
          <a:xfrm flipV="1">
            <a:off x="3375163" y="3384112"/>
            <a:ext cx="0" cy="36080"/>
          </a:xfrm>
          <a:prstGeom prst="line">
            <a:avLst/>
          </a:prstGeom>
          <a:noFill/>
          <a:ln w="127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153"/>
            <a:endParaRPr lang="en-US" sz="3200" b="1" dirty="0">
              <a:solidFill>
                <a:srgbClr val="000000"/>
              </a:solidFill>
            </a:endParaRPr>
          </a:p>
        </p:txBody>
      </p:sp>
      <p:sp>
        <p:nvSpPr>
          <p:cNvPr id="733" name="Line 409"/>
          <p:cNvSpPr>
            <a:spLocks noChangeShapeType="1"/>
          </p:cNvSpPr>
          <p:nvPr/>
        </p:nvSpPr>
        <p:spPr bwMode="auto">
          <a:xfrm flipV="1">
            <a:off x="3362038" y="3384112"/>
            <a:ext cx="0" cy="36080"/>
          </a:xfrm>
          <a:prstGeom prst="line">
            <a:avLst/>
          </a:prstGeom>
          <a:noFill/>
          <a:ln w="127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153"/>
            <a:endParaRPr lang="en-US" sz="3200" b="1" dirty="0">
              <a:solidFill>
                <a:srgbClr val="000000"/>
              </a:solidFill>
            </a:endParaRPr>
          </a:p>
        </p:txBody>
      </p:sp>
      <p:sp>
        <p:nvSpPr>
          <p:cNvPr id="734" name="Line 410"/>
          <p:cNvSpPr>
            <a:spLocks noChangeShapeType="1"/>
          </p:cNvSpPr>
          <p:nvPr/>
        </p:nvSpPr>
        <p:spPr bwMode="auto">
          <a:xfrm flipV="1">
            <a:off x="3305160" y="3322312"/>
            <a:ext cx="0" cy="36080"/>
          </a:xfrm>
          <a:prstGeom prst="line">
            <a:avLst/>
          </a:prstGeom>
          <a:noFill/>
          <a:ln w="127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153"/>
            <a:endParaRPr lang="en-US" sz="3200" b="1" dirty="0">
              <a:solidFill>
                <a:srgbClr val="000000"/>
              </a:solidFill>
            </a:endParaRPr>
          </a:p>
        </p:txBody>
      </p:sp>
      <p:sp>
        <p:nvSpPr>
          <p:cNvPr id="735" name="Line 411"/>
          <p:cNvSpPr>
            <a:spLocks noChangeShapeType="1"/>
          </p:cNvSpPr>
          <p:nvPr/>
        </p:nvSpPr>
        <p:spPr bwMode="auto">
          <a:xfrm flipV="1">
            <a:off x="3265784" y="3291412"/>
            <a:ext cx="0" cy="36080"/>
          </a:xfrm>
          <a:prstGeom prst="line">
            <a:avLst/>
          </a:prstGeom>
          <a:noFill/>
          <a:ln w="127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153"/>
            <a:endParaRPr lang="en-US" sz="3200" b="1" dirty="0">
              <a:solidFill>
                <a:srgbClr val="000000"/>
              </a:solidFill>
            </a:endParaRPr>
          </a:p>
        </p:txBody>
      </p:sp>
      <p:sp>
        <p:nvSpPr>
          <p:cNvPr id="736" name="Line 412"/>
          <p:cNvSpPr>
            <a:spLocks noChangeShapeType="1"/>
          </p:cNvSpPr>
          <p:nvPr/>
        </p:nvSpPr>
        <p:spPr bwMode="auto">
          <a:xfrm flipV="1">
            <a:off x="2714507" y="2858803"/>
            <a:ext cx="0" cy="36080"/>
          </a:xfrm>
          <a:prstGeom prst="line">
            <a:avLst/>
          </a:prstGeom>
          <a:noFill/>
          <a:ln w="127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153"/>
            <a:endParaRPr lang="en-US" sz="3200" b="1" dirty="0">
              <a:solidFill>
                <a:srgbClr val="000000"/>
              </a:solidFill>
            </a:endParaRPr>
          </a:p>
        </p:txBody>
      </p:sp>
      <p:sp>
        <p:nvSpPr>
          <p:cNvPr id="737" name="Line 413"/>
          <p:cNvSpPr>
            <a:spLocks noChangeShapeType="1"/>
          </p:cNvSpPr>
          <p:nvPr/>
        </p:nvSpPr>
        <p:spPr bwMode="auto">
          <a:xfrm flipV="1">
            <a:off x="2666380" y="2817602"/>
            <a:ext cx="0" cy="36080"/>
          </a:xfrm>
          <a:prstGeom prst="line">
            <a:avLst/>
          </a:prstGeom>
          <a:noFill/>
          <a:ln w="127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153"/>
            <a:endParaRPr lang="en-US" sz="3200" b="1" dirty="0">
              <a:solidFill>
                <a:srgbClr val="000000"/>
              </a:solidFill>
            </a:endParaRPr>
          </a:p>
        </p:txBody>
      </p:sp>
      <p:sp>
        <p:nvSpPr>
          <p:cNvPr id="738" name="Line 414"/>
          <p:cNvSpPr>
            <a:spLocks noChangeShapeType="1"/>
          </p:cNvSpPr>
          <p:nvPr/>
        </p:nvSpPr>
        <p:spPr bwMode="auto">
          <a:xfrm flipV="1">
            <a:off x="2360116" y="2467395"/>
            <a:ext cx="0" cy="36080"/>
          </a:xfrm>
          <a:prstGeom prst="line">
            <a:avLst/>
          </a:prstGeom>
          <a:noFill/>
          <a:ln w="127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153"/>
            <a:endParaRPr lang="en-US" sz="3200" b="1" dirty="0">
              <a:solidFill>
                <a:srgbClr val="000000"/>
              </a:solidFill>
            </a:endParaRPr>
          </a:p>
        </p:txBody>
      </p:sp>
      <p:sp>
        <p:nvSpPr>
          <p:cNvPr id="739" name="Line 415"/>
          <p:cNvSpPr>
            <a:spLocks noChangeShapeType="1"/>
          </p:cNvSpPr>
          <p:nvPr/>
        </p:nvSpPr>
        <p:spPr bwMode="auto">
          <a:xfrm flipV="1">
            <a:off x="2237609" y="2363280"/>
            <a:ext cx="0" cy="36080"/>
          </a:xfrm>
          <a:prstGeom prst="line">
            <a:avLst/>
          </a:prstGeom>
          <a:noFill/>
          <a:ln w="127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153"/>
            <a:endParaRPr lang="en-US" sz="3200" b="1" dirty="0">
              <a:solidFill>
                <a:srgbClr val="000000"/>
              </a:solidFill>
            </a:endParaRPr>
          </a:p>
        </p:txBody>
      </p:sp>
      <p:sp>
        <p:nvSpPr>
          <p:cNvPr id="740" name="Line 416"/>
          <p:cNvSpPr>
            <a:spLocks noChangeShapeType="1"/>
          </p:cNvSpPr>
          <p:nvPr/>
        </p:nvSpPr>
        <p:spPr bwMode="auto">
          <a:xfrm flipV="1">
            <a:off x="2171982" y="2296329"/>
            <a:ext cx="0" cy="36080"/>
          </a:xfrm>
          <a:prstGeom prst="line">
            <a:avLst/>
          </a:prstGeom>
          <a:noFill/>
          <a:ln w="127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153"/>
            <a:endParaRPr lang="en-US" sz="3200" b="1" dirty="0">
              <a:solidFill>
                <a:srgbClr val="000000"/>
              </a:solidFill>
            </a:endParaRPr>
          </a:p>
        </p:txBody>
      </p:sp>
      <p:sp>
        <p:nvSpPr>
          <p:cNvPr id="741" name="Line 417"/>
          <p:cNvSpPr>
            <a:spLocks noChangeShapeType="1"/>
          </p:cNvSpPr>
          <p:nvPr/>
        </p:nvSpPr>
        <p:spPr bwMode="auto">
          <a:xfrm flipV="1">
            <a:off x="1913845" y="1956422"/>
            <a:ext cx="0" cy="36080"/>
          </a:xfrm>
          <a:prstGeom prst="line">
            <a:avLst/>
          </a:prstGeom>
          <a:noFill/>
          <a:ln w="127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153"/>
            <a:endParaRPr lang="en-US" sz="3200" b="1" dirty="0">
              <a:solidFill>
                <a:srgbClr val="000000"/>
              </a:solidFill>
            </a:endParaRPr>
          </a:p>
        </p:txBody>
      </p:sp>
      <p:sp>
        <p:nvSpPr>
          <p:cNvPr id="742" name="Line 418"/>
          <p:cNvSpPr>
            <a:spLocks noChangeShapeType="1"/>
          </p:cNvSpPr>
          <p:nvPr/>
        </p:nvSpPr>
        <p:spPr bwMode="auto">
          <a:xfrm flipV="1">
            <a:off x="1778214" y="1776169"/>
            <a:ext cx="0" cy="36080"/>
          </a:xfrm>
          <a:prstGeom prst="line">
            <a:avLst/>
          </a:prstGeom>
          <a:noFill/>
          <a:ln w="127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153"/>
            <a:endParaRPr lang="en-US" sz="3200" b="1" dirty="0">
              <a:solidFill>
                <a:srgbClr val="000000"/>
              </a:solidFill>
            </a:endParaRPr>
          </a:p>
        </p:txBody>
      </p:sp>
      <p:sp>
        <p:nvSpPr>
          <p:cNvPr id="743" name="Line 419"/>
          <p:cNvSpPr>
            <a:spLocks noChangeShapeType="1"/>
          </p:cNvSpPr>
          <p:nvPr/>
        </p:nvSpPr>
        <p:spPr bwMode="auto">
          <a:xfrm flipV="1">
            <a:off x="1716962" y="1714367"/>
            <a:ext cx="0" cy="36080"/>
          </a:xfrm>
          <a:prstGeom prst="line">
            <a:avLst/>
          </a:prstGeom>
          <a:noFill/>
          <a:ln w="127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153"/>
            <a:endParaRPr lang="en-US" sz="3200" b="1" dirty="0">
              <a:solidFill>
                <a:srgbClr val="000000"/>
              </a:solidFill>
            </a:endParaRPr>
          </a:p>
        </p:txBody>
      </p:sp>
      <p:sp>
        <p:nvSpPr>
          <p:cNvPr id="744" name="Line 420"/>
          <p:cNvSpPr>
            <a:spLocks noChangeShapeType="1"/>
          </p:cNvSpPr>
          <p:nvPr/>
        </p:nvSpPr>
        <p:spPr bwMode="auto">
          <a:xfrm flipV="1">
            <a:off x="1699461" y="1678316"/>
            <a:ext cx="0" cy="36080"/>
          </a:xfrm>
          <a:prstGeom prst="line">
            <a:avLst/>
          </a:prstGeom>
          <a:noFill/>
          <a:ln w="127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153"/>
            <a:endParaRPr lang="en-US" sz="3200" b="1" dirty="0">
              <a:solidFill>
                <a:srgbClr val="000000"/>
              </a:solidFill>
            </a:endParaRPr>
          </a:p>
        </p:txBody>
      </p:sp>
      <p:sp>
        <p:nvSpPr>
          <p:cNvPr id="745" name="Line 421"/>
          <p:cNvSpPr>
            <a:spLocks noChangeShapeType="1"/>
          </p:cNvSpPr>
          <p:nvPr/>
        </p:nvSpPr>
        <p:spPr bwMode="auto">
          <a:xfrm flipV="1">
            <a:off x="1686335" y="1652567"/>
            <a:ext cx="0" cy="36080"/>
          </a:xfrm>
          <a:prstGeom prst="line">
            <a:avLst/>
          </a:prstGeom>
          <a:noFill/>
          <a:ln w="127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153"/>
            <a:endParaRPr lang="en-US" sz="3200" b="1" dirty="0">
              <a:solidFill>
                <a:srgbClr val="000000"/>
              </a:solidFill>
            </a:endParaRPr>
          </a:p>
        </p:txBody>
      </p:sp>
      <p:sp>
        <p:nvSpPr>
          <p:cNvPr id="746" name="Line 422"/>
          <p:cNvSpPr>
            <a:spLocks noChangeShapeType="1"/>
          </p:cNvSpPr>
          <p:nvPr/>
        </p:nvSpPr>
        <p:spPr bwMode="auto">
          <a:xfrm flipV="1">
            <a:off x="1620707" y="1580465"/>
            <a:ext cx="0" cy="36080"/>
          </a:xfrm>
          <a:prstGeom prst="line">
            <a:avLst/>
          </a:prstGeom>
          <a:noFill/>
          <a:ln w="127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153"/>
            <a:endParaRPr lang="en-US" sz="3200" b="1" dirty="0">
              <a:solidFill>
                <a:srgbClr val="000000"/>
              </a:solidFill>
            </a:endParaRPr>
          </a:p>
        </p:txBody>
      </p:sp>
      <p:sp>
        <p:nvSpPr>
          <p:cNvPr id="747" name="Line 423"/>
          <p:cNvSpPr>
            <a:spLocks noChangeShapeType="1"/>
          </p:cNvSpPr>
          <p:nvPr/>
        </p:nvSpPr>
        <p:spPr bwMode="auto">
          <a:xfrm flipV="1">
            <a:off x="1638208" y="1601066"/>
            <a:ext cx="0" cy="36080"/>
          </a:xfrm>
          <a:prstGeom prst="line">
            <a:avLst/>
          </a:prstGeom>
          <a:noFill/>
          <a:ln w="127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153"/>
            <a:endParaRPr lang="en-US" sz="3200" b="1" dirty="0">
              <a:solidFill>
                <a:srgbClr val="000000"/>
              </a:solidFill>
            </a:endParaRPr>
          </a:p>
        </p:txBody>
      </p:sp>
      <p:sp>
        <p:nvSpPr>
          <p:cNvPr id="748" name="Line 424"/>
          <p:cNvSpPr>
            <a:spLocks noChangeShapeType="1"/>
          </p:cNvSpPr>
          <p:nvPr/>
        </p:nvSpPr>
        <p:spPr bwMode="auto">
          <a:xfrm flipV="1">
            <a:off x="1493825" y="1492913"/>
            <a:ext cx="0" cy="36080"/>
          </a:xfrm>
          <a:prstGeom prst="line">
            <a:avLst/>
          </a:prstGeom>
          <a:noFill/>
          <a:ln w="127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153"/>
            <a:endParaRPr lang="en-US" sz="3200" b="1" dirty="0">
              <a:solidFill>
                <a:srgbClr val="000000"/>
              </a:solidFill>
            </a:endParaRPr>
          </a:p>
        </p:txBody>
      </p:sp>
      <p:sp>
        <p:nvSpPr>
          <p:cNvPr id="749" name="Line 425"/>
          <p:cNvSpPr>
            <a:spLocks noChangeShapeType="1"/>
          </p:cNvSpPr>
          <p:nvPr/>
        </p:nvSpPr>
        <p:spPr bwMode="auto">
          <a:xfrm flipV="1">
            <a:off x="1366945" y="1405361"/>
            <a:ext cx="0" cy="36080"/>
          </a:xfrm>
          <a:prstGeom prst="line">
            <a:avLst/>
          </a:prstGeom>
          <a:noFill/>
          <a:ln w="127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153"/>
            <a:endParaRPr lang="en-US" sz="3200" b="1" dirty="0">
              <a:solidFill>
                <a:srgbClr val="000000"/>
              </a:solidFill>
            </a:endParaRPr>
          </a:p>
        </p:txBody>
      </p:sp>
      <p:sp>
        <p:nvSpPr>
          <p:cNvPr id="750" name="Line 426"/>
          <p:cNvSpPr>
            <a:spLocks noChangeShapeType="1"/>
          </p:cNvSpPr>
          <p:nvPr/>
        </p:nvSpPr>
        <p:spPr bwMode="auto">
          <a:xfrm flipV="1">
            <a:off x="4420837" y="3955773"/>
            <a:ext cx="0" cy="36080"/>
          </a:xfrm>
          <a:prstGeom prst="line">
            <a:avLst/>
          </a:prstGeom>
          <a:noFill/>
          <a:ln w="127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153"/>
            <a:endParaRPr lang="en-US" sz="3200" b="1" dirty="0">
              <a:solidFill>
                <a:srgbClr val="000000"/>
              </a:solidFill>
            </a:endParaRPr>
          </a:p>
        </p:txBody>
      </p:sp>
      <p:sp>
        <p:nvSpPr>
          <p:cNvPr id="751" name="Line 427"/>
          <p:cNvSpPr>
            <a:spLocks noChangeShapeType="1"/>
          </p:cNvSpPr>
          <p:nvPr/>
        </p:nvSpPr>
        <p:spPr bwMode="auto">
          <a:xfrm flipV="1">
            <a:off x="4753353" y="4048476"/>
            <a:ext cx="0" cy="36080"/>
          </a:xfrm>
          <a:prstGeom prst="line">
            <a:avLst/>
          </a:prstGeom>
          <a:noFill/>
          <a:ln w="127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153"/>
            <a:endParaRPr lang="en-US" sz="3200" b="1" dirty="0">
              <a:solidFill>
                <a:srgbClr val="000000"/>
              </a:solidFill>
            </a:endParaRPr>
          </a:p>
        </p:txBody>
      </p:sp>
      <p:sp>
        <p:nvSpPr>
          <p:cNvPr id="752" name="Freeform 428"/>
          <p:cNvSpPr>
            <a:spLocks/>
          </p:cNvSpPr>
          <p:nvPr/>
        </p:nvSpPr>
        <p:spPr bwMode="auto">
          <a:xfrm>
            <a:off x="1349444" y="1449696"/>
            <a:ext cx="6571557" cy="3208512"/>
          </a:xfrm>
          <a:custGeom>
            <a:avLst/>
            <a:gdLst>
              <a:gd name="T0" fmla="*/ 2552 w 3004"/>
              <a:gd name="T1" fmla="*/ 1196 h 1246"/>
              <a:gd name="T2" fmla="*/ 2192 w 3004"/>
              <a:gd name="T3" fmla="*/ 1172 h 1246"/>
              <a:gd name="T4" fmla="*/ 2044 w 3004"/>
              <a:gd name="T5" fmla="*/ 1130 h 1246"/>
              <a:gd name="T6" fmla="*/ 1866 w 3004"/>
              <a:gd name="T7" fmla="*/ 1108 h 1246"/>
              <a:gd name="T8" fmla="*/ 1736 w 3004"/>
              <a:gd name="T9" fmla="*/ 1088 h 1246"/>
              <a:gd name="T10" fmla="*/ 1662 w 3004"/>
              <a:gd name="T11" fmla="*/ 1066 h 1246"/>
              <a:gd name="T12" fmla="*/ 1620 w 3004"/>
              <a:gd name="T13" fmla="*/ 1040 h 1246"/>
              <a:gd name="T14" fmla="*/ 1500 w 3004"/>
              <a:gd name="T15" fmla="*/ 1012 h 1246"/>
              <a:gd name="T16" fmla="*/ 1448 w 3004"/>
              <a:gd name="T17" fmla="*/ 998 h 1246"/>
              <a:gd name="T18" fmla="*/ 1398 w 3004"/>
              <a:gd name="T19" fmla="*/ 988 h 1246"/>
              <a:gd name="T20" fmla="*/ 1348 w 3004"/>
              <a:gd name="T21" fmla="*/ 968 h 1246"/>
              <a:gd name="T22" fmla="*/ 1286 w 3004"/>
              <a:gd name="T23" fmla="*/ 952 h 1246"/>
              <a:gd name="T24" fmla="*/ 1230 w 3004"/>
              <a:gd name="T25" fmla="*/ 924 h 1246"/>
              <a:gd name="T26" fmla="*/ 1164 w 3004"/>
              <a:gd name="T27" fmla="*/ 908 h 1246"/>
              <a:gd name="T28" fmla="*/ 1122 w 3004"/>
              <a:gd name="T29" fmla="*/ 888 h 1246"/>
              <a:gd name="T30" fmla="*/ 1086 w 3004"/>
              <a:gd name="T31" fmla="*/ 880 h 1246"/>
              <a:gd name="T32" fmla="*/ 1062 w 3004"/>
              <a:gd name="T33" fmla="*/ 862 h 1246"/>
              <a:gd name="T34" fmla="*/ 1032 w 3004"/>
              <a:gd name="T35" fmla="*/ 856 h 1246"/>
              <a:gd name="T36" fmla="*/ 1006 w 3004"/>
              <a:gd name="T37" fmla="*/ 818 h 1246"/>
              <a:gd name="T38" fmla="*/ 968 w 3004"/>
              <a:gd name="T39" fmla="*/ 794 h 1246"/>
              <a:gd name="T40" fmla="*/ 948 w 3004"/>
              <a:gd name="T41" fmla="*/ 772 h 1246"/>
              <a:gd name="T42" fmla="*/ 908 w 3004"/>
              <a:gd name="T43" fmla="*/ 766 h 1246"/>
              <a:gd name="T44" fmla="*/ 898 w 3004"/>
              <a:gd name="T45" fmla="*/ 740 h 1246"/>
              <a:gd name="T46" fmla="*/ 868 w 3004"/>
              <a:gd name="T47" fmla="*/ 728 h 1246"/>
              <a:gd name="T48" fmla="*/ 840 w 3004"/>
              <a:gd name="T49" fmla="*/ 700 h 1246"/>
              <a:gd name="T50" fmla="*/ 812 w 3004"/>
              <a:gd name="T51" fmla="*/ 676 h 1246"/>
              <a:gd name="T52" fmla="*/ 758 w 3004"/>
              <a:gd name="T53" fmla="*/ 650 h 1246"/>
              <a:gd name="T54" fmla="*/ 738 w 3004"/>
              <a:gd name="T55" fmla="*/ 624 h 1246"/>
              <a:gd name="T56" fmla="*/ 682 w 3004"/>
              <a:gd name="T57" fmla="*/ 610 h 1246"/>
              <a:gd name="T58" fmla="*/ 646 w 3004"/>
              <a:gd name="T59" fmla="*/ 580 h 1246"/>
              <a:gd name="T60" fmla="*/ 620 w 3004"/>
              <a:gd name="T61" fmla="*/ 562 h 1246"/>
              <a:gd name="T62" fmla="*/ 594 w 3004"/>
              <a:gd name="T63" fmla="*/ 540 h 1246"/>
              <a:gd name="T64" fmla="*/ 568 w 3004"/>
              <a:gd name="T65" fmla="*/ 522 h 1246"/>
              <a:gd name="T66" fmla="*/ 542 w 3004"/>
              <a:gd name="T67" fmla="*/ 496 h 1246"/>
              <a:gd name="T68" fmla="*/ 520 w 3004"/>
              <a:gd name="T69" fmla="*/ 486 h 1246"/>
              <a:gd name="T70" fmla="*/ 504 w 3004"/>
              <a:gd name="T71" fmla="*/ 466 h 1246"/>
              <a:gd name="T72" fmla="*/ 484 w 3004"/>
              <a:gd name="T73" fmla="*/ 438 h 1246"/>
              <a:gd name="T74" fmla="*/ 464 w 3004"/>
              <a:gd name="T75" fmla="*/ 414 h 1246"/>
              <a:gd name="T76" fmla="*/ 438 w 3004"/>
              <a:gd name="T77" fmla="*/ 398 h 1246"/>
              <a:gd name="T78" fmla="*/ 400 w 3004"/>
              <a:gd name="T79" fmla="*/ 366 h 1246"/>
              <a:gd name="T80" fmla="*/ 370 w 3004"/>
              <a:gd name="T81" fmla="*/ 346 h 1246"/>
              <a:gd name="T82" fmla="*/ 346 w 3004"/>
              <a:gd name="T83" fmla="*/ 320 h 1246"/>
              <a:gd name="T84" fmla="*/ 318 w 3004"/>
              <a:gd name="T85" fmla="*/ 296 h 1246"/>
              <a:gd name="T86" fmla="*/ 290 w 3004"/>
              <a:gd name="T87" fmla="*/ 270 h 1246"/>
              <a:gd name="T88" fmla="*/ 262 w 3004"/>
              <a:gd name="T89" fmla="*/ 224 h 1246"/>
              <a:gd name="T90" fmla="*/ 250 w 3004"/>
              <a:gd name="T91" fmla="*/ 198 h 1246"/>
              <a:gd name="T92" fmla="*/ 218 w 3004"/>
              <a:gd name="T93" fmla="*/ 166 h 1246"/>
              <a:gd name="T94" fmla="*/ 202 w 3004"/>
              <a:gd name="T95" fmla="*/ 144 h 1246"/>
              <a:gd name="T96" fmla="*/ 172 w 3004"/>
              <a:gd name="T97" fmla="*/ 132 h 1246"/>
              <a:gd name="T98" fmla="*/ 156 w 3004"/>
              <a:gd name="T99" fmla="*/ 100 h 1246"/>
              <a:gd name="T100" fmla="*/ 140 w 3004"/>
              <a:gd name="T101" fmla="*/ 90 h 1246"/>
              <a:gd name="T102" fmla="*/ 124 w 3004"/>
              <a:gd name="T103" fmla="*/ 70 h 1246"/>
              <a:gd name="T104" fmla="*/ 100 w 3004"/>
              <a:gd name="T105" fmla="*/ 64 h 1246"/>
              <a:gd name="T106" fmla="*/ 82 w 3004"/>
              <a:gd name="T107" fmla="*/ 46 h 1246"/>
              <a:gd name="T108" fmla="*/ 64 w 3004"/>
              <a:gd name="T109" fmla="*/ 36 h 1246"/>
              <a:gd name="T110" fmla="*/ 42 w 3004"/>
              <a:gd name="T111" fmla="*/ 20 h 1246"/>
              <a:gd name="T112" fmla="*/ 14 w 3004"/>
              <a:gd name="T113" fmla="*/ 2 h 1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004" h="1246">
                <a:moveTo>
                  <a:pt x="3004" y="1246"/>
                </a:moveTo>
                <a:lnTo>
                  <a:pt x="2718" y="1246"/>
                </a:lnTo>
                <a:lnTo>
                  <a:pt x="2718" y="1228"/>
                </a:lnTo>
                <a:lnTo>
                  <a:pt x="2582" y="1228"/>
                </a:lnTo>
                <a:lnTo>
                  <a:pt x="2582" y="1216"/>
                </a:lnTo>
                <a:lnTo>
                  <a:pt x="2552" y="1216"/>
                </a:lnTo>
                <a:lnTo>
                  <a:pt x="2552" y="1196"/>
                </a:lnTo>
                <a:lnTo>
                  <a:pt x="2446" y="1196"/>
                </a:lnTo>
                <a:lnTo>
                  <a:pt x="2446" y="1186"/>
                </a:lnTo>
                <a:lnTo>
                  <a:pt x="2252" y="1186"/>
                </a:lnTo>
                <a:lnTo>
                  <a:pt x="2252" y="1180"/>
                </a:lnTo>
                <a:lnTo>
                  <a:pt x="2248" y="1180"/>
                </a:lnTo>
                <a:lnTo>
                  <a:pt x="2248" y="1172"/>
                </a:lnTo>
                <a:lnTo>
                  <a:pt x="2192" y="1172"/>
                </a:lnTo>
                <a:lnTo>
                  <a:pt x="2192" y="1152"/>
                </a:lnTo>
                <a:lnTo>
                  <a:pt x="2146" y="1152"/>
                </a:lnTo>
                <a:lnTo>
                  <a:pt x="2146" y="1144"/>
                </a:lnTo>
                <a:lnTo>
                  <a:pt x="2068" y="1144"/>
                </a:lnTo>
                <a:lnTo>
                  <a:pt x="2068" y="1134"/>
                </a:lnTo>
                <a:lnTo>
                  <a:pt x="2044" y="1134"/>
                </a:lnTo>
                <a:lnTo>
                  <a:pt x="2044" y="1130"/>
                </a:lnTo>
                <a:lnTo>
                  <a:pt x="1992" y="1130"/>
                </a:lnTo>
                <a:lnTo>
                  <a:pt x="1992" y="1124"/>
                </a:lnTo>
                <a:lnTo>
                  <a:pt x="1938" y="1124"/>
                </a:lnTo>
                <a:lnTo>
                  <a:pt x="1938" y="1118"/>
                </a:lnTo>
                <a:lnTo>
                  <a:pt x="1884" y="1118"/>
                </a:lnTo>
                <a:lnTo>
                  <a:pt x="1884" y="1108"/>
                </a:lnTo>
                <a:lnTo>
                  <a:pt x="1866" y="1108"/>
                </a:lnTo>
                <a:lnTo>
                  <a:pt x="1866" y="1104"/>
                </a:lnTo>
                <a:lnTo>
                  <a:pt x="1844" y="1104"/>
                </a:lnTo>
                <a:lnTo>
                  <a:pt x="1844" y="1098"/>
                </a:lnTo>
                <a:lnTo>
                  <a:pt x="1816" y="1098"/>
                </a:lnTo>
                <a:lnTo>
                  <a:pt x="1816" y="1092"/>
                </a:lnTo>
                <a:lnTo>
                  <a:pt x="1736" y="1092"/>
                </a:lnTo>
                <a:lnTo>
                  <a:pt x="1736" y="1088"/>
                </a:lnTo>
                <a:lnTo>
                  <a:pt x="1704" y="1088"/>
                </a:lnTo>
                <a:lnTo>
                  <a:pt x="1704" y="1084"/>
                </a:lnTo>
                <a:lnTo>
                  <a:pt x="1704" y="1084"/>
                </a:lnTo>
                <a:lnTo>
                  <a:pt x="1704" y="1080"/>
                </a:lnTo>
                <a:lnTo>
                  <a:pt x="1696" y="1080"/>
                </a:lnTo>
                <a:lnTo>
                  <a:pt x="1696" y="1066"/>
                </a:lnTo>
                <a:lnTo>
                  <a:pt x="1662" y="1066"/>
                </a:lnTo>
                <a:lnTo>
                  <a:pt x="1662" y="1056"/>
                </a:lnTo>
                <a:lnTo>
                  <a:pt x="1636" y="1056"/>
                </a:lnTo>
                <a:lnTo>
                  <a:pt x="1636" y="1050"/>
                </a:lnTo>
                <a:lnTo>
                  <a:pt x="1626" y="1050"/>
                </a:lnTo>
                <a:lnTo>
                  <a:pt x="1626" y="1046"/>
                </a:lnTo>
                <a:lnTo>
                  <a:pt x="1620" y="1046"/>
                </a:lnTo>
                <a:lnTo>
                  <a:pt x="1620" y="1040"/>
                </a:lnTo>
                <a:lnTo>
                  <a:pt x="1592" y="1040"/>
                </a:lnTo>
                <a:lnTo>
                  <a:pt x="1592" y="1036"/>
                </a:lnTo>
                <a:lnTo>
                  <a:pt x="1584" y="1036"/>
                </a:lnTo>
                <a:lnTo>
                  <a:pt x="1584" y="1024"/>
                </a:lnTo>
                <a:lnTo>
                  <a:pt x="1530" y="1024"/>
                </a:lnTo>
                <a:lnTo>
                  <a:pt x="1530" y="1012"/>
                </a:lnTo>
                <a:lnTo>
                  <a:pt x="1500" y="1012"/>
                </a:lnTo>
                <a:lnTo>
                  <a:pt x="1500" y="1008"/>
                </a:lnTo>
                <a:lnTo>
                  <a:pt x="1494" y="1008"/>
                </a:lnTo>
                <a:lnTo>
                  <a:pt x="1494" y="1006"/>
                </a:lnTo>
                <a:lnTo>
                  <a:pt x="1466" y="1006"/>
                </a:lnTo>
                <a:lnTo>
                  <a:pt x="1466" y="1000"/>
                </a:lnTo>
                <a:lnTo>
                  <a:pt x="1448" y="1000"/>
                </a:lnTo>
                <a:lnTo>
                  <a:pt x="1448" y="998"/>
                </a:lnTo>
                <a:lnTo>
                  <a:pt x="1444" y="998"/>
                </a:lnTo>
                <a:lnTo>
                  <a:pt x="1444" y="994"/>
                </a:lnTo>
                <a:lnTo>
                  <a:pt x="1412" y="994"/>
                </a:lnTo>
                <a:lnTo>
                  <a:pt x="1412" y="990"/>
                </a:lnTo>
                <a:lnTo>
                  <a:pt x="1406" y="990"/>
                </a:lnTo>
                <a:lnTo>
                  <a:pt x="1406" y="988"/>
                </a:lnTo>
                <a:lnTo>
                  <a:pt x="1398" y="988"/>
                </a:lnTo>
                <a:lnTo>
                  <a:pt x="1398" y="982"/>
                </a:lnTo>
                <a:lnTo>
                  <a:pt x="1370" y="982"/>
                </a:lnTo>
                <a:lnTo>
                  <a:pt x="1370" y="974"/>
                </a:lnTo>
                <a:lnTo>
                  <a:pt x="1364" y="974"/>
                </a:lnTo>
                <a:lnTo>
                  <a:pt x="1364" y="970"/>
                </a:lnTo>
                <a:lnTo>
                  <a:pt x="1348" y="970"/>
                </a:lnTo>
                <a:lnTo>
                  <a:pt x="1348" y="968"/>
                </a:lnTo>
                <a:lnTo>
                  <a:pt x="1326" y="968"/>
                </a:lnTo>
                <a:lnTo>
                  <a:pt x="1326" y="964"/>
                </a:lnTo>
                <a:lnTo>
                  <a:pt x="1322" y="964"/>
                </a:lnTo>
                <a:lnTo>
                  <a:pt x="1322" y="960"/>
                </a:lnTo>
                <a:lnTo>
                  <a:pt x="1314" y="960"/>
                </a:lnTo>
                <a:lnTo>
                  <a:pt x="1314" y="952"/>
                </a:lnTo>
                <a:lnTo>
                  <a:pt x="1286" y="952"/>
                </a:lnTo>
                <a:lnTo>
                  <a:pt x="1286" y="948"/>
                </a:lnTo>
                <a:lnTo>
                  <a:pt x="1274" y="948"/>
                </a:lnTo>
                <a:lnTo>
                  <a:pt x="1274" y="940"/>
                </a:lnTo>
                <a:lnTo>
                  <a:pt x="1244" y="940"/>
                </a:lnTo>
                <a:lnTo>
                  <a:pt x="1244" y="938"/>
                </a:lnTo>
                <a:lnTo>
                  <a:pt x="1230" y="938"/>
                </a:lnTo>
                <a:lnTo>
                  <a:pt x="1230" y="924"/>
                </a:lnTo>
                <a:lnTo>
                  <a:pt x="1202" y="924"/>
                </a:lnTo>
                <a:lnTo>
                  <a:pt x="1202" y="922"/>
                </a:lnTo>
                <a:lnTo>
                  <a:pt x="1196" y="922"/>
                </a:lnTo>
                <a:lnTo>
                  <a:pt x="1196" y="918"/>
                </a:lnTo>
                <a:lnTo>
                  <a:pt x="1168" y="918"/>
                </a:lnTo>
                <a:lnTo>
                  <a:pt x="1168" y="908"/>
                </a:lnTo>
                <a:lnTo>
                  <a:pt x="1164" y="908"/>
                </a:lnTo>
                <a:lnTo>
                  <a:pt x="1164" y="904"/>
                </a:lnTo>
                <a:lnTo>
                  <a:pt x="1154" y="904"/>
                </a:lnTo>
                <a:lnTo>
                  <a:pt x="1154" y="894"/>
                </a:lnTo>
                <a:lnTo>
                  <a:pt x="1136" y="894"/>
                </a:lnTo>
                <a:lnTo>
                  <a:pt x="1136" y="892"/>
                </a:lnTo>
                <a:lnTo>
                  <a:pt x="1122" y="892"/>
                </a:lnTo>
                <a:lnTo>
                  <a:pt x="1122" y="888"/>
                </a:lnTo>
                <a:lnTo>
                  <a:pt x="1116" y="888"/>
                </a:lnTo>
                <a:lnTo>
                  <a:pt x="1116" y="886"/>
                </a:lnTo>
                <a:lnTo>
                  <a:pt x="1106" y="886"/>
                </a:lnTo>
                <a:lnTo>
                  <a:pt x="1106" y="882"/>
                </a:lnTo>
                <a:lnTo>
                  <a:pt x="1090" y="882"/>
                </a:lnTo>
                <a:lnTo>
                  <a:pt x="1090" y="880"/>
                </a:lnTo>
                <a:lnTo>
                  <a:pt x="1086" y="880"/>
                </a:lnTo>
                <a:lnTo>
                  <a:pt x="1086" y="878"/>
                </a:lnTo>
                <a:lnTo>
                  <a:pt x="1076" y="878"/>
                </a:lnTo>
                <a:lnTo>
                  <a:pt x="1076" y="876"/>
                </a:lnTo>
                <a:lnTo>
                  <a:pt x="1074" y="876"/>
                </a:lnTo>
                <a:lnTo>
                  <a:pt x="1074" y="874"/>
                </a:lnTo>
                <a:lnTo>
                  <a:pt x="1062" y="874"/>
                </a:lnTo>
                <a:lnTo>
                  <a:pt x="1062" y="862"/>
                </a:lnTo>
                <a:lnTo>
                  <a:pt x="1052" y="862"/>
                </a:lnTo>
                <a:lnTo>
                  <a:pt x="1052" y="860"/>
                </a:lnTo>
                <a:lnTo>
                  <a:pt x="1050" y="860"/>
                </a:lnTo>
                <a:lnTo>
                  <a:pt x="1050" y="858"/>
                </a:lnTo>
                <a:lnTo>
                  <a:pt x="1044" y="858"/>
                </a:lnTo>
                <a:lnTo>
                  <a:pt x="1044" y="856"/>
                </a:lnTo>
                <a:lnTo>
                  <a:pt x="1032" y="856"/>
                </a:lnTo>
                <a:lnTo>
                  <a:pt x="1032" y="846"/>
                </a:lnTo>
                <a:lnTo>
                  <a:pt x="1020" y="846"/>
                </a:lnTo>
                <a:lnTo>
                  <a:pt x="1020" y="840"/>
                </a:lnTo>
                <a:lnTo>
                  <a:pt x="1016" y="840"/>
                </a:lnTo>
                <a:lnTo>
                  <a:pt x="1016" y="834"/>
                </a:lnTo>
                <a:lnTo>
                  <a:pt x="1006" y="834"/>
                </a:lnTo>
                <a:lnTo>
                  <a:pt x="1006" y="818"/>
                </a:lnTo>
                <a:lnTo>
                  <a:pt x="996" y="818"/>
                </a:lnTo>
                <a:lnTo>
                  <a:pt x="996" y="814"/>
                </a:lnTo>
                <a:lnTo>
                  <a:pt x="986" y="814"/>
                </a:lnTo>
                <a:lnTo>
                  <a:pt x="986" y="808"/>
                </a:lnTo>
                <a:lnTo>
                  <a:pt x="976" y="808"/>
                </a:lnTo>
                <a:lnTo>
                  <a:pt x="976" y="794"/>
                </a:lnTo>
                <a:lnTo>
                  <a:pt x="968" y="794"/>
                </a:lnTo>
                <a:lnTo>
                  <a:pt x="968" y="792"/>
                </a:lnTo>
                <a:lnTo>
                  <a:pt x="958" y="792"/>
                </a:lnTo>
                <a:lnTo>
                  <a:pt x="958" y="790"/>
                </a:lnTo>
                <a:lnTo>
                  <a:pt x="956" y="790"/>
                </a:lnTo>
                <a:lnTo>
                  <a:pt x="956" y="786"/>
                </a:lnTo>
                <a:lnTo>
                  <a:pt x="948" y="786"/>
                </a:lnTo>
                <a:lnTo>
                  <a:pt x="948" y="772"/>
                </a:lnTo>
                <a:lnTo>
                  <a:pt x="948" y="772"/>
                </a:lnTo>
                <a:lnTo>
                  <a:pt x="940" y="772"/>
                </a:lnTo>
                <a:lnTo>
                  <a:pt x="940" y="772"/>
                </a:lnTo>
                <a:lnTo>
                  <a:pt x="940" y="770"/>
                </a:lnTo>
                <a:lnTo>
                  <a:pt x="928" y="770"/>
                </a:lnTo>
                <a:lnTo>
                  <a:pt x="928" y="766"/>
                </a:lnTo>
                <a:lnTo>
                  <a:pt x="908" y="766"/>
                </a:lnTo>
                <a:lnTo>
                  <a:pt x="908" y="752"/>
                </a:lnTo>
                <a:lnTo>
                  <a:pt x="904" y="752"/>
                </a:lnTo>
                <a:lnTo>
                  <a:pt x="904" y="746"/>
                </a:lnTo>
                <a:lnTo>
                  <a:pt x="900" y="746"/>
                </a:lnTo>
                <a:lnTo>
                  <a:pt x="900" y="744"/>
                </a:lnTo>
                <a:lnTo>
                  <a:pt x="898" y="744"/>
                </a:lnTo>
                <a:lnTo>
                  <a:pt x="898" y="740"/>
                </a:lnTo>
                <a:lnTo>
                  <a:pt x="886" y="740"/>
                </a:lnTo>
                <a:lnTo>
                  <a:pt x="886" y="730"/>
                </a:lnTo>
                <a:lnTo>
                  <a:pt x="876" y="730"/>
                </a:lnTo>
                <a:lnTo>
                  <a:pt x="872" y="730"/>
                </a:lnTo>
                <a:lnTo>
                  <a:pt x="872" y="728"/>
                </a:lnTo>
                <a:lnTo>
                  <a:pt x="868" y="728"/>
                </a:lnTo>
                <a:lnTo>
                  <a:pt x="868" y="728"/>
                </a:lnTo>
                <a:lnTo>
                  <a:pt x="862" y="728"/>
                </a:lnTo>
                <a:lnTo>
                  <a:pt x="862" y="724"/>
                </a:lnTo>
                <a:lnTo>
                  <a:pt x="848" y="724"/>
                </a:lnTo>
                <a:lnTo>
                  <a:pt x="848" y="706"/>
                </a:lnTo>
                <a:lnTo>
                  <a:pt x="844" y="706"/>
                </a:lnTo>
                <a:lnTo>
                  <a:pt x="844" y="700"/>
                </a:lnTo>
                <a:lnTo>
                  <a:pt x="840" y="700"/>
                </a:lnTo>
                <a:lnTo>
                  <a:pt x="840" y="698"/>
                </a:lnTo>
                <a:lnTo>
                  <a:pt x="838" y="698"/>
                </a:lnTo>
                <a:lnTo>
                  <a:pt x="838" y="686"/>
                </a:lnTo>
                <a:lnTo>
                  <a:pt x="820" y="686"/>
                </a:lnTo>
                <a:lnTo>
                  <a:pt x="820" y="682"/>
                </a:lnTo>
                <a:lnTo>
                  <a:pt x="812" y="682"/>
                </a:lnTo>
                <a:lnTo>
                  <a:pt x="812" y="676"/>
                </a:lnTo>
                <a:lnTo>
                  <a:pt x="792" y="676"/>
                </a:lnTo>
                <a:lnTo>
                  <a:pt x="792" y="662"/>
                </a:lnTo>
                <a:lnTo>
                  <a:pt x="786" y="662"/>
                </a:lnTo>
                <a:lnTo>
                  <a:pt x="786" y="652"/>
                </a:lnTo>
                <a:lnTo>
                  <a:pt x="782" y="652"/>
                </a:lnTo>
                <a:lnTo>
                  <a:pt x="782" y="650"/>
                </a:lnTo>
                <a:lnTo>
                  <a:pt x="758" y="650"/>
                </a:lnTo>
                <a:lnTo>
                  <a:pt x="758" y="644"/>
                </a:lnTo>
                <a:lnTo>
                  <a:pt x="750" y="644"/>
                </a:lnTo>
                <a:lnTo>
                  <a:pt x="750" y="642"/>
                </a:lnTo>
                <a:lnTo>
                  <a:pt x="746" y="642"/>
                </a:lnTo>
                <a:lnTo>
                  <a:pt x="746" y="634"/>
                </a:lnTo>
                <a:lnTo>
                  <a:pt x="738" y="634"/>
                </a:lnTo>
                <a:lnTo>
                  <a:pt x="738" y="624"/>
                </a:lnTo>
                <a:lnTo>
                  <a:pt x="722" y="624"/>
                </a:lnTo>
                <a:lnTo>
                  <a:pt x="722" y="622"/>
                </a:lnTo>
                <a:lnTo>
                  <a:pt x="708" y="622"/>
                </a:lnTo>
                <a:lnTo>
                  <a:pt x="708" y="620"/>
                </a:lnTo>
                <a:lnTo>
                  <a:pt x="696" y="620"/>
                </a:lnTo>
                <a:lnTo>
                  <a:pt x="696" y="610"/>
                </a:lnTo>
                <a:lnTo>
                  <a:pt x="682" y="610"/>
                </a:lnTo>
                <a:lnTo>
                  <a:pt x="682" y="604"/>
                </a:lnTo>
                <a:lnTo>
                  <a:pt x="680" y="604"/>
                </a:lnTo>
                <a:lnTo>
                  <a:pt x="680" y="602"/>
                </a:lnTo>
                <a:lnTo>
                  <a:pt x="676" y="602"/>
                </a:lnTo>
                <a:lnTo>
                  <a:pt x="676" y="586"/>
                </a:lnTo>
                <a:lnTo>
                  <a:pt x="646" y="586"/>
                </a:lnTo>
                <a:lnTo>
                  <a:pt x="646" y="580"/>
                </a:lnTo>
                <a:lnTo>
                  <a:pt x="644" y="580"/>
                </a:lnTo>
                <a:lnTo>
                  <a:pt x="644" y="580"/>
                </a:lnTo>
                <a:lnTo>
                  <a:pt x="636" y="580"/>
                </a:lnTo>
                <a:lnTo>
                  <a:pt x="636" y="566"/>
                </a:lnTo>
                <a:lnTo>
                  <a:pt x="624" y="566"/>
                </a:lnTo>
                <a:lnTo>
                  <a:pt x="624" y="562"/>
                </a:lnTo>
                <a:lnTo>
                  <a:pt x="620" y="562"/>
                </a:lnTo>
                <a:lnTo>
                  <a:pt x="620" y="558"/>
                </a:lnTo>
                <a:lnTo>
                  <a:pt x="616" y="558"/>
                </a:lnTo>
                <a:lnTo>
                  <a:pt x="616" y="556"/>
                </a:lnTo>
                <a:lnTo>
                  <a:pt x="598" y="556"/>
                </a:lnTo>
                <a:lnTo>
                  <a:pt x="598" y="542"/>
                </a:lnTo>
                <a:lnTo>
                  <a:pt x="594" y="542"/>
                </a:lnTo>
                <a:lnTo>
                  <a:pt x="594" y="540"/>
                </a:lnTo>
                <a:lnTo>
                  <a:pt x="588" y="540"/>
                </a:lnTo>
                <a:lnTo>
                  <a:pt x="588" y="538"/>
                </a:lnTo>
                <a:lnTo>
                  <a:pt x="586" y="538"/>
                </a:lnTo>
                <a:lnTo>
                  <a:pt x="586" y="536"/>
                </a:lnTo>
                <a:lnTo>
                  <a:pt x="574" y="536"/>
                </a:lnTo>
                <a:lnTo>
                  <a:pt x="574" y="522"/>
                </a:lnTo>
                <a:lnTo>
                  <a:pt x="568" y="522"/>
                </a:lnTo>
                <a:lnTo>
                  <a:pt x="568" y="516"/>
                </a:lnTo>
                <a:lnTo>
                  <a:pt x="564" y="516"/>
                </a:lnTo>
                <a:lnTo>
                  <a:pt x="564" y="514"/>
                </a:lnTo>
                <a:lnTo>
                  <a:pt x="560" y="514"/>
                </a:lnTo>
                <a:lnTo>
                  <a:pt x="560" y="508"/>
                </a:lnTo>
                <a:lnTo>
                  <a:pt x="542" y="508"/>
                </a:lnTo>
                <a:lnTo>
                  <a:pt x="542" y="496"/>
                </a:lnTo>
                <a:lnTo>
                  <a:pt x="536" y="496"/>
                </a:lnTo>
                <a:lnTo>
                  <a:pt x="536" y="492"/>
                </a:lnTo>
                <a:lnTo>
                  <a:pt x="532" y="492"/>
                </a:lnTo>
                <a:lnTo>
                  <a:pt x="532" y="490"/>
                </a:lnTo>
                <a:lnTo>
                  <a:pt x="532" y="490"/>
                </a:lnTo>
                <a:lnTo>
                  <a:pt x="532" y="486"/>
                </a:lnTo>
                <a:lnTo>
                  <a:pt x="520" y="486"/>
                </a:lnTo>
                <a:lnTo>
                  <a:pt x="520" y="478"/>
                </a:lnTo>
                <a:lnTo>
                  <a:pt x="510" y="478"/>
                </a:lnTo>
                <a:lnTo>
                  <a:pt x="510" y="476"/>
                </a:lnTo>
                <a:lnTo>
                  <a:pt x="506" y="476"/>
                </a:lnTo>
                <a:lnTo>
                  <a:pt x="506" y="470"/>
                </a:lnTo>
                <a:lnTo>
                  <a:pt x="504" y="470"/>
                </a:lnTo>
                <a:lnTo>
                  <a:pt x="504" y="466"/>
                </a:lnTo>
                <a:lnTo>
                  <a:pt x="498" y="466"/>
                </a:lnTo>
                <a:lnTo>
                  <a:pt x="498" y="458"/>
                </a:lnTo>
                <a:lnTo>
                  <a:pt x="492" y="458"/>
                </a:lnTo>
                <a:lnTo>
                  <a:pt x="492" y="446"/>
                </a:lnTo>
                <a:lnTo>
                  <a:pt x="488" y="446"/>
                </a:lnTo>
                <a:lnTo>
                  <a:pt x="488" y="438"/>
                </a:lnTo>
                <a:lnTo>
                  <a:pt x="484" y="438"/>
                </a:lnTo>
                <a:lnTo>
                  <a:pt x="484" y="438"/>
                </a:lnTo>
                <a:lnTo>
                  <a:pt x="482" y="438"/>
                </a:lnTo>
                <a:lnTo>
                  <a:pt x="482" y="436"/>
                </a:lnTo>
                <a:lnTo>
                  <a:pt x="478" y="436"/>
                </a:lnTo>
                <a:lnTo>
                  <a:pt x="478" y="422"/>
                </a:lnTo>
                <a:lnTo>
                  <a:pt x="464" y="422"/>
                </a:lnTo>
                <a:lnTo>
                  <a:pt x="464" y="414"/>
                </a:lnTo>
                <a:lnTo>
                  <a:pt x="462" y="414"/>
                </a:lnTo>
                <a:lnTo>
                  <a:pt x="462" y="414"/>
                </a:lnTo>
                <a:lnTo>
                  <a:pt x="458" y="414"/>
                </a:lnTo>
                <a:lnTo>
                  <a:pt x="458" y="410"/>
                </a:lnTo>
                <a:lnTo>
                  <a:pt x="454" y="410"/>
                </a:lnTo>
                <a:lnTo>
                  <a:pt x="454" y="398"/>
                </a:lnTo>
                <a:lnTo>
                  <a:pt x="438" y="398"/>
                </a:lnTo>
                <a:lnTo>
                  <a:pt x="438" y="390"/>
                </a:lnTo>
                <a:lnTo>
                  <a:pt x="424" y="390"/>
                </a:lnTo>
                <a:lnTo>
                  <a:pt x="424" y="374"/>
                </a:lnTo>
                <a:lnTo>
                  <a:pt x="402" y="374"/>
                </a:lnTo>
                <a:lnTo>
                  <a:pt x="402" y="372"/>
                </a:lnTo>
                <a:lnTo>
                  <a:pt x="400" y="372"/>
                </a:lnTo>
                <a:lnTo>
                  <a:pt x="400" y="366"/>
                </a:lnTo>
                <a:lnTo>
                  <a:pt x="384" y="366"/>
                </a:lnTo>
                <a:lnTo>
                  <a:pt x="384" y="350"/>
                </a:lnTo>
                <a:lnTo>
                  <a:pt x="382" y="350"/>
                </a:lnTo>
                <a:lnTo>
                  <a:pt x="382" y="348"/>
                </a:lnTo>
                <a:lnTo>
                  <a:pt x="374" y="348"/>
                </a:lnTo>
                <a:lnTo>
                  <a:pt x="374" y="346"/>
                </a:lnTo>
                <a:lnTo>
                  <a:pt x="370" y="346"/>
                </a:lnTo>
                <a:lnTo>
                  <a:pt x="370" y="342"/>
                </a:lnTo>
                <a:lnTo>
                  <a:pt x="350" y="342"/>
                </a:lnTo>
                <a:lnTo>
                  <a:pt x="350" y="328"/>
                </a:lnTo>
                <a:lnTo>
                  <a:pt x="348" y="328"/>
                </a:lnTo>
                <a:lnTo>
                  <a:pt x="348" y="324"/>
                </a:lnTo>
                <a:lnTo>
                  <a:pt x="346" y="324"/>
                </a:lnTo>
                <a:lnTo>
                  <a:pt x="346" y="320"/>
                </a:lnTo>
                <a:lnTo>
                  <a:pt x="338" y="320"/>
                </a:lnTo>
                <a:lnTo>
                  <a:pt x="338" y="304"/>
                </a:lnTo>
                <a:lnTo>
                  <a:pt x="330" y="304"/>
                </a:lnTo>
                <a:lnTo>
                  <a:pt x="330" y="298"/>
                </a:lnTo>
                <a:lnTo>
                  <a:pt x="322" y="298"/>
                </a:lnTo>
                <a:lnTo>
                  <a:pt x="322" y="296"/>
                </a:lnTo>
                <a:lnTo>
                  <a:pt x="318" y="296"/>
                </a:lnTo>
                <a:lnTo>
                  <a:pt x="318" y="292"/>
                </a:lnTo>
                <a:lnTo>
                  <a:pt x="300" y="292"/>
                </a:lnTo>
                <a:lnTo>
                  <a:pt x="300" y="276"/>
                </a:lnTo>
                <a:lnTo>
                  <a:pt x="298" y="276"/>
                </a:lnTo>
                <a:lnTo>
                  <a:pt x="298" y="274"/>
                </a:lnTo>
                <a:lnTo>
                  <a:pt x="290" y="274"/>
                </a:lnTo>
                <a:lnTo>
                  <a:pt x="290" y="270"/>
                </a:lnTo>
                <a:lnTo>
                  <a:pt x="284" y="270"/>
                </a:lnTo>
                <a:lnTo>
                  <a:pt x="284" y="244"/>
                </a:lnTo>
                <a:lnTo>
                  <a:pt x="280" y="244"/>
                </a:lnTo>
                <a:lnTo>
                  <a:pt x="280" y="240"/>
                </a:lnTo>
                <a:lnTo>
                  <a:pt x="276" y="240"/>
                </a:lnTo>
                <a:lnTo>
                  <a:pt x="276" y="224"/>
                </a:lnTo>
                <a:lnTo>
                  <a:pt x="262" y="224"/>
                </a:lnTo>
                <a:lnTo>
                  <a:pt x="262" y="216"/>
                </a:lnTo>
                <a:lnTo>
                  <a:pt x="258" y="216"/>
                </a:lnTo>
                <a:lnTo>
                  <a:pt x="258" y="214"/>
                </a:lnTo>
                <a:lnTo>
                  <a:pt x="254" y="214"/>
                </a:lnTo>
                <a:lnTo>
                  <a:pt x="254" y="210"/>
                </a:lnTo>
                <a:lnTo>
                  <a:pt x="250" y="210"/>
                </a:lnTo>
                <a:lnTo>
                  <a:pt x="250" y="198"/>
                </a:lnTo>
                <a:lnTo>
                  <a:pt x="236" y="198"/>
                </a:lnTo>
                <a:lnTo>
                  <a:pt x="236" y="190"/>
                </a:lnTo>
                <a:lnTo>
                  <a:pt x="234" y="190"/>
                </a:lnTo>
                <a:lnTo>
                  <a:pt x="234" y="184"/>
                </a:lnTo>
                <a:lnTo>
                  <a:pt x="230" y="184"/>
                </a:lnTo>
                <a:lnTo>
                  <a:pt x="230" y="166"/>
                </a:lnTo>
                <a:lnTo>
                  <a:pt x="218" y="166"/>
                </a:lnTo>
                <a:lnTo>
                  <a:pt x="218" y="164"/>
                </a:lnTo>
                <a:lnTo>
                  <a:pt x="212" y="164"/>
                </a:lnTo>
                <a:lnTo>
                  <a:pt x="212" y="160"/>
                </a:lnTo>
                <a:lnTo>
                  <a:pt x="210" y="160"/>
                </a:lnTo>
                <a:lnTo>
                  <a:pt x="210" y="158"/>
                </a:lnTo>
                <a:lnTo>
                  <a:pt x="202" y="158"/>
                </a:lnTo>
                <a:lnTo>
                  <a:pt x="202" y="144"/>
                </a:lnTo>
                <a:lnTo>
                  <a:pt x="188" y="144"/>
                </a:lnTo>
                <a:lnTo>
                  <a:pt x="188" y="136"/>
                </a:lnTo>
                <a:lnTo>
                  <a:pt x="184" y="136"/>
                </a:lnTo>
                <a:lnTo>
                  <a:pt x="184" y="134"/>
                </a:lnTo>
                <a:lnTo>
                  <a:pt x="182" y="134"/>
                </a:lnTo>
                <a:lnTo>
                  <a:pt x="182" y="132"/>
                </a:lnTo>
                <a:lnTo>
                  <a:pt x="172" y="132"/>
                </a:lnTo>
                <a:lnTo>
                  <a:pt x="172" y="120"/>
                </a:lnTo>
                <a:lnTo>
                  <a:pt x="160" y="120"/>
                </a:lnTo>
                <a:lnTo>
                  <a:pt x="160" y="114"/>
                </a:lnTo>
                <a:lnTo>
                  <a:pt x="158" y="114"/>
                </a:lnTo>
                <a:lnTo>
                  <a:pt x="158" y="106"/>
                </a:lnTo>
                <a:lnTo>
                  <a:pt x="156" y="106"/>
                </a:lnTo>
                <a:lnTo>
                  <a:pt x="156" y="100"/>
                </a:lnTo>
                <a:lnTo>
                  <a:pt x="152" y="100"/>
                </a:lnTo>
                <a:lnTo>
                  <a:pt x="152" y="96"/>
                </a:lnTo>
                <a:lnTo>
                  <a:pt x="150" y="96"/>
                </a:lnTo>
                <a:lnTo>
                  <a:pt x="150" y="94"/>
                </a:lnTo>
                <a:lnTo>
                  <a:pt x="142" y="94"/>
                </a:lnTo>
                <a:lnTo>
                  <a:pt x="142" y="90"/>
                </a:lnTo>
                <a:lnTo>
                  <a:pt x="140" y="90"/>
                </a:lnTo>
                <a:lnTo>
                  <a:pt x="140" y="88"/>
                </a:lnTo>
                <a:lnTo>
                  <a:pt x="136" y="88"/>
                </a:lnTo>
                <a:lnTo>
                  <a:pt x="136" y="82"/>
                </a:lnTo>
                <a:lnTo>
                  <a:pt x="130" y="82"/>
                </a:lnTo>
                <a:lnTo>
                  <a:pt x="130" y="74"/>
                </a:lnTo>
                <a:lnTo>
                  <a:pt x="124" y="74"/>
                </a:lnTo>
                <a:lnTo>
                  <a:pt x="124" y="70"/>
                </a:lnTo>
                <a:lnTo>
                  <a:pt x="120" y="70"/>
                </a:lnTo>
                <a:lnTo>
                  <a:pt x="120" y="68"/>
                </a:lnTo>
                <a:lnTo>
                  <a:pt x="108" y="68"/>
                </a:lnTo>
                <a:lnTo>
                  <a:pt x="108" y="66"/>
                </a:lnTo>
                <a:lnTo>
                  <a:pt x="102" y="66"/>
                </a:lnTo>
                <a:lnTo>
                  <a:pt x="102" y="64"/>
                </a:lnTo>
                <a:lnTo>
                  <a:pt x="100" y="64"/>
                </a:lnTo>
                <a:lnTo>
                  <a:pt x="100" y="62"/>
                </a:lnTo>
                <a:lnTo>
                  <a:pt x="98" y="62"/>
                </a:lnTo>
                <a:lnTo>
                  <a:pt x="98" y="54"/>
                </a:lnTo>
                <a:lnTo>
                  <a:pt x="96" y="54"/>
                </a:lnTo>
                <a:lnTo>
                  <a:pt x="96" y="50"/>
                </a:lnTo>
                <a:lnTo>
                  <a:pt x="82" y="50"/>
                </a:lnTo>
                <a:lnTo>
                  <a:pt x="82" y="46"/>
                </a:lnTo>
                <a:lnTo>
                  <a:pt x="80" y="46"/>
                </a:lnTo>
                <a:lnTo>
                  <a:pt x="80" y="44"/>
                </a:lnTo>
                <a:lnTo>
                  <a:pt x="76" y="44"/>
                </a:lnTo>
                <a:lnTo>
                  <a:pt x="76" y="40"/>
                </a:lnTo>
                <a:lnTo>
                  <a:pt x="72" y="40"/>
                </a:lnTo>
                <a:lnTo>
                  <a:pt x="72" y="36"/>
                </a:lnTo>
                <a:lnTo>
                  <a:pt x="64" y="36"/>
                </a:lnTo>
                <a:lnTo>
                  <a:pt x="64" y="32"/>
                </a:lnTo>
                <a:lnTo>
                  <a:pt x="48" y="32"/>
                </a:lnTo>
                <a:lnTo>
                  <a:pt x="48" y="30"/>
                </a:lnTo>
                <a:lnTo>
                  <a:pt x="44" y="30"/>
                </a:lnTo>
                <a:lnTo>
                  <a:pt x="44" y="26"/>
                </a:lnTo>
                <a:lnTo>
                  <a:pt x="42" y="26"/>
                </a:lnTo>
                <a:lnTo>
                  <a:pt x="42" y="20"/>
                </a:lnTo>
                <a:lnTo>
                  <a:pt x="38" y="20"/>
                </a:lnTo>
                <a:lnTo>
                  <a:pt x="38" y="18"/>
                </a:lnTo>
                <a:lnTo>
                  <a:pt x="36" y="18"/>
                </a:lnTo>
                <a:lnTo>
                  <a:pt x="36" y="8"/>
                </a:lnTo>
                <a:lnTo>
                  <a:pt x="18" y="8"/>
                </a:lnTo>
                <a:lnTo>
                  <a:pt x="18" y="2"/>
                </a:lnTo>
                <a:lnTo>
                  <a:pt x="14" y="2"/>
                </a:lnTo>
                <a:lnTo>
                  <a:pt x="14" y="0"/>
                </a:lnTo>
                <a:lnTo>
                  <a:pt x="0" y="0"/>
                </a:lnTo>
              </a:path>
            </a:pathLst>
          </a:custGeom>
          <a:noFill/>
          <a:ln w="19050">
            <a:solidFill>
              <a:srgbClr val="0000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153"/>
            <a:endParaRPr lang="en-US" sz="3200" b="1" dirty="0">
              <a:solidFill>
                <a:srgbClr val="000000"/>
              </a:solidFill>
            </a:endParaRPr>
          </a:p>
        </p:txBody>
      </p:sp>
      <p:sp>
        <p:nvSpPr>
          <p:cNvPr id="380" name="Freeform 299"/>
          <p:cNvSpPr>
            <a:spLocks/>
          </p:cNvSpPr>
          <p:nvPr/>
        </p:nvSpPr>
        <p:spPr bwMode="auto">
          <a:xfrm>
            <a:off x="1349438" y="1444545"/>
            <a:ext cx="6799074" cy="3393915"/>
          </a:xfrm>
          <a:custGeom>
            <a:avLst/>
            <a:gdLst>
              <a:gd name="T0" fmla="*/ 52 w 3108"/>
              <a:gd name="T1" fmla="*/ 16 h 1318"/>
              <a:gd name="T2" fmla="*/ 88 w 3108"/>
              <a:gd name="T3" fmla="*/ 44 h 1318"/>
              <a:gd name="T4" fmla="*/ 114 w 3108"/>
              <a:gd name="T5" fmla="*/ 68 h 1318"/>
              <a:gd name="T6" fmla="*/ 140 w 3108"/>
              <a:gd name="T7" fmla="*/ 88 h 1318"/>
              <a:gd name="T8" fmla="*/ 180 w 3108"/>
              <a:gd name="T9" fmla="*/ 106 h 1318"/>
              <a:gd name="T10" fmla="*/ 206 w 3108"/>
              <a:gd name="T11" fmla="*/ 122 h 1318"/>
              <a:gd name="T12" fmla="*/ 234 w 3108"/>
              <a:gd name="T13" fmla="*/ 146 h 1318"/>
              <a:gd name="T14" fmla="*/ 266 w 3108"/>
              <a:gd name="T15" fmla="*/ 170 h 1318"/>
              <a:gd name="T16" fmla="*/ 292 w 3108"/>
              <a:gd name="T17" fmla="*/ 184 h 1318"/>
              <a:gd name="T18" fmla="*/ 310 w 3108"/>
              <a:gd name="T19" fmla="*/ 200 h 1318"/>
              <a:gd name="T20" fmla="*/ 334 w 3108"/>
              <a:gd name="T21" fmla="*/ 214 h 1318"/>
              <a:gd name="T22" fmla="*/ 350 w 3108"/>
              <a:gd name="T23" fmla="*/ 240 h 1318"/>
              <a:gd name="T24" fmla="*/ 368 w 3108"/>
              <a:gd name="T25" fmla="*/ 258 h 1318"/>
              <a:gd name="T26" fmla="*/ 384 w 3108"/>
              <a:gd name="T27" fmla="*/ 282 h 1318"/>
              <a:gd name="T28" fmla="*/ 412 w 3108"/>
              <a:gd name="T29" fmla="*/ 304 h 1318"/>
              <a:gd name="T30" fmla="*/ 432 w 3108"/>
              <a:gd name="T31" fmla="*/ 330 h 1318"/>
              <a:gd name="T32" fmla="*/ 462 w 3108"/>
              <a:gd name="T33" fmla="*/ 344 h 1318"/>
              <a:gd name="T34" fmla="*/ 482 w 3108"/>
              <a:gd name="T35" fmla="*/ 366 h 1318"/>
              <a:gd name="T36" fmla="*/ 508 w 3108"/>
              <a:gd name="T37" fmla="*/ 386 h 1318"/>
              <a:gd name="T38" fmla="*/ 532 w 3108"/>
              <a:gd name="T39" fmla="*/ 404 h 1318"/>
              <a:gd name="T40" fmla="*/ 550 w 3108"/>
              <a:gd name="T41" fmla="*/ 422 h 1318"/>
              <a:gd name="T42" fmla="*/ 582 w 3108"/>
              <a:gd name="T43" fmla="*/ 438 h 1318"/>
              <a:gd name="T44" fmla="*/ 616 w 3108"/>
              <a:gd name="T45" fmla="*/ 460 h 1318"/>
              <a:gd name="T46" fmla="*/ 646 w 3108"/>
              <a:gd name="T47" fmla="*/ 474 h 1318"/>
              <a:gd name="T48" fmla="*/ 662 w 3108"/>
              <a:gd name="T49" fmla="*/ 498 h 1318"/>
              <a:gd name="T50" fmla="*/ 680 w 3108"/>
              <a:gd name="T51" fmla="*/ 512 h 1318"/>
              <a:gd name="T52" fmla="*/ 708 w 3108"/>
              <a:gd name="T53" fmla="*/ 534 h 1318"/>
              <a:gd name="T54" fmla="*/ 736 w 3108"/>
              <a:gd name="T55" fmla="*/ 550 h 1318"/>
              <a:gd name="T56" fmla="*/ 772 w 3108"/>
              <a:gd name="T57" fmla="*/ 570 h 1318"/>
              <a:gd name="T58" fmla="*/ 788 w 3108"/>
              <a:gd name="T59" fmla="*/ 588 h 1318"/>
              <a:gd name="T60" fmla="*/ 810 w 3108"/>
              <a:gd name="T61" fmla="*/ 602 h 1318"/>
              <a:gd name="T62" fmla="*/ 826 w 3108"/>
              <a:gd name="T63" fmla="*/ 622 h 1318"/>
              <a:gd name="T64" fmla="*/ 858 w 3108"/>
              <a:gd name="T65" fmla="*/ 632 h 1318"/>
              <a:gd name="T66" fmla="*/ 884 w 3108"/>
              <a:gd name="T67" fmla="*/ 656 h 1318"/>
              <a:gd name="T68" fmla="*/ 910 w 3108"/>
              <a:gd name="T69" fmla="*/ 674 h 1318"/>
              <a:gd name="T70" fmla="*/ 936 w 3108"/>
              <a:gd name="T71" fmla="*/ 686 h 1318"/>
              <a:gd name="T72" fmla="*/ 956 w 3108"/>
              <a:gd name="T73" fmla="*/ 702 h 1318"/>
              <a:gd name="T74" fmla="*/ 976 w 3108"/>
              <a:gd name="T75" fmla="*/ 716 h 1318"/>
              <a:gd name="T76" fmla="*/ 998 w 3108"/>
              <a:gd name="T77" fmla="*/ 732 h 1318"/>
              <a:gd name="T78" fmla="*/ 1018 w 3108"/>
              <a:gd name="T79" fmla="*/ 746 h 1318"/>
              <a:gd name="T80" fmla="*/ 1040 w 3108"/>
              <a:gd name="T81" fmla="*/ 770 h 1318"/>
              <a:gd name="T82" fmla="*/ 1060 w 3108"/>
              <a:gd name="T83" fmla="*/ 784 h 1318"/>
              <a:gd name="T84" fmla="*/ 1084 w 3108"/>
              <a:gd name="T85" fmla="*/ 798 h 1318"/>
              <a:gd name="T86" fmla="*/ 1108 w 3108"/>
              <a:gd name="T87" fmla="*/ 812 h 1318"/>
              <a:gd name="T88" fmla="*/ 1134 w 3108"/>
              <a:gd name="T89" fmla="*/ 824 h 1318"/>
              <a:gd name="T90" fmla="*/ 1150 w 3108"/>
              <a:gd name="T91" fmla="*/ 842 h 1318"/>
              <a:gd name="T92" fmla="*/ 1212 w 3108"/>
              <a:gd name="T93" fmla="*/ 856 h 1318"/>
              <a:gd name="T94" fmla="*/ 1242 w 3108"/>
              <a:gd name="T95" fmla="*/ 868 h 1318"/>
              <a:gd name="T96" fmla="*/ 1266 w 3108"/>
              <a:gd name="T97" fmla="*/ 884 h 1318"/>
              <a:gd name="T98" fmla="*/ 1314 w 3108"/>
              <a:gd name="T99" fmla="*/ 900 h 1318"/>
              <a:gd name="T100" fmla="*/ 1352 w 3108"/>
              <a:gd name="T101" fmla="*/ 918 h 1318"/>
              <a:gd name="T102" fmla="*/ 1406 w 3108"/>
              <a:gd name="T103" fmla="*/ 934 h 1318"/>
              <a:gd name="T104" fmla="*/ 1476 w 3108"/>
              <a:gd name="T105" fmla="*/ 950 h 1318"/>
              <a:gd name="T106" fmla="*/ 1508 w 3108"/>
              <a:gd name="T107" fmla="*/ 968 h 1318"/>
              <a:gd name="T108" fmla="*/ 1572 w 3108"/>
              <a:gd name="T109" fmla="*/ 984 h 1318"/>
              <a:gd name="T110" fmla="*/ 1632 w 3108"/>
              <a:gd name="T111" fmla="*/ 994 h 1318"/>
              <a:gd name="T112" fmla="*/ 1670 w 3108"/>
              <a:gd name="T113" fmla="*/ 1016 h 1318"/>
              <a:gd name="T114" fmla="*/ 1840 w 3108"/>
              <a:gd name="T115" fmla="*/ 1034 h 1318"/>
              <a:gd name="T116" fmla="*/ 1894 w 3108"/>
              <a:gd name="T117" fmla="*/ 1056 h 1318"/>
              <a:gd name="T118" fmla="*/ 1986 w 3108"/>
              <a:gd name="T119" fmla="*/ 1074 h 1318"/>
              <a:gd name="T120" fmla="*/ 2066 w 3108"/>
              <a:gd name="T121" fmla="*/ 1096 h 1318"/>
              <a:gd name="T122" fmla="*/ 2202 w 3108"/>
              <a:gd name="T123" fmla="*/ 1118 h 1318"/>
              <a:gd name="T124" fmla="*/ 3098 w 3108"/>
              <a:gd name="T125" fmla="*/ 1210 h 1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08" h="1318">
                <a:moveTo>
                  <a:pt x="0" y="0"/>
                </a:moveTo>
                <a:lnTo>
                  <a:pt x="24" y="0"/>
                </a:lnTo>
                <a:lnTo>
                  <a:pt x="24" y="6"/>
                </a:lnTo>
                <a:lnTo>
                  <a:pt x="34" y="6"/>
                </a:lnTo>
                <a:lnTo>
                  <a:pt x="34" y="14"/>
                </a:lnTo>
                <a:lnTo>
                  <a:pt x="42" y="14"/>
                </a:lnTo>
                <a:lnTo>
                  <a:pt x="42" y="16"/>
                </a:lnTo>
                <a:lnTo>
                  <a:pt x="52" y="16"/>
                </a:lnTo>
                <a:lnTo>
                  <a:pt x="52" y="26"/>
                </a:lnTo>
                <a:lnTo>
                  <a:pt x="58" y="26"/>
                </a:lnTo>
                <a:lnTo>
                  <a:pt x="58" y="32"/>
                </a:lnTo>
                <a:lnTo>
                  <a:pt x="66" y="32"/>
                </a:lnTo>
                <a:lnTo>
                  <a:pt x="66" y="36"/>
                </a:lnTo>
                <a:lnTo>
                  <a:pt x="78" y="36"/>
                </a:lnTo>
                <a:lnTo>
                  <a:pt x="78" y="44"/>
                </a:lnTo>
                <a:lnTo>
                  <a:pt x="88" y="44"/>
                </a:lnTo>
                <a:lnTo>
                  <a:pt x="88" y="50"/>
                </a:lnTo>
                <a:lnTo>
                  <a:pt x="96" y="50"/>
                </a:lnTo>
                <a:lnTo>
                  <a:pt x="96" y="56"/>
                </a:lnTo>
                <a:lnTo>
                  <a:pt x="102" y="56"/>
                </a:lnTo>
                <a:lnTo>
                  <a:pt x="102" y="64"/>
                </a:lnTo>
                <a:lnTo>
                  <a:pt x="110" y="64"/>
                </a:lnTo>
                <a:lnTo>
                  <a:pt x="114" y="64"/>
                </a:lnTo>
                <a:lnTo>
                  <a:pt x="114" y="68"/>
                </a:lnTo>
                <a:lnTo>
                  <a:pt x="120" y="68"/>
                </a:lnTo>
                <a:lnTo>
                  <a:pt x="120" y="72"/>
                </a:lnTo>
                <a:lnTo>
                  <a:pt x="128" y="72"/>
                </a:lnTo>
                <a:lnTo>
                  <a:pt x="128" y="78"/>
                </a:lnTo>
                <a:lnTo>
                  <a:pt x="134" y="78"/>
                </a:lnTo>
                <a:lnTo>
                  <a:pt x="134" y="82"/>
                </a:lnTo>
                <a:lnTo>
                  <a:pt x="140" y="82"/>
                </a:lnTo>
                <a:lnTo>
                  <a:pt x="140" y="88"/>
                </a:lnTo>
                <a:lnTo>
                  <a:pt x="152" y="88"/>
                </a:lnTo>
                <a:lnTo>
                  <a:pt x="152" y="94"/>
                </a:lnTo>
                <a:lnTo>
                  <a:pt x="156" y="94"/>
                </a:lnTo>
                <a:lnTo>
                  <a:pt x="156" y="100"/>
                </a:lnTo>
                <a:lnTo>
                  <a:pt x="172" y="100"/>
                </a:lnTo>
                <a:lnTo>
                  <a:pt x="174" y="102"/>
                </a:lnTo>
                <a:lnTo>
                  <a:pt x="180" y="102"/>
                </a:lnTo>
                <a:lnTo>
                  <a:pt x="180" y="106"/>
                </a:lnTo>
                <a:lnTo>
                  <a:pt x="186" y="106"/>
                </a:lnTo>
                <a:lnTo>
                  <a:pt x="186" y="110"/>
                </a:lnTo>
                <a:lnTo>
                  <a:pt x="194" y="110"/>
                </a:lnTo>
                <a:lnTo>
                  <a:pt x="194" y="114"/>
                </a:lnTo>
                <a:lnTo>
                  <a:pt x="200" y="114"/>
                </a:lnTo>
                <a:lnTo>
                  <a:pt x="200" y="118"/>
                </a:lnTo>
                <a:lnTo>
                  <a:pt x="206" y="118"/>
                </a:lnTo>
                <a:lnTo>
                  <a:pt x="206" y="122"/>
                </a:lnTo>
                <a:lnTo>
                  <a:pt x="212" y="122"/>
                </a:lnTo>
                <a:lnTo>
                  <a:pt x="212" y="128"/>
                </a:lnTo>
                <a:lnTo>
                  <a:pt x="218" y="128"/>
                </a:lnTo>
                <a:lnTo>
                  <a:pt x="218" y="140"/>
                </a:lnTo>
                <a:lnTo>
                  <a:pt x="226" y="140"/>
                </a:lnTo>
                <a:lnTo>
                  <a:pt x="226" y="144"/>
                </a:lnTo>
                <a:lnTo>
                  <a:pt x="232" y="144"/>
                </a:lnTo>
                <a:lnTo>
                  <a:pt x="234" y="146"/>
                </a:lnTo>
                <a:lnTo>
                  <a:pt x="242" y="146"/>
                </a:lnTo>
                <a:lnTo>
                  <a:pt x="242" y="150"/>
                </a:lnTo>
                <a:lnTo>
                  <a:pt x="248" y="150"/>
                </a:lnTo>
                <a:lnTo>
                  <a:pt x="248" y="156"/>
                </a:lnTo>
                <a:lnTo>
                  <a:pt x="254" y="156"/>
                </a:lnTo>
                <a:lnTo>
                  <a:pt x="254" y="162"/>
                </a:lnTo>
                <a:lnTo>
                  <a:pt x="266" y="162"/>
                </a:lnTo>
                <a:lnTo>
                  <a:pt x="266" y="170"/>
                </a:lnTo>
                <a:lnTo>
                  <a:pt x="276" y="170"/>
                </a:lnTo>
                <a:lnTo>
                  <a:pt x="276" y="176"/>
                </a:lnTo>
                <a:lnTo>
                  <a:pt x="280" y="176"/>
                </a:lnTo>
                <a:lnTo>
                  <a:pt x="280" y="180"/>
                </a:lnTo>
                <a:lnTo>
                  <a:pt x="286" y="180"/>
                </a:lnTo>
                <a:lnTo>
                  <a:pt x="286" y="184"/>
                </a:lnTo>
                <a:lnTo>
                  <a:pt x="290" y="184"/>
                </a:lnTo>
                <a:lnTo>
                  <a:pt x="292" y="184"/>
                </a:lnTo>
                <a:lnTo>
                  <a:pt x="292" y="186"/>
                </a:lnTo>
                <a:lnTo>
                  <a:pt x="300" y="186"/>
                </a:lnTo>
                <a:lnTo>
                  <a:pt x="300" y="192"/>
                </a:lnTo>
                <a:lnTo>
                  <a:pt x="304" y="192"/>
                </a:lnTo>
                <a:lnTo>
                  <a:pt x="304" y="196"/>
                </a:lnTo>
                <a:lnTo>
                  <a:pt x="306" y="196"/>
                </a:lnTo>
                <a:lnTo>
                  <a:pt x="306" y="200"/>
                </a:lnTo>
                <a:lnTo>
                  <a:pt x="310" y="200"/>
                </a:lnTo>
                <a:lnTo>
                  <a:pt x="310" y="204"/>
                </a:lnTo>
                <a:lnTo>
                  <a:pt x="314" y="204"/>
                </a:lnTo>
                <a:lnTo>
                  <a:pt x="314" y="206"/>
                </a:lnTo>
                <a:lnTo>
                  <a:pt x="322" y="206"/>
                </a:lnTo>
                <a:lnTo>
                  <a:pt x="322" y="210"/>
                </a:lnTo>
                <a:lnTo>
                  <a:pt x="326" y="210"/>
                </a:lnTo>
                <a:lnTo>
                  <a:pt x="326" y="214"/>
                </a:lnTo>
                <a:lnTo>
                  <a:pt x="334" y="214"/>
                </a:lnTo>
                <a:lnTo>
                  <a:pt x="334" y="218"/>
                </a:lnTo>
                <a:lnTo>
                  <a:pt x="338" y="218"/>
                </a:lnTo>
                <a:lnTo>
                  <a:pt x="338" y="228"/>
                </a:lnTo>
                <a:lnTo>
                  <a:pt x="340" y="228"/>
                </a:lnTo>
                <a:lnTo>
                  <a:pt x="340" y="234"/>
                </a:lnTo>
                <a:lnTo>
                  <a:pt x="342" y="234"/>
                </a:lnTo>
                <a:lnTo>
                  <a:pt x="342" y="240"/>
                </a:lnTo>
                <a:lnTo>
                  <a:pt x="350" y="240"/>
                </a:lnTo>
                <a:lnTo>
                  <a:pt x="350" y="246"/>
                </a:lnTo>
                <a:lnTo>
                  <a:pt x="352" y="246"/>
                </a:lnTo>
                <a:lnTo>
                  <a:pt x="352" y="248"/>
                </a:lnTo>
                <a:lnTo>
                  <a:pt x="356" y="248"/>
                </a:lnTo>
                <a:lnTo>
                  <a:pt x="356" y="254"/>
                </a:lnTo>
                <a:lnTo>
                  <a:pt x="360" y="254"/>
                </a:lnTo>
                <a:lnTo>
                  <a:pt x="360" y="258"/>
                </a:lnTo>
                <a:lnTo>
                  <a:pt x="368" y="258"/>
                </a:lnTo>
                <a:lnTo>
                  <a:pt x="368" y="262"/>
                </a:lnTo>
                <a:lnTo>
                  <a:pt x="372" y="262"/>
                </a:lnTo>
                <a:lnTo>
                  <a:pt x="372" y="266"/>
                </a:lnTo>
                <a:lnTo>
                  <a:pt x="378" y="266"/>
                </a:lnTo>
                <a:lnTo>
                  <a:pt x="378" y="274"/>
                </a:lnTo>
                <a:lnTo>
                  <a:pt x="378" y="274"/>
                </a:lnTo>
                <a:lnTo>
                  <a:pt x="378" y="282"/>
                </a:lnTo>
                <a:lnTo>
                  <a:pt x="384" y="282"/>
                </a:lnTo>
                <a:lnTo>
                  <a:pt x="384" y="286"/>
                </a:lnTo>
                <a:lnTo>
                  <a:pt x="388" y="286"/>
                </a:lnTo>
                <a:lnTo>
                  <a:pt x="388" y="292"/>
                </a:lnTo>
                <a:lnTo>
                  <a:pt x="394" y="292"/>
                </a:lnTo>
                <a:lnTo>
                  <a:pt x="394" y="302"/>
                </a:lnTo>
                <a:lnTo>
                  <a:pt x="406" y="302"/>
                </a:lnTo>
                <a:lnTo>
                  <a:pt x="406" y="304"/>
                </a:lnTo>
                <a:lnTo>
                  <a:pt x="412" y="304"/>
                </a:lnTo>
                <a:lnTo>
                  <a:pt x="412" y="312"/>
                </a:lnTo>
                <a:lnTo>
                  <a:pt x="420" y="312"/>
                </a:lnTo>
                <a:lnTo>
                  <a:pt x="420" y="320"/>
                </a:lnTo>
                <a:lnTo>
                  <a:pt x="422" y="320"/>
                </a:lnTo>
                <a:lnTo>
                  <a:pt x="422" y="326"/>
                </a:lnTo>
                <a:lnTo>
                  <a:pt x="428" y="326"/>
                </a:lnTo>
                <a:lnTo>
                  <a:pt x="428" y="330"/>
                </a:lnTo>
                <a:lnTo>
                  <a:pt x="432" y="330"/>
                </a:lnTo>
                <a:lnTo>
                  <a:pt x="432" y="332"/>
                </a:lnTo>
                <a:lnTo>
                  <a:pt x="436" y="332"/>
                </a:lnTo>
                <a:lnTo>
                  <a:pt x="436" y="334"/>
                </a:lnTo>
                <a:lnTo>
                  <a:pt x="446" y="334"/>
                </a:lnTo>
                <a:lnTo>
                  <a:pt x="446" y="338"/>
                </a:lnTo>
                <a:lnTo>
                  <a:pt x="452" y="338"/>
                </a:lnTo>
                <a:lnTo>
                  <a:pt x="452" y="344"/>
                </a:lnTo>
                <a:lnTo>
                  <a:pt x="462" y="344"/>
                </a:lnTo>
                <a:lnTo>
                  <a:pt x="462" y="348"/>
                </a:lnTo>
                <a:lnTo>
                  <a:pt x="468" y="348"/>
                </a:lnTo>
                <a:lnTo>
                  <a:pt x="468" y="356"/>
                </a:lnTo>
                <a:lnTo>
                  <a:pt x="472" y="356"/>
                </a:lnTo>
                <a:lnTo>
                  <a:pt x="472" y="360"/>
                </a:lnTo>
                <a:lnTo>
                  <a:pt x="476" y="360"/>
                </a:lnTo>
                <a:lnTo>
                  <a:pt x="476" y="366"/>
                </a:lnTo>
                <a:lnTo>
                  <a:pt x="482" y="366"/>
                </a:lnTo>
                <a:lnTo>
                  <a:pt x="482" y="368"/>
                </a:lnTo>
                <a:lnTo>
                  <a:pt x="488" y="368"/>
                </a:lnTo>
                <a:lnTo>
                  <a:pt x="488" y="372"/>
                </a:lnTo>
                <a:lnTo>
                  <a:pt x="494" y="372"/>
                </a:lnTo>
                <a:lnTo>
                  <a:pt x="494" y="382"/>
                </a:lnTo>
                <a:lnTo>
                  <a:pt x="502" y="382"/>
                </a:lnTo>
                <a:lnTo>
                  <a:pt x="502" y="386"/>
                </a:lnTo>
                <a:lnTo>
                  <a:pt x="508" y="386"/>
                </a:lnTo>
                <a:lnTo>
                  <a:pt x="508" y="392"/>
                </a:lnTo>
                <a:lnTo>
                  <a:pt x="518" y="392"/>
                </a:lnTo>
                <a:lnTo>
                  <a:pt x="518" y="396"/>
                </a:lnTo>
                <a:lnTo>
                  <a:pt x="524" y="396"/>
                </a:lnTo>
                <a:lnTo>
                  <a:pt x="524" y="402"/>
                </a:lnTo>
                <a:lnTo>
                  <a:pt x="526" y="402"/>
                </a:lnTo>
                <a:lnTo>
                  <a:pt x="526" y="404"/>
                </a:lnTo>
                <a:lnTo>
                  <a:pt x="532" y="404"/>
                </a:lnTo>
                <a:lnTo>
                  <a:pt x="532" y="410"/>
                </a:lnTo>
                <a:lnTo>
                  <a:pt x="534" y="410"/>
                </a:lnTo>
                <a:lnTo>
                  <a:pt x="534" y="414"/>
                </a:lnTo>
                <a:lnTo>
                  <a:pt x="540" y="414"/>
                </a:lnTo>
                <a:lnTo>
                  <a:pt x="540" y="420"/>
                </a:lnTo>
                <a:lnTo>
                  <a:pt x="546" y="420"/>
                </a:lnTo>
                <a:lnTo>
                  <a:pt x="546" y="422"/>
                </a:lnTo>
                <a:lnTo>
                  <a:pt x="550" y="422"/>
                </a:lnTo>
                <a:lnTo>
                  <a:pt x="550" y="428"/>
                </a:lnTo>
                <a:lnTo>
                  <a:pt x="564" y="428"/>
                </a:lnTo>
                <a:lnTo>
                  <a:pt x="564" y="430"/>
                </a:lnTo>
                <a:lnTo>
                  <a:pt x="574" y="430"/>
                </a:lnTo>
                <a:lnTo>
                  <a:pt x="574" y="432"/>
                </a:lnTo>
                <a:lnTo>
                  <a:pt x="580" y="432"/>
                </a:lnTo>
                <a:lnTo>
                  <a:pt x="580" y="438"/>
                </a:lnTo>
                <a:lnTo>
                  <a:pt x="582" y="438"/>
                </a:lnTo>
                <a:lnTo>
                  <a:pt x="582" y="444"/>
                </a:lnTo>
                <a:lnTo>
                  <a:pt x="592" y="444"/>
                </a:lnTo>
                <a:lnTo>
                  <a:pt x="592" y="446"/>
                </a:lnTo>
                <a:lnTo>
                  <a:pt x="596" y="446"/>
                </a:lnTo>
                <a:lnTo>
                  <a:pt x="596" y="452"/>
                </a:lnTo>
                <a:lnTo>
                  <a:pt x="602" y="452"/>
                </a:lnTo>
                <a:lnTo>
                  <a:pt x="602" y="460"/>
                </a:lnTo>
                <a:lnTo>
                  <a:pt x="616" y="460"/>
                </a:lnTo>
                <a:lnTo>
                  <a:pt x="616" y="464"/>
                </a:lnTo>
                <a:lnTo>
                  <a:pt x="622" y="464"/>
                </a:lnTo>
                <a:lnTo>
                  <a:pt x="622" y="468"/>
                </a:lnTo>
                <a:lnTo>
                  <a:pt x="634" y="468"/>
                </a:lnTo>
                <a:lnTo>
                  <a:pt x="634" y="470"/>
                </a:lnTo>
                <a:lnTo>
                  <a:pt x="638" y="470"/>
                </a:lnTo>
                <a:lnTo>
                  <a:pt x="638" y="474"/>
                </a:lnTo>
                <a:lnTo>
                  <a:pt x="646" y="474"/>
                </a:lnTo>
                <a:lnTo>
                  <a:pt x="646" y="480"/>
                </a:lnTo>
                <a:lnTo>
                  <a:pt x="650" y="480"/>
                </a:lnTo>
                <a:lnTo>
                  <a:pt x="650" y="488"/>
                </a:lnTo>
                <a:lnTo>
                  <a:pt x="656" y="488"/>
                </a:lnTo>
                <a:lnTo>
                  <a:pt x="656" y="492"/>
                </a:lnTo>
                <a:lnTo>
                  <a:pt x="658" y="492"/>
                </a:lnTo>
                <a:lnTo>
                  <a:pt x="658" y="498"/>
                </a:lnTo>
                <a:lnTo>
                  <a:pt x="662" y="498"/>
                </a:lnTo>
                <a:lnTo>
                  <a:pt x="662" y="502"/>
                </a:lnTo>
                <a:lnTo>
                  <a:pt x="668" y="502"/>
                </a:lnTo>
                <a:lnTo>
                  <a:pt x="668" y="506"/>
                </a:lnTo>
                <a:lnTo>
                  <a:pt x="672" y="506"/>
                </a:lnTo>
                <a:lnTo>
                  <a:pt x="672" y="510"/>
                </a:lnTo>
                <a:lnTo>
                  <a:pt x="676" y="510"/>
                </a:lnTo>
                <a:lnTo>
                  <a:pt x="676" y="512"/>
                </a:lnTo>
                <a:lnTo>
                  <a:pt x="680" y="512"/>
                </a:lnTo>
                <a:lnTo>
                  <a:pt x="680" y="514"/>
                </a:lnTo>
                <a:lnTo>
                  <a:pt x="688" y="514"/>
                </a:lnTo>
                <a:lnTo>
                  <a:pt x="688" y="518"/>
                </a:lnTo>
                <a:lnTo>
                  <a:pt x="696" y="518"/>
                </a:lnTo>
                <a:lnTo>
                  <a:pt x="696" y="524"/>
                </a:lnTo>
                <a:lnTo>
                  <a:pt x="698" y="524"/>
                </a:lnTo>
                <a:lnTo>
                  <a:pt x="698" y="534"/>
                </a:lnTo>
                <a:lnTo>
                  <a:pt x="708" y="534"/>
                </a:lnTo>
                <a:lnTo>
                  <a:pt x="708" y="534"/>
                </a:lnTo>
                <a:lnTo>
                  <a:pt x="716" y="534"/>
                </a:lnTo>
                <a:lnTo>
                  <a:pt x="716" y="538"/>
                </a:lnTo>
                <a:lnTo>
                  <a:pt x="720" y="538"/>
                </a:lnTo>
                <a:lnTo>
                  <a:pt x="720" y="542"/>
                </a:lnTo>
                <a:lnTo>
                  <a:pt x="734" y="542"/>
                </a:lnTo>
                <a:lnTo>
                  <a:pt x="734" y="550"/>
                </a:lnTo>
                <a:lnTo>
                  <a:pt x="736" y="550"/>
                </a:lnTo>
                <a:lnTo>
                  <a:pt x="736" y="558"/>
                </a:lnTo>
                <a:lnTo>
                  <a:pt x="748" y="558"/>
                </a:lnTo>
                <a:lnTo>
                  <a:pt x="748" y="560"/>
                </a:lnTo>
                <a:lnTo>
                  <a:pt x="754" y="560"/>
                </a:lnTo>
                <a:lnTo>
                  <a:pt x="754" y="564"/>
                </a:lnTo>
                <a:lnTo>
                  <a:pt x="770" y="564"/>
                </a:lnTo>
                <a:lnTo>
                  <a:pt x="770" y="570"/>
                </a:lnTo>
                <a:lnTo>
                  <a:pt x="772" y="570"/>
                </a:lnTo>
                <a:lnTo>
                  <a:pt x="772" y="572"/>
                </a:lnTo>
                <a:lnTo>
                  <a:pt x="778" y="572"/>
                </a:lnTo>
                <a:lnTo>
                  <a:pt x="778" y="580"/>
                </a:lnTo>
                <a:lnTo>
                  <a:pt x="780" y="580"/>
                </a:lnTo>
                <a:lnTo>
                  <a:pt x="786" y="580"/>
                </a:lnTo>
                <a:lnTo>
                  <a:pt x="786" y="584"/>
                </a:lnTo>
                <a:lnTo>
                  <a:pt x="788" y="584"/>
                </a:lnTo>
                <a:lnTo>
                  <a:pt x="788" y="588"/>
                </a:lnTo>
                <a:lnTo>
                  <a:pt x="792" y="588"/>
                </a:lnTo>
                <a:lnTo>
                  <a:pt x="792" y="594"/>
                </a:lnTo>
                <a:lnTo>
                  <a:pt x="796" y="594"/>
                </a:lnTo>
                <a:lnTo>
                  <a:pt x="796" y="596"/>
                </a:lnTo>
                <a:lnTo>
                  <a:pt x="804" y="596"/>
                </a:lnTo>
                <a:lnTo>
                  <a:pt x="804" y="600"/>
                </a:lnTo>
                <a:lnTo>
                  <a:pt x="810" y="600"/>
                </a:lnTo>
                <a:lnTo>
                  <a:pt x="810" y="602"/>
                </a:lnTo>
                <a:lnTo>
                  <a:pt x="816" y="602"/>
                </a:lnTo>
                <a:lnTo>
                  <a:pt x="816" y="604"/>
                </a:lnTo>
                <a:lnTo>
                  <a:pt x="820" y="604"/>
                </a:lnTo>
                <a:lnTo>
                  <a:pt x="820" y="606"/>
                </a:lnTo>
                <a:lnTo>
                  <a:pt x="822" y="606"/>
                </a:lnTo>
                <a:lnTo>
                  <a:pt x="822" y="614"/>
                </a:lnTo>
                <a:lnTo>
                  <a:pt x="826" y="614"/>
                </a:lnTo>
                <a:lnTo>
                  <a:pt x="826" y="622"/>
                </a:lnTo>
                <a:lnTo>
                  <a:pt x="844" y="622"/>
                </a:lnTo>
                <a:lnTo>
                  <a:pt x="844" y="624"/>
                </a:lnTo>
                <a:lnTo>
                  <a:pt x="848" y="624"/>
                </a:lnTo>
                <a:lnTo>
                  <a:pt x="848" y="626"/>
                </a:lnTo>
                <a:lnTo>
                  <a:pt x="852" y="626"/>
                </a:lnTo>
                <a:lnTo>
                  <a:pt x="852" y="628"/>
                </a:lnTo>
                <a:lnTo>
                  <a:pt x="858" y="628"/>
                </a:lnTo>
                <a:lnTo>
                  <a:pt x="858" y="632"/>
                </a:lnTo>
                <a:lnTo>
                  <a:pt x="862" y="632"/>
                </a:lnTo>
                <a:lnTo>
                  <a:pt x="862" y="640"/>
                </a:lnTo>
                <a:lnTo>
                  <a:pt x="872" y="640"/>
                </a:lnTo>
                <a:lnTo>
                  <a:pt x="872" y="646"/>
                </a:lnTo>
                <a:lnTo>
                  <a:pt x="882" y="646"/>
                </a:lnTo>
                <a:lnTo>
                  <a:pt x="882" y="650"/>
                </a:lnTo>
                <a:lnTo>
                  <a:pt x="884" y="650"/>
                </a:lnTo>
                <a:lnTo>
                  <a:pt x="884" y="656"/>
                </a:lnTo>
                <a:lnTo>
                  <a:pt x="888" y="656"/>
                </a:lnTo>
                <a:lnTo>
                  <a:pt x="888" y="660"/>
                </a:lnTo>
                <a:lnTo>
                  <a:pt x="898" y="660"/>
                </a:lnTo>
                <a:lnTo>
                  <a:pt x="898" y="664"/>
                </a:lnTo>
                <a:lnTo>
                  <a:pt x="904" y="664"/>
                </a:lnTo>
                <a:lnTo>
                  <a:pt x="904" y="670"/>
                </a:lnTo>
                <a:lnTo>
                  <a:pt x="910" y="670"/>
                </a:lnTo>
                <a:lnTo>
                  <a:pt x="910" y="674"/>
                </a:lnTo>
                <a:lnTo>
                  <a:pt x="916" y="674"/>
                </a:lnTo>
                <a:lnTo>
                  <a:pt x="916" y="676"/>
                </a:lnTo>
                <a:lnTo>
                  <a:pt x="922" y="676"/>
                </a:lnTo>
                <a:lnTo>
                  <a:pt x="922" y="680"/>
                </a:lnTo>
                <a:lnTo>
                  <a:pt x="930" y="680"/>
                </a:lnTo>
                <a:lnTo>
                  <a:pt x="930" y="682"/>
                </a:lnTo>
                <a:lnTo>
                  <a:pt x="936" y="682"/>
                </a:lnTo>
                <a:lnTo>
                  <a:pt x="936" y="686"/>
                </a:lnTo>
                <a:lnTo>
                  <a:pt x="938" y="686"/>
                </a:lnTo>
                <a:lnTo>
                  <a:pt x="938" y="690"/>
                </a:lnTo>
                <a:lnTo>
                  <a:pt x="946" y="690"/>
                </a:lnTo>
                <a:lnTo>
                  <a:pt x="946" y="696"/>
                </a:lnTo>
                <a:lnTo>
                  <a:pt x="954" y="696"/>
                </a:lnTo>
                <a:lnTo>
                  <a:pt x="954" y="700"/>
                </a:lnTo>
                <a:lnTo>
                  <a:pt x="956" y="700"/>
                </a:lnTo>
                <a:lnTo>
                  <a:pt x="956" y="702"/>
                </a:lnTo>
                <a:lnTo>
                  <a:pt x="960" y="702"/>
                </a:lnTo>
                <a:lnTo>
                  <a:pt x="960" y="704"/>
                </a:lnTo>
                <a:lnTo>
                  <a:pt x="966" y="704"/>
                </a:lnTo>
                <a:lnTo>
                  <a:pt x="966" y="708"/>
                </a:lnTo>
                <a:lnTo>
                  <a:pt x="970" y="708"/>
                </a:lnTo>
                <a:lnTo>
                  <a:pt x="970" y="712"/>
                </a:lnTo>
                <a:lnTo>
                  <a:pt x="976" y="712"/>
                </a:lnTo>
                <a:lnTo>
                  <a:pt x="976" y="716"/>
                </a:lnTo>
                <a:lnTo>
                  <a:pt x="978" y="716"/>
                </a:lnTo>
                <a:lnTo>
                  <a:pt x="978" y="718"/>
                </a:lnTo>
                <a:lnTo>
                  <a:pt x="990" y="718"/>
                </a:lnTo>
                <a:lnTo>
                  <a:pt x="990" y="722"/>
                </a:lnTo>
                <a:lnTo>
                  <a:pt x="994" y="722"/>
                </a:lnTo>
                <a:lnTo>
                  <a:pt x="994" y="728"/>
                </a:lnTo>
                <a:lnTo>
                  <a:pt x="998" y="728"/>
                </a:lnTo>
                <a:lnTo>
                  <a:pt x="998" y="732"/>
                </a:lnTo>
                <a:lnTo>
                  <a:pt x="1002" y="732"/>
                </a:lnTo>
                <a:lnTo>
                  <a:pt x="1002" y="736"/>
                </a:lnTo>
                <a:lnTo>
                  <a:pt x="1006" y="736"/>
                </a:lnTo>
                <a:lnTo>
                  <a:pt x="1006" y="742"/>
                </a:lnTo>
                <a:lnTo>
                  <a:pt x="1014" y="742"/>
                </a:lnTo>
                <a:lnTo>
                  <a:pt x="1014" y="744"/>
                </a:lnTo>
                <a:lnTo>
                  <a:pt x="1018" y="744"/>
                </a:lnTo>
                <a:lnTo>
                  <a:pt x="1018" y="746"/>
                </a:lnTo>
                <a:lnTo>
                  <a:pt x="1024" y="746"/>
                </a:lnTo>
                <a:lnTo>
                  <a:pt x="1024" y="752"/>
                </a:lnTo>
                <a:lnTo>
                  <a:pt x="1030" y="752"/>
                </a:lnTo>
                <a:lnTo>
                  <a:pt x="1030" y="762"/>
                </a:lnTo>
                <a:lnTo>
                  <a:pt x="1038" y="762"/>
                </a:lnTo>
                <a:lnTo>
                  <a:pt x="1038" y="764"/>
                </a:lnTo>
                <a:lnTo>
                  <a:pt x="1040" y="764"/>
                </a:lnTo>
                <a:lnTo>
                  <a:pt x="1040" y="770"/>
                </a:lnTo>
                <a:lnTo>
                  <a:pt x="1044" y="770"/>
                </a:lnTo>
                <a:lnTo>
                  <a:pt x="1044" y="776"/>
                </a:lnTo>
                <a:lnTo>
                  <a:pt x="1048" y="776"/>
                </a:lnTo>
                <a:lnTo>
                  <a:pt x="1048" y="780"/>
                </a:lnTo>
                <a:lnTo>
                  <a:pt x="1052" y="780"/>
                </a:lnTo>
                <a:lnTo>
                  <a:pt x="1052" y="782"/>
                </a:lnTo>
                <a:lnTo>
                  <a:pt x="1060" y="782"/>
                </a:lnTo>
                <a:lnTo>
                  <a:pt x="1060" y="784"/>
                </a:lnTo>
                <a:lnTo>
                  <a:pt x="1072" y="784"/>
                </a:lnTo>
                <a:lnTo>
                  <a:pt x="1072" y="786"/>
                </a:lnTo>
                <a:lnTo>
                  <a:pt x="1074" y="786"/>
                </a:lnTo>
                <a:lnTo>
                  <a:pt x="1074" y="790"/>
                </a:lnTo>
                <a:lnTo>
                  <a:pt x="1080" y="790"/>
                </a:lnTo>
                <a:lnTo>
                  <a:pt x="1080" y="792"/>
                </a:lnTo>
                <a:lnTo>
                  <a:pt x="1084" y="792"/>
                </a:lnTo>
                <a:lnTo>
                  <a:pt x="1084" y="798"/>
                </a:lnTo>
                <a:lnTo>
                  <a:pt x="1090" y="798"/>
                </a:lnTo>
                <a:lnTo>
                  <a:pt x="1090" y="800"/>
                </a:lnTo>
                <a:lnTo>
                  <a:pt x="1098" y="800"/>
                </a:lnTo>
                <a:lnTo>
                  <a:pt x="1098" y="804"/>
                </a:lnTo>
                <a:lnTo>
                  <a:pt x="1104" y="804"/>
                </a:lnTo>
                <a:lnTo>
                  <a:pt x="1104" y="810"/>
                </a:lnTo>
                <a:lnTo>
                  <a:pt x="1108" y="810"/>
                </a:lnTo>
                <a:lnTo>
                  <a:pt x="1108" y="812"/>
                </a:lnTo>
                <a:lnTo>
                  <a:pt x="1116" y="812"/>
                </a:lnTo>
                <a:lnTo>
                  <a:pt x="1116" y="816"/>
                </a:lnTo>
                <a:lnTo>
                  <a:pt x="1122" y="816"/>
                </a:lnTo>
                <a:lnTo>
                  <a:pt x="1122" y="820"/>
                </a:lnTo>
                <a:lnTo>
                  <a:pt x="1126" y="820"/>
                </a:lnTo>
                <a:lnTo>
                  <a:pt x="1126" y="822"/>
                </a:lnTo>
                <a:lnTo>
                  <a:pt x="1134" y="822"/>
                </a:lnTo>
                <a:lnTo>
                  <a:pt x="1134" y="824"/>
                </a:lnTo>
                <a:lnTo>
                  <a:pt x="1138" y="824"/>
                </a:lnTo>
                <a:lnTo>
                  <a:pt x="1138" y="828"/>
                </a:lnTo>
                <a:lnTo>
                  <a:pt x="1142" y="828"/>
                </a:lnTo>
                <a:lnTo>
                  <a:pt x="1142" y="832"/>
                </a:lnTo>
                <a:lnTo>
                  <a:pt x="1146" y="832"/>
                </a:lnTo>
                <a:lnTo>
                  <a:pt x="1146" y="836"/>
                </a:lnTo>
                <a:lnTo>
                  <a:pt x="1150" y="836"/>
                </a:lnTo>
                <a:lnTo>
                  <a:pt x="1150" y="842"/>
                </a:lnTo>
                <a:lnTo>
                  <a:pt x="1162" y="842"/>
                </a:lnTo>
                <a:lnTo>
                  <a:pt x="1162" y="846"/>
                </a:lnTo>
                <a:lnTo>
                  <a:pt x="1184" y="846"/>
                </a:lnTo>
                <a:lnTo>
                  <a:pt x="1184" y="852"/>
                </a:lnTo>
                <a:lnTo>
                  <a:pt x="1198" y="852"/>
                </a:lnTo>
                <a:lnTo>
                  <a:pt x="1198" y="854"/>
                </a:lnTo>
                <a:lnTo>
                  <a:pt x="1212" y="854"/>
                </a:lnTo>
                <a:lnTo>
                  <a:pt x="1212" y="856"/>
                </a:lnTo>
                <a:lnTo>
                  <a:pt x="1222" y="856"/>
                </a:lnTo>
                <a:lnTo>
                  <a:pt x="1222" y="860"/>
                </a:lnTo>
                <a:lnTo>
                  <a:pt x="1232" y="860"/>
                </a:lnTo>
                <a:lnTo>
                  <a:pt x="1232" y="864"/>
                </a:lnTo>
                <a:lnTo>
                  <a:pt x="1236" y="864"/>
                </a:lnTo>
                <a:lnTo>
                  <a:pt x="1236" y="866"/>
                </a:lnTo>
                <a:lnTo>
                  <a:pt x="1242" y="866"/>
                </a:lnTo>
                <a:lnTo>
                  <a:pt x="1242" y="868"/>
                </a:lnTo>
                <a:lnTo>
                  <a:pt x="1246" y="868"/>
                </a:lnTo>
                <a:lnTo>
                  <a:pt x="1246" y="872"/>
                </a:lnTo>
                <a:lnTo>
                  <a:pt x="1254" y="872"/>
                </a:lnTo>
                <a:lnTo>
                  <a:pt x="1254" y="876"/>
                </a:lnTo>
                <a:lnTo>
                  <a:pt x="1262" y="876"/>
                </a:lnTo>
                <a:lnTo>
                  <a:pt x="1262" y="880"/>
                </a:lnTo>
                <a:lnTo>
                  <a:pt x="1266" y="880"/>
                </a:lnTo>
                <a:lnTo>
                  <a:pt x="1266" y="884"/>
                </a:lnTo>
                <a:lnTo>
                  <a:pt x="1274" y="884"/>
                </a:lnTo>
                <a:lnTo>
                  <a:pt x="1274" y="886"/>
                </a:lnTo>
                <a:lnTo>
                  <a:pt x="1294" y="886"/>
                </a:lnTo>
                <a:lnTo>
                  <a:pt x="1294" y="892"/>
                </a:lnTo>
                <a:lnTo>
                  <a:pt x="1308" y="892"/>
                </a:lnTo>
                <a:lnTo>
                  <a:pt x="1308" y="896"/>
                </a:lnTo>
                <a:lnTo>
                  <a:pt x="1314" y="896"/>
                </a:lnTo>
                <a:lnTo>
                  <a:pt x="1314" y="900"/>
                </a:lnTo>
                <a:lnTo>
                  <a:pt x="1322" y="900"/>
                </a:lnTo>
                <a:lnTo>
                  <a:pt x="1322" y="904"/>
                </a:lnTo>
                <a:lnTo>
                  <a:pt x="1332" y="904"/>
                </a:lnTo>
                <a:lnTo>
                  <a:pt x="1332" y="908"/>
                </a:lnTo>
                <a:lnTo>
                  <a:pt x="1336" y="908"/>
                </a:lnTo>
                <a:lnTo>
                  <a:pt x="1336" y="912"/>
                </a:lnTo>
                <a:lnTo>
                  <a:pt x="1352" y="912"/>
                </a:lnTo>
                <a:lnTo>
                  <a:pt x="1352" y="918"/>
                </a:lnTo>
                <a:lnTo>
                  <a:pt x="1372" y="918"/>
                </a:lnTo>
                <a:lnTo>
                  <a:pt x="1372" y="922"/>
                </a:lnTo>
                <a:lnTo>
                  <a:pt x="1380" y="922"/>
                </a:lnTo>
                <a:lnTo>
                  <a:pt x="1380" y="926"/>
                </a:lnTo>
                <a:lnTo>
                  <a:pt x="1396" y="926"/>
                </a:lnTo>
                <a:lnTo>
                  <a:pt x="1396" y="930"/>
                </a:lnTo>
                <a:lnTo>
                  <a:pt x="1406" y="930"/>
                </a:lnTo>
                <a:lnTo>
                  <a:pt x="1406" y="934"/>
                </a:lnTo>
                <a:lnTo>
                  <a:pt x="1418" y="934"/>
                </a:lnTo>
                <a:lnTo>
                  <a:pt x="1418" y="938"/>
                </a:lnTo>
                <a:lnTo>
                  <a:pt x="1430" y="938"/>
                </a:lnTo>
                <a:lnTo>
                  <a:pt x="1430" y="944"/>
                </a:lnTo>
                <a:lnTo>
                  <a:pt x="1470" y="944"/>
                </a:lnTo>
                <a:lnTo>
                  <a:pt x="1470" y="946"/>
                </a:lnTo>
                <a:lnTo>
                  <a:pt x="1476" y="946"/>
                </a:lnTo>
                <a:lnTo>
                  <a:pt x="1476" y="950"/>
                </a:lnTo>
                <a:lnTo>
                  <a:pt x="1486" y="950"/>
                </a:lnTo>
                <a:lnTo>
                  <a:pt x="1486" y="956"/>
                </a:lnTo>
                <a:lnTo>
                  <a:pt x="1492" y="956"/>
                </a:lnTo>
                <a:lnTo>
                  <a:pt x="1492" y="960"/>
                </a:lnTo>
                <a:lnTo>
                  <a:pt x="1504" y="960"/>
                </a:lnTo>
                <a:lnTo>
                  <a:pt x="1504" y="964"/>
                </a:lnTo>
                <a:lnTo>
                  <a:pt x="1508" y="964"/>
                </a:lnTo>
                <a:lnTo>
                  <a:pt x="1508" y="968"/>
                </a:lnTo>
                <a:lnTo>
                  <a:pt x="1550" y="968"/>
                </a:lnTo>
                <a:lnTo>
                  <a:pt x="1550" y="972"/>
                </a:lnTo>
                <a:lnTo>
                  <a:pt x="1554" y="972"/>
                </a:lnTo>
                <a:lnTo>
                  <a:pt x="1554" y="976"/>
                </a:lnTo>
                <a:lnTo>
                  <a:pt x="1560" y="976"/>
                </a:lnTo>
                <a:lnTo>
                  <a:pt x="1560" y="980"/>
                </a:lnTo>
                <a:lnTo>
                  <a:pt x="1572" y="980"/>
                </a:lnTo>
                <a:lnTo>
                  <a:pt x="1572" y="984"/>
                </a:lnTo>
                <a:lnTo>
                  <a:pt x="1582" y="984"/>
                </a:lnTo>
                <a:lnTo>
                  <a:pt x="1582" y="986"/>
                </a:lnTo>
                <a:lnTo>
                  <a:pt x="1596" y="986"/>
                </a:lnTo>
                <a:lnTo>
                  <a:pt x="1596" y="990"/>
                </a:lnTo>
                <a:lnTo>
                  <a:pt x="1602" y="990"/>
                </a:lnTo>
                <a:lnTo>
                  <a:pt x="1602" y="994"/>
                </a:lnTo>
                <a:lnTo>
                  <a:pt x="1624" y="994"/>
                </a:lnTo>
                <a:lnTo>
                  <a:pt x="1632" y="994"/>
                </a:lnTo>
                <a:lnTo>
                  <a:pt x="1632" y="1002"/>
                </a:lnTo>
                <a:lnTo>
                  <a:pt x="1636" y="1002"/>
                </a:lnTo>
                <a:lnTo>
                  <a:pt x="1636" y="1008"/>
                </a:lnTo>
                <a:lnTo>
                  <a:pt x="1642" y="1008"/>
                </a:lnTo>
                <a:lnTo>
                  <a:pt x="1642" y="1012"/>
                </a:lnTo>
                <a:lnTo>
                  <a:pt x="1650" y="1012"/>
                </a:lnTo>
                <a:lnTo>
                  <a:pt x="1650" y="1016"/>
                </a:lnTo>
                <a:lnTo>
                  <a:pt x="1670" y="1016"/>
                </a:lnTo>
                <a:lnTo>
                  <a:pt x="1670" y="1020"/>
                </a:lnTo>
                <a:lnTo>
                  <a:pt x="1676" y="1020"/>
                </a:lnTo>
                <a:lnTo>
                  <a:pt x="1676" y="1026"/>
                </a:lnTo>
                <a:lnTo>
                  <a:pt x="1712" y="1026"/>
                </a:lnTo>
                <a:lnTo>
                  <a:pt x="1712" y="1028"/>
                </a:lnTo>
                <a:lnTo>
                  <a:pt x="1760" y="1028"/>
                </a:lnTo>
                <a:lnTo>
                  <a:pt x="1760" y="1034"/>
                </a:lnTo>
                <a:lnTo>
                  <a:pt x="1840" y="1034"/>
                </a:lnTo>
                <a:lnTo>
                  <a:pt x="1840" y="1038"/>
                </a:lnTo>
                <a:lnTo>
                  <a:pt x="1852" y="1038"/>
                </a:lnTo>
                <a:lnTo>
                  <a:pt x="1852" y="1046"/>
                </a:lnTo>
                <a:lnTo>
                  <a:pt x="1858" y="1046"/>
                </a:lnTo>
                <a:lnTo>
                  <a:pt x="1858" y="1052"/>
                </a:lnTo>
                <a:lnTo>
                  <a:pt x="1882" y="1052"/>
                </a:lnTo>
                <a:lnTo>
                  <a:pt x="1882" y="1056"/>
                </a:lnTo>
                <a:lnTo>
                  <a:pt x="1894" y="1056"/>
                </a:lnTo>
                <a:lnTo>
                  <a:pt x="1894" y="1060"/>
                </a:lnTo>
                <a:lnTo>
                  <a:pt x="1934" y="1060"/>
                </a:lnTo>
                <a:lnTo>
                  <a:pt x="1934" y="1066"/>
                </a:lnTo>
                <a:lnTo>
                  <a:pt x="1962" y="1066"/>
                </a:lnTo>
                <a:lnTo>
                  <a:pt x="1962" y="1070"/>
                </a:lnTo>
                <a:lnTo>
                  <a:pt x="1982" y="1070"/>
                </a:lnTo>
                <a:lnTo>
                  <a:pt x="1982" y="1074"/>
                </a:lnTo>
                <a:lnTo>
                  <a:pt x="1986" y="1074"/>
                </a:lnTo>
                <a:lnTo>
                  <a:pt x="1986" y="1080"/>
                </a:lnTo>
                <a:lnTo>
                  <a:pt x="1992" y="1080"/>
                </a:lnTo>
                <a:lnTo>
                  <a:pt x="1992" y="1084"/>
                </a:lnTo>
                <a:lnTo>
                  <a:pt x="1994" y="1084"/>
                </a:lnTo>
                <a:lnTo>
                  <a:pt x="1994" y="1090"/>
                </a:lnTo>
                <a:lnTo>
                  <a:pt x="2034" y="1090"/>
                </a:lnTo>
                <a:lnTo>
                  <a:pt x="2034" y="1096"/>
                </a:lnTo>
                <a:lnTo>
                  <a:pt x="2066" y="1096"/>
                </a:lnTo>
                <a:lnTo>
                  <a:pt x="2066" y="1102"/>
                </a:lnTo>
                <a:lnTo>
                  <a:pt x="2084" y="1102"/>
                </a:lnTo>
                <a:lnTo>
                  <a:pt x="2084" y="1108"/>
                </a:lnTo>
                <a:lnTo>
                  <a:pt x="2098" y="1108"/>
                </a:lnTo>
                <a:lnTo>
                  <a:pt x="2098" y="1114"/>
                </a:lnTo>
                <a:lnTo>
                  <a:pt x="2170" y="1114"/>
                </a:lnTo>
                <a:lnTo>
                  <a:pt x="2170" y="1118"/>
                </a:lnTo>
                <a:lnTo>
                  <a:pt x="2202" y="1118"/>
                </a:lnTo>
                <a:lnTo>
                  <a:pt x="2202" y="1126"/>
                </a:lnTo>
                <a:lnTo>
                  <a:pt x="2244" y="1126"/>
                </a:lnTo>
                <a:lnTo>
                  <a:pt x="2244" y="1132"/>
                </a:lnTo>
                <a:lnTo>
                  <a:pt x="2270" y="1132"/>
                </a:lnTo>
                <a:lnTo>
                  <a:pt x="2270" y="1140"/>
                </a:lnTo>
                <a:lnTo>
                  <a:pt x="2904" y="1140"/>
                </a:lnTo>
                <a:lnTo>
                  <a:pt x="2904" y="1210"/>
                </a:lnTo>
                <a:lnTo>
                  <a:pt x="3098" y="1210"/>
                </a:lnTo>
                <a:lnTo>
                  <a:pt x="3098" y="1318"/>
                </a:lnTo>
                <a:lnTo>
                  <a:pt x="3108" y="1318"/>
                </a:lnTo>
              </a:path>
            </a:pathLst>
          </a:custGeom>
          <a:noFill/>
          <a:ln w="19050">
            <a:solidFill>
              <a:srgbClr val="FF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153"/>
            <a:endParaRPr lang="en-US" sz="3200" b="1" dirty="0">
              <a:solidFill>
                <a:srgbClr val="000000"/>
              </a:solidFill>
            </a:endParaRPr>
          </a:p>
        </p:txBody>
      </p:sp>
    </p:spTree>
    <p:extLst>
      <p:ext uri="{BB962C8B-B14F-4D97-AF65-F5344CB8AC3E}">
        <p14:creationId xmlns:p14="http://schemas.microsoft.com/office/powerpoint/2010/main" val="368376901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srcRect/>
          <a:stretch>
            <a:fillRect/>
          </a:stretch>
        </p:blipFill>
        <p:spPr bwMode="auto">
          <a:xfrm>
            <a:off x="251520" y="1412776"/>
            <a:ext cx="4366576" cy="4496533"/>
          </a:xfrm>
          <a:prstGeom prst="rect">
            <a:avLst/>
          </a:prstGeom>
          <a:noFill/>
          <a:ln w="9525">
            <a:noFill/>
            <a:miter lim="800000"/>
            <a:headEnd/>
            <a:tailEnd/>
          </a:ln>
        </p:spPr>
      </p:pic>
      <p:pic>
        <p:nvPicPr>
          <p:cNvPr id="7171" name="Picture 3"/>
          <p:cNvPicPr>
            <a:picLocks noChangeAspect="1" noChangeArrowheads="1"/>
          </p:cNvPicPr>
          <p:nvPr/>
        </p:nvPicPr>
        <p:blipFill>
          <a:blip r:embed="rId3" cstate="print"/>
          <a:srcRect/>
          <a:stretch>
            <a:fillRect/>
          </a:stretch>
        </p:blipFill>
        <p:spPr bwMode="auto">
          <a:xfrm>
            <a:off x="4644009" y="2099291"/>
            <a:ext cx="4320858" cy="3312368"/>
          </a:xfrm>
          <a:prstGeom prst="rect">
            <a:avLst/>
          </a:prstGeom>
          <a:noFill/>
          <a:ln w="9525">
            <a:noFill/>
            <a:miter lim="800000"/>
            <a:headEnd/>
            <a:tailEnd/>
          </a:ln>
        </p:spPr>
      </p:pic>
      <p:pic>
        <p:nvPicPr>
          <p:cNvPr id="8" name="Picture 2"/>
          <p:cNvPicPr>
            <a:picLocks noChangeAspect="1" noChangeArrowheads="1"/>
          </p:cNvPicPr>
          <p:nvPr/>
        </p:nvPicPr>
        <p:blipFill>
          <a:blip r:embed="rId2" cstate="print"/>
          <a:srcRect b="84569"/>
          <a:stretch>
            <a:fillRect/>
          </a:stretch>
        </p:blipFill>
        <p:spPr bwMode="auto">
          <a:xfrm>
            <a:off x="4644008" y="1412776"/>
            <a:ext cx="4320480" cy="686515"/>
          </a:xfrm>
          <a:prstGeom prst="rect">
            <a:avLst/>
          </a:prstGeom>
          <a:noFill/>
          <a:ln w="9525">
            <a:noFill/>
            <a:miter lim="800000"/>
            <a:headEnd/>
            <a:tailEnd/>
          </a:ln>
        </p:spPr>
      </p:pic>
      <p:cxnSp>
        <p:nvCxnSpPr>
          <p:cNvPr id="10" name="Connettore 1 9"/>
          <p:cNvCxnSpPr/>
          <p:nvPr/>
        </p:nvCxnSpPr>
        <p:spPr bwMode="auto">
          <a:xfrm>
            <a:off x="395536" y="4699266"/>
            <a:ext cx="4032448" cy="0"/>
          </a:xfrm>
          <a:prstGeom prst="line">
            <a:avLst/>
          </a:prstGeom>
          <a:solidFill>
            <a:schemeClr val="accent1"/>
          </a:solidFill>
          <a:ln w="19050" cap="flat" cmpd="sng" algn="ctr">
            <a:solidFill>
              <a:srgbClr val="FF0000"/>
            </a:solidFill>
            <a:prstDash val="solid"/>
            <a:round/>
            <a:headEnd type="none" w="med" len="med"/>
            <a:tailEnd type="none" w="med" len="med"/>
          </a:ln>
          <a:effectLst/>
        </p:spPr>
      </p:cxnSp>
      <p:cxnSp>
        <p:nvCxnSpPr>
          <p:cNvPr id="11" name="Connettore 1 10"/>
          <p:cNvCxnSpPr/>
          <p:nvPr/>
        </p:nvCxnSpPr>
        <p:spPr bwMode="auto">
          <a:xfrm>
            <a:off x="395536" y="4365104"/>
            <a:ext cx="4032448" cy="0"/>
          </a:xfrm>
          <a:prstGeom prst="line">
            <a:avLst/>
          </a:prstGeom>
          <a:solidFill>
            <a:schemeClr val="accent1"/>
          </a:solidFill>
          <a:ln w="19050" cap="flat" cmpd="sng" algn="ctr">
            <a:solidFill>
              <a:srgbClr val="FF0000"/>
            </a:solidFill>
            <a:prstDash val="solid"/>
            <a:round/>
            <a:headEnd type="none" w="med" len="med"/>
            <a:tailEnd type="none" w="med" len="med"/>
          </a:ln>
          <a:effectLst/>
        </p:spPr>
      </p:cxnSp>
      <p:cxnSp>
        <p:nvCxnSpPr>
          <p:cNvPr id="12" name="Connettore 1 11"/>
          <p:cNvCxnSpPr/>
          <p:nvPr/>
        </p:nvCxnSpPr>
        <p:spPr bwMode="auto">
          <a:xfrm>
            <a:off x="450292" y="3230228"/>
            <a:ext cx="4032448" cy="0"/>
          </a:xfrm>
          <a:prstGeom prst="line">
            <a:avLst/>
          </a:prstGeom>
          <a:solidFill>
            <a:schemeClr val="accent1"/>
          </a:solidFill>
          <a:ln w="19050" cap="flat" cmpd="sng" algn="ctr">
            <a:solidFill>
              <a:srgbClr val="FF0000"/>
            </a:solidFill>
            <a:prstDash val="solid"/>
            <a:round/>
            <a:headEnd type="none" w="med" len="med"/>
            <a:tailEnd type="none" w="med" len="med"/>
          </a:ln>
          <a:effectLst/>
        </p:spPr>
      </p:cxnSp>
      <p:cxnSp>
        <p:nvCxnSpPr>
          <p:cNvPr id="13" name="Connettore 1 12"/>
          <p:cNvCxnSpPr/>
          <p:nvPr/>
        </p:nvCxnSpPr>
        <p:spPr bwMode="auto">
          <a:xfrm>
            <a:off x="4698764" y="2377758"/>
            <a:ext cx="4032448" cy="0"/>
          </a:xfrm>
          <a:prstGeom prst="line">
            <a:avLst/>
          </a:prstGeom>
          <a:solidFill>
            <a:schemeClr val="accent1"/>
          </a:solidFill>
          <a:ln w="19050" cap="flat" cmpd="sng" algn="ctr">
            <a:solidFill>
              <a:srgbClr val="FF0000"/>
            </a:solidFill>
            <a:prstDash val="solid"/>
            <a:round/>
            <a:headEnd type="none" w="med" len="med"/>
            <a:tailEnd type="none" w="med" len="med"/>
          </a:ln>
          <a:effectLst/>
        </p:spPr>
      </p:cxnSp>
      <p:cxnSp>
        <p:nvCxnSpPr>
          <p:cNvPr id="14" name="Connettore 1 13"/>
          <p:cNvCxnSpPr/>
          <p:nvPr/>
        </p:nvCxnSpPr>
        <p:spPr bwMode="auto">
          <a:xfrm>
            <a:off x="4716016" y="2870188"/>
            <a:ext cx="4032448" cy="0"/>
          </a:xfrm>
          <a:prstGeom prst="line">
            <a:avLst/>
          </a:prstGeom>
          <a:solidFill>
            <a:schemeClr val="accent1"/>
          </a:solidFill>
          <a:ln w="19050" cap="flat" cmpd="sng" algn="ctr">
            <a:solidFill>
              <a:srgbClr val="FF0000"/>
            </a:solidFill>
            <a:prstDash val="solid"/>
            <a:round/>
            <a:headEnd type="none" w="med" len="med"/>
            <a:tailEnd type="none" w="med" len="med"/>
          </a:ln>
          <a:effectLst/>
        </p:spPr>
      </p:cxnSp>
      <p:cxnSp>
        <p:nvCxnSpPr>
          <p:cNvPr id="15" name="Connettore 1 14"/>
          <p:cNvCxnSpPr/>
          <p:nvPr/>
        </p:nvCxnSpPr>
        <p:spPr bwMode="auto">
          <a:xfrm>
            <a:off x="4698764" y="3039840"/>
            <a:ext cx="4032448" cy="0"/>
          </a:xfrm>
          <a:prstGeom prst="line">
            <a:avLst/>
          </a:prstGeom>
          <a:solidFill>
            <a:schemeClr val="accent1"/>
          </a:solidFill>
          <a:ln w="19050" cap="flat" cmpd="sng" algn="ctr">
            <a:solidFill>
              <a:srgbClr val="FF0000"/>
            </a:solidFill>
            <a:prstDash val="solid"/>
            <a:round/>
            <a:headEnd type="none" w="med" len="med"/>
            <a:tailEnd type="none" w="med" len="med"/>
          </a:ln>
          <a:effectLst/>
        </p:spPr>
      </p:cxnSp>
      <p:cxnSp>
        <p:nvCxnSpPr>
          <p:cNvPr id="16" name="Connettore 1 15"/>
          <p:cNvCxnSpPr/>
          <p:nvPr/>
        </p:nvCxnSpPr>
        <p:spPr bwMode="auto">
          <a:xfrm>
            <a:off x="4716016" y="3365618"/>
            <a:ext cx="4032448" cy="0"/>
          </a:xfrm>
          <a:prstGeom prst="line">
            <a:avLst/>
          </a:prstGeom>
          <a:solidFill>
            <a:schemeClr val="accent1"/>
          </a:solidFill>
          <a:ln w="19050" cap="flat" cmpd="sng" algn="ctr">
            <a:solidFill>
              <a:srgbClr val="FF0000"/>
            </a:solidFill>
            <a:prstDash val="solid"/>
            <a:round/>
            <a:headEnd type="none" w="med" len="med"/>
            <a:tailEnd type="none" w="med" len="med"/>
          </a:ln>
          <a:effectLst/>
        </p:spPr>
      </p:cxnSp>
      <p:cxnSp>
        <p:nvCxnSpPr>
          <p:cNvPr id="17" name="Connettore 1 16"/>
          <p:cNvCxnSpPr/>
          <p:nvPr/>
        </p:nvCxnSpPr>
        <p:spPr bwMode="auto">
          <a:xfrm>
            <a:off x="4698764" y="4195210"/>
            <a:ext cx="4032448" cy="0"/>
          </a:xfrm>
          <a:prstGeom prst="line">
            <a:avLst/>
          </a:prstGeom>
          <a:solidFill>
            <a:schemeClr val="accent1"/>
          </a:solidFill>
          <a:ln w="19050" cap="flat" cmpd="sng" algn="ctr">
            <a:solidFill>
              <a:srgbClr val="FF0000"/>
            </a:solidFill>
            <a:prstDash val="solid"/>
            <a:round/>
            <a:headEnd type="none" w="med" len="med"/>
            <a:tailEnd type="none" w="med" len="med"/>
          </a:ln>
          <a:effectLst/>
        </p:spPr>
      </p:cxnSp>
      <p:sp>
        <p:nvSpPr>
          <p:cNvPr id="18" name="Title 1"/>
          <p:cNvSpPr>
            <a:spLocks noGrp="1"/>
          </p:cNvSpPr>
          <p:nvPr>
            <p:ph type="title"/>
          </p:nvPr>
        </p:nvSpPr>
        <p:spPr>
          <a:xfrm>
            <a:off x="457200" y="0"/>
            <a:ext cx="8229600" cy="1073472"/>
          </a:xfrm>
        </p:spPr>
        <p:txBody>
          <a:bodyPr anchor="ctr"/>
          <a:lstStyle/>
          <a:p>
            <a:pPr>
              <a:lnSpc>
                <a:spcPct val="100000"/>
              </a:lnSpc>
            </a:pPr>
            <a:r>
              <a:rPr lang="en-US" sz="3200" dirty="0" smtClean="0">
                <a:solidFill>
                  <a:srgbClr val="0000FF"/>
                </a:solidFill>
                <a:latin typeface="Arial" pitchFamily="34" charset="0"/>
                <a:cs typeface="Arial" pitchFamily="34" charset="0"/>
              </a:rPr>
              <a:t>REVEL: Adverse events</a:t>
            </a:r>
            <a:endParaRPr lang="en-US" sz="1800" dirty="0">
              <a:solidFill>
                <a:srgbClr val="0000FF"/>
              </a:solidFill>
              <a:latin typeface="Arial" pitchFamily="34" charset="0"/>
              <a:cs typeface="Arial" pitchFamily="34" charset="0"/>
            </a:endParaRPr>
          </a:p>
        </p:txBody>
      </p:sp>
    </p:spTree>
    <p:extLst>
      <p:ext uri="{BB962C8B-B14F-4D97-AF65-F5344CB8AC3E}">
        <p14:creationId xmlns:p14="http://schemas.microsoft.com/office/powerpoint/2010/main" val="1909638609"/>
      </p:ext>
    </p:extLst>
  </p:cSld>
  <p:clrMapOvr>
    <a:masterClrMapping/>
  </p:clrMapOvr>
  <p:transition spd="med"/>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Rectangle 5"/>
          <p:cNvSpPr txBox="1">
            <a:spLocks noChangeArrowheads="1"/>
          </p:cNvSpPr>
          <p:nvPr/>
        </p:nvSpPr>
        <p:spPr bwMode="auto">
          <a:xfrm>
            <a:off x="899592" y="2564904"/>
            <a:ext cx="7920880" cy="2304256"/>
          </a:xfrm>
          <a:prstGeom prst="rect">
            <a:avLst/>
          </a:prstGeom>
          <a:noFill/>
          <a:ln w="9525">
            <a:noFill/>
            <a:miter lim="800000"/>
            <a:headEnd/>
            <a:tailEnd/>
          </a:ln>
          <a:effectLst/>
        </p:spPr>
        <p:txBody>
          <a:bodyPr vert="horz" wrap="square" lIns="92075" tIns="46038" rIns="92075" bIns="46038" numCol="1" anchor="t" anchorCtr="1" compatLnSpc="1">
            <a:prstTxWarp prst="textNoShape">
              <a:avLst/>
            </a:prstTxWarp>
          </a:bodyPr>
          <a:lstStyle/>
          <a:p>
            <a:pPr fontAlgn="base">
              <a:lnSpc>
                <a:spcPct val="130000"/>
              </a:lnSpc>
              <a:spcBef>
                <a:spcPct val="0"/>
              </a:spcBef>
              <a:spcAft>
                <a:spcPct val="0"/>
              </a:spcAft>
              <a:buFont typeface="Arial" pitchFamily="34" charset="0"/>
              <a:buChar char="•"/>
              <a:defRPr/>
            </a:pPr>
            <a:r>
              <a:rPr lang="it-IT" sz="2400" b="1" kern="0" dirty="0" err="1">
                <a:solidFill>
                  <a:srgbClr val="DDDDDD"/>
                </a:solidFill>
              </a:rPr>
              <a:t>Blocking</a:t>
            </a:r>
            <a:r>
              <a:rPr lang="it-IT" sz="2400" b="1" kern="0" dirty="0">
                <a:solidFill>
                  <a:srgbClr val="DDDDDD"/>
                </a:solidFill>
              </a:rPr>
              <a:t> the RAS/MEK </a:t>
            </a:r>
            <a:r>
              <a:rPr lang="it-IT" sz="2400" b="1" kern="0" dirty="0" err="1">
                <a:solidFill>
                  <a:srgbClr val="DDDDDD"/>
                </a:solidFill>
              </a:rPr>
              <a:t>signaling</a:t>
            </a:r>
            <a:endParaRPr lang="it-IT" sz="2400" b="1" kern="0" dirty="0">
              <a:solidFill>
                <a:srgbClr val="DDDDDD"/>
              </a:solidFill>
            </a:endParaRPr>
          </a:p>
          <a:p>
            <a:pPr fontAlgn="base">
              <a:lnSpc>
                <a:spcPct val="130000"/>
              </a:lnSpc>
              <a:spcBef>
                <a:spcPct val="0"/>
              </a:spcBef>
              <a:spcAft>
                <a:spcPct val="0"/>
              </a:spcAft>
              <a:buFont typeface="Arial" pitchFamily="34" charset="0"/>
              <a:buChar char="•"/>
              <a:defRPr/>
            </a:pPr>
            <a:r>
              <a:rPr lang="it-IT" sz="2400" b="1" kern="0" dirty="0" err="1">
                <a:solidFill>
                  <a:srgbClr val="DDDDDD"/>
                </a:solidFill>
              </a:rPr>
              <a:t>Antibodies</a:t>
            </a:r>
            <a:r>
              <a:rPr lang="it-IT" sz="2400" b="1" kern="0" dirty="0">
                <a:solidFill>
                  <a:srgbClr val="DDDDDD"/>
                </a:solidFill>
              </a:rPr>
              <a:t> </a:t>
            </a:r>
            <a:r>
              <a:rPr lang="it-IT" sz="2400" b="1" kern="0" dirty="0" err="1">
                <a:solidFill>
                  <a:srgbClr val="DDDDDD"/>
                </a:solidFill>
              </a:rPr>
              <a:t>against</a:t>
            </a:r>
            <a:r>
              <a:rPr lang="it-IT" sz="2400" b="1" kern="0" dirty="0">
                <a:solidFill>
                  <a:srgbClr val="DDDDDD"/>
                </a:solidFill>
              </a:rPr>
              <a:t> the VEGF </a:t>
            </a:r>
            <a:r>
              <a:rPr lang="it-IT" sz="2400" b="1" kern="0" dirty="0" err="1">
                <a:solidFill>
                  <a:srgbClr val="DDDDDD"/>
                </a:solidFill>
              </a:rPr>
              <a:t>pathway</a:t>
            </a:r>
            <a:endParaRPr lang="it-IT" sz="2400" b="1" kern="0" dirty="0">
              <a:solidFill>
                <a:srgbClr val="DDDDDD"/>
              </a:solidFill>
            </a:endParaRPr>
          </a:p>
          <a:p>
            <a:pPr fontAlgn="base">
              <a:lnSpc>
                <a:spcPct val="130000"/>
              </a:lnSpc>
              <a:spcBef>
                <a:spcPct val="0"/>
              </a:spcBef>
              <a:spcAft>
                <a:spcPct val="0"/>
              </a:spcAft>
              <a:buFont typeface="Arial" pitchFamily="34" charset="0"/>
              <a:buChar char="•"/>
              <a:defRPr/>
            </a:pPr>
            <a:r>
              <a:rPr lang="it-IT" sz="2400" b="1" kern="0" dirty="0" err="1">
                <a:solidFill>
                  <a:schemeClr val="bg2"/>
                </a:solidFill>
              </a:rPr>
              <a:t>Multitarget</a:t>
            </a:r>
            <a:r>
              <a:rPr lang="it-IT" sz="2400" b="1" kern="0" dirty="0">
                <a:solidFill>
                  <a:schemeClr val="bg2"/>
                </a:solidFill>
              </a:rPr>
              <a:t> </a:t>
            </a:r>
            <a:r>
              <a:rPr lang="it-IT" sz="2400" b="1" kern="0" dirty="0" err="1">
                <a:solidFill>
                  <a:schemeClr val="bg2"/>
                </a:solidFill>
              </a:rPr>
              <a:t>agents</a:t>
            </a:r>
            <a:endParaRPr lang="it-IT" sz="2400" b="1" kern="0" dirty="0">
              <a:solidFill>
                <a:schemeClr val="bg2"/>
              </a:solidFill>
            </a:endParaRPr>
          </a:p>
          <a:p>
            <a:pPr fontAlgn="base">
              <a:lnSpc>
                <a:spcPct val="130000"/>
              </a:lnSpc>
              <a:spcBef>
                <a:spcPct val="0"/>
              </a:spcBef>
              <a:spcAft>
                <a:spcPct val="0"/>
              </a:spcAft>
              <a:buFont typeface="Arial" pitchFamily="34" charset="0"/>
              <a:buChar char="•"/>
              <a:defRPr/>
            </a:pPr>
            <a:r>
              <a:rPr lang="it-IT" sz="2400" b="1" kern="0" dirty="0" err="1">
                <a:solidFill>
                  <a:srgbClr val="DDDDDD"/>
                </a:solidFill>
              </a:rPr>
              <a:t>Combination</a:t>
            </a:r>
            <a:r>
              <a:rPr lang="it-IT" sz="2400" b="1" kern="0" dirty="0">
                <a:solidFill>
                  <a:srgbClr val="DDDDDD"/>
                </a:solidFill>
              </a:rPr>
              <a:t> </a:t>
            </a:r>
            <a:r>
              <a:rPr lang="it-IT" sz="2400" b="1" kern="0" dirty="0" err="1">
                <a:solidFill>
                  <a:srgbClr val="DDDDDD"/>
                </a:solidFill>
              </a:rPr>
              <a:t>therapies</a:t>
            </a:r>
            <a:endParaRPr lang="it-IT" sz="2400" b="1" kern="0" dirty="0">
              <a:solidFill>
                <a:srgbClr val="DDDDDD"/>
              </a:solidFill>
            </a:endParaRPr>
          </a:p>
        </p:txBody>
      </p:sp>
    </p:spTree>
    <p:extLst>
      <p:ext uri="{BB962C8B-B14F-4D97-AF65-F5344CB8AC3E}">
        <p14:creationId xmlns:p14="http://schemas.microsoft.com/office/powerpoint/2010/main" val="680769052"/>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 y="950168"/>
            <a:ext cx="8458200" cy="5791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ttangolo 4"/>
          <p:cNvSpPr/>
          <p:nvPr/>
        </p:nvSpPr>
        <p:spPr>
          <a:xfrm>
            <a:off x="683568" y="116632"/>
            <a:ext cx="8117532" cy="646331"/>
          </a:xfrm>
          <a:prstGeom prst="rect">
            <a:avLst/>
          </a:prstGeom>
        </p:spPr>
        <p:txBody>
          <a:bodyPr wrap="square">
            <a:spAutoFit/>
          </a:bodyPr>
          <a:lstStyle/>
          <a:p>
            <a:r>
              <a:rPr lang="en-US" b="1" dirty="0">
                <a:solidFill>
                  <a:srgbClr val="0000CC"/>
                </a:solidFill>
              </a:rPr>
              <a:t>Combination chemotherapy with targeted </a:t>
            </a:r>
            <a:r>
              <a:rPr lang="en-US" b="1" dirty="0" smtClean="0">
                <a:solidFill>
                  <a:srgbClr val="0000CC"/>
                </a:solidFill>
              </a:rPr>
              <a:t>therapy versus chemotherapy alone </a:t>
            </a:r>
            <a:r>
              <a:rPr lang="en-US" b="1" dirty="0">
                <a:solidFill>
                  <a:srgbClr val="0000CC"/>
                </a:solidFill>
              </a:rPr>
              <a:t>in second-line</a:t>
            </a:r>
          </a:p>
        </p:txBody>
      </p:sp>
    </p:spTree>
    <p:extLst>
      <p:ext uri="{BB962C8B-B14F-4D97-AF65-F5344CB8AC3E}">
        <p14:creationId xmlns:p14="http://schemas.microsoft.com/office/powerpoint/2010/main" val="2752187894"/>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Rettangolo 3"/>
          <p:cNvSpPr/>
          <p:nvPr/>
        </p:nvSpPr>
        <p:spPr>
          <a:xfrm>
            <a:off x="1043608" y="404664"/>
            <a:ext cx="7110536" cy="707886"/>
          </a:xfrm>
          <a:prstGeom prst="rect">
            <a:avLst/>
          </a:prstGeom>
        </p:spPr>
        <p:txBody>
          <a:bodyPr wrap="square">
            <a:spAutoFit/>
          </a:bodyPr>
          <a:lstStyle/>
          <a:p>
            <a:r>
              <a:rPr lang="it-IT" sz="2000" b="1" dirty="0" err="1">
                <a:solidFill>
                  <a:srgbClr val="0000FF"/>
                </a:solidFill>
              </a:rPr>
              <a:t>Vandetanib</a:t>
            </a:r>
            <a:r>
              <a:rPr lang="it-IT" sz="2000" b="1" dirty="0">
                <a:solidFill>
                  <a:srgbClr val="0000FF"/>
                </a:solidFill>
              </a:rPr>
              <a:t> +</a:t>
            </a:r>
            <a:r>
              <a:rPr lang="it-IT" sz="2000" b="1" dirty="0" smtClean="0">
                <a:solidFill>
                  <a:srgbClr val="0000FF"/>
                </a:solidFill>
              </a:rPr>
              <a:t> </a:t>
            </a:r>
            <a:r>
              <a:rPr lang="it-IT" sz="2000" b="1" dirty="0" err="1">
                <a:solidFill>
                  <a:srgbClr val="0000FF"/>
                </a:solidFill>
              </a:rPr>
              <a:t>docetaxel</a:t>
            </a:r>
            <a:r>
              <a:rPr lang="it-IT" sz="2000" b="1" dirty="0">
                <a:solidFill>
                  <a:srgbClr val="0000FF"/>
                </a:solidFill>
              </a:rPr>
              <a:t> </a:t>
            </a:r>
            <a:r>
              <a:rPr lang="it-IT" sz="2000" b="1" dirty="0" smtClean="0">
                <a:solidFill>
                  <a:srgbClr val="0000FF"/>
                </a:solidFill>
              </a:rPr>
              <a:t>vs </a:t>
            </a:r>
            <a:r>
              <a:rPr lang="it-IT" sz="2000" b="1" dirty="0" err="1">
                <a:solidFill>
                  <a:srgbClr val="0000FF"/>
                </a:solidFill>
              </a:rPr>
              <a:t>docetaxel</a:t>
            </a:r>
            <a:r>
              <a:rPr lang="it-IT" sz="2000" b="1" dirty="0">
                <a:solidFill>
                  <a:srgbClr val="0000FF"/>
                </a:solidFill>
              </a:rPr>
              <a:t> </a:t>
            </a:r>
            <a:r>
              <a:rPr lang="it-IT" sz="2000" b="1" dirty="0" err="1">
                <a:solidFill>
                  <a:srgbClr val="0000FF"/>
                </a:solidFill>
              </a:rPr>
              <a:t>as</a:t>
            </a:r>
            <a:r>
              <a:rPr lang="it-IT" sz="2000" b="1" dirty="0">
                <a:solidFill>
                  <a:srgbClr val="0000FF"/>
                </a:solidFill>
              </a:rPr>
              <a:t> </a:t>
            </a:r>
            <a:r>
              <a:rPr lang="it-IT" sz="2000" b="1" dirty="0" smtClean="0">
                <a:solidFill>
                  <a:srgbClr val="0000FF"/>
                </a:solidFill>
              </a:rPr>
              <a:t>2° line (</a:t>
            </a:r>
            <a:r>
              <a:rPr lang="it-IT" sz="2000" b="1" dirty="0">
                <a:solidFill>
                  <a:srgbClr val="0000FF"/>
                </a:solidFill>
              </a:rPr>
              <a:t>ZODIAC): a double-</a:t>
            </a:r>
            <a:r>
              <a:rPr lang="it-IT" sz="2000" b="1" dirty="0" err="1">
                <a:solidFill>
                  <a:srgbClr val="0000FF"/>
                </a:solidFill>
              </a:rPr>
              <a:t>blind</a:t>
            </a:r>
            <a:r>
              <a:rPr lang="it-IT" sz="2000" b="1" dirty="0">
                <a:solidFill>
                  <a:srgbClr val="0000FF"/>
                </a:solidFill>
              </a:rPr>
              <a:t>, </a:t>
            </a:r>
            <a:r>
              <a:rPr lang="it-IT" sz="2000" b="1" dirty="0" err="1">
                <a:solidFill>
                  <a:srgbClr val="0000FF"/>
                </a:solidFill>
              </a:rPr>
              <a:t>randomised</a:t>
            </a:r>
            <a:r>
              <a:rPr lang="it-IT" sz="2000" b="1" dirty="0">
                <a:solidFill>
                  <a:srgbClr val="0000FF"/>
                </a:solidFill>
              </a:rPr>
              <a:t>, </a:t>
            </a:r>
            <a:r>
              <a:rPr lang="it-IT" sz="2000" b="1" dirty="0" err="1">
                <a:solidFill>
                  <a:srgbClr val="0000FF"/>
                </a:solidFill>
              </a:rPr>
              <a:t>phase</a:t>
            </a:r>
            <a:r>
              <a:rPr lang="it-IT" sz="2000" b="1" dirty="0">
                <a:solidFill>
                  <a:srgbClr val="0000FF"/>
                </a:solidFill>
              </a:rPr>
              <a:t> 3 trial</a:t>
            </a:r>
          </a:p>
        </p:txBody>
      </p:sp>
      <p:grpSp>
        <p:nvGrpSpPr>
          <p:cNvPr id="5" name="Gruppo 3"/>
          <p:cNvGrpSpPr>
            <a:grpSpLocks/>
          </p:cNvGrpSpPr>
          <p:nvPr/>
        </p:nvGrpSpPr>
        <p:grpSpPr bwMode="auto">
          <a:xfrm>
            <a:off x="2463800" y="2022475"/>
            <a:ext cx="6659563" cy="3762375"/>
            <a:chOff x="2536825" y="2022475"/>
            <a:chExt cx="6671095" cy="3761636"/>
          </a:xfrm>
        </p:grpSpPr>
        <p:sp>
          <p:nvSpPr>
            <p:cNvPr id="8" name="Text Box 18"/>
            <p:cNvSpPr txBox="1">
              <a:spLocks noChangeArrowheads="1"/>
            </p:cNvSpPr>
            <p:nvPr/>
          </p:nvSpPr>
          <p:spPr bwMode="auto">
            <a:xfrm>
              <a:off x="6236120" y="2542449"/>
              <a:ext cx="2971800" cy="2492500"/>
            </a:xfrm>
            <a:prstGeom prst="rect">
              <a:avLst/>
            </a:prstGeom>
            <a:noFill/>
            <a:ln w="25400">
              <a:noFill/>
              <a:miter lim="800000"/>
              <a:headEnd type="none" w="sm" len="sm"/>
              <a:tailEnd type="none" w="sm" len="sm"/>
            </a:ln>
          </p:spPr>
          <p:txBody>
            <a:bodyPr>
              <a:spAutoFit/>
            </a:bodyPr>
            <a:lstStyle/>
            <a:p>
              <a:pPr eaLnBrk="0" fontAlgn="base" hangingPunct="0">
                <a:spcBef>
                  <a:spcPct val="0"/>
                </a:spcBef>
                <a:spcAft>
                  <a:spcPct val="0"/>
                </a:spcAft>
              </a:pPr>
              <a:r>
                <a:rPr lang="en-US" altLang="ja-JP" sz="1600" b="1" dirty="0">
                  <a:solidFill>
                    <a:srgbClr val="000000"/>
                  </a:solidFill>
                  <a:ea typeface="MS PGothic" pitchFamily="34" charset="-128"/>
                  <a:cs typeface="Arial" pitchFamily="34" charset="0"/>
                </a:rPr>
                <a:t>Primary</a:t>
              </a:r>
            </a:p>
            <a:p>
              <a:pPr eaLnBrk="0" fontAlgn="base" hangingPunct="0">
                <a:spcBef>
                  <a:spcPct val="0"/>
                </a:spcBef>
                <a:spcAft>
                  <a:spcPct val="0"/>
                </a:spcAft>
                <a:buFontTx/>
                <a:buChar char="•"/>
              </a:pPr>
              <a:r>
                <a:rPr lang="en-US" altLang="ja-JP" sz="1400" dirty="0" smtClean="0">
                  <a:solidFill>
                    <a:srgbClr val="000000"/>
                  </a:solidFill>
                  <a:ea typeface="MS PGothic" pitchFamily="34" charset="-128"/>
                  <a:cs typeface="Arial" pitchFamily="34" charset="0"/>
                </a:rPr>
                <a:t>PFS</a:t>
              </a:r>
              <a:endParaRPr lang="en-US" altLang="ja-JP" sz="1400" dirty="0">
                <a:solidFill>
                  <a:srgbClr val="000000"/>
                </a:solidFill>
                <a:ea typeface="MS PGothic" pitchFamily="34" charset="-128"/>
                <a:cs typeface="Arial" pitchFamily="34" charset="0"/>
              </a:endParaRPr>
            </a:p>
            <a:p>
              <a:pPr eaLnBrk="0" fontAlgn="base" hangingPunct="0">
                <a:spcBef>
                  <a:spcPct val="0"/>
                </a:spcBef>
                <a:spcAft>
                  <a:spcPct val="0"/>
                </a:spcAft>
                <a:buFontTx/>
                <a:buChar char="•"/>
              </a:pPr>
              <a:endParaRPr lang="en-US" altLang="ja-JP" sz="1400" dirty="0">
                <a:solidFill>
                  <a:srgbClr val="000000"/>
                </a:solidFill>
                <a:ea typeface="MS PGothic" pitchFamily="34" charset="-128"/>
                <a:cs typeface="Arial" pitchFamily="34" charset="0"/>
              </a:endParaRPr>
            </a:p>
            <a:p>
              <a:pPr eaLnBrk="0" fontAlgn="base" hangingPunct="0">
                <a:spcBef>
                  <a:spcPct val="0"/>
                </a:spcBef>
                <a:spcAft>
                  <a:spcPct val="0"/>
                </a:spcAft>
              </a:pPr>
              <a:endParaRPr lang="en-US" altLang="ja-JP" sz="1400" dirty="0">
                <a:solidFill>
                  <a:srgbClr val="000000"/>
                </a:solidFill>
                <a:ea typeface="MS PGothic" pitchFamily="34" charset="-128"/>
                <a:cs typeface="Arial" pitchFamily="34" charset="0"/>
              </a:endParaRPr>
            </a:p>
            <a:p>
              <a:pPr eaLnBrk="0" fontAlgn="base" hangingPunct="0">
                <a:spcBef>
                  <a:spcPct val="0"/>
                </a:spcBef>
                <a:spcAft>
                  <a:spcPct val="0"/>
                </a:spcAft>
              </a:pPr>
              <a:endParaRPr lang="en-US" altLang="ja-JP" sz="600" dirty="0">
                <a:solidFill>
                  <a:srgbClr val="000000"/>
                </a:solidFill>
                <a:ea typeface="MS PGothic" pitchFamily="34" charset="-128"/>
                <a:cs typeface="Arial" pitchFamily="34" charset="0"/>
              </a:endParaRPr>
            </a:p>
            <a:p>
              <a:pPr eaLnBrk="0" fontAlgn="base" hangingPunct="0">
                <a:spcBef>
                  <a:spcPct val="0"/>
                </a:spcBef>
                <a:spcAft>
                  <a:spcPct val="0"/>
                </a:spcAft>
              </a:pPr>
              <a:r>
                <a:rPr lang="en-US" altLang="ja-JP" sz="1600" b="1" dirty="0">
                  <a:solidFill>
                    <a:srgbClr val="000000"/>
                  </a:solidFill>
                  <a:ea typeface="MS PGothic" pitchFamily="34" charset="-128"/>
                  <a:cs typeface="Arial" pitchFamily="34" charset="0"/>
                </a:rPr>
                <a:t>Secondary</a:t>
              </a:r>
            </a:p>
            <a:p>
              <a:pPr eaLnBrk="0" fontAlgn="base" hangingPunct="0">
                <a:spcBef>
                  <a:spcPct val="0"/>
                </a:spcBef>
                <a:spcAft>
                  <a:spcPct val="0"/>
                </a:spcAft>
                <a:buFontTx/>
                <a:buChar char="•"/>
              </a:pPr>
              <a:r>
                <a:rPr lang="en-US" altLang="ja-JP" sz="1400" dirty="0" smtClean="0">
                  <a:solidFill>
                    <a:srgbClr val="000000"/>
                  </a:solidFill>
                  <a:ea typeface="MS PGothic" pitchFamily="34" charset="-128"/>
                  <a:cs typeface="Arial" pitchFamily="34" charset="0"/>
                </a:rPr>
                <a:t>OS</a:t>
              </a:r>
              <a:endParaRPr lang="en-US" altLang="ja-JP" sz="1400" dirty="0">
                <a:solidFill>
                  <a:srgbClr val="000000"/>
                </a:solidFill>
                <a:ea typeface="MS PGothic" pitchFamily="34" charset="-128"/>
                <a:cs typeface="Arial" pitchFamily="34" charset="0"/>
              </a:endParaRPr>
            </a:p>
            <a:p>
              <a:pPr eaLnBrk="0" fontAlgn="base" hangingPunct="0">
                <a:spcBef>
                  <a:spcPct val="0"/>
                </a:spcBef>
                <a:spcAft>
                  <a:spcPct val="0"/>
                </a:spcAft>
                <a:buFontTx/>
                <a:buChar char="•"/>
              </a:pPr>
              <a:r>
                <a:rPr lang="en-US" altLang="ja-JP" sz="1400" dirty="0">
                  <a:solidFill>
                    <a:srgbClr val="000000"/>
                  </a:solidFill>
                  <a:ea typeface="MS PGothic" pitchFamily="34" charset="-128"/>
                  <a:cs typeface="Arial" pitchFamily="34" charset="0"/>
                </a:rPr>
                <a:t>Objective Response Rate</a:t>
              </a:r>
            </a:p>
            <a:p>
              <a:pPr eaLnBrk="0" fontAlgn="base" hangingPunct="0">
                <a:spcBef>
                  <a:spcPct val="0"/>
                </a:spcBef>
                <a:spcAft>
                  <a:spcPct val="0"/>
                </a:spcAft>
                <a:buFontTx/>
                <a:buChar char="•"/>
              </a:pPr>
              <a:r>
                <a:rPr lang="en-US" altLang="ja-JP" sz="1400" dirty="0">
                  <a:solidFill>
                    <a:srgbClr val="000000"/>
                  </a:solidFill>
                  <a:ea typeface="MS PGothic" pitchFamily="34" charset="-128"/>
                  <a:cs typeface="Arial" pitchFamily="34" charset="0"/>
                </a:rPr>
                <a:t>Duration of Response</a:t>
              </a:r>
            </a:p>
            <a:p>
              <a:pPr eaLnBrk="0" fontAlgn="base" hangingPunct="0">
                <a:spcBef>
                  <a:spcPct val="0"/>
                </a:spcBef>
                <a:spcAft>
                  <a:spcPct val="0"/>
                </a:spcAft>
              </a:pPr>
              <a:endParaRPr lang="en-US" altLang="ja-JP" sz="1400" dirty="0">
                <a:solidFill>
                  <a:srgbClr val="000000"/>
                </a:solidFill>
                <a:ea typeface="MS PGothic" pitchFamily="34" charset="-128"/>
                <a:cs typeface="Arial" pitchFamily="34" charset="0"/>
              </a:endParaRPr>
            </a:p>
            <a:p>
              <a:pPr eaLnBrk="0" fontAlgn="base" hangingPunct="0">
                <a:spcBef>
                  <a:spcPct val="0"/>
                </a:spcBef>
                <a:spcAft>
                  <a:spcPct val="0"/>
                </a:spcAft>
                <a:buFontTx/>
                <a:buChar char="•"/>
              </a:pPr>
              <a:endParaRPr lang="en-US" altLang="ja-JP" sz="600" dirty="0">
                <a:solidFill>
                  <a:srgbClr val="000000"/>
                </a:solidFill>
                <a:ea typeface="MS PGothic" pitchFamily="34" charset="-128"/>
                <a:cs typeface="Arial" pitchFamily="34" charset="0"/>
              </a:endParaRPr>
            </a:p>
            <a:p>
              <a:pPr lvl="1" algn="r" eaLnBrk="0" fontAlgn="base" hangingPunct="0">
                <a:spcBef>
                  <a:spcPct val="0"/>
                </a:spcBef>
                <a:spcAft>
                  <a:spcPct val="0"/>
                </a:spcAft>
              </a:pPr>
              <a:r>
                <a:rPr lang="en-US" altLang="it-IT" sz="1400" dirty="0">
                  <a:solidFill>
                    <a:srgbClr val="000000"/>
                  </a:solidFill>
                  <a:ea typeface="MS PGothic" pitchFamily="34" charset="-128"/>
                  <a:cs typeface="Arial" pitchFamily="34" charset="0"/>
                </a:rPr>
                <a:t> </a:t>
              </a:r>
            </a:p>
          </p:txBody>
        </p:sp>
        <p:sp>
          <p:nvSpPr>
            <p:cNvPr id="9" name="AutoShape 7"/>
            <p:cNvSpPr>
              <a:spLocks noChangeArrowheads="1"/>
            </p:cNvSpPr>
            <p:nvPr/>
          </p:nvSpPr>
          <p:spPr bwMode="auto">
            <a:xfrm>
              <a:off x="3263900" y="2022475"/>
              <a:ext cx="2370138" cy="1635125"/>
            </a:xfrm>
            <a:prstGeom prst="roundRect">
              <a:avLst>
                <a:gd name="adj" fmla="val 16667"/>
              </a:avLst>
            </a:prstGeom>
            <a:solidFill>
              <a:srgbClr val="DDDDDD"/>
            </a:solidFill>
            <a:ln w="25400">
              <a:solidFill>
                <a:schemeClr val="tx1"/>
              </a:solidFill>
              <a:round/>
              <a:headEnd type="none" w="sm" len="sm"/>
              <a:tailEnd type="none" w="sm" len="sm"/>
            </a:ln>
          </p:spPr>
          <p:txBody>
            <a:bodyPr wrap="none" anchor="ctr"/>
            <a:lstStyle/>
            <a:p>
              <a:pPr algn="ctr" eaLnBrk="0" fontAlgn="base" hangingPunct="0">
                <a:spcBef>
                  <a:spcPct val="30000"/>
                </a:spcBef>
                <a:spcAft>
                  <a:spcPct val="0"/>
                </a:spcAft>
              </a:pPr>
              <a:r>
                <a:rPr lang="en-US" altLang="it-IT" sz="1400" b="1" dirty="0" err="1" smtClean="0">
                  <a:solidFill>
                    <a:srgbClr val="FF0000"/>
                  </a:solidFill>
                  <a:ea typeface="MS PGothic" pitchFamily="34" charset="-128"/>
                  <a:cs typeface="Arial" pitchFamily="34" charset="0"/>
                </a:rPr>
                <a:t>Vandetanib</a:t>
              </a:r>
              <a:r>
                <a:rPr lang="en-GB" altLang="it-IT" sz="1400" b="1" dirty="0" smtClean="0">
                  <a:solidFill>
                    <a:srgbClr val="FF0000"/>
                  </a:solidFill>
                  <a:ea typeface="MS PGothic" pitchFamily="34" charset="-128"/>
                  <a:cs typeface="Arial" pitchFamily="34" charset="0"/>
                </a:rPr>
                <a:t> </a:t>
              </a:r>
              <a:r>
                <a:rPr lang="en-GB" altLang="it-IT" sz="1400" b="1" dirty="0" smtClean="0">
                  <a:solidFill>
                    <a:schemeClr val="bg2"/>
                  </a:solidFill>
                  <a:ea typeface="MS PGothic" pitchFamily="34" charset="-128"/>
                  <a:cs typeface="Arial" pitchFamily="34" charset="0"/>
                </a:rPr>
                <a:t>100</a:t>
              </a:r>
              <a:r>
                <a:rPr lang="en-GB" altLang="it-IT" sz="1400" b="1" dirty="0" smtClean="0">
                  <a:solidFill>
                    <a:srgbClr val="000000"/>
                  </a:solidFill>
                  <a:ea typeface="MS PGothic" pitchFamily="34" charset="-128"/>
                  <a:cs typeface="Arial" pitchFamily="34" charset="0"/>
                </a:rPr>
                <a:t> mg/die </a:t>
              </a:r>
              <a:endParaRPr lang="en-GB" altLang="it-IT" sz="1400" b="1" dirty="0">
                <a:solidFill>
                  <a:srgbClr val="000000"/>
                </a:solidFill>
                <a:ea typeface="MS PGothic" pitchFamily="34" charset="-128"/>
                <a:cs typeface="Arial" pitchFamily="34" charset="0"/>
              </a:endParaRPr>
            </a:p>
            <a:p>
              <a:pPr algn="ctr" eaLnBrk="0" fontAlgn="base" hangingPunct="0">
                <a:spcBef>
                  <a:spcPct val="30000"/>
                </a:spcBef>
                <a:spcAft>
                  <a:spcPct val="0"/>
                </a:spcAft>
              </a:pPr>
              <a:r>
                <a:rPr lang="en-GB" altLang="it-IT" sz="1400" b="1" dirty="0" smtClean="0">
                  <a:solidFill>
                    <a:srgbClr val="000000"/>
                  </a:solidFill>
                  <a:ea typeface="MS PGothic" pitchFamily="34" charset="-128"/>
                  <a:cs typeface="Arial" pitchFamily="34" charset="0"/>
                </a:rPr>
                <a:t>+ </a:t>
              </a:r>
              <a:endParaRPr lang="en-GB" altLang="it-IT" sz="1400" b="1" dirty="0">
                <a:solidFill>
                  <a:srgbClr val="000000"/>
                </a:solidFill>
                <a:ea typeface="MS PGothic" pitchFamily="34" charset="-128"/>
                <a:cs typeface="Arial" pitchFamily="34" charset="0"/>
              </a:endParaRPr>
            </a:p>
            <a:p>
              <a:pPr algn="ctr" eaLnBrk="0" fontAlgn="base" hangingPunct="0">
                <a:spcBef>
                  <a:spcPct val="30000"/>
                </a:spcBef>
                <a:spcAft>
                  <a:spcPct val="0"/>
                </a:spcAft>
              </a:pPr>
              <a:r>
                <a:rPr lang="en-GB" altLang="it-IT" sz="1400" b="1" dirty="0" err="1" smtClean="0">
                  <a:solidFill>
                    <a:srgbClr val="000000"/>
                  </a:solidFill>
                  <a:ea typeface="MS PGothic" pitchFamily="34" charset="-128"/>
                  <a:cs typeface="Arial" pitchFamily="34" charset="0"/>
                </a:rPr>
                <a:t>Docetaxel</a:t>
              </a:r>
              <a:r>
                <a:rPr lang="en-GB" altLang="it-IT" sz="1400" b="1" dirty="0" smtClean="0">
                  <a:solidFill>
                    <a:srgbClr val="000000"/>
                  </a:solidFill>
                  <a:ea typeface="MS PGothic" pitchFamily="34" charset="-128"/>
                  <a:cs typeface="Arial" pitchFamily="34" charset="0"/>
                </a:rPr>
                <a:t> </a:t>
              </a:r>
              <a:r>
                <a:rPr lang="en-GB" altLang="it-IT" sz="1400" b="1" dirty="0">
                  <a:solidFill>
                    <a:srgbClr val="000000"/>
                  </a:solidFill>
                  <a:ea typeface="MS PGothic" pitchFamily="34" charset="-128"/>
                  <a:cs typeface="Arial" pitchFamily="34" charset="0"/>
                </a:rPr>
                <a:t>75 mg/m2 </a:t>
              </a:r>
              <a:r>
                <a:rPr lang="en-GB" altLang="it-IT" sz="1400" b="1" dirty="0" smtClean="0">
                  <a:solidFill>
                    <a:srgbClr val="000000"/>
                  </a:solidFill>
                  <a:ea typeface="MS PGothic" pitchFamily="34" charset="-128"/>
                  <a:cs typeface="Arial" pitchFamily="34" charset="0"/>
                </a:rPr>
                <a:t>q21</a:t>
              </a:r>
              <a:endParaRPr lang="en-GB" altLang="it-IT" sz="1400" b="1" dirty="0">
                <a:solidFill>
                  <a:srgbClr val="000000"/>
                </a:solidFill>
                <a:ea typeface="MS PGothic" pitchFamily="34" charset="-128"/>
                <a:cs typeface="Arial" pitchFamily="34" charset="0"/>
              </a:endParaRPr>
            </a:p>
          </p:txBody>
        </p:sp>
        <p:sp>
          <p:nvSpPr>
            <p:cNvPr id="10" name="Rectangle 12"/>
            <p:cNvSpPr>
              <a:spLocks noChangeArrowheads="1"/>
            </p:cNvSpPr>
            <p:nvPr/>
          </p:nvSpPr>
          <p:spPr bwMode="auto">
            <a:xfrm>
              <a:off x="3146425" y="3739126"/>
              <a:ext cx="2293938" cy="385763"/>
            </a:xfrm>
            <a:prstGeom prst="rect">
              <a:avLst/>
            </a:prstGeom>
            <a:noFill/>
            <a:ln w="9525">
              <a:noFill/>
              <a:miter lim="800000"/>
              <a:headEnd/>
              <a:tailEnd/>
            </a:ln>
          </p:spPr>
          <p:txBody>
            <a:bodyPr lIns="92075" tIns="46038" rIns="92075" bIns="46038"/>
            <a:lstStyle/>
            <a:p>
              <a:pPr marL="379413" indent="-379413" algn="ctr" eaLnBrk="0" fontAlgn="base" hangingPunct="0">
                <a:lnSpc>
                  <a:spcPct val="80000"/>
                </a:lnSpc>
                <a:spcBef>
                  <a:spcPct val="20000"/>
                </a:spcBef>
                <a:spcAft>
                  <a:spcPct val="30000"/>
                </a:spcAft>
                <a:buClr>
                  <a:srgbClr val="BBE0E3"/>
                </a:buClr>
                <a:buSzPct val="80000"/>
                <a:buFont typeface="Wingdings" pitchFamily="2" charset="2"/>
                <a:buNone/>
              </a:pPr>
              <a:r>
                <a:rPr lang="en-GB" altLang="it-IT" sz="1600">
                  <a:solidFill>
                    <a:srgbClr val="00003E"/>
                  </a:solidFill>
                  <a:ea typeface="MS PGothic" pitchFamily="34" charset="-128"/>
                  <a:cs typeface="Arial" pitchFamily="34" charset="0"/>
                </a:rPr>
                <a:t>1:1 randomisation</a:t>
              </a:r>
            </a:p>
          </p:txBody>
        </p:sp>
        <p:sp>
          <p:nvSpPr>
            <p:cNvPr id="11" name="AutoShape 7"/>
            <p:cNvSpPr>
              <a:spLocks noChangeArrowheads="1"/>
            </p:cNvSpPr>
            <p:nvPr/>
          </p:nvSpPr>
          <p:spPr bwMode="auto">
            <a:xfrm>
              <a:off x="3327535" y="4178595"/>
              <a:ext cx="2306505" cy="1605516"/>
            </a:xfrm>
            <a:prstGeom prst="roundRect">
              <a:avLst>
                <a:gd name="adj" fmla="val 16667"/>
              </a:avLst>
            </a:prstGeom>
            <a:solidFill>
              <a:schemeClr val="bg1">
                <a:lumMod val="25000"/>
                <a:lumOff val="75000"/>
              </a:schemeClr>
            </a:solidFill>
            <a:ln w="25400">
              <a:solidFill>
                <a:schemeClr val="tx1"/>
              </a:solidFill>
              <a:round/>
              <a:headEnd type="none" w="sm" len="sm"/>
              <a:tailEnd type="none" w="sm" len="sm"/>
            </a:ln>
          </p:spPr>
          <p:txBody>
            <a:bodyPr wrap="none" anchor="ctr"/>
            <a:lstStyle/>
            <a:p>
              <a:pPr algn="ctr" eaLnBrk="0" fontAlgn="base" hangingPunct="0">
                <a:spcBef>
                  <a:spcPct val="30000"/>
                </a:spcBef>
                <a:spcAft>
                  <a:spcPct val="0"/>
                </a:spcAft>
              </a:pPr>
              <a:r>
                <a:rPr lang="en-GB" altLang="it-IT" sz="1400" b="1" dirty="0" smtClean="0">
                  <a:solidFill>
                    <a:srgbClr val="000000"/>
                  </a:solidFill>
                  <a:ea typeface="MS PGothic" pitchFamily="34" charset="-128"/>
                  <a:cs typeface="Arial" pitchFamily="34" charset="0"/>
                </a:rPr>
                <a:t>Placebo</a:t>
              </a:r>
            </a:p>
            <a:p>
              <a:pPr algn="ctr" eaLnBrk="0" fontAlgn="base" hangingPunct="0">
                <a:spcBef>
                  <a:spcPct val="30000"/>
                </a:spcBef>
                <a:spcAft>
                  <a:spcPct val="0"/>
                </a:spcAft>
              </a:pPr>
              <a:r>
                <a:rPr lang="en-GB" altLang="it-IT" sz="1400" b="1" dirty="0">
                  <a:solidFill>
                    <a:srgbClr val="000000"/>
                  </a:solidFill>
                  <a:ea typeface="MS PGothic" pitchFamily="34" charset="-128"/>
                  <a:cs typeface="Arial" pitchFamily="34" charset="0"/>
                </a:rPr>
                <a:t>+</a:t>
              </a:r>
            </a:p>
            <a:p>
              <a:pPr algn="ctr" eaLnBrk="0" fontAlgn="base" hangingPunct="0">
                <a:spcBef>
                  <a:spcPct val="30000"/>
                </a:spcBef>
                <a:spcAft>
                  <a:spcPct val="0"/>
                </a:spcAft>
              </a:pPr>
              <a:r>
                <a:rPr lang="en-GB" altLang="it-IT" sz="1400" b="1" dirty="0" err="1" smtClean="0">
                  <a:solidFill>
                    <a:srgbClr val="000000"/>
                  </a:solidFill>
                  <a:ea typeface="MS PGothic" pitchFamily="34" charset="-128"/>
                  <a:cs typeface="Arial" pitchFamily="34" charset="0"/>
                </a:rPr>
                <a:t>Docetaxel</a:t>
              </a:r>
              <a:r>
                <a:rPr lang="en-GB" altLang="it-IT" sz="1400" b="1" dirty="0" smtClean="0">
                  <a:solidFill>
                    <a:srgbClr val="000000"/>
                  </a:solidFill>
                  <a:ea typeface="MS PGothic" pitchFamily="34" charset="-128"/>
                  <a:cs typeface="Arial" pitchFamily="34" charset="0"/>
                </a:rPr>
                <a:t> </a:t>
              </a:r>
              <a:r>
                <a:rPr lang="en-GB" altLang="it-IT" sz="1400" b="1" dirty="0">
                  <a:solidFill>
                    <a:srgbClr val="000000"/>
                  </a:solidFill>
                  <a:ea typeface="MS PGothic" pitchFamily="34" charset="-128"/>
                  <a:cs typeface="Arial" pitchFamily="34" charset="0"/>
                </a:rPr>
                <a:t>75 mg/m2 </a:t>
              </a:r>
              <a:r>
                <a:rPr lang="en-GB" altLang="it-IT" sz="1400" b="1" dirty="0" smtClean="0">
                  <a:solidFill>
                    <a:srgbClr val="000000"/>
                  </a:solidFill>
                  <a:ea typeface="MS PGothic" pitchFamily="34" charset="-128"/>
                  <a:cs typeface="Arial" pitchFamily="34" charset="0"/>
                </a:rPr>
                <a:t>q21</a:t>
              </a:r>
              <a:endParaRPr lang="en-GB" altLang="it-IT" sz="1400" b="1" dirty="0">
                <a:solidFill>
                  <a:srgbClr val="000000"/>
                </a:solidFill>
                <a:ea typeface="MS PGothic" pitchFamily="34" charset="-128"/>
                <a:cs typeface="Arial" pitchFamily="34" charset="0"/>
              </a:endParaRPr>
            </a:p>
          </p:txBody>
        </p:sp>
        <p:sp>
          <p:nvSpPr>
            <p:cNvPr id="12" name="Line 9"/>
            <p:cNvSpPr>
              <a:spLocks noChangeShapeType="1"/>
            </p:cNvSpPr>
            <p:nvPr/>
          </p:nvSpPr>
          <p:spPr bwMode="auto">
            <a:xfrm flipV="1">
              <a:off x="2536825" y="2895600"/>
              <a:ext cx="739775" cy="566738"/>
            </a:xfrm>
            <a:prstGeom prst="line">
              <a:avLst/>
            </a:prstGeom>
            <a:noFill/>
            <a:ln w="57150">
              <a:solidFill>
                <a:schemeClr val="bg1"/>
              </a:solidFill>
              <a:round/>
              <a:headEnd type="none" w="sm" len="sm"/>
              <a:tailEnd type="triangle" w="med" len="sm"/>
            </a:ln>
          </p:spPr>
          <p:txBody>
            <a:bodyPr>
              <a:spAutoFit/>
            </a:bodyPr>
            <a:lstStyle/>
            <a:p>
              <a:pPr fontAlgn="base">
                <a:spcBef>
                  <a:spcPct val="0"/>
                </a:spcBef>
                <a:spcAft>
                  <a:spcPct val="0"/>
                </a:spcAft>
              </a:pPr>
              <a:endParaRPr lang="it-IT">
                <a:solidFill>
                  <a:srgbClr val="FFFFFF"/>
                </a:solidFill>
                <a:ea typeface="MS PGothic" pitchFamily="34" charset="-128"/>
                <a:cs typeface="Arial" pitchFamily="34" charset="0"/>
              </a:endParaRPr>
            </a:p>
          </p:txBody>
        </p:sp>
        <p:sp>
          <p:nvSpPr>
            <p:cNvPr id="13" name="Line 10"/>
            <p:cNvSpPr>
              <a:spLocks noChangeShapeType="1"/>
            </p:cNvSpPr>
            <p:nvPr/>
          </p:nvSpPr>
          <p:spPr bwMode="auto">
            <a:xfrm>
              <a:off x="2549525" y="4078288"/>
              <a:ext cx="727075" cy="569912"/>
            </a:xfrm>
            <a:prstGeom prst="line">
              <a:avLst/>
            </a:prstGeom>
            <a:noFill/>
            <a:ln w="57150">
              <a:solidFill>
                <a:schemeClr val="bg1"/>
              </a:solidFill>
              <a:round/>
              <a:headEnd type="none" w="sm" len="sm"/>
              <a:tailEnd type="triangle" w="med" len="sm"/>
            </a:ln>
          </p:spPr>
          <p:txBody>
            <a:bodyPr>
              <a:spAutoFit/>
            </a:bodyPr>
            <a:lstStyle/>
            <a:p>
              <a:pPr fontAlgn="base">
                <a:spcBef>
                  <a:spcPct val="0"/>
                </a:spcBef>
                <a:spcAft>
                  <a:spcPct val="0"/>
                </a:spcAft>
              </a:pPr>
              <a:endParaRPr lang="it-IT">
                <a:solidFill>
                  <a:srgbClr val="FFFFFF"/>
                </a:solidFill>
                <a:ea typeface="MS PGothic" pitchFamily="34" charset="-128"/>
                <a:cs typeface="Arial" pitchFamily="34" charset="0"/>
              </a:endParaRPr>
            </a:p>
          </p:txBody>
        </p:sp>
      </p:grpSp>
      <p:sp>
        <p:nvSpPr>
          <p:cNvPr id="14" name="AutoShape 15"/>
          <p:cNvSpPr>
            <a:spLocks noChangeArrowheads="1"/>
          </p:cNvSpPr>
          <p:nvPr/>
        </p:nvSpPr>
        <p:spPr bwMode="auto">
          <a:xfrm>
            <a:off x="76200" y="2514600"/>
            <a:ext cx="2439988" cy="2286000"/>
          </a:xfrm>
          <a:prstGeom prst="roundRect">
            <a:avLst>
              <a:gd name="adj" fmla="val 16667"/>
            </a:avLst>
          </a:prstGeom>
          <a:solidFill>
            <a:schemeClr val="tx1"/>
          </a:solidFill>
          <a:ln w="38100">
            <a:solidFill>
              <a:schemeClr val="bg2">
                <a:lumMod val="50000"/>
              </a:schemeClr>
            </a:solidFill>
            <a:round/>
            <a:headEnd/>
            <a:tailEnd/>
          </a:ln>
        </p:spPr>
        <p:txBody>
          <a:bodyPr lIns="90488" tIns="44450" rIns="90488" bIns="44450" anchor="ctr"/>
          <a:lstStyle>
            <a:lvl1pPr marL="282575" indent="-282575">
              <a:defRPr>
                <a:solidFill>
                  <a:schemeClr val="tx1"/>
                </a:solidFill>
                <a:latin typeface="Arial" pitchFamily="34" charset="0"/>
                <a:ea typeface="ＭＳ Ｐゴシック" pitchFamily="34" charset="-128"/>
              </a:defRPr>
            </a:lvl1pPr>
            <a:lvl2pPr marL="37931725" indent="-37474525">
              <a:defRPr>
                <a:solidFill>
                  <a:schemeClr val="tx1"/>
                </a:solidFill>
                <a:latin typeface="Arial" pitchFamily="34" charset="0"/>
                <a:ea typeface="ＭＳ Ｐゴシック" pitchFamily="34" charset="-128"/>
              </a:defRPr>
            </a:lvl2pPr>
            <a:lvl3pPr>
              <a:defRPr>
                <a:solidFill>
                  <a:schemeClr val="tx1"/>
                </a:solidFill>
                <a:latin typeface="Arial" pitchFamily="34" charset="0"/>
                <a:ea typeface="ＭＳ Ｐゴシック" pitchFamily="34" charset="-128"/>
              </a:defRPr>
            </a:lvl3pPr>
            <a:lvl4pPr>
              <a:defRPr>
                <a:solidFill>
                  <a:schemeClr val="tx1"/>
                </a:solidFill>
                <a:latin typeface="Arial" pitchFamily="34" charset="0"/>
                <a:ea typeface="ＭＳ Ｐゴシック" pitchFamily="34" charset="-128"/>
              </a:defRPr>
            </a:lvl4pPr>
            <a:lvl5pPr>
              <a:defRPr>
                <a:solidFill>
                  <a:schemeClr val="tx1"/>
                </a:solidFill>
                <a:latin typeface="Arial" pitchFamily="34" charset="0"/>
                <a:ea typeface="ＭＳ Ｐゴシック" pitchFamily="34" charset="-128"/>
              </a:defRPr>
            </a:lvl5pPr>
            <a:lvl6pPr marL="457200" fontAlgn="base">
              <a:spcBef>
                <a:spcPct val="0"/>
              </a:spcBef>
              <a:spcAft>
                <a:spcPct val="0"/>
              </a:spcAft>
              <a:defRPr>
                <a:solidFill>
                  <a:schemeClr val="tx1"/>
                </a:solidFill>
                <a:latin typeface="Arial" pitchFamily="34" charset="0"/>
                <a:ea typeface="ＭＳ Ｐゴシック" pitchFamily="34" charset="-128"/>
              </a:defRPr>
            </a:lvl6pPr>
            <a:lvl7pPr marL="914400" fontAlgn="base">
              <a:spcBef>
                <a:spcPct val="0"/>
              </a:spcBef>
              <a:spcAft>
                <a:spcPct val="0"/>
              </a:spcAft>
              <a:defRPr>
                <a:solidFill>
                  <a:schemeClr val="tx1"/>
                </a:solidFill>
                <a:latin typeface="Arial" pitchFamily="34" charset="0"/>
                <a:ea typeface="ＭＳ Ｐゴシック" pitchFamily="34" charset="-128"/>
              </a:defRPr>
            </a:lvl7pPr>
            <a:lvl8pPr marL="1371600" fontAlgn="base">
              <a:spcBef>
                <a:spcPct val="0"/>
              </a:spcBef>
              <a:spcAft>
                <a:spcPct val="0"/>
              </a:spcAft>
              <a:defRPr>
                <a:solidFill>
                  <a:schemeClr val="tx1"/>
                </a:solidFill>
                <a:latin typeface="Arial" pitchFamily="34" charset="0"/>
                <a:ea typeface="ＭＳ Ｐゴシック" pitchFamily="34" charset="-128"/>
              </a:defRPr>
            </a:lvl8pPr>
            <a:lvl9pPr marL="1828800" fontAlgn="base">
              <a:spcBef>
                <a:spcPct val="0"/>
              </a:spcBef>
              <a:spcAft>
                <a:spcPct val="0"/>
              </a:spcAft>
              <a:defRPr>
                <a:solidFill>
                  <a:schemeClr val="tx1"/>
                </a:solidFill>
                <a:latin typeface="Arial" pitchFamily="34" charset="0"/>
                <a:ea typeface="ＭＳ Ｐゴシック" pitchFamily="34" charset="-128"/>
              </a:defRPr>
            </a:lvl9pPr>
          </a:lstStyle>
          <a:p>
            <a:pPr eaLnBrk="0" fontAlgn="base" hangingPunct="0">
              <a:lnSpc>
                <a:spcPct val="80000"/>
              </a:lnSpc>
              <a:spcBef>
                <a:spcPct val="15000"/>
              </a:spcBef>
              <a:spcAft>
                <a:spcPct val="15000"/>
              </a:spcAft>
              <a:buClr>
                <a:srgbClr val="000000"/>
              </a:buClr>
              <a:buFont typeface="Wingdings" pitchFamily="2" charset="2"/>
              <a:buNone/>
              <a:defRPr/>
            </a:pPr>
            <a:endParaRPr lang="en-US" altLang="ja-JP" b="1" dirty="0">
              <a:solidFill>
                <a:srgbClr val="000000"/>
              </a:solidFill>
              <a:latin typeface="+mn-lt"/>
              <a:cs typeface="Arial" pitchFamily="34" charset="0"/>
            </a:endParaRPr>
          </a:p>
          <a:p>
            <a:pPr eaLnBrk="0" fontAlgn="base" hangingPunct="0">
              <a:lnSpc>
                <a:spcPct val="80000"/>
              </a:lnSpc>
              <a:spcBef>
                <a:spcPct val="15000"/>
              </a:spcBef>
              <a:spcAft>
                <a:spcPct val="15000"/>
              </a:spcAft>
              <a:buClr>
                <a:srgbClr val="000000"/>
              </a:buClr>
              <a:buFont typeface="Wingdings" pitchFamily="2" charset="2"/>
              <a:buNone/>
              <a:defRPr/>
            </a:pPr>
            <a:r>
              <a:rPr lang="en-US" altLang="it-IT" b="1" u="sng" dirty="0">
                <a:solidFill>
                  <a:srgbClr val="000000"/>
                </a:solidFill>
                <a:latin typeface="+mn-lt"/>
                <a:cs typeface="Arial" pitchFamily="34" charset="0"/>
              </a:rPr>
              <a:t>Patients:</a:t>
            </a:r>
          </a:p>
          <a:p>
            <a:pPr eaLnBrk="0" fontAlgn="base" hangingPunct="0">
              <a:lnSpc>
                <a:spcPct val="80000"/>
              </a:lnSpc>
              <a:spcBef>
                <a:spcPct val="15000"/>
              </a:spcBef>
              <a:spcAft>
                <a:spcPct val="15000"/>
              </a:spcAft>
              <a:buClr>
                <a:srgbClr val="000000"/>
              </a:buClr>
              <a:buFont typeface="Wingdings" pitchFamily="2" charset="2"/>
              <a:buNone/>
              <a:defRPr/>
            </a:pPr>
            <a:r>
              <a:rPr lang="en-US" altLang="it-IT" b="1" dirty="0">
                <a:solidFill>
                  <a:srgbClr val="000000"/>
                </a:solidFill>
                <a:latin typeface="+mn-lt"/>
                <a:cs typeface="Arial" pitchFamily="34" charset="0"/>
              </a:rPr>
              <a:t>NSCLC (IIIB–IV)</a:t>
            </a:r>
          </a:p>
          <a:p>
            <a:pPr eaLnBrk="0" fontAlgn="base" hangingPunct="0">
              <a:lnSpc>
                <a:spcPct val="80000"/>
              </a:lnSpc>
              <a:spcBef>
                <a:spcPct val="15000"/>
              </a:spcBef>
              <a:spcAft>
                <a:spcPct val="15000"/>
              </a:spcAft>
              <a:buClr>
                <a:srgbClr val="000000"/>
              </a:buClr>
              <a:buFont typeface="Wingdings" pitchFamily="2" charset="2"/>
              <a:buNone/>
              <a:defRPr/>
            </a:pPr>
            <a:r>
              <a:rPr lang="en-US" altLang="it-IT" b="1" dirty="0">
                <a:solidFill>
                  <a:srgbClr val="000000"/>
                </a:solidFill>
                <a:latin typeface="+mn-lt"/>
                <a:cs typeface="Arial" pitchFamily="34" charset="0"/>
              </a:rPr>
              <a:t>2</a:t>
            </a:r>
            <a:r>
              <a:rPr lang="en-US" altLang="it-IT" b="1" baseline="30000" dirty="0">
                <a:solidFill>
                  <a:srgbClr val="000000"/>
                </a:solidFill>
                <a:latin typeface="+mn-lt"/>
                <a:cs typeface="Arial" pitchFamily="34" charset="0"/>
              </a:rPr>
              <a:t>nd</a:t>
            </a:r>
            <a:r>
              <a:rPr lang="en-US" altLang="it-IT" b="1" dirty="0">
                <a:solidFill>
                  <a:srgbClr val="000000"/>
                </a:solidFill>
                <a:latin typeface="+mn-lt"/>
                <a:cs typeface="Arial" pitchFamily="34" charset="0"/>
              </a:rPr>
              <a:t> line </a:t>
            </a:r>
            <a:r>
              <a:rPr lang="en-US" altLang="it-IT" b="1" dirty="0" smtClean="0">
                <a:solidFill>
                  <a:srgbClr val="000000"/>
                </a:solidFill>
                <a:latin typeface="+mn-lt"/>
                <a:cs typeface="Arial" pitchFamily="34" charset="0"/>
              </a:rPr>
              <a:t>patients</a:t>
            </a:r>
          </a:p>
          <a:p>
            <a:pPr eaLnBrk="0" fontAlgn="base" hangingPunct="0">
              <a:lnSpc>
                <a:spcPct val="80000"/>
              </a:lnSpc>
              <a:spcBef>
                <a:spcPct val="15000"/>
              </a:spcBef>
              <a:spcAft>
                <a:spcPct val="15000"/>
              </a:spcAft>
              <a:buClr>
                <a:srgbClr val="000000"/>
              </a:buClr>
              <a:buFont typeface="Wingdings" pitchFamily="2" charset="2"/>
              <a:buNone/>
              <a:defRPr/>
            </a:pPr>
            <a:r>
              <a:rPr lang="en-US" altLang="it-IT" b="1" dirty="0" smtClean="0">
                <a:solidFill>
                  <a:srgbClr val="000000"/>
                </a:solidFill>
                <a:latin typeface="+mn-lt"/>
                <a:cs typeface="Arial" pitchFamily="34" charset="0"/>
              </a:rPr>
              <a:t>1391 </a:t>
            </a:r>
            <a:r>
              <a:rPr lang="en-US" altLang="it-IT" b="1" dirty="0" err="1" smtClean="0">
                <a:solidFill>
                  <a:srgbClr val="000000"/>
                </a:solidFill>
                <a:latin typeface="+mn-lt"/>
                <a:cs typeface="Arial" pitchFamily="34" charset="0"/>
              </a:rPr>
              <a:t>pz</a:t>
            </a:r>
            <a:endParaRPr lang="en-US" altLang="it-IT" b="1" dirty="0">
              <a:solidFill>
                <a:srgbClr val="000000"/>
              </a:solidFill>
              <a:latin typeface="+mn-lt"/>
              <a:cs typeface="Arial" pitchFamily="34" charset="0"/>
            </a:endParaRPr>
          </a:p>
          <a:p>
            <a:pPr eaLnBrk="0" fontAlgn="base" hangingPunct="0">
              <a:lnSpc>
                <a:spcPct val="80000"/>
              </a:lnSpc>
              <a:spcBef>
                <a:spcPct val="15000"/>
              </a:spcBef>
              <a:spcAft>
                <a:spcPct val="15000"/>
              </a:spcAft>
              <a:buClr>
                <a:srgbClr val="000000"/>
              </a:buClr>
              <a:buFont typeface="Wingdings" pitchFamily="2" charset="2"/>
              <a:buNone/>
              <a:defRPr/>
            </a:pPr>
            <a:endParaRPr lang="en-US" altLang="it-IT" sz="1600" b="1" dirty="0">
              <a:solidFill>
                <a:srgbClr val="000000"/>
              </a:solidFill>
              <a:latin typeface="+mn-lt"/>
              <a:cs typeface="Arial" pitchFamily="34" charset="0"/>
            </a:endParaRPr>
          </a:p>
        </p:txBody>
      </p:sp>
      <p:sp>
        <p:nvSpPr>
          <p:cNvPr id="15" name="CasellaDiTesto 14"/>
          <p:cNvSpPr txBox="1"/>
          <p:nvPr/>
        </p:nvSpPr>
        <p:spPr>
          <a:xfrm>
            <a:off x="6012160" y="6525344"/>
            <a:ext cx="2183611" cy="307777"/>
          </a:xfrm>
          <a:prstGeom prst="rect">
            <a:avLst/>
          </a:prstGeom>
          <a:noFill/>
        </p:spPr>
        <p:txBody>
          <a:bodyPr wrap="none" rtlCol="0">
            <a:spAutoFit/>
          </a:bodyPr>
          <a:lstStyle/>
          <a:p>
            <a:r>
              <a:rPr lang="it-IT" sz="1400" dirty="0" err="1" smtClean="0">
                <a:solidFill>
                  <a:schemeClr val="bg2"/>
                </a:solidFill>
              </a:rPr>
              <a:t>Herbst</a:t>
            </a:r>
            <a:r>
              <a:rPr lang="it-IT" sz="1400" dirty="0" smtClean="0">
                <a:solidFill>
                  <a:schemeClr val="bg2"/>
                </a:solidFill>
              </a:rPr>
              <a:t> et al, Lancet 2010</a:t>
            </a:r>
            <a:endParaRPr lang="it-IT" sz="1400" dirty="0">
              <a:solidFill>
                <a:schemeClr val="bg2"/>
              </a:solidFill>
            </a:endParaRPr>
          </a:p>
        </p:txBody>
      </p:sp>
    </p:spTree>
    <p:extLst>
      <p:ext uri="{BB962C8B-B14F-4D97-AF65-F5344CB8AC3E}">
        <p14:creationId xmlns:p14="http://schemas.microsoft.com/office/powerpoint/2010/main" val="1362109769"/>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19672" y="981075"/>
            <a:ext cx="4865712" cy="57892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ttangolo 2"/>
          <p:cNvSpPr/>
          <p:nvPr/>
        </p:nvSpPr>
        <p:spPr>
          <a:xfrm>
            <a:off x="1043608" y="260648"/>
            <a:ext cx="7110536" cy="707886"/>
          </a:xfrm>
          <a:prstGeom prst="rect">
            <a:avLst/>
          </a:prstGeom>
        </p:spPr>
        <p:txBody>
          <a:bodyPr wrap="square">
            <a:spAutoFit/>
          </a:bodyPr>
          <a:lstStyle/>
          <a:p>
            <a:r>
              <a:rPr lang="it-IT" sz="2000" b="1" dirty="0" err="1">
                <a:solidFill>
                  <a:srgbClr val="0000FF"/>
                </a:solidFill>
              </a:rPr>
              <a:t>Vandetanib</a:t>
            </a:r>
            <a:r>
              <a:rPr lang="it-IT" sz="2000" b="1" dirty="0">
                <a:solidFill>
                  <a:srgbClr val="0000FF"/>
                </a:solidFill>
              </a:rPr>
              <a:t> +</a:t>
            </a:r>
            <a:r>
              <a:rPr lang="it-IT" sz="2000" b="1" dirty="0" smtClean="0">
                <a:solidFill>
                  <a:srgbClr val="0000FF"/>
                </a:solidFill>
              </a:rPr>
              <a:t> </a:t>
            </a:r>
            <a:r>
              <a:rPr lang="it-IT" sz="2000" b="1" dirty="0" err="1">
                <a:solidFill>
                  <a:srgbClr val="0000FF"/>
                </a:solidFill>
              </a:rPr>
              <a:t>docetaxel</a:t>
            </a:r>
            <a:r>
              <a:rPr lang="it-IT" sz="2000" b="1" dirty="0">
                <a:solidFill>
                  <a:srgbClr val="0000FF"/>
                </a:solidFill>
              </a:rPr>
              <a:t> </a:t>
            </a:r>
            <a:r>
              <a:rPr lang="it-IT" sz="2000" b="1" dirty="0" smtClean="0">
                <a:solidFill>
                  <a:srgbClr val="0000FF"/>
                </a:solidFill>
              </a:rPr>
              <a:t>vs </a:t>
            </a:r>
            <a:r>
              <a:rPr lang="it-IT" sz="2000" b="1" dirty="0" err="1">
                <a:solidFill>
                  <a:srgbClr val="0000FF"/>
                </a:solidFill>
              </a:rPr>
              <a:t>docetaxel</a:t>
            </a:r>
            <a:r>
              <a:rPr lang="it-IT" sz="2000" b="1" dirty="0">
                <a:solidFill>
                  <a:srgbClr val="0000FF"/>
                </a:solidFill>
              </a:rPr>
              <a:t> </a:t>
            </a:r>
            <a:r>
              <a:rPr lang="it-IT" sz="2000" b="1" dirty="0" err="1">
                <a:solidFill>
                  <a:srgbClr val="0000FF"/>
                </a:solidFill>
              </a:rPr>
              <a:t>as</a:t>
            </a:r>
            <a:r>
              <a:rPr lang="it-IT" sz="2000" b="1" dirty="0">
                <a:solidFill>
                  <a:srgbClr val="0000FF"/>
                </a:solidFill>
              </a:rPr>
              <a:t> </a:t>
            </a:r>
            <a:r>
              <a:rPr lang="it-IT" sz="2000" b="1" dirty="0" smtClean="0">
                <a:solidFill>
                  <a:srgbClr val="0000FF"/>
                </a:solidFill>
              </a:rPr>
              <a:t>2° line (</a:t>
            </a:r>
            <a:r>
              <a:rPr lang="it-IT" sz="2000" b="1" dirty="0">
                <a:solidFill>
                  <a:srgbClr val="0000FF"/>
                </a:solidFill>
              </a:rPr>
              <a:t>ZODIAC): a double-</a:t>
            </a:r>
            <a:r>
              <a:rPr lang="it-IT" sz="2000" b="1" dirty="0" err="1">
                <a:solidFill>
                  <a:srgbClr val="0000FF"/>
                </a:solidFill>
              </a:rPr>
              <a:t>blind</a:t>
            </a:r>
            <a:r>
              <a:rPr lang="it-IT" sz="2000" b="1" dirty="0">
                <a:solidFill>
                  <a:srgbClr val="0000FF"/>
                </a:solidFill>
              </a:rPr>
              <a:t>, </a:t>
            </a:r>
            <a:r>
              <a:rPr lang="it-IT" sz="2000" b="1" dirty="0" err="1">
                <a:solidFill>
                  <a:srgbClr val="0000FF"/>
                </a:solidFill>
              </a:rPr>
              <a:t>randomised</a:t>
            </a:r>
            <a:r>
              <a:rPr lang="it-IT" sz="2000" b="1" dirty="0">
                <a:solidFill>
                  <a:srgbClr val="0000FF"/>
                </a:solidFill>
              </a:rPr>
              <a:t>, </a:t>
            </a:r>
            <a:r>
              <a:rPr lang="it-IT" sz="2000" b="1" dirty="0" err="1">
                <a:solidFill>
                  <a:srgbClr val="0000FF"/>
                </a:solidFill>
              </a:rPr>
              <a:t>phase</a:t>
            </a:r>
            <a:r>
              <a:rPr lang="it-IT" sz="2000" b="1" dirty="0">
                <a:solidFill>
                  <a:srgbClr val="0000FF"/>
                </a:solidFill>
              </a:rPr>
              <a:t> 3 trial</a:t>
            </a:r>
          </a:p>
        </p:txBody>
      </p:sp>
      <p:sp>
        <p:nvSpPr>
          <p:cNvPr id="4" name="CasellaDiTesto 3"/>
          <p:cNvSpPr txBox="1"/>
          <p:nvPr/>
        </p:nvSpPr>
        <p:spPr>
          <a:xfrm>
            <a:off x="6924893" y="6525344"/>
            <a:ext cx="2183611" cy="307777"/>
          </a:xfrm>
          <a:prstGeom prst="rect">
            <a:avLst/>
          </a:prstGeom>
          <a:noFill/>
        </p:spPr>
        <p:txBody>
          <a:bodyPr wrap="none" rtlCol="0">
            <a:spAutoFit/>
          </a:bodyPr>
          <a:lstStyle/>
          <a:p>
            <a:r>
              <a:rPr lang="it-IT" sz="1400" dirty="0" err="1" smtClean="0">
                <a:solidFill>
                  <a:schemeClr val="bg2"/>
                </a:solidFill>
              </a:rPr>
              <a:t>Herbst</a:t>
            </a:r>
            <a:r>
              <a:rPr lang="it-IT" sz="1400" dirty="0" smtClean="0">
                <a:solidFill>
                  <a:schemeClr val="bg2"/>
                </a:solidFill>
              </a:rPr>
              <a:t> et al, Lancet 2010</a:t>
            </a:r>
            <a:endParaRPr lang="it-IT" sz="1400" dirty="0">
              <a:solidFill>
                <a:schemeClr val="bg2"/>
              </a:solidFill>
            </a:endParaRPr>
          </a:p>
        </p:txBody>
      </p:sp>
    </p:spTree>
    <p:extLst>
      <p:ext uri="{BB962C8B-B14F-4D97-AF65-F5344CB8AC3E}">
        <p14:creationId xmlns:p14="http://schemas.microsoft.com/office/powerpoint/2010/main" val="3302882810"/>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pic>
        <p:nvPicPr>
          <p:cNvPr id="3" name="Picture 1"/>
          <p:cNvPicPr>
            <a:picLocks noChangeAspect="1" noChangeArrowheads="1"/>
          </p:cNvPicPr>
          <p:nvPr/>
        </p:nvPicPr>
        <p:blipFill>
          <a:blip r:embed="rId2" cstate="print"/>
          <a:srcRect l="2315" t="2939" r="2855" b="2559"/>
          <a:stretch>
            <a:fillRect/>
          </a:stretch>
        </p:blipFill>
        <p:spPr bwMode="auto">
          <a:xfrm>
            <a:off x="347924" y="1415105"/>
            <a:ext cx="4254099" cy="4555222"/>
          </a:xfrm>
          <a:prstGeom prst="rect">
            <a:avLst/>
          </a:prstGeom>
          <a:ln>
            <a:noFill/>
          </a:ln>
          <a:effectLst>
            <a:softEdge rad="112500"/>
          </a:effectLst>
        </p:spPr>
      </p:pic>
      <p:sp>
        <p:nvSpPr>
          <p:cNvPr id="124931" name="Content Placeholder 8"/>
          <p:cNvSpPr txBox="1">
            <a:spLocks/>
          </p:cNvSpPr>
          <p:nvPr/>
        </p:nvSpPr>
        <p:spPr bwMode="auto">
          <a:xfrm>
            <a:off x="4689475" y="1528763"/>
            <a:ext cx="4151313" cy="4076700"/>
          </a:xfrm>
          <a:prstGeom prst="rect">
            <a:avLst/>
          </a:prstGeom>
          <a:noFill/>
          <a:ln w="9525">
            <a:noFill/>
            <a:miter lim="800000"/>
            <a:headEnd/>
            <a:tailEnd/>
          </a:ln>
        </p:spPr>
        <p:txBody>
          <a:bodyPr/>
          <a:lstStyle/>
          <a:p>
            <a:pPr marL="342900" indent="-342900" eaLnBrk="0" fontAlgn="base" hangingPunct="0">
              <a:lnSpc>
                <a:spcPct val="90000"/>
              </a:lnSpc>
              <a:spcBef>
                <a:spcPts val="1000"/>
              </a:spcBef>
              <a:spcAft>
                <a:spcPct val="0"/>
              </a:spcAft>
              <a:buClr>
                <a:srgbClr val="8B3D9A"/>
              </a:buClr>
              <a:buFont typeface="Wingdings" pitchFamily="2" charset="2"/>
              <a:buChar char="§"/>
            </a:pPr>
            <a:r>
              <a:rPr lang="en-GB" dirty="0">
                <a:solidFill>
                  <a:srgbClr val="00003E"/>
                </a:solidFill>
                <a:ea typeface="MS PGothic" pitchFamily="34" charset="-128"/>
                <a:cs typeface="Arial" pitchFamily="34" charset="0"/>
              </a:rPr>
              <a:t>Oral </a:t>
            </a:r>
            <a:r>
              <a:rPr lang="en-GB" dirty="0" err="1">
                <a:solidFill>
                  <a:srgbClr val="00003E"/>
                </a:solidFill>
                <a:ea typeface="MS PGothic" pitchFamily="34" charset="-128"/>
                <a:cs typeface="Arial" pitchFamily="34" charset="0"/>
              </a:rPr>
              <a:t>angiokinase</a:t>
            </a:r>
            <a:r>
              <a:rPr lang="en-GB" dirty="0">
                <a:solidFill>
                  <a:srgbClr val="00003E"/>
                </a:solidFill>
                <a:ea typeface="MS PGothic" pitchFamily="34" charset="-128"/>
                <a:cs typeface="Arial" pitchFamily="34" charset="0"/>
              </a:rPr>
              <a:t> inhibitor targeting VEGFR 1-3, FGFR 1-3, and PDGFR </a:t>
            </a:r>
            <a:r>
              <a:rPr lang="el-GR" dirty="0">
                <a:solidFill>
                  <a:srgbClr val="00003E"/>
                </a:solidFill>
                <a:ea typeface="MS PGothic" pitchFamily="34" charset="-128"/>
                <a:cs typeface="Arial" pitchFamily="34" charset="0"/>
              </a:rPr>
              <a:t>α/β </a:t>
            </a:r>
            <a:r>
              <a:rPr lang="en-GB" dirty="0">
                <a:solidFill>
                  <a:srgbClr val="00003E"/>
                </a:solidFill>
                <a:ea typeface="MS PGothic" pitchFamily="34" charset="-128"/>
                <a:cs typeface="Arial" pitchFamily="34" charset="0"/>
              </a:rPr>
              <a:t>as well as RET</a:t>
            </a:r>
            <a:r>
              <a:rPr lang="en-GB" baseline="30000" dirty="0">
                <a:solidFill>
                  <a:srgbClr val="00003E"/>
                </a:solidFill>
                <a:ea typeface="MS PGothic" pitchFamily="34" charset="-128"/>
                <a:cs typeface="Arial" pitchFamily="34" charset="0"/>
              </a:rPr>
              <a:t>[1,2]</a:t>
            </a:r>
          </a:p>
          <a:p>
            <a:pPr marL="342900" indent="-342900" eaLnBrk="0" fontAlgn="base" hangingPunct="0">
              <a:lnSpc>
                <a:spcPct val="90000"/>
              </a:lnSpc>
              <a:spcBef>
                <a:spcPts val="1000"/>
              </a:spcBef>
              <a:spcAft>
                <a:spcPct val="0"/>
              </a:spcAft>
              <a:buClr>
                <a:srgbClr val="8B3D9A"/>
              </a:buClr>
              <a:buFont typeface="Wingdings" pitchFamily="2" charset="2"/>
              <a:buChar char="§"/>
            </a:pPr>
            <a:r>
              <a:rPr lang="en-GB" dirty="0">
                <a:solidFill>
                  <a:srgbClr val="00003E"/>
                </a:solidFill>
                <a:ea typeface="MS PGothic" pitchFamily="34" charset="-128"/>
                <a:cs typeface="Arial" pitchFamily="34" charset="0"/>
              </a:rPr>
              <a:t>Manageable safety profile in combination with</a:t>
            </a:r>
          </a:p>
          <a:p>
            <a:pPr marL="742950" lvl="1" indent="-285750" eaLnBrk="0" fontAlgn="base" hangingPunct="0">
              <a:lnSpc>
                <a:spcPct val="90000"/>
              </a:lnSpc>
              <a:spcBef>
                <a:spcPts val="1000"/>
              </a:spcBef>
              <a:spcAft>
                <a:spcPct val="0"/>
              </a:spcAft>
              <a:buClr>
                <a:srgbClr val="8B3D9A"/>
              </a:buClr>
              <a:buFont typeface="Arial" pitchFamily="34" charset="0"/>
              <a:buChar char="–"/>
            </a:pPr>
            <a:r>
              <a:rPr lang="en-GB" sz="1600" dirty="0" err="1">
                <a:solidFill>
                  <a:srgbClr val="00003E"/>
                </a:solidFill>
                <a:ea typeface="MS PGothic" pitchFamily="34" charset="-128"/>
                <a:cs typeface="Arial" pitchFamily="34" charset="0"/>
              </a:rPr>
              <a:t>Docetaxel</a:t>
            </a:r>
            <a:r>
              <a:rPr lang="en-GB" sz="1600" baseline="30000" dirty="0">
                <a:solidFill>
                  <a:srgbClr val="00003E"/>
                </a:solidFill>
                <a:ea typeface="MS PGothic" pitchFamily="34" charset="-128"/>
                <a:cs typeface="Arial" pitchFamily="34" charset="0"/>
              </a:rPr>
              <a:t>[3]</a:t>
            </a:r>
          </a:p>
          <a:p>
            <a:pPr marL="742950" lvl="1" indent="-285750" eaLnBrk="0" fontAlgn="base" hangingPunct="0">
              <a:lnSpc>
                <a:spcPct val="90000"/>
              </a:lnSpc>
              <a:spcBef>
                <a:spcPts val="1000"/>
              </a:spcBef>
              <a:spcAft>
                <a:spcPct val="0"/>
              </a:spcAft>
              <a:buClr>
                <a:srgbClr val="8B3D9A"/>
              </a:buClr>
              <a:buFont typeface="Arial" pitchFamily="34" charset="0"/>
              <a:buChar char="–"/>
            </a:pPr>
            <a:r>
              <a:rPr lang="en-GB" sz="1600" dirty="0" err="1">
                <a:solidFill>
                  <a:srgbClr val="00003E"/>
                </a:solidFill>
                <a:ea typeface="MS PGothic" pitchFamily="34" charset="-128"/>
                <a:cs typeface="Arial" pitchFamily="34" charset="0"/>
              </a:rPr>
              <a:t>Pemetrexed</a:t>
            </a:r>
            <a:r>
              <a:rPr lang="en-GB" sz="1600" baseline="30000" dirty="0">
                <a:solidFill>
                  <a:srgbClr val="00003E"/>
                </a:solidFill>
                <a:ea typeface="MS PGothic" pitchFamily="34" charset="-128"/>
                <a:cs typeface="Arial" pitchFamily="34" charset="0"/>
              </a:rPr>
              <a:t>[4]</a:t>
            </a:r>
          </a:p>
          <a:p>
            <a:pPr marL="742950" lvl="1" indent="-285750" eaLnBrk="0" fontAlgn="base" hangingPunct="0">
              <a:lnSpc>
                <a:spcPct val="90000"/>
              </a:lnSpc>
              <a:spcBef>
                <a:spcPts val="1000"/>
              </a:spcBef>
              <a:spcAft>
                <a:spcPct val="0"/>
              </a:spcAft>
              <a:buClr>
                <a:srgbClr val="8B3D9A"/>
              </a:buClr>
              <a:buFont typeface="Arial" pitchFamily="34" charset="0"/>
              <a:buChar char="–"/>
            </a:pPr>
            <a:r>
              <a:rPr lang="en-GB" sz="1600" dirty="0" err="1">
                <a:solidFill>
                  <a:srgbClr val="00003E"/>
                </a:solidFill>
                <a:ea typeface="MS PGothic" pitchFamily="34" charset="-128"/>
                <a:cs typeface="Arial" pitchFamily="34" charset="0"/>
              </a:rPr>
              <a:t>Paclitaxel</a:t>
            </a:r>
            <a:r>
              <a:rPr lang="en-GB" sz="1600" dirty="0">
                <a:solidFill>
                  <a:srgbClr val="00003E"/>
                </a:solidFill>
                <a:ea typeface="MS PGothic" pitchFamily="34" charset="-128"/>
                <a:cs typeface="Arial" pitchFamily="34" charset="0"/>
              </a:rPr>
              <a:t>/</a:t>
            </a:r>
            <a:r>
              <a:rPr lang="en-GB" sz="1600" dirty="0" err="1">
                <a:solidFill>
                  <a:srgbClr val="00003E"/>
                </a:solidFill>
                <a:ea typeface="MS PGothic" pitchFamily="34" charset="-128"/>
                <a:cs typeface="Arial" pitchFamily="34" charset="0"/>
              </a:rPr>
              <a:t>carboplatin</a:t>
            </a:r>
            <a:r>
              <a:rPr lang="en-GB" sz="1600" baseline="30000" dirty="0">
                <a:solidFill>
                  <a:srgbClr val="00003E"/>
                </a:solidFill>
                <a:ea typeface="MS PGothic" pitchFamily="34" charset="-128"/>
                <a:cs typeface="Arial" pitchFamily="34" charset="0"/>
              </a:rPr>
              <a:t>[5]</a:t>
            </a:r>
          </a:p>
          <a:p>
            <a:pPr marL="742950" lvl="1" indent="-285750" eaLnBrk="0" fontAlgn="base" hangingPunct="0">
              <a:lnSpc>
                <a:spcPct val="90000"/>
              </a:lnSpc>
              <a:spcBef>
                <a:spcPts val="1000"/>
              </a:spcBef>
              <a:spcAft>
                <a:spcPct val="0"/>
              </a:spcAft>
              <a:buClr>
                <a:srgbClr val="8B3D9A"/>
              </a:buClr>
              <a:buFont typeface="Arial" pitchFamily="34" charset="0"/>
              <a:buChar char="–"/>
            </a:pPr>
            <a:r>
              <a:rPr lang="en-GB" sz="1600" dirty="0" err="1">
                <a:solidFill>
                  <a:srgbClr val="00003E"/>
                </a:solidFill>
                <a:ea typeface="MS PGothic" pitchFamily="34" charset="-128"/>
                <a:cs typeface="Arial" pitchFamily="34" charset="0"/>
              </a:rPr>
              <a:t>Gemcitabine</a:t>
            </a:r>
            <a:r>
              <a:rPr lang="en-GB" sz="1600" dirty="0">
                <a:solidFill>
                  <a:srgbClr val="00003E"/>
                </a:solidFill>
                <a:ea typeface="MS PGothic" pitchFamily="34" charset="-128"/>
                <a:cs typeface="Arial" pitchFamily="34" charset="0"/>
              </a:rPr>
              <a:t>/</a:t>
            </a:r>
            <a:r>
              <a:rPr lang="en-GB" sz="1600" dirty="0" err="1">
                <a:solidFill>
                  <a:srgbClr val="00003E"/>
                </a:solidFill>
                <a:ea typeface="MS PGothic" pitchFamily="34" charset="-128"/>
                <a:cs typeface="Arial" pitchFamily="34" charset="0"/>
              </a:rPr>
              <a:t>cisplatin</a:t>
            </a:r>
            <a:r>
              <a:rPr lang="en-GB" sz="1600" baseline="30000" dirty="0">
                <a:solidFill>
                  <a:srgbClr val="00003E"/>
                </a:solidFill>
                <a:ea typeface="MS PGothic" pitchFamily="34" charset="-128"/>
                <a:cs typeface="Arial" pitchFamily="34" charset="0"/>
              </a:rPr>
              <a:t>[6]</a:t>
            </a:r>
          </a:p>
          <a:p>
            <a:pPr marL="742950" lvl="1" indent="-285750" eaLnBrk="0" fontAlgn="base" hangingPunct="0">
              <a:lnSpc>
                <a:spcPct val="90000"/>
              </a:lnSpc>
              <a:spcBef>
                <a:spcPts val="1000"/>
              </a:spcBef>
              <a:spcAft>
                <a:spcPct val="0"/>
              </a:spcAft>
              <a:buClr>
                <a:srgbClr val="8B3D9A"/>
              </a:buClr>
              <a:buFont typeface="Arial" pitchFamily="34" charset="0"/>
              <a:buChar char="–"/>
            </a:pPr>
            <a:r>
              <a:rPr lang="en-GB" sz="1600" dirty="0" err="1">
                <a:solidFill>
                  <a:srgbClr val="00003E"/>
                </a:solidFill>
                <a:ea typeface="MS PGothic" pitchFamily="34" charset="-128"/>
                <a:cs typeface="Arial" pitchFamily="34" charset="0"/>
              </a:rPr>
              <a:t>Afatinib</a:t>
            </a:r>
            <a:r>
              <a:rPr lang="en-GB" sz="1600" baseline="30000" dirty="0">
                <a:solidFill>
                  <a:srgbClr val="00003E"/>
                </a:solidFill>
                <a:ea typeface="MS PGothic" pitchFamily="34" charset="-128"/>
                <a:cs typeface="Arial" pitchFamily="34" charset="0"/>
              </a:rPr>
              <a:t>[7]</a:t>
            </a:r>
          </a:p>
          <a:p>
            <a:pPr marL="342900" indent="-342900" eaLnBrk="0" fontAlgn="base" hangingPunct="0">
              <a:lnSpc>
                <a:spcPct val="90000"/>
              </a:lnSpc>
              <a:spcBef>
                <a:spcPts val="1000"/>
              </a:spcBef>
              <a:spcAft>
                <a:spcPct val="0"/>
              </a:spcAft>
              <a:buClr>
                <a:srgbClr val="8B3D9A"/>
              </a:buClr>
              <a:buFont typeface="Wingdings" pitchFamily="2" charset="2"/>
              <a:buChar char="§"/>
            </a:pPr>
            <a:r>
              <a:rPr lang="en-GB" dirty="0">
                <a:solidFill>
                  <a:srgbClr val="00003E"/>
                </a:solidFill>
                <a:ea typeface="MS PGothic" pitchFamily="34" charset="-128"/>
                <a:cs typeface="Arial" pitchFamily="34" charset="0"/>
              </a:rPr>
              <a:t>Single-agent </a:t>
            </a:r>
            <a:r>
              <a:rPr lang="en-GB" dirty="0" err="1">
                <a:solidFill>
                  <a:srgbClr val="00003E"/>
                </a:solidFill>
                <a:ea typeface="MS PGothic" pitchFamily="34" charset="-128"/>
                <a:cs typeface="Arial" pitchFamily="34" charset="0"/>
              </a:rPr>
              <a:t>nintedanib</a:t>
            </a:r>
            <a:r>
              <a:rPr lang="en-GB" dirty="0">
                <a:solidFill>
                  <a:srgbClr val="00003E"/>
                </a:solidFill>
                <a:ea typeface="MS PGothic" pitchFamily="34" charset="-128"/>
                <a:cs typeface="Arial" pitchFamily="34" charset="0"/>
              </a:rPr>
              <a:t> active in a phase II trial in recurrent NSCLC</a:t>
            </a:r>
            <a:r>
              <a:rPr lang="en-GB" baseline="30000" dirty="0">
                <a:solidFill>
                  <a:srgbClr val="00003E"/>
                </a:solidFill>
                <a:ea typeface="MS PGothic" pitchFamily="34" charset="-128"/>
                <a:cs typeface="Arial" pitchFamily="34" charset="0"/>
              </a:rPr>
              <a:t>[8]</a:t>
            </a:r>
            <a:endParaRPr lang="en-US" sz="2800" baseline="30000" dirty="0">
              <a:solidFill>
                <a:srgbClr val="00003E"/>
              </a:solidFill>
              <a:ea typeface="MS PGothic" pitchFamily="34" charset="-128"/>
              <a:cs typeface="Arial" pitchFamily="34" charset="0"/>
            </a:endParaRPr>
          </a:p>
        </p:txBody>
      </p:sp>
      <p:sp>
        <p:nvSpPr>
          <p:cNvPr id="124932" name="TextBox 11"/>
          <p:cNvSpPr txBox="1">
            <a:spLocks noChangeArrowheads="1"/>
          </p:cNvSpPr>
          <p:nvPr/>
        </p:nvSpPr>
        <p:spPr bwMode="auto">
          <a:xfrm>
            <a:off x="265113" y="5969000"/>
            <a:ext cx="8623300" cy="831850"/>
          </a:xfrm>
          <a:prstGeom prst="rect">
            <a:avLst/>
          </a:prstGeom>
          <a:noFill/>
          <a:ln w="9525">
            <a:noFill/>
            <a:miter lim="800000"/>
            <a:headEnd/>
            <a:tailEnd/>
          </a:ln>
        </p:spPr>
        <p:txBody>
          <a:bodyPr>
            <a:spAutoFit/>
          </a:bodyPr>
          <a:lstStyle/>
          <a:p>
            <a:pPr defTabSz="457200" fontAlgn="base">
              <a:spcBef>
                <a:spcPct val="0"/>
              </a:spcBef>
              <a:spcAft>
                <a:spcPct val="0"/>
              </a:spcAft>
            </a:pPr>
            <a:r>
              <a:rPr lang="en-GB" altLang="it-IT" sz="1200">
                <a:solidFill>
                  <a:srgbClr val="00003E"/>
                </a:solidFill>
                <a:ea typeface="MS PGothic" pitchFamily="34" charset="-128"/>
                <a:cs typeface="Arial" pitchFamily="34" charset="0"/>
              </a:rPr>
              <a:t>1. Hilberg F, et al. Cancer Res. 2008;68:4774-4778. 2. Data on file. 3. Stopfer P, et al. Xenobiotica. 2011;41:297-311. </a:t>
            </a:r>
            <a:br>
              <a:rPr lang="en-GB" altLang="it-IT" sz="1200">
                <a:solidFill>
                  <a:srgbClr val="00003E"/>
                </a:solidFill>
                <a:ea typeface="MS PGothic" pitchFamily="34" charset="-128"/>
                <a:cs typeface="Arial" pitchFamily="34" charset="0"/>
              </a:rPr>
            </a:br>
            <a:r>
              <a:rPr lang="en-GB" altLang="it-IT" sz="1200">
                <a:solidFill>
                  <a:srgbClr val="00003E"/>
                </a:solidFill>
                <a:ea typeface="MS PGothic" pitchFamily="34" charset="-128"/>
                <a:cs typeface="Arial" pitchFamily="34" charset="0"/>
              </a:rPr>
              <a:t>4. Bousquet G, et al. Br J Cancer. 2011;105:1640-1645. 5. </a:t>
            </a:r>
            <a:r>
              <a:rPr lang="fr-FR" altLang="it-IT" sz="1200">
                <a:solidFill>
                  <a:srgbClr val="00003E"/>
                </a:solidFill>
                <a:ea typeface="MS PGothic" pitchFamily="34" charset="-128"/>
                <a:cs typeface="Arial" pitchFamily="34" charset="0"/>
              </a:rPr>
              <a:t>Ellis PM, et al. Clin Cancer Res. 2010;16:2881-2889. </a:t>
            </a:r>
            <a:br>
              <a:rPr lang="fr-FR" altLang="it-IT" sz="1200">
                <a:solidFill>
                  <a:srgbClr val="00003E"/>
                </a:solidFill>
                <a:ea typeface="MS PGothic" pitchFamily="34" charset="-128"/>
                <a:cs typeface="Arial" pitchFamily="34" charset="0"/>
              </a:rPr>
            </a:br>
            <a:r>
              <a:rPr lang="fr-FR" altLang="it-IT" sz="1200">
                <a:solidFill>
                  <a:srgbClr val="00003E"/>
                </a:solidFill>
                <a:ea typeface="MS PGothic" pitchFamily="34" charset="-128"/>
                <a:cs typeface="Arial" pitchFamily="34" charset="0"/>
              </a:rPr>
              <a:t>6. Doebele RC, et al. </a:t>
            </a:r>
            <a:r>
              <a:rPr lang="en-GB" altLang="it-IT" sz="1200">
                <a:solidFill>
                  <a:srgbClr val="00003E"/>
                </a:solidFill>
                <a:ea typeface="MS PGothic" pitchFamily="34" charset="-128"/>
                <a:cs typeface="Arial" pitchFamily="34" charset="0"/>
              </a:rPr>
              <a:t>Ann Oncol. 2012;23:2094-2102. 7</a:t>
            </a:r>
            <a:r>
              <a:rPr lang="de-DE" altLang="it-IT" sz="1200">
                <a:solidFill>
                  <a:srgbClr val="00003E"/>
                </a:solidFill>
                <a:ea typeface="MS PGothic" pitchFamily="34" charset="-128"/>
                <a:cs typeface="Arial" pitchFamily="34" charset="0"/>
              </a:rPr>
              <a:t>. </a:t>
            </a:r>
            <a:r>
              <a:rPr lang="en-US" altLang="it-IT" sz="1200">
                <a:solidFill>
                  <a:srgbClr val="00003E"/>
                </a:solidFill>
                <a:ea typeface="MS PGothic" pitchFamily="34" charset="-128"/>
                <a:cs typeface="Arial" pitchFamily="34" charset="0"/>
              </a:rPr>
              <a:t>Soria JC, et al. Ann Oncol. 2012;23(suppl 9): Abstract 979</a:t>
            </a:r>
            <a:r>
              <a:rPr lang="de-DE" altLang="it-IT" sz="1200">
                <a:solidFill>
                  <a:srgbClr val="00003E"/>
                </a:solidFill>
                <a:ea typeface="MS PGothic" pitchFamily="34" charset="-128"/>
                <a:cs typeface="Arial" pitchFamily="34" charset="0"/>
              </a:rPr>
              <a:t>.                        8.Reck M, et al. </a:t>
            </a:r>
            <a:r>
              <a:rPr lang="it-IT" altLang="it-IT" sz="1200">
                <a:solidFill>
                  <a:srgbClr val="00003E"/>
                </a:solidFill>
                <a:ea typeface="MS PGothic" pitchFamily="34" charset="-128"/>
                <a:cs typeface="Arial" pitchFamily="34" charset="0"/>
              </a:rPr>
              <a:t>Ann Oncol. 2011;22:1374-1381. Used with permission. </a:t>
            </a:r>
          </a:p>
        </p:txBody>
      </p:sp>
      <p:sp>
        <p:nvSpPr>
          <p:cNvPr id="8" name="Title 1"/>
          <p:cNvSpPr>
            <a:spLocks noGrp="1"/>
          </p:cNvSpPr>
          <p:nvPr>
            <p:ph type="title"/>
          </p:nvPr>
        </p:nvSpPr>
        <p:spPr>
          <a:xfrm>
            <a:off x="323528" y="332656"/>
            <a:ext cx="8464550" cy="1103313"/>
          </a:xfrm>
        </p:spPr>
        <p:txBody>
          <a:bodyPr/>
          <a:lstStyle/>
          <a:p>
            <a:pPr algn="ctr">
              <a:defRPr/>
            </a:pPr>
            <a:r>
              <a:rPr lang="en-US" dirty="0" err="1" smtClean="0">
                <a:solidFill>
                  <a:schemeClr val="bg1">
                    <a:lumMod val="75000"/>
                    <a:lumOff val="25000"/>
                  </a:schemeClr>
                </a:solidFill>
              </a:rPr>
              <a:t>Nintedanib</a:t>
            </a:r>
            <a:r>
              <a:rPr lang="en-US" dirty="0" smtClean="0">
                <a:solidFill>
                  <a:schemeClr val="bg1">
                    <a:lumMod val="75000"/>
                    <a:lumOff val="25000"/>
                  </a:schemeClr>
                </a:solidFill>
              </a:rPr>
              <a:t>: </a:t>
            </a:r>
            <a:r>
              <a:rPr lang="en-US" dirty="0" err="1" smtClean="0">
                <a:solidFill>
                  <a:schemeClr val="bg1">
                    <a:lumMod val="75000"/>
                    <a:lumOff val="25000"/>
                  </a:schemeClr>
                </a:solidFill>
              </a:rPr>
              <a:t>multitarget</a:t>
            </a:r>
            <a:r>
              <a:rPr lang="en-US" dirty="0" smtClean="0">
                <a:solidFill>
                  <a:schemeClr val="bg1">
                    <a:lumMod val="75000"/>
                    <a:lumOff val="25000"/>
                  </a:schemeClr>
                </a:solidFill>
              </a:rPr>
              <a:t> </a:t>
            </a:r>
            <a:r>
              <a:rPr lang="en-US" dirty="0" err="1" smtClean="0">
                <a:solidFill>
                  <a:schemeClr val="bg1">
                    <a:lumMod val="75000"/>
                    <a:lumOff val="25000"/>
                  </a:schemeClr>
                </a:solidFill>
              </a:rPr>
              <a:t>antiangiogenic</a:t>
            </a:r>
            <a:r>
              <a:rPr lang="en-US" dirty="0" smtClean="0">
                <a:solidFill>
                  <a:schemeClr val="bg1">
                    <a:lumMod val="75000"/>
                    <a:lumOff val="25000"/>
                  </a:schemeClr>
                </a:solidFill>
              </a:rPr>
              <a:t> TKI</a:t>
            </a:r>
            <a:br>
              <a:rPr lang="en-US" dirty="0" smtClean="0">
                <a:solidFill>
                  <a:schemeClr val="bg1">
                    <a:lumMod val="75000"/>
                    <a:lumOff val="25000"/>
                  </a:schemeClr>
                </a:solidFill>
              </a:rPr>
            </a:br>
            <a:endParaRPr lang="en-US" dirty="0" smtClean="0">
              <a:solidFill>
                <a:schemeClr val="bg1">
                  <a:lumMod val="75000"/>
                  <a:lumOff val="25000"/>
                </a:schemeClr>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Rectangle 5"/>
          <p:cNvSpPr txBox="1">
            <a:spLocks noChangeArrowheads="1"/>
          </p:cNvSpPr>
          <p:nvPr/>
        </p:nvSpPr>
        <p:spPr bwMode="auto">
          <a:xfrm>
            <a:off x="899592" y="2564904"/>
            <a:ext cx="7920880" cy="2304256"/>
          </a:xfrm>
          <a:prstGeom prst="rect">
            <a:avLst/>
          </a:prstGeom>
          <a:noFill/>
          <a:ln w="9525">
            <a:noFill/>
            <a:miter lim="800000"/>
            <a:headEnd/>
            <a:tailEnd/>
          </a:ln>
          <a:effectLst/>
        </p:spPr>
        <p:txBody>
          <a:bodyPr vert="horz" wrap="square" lIns="92075" tIns="46038" rIns="92075" bIns="46038" numCol="1" anchor="t" anchorCtr="1" compatLnSpc="1">
            <a:prstTxWarp prst="textNoShape">
              <a:avLst/>
            </a:prstTxWarp>
          </a:bodyPr>
          <a:lstStyle/>
          <a:p>
            <a:pPr fontAlgn="base">
              <a:lnSpc>
                <a:spcPct val="130000"/>
              </a:lnSpc>
              <a:spcBef>
                <a:spcPct val="0"/>
              </a:spcBef>
              <a:spcAft>
                <a:spcPct val="0"/>
              </a:spcAft>
              <a:buFont typeface="Arial" pitchFamily="34" charset="0"/>
              <a:buChar char="•"/>
              <a:defRPr/>
            </a:pPr>
            <a:r>
              <a:rPr lang="it-IT" sz="2400" b="1" kern="0" dirty="0" err="1">
                <a:solidFill>
                  <a:srgbClr val="000000"/>
                </a:solidFill>
              </a:rPr>
              <a:t>Blocking</a:t>
            </a:r>
            <a:r>
              <a:rPr lang="it-IT" sz="2400" b="1" kern="0" dirty="0">
                <a:solidFill>
                  <a:srgbClr val="000000"/>
                </a:solidFill>
              </a:rPr>
              <a:t> the RAS/MEK </a:t>
            </a:r>
            <a:r>
              <a:rPr lang="it-IT" sz="2400" b="1" kern="0" dirty="0" err="1">
                <a:solidFill>
                  <a:srgbClr val="000000"/>
                </a:solidFill>
              </a:rPr>
              <a:t>signaling</a:t>
            </a:r>
            <a:endParaRPr lang="it-IT" sz="2400" b="1" kern="0" dirty="0">
              <a:solidFill>
                <a:srgbClr val="000000"/>
              </a:solidFill>
            </a:endParaRPr>
          </a:p>
          <a:p>
            <a:pPr fontAlgn="base">
              <a:lnSpc>
                <a:spcPct val="130000"/>
              </a:lnSpc>
              <a:spcBef>
                <a:spcPct val="0"/>
              </a:spcBef>
              <a:spcAft>
                <a:spcPct val="0"/>
              </a:spcAft>
              <a:buFont typeface="Arial" pitchFamily="34" charset="0"/>
              <a:buChar char="•"/>
              <a:defRPr/>
            </a:pPr>
            <a:r>
              <a:rPr lang="it-IT" sz="2400" b="1" kern="0" dirty="0" err="1">
                <a:solidFill>
                  <a:srgbClr val="DDDDDD"/>
                </a:solidFill>
              </a:rPr>
              <a:t>Antibodies</a:t>
            </a:r>
            <a:r>
              <a:rPr lang="it-IT" sz="2400" b="1" kern="0" dirty="0">
                <a:solidFill>
                  <a:srgbClr val="DDDDDD"/>
                </a:solidFill>
              </a:rPr>
              <a:t> </a:t>
            </a:r>
            <a:r>
              <a:rPr lang="it-IT" sz="2400" b="1" kern="0" dirty="0" err="1">
                <a:solidFill>
                  <a:srgbClr val="DDDDDD"/>
                </a:solidFill>
              </a:rPr>
              <a:t>against</a:t>
            </a:r>
            <a:r>
              <a:rPr lang="it-IT" sz="2400" b="1" kern="0" dirty="0">
                <a:solidFill>
                  <a:srgbClr val="DDDDDD"/>
                </a:solidFill>
              </a:rPr>
              <a:t> the VEGF </a:t>
            </a:r>
            <a:r>
              <a:rPr lang="it-IT" sz="2400" b="1" kern="0" dirty="0" err="1">
                <a:solidFill>
                  <a:srgbClr val="DDDDDD"/>
                </a:solidFill>
              </a:rPr>
              <a:t>pathway</a:t>
            </a:r>
            <a:endParaRPr lang="it-IT" sz="2400" b="1" kern="0" dirty="0">
              <a:solidFill>
                <a:srgbClr val="DDDDDD"/>
              </a:solidFill>
            </a:endParaRPr>
          </a:p>
          <a:p>
            <a:pPr fontAlgn="base">
              <a:lnSpc>
                <a:spcPct val="130000"/>
              </a:lnSpc>
              <a:spcBef>
                <a:spcPct val="0"/>
              </a:spcBef>
              <a:spcAft>
                <a:spcPct val="0"/>
              </a:spcAft>
              <a:buFont typeface="Arial" pitchFamily="34" charset="0"/>
              <a:buChar char="•"/>
              <a:defRPr/>
            </a:pPr>
            <a:r>
              <a:rPr lang="it-IT" sz="2400" b="1" kern="0" dirty="0" err="1">
                <a:solidFill>
                  <a:srgbClr val="DDDDDD"/>
                </a:solidFill>
              </a:rPr>
              <a:t>Multitarget</a:t>
            </a:r>
            <a:r>
              <a:rPr lang="it-IT" sz="2400" b="1" kern="0" dirty="0">
                <a:solidFill>
                  <a:srgbClr val="DDDDDD"/>
                </a:solidFill>
              </a:rPr>
              <a:t> </a:t>
            </a:r>
            <a:r>
              <a:rPr lang="it-IT" sz="2400" b="1" kern="0" dirty="0" err="1">
                <a:solidFill>
                  <a:srgbClr val="DDDDDD"/>
                </a:solidFill>
              </a:rPr>
              <a:t>agents</a:t>
            </a:r>
            <a:endParaRPr lang="it-IT" sz="2400" b="1" kern="0" dirty="0">
              <a:solidFill>
                <a:srgbClr val="DDDDDD"/>
              </a:solidFill>
            </a:endParaRPr>
          </a:p>
          <a:p>
            <a:pPr fontAlgn="base">
              <a:lnSpc>
                <a:spcPct val="130000"/>
              </a:lnSpc>
              <a:spcBef>
                <a:spcPct val="0"/>
              </a:spcBef>
              <a:spcAft>
                <a:spcPct val="0"/>
              </a:spcAft>
              <a:buFont typeface="Arial" pitchFamily="34" charset="0"/>
              <a:buChar char="•"/>
              <a:defRPr/>
            </a:pPr>
            <a:r>
              <a:rPr lang="it-IT" sz="2400" b="1" kern="0" dirty="0" err="1">
                <a:solidFill>
                  <a:srgbClr val="DDDDDD"/>
                </a:solidFill>
              </a:rPr>
              <a:t>Combination</a:t>
            </a:r>
            <a:r>
              <a:rPr lang="it-IT" sz="2400" b="1" kern="0" dirty="0">
                <a:solidFill>
                  <a:srgbClr val="DDDDDD"/>
                </a:solidFill>
              </a:rPr>
              <a:t> </a:t>
            </a:r>
            <a:r>
              <a:rPr lang="it-IT" sz="2400" b="1" kern="0" dirty="0" err="1">
                <a:solidFill>
                  <a:srgbClr val="DDDDDD"/>
                </a:solidFill>
              </a:rPr>
              <a:t>therapies</a:t>
            </a:r>
            <a:endParaRPr lang="it-IT" sz="2400" b="1" kern="0" dirty="0">
              <a:solidFill>
                <a:srgbClr val="DDDDDD"/>
              </a:solidFill>
            </a:endParaRPr>
          </a:p>
        </p:txBody>
      </p:sp>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cxnSp>
        <p:nvCxnSpPr>
          <p:cNvPr id="3" name="Gerade Verbindung 53"/>
          <p:cNvCxnSpPr>
            <a:cxnSpLocks noChangeShapeType="1"/>
            <a:stCxn id="12" idx="3"/>
          </p:cNvCxnSpPr>
          <p:nvPr/>
        </p:nvCxnSpPr>
        <p:spPr bwMode="auto">
          <a:xfrm>
            <a:off x="2441575" y="2706688"/>
            <a:ext cx="230188" cy="0"/>
          </a:xfrm>
          <a:prstGeom prst="line">
            <a:avLst/>
          </a:prstGeom>
          <a:noFill/>
          <a:ln w="38100">
            <a:solidFill>
              <a:schemeClr val="bg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graphicFrame>
        <p:nvGraphicFramePr>
          <p:cNvPr id="4" name="Object 2"/>
          <p:cNvGraphicFramePr>
            <a:graphicFrameLocks noChangeAspect="1"/>
          </p:cNvGraphicFramePr>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199" name="think-cell Slide" r:id="rId16" imgW="360" imgH="360" progId="">
                  <p:embed/>
                </p:oleObj>
              </mc:Choice>
              <mc:Fallback>
                <p:oleObj name="think-cell Slide" r:id="rId16" imgW="360" imgH="360" progId="">
                  <p:embed/>
                  <p:pic>
                    <p:nvPicPr>
                      <p:cNvPr id="0" name="Picture 6"/>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5" name="Straight Arrow Connector 34"/>
          <p:cNvCxnSpPr>
            <a:cxnSpLocks noChangeShapeType="1"/>
          </p:cNvCxnSpPr>
          <p:nvPr>
            <p:custDataLst>
              <p:tags r:id="rId2"/>
            </p:custDataLst>
          </p:nvPr>
        </p:nvCxnSpPr>
        <p:spPr bwMode="auto">
          <a:xfrm>
            <a:off x="7243763" y="1876425"/>
            <a:ext cx="452437" cy="0"/>
          </a:xfrm>
          <a:prstGeom prst="straightConnector1">
            <a:avLst/>
          </a:prstGeom>
          <a:noFill/>
          <a:ln w="38100">
            <a:solidFill>
              <a:schemeClr val="bg1"/>
            </a:solidFill>
            <a:round/>
            <a:headEnd/>
            <a:tailEnd type="triangle" w="lg" len="lg"/>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6" name="Straight Arrow Connector 29"/>
          <p:cNvCxnSpPr>
            <a:cxnSpLocks noChangeShapeType="1"/>
          </p:cNvCxnSpPr>
          <p:nvPr>
            <p:custDataLst>
              <p:tags r:id="rId3"/>
            </p:custDataLst>
          </p:nvPr>
        </p:nvCxnSpPr>
        <p:spPr bwMode="auto">
          <a:xfrm>
            <a:off x="7256463" y="3538538"/>
            <a:ext cx="452437" cy="0"/>
          </a:xfrm>
          <a:prstGeom prst="straightConnector1">
            <a:avLst/>
          </a:prstGeom>
          <a:noFill/>
          <a:ln w="38100">
            <a:solidFill>
              <a:schemeClr val="bg1"/>
            </a:solidFill>
            <a:miter lim="800000"/>
            <a:headEnd/>
            <a:tailEnd type="triangle" w="lg" len="lg"/>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7" name="Title 1"/>
          <p:cNvSpPr>
            <a:spLocks noGrp="1"/>
          </p:cNvSpPr>
          <p:nvPr>
            <p:ph type="title"/>
            <p:custDataLst>
              <p:tags r:id="rId4"/>
            </p:custDataLst>
          </p:nvPr>
        </p:nvSpPr>
        <p:spPr>
          <a:xfrm>
            <a:off x="650875" y="260648"/>
            <a:ext cx="8493125" cy="919163"/>
          </a:xfrm>
        </p:spPr>
        <p:txBody>
          <a:bodyPr/>
          <a:lstStyle/>
          <a:p>
            <a:r>
              <a:rPr lang="en-GB" dirty="0" smtClean="0">
                <a:solidFill>
                  <a:srgbClr val="0000FF"/>
                </a:solidFill>
              </a:rPr>
              <a:t>LUME-Lung 1 Study Design</a:t>
            </a:r>
          </a:p>
        </p:txBody>
      </p:sp>
      <p:sp>
        <p:nvSpPr>
          <p:cNvPr id="8" name="Title 1"/>
          <p:cNvSpPr txBox="1">
            <a:spLocks/>
          </p:cNvSpPr>
          <p:nvPr>
            <p:custDataLst>
              <p:tags r:id="rId5"/>
            </p:custDataLst>
          </p:nvPr>
        </p:nvSpPr>
        <p:spPr bwMode="auto">
          <a:xfrm>
            <a:off x="266700" y="269875"/>
            <a:ext cx="8493125" cy="919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b="1">
                <a:solidFill>
                  <a:schemeClr val="tx1"/>
                </a:solidFill>
                <a:latin typeface="Arial" panose="020B0604020202020204" pitchFamily="34" charset="0"/>
                <a:ea typeface="ＭＳ Ｐゴシック" panose="020B0600070205080204" pitchFamily="34" charset="-128"/>
              </a:defRPr>
            </a:lvl1pPr>
            <a:lvl2pPr marL="37931725" indent="-37474525">
              <a:defRPr sz="2400" b="1">
                <a:solidFill>
                  <a:schemeClr val="tx1"/>
                </a:solidFill>
                <a:latin typeface="Arial" panose="020B0604020202020204" pitchFamily="34" charset="0"/>
                <a:ea typeface="ＭＳ Ｐゴシック" panose="020B0600070205080204" pitchFamily="34" charset="-128"/>
              </a:defRPr>
            </a:lvl2pPr>
            <a:lvl3pPr>
              <a:defRPr sz="2400" b="1">
                <a:solidFill>
                  <a:schemeClr val="tx1"/>
                </a:solidFill>
                <a:latin typeface="Arial" panose="020B0604020202020204" pitchFamily="34" charset="0"/>
                <a:ea typeface="ＭＳ Ｐゴシック" panose="020B0600070205080204" pitchFamily="34" charset="-128"/>
              </a:defRPr>
            </a:lvl3pPr>
            <a:lvl4pPr>
              <a:defRPr sz="2400" b="1">
                <a:solidFill>
                  <a:schemeClr val="tx1"/>
                </a:solidFill>
                <a:latin typeface="Arial" panose="020B0604020202020204" pitchFamily="34" charset="0"/>
                <a:ea typeface="ＭＳ Ｐゴシック" panose="020B0600070205080204" pitchFamily="34" charset="-128"/>
              </a:defRPr>
            </a:lvl4pPr>
            <a:lvl5pPr>
              <a:defRPr sz="2400" b="1">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fontAlgn="base">
              <a:spcBef>
                <a:spcPct val="0"/>
              </a:spcBef>
              <a:spcAft>
                <a:spcPct val="0"/>
              </a:spcAft>
            </a:pPr>
            <a:endParaRPr lang="en-US" sz="3200">
              <a:solidFill>
                <a:srgbClr val="000000"/>
              </a:solidFill>
            </a:endParaRPr>
          </a:p>
        </p:txBody>
      </p:sp>
      <p:sp>
        <p:nvSpPr>
          <p:cNvPr id="9" name="Rounded Rectangle 19"/>
          <p:cNvSpPr>
            <a:spLocks noChangeArrowheads="1"/>
          </p:cNvSpPr>
          <p:nvPr>
            <p:custDataLst>
              <p:tags r:id="rId6"/>
            </p:custDataLst>
          </p:nvPr>
        </p:nvSpPr>
        <p:spPr bwMode="auto">
          <a:xfrm>
            <a:off x="3140075" y="1309688"/>
            <a:ext cx="4090988" cy="1131887"/>
          </a:xfrm>
          <a:prstGeom prst="roundRect">
            <a:avLst>
              <a:gd name="adj" fmla="val 16667"/>
            </a:avLst>
          </a:prstGeom>
          <a:solidFill>
            <a:srgbClr val="FFC000"/>
          </a:solidFill>
          <a:ln>
            <a:noFill/>
          </a:ln>
          <a:effectLst>
            <a:outerShdw blurRad="40000" dist="20000" dir="5400000" rotWithShape="0">
              <a:srgbClr val="808080">
                <a:alpha val="37999"/>
              </a:srgbClr>
            </a:outerShdw>
          </a:effectLst>
          <a:extLst>
            <a:ext uri="{91240B29-F687-4F45-9708-019B960494DF}">
              <a14:hiddenLine xmlns:a14="http://schemas.microsoft.com/office/drawing/2010/main" w="9525">
                <a:solidFill>
                  <a:srgbClr val="000000"/>
                </a:solidFill>
                <a:round/>
                <a:headEnd/>
                <a:tailEnd/>
              </a14:hiddenLine>
            </a:ext>
          </a:extLst>
        </p:spPr>
        <p:txBody>
          <a:bodyPr anchor="ctr"/>
          <a:lstStyle>
            <a:lvl1pPr>
              <a:defRPr sz="2400" b="1">
                <a:solidFill>
                  <a:schemeClr val="tx1"/>
                </a:solidFill>
                <a:latin typeface="Arial" panose="020B0604020202020204" pitchFamily="34" charset="0"/>
                <a:ea typeface="ＭＳ Ｐゴシック" panose="020B0600070205080204" pitchFamily="34" charset="-128"/>
              </a:defRPr>
            </a:lvl1pPr>
            <a:lvl2pPr marL="37931725" indent="-37474525">
              <a:defRPr sz="2400" b="1">
                <a:solidFill>
                  <a:schemeClr val="tx1"/>
                </a:solidFill>
                <a:latin typeface="Arial" panose="020B0604020202020204" pitchFamily="34" charset="0"/>
                <a:ea typeface="ＭＳ Ｐゴシック" panose="020B0600070205080204" pitchFamily="34" charset="-128"/>
              </a:defRPr>
            </a:lvl2pPr>
            <a:lvl3pPr>
              <a:defRPr sz="2400" b="1">
                <a:solidFill>
                  <a:schemeClr val="tx1"/>
                </a:solidFill>
                <a:latin typeface="Arial" panose="020B0604020202020204" pitchFamily="34" charset="0"/>
                <a:ea typeface="ＭＳ Ｐゴシック" panose="020B0600070205080204" pitchFamily="34" charset="-128"/>
              </a:defRPr>
            </a:lvl3pPr>
            <a:lvl4pPr>
              <a:defRPr sz="2400" b="1">
                <a:solidFill>
                  <a:schemeClr val="tx1"/>
                </a:solidFill>
                <a:latin typeface="Arial" panose="020B0604020202020204" pitchFamily="34" charset="0"/>
                <a:ea typeface="ＭＳ Ｐゴシック" panose="020B0600070205080204" pitchFamily="34" charset="-128"/>
              </a:defRPr>
            </a:lvl4pPr>
            <a:lvl5pPr>
              <a:defRPr sz="2400" b="1">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lgn="ctr" eaLnBrk="0" fontAlgn="base" hangingPunct="0">
              <a:spcBef>
                <a:spcPct val="0"/>
              </a:spcBef>
              <a:spcAft>
                <a:spcPct val="0"/>
              </a:spcAft>
            </a:pPr>
            <a:r>
              <a:rPr lang="en-GB" sz="1800">
                <a:solidFill>
                  <a:srgbClr val="000000"/>
                </a:solidFill>
              </a:rPr>
              <a:t>Nintedanib 200mg BID p.o., D2–21,</a:t>
            </a:r>
            <a:br>
              <a:rPr lang="en-GB" sz="1800">
                <a:solidFill>
                  <a:srgbClr val="000000"/>
                </a:solidFill>
              </a:rPr>
            </a:br>
            <a:r>
              <a:rPr lang="en-GB" sz="1800">
                <a:solidFill>
                  <a:srgbClr val="000000"/>
                </a:solidFill>
              </a:rPr>
              <a:t>+ Docetaxel 75mg/m</a:t>
            </a:r>
            <a:r>
              <a:rPr lang="en-GB" sz="1800" baseline="30000">
                <a:solidFill>
                  <a:srgbClr val="000000"/>
                </a:solidFill>
              </a:rPr>
              <a:t>2 </a:t>
            </a:r>
            <a:r>
              <a:rPr lang="en-GB" sz="1800">
                <a:solidFill>
                  <a:srgbClr val="000000"/>
                </a:solidFill>
              </a:rPr>
              <a:t>IV, D1,</a:t>
            </a:r>
            <a:br>
              <a:rPr lang="en-GB" sz="1800">
                <a:solidFill>
                  <a:srgbClr val="000000"/>
                </a:solidFill>
              </a:rPr>
            </a:br>
            <a:r>
              <a:rPr lang="en-GB" sz="1800">
                <a:solidFill>
                  <a:srgbClr val="000000"/>
                </a:solidFill>
              </a:rPr>
              <a:t>21-day cycles (n=655)</a:t>
            </a:r>
          </a:p>
        </p:txBody>
      </p:sp>
      <p:sp>
        <p:nvSpPr>
          <p:cNvPr id="10" name="Rounded Rectangle 20"/>
          <p:cNvSpPr>
            <a:spLocks noChangeArrowheads="1"/>
          </p:cNvSpPr>
          <p:nvPr>
            <p:custDataLst>
              <p:tags r:id="rId7"/>
            </p:custDataLst>
          </p:nvPr>
        </p:nvSpPr>
        <p:spPr bwMode="auto">
          <a:xfrm>
            <a:off x="3140075" y="2971800"/>
            <a:ext cx="4103688" cy="1131888"/>
          </a:xfrm>
          <a:prstGeom prst="roundRect">
            <a:avLst>
              <a:gd name="adj" fmla="val 16667"/>
            </a:avLst>
          </a:prstGeom>
          <a:solidFill>
            <a:srgbClr val="00BDEB"/>
          </a:solidFill>
          <a:ln>
            <a:noFill/>
          </a:ln>
          <a:effectLst>
            <a:outerShdw blurRad="40000" dist="20000" dir="5400000" rotWithShape="0">
              <a:srgbClr val="808080">
                <a:alpha val="37999"/>
              </a:srgbClr>
            </a:outerShdw>
          </a:effectLst>
          <a:extLst>
            <a:ext uri="{91240B29-F687-4F45-9708-019B960494DF}">
              <a14:hiddenLine xmlns:a14="http://schemas.microsoft.com/office/drawing/2010/main" w="9525">
                <a:solidFill>
                  <a:srgbClr val="000000"/>
                </a:solidFill>
                <a:round/>
                <a:headEnd/>
                <a:tailEnd/>
              </a14:hiddenLine>
            </a:ext>
          </a:extLst>
        </p:spPr>
        <p:txBody>
          <a:bodyPr anchor="ctr"/>
          <a:lstStyle>
            <a:lvl1pPr>
              <a:defRPr sz="2400" b="1">
                <a:solidFill>
                  <a:schemeClr val="tx1"/>
                </a:solidFill>
                <a:latin typeface="Arial" panose="020B0604020202020204" pitchFamily="34" charset="0"/>
                <a:ea typeface="ＭＳ Ｐゴシック" panose="020B0600070205080204" pitchFamily="34" charset="-128"/>
              </a:defRPr>
            </a:lvl1pPr>
            <a:lvl2pPr marL="37931725" indent="-37474525">
              <a:defRPr sz="2400" b="1">
                <a:solidFill>
                  <a:schemeClr val="tx1"/>
                </a:solidFill>
                <a:latin typeface="Arial" panose="020B0604020202020204" pitchFamily="34" charset="0"/>
                <a:ea typeface="ＭＳ Ｐゴシック" panose="020B0600070205080204" pitchFamily="34" charset="-128"/>
              </a:defRPr>
            </a:lvl2pPr>
            <a:lvl3pPr>
              <a:defRPr sz="2400" b="1">
                <a:solidFill>
                  <a:schemeClr val="tx1"/>
                </a:solidFill>
                <a:latin typeface="Arial" panose="020B0604020202020204" pitchFamily="34" charset="0"/>
                <a:ea typeface="ＭＳ Ｐゴシック" panose="020B0600070205080204" pitchFamily="34" charset="-128"/>
              </a:defRPr>
            </a:lvl3pPr>
            <a:lvl4pPr>
              <a:defRPr sz="2400" b="1">
                <a:solidFill>
                  <a:schemeClr val="tx1"/>
                </a:solidFill>
                <a:latin typeface="Arial" panose="020B0604020202020204" pitchFamily="34" charset="0"/>
                <a:ea typeface="ＭＳ Ｐゴシック" panose="020B0600070205080204" pitchFamily="34" charset="-128"/>
              </a:defRPr>
            </a:lvl4pPr>
            <a:lvl5pPr>
              <a:defRPr sz="2400" b="1">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lgn="ctr" eaLnBrk="0" fontAlgn="base" hangingPunct="0">
              <a:spcBef>
                <a:spcPct val="0"/>
              </a:spcBef>
              <a:spcAft>
                <a:spcPct val="0"/>
              </a:spcAft>
            </a:pPr>
            <a:r>
              <a:rPr lang="en-GB" sz="1800" dirty="0">
                <a:solidFill>
                  <a:srgbClr val="000000"/>
                </a:solidFill>
              </a:rPr>
              <a:t>Placebo BID </a:t>
            </a:r>
            <a:r>
              <a:rPr lang="en-GB" sz="1800" dirty="0" err="1">
                <a:solidFill>
                  <a:srgbClr val="000000"/>
                </a:solidFill>
              </a:rPr>
              <a:t>p.o</a:t>
            </a:r>
            <a:r>
              <a:rPr lang="en-GB" sz="1800" dirty="0">
                <a:solidFill>
                  <a:srgbClr val="000000"/>
                </a:solidFill>
              </a:rPr>
              <a:t>., D2–21,</a:t>
            </a:r>
            <a:br>
              <a:rPr lang="en-GB" sz="1800" dirty="0">
                <a:solidFill>
                  <a:srgbClr val="000000"/>
                </a:solidFill>
              </a:rPr>
            </a:br>
            <a:r>
              <a:rPr lang="en-GB" sz="1800" dirty="0">
                <a:solidFill>
                  <a:srgbClr val="000000"/>
                </a:solidFill>
              </a:rPr>
              <a:t>+ </a:t>
            </a:r>
            <a:r>
              <a:rPr lang="en-GB" sz="1800" dirty="0" err="1">
                <a:solidFill>
                  <a:srgbClr val="000000"/>
                </a:solidFill>
              </a:rPr>
              <a:t>Docetaxel</a:t>
            </a:r>
            <a:r>
              <a:rPr lang="en-GB" sz="1800" dirty="0">
                <a:solidFill>
                  <a:srgbClr val="000000"/>
                </a:solidFill>
              </a:rPr>
              <a:t> 75mg/m</a:t>
            </a:r>
            <a:r>
              <a:rPr lang="en-GB" sz="1800" baseline="30000" dirty="0">
                <a:solidFill>
                  <a:srgbClr val="000000"/>
                </a:solidFill>
              </a:rPr>
              <a:t>2</a:t>
            </a:r>
            <a:r>
              <a:rPr lang="en-GB" sz="1800" dirty="0">
                <a:solidFill>
                  <a:srgbClr val="000000"/>
                </a:solidFill>
              </a:rPr>
              <a:t> IV, D1,</a:t>
            </a:r>
            <a:br>
              <a:rPr lang="en-GB" sz="1800" dirty="0">
                <a:solidFill>
                  <a:srgbClr val="000000"/>
                </a:solidFill>
              </a:rPr>
            </a:br>
            <a:r>
              <a:rPr lang="en-GB" sz="1800" dirty="0">
                <a:solidFill>
                  <a:srgbClr val="000000"/>
                </a:solidFill>
              </a:rPr>
              <a:t>21-day cycles (n=659)</a:t>
            </a:r>
          </a:p>
        </p:txBody>
      </p:sp>
      <p:sp>
        <p:nvSpPr>
          <p:cNvPr id="11" name="TextBox 25"/>
          <p:cNvSpPr txBox="1">
            <a:spLocks noChangeArrowheads="1"/>
          </p:cNvSpPr>
          <p:nvPr>
            <p:custDataLst>
              <p:tags r:id="rId8"/>
            </p:custDataLst>
          </p:nvPr>
        </p:nvSpPr>
        <p:spPr bwMode="auto">
          <a:xfrm>
            <a:off x="1603375" y="4181475"/>
            <a:ext cx="13382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37931725" indent="-37474525">
              <a:defRPr sz="2400" b="1">
                <a:solidFill>
                  <a:schemeClr val="tx1"/>
                </a:solidFill>
                <a:latin typeface="Arial" panose="020B0604020202020204" pitchFamily="34" charset="0"/>
                <a:ea typeface="ＭＳ Ｐゴシック" panose="020B0600070205080204" pitchFamily="34" charset="-128"/>
              </a:defRPr>
            </a:lvl2pPr>
            <a:lvl3pPr>
              <a:defRPr sz="2400" b="1">
                <a:solidFill>
                  <a:schemeClr val="tx1"/>
                </a:solidFill>
                <a:latin typeface="Arial" panose="020B0604020202020204" pitchFamily="34" charset="0"/>
                <a:ea typeface="ＭＳ Ｐゴシック" panose="020B0600070205080204" pitchFamily="34" charset="-128"/>
              </a:defRPr>
            </a:lvl3pPr>
            <a:lvl4pPr>
              <a:defRPr sz="2400" b="1">
                <a:solidFill>
                  <a:schemeClr val="tx1"/>
                </a:solidFill>
                <a:latin typeface="Arial" panose="020B0604020202020204" pitchFamily="34" charset="0"/>
                <a:ea typeface="ＭＳ Ｐゴシック" panose="020B0600070205080204" pitchFamily="34" charset="-128"/>
              </a:defRPr>
            </a:lvl4pPr>
            <a:lvl5pPr>
              <a:defRPr sz="2400" b="1">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lgn="ctr" fontAlgn="base">
              <a:spcBef>
                <a:spcPct val="0"/>
              </a:spcBef>
              <a:spcAft>
                <a:spcPct val="0"/>
              </a:spcAft>
              <a:buClr>
                <a:srgbClr val="00839C"/>
              </a:buClr>
            </a:pPr>
            <a:r>
              <a:rPr lang="en-GB" sz="1400">
                <a:solidFill>
                  <a:srgbClr val="000000"/>
                </a:solidFill>
              </a:rPr>
              <a:t>N=1314</a:t>
            </a:r>
          </a:p>
        </p:txBody>
      </p:sp>
      <p:sp>
        <p:nvSpPr>
          <p:cNvPr id="12" name="Rounded Rectangle 32"/>
          <p:cNvSpPr>
            <a:spLocks noChangeArrowheads="1"/>
          </p:cNvSpPr>
          <p:nvPr/>
        </p:nvSpPr>
        <p:spPr bwMode="auto">
          <a:xfrm>
            <a:off x="2092325" y="1309688"/>
            <a:ext cx="349250" cy="2794000"/>
          </a:xfrm>
          <a:prstGeom prst="roundRect">
            <a:avLst>
              <a:gd name="adj" fmla="val 16667"/>
            </a:avLst>
          </a:prstGeom>
          <a:solidFill>
            <a:srgbClr val="5F555B"/>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28575">
                <a:solidFill>
                  <a:srgbClr val="000000"/>
                </a:solidFill>
                <a:round/>
                <a:headEnd/>
                <a:tailEnd/>
              </a14:hiddenLine>
            </a:ext>
          </a:extLst>
        </p:spPr>
        <p:txBody>
          <a:bodyPr anchor="ctr"/>
          <a:lstStyle>
            <a:lvl1pPr>
              <a:defRPr sz="2400" b="1">
                <a:solidFill>
                  <a:schemeClr val="tx1"/>
                </a:solidFill>
                <a:latin typeface="Arial" panose="020B0604020202020204" pitchFamily="34" charset="0"/>
                <a:ea typeface="ＭＳ Ｐゴシック" panose="020B0600070205080204" pitchFamily="34" charset="-128"/>
              </a:defRPr>
            </a:lvl1pPr>
            <a:lvl2pPr marL="37931725" indent="-37474525">
              <a:defRPr sz="2400" b="1">
                <a:solidFill>
                  <a:schemeClr val="tx1"/>
                </a:solidFill>
                <a:latin typeface="Arial" panose="020B0604020202020204" pitchFamily="34" charset="0"/>
                <a:ea typeface="ＭＳ Ｐゴシック" panose="020B0600070205080204" pitchFamily="34" charset="-128"/>
              </a:defRPr>
            </a:lvl2pPr>
            <a:lvl3pPr>
              <a:defRPr sz="2400" b="1">
                <a:solidFill>
                  <a:schemeClr val="tx1"/>
                </a:solidFill>
                <a:latin typeface="Arial" panose="020B0604020202020204" pitchFamily="34" charset="0"/>
                <a:ea typeface="ＭＳ Ｐゴシック" panose="020B0600070205080204" pitchFamily="34" charset="-128"/>
              </a:defRPr>
            </a:lvl3pPr>
            <a:lvl4pPr>
              <a:defRPr sz="2400" b="1">
                <a:solidFill>
                  <a:schemeClr val="tx1"/>
                </a:solidFill>
                <a:latin typeface="Arial" panose="020B0604020202020204" pitchFamily="34" charset="0"/>
                <a:ea typeface="ＭＳ Ｐゴシック" panose="020B0600070205080204" pitchFamily="34" charset="-128"/>
              </a:defRPr>
            </a:lvl4pPr>
            <a:lvl5pPr>
              <a:defRPr sz="2400" b="1">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lgn="ctr" eaLnBrk="0" fontAlgn="base" hangingPunct="0">
              <a:spcBef>
                <a:spcPct val="0"/>
              </a:spcBef>
              <a:spcAft>
                <a:spcPct val="0"/>
              </a:spcAft>
            </a:pPr>
            <a:r>
              <a:rPr lang="en-GB" sz="1400">
                <a:solidFill>
                  <a:srgbClr val="FFFFFF"/>
                </a:solidFill>
              </a:rPr>
              <a:t>RANDOMIZE</a:t>
            </a:r>
            <a:endParaRPr lang="en-GB" sz="1400" baseline="30000">
              <a:solidFill>
                <a:srgbClr val="FFFFFF"/>
              </a:solidFill>
            </a:endParaRPr>
          </a:p>
        </p:txBody>
      </p:sp>
      <p:sp>
        <p:nvSpPr>
          <p:cNvPr id="13" name="TextBox 25"/>
          <p:cNvSpPr txBox="1">
            <a:spLocks noChangeArrowheads="1"/>
          </p:cNvSpPr>
          <p:nvPr>
            <p:custDataLst>
              <p:tags r:id="rId9"/>
            </p:custDataLst>
          </p:nvPr>
        </p:nvSpPr>
        <p:spPr bwMode="auto">
          <a:xfrm>
            <a:off x="357188" y="5146675"/>
            <a:ext cx="5354637"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37931725" indent="-37474525">
              <a:defRPr sz="2400" b="1">
                <a:solidFill>
                  <a:schemeClr val="tx1"/>
                </a:solidFill>
                <a:latin typeface="Arial" panose="020B0604020202020204" pitchFamily="34" charset="0"/>
                <a:ea typeface="ＭＳ Ｐゴシック" panose="020B0600070205080204" pitchFamily="34" charset="-128"/>
              </a:defRPr>
            </a:lvl2pPr>
            <a:lvl3pPr>
              <a:defRPr sz="2400" b="1">
                <a:solidFill>
                  <a:schemeClr val="tx1"/>
                </a:solidFill>
                <a:latin typeface="Arial" panose="020B0604020202020204" pitchFamily="34" charset="0"/>
                <a:ea typeface="ＭＳ Ｐゴシック" panose="020B0600070205080204" pitchFamily="34" charset="-128"/>
              </a:defRPr>
            </a:lvl3pPr>
            <a:lvl4pPr>
              <a:defRPr sz="2400" b="1">
                <a:solidFill>
                  <a:schemeClr val="tx1"/>
                </a:solidFill>
                <a:latin typeface="Arial" panose="020B0604020202020204" pitchFamily="34" charset="0"/>
                <a:ea typeface="ＭＳ Ｐゴシック" panose="020B0600070205080204" pitchFamily="34" charset="-128"/>
              </a:defRPr>
            </a:lvl4pPr>
            <a:lvl5pPr>
              <a:defRPr sz="2400" b="1">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fontAlgn="base">
              <a:spcBef>
                <a:spcPct val="0"/>
              </a:spcBef>
              <a:spcAft>
                <a:spcPct val="0"/>
              </a:spcAft>
              <a:buClr>
                <a:srgbClr val="00839C"/>
              </a:buClr>
            </a:pPr>
            <a:r>
              <a:rPr lang="en-GB" sz="1400" dirty="0">
                <a:solidFill>
                  <a:srgbClr val="000000"/>
                </a:solidFill>
              </a:rPr>
              <a:t>Stratification:	ECOG PS (0 </a:t>
            </a:r>
            <a:r>
              <a:rPr lang="en-GB" sz="1400" dirty="0" err="1">
                <a:solidFill>
                  <a:srgbClr val="000000"/>
                </a:solidFill>
              </a:rPr>
              <a:t>vs</a:t>
            </a:r>
            <a:r>
              <a:rPr lang="en-GB" sz="1400" dirty="0">
                <a:solidFill>
                  <a:srgbClr val="000000"/>
                </a:solidFill>
              </a:rPr>
              <a:t> 1)</a:t>
            </a:r>
          </a:p>
          <a:p>
            <a:pPr fontAlgn="base">
              <a:spcBef>
                <a:spcPct val="0"/>
              </a:spcBef>
              <a:spcAft>
                <a:spcPct val="0"/>
              </a:spcAft>
              <a:buClr>
                <a:srgbClr val="00839C"/>
              </a:buClr>
            </a:pPr>
            <a:r>
              <a:rPr lang="en-GB" sz="1400" dirty="0">
                <a:solidFill>
                  <a:srgbClr val="000000"/>
                </a:solidFill>
              </a:rPr>
              <a:t>		Prior </a:t>
            </a:r>
            <a:r>
              <a:rPr lang="en-GB" sz="1400" dirty="0" err="1">
                <a:solidFill>
                  <a:srgbClr val="000000"/>
                </a:solidFill>
              </a:rPr>
              <a:t>bevacizumab</a:t>
            </a:r>
            <a:r>
              <a:rPr lang="en-GB" sz="1400" dirty="0">
                <a:solidFill>
                  <a:srgbClr val="000000"/>
                </a:solidFill>
              </a:rPr>
              <a:t> (yes </a:t>
            </a:r>
            <a:r>
              <a:rPr lang="en-GB" sz="1400" dirty="0" err="1">
                <a:solidFill>
                  <a:srgbClr val="000000"/>
                </a:solidFill>
              </a:rPr>
              <a:t>vs</a:t>
            </a:r>
            <a:r>
              <a:rPr lang="en-GB" sz="1400" dirty="0">
                <a:solidFill>
                  <a:srgbClr val="000000"/>
                </a:solidFill>
              </a:rPr>
              <a:t> no)</a:t>
            </a:r>
          </a:p>
          <a:p>
            <a:pPr fontAlgn="base">
              <a:spcBef>
                <a:spcPct val="0"/>
              </a:spcBef>
              <a:spcAft>
                <a:spcPct val="0"/>
              </a:spcAft>
              <a:buClr>
                <a:srgbClr val="00839C"/>
              </a:buClr>
            </a:pPr>
            <a:r>
              <a:rPr lang="en-GB" sz="1400" dirty="0">
                <a:solidFill>
                  <a:srgbClr val="000000"/>
                </a:solidFill>
              </a:rPr>
              <a:t>		Histology (squamous </a:t>
            </a:r>
            <a:r>
              <a:rPr lang="en-GB" sz="1400" dirty="0" err="1">
                <a:solidFill>
                  <a:srgbClr val="000000"/>
                </a:solidFill>
              </a:rPr>
              <a:t>vs</a:t>
            </a:r>
            <a:r>
              <a:rPr lang="en-GB" sz="1400" dirty="0">
                <a:solidFill>
                  <a:srgbClr val="000000"/>
                </a:solidFill>
              </a:rPr>
              <a:t> </a:t>
            </a:r>
            <a:r>
              <a:rPr lang="en-GB" sz="1400" dirty="0" smtClean="0">
                <a:solidFill>
                  <a:srgbClr val="000000"/>
                </a:solidFill>
              </a:rPr>
              <a:t>non-      		squamous</a:t>
            </a:r>
            <a:r>
              <a:rPr lang="en-GB" sz="1400" dirty="0">
                <a:solidFill>
                  <a:srgbClr val="000000"/>
                </a:solidFill>
              </a:rPr>
              <a:t>)</a:t>
            </a:r>
          </a:p>
          <a:p>
            <a:pPr fontAlgn="base">
              <a:spcBef>
                <a:spcPct val="0"/>
              </a:spcBef>
              <a:spcAft>
                <a:spcPct val="0"/>
              </a:spcAft>
              <a:buClr>
                <a:srgbClr val="00839C"/>
              </a:buClr>
            </a:pPr>
            <a:r>
              <a:rPr lang="en-GB" sz="1400" dirty="0">
                <a:solidFill>
                  <a:srgbClr val="000000"/>
                </a:solidFill>
              </a:rPr>
              <a:t>		Brain metastases (yes </a:t>
            </a:r>
            <a:r>
              <a:rPr lang="en-GB" sz="1400" dirty="0" err="1">
                <a:solidFill>
                  <a:srgbClr val="000000"/>
                </a:solidFill>
              </a:rPr>
              <a:t>vs</a:t>
            </a:r>
            <a:r>
              <a:rPr lang="en-GB" sz="1400" dirty="0">
                <a:solidFill>
                  <a:srgbClr val="000000"/>
                </a:solidFill>
              </a:rPr>
              <a:t> no)</a:t>
            </a:r>
          </a:p>
        </p:txBody>
      </p:sp>
      <p:sp>
        <p:nvSpPr>
          <p:cNvPr id="14" name="Rounded Rectangle 30"/>
          <p:cNvSpPr>
            <a:spLocks noChangeArrowheads="1"/>
          </p:cNvSpPr>
          <p:nvPr>
            <p:custDataLst>
              <p:tags r:id="rId10"/>
            </p:custDataLst>
          </p:nvPr>
        </p:nvSpPr>
        <p:spPr bwMode="auto">
          <a:xfrm>
            <a:off x="441325" y="1889125"/>
            <a:ext cx="1544638" cy="1649413"/>
          </a:xfrm>
          <a:prstGeom prst="roundRect">
            <a:avLst>
              <a:gd name="adj" fmla="val 16667"/>
            </a:avLst>
          </a:prstGeom>
          <a:solidFill>
            <a:schemeClr val="tx1"/>
          </a:solidFill>
          <a:ln w="28575">
            <a:solidFill>
              <a:srgbClr val="BFBFBF"/>
            </a:solidFill>
            <a:round/>
            <a:headEnd/>
            <a:tailEnd/>
          </a:ln>
          <a:effectLst>
            <a:outerShdw blurRad="40000" dist="20000" dir="5400000" rotWithShape="0">
              <a:srgbClr val="808080">
                <a:alpha val="37999"/>
              </a:srgbClr>
            </a:outerShdw>
          </a:effectLst>
        </p:spPr>
        <p:txBody>
          <a:bodyPr anchor="ctr"/>
          <a:lstStyle/>
          <a:p>
            <a:pPr algn="ctr" eaLnBrk="0" hangingPunct="0">
              <a:defRPr/>
            </a:pPr>
            <a:endParaRPr lang="en-GB" sz="1600" b="1" dirty="0">
              <a:solidFill>
                <a:srgbClr val="000000"/>
              </a:solidFill>
              <a:ea typeface="ＭＳ Ｐゴシック" panose="020B0600070205080204" pitchFamily="34" charset="-128"/>
            </a:endParaRPr>
          </a:p>
        </p:txBody>
      </p:sp>
      <p:sp>
        <p:nvSpPr>
          <p:cNvPr id="15" name="TextBox 21"/>
          <p:cNvSpPr txBox="1">
            <a:spLocks noChangeArrowheads="1"/>
          </p:cNvSpPr>
          <p:nvPr>
            <p:custDataLst>
              <p:tags r:id="rId11"/>
            </p:custDataLst>
          </p:nvPr>
        </p:nvSpPr>
        <p:spPr bwMode="auto">
          <a:xfrm>
            <a:off x="393700" y="1990725"/>
            <a:ext cx="1630363" cy="142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37931725" indent="-37474525">
              <a:defRPr sz="2400" b="1">
                <a:solidFill>
                  <a:schemeClr val="tx1"/>
                </a:solidFill>
                <a:latin typeface="Arial" panose="020B0604020202020204" pitchFamily="34" charset="0"/>
                <a:ea typeface="ＭＳ Ｐゴシック" panose="020B0600070205080204" pitchFamily="34" charset="-128"/>
              </a:defRPr>
            </a:lvl2pPr>
            <a:lvl3pPr>
              <a:defRPr sz="2400" b="1">
                <a:solidFill>
                  <a:schemeClr val="tx1"/>
                </a:solidFill>
                <a:latin typeface="Arial" panose="020B0604020202020204" pitchFamily="34" charset="0"/>
                <a:ea typeface="ＭＳ Ｐゴシック" panose="020B0600070205080204" pitchFamily="34" charset="-128"/>
              </a:defRPr>
            </a:lvl3pPr>
            <a:lvl4pPr>
              <a:defRPr sz="2400" b="1">
                <a:solidFill>
                  <a:schemeClr val="tx1"/>
                </a:solidFill>
                <a:latin typeface="Arial" panose="020B0604020202020204" pitchFamily="34" charset="0"/>
                <a:ea typeface="ＭＳ Ｐゴシック" panose="020B0600070205080204" pitchFamily="34" charset="-128"/>
              </a:defRPr>
            </a:lvl4pPr>
            <a:lvl5pPr>
              <a:defRPr sz="2400" b="1">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lgn="ctr" fontAlgn="base">
              <a:spcBef>
                <a:spcPct val="0"/>
              </a:spcBef>
              <a:spcAft>
                <a:spcPts val="300"/>
              </a:spcAft>
              <a:buClr>
                <a:prstClr val="white"/>
              </a:buClr>
            </a:pPr>
            <a:r>
              <a:rPr lang="en-GB" sz="1400">
                <a:solidFill>
                  <a:srgbClr val="000000"/>
                </a:solidFill>
              </a:rPr>
              <a:t>Stage IIIB/IV</a:t>
            </a:r>
            <a:br>
              <a:rPr lang="en-GB" sz="1400">
                <a:solidFill>
                  <a:srgbClr val="000000"/>
                </a:solidFill>
              </a:rPr>
            </a:br>
            <a:r>
              <a:rPr lang="en-GB" sz="1400">
                <a:solidFill>
                  <a:srgbClr val="000000"/>
                </a:solidFill>
              </a:rPr>
              <a:t>or recurrent</a:t>
            </a:r>
            <a:br>
              <a:rPr lang="en-GB" sz="1400">
                <a:solidFill>
                  <a:srgbClr val="000000"/>
                </a:solidFill>
              </a:rPr>
            </a:br>
            <a:r>
              <a:rPr lang="en-GB" sz="1400">
                <a:solidFill>
                  <a:srgbClr val="000000"/>
                </a:solidFill>
              </a:rPr>
              <a:t>NSCLC patients after 1</a:t>
            </a:r>
            <a:r>
              <a:rPr lang="en-GB" sz="1400" baseline="30000">
                <a:solidFill>
                  <a:srgbClr val="000000"/>
                </a:solidFill>
              </a:rPr>
              <a:t>st</a:t>
            </a:r>
            <a:r>
              <a:rPr lang="en-GB" sz="1400">
                <a:solidFill>
                  <a:srgbClr val="000000"/>
                </a:solidFill>
              </a:rPr>
              <a:t> line chemotherapy</a:t>
            </a:r>
          </a:p>
          <a:p>
            <a:pPr algn="ctr" fontAlgn="base">
              <a:spcBef>
                <a:spcPct val="0"/>
              </a:spcBef>
              <a:spcAft>
                <a:spcPts val="300"/>
              </a:spcAft>
              <a:buClr>
                <a:prstClr val="white"/>
              </a:buClr>
            </a:pPr>
            <a:r>
              <a:rPr lang="en-GB" sz="1400">
                <a:solidFill>
                  <a:srgbClr val="000000"/>
                </a:solidFill>
              </a:rPr>
              <a:t>(all histologies)</a:t>
            </a:r>
          </a:p>
        </p:txBody>
      </p:sp>
      <p:sp>
        <p:nvSpPr>
          <p:cNvPr id="16" name="Textfeld 25"/>
          <p:cNvSpPr txBox="1">
            <a:spLocks noChangeArrowheads="1"/>
          </p:cNvSpPr>
          <p:nvPr/>
        </p:nvSpPr>
        <p:spPr bwMode="auto">
          <a:xfrm>
            <a:off x="2611438" y="2589213"/>
            <a:ext cx="7350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37931725" indent="-37474525">
              <a:defRPr sz="2400" b="1">
                <a:solidFill>
                  <a:schemeClr val="tx1"/>
                </a:solidFill>
                <a:latin typeface="Arial" panose="020B0604020202020204" pitchFamily="34" charset="0"/>
                <a:ea typeface="ＭＳ Ｐゴシック" panose="020B0600070205080204" pitchFamily="34" charset="-128"/>
              </a:defRPr>
            </a:lvl2pPr>
            <a:lvl3pPr>
              <a:defRPr sz="2400" b="1">
                <a:solidFill>
                  <a:schemeClr val="tx1"/>
                </a:solidFill>
                <a:latin typeface="Arial" panose="020B0604020202020204" pitchFamily="34" charset="0"/>
                <a:ea typeface="ＭＳ Ｐゴシック" panose="020B0600070205080204" pitchFamily="34" charset="-128"/>
              </a:defRPr>
            </a:lvl3pPr>
            <a:lvl4pPr>
              <a:defRPr sz="2400" b="1">
                <a:solidFill>
                  <a:schemeClr val="tx1"/>
                </a:solidFill>
                <a:latin typeface="Arial" panose="020B0604020202020204" pitchFamily="34" charset="0"/>
                <a:ea typeface="ＭＳ Ｐゴシック" panose="020B0600070205080204" pitchFamily="34" charset="-128"/>
              </a:defRPr>
            </a:lvl4pPr>
            <a:lvl5pPr>
              <a:defRPr sz="2400" b="1">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fontAlgn="base">
              <a:spcBef>
                <a:spcPct val="0"/>
              </a:spcBef>
              <a:spcAft>
                <a:spcPct val="0"/>
              </a:spcAft>
            </a:pPr>
            <a:r>
              <a:rPr lang="de-DE" sz="1400">
                <a:solidFill>
                  <a:srgbClr val="000000"/>
                </a:solidFill>
              </a:rPr>
              <a:t>  1:1</a:t>
            </a:r>
          </a:p>
        </p:txBody>
      </p:sp>
      <p:sp>
        <p:nvSpPr>
          <p:cNvPr id="17" name="Rounded Rectangle 32"/>
          <p:cNvSpPr>
            <a:spLocks noChangeArrowheads="1"/>
          </p:cNvSpPr>
          <p:nvPr/>
        </p:nvSpPr>
        <p:spPr bwMode="auto">
          <a:xfrm>
            <a:off x="7729538" y="1657350"/>
            <a:ext cx="541337" cy="438150"/>
          </a:xfrm>
          <a:prstGeom prst="roundRect">
            <a:avLst>
              <a:gd name="adj" fmla="val 16667"/>
            </a:avLst>
          </a:prstGeom>
          <a:solidFill>
            <a:srgbClr val="5F555B"/>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28575">
                <a:solidFill>
                  <a:srgbClr val="000000"/>
                </a:solidFill>
                <a:round/>
                <a:headEnd/>
                <a:tailEnd/>
              </a14:hiddenLine>
            </a:ext>
          </a:extLst>
        </p:spPr>
        <p:txBody>
          <a:bodyPr anchor="ctr"/>
          <a:lstStyle>
            <a:lvl1pPr>
              <a:defRPr sz="2400" b="1">
                <a:solidFill>
                  <a:schemeClr val="tx1"/>
                </a:solidFill>
                <a:latin typeface="Arial" panose="020B0604020202020204" pitchFamily="34" charset="0"/>
                <a:ea typeface="ＭＳ Ｐゴシック" panose="020B0600070205080204" pitchFamily="34" charset="-128"/>
              </a:defRPr>
            </a:lvl1pPr>
            <a:lvl2pPr marL="37931725" indent="-37474525">
              <a:defRPr sz="2400" b="1">
                <a:solidFill>
                  <a:schemeClr val="tx1"/>
                </a:solidFill>
                <a:latin typeface="Arial" panose="020B0604020202020204" pitchFamily="34" charset="0"/>
                <a:ea typeface="ＭＳ Ｐゴシック" panose="020B0600070205080204" pitchFamily="34" charset="-128"/>
              </a:defRPr>
            </a:lvl2pPr>
            <a:lvl3pPr>
              <a:defRPr sz="2400" b="1">
                <a:solidFill>
                  <a:schemeClr val="tx1"/>
                </a:solidFill>
                <a:latin typeface="Arial" panose="020B0604020202020204" pitchFamily="34" charset="0"/>
                <a:ea typeface="ＭＳ Ｐゴシック" panose="020B0600070205080204" pitchFamily="34" charset="-128"/>
              </a:defRPr>
            </a:lvl3pPr>
            <a:lvl4pPr>
              <a:defRPr sz="2400" b="1">
                <a:solidFill>
                  <a:schemeClr val="tx1"/>
                </a:solidFill>
                <a:latin typeface="Arial" panose="020B0604020202020204" pitchFamily="34" charset="0"/>
                <a:ea typeface="ＭＳ Ｐゴシック" panose="020B0600070205080204" pitchFamily="34" charset="-128"/>
              </a:defRPr>
            </a:lvl4pPr>
            <a:lvl5pPr>
              <a:defRPr sz="2400" b="1">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lgn="ctr" eaLnBrk="0" fontAlgn="base" hangingPunct="0">
              <a:spcBef>
                <a:spcPct val="0"/>
              </a:spcBef>
              <a:spcAft>
                <a:spcPct val="0"/>
              </a:spcAft>
            </a:pPr>
            <a:r>
              <a:rPr lang="en-GB" sz="1400" dirty="0">
                <a:solidFill>
                  <a:srgbClr val="FFFFFF"/>
                </a:solidFill>
              </a:rPr>
              <a:t>PD</a:t>
            </a:r>
            <a:endParaRPr lang="en-GB" sz="1400" baseline="30000" dirty="0">
              <a:solidFill>
                <a:srgbClr val="FFFFFF"/>
              </a:solidFill>
            </a:endParaRPr>
          </a:p>
        </p:txBody>
      </p:sp>
      <p:sp>
        <p:nvSpPr>
          <p:cNvPr id="18" name="Rounded Rectangle 32"/>
          <p:cNvSpPr>
            <a:spLocks noChangeArrowheads="1"/>
          </p:cNvSpPr>
          <p:nvPr>
            <p:custDataLst>
              <p:tags r:id="rId12"/>
            </p:custDataLst>
          </p:nvPr>
        </p:nvSpPr>
        <p:spPr bwMode="auto">
          <a:xfrm>
            <a:off x="7743825" y="3319463"/>
            <a:ext cx="539750" cy="438150"/>
          </a:xfrm>
          <a:prstGeom prst="roundRect">
            <a:avLst>
              <a:gd name="adj" fmla="val 16667"/>
            </a:avLst>
          </a:prstGeom>
          <a:solidFill>
            <a:srgbClr val="5F555B"/>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28575">
                <a:solidFill>
                  <a:srgbClr val="000000"/>
                </a:solidFill>
                <a:round/>
                <a:headEnd/>
                <a:tailEnd/>
              </a14:hiddenLine>
            </a:ext>
          </a:extLst>
        </p:spPr>
        <p:txBody>
          <a:bodyPr anchor="ctr"/>
          <a:lstStyle>
            <a:lvl1pPr>
              <a:defRPr sz="2400" b="1">
                <a:solidFill>
                  <a:schemeClr val="tx1"/>
                </a:solidFill>
                <a:latin typeface="Arial" panose="020B0604020202020204" pitchFamily="34" charset="0"/>
                <a:ea typeface="ＭＳ Ｐゴシック" panose="020B0600070205080204" pitchFamily="34" charset="-128"/>
              </a:defRPr>
            </a:lvl1pPr>
            <a:lvl2pPr marL="37931725" indent="-37474525">
              <a:defRPr sz="2400" b="1">
                <a:solidFill>
                  <a:schemeClr val="tx1"/>
                </a:solidFill>
                <a:latin typeface="Arial" panose="020B0604020202020204" pitchFamily="34" charset="0"/>
                <a:ea typeface="ＭＳ Ｐゴシック" panose="020B0600070205080204" pitchFamily="34" charset="-128"/>
              </a:defRPr>
            </a:lvl2pPr>
            <a:lvl3pPr>
              <a:defRPr sz="2400" b="1">
                <a:solidFill>
                  <a:schemeClr val="tx1"/>
                </a:solidFill>
                <a:latin typeface="Arial" panose="020B0604020202020204" pitchFamily="34" charset="0"/>
                <a:ea typeface="ＭＳ Ｐゴシック" panose="020B0600070205080204" pitchFamily="34" charset="-128"/>
              </a:defRPr>
            </a:lvl3pPr>
            <a:lvl4pPr>
              <a:defRPr sz="2400" b="1">
                <a:solidFill>
                  <a:schemeClr val="tx1"/>
                </a:solidFill>
                <a:latin typeface="Arial" panose="020B0604020202020204" pitchFamily="34" charset="0"/>
                <a:ea typeface="ＭＳ Ｐゴシック" panose="020B0600070205080204" pitchFamily="34" charset="-128"/>
              </a:defRPr>
            </a:lvl4pPr>
            <a:lvl5pPr>
              <a:defRPr sz="2400" b="1">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lgn="ctr" eaLnBrk="0" fontAlgn="base" hangingPunct="0">
              <a:spcBef>
                <a:spcPct val="0"/>
              </a:spcBef>
              <a:spcAft>
                <a:spcPct val="0"/>
              </a:spcAft>
            </a:pPr>
            <a:r>
              <a:rPr lang="en-GB" sz="1400">
                <a:solidFill>
                  <a:srgbClr val="FFFFFF"/>
                </a:solidFill>
              </a:rPr>
              <a:t>PD</a:t>
            </a:r>
            <a:endParaRPr lang="en-GB" sz="1400" baseline="30000">
              <a:solidFill>
                <a:srgbClr val="FFFFFF"/>
              </a:solidFill>
            </a:endParaRPr>
          </a:p>
        </p:txBody>
      </p:sp>
      <p:cxnSp>
        <p:nvCxnSpPr>
          <p:cNvPr id="19" name="Gewinkelte Verbindung 36"/>
          <p:cNvCxnSpPr>
            <a:cxnSpLocks noChangeShapeType="1"/>
            <a:endCxn id="9" idx="1"/>
          </p:cNvCxnSpPr>
          <p:nvPr/>
        </p:nvCxnSpPr>
        <p:spPr bwMode="auto">
          <a:xfrm rot="5400000" flipH="1" flipV="1">
            <a:off x="2358231" y="2189957"/>
            <a:ext cx="1095375" cy="468312"/>
          </a:xfrm>
          <a:prstGeom prst="bentConnector2">
            <a:avLst/>
          </a:prstGeom>
          <a:noFill/>
          <a:ln w="38100">
            <a:solidFill>
              <a:schemeClr val="bg1"/>
            </a:solidFill>
            <a:miter lim="800000"/>
            <a:headEnd type="none" w="sm" len="sm"/>
            <a:tailEnd type="triangle" w="lg" len="lg"/>
          </a:ln>
          <a:extLst>
            <a:ext uri="{909E8E84-426E-40DD-AFC4-6F175D3DCCD1}">
              <a14:hiddenFill xmlns:a14="http://schemas.microsoft.com/office/drawing/2010/main">
                <a:noFill/>
              </a14:hiddenFill>
            </a:ext>
          </a:extLst>
        </p:spPr>
      </p:cxnSp>
      <p:cxnSp>
        <p:nvCxnSpPr>
          <p:cNvPr id="20" name="Gewinkelte Verbindung 36"/>
          <p:cNvCxnSpPr>
            <a:cxnSpLocks noChangeShapeType="1"/>
          </p:cNvCxnSpPr>
          <p:nvPr/>
        </p:nvCxnSpPr>
        <p:spPr bwMode="auto">
          <a:xfrm rot="16200000" flipH="1">
            <a:off x="2187575" y="2586038"/>
            <a:ext cx="1436688" cy="468312"/>
          </a:xfrm>
          <a:prstGeom prst="bentConnector2">
            <a:avLst/>
          </a:prstGeom>
          <a:noFill/>
          <a:ln w="38100">
            <a:solidFill>
              <a:schemeClr val="bg1"/>
            </a:solidFill>
            <a:miter lim="800000"/>
            <a:headEnd type="none" w="sm" len="sm"/>
            <a:tailEnd type="triangle" w="lg" len="lg"/>
          </a:ln>
          <a:extLst>
            <a:ext uri="{909E8E84-426E-40DD-AFC4-6F175D3DCCD1}">
              <a14:hiddenFill xmlns:a14="http://schemas.microsoft.com/office/drawing/2010/main">
                <a:noFill/>
              </a14:hiddenFill>
            </a:ext>
          </a:extLst>
        </p:spPr>
      </p:cxnSp>
      <p:sp>
        <p:nvSpPr>
          <p:cNvPr id="21" name="Rechteck 28"/>
          <p:cNvSpPr>
            <a:spLocks noChangeArrowheads="1"/>
          </p:cNvSpPr>
          <p:nvPr>
            <p:custDataLst>
              <p:tags r:id="rId13"/>
            </p:custDataLst>
          </p:nvPr>
        </p:nvSpPr>
        <p:spPr bwMode="auto">
          <a:xfrm>
            <a:off x="3140075" y="4170363"/>
            <a:ext cx="57388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37931725" indent="-37474525">
              <a:defRPr sz="2400" b="1">
                <a:solidFill>
                  <a:schemeClr val="tx1"/>
                </a:solidFill>
                <a:latin typeface="Arial" panose="020B0604020202020204" pitchFamily="34" charset="0"/>
                <a:ea typeface="ＭＳ Ｐゴシック" panose="020B0600070205080204" pitchFamily="34" charset="-128"/>
              </a:defRPr>
            </a:lvl2pPr>
            <a:lvl3pPr>
              <a:defRPr sz="2400" b="1">
                <a:solidFill>
                  <a:schemeClr val="tx1"/>
                </a:solidFill>
                <a:latin typeface="Arial" panose="020B0604020202020204" pitchFamily="34" charset="0"/>
                <a:ea typeface="ＭＳ Ｐゴシック" panose="020B0600070205080204" pitchFamily="34" charset="-128"/>
              </a:defRPr>
            </a:lvl3pPr>
            <a:lvl4pPr>
              <a:defRPr sz="2400" b="1">
                <a:solidFill>
                  <a:schemeClr val="tx1"/>
                </a:solidFill>
                <a:latin typeface="Arial" panose="020B0604020202020204" pitchFamily="34" charset="0"/>
                <a:ea typeface="ＭＳ Ｐゴシック" panose="020B0600070205080204" pitchFamily="34" charset="-128"/>
              </a:defRPr>
            </a:lvl4pPr>
            <a:lvl5pPr>
              <a:defRPr sz="2400" b="1">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eaLnBrk="0" fontAlgn="base" hangingPunct="0">
              <a:spcBef>
                <a:spcPct val="0"/>
              </a:spcBef>
              <a:spcAft>
                <a:spcPct val="0"/>
              </a:spcAft>
            </a:pPr>
            <a:r>
              <a:rPr lang="en-US" sz="1400" dirty="0">
                <a:solidFill>
                  <a:srgbClr val="000000"/>
                </a:solidFill>
              </a:rPr>
              <a:t>Number of </a:t>
            </a:r>
            <a:r>
              <a:rPr lang="en-US" sz="1400" dirty="0" err="1">
                <a:solidFill>
                  <a:srgbClr val="000000"/>
                </a:solidFill>
              </a:rPr>
              <a:t>docetaxel</a:t>
            </a:r>
            <a:r>
              <a:rPr lang="en-US" sz="1400" dirty="0">
                <a:solidFill>
                  <a:srgbClr val="000000"/>
                </a:solidFill>
              </a:rPr>
              <a:t> cycles not restricted </a:t>
            </a:r>
          </a:p>
          <a:p>
            <a:pPr eaLnBrk="0" fontAlgn="base" hangingPunct="0">
              <a:spcBef>
                <a:spcPct val="0"/>
              </a:spcBef>
              <a:spcAft>
                <a:spcPct val="0"/>
              </a:spcAft>
            </a:pPr>
            <a:r>
              <a:rPr lang="en-US" sz="1400" dirty="0" err="1">
                <a:solidFill>
                  <a:srgbClr val="000000"/>
                </a:solidFill>
              </a:rPr>
              <a:t>Monotherapy</a:t>
            </a:r>
            <a:r>
              <a:rPr lang="en-US" sz="1400" dirty="0">
                <a:solidFill>
                  <a:srgbClr val="000000"/>
                </a:solidFill>
              </a:rPr>
              <a:t> allowed after ≥4 cycles of combination therapy</a:t>
            </a:r>
          </a:p>
        </p:txBody>
      </p:sp>
      <p:sp>
        <p:nvSpPr>
          <p:cNvPr id="22" name="TextBox 25"/>
          <p:cNvSpPr txBox="1">
            <a:spLocks noChangeArrowheads="1"/>
          </p:cNvSpPr>
          <p:nvPr>
            <p:custDataLst>
              <p:tags r:id="rId14"/>
            </p:custDataLst>
          </p:nvPr>
        </p:nvSpPr>
        <p:spPr bwMode="auto">
          <a:xfrm>
            <a:off x="5219700" y="4908550"/>
            <a:ext cx="3924300" cy="1169551"/>
          </a:xfrm>
          <a:prstGeom prst="rect">
            <a:avLst/>
          </a:prstGeom>
          <a:noFill/>
          <a:ln w="9525">
            <a:noFill/>
            <a:miter lim="800000"/>
            <a:headEnd/>
            <a:tailEnd/>
          </a:ln>
        </p:spPr>
        <p:txBody>
          <a:bodyPr>
            <a:spAutoFit/>
          </a:bodyPr>
          <a:lstStyle/>
          <a:p>
            <a:pPr eaLnBrk="0" hangingPunct="0">
              <a:buClr>
                <a:srgbClr val="00839C"/>
              </a:buClr>
              <a:defRPr/>
            </a:pPr>
            <a:r>
              <a:rPr lang="en-GB" sz="1400" b="1" dirty="0">
                <a:solidFill>
                  <a:srgbClr val="000000"/>
                </a:solidFill>
                <a:ea typeface="ＭＳ Ｐゴシック" charset="-128"/>
                <a:cs typeface="ＭＳ Ｐゴシック" charset="-128"/>
              </a:rPr>
              <a:t>Primary end point:	PFS</a:t>
            </a:r>
          </a:p>
          <a:p>
            <a:pPr eaLnBrk="0" hangingPunct="0">
              <a:buClr>
                <a:srgbClr val="00839C"/>
              </a:buClr>
              <a:defRPr/>
            </a:pPr>
            <a:r>
              <a:rPr lang="de-DE" sz="1400" i="1" dirty="0">
                <a:solidFill>
                  <a:srgbClr val="000000"/>
                </a:solidFill>
                <a:latin typeface="Arial Narrow" charset="0"/>
              </a:rPr>
              <a:t>Next </a:t>
            </a:r>
            <a:r>
              <a:rPr lang="de-DE" sz="1400" i="1" dirty="0" err="1">
                <a:solidFill>
                  <a:srgbClr val="000000"/>
                </a:solidFill>
                <a:latin typeface="Arial Narrow" charset="0"/>
              </a:rPr>
              <a:t>analysis</a:t>
            </a:r>
            <a:r>
              <a:rPr lang="de-DE" sz="1400" i="1" dirty="0">
                <a:solidFill>
                  <a:srgbClr val="000000"/>
                </a:solidFill>
                <a:latin typeface="Arial Narrow" charset="0"/>
              </a:rPr>
              <a:t> </a:t>
            </a:r>
            <a:r>
              <a:rPr lang="de-DE" sz="1400" i="1" dirty="0" err="1">
                <a:solidFill>
                  <a:srgbClr val="000000"/>
                </a:solidFill>
                <a:latin typeface="Arial Narrow" charset="0"/>
              </a:rPr>
              <a:t>step</a:t>
            </a:r>
            <a:r>
              <a:rPr lang="de-DE" sz="1400" i="1" dirty="0">
                <a:solidFill>
                  <a:srgbClr val="000000"/>
                </a:solidFill>
                <a:latin typeface="Arial Narrow" charset="0"/>
              </a:rPr>
              <a:t> </a:t>
            </a:r>
            <a:r>
              <a:rPr lang="de-DE" sz="1400" i="1" dirty="0" err="1">
                <a:solidFill>
                  <a:srgbClr val="000000"/>
                </a:solidFill>
                <a:latin typeface="Arial Narrow" charset="0"/>
              </a:rPr>
              <a:t>only</a:t>
            </a:r>
            <a:r>
              <a:rPr lang="de-DE" sz="1400" i="1" dirty="0">
                <a:solidFill>
                  <a:srgbClr val="000000"/>
                </a:solidFill>
                <a:latin typeface="Arial Narrow" charset="0"/>
              </a:rPr>
              <a:t> </a:t>
            </a:r>
            <a:r>
              <a:rPr lang="de-DE" sz="1400" i="1" dirty="0" err="1">
                <a:solidFill>
                  <a:srgbClr val="000000"/>
                </a:solidFill>
                <a:latin typeface="Arial Narrow" charset="0"/>
              </a:rPr>
              <a:t>allowed</a:t>
            </a:r>
            <a:r>
              <a:rPr lang="de-DE" sz="1400" i="1" dirty="0">
                <a:solidFill>
                  <a:srgbClr val="000000"/>
                </a:solidFill>
                <a:latin typeface="Arial Narrow" charset="0"/>
              </a:rPr>
              <a:t> </a:t>
            </a:r>
            <a:r>
              <a:rPr lang="de-DE" sz="1400" i="1" dirty="0" err="1">
                <a:solidFill>
                  <a:srgbClr val="000000"/>
                </a:solidFill>
                <a:latin typeface="Arial Narrow" charset="0"/>
              </a:rPr>
              <a:t>if</a:t>
            </a:r>
            <a:r>
              <a:rPr lang="de-DE" sz="1400" i="1" dirty="0">
                <a:solidFill>
                  <a:srgbClr val="000000"/>
                </a:solidFill>
                <a:latin typeface="Arial Narrow" charset="0"/>
              </a:rPr>
              <a:t> PFS </a:t>
            </a:r>
            <a:r>
              <a:rPr lang="de-DE" sz="1400" i="1" dirty="0" err="1">
                <a:solidFill>
                  <a:srgbClr val="000000"/>
                </a:solidFill>
                <a:latin typeface="Arial Narrow" charset="0"/>
              </a:rPr>
              <a:t>confirmed</a:t>
            </a:r>
            <a:r>
              <a:rPr lang="de-DE" sz="1400" i="1" dirty="0">
                <a:solidFill>
                  <a:srgbClr val="000000"/>
                </a:solidFill>
                <a:latin typeface="Arial Narrow" charset="0"/>
              </a:rPr>
              <a:t> </a:t>
            </a:r>
            <a:br>
              <a:rPr lang="de-DE" sz="1400" i="1" dirty="0">
                <a:solidFill>
                  <a:srgbClr val="000000"/>
                </a:solidFill>
                <a:latin typeface="Arial Narrow" charset="0"/>
              </a:rPr>
            </a:br>
            <a:r>
              <a:rPr lang="de-DE" sz="1400" i="1" dirty="0" err="1">
                <a:solidFill>
                  <a:srgbClr val="000000"/>
                </a:solidFill>
                <a:latin typeface="Arial Narrow" charset="0"/>
              </a:rPr>
              <a:t>with</a:t>
            </a:r>
            <a:r>
              <a:rPr lang="de-DE" sz="1400" i="1" dirty="0">
                <a:solidFill>
                  <a:srgbClr val="000000"/>
                </a:solidFill>
                <a:latin typeface="Arial Narrow" charset="0"/>
              </a:rPr>
              <a:t> all PFS </a:t>
            </a:r>
            <a:r>
              <a:rPr lang="de-DE" sz="1400" i="1" dirty="0" err="1">
                <a:solidFill>
                  <a:srgbClr val="000000"/>
                </a:solidFill>
                <a:latin typeface="Arial Narrow" charset="0"/>
              </a:rPr>
              <a:t>events</a:t>
            </a:r>
            <a:r>
              <a:rPr lang="de-DE" sz="1400" i="1" dirty="0">
                <a:solidFill>
                  <a:srgbClr val="000000"/>
                </a:solidFill>
                <a:latin typeface="Arial Narrow" charset="0"/>
              </a:rPr>
              <a:t> </a:t>
            </a:r>
            <a:r>
              <a:rPr lang="de-DE" sz="1400" i="1" dirty="0" err="1">
                <a:solidFill>
                  <a:srgbClr val="000000"/>
                </a:solidFill>
                <a:latin typeface="Arial Narrow" charset="0"/>
              </a:rPr>
              <a:t>at</a:t>
            </a:r>
            <a:r>
              <a:rPr lang="de-DE" sz="1400" i="1" dirty="0">
                <a:solidFill>
                  <a:srgbClr val="000000"/>
                </a:solidFill>
                <a:latin typeface="Arial Narrow" charset="0"/>
              </a:rPr>
              <a:t> time </a:t>
            </a:r>
            <a:r>
              <a:rPr lang="de-DE" sz="1400" i="1" dirty="0" err="1">
                <a:solidFill>
                  <a:srgbClr val="000000"/>
                </a:solidFill>
                <a:latin typeface="Arial Narrow" charset="0"/>
              </a:rPr>
              <a:t>point</a:t>
            </a:r>
            <a:r>
              <a:rPr lang="de-DE" sz="1400" i="1" dirty="0">
                <a:solidFill>
                  <a:srgbClr val="000000"/>
                </a:solidFill>
                <a:latin typeface="Arial Narrow" charset="0"/>
              </a:rPr>
              <a:t> </a:t>
            </a:r>
            <a:r>
              <a:rPr lang="de-DE" sz="1400" i="1" dirty="0" err="1">
                <a:solidFill>
                  <a:srgbClr val="000000"/>
                </a:solidFill>
                <a:latin typeface="Arial Narrow" charset="0"/>
              </a:rPr>
              <a:t>of</a:t>
            </a:r>
            <a:r>
              <a:rPr lang="de-DE" sz="1400" i="1" dirty="0">
                <a:solidFill>
                  <a:srgbClr val="000000"/>
                </a:solidFill>
                <a:latin typeface="Arial Narrow" charset="0"/>
              </a:rPr>
              <a:t> OS </a:t>
            </a:r>
            <a:r>
              <a:rPr lang="de-DE" sz="1400" i="1" dirty="0" err="1">
                <a:solidFill>
                  <a:srgbClr val="000000"/>
                </a:solidFill>
                <a:latin typeface="Arial Narrow" charset="0"/>
              </a:rPr>
              <a:t>analysis</a:t>
            </a:r>
            <a:r>
              <a:rPr lang="de-DE" sz="1400" i="1" dirty="0">
                <a:solidFill>
                  <a:srgbClr val="000000"/>
                </a:solidFill>
                <a:latin typeface="Arial Narrow" charset="0"/>
              </a:rPr>
              <a:t>  </a:t>
            </a:r>
          </a:p>
          <a:p>
            <a:pPr eaLnBrk="0" hangingPunct="0">
              <a:buClr>
                <a:srgbClr val="00839C"/>
              </a:buClr>
              <a:defRPr/>
            </a:pPr>
            <a:endParaRPr lang="en-GB" sz="1400" b="1" dirty="0">
              <a:solidFill>
                <a:srgbClr val="000000"/>
              </a:solidFill>
              <a:ea typeface="ＭＳ Ｐゴシック" charset="-128"/>
              <a:cs typeface="ＭＳ Ｐゴシック" charset="-128"/>
            </a:endParaRPr>
          </a:p>
          <a:p>
            <a:pPr eaLnBrk="0" hangingPunct="0">
              <a:buClr>
                <a:srgbClr val="00839C"/>
              </a:buClr>
              <a:defRPr/>
            </a:pPr>
            <a:r>
              <a:rPr lang="en-GB" sz="1400" b="1" dirty="0">
                <a:solidFill>
                  <a:srgbClr val="000000"/>
                </a:solidFill>
                <a:ea typeface="ＭＳ Ｐゴシック" charset="-128"/>
                <a:cs typeface="ＭＳ Ｐゴシック" charset="-128"/>
              </a:rPr>
              <a:t>	</a:t>
            </a:r>
          </a:p>
        </p:txBody>
      </p:sp>
      <p:sp>
        <p:nvSpPr>
          <p:cNvPr id="25" name="CasellaDiTesto 24"/>
          <p:cNvSpPr txBox="1"/>
          <p:nvPr/>
        </p:nvSpPr>
        <p:spPr>
          <a:xfrm>
            <a:off x="5873750" y="6492875"/>
            <a:ext cx="3619500" cy="307777"/>
          </a:xfrm>
          <a:prstGeom prst="rect">
            <a:avLst/>
          </a:prstGeom>
          <a:noFill/>
        </p:spPr>
        <p:txBody>
          <a:bodyPr wrap="square" rtlCol="0">
            <a:spAutoFit/>
          </a:bodyPr>
          <a:lstStyle/>
          <a:p>
            <a:pPr defTabSz="457153"/>
            <a:r>
              <a:rPr lang="it-IT" sz="1400" dirty="0" err="1">
                <a:solidFill>
                  <a:prstClr val="black"/>
                </a:solidFill>
              </a:rPr>
              <a:t>Reck</a:t>
            </a:r>
            <a:r>
              <a:rPr lang="it-IT" sz="1400" dirty="0">
                <a:solidFill>
                  <a:prstClr val="black"/>
                </a:solidFill>
              </a:rPr>
              <a:t> M et al, Lancet </a:t>
            </a:r>
            <a:r>
              <a:rPr lang="it-IT" sz="1400" dirty="0" err="1">
                <a:solidFill>
                  <a:prstClr val="black"/>
                </a:solidFill>
              </a:rPr>
              <a:t>Oncol</a:t>
            </a:r>
            <a:r>
              <a:rPr lang="it-IT" sz="1400" dirty="0">
                <a:solidFill>
                  <a:prstClr val="black"/>
                </a:solidFill>
              </a:rPr>
              <a:t> 2014</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checkerboard(across)">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cstate="print"/>
          <a:stretch>
            <a:fillRect/>
          </a:stretch>
        </p:blipFill>
        <p:spPr>
          <a:xfrm>
            <a:off x="668329" y="0"/>
            <a:ext cx="3895742" cy="6858000"/>
          </a:xfrm>
          <a:prstGeom prst="rect">
            <a:avLst/>
          </a:prstGeom>
        </p:spPr>
      </p:pic>
      <p:sp>
        <p:nvSpPr>
          <p:cNvPr id="6" name="CasellaDiTesto 5"/>
          <p:cNvSpPr txBox="1"/>
          <p:nvPr/>
        </p:nvSpPr>
        <p:spPr>
          <a:xfrm>
            <a:off x="5873750" y="6492875"/>
            <a:ext cx="3619500" cy="307777"/>
          </a:xfrm>
          <a:prstGeom prst="rect">
            <a:avLst/>
          </a:prstGeom>
          <a:noFill/>
        </p:spPr>
        <p:txBody>
          <a:bodyPr wrap="square" rtlCol="0">
            <a:spAutoFit/>
          </a:bodyPr>
          <a:lstStyle/>
          <a:p>
            <a:pPr defTabSz="457153"/>
            <a:r>
              <a:rPr lang="it-IT" sz="1400" dirty="0" err="1">
                <a:solidFill>
                  <a:prstClr val="black"/>
                </a:solidFill>
              </a:rPr>
              <a:t>Reck</a:t>
            </a:r>
            <a:r>
              <a:rPr lang="it-IT" sz="1400" dirty="0">
                <a:solidFill>
                  <a:prstClr val="black"/>
                </a:solidFill>
              </a:rPr>
              <a:t> M et al, Lancet </a:t>
            </a:r>
            <a:r>
              <a:rPr lang="it-IT" sz="1400" dirty="0" err="1">
                <a:solidFill>
                  <a:prstClr val="black"/>
                </a:solidFill>
              </a:rPr>
              <a:t>Oncol</a:t>
            </a:r>
            <a:r>
              <a:rPr lang="it-IT" sz="1400" dirty="0">
                <a:solidFill>
                  <a:prstClr val="black"/>
                </a:solidFill>
              </a:rPr>
              <a:t> 2014</a:t>
            </a:r>
          </a:p>
        </p:txBody>
      </p:sp>
      <p:sp>
        <p:nvSpPr>
          <p:cNvPr id="7" name="CasellaDiTesto 6"/>
          <p:cNvSpPr txBox="1"/>
          <p:nvPr/>
        </p:nvSpPr>
        <p:spPr>
          <a:xfrm>
            <a:off x="5175250" y="333375"/>
            <a:ext cx="3730625" cy="584775"/>
          </a:xfrm>
          <a:prstGeom prst="rect">
            <a:avLst/>
          </a:prstGeom>
          <a:noFill/>
        </p:spPr>
        <p:txBody>
          <a:bodyPr wrap="square" rtlCol="0">
            <a:spAutoFit/>
          </a:bodyPr>
          <a:lstStyle/>
          <a:p>
            <a:pPr algn="ctr" defTabSz="457153"/>
            <a:r>
              <a:rPr lang="it-IT" sz="3200" b="1" dirty="0">
                <a:solidFill>
                  <a:srgbClr val="0000FF"/>
                </a:solidFill>
              </a:rPr>
              <a:t>LUME1: PFS</a:t>
            </a:r>
          </a:p>
        </p:txBody>
      </p:sp>
      <p:sp>
        <p:nvSpPr>
          <p:cNvPr id="8" name="CasellaDiTesto 7"/>
          <p:cNvSpPr txBox="1"/>
          <p:nvPr/>
        </p:nvSpPr>
        <p:spPr>
          <a:xfrm>
            <a:off x="4603750" y="1222375"/>
            <a:ext cx="2286000" cy="369332"/>
          </a:xfrm>
          <a:prstGeom prst="rect">
            <a:avLst/>
          </a:prstGeom>
          <a:noFill/>
        </p:spPr>
        <p:txBody>
          <a:bodyPr wrap="square" rtlCol="0">
            <a:spAutoFit/>
          </a:bodyPr>
          <a:lstStyle/>
          <a:p>
            <a:pPr defTabSz="457153"/>
            <a:r>
              <a:rPr lang="it-IT" b="1" dirty="0">
                <a:solidFill>
                  <a:prstClr val="black"/>
                </a:solidFill>
              </a:rPr>
              <a:t>TOTAL </a:t>
            </a:r>
            <a:r>
              <a:rPr lang="it-IT" b="1" dirty="0" err="1">
                <a:solidFill>
                  <a:prstClr val="black"/>
                </a:solidFill>
              </a:rPr>
              <a:t>population</a:t>
            </a:r>
            <a:endParaRPr lang="it-IT" b="1" dirty="0">
              <a:solidFill>
                <a:prstClr val="black"/>
              </a:solidFill>
            </a:endParaRPr>
          </a:p>
        </p:txBody>
      </p:sp>
      <p:sp>
        <p:nvSpPr>
          <p:cNvPr id="9" name="CasellaDiTesto 8"/>
          <p:cNvSpPr txBox="1"/>
          <p:nvPr/>
        </p:nvSpPr>
        <p:spPr>
          <a:xfrm>
            <a:off x="4564071" y="3359150"/>
            <a:ext cx="2286000" cy="369332"/>
          </a:xfrm>
          <a:prstGeom prst="rect">
            <a:avLst/>
          </a:prstGeom>
          <a:noFill/>
        </p:spPr>
        <p:txBody>
          <a:bodyPr wrap="square" rtlCol="0">
            <a:spAutoFit/>
          </a:bodyPr>
          <a:lstStyle/>
          <a:p>
            <a:pPr defTabSz="457153"/>
            <a:r>
              <a:rPr lang="it-IT" b="1" dirty="0">
                <a:solidFill>
                  <a:prstClr val="black"/>
                </a:solidFill>
              </a:rPr>
              <a:t>ADENOCARCINOMA</a:t>
            </a:r>
          </a:p>
        </p:txBody>
      </p:sp>
      <p:sp>
        <p:nvSpPr>
          <p:cNvPr id="10" name="CasellaDiTesto 9"/>
          <p:cNvSpPr txBox="1"/>
          <p:nvPr/>
        </p:nvSpPr>
        <p:spPr>
          <a:xfrm>
            <a:off x="4564070" y="5511800"/>
            <a:ext cx="2611430" cy="369332"/>
          </a:xfrm>
          <a:prstGeom prst="rect">
            <a:avLst/>
          </a:prstGeom>
          <a:noFill/>
        </p:spPr>
        <p:txBody>
          <a:bodyPr wrap="square" rtlCol="0">
            <a:spAutoFit/>
          </a:bodyPr>
          <a:lstStyle/>
          <a:p>
            <a:pPr defTabSz="457153"/>
            <a:r>
              <a:rPr lang="it-IT" b="1" dirty="0">
                <a:solidFill>
                  <a:prstClr val="black"/>
                </a:solidFill>
              </a:rPr>
              <a:t>SQUAMOUS CARCINOMA</a:t>
            </a:r>
          </a:p>
        </p:txBody>
      </p:sp>
      <p:sp>
        <p:nvSpPr>
          <p:cNvPr id="11" name="CasellaDiTesto 10"/>
          <p:cNvSpPr txBox="1"/>
          <p:nvPr/>
        </p:nvSpPr>
        <p:spPr>
          <a:xfrm>
            <a:off x="6804248" y="1196752"/>
            <a:ext cx="1785040" cy="369332"/>
          </a:xfrm>
          <a:prstGeom prst="rect">
            <a:avLst/>
          </a:prstGeom>
          <a:noFill/>
        </p:spPr>
        <p:txBody>
          <a:bodyPr wrap="none" rtlCol="0">
            <a:spAutoFit/>
          </a:bodyPr>
          <a:lstStyle/>
          <a:p>
            <a:r>
              <a:rPr lang="it-IT" dirty="0" smtClean="0"/>
              <a:t>3.4 mo vs 2.7 mo</a:t>
            </a:r>
            <a:endParaRPr lang="it-IT" dirty="0"/>
          </a:p>
        </p:txBody>
      </p:sp>
      <p:sp>
        <p:nvSpPr>
          <p:cNvPr id="12" name="Rettangolo 11"/>
          <p:cNvSpPr/>
          <p:nvPr/>
        </p:nvSpPr>
        <p:spPr>
          <a:xfrm>
            <a:off x="5317208" y="1494076"/>
            <a:ext cx="3719288" cy="369332"/>
          </a:xfrm>
          <a:prstGeom prst="rect">
            <a:avLst/>
          </a:prstGeom>
        </p:spPr>
        <p:txBody>
          <a:bodyPr wrap="none">
            <a:spAutoFit/>
          </a:bodyPr>
          <a:lstStyle/>
          <a:p>
            <a:r>
              <a:rPr lang="it-IT" dirty="0" smtClean="0"/>
              <a:t>HR 0·79 [95% </a:t>
            </a:r>
            <a:r>
              <a:rPr lang="it-IT" dirty="0" err="1" smtClean="0"/>
              <a:t>CI</a:t>
            </a:r>
            <a:r>
              <a:rPr lang="it-IT" dirty="0" smtClean="0"/>
              <a:t> 0·68–0·92], p=0·0019</a:t>
            </a:r>
            <a:endParaRPr lang="it-IT" dirty="0"/>
          </a:p>
        </p:txBody>
      </p:sp>
      <p:sp>
        <p:nvSpPr>
          <p:cNvPr id="13" name="CasellaDiTesto 12"/>
          <p:cNvSpPr txBox="1"/>
          <p:nvPr/>
        </p:nvSpPr>
        <p:spPr>
          <a:xfrm>
            <a:off x="6804248" y="3356992"/>
            <a:ext cx="1785040" cy="369332"/>
          </a:xfrm>
          <a:prstGeom prst="rect">
            <a:avLst/>
          </a:prstGeom>
          <a:noFill/>
        </p:spPr>
        <p:txBody>
          <a:bodyPr wrap="none" rtlCol="0">
            <a:spAutoFit/>
          </a:bodyPr>
          <a:lstStyle/>
          <a:p>
            <a:r>
              <a:rPr lang="it-IT" dirty="0" smtClean="0"/>
              <a:t>3.7 mo vs 2.7 mo</a:t>
            </a:r>
            <a:endParaRPr lang="it-IT" dirty="0"/>
          </a:p>
        </p:txBody>
      </p:sp>
      <p:sp>
        <p:nvSpPr>
          <p:cNvPr id="14" name="Rettangolo 13"/>
          <p:cNvSpPr/>
          <p:nvPr/>
        </p:nvSpPr>
        <p:spPr>
          <a:xfrm>
            <a:off x="5292080" y="3645024"/>
            <a:ext cx="3719288" cy="369332"/>
          </a:xfrm>
          <a:prstGeom prst="rect">
            <a:avLst/>
          </a:prstGeom>
        </p:spPr>
        <p:txBody>
          <a:bodyPr wrap="none">
            <a:spAutoFit/>
          </a:bodyPr>
          <a:lstStyle/>
          <a:p>
            <a:r>
              <a:rPr lang="it-IT" dirty="0" smtClean="0"/>
              <a:t>HR 0·77 [95% </a:t>
            </a:r>
            <a:r>
              <a:rPr lang="it-IT" dirty="0" err="1" smtClean="0"/>
              <a:t>CI</a:t>
            </a:r>
            <a:r>
              <a:rPr lang="it-IT" dirty="0" smtClean="0"/>
              <a:t> 0·62–0·96], p=0·0193</a:t>
            </a:r>
            <a:endParaRPr lang="it-IT" dirty="0"/>
          </a:p>
        </p:txBody>
      </p:sp>
      <p:sp>
        <p:nvSpPr>
          <p:cNvPr id="15" name="CasellaDiTesto 14"/>
          <p:cNvSpPr txBox="1"/>
          <p:nvPr/>
        </p:nvSpPr>
        <p:spPr>
          <a:xfrm>
            <a:off x="7092280" y="5517232"/>
            <a:ext cx="1785040" cy="369332"/>
          </a:xfrm>
          <a:prstGeom prst="rect">
            <a:avLst/>
          </a:prstGeom>
          <a:noFill/>
        </p:spPr>
        <p:txBody>
          <a:bodyPr wrap="none" rtlCol="0">
            <a:spAutoFit/>
          </a:bodyPr>
          <a:lstStyle/>
          <a:p>
            <a:r>
              <a:rPr lang="it-IT" dirty="0" smtClean="0"/>
              <a:t>3.0 mo vs 2.5 mo</a:t>
            </a:r>
            <a:endParaRPr lang="it-IT" dirty="0"/>
          </a:p>
        </p:txBody>
      </p:sp>
      <p:sp>
        <p:nvSpPr>
          <p:cNvPr id="16" name="Rettangolo 15"/>
          <p:cNvSpPr/>
          <p:nvPr/>
        </p:nvSpPr>
        <p:spPr>
          <a:xfrm>
            <a:off x="5436096" y="5814556"/>
            <a:ext cx="3602268" cy="369332"/>
          </a:xfrm>
          <a:prstGeom prst="rect">
            <a:avLst/>
          </a:prstGeom>
        </p:spPr>
        <p:txBody>
          <a:bodyPr wrap="none">
            <a:spAutoFit/>
          </a:bodyPr>
          <a:lstStyle/>
          <a:p>
            <a:r>
              <a:rPr lang="it-IT" dirty="0" smtClean="0"/>
              <a:t>HR 0·77 [95% </a:t>
            </a:r>
            <a:r>
              <a:rPr lang="it-IT" dirty="0" err="1" smtClean="0"/>
              <a:t>CI</a:t>
            </a:r>
            <a:r>
              <a:rPr lang="it-IT" dirty="0" smtClean="0"/>
              <a:t> 0·62–0·96], p=0·020</a:t>
            </a:r>
            <a:endParaRPr lang="it-IT" dirty="0"/>
          </a:p>
        </p:txBody>
      </p:sp>
    </p:spTree>
    <p:extLst>
      <p:ext uri="{BB962C8B-B14F-4D97-AF65-F5344CB8AC3E}">
        <p14:creationId xmlns:p14="http://schemas.microsoft.com/office/powerpoint/2010/main" val="2628639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CasellaDiTesto 6"/>
          <p:cNvSpPr txBox="1"/>
          <p:nvPr/>
        </p:nvSpPr>
        <p:spPr>
          <a:xfrm>
            <a:off x="5175250" y="333375"/>
            <a:ext cx="3730625" cy="584775"/>
          </a:xfrm>
          <a:prstGeom prst="rect">
            <a:avLst/>
          </a:prstGeom>
          <a:noFill/>
        </p:spPr>
        <p:txBody>
          <a:bodyPr wrap="square" rtlCol="0">
            <a:spAutoFit/>
          </a:bodyPr>
          <a:lstStyle/>
          <a:p>
            <a:pPr algn="ctr" defTabSz="457153"/>
            <a:r>
              <a:rPr lang="it-IT" sz="3200" b="1" dirty="0">
                <a:solidFill>
                  <a:srgbClr val="0000FF"/>
                </a:solidFill>
              </a:rPr>
              <a:t>LUME1: OS</a:t>
            </a:r>
          </a:p>
        </p:txBody>
      </p:sp>
      <p:sp>
        <p:nvSpPr>
          <p:cNvPr id="8" name="CasellaDiTesto 7"/>
          <p:cNvSpPr txBox="1"/>
          <p:nvPr/>
        </p:nvSpPr>
        <p:spPr>
          <a:xfrm>
            <a:off x="4603750" y="1222375"/>
            <a:ext cx="2571750" cy="369332"/>
          </a:xfrm>
          <a:prstGeom prst="rect">
            <a:avLst/>
          </a:prstGeom>
          <a:noFill/>
        </p:spPr>
        <p:txBody>
          <a:bodyPr wrap="square" rtlCol="0">
            <a:spAutoFit/>
          </a:bodyPr>
          <a:lstStyle/>
          <a:p>
            <a:pPr defTabSz="457153"/>
            <a:r>
              <a:rPr lang="it-IT" b="1" dirty="0">
                <a:solidFill>
                  <a:prstClr val="black"/>
                </a:solidFill>
              </a:rPr>
              <a:t>Adenocarcinoma &lt;9mo</a:t>
            </a:r>
          </a:p>
        </p:txBody>
      </p:sp>
      <p:sp>
        <p:nvSpPr>
          <p:cNvPr id="9" name="CasellaDiTesto 8"/>
          <p:cNvSpPr txBox="1"/>
          <p:nvPr/>
        </p:nvSpPr>
        <p:spPr>
          <a:xfrm>
            <a:off x="4564071" y="3359150"/>
            <a:ext cx="2286000" cy="369332"/>
          </a:xfrm>
          <a:prstGeom prst="rect">
            <a:avLst/>
          </a:prstGeom>
          <a:noFill/>
        </p:spPr>
        <p:txBody>
          <a:bodyPr wrap="square" rtlCol="0">
            <a:spAutoFit/>
          </a:bodyPr>
          <a:lstStyle/>
          <a:p>
            <a:pPr defTabSz="457153"/>
            <a:r>
              <a:rPr lang="it-IT" b="1" dirty="0">
                <a:solidFill>
                  <a:prstClr val="black"/>
                </a:solidFill>
              </a:rPr>
              <a:t>ADENOCARCINOMA</a:t>
            </a:r>
          </a:p>
        </p:txBody>
      </p:sp>
      <p:sp>
        <p:nvSpPr>
          <p:cNvPr id="10" name="CasellaDiTesto 9"/>
          <p:cNvSpPr txBox="1"/>
          <p:nvPr/>
        </p:nvSpPr>
        <p:spPr>
          <a:xfrm>
            <a:off x="4564070" y="5511800"/>
            <a:ext cx="2611430" cy="369332"/>
          </a:xfrm>
          <a:prstGeom prst="rect">
            <a:avLst/>
          </a:prstGeom>
          <a:noFill/>
        </p:spPr>
        <p:txBody>
          <a:bodyPr wrap="square" rtlCol="0">
            <a:spAutoFit/>
          </a:bodyPr>
          <a:lstStyle/>
          <a:p>
            <a:pPr defTabSz="457153"/>
            <a:r>
              <a:rPr lang="it-IT" b="1" dirty="0">
                <a:solidFill>
                  <a:prstClr val="black"/>
                </a:solidFill>
              </a:rPr>
              <a:t>Total </a:t>
            </a:r>
            <a:r>
              <a:rPr lang="it-IT" b="1" dirty="0" err="1">
                <a:solidFill>
                  <a:prstClr val="black"/>
                </a:solidFill>
              </a:rPr>
              <a:t>population</a:t>
            </a:r>
            <a:r>
              <a:rPr lang="it-IT" b="1" dirty="0">
                <a:solidFill>
                  <a:prstClr val="black"/>
                </a:solidFill>
              </a:rPr>
              <a:t> </a:t>
            </a:r>
          </a:p>
        </p:txBody>
      </p:sp>
      <p:pic>
        <p:nvPicPr>
          <p:cNvPr id="2" name="Immagine 1"/>
          <p:cNvPicPr>
            <a:picLocks noChangeAspect="1"/>
          </p:cNvPicPr>
          <p:nvPr/>
        </p:nvPicPr>
        <p:blipFill>
          <a:blip r:embed="rId3" cstate="print"/>
          <a:stretch>
            <a:fillRect/>
          </a:stretch>
        </p:blipFill>
        <p:spPr>
          <a:xfrm>
            <a:off x="417907" y="0"/>
            <a:ext cx="4142586" cy="6858000"/>
          </a:xfrm>
          <a:prstGeom prst="rect">
            <a:avLst/>
          </a:prstGeom>
        </p:spPr>
      </p:pic>
      <p:sp>
        <p:nvSpPr>
          <p:cNvPr id="11" name="CasellaDiTesto 10"/>
          <p:cNvSpPr txBox="1"/>
          <p:nvPr/>
        </p:nvSpPr>
        <p:spPr>
          <a:xfrm>
            <a:off x="5873750" y="6492875"/>
            <a:ext cx="3619500" cy="307777"/>
          </a:xfrm>
          <a:prstGeom prst="rect">
            <a:avLst/>
          </a:prstGeom>
          <a:noFill/>
        </p:spPr>
        <p:txBody>
          <a:bodyPr wrap="square" rtlCol="0">
            <a:spAutoFit/>
          </a:bodyPr>
          <a:lstStyle/>
          <a:p>
            <a:pPr defTabSz="457153"/>
            <a:r>
              <a:rPr lang="it-IT" sz="1400" dirty="0" err="1">
                <a:solidFill>
                  <a:prstClr val="black"/>
                </a:solidFill>
              </a:rPr>
              <a:t>Reck</a:t>
            </a:r>
            <a:r>
              <a:rPr lang="it-IT" sz="1400" dirty="0">
                <a:solidFill>
                  <a:prstClr val="black"/>
                </a:solidFill>
              </a:rPr>
              <a:t> M et al, Lancet </a:t>
            </a:r>
            <a:r>
              <a:rPr lang="it-IT" sz="1400" dirty="0" err="1">
                <a:solidFill>
                  <a:prstClr val="black"/>
                </a:solidFill>
              </a:rPr>
              <a:t>Oncol</a:t>
            </a:r>
            <a:r>
              <a:rPr lang="it-IT" sz="1400" dirty="0">
                <a:solidFill>
                  <a:prstClr val="black"/>
                </a:solidFill>
              </a:rPr>
              <a:t> 2014</a:t>
            </a:r>
          </a:p>
        </p:txBody>
      </p:sp>
      <p:sp>
        <p:nvSpPr>
          <p:cNvPr id="12" name="CasellaDiTesto 11"/>
          <p:cNvSpPr txBox="1"/>
          <p:nvPr/>
        </p:nvSpPr>
        <p:spPr>
          <a:xfrm>
            <a:off x="6948264" y="1250176"/>
            <a:ext cx="1902059" cy="369332"/>
          </a:xfrm>
          <a:prstGeom prst="rect">
            <a:avLst/>
          </a:prstGeom>
          <a:noFill/>
        </p:spPr>
        <p:txBody>
          <a:bodyPr wrap="none" rtlCol="0">
            <a:spAutoFit/>
          </a:bodyPr>
          <a:lstStyle/>
          <a:p>
            <a:r>
              <a:rPr lang="it-IT" dirty="0" smtClean="0"/>
              <a:t>10.9 mo vs 7.9 mo</a:t>
            </a:r>
            <a:endParaRPr lang="it-IT" dirty="0"/>
          </a:p>
        </p:txBody>
      </p:sp>
      <p:sp>
        <p:nvSpPr>
          <p:cNvPr id="13" name="Rettangolo 12"/>
          <p:cNvSpPr/>
          <p:nvPr/>
        </p:nvSpPr>
        <p:spPr>
          <a:xfrm>
            <a:off x="5461224" y="1547500"/>
            <a:ext cx="3719288" cy="369332"/>
          </a:xfrm>
          <a:prstGeom prst="rect">
            <a:avLst/>
          </a:prstGeom>
        </p:spPr>
        <p:txBody>
          <a:bodyPr wrap="none">
            <a:spAutoFit/>
          </a:bodyPr>
          <a:lstStyle/>
          <a:p>
            <a:r>
              <a:rPr lang="it-IT" dirty="0" smtClean="0"/>
              <a:t>HR 0·75 [95% </a:t>
            </a:r>
            <a:r>
              <a:rPr lang="it-IT" dirty="0" err="1" smtClean="0"/>
              <a:t>CI</a:t>
            </a:r>
            <a:r>
              <a:rPr lang="it-IT" dirty="0" smtClean="0"/>
              <a:t> 0·60–0·92], p=0·0073</a:t>
            </a:r>
            <a:endParaRPr lang="it-IT" dirty="0"/>
          </a:p>
        </p:txBody>
      </p:sp>
      <p:sp>
        <p:nvSpPr>
          <p:cNvPr id="14" name="CasellaDiTesto 13"/>
          <p:cNvSpPr txBox="1"/>
          <p:nvPr/>
        </p:nvSpPr>
        <p:spPr>
          <a:xfrm>
            <a:off x="6948264" y="3356992"/>
            <a:ext cx="2019079" cy="369332"/>
          </a:xfrm>
          <a:prstGeom prst="rect">
            <a:avLst/>
          </a:prstGeom>
          <a:noFill/>
        </p:spPr>
        <p:txBody>
          <a:bodyPr wrap="none" rtlCol="0">
            <a:spAutoFit/>
          </a:bodyPr>
          <a:lstStyle/>
          <a:p>
            <a:r>
              <a:rPr lang="it-IT" dirty="0" smtClean="0"/>
              <a:t>12.6 mo vs 10.3 mo</a:t>
            </a:r>
            <a:endParaRPr lang="it-IT" dirty="0"/>
          </a:p>
        </p:txBody>
      </p:sp>
      <p:sp>
        <p:nvSpPr>
          <p:cNvPr id="15" name="Rettangolo 14"/>
          <p:cNvSpPr/>
          <p:nvPr/>
        </p:nvSpPr>
        <p:spPr>
          <a:xfrm>
            <a:off x="5461224" y="3654316"/>
            <a:ext cx="3719288" cy="369332"/>
          </a:xfrm>
          <a:prstGeom prst="rect">
            <a:avLst/>
          </a:prstGeom>
        </p:spPr>
        <p:txBody>
          <a:bodyPr wrap="none">
            <a:spAutoFit/>
          </a:bodyPr>
          <a:lstStyle/>
          <a:p>
            <a:r>
              <a:rPr lang="it-IT" dirty="0" smtClean="0"/>
              <a:t>HR 0·83 [95% </a:t>
            </a:r>
            <a:r>
              <a:rPr lang="it-IT" dirty="0" err="1" smtClean="0"/>
              <a:t>CI</a:t>
            </a:r>
            <a:r>
              <a:rPr lang="it-IT" dirty="0" smtClean="0"/>
              <a:t> 0·70–0·99], p=0·0359</a:t>
            </a:r>
            <a:endParaRPr lang="it-IT" dirty="0"/>
          </a:p>
        </p:txBody>
      </p:sp>
      <p:sp>
        <p:nvSpPr>
          <p:cNvPr id="16" name="CasellaDiTesto 15"/>
          <p:cNvSpPr txBox="1"/>
          <p:nvPr/>
        </p:nvSpPr>
        <p:spPr>
          <a:xfrm>
            <a:off x="6923136" y="5517232"/>
            <a:ext cx="1902059" cy="369332"/>
          </a:xfrm>
          <a:prstGeom prst="rect">
            <a:avLst/>
          </a:prstGeom>
          <a:noFill/>
        </p:spPr>
        <p:txBody>
          <a:bodyPr wrap="none" rtlCol="0">
            <a:spAutoFit/>
          </a:bodyPr>
          <a:lstStyle/>
          <a:p>
            <a:r>
              <a:rPr lang="it-IT" dirty="0" smtClean="0"/>
              <a:t>10.1 mo vs 9.1 mo</a:t>
            </a:r>
            <a:endParaRPr lang="it-IT" dirty="0"/>
          </a:p>
        </p:txBody>
      </p:sp>
      <p:sp>
        <p:nvSpPr>
          <p:cNvPr id="17" name="Rettangolo 16"/>
          <p:cNvSpPr/>
          <p:nvPr/>
        </p:nvSpPr>
        <p:spPr>
          <a:xfrm>
            <a:off x="5436096" y="5814556"/>
            <a:ext cx="3602268" cy="369332"/>
          </a:xfrm>
          <a:prstGeom prst="rect">
            <a:avLst/>
          </a:prstGeom>
        </p:spPr>
        <p:txBody>
          <a:bodyPr wrap="none">
            <a:spAutoFit/>
          </a:bodyPr>
          <a:lstStyle/>
          <a:p>
            <a:r>
              <a:rPr lang="it-IT" dirty="0" smtClean="0"/>
              <a:t>HR 0·94 [95% </a:t>
            </a:r>
            <a:r>
              <a:rPr lang="it-IT" dirty="0" err="1" smtClean="0"/>
              <a:t>CI</a:t>
            </a:r>
            <a:r>
              <a:rPr lang="it-IT" dirty="0" smtClean="0"/>
              <a:t> 0·83–1·05], p=0·272</a:t>
            </a:r>
            <a:endParaRPr lang="it-IT" dirty="0"/>
          </a:p>
        </p:txBody>
      </p:sp>
    </p:spTree>
    <p:extLst>
      <p:ext uri="{BB962C8B-B14F-4D97-AF65-F5344CB8AC3E}">
        <p14:creationId xmlns:p14="http://schemas.microsoft.com/office/powerpoint/2010/main" val="419360157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cstate="print"/>
          <a:srcRect/>
          <a:stretch>
            <a:fillRect/>
          </a:stretch>
        </p:blipFill>
        <p:spPr bwMode="auto">
          <a:xfrm>
            <a:off x="1115616" y="663279"/>
            <a:ext cx="4392488" cy="6194721"/>
          </a:xfrm>
          <a:prstGeom prst="rect">
            <a:avLst/>
          </a:prstGeom>
          <a:noFill/>
          <a:ln w="9525">
            <a:noFill/>
            <a:miter lim="800000"/>
            <a:headEnd/>
            <a:tailEnd/>
          </a:ln>
        </p:spPr>
      </p:pic>
      <p:sp>
        <p:nvSpPr>
          <p:cNvPr id="4" name="CasellaDiTesto 3"/>
          <p:cNvSpPr txBox="1"/>
          <p:nvPr/>
        </p:nvSpPr>
        <p:spPr>
          <a:xfrm>
            <a:off x="5652120" y="692696"/>
            <a:ext cx="695768" cy="523220"/>
          </a:xfrm>
          <a:prstGeom prst="rect">
            <a:avLst/>
          </a:prstGeom>
          <a:noFill/>
        </p:spPr>
        <p:txBody>
          <a:bodyPr wrap="none" rtlCol="0">
            <a:spAutoFit/>
          </a:bodyPr>
          <a:lstStyle/>
          <a:p>
            <a:r>
              <a:rPr lang="it-IT" sz="2800" dirty="0" smtClean="0"/>
              <a:t>PFS</a:t>
            </a:r>
            <a:endParaRPr lang="it-IT" sz="2800" dirty="0"/>
          </a:p>
        </p:txBody>
      </p:sp>
      <p:sp>
        <p:nvSpPr>
          <p:cNvPr id="5" name="CasellaDiTesto 4"/>
          <p:cNvSpPr txBox="1"/>
          <p:nvPr/>
        </p:nvSpPr>
        <p:spPr>
          <a:xfrm>
            <a:off x="5652120" y="3563724"/>
            <a:ext cx="587020" cy="523220"/>
          </a:xfrm>
          <a:prstGeom prst="rect">
            <a:avLst/>
          </a:prstGeom>
          <a:noFill/>
        </p:spPr>
        <p:txBody>
          <a:bodyPr wrap="none" rtlCol="0">
            <a:spAutoFit/>
          </a:bodyPr>
          <a:lstStyle/>
          <a:p>
            <a:r>
              <a:rPr lang="it-IT" sz="2800" dirty="0" smtClean="0"/>
              <a:t>OS</a:t>
            </a:r>
            <a:endParaRPr lang="it-IT" sz="2800" dirty="0"/>
          </a:p>
        </p:txBody>
      </p:sp>
      <p:sp>
        <p:nvSpPr>
          <p:cNvPr id="6" name="CasellaDiTesto 5"/>
          <p:cNvSpPr txBox="1"/>
          <p:nvPr/>
        </p:nvSpPr>
        <p:spPr>
          <a:xfrm>
            <a:off x="5873750" y="6492875"/>
            <a:ext cx="3619500" cy="307777"/>
          </a:xfrm>
          <a:prstGeom prst="rect">
            <a:avLst/>
          </a:prstGeom>
          <a:noFill/>
        </p:spPr>
        <p:txBody>
          <a:bodyPr wrap="square" rtlCol="0">
            <a:spAutoFit/>
          </a:bodyPr>
          <a:lstStyle/>
          <a:p>
            <a:pPr defTabSz="457153"/>
            <a:r>
              <a:rPr lang="it-IT" sz="1400" dirty="0" err="1">
                <a:solidFill>
                  <a:prstClr val="black"/>
                </a:solidFill>
              </a:rPr>
              <a:t>Reck</a:t>
            </a:r>
            <a:r>
              <a:rPr lang="it-IT" sz="1400" dirty="0">
                <a:solidFill>
                  <a:prstClr val="black"/>
                </a:solidFill>
              </a:rPr>
              <a:t> M et al, Lancet </a:t>
            </a:r>
            <a:r>
              <a:rPr lang="it-IT" sz="1400" dirty="0" err="1">
                <a:solidFill>
                  <a:prstClr val="black"/>
                </a:solidFill>
              </a:rPr>
              <a:t>Oncol</a:t>
            </a:r>
            <a:r>
              <a:rPr lang="it-IT" sz="1400" dirty="0">
                <a:solidFill>
                  <a:prstClr val="black"/>
                </a:solidFill>
              </a:rPr>
              <a:t> 2014</a:t>
            </a:r>
          </a:p>
        </p:txBody>
      </p:sp>
      <p:sp>
        <p:nvSpPr>
          <p:cNvPr id="7" name="Rettangolo 6"/>
          <p:cNvSpPr/>
          <p:nvPr/>
        </p:nvSpPr>
        <p:spPr>
          <a:xfrm>
            <a:off x="1331640" y="0"/>
            <a:ext cx="7380312" cy="707886"/>
          </a:xfrm>
          <a:prstGeom prst="rect">
            <a:avLst/>
          </a:prstGeom>
        </p:spPr>
        <p:txBody>
          <a:bodyPr wrap="square">
            <a:spAutoFit/>
          </a:bodyPr>
          <a:lstStyle/>
          <a:p>
            <a:pPr algn="ctr"/>
            <a:r>
              <a:rPr lang="en-US" sz="2000" b="1" dirty="0" smtClean="0">
                <a:solidFill>
                  <a:srgbClr val="0000FF"/>
                </a:solidFill>
              </a:rPr>
              <a:t>Effect </a:t>
            </a:r>
            <a:r>
              <a:rPr lang="en-US" sz="2000" b="1" dirty="0">
                <a:solidFill>
                  <a:srgbClr val="0000FF"/>
                </a:solidFill>
              </a:rPr>
              <a:t>of treatment </a:t>
            </a:r>
            <a:r>
              <a:rPr lang="en-US" sz="2000" b="1" dirty="0" smtClean="0">
                <a:solidFill>
                  <a:srgbClr val="0000FF"/>
                </a:solidFill>
              </a:rPr>
              <a:t>on </a:t>
            </a:r>
            <a:r>
              <a:rPr lang="en-US" sz="2000" b="1" dirty="0">
                <a:solidFill>
                  <a:srgbClr val="0000FF"/>
                </a:solidFill>
              </a:rPr>
              <a:t>survival in subgroups </a:t>
            </a:r>
            <a:r>
              <a:rPr lang="en-US" sz="2000" b="1" dirty="0" smtClean="0">
                <a:solidFill>
                  <a:srgbClr val="0000FF"/>
                </a:solidFill>
              </a:rPr>
              <a:t>by baseline </a:t>
            </a:r>
            <a:r>
              <a:rPr lang="en-US" sz="2000" b="1" dirty="0">
                <a:solidFill>
                  <a:srgbClr val="0000FF"/>
                </a:solidFill>
              </a:rPr>
              <a:t>characteristics in </a:t>
            </a:r>
            <a:r>
              <a:rPr lang="en-US" sz="2000" b="1" dirty="0" smtClean="0">
                <a:solidFill>
                  <a:srgbClr val="0000FF"/>
                </a:solidFill>
              </a:rPr>
              <a:t>patients </a:t>
            </a:r>
            <a:r>
              <a:rPr lang="en-US" sz="2000" b="1" dirty="0">
                <a:solidFill>
                  <a:srgbClr val="0000FF"/>
                </a:solidFill>
              </a:rPr>
              <a:t>with </a:t>
            </a:r>
            <a:r>
              <a:rPr lang="en-US" sz="2000" b="1" u="sng" dirty="0" err="1" smtClean="0">
                <a:solidFill>
                  <a:srgbClr val="0000FF"/>
                </a:solidFill>
              </a:rPr>
              <a:t>adenocarcinoma</a:t>
            </a:r>
            <a:r>
              <a:rPr lang="en-US" sz="2000" b="1" dirty="0" smtClean="0">
                <a:solidFill>
                  <a:srgbClr val="0000FF"/>
                </a:solidFill>
              </a:rPr>
              <a:t> </a:t>
            </a:r>
            <a:r>
              <a:rPr lang="en-US" sz="2000" b="1" dirty="0">
                <a:solidFill>
                  <a:srgbClr val="0000FF"/>
                </a:solidFill>
              </a:rPr>
              <a:t>histology</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cstate="print"/>
          <a:srcRect/>
          <a:stretch>
            <a:fillRect/>
          </a:stretch>
        </p:blipFill>
        <p:spPr bwMode="auto">
          <a:xfrm>
            <a:off x="2123728" y="1052736"/>
            <a:ext cx="4824536" cy="5206677"/>
          </a:xfrm>
          <a:prstGeom prst="rect">
            <a:avLst/>
          </a:prstGeom>
          <a:noFill/>
          <a:ln w="9525">
            <a:noFill/>
            <a:miter lim="800000"/>
            <a:headEnd/>
            <a:tailEnd/>
          </a:ln>
        </p:spPr>
      </p:pic>
      <p:sp>
        <p:nvSpPr>
          <p:cNvPr id="4" name="Rettangolo 3"/>
          <p:cNvSpPr/>
          <p:nvPr/>
        </p:nvSpPr>
        <p:spPr>
          <a:xfrm>
            <a:off x="611560" y="169476"/>
            <a:ext cx="8280920" cy="523220"/>
          </a:xfrm>
          <a:prstGeom prst="rect">
            <a:avLst/>
          </a:prstGeom>
        </p:spPr>
        <p:txBody>
          <a:bodyPr wrap="square">
            <a:spAutoFit/>
          </a:bodyPr>
          <a:lstStyle/>
          <a:p>
            <a:r>
              <a:rPr lang="en-US" sz="2800" b="1" dirty="0" smtClean="0">
                <a:solidFill>
                  <a:srgbClr val="0000FF"/>
                </a:solidFill>
              </a:rPr>
              <a:t>Confirmed </a:t>
            </a:r>
            <a:r>
              <a:rPr lang="en-US" sz="2800" b="1" dirty="0">
                <a:solidFill>
                  <a:srgbClr val="0000FF"/>
                </a:solidFill>
              </a:rPr>
              <a:t>best </a:t>
            </a:r>
            <a:r>
              <a:rPr lang="en-US" sz="2800" b="1" dirty="0" smtClean="0">
                <a:solidFill>
                  <a:srgbClr val="0000FF"/>
                </a:solidFill>
              </a:rPr>
              <a:t>tumor </a:t>
            </a:r>
            <a:r>
              <a:rPr lang="en-US" sz="2800" b="1" dirty="0">
                <a:solidFill>
                  <a:srgbClr val="0000FF"/>
                </a:solidFill>
              </a:rPr>
              <a:t>response and disease control </a:t>
            </a:r>
          </a:p>
        </p:txBody>
      </p:sp>
      <p:sp>
        <p:nvSpPr>
          <p:cNvPr id="5" name="CasellaDiTesto 4"/>
          <p:cNvSpPr txBox="1"/>
          <p:nvPr/>
        </p:nvSpPr>
        <p:spPr>
          <a:xfrm>
            <a:off x="5873750" y="6492875"/>
            <a:ext cx="3619500" cy="307777"/>
          </a:xfrm>
          <a:prstGeom prst="rect">
            <a:avLst/>
          </a:prstGeom>
          <a:noFill/>
        </p:spPr>
        <p:txBody>
          <a:bodyPr wrap="square" rtlCol="0">
            <a:spAutoFit/>
          </a:bodyPr>
          <a:lstStyle/>
          <a:p>
            <a:pPr defTabSz="457153"/>
            <a:r>
              <a:rPr lang="it-IT" sz="1400" dirty="0" err="1">
                <a:solidFill>
                  <a:prstClr val="black"/>
                </a:solidFill>
              </a:rPr>
              <a:t>Reck</a:t>
            </a:r>
            <a:r>
              <a:rPr lang="it-IT" sz="1400" dirty="0">
                <a:solidFill>
                  <a:prstClr val="black"/>
                </a:solidFill>
              </a:rPr>
              <a:t> M et al, Lancet </a:t>
            </a:r>
            <a:r>
              <a:rPr lang="it-IT" sz="1400" dirty="0" err="1">
                <a:solidFill>
                  <a:prstClr val="black"/>
                </a:solidFill>
              </a:rPr>
              <a:t>Oncol</a:t>
            </a:r>
            <a:r>
              <a:rPr lang="it-IT" sz="1400" dirty="0">
                <a:solidFill>
                  <a:prstClr val="black"/>
                </a:solidFill>
              </a:rPr>
              <a:t> 2014</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Immagine 7"/>
          <p:cNvPicPr>
            <a:picLocks noChangeAspect="1"/>
          </p:cNvPicPr>
          <p:nvPr/>
        </p:nvPicPr>
        <p:blipFill>
          <a:blip r:embed="rId2" cstate="print"/>
          <a:stretch>
            <a:fillRect/>
          </a:stretch>
        </p:blipFill>
        <p:spPr>
          <a:xfrm>
            <a:off x="949407" y="571500"/>
            <a:ext cx="7988217" cy="5969000"/>
          </a:xfrm>
          <a:prstGeom prst="rect">
            <a:avLst/>
          </a:prstGeom>
        </p:spPr>
      </p:pic>
      <p:sp>
        <p:nvSpPr>
          <p:cNvPr id="9" name="CasellaDiTesto 8"/>
          <p:cNvSpPr txBox="1"/>
          <p:nvPr/>
        </p:nvSpPr>
        <p:spPr>
          <a:xfrm>
            <a:off x="2127250" y="111125"/>
            <a:ext cx="4492625" cy="523220"/>
          </a:xfrm>
          <a:prstGeom prst="rect">
            <a:avLst/>
          </a:prstGeom>
          <a:noFill/>
        </p:spPr>
        <p:txBody>
          <a:bodyPr wrap="square" rtlCol="0">
            <a:spAutoFit/>
          </a:bodyPr>
          <a:lstStyle/>
          <a:p>
            <a:pPr algn="ctr" defTabSz="457153"/>
            <a:r>
              <a:rPr lang="it-IT" sz="2800" b="1" dirty="0">
                <a:solidFill>
                  <a:srgbClr val="0000FF"/>
                </a:solidFill>
              </a:rPr>
              <a:t>LUME1: </a:t>
            </a:r>
            <a:r>
              <a:rPr lang="it-IT" sz="2800" b="1" dirty="0" err="1">
                <a:solidFill>
                  <a:srgbClr val="0000FF"/>
                </a:solidFill>
              </a:rPr>
              <a:t>Safety</a:t>
            </a:r>
            <a:endParaRPr lang="it-IT" sz="2800" b="1" dirty="0">
              <a:solidFill>
                <a:srgbClr val="0000FF"/>
              </a:solidFill>
            </a:endParaRPr>
          </a:p>
        </p:txBody>
      </p:sp>
      <p:sp>
        <p:nvSpPr>
          <p:cNvPr id="11" name="Freccia destra 10"/>
          <p:cNvSpPr/>
          <p:nvPr/>
        </p:nvSpPr>
        <p:spPr>
          <a:xfrm>
            <a:off x="603250" y="1444625"/>
            <a:ext cx="425532" cy="111125"/>
          </a:xfrm>
          <a:prstGeom prst="rightArrow">
            <a:avLst/>
          </a:prstGeom>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153"/>
            <a:endParaRPr lang="it-IT" dirty="0">
              <a:solidFill>
                <a:prstClr val="white"/>
              </a:solidFill>
            </a:endParaRPr>
          </a:p>
        </p:txBody>
      </p:sp>
      <p:sp>
        <p:nvSpPr>
          <p:cNvPr id="12" name="Freccia destra 11"/>
          <p:cNvSpPr/>
          <p:nvPr/>
        </p:nvSpPr>
        <p:spPr>
          <a:xfrm>
            <a:off x="644525" y="1930400"/>
            <a:ext cx="425532" cy="111125"/>
          </a:xfrm>
          <a:prstGeom prst="rightArrow">
            <a:avLst/>
          </a:prstGeom>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153"/>
            <a:endParaRPr lang="it-IT" dirty="0">
              <a:solidFill>
                <a:prstClr val="white"/>
              </a:solidFill>
            </a:endParaRPr>
          </a:p>
        </p:txBody>
      </p:sp>
      <p:sp>
        <p:nvSpPr>
          <p:cNvPr id="13" name="Freccia destra 12"/>
          <p:cNvSpPr/>
          <p:nvPr/>
        </p:nvSpPr>
        <p:spPr>
          <a:xfrm>
            <a:off x="628650" y="2279650"/>
            <a:ext cx="425532" cy="111125"/>
          </a:xfrm>
          <a:prstGeom prst="rightArrow">
            <a:avLst/>
          </a:prstGeom>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153"/>
            <a:endParaRPr lang="it-IT" dirty="0">
              <a:solidFill>
                <a:prstClr val="white"/>
              </a:solidFill>
            </a:endParaRPr>
          </a:p>
        </p:txBody>
      </p:sp>
      <p:sp>
        <p:nvSpPr>
          <p:cNvPr id="14" name="Freccia destra 13"/>
          <p:cNvSpPr/>
          <p:nvPr/>
        </p:nvSpPr>
        <p:spPr>
          <a:xfrm>
            <a:off x="638175" y="2463800"/>
            <a:ext cx="425532" cy="111125"/>
          </a:xfrm>
          <a:prstGeom prst="rightArrow">
            <a:avLst/>
          </a:prstGeom>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153"/>
            <a:endParaRPr lang="it-IT" dirty="0">
              <a:solidFill>
                <a:prstClr val="white"/>
              </a:solidFill>
            </a:endParaRPr>
          </a:p>
        </p:txBody>
      </p:sp>
      <p:sp>
        <p:nvSpPr>
          <p:cNvPr id="15" name="Freccia destra 14"/>
          <p:cNvSpPr/>
          <p:nvPr/>
        </p:nvSpPr>
        <p:spPr>
          <a:xfrm>
            <a:off x="631825" y="2632075"/>
            <a:ext cx="425532" cy="111125"/>
          </a:xfrm>
          <a:prstGeom prst="rightArrow">
            <a:avLst/>
          </a:prstGeom>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153"/>
            <a:endParaRPr lang="it-IT" dirty="0">
              <a:solidFill>
                <a:prstClr val="white"/>
              </a:solidFill>
            </a:endParaRPr>
          </a:p>
        </p:txBody>
      </p:sp>
      <p:sp>
        <p:nvSpPr>
          <p:cNvPr id="16" name="Freccia destra 15"/>
          <p:cNvSpPr/>
          <p:nvPr/>
        </p:nvSpPr>
        <p:spPr>
          <a:xfrm>
            <a:off x="657225" y="2959100"/>
            <a:ext cx="425532" cy="111125"/>
          </a:xfrm>
          <a:prstGeom prst="rightArrow">
            <a:avLst/>
          </a:prstGeom>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153"/>
            <a:endParaRPr lang="it-IT" dirty="0">
              <a:solidFill>
                <a:prstClr val="white"/>
              </a:solidFill>
            </a:endParaRPr>
          </a:p>
        </p:txBody>
      </p:sp>
      <p:sp>
        <p:nvSpPr>
          <p:cNvPr id="17" name="CasellaDiTesto 16"/>
          <p:cNvSpPr txBox="1"/>
          <p:nvPr/>
        </p:nvSpPr>
        <p:spPr>
          <a:xfrm>
            <a:off x="5873750" y="6492875"/>
            <a:ext cx="3619500" cy="307777"/>
          </a:xfrm>
          <a:prstGeom prst="rect">
            <a:avLst/>
          </a:prstGeom>
          <a:noFill/>
        </p:spPr>
        <p:txBody>
          <a:bodyPr wrap="square" rtlCol="0">
            <a:spAutoFit/>
          </a:bodyPr>
          <a:lstStyle/>
          <a:p>
            <a:pPr defTabSz="457153"/>
            <a:r>
              <a:rPr lang="it-IT" sz="1400" dirty="0" err="1">
                <a:solidFill>
                  <a:prstClr val="black"/>
                </a:solidFill>
              </a:rPr>
              <a:t>Reck</a:t>
            </a:r>
            <a:r>
              <a:rPr lang="it-IT" sz="1400" dirty="0">
                <a:solidFill>
                  <a:prstClr val="black"/>
                </a:solidFill>
              </a:rPr>
              <a:t> M et al, Lancet </a:t>
            </a:r>
            <a:r>
              <a:rPr lang="it-IT" sz="1400" dirty="0" err="1">
                <a:solidFill>
                  <a:prstClr val="black"/>
                </a:solidFill>
              </a:rPr>
              <a:t>Oncol</a:t>
            </a:r>
            <a:r>
              <a:rPr lang="it-IT" sz="1400" dirty="0">
                <a:solidFill>
                  <a:prstClr val="black"/>
                </a:solidFill>
              </a:rPr>
              <a:t> 2014</a:t>
            </a:r>
          </a:p>
        </p:txBody>
      </p:sp>
    </p:spTree>
    <p:extLst>
      <p:ext uri="{BB962C8B-B14F-4D97-AF65-F5344CB8AC3E}">
        <p14:creationId xmlns:p14="http://schemas.microsoft.com/office/powerpoint/2010/main" val="4148970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heckerboard(across)">
                                      <p:cBhvr>
                                        <p:cTn id="7" dur="500"/>
                                        <p:tgtEl>
                                          <p:spTgt spid="12"/>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checkerboard(across)">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checkerboard(across)">
                                      <p:cBhvr>
                                        <p:cTn id="15" dur="500"/>
                                        <p:tgtEl>
                                          <p:spTgt spid="11"/>
                                        </p:tgtEl>
                                      </p:cBhvr>
                                    </p:animEffect>
                                  </p:childTnLst>
                                </p:cTn>
                              </p:par>
                              <p:par>
                                <p:cTn id="16" presetID="5" presetClass="entr" presetSubtype="10"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checkerboard(across)">
                                      <p:cBhvr>
                                        <p:cTn id="18" dur="500"/>
                                        <p:tgtEl>
                                          <p:spTgt spid="13"/>
                                        </p:tgtEl>
                                      </p:cBhvr>
                                    </p:animEffect>
                                  </p:childTnLst>
                                </p:cTn>
                              </p:par>
                              <p:par>
                                <p:cTn id="19" presetID="5" presetClass="entr" presetSubtype="1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checkerboard(across)">
                                      <p:cBhvr>
                                        <p:cTn id="21" dur="500"/>
                                        <p:tgtEl>
                                          <p:spTgt spid="16"/>
                                        </p:tgtEl>
                                      </p:cBhvr>
                                    </p:animEffect>
                                  </p:childTnLst>
                                </p:cTn>
                              </p:par>
                              <p:par>
                                <p:cTn id="22" presetID="5" presetClass="entr" presetSubtype="10" fill="hold" grpId="0"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checkerboard(across)">
                                      <p:cBhvr>
                                        <p:cTn id="2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Lst>
  </p:timing>
</p:sld>
</file>

<file path=ppt/slides/slide36.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128002" name="Rettangolo 1"/>
          <p:cNvSpPr>
            <a:spLocks noChangeArrowheads="1"/>
          </p:cNvSpPr>
          <p:nvPr/>
        </p:nvSpPr>
        <p:spPr bwMode="auto">
          <a:xfrm>
            <a:off x="392113" y="1792288"/>
            <a:ext cx="8170862" cy="3848100"/>
          </a:xfrm>
          <a:prstGeom prst="rect">
            <a:avLst/>
          </a:prstGeom>
          <a:noFill/>
          <a:ln w="9525">
            <a:noFill/>
            <a:miter lim="800000"/>
            <a:headEnd/>
            <a:tailEnd/>
          </a:ln>
        </p:spPr>
        <p:txBody>
          <a:bodyPr>
            <a:spAutoFit/>
          </a:bodyPr>
          <a:lstStyle/>
          <a:p>
            <a:pPr algn="just" fontAlgn="base">
              <a:spcBef>
                <a:spcPct val="0"/>
              </a:spcBef>
              <a:spcAft>
                <a:spcPct val="0"/>
              </a:spcAft>
              <a:buFont typeface="Arial" pitchFamily="34" charset="0"/>
              <a:buChar char="•"/>
            </a:pPr>
            <a:r>
              <a:rPr lang="en-US" altLang="it-IT" sz="2800">
                <a:solidFill>
                  <a:srgbClr val="00003E"/>
                </a:solidFill>
                <a:ea typeface="MS PGothic" pitchFamily="34" charset="-128"/>
                <a:cs typeface="Arial" pitchFamily="34" charset="0"/>
              </a:rPr>
              <a:t> </a:t>
            </a:r>
            <a:r>
              <a:rPr lang="en-US" altLang="it-IT" sz="2400">
                <a:solidFill>
                  <a:srgbClr val="00003E"/>
                </a:solidFill>
                <a:ea typeface="MS PGothic" pitchFamily="34" charset="-128"/>
                <a:cs typeface="Arial" pitchFamily="34" charset="0"/>
              </a:rPr>
              <a:t>Second-line combination therapy with nintedanib and docetaxel significantly improved PFS vs docetaxel alone in patients with NSCLC independent of disease histology</a:t>
            </a:r>
          </a:p>
          <a:p>
            <a:pPr algn="just" fontAlgn="base">
              <a:spcBef>
                <a:spcPct val="0"/>
              </a:spcBef>
              <a:spcAft>
                <a:spcPct val="0"/>
              </a:spcAft>
            </a:pPr>
            <a:endParaRPr lang="en-US" altLang="it-IT" sz="2400">
              <a:solidFill>
                <a:srgbClr val="00003E"/>
              </a:solidFill>
              <a:ea typeface="MS PGothic" pitchFamily="34" charset="-128"/>
              <a:cs typeface="Arial" pitchFamily="34" charset="0"/>
            </a:endParaRPr>
          </a:p>
          <a:p>
            <a:pPr algn="just" fontAlgn="base">
              <a:spcBef>
                <a:spcPct val="0"/>
              </a:spcBef>
              <a:spcAft>
                <a:spcPct val="0"/>
              </a:spcAft>
              <a:buFont typeface="Arial" pitchFamily="34" charset="0"/>
              <a:buChar char="•"/>
            </a:pPr>
            <a:r>
              <a:rPr lang="en-US" altLang="it-IT" sz="2400">
                <a:solidFill>
                  <a:srgbClr val="00003E"/>
                </a:solidFill>
                <a:ea typeface="MS PGothic" pitchFamily="34" charset="-128"/>
                <a:cs typeface="Arial" pitchFamily="34" charset="0"/>
              </a:rPr>
              <a:t>Addition of nintedanib to docetaxel also significantly improved OS vs docetaxel in patients with adenocarcinoma</a:t>
            </a:r>
          </a:p>
          <a:p>
            <a:pPr algn="just" fontAlgn="base">
              <a:spcBef>
                <a:spcPct val="0"/>
              </a:spcBef>
              <a:spcAft>
                <a:spcPct val="0"/>
              </a:spcAft>
            </a:pPr>
            <a:endParaRPr lang="en-US" altLang="it-IT" sz="2400">
              <a:solidFill>
                <a:srgbClr val="00003E"/>
              </a:solidFill>
              <a:ea typeface="MS PGothic" pitchFamily="34" charset="-128"/>
              <a:cs typeface="Arial" pitchFamily="34" charset="0"/>
            </a:endParaRPr>
          </a:p>
          <a:p>
            <a:pPr algn="just" fontAlgn="base">
              <a:spcBef>
                <a:spcPct val="0"/>
              </a:spcBef>
              <a:spcAft>
                <a:spcPct val="0"/>
              </a:spcAft>
              <a:buFont typeface="Arial" pitchFamily="34" charset="0"/>
              <a:buChar char="•"/>
            </a:pPr>
            <a:r>
              <a:rPr lang="en-US" altLang="it-IT" sz="2400">
                <a:solidFill>
                  <a:srgbClr val="00003E"/>
                </a:solidFill>
                <a:ea typeface="MS PGothic" pitchFamily="34" charset="-128"/>
                <a:cs typeface="Arial" pitchFamily="34" charset="0"/>
              </a:rPr>
              <a:t>Safety profile of nintedanib in combination with docetaxel was manageable, with no unexpected safety signals</a:t>
            </a:r>
          </a:p>
        </p:txBody>
      </p:sp>
      <p:sp>
        <p:nvSpPr>
          <p:cNvPr id="3" name="CasellaDiTesto 2"/>
          <p:cNvSpPr txBox="1"/>
          <p:nvPr/>
        </p:nvSpPr>
        <p:spPr>
          <a:xfrm>
            <a:off x="731838" y="704850"/>
            <a:ext cx="5397631" cy="707886"/>
          </a:xfrm>
          <a:prstGeom prst="rect">
            <a:avLst/>
          </a:prstGeom>
          <a:noFill/>
        </p:spPr>
        <p:txBody>
          <a:bodyPr wrap="none">
            <a:spAutoFit/>
          </a:bodyPr>
          <a:lstStyle/>
          <a:p>
            <a:pPr fontAlgn="base">
              <a:spcBef>
                <a:spcPct val="0"/>
              </a:spcBef>
              <a:spcAft>
                <a:spcPct val="0"/>
              </a:spcAft>
              <a:defRPr/>
            </a:pPr>
            <a:r>
              <a:rPr lang="it-IT" sz="4000" b="1" dirty="0">
                <a:solidFill>
                  <a:srgbClr val="00003E">
                    <a:lumMod val="75000"/>
                    <a:lumOff val="25000"/>
                  </a:srgbClr>
                </a:solidFill>
                <a:ea typeface="ＭＳ Ｐゴシック" pitchFamily="34" charset="-128"/>
                <a:cs typeface="Arial" pitchFamily="34" charset="0"/>
              </a:rPr>
              <a:t>LUME-1</a:t>
            </a:r>
            <a:r>
              <a:rPr lang="it-IT" sz="4000" b="1" dirty="0" smtClean="0">
                <a:solidFill>
                  <a:srgbClr val="00003E">
                    <a:lumMod val="75000"/>
                    <a:lumOff val="25000"/>
                  </a:srgbClr>
                </a:solidFill>
                <a:ea typeface="ＭＳ Ｐゴシック" pitchFamily="34" charset="-128"/>
                <a:cs typeface="Arial" pitchFamily="34" charset="0"/>
              </a:rPr>
              <a:t>: </a:t>
            </a:r>
            <a:r>
              <a:rPr lang="it-IT" sz="4000" b="1" dirty="0" err="1" smtClean="0">
                <a:solidFill>
                  <a:srgbClr val="00003E">
                    <a:lumMod val="75000"/>
                    <a:lumOff val="25000"/>
                  </a:srgbClr>
                </a:solidFill>
                <a:ea typeface="ＭＳ Ｐゴシック" pitchFamily="34" charset="-128"/>
                <a:cs typeface="Arial" pitchFamily="34" charset="0"/>
              </a:rPr>
              <a:t>conclusions</a:t>
            </a:r>
            <a:endParaRPr lang="it-IT" sz="4000" b="1" dirty="0">
              <a:solidFill>
                <a:srgbClr val="00003E">
                  <a:lumMod val="75000"/>
                  <a:lumOff val="25000"/>
                </a:srgbClr>
              </a:solidFill>
              <a:ea typeface="ＭＳ Ｐゴシック" pitchFamily="34" charset="-128"/>
              <a:cs typeface="Arial" pitchFamily="34"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Rectangle 5"/>
          <p:cNvSpPr txBox="1">
            <a:spLocks noChangeArrowheads="1"/>
          </p:cNvSpPr>
          <p:nvPr/>
        </p:nvSpPr>
        <p:spPr bwMode="auto">
          <a:xfrm>
            <a:off x="899592" y="2564904"/>
            <a:ext cx="7920880" cy="2304256"/>
          </a:xfrm>
          <a:prstGeom prst="rect">
            <a:avLst/>
          </a:prstGeom>
          <a:noFill/>
          <a:ln w="9525">
            <a:noFill/>
            <a:miter lim="800000"/>
            <a:headEnd/>
            <a:tailEnd/>
          </a:ln>
          <a:effectLst/>
        </p:spPr>
        <p:txBody>
          <a:bodyPr vert="horz" wrap="square" lIns="92075" tIns="46038" rIns="92075" bIns="46038" numCol="1" anchor="t" anchorCtr="1" compatLnSpc="1">
            <a:prstTxWarp prst="textNoShape">
              <a:avLst/>
            </a:prstTxWarp>
          </a:bodyPr>
          <a:lstStyle/>
          <a:p>
            <a:pPr fontAlgn="base">
              <a:lnSpc>
                <a:spcPct val="130000"/>
              </a:lnSpc>
              <a:spcBef>
                <a:spcPct val="0"/>
              </a:spcBef>
              <a:spcAft>
                <a:spcPct val="0"/>
              </a:spcAft>
              <a:buFont typeface="Arial" pitchFamily="34" charset="0"/>
              <a:buChar char="•"/>
              <a:defRPr/>
            </a:pPr>
            <a:r>
              <a:rPr lang="it-IT" sz="2400" b="1" kern="0" dirty="0" err="1">
                <a:solidFill>
                  <a:srgbClr val="DDDDDD"/>
                </a:solidFill>
              </a:rPr>
              <a:t>Blocking</a:t>
            </a:r>
            <a:r>
              <a:rPr lang="it-IT" sz="2400" b="1" kern="0" dirty="0">
                <a:solidFill>
                  <a:srgbClr val="DDDDDD"/>
                </a:solidFill>
              </a:rPr>
              <a:t> the RAS/MEK </a:t>
            </a:r>
            <a:r>
              <a:rPr lang="it-IT" sz="2400" b="1" kern="0" dirty="0" err="1">
                <a:solidFill>
                  <a:srgbClr val="DDDDDD"/>
                </a:solidFill>
              </a:rPr>
              <a:t>signaling</a:t>
            </a:r>
            <a:endParaRPr lang="it-IT" sz="2400" b="1" kern="0" dirty="0">
              <a:solidFill>
                <a:srgbClr val="DDDDDD"/>
              </a:solidFill>
            </a:endParaRPr>
          </a:p>
          <a:p>
            <a:pPr fontAlgn="base">
              <a:lnSpc>
                <a:spcPct val="130000"/>
              </a:lnSpc>
              <a:spcBef>
                <a:spcPct val="0"/>
              </a:spcBef>
              <a:spcAft>
                <a:spcPct val="0"/>
              </a:spcAft>
              <a:buFont typeface="Arial" pitchFamily="34" charset="0"/>
              <a:buChar char="•"/>
              <a:defRPr/>
            </a:pPr>
            <a:r>
              <a:rPr lang="it-IT" sz="2400" b="1" kern="0" dirty="0" err="1">
                <a:solidFill>
                  <a:srgbClr val="DDDDDD"/>
                </a:solidFill>
              </a:rPr>
              <a:t>Antibodies</a:t>
            </a:r>
            <a:r>
              <a:rPr lang="it-IT" sz="2400" b="1" kern="0" dirty="0">
                <a:solidFill>
                  <a:srgbClr val="DDDDDD"/>
                </a:solidFill>
              </a:rPr>
              <a:t> </a:t>
            </a:r>
            <a:r>
              <a:rPr lang="it-IT" sz="2400" b="1" kern="0" dirty="0" err="1">
                <a:solidFill>
                  <a:srgbClr val="DDDDDD"/>
                </a:solidFill>
              </a:rPr>
              <a:t>against</a:t>
            </a:r>
            <a:r>
              <a:rPr lang="it-IT" sz="2400" b="1" kern="0" dirty="0">
                <a:solidFill>
                  <a:srgbClr val="DDDDDD"/>
                </a:solidFill>
              </a:rPr>
              <a:t> the VEGF </a:t>
            </a:r>
            <a:r>
              <a:rPr lang="it-IT" sz="2400" b="1" kern="0" dirty="0" err="1">
                <a:solidFill>
                  <a:srgbClr val="DDDDDD"/>
                </a:solidFill>
              </a:rPr>
              <a:t>pathway</a:t>
            </a:r>
            <a:endParaRPr lang="it-IT" sz="2400" b="1" kern="0" dirty="0">
              <a:solidFill>
                <a:srgbClr val="DDDDDD"/>
              </a:solidFill>
            </a:endParaRPr>
          </a:p>
          <a:p>
            <a:pPr fontAlgn="base">
              <a:lnSpc>
                <a:spcPct val="130000"/>
              </a:lnSpc>
              <a:spcBef>
                <a:spcPct val="0"/>
              </a:spcBef>
              <a:spcAft>
                <a:spcPct val="0"/>
              </a:spcAft>
              <a:buFont typeface="Arial" pitchFamily="34" charset="0"/>
              <a:buChar char="•"/>
              <a:defRPr/>
            </a:pPr>
            <a:r>
              <a:rPr lang="it-IT" sz="2400" b="1" kern="0" dirty="0" err="1">
                <a:solidFill>
                  <a:srgbClr val="DDDDDD"/>
                </a:solidFill>
              </a:rPr>
              <a:t>Multitarget</a:t>
            </a:r>
            <a:r>
              <a:rPr lang="it-IT" sz="2400" b="1" kern="0" dirty="0">
                <a:solidFill>
                  <a:srgbClr val="DDDDDD"/>
                </a:solidFill>
              </a:rPr>
              <a:t> </a:t>
            </a:r>
            <a:r>
              <a:rPr lang="it-IT" sz="2400" b="1" kern="0" dirty="0" err="1">
                <a:solidFill>
                  <a:srgbClr val="DDDDDD"/>
                </a:solidFill>
              </a:rPr>
              <a:t>agents</a:t>
            </a:r>
            <a:endParaRPr lang="it-IT" sz="2400" b="1" kern="0" dirty="0">
              <a:solidFill>
                <a:srgbClr val="DDDDDD"/>
              </a:solidFill>
            </a:endParaRPr>
          </a:p>
          <a:p>
            <a:pPr fontAlgn="base">
              <a:lnSpc>
                <a:spcPct val="130000"/>
              </a:lnSpc>
              <a:spcBef>
                <a:spcPct val="0"/>
              </a:spcBef>
              <a:spcAft>
                <a:spcPct val="0"/>
              </a:spcAft>
              <a:buFont typeface="Arial" pitchFamily="34" charset="0"/>
              <a:buChar char="•"/>
              <a:defRPr/>
            </a:pPr>
            <a:r>
              <a:rPr lang="it-IT" sz="2400" b="1" kern="0" dirty="0" err="1">
                <a:solidFill>
                  <a:srgbClr val="000000"/>
                </a:solidFill>
              </a:rPr>
              <a:t>Combination</a:t>
            </a:r>
            <a:r>
              <a:rPr lang="it-IT" sz="2400" b="1" kern="0" dirty="0">
                <a:solidFill>
                  <a:srgbClr val="000000"/>
                </a:solidFill>
              </a:rPr>
              <a:t> </a:t>
            </a:r>
            <a:r>
              <a:rPr lang="it-IT" sz="2400" b="1" kern="0" dirty="0" err="1">
                <a:solidFill>
                  <a:srgbClr val="000000"/>
                </a:solidFill>
              </a:rPr>
              <a:t>therapies</a:t>
            </a:r>
            <a:endParaRPr lang="it-IT" sz="2400" b="1" kern="0" dirty="0">
              <a:solidFill>
                <a:srgbClr val="000000"/>
              </a:solidFill>
            </a:endParaRPr>
          </a:p>
        </p:txBody>
      </p:sp>
    </p:spTree>
    <p:extLst>
      <p:ext uri="{BB962C8B-B14F-4D97-AF65-F5344CB8AC3E}">
        <p14:creationId xmlns:p14="http://schemas.microsoft.com/office/powerpoint/2010/main" val="732220937"/>
      </p:ext>
    </p:extLst>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7689" y="1609338"/>
            <a:ext cx="8868486" cy="35939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ttangolo 1"/>
          <p:cNvSpPr/>
          <p:nvPr/>
        </p:nvSpPr>
        <p:spPr>
          <a:xfrm>
            <a:off x="1331640" y="404664"/>
            <a:ext cx="7041046" cy="707886"/>
          </a:xfrm>
          <a:prstGeom prst="rect">
            <a:avLst/>
          </a:prstGeom>
        </p:spPr>
        <p:txBody>
          <a:bodyPr wrap="square">
            <a:spAutoFit/>
          </a:bodyPr>
          <a:lstStyle/>
          <a:p>
            <a:pPr algn="ctr"/>
            <a:r>
              <a:rPr lang="en-US" sz="2000" b="1" dirty="0">
                <a:solidFill>
                  <a:srgbClr val="0000FF"/>
                </a:solidFill>
              </a:rPr>
              <a:t>Combination therapy with targeted and </a:t>
            </a:r>
            <a:endParaRPr lang="en-US" sz="2000" b="1" dirty="0" smtClean="0">
              <a:solidFill>
                <a:srgbClr val="0000FF"/>
              </a:solidFill>
            </a:endParaRPr>
          </a:p>
          <a:p>
            <a:pPr algn="ctr"/>
            <a:r>
              <a:rPr lang="en-US" sz="2000" b="1" dirty="0" smtClean="0">
                <a:solidFill>
                  <a:srgbClr val="0000FF"/>
                </a:solidFill>
              </a:rPr>
              <a:t>anti-angiogenic </a:t>
            </a:r>
            <a:r>
              <a:rPr lang="en-US" sz="2000" b="1" dirty="0">
                <a:solidFill>
                  <a:srgbClr val="0000FF"/>
                </a:solidFill>
              </a:rPr>
              <a:t>agents in second-line </a:t>
            </a:r>
            <a:r>
              <a:rPr lang="en-US" sz="2000" b="1" dirty="0" smtClean="0">
                <a:solidFill>
                  <a:srgbClr val="0000FF"/>
                </a:solidFill>
              </a:rPr>
              <a:t>NSCLC</a:t>
            </a:r>
            <a:endParaRPr lang="en-US" sz="2000" b="1" dirty="0">
              <a:solidFill>
                <a:srgbClr val="0000FF"/>
              </a:solidFill>
            </a:endParaRPr>
          </a:p>
        </p:txBody>
      </p:sp>
    </p:spTree>
    <p:extLst>
      <p:ext uri="{BB962C8B-B14F-4D97-AF65-F5344CB8AC3E}">
        <p14:creationId xmlns:p14="http://schemas.microsoft.com/office/powerpoint/2010/main" val="238818174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97282" name="Title 1"/>
          <p:cNvSpPr>
            <a:spLocks noGrp="1"/>
          </p:cNvSpPr>
          <p:nvPr>
            <p:ph type="title"/>
          </p:nvPr>
        </p:nvSpPr>
        <p:spPr>
          <a:xfrm>
            <a:off x="382588" y="323850"/>
            <a:ext cx="8464550" cy="1103313"/>
          </a:xfrm>
        </p:spPr>
        <p:txBody>
          <a:bodyPr/>
          <a:lstStyle/>
          <a:p>
            <a:pPr algn="ctr" eaLnBrk="1" hangingPunct="1">
              <a:defRPr/>
            </a:pPr>
            <a:r>
              <a:rPr lang="en-US" altLang="en-US" dirty="0" smtClean="0">
                <a:solidFill>
                  <a:schemeClr val="bg1">
                    <a:lumMod val="75000"/>
                    <a:lumOff val="25000"/>
                  </a:schemeClr>
                </a:solidFill>
              </a:rPr>
              <a:t>Overview of Current Second-line Treatment</a:t>
            </a:r>
          </a:p>
        </p:txBody>
      </p:sp>
      <p:sp>
        <p:nvSpPr>
          <p:cNvPr id="131075" name="Content Placeholder 2"/>
          <p:cNvSpPr>
            <a:spLocks noGrp="1"/>
          </p:cNvSpPr>
          <p:nvPr>
            <p:ph sz="half" idx="1"/>
          </p:nvPr>
        </p:nvSpPr>
        <p:spPr>
          <a:xfrm>
            <a:off x="385763" y="1828800"/>
            <a:ext cx="4151312" cy="3397250"/>
          </a:xfrm>
        </p:spPr>
        <p:txBody>
          <a:bodyPr/>
          <a:lstStyle/>
          <a:p>
            <a:pPr eaLnBrk="1" hangingPunct="1"/>
            <a:r>
              <a:rPr lang="en-US" altLang="en-US" sz="2000" dirty="0" smtClean="0">
                <a:solidFill>
                  <a:schemeClr val="bg1"/>
                </a:solidFill>
              </a:rPr>
              <a:t>Numerous factors involved in choice of treatment</a:t>
            </a:r>
          </a:p>
          <a:p>
            <a:pPr lvl="1" eaLnBrk="1" hangingPunct="1"/>
            <a:r>
              <a:rPr lang="en-US" altLang="en-US" sz="2000" dirty="0" smtClean="0">
                <a:solidFill>
                  <a:schemeClr val="bg1"/>
                </a:solidFill>
              </a:rPr>
              <a:t>Previous therapy</a:t>
            </a:r>
          </a:p>
          <a:p>
            <a:pPr lvl="1" eaLnBrk="1" hangingPunct="1"/>
            <a:r>
              <a:rPr lang="en-US" altLang="en-US" sz="2000" dirty="0" smtClean="0">
                <a:solidFill>
                  <a:schemeClr val="bg1"/>
                </a:solidFill>
              </a:rPr>
              <a:t>Histology</a:t>
            </a:r>
          </a:p>
          <a:p>
            <a:pPr lvl="1" eaLnBrk="1" hangingPunct="1"/>
            <a:r>
              <a:rPr lang="en-US" altLang="en-US" sz="2000" dirty="0" smtClean="0">
                <a:solidFill>
                  <a:schemeClr val="bg1"/>
                </a:solidFill>
              </a:rPr>
              <a:t>Performance status</a:t>
            </a:r>
          </a:p>
          <a:p>
            <a:pPr lvl="1" eaLnBrk="1" hangingPunct="1"/>
            <a:r>
              <a:rPr lang="en-US" altLang="en-US" sz="2000" dirty="0" smtClean="0">
                <a:solidFill>
                  <a:schemeClr val="bg1"/>
                </a:solidFill>
              </a:rPr>
              <a:t>Organ function</a:t>
            </a:r>
          </a:p>
        </p:txBody>
      </p:sp>
      <p:sp>
        <p:nvSpPr>
          <p:cNvPr id="131076" name="Content Placeholder 3"/>
          <p:cNvSpPr>
            <a:spLocks noGrp="1"/>
          </p:cNvSpPr>
          <p:nvPr>
            <p:ph sz="half" idx="2"/>
          </p:nvPr>
        </p:nvSpPr>
        <p:spPr>
          <a:xfrm>
            <a:off x="4644008" y="1916832"/>
            <a:ext cx="4151313" cy="4546600"/>
          </a:xfrm>
        </p:spPr>
        <p:txBody>
          <a:bodyPr/>
          <a:lstStyle/>
          <a:p>
            <a:pPr eaLnBrk="1" hangingPunct="1">
              <a:spcAft>
                <a:spcPct val="0"/>
              </a:spcAft>
            </a:pPr>
            <a:r>
              <a:rPr lang="en-US" altLang="en-US" sz="2800" dirty="0" err="1" smtClean="0">
                <a:solidFill>
                  <a:srgbClr val="FF0000"/>
                </a:solidFill>
              </a:rPr>
              <a:t>Ramucirumab</a:t>
            </a:r>
            <a:r>
              <a:rPr lang="en-US" altLang="en-US" sz="2800" dirty="0" smtClean="0">
                <a:solidFill>
                  <a:schemeClr val="bg1"/>
                </a:solidFill>
              </a:rPr>
              <a:t> + Docetaxel better than Docetaxel alone in all </a:t>
            </a:r>
            <a:r>
              <a:rPr lang="en-US" altLang="en-US" sz="2800" dirty="0" err="1" smtClean="0">
                <a:solidFill>
                  <a:schemeClr val="bg1"/>
                </a:solidFill>
              </a:rPr>
              <a:t>histologies</a:t>
            </a:r>
            <a:r>
              <a:rPr lang="en-US" altLang="en-US" sz="2800" dirty="0" smtClean="0">
                <a:solidFill>
                  <a:schemeClr val="bg1"/>
                </a:solidFill>
              </a:rPr>
              <a:t> </a:t>
            </a:r>
          </a:p>
          <a:p>
            <a:pPr eaLnBrk="1" hangingPunct="1">
              <a:spcAft>
                <a:spcPct val="0"/>
              </a:spcAft>
            </a:pPr>
            <a:r>
              <a:rPr lang="en-US" altLang="en-US" sz="2800" dirty="0" err="1" smtClean="0">
                <a:solidFill>
                  <a:srgbClr val="0000FF"/>
                </a:solidFill>
              </a:rPr>
              <a:t>Nintedanib</a:t>
            </a:r>
            <a:r>
              <a:rPr lang="en-US" altLang="en-US" sz="2800" dirty="0" smtClean="0">
                <a:solidFill>
                  <a:schemeClr val="bg1"/>
                </a:solidFill>
              </a:rPr>
              <a:t> + Docetaxel better than Docetaxel alone in adenocarcinoma</a:t>
            </a:r>
          </a:p>
        </p:txBody>
      </p:sp>
    </p:spTree>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4" name="Gruppo 3"/>
          <p:cNvGrpSpPr/>
          <p:nvPr/>
        </p:nvGrpSpPr>
        <p:grpSpPr>
          <a:xfrm>
            <a:off x="395536" y="1681324"/>
            <a:ext cx="5256584" cy="4627996"/>
            <a:chOff x="1691680" y="1052736"/>
            <a:chExt cx="5256584" cy="4627996"/>
          </a:xfrm>
        </p:grpSpPr>
        <p:pic>
          <p:nvPicPr>
            <p:cNvPr id="11266" name="Picture 2" descr="http://officinabiotech.com/wp-content/uploads/mek-pathway.gif"/>
            <p:cNvPicPr>
              <a:picLocks noChangeAspect="1" noChangeArrowheads="1"/>
            </p:cNvPicPr>
            <p:nvPr/>
          </p:nvPicPr>
          <p:blipFill>
            <a:blip r:embed="rId2" cstate="print"/>
            <a:srcRect t="1532"/>
            <a:stretch>
              <a:fillRect/>
            </a:stretch>
          </p:blipFill>
          <p:spPr bwMode="auto">
            <a:xfrm>
              <a:off x="1691680" y="1052736"/>
              <a:ext cx="5256584" cy="4627996"/>
            </a:xfrm>
            <a:prstGeom prst="rect">
              <a:avLst/>
            </a:prstGeom>
            <a:noFill/>
          </p:spPr>
        </p:pic>
        <p:sp>
          <p:nvSpPr>
            <p:cNvPr id="3" name="Rettangolo arrotondato 2"/>
            <p:cNvSpPr/>
            <p:nvPr/>
          </p:nvSpPr>
          <p:spPr bwMode="auto">
            <a:xfrm>
              <a:off x="2360004" y="3501008"/>
              <a:ext cx="1440160" cy="360040"/>
            </a:xfrm>
            <a:prstGeom prst="roundRect">
              <a:avLst/>
            </a:prstGeom>
            <a:solidFill>
              <a:schemeClr val="bg1">
                <a:lumMod val="25000"/>
                <a:lumOff val="7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90000"/>
                </a:lnSpc>
                <a:spcBef>
                  <a:spcPct val="35000"/>
                </a:spcBef>
                <a:spcAft>
                  <a:spcPct val="25000"/>
                </a:spcAft>
                <a:buClr>
                  <a:schemeClr val="folHlink"/>
                </a:buClr>
                <a:buSzTx/>
                <a:tabLst/>
              </a:pPr>
              <a:r>
                <a:rPr kumimoji="0" lang="it-IT" sz="1200" b="1" i="0" u="none" strike="noStrike" cap="none" normalizeH="0" baseline="0" dirty="0" smtClean="0">
                  <a:ln>
                    <a:noFill/>
                  </a:ln>
                  <a:solidFill>
                    <a:schemeClr val="bg2">
                      <a:lumMod val="25000"/>
                    </a:schemeClr>
                  </a:solidFill>
                  <a:effectLst/>
                  <a:latin typeface="Arial" charset="0"/>
                </a:rPr>
                <a:t>SELUMETINIB</a:t>
              </a:r>
            </a:p>
          </p:txBody>
        </p:sp>
      </p:grpSp>
      <p:pic>
        <p:nvPicPr>
          <p:cNvPr id="11268" name="Picture 4" descr="http://cdn1.bigcommerce.com/server1900/72skw3/products/109/images/332/AZD6244_Selumetinib__35000.1363369065.198.198.jpg?c=2"/>
          <p:cNvPicPr>
            <a:picLocks noChangeAspect="1" noChangeArrowheads="1"/>
          </p:cNvPicPr>
          <p:nvPr/>
        </p:nvPicPr>
        <p:blipFill>
          <a:blip r:embed="rId3" cstate="print"/>
          <a:srcRect/>
          <a:stretch>
            <a:fillRect/>
          </a:stretch>
        </p:blipFill>
        <p:spPr bwMode="auto">
          <a:xfrm>
            <a:off x="6372200" y="1700808"/>
            <a:ext cx="1885950" cy="1885950"/>
          </a:xfrm>
          <a:prstGeom prst="rect">
            <a:avLst/>
          </a:prstGeom>
          <a:noFill/>
        </p:spPr>
      </p:pic>
      <p:sp>
        <p:nvSpPr>
          <p:cNvPr id="6" name="Rettangolo 5"/>
          <p:cNvSpPr/>
          <p:nvPr/>
        </p:nvSpPr>
        <p:spPr>
          <a:xfrm>
            <a:off x="5652120" y="4005064"/>
            <a:ext cx="3384376" cy="2308324"/>
          </a:xfrm>
          <a:prstGeom prst="rect">
            <a:avLst/>
          </a:prstGeom>
        </p:spPr>
        <p:txBody>
          <a:bodyPr wrap="square">
            <a:spAutoFit/>
          </a:bodyPr>
          <a:lstStyle/>
          <a:p>
            <a:pPr>
              <a:buFont typeface="Arial" pitchFamily="34" charset="0"/>
              <a:buChar char="•"/>
            </a:pPr>
            <a:r>
              <a:rPr lang="it-IT" sz="1600" dirty="0" err="1" smtClean="0">
                <a:solidFill>
                  <a:schemeClr val="bg2">
                    <a:lumMod val="25000"/>
                  </a:schemeClr>
                </a:solidFill>
              </a:rPr>
              <a:t>Potent</a:t>
            </a:r>
            <a:r>
              <a:rPr lang="it-IT" sz="1600" dirty="0" smtClean="0">
                <a:solidFill>
                  <a:schemeClr val="bg2">
                    <a:lumMod val="25000"/>
                  </a:schemeClr>
                </a:solidFill>
              </a:rPr>
              <a:t>, </a:t>
            </a:r>
            <a:r>
              <a:rPr lang="it-IT" sz="1600" dirty="0" err="1" smtClean="0">
                <a:solidFill>
                  <a:schemeClr val="bg2">
                    <a:lumMod val="25000"/>
                  </a:schemeClr>
                </a:solidFill>
              </a:rPr>
              <a:t>highly</a:t>
            </a:r>
            <a:r>
              <a:rPr lang="it-IT" sz="1600" dirty="0" smtClean="0">
                <a:solidFill>
                  <a:schemeClr val="bg2">
                    <a:lumMod val="25000"/>
                  </a:schemeClr>
                </a:solidFill>
              </a:rPr>
              <a:t> </a:t>
            </a:r>
            <a:r>
              <a:rPr lang="it-IT" sz="1600" dirty="0" err="1" smtClean="0">
                <a:solidFill>
                  <a:schemeClr val="bg2">
                    <a:lumMod val="25000"/>
                  </a:schemeClr>
                </a:solidFill>
              </a:rPr>
              <a:t>selective</a:t>
            </a:r>
            <a:r>
              <a:rPr lang="it-IT" sz="1600" dirty="0" smtClean="0">
                <a:solidFill>
                  <a:schemeClr val="bg2">
                    <a:lumMod val="25000"/>
                  </a:schemeClr>
                </a:solidFill>
              </a:rPr>
              <a:t> </a:t>
            </a:r>
            <a:r>
              <a:rPr lang="it-IT" sz="1600" b="1" dirty="0" smtClean="0">
                <a:solidFill>
                  <a:schemeClr val="bg2">
                    <a:lumMod val="25000"/>
                  </a:schemeClr>
                </a:solidFill>
              </a:rPr>
              <a:t>MEK1</a:t>
            </a:r>
            <a:r>
              <a:rPr lang="it-IT" sz="1600" dirty="0" smtClean="0">
                <a:solidFill>
                  <a:schemeClr val="bg2">
                    <a:lumMod val="25000"/>
                  </a:schemeClr>
                </a:solidFill>
              </a:rPr>
              <a:t> </a:t>
            </a:r>
            <a:r>
              <a:rPr lang="it-IT" sz="1600" dirty="0" err="1" smtClean="0">
                <a:solidFill>
                  <a:schemeClr val="bg2">
                    <a:lumMod val="25000"/>
                  </a:schemeClr>
                </a:solidFill>
              </a:rPr>
              <a:t>inhibitor</a:t>
            </a:r>
            <a:r>
              <a:rPr lang="it-IT" sz="1600" dirty="0" smtClean="0">
                <a:solidFill>
                  <a:schemeClr val="bg2">
                    <a:lumMod val="25000"/>
                  </a:schemeClr>
                </a:solidFill>
              </a:rPr>
              <a:t> </a:t>
            </a:r>
            <a:r>
              <a:rPr lang="it-IT" sz="1600" dirty="0" err="1" smtClean="0">
                <a:solidFill>
                  <a:schemeClr val="bg2">
                    <a:lumMod val="25000"/>
                  </a:schemeClr>
                </a:solidFill>
              </a:rPr>
              <a:t>with</a:t>
            </a:r>
            <a:r>
              <a:rPr lang="it-IT" sz="1600" dirty="0" smtClean="0">
                <a:solidFill>
                  <a:schemeClr val="bg2">
                    <a:lumMod val="25000"/>
                  </a:schemeClr>
                </a:solidFill>
              </a:rPr>
              <a:t> IC50 </a:t>
            </a:r>
            <a:r>
              <a:rPr lang="it-IT" sz="1600" dirty="0" err="1" smtClean="0">
                <a:solidFill>
                  <a:schemeClr val="bg2">
                    <a:lumMod val="25000"/>
                  </a:schemeClr>
                </a:solidFill>
              </a:rPr>
              <a:t>of</a:t>
            </a:r>
            <a:r>
              <a:rPr lang="it-IT" sz="1600" dirty="0" smtClean="0">
                <a:solidFill>
                  <a:schemeClr val="bg2">
                    <a:lumMod val="25000"/>
                  </a:schemeClr>
                </a:solidFill>
              </a:rPr>
              <a:t> 14 </a:t>
            </a:r>
            <a:r>
              <a:rPr lang="it-IT" sz="1600" dirty="0" err="1" smtClean="0">
                <a:solidFill>
                  <a:schemeClr val="bg2">
                    <a:lumMod val="25000"/>
                  </a:schemeClr>
                </a:solidFill>
              </a:rPr>
              <a:t>nM</a:t>
            </a:r>
            <a:r>
              <a:rPr lang="it-IT" sz="1600" dirty="0" smtClean="0">
                <a:solidFill>
                  <a:schemeClr val="bg2">
                    <a:lumMod val="25000"/>
                  </a:schemeClr>
                </a:solidFill>
              </a:rPr>
              <a:t> in </a:t>
            </a:r>
            <a:r>
              <a:rPr lang="it-IT" sz="1600" dirty="0" err="1" smtClean="0">
                <a:solidFill>
                  <a:schemeClr val="bg2">
                    <a:lumMod val="25000"/>
                  </a:schemeClr>
                </a:solidFill>
              </a:rPr>
              <a:t>cell-free</a:t>
            </a:r>
            <a:r>
              <a:rPr lang="it-IT" sz="1600" dirty="0" smtClean="0">
                <a:solidFill>
                  <a:schemeClr val="bg2">
                    <a:lumMod val="25000"/>
                  </a:schemeClr>
                </a:solidFill>
              </a:rPr>
              <a:t> </a:t>
            </a:r>
            <a:r>
              <a:rPr lang="it-IT" sz="1600" dirty="0" err="1" smtClean="0">
                <a:solidFill>
                  <a:schemeClr val="bg2">
                    <a:lumMod val="25000"/>
                  </a:schemeClr>
                </a:solidFill>
              </a:rPr>
              <a:t>assays</a:t>
            </a:r>
            <a:endParaRPr lang="it-IT" sz="1600" dirty="0" smtClean="0">
              <a:solidFill>
                <a:schemeClr val="bg2">
                  <a:lumMod val="25000"/>
                </a:schemeClr>
              </a:solidFill>
            </a:endParaRPr>
          </a:p>
          <a:p>
            <a:pPr>
              <a:buFont typeface="Arial" pitchFamily="34" charset="0"/>
              <a:buChar char="•"/>
            </a:pPr>
            <a:endParaRPr lang="it-IT" sz="1600" dirty="0" smtClean="0">
              <a:solidFill>
                <a:schemeClr val="bg2">
                  <a:lumMod val="25000"/>
                </a:schemeClr>
              </a:solidFill>
            </a:endParaRPr>
          </a:p>
          <a:p>
            <a:pPr>
              <a:buFont typeface="Arial" pitchFamily="34" charset="0"/>
              <a:buChar char="•"/>
            </a:pPr>
            <a:r>
              <a:rPr lang="it-IT" sz="1600" dirty="0" err="1">
                <a:solidFill>
                  <a:schemeClr val="bg2">
                    <a:lumMod val="25000"/>
                  </a:schemeClr>
                </a:solidFill>
              </a:rPr>
              <a:t>A</a:t>
            </a:r>
            <a:r>
              <a:rPr lang="it-IT" sz="1600" dirty="0" err="1" smtClean="0">
                <a:solidFill>
                  <a:schemeClr val="bg2">
                    <a:lumMod val="25000"/>
                  </a:schemeClr>
                </a:solidFill>
              </a:rPr>
              <a:t>lso</a:t>
            </a:r>
            <a:r>
              <a:rPr lang="it-IT" sz="1600" dirty="0" smtClean="0">
                <a:solidFill>
                  <a:schemeClr val="bg2">
                    <a:lumMod val="25000"/>
                  </a:schemeClr>
                </a:solidFill>
              </a:rPr>
              <a:t> </a:t>
            </a:r>
            <a:r>
              <a:rPr lang="it-IT" sz="1600" dirty="0" err="1" smtClean="0">
                <a:solidFill>
                  <a:schemeClr val="bg2">
                    <a:lumMod val="25000"/>
                  </a:schemeClr>
                </a:solidFill>
              </a:rPr>
              <a:t>inhibits</a:t>
            </a:r>
            <a:r>
              <a:rPr lang="it-IT" sz="1600" dirty="0" smtClean="0">
                <a:solidFill>
                  <a:schemeClr val="bg2">
                    <a:lumMod val="25000"/>
                  </a:schemeClr>
                </a:solidFill>
              </a:rPr>
              <a:t> </a:t>
            </a:r>
            <a:r>
              <a:rPr lang="it-IT" sz="1600" b="1" dirty="0" smtClean="0">
                <a:solidFill>
                  <a:schemeClr val="bg2">
                    <a:lumMod val="25000"/>
                  </a:schemeClr>
                </a:solidFill>
              </a:rPr>
              <a:t>ERK1/2</a:t>
            </a:r>
            <a:r>
              <a:rPr lang="it-IT" sz="1600" dirty="0" smtClean="0">
                <a:solidFill>
                  <a:schemeClr val="bg2">
                    <a:lumMod val="25000"/>
                  </a:schemeClr>
                </a:solidFill>
              </a:rPr>
              <a:t> </a:t>
            </a:r>
            <a:r>
              <a:rPr lang="it-IT" sz="1600" dirty="0" err="1" smtClean="0">
                <a:solidFill>
                  <a:schemeClr val="bg2">
                    <a:lumMod val="25000"/>
                  </a:schemeClr>
                </a:solidFill>
              </a:rPr>
              <a:t>phosphorylation</a:t>
            </a:r>
            <a:r>
              <a:rPr lang="it-IT" sz="1600" dirty="0" smtClean="0">
                <a:solidFill>
                  <a:schemeClr val="bg2">
                    <a:lumMod val="25000"/>
                  </a:schemeClr>
                </a:solidFill>
              </a:rPr>
              <a:t> </a:t>
            </a:r>
            <a:r>
              <a:rPr lang="it-IT" sz="1600" dirty="0" err="1" smtClean="0">
                <a:solidFill>
                  <a:schemeClr val="bg2">
                    <a:lumMod val="25000"/>
                  </a:schemeClr>
                </a:solidFill>
              </a:rPr>
              <a:t>with</a:t>
            </a:r>
            <a:r>
              <a:rPr lang="it-IT" sz="1600" dirty="0" smtClean="0">
                <a:solidFill>
                  <a:schemeClr val="bg2">
                    <a:lumMod val="25000"/>
                  </a:schemeClr>
                </a:solidFill>
              </a:rPr>
              <a:t> IC50 </a:t>
            </a:r>
            <a:r>
              <a:rPr lang="it-IT" sz="1600" dirty="0" err="1" smtClean="0">
                <a:solidFill>
                  <a:schemeClr val="bg2">
                    <a:lumMod val="25000"/>
                  </a:schemeClr>
                </a:solidFill>
              </a:rPr>
              <a:t>of</a:t>
            </a:r>
            <a:r>
              <a:rPr lang="it-IT" sz="1600" dirty="0" smtClean="0">
                <a:solidFill>
                  <a:schemeClr val="bg2">
                    <a:lumMod val="25000"/>
                  </a:schemeClr>
                </a:solidFill>
              </a:rPr>
              <a:t> 10 </a:t>
            </a:r>
            <a:r>
              <a:rPr lang="it-IT" sz="1600" dirty="0" err="1" smtClean="0">
                <a:solidFill>
                  <a:schemeClr val="bg2">
                    <a:lumMod val="25000"/>
                  </a:schemeClr>
                </a:solidFill>
              </a:rPr>
              <a:t>nM</a:t>
            </a:r>
            <a:r>
              <a:rPr lang="it-IT" sz="1600" dirty="0" smtClean="0">
                <a:solidFill>
                  <a:schemeClr val="bg2">
                    <a:lumMod val="25000"/>
                  </a:schemeClr>
                </a:solidFill>
              </a:rPr>
              <a:t> </a:t>
            </a:r>
          </a:p>
          <a:p>
            <a:pPr>
              <a:buFont typeface="Arial" pitchFamily="34" charset="0"/>
              <a:buChar char="•"/>
            </a:pPr>
            <a:endParaRPr lang="it-IT" sz="1600" dirty="0" smtClean="0">
              <a:solidFill>
                <a:schemeClr val="bg2">
                  <a:lumMod val="25000"/>
                </a:schemeClr>
              </a:solidFill>
            </a:endParaRPr>
          </a:p>
          <a:p>
            <a:pPr>
              <a:buFont typeface="Arial" pitchFamily="34" charset="0"/>
              <a:buChar char="•"/>
            </a:pPr>
            <a:r>
              <a:rPr lang="it-IT" sz="1600" dirty="0">
                <a:solidFill>
                  <a:schemeClr val="bg2">
                    <a:lumMod val="25000"/>
                  </a:schemeClr>
                </a:solidFill>
              </a:rPr>
              <a:t>N</a:t>
            </a:r>
            <a:r>
              <a:rPr lang="it-IT" sz="1600" dirty="0" smtClean="0">
                <a:solidFill>
                  <a:schemeClr val="bg2">
                    <a:lumMod val="25000"/>
                  </a:schemeClr>
                </a:solidFill>
              </a:rPr>
              <a:t>o </a:t>
            </a:r>
            <a:r>
              <a:rPr lang="it-IT" sz="1600" dirty="0" err="1" smtClean="0">
                <a:solidFill>
                  <a:schemeClr val="bg2">
                    <a:lumMod val="25000"/>
                  </a:schemeClr>
                </a:solidFill>
              </a:rPr>
              <a:t>inhibition</a:t>
            </a:r>
            <a:r>
              <a:rPr lang="it-IT" sz="1600" dirty="0" smtClean="0">
                <a:solidFill>
                  <a:schemeClr val="bg2">
                    <a:lumMod val="25000"/>
                  </a:schemeClr>
                </a:solidFill>
              </a:rPr>
              <a:t> </a:t>
            </a:r>
            <a:r>
              <a:rPr lang="it-IT" sz="1600" dirty="0" err="1" smtClean="0">
                <a:solidFill>
                  <a:schemeClr val="bg2">
                    <a:lumMod val="25000"/>
                  </a:schemeClr>
                </a:solidFill>
              </a:rPr>
              <a:t>to</a:t>
            </a:r>
            <a:r>
              <a:rPr lang="it-IT" sz="1600" dirty="0" smtClean="0">
                <a:solidFill>
                  <a:schemeClr val="bg2">
                    <a:lumMod val="25000"/>
                  </a:schemeClr>
                </a:solidFill>
              </a:rPr>
              <a:t> p38</a:t>
            </a:r>
            <a:r>
              <a:rPr lang="el-GR" sz="1600" dirty="0" smtClean="0">
                <a:solidFill>
                  <a:schemeClr val="bg2">
                    <a:lumMod val="25000"/>
                  </a:schemeClr>
                </a:solidFill>
              </a:rPr>
              <a:t>α, </a:t>
            </a:r>
            <a:r>
              <a:rPr lang="it-IT" sz="1600" dirty="0" smtClean="0">
                <a:solidFill>
                  <a:schemeClr val="bg2">
                    <a:lumMod val="25000"/>
                  </a:schemeClr>
                </a:solidFill>
              </a:rPr>
              <a:t>MKK6, EGFR, ErbB2, ERK2, </a:t>
            </a:r>
            <a:r>
              <a:rPr lang="it-IT" sz="1600" dirty="0" err="1" smtClean="0">
                <a:solidFill>
                  <a:schemeClr val="bg2">
                    <a:lumMod val="25000"/>
                  </a:schemeClr>
                </a:solidFill>
              </a:rPr>
              <a:t>B-Raf</a:t>
            </a:r>
            <a:endParaRPr lang="it-IT" sz="1600" dirty="0">
              <a:solidFill>
                <a:schemeClr val="bg2">
                  <a:lumMod val="25000"/>
                </a:schemeClr>
              </a:solidFill>
            </a:endParaRPr>
          </a:p>
        </p:txBody>
      </p:sp>
      <p:sp>
        <p:nvSpPr>
          <p:cNvPr id="7" name="CasellaDiTesto 6"/>
          <p:cNvSpPr txBox="1"/>
          <p:nvPr/>
        </p:nvSpPr>
        <p:spPr>
          <a:xfrm>
            <a:off x="1691680" y="332656"/>
            <a:ext cx="2440092" cy="584775"/>
          </a:xfrm>
          <a:prstGeom prst="rect">
            <a:avLst/>
          </a:prstGeom>
          <a:noFill/>
        </p:spPr>
        <p:txBody>
          <a:bodyPr wrap="none" rtlCol="0">
            <a:spAutoFit/>
          </a:bodyPr>
          <a:lstStyle/>
          <a:p>
            <a:pPr>
              <a:buNone/>
            </a:pPr>
            <a:r>
              <a:rPr lang="it-IT" sz="3200" b="0" dirty="0" err="1" smtClean="0">
                <a:solidFill>
                  <a:schemeClr val="bg1">
                    <a:lumMod val="75000"/>
                    <a:lumOff val="25000"/>
                  </a:schemeClr>
                </a:solidFill>
              </a:rPr>
              <a:t>Selumetinib</a:t>
            </a:r>
            <a:r>
              <a:rPr lang="it-IT" sz="3200" b="0" dirty="0" smtClean="0">
                <a:solidFill>
                  <a:schemeClr val="bg1">
                    <a:lumMod val="75000"/>
                    <a:lumOff val="25000"/>
                  </a:schemeClr>
                </a:solidFill>
              </a:rPr>
              <a:t> </a:t>
            </a:r>
            <a:endParaRPr lang="it-IT" sz="3200" b="0" dirty="0">
              <a:solidFill>
                <a:schemeClr val="bg1">
                  <a:lumMod val="75000"/>
                  <a:lumOff val="25000"/>
                </a:schemeClr>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grpSp>
        <p:nvGrpSpPr>
          <p:cNvPr id="2" name="Gruppo 3"/>
          <p:cNvGrpSpPr>
            <a:grpSpLocks/>
          </p:cNvGrpSpPr>
          <p:nvPr/>
        </p:nvGrpSpPr>
        <p:grpSpPr bwMode="auto">
          <a:xfrm>
            <a:off x="2463800" y="2022475"/>
            <a:ext cx="6659563" cy="3762375"/>
            <a:chOff x="2536825" y="2022475"/>
            <a:chExt cx="6671095" cy="3761636"/>
          </a:xfrm>
        </p:grpSpPr>
        <p:sp>
          <p:nvSpPr>
            <p:cNvPr id="122889" name="Text Box 18"/>
            <p:cNvSpPr txBox="1">
              <a:spLocks noChangeArrowheads="1"/>
            </p:cNvSpPr>
            <p:nvPr/>
          </p:nvSpPr>
          <p:spPr bwMode="auto">
            <a:xfrm>
              <a:off x="6236120" y="2542449"/>
              <a:ext cx="2971800" cy="3139321"/>
            </a:xfrm>
            <a:prstGeom prst="rect">
              <a:avLst/>
            </a:prstGeom>
            <a:noFill/>
            <a:ln w="25400">
              <a:noFill/>
              <a:miter lim="800000"/>
              <a:headEnd type="none" w="sm" len="sm"/>
              <a:tailEnd type="none" w="sm" len="sm"/>
            </a:ln>
          </p:spPr>
          <p:txBody>
            <a:bodyPr>
              <a:spAutoFit/>
            </a:bodyPr>
            <a:lstStyle/>
            <a:p>
              <a:pPr eaLnBrk="0" fontAlgn="base" hangingPunct="0">
                <a:spcBef>
                  <a:spcPct val="0"/>
                </a:spcBef>
                <a:spcAft>
                  <a:spcPct val="0"/>
                </a:spcAft>
              </a:pPr>
              <a:r>
                <a:rPr lang="en-US" altLang="ja-JP" sz="1600" b="1">
                  <a:solidFill>
                    <a:srgbClr val="000000"/>
                  </a:solidFill>
                  <a:ea typeface="MS PGothic" pitchFamily="34" charset="-128"/>
                  <a:cs typeface="Arial" pitchFamily="34" charset="0"/>
                </a:rPr>
                <a:t>Primary</a:t>
              </a:r>
            </a:p>
            <a:p>
              <a:pPr eaLnBrk="0" fontAlgn="base" hangingPunct="0">
                <a:spcBef>
                  <a:spcPct val="0"/>
                </a:spcBef>
                <a:spcAft>
                  <a:spcPct val="0"/>
                </a:spcAft>
                <a:buFontTx/>
                <a:buChar char="•"/>
              </a:pPr>
              <a:r>
                <a:rPr lang="en-US" altLang="ja-JP" sz="1400">
                  <a:solidFill>
                    <a:srgbClr val="000000"/>
                  </a:solidFill>
                  <a:ea typeface="MS PGothic" pitchFamily="34" charset="-128"/>
                  <a:cs typeface="Arial" pitchFamily="34" charset="0"/>
                </a:rPr>
                <a:t>Overall Survival</a:t>
              </a:r>
            </a:p>
            <a:p>
              <a:pPr eaLnBrk="0" fontAlgn="base" hangingPunct="0">
                <a:spcBef>
                  <a:spcPct val="0"/>
                </a:spcBef>
                <a:spcAft>
                  <a:spcPct val="0"/>
                </a:spcAft>
                <a:buFontTx/>
                <a:buChar char="•"/>
              </a:pPr>
              <a:endParaRPr lang="en-US" altLang="ja-JP" sz="1400">
                <a:solidFill>
                  <a:srgbClr val="000000"/>
                </a:solidFill>
                <a:ea typeface="MS PGothic" pitchFamily="34" charset="-128"/>
                <a:cs typeface="Arial" pitchFamily="34" charset="0"/>
              </a:endParaRPr>
            </a:p>
            <a:p>
              <a:pPr eaLnBrk="0" fontAlgn="base" hangingPunct="0">
                <a:spcBef>
                  <a:spcPct val="0"/>
                </a:spcBef>
                <a:spcAft>
                  <a:spcPct val="0"/>
                </a:spcAft>
              </a:pPr>
              <a:endParaRPr lang="en-US" altLang="ja-JP" sz="1400">
                <a:solidFill>
                  <a:srgbClr val="000000"/>
                </a:solidFill>
                <a:ea typeface="MS PGothic" pitchFamily="34" charset="-128"/>
                <a:cs typeface="Arial" pitchFamily="34" charset="0"/>
              </a:endParaRPr>
            </a:p>
            <a:p>
              <a:pPr eaLnBrk="0" fontAlgn="base" hangingPunct="0">
                <a:spcBef>
                  <a:spcPct val="0"/>
                </a:spcBef>
                <a:spcAft>
                  <a:spcPct val="0"/>
                </a:spcAft>
              </a:pPr>
              <a:endParaRPr lang="en-US" altLang="ja-JP" sz="600">
                <a:solidFill>
                  <a:srgbClr val="000000"/>
                </a:solidFill>
                <a:ea typeface="MS PGothic" pitchFamily="34" charset="-128"/>
                <a:cs typeface="Arial" pitchFamily="34" charset="0"/>
              </a:endParaRPr>
            </a:p>
            <a:p>
              <a:pPr eaLnBrk="0" fontAlgn="base" hangingPunct="0">
                <a:spcBef>
                  <a:spcPct val="0"/>
                </a:spcBef>
                <a:spcAft>
                  <a:spcPct val="0"/>
                </a:spcAft>
              </a:pPr>
              <a:r>
                <a:rPr lang="en-US" altLang="ja-JP" sz="1600" b="1">
                  <a:solidFill>
                    <a:srgbClr val="000000"/>
                  </a:solidFill>
                  <a:ea typeface="MS PGothic" pitchFamily="34" charset="-128"/>
                  <a:cs typeface="Arial" pitchFamily="34" charset="0"/>
                </a:rPr>
                <a:t>Secondary</a:t>
              </a:r>
            </a:p>
            <a:p>
              <a:pPr eaLnBrk="0" fontAlgn="base" hangingPunct="0">
                <a:spcBef>
                  <a:spcPct val="0"/>
                </a:spcBef>
                <a:spcAft>
                  <a:spcPct val="0"/>
                </a:spcAft>
                <a:buFontTx/>
                <a:buChar char="•"/>
              </a:pPr>
              <a:r>
                <a:rPr lang="en-US" altLang="ja-JP" sz="1400">
                  <a:solidFill>
                    <a:srgbClr val="000000"/>
                  </a:solidFill>
                  <a:ea typeface="MS PGothic" pitchFamily="34" charset="-128"/>
                  <a:cs typeface="Arial" pitchFamily="34" charset="0"/>
                </a:rPr>
                <a:t>Progression Free Survival</a:t>
              </a:r>
            </a:p>
            <a:p>
              <a:pPr eaLnBrk="0" fontAlgn="base" hangingPunct="0">
                <a:spcBef>
                  <a:spcPct val="0"/>
                </a:spcBef>
                <a:spcAft>
                  <a:spcPct val="0"/>
                </a:spcAft>
                <a:buFontTx/>
                <a:buChar char="•"/>
              </a:pPr>
              <a:r>
                <a:rPr lang="en-US" altLang="ja-JP" sz="1400">
                  <a:solidFill>
                    <a:srgbClr val="000000"/>
                  </a:solidFill>
                  <a:ea typeface="MS PGothic" pitchFamily="34" charset="-128"/>
                  <a:cs typeface="Arial" pitchFamily="34" charset="0"/>
                </a:rPr>
                <a:t>Objective Response Rate</a:t>
              </a:r>
            </a:p>
            <a:p>
              <a:pPr eaLnBrk="0" fontAlgn="base" hangingPunct="0">
                <a:spcBef>
                  <a:spcPct val="0"/>
                </a:spcBef>
                <a:spcAft>
                  <a:spcPct val="0"/>
                </a:spcAft>
                <a:buFontTx/>
                <a:buChar char="•"/>
              </a:pPr>
              <a:r>
                <a:rPr lang="en-US" altLang="ja-JP" sz="1400">
                  <a:solidFill>
                    <a:srgbClr val="000000"/>
                  </a:solidFill>
                  <a:ea typeface="MS PGothic" pitchFamily="34" charset="-128"/>
                  <a:cs typeface="Arial" pitchFamily="34" charset="0"/>
                </a:rPr>
                <a:t>Duration of Response</a:t>
              </a:r>
            </a:p>
            <a:p>
              <a:pPr eaLnBrk="0" fontAlgn="base" hangingPunct="0">
                <a:spcBef>
                  <a:spcPct val="0"/>
                </a:spcBef>
                <a:spcAft>
                  <a:spcPct val="0"/>
                </a:spcAft>
                <a:buFontTx/>
                <a:buChar char="•"/>
              </a:pPr>
              <a:r>
                <a:rPr lang="en-US" altLang="ja-JP" sz="1400">
                  <a:solidFill>
                    <a:srgbClr val="000000"/>
                  </a:solidFill>
                  <a:ea typeface="MS PGothic" pitchFamily="34" charset="-128"/>
                  <a:cs typeface="Arial" pitchFamily="34" charset="0"/>
                </a:rPr>
                <a:t>Use of plasma &amp; serum as source of CFDNA for analysis of </a:t>
              </a:r>
              <a:r>
                <a:rPr lang="en-US" altLang="ja-JP" sz="1400" i="1">
                  <a:solidFill>
                    <a:srgbClr val="000000"/>
                  </a:solidFill>
                  <a:ea typeface="MS PGothic" pitchFamily="34" charset="-128"/>
                  <a:cs typeface="Arial" pitchFamily="34" charset="0"/>
                </a:rPr>
                <a:t>KRAS</a:t>
              </a:r>
              <a:r>
                <a:rPr lang="en-US" altLang="ja-JP" sz="1400">
                  <a:solidFill>
                    <a:srgbClr val="000000"/>
                  </a:solidFill>
                  <a:ea typeface="MS PGothic" pitchFamily="34" charset="-128"/>
                  <a:cs typeface="Arial" pitchFamily="34" charset="0"/>
                </a:rPr>
                <a:t> mutation status</a:t>
              </a:r>
            </a:p>
            <a:p>
              <a:pPr eaLnBrk="0" fontAlgn="base" hangingPunct="0">
                <a:spcBef>
                  <a:spcPct val="0"/>
                </a:spcBef>
                <a:spcAft>
                  <a:spcPct val="0"/>
                </a:spcAft>
                <a:buFontTx/>
                <a:buChar char="•"/>
              </a:pPr>
              <a:r>
                <a:rPr lang="en-US" altLang="ja-JP" sz="1400">
                  <a:solidFill>
                    <a:srgbClr val="000000"/>
                  </a:solidFill>
                  <a:ea typeface="MS PGothic" pitchFamily="34" charset="-128"/>
                  <a:cs typeface="Arial" pitchFamily="34" charset="0"/>
                </a:rPr>
                <a:t>Investigate PK of </a:t>
              </a:r>
              <a:r>
                <a:rPr lang="en-US" altLang="it-IT" sz="1400">
                  <a:solidFill>
                    <a:srgbClr val="000000"/>
                  </a:solidFill>
                  <a:ea typeface="MS PGothic" pitchFamily="34" charset="-128"/>
                  <a:cs typeface="Arial" pitchFamily="34" charset="0"/>
                </a:rPr>
                <a:t>selumetinib</a:t>
              </a:r>
              <a:endParaRPr lang="en-US" altLang="ja-JP" sz="1400">
                <a:solidFill>
                  <a:srgbClr val="000000"/>
                </a:solidFill>
                <a:ea typeface="MS PGothic" pitchFamily="34" charset="-128"/>
                <a:cs typeface="Arial" pitchFamily="34" charset="0"/>
              </a:endParaRPr>
            </a:p>
            <a:p>
              <a:pPr eaLnBrk="0" fontAlgn="base" hangingPunct="0">
                <a:spcBef>
                  <a:spcPct val="0"/>
                </a:spcBef>
                <a:spcAft>
                  <a:spcPct val="0"/>
                </a:spcAft>
                <a:buFontTx/>
                <a:buChar char="•"/>
              </a:pPr>
              <a:endParaRPr lang="en-US" altLang="ja-JP" sz="600">
                <a:solidFill>
                  <a:srgbClr val="000000"/>
                </a:solidFill>
                <a:ea typeface="MS PGothic" pitchFamily="34" charset="-128"/>
                <a:cs typeface="Arial" pitchFamily="34" charset="0"/>
              </a:endParaRPr>
            </a:p>
            <a:p>
              <a:pPr lvl="1" algn="r" eaLnBrk="0" fontAlgn="base" hangingPunct="0">
                <a:spcBef>
                  <a:spcPct val="0"/>
                </a:spcBef>
                <a:spcAft>
                  <a:spcPct val="0"/>
                </a:spcAft>
              </a:pPr>
              <a:r>
                <a:rPr lang="en-US" altLang="it-IT" sz="1400">
                  <a:solidFill>
                    <a:srgbClr val="000000"/>
                  </a:solidFill>
                  <a:ea typeface="MS PGothic" pitchFamily="34" charset="-128"/>
                  <a:cs typeface="Arial" pitchFamily="34" charset="0"/>
                </a:rPr>
                <a:t> </a:t>
              </a:r>
            </a:p>
          </p:txBody>
        </p:sp>
        <p:sp>
          <p:nvSpPr>
            <p:cNvPr id="122890" name="AutoShape 7"/>
            <p:cNvSpPr>
              <a:spLocks noChangeArrowheads="1"/>
            </p:cNvSpPr>
            <p:nvPr/>
          </p:nvSpPr>
          <p:spPr bwMode="auto">
            <a:xfrm>
              <a:off x="3263900" y="2022475"/>
              <a:ext cx="2370138" cy="1635125"/>
            </a:xfrm>
            <a:prstGeom prst="roundRect">
              <a:avLst>
                <a:gd name="adj" fmla="val 16667"/>
              </a:avLst>
            </a:prstGeom>
            <a:solidFill>
              <a:srgbClr val="DDDDDD"/>
            </a:solidFill>
            <a:ln w="25400">
              <a:solidFill>
                <a:schemeClr val="tx1"/>
              </a:solidFill>
              <a:round/>
              <a:headEnd type="none" w="sm" len="sm"/>
              <a:tailEnd type="none" w="sm" len="sm"/>
            </a:ln>
          </p:spPr>
          <p:txBody>
            <a:bodyPr wrap="none" anchor="ctr"/>
            <a:lstStyle/>
            <a:p>
              <a:pPr algn="ctr" eaLnBrk="0" fontAlgn="base" hangingPunct="0">
                <a:spcBef>
                  <a:spcPct val="30000"/>
                </a:spcBef>
                <a:spcAft>
                  <a:spcPct val="0"/>
                </a:spcAft>
              </a:pPr>
              <a:r>
                <a:rPr lang="en-US" altLang="it-IT" sz="1400" b="1" dirty="0" err="1">
                  <a:solidFill>
                    <a:srgbClr val="FF0000"/>
                  </a:solidFill>
                  <a:ea typeface="MS PGothic" pitchFamily="34" charset="-128"/>
                  <a:cs typeface="Arial" pitchFamily="34" charset="0"/>
                </a:rPr>
                <a:t>Selumetinib</a:t>
              </a:r>
              <a:r>
                <a:rPr lang="en-GB" altLang="it-IT" sz="1400" b="1" dirty="0">
                  <a:solidFill>
                    <a:srgbClr val="FF0000"/>
                  </a:solidFill>
                  <a:ea typeface="MS PGothic" pitchFamily="34" charset="-128"/>
                  <a:cs typeface="Arial" pitchFamily="34" charset="0"/>
                </a:rPr>
                <a:t> </a:t>
              </a:r>
              <a:r>
                <a:rPr lang="en-GB" altLang="it-IT" sz="1400" b="1" dirty="0">
                  <a:solidFill>
                    <a:srgbClr val="000000"/>
                  </a:solidFill>
                  <a:ea typeface="MS PGothic" pitchFamily="34" charset="-128"/>
                  <a:cs typeface="Arial" pitchFamily="34" charset="0"/>
                </a:rPr>
                <a:t>75 mg </a:t>
              </a:r>
              <a:r>
                <a:rPr lang="en-GB" altLang="it-IT" sz="1400" b="1" dirty="0" err="1" smtClean="0">
                  <a:solidFill>
                    <a:srgbClr val="000000"/>
                  </a:solidFill>
                  <a:ea typeface="MS PGothic" pitchFamily="34" charset="-128"/>
                  <a:cs typeface="Arial" pitchFamily="34" charset="0"/>
                </a:rPr>
                <a:t>tw</a:t>
              </a:r>
              <a:r>
                <a:rPr lang="en-GB" altLang="it-IT" sz="1400" b="1" dirty="0" smtClean="0">
                  <a:solidFill>
                    <a:srgbClr val="000000"/>
                  </a:solidFill>
                  <a:ea typeface="MS PGothic" pitchFamily="34" charset="-128"/>
                  <a:cs typeface="Arial" pitchFamily="34" charset="0"/>
                </a:rPr>
                <a:t>/die </a:t>
              </a:r>
              <a:endParaRPr lang="en-GB" altLang="it-IT" sz="1400" b="1" dirty="0">
                <a:solidFill>
                  <a:srgbClr val="000000"/>
                </a:solidFill>
                <a:ea typeface="MS PGothic" pitchFamily="34" charset="-128"/>
                <a:cs typeface="Arial" pitchFamily="34" charset="0"/>
              </a:endParaRPr>
            </a:p>
            <a:p>
              <a:pPr algn="ctr" eaLnBrk="0" fontAlgn="base" hangingPunct="0">
                <a:spcBef>
                  <a:spcPct val="30000"/>
                </a:spcBef>
                <a:spcAft>
                  <a:spcPct val="0"/>
                </a:spcAft>
              </a:pPr>
              <a:r>
                <a:rPr lang="en-GB" altLang="it-IT" sz="1400" b="1" dirty="0" smtClean="0">
                  <a:solidFill>
                    <a:srgbClr val="000000"/>
                  </a:solidFill>
                  <a:ea typeface="MS PGothic" pitchFamily="34" charset="-128"/>
                  <a:cs typeface="Arial" pitchFamily="34" charset="0"/>
                </a:rPr>
                <a:t>+ </a:t>
              </a:r>
              <a:endParaRPr lang="en-GB" altLang="it-IT" sz="1400" b="1" dirty="0">
                <a:solidFill>
                  <a:srgbClr val="000000"/>
                </a:solidFill>
                <a:ea typeface="MS PGothic" pitchFamily="34" charset="-128"/>
                <a:cs typeface="Arial" pitchFamily="34" charset="0"/>
              </a:endParaRPr>
            </a:p>
            <a:p>
              <a:pPr algn="ctr" eaLnBrk="0" fontAlgn="base" hangingPunct="0">
                <a:spcBef>
                  <a:spcPct val="30000"/>
                </a:spcBef>
                <a:spcAft>
                  <a:spcPct val="0"/>
                </a:spcAft>
              </a:pPr>
              <a:r>
                <a:rPr lang="en-GB" altLang="it-IT" sz="1400" b="1" dirty="0" err="1" smtClean="0">
                  <a:solidFill>
                    <a:srgbClr val="000000"/>
                  </a:solidFill>
                  <a:ea typeface="MS PGothic" pitchFamily="34" charset="-128"/>
                  <a:cs typeface="Arial" pitchFamily="34" charset="0"/>
                </a:rPr>
                <a:t>Docetaxel</a:t>
              </a:r>
              <a:r>
                <a:rPr lang="en-GB" altLang="it-IT" sz="1400" b="1" dirty="0" smtClean="0">
                  <a:solidFill>
                    <a:srgbClr val="000000"/>
                  </a:solidFill>
                  <a:ea typeface="MS PGothic" pitchFamily="34" charset="-128"/>
                  <a:cs typeface="Arial" pitchFamily="34" charset="0"/>
                </a:rPr>
                <a:t> </a:t>
              </a:r>
              <a:r>
                <a:rPr lang="en-GB" altLang="it-IT" sz="1400" b="1" dirty="0">
                  <a:solidFill>
                    <a:srgbClr val="000000"/>
                  </a:solidFill>
                  <a:ea typeface="MS PGothic" pitchFamily="34" charset="-128"/>
                  <a:cs typeface="Arial" pitchFamily="34" charset="0"/>
                </a:rPr>
                <a:t>75 mg/m2 </a:t>
              </a:r>
              <a:r>
                <a:rPr lang="en-GB" altLang="it-IT" sz="1400" b="1" dirty="0" smtClean="0">
                  <a:solidFill>
                    <a:srgbClr val="000000"/>
                  </a:solidFill>
                  <a:ea typeface="MS PGothic" pitchFamily="34" charset="-128"/>
                  <a:cs typeface="Arial" pitchFamily="34" charset="0"/>
                </a:rPr>
                <a:t>q21</a:t>
              </a:r>
              <a:endParaRPr lang="en-GB" altLang="it-IT" sz="1400" b="1" dirty="0">
                <a:solidFill>
                  <a:srgbClr val="000000"/>
                </a:solidFill>
                <a:ea typeface="MS PGothic" pitchFamily="34" charset="-128"/>
                <a:cs typeface="Arial" pitchFamily="34" charset="0"/>
              </a:endParaRPr>
            </a:p>
          </p:txBody>
        </p:sp>
        <p:sp>
          <p:nvSpPr>
            <p:cNvPr id="122891" name="Rectangle 12"/>
            <p:cNvSpPr>
              <a:spLocks noChangeArrowheads="1"/>
            </p:cNvSpPr>
            <p:nvPr/>
          </p:nvSpPr>
          <p:spPr bwMode="auto">
            <a:xfrm>
              <a:off x="3146425" y="3739126"/>
              <a:ext cx="2293938" cy="385763"/>
            </a:xfrm>
            <a:prstGeom prst="rect">
              <a:avLst/>
            </a:prstGeom>
            <a:noFill/>
            <a:ln w="9525">
              <a:noFill/>
              <a:miter lim="800000"/>
              <a:headEnd/>
              <a:tailEnd/>
            </a:ln>
          </p:spPr>
          <p:txBody>
            <a:bodyPr lIns="92075" tIns="46038" rIns="92075" bIns="46038"/>
            <a:lstStyle/>
            <a:p>
              <a:pPr marL="379413" indent="-379413" algn="ctr" eaLnBrk="0" fontAlgn="base" hangingPunct="0">
                <a:lnSpc>
                  <a:spcPct val="80000"/>
                </a:lnSpc>
                <a:spcBef>
                  <a:spcPct val="20000"/>
                </a:spcBef>
                <a:spcAft>
                  <a:spcPct val="30000"/>
                </a:spcAft>
                <a:buClr>
                  <a:srgbClr val="BBE0E3"/>
                </a:buClr>
                <a:buSzPct val="80000"/>
                <a:buFont typeface="Wingdings" pitchFamily="2" charset="2"/>
                <a:buNone/>
              </a:pPr>
              <a:r>
                <a:rPr lang="en-GB" altLang="it-IT" sz="1600">
                  <a:solidFill>
                    <a:srgbClr val="00003E"/>
                  </a:solidFill>
                  <a:ea typeface="MS PGothic" pitchFamily="34" charset="-128"/>
                  <a:cs typeface="Arial" pitchFamily="34" charset="0"/>
                </a:rPr>
                <a:t>1:1 randomisation</a:t>
              </a:r>
            </a:p>
          </p:txBody>
        </p:sp>
        <p:sp>
          <p:nvSpPr>
            <p:cNvPr id="122892" name="AutoShape 7"/>
            <p:cNvSpPr>
              <a:spLocks noChangeArrowheads="1"/>
            </p:cNvSpPr>
            <p:nvPr/>
          </p:nvSpPr>
          <p:spPr bwMode="auto">
            <a:xfrm>
              <a:off x="3327535" y="4178595"/>
              <a:ext cx="2306505" cy="1605516"/>
            </a:xfrm>
            <a:prstGeom prst="roundRect">
              <a:avLst>
                <a:gd name="adj" fmla="val 16667"/>
              </a:avLst>
            </a:prstGeom>
            <a:solidFill>
              <a:schemeClr val="bg1">
                <a:lumMod val="25000"/>
                <a:lumOff val="75000"/>
              </a:schemeClr>
            </a:solidFill>
            <a:ln w="25400">
              <a:solidFill>
                <a:schemeClr val="tx1"/>
              </a:solidFill>
              <a:round/>
              <a:headEnd type="none" w="sm" len="sm"/>
              <a:tailEnd type="none" w="sm" len="sm"/>
            </a:ln>
          </p:spPr>
          <p:txBody>
            <a:bodyPr wrap="none" anchor="ctr"/>
            <a:lstStyle/>
            <a:p>
              <a:pPr algn="ctr" eaLnBrk="0" fontAlgn="base" hangingPunct="0">
                <a:spcBef>
                  <a:spcPct val="30000"/>
                </a:spcBef>
                <a:spcAft>
                  <a:spcPct val="0"/>
                </a:spcAft>
              </a:pPr>
              <a:r>
                <a:rPr lang="en-GB" altLang="it-IT" sz="1400" b="1" dirty="0" smtClean="0">
                  <a:solidFill>
                    <a:srgbClr val="000000"/>
                  </a:solidFill>
                  <a:ea typeface="MS PGothic" pitchFamily="34" charset="-128"/>
                  <a:cs typeface="Arial" pitchFamily="34" charset="0"/>
                </a:rPr>
                <a:t>Placebo</a:t>
              </a:r>
            </a:p>
            <a:p>
              <a:pPr algn="ctr" eaLnBrk="0" fontAlgn="base" hangingPunct="0">
                <a:spcBef>
                  <a:spcPct val="30000"/>
                </a:spcBef>
                <a:spcAft>
                  <a:spcPct val="0"/>
                </a:spcAft>
              </a:pPr>
              <a:r>
                <a:rPr lang="en-GB" altLang="it-IT" sz="1400" b="1" dirty="0">
                  <a:solidFill>
                    <a:srgbClr val="000000"/>
                  </a:solidFill>
                  <a:ea typeface="MS PGothic" pitchFamily="34" charset="-128"/>
                  <a:cs typeface="Arial" pitchFamily="34" charset="0"/>
                </a:rPr>
                <a:t>+</a:t>
              </a:r>
            </a:p>
            <a:p>
              <a:pPr algn="ctr" eaLnBrk="0" fontAlgn="base" hangingPunct="0">
                <a:spcBef>
                  <a:spcPct val="30000"/>
                </a:spcBef>
                <a:spcAft>
                  <a:spcPct val="0"/>
                </a:spcAft>
              </a:pPr>
              <a:r>
                <a:rPr lang="en-GB" altLang="it-IT" sz="1400" b="1" dirty="0" err="1" smtClean="0">
                  <a:solidFill>
                    <a:srgbClr val="000000"/>
                  </a:solidFill>
                  <a:ea typeface="MS PGothic" pitchFamily="34" charset="-128"/>
                  <a:cs typeface="Arial" pitchFamily="34" charset="0"/>
                </a:rPr>
                <a:t>Docetaxel</a:t>
              </a:r>
              <a:r>
                <a:rPr lang="en-GB" altLang="it-IT" sz="1400" b="1" dirty="0" smtClean="0">
                  <a:solidFill>
                    <a:srgbClr val="000000"/>
                  </a:solidFill>
                  <a:ea typeface="MS PGothic" pitchFamily="34" charset="-128"/>
                  <a:cs typeface="Arial" pitchFamily="34" charset="0"/>
                </a:rPr>
                <a:t> </a:t>
              </a:r>
              <a:r>
                <a:rPr lang="en-GB" altLang="it-IT" sz="1400" b="1" dirty="0">
                  <a:solidFill>
                    <a:srgbClr val="000000"/>
                  </a:solidFill>
                  <a:ea typeface="MS PGothic" pitchFamily="34" charset="-128"/>
                  <a:cs typeface="Arial" pitchFamily="34" charset="0"/>
                </a:rPr>
                <a:t>75 mg/m2 </a:t>
              </a:r>
              <a:r>
                <a:rPr lang="en-GB" altLang="it-IT" sz="1400" b="1" dirty="0" smtClean="0">
                  <a:solidFill>
                    <a:srgbClr val="000000"/>
                  </a:solidFill>
                  <a:ea typeface="MS PGothic" pitchFamily="34" charset="-128"/>
                  <a:cs typeface="Arial" pitchFamily="34" charset="0"/>
                </a:rPr>
                <a:t>q21</a:t>
              </a:r>
              <a:endParaRPr lang="en-GB" altLang="it-IT" sz="1400" b="1" dirty="0">
                <a:solidFill>
                  <a:srgbClr val="000000"/>
                </a:solidFill>
                <a:ea typeface="MS PGothic" pitchFamily="34" charset="-128"/>
                <a:cs typeface="Arial" pitchFamily="34" charset="0"/>
              </a:endParaRPr>
            </a:p>
          </p:txBody>
        </p:sp>
        <p:sp>
          <p:nvSpPr>
            <p:cNvPr id="122893" name="Line 9"/>
            <p:cNvSpPr>
              <a:spLocks noChangeShapeType="1"/>
            </p:cNvSpPr>
            <p:nvPr/>
          </p:nvSpPr>
          <p:spPr bwMode="auto">
            <a:xfrm flipV="1">
              <a:off x="2536825" y="2895600"/>
              <a:ext cx="739775" cy="566738"/>
            </a:xfrm>
            <a:prstGeom prst="line">
              <a:avLst/>
            </a:prstGeom>
            <a:noFill/>
            <a:ln w="57150">
              <a:solidFill>
                <a:schemeClr val="bg1"/>
              </a:solidFill>
              <a:round/>
              <a:headEnd type="none" w="sm" len="sm"/>
              <a:tailEnd type="triangle" w="med" len="sm"/>
            </a:ln>
          </p:spPr>
          <p:txBody>
            <a:bodyPr>
              <a:spAutoFit/>
            </a:bodyPr>
            <a:lstStyle/>
            <a:p>
              <a:pPr fontAlgn="base">
                <a:spcBef>
                  <a:spcPct val="0"/>
                </a:spcBef>
                <a:spcAft>
                  <a:spcPct val="0"/>
                </a:spcAft>
              </a:pPr>
              <a:endParaRPr lang="it-IT">
                <a:solidFill>
                  <a:srgbClr val="FFFFFF"/>
                </a:solidFill>
                <a:ea typeface="MS PGothic" pitchFamily="34" charset="-128"/>
                <a:cs typeface="Arial" pitchFamily="34" charset="0"/>
              </a:endParaRPr>
            </a:p>
          </p:txBody>
        </p:sp>
        <p:sp>
          <p:nvSpPr>
            <p:cNvPr id="122894" name="Line 10"/>
            <p:cNvSpPr>
              <a:spLocks noChangeShapeType="1"/>
            </p:cNvSpPr>
            <p:nvPr/>
          </p:nvSpPr>
          <p:spPr bwMode="auto">
            <a:xfrm>
              <a:off x="2549525" y="4078288"/>
              <a:ext cx="727075" cy="569912"/>
            </a:xfrm>
            <a:prstGeom prst="line">
              <a:avLst/>
            </a:prstGeom>
            <a:noFill/>
            <a:ln w="57150">
              <a:solidFill>
                <a:schemeClr val="bg1"/>
              </a:solidFill>
              <a:round/>
              <a:headEnd type="none" w="sm" len="sm"/>
              <a:tailEnd type="triangle" w="med" len="sm"/>
            </a:ln>
          </p:spPr>
          <p:txBody>
            <a:bodyPr>
              <a:spAutoFit/>
            </a:bodyPr>
            <a:lstStyle/>
            <a:p>
              <a:pPr fontAlgn="base">
                <a:spcBef>
                  <a:spcPct val="0"/>
                </a:spcBef>
                <a:spcAft>
                  <a:spcPct val="0"/>
                </a:spcAft>
              </a:pPr>
              <a:endParaRPr lang="it-IT">
                <a:solidFill>
                  <a:srgbClr val="FFFFFF"/>
                </a:solidFill>
                <a:ea typeface="MS PGothic" pitchFamily="34" charset="-128"/>
                <a:cs typeface="Arial" pitchFamily="34" charset="0"/>
              </a:endParaRPr>
            </a:p>
          </p:txBody>
        </p:sp>
      </p:grpSp>
      <p:sp>
        <p:nvSpPr>
          <p:cNvPr id="13" name="AutoShape 15"/>
          <p:cNvSpPr>
            <a:spLocks noChangeArrowheads="1"/>
          </p:cNvSpPr>
          <p:nvPr/>
        </p:nvSpPr>
        <p:spPr bwMode="auto">
          <a:xfrm>
            <a:off x="76200" y="2514600"/>
            <a:ext cx="2439988" cy="2286000"/>
          </a:xfrm>
          <a:prstGeom prst="roundRect">
            <a:avLst>
              <a:gd name="adj" fmla="val 16667"/>
            </a:avLst>
          </a:prstGeom>
          <a:solidFill>
            <a:schemeClr val="tx1"/>
          </a:solidFill>
          <a:ln w="38100">
            <a:solidFill>
              <a:schemeClr val="bg2">
                <a:lumMod val="50000"/>
              </a:schemeClr>
            </a:solidFill>
            <a:round/>
            <a:headEnd/>
            <a:tailEnd/>
          </a:ln>
        </p:spPr>
        <p:txBody>
          <a:bodyPr lIns="90488" tIns="44450" rIns="90488" bIns="44450" anchor="ctr"/>
          <a:lstStyle>
            <a:lvl1pPr marL="282575" indent="-282575">
              <a:defRPr>
                <a:solidFill>
                  <a:schemeClr val="tx1"/>
                </a:solidFill>
                <a:latin typeface="Arial" pitchFamily="34" charset="0"/>
                <a:ea typeface="ＭＳ Ｐゴシック" pitchFamily="34" charset="-128"/>
              </a:defRPr>
            </a:lvl1pPr>
            <a:lvl2pPr marL="37931725" indent="-37474525">
              <a:defRPr>
                <a:solidFill>
                  <a:schemeClr val="tx1"/>
                </a:solidFill>
                <a:latin typeface="Arial" pitchFamily="34" charset="0"/>
                <a:ea typeface="ＭＳ Ｐゴシック" pitchFamily="34" charset="-128"/>
              </a:defRPr>
            </a:lvl2pPr>
            <a:lvl3pPr>
              <a:defRPr>
                <a:solidFill>
                  <a:schemeClr val="tx1"/>
                </a:solidFill>
                <a:latin typeface="Arial" pitchFamily="34" charset="0"/>
                <a:ea typeface="ＭＳ Ｐゴシック" pitchFamily="34" charset="-128"/>
              </a:defRPr>
            </a:lvl3pPr>
            <a:lvl4pPr>
              <a:defRPr>
                <a:solidFill>
                  <a:schemeClr val="tx1"/>
                </a:solidFill>
                <a:latin typeface="Arial" pitchFamily="34" charset="0"/>
                <a:ea typeface="ＭＳ Ｐゴシック" pitchFamily="34" charset="-128"/>
              </a:defRPr>
            </a:lvl4pPr>
            <a:lvl5pPr>
              <a:defRPr>
                <a:solidFill>
                  <a:schemeClr val="tx1"/>
                </a:solidFill>
                <a:latin typeface="Arial" pitchFamily="34" charset="0"/>
                <a:ea typeface="ＭＳ Ｐゴシック" pitchFamily="34" charset="-128"/>
              </a:defRPr>
            </a:lvl5pPr>
            <a:lvl6pPr marL="457200" fontAlgn="base">
              <a:spcBef>
                <a:spcPct val="0"/>
              </a:spcBef>
              <a:spcAft>
                <a:spcPct val="0"/>
              </a:spcAft>
              <a:defRPr>
                <a:solidFill>
                  <a:schemeClr val="tx1"/>
                </a:solidFill>
                <a:latin typeface="Arial" pitchFamily="34" charset="0"/>
                <a:ea typeface="ＭＳ Ｐゴシック" pitchFamily="34" charset="-128"/>
              </a:defRPr>
            </a:lvl6pPr>
            <a:lvl7pPr marL="914400" fontAlgn="base">
              <a:spcBef>
                <a:spcPct val="0"/>
              </a:spcBef>
              <a:spcAft>
                <a:spcPct val="0"/>
              </a:spcAft>
              <a:defRPr>
                <a:solidFill>
                  <a:schemeClr val="tx1"/>
                </a:solidFill>
                <a:latin typeface="Arial" pitchFamily="34" charset="0"/>
                <a:ea typeface="ＭＳ Ｐゴシック" pitchFamily="34" charset="-128"/>
              </a:defRPr>
            </a:lvl7pPr>
            <a:lvl8pPr marL="1371600" fontAlgn="base">
              <a:spcBef>
                <a:spcPct val="0"/>
              </a:spcBef>
              <a:spcAft>
                <a:spcPct val="0"/>
              </a:spcAft>
              <a:defRPr>
                <a:solidFill>
                  <a:schemeClr val="tx1"/>
                </a:solidFill>
                <a:latin typeface="Arial" pitchFamily="34" charset="0"/>
                <a:ea typeface="ＭＳ Ｐゴシック" pitchFamily="34" charset="-128"/>
              </a:defRPr>
            </a:lvl8pPr>
            <a:lvl9pPr marL="1828800" fontAlgn="base">
              <a:spcBef>
                <a:spcPct val="0"/>
              </a:spcBef>
              <a:spcAft>
                <a:spcPct val="0"/>
              </a:spcAft>
              <a:defRPr>
                <a:solidFill>
                  <a:schemeClr val="tx1"/>
                </a:solidFill>
                <a:latin typeface="Arial" pitchFamily="34" charset="0"/>
                <a:ea typeface="ＭＳ Ｐゴシック" pitchFamily="34" charset="-128"/>
              </a:defRPr>
            </a:lvl9pPr>
          </a:lstStyle>
          <a:p>
            <a:pPr eaLnBrk="0" fontAlgn="base" hangingPunct="0">
              <a:lnSpc>
                <a:spcPct val="80000"/>
              </a:lnSpc>
              <a:spcBef>
                <a:spcPct val="15000"/>
              </a:spcBef>
              <a:spcAft>
                <a:spcPct val="15000"/>
              </a:spcAft>
              <a:buClr>
                <a:srgbClr val="000000"/>
              </a:buClr>
              <a:buFont typeface="Wingdings" pitchFamily="2" charset="2"/>
              <a:buNone/>
              <a:defRPr/>
            </a:pPr>
            <a:endParaRPr lang="en-US" altLang="ja-JP" b="1" dirty="0">
              <a:solidFill>
                <a:srgbClr val="000000"/>
              </a:solidFill>
              <a:latin typeface="+mn-lt"/>
              <a:cs typeface="Arial" pitchFamily="34" charset="0"/>
            </a:endParaRPr>
          </a:p>
          <a:p>
            <a:pPr eaLnBrk="0" fontAlgn="base" hangingPunct="0">
              <a:lnSpc>
                <a:spcPct val="80000"/>
              </a:lnSpc>
              <a:spcBef>
                <a:spcPct val="15000"/>
              </a:spcBef>
              <a:spcAft>
                <a:spcPct val="15000"/>
              </a:spcAft>
              <a:buClr>
                <a:srgbClr val="000000"/>
              </a:buClr>
              <a:buFont typeface="Wingdings" pitchFamily="2" charset="2"/>
              <a:buNone/>
              <a:defRPr/>
            </a:pPr>
            <a:r>
              <a:rPr lang="en-US" altLang="it-IT" b="1" u="sng" dirty="0">
                <a:solidFill>
                  <a:srgbClr val="000000"/>
                </a:solidFill>
                <a:latin typeface="+mn-lt"/>
                <a:cs typeface="Arial" pitchFamily="34" charset="0"/>
              </a:rPr>
              <a:t>Patients:</a:t>
            </a:r>
          </a:p>
          <a:p>
            <a:pPr eaLnBrk="0" fontAlgn="base" hangingPunct="0">
              <a:lnSpc>
                <a:spcPct val="80000"/>
              </a:lnSpc>
              <a:spcBef>
                <a:spcPct val="15000"/>
              </a:spcBef>
              <a:spcAft>
                <a:spcPct val="15000"/>
              </a:spcAft>
              <a:buClr>
                <a:srgbClr val="000000"/>
              </a:buClr>
              <a:buFont typeface="Wingdings" pitchFamily="2" charset="2"/>
              <a:buNone/>
              <a:defRPr/>
            </a:pPr>
            <a:r>
              <a:rPr lang="en-US" altLang="it-IT" b="1" dirty="0">
                <a:solidFill>
                  <a:srgbClr val="000000"/>
                </a:solidFill>
                <a:latin typeface="+mn-lt"/>
                <a:cs typeface="Arial" pitchFamily="34" charset="0"/>
              </a:rPr>
              <a:t>NSCLC (IIIB–IV)</a:t>
            </a:r>
          </a:p>
          <a:p>
            <a:pPr eaLnBrk="0" fontAlgn="base" hangingPunct="0">
              <a:lnSpc>
                <a:spcPct val="80000"/>
              </a:lnSpc>
              <a:spcBef>
                <a:spcPct val="15000"/>
              </a:spcBef>
              <a:spcAft>
                <a:spcPct val="15000"/>
              </a:spcAft>
              <a:buClr>
                <a:srgbClr val="000000"/>
              </a:buClr>
              <a:buFont typeface="Wingdings" pitchFamily="2" charset="2"/>
              <a:buNone/>
              <a:defRPr/>
            </a:pPr>
            <a:r>
              <a:rPr lang="en-US" altLang="it-IT" b="1" dirty="0">
                <a:solidFill>
                  <a:srgbClr val="000000"/>
                </a:solidFill>
                <a:latin typeface="+mn-lt"/>
                <a:cs typeface="Arial" pitchFamily="34" charset="0"/>
              </a:rPr>
              <a:t>2</a:t>
            </a:r>
            <a:r>
              <a:rPr lang="en-US" altLang="it-IT" b="1" baseline="30000" dirty="0">
                <a:solidFill>
                  <a:srgbClr val="000000"/>
                </a:solidFill>
                <a:latin typeface="+mn-lt"/>
                <a:cs typeface="Arial" pitchFamily="34" charset="0"/>
              </a:rPr>
              <a:t>nd</a:t>
            </a:r>
            <a:r>
              <a:rPr lang="en-US" altLang="it-IT" b="1" dirty="0">
                <a:solidFill>
                  <a:srgbClr val="000000"/>
                </a:solidFill>
                <a:latin typeface="+mn-lt"/>
                <a:cs typeface="Arial" pitchFamily="34" charset="0"/>
              </a:rPr>
              <a:t> line patients</a:t>
            </a:r>
          </a:p>
          <a:p>
            <a:pPr eaLnBrk="0" fontAlgn="base" hangingPunct="0">
              <a:lnSpc>
                <a:spcPct val="80000"/>
              </a:lnSpc>
              <a:spcBef>
                <a:spcPct val="15000"/>
              </a:spcBef>
              <a:spcAft>
                <a:spcPct val="15000"/>
              </a:spcAft>
              <a:buClr>
                <a:srgbClr val="000000"/>
              </a:buClr>
              <a:buFont typeface="Wingdings" pitchFamily="2" charset="2"/>
              <a:buNone/>
              <a:defRPr/>
            </a:pPr>
            <a:r>
              <a:rPr lang="en-US" altLang="it-IT" b="1" i="1" dirty="0">
                <a:solidFill>
                  <a:srgbClr val="000000"/>
                </a:solidFill>
                <a:latin typeface="+mn-lt"/>
                <a:cs typeface="Arial" pitchFamily="34" charset="0"/>
              </a:rPr>
              <a:t>KRAS </a:t>
            </a:r>
            <a:r>
              <a:rPr lang="en-US" altLang="it-IT" b="1" dirty="0">
                <a:solidFill>
                  <a:srgbClr val="000000"/>
                </a:solidFill>
                <a:latin typeface="+mn-lt"/>
                <a:cs typeface="Arial" pitchFamily="34" charset="0"/>
              </a:rPr>
              <a:t>mutant</a:t>
            </a:r>
          </a:p>
          <a:p>
            <a:pPr eaLnBrk="0" fontAlgn="base" hangingPunct="0">
              <a:lnSpc>
                <a:spcPct val="80000"/>
              </a:lnSpc>
              <a:spcBef>
                <a:spcPct val="15000"/>
              </a:spcBef>
              <a:spcAft>
                <a:spcPct val="15000"/>
              </a:spcAft>
              <a:buClr>
                <a:srgbClr val="000000"/>
              </a:buClr>
              <a:buFont typeface="Wingdings" pitchFamily="2" charset="2"/>
              <a:buNone/>
              <a:defRPr/>
            </a:pPr>
            <a:r>
              <a:rPr lang="en-US" altLang="it-IT" b="1" dirty="0" smtClean="0">
                <a:solidFill>
                  <a:srgbClr val="000000"/>
                </a:solidFill>
                <a:latin typeface="+mn-lt"/>
                <a:cs typeface="Arial" pitchFamily="34" charset="0"/>
              </a:rPr>
              <a:t>87 </a:t>
            </a:r>
            <a:r>
              <a:rPr lang="en-US" altLang="it-IT" b="1" dirty="0" err="1" smtClean="0">
                <a:solidFill>
                  <a:srgbClr val="000000"/>
                </a:solidFill>
                <a:latin typeface="+mn-lt"/>
                <a:cs typeface="Arial" pitchFamily="34" charset="0"/>
              </a:rPr>
              <a:t>pz</a:t>
            </a:r>
            <a:endParaRPr lang="en-US" altLang="it-IT" b="1" dirty="0">
              <a:solidFill>
                <a:srgbClr val="000000"/>
              </a:solidFill>
              <a:latin typeface="+mn-lt"/>
              <a:cs typeface="Arial" pitchFamily="34" charset="0"/>
            </a:endParaRPr>
          </a:p>
          <a:p>
            <a:pPr eaLnBrk="0" fontAlgn="base" hangingPunct="0">
              <a:lnSpc>
                <a:spcPct val="80000"/>
              </a:lnSpc>
              <a:spcBef>
                <a:spcPct val="15000"/>
              </a:spcBef>
              <a:spcAft>
                <a:spcPct val="15000"/>
              </a:spcAft>
              <a:buClr>
                <a:srgbClr val="000000"/>
              </a:buClr>
              <a:buFont typeface="Wingdings" pitchFamily="2" charset="2"/>
              <a:buNone/>
              <a:defRPr/>
            </a:pPr>
            <a:endParaRPr lang="en-US" altLang="it-IT" sz="1600" b="1" dirty="0">
              <a:solidFill>
                <a:srgbClr val="000000"/>
              </a:solidFill>
              <a:latin typeface="+mn-lt"/>
              <a:cs typeface="Arial" pitchFamily="34" charset="0"/>
            </a:endParaRPr>
          </a:p>
        </p:txBody>
      </p:sp>
      <p:sp>
        <p:nvSpPr>
          <p:cNvPr id="14" name="CasellaDiTesto 13"/>
          <p:cNvSpPr txBox="1"/>
          <p:nvPr/>
        </p:nvSpPr>
        <p:spPr>
          <a:xfrm>
            <a:off x="6964363" y="6604000"/>
            <a:ext cx="2179637" cy="254000"/>
          </a:xfrm>
          <a:prstGeom prst="rect">
            <a:avLst/>
          </a:prstGeom>
          <a:noFill/>
        </p:spPr>
        <p:txBody>
          <a:bodyPr>
            <a:spAutoFit/>
          </a:bodyPr>
          <a:lstStyle/>
          <a:p>
            <a:pPr eaLnBrk="0" fontAlgn="base" hangingPunct="0">
              <a:spcBef>
                <a:spcPct val="0"/>
              </a:spcBef>
              <a:spcAft>
                <a:spcPct val="0"/>
              </a:spcAft>
              <a:defRPr/>
            </a:pPr>
            <a:r>
              <a:rPr lang="it-IT" sz="1050" dirty="0">
                <a:solidFill>
                  <a:srgbClr val="CDCDCF">
                    <a:lumMod val="10000"/>
                  </a:srgbClr>
                </a:solidFill>
                <a:ea typeface="ＭＳ Ｐゴシック" pitchFamily="34" charset="-128"/>
                <a:cs typeface="Arial" pitchFamily="34" charset="0"/>
              </a:rPr>
              <a:t>Janne P, Lancet </a:t>
            </a:r>
            <a:r>
              <a:rPr lang="it-IT" sz="1050" dirty="0" err="1">
                <a:solidFill>
                  <a:srgbClr val="CDCDCF">
                    <a:lumMod val="10000"/>
                  </a:srgbClr>
                </a:solidFill>
                <a:ea typeface="ＭＳ Ｐゴシック" pitchFamily="34" charset="-128"/>
                <a:cs typeface="Arial" pitchFamily="34" charset="0"/>
              </a:rPr>
              <a:t>Oncol</a:t>
            </a:r>
            <a:r>
              <a:rPr lang="it-IT" sz="1050" dirty="0">
                <a:solidFill>
                  <a:srgbClr val="CDCDCF">
                    <a:lumMod val="10000"/>
                  </a:srgbClr>
                </a:solidFill>
                <a:ea typeface="ＭＳ Ｐゴシック" pitchFamily="34" charset="-128"/>
                <a:cs typeface="Arial" pitchFamily="34" charset="0"/>
              </a:rPr>
              <a:t>. 20</a:t>
            </a:r>
            <a:r>
              <a:rPr lang="it-IT" sz="1050" dirty="0">
                <a:solidFill>
                  <a:srgbClr val="00003E"/>
                </a:solidFill>
                <a:ea typeface="ＭＳ Ｐゴシック" pitchFamily="34" charset="-128"/>
                <a:cs typeface="Arial" pitchFamily="34" charset="0"/>
              </a:rPr>
              <a:t>13</a:t>
            </a:r>
          </a:p>
        </p:txBody>
      </p:sp>
      <p:sp>
        <p:nvSpPr>
          <p:cNvPr id="15" name="CasellaDiTesto 14"/>
          <p:cNvSpPr txBox="1"/>
          <p:nvPr/>
        </p:nvSpPr>
        <p:spPr>
          <a:xfrm>
            <a:off x="595652" y="260648"/>
            <a:ext cx="7936788" cy="707886"/>
          </a:xfrm>
          <a:prstGeom prst="rect">
            <a:avLst/>
          </a:prstGeom>
          <a:noFill/>
        </p:spPr>
        <p:txBody>
          <a:bodyPr wrap="none" rtlCol="0">
            <a:spAutoFit/>
          </a:bodyPr>
          <a:lstStyle/>
          <a:p>
            <a:pPr>
              <a:buNone/>
            </a:pPr>
            <a:r>
              <a:rPr lang="it-IT" sz="2000" b="1" dirty="0" err="1" smtClean="0">
                <a:solidFill>
                  <a:srgbClr val="0000FF"/>
                </a:solidFill>
              </a:rPr>
              <a:t>Selumetinib</a:t>
            </a:r>
            <a:r>
              <a:rPr lang="it-IT" sz="2000" b="1" dirty="0" smtClean="0">
                <a:solidFill>
                  <a:srgbClr val="0000FF"/>
                </a:solidFill>
              </a:rPr>
              <a:t> plus </a:t>
            </a:r>
            <a:r>
              <a:rPr lang="it-IT" sz="2000" b="1" dirty="0" err="1" smtClean="0">
                <a:solidFill>
                  <a:srgbClr val="0000FF"/>
                </a:solidFill>
              </a:rPr>
              <a:t>docetaxel</a:t>
            </a:r>
            <a:r>
              <a:rPr lang="it-IT" sz="2000" b="1" dirty="0" smtClean="0">
                <a:solidFill>
                  <a:srgbClr val="0000FF"/>
                </a:solidFill>
              </a:rPr>
              <a:t> for </a:t>
            </a:r>
            <a:r>
              <a:rPr lang="it-IT" sz="2000" b="1" dirty="0" err="1" smtClean="0">
                <a:solidFill>
                  <a:srgbClr val="0000FF"/>
                </a:solidFill>
              </a:rPr>
              <a:t>KRAS-mutant</a:t>
            </a:r>
            <a:r>
              <a:rPr lang="it-IT" sz="2000" b="1" dirty="0" smtClean="0">
                <a:solidFill>
                  <a:srgbClr val="0000FF"/>
                </a:solidFill>
              </a:rPr>
              <a:t> </a:t>
            </a:r>
            <a:r>
              <a:rPr lang="it-IT" sz="2000" b="1" dirty="0" err="1" smtClean="0">
                <a:solidFill>
                  <a:srgbClr val="0000FF"/>
                </a:solidFill>
              </a:rPr>
              <a:t>advanced</a:t>
            </a:r>
            <a:r>
              <a:rPr lang="it-IT" sz="2000" b="1" dirty="0" smtClean="0">
                <a:solidFill>
                  <a:srgbClr val="0000FF"/>
                </a:solidFill>
              </a:rPr>
              <a:t> NSCLC:</a:t>
            </a:r>
          </a:p>
          <a:p>
            <a:pPr>
              <a:buNone/>
            </a:pPr>
            <a:r>
              <a:rPr lang="it-IT" sz="2000" b="1" dirty="0" smtClean="0">
                <a:solidFill>
                  <a:srgbClr val="0000FF"/>
                </a:solidFill>
              </a:rPr>
              <a:t> a </a:t>
            </a:r>
            <a:r>
              <a:rPr lang="it-IT" sz="2000" b="1" dirty="0" err="1" smtClean="0">
                <a:solidFill>
                  <a:srgbClr val="0000FF"/>
                </a:solidFill>
              </a:rPr>
              <a:t>randomized</a:t>
            </a:r>
            <a:r>
              <a:rPr lang="it-IT" sz="2000" b="1" dirty="0" smtClean="0">
                <a:solidFill>
                  <a:srgbClr val="0000FF"/>
                </a:solidFill>
              </a:rPr>
              <a:t>, </a:t>
            </a:r>
            <a:r>
              <a:rPr lang="it-IT" sz="2000" b="1" dirty="0" err="1" smtClean="0">
                <a:solidFill>
                  <a:srgbClr val="0000FF"/>
                </a:solidFill>
              </a:rPr>
              <a:t>multicentre</a:t>
            </a:r>
            <a:r>
              <a:rPr lang="it-IT" sz="2000" b="1" dirty="0" smtClean="0">
                <a:solidFill>
                  <a:srgbClr val="0000FF"/>
                </a:solidFill>
              </a:rPr>
              <a:t>, </a:t>
            </a:r>
            <a:r>
              <a:rPr lang="it-IT" sz="2000" b="1" dirty="0" err="1" smtClean="0">
                <a:solidFill>
                  <a:srgbClr val="0000FF"/>
                </a:solidFill>
              </a:rPr>
              <a:t>placebo-controlled</a:t>
            </a:r>
            <a:r>
              <a:rPr lang="it-IT" sz="2000" b="1" dirty="0" smtClean="0">
                <a:solidFill>
                  <a:srgbClr val="0000FF"/>
                </a:solidFill>
              </a:rPr>
              <a:t> </a:t>
            </a:r>
            <a:r>
              <a:rPr lang="it-IT" sz="2000" b="1" dirty="0" err="1" smtClean="0">
                <a:solidFill>
                  <a:srgbClr val="0000FF"/>
                </a:solidFill>
              </a:rPr>
              <a:t>phase</a:t>
            </a:r>
            <a:r>
              <a:rPr lang="it-IT" sz="2000" b="1" dirty="0" smtClean="0">
                <a:solidFill>
                  <a:srgbClr val="0000FF"/>
                </a:solidFill>
              </a:rPr>
              <a:t> II trial</a:t>
            </a:r>
            <a:endParaRPr lang="it-IT" sz="2000" b="1" dirty="0">
              <a:solidFill>
                <a:srgbClr val="0000FF"/>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pic>
        <p:nvPicPr>
          <p:cNvPr id="123906" name="Picture 2"/>
          <p:cNvPicPr>
            <a:picLocks noChangeAspect="1" noChangeArrowheads="1"/>
          </p:cNvPicPr>
          <p:nvPr/>
        </p:nvPicPr>
        <p:blipFill>
          <a:blip r:embed="rId3" cstate="print"/>
          <a:srcRect/>
          <a:stretch>
            <a:fillRect/>
          </a:stretch>
        </p:blipFill>
        <p:spPr bwMode="auto">
          <a:xfrm>
            <a:off x="295275" y="1165572"/>
            <a:ext cx="4595813" cy="4711700"/>
          </a:xfrm>
          <a:prstGeom prst="rect">
            <a:avLst/>
          </a:prstGeom>
          <a:noFill/>
          <a:ln w="9525">
            <a:noFill/>
            <a:miter lim="800000"/>
            <a:headEnd/>
            <a:tailEnd/>
          </a:ln>
        </p:spPr>
      </p:pic>
      <p:pic>
        <p:nvPicPr>
          <p:cNvPr id="123908" name="Picture 3"/>
          <p:cNvPicPr>
            <a:picLocks noChangeAspect="1" noChangeArrowheads="1"/>
          </p:cNvPicPr>
          <p:nvPr/>
        </p:nvPicPr>
        <p:blipFill>
          <a:blip r:embed="rId4" cstate="print"/>
          <a:srcRect/>
          <a:stretch>
            <a:fillRect/>
          </a:stretch>
        </p:blipFill>
        <p:spPr bwMode="auto">
          <a:xfrm>
            <a:off x="4908550" y="1144934"/>
            <a:ext cx="4129088" cy="2473325"/>
          </a:xfrm>
          <a:prstGeom prst="rect">
            <a:avLst/>
          </a:prstGeom>
          <a:noFill/>
          <a:ln w="9525">
            <a:noFill/>
            <a:miter lim="800000"/>
            <a:headEnd/>
            <a:tailEnd/>
          </a:ln>
        </p:spPr>
      </p:pic>
      <p:pic>
        <p:nvPicPr>
          <p:cNvPr id="123909" name="Picture 4"/>
          <p:cNvPicPr>
            <a:picLocks noChangeAspect="1" noChangeArrowheads="1"/>
          </p:cNvPicPr>
          <p:nvPr/>
        </p:nvPicPr>
        <p:blipFill>
          <a:blip r:embed="rId5" cstate="print"/>
          <a:srcRect/>
          <a:stretch>
            <a:fillRect/>
          </a:stretch>
        </p:blipFill>
        <p:spPr bwMode="auto">
          <a:xfrm>
            <a:off x="4827588" y="3969097"/>
            <a:ext cx="4316412" cy="1379537"/>
          </a:xfrm>
          <a:prstGeom prst="rect">
            <a:avLst/>
          </a:prstGeom>
          <a:noFill/>
          <a:ln w="9525">
            <a:noFill/>
            <a:miter lim="800000"/>
            <a:headEnd/>
            <a:tailEnd/>
          </a:ln>
        </p:spPr>
      </p:pic>
      <p:sp>
        <p:nvSpPr>
          <p:cNvPr id="7" name="CasellaDiTesto 6"/>
          <p:cNvSpPr txBox="1"/>
          <p:nvPr/>
        </p:nvSpPr>
        <p:spPr>
          <a:xfrm>
            <a:off x="6964363" y="6561138"/>
            <a:ext cx="2179637" cy="254000"/>
          </a:xfrm>
          <a:prstGeom prst="rect">
            <a:avLst/>
          </a:prstGeom>
          <a:noFill/>
        </p:spPr>
        <p:txBody>
          <a:bodyPr>
            <a:spAutoFit/>
          </a:bodyPr>
          <a:lstStyle/>
          <a:p>
            <a:pPr eaLnBrk="0" fontAlgn="base" hangingPunct="0">
              <a:spcBef>
                <a:spcPct val="0"/>
              </a:spcBef>
              <a:spcAft>
                <a:spcPct val="0"/>
              </a:spcAft>
              <a:defRPr/>
            </a:pPr>
            <a:r>
              <a:rPr lang="it-IT" sz="1050" dirty="0">
                <a:solidFill>
                  <a:srgbClr val="CDCDCF">
                    <a:lumMod val="10000"/>
                  </a:srgbClr>
                </a:solidFill>
                <a:ea typeface="ＭＳ Ｐゴシック" pitchFamily="34" charset="-128"/>
                <a:cs typeface="Arial" pitchFamily="34" charset="0"/>
              </a:rPr>
              <a:t>Janne P, Lancet </a:t>
            </a:r>
            <a:r>
              <a:rPr lang="it-IT" sz="1050" dirty="0" err="1">
                <a:solidFill>
                  <a:srgbClr val="CDCDCF">
                    <a:lumMod val="10000"/>
                  </a:srgbClr>
                </a:solidFill>
                <a:ea typeface="ＭＳ Ｐゴシック" pitchFamily="34" charset="-128"/>
                <a:cs typeface="Arial" pitchFamily="34" charset="0"/>
              </a:rPr>
              <a:t>Oncol</a:t>
            </a:r>
            <a:r>
              <a:rPr lang="it-IT" sz="1050" dirty="0">
                <a:solidFill>
                  <a:srgbClr val="CDCDCF">
                    <a:lumMod val="10000"/>
                  </a:srgbClr>
                </a:solidFill>
                <a:ea typeface="ＭＳ Ｐゴシック" pitchFamily="34" charset="-128"/>
                <a:cs typeface="Arial" pitchFamily="34" charset="0"/>
              </a:rPr>
              <a:t>. 20</a:t>
            </a:r>
            <a:r>
              <a:rPr lang="it-IT" sz="1050" dirty="0">
                <a:solidFill>
                  <a:srgbClr val="00003E"/>
                </a:solidFill>
                <a:ea typeface="ＭＳ Ｐゴシック" pitchFamily="34" charset="-128"/>
                <a:cs typeface="Arial" pitchFamily="34" charset="0"/>
              </a:rPr>
              <a:t>13</a:t>
            </a:r>
          </a:p>
        </p:txBody>
      </p:sp>
      <p:sp>
        <p:nvSpPr>
          <p:cNvPr id="8" name="CasellaDiTesto 7"/>
          <p:cNvSpPr txBox="1"/>
          <p:nvPr/>
        </p:nvSpPr>
        <p:spPr>
          <a:xfrm>
            <a:off x="595652" y="260648"/>
            <a:ext cx="7936788" cy="707886"/>
          </a:xfrm>
          <a:prstGeom prst="rect">
            <a:avLst/>
          </a:prstGeom>
          <a:noFill/>
        </p:spPr>
        <p:txBody>
          <a:bodyPr wrap="none" rtlCol="0">
            <a:spAutoFit/>
          </a:bodyPr>
          <a:lstStyle/>
          <a:p>
            <a:pPr>
              <a:buNone/>
            </a:pPr>
            <a:r>
              <a:rPr lang="it-IT" sz="2000" b="1" dirty="0" err="1" smtClean="0">
                <a:solidFill>
                  <a:srgbClr val="0000FF"/>
                </a:solidFill>
              </a:rPr>
              <a:t>Selumetinib</a:t>
            </a:r>
            <a:r>
              <a:rPr lang="it-IT" sz="2000" b="1" dirty="0" smtClean="0">
                <a:solidFill>
                  <a:srgbClr val="0000FF"/>
                </a:solidFill>
              </a:rPr>
              <a:t> plus </a:t>
            </a:r>
            <a:r>
              <a:rPr lang="it-IT" sz="2000" b="1" dirty="0" err="1" smtClean="0">
                <a:solidFill>
                  <a:srgbClr val="0000FF"/>
                </a:solidFill>
              </a:rPr>
              <a:t>docetaxel</a:t>
            </a:r>
            <a:r>
              <a:rPr lang="it-IT" sz="2000" b="1" dirty="0" smtClean="0">
                <a:solidFill>
                  <a:srgbClr val="0000FF"/>
                </a:solidFill>
              </a:rPr>
              <a:t> for </a:t>
            </a:r>
            <a:r>
              <a:rPr lang="it-IT" sz="2000" b="1" dirty="0" err="1" smtClean="0">
                <a:solidFill>
                  <a:srgbClr val="0000FF"/>
                </a:solidFill>
              </a:rPr>
              <a:t>KRAS-mutant</a:t>
            </a:r>
            <a:r>
              <a:rPr lang="it-IT" sz="2000" b="1" dirty="0" smtClean="0">
                <a:solidFill>
                  <a:srgbClr val="0000FF"/>
                </a:solidFill>
              </a:rPr>
              <a:t> </a:t>
            </a:r>
            <a:r>
              <a:rPr lang="it-IT" sz="2000" b="1" dirty="0" err="1" smtClean="0">
                <a:solidFill>
                  <a:srgbClr val="0000FF"/>
                </a:solidFill>
              </a:rPr>
              <a:t>advanced</a:t>
            </a:r>
            <a:r>
              <a:rPr lang="it-IT" sz="2000" b="1" dirty="0" smtClean="0">
                <a:solidFill>
                  <a:srgbClr val="0000FF"/>
                </a:solidFill>
              </a:rPr>
              <a:t> NSCLC:</a:t>
            </a:r>
          </a:p>
          <a:p>
            <a:pPr>
              <a:buNone/>
            </a:pPr>
            <a:r>
              <a:rPr lang="it-IT" sz="2000" b="1" dirty="0" smtClean="0">
                <a:solidFill>
                  <a:srgbClr val="0000FF"/>
                </a:solidFill>
              </a:rPr>
              <a:t> a </a:t>
            </a:r>
            <a:r>
              <a:rPr lang="it-IT" sz="2000" b="1" dirty="0" err="1" smtClean="0">
                <a:solidFill>
                  <a:srgbClr val="0000FF"/>
                </a:solidFill>
              </a:rPr>
              <a:t>randomized</a:t>
            </a:r>
            <a:r>
              <a:rPr lang="it-IT" sz="2000" b="1" dirty="0" smtClean="0">
                <a:solidFill>
                  <a:srgbClr val="0000FF"/>
                </a:solidFill>
              </a:rPr>
              <a:t>, </a:t>
            </a:r>
            <a:r>
              <a:rPr lang="it-IT" sz="2000" b="1" dirty="0" err="1" smtClean="0">
                <a:solidFill>
                  <a:srgbClr val="0000FF"/>
                </a:solidFill>
              </a:rPr>
              <a:t>multicentre</a:t>
            </a:r>
            <a:r>
              <a:rPr lang="it-IT" sz="2000" b="1" dirty="0" smtClean="0">
                <a:solidFill>
                  <a:srgbClr val="0000FF"/>
                </a:solidFill>
              </a:rPr>
              <a:t>, </a:t>
            </a:r>
            <a:r>
              <a:rPr lang="it-IT" sz="2000" b="1" dirty="0" err="1" smtClean="0">
                <a:solidFill>
                  <a:srgbClr val="0000FF"/>
                </a:solidFill>
              </a:rPr>
              <a:t>placebo-controlled</a:t>
            </a:r>
            <a:r>
              <a:rPr lang="it-IT" sz="2000" b="1" dirty="0" smtClean="0">
                <a:solidFill>
                  <a:srgbClr val="0000FF"/>
                </a:solidFill>
              </a:rPr>
              <a:t> </a:t>
            </a:r>
            <a:r>
              <a:rPr lang="it-IT" sz="2000" b="1" dirty="0" err="1" smtClean="0">
                <a:solidFill>
                  <a:srgbClr val="0000FF"/>
                </a:solidFill>
              </a:rPr>
              <a:t>phase</a:t>
            </a:r>
            <a:r>
              <a:rPr lang="it-IT" sz="2000" b="1" dirty="0" smtClean="0">
                <a:solidFill>
                  <a:srgbClr val="0000FF"/>
                </a:solidFill>
              </a:rPr>
              <a:t> II trial</a:t>
            </a:r>
            <a:endParaRPr lang="it-IT" sz="2000" b="1" dirty="0">
              <a:solidFill>
                <a:srgbClr val="0000FF"/>
              </a:solidFill>
            </a:endParaRPr>
          </a:p>
        </p:txBody>
      </p:sp>
      <p:sp>
        <p:nvSpPr>
          <p:cNvPr id="9" name="Rettangolo 8"/>
          <p:cNvSpPr/>
          <p:nvPr/>
        </p:nvSpPr>
        <p:spPr>
          <a:xfrm>
            <a:off x="899592" y="5949280"/>
            <a:ext cx="4572000" cy="646331"/>
          </a:xfrm>
          <a:prstGeom prst="rect">
            <a:avLst/>
          </a:prstGeom>
        </p:spPr>
        <p:txBody>
          <a:bodyPr>
            <a:spAutoFit/>
          </a:bodyPr>
          <a:lstStyle/>
          <a:p>
            <a:r>
              <a:rPr lang="en-US" u="sng" dirty="0" smtClean="0">
                <a:solidFill>
                  <a:schemeClr val="bg1"/>
                </a:solidFill>
              </a:rPr>
              <a:t>Median OS</a:t>
            </a:r>
            <a:r>
              <a:rPr lang="en-US" dirty="0" smtClean="0">
                <a:solidFill>
                  <a:schemeClr val="bg1"/>
                </a:solidFill>
              </a:rPr>
              <a:t>: 9·4 months </a:t>
            </a:r>
            <a:r>
              <a:rPr lang="en-US" dirty="0" err="1" smtClean="0">
                <a:solidFill>
                  <a:schemeClr val="bg1"/>
                </a:solidFill>
              </a:rPr>
              <a:t>vs</a:t>
            </a:r>
            <a:r>
              <a:rPr lang="en-US" dirty="0" smtClean="0">
                <a:solidFill>
                  <a:schemeClr val="bg1"/>
                </a:solidFill>
              </a:rPr>
              <a:t> 5·2 months</a:t>
            </a:r>
          </a:p>
          <a:p>
            <a:endParaRPr lang="it-IT" dirty="0">
              <a:solidFill>
                <a:schemeClr val="bg1"/>
              </a:solidFill>
            </a:endParaRPr>
          </a:p>
        </p:txBody>
      </p:sp>
      <p:sp>
        <p:nvSpPr>
          <p:cNvPr id="10" name="Rettangolo 9"/>
          <p:cNvSpPr/>
          <p:nvPr/>
        </p:nvSpPr>
        <p:spPr>
          <a:xfrm>
            <a:off x="901600" y="6237312"/>
            <a:ext cx="4572000" cy="369332"/>
          </a:xfrm>
          <a:prstGeom prst="rect">
            <a:avLst/>
          </a:prstGeom>
        </p:spPr>
        <p:txBody>
          <a:bodyPr>
            <a:spAutoFit/>
          </a:bodyPr>
          <a:lstStyle/>
          <a:p>
            <a:r>
              <a:rPr lang="en-US" u="sng" dirty="0" smtClean="0">
                <a:solidFill>
                  <a:schemeClr val="bg1"/>
                </a:solidFill>
              </a:rPr>
              <a:t>Median PFS</a:t>
            </a:r>
            <a:r>
              <a:rPr lang="en-US" dirty="0" smtClean="0">
                <a:solidFill>
                  <a:schemeClr val="bg1"/>
                </a:solidFill>
              </a:rPr>
              <a:t>: 5·3 months </a:t>
            </a:r>
            <a:r>
              <a:rPr lang="en-US" dirty="0" err="1" smtClean="0">
                <a:solidFill>
                  <a:schemeClr val="bg1"/>
                </a:solidFill>
              </a:rPr>
              <a:t>vs</a:t>
            </a:r>
            <a:r>
              <a:rPr lang="en-US" dirty="0" smtClean="0">
                <a:solidFill>
                  <a:schemeClr val="bg1"/>
                </a:solidFill>
              </a:rPr>
              <a:t> 2·1 months</a:t>
            </a:r>
            <a:endParaRPr lang="it-IT" dirty="0">
              <a:solidFill>
                <a:schemeClr val="bg1"/>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grpSp>
        <p:nvGrpSpPr>
          <p:cNvPr id="2" name="Gruppo 3"/>
          <p:cNvGrpSpPr>
            <a:grpSpLocks/>
          </p:cNvGrpSpPr>
          <p:nvPr/>
        </p:nvGrpSpPr>
        <p:grpSpPr bwMode="auto">
          <a:xfrm>
            <a:off x="2463800" y="2022475"/>
            <a:ext cx="6659563" cy="3762375"/>
            <a:chOff x="2536825" y="2022475"/>
            <a:chExt cx="6671095" cy="3761636"/>
          </a:xfrm>
        </p:grpSpPr>
        <p:sp>
          <p:nvSpPr>
            <p:cNvPr id="122889" name="Text Box 18"/>
            <p:cNvSpPr txBox="1">
              <a:spLocks noChangeArrowheads="1"/>
            </p:cNvSpPr>
            <p:nvPr/>
          </p:nvSpPr>
          <p:spPr bwMode="auto">
            <a:xfrm>
              <a:off x="6236120" y="2542449"/>
              <a:ext cx="2971800" cy="2677130"/>
            </a:xfrm>
            <a:prstGeom prst="rect">
              <a:avLst/>
            </a:prstGeom>
            <a:noFill/>
            <a:ln w="25400">
              <a:noFill/>
              <a:miter lim="800000"/>
              <a:headEnd type="none" w="sm" len="sm"/>
              <a:tailEnd type="none" w="sm" len="sm"/>
            </a:ln>
          </p:spPr>
          <p:txBody>
            <a:bodyPr>
              <a:spAutoFit/>
            </a:bodyPr>
            <a:lstStyle/>
            <a:p>
              <a:pPr eaLnBrk="0" fontAlgn="base" hangingPunct="0">
                <a:spcBef>
                  <a:spcPct val="0"/>
                </a:spcBef>
                <a:spcAft>
                  <a:spcPct val="0"/>
                </a:spcAft>
              </a:pPr>
              <a:r>
                <a:rPr lang="en-US" altLang="ja-JP" sz="1600" b="1" dirty="0">
                  <a:solidFill>
                    <a:srgbClr val="000000"/>
                  </a:solidFill>
                  <a:ea typeface="MS PGothic" pitchFamily="34" charset="-128"/>
                  <a:cs typeface="Arial" pitchFamily="34" charset="0"/>
                </a:rPr>
                <a:t>Primary</a:t>
              </a:r>
            </a:p>
            <a:p>
              <a:pPr eaLnBrk="0" fontAlgn="base" hangingPunct="0">
                <a:spcBef>
                  <a:spcPct val="0"/>
                </a:spcBef>
                <a:spcAft>
                  <a:spcPct val="0"/>
                </a:spcAft>
                <a:buFontTx/>
                <a:buChar char="•"/>
              </a:pPr>
              <a:r>
                <a:rPr lang="en-US" altLang="ja-JP" sz="1400" dirty="0" smtClean="0">
                  <a:solidFill>
                    <a:srgbClr val="000000"/>
                  </a:solidFill>
                  <a:ea typeface="MS PGothic" pitchFamily="34" charset="-128"/>
                  <a:cs typeface="Arial" pitchFamily="34" charset="0"/>
                </a:rPr>
                <a:t>PFS</a:t>
              </a:r>
              <a:endParaRPr lang="en-US" altLang="ja-JP" sz="1400" dirty="0">
                <a:solidFill>
                  <a:srgbClr val="000000"/>
                </a:solidFill>
                <a:ea typeface="MS PGothic" pitchFamily="34" charset="-128"/>
                <a:cs typeface="Arial" pitchFamily="34" charset="0"/>
              </a:endParaRPr>
            </a:p>
            <a:p>
              <a:pPr eaLnBrk="0" fontAlgn="base" hangingPunct="0">
                <a:spcBef>
                  <a:spcPct val="0"/>
                </a:spcBef>
                <a:spcAft>
                  <a:spcPct val="0"/>
                </a:spcAft>
                <a:buFontTx/>
                <a:buChar char="•"/>
              </a:pPr>
              <a:endParaRPr lang="en-US" altLang="ja-JP" sz="1400" dirty="0">
                <a:solidFill>
                  <a:srgbClr val="000000"/>
                </a:solidFill>
                <a:ea typeface="MS PGothic" pitchFamily="34" charset="-128"/>
                <a:cs typeface="Arial" pitchFamily="34" charset="0"/>
              </a:endParaRPr>
            </a:p>
            <a:p>
              <a:pPr eaLnBrk="0" fontAlgn="base" hangingPunct="0">
                <a:spcBef>
                  <a:spcPct val="0"/>
                </a:spcBef>
                <a:spcAft>
                  <a:spcPct val="0"/>
                </a:spcAft>
              </a:pPr>
              <a:endParaRPr lang="en-US" altLang="ja-JP" sz="1400" dirty="0">
                <a:solidFill>
                  <a:srgbClr val="000000"/>
                </a:solidFill>
                <a:ea typeface="MS PGothic" pitchFamily="34" charset="-128"/>
                <a:cs typeface="Arial" pitchFamily="34" charset="0"/>
              </a:endParaRPr>
            </a:p>
            <a:p>
              <a:pPr eaLnBrk="0" fontAlgn="base" hangingPunct="0">
                <a:spcBef>
                  <a:spcPct val="0"/>
                </a:spcBef>
                <a:spcAft>
                  <a:spcPct val="0"/>
                </a:spcAft>
              </a:pPr>
              <a:endParaRPr lang="en-US" altLang="ja-JP" sz="600" dirty="0">
                <a:solidFill>
                  <a:srgbClr val="000000"/>
                </a:solidFill>
                <a:ea typeface="MS PGothic" pitchFamily="34" charset="-128"/>
                <a:cs typeface="Arial" pitchFamily="34" charset="0"/>
              </a:endParaRPr>
            </a:p>
            <a:p>
              <a:pPr eaLnBrk="0" fontAlgn="base" hangingPunct="0">
                <a:spcBef>
                  <a:spcPct val="0"/>
                </a:spcBef>
                <a:spcAft>
                  <a:spcPct val="0"/>
                </a:spcAft>
              </a:pPr>
              <a:r>
                <a:rPr lang="en-US" altLang="ja-JP" sz="1600" b="1" dirty="0">
                  <a:solidFill>
                    <a:srgbClr val="000000"/>
                  </a:solidFill>
                  <a:ea typeface="MS PGothic" pitchFamily="34" charset="-128"/>
                  <a:cs typeface="Arial" pitchFamily="34" charset="0"/>
                </a:rPr>
                <a:t>Secondary</a:t>
              </a:r>
            </a:p>
            <a:p>
              <a:pPr eaLnBrk="0" fontAlgn="base" hangingPunct="0">
                <a:spcBef>
                  <a:spcPct val="0"/>
                </a:spcBef>
                <a:spcAft>
                  <a:spcPct val="0"/>
                </a:spcAft>
                <a:buFontTx/>
                <a:buChar char="•"/>
              </a:pPr>
              <a:r>
                <a:rPr lang="en-US" altLang="ja-JP" sz="1400" dirty="0" smtClean="0">
                  <a:solidFill>
                    <a:srgbClr val="000000"/>
                  </a:solidFill>
                  <a:ea typeface="MS PGothic" pitchFamily="34" charset="-128"/>
                  <a:cs typeface="Arial" pitchFamily="34" charset="0"/>
                </a:rPr>
                <a:t>OS</a:t>
              </a:r>
              <a:endParaRPr lang="en-US" altLang="ja-JP" sz="1400" dirty="0">
                <a:solidFill>
                  <a:srgbClr val="000000"/>
                </a:solidFill>
                <a:ea typeface="MS PGothic" pitchFamily="34" charset="-128"/>
                <a:cs typeface="Arial" pitchFamily="34" charset="0"/>
              </a:endParaRPr>
            </a:p>
            <a:p>
              <a:pPr eaLnBrk="0" fontAlgn="base" hangingPunct="0">
                <a:spcBef>
                  <a:spcPct val="0"/>
                </a:spcBef>
                <a:spcAft>
                  <a:spcPct val="0"/>
                </a:spcAft>
                <a:buFontTx/>
                <a:buChar char="•"/>
              </a:pPr>
              <a:r>
                <a:rPr lang="en-US" altLang="ja-JP" sz="1400" dirty="0">
                  <a:solidFill>
                    <a:srgbClr val="000000"/>
                  </a:solidFill>
                  <a:ea typeface="MS PGothic" pitchFamily="34" charset="-128"/>
                  <a:cs typeface="Arial" pitchFamily="34" charset="0"/>
                </a:rPr>
                <a:t>Objective Response Rate</a:t>
              </a:r>
            </a:p>
            <a:p>
              <a:pPr eaLnBrk="0" fontAlgn="base" hangingPunct="0">
                <a:spcBef>
                  <a:spcPct val="0"/>
                </a:spcBef>
                <a:spcAft>
                  <a:spcPct val="0"/>
                </a:spcAft>
                <a:buFontTx/>
                <a:buChar char="•"/>
              </a:pPr>
              <a:r>
                <a:rPr lang="en-US" altLang="ja-JP" sz="1400" dirty="0">
                  <a:solidFill>
                    <a:srgbClr val="000000"/>
                  </a:solidFill>
                  <a:ea typeface="MS PGothic" pitchFamily="34" charset="-128"/>
                  <a:cs typeface="Arial" pitchFamily="34" charset="0"/>
                </a:rPr>
                <a:t>Duration of Response</a:t>
              </a:r>
            </a:p>
            <a:p>
              <a:pPr eaLnBrk="0" fontAlgn="base" hangingPunct="0">
                <a:spcBef>
                  <a:spcPct val="0"/>
                </a:spcBef>
                <a:spcAft>
                  <a:spcPct val="0"/>
                </a:spcAft>
                <a:buFontTx/>
                <a:buChar char="•"/>
              </a:pPr>
              <a:r>
                <a:rPr lang="en-US" altLang="ja-JP" sz="1400" dirty="0" smtClean="0">
                  <a:solidFill>
                    <a:srgbClr val="000000"/>
                  </a:solidFill>
                  <a:ea typeface="MS PGothic" pitchFamily="34" charset="-128"/>
                  <a:cs typeface="Arial" pitchFamily="34" charset="0"/>
                </a:rPr>
                <a:t>Symptom improvement rate</a:t>
              </a:r>
            </a:p>
            <a:p>
              <a:pPr eaLnBrk="0" fontAlgn="base" hangingPunct="0">
                <a:spcBef>
                  <a:spcPct val="0"/>
                </a:spcBef>
                <a:spcAft>
                  <a:spcPct val="0"/>
                </a:spcAft>
                <a:buFontTx/>
                <a:buChar char="•"/>
              </a:pPr>
              <a:r>
                <a:rPr lang="en-US" altLang="ja-JP" sz="1400" dirty="0" smtClean="0">
                  <a:solidFill>
                    <a:srgbClr val="000000"/>
                  </a:solidFill>
                  <a:ea typeface="MS PGothic" pitchFamily="34" charset="-128"/>
                  <a:cs typeface="Arial" pitchFamily="34" charset="0"/>
                </a:rPr>
                <a:t>Safety and tolerability</a:t>
              </a:r>
            </a:p>
            <a:p>
              <a:pPr eaLnBrk="0" fontAlgn="base" hangingPunct="0">
                <a:spcBef>
                  <a:spcPct val="0"/>
                </a:spcBef>
                <a:spcAft>
                  <a:spcPct val="0"/>
                </a:spcAft>
                <a:buFontTx/>
                <a:buChar char="•"/>
              </a:pPr>
              <a:r>
                <a:rPr lang="en-US" altLang="it-IT" sz="1400" dirty="0">
                  <a:solidFill>
                    <a:srgbClr val="000000"/>
                  </a:solidFill>
                  <a:ea typeface="MS PGothic" pitchFamily="34" charset="-128"/>
                  <a:cs typeface="Arial" pitchFamily="34" charset="0"/>
                </a:rPr>
                <a:t>P</a:t>
              </a:r>
              <a:r>
                <a:rPr lang="en-US" altLang="it-IT" sz="1400" dirty="0" smtClean="0">
                  <a:solidFill>
                    <a:srgbClr val="000000"/>
                  </a:solidFill>
                  <a:ea typeface="MS PGothic" pitchFamily="34" charset="-128"/>
                  <a:cs typeface="Arial" pitchFamily="34" charset="0"/>
                </a:rPr>
                <a:t>harmacokinetics</a:t>
              </a:r>
              <a:endParaRPr lang="en-US" altLang="it-IT" sz="1400" dirty="0">
                <a:solidFill>
                  <a:srgbClr val="000000"/>
                </a:solidFill>
                <a:ea typeface="MS PGothic" pitchFamily="34" charset="-128"/>
                <a:cs typeface="Arial" pitchFamily="34" charset="0"/>
              </a:endParaRPr>
            </a:p>
          </p:txBody>
        </p:sp>
        <p:sp>
          <p:nvSpPr>
            <p:cNvPr id="122890" name="AutoShape 7"/>
            <p:cNvSpPr>
              <a:spLocks noChangeArrowheads="1"/>
            </p:cNvSpPr>
            <p:nvPr/>
          </p:nvSpPr>
          <p:spPr bwMode="auto">
            <a:xfrm>
              <a:off x="3263900" y="2022475"/>
              <a:ext cx="2370138" cy="1635125"/>
            </a:xfrm>
            <a:prstGeom prst="roundRect">
              <a:avLst>
                <a:gd name="adj" fmla="val 16667"/>
              </a:avLst>
            </a:prstGeom>
            <a:solidFill>
              <a:srgbClr val="DDDDDD"/>
            </a:solidFill>
            <a:ln w="25400">
              <a:solidFill>
                <a:schemeClr val="tx1"/>
              </a:solidFill>
              <a:round/>
              <a:headEnd type="none" w="sm" len="sm"/>
              <a:tailEnd type="none" w="sm" len="sm"/>
            </a:ln>
          </p:spPr>
          <p:txBody>
            <a:bodyPr wrap="none" anchor="ctr"/>
            <a:lstStyle/>
            <a:p>
              <a:pPr algn="ctr" eaLnBrk="0" fontAlgn="base" hangingPunct="0">
                <a:spcBef>
                  <a:spcPct val="30000"/>
                </a:spcBef>
                <a:spcAft>
                  <a:spcPct val="0"/>
                </a:spcAft>
              </a:pPr>
              <a:r>
                <a:rPr lang="en-US" altLang="it-IT" sz="1400" b="1" dirty="0" err="1">
                  <a:solidFill>
                    <a:srgbClr val="FF0000"/>
                  </a:solidFill>
                  <a:ea typeface="MS PGothic" pitchFamily="34" charset="-128"/>
                  <a:cs typeface="Arial" pitchFamily="34" charset="0"/>
                </a:rPr>
                <a:t>Selumetinib</a:t>
              </a:r>
              <a:r>
                <a:rPr lang="en-GB" altLang="it-IT" sz="1400" b="1" dirty="0">
                  <a:solidFill>
                    <a:srgbClr val="FF0000"/>
                  </a:solidFill>
                  <a:ea typeface="MS PGothic" pitchFamily="34" charset="-128"/>
                  <a:cs typeface="Arial" pitchFamily="34" charset="0"/>
                </a:rPr>
                <a:t> </a:t>
              </a:r>
              <a:r>
                <a:rPr lang="en-GB" altLang="it-IT" sz="1400" b="1" dirty="0">
                  <a:solidFill>
                    <a:srgbClr val="000000"/>
                  </a:solidFill>
                  <a:ea typeface="MS PGothic" pitchFamily="34" charset="-128"/>
                  <a:cs typeface="Arial" pitchFamily="34" charset="0"/>
                </a:rPr>
                <a:t>75 mg </a:t>
              </a:r>
              <a:r>
                <a:rPr lang="en-GB" altLang="it-IT" sz="1400" b="1" dirty="0" err="1">
                  <a:solidFill>
                    <a:srgbClr val="000000"/>
                  </a:solidFill>
                  <a:ea typeface="MS PGothic" pitchFamily="34" charset="-128"/>
                  <a:cs typeface="Arial" pitchFamily="34" charset="0"/>
                </a:rPr>
                <a:t>tw</a:t>
              </a:r>
              <a:r>
                <a:rPr lang="en-GB" altLang="it-IT" sz="1400" b="1" dirty="0">
                  <a:solidFill>
                    <a:srgbClr val="000000"/>
                  </a:solidFill>
                  <a:ea typeface="MS PGothic" pitchFamily="34" charset="-128"/>
                  <a:cs typeface="Arial" pitchFamily="34" charset="0"/>
                </a:rPr>
                <a:t>/die </a:t>
              </a:r>
            </a:p>
            <a:p>
              <a:pPr algn="ctr" eaLnBrk="0" fontAlgn="base" hangingPunct="0">
                <a:spcBef>
                  <a:spcPct val="30000"/>
                </a:spcBef>
                <a:spcAft>
                  <a:spcPct val="0"/>
                </a:spcAft>
              </a:pPr>
              <a:r>
                <a:rPr lang="en-GB" altLang="it-IT" sz="1400" b="1" dirty="0">
                  <a:solidFill>
                    <a:srgbClr val="000000"/>
                  </a:solidFill>
                  <a:ea typeface="MS PGothic" pitchFamily="34" charset="-128"/>
                  <a:cs typeface="Arial" pitchFamily="34" charset="0"/>
                </a:rPr>
                <a:t>+ </a:t>
              </a:r>
            </a:p>
            <a:p>
              <a:pPr algn="ctr" eaLnBrk="0" fontAlgn="base" hangingPunct="0">
                <a:spcBef>
                  <a:spcPct val="30000"/>
                </a:spcBef>
                <a:spcAft>
                  <a:spcPct val="0"/>
                </a:spcAft>
              </a:pPr>
              <a:r>
                <a:rPr lang="en-GB" altLang="it-IT" sz="1400" b="1" dirty="0" err="1">
                  <a:solidFill>
                    <a:srgbClr val="000000"/>
                  </a:solidFill>
                  <a:ea typeface="MS PGothic" pitchFamily="34" charset="-128"/>
                  <a:cs typeface="Arial" pitchFamily="34" charset="0"/>
                </a:rPr>
                <a:t>Docetaxel</a:t>
              </a:r>
              <a:r>
                <a:rPr lang="en-GB" altLang="it-IT" sz="1400" b="1" dirty="0">
                  <a:solidFill>
                    <a:srgbClr val="000000"/>
                  </a:solidFill>
                  <a:ea typeface="MS PGothic" pitchFamily="34" charset="-128"/>
                  <a:cs typeface="Arial" pitchFamily="34" charset="0"/>
                </a:rPr>
                <a:t> 75 mg/m2 q21</a:t>
              </a:r>
            </a:p>
          </p:txBody>
        </p:sp>
        <p:sp>
          <p:nvSpPr>
            <p:cNvPr id="122891" name="Rectangle 12"/>
            <p:cNvSpPr>
              <a:spLocks noChangeArrowheads="1"/>
            </p:cNvSpPr>
            <p:nvPr/>
          </p:nvSpPr>
          <p:spPr bwMode="auto">
            <a:xfrm>
              <a:off x="3146425" y="3739126"/>
              <a:ext cx="2293938" cy="385763"/>
            </a:xfrm>
            <a:prstGeom prst="rect">
              <a:avLst/>
            </a:prstGeom>
            <a:noFill/>
            <a:ln w="9525">
              <a:noFill/>
              <a:miter lim="800000"/>
              <a:headEnd/>
              <a:tailEnd/>
            </a:ln>
          </p:spPr>
          <p:txBody>
            <a:bodyPr lIns="92075" tIns="46038" rIns="92075" bIns="46038"/>
            <a:lstStyle/>
            <a:p>
              <a:pPr marL="379413" indent="-379413" algn="ctr" eaLnBrk="0" fontAlgn="base" hangingPunct="0">
                <a:lnSpc>
                  <a:spcPct val="80000"/>
                </a:lnSpc>
                <a:spcBef>
                  <a:spcPct val="20000"/>
                </a:spcBef>
                <a:spcAft>
                  <a:spcPct val="30000"/>
                </a:spcAft>
                <a:buClr>
                  <a:srgbClr val="BBE0E3"/>
                </a:buClr>
                <a:buSzPct val="80000"/>
                <a:buFont typeface="Wingdings" pitchFamily="2" charset="2"/>
                <a:buNone/>
              </a:pPr>
              <a:r>
                <a:rPr lang="en-GB" altLang="it-IT" sz="1600">
                  <a:solidFill>
                    <a:srgbClr val="00003E"/>
                  </a:solidFill>
                  <a:ea typeface="MS PGothic" pitchFamily="34" charset="-128"/>
                  <a:cs typeface="Arial" pitchFamily="34" charset="0"/>
                </a:rPr>
                <a:t>1:1 randomisation</a:t>
              </a:r>
            </a:p>
          </p:txBody>
        </p:sp>
        <p:sp>
          <p:nvSpPr>
            <p:cNvPr id="122892" name="AutoShape 7"/>
            <p:cNvSpPr>
              <a:spLocks noChangeArrowheads="1"/>
            </p:cNvSpPr>
            <p:nvPr/>
          </p:nvSpPr>
          <p:spPr bwMode="auto">
            <a:xfrm>
              <a:off x="3327535" y="4178595"/>
              <a:ext cx="2306505" cy="1605516"/>
            </a:xfrm>
            <a:prstGeom prst="roundRect">
              <a:avLst>
                <a:gd name="adj" fmla="val 16667"/>
              </a:avLst>
            </a:prstGeom>
            <a:solidFill>
              <a:schemeClr val="bg1">
                <a:lumMod val="25000"/>
                <a:lumOff val="75000"/>
              </a:schemeClr>
            </a:solidFill>
            <a:ln w="25400">
              <a:solidFill>
                <a:schemeClr val="tx1"/>
              </a:solidFill>
              <a:round/>
              <a:headEnd type="none" w="sm" len="sm"/>
              <a:tailEnd type="none" w="sm" len="sm"/>
            </a:ln>
          </p:spPr>
          <p:txBody>
            <a:bodyPr wrap="none" anchor="ctr"/>
            <a:lstStyle/>
            <a:p>
              <a:pPr algn="ctr" eaLnBrk="0" fontAlgn="base" hangingPunct="0">
                <a:spcBef>
                  <a:spcPct val="30000"/>
                </a:spcBef>
                <a:spcAft>
                  <a:spcPct val="0"/>
                </a:spcAft>
              </a:pPr>
              <a:r>
                <a:rPr lang="en-GB" altLang="it-IT" sz="1400" b="1" dirty="0">
                  <a:solidFill>
                    <a:srgbClr val="000000"/>
                  </a:solidFill>
                  <a:ea typeface="MS PGothic" pitchFamily="34" charset="-128"/>
                  <a:cs typeface="Arial" pitchFamily="34" charset="0"/>
                </a:rPr>
                <a:t>Placebo</a:t>
              </a:r>
            </a:p>
            <a:p>
              <a:pPr algn="ctr" eaLnBrk="0" fontAlgn="base" hangingPunct="0">
                <a:spcBef>
                  <a:spcPct val="30000"/>
                </a:spcBef>
                <a:spcAft>
                  <a:spcPct val="0"/>
                </a:spcAft>
              </a:pPr>
              <a:r>
                <a:rPr lang="en-GB" altLang="it-IT" sz="1400" b="1" dirty="0">
                  <a:solidFill>
                    <a:srgbClr val="000000"/>
                  </a:solidFill>
                  <a:ea typeface="MS PGothic" pitchFamily="34" charset="-128"/>
                  <a:cs typeface="Arial" pitchFamily="34" charset="0"/>
                </a:rPr>
                <a:t>+</a:t>
              </a:r>
            </a:p>
            <a:p>
              <a:pPr algn="ctr" eaLnBrk="0" fontAlgn="base" hangingPunct="0">
                <a:spcBef>
                  <a:spcPct val="30000"/>
                </a:spcBef>
                <a:spcAft>
                  <a:spcPct val="0"/>
                </a:spcAft>
              </a:pPr>
              <a:r>
                <a:rPr lang="en-GB" altLang="it-IT" sz="1400" b="1" dirty="0" err="1">
                  <a:solidFill>
                    <a:srgbClr val="000000"/>
                  </a:solidFill>
                  <a:ea typeface="MS PGothic" pitchFamily="34" charset="-128"/>
                  <a:cs typeface="Arial" pitchFamily="34" charset="0"/>
                </a:rPr>
                <a:t>Docetaxel</a:t>
              </a:r>
              <a:r>
                <a:rPr lang="en-GB" altLang="it-IT" sz="1400" b="1" dirty="0">
                  <a:solidFill>
                    <a:srgbClr val="000000"/>
                  </a:solidFill>
                  <a:ea typeface="MS PGothic" pitchFamily="34" charset="-128"/>
                  <a:cs typeface="Arial" pitchFamily="34" charset="0"/>
                </a:rPr>
                <a:t> 75 mg/m2 q21</a:t>
              </a:r>
            </a:p>
          </p:txBody>
        </p:sp>
        <p:sp>
          <p:nvSpPr>
            <p:cNvPr id="122893" name="Line 9"/>
            <p:cNvSpPr>
              <a:spLocks noChangeShapeType="1"/>
            </p:cNvSpPr>
            <p:nvPr/>
          </p:nvSpPr>
          <p:spPr bwMode="auto">
            <a:xfrm flipV="1">
              <a:off x="2536825" y="2895600"/>
              <a:ext cx="739775" cy="566738"/>
            </a:xfrm>
            <a:prstGeom prst="line">
              <a:avLst/>
            </a:prstGeom>
            <a:noFill/>
            <a:ln w="57150">
              <a:solidFill>
                <a:schemeClr val="bg1"/>
              </a:solidFill>
              <a:round/>
              <a:headEnd type="none" w="sm" len="sm"/>
              <a:tailEnd type="triangle" w="med" len="sm"/>
            </a:ln>
          </p:spPr>
          <p:txBody>
            <a:bodyPr>
              <a:spAutoFit/>
            </a:bodyPr>
            <a:lstStyle/>
            <a:p>
              <a:pPr fontAlgn="base">
                <a:spcBef>
                  <a:spcPct val="0"/>
                </a:spcBef>
                <a:spcAft>
                  <a:spcPct val="0"/>
                </a:spcAft>
              </a:pPr>
              <a:endParaRPr lang="it-IT">
                <a:solidFill>
                  <a:srgbClr val="FFFFFF"/>
                </a:solidFill>
                <a:ea typeface="MS PGothic" pitchFamily="34" charset="-128"/>
                <a:cs typeface="Arial" pitchFamily="34" charset="0"/>
              </a:endParaRPr>
            </a:p>
          </p:txBody>
        </p:sp>
        <p:sp>
          <p:nvSpPr>
            <p:cNvPr id="122894" name="Line 10"/>
            <p:cNvSpPr>
              <a:spLocks noChangeShapeType="1"/>
            </p:cNvSpPr>
            <p:nvPr/>
          </p:nvSpPr>
          <p:spPr bwMode="auto">
            <a:xfrm>
              <a:off x="2549525" y="4078288"/>
              <a:ext cx="727075" cy="569912"/>
            </a:xfrm>
            <a:prstGeom prst="line">
              <a:avLst/>
            </a:prstGeom>
            <a:noFill/>
            <a:ln w="57150">
              <a:solidFill>
                <a:schemeClr val="bg1"/>
              </a:solidFill>
              <a:round/>
              <a:headEnd type="none" w="sm" len="sm"/>
              <a:tailEnd type="triangle" w="med" len="sm"/>
            </a:ln>
          </p:spPr>
          <p:txBody>
            <a:bodyPr>
              <a:spAutoFit/>
            </a:bodyPr>
            <a:lstStyle/>
            <a:p>
              <a:pPr fontAlgn="base">
                <a:spcBef>
                  <a:spcPct val="0"/>
                </a:spcBef>
                <a:spcAft>
                  <a:spcPct val="0"/>
                </a:spcAft>
              </a:pPr>
              <a:endParaRPr lang="it-IT">
                <a:solidFill>
                  <a:srgbClr val="FFFFFF"/>
                </a:solidFill>
                <a:ea typeface="MS PGothic" pitchFamily="34" charset="-128"/>
                <a:cs typeface="Arial" pitchFamily="34" charset="0"/>
              </a:endParaRPr>
            </a:p>
          </p:txBody>
        </p:sp>
      </p:grpSp>
      <p:sp>
        <p:nvSpPr>
          <p:cNvPr id="13" name="AutoShape 15"/>
          <p:cNvSpPr>
            <a:spLocks noChangeArrowheads="1"/>
          </p:cNvSpPr>
          <p:nvPr/>
        </p:nvSpPr>
        <p:spPr bwMode="auto">
          <a:xfrm>
            <a:off x="76200" y="2514600"/>
            <a:ext cx="2439988" cy="2286000"/>
          </a:xfrm>
          <a:prstGeom prst="roundRect">
            <a:avLst>
              <a:gd name="adj" fmla="val 16667"/>
            </a:avLst>
          </a:prstGeom>
          <a:solidFill>
            <a:schemeClr val="tx1"/>
          </a:solidFill>
          <a:ln w="38100">
            <a:solidFill>
              <a:schemeClr val="bg2">
                <a:lumMod val="50000"/>
              </a:schemeClr>
            </a:solidFill>
            <a:round/>
            <a:headEnd/>
            <a:tailEnd/>
          </a:ln>
        </p:spPr>
        <p:txBody>
          <a:bodyPr lIns="90488" tIns="44450" rIns="90488" bIns="44450" anchor="ctr"/>
          <a:lstStyle>
            <a:lvl1pPr marL="282575" indent="-282575">
              <a:defRPr>
                <a:solidFill>
                  <a:schemeClr val="tx1"/>
                </a:solidFill>
                <a:latin typeface="Arial" pitchFamily="34" charset="0"/>
                <a:ea typeface="ＭＳ Ｐゴシック" pitchFamily="34" charset="-128"/>
              </a:defRPr>
            </a:lvl1pPr>
            <a:lvl2pPr marL="37931725" indent="-37474525">
              <a:defRPr>
                <a:solidFill>
                  <a:schemeClr val="tx1"/>
                </a:solidFill>
                <a:latin typeface="Arial" pitchFamily="34" charset="0"/>
                <a:ea typeface="ＭＳ Ｐゴシック" pitchFamily="34" charset="-128"/>
              </a:defRPr>
            </a:lvl2pPr>
            <a:lvl3pPr>
              <a:defRPr>
                <a:solidFill>
                  <a:schemeClr val="tx1"/>
                </a:solidFill>
                <a:latin typeface="Arial" pitchFamily="34" charset="0"/>
                <a:ea typeface="ＭＳ Ｐゴシック" pitchFamily="34" charset="-128"/>
              </a:defRPr>
            </a:lvl3pPr>
            <a:lvl4pPr>
              <a:defRPr>
                <a:solidFill>
                  <a:schemeClr val="tx1"/>
                </a:solidFill>
                <a:latin typeface="Arial" pitchFamily="34" charset="0"/>
                <a:ea typeface="ＭＳ Ｐゴシック" pitchFamily="34" charset="-128"/>
              </a:defRPr>
            </a:lvl4pPr>
            <a:lvl5pPr>
              <a:defRPr>
                <a:solidFill>
                  <a:schemeClr val="tx1"/>
                </a:solidFill>
                <a:latin typeface="Arial" pitchFamily="34" charset="0"/>
                <a:ea typeface="ＭＳ Ｐゴシック" pitchFamily="34" charset="-128"/>
              </a:defRPr>
            </a:lvl5pPr>
            <a:lvl6pPr marL="457200" fontAlgn="base">
              <a:spcBef>
                <a:spcPct val="0"/>
              </a:spcBef>
              <a:spcAft>
                <a:spcPct val="0"/>
              </a:spcAft>
              <a:defRPr>
                <a:solidFill>
                  <a:schemeClr val="tx1"/>
                </a:solidFill>
                <a:latin typeface="Arial" pitchFamily="34" charset="0"/>
                <a:ea typeface="ＭＳ Ｐゴシック" pitchFamily="34" charset="-128"/>
              </a:defRPr>
            </a:lvl6pPr>
            <a:lvl7pPr marL="914400" fontAlgn="base">
              <a:spcBef>
                <a:spcPct val="0"/>
              </a:spcBef>
              <a:spcAft>
                <a:spcPct val="0"/>
              </a:spcAft>
              <a:defRPr>
                <a:solidFill>
                  <a:schemeClr val="tx1"/>
                </a:solidFill>
                <a:latin typeface="Arial" pitchFamily="34" charset="0"/>
                <a:ea typeface="ＭＳ Ｐゴシック" pitchFamily="34" charset="-128"/>
              </a:defRPr>
            </a:lvl7pPr>
            <a:lvl8pPr marL="1371600" fontAlgn="base">
              <a:spcBef>
                <a:spcPct val="0"/>
              </a:spcBef>
              <a:spcAft>
                <a:spcPct val="0"/>
              </a:spcAft>
              <a:defRPr>
                <a:solidFill>
                  <a:schemeClr val="tx1"/>
                </a:solidFill>
                <a:latin typeface="Arial" pitchFamily="34" charset="0"/>
                <a:ea typeface="ＭＳ Ｐゴシック" pitchFamily="34" charset="-128"/>
              </a:defRPr>
            </a:lvl8pPr>
            <a:lvl9pPr marL="1828800" fontAlgn="base">
              <a:spcBef>
                <a:spcPct val="0"/>
              </a:spcBef>
              <a:spcAft>
                <a:spcPct val="0"/>
              </a:spcAft>
              <a:defRPr>
                <a:solidFill>
                  <a:schemeClr val="tx1"/>
                </a:solidFill>
                <a:latin typeface="Arial" pitchFamily="34" charset="0"/>
                <a:ea typeface="ＭＳ Ｐゴシック" pitchFamily="34" charset="-128"/>
              </a:defRPr>
            </a:lvl9pPr>
          </a:lstStyle>
          <a:p>
            <a:pPr eaLnBrk="0" fontAlgn="base" hangingPunct="0">
              <a:lnSpc>
                <a:spcPct val="80000"/>
              </a:lnSpc>
              <a:spcBef>
                <a:spcPct val="15000"/>
              </a:spcBef>
              <a:spcAft>
                <a:spcPct val="15000"/>
              </a:spcAft>
              <a:buClr>
                <a:srgbClr val="000000"/>
              </a:buClr>
              <a:buFont typeface="Wingdings" pitchFamily="2" charset="2"/>
              <a:buNone/>
              <a:defRPr/>
            </a:pPr>
            <a:endParaRPr lang="en-US" altLang="ja-JP" b="1" dirty="0">
              <a:solidFill>
                <a:srgbClr val="000000"/>
              </a:solidFill>
              <a:latin typeface="Arial"/>
              <a:cs typeface="Arial" pitchFamily="34" charset="0"/>
            </a:endParaRPr>
          </a:p>
          <a:p>
            <a:pPr eaLnBrk="0" fontAlgn="base" hangingPunct="0">
              <a:lnSpc>
                <a:spcPct val="80000"/>
              </a:lnSpc>
              <a:spcBef>
                <a:spcPct val="15000"/>
              </a:spcBef>
              <a:spcAft>
                <a:spcPct val="15000"/>
              </a:spcAft>
              <a:buClr>
                <a:srgbClr val="000000"/>
              </a:buClr>
              <a:buFont typeface="Wingdings" pitchFamily="2" charset="2"/>
              <a:buNone/>
              <a:defRPr/>
            </a:pPr>
            <a:r>
              <a:rPr lang="en-US" altLang="it-IT" b="1" u="sng" dirty="0">
                <a:solidFill>
                  <a:srgbClr val="000000"/>
                </a:solidFill>
                <a:latin typeface="Arial"/>
                <a:cs typeface="Arial" pitchFamily="34" charset="0"/>
              </a:rPr>
              <a:t>Patients:</a:t>
            </a:r>
          </a:p>
          <a:p>
            <a:pPr eaLnBrk="0" fontAlgn="base" hangingPunct="0">
              <a:lnSpc>
                <a:spcPct val="80000"/>
              </a:lnSpc>
              <a:spcBef>
                <a:spcPct val="15000"/>
              </a:spcBef>
              <a:spcAft>
                <a:spcPct val="15000"/>
              </a:spcAft>
              <a:buClr>
                <a:srgbClr val="000000"/>
              </a:buClr>
              <a:buFont typeface="Wingdings" pitchFamily="2" charset="2"/>
              <a:buNone/>
              <a:defRPr/>
            </a:pPr>
            <a:r>
              <a:rPr lang="en-US" altLang="it-IT" b="1" dirty="0">
                <a:solidFill>
                  <a:srgbClr val="000000"/>
                </a:solidFill>
                <a:latin typeface="Arial"/>
                <a:cs typeface="Arial" pitchFamily="34" charset="0"/>
              </a:rPr>
              <a:t>NSCLC (IIIB–IV)</a:t>
            </a:r>
          </a:p>
          <a:p>
            <a:pPr eaLnBrk="0" fontAlgn="base" hangingPunct="0">
              <a:lnSpc>
                <a:spcPct val="80000"/>
              </a:lnSpc>
              <a:spcBef>
                <a:spcPct val="15000"/>
              </a:spcBef>
              <a:spcAft>
                <a:spcPct val="15000"/>
              </a:spcAft>
              <a:buClr>
                <a:srgbClr val="000000"/>
              </a:buClr>
              <a:buFont typeface="Wingdings" pitchFamily="2" charset="2"/>
              <a:buNone/>
              <a:defRPr/>
            </a:pPr>
            <a:r>
              <a:rPr lang="en-US" altLang="it-IT" b="1" dirty="0">
                <a:solidFill>
                  <a:srgbClr val="000000"/>
                </a:solidFill>
                <a:latin typeface="Arial"/>
                <a:cs typeface="Arial" pitchFamily="34" charset="0"/>
              </a:rPr>
              <a:t>2</a:t>
            </a:r>
            <a:r>
              <a:rPr lang="en-US" altLang="it-IT" b="1" baseline="30000" dirty="0">
                <a:solidFill>
                  <a:srgbClr val="000000"/>
                </a:solidFill>
                <a:latin typeface="Arial"/>
                <a:cs typeface="Arial" pitchFamily="34" charset="0"/>
              </a:rPr>
              <a:t>nd</a:t>
            </a:r>
            <a:r>
              <a:rPr lang="en-US" altLang="it-IT" b="1" dirty="0">
                <a:solidFill>
                  <a:srgbClr val="000000"/>
                </a:solidFill>
                <a:latin typeface="Arial"/>
                <a:cs typeface="Arial" pitchFamily="34" charset="0"/>
              </a:rPr>
              <a:t> line patients</a:t>
            </a:r>
          </a:p>
          <a:p>
            <a:pPr eaLnBrk="0" fontAlgn="base" hangingPunct="0">
              <a:lnSpc>
                <a:spcPct val="80000"/>
              </a:lnSpc>
              <a:spcBef>
                <a:spcPct val="15000"/>
              </a:spcBef>
              <a:spcAft>
                <a:spcPct val="15000"/>
              </a:spcAft>
              <a:buClr>
                <a:srgbClr val="000000"/>
              </a:buClr>
              <a:buFont typeface="Wingdings" pitchFamily="2" charset="2"/>
              <a:buNone/>
              <a:defRPr/>
            </a:pPr>
            <a:r>
              <a:rPr lang="en-US" altLang="it-IT" b="1" i="1" dirty="0">
                <a:solidFill>
                  <a:srgbClr val="000000"/>
                </a:solidFill>
                <a:latin typeface="Arial"/>
                <a:cs typeface="Arial" pitchFamily="34" charset="0"/>
              </a:rPr>
              <a:t>KRAS </a:t>
            </a:r>
            <a:r>
              <a:rPr lang="en-US" altLang="it-IT" b="1" dirty="0">
                <a:solidFill>
                  <a:srgbClr val="000000"/>
                </a:solidFill>
                <a:latin typeface="Arial"/>
                <a:cs typeface="Arial" pitchFamily="34" charset="0"/>
              </a:rPr>
              <a:t>mutant</a:t>
            </a:r>
          </a:p>
          <a:p>
            <a:pPr eaLnBrk="0" fontAlgn="base" hangingPunct="0">
              <a:lnSpc>
                <a:spcPct val="80000"/>
              </a:lnSpc>
              <a:spcBef>
                <a:spcPct val="15000"/>
              </a:spcBef>
              <a:spcAft>
                <a:spcPct val="15000"/>
              </a:spcAft>
              <a:buClr>
                <a:srgbClr val="000000"/>
              </a:buClr>
              <a:buFont typeface="Wingdings" pitchFamily="2" charset="2"/>
              <a:buNone/>
              <a:defRPr/>
            </a:pPr>
            <a:r>
              <a:rPr lang="en-US" altLang="it-IT" b="1" dirty="0">
                <a:solidFill>
                  <a:srgbClr val="000000"/>
                </a:solidFill>
                <a:latin typeface="Arial"/>
                <a:cs typeface="Arial" pitchFamily="34" charset="0"/>
              </a:rPr>
              <a:t>WHO PS </a:t>
            </a:r>
            <a:r>
              <a:rPr lang="en-US" altLang="it-IT" b="1" dirty="0" smtClean="0">
                <a:solidFill>
                  <a:srgbClr val="000000"/>
                </a:solidFill>
                <a:latin typeface="Arial"/>
                <a:cs typeface="Arial" pitchFamily="34" charset="0"/>
              </a:rPr>
              <a:t>0–1</a:t>
            </a:r>
          </a:p>
          <a:p>
            <a:pPr eaLnBrk="0" fontAlgn="base" hangingPunct="0">
              <a:lnSpc>
                <a:spcPct val="80000"/>
              </a:lnSpc>
              <a:spcBef>
                <a:spcPct val="15000"/>
              </a:spcBef>
              <a:spcAft>
                <a:spcPct val="15000"/>
              </a:spcAft>
              <a:buClr>
                <a:srgbClr val="000000"/>
              </a:buClr>
              <a:buFont typeface="Wingdings" pitchFamily="2" charset="2"/>
              <a:buNone/>
              <a:defRPr/>
            </a:pPr>
            <a:r>
              <a:rPr lang="en-US" altLang="it-IT" b="1" dirty="0" smtClean="0">
                <a:solidFill>
                  <a:srgbClr val="000000"/>
                </a:solidFill>
                <a:latin typeface="Arial"/>
                <a:cs typeface="Arial" pitchFamily="34" charset="0"/>
              </a:rPr>
              <a:t>634 </a:t>
            </a:r>
            <a:r>
              <a:rPr lang="en-US" altLang="it-IT" b="1" dirty="0" err="1" smtClean="0">
                <a:solidFill>
                  <a:srgbClr val="000000"/>
                </a:solidFill>
                <a:latin typeface="Arial"/>
                <a:cs typeface="Arial" pitchFamily="34" charset="0"/>
              </a:rPr>
              <a:t>pz</a:t>
            </a:r>
            <a:endParaRPr lang="en-US" altLang="it-IT" b="1" dirty="0">
              <a:solidFill>
                <a:srgbClr val="000000"/>
              </a:solidFill>
              <a:latin typeface="Arial"/>
              <a:cs typeface="Arial" pitchFamily="34" charset="0"/>
            </a:endParaRPr>
          </a:p>
          <a:p>
            <a:pPr eaLnBrk="0" fontAlgn="base" hangingPunct="0">
              <a:lnSpc>
                <a:spcPct val="80000"/>
              </a:lnSpc>
              <a:spcBef>
                <a:spcPct val="15000"/>
              </a:spcBef>
              <a:spcAft>
                <a:spcPct val="15000"/>
              </a:spcAft>
              <a:buClr>
                <a:srgbClr val="000000"/>
              </a:buClr>
              <a:buFont typeface="Wingdings" pitchFamily="2" charset="2"/>
              <a:buNone/>
              <a:defRPr/>
            </a:pPr>
            <a:endParaRPr lang="en-US" altLang="it-IT" sz="1600" b="1" dirty="0">
              <a:solidFill>
                <a:srgbClr val="000000"/>
              </a:solidFill>
              <a:latin typeface="Arial"/>
              <a:cs typeface="Arial" pitchFamily="34" charset="0"/>
            </a:endParaRPr>
          </a:p>
        </p:txBody>
      </p:sp>
      <p:sp>
        <p:nvSpPr>
          <p:cNvPr id="15" name="CasellaDiTesto 14"/>
          <p:cNvSpPr txBox="1"/>
          <p:nvPr/>
        </p:nvSpPr>
        <p:spPr>
          <a:xfrm>
            <a:off x="595652" y="260648"/>
            <a:ext cx="7541103" cy="1015663"/>
          </a:xfrm>
          <a:prstGeom prst="rect">
            <a:avLst/>
          </a:prstGeom>
          <a:noFill/>
        </p:spPr>
        <p:txBody>
          <a:bodyPr wrap="none" rtlCol="0">
            <a:spAutoFit/>
          </a:bodyPr>
          <a:lstStyle/>
          <a:p>
            <a:pPr algn="ctr"/>
            <a:r>
              <a:rPr lang="en-US" sz="2000" b="1" dirty="0" err="1" smtClean="0">
                <a:solidFill>
                  <a:schemeClr val="bg1">
                    <a:lumMod val="50000"/>
                    <a:lumOff val="50000"/>
                  </a:schemeClr>
                </a:solidFill>
              </a:rPr>
              <a:t>SEL</a:t>
            </a:r>
            <a:r>
              <a:rPr lang="en-US" sz="2000" dirty="0" err="1" smtClean="0">
                <a:solidFill>
                  <a:schemeClr val="bg1">
                    <a:lumMod val="50000"/>
                    <a:lumOff val="50000"/>
                  </a:schemeClr>
                </a:solidFill>
              </a:rPr>
              <a:t>umetinib</a:t>
            </a:r>
            <a:r>
              <a:rPr lang="en-US" sz="2000" dirty="0" smtClean="0">
                <a:solidFill>
                  <a:schemeClr val="bg1">
                    <a:lumMod val="50000"/>
                    <a:lumOff val="50000"/>
                  </a:schemeClr>
                </a:solidFill>
              </a:rPr>
              <a:t> </a:t>
            </a:r>
            <a:r>
              <a:rPr lang="en-US" sz="2000" b="1" dirty="0" smtClean="0">
                <a:solidFill>
                  <a:schemeClr val="bg1">
                    <a:lumMod val="50000"/>
                    <a:lumOff val="50000"/>
                  </a:schemeClr>
                </a:solidFill>
              </a:rPr>
              <a:t>E</a:t>
            </a:r>
            <a:r>
              <a:rPr lang="en-US" sz="2000" dirty="0" smtClean="0">
                <a:solidFill>
                  <a:schemeClr val="bg1">
                    <a:lumMod val="50000"/>
                    <a:lumOff val="50000"/>
                  </a:schemeClr>
                </a:solidFill>
              </a:rPr>
              <a:t>valuation as </a:t>
            </a:r>
            <a:r>
              <a:rPr lang="en-US" sz="2000" b="1" dirty="0" smtClean="0">
                <a:solidFill>
                  <a:schemeClr val="bg1">
                    <a:lumMod val="50000"/>
                    <a:lumOff val="50000"/>
                  </a:schemeClr>
                </a:solidFill>
              </a:rPr>
              <a:t>C</a:t>
            </a:r>
            <a:r>
              <a:rPr lang="en-US" sz="2000" dirty="0" smtClean="0">
                <a:solidFill>
                  <a:schemeClr val="bg1">
                    <a:lumMod val="50000"/>
                    <a:lumOff val="50000"/>
                  </a:schemeClr>
                </a:solidFill>
              </a:rPr>
              <a:t>ombination </a:t>
            </a:r>
            <a:r>
              <a:rPr lang="en-US" sz="2000" b="1" dirty="0" smtClean="0">
                <a:solidFill>
                  <a:schemeClr val="bg1">
                    <a:lumMod val="50000"/>
                    <a:lumOff val="50000"/>
                  </a:schemeClr>
                </a:solidFill>
              </a:rPr>
              <a:t>T</a:t>
            </a:r>
            <a:r>
              <a:rPr lang="en-US" sz="2000" dirty="0" smtClean="0">
                <a:solidFill>
                  <a:schemeClr val="bg1">
                    <a:lumMod val="50000"/>
                    <a:lumOff val="50000"/>
                  </a:schemeClr>
                </a:solidFill>
              </a:rPr>
              <a:t>herapy-1 (</a:t>
            </a:r>
            <a:r>
              <a:rPr lang="en-US" sz="2000" b="1" dirty="0" smtClean="0">
                <a:solidFill>
                  <a:schemeClr val="bg1">
                    <a:lumMod val="50000"/>
                    <a:lumOff val="50000"/>
                  </a:schemeClr>
                </a:solidFill>
              </a:rPr>
              <a:t>SELECT-1</a:t>
            </a:r>
            <a:r>
              <a:rPr lang="en-US" sz="2000" dirty="0" smtClean="0">
                <a:solidFill>
                  <a:schemeClr val="bg1">
                    <a:lumMod val="50000"/>
                    <a:lumOff val="50000"/>
                  </a:schemeClr>
                </a:solidFill>
              </a:rPr>
              <a:t>):</a:t>
            </a:r>
          </a:p>
          <a:p>
            <a:pPr algn="ctr"/>
            <a:r>
              <a:rPr lang="it-IT" sz="2000" dirty="0" err="1" smtClean="0">
                <a:solidFill>
                  <a:schemeClr val="bg1">
                    <a:lumMod val="50000"/>
                    <a:lumOff val="50000"/>
                  </a:schemeClr>
                </a:solidFill>
              </a:rPr>
              <a:t>Selumetinib</a:t>
            </a:r>
            <a:r>
              <a:rPr lang="it-IT" sz="2000" dirty="0" smtClean="0">
                <a:solidFill>
                  <a:schemeClr val="bg1">
                    <a:lumMod val="50000"/>
                    <a:lumOff val="50000"/>
                  </a:schemeClr>
                </a:solidFill>
              </a:rPr>
              <a:t> </a:t>
            </a:r>
            <a:r>
              <a:rPr lang="it-IT" sz="2000" dirty="0">
                <a:solidFill>
                  <a:schemeClr val="bg1">
                    <a:lumMod val="50000"/>
                    <a:lumOff val="50000"/>
                  </a:schemeClr>
                </a:solidFill>
              </a:rPr>
              <a:t>plus </a:t>
            </a:r>
            <a:r>
              <a:rPr lang="it-IT" sz="2000" dirty="0" err="1">
                <a:solidFill>
                  <a:schemeClr val="bg1">
                    <a:lumMod val="50000"/>
                    <a:lumOff val="50000"/>
                  </a:schemeClr>
                </a:solidFill>
              </a:rPr>
              <a:t>docetaxel</a:t>
            </a:r>
            <a:r>
              <a:rPr lang="it-IT" sz="2000" dirty="0">
                <a:solidFill>
                  <a:schemeClr val="bg1">
                    <a:lumMod val="50000"/>
                    <a:lumOff val="50000"/>
                  </a:schemeClr>
                </a:solidFill>
              </a:rPr>
              <a:t> for </a:t>
            </a:r>
            <a:r>
              <a:rPr lang="it-IT" sz="2000" dirty="0" err="1">
                <a:solidFill>
                  <a:schemeClr val="bg1">
                    <a:lumMod val="50000"/>
                    <a:lumOff val="50000"/>
                  </a:schemeClr>
                </a:solidFill>
              </a:rPr>
              <a:t>KRAS-mutant</a:t>
            </a:r>
            <a:r>
              <a:rPr lang="it-IT" sz="2000" dirty="0">
                <a:solidFill>
                  <a:schemeClr val="bg1">
                    <a:lumMod val="50000"/>
                    <a:lumOff val="50000"/>
                  </a:schemeClr>
                </a:solidFill>
              </a:rPr>
              <a:t> </a:t>
            </a:r>
            <a:r>
              <a:rPr lang="it-IT" sz="2000" dirty="0" err="1">
                <a:solidFill>
                  <a:schemeClr val="bg1">
                    <a:lumMod val="50000"/>
                    <a:lumOff val="50000"/>
                  </a:schemeClr>
                </a:solidFill>
              </a:rPr>
              <a:t>advanced</a:t>
            </a:r>
            <a:r>
              <a:rPr lang="it-IT" sz="2000" dirty="0">
                <a:solidFill>
                  <a:schemeClr val="bg1">
                    <a:lumMod val="50000"/>
                    <a:lumOff val="50000"/>
                  </a:schemeClr>
                </a:solidFill>
              </a:rPr>
              <a:t> NSCLC:</a:t>
            </a:r>
          </a:p>
          <a:p>
            <a:pPr algn="ctr"/>
            <a:r>
              <a:rPr lang="it-IT" sz="2000" dirty="0">
                <a:solidFill>
                  <a:schemeClr val="bg1">
                    <a:lumMod val="50000"/>
                    <a:lumOff val="50000"/>
                  </a:schemeClr>
                </a:solidFill>
              </a:rPr>
              <a:t> a </a:t>
            </a:r>
            <a:r>
              <a:rPr lang="it-IT" sz="2000" dirty="0" err="1">
                <a:solidFill>
                  <a:schemeClr val="bg1">
                    <a:lumMod val="50000"/>
                    <a:lumOff val="50000"/>
                  </a:schemeClr>
                </a:solidFill>
              </a:rPr>
              <a:t>randomized</a:t>
            </a:r>
            <a:r>
              <a:rPr lang="it-IT" sz="2000" dirty="0">
                <a:solidFill>
                  <a:schemeClr val="bg1">
                    <a:lumMod val="50000"/>
                    <a:lumOff val="50000"/>
                  </a:schemeClr>
                </a:solidFill>
              </a:rPr>
              <a:t>, </a:t>
            </a:r>
            <a:r>
              <a:rPr lang="it-IT" sz="2000" dirty="0" err="1">
                <a:solidFill>
                  <a:schemeClr val="bg1">
                    <a:lumMod val="50000"/>
                    <a:lumOff val="50000"/>
                  </a:schemeClr>
                </a:solidFill>
              </a:rPr>
              <a:t>multicentre</a:t>
            </a:r>
            <a:r>
              <a:rPr lang="it-IT" sz="2000" dirty="0">
                <a:solidFill>
                  <a:schemeClr val="bg1">
                    <a:lumMod val="50000"/>
                    <a:lumOff val="50000"/>
                  </a:schemeClr>
                </a:solidFill>
              </a:rPr>
              <a:t>, </a:t>
            </a:r>
            <a:r>
              <a:rPr lang="it-IT" sz="2000" dirty="0" err="1">
                <a:solidFill>
                  <a:schemeClr val="bg1">
                    <a:lumMod val="50000"/>
                    <a:lumOff val="50000"/>
                  </a:schemeClr>
                </a:solidFill>
              </a:rPr>
              <a:t>placebo-controlled</a:t>
            </a:r>
            <a:r>
              <a:rPr lang="it-IT" sz="2000" dirty="0">
                <a:solidFill>
                  <a:schemeClr val="bg1">
                    <a:lumMod val="50000"/>
                    <a:lumOff val="50000"/>
                  </a:schemeClr>
                </a:solidFill>
              </a:rPr>
              <a:t> </a:t>
            </a:r>
            <a:r>
              <a:rPr lang="it-IT" sz="2000" dirty="0" err="1">
                <a:solidFill>
                  <a:schemeClr val="bg1">
                    <a:lumMod val="50000"/>
                    <a:lumOff val="50000"/>
                  </a:schemeClr>
                </a:solidFill>
              </a:rPr>
              <a:t>phase</a:t>
            </a:r>
            <a:r>
              <a:rPr lang="it-IT" sz="2000" dirty="0">
                <a:solidFill>
                  <a:schemeClr val="bg1">
                    <a:lumMod val="50000"/>
                    <a:lumOff val="50000"/>
                  </a:schemeClr>
                </a:solidFill>
              </a:rPr>
              <a:t> </a:t>
            </a:r>
            <a:r>
              <a:rPr lang="it-IT" sz="2000" dirty="0" smtClean="0">
                <a:solidFill>
                  <a:schemeClr val="bg1">
                    <a:lumMod val="50000"/>
                    <a:lumOff val="50000"/>
                  </a:schemeClr>
                </a:solidFill>
              </a:rPr>
              <a:t>III </a:t>
            </a:r>
            <a:r>
              <a:rPr lang="it-IT" sz="2000" dirty="0">
                <a:solidFill>
                  <a:schemeClr val="bg1">
                    <a:lumMod val="50000"/>
                    <a:lumOff val="50000"/>
                  </a:schemeClr>
                </a:solidFill>
              </a:rPr>
              <a:t>trial</a:t>
            </a:r>
          </a:p>
        </p:txBody>
      </p:sp>
      <p:sp>
        <p:nvSpPr>
          <p:cNvPr id="16" name="Rettangolo 15"/>
          <p:cNvSpPr/>
          <p:nvPr/>
        </p:nvSpPr>
        <p:spPr>
          <a:xfrm>
            <a:off x="1187624" y="6021288"/>
            <a:ext cx="4572000" cy="369332"/>
          </a:xfrm>
          <a:prstGeom prst="rect">
            <a:avLst/>
          </a:prstGeom>
        </p:spPr>
        <p:txBody>
          <a:bodyPr>
            <a:spAutoFit/>
          </a:bodyPr>
          <a:lstStyle/>
          <a:p>
            <a:r>
              <a:rPr lang="it-IT" b="1" dirty="0" err="1" smtClean="0">
                <a:solidFill>
                  <a:schemeClr val="bg1">
                    <a:lumMod val="50000"/>
                    <a:lumOff val="50000"/>
                  </a:schemeClr>
                </a:solidFill>
              </a:rPr>
              <a:t>Recruitment</a:t>
            </a:r>
            <a:r>
              <a:rPr lang="it-IT" b="1" dirty="0" smtClean="0">
                <a:solidFill>
                  <a:schemeClr val="bg1">
                    <a:lumMod val="50000"/>
                    <a:lumOff val="50000"/>
                  </a:schemeClr>
                </a:solidFill>
              </a:rPr>
              <a:t> </a:t>
            </a:r>
            <a:r>
              <a:rPr lang="it-IT" b="1" dirty="0" err="1" smtClean="0">
                <a:solidFill>
                  <a:schemeClr val="bg1">
                    <a:lumMod val="50000"/>
                    <a:lumOff val="50000"/>
                  </a:schemeClr>
                </a:solidFill>
              </a:rPr>
              <a:t>ended</a:t>
            </a:r>
            <a:r>
              <a:rPr lang="it-IT" b="1" dirty="0" smtClean="0">
                <a:solidFill>
                  <a:schemeClr val="bg1">
                    <a:lumMod val="50000"/>
                    <a:lumOff val="50000"/>
                  </a:schemeClr>
                </a:solidFill>
              </a:rPr>
              <a:t>: </a:t>
            </a:r>
            <a:r>
              <a:rPr lang="it-IT" dirty="0" smtClean="0">
                <a:solidFill>
                  <a:schemeClr val="bg1">
                    <a:lumMod val="50000"/>
                    <a:lumOff val="50000"/>
                  </a:schemeClr>
                </a:solidFill>
              </a:rPr>
              <a:t>12/2015</a:t>
            </a:r>
            <a:endParaRPr lang="it-IT" dirty="0">
              <a:solidFill>
                <a:schemeClr val="bg1">
                  <a:lumMod val="50000"/>
                  <a:lumOff val="50000"/>
                </a:schemeClr>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Rectangle 5"/>
          <p:cNvSpPr txBox="1">
            <a:spLocks noChangeArrowheads="1"/>
          </p:cNvSpPr>
          <p:nvPr/>
        </p:nvSpPr>
        <p:spPr bwMode="auto">
          <a:xfrm>
            <a:off x="899592" y="2564904"/>
            <a:ext cx="7920880" cy="2304256"/>
          </a:xfrm>
          <a:prstGeom prst="rect">
            <a:avLst/>
          </a:prstGeom>
          <a:noFill/>
          <a:ln w="9525">
            <a:noFill/>
            <a:miter lim="800000"/>
            <a:headEnd/>
            <a:tailEnd/>
          </a:ln>
          <a:effectLst/>
        </p:spPr>
        <p:txBody>
          <a:bodyPr vert="horz" wrap="square" lIns="92075" tIns="46038" rIns="92075" bIns="46038" numCol="1" anchor="t" anchorCtr="1" compatLnSpc="1">
            <a:prstTxWarp prst="textNoShape">
              <a:avLst/>
            </a:prstTxWarp>
          </a:bodyPr>
          <a:lstStyle/>
          <a:p>
            <a:pPr fontAlgn="base">
              <a:lnSpc>
                <a:spcPct val="130000"/>
              </a:lnSpc>
              <a:spcBef>
                <a:spcPct val="0"/>
              </a:spcBef>
              <a:spcAft>
                <a:spcPct val="0"/>
              </a:spcAft>
              <a:buFont typeface="Arial" pitchFamily="34" charset="0"/>
              <a:buChar char="•"/>
              <a:defRPr/>
            </a:pPr>
            <a:r>
              <a:rPr lang="it-IT" sz="2400" b="1" kern="0" dirty="0" err="1">
                <a:solidFill>
                  <a:srgbClr val="DDDDDD"/>
                </a:solidFill>
              </a:rPr>
              <a:t>Blocking</a:t>
            </a:r>
            <a:r>
              <a:rPr lang="it-IT" sz="2400" b="1" kern="0" dirty="0">
                <a:solidFill>
                  <a:srgbClr val="DDDDDD"/>
                </a:solidFill>
              </a:rPr>
              <a:t> the RAS/MEK </a:t>
            </a:r>
            <a:r>
              <a:rPr lang="it-IT" sz="2400" b="1" kern="0" dirty="0" err="1">
                <a:solidFill>
                  <a:srgbClr val="DDDDDD"/>
                </a:solidFill>
              </a:rPr>
              <a:t>signaling</a:t>
            </a:r>
            <a:endParaRPr lang="it-IT" sz="2400" b="1" kern="0" dirty="0">
              <a:solidFill>
                <a:srgbClr val="DDDDDD"/>
              </a:solidFill>
            </a:endParaRPr>
          </a:p>
          <a:p>
            <a:pPr fontAlgn="base">
              <a:lnSpc>
                <a:spcPct val="130000"/>
              </a:lnSpc>
              <a:spcBef>
                <a:spcPct val="0"/>
              </a:spcBef>
              <a:spcAft>
                <a:spcPct val="0"/>
              </a:spcAft>
              <a:buFont typeface="Arial" pitchFamily="34" charset="0"/>
              <a:buChar char="•"/>
              <a:defRPr/>
            </a:pPr>
            <a:r>
              <a:rPr lang="it-IT" sz="2400" b="1" kern="0" dirty="0" err="1">
                <a:solidFill>
                  <a:srgbClr val="000000"/>
                </a:solidFill>
              </a:rPr>
              <a:t>Antibodies</a:t>
            </a:r>
            <a:r>
              <a:rPr lang="it-IT" sz="2400" b="1" kern="0" dirty="0">
                <a:solidFill>
                  <a:srgbClr val="000000"/>
                </a:solidFill>
              </a:rPr>
              <a:t> </a:t>
            </a:r>
            <a:r>
              <a:rPr lang="it-IT" sz="2400" b="1" kern="0" dirty="0" err="1">
                <a:solidFill>
                  <a:srgbClr val="000000"/>
                </a:solidFill>
              </a:rPr>
              <a:t>against</a:t>
            </a:r>
            <a:r>
              <a:rPr lang="it-IT" sz="2400" b="1" kern="0" dirty="0">
                <a:solidFill>
                  <a:srgbClr val="000000"/>
                </a:solidFill>
              </a:rPr>
              <a:t> the VEGF </a:t>
            </a:r>
            <a:r>
              <a:rPr lang="it-IT" sz="2400" b="1" kern="0" dirty="0" err="1">
                <a:solidFill>
                  <a:srgbClr val="000000"/>
                </a:solidFill>
              </a:rPr>
              <a:t>pathway</a:t>
            </a:r>
            <a:endParaRPr lang="it-IT" sz="2400" b="1" kern="0" dirty="0">
              <a:solidFill>
                <a:srgbClr val="000000"/>
              </a:solidFill>
            </a:endParaRPr>
          </a:p>
          <a:p>
            <a:pPr fontAlgn="base">
              <a:lnSpc>
                <a:spcPct val="130000"/>
              </a:lnSpc>
              <a:spcBef>
                <a:spcPct val="0"/>
              </a:spcBef>
              <a:spcAft>
                <a:spcPct val="0"/>
              </a:spcAft>
              <a:buFont typeface="Arial" pitchFamily="34" charset="0"/>
              <a:buChar char="•"/>
              <a:defRPr/>
            </a:pPr>
            <a:r>
              <a:rPr lang="it-IT" sz="2400" b="1" kern="0" dirty="0" err="1">
                <a:solidFill>
                  <a:srgbClr val="DDDDDD"/>
                </a:solidFill>
              </a:rPr>
              <a:t>Multitarget</a:t>
            </a:r>
            <a:r>
              <a:rPr lang="it-IT" sz="2400" b="1" kern="0" dirty="0">
                <a:solidFill>
                  <a:srgbClr val="DDDDDD"/>
                </a:solidFill>
              </a:rPr>
              <a:t> </a:t>
            </a:r>
            <a:r>
              <a:rPr lang="it-IT" sz="2400" b="1" kern="0" dirty="0" err="1">
                <a:solidFill>
                  <a:srgbClr val="DDDDDD"/>
                </a:solidFill>
              </a:rPr>
              <a:t>agents</a:t>
            </a:r>
            <a:endParaRPr lang="it-IT" sz="2400" b="1" kern="0" dirty="0">
              <a:solidFill>
                <a:srgbClr val="DDDDDD"/>
              </a:solidFill>
            </a:endParaRPr>
          </a:p>
          <a:p>
            <a:pPr fontAlgn="base">
              <a:lnSpc>
                <a:spcPct val="130000"/>
              </a:lnSpc>
              <a:spcBef>
                <a:spcPct val="0"/>
              </a:spcBef>
              <a:spcAft>
                <a:spcPct val="0"/>
              </a:spcAft>
              <a:buFont typeface="Arial" pitchFamily="34" charset="0"/>
              <a:buChar char="•"/>
              <a:defRPr/>
            </a:pPr>
            <a:r>
              <a:rPr lang="it-IT" sz="2400" b="1" kern="0" dirty="0" err="1">
                <a:solidFill>
                  <a:srgbClr val="DDDDDD"/>
                </a:solidFill>
              </a:rPr>
              <a:t>Combination</a:t>
            </a:r>
            <a:r>
              <a:rPr lang="it-IT" sz="2400" b="1" kern="0" dirty="0">
                <a:solidFill>
                  <a:srgbClr val="DDDDDD"/>
                </a:solidFill>
              </a:rPr>
              <a:t> </a:t>
            </a:r>
            <a:r>
              <a:rPr lang="it-IT" sz="2400" b="1" kern="0" dirty="0" err="1">
                <a:solidFill>
                  <a:srgbClr val="DDDDDD"/>
                </a:solidFill>
              </a:rPr>
              <a:t>therapies</a:t>
            </a:r>
            <a:endParaRPr lang="it-IT" sz="2400" b="1" kern="0" dirty="0">
              <a:solidFill>
                <a:srgbClr val="DDDDDD"/>
              </a:solidFill>
            </a:endParaRPr>
          </a:p>
        </p:txBody>
      </p:sp>
    </p:spTree>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Group 65"/>
          <p:cNvGrpSpPr>
            <a:grpSpLocks/>
          </p:cNvGrpSpPr>
          <p:nvPr/>
        </p:nvGrpSpPr>
        <p:grpSpPr bwMode="auto">
          <a:xfrm>
            <a:off x="371475" y="1412875"/>
            <a:ext cx="8232973" cy="4464397"/>
            <a:chOff x="162" y="1056"/>
            <a:chExt cx="5455" cy="3006"/>
          </a:xfrm>
        </p:grpSpPr>
        <p:sp>
          <p:nvSpPr>
            <p:cNvPr id="67598" name="AutoShape 62"/>
            <p:cNvSpPr>
              <a:spLocks noChangeArrowheads="1"/>
            </p:cNvSpPr>
            <p:nvPr/>
          </p:nvSpPr>
          <p:spPr bwMode="auto">
            <a:xfrm>
              <a:off x="1435" y="1372"/>
              <a:ext cx="311" cy="191"/>
            </a:xfrm>
            <a:prstGeom prst="rightArrow">
              <a:avLst>
                <a:gd name="adj1" fmla="val 38222"/>
                <a:gd name="adj2" fmla="val 57374"/>
              </a:avLst>
            </a:prstGeom>
            <a:gradFill rotWithShape="1">
              <a:gsLst>
                <a:gs pos="0">
                  <a:schemeClr val="tx1">
                    <a:alpha val="50000"/>
                  </a:schemeClr>
                </a:gs>
                <a:gs pos="100000">
                  <a:schemeClr val="tx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457011">
                <a:defRPr/>
              </a:pPr>
              <a:endParaRPr lang="en-US" sz="1300" dirty="0">
                <a:solidFill>
                  <a:prstClr val="white"/>
                </a:solidFill>
              </a:endParaRPr>
            </a:p>
          </p:txBody>
        </p:sp>
        <p:sp>
          <p:nvSpPr>
            <p:cNvPr id="67599" name="AutoShape 63"/>
            <p:cNvSpPr>
              <a:spLocks noChangeArrowheads="1"/>
            </p:cNvSpPr>
            <p:nvPr/>
          </p:nvSpPr>
          <p:spPr bwMode="auto">
            <a:xfrm>
              <a:off x="2803" y="1379"/>
              <a:ext cx="311" cy="196"/>
            </a:xfrm>
            <a:prstGeom prst="rightArrow">
              <a:avLst>
                <a:gd name="adj1" fmla="val 38222"/>
                <a:gd name="adj2" fmla="val 57374"/>
              </a:avLst>
            </a:prstGeom>
            <a:gradFill rotWithShape="1">
              <a:gsLst>
                <a:gs pos="0">
                  <a:schemeClr val="tx1">
                    <a:alpha val="50000"/>
                  </a:schemeClr>
                </a:gs>
                <a:gs pos="100000">
                  <a:schemeClr val="tx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457011">
                <a:defRPr/>
              </a:pPr>
              <a:endParaRPr lang="en-US" sz="1300" dirty="0">
                <a:solidFill>
                  <a:prstClr val="white"/>
                </a:solidFill>
              </a:endParaRPr>
            </a:p>
          </p:txBody>
        </p:sp>
        <p:sp>
          <p:nvSpPr>
            <p:cNvPr id="67600" name="AutoShape 64"/>
            <p:cNvSpPr>
              <a:spLocks noChangeArrowheads="1"/>
            </p:cNvSpPr>
            <p:nvPr/>
          </p:nvSpPr>
          <p:spPr bwMode="auto">
            <a:xfrm>
              <a:off x="4091" y="1379"/>
              <a:ext cx="311" cy="196"/>
            </a:xfrm>
            <a:prstGeom prst="rightArrow">
              <a:avLst>
                <a:gd name="adj1" fmla="val 38222"/>
                <a:gd name="adj2" fmla="val 57374"/>
              </a:avLst>
            </a:prstGeom>
            <a:gradFill rotWithShape="1">
              <a:gsLst>
                <a:gs pos="0">
                  <a:schemeClr val="tx1">
                    <a:alpha val="50000"/>
                  </a:schemeClr>
                </a:gs>
                <a:gs pos="100000">
                  <a:schemeClr val="tx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457011">
                <a:defRPr/>
              </a:pPr>
              <a:endParaRPr lang="en-US" sz="1300" dirty="0">
                <a:solidFill>
                  <a:prstClr val="white"/>
                </a:solidFill>
              </a:endParaRPr>
            </a:p>
          </p:txBody>
        </p:sp>
        <p:pic>
          <p:nvPicPr>
            <p:cNvPr id="15375" name="Picture 55" descr="9-overview"/>
            <p:cNvPicPr>
              <a:picLocks noChangeAspect="1" noChangeArrowheads="1"/>
            </p:cNvPicPr>
            <p:nvPr/>
          </p:nvPicPr>
          <p:blipFill>
            <a:blip r:embed="rId3" cstate="print">
              <a:extLst>
                <a:ext uri="{28A0092B-C50C-407E-A947-70E740481C1C}">
                  <a14:useLocalDpi xmlns:a14="http://schemas.microsoft.com/office/drawing/2010/main" val="0"/>
                </a:ext>
              </a:extLst>
            </a:blip>
            <a:srcRect l="902" r="775" b="774"/>
            <a:stretch>
              <a:fillRect/>
            </a:stretch>
          </p:blipFill>
          <p:spPr bwMode="auto">
            <a:xfrm>
              <a:off x="162" y="1754"/>
              <a:ext cx="5455" cy="2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76" name="Text Box 45"/>
            <p:cNvSpPr txBox="1">
              <a:spLocks noChangeArrowheads="1"/>
            </p:cNvSpPr>
            <p:nvPr/>
          </p:nvSpPr>
          <p:spPr bwMode="auto">
            <a:xfrm>
              <a:off x="376" y="1372"/>
              <a:ext cx="852" cy="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5613">
                <a:defRPr sz="2400">
                  <a:solidFill>
                    <a:schemeClr val="tx1"/>
                  </a:solidFill>
                  <a:latin typeface="Arial" charset="0"/>
                  <a:ea typeface="ＭＳ Ｐゴシック" charset="0"/>
                  <a:cs typeface="ＭＳ Ｐゴシック" charset="0"/>
                </a:defRPr>
              </a:lvl1pPr>
              <a:lvl2pPr marL="742950" indent="-285750" defTabSz="455613">
                <a:defRPr sz="2400">
                  <a:solidFill>
                    <a:schemeClr val="tx1"/>
                  </a:solidFill>
                  <a:latin typeface="Arial" charset="0"/>
                  <a:ea typeface="ＭＳ Ｐゴシック" charset="0"/>
                </a:defRPr>
              </a:lvl2pPr>
              <a:lvl3pPr marL="1143000" indent="-228600" defTabSz="455613">
                <a:defRPr sz="2400">
                  <a:solidFill>
                    <a:schemeClr val="tx1"/>
                  </a:solidFill>
                  <a:latin typeface="Arial" charset="0"/>
                  <a:ea typeface="ＭＳ Ｐゴシック" charset="0"/>
                </a:defRPr>
              </a:lvl3pPr>
              <a:lvl4pPr marL="1600200" indent="-228600" defTabSz="455613">
                <a:defRPr sz="2400">
                  <a:solidFill>
                    <a:schemeClr val="tx1"/>
                  </a:solidFill>
                  <a:latin typeface="Arial" charset="0"/>
                  <a:ea typeface="ＭＳ Ｐゴシック" charset="0"/>
                </a:defRPr>
              </a:lvl4pPr>
              <a:lvl5pPr marL="2057400" indent="-228600" defTabSz="455613">
                <a:defRPr sz="2400">
                  <a:solidFill>
                    <a:schemeClr val="tx1"/>
                  </a:solidFill>
                  <a:latin typeface="Arial" charset="0"/>
                  <a:ea typeface="ＭＳ Ｐゴシック" charset="0"/>
                </a:defRPr>
              </a:lvl5pPr>
              <a:lvl6pPr marL="2514600" indent="-228600" defTabSz="455613"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455613"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455613"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455613" eaLnBrk="0" fontAlgn="base" hangingPunct="0">
                <a:spcBef>
                  <a:spcPct val="0"/>
                </a:spcBef>
                <a:spcAft>
                  <a:spcPct val="0"/>
                </a:spcAft>
                <a:defRPr sz="2400">
                  <a:solidFill>
                    <a:schemeClr val="tx1"/>
                  </a:solidFill>
                  <a:latin typeface="Arial" charset="0"/>
                  <a:ea typeface="ＭＳ Ｐゴシック" charset="0"/>
                </a:defRPr>
              </a:lvl9pPr>
            </a:lstStyle>
            <a:p>
              <a:r>
                <a:rPr lang="en-US" sz="1300" b="1" dirty="0">
                  <a:solidFill>
                    <a:srgbClr val="191919"/>
                  </a:solidFill>
                </a:rPr>
                <a:t>HYPERPLASIA</a:t>
              </a:r>
            </a:p>
          </p:txBody>
        </p:sp>
        <p:sp>
          <p:nvSpPr>
            <p:cNvPr id="15377" name="Text Box 46"/>
            <p:cNvSpPr txBox="1">
              <a:spLocks noChangeArrowheads="1"/>
            </p:cNvSpPr>
            <p:nvPr/>
          </p:nvSpPr>
          <p:spPr bwMode="auto">
            <a:xfrm>
              <a:off x="1829" y="1379"/>
              <a:ext cx="796" cy="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5613">
                <a:defRPr sz="2400">
                  <a:solidFill>
                    <a:schemeClr val="tx1"/>
                  </a:solidFill>
                  <a:latin typeface="Arial" charset="0"/>
                  <a:ea typeface="ＭＳ Ｐゴシック" charset="0"/>
                  <a:cs typeface="ＭＳ Ｐゴシック" charset="0"/>
                </a:defRPr>
              </a:lvl1pPr>
              <a:lvl2pPr marL="742950" indent="-285750" defTabSz="455613">
                <a:defRPr sz="2400">
                  <a:solidFill>
                    <a:schemeClr val="tx1"/>
                  </a:solidFill>
                  <a:latin typeface="Arial" charset="0"/>
                  <a:ea typeface="ＭＳ Ｐゴシック" charset="0"/>
                </a:defRPr>
              </a:lvl2pPr>
              <a:lvl3pPr marL="1143000" indent="-228600" defTabSz="455613">
                <a:defRPr sz="2400">
                  <a:solidFill>
                    <a:schemeClr val="tx1"/>
                  </a:solidFill>
                  <a:latin typeface="Arial" charset="0"/>
                  <a:ea typeface="ＭＳ Ｐゴシック" charset="0"/>
                </a:defRPr>
              </a:lvl3pPr>
              <a:lvl4pPr marL="1600200" indent="-228600" defTabSz="455613">
                <a:defRPr sz="2400">
                  <a:solidFill>
                    <a:schemeClr val="tx1"/>
                  </a:solidFill>
                  <a:latin typeface="Arial" charset="0"/>
                  <a:ea typeface="ＭＳ Ｐゴシック" charset="0"/>
                </a:defRPr>
              </a:lvl4pPr>
              <a:lvl5pPr marL="2057400" indent="-228600" defTabSz="455613">
                <a:defRPr sz="2400">
                  <a:solidFill>
                    <a:schemeClr val="tx1"/>
                  </a:solidFill>
                  <a:latin typeface="Arial" charset="0"/>
                  <a:ea typeface="ＭＳ Ｐゴシック" charset="0"/>
                </a:defRPr>
              </a:lvl5pPr>
              <a:lvl6pPr marL="2514600" indent="-228600" defTabSz="455613"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455613"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455613"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455613" eaLnBrk="0" fontAlgn="base" hangingPunct="0">
                <a:spcBef>
                  <a:spcPct val="0"/>
                </a:spcBef>
                <a:spcAft>
                  <a:spcPct val="0"/>
                </a:spcAft>
                <a:defRPr sz="2400">
                  <a:solidFill>
                    <a:schemeClr val="tx1"/>
                  </a:solidFill>
                  <a:latin typeface="Arial" charset="0"/>
                  <a:ea typeface="ＭＳ Ｐゴシック" charset="0"/>
                </a:defRPr>
              </a:lvl9pPr>
            </a:lstStyle>
            <a:p>
              <a:r>
                <a:rPr lang="en-US" sz="1300" b="1">
                  <a:solidFill>
                    <a:srgbClr val="191919"/>
                  </a:solidFill>
                </a:rPr>
                <a:t>   DYSPLASIA</a:t>
              </a:r>
            </a:p>
          </p:txBody>
        </p:sp>
        <p:sp>
          <p:nvSpPr>
            <p:cNvPr id="15378" name="Text Box 47"/>
            <p:cNvSpPr txBox="1">
              <a:spLocks noChangeArrowheads="1"/>
            </p:cNvSpPr>
            <p:nvPr/>
          </p:nvSpPr>
          <p:spPr bwMode="auto">
            <a:xfrm>
              <a:off x="3206" y="1387"/>
              <a:ext cx="759" cy="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5613">
                <a:defRPr sz="2400">
                  <a:solidFill>
                    <a:schemeClr val="tx1"/>
                  </a:solidFill>
                  <a:latin typeface="Arial" charset="0"/>
                  <a:ea typeface="ＭＳ Ｐゴシック" charset="0"/>
                  <a:cs typeface="ＭＳ Ｐゴシック" charset="0"/>
                </a:defRPr>
              </a:lvl1pPr>
              <a:lvl2pPr marL="742950" indent="-285750" defTabSz="455613">
                <a:defRPr sz="2400">
                  <a:solidFill>
                    <a:schemeClr val="tx1"/>
                  </a:solidFill>
                  <a:latin typeface="Arial" charset="0"/>
                  <a:ea typeface="ＭＳ Ｐゴシック" charset="0"/>
                </a:defRPr>
              </a:lvl2pPr>
              <a:lvl3pPr marL="1143000" indent="-228600" defTabSz="455613">
                <a:defRPr sz="2400">
                  <a:solidFill>
                    <a:schemeClr val="tx1"/>
                  </a:solidFill>
                  <a:latin typeface="Arial" charset="0"/>
                  <a:ea typeface="ＭＳ Ｐゴシック" charset="0"/>
                </a:defRPr>
              </a:lvl3pPr>
              <a:lvl4pPr marL="1600200" indent="-228600" defTabSz="455613">
                <a:defRPr sz="2400">
                  <a:solidFill>
                    <a:schemeClr val="tx1"/>
                  </a:solidFill>
                  <a:latin typeface="Arial" charset="0"/>
                  <a:ea typeface="ＭＳ Ｐゴシック" charset="0"/>
                </a:defRPr>
              </a:lvl4pPr>
              <a:lvl5pPr marL="2057400" indent="-228600" defTabSz="455613">
                <a:defRPr sz="2400">
                  <a:solidFill>
                    <a:schemeClr val="tx1"/>
                  </a:solidFill>
                  <a:latin typeface="Arial" charset="0"/>
                  <a:ea typeface="ＭＳ Ｐゴシック" charset="0"/>
                </a:defRPr>
              </a:lvl5pPr>
              <a:lvl6pPr marL="2514600" indent="-228600" defTabSz="455613"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455613"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455613"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455613" eaLnBrk="0" fontAlgn="base" hangingPunct="0">
                <a:spcBef>
                  <a:spcPct val="0"/>
                </a:spcBef>
                <a:spcAft>
                  <a:spcPct val="0"/>
                </a:spcAft>
                <a:defRPr sz="2400">
                  <a:solidFill>
                    <a:schemeClr val="tx1"/>
                  </a:solidFill>
                  <a:latin typeface="Arial" charset="0"/>
                  <a:ea typeface="ＭＳ Ｐゴシック" charset="0"/>
                </a:defRPr>
              </a:lvl9pPr>
            </a:lstStyle>
            <a:p>
              <a:r>
                <a:rPr lang="en-US" sz="1300" b="1">
                  <a:solidFill>
                    <a:srgbClr val="191919"/>
                  </a:solidFill>
                </a:rPr>
                <a:t>CARCINOMA</a:t>
              </a:r>
            </a:p>
          </p:txBody>
        </p:sp>
        <p:sp>
          <p:nvSpPr>
            <p:cNvPr id="15379" name="Text Box 48"/>
            <p:cNvSpPr txBox="1">
              <a:spLocks noChangeArrowheads="1"/>
            </p:cNvSpPr>
            <p:nvPr/>
          </p:nvSpPr>
          <p:spPr bwMode="auto">
            <a:xfrm>
              <a:off x="4534" y="1341"/>
              <a:ext cx="759" cy="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5613">
                <a:defRPr sz="2400">
                  <a:solidFill>
                    <a:schemeClr val="tx1"/>
                  </a:solidFill>
                  <a:latin typeface="Arial" charset="0"/>
                  <a:ea typeface="ＭＳ Ｐゴシック" charset="0"/>
                  <a:cs typeface="ＭＳ Ｐゴシック" charset="0"/>
                </a:defRPr>
              </a:lvl1pPr>
              <a:lvl2pPr marL="742950" indent="-285750" defTabSz="455613">
                <a:defRPr sz="2400">
                  <a:solidFill>
                    <a:schemeClr val="tx1"/>
                  </a:solidFill>
                  <a:latin typeface="Arial" charset="0"/>
                  <a:ea typeface="ＭＳ Ｐゴシック" charset="0"/>
                </a:defRPr>
              </a:lvl2pPr>
              <a:lvl3pPr marL="1143000" indent="-228600" defTabSz="455613">
                <a:defRPr sz="2400">
                  <a:solidFill>
                    <a:schemeClr val="tx1"/>
                  </a:solidFill>
                  <a:latin typeface="Arial" charset="0"/>
                  <a:ea typeface="ＭＳ Ｐゴシック" charset="0"/>
                </a:defRPr>
              </a:lvl3pPr>
              <a:lvl4pPr marL="1600200" indent="-228600" defTabSz="455613">
                <a:defRPr sz="2400">
                  <a:solidFill>
                    <a:schemeClr val="tx1"/>
                  </a:solidFill>
                  <a:latin typeface="Arial" charset="0"/>
                  <a:ea typeface="ＭＳ Ｐゴシック" charset="0"/>
                </a:defRPr>
              </a:lvl4pPr>
              <a:lvl5pPr marL="2057400" indent="-228600" defTabSz="455613">
                <a:defRPr sz="2400">
                  <a:solidFill>
                    <a:schemeClr val="tx1"/>
                  </a:solidFill>
                  <a:latin typeface="Arial" charset="0"/>
                  <a:ea typeface="ＭＳ Ｐゴシック" charset="0"/>
                </a:defRPr>
              </a:lvl5pPr>
              <a:lvl6pPr marL="2514600" indent="-228600" defTabSz="455613"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455613"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455613"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455613" eaLnBrk="0" fontAlgn="base" hangingPunct="0">
                <a:spcBef>
                  <a:spcPct val="0"/>
                </a:spcBef>
                <a:spcAft>
                  <a:spcPct val="0"/>
                </a:spcAft>
                <a:defRPr sz="2400">
                  <a:solidFill>
                    <a:schemeClr val="tx1"/>
                  </a:solidFill>
                  <a:latin typeface="Arial" charset="0"/>
                  <a:ea typeface="ＭＳ Ｐゴシック" charset="0"/>
                </a:defRPr>
              </a:lvl9pPr>
            </a:lstStyle>
            <a:p>
              <a:r>
                <a:rPr lang="en-US" sz="1300" b="1">
                  <a:solidFill>
                    <a:srgbClr val="191919"/>
                  </a:solidFill>
                </a:rPr>
                <a:t>INVASIVE </a:t>
              </a:r>
            </a:p>
            <a:p>
              <a:r>
                <a:rPr lang="en-US" sz="1300" b="1">
                  <a:solidFill>
                    <a:srgbClr val="191919"/>
                  </a:solidFill>
                </a:rPr>
                <a:t>CARCINOMA</a:t>
              </a:r>
            </a:p>
          </p:txBody>
        </p:sp>
        <p:sp>
          <p:nvSpPr>
            <p:cNvPr id="15380" name="Text Box 49"/>
            <p:cNvSpPr txBox="1">
              <a:spLocks noChangeArrowheads="1"/>
            </p:cNvSpPr>
            <p:nvPr/>
          </p:nvSpPr>
          <p:spPr bwMode="auto">
            <a:xfrm>
              <a:off x="1114" y="1074"/>
              <a:ext cx="116" cy="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defTabSz="455613">
                <a:defRPr sz="2400">
                  <a:solidFill>
                    <a:schemeClr val="tx1"/>
                  </a:solidFill>
                  <a:latin typeface="Arial" charset="0"/>
                  <a:ea typeface="ＭＳ Ｐゴシック" charset="0"/>
                  <a:cs typeface="ＭＳ Ｐゴシック" charset="0"/>
                </a:defRPr>
              </a:lvl1pPr>
              <a:lvl2pPr marL="742950" indent="-285750" defTabSz="455613">
                <a:defRPr sz="2400">
                  <a:solidFill>
                    <a:schemeClr val="tx1"/>
                  </a:solidFill>
                  <a:latin typeface="Arial" charset="0"/>
                  <a:ea typeface="ＭＳ Ｐゴシック" charset="0"/>
                </a:defRPr>
              </a:lvl2pPr>
              <a:lvl3pPr marL="1143000" indent="-228600" defTabSz="455613">
                <a:defRPr sz="2400">
                  <a:solidFill>
                    <a:schemeClr val="tx1"/>
                  </a:solidFill>
                  <a:latin typeface="Arial" charset="0"/>
                  <a:ea typeface="ＭＳ Ｐゴシック" charset="0"/>
                </a:defRPr>
              </a:lvl3pPr>
              <a:lvl4pPr marL="1600200" indent="-228600" defTabSz="455613">
                <a:defRPr sz="2400">
                  <a:solidFill>
                    <a:schemeClr val="tx1"/>
                  </a:solidFill>
                  <a:latin typeface="Arial" charset="0"/>
                  <a:ea typeface="ＭＳ Ｐゴシック" charset="0"/>
                </a:defRPr>
              </a:lvl4pPr>
              <a:lvl5pPr marL="2057400" indent="-228600" defTabSz="455613">
                <a:defRPr sz="2400">
                  <a:solidFill>
                    <a:schemeClr val="tx1"/>
                  </a:solidFill>
                  <a:latin typeface="Arial" charset="0"/>
                  <a:ea typeface="ＭＳ Ｐゴシック" charset="0"/>
                </a:defRPr>
              </a:lvl5pPr>
              <a:lvl6pPr marL="2514600" indent="-228600" defTabSz="455613"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455613"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455613"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455613" eaLnBrk="0" fontAlgn="base" hangingPunct="0">
                <a:spcBef>
                  <a:spcPct val="0"/>
                </a:spcBef>
                <a:spcAft>
                  <a:spcPct val="0"/>
                </a:spcAft>
                <a:defRPr sz="2400">
                  <a:solidFill>
                    <a:schemeClr val="tx1"/>
                  </a:solidFill>
                  <a:latin typeface="Arial" charset="0"/>
                  <a:ea typeface="ＭＳ Ｐゴシック" charset="0"/>
                </a:defRPr>
              </a:lvl9pPr>
            </a:lstStyle>
            <a:p>
              <a:pPr algn="ctr">
                <a:lnSpc>
                  <a:spcPct val="89000"/>
                </a:lnSpc>
              </a:pPr>
              <a:endParaRPr lang="it-IT" sz="1600" b="1">
                <a:solidFill>
                  <a:srgbClr val="000000"/>
                </a:solidFill>
              </a:endParaRPr>
            </a:p>
          </p:txBody>
        </p:sp>
        <p:sp>
          <p:nvSpPr>
            <p:cNvPr id="15381" name="Text Box 50"/>
            <p:cNvSpPr txBox="1">
              <a:spLocks noChangeArrowheads="1"/>
            </p:cNvSpPr>
            <p:nvPr/>
          </p:nvSpPr>
          <p:spPr bwMode="auto">
            <a:xfrm>
              <a:off x="2115" y="1074"/>
              <a:ext cx="116" cy="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defTabSz="455613">
                <a:defRPr sz="2400">
                  <a:solidFill>
                    <a:schemeClr val="tx1"/>
                  </a:solidFill>
                  <a:latin typeface="Arial" charset="0"/>
                  <a:ea typeface="ＭＳ Ｐゴシック" charset="0"/>
                  <a:cs typeface="ＭＳ Ｐゴシック" charset="0"/>
                </a:defRPr>
              </a:lvl1pPr>
              <a:lvl2pPr marL="742950" indent="-285750" defTabSz="455613">
                <a:defRPr sz="2400">
                  <a:solidFill>
                    <a:schemeClr val="tx1"/>
                  </a:solidFill>
                  <a:latin typeface="Arial" charset="0"/>
                  <a:ea typeface="ＭＳ Ｐゴシック" charset="0"/>
                </a:defRPr>
              </a:lvl2pPr>
              <a:lvl3pPr marL="1143000" indent="-228600" defTabSz="455613">
                <a:defRPr sz="2400">
                  <a:solidFill>
                    <a:schemeClr val="tx1"/>
                  </a:solidFill>
                  <a:latin typeface="Arial" charset="0"/>
                  <a:ea typeface="ＭＳ Ｐゴシック" charset="0"/>
                </a:defRPr>
              </a:lvl3pPr>
              <a:lvl4pPr marL="1600200" indent="-228600" defTabSz="455613">
                <a:defRPr sz="2400">
                  <a:solidFill>
                    <a:schemeClr val="tx1"/>
                  </a:solidFill>
                  <a:latin typeface="Arial" charset="0"/>
                  <a:ea typeface="ＭＳ Ｐゴシック" charset="0"/>
                </a:defRPr>
              </a:lvl4pPr>
              <a:lvl5pPr marL="2057400" indent="-228600" defTabSz="455613">
                <a:defRPr sz="2400">
                  <a:solidFill>
                    <a:schemeClr val="tx1"/>
                  </a:solidFill>
                  <a:latin typeface="Arial" charset="0"/>
                  <a:ea typeface="ＭＳ Ｐゴシック" charset="0"/>
                </a:defRPr>
              </a:lvl5pPr>
              <a:lvl6pPr marL="2514600" indent="-228600" defTabSz="455613"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455613"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455613"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455613" eaLnBrk="0" fontAlgn="base" hangingPunct="0">
                <a:spcBef>
                  <a:spcPct val="0"/>
                </a:spcBef>
                <a:spcAft>
                  <a:spcPct val="0"/>
                </a:spcAft>
                <a:defRPr sz="2400">
                  <a:solidFill>
                    <a:schemeClr val="tx1"/>
                  </a:solidFill>
                  <a:latin typeface="Arial" charset="0"/>
                  <a:ea typeface="ＭＳ Ｐゴシック" charset="0"/>
                </a:defRPr>
              </a:lvl9pPr>
            </a:lstStyle>
            <a:p>
              <a:pPr algn="ctr">
                <a:lnSpc>
                  <a:spcPct val="89000"/>
                </a:lnSpc>
              </a:pPr>
              <a:endParaRPr lang="it-IT" sz="1600" b="1">
                <a:solidFill>
                  <a:srgbClr val="000000"/>
                </a:solidFill>
              </a:endParaRPr>
            </a:p>
          </p:txBody>
        </p:sp>
        <p:sp>
          <p:nvSpPr>
            <p:cNvPr id="15382" name="Text Box 51"/>
            <p:cNvSpPr txBox="1">
              <a:spLocks noChangeArrowheads="1"/>
            </p:cNvSpPr>
            <p:nvPr/>
          </p:nvSpPr>
          <p:spPr bwMode="auto">
            <a:xfrm>
              <a:off x="344" y="1056"/>
              <a:ext cx="517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defTabSz="455613">
                <a:defRPr sz="2400">
                  <a:solidFill>
                    <a:schemeClr val="tx1"/>
                  </a:solidFill>
                  <a:latin typeface="Arial" charset="0"/>
                  <a:ea typeface="ＭＳ Ｐゴシック" charset="0"/>
                  <a:cs typeface="ＭＳ Ｐゴシック" charset="0"/>
                </a:defRPr>
              </a:lvl1pPr>
              <a:lvl2pPr marL="742950" indent="-285750" defTabSz="455613">
                <a:defRPr sz="2400">
                  <a:solidFill>
                    <a:schemeClr val="tx1"/>
                  </a:solidFill>
                  <a:latin typeface="Arial" charset="0"/>
                  <a:ea typeface="ＭＳ Ｐゴシック" charset="0"/>
                </a:defRPr>
              </a:lvl2pPr>
              <a:lvl3pPr marL="1143000" indent="-228600" defTabSz="455613">
                <a:defRPr sz="2400">
                  <a:solidFill>
                    <a:schemeClr val="tx1"/>
                  </a:solidFill>
                  <a:latin typeface="Arial" charset="0"/>
                  <a:ea typeface="ＭＳ Ｐゴシック" charset="0"/>
                </a:defRPr>
              </a:lvl3pPr>
              <a:lvl4pPr marL="1600200" indent="-228600" defTabSz="455613">
                <a:defRPr sz="2400">
                  <a:solidFill>
                    <a:schemeClr val="tx1"/>
                  </a:solidFill>
                  <a:latin typeface="Arial" charset="0"/>
                  <a:ea typeface="ＭＳ Ｐゴシック" charset="0"/>
                </a:defRPr>
              </a:lvl4pPr>
              <a:lvl5pPr marL="2057400" indent="-228600" defTabSz="455613">
                <a:defRPr sz="2400">
                  <a:solidFill>
                    <a:schemeClr val="tx1"/>
                  </a:solidFill>
                  <a:latin typeface="Arial" charset="0"/>
                  <a:ea typeface="ＭＳ Ｐゴシック" charset="0"/>
                </a:defRPr>
              </a:lvl5pPr>
              <a:lvl6pPr marL="2514600" indent="-228600" defTabSz="455613"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455613"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455613"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455613" eaLnBrk="0" fontAlgn="base" hangingPunct="0">
                <a:spcBef>
                  <a:spcPct val="0"/>
                </a:spcBef>
                <a:spcAft>
                  <a:spcPct val="0"/>
                </a:spcAft>
                <a:defRPr sz="2400">
                  <a:solidFill>
                    <a:schemeClr val="tx1"/>
                  </a:solidFill>
                  <a:latin typeface="Arial" charset="0"/>
                  <a:ea typeface="ＭＳ Ｐゴシック" charset="0"/>
                </a:defRPr>
              </a:lvl9pPr>
            </a:lstStyle>
            <a:p>
              <a:pPr algn="ctr">
                <a:lnSpc>
                  <a:spcPct val="89000"/>
                </a:lnSpc>
              </a:pPr>
              <a:r>
                <a:rPr lang="en-US" sz="2000" b="1" i="1">
                  <a:solidFill>
                    <a:srgbClr val="FFFFFF"/>
                  </a:solidFill>
                  <a:latin typeface="Myriad Roman" charset="0"/>
                </a:rPr>
                <a:t>Gene Methylation               </a:t>
              </a:r>
              <a:r>
                <a:rPr lang="en-US" sz="2000">
                  <a:solidFill>
                    <a:srgbClr val="FFFFFF"/>
                  </a:solidFill>
                  <a:latin typeface="Myriad Roman" charset="0"/>
                </a:rPr>
                <a:t>Mutations               Translocations</a:t>
              </a:r>
            </a:p>
          </p:txBody>
        </p:sp>
      </p:grpSp>
      <p:sp>
        <p:nvSpPr>
          <p:cNvPr id="67588" name="Rectangle 32"/>
          <p:cNvSpPr>
            <a:spLocks noChangeArrowheads="1"/>
          </p:cNvSpPr>
          <p:nvPr/>
        </p:nvSpPr>
        <p:spPr bwMode="auto">
          <a:xfrm>
            <a:off x="-577850" y="5292725"/>
            <a:ext cx="8116888" cy="30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45702" anchor="b"/>
          <a:lstStyle/>
          <a:p>
            <a:pPr defTabSz="457011">
              <a:lnSpc>
                <a:spcPct val="85000"/>
              </a:lnSpc>
              <a:spcAft>
                <a:spcPct val="20000"/>
              </a:spcAft>
              <a:defRPr/>
            </a:pPr>
            <a:endParaRPr lang="en-US" sz="1000" dirty="0">
              <a:solidFill>
                <a:prstClr val="black"/>
              </a:solidFill>
            </a:endParaRPr>
          </a:p>
        </p:txBody>
      </p:sp>
      <p:sp>
        <p:nvSpPr>
          <p:cNvPr id="988199" name="Rectangle 39"/>
          <p:cNvSpPr>
            <a:spLocks noChangeArrowheads="1"/>
          </p:cNvSpPr>
          <p:nvPr/>
        </p:nvSpPr>
        <p:spPr bwMode="auto">
          <a:xfrm>
            <a:off x="2630488" y="2936875"/>
            <a:ext cx="2665412"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0" tIns="45702" rIns="91400" bIns="45702">
            <a:spAutoFit/>
          </a:bodyPr>
          <a:lstStyle/>
          <a:p>
            <a:pPr algn="ctr" defTabSz="457011">
              <a:lnSpc>
                <a:spcPct val="89000"/>
              </a:lnSpc>
              <a:defRPr/>
            </a:pPr>
            <a:r>
              <a:rPr lang="en-US" sz="1400" b="1" dirty="0">
                <a:solidFill>
                  <a:prstClr val="black"/>
                </a:solidFill>
              </a:rPr>
              <a:t/>
            </a:r>
            <a:br>
              <a:rPr lang="en-US" sz="1400" b="1" dirty="0">
                <a:solidFill>
                  <a:prstClr val="black"/>
                </a:solidFill>
              </a:rPr>
            </a:br>
            <a:r>
              <a:rPr lang="en-US" sz="1000" b="1" dirty="0">
                <a:solidFill>
                  <a:prstClr val="black"/>
                </a:solidFill>
              </a:rPr>
              <a:t>Promotion of </a:t>
            </a:r>
            <a:br>
              <a:rPr lang="en-US" sz="1000" b="1" dirty="0">
                <a:solidFill>
                  <a:prstClr val="black"/>
                </a:solidFill>
              </a:rPr>
            </a:br>
            <a:r>
              <a:rPr lang="en-US" sz="1000" b="1" dirty="0">
                <a:solidFill>
                  <a:prstClr val="black"/>
                </a:solidFill>
              </a:rPr>
              <a:t>survival signals and </a:t>
            </a:r>
          </a:p>
          <a:p>
            <a:pPr algn="ctr" defTabSz="457011">
              <a:lnSpc>
                <a:spcPct val="89000"/>
              </a:lnSpc>
              <a:defRPr/>
            </a:pPr>
            <a:r>
              <a:rPr lang="en-US" sz="1000" b="1" dirty="0">
                <a:solidFill>
                  <a:prstClr val="black"/>
                </a:solidFill>
              </a:rPr>
              <a:t>evasion of apoptosis</a:t>
            </a:r>
          </a:p>
        </p:txBody>
      </p:sp>
      <p:sp>
        <p:nvSpPr>
          <p:cNvPr id="988200" name="Rectangle 40"/>
          <p:cNvSpPr>
            <a:spLocks noChangeArrowheads="1"/>
          </p:cNvSpPr>
          <p:nvPr/>
        </p:nvSpPr>
        <p:spPr bwMode="auto">
          <a:xfrm>
            <a:off x="7213600" y="4840288"/>
            <a:ext cx="1778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0" tIns="45702" rIns="91400" bIns="45702">
            <a:spAutoFit/>
          </a:bodyPr>
          <a:lstStyle/>
          <a:p>
            <a:pPr algn="ctr" defTabSz="457011">
              <a:lnSpc>
                <a:spcPct val="89000"/>
              </a:lnSpc>
              <a:defRPr/>
            </a:pPr>
            <a:r>
              <a:rPr lang="en-US" sz="1000" b="1" dirty="0">
                <a:solidFill>
                  <a:srgbClr val="FFFFFF"/>
                </a:solidFill>
              </a:rPr>
              <a:t>Tissue invasion </a:t>
            </a:r>
          </a:p>
          <a:p>
            <a:pPr algn="ctr" defTabSz="457011">
              <a:lnSpc>
                <a:spcPct val="89000"/>
              </a:lnSpc>
              <a:defRPr/>
            </a:pPr>
            <a:r>
              <a:rPr lang="en-US" sz="1000" b="1" dirty="0">
                <a:solidFill>
                  <a:srgbClr val="FFFFFF"/>
                </a:solidFill>
              </a:rPr>
              <a:t>and metastasis</a:t>
            </a:r>
          </a:p>
        </p:txBody>
      </p:sp>
      <p:sp>
        <p:nvSpPr>
          <p:cNvPr id="988201" name="Rectangle 41"/>
          <p:cNvSpPr>
            <a:spLocks noChangeArrowheads="1"/>
          </p:cNvSpPr>
          <p:nvPr/>
        </p:nvSpPr>
        <p:spPr bwMode="auto">
          <a:xfrm>
            <a:off x="4997450" y="2738438"/>
            <a:ext cx="19716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0" tIns="45702" rIns="91400" bIns="45702">
            <a:spAutoFit/>
          </a:bodyPr>
          <a:lstStyle/>
          <a:p>
            <a:pPr algn="ctr" defTabSz="457011">
              <a:lnSpc>
                <a:spcPct val="89000"/>
              </a:lnSpc>
              <a:defRPr/>
            </a:pPr>
            <a:r>
              <a:rPr lang="en-US" sz="1000" b="1" dirty="0">
                <a:solidFill>
                  <a:prstClr val="black"/>
                </a:solidFill>
              </a:rPr>
              <a:t>Limitless potential </a:t>
            </a:r>
            <a:br>
              <a:rPr lang="en-US" sz="1000" b="1" dirty="0">
                <a:solidFill>
                  <a:prstClr val="black"/>
                </a:solidFill>
              </a:rPr>
            </a:br>
            <a:r>
              <a:rPr lang="en-US" sz="1000" b="1" dirty="0">
                <a:solidFill>
                  <a:prstClr val="black"/>
                </a:solidFill>
              </a:rPr>
              <a:t>for replication</a:t>
            </a:r>
          </a:p>
        </p:txBody>
      </p:sp>
      <p:sp>
        <p:nvSpPr>
          <p:cNvPr id="988202" name="Rectangle 42"/>
          <p:cNvSpPr>
            <a:spLocks noChangeArrowheads="1"/>
          </p:cNvSpPr>
          <p:nvPr/>
        </p:nvSpPr>
        <p:spPr bwMode="auto">
          <a:xfrm>
            <a:off x="4260850" y="4108450"/>
            <a:ext cx="30511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0" tIns="45702" rIns="91400" bIns="45702">
            <a:spAutoFit/>
          </a:bodyPr>
          <a:lstStyle/>
          <a:p>
            <a:pPr algn="ctr" defTabSz="457011">
              <a:lnSpc>
                <a:spcPct val="80000"/>
              </a:lnSpc>
              <a:defRPr/>
            </a:pPr>
            <a:r>
              <a:rPr lang="en-US" sz="1000" b="1" dirty="0">
                <a:solidFill>
                  <a:prstClr val="white"/>
                </a:solidFill>
              </a:rPr>
              <a:t>Vascular </a:t>
            </a:r>
            <a:br>
              <a:rPr lang="en-US" sz="1000" b="1" dirty="0">
                <a:solidFill>
                  <a:prstClr val="white"/>
                </a:solidFill>
              </a:rPr>
            </a:br>
            <a:r>
              <a:rPr lang="en-US" sz="1000" b="1" dirty="0">
                <a:solidFill>
                  <a:prstClr val="white"/>
                </a:solidFill>
              </a:rPr>
              <a:t>recruitment  </a:t>
            </a:r>
            <a:br>
              <a:rPr lang="en-US" sz="1000" b="1" dirty="0">
                <a:solidFill>
                  <a:prstClr val="white"/>
                </a:solidFill>
              </a:rPr>
            </a:br>
            <a:r>
              <a:rPr lang="en-US" sz="1000" b="1" dirty="0">
                <a:solidFill>
                  <a:prstClr val="white"/>
                </a:solidFill>
              </a:rPr>
              <a:t>and endothelial </a:t>
            </a:r>
            <a:br>
              <a:rPr lang="en-US" sz="1000" b="1" dirty="0">
                <a:solidFill>
                  <a:prstClr val="white"/>
                </a:solidFill>
              </a:rPr>
            </a:br>
            <a:r>
              <a:rPr lang="en-US" sz="1000" b="1" dirty="0">
                <a:solidFill>
                  <a:prstClr val="white"/>
                </a:solidFill>
              </a:rPr>
              <a:t>cell growth</a:t>
            </a:r>
          </a:p>
        </p:txBody>
      </p:sp>
      <p:sp>
        <p:nvSpPr>
          <p:cNvPr id="988213" name="Rectangle 53"/>
          <p:cNvSpPr>
            <a:spLocks noChangeArrowheads="1"/>
          </p:cNvSpPr>
          <p:nvPr/>
        </p:nvSpPr>
        <p:spPr bwMode="auto">
          <a:xfrm>
            <a:off x="496888" y="3317875"/>
            <a:ext cx="244316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0" tIns="45702" rIns="91400" bIns="45702">
            <a:spAutoFit/>
          </a:bodyPr>
          <a:lstStyle/>
          <a:p>
            <a:pPr algn="ctr" defTabSz="457011">
              <a:lnSpc>
                <a:spcPct val="89000"/>
              </a:lnSpc>
              <a:defRPr/>
            </a:pPr>
            <a:r>
              <a:rPr lang="en-US" sz="1000" b="1" dirty="0">
                <a:solidFill>
                  <a:prstClr val="black"/>
                </a:solidFill>
              </a:rPr>
              <a:t>Cellular proliferation through independent growth signaling</a:t>
            </a:r>
          </a:p>
        </p:txBody>
      </p:sp>
      <p:sp>
        <p:nvSpPr>
          <p:cNvPr id="67595" name="Rectangle 27"/>
          <p:cNvSpPr>
            <a:spLocks noChangeArrowheads="1"/>
          </p:cNvSpPr>
          <p:nvPr/>
        </p:nvSpPr>
        <p:spPr bwMode="auto">
          <a:xfrm>
            <a:off x="5745163" y="6237312"/>
            <a:ext cx="3398837" cy="404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45702" anchor="b"/>
          <a:lstStyle/>
          <a:p>
            <a:pPr defTabSz="457011">
              <a:lnSpc>
                <a:spcPct val="85000"/>
              </a:lnSpc>
              <a:spcAft>
                <a:spcPct val="20000"/>
              </a:spcAft>
              <a:defRPr/>
            </a:pPr>
            <a:r>
              <a:rPr lang="en-US" sz="1000" b="1" dirty="0">
                <a:solidFill>
                  <a:srgbClr val="DEDEDE">
                    <a:lumMod val="10000"/>
                  </a:srgbClr>
                </a:solidFill>
              </a:rPr>
              <a:t>Adapted from Weinberg RA. </a:t>
            </a:r>
            <a:r>
              <a:rPr lang="en-US" sz="1000" b="1" i="1" dirty="0" err="1">
                <a:solidFill>
                  <a:srgbClr val="DEDEDE">
                    <a:lumMod val="10000"/>
                  </a:srgbClr>
                </a:solidFill>
              </a:rPr>
              <a:t>Sci</a:t>
            </a:r>
            <a:r>
              <a:rPr lang="en-US" sz="1000" b="1" i="1" dirty="0">
                <a:solidFill>
                  <a:srgbClr val="DEDEDE">
                    <a:lumMod val="10000"/>
                  </a:srgbClr>
                </a:solidFill>
              </a:rPr>
              <a:t> Am. </a:t>
            </a:r>
            <a:r>
              <a:rPr lang="en-US" sz="1000" b="1" dirty="0">
                <a:solidFill>
                  <a:srgbClr val="DEDEDE">
                    <a:lumMod val="10000"/>
                  </a:srgbClr>
                </a:solidFill>
              </a:rPr>
              <a:t>1996</a:t>
            </a:r>
            <a:r>
              <a:rPr lang="en-US" sz="1000" b="1" i="1" dirty="0">
                <a:solidFill>
                  <a:srgbClr val="DEDEDE">
                    <a:lumMod val="10000"/>
                  </a:srgbClr>
                </a:solidFill>
              </a:rPr>
              <a:t>;</a:t>
            </a:r>
            <a:r>
              <a:rPr lang="en-US" sz="1000" b="1" dirty="0">
                <a:solidFill>
                  <a:srgbClr val="DEDEDE">
                    <a:lumMod val="10000"/>
                  </a:srgbClr>
                </a:solidFill>
              </a:rPr>
              <a:t>275:62-70. </a:t>
            </a:r>
          </a:p>
        </p:txBody>
      </p:sp>
      <p:sp>
        <p:nvSpPr>
          <p:cNvPr id="4" name="TextBox 3"/>
          <p:cNvSpPr txBox="1"/>
          <p:nvPr/>
        </p:nvSpPr>
        <p:spPr>
          <a:xfrm>
            <a:off x="573088" y="4689475"/>
            <a:ext cx="3290887" cy="523875"/>
          </a:xfrm>
          <a:prstGeom prst="rect">
            <a:avLst/>
          </a:prstGeom>
          <a:solidFill>
            <a:schemeClr val="bg1">
              <a:lumMod val="50000"/>
            </a:schemeClr>
          </a:solidFill>
        </p:spPr>
        <p:txBody>
          <a:bodyPr wrap="none" lIns="91400" tIns="45702" rIns="91400" bIns="45702">
            <a:spAutoFit/>
          </a:bodyPr>
          <a:lstStyle/>
          <a:p>
            <a:pPr defTabSz="457011">
              <a:defRPr/>
            </a:pPr>
            <a:r>
              <a:rPr lang="en-US" sz="2800" dirty="0">
                <a:solidFill>
                  <a:srgbClr val="FFFFFF"/>
                </a:solidFill>
              </a:rPr>
              <a:t>Bronchial Epithelium</a:t>
            </a:r>
          </a:p>
        </p:txBody>
      </p:sp>
      <p:sp>
        <p:nvSpPr>
          <p:cNvPr id="25" name="CasellaDiTesto 24"/>
          <p:cNvSpPr txBox="1"/>
          <p:nvPr/>
        </p:nvSpPr>
        <p:spPr>
          <a:xfrm>
            <a:off x="1547664" y="404664"/>
            <a:ext cx="6087564" cy="954107"/>
          </a:xfrm>
          <a:prstGeom prst="rect">
            <a:avLst/>
          </a:prstGeom>
          <a:noFill/>
        </p:spPr>
        <p:txBody>
          <a:bodyPr wrap="none" rtlCol="0">
            <a:spAutoFit/>
          </a:bodyPr>
          <a:lstStyle/>
          <a:p>
            <a:r>
              <a:rPr lang="it-IT" sz="2800" b="1" dirty="0" err="1" smtClean="0">
                <a:solidFill>
                  <a:srgbClr val="0000CC"/>
                </a:solidFill>
              </a:rPr>
              <a:t>Tumor</a:t>
            </a:r>
            <a:r>
              <a:rPr lang="it-IT" sz="2800" b="1" dirty="0" smtClean="0">
                <a:solidFill>
                  <a:srgbClr val="0000CC"/>
                </a:solidFill>
              </a:rPr>
              <a:t> </a:t>
            </a:r>
            <a:r>
              <a:rPr lang="it-IT" sz="2800" b="1" dirty="0" err="1" smtClean="0">
                <a:solidFill>
                  <a:srgbClr val="0000CC"/>
                </a:solidFill>
              </a:rPr>
              <a:t>angiogenesis</a:t>
            </a:r>
            <a:r>
              <a:rPr lang="it-IT" sz="2800" b="1" dirty="0" smtClean="0">
                <a:solidFill>
                  <a:srgbClr val="0000CC"/>
                </a:solidFill>
              </a:rPr>
              <a:t> play a </a:t>
            </a:r>
            <a:r>
              <a:rPr lang="it-IT" sz="2800" b="1" dirty="0" err="1" smtClean="0">
                <a:solidFill>
                  <a:srgbClr val="0000CC"/>
                </a:solidFill>
              </a:rPr>
              <a:t>relevant</a:t>
            </a:r>
            <a:r>
              <a:rPr lang="it-IT" sz="2800" b="1" dirty="0" smtClean="0">
                <a:solidFill>
                  <a:srgbClr val="0000CC"/>
                </a:solidFill>
              </a:rPr>
              <a:t> </a:t>
            </a:r>
            <a:r>
              <a:rPr lang="it-IT" sz="2800" b="1" dirty="0" err="1" smtClean="0">
                <a:solidFill>
                  <a:srgbClr val="0000CC"/>
                </a:solidFill>
              </a:rPr>
              <a:t>role</a:t>
            </a:r>
            <a:endParaRPr lang="it-IT" sz="2800" b="1" dirty="0" smtClean="0">
              <a:solidFill>
                <a:srgbClr val="0000CC"/>
              </a:solidFill>
            </a:endParaRPr>
          </a:p>
          <a:p>
            <a:r>
              <a:rPr lang="it-IT" sz="2800" b="1" dirty="0" smtClean="0">
                <a:solidFill>
                  <a:srgbClr val="0000CC"/>
                </a:solidFill>
              </a:rPr>
              <a:t> in </a:t>
            </a:r>
            <a:r>
              <a:rPr lang="it-IT" sz="2800" b="1" dirty="0" err="1" smtClean="0">
                <a:solidFill>
                  <a:srgbClr val="0000CC"/>
                </a:solidFill>
              </a:rPr>
              <a:t>lung</a:t>
            </a:r>
            <a:r>
              <a:rPr lang="it-IT" sz="2800" b="1" dirty="0" smtClean="0">
                <a:solidFill>
                  <a:srgbClr val="0000CC"/>
                </a:solidFill>
              </a:rPr>
              <a:t> </a:t>
            </a:r>
            <a:r>
              <a:rPr lang="it-IT" sz="2800" b="1" dirty="0" err="1" smtClean="0">
                <a:solidFill>
                  <a:srgbClr val="0000CC"/>
                </a:solidFill>
              </a:rPr>
              <a:t>cancer</a:t>
            </a:r>
            <a:r>
              <a:rPr lang="it-IT" sz="2800" b="1" dirty="0" smtClean="0">
                <a:solidFill>
                  <a:srgbClr val="0000CC"/>
                </a:solidFill>
              </a:rPr>
              <a:t> </a:t>
            </a:r>
            <a:r>
              <a:rPr lang="it-IT" sz="2800" b="1" dirty="0" err="1" smtClean="0">
                <a:solidFill>
                  <a:srgbClr val="0000CC"/>
                </a:solidFill>
              </a:rPr>
              <a:t>growth</a:t>
            </a:r>
            <a:r>
              <a:rPr lang="it-IT" sz="2800" b="1" dirty="0" smtClean="0">
                <a:solidFill>
                  <a:srgbClr val="0000CC"/>
                </a:solidFill>
              </a:rPr>
              <a:t> and </a:t>
            </a:r>
            <a:r>
              <a:rPr lang="it-IT" sz="2800" b="1" dirty="0" err="1" smtClean="0">
                <a:solidFill>
                  <a:srgbClr val="0000CC"/>
                </a:solidFill>
              </a:rPr>
              <a:t>progression</a:t>
            </a:r>
            <a:endParaRPr lang="it-IT" sz="2800" b="1" dirty="0">
              <a:solidFill>
                <a:srgbClr val="0000CC"/>
              </a:solidFill>
            </a:endParaRPr>
          </a:p>
        </p:txBody>
      </p:sp>
    </p:spTree>
    <p:extLst>
      <p:ext uri="{BB962C8B-B14F-4D97-AF65-F5344CB8AC3E}">
        <p14:creationId xmlns:p14="http://schemas.microsoft.com/office/powerpoint/2010/main" val="2437850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88213"/>
                                        </p:tgtEl>
                                        <p:attrNameLst>
                                          <p:attrName>style.visibility</p:attrName>
                                        </p:attrNameLst>
                                      </p:cBhvr>
                                      <p:to>
                                        <p:strVal val="visible"/>
                                      </p:to>
                                    </p:set>
                                    <p:animEffect transition="in" filter="fade">
                                      <p:cBhvr>
                                        <p:cTn id="12" dur="300"/>
                                        <p:tgtEl>
                                          <p:spTgt spid="988213"/>
                                        </p:tgtEl>
                                      </p:cBhvr>
                                    </p:animEffect>
                                  </p:childTnLst>
                                </p:cTn>
                              </p:par>
                            </p:childTnLst>
                          </p:cTn>
                        </p:par>
                        <p:par>
                          <p:cTn id="13" fill="hold" nodeType="afterGroup">
                            <p:stCondLst>
                              <p:cond delay="300"/>
                            </p:stCondLst>
                            <p:childTnLst>
                              <p:par>
                                <p:cTn id="14" presetID="10" presetClass="entr" presetSubtype="0" fill="hold" grpId="0" nodeType="afterEffect">
                                  <p:stCondLst>
                                    <p:cond delay="0"/>
                                  </p:stCondLst>
                                  <p:childTnLst>
                                    <p:set>
                                      <p:cBhvr>
                                        <p:cTn id="15" dur="1" fill="hold">
                                          <p:stCondLst>
                                            <p:cond delay="0"/>
                                          </p:stCondLst>
                                        </p:cTn>
                                        <p:tgtEl>
                                          <p:spTgt spid="988199"/>
                                        </p:tgtEl>
                                        <p:attrNameLst>
                                          <p:attrName>style.visibility</p:attrName>
                                        </p:attrNameLst>
                                      </p:cBhvr>
                                      <p:to>
                                        <p:strVal val="visible"/>
                                      </p:to>
                                    </p:set>
                                    <p:animEffect transition="in" filter="fade">
                                      <p:cBhvr>
                                        <p:cTn id="16" dur="300"/>
                                        <p:tgtEl>
                                          <p:spTgt spid="988199"/>
                                        </p:tgtEl>
                                      </p:cBhvr>
                                    </p:animEffect>
                                  </p:childTnLst>
                                </p:cTn>
                              </p:par>
                            </p:childTnLst>
                          </p:cTn>
                        </p:par>
                        <p:par>
                          <p:cTn id="17" fill="hold" nodeType="afterGroup">
                            <p:stCondLst>
                              <p:cond delay="600"/>
                            </p:stCondLst>
                            <p:childTnLst>
                              <p:par>
                                <p:cTn id="18" presetID="10" presetClass="entr" presetSubtype="0" fill="hold" grpId="0" nodeType="afterEffect">
                                  <p:stCondLst>
                                    <p:cond delay="0"/>
                                  </p:stCondLst>
                                  <p:childTnLst>
                                    <p:set>
                                      <p:cBhvr>
                                        <p:cTn id="19" dur="1" fill="hold">
                                          <p:stCondLst>
                                            <p:cond delay="0"/>
                                          </p:stCondLst>
                                        </p:cTn>
                                        <p:tgtEl>
                                          <p:spTgt spid="988202"/>
                                        </p:tgtEl>
                                        <p:attrNameLst>
                                          <p:attrName>style.visibility</p:attrName>
                                        </p:attrNameLst>
                                      </p:cBhvr>
                                      <p:to>
                                        <p:strVal val="visible"/>
                                      </p:to>
                                    </p:set>
                                    <p:animEffect transition="in" filter="fade">
                                      <p:cBhvr>
                                        <p:cTn id="20" dur="300"/>
                                        <p:tgtEl>
                                          <p:spTgt spid="988202"/>
                                        </p:tgtEl>
                                      </p:cBhvr>
                                    </p:animEffect>
                                  </p:childTnLst>
                                </p:cTn>
                              </p:par>
                            </p:childTnLst>
                          </p:cTn>
                        </p:par>
                        <p:par>
                          <p:cTn id="21" fill="hold" nodeType="afterGroup">
                            <p:stCondLst>
                              <p:cond delay="900"/>
                            </p:stCondLst>
                            <p:childTnLst>
                              <p:par>
                                <p:cTn id="22" presetID="10" presetClass="entr" presetSubtype="0" fill="hold" grpId="0" nodeType="afterEffect">
                                  <p:stCondLst>
                                    <p:cond delay="0"/>
                                  </p:stCondLst>
                                  <p:childTnLst>
                                    <p:set>
                                      <p:cBhvr>
                                        <p:cTn id="23" dur="1" fill="hold">
                                          <p:stCondLst>
                                            <p:cond delay="0"/>
                                          </p:stCondLst>
                                        </p:cTn>
                                        <p:tgtEl>
                                          <p:spTgt spid="988201"/>
                                        </p:tgtEl>
                                        <p:attrNameLst>
                                          <p:attrName>style.visibility</p:attrName>
                                        </p:attrNameLst>
                                      </p:cBhvr>
                                      <p:to>
                                        <p:strVal val="visible"/>
                                      </p:to>
                                    </p:set>
                                    <p:animEffect transition="in" filter="fade">
                                      <p:cBhvr>
                                        <p:cTn id="24" dur="300"/>
                                        <p:tgtEl>
                                          <p:spTgt spid="988201"/>
                                        </p:tgtEl>
                                      </p:cBhvr>
                                    </p:animEffect>
                                  </p:childTnLst>
                                </p:cTn>
                              </p:par>
                            </p:childTnLst>
                          </p:cTn>
                        </p:par>
                        <p:par>
                          <p:cTn id="25" fill="hold" nodeType="afterGroup">
                            <p:stCondLst>
                              <p:cond delay="1200"/>
                            </p:stCondLst>
                            <p:childTnLst>
                              <p:par>
                                <p:cTn id="26" presetID="10" presetClass="entr" presetSubtype="0" fill="hold" grpId="0" nodeType="afterEffect">
                                  <p:stCondLst>
                                    <p:cond delay="0"/>
                                  </p:stCondLst>
                                  <p:childTnLst>
                                    <p:set>
                                      <p:cBhvr>
                                        <p:cTn id="27" dur="1" fill="hold">
                                          <p:stCondLst>
                                            <p:cond delay="0"/>
                                          </p:stCondLst>
                                        </p:cTn>
                                        <p:tgtEl>
                                          <p:spTgt spid="988200"/>
                                        </p:tgtEl>
                                        <p:attrNameLst>
                                          <p:attrName>style.visibility</p:attrName>
                                        </p:attrNameLst>
                                      </p:cBhvr>
                                      <p:to>
                                        <p:strVal val="visible"/>
                                      </p:to>
                                    </p:set>
                                    <p:animEffect transition="in" filter="fade">
                                      <p:cBhvr>
                                        <p:cTn id="28" dur="300"/>
                                        <p:tgtEl>
                                          <p:spTgt spid="9882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8199" grpId="0"/>
      <p:bldP spid="988200" grpId="0"/>
      <p:bldP spid="988201" grpId="0"/>
      <p:bldP spid="988202" grpId="0"/>
      <p:bldP spid="988213" grpId="0"/>
    </p:bld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qtGjQQbhyUmzcX6Akloo2Q"/>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xyE63MU.F0yFrqedgZ0s4A"/>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TTu705ykSUyTgSYxNmwHrA"/>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2f8741_5kC.HQ5fhx5oHg"/>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q4gF8C7epkaLLRNVTmt4Bg"/>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UsqPhyUv7k.jxrYEQLXbZQ"/>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_LlbCJZEi02ZhIA0fx2mwg"/>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D4iFz4NqPEemGfszD0TXJA"/>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ec8laakiQEuiV5qVY4Mi2g"/>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Yf92co7sb0u4hKKZdgbuYg"/>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hTIpfZraXkOHklAjdGZsVw"/>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Vd8sfZL_QUWfJtQuZmogHg"/>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C1IYsbsZ3US_Y6fokLn0Yg"/>
</p:tagLst>
</file>

<file path=ppt/theme/theme1.xml><?xml version="1.0" encoding="utf-8"?>
<a:theme xmlns:a="http://schemas.openxmlformats.org/drawingml/2006/main" name="20_Custom Design">
  <a:themeElements>
    <a:clrScheme name="ONC Theme">
      <a:dk1>
        <a:srgbClr val="CDCDCF"/>
      </a:dk1>
      <a:lt1>
        <a:srgbClr val="FFFFFF"/>
      </a:lt1>
      <a:dk2>
        <a:srgbClr val="00003E"/>
      </a:dk2>
      <a:lt2>
        <a:srgbClr val="F8F45A"/>
      </a:lt2>
      <a:accent1>
        <a:srgbClr val="12AD2B"/>
      </a:accent1>
      <a:accent2>
        <a:srgbClr val="5AAACE"/>
      </a:accent2>
      <a:accent3>
        <a:srgbClr val="F6A108"/>
      </a:accent3>
      <a:accent4>
        <a:srgbClr val="4FAD26"/>
      </a:accent4>
      <a:accent5>
        <a:srgbClr val="2B85B8"/>
      </a:accent5>
      <a:accent6>
        <a:srgbClr val="8B3D9A"/>
      </a:accent6>
      <a:hlink>
        <a:srgbClr val="F6A108"/>
      </a:hlink>
      <a:folHlink>
        <a:srgbClr val="8B3D9A"/>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90000"/>
          </a:lnSpc>
          <a:spcBef>
            <a:spcPct val="35000"/>
          </a:spcBef>
          <a:spcAft>
            <a:spcPct val="25000"/>
          </a:spcAft>
          <a:buClr>
            <a:schemeClr val="folHlink"/>
          </a:buClr>
          <a:buSzTx/>
          <a:buFont typeface="Arial" charset="0"/>
          <a:buChar char="•"/>
          <a:tabLst/>
          <a:defRPr kumimoji="0" lang="en-US" sz="1800" b="1" i="0" u="none" strike="noStrike" cap="none" normalizeH="0" baseline="0" smtClean="0">
            <a:ln>
              <a:noFill/>
            </a:ln>
            <a:solidFill>
              <a:schemeClr val="tx1"/>
            </a:solidFill>
            <a:effectLst/>
            <a:latin typeface="Arial" charset="0"/>
          </a:defRPr>
        </a:defPPr>
      </a:lstStyle>
    </a:spDef>
    <a:lnDef>
      <a:spPr bwMode="auto">
        <a:noFill/>
        <a:ln w="28575" cap="flat" cmpd="sng" algn="ctr">
          <a:solidFill>
            <a:schemeClr val="accent1"/>
          </a:solidFill>
          <a:prstDash val="solid"/>
          <a:round/>
          <a:headEnd type="none" w="med" len="med"/>
          <a:tailEnd type="none" w="med" len="med"/>
        </a:ln>
        <a:effectLst/>
      </a:spPr>
      <a:bodyPr/>
      <a:lstStyle/>
    </a:lnDef>
    <a:txDef>
      <a:spPr>
        <a:noFill/>
      </a:spPr>
      <a:bodyPr wrap="none" rtlCol="0">
        <a:spAutoFit/>
      </a:bodyPr>
      <a:lstStyle>
        <a:defPPr>
          <a:buNone/>
          <a:defRPr b="0" dirty="0"/>
        </a:defPPr>
      </a:lstStyle>
    </a:txDef>
  </a:objectDefaults>
  <a:extraClrSchemeLst>
    <a:extraClrScheme>
      <a:clrScheme name="Custom Design 1">
        <a:dk1>
          <a:srgbClr val="CDCDCF"/>
        </a:dk1>
        <a:lt1>
          <a:srgbClr val="FFFFFF"/>
        </a:lt1>
        <a:dk2>
          <a:srgbClr val="09003E"/>
        </a:dk2>
        <a:lt2>
          <a:srgbClr val="F2F23A"/>
        </a:lt2>
        <a:accent1>
          <a:srgbClr val="12AD2B"/>
        </a:accent1>
        <a:accent2>
          <a:srgbClr val="5AAACE"/>
        </a:accent2>
        <a:accent3>
          <a:srgbClr val="AAAAAF"/>
        </a:accent3>
        <a:accent4>
          <a:srgbClr val="DADADA"/>
        </a:accent4>
        <a:accent5>
          <a:srgbClr val="AAD3AC"/>
        </a:accent5>
        <a:accent6>
          <a:srgbClr val="519ABA"/>
        </a:accent6>
        <a:hlink>
          <a:srgbClr val="F6A108"/>
        </a:hlink>
        <a:folHlink>
          <a:srgbClr val="2B85B8"/>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rende98">
  <a:themeElements>
    <a:clrScheme name="">
      <a:dk1>
        <a:srgbClr val="000000"/>
      </a:dk1>
      <a:lt1>
        <a:srgbClr val="FFFFFF"/>
      </a:lt1>
      <a:dk2>
        <a:srgbClr val="114FFB"/>
      </a:dk2>
      <a:lt2>
        <a:srgbClr val="FAFD00"/>
      </a:lt2>
      <a:accent1>
        <a:srgbClr val="618FFD"/>
      </a:accent1>
      <a:accent2>
        <a:srgbClr val="00AE00"/>
      </a:accent2>
      <a:accent3>
        <a:srgbClr val="AAB2FD"/>
      </a:accent3>
      <a:accent4>
        <a:srgbClr val="DADADA"/>
      </a:accent4>
      <a:accent5>
        <a:srgbClr val="B7C6FE"/>
      </a:accent5>
      <a:accent6>
        <a:srgbClr val="009D00"/>
      </a:accent6>
      <a:hlink>
        <a:srgbClr val="FC0128"/>
      </a:hlink>
      <a:folHlink>
        <a:srgbClr val="FE9B03"/>
      </a:folHlink>
    </a:clrScheme>
    <a:fontScheme name="1_rende98">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rende98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rende98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1_rende98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rende98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rende98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rende98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1_rende98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Tema di Office">
  <a:themeElements>
    <a:clrScheme name="Tramonto">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Vial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PazAres_S124_ASCO_Oral_05-18-12_for submission">
  <a:themeElements>
    <a:clrScheme name="OnScreen White Bkgrnd-No Color 2">
      <a:dk1>
        <a:srgbClr val="000099"/>
      </a:dk1>
      <a:lt1>
        <a:srgbClr val="FFFF00"/>
      </a:lt1>
      <a:dk2>
        <a:srgbClr val="0033CC"/>
      </a:dk2>
      <a:lt2>
        <a:srgbClr val="FFFF00"/>
      </a:lt2>
      <a:accent1>
        <a:srgbClr val="00FEFB"/>
      </a:accent1>
      <a:accent2>
        <a:srgbClr val="FF6333"/>
      </a:accent2>
      <a:accent3>
        <a:srgbClr val="AAADE2"/>
      </a:accent3>
      <a:accent4>
        <a:srgbClr val="DADA00"/>
      </a:accent4>
      <a:accent5>
        <a:srgbClr val="AAFEFD"/>
      </a:accent5>
      <a:accent6>
        <a:srgbClr val="E7592D"/>
      </a:accent6>
      <a:hlink>
        <a:srgbClr val="B65FF9"/>
      </a:hlink>
      <a:folHlink>
        <a:srgbClr val="FAFD00"/>
      </a:folHlink>
    </a:clrScheme>
    <a:fontScheme name="OnScreen White Bkgrnd-No Colo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none" lIns="0" tIns="0" rIns="0" bIns="0" numCol="1" anchor="ctr" anchorCtr="0" compatLnSpc="1">
        <a:prstTxWarp prst="textNoShape">
          <a:avLst/>
        </a:prstTxWarp>
      </a:bodyPr>
      <a:lstStyle>
        <a:defPPr marL="0" marR="0" indent="0" algn="ctr" defTabSz="914400" rtl="0" eaLnBrk="0" fontAlgn="base" latinLnBrk="0" hangingPunct="0">
          <a:lnSpc>
            <a:spcPct val="95000"/>
          </a:lnSpc>
          <a:spcBef>
            <a:spcPct val="0"/>
          </a:spcBef>
          <a:spcAft>
            <a:spcPct val="0"/>
          </a:spcAft>
          <a:buClrTx/>
          <a:buSzTx/>
          <a:buFontTx/>
          <a:buNone/>
          <a:tabLst/>
          <a:defRPr kumimoji="0" lang="en-US" altLang="en-US" sz="2600" b="0" i="0" u="none" strike="noStrike" cap="none" normalizeH="0" baseline="0" smtClean="0">
            <a:ln>
              <a:noFill/>
            </a:ln>
            <a:solidFill>
              <a:schemeClr val="folHlink"/>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none" lIns="0" tIns="0" rIns="0" bIns="0" numCol="1" anchor="ctr" anchorCtr="0" compatLnSpc="1">
        <a:prstTxWarp prst="textNoShape">
          <a:avLst/>
        </a:prstTxWarp>
      </a:bodyPr>
      <a:lstStyle>
        <a:defPPr marL="0" marR="0" indent="0" algn="ctr" defTabSz="914400" rtl="0" eaLnBrk="0" fontAlgn="base" latinLnBrk="0" hangingPunct="0">
          <a:lnSpc>
            <a:spcPct val="95000"/>
          </a:lnSpc>
          <a:spcBef>
            <a:spcPct val="0"/>
          </a:spcBef>
          <a:spcAft>
            <a:spcPct val="0"/>
          </a:spcAft>
          <a:buClrTx/>
          <a:buSzTx/>
          <a:buFontTx/>
          <a:buNone/>
          <a:tabLst/>
          <a:defRPr kumimoji="0" lang="en-US" altLang="en-US" sz="2600" b="0" i="0" u="none" strike="noStrike" cap="none" normalizeH="0" baseline="0" smtClean="0">
            <a:ln>
              <a:noFill/>
            </a:ln>
            <a:solidFill>
              <a:schemeClr val="folHlink"/>
            </a:solidFill>
            <a:effectLst/>
            <a:latin typeface="Arial" charset="0"/>
          </a:defRPr>
        </a:defPPr>
      </a:lstStyle>
    </a:lnDef>
  </a:objectDefaults>
  <a:extraClrSchemeLst>
    <a:extraClrScheme>
      <a:clrScheme name="OnScreen White Bkgrnd-No Color 1">
        <a:dk1>
          <a:srgbClr val="000000"/>
        </a:dk1>
        <a:lt1>
          <a:srgbClr val="FFFFFF"/>
        </a:lt1>
        <a:dk2>
          <a:srgbClr val="000000"/>
        </a:dk2>
        <a:lt2>
          <a:srgbClr val="000099"/>
        </a:lt2>
        <a:accent1>
          <a:srgbClr val="00FEFB"/>
        </a:accent1>
        <a:accent2>
          <a:srgbClr val="FF6333"/>
        </a:accent2>
        <a:accent3>
          <a:srgbClr val="FFFFFF"/>
        </a:accent3>
        <a:accent4>
          <a:srgbClr val="000000"/>
        </a:accent4>
        <a:accent5>
          <a:srgbClr val="AAFEFD"/>
        </a:accent5>
        <a:accent6>
          <a:srgbClr val="E7592D"/>
        </a:accent6>
        <a:hlink>
          <a:srgbClr val="B65FF9"/>
        </a:hlink>
        <a:folHlink>
          <a:srgbClr val="FAFD00"/>
        </a:folHlink>
      </a:clrScheme>
      <a:clrMap bg1="lt1" tx1="dk1" bg2="lt2" tx2="dk2" accent1="accent1" accent2="accent2" accent3="accent3" accent4="accent4" accent5="accent5" accent6="accent6" hlink="hlink" folHlink="folHlink"/>
    </a:extraClrScheme>
    <a:extraClrScheme>
      <a:clrScheme name="OnScreen White Bkgrnd-No Color 2">
        <a:dk1>
          <a:srgbClr val="000099"/>
        </a:dk1>
        <a:lt1>
          <a:srgbClr val="FFFF00"/>
        </a:lt1>
        <a:dk2>
          <a:srgbClr val="0033CC"/>
        </a:dk2>
        <a:lt2>
          <a:srgbClr val="FFFF00"/>
        </a:lt2>
        <a:accent1>
          <a:srgbClr val="00FEFB"/>
        </a:accent1>
        <a:accent2>
          <a:srgbClr val="FF6333"/>
        </a:accent2>
        <a:accent3>
          <a:srgbClr val="AAADE2"/>
        </a:accent3>
        <a:accent4>
          <a:srgbClr val="DADA00"/>
        </a:accent4>
        <a:accent5>
          <a:srgbClr val="AAFEFD"/>
        </a:accent5>
        <a:accent6>
          <a:srgbClr val="E7592D"/>
        </a:accent6>
        <a:hlink>
          <a:srgbClr val="B65FF9"/>
        </a:hlink>
        <a:folHlink>
          <a:srgbClr val="FAFD0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PazAres_S124_ASCO_Oral_05-18-12_for submission">
  <a:themeElements>
    <a:clrScheme name="OnScreen White Bkgrnd-No Color 2">
      <a:dk1>
        <a:srgbClr val="000099"/>
      </a:dk1>
      <a:lt1>
        <a:srgbClr val="FFFF00"/>
      </a:lt1>
      <a:dk2>
        <a:srgbClr val="0033CC"/>
      </a:dk2>
      <a:lt2>
        <a:srgbClr val="FFFF00"/>
      </a:lt2>
      <a:accent1>
        <a:srgbClr val="00FEFB"/>
      </a:accent1>
      <a:accent2>
        <a:srgbClr val="FF6333"/>
      </a:accent2>
      <a:accent3>
        <a:srgbClr val="AAADE2"/>
      </a:accent3>
      <a:accent4>
        <a:srgbClr val="DADA00"/>
      </a:accent4>
      <a:accent5>
        <a:srgbClr val="AAFEFD"/>
      </a:accent5>
      <a:accent6>
        <a:srgbClr val="E7592D"/>
      </a:accent6>
      <a:hlink>
        <a:srgbClr val="B65FF9"/>
      </a:hlink>
      <a:folHlink>
        <a:srgbClr val="FAFD00"/>
      </a:folHlink>
    </a:clrScheme>
    <a:fontScheme name="OnScreen White Bkgrnd-No Colo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none" lIns="0" tIns="0" rIns="0" bIns="0" numCol="1" anchor="ctr" anchorCtr="0" compatLnSpc="1">
        <a:prstTxWarp prst="textNoShape">
          <a:avLst/>
        </a:prstTxWarp>
      </a:bodyPr>
      <a:lstStyle>
        <a:defPPr marL="0" marR="0" indent="0" algn="ctr" defTabSz="914400" rtl="0" eaLnBrk="0" fontAlgn="base" latinLnBrk="0" hangingPunct="0">
          <a:lnSpc>
            <a:spcPct val="95000"/>
          </a:lnSpc>
          <a:spcBef>
            <a:spcPct val="0"/>
          </a:spcBef>
          <a:spcAft>
            <a:spcPct val="0"/>
          </a:spcAft>
          <a:buClrTx/>
          <a:buSzTx/>
          <a:buFontTx/>
          <a:buNone/>
          <a:tabLst/>
          <a:defRPr kumimoji="0" lang="en-US" altLang="en-US" sz="2600" b="0" i="0" u="none" strike="noStrike" cap="none" normalizeH="0" baseline="0" smtClean="0">
            <a:ln>
              <a:noFill/>
            </a:ln>
            <a:solidFill>
              <a:schemeClr val="folHlink"/>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none" lIns="0" tIns="0" rIns="0" bIns="0" numCol="1" anchor="ctr" anchorCtr="0" compatLnSpc="1">
        <a:prstTxWarp prst="textNoShape">
          <a:avLst/>
        </a:prstTxWarp>
      </a:bodyPr>
      <a:lstStyle>
        <a:defPPr marL="0" marR="0" indent="0" algn="ctr" defTabSz="914400" rtl="0" eaLnBrk="0" fontAlgn="base" latinLnBrk="0" hangingPunct="0">
          <a:lnSpc>
            <a:spcPct val="95000"/>
          </a:lnSpc>
          <a:spcBef>
            <a:spcPct val="0"/>
          </a:spcBef>
          <a:spcAft>
            <a:spcPct val="0"/>
          </a:spcAft>
          <a:buClrTx/>
          <a:buSzTx/>
          <a:buFontTx/>
          <a:buNone/>
          <a:tabLst/>
          <a:defRPr kumimoji="0" lang="en-US" altLang="en-US" sz="2600" b="0" i="0" u="none" strike="noStrike" cap="none" normalizeH="0" baseline="0" smtClean="0">
            <a:ln>
              <a:noFill/>
            </a:ln>
            <a:solidFill>
              <a:schemeClr val="folHlink"/>
            </a:solidFill>
            <a:effectLst/>
            <a:latin typeface="Arial" charset="0"/>
          </a:defRPr>
        </a:defPPr>
      </a:lstStyle>
    </a:lnDef>
  </a:objectDefaults>
  <a:extraClrSchemeLst>
    <a:extraClrScheme>
      <a:clrScheme name="OnScreen White Bkgrnd-No Color 1">
        <a:dk1>
          <a:srgbClr val="000000"/>
        </a:dk1>
        <a:lt1>
          <a:srgbClr val="FFFFFF"/>
        </a:lt1>
        <a:dk2>
          <a:srgbClr val="000000"/>
        </a:dk2>
        <a:lt2>
          <a:srgbClr val="000099"/>
        </a:lt2>
        <a:accent1>
          <a:srgbClr val="00FEFB"/>
        </a:accent1>
        <a:accent2>
          <a:srgbClr val="FF6333"/>
        </a:accent2>
        <a:accent3>
          <a:srgbClr val="FFFFFF"/>
        </a:accent3>
        <a:accent4>
          <a:srgbClr val="000000"/>
        </a:accent4>
        <a:accent5>
          <a:srgbClr val="AAFEFD"/>
        </a:accent5>
        <a:accent6>
          <a:srgbClr val="E7592D"/>
        </a:accent6>
        <a:hlink>
          <a:srgbClr val="B65FF9"/>
        </a:hlink>
        <a:folHlink>
          <a:srgbClr val="FAFD00"/>
        </a:folHlink>
      </a:clrScheme>
      <a:clrMap bg1="lt1" tx1="dk1" bg2="lt2" tx2="dk2" accent1="accent1" accent2="accent2" accent3="accent3" accent4="accent4" accent5="accent5" accent6="accent6" hlink="hlink" folHlink="folHlink"/>
    </a:extraClrScheme>
    <a:extraClrScheme>
      <a:clrScheme name="OnScreen White Bkgrnd-No Color 2">
        <a:dk1>
          <a:srgbClr val="000099"/>
        </a:dk1>
        <a:lt1>
          <a:srgbClr val="FFFF00"/>
        </a:lt1>
        <a:dk2>
          <a:srgbClr val="0033CC"/>
        </a:dk2>
        <a:lt2>
          <a:srgbClr val="FFFF00"/>
        </a:lt2>
        <a:accent1>
          <a:srgbClr val="00FEFB"/>
        </a:accent1>
        <a:accent2>
          <a:srgbClr val="FF6333"/>
        </a:accent2>
        <a:accent3>
          <a:srgbClr val="AAADE2"/>
        </a:accent3>
        <a:accent4>
          <a:srgbClr val="DADA00"/>
        </a:accent4>
        <a:accent5>
          <a:srgbClr val="AAFEFD"/>
        </a:accent5>
        <a:accent6>
          <a:srgbClr val="E7592D"/>
        </a:accent6>
        <a:hlink>
          <a:srgbClr val="B65FF9"/>
        </a:hlink>
        <a:folHlink>
          <a:srgbClr val="FAFD0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533</TotalTime>
  <Words>3775</Words>
  <Application>Microsoft Office PowerPoint</Application>
  <PresentationFormat>Presentazione su schermo (4:3)</PresentationFormat>
  <Paragraphs>654</Paragraphs>
  <Slides>39</Slides>
  <Notes>8</Notes>
  <HiddenSlides>0</HiddenSlides>
  <MMClips>0</MMClips>
  <ScaleCrop>false</ScaleCrop>
  <HeadingPairs>
    <vt:vector size="6" baseType="variant">
      <vt:variant>
        <vt:lpstr>Tema</vt:lpstr>
      </vt:variant>
      <vt:variant>
        <vt:i4>6</vt:i4>
      </vt:variant>
      <vt:variant>
        <vt:lpstr>Server OLE incorporati</vt:lpstr>
      </vt:variant>
      <vt:variant>
        <vt:i4>1</vt:i4>
      </vt:variant>
      <vt:variant>
        <vt:lpstr>Titoli diapositive</vt:lpstr>
      </vt:variant>
      <vt:variant>
        <vt:i4>39</vt:i4>
      </vt:variant>
    </vt:vector>
  </HeadingPairs>
  <TitlesOfParts>
    <vt:vector size="46" baseType="lpstr">
      <vt:lpstr>20_Custom Design</vt:lpstr>
      <vt:lpstr>1_rende98</vt:lpstr>
      <vt:lpstr>2_Tema di Office</vt:lpstr>
      <vt:lpstr>PazAres_S124_ASCO_Oral_05-18-12_for submission</vt:lpstr>
      <vt:lpstr>2_PazAres_S124_ASCO_Oral_05-18-12_for submission</vt:lpstr>
      <vt:lpstr>Tema di Office</vt:lpstr>
      <vt:lpstr>think-cell Slide</vt:lpstr>
      <vt:lpstr>  Innovation in 2nd line treatment of NSCLC Multi-target agents  and  angiogenesis</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Ramucirumab (IMC-1121B), a fully human                   IgG1 monoclonal antibody,  targets VEGFR2</vt:lpstr>
      <vt:lpstr>Studies of ramucirumab in NSCLC</vt:lpstr>
      <vt:lpstr>Presentazione standard di PowerPoint</vt:lpstr>
      <vt:lpstr>Presentazione standard di PowerPoint</vt:lpstr>
      <vt:lpstr>Presentazione standard di PowerPoint</vt:lpstr>
      <vt:lpstr>Presentazione standard di PowerPoint</vt:lpstr>
      <vt:lpstr>Presentazione standard di PowerPoint</vt:lpstr>
      <vt:lpstr>REVEL:Tumor Response by RECIST v1.1 ITT Population, Investigator Assessment</vt:lpstr>
      <vt:lpstr>REVEL: Progression-Free Survival ITT Population, Investigator Assessment</vt:lpstr>
      <vt:lpstr>REVEL: Overall Survival ITT Population</vt:lpstr>
      <vt:lpstr>REVEL: Adverse events</vt:lpstr>
      <vt:lpstr>Presentazione standard di PowerPoint</vt:lpstr>
      <vt:lpstr>Presentazione standard di PowerPoint</vt:lpstr>
      <vt:lpstr>Presentazione standard di PowerPoint</vt:lpstr>
      <vt:lpstr>Presentazione standard di PowerPoint</vt:lpstr>
      <vt:lpstr>Nintedanib: multitarget antiangiogenic TKI </vt:lpstr>
      <vt:lpstr>LUME-Lung 1 Study Design</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Overview of Current Second-line Treatment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biancor</dc:creator>
  <cp:lastModifiedBy>*</cp:lastModifiedBy>
  <cp:revision>56</cp:revision>
  <dcterms:created xsi:type="dcterms:W3CDTF">2016-05-17T09:28:11Z</dcterms:created>
  <dcterms:modified xsi:type="dcterms:W3CDTF">2016-05-20T16:10:30Z</dcterms:modified>
</cp:coreProperties>
</file>