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9" r:id="rId2"/>
    <p:sldId id="260" r:id="rId3"/>
    <p:sldId id="282" r:id="rId4"/>
    <p:sldId id="261" r:id="rId5"/>
    <p:sldId id="300" r:id="rId6"/>
    <p:sldId id="264" r:id="rId7"/>
    <p:sldId id="301" r:id="rId8"/>
    <p:sldId id="270" r:id="rId9"/>
    <p:sldId id="303" r:id="rId10"/>
    <p:sldId id="281" r:id="rId11"/>
    <p:sldId id="304" r:id="rId12"/>
    <p:sldId id="273" r:id="rId13"/>
    <p:sldId id="311" r:id="rId14"/>
    <p:sldId id="312" r:id="rId15"/>
    <p:sldId id="319" r:id="rId16"/>
    <p:sldId id="313" r:id="rId17"/>
    <p:sldId id="314" r:id="rId18"/>
    <p:sldId id="292" r:id="rId19"/>
    <p:sldId id="297" r:id="rId20"/>
    <p:sldId id="298" r:id="rId21"/>
    <p:sldId id="279" r:id="rId22"/>
    <p:sldId id="280" r:id="rId23"/>
    <p:sldId id="309" r:id="rId24"/>
    <p:sldId id="310" r:id="rId25"/>
    <p:sldId id="316" r:id="rId26"/>
    <p:sldId id="296" r:id="rId27"/>
    <p:sldId id="318" r:id="rId28"/>
    <p:sldId id="276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8" autoAdjust="0"/>
    <p:restoredTop sz="68056" autoAdjust="0"/>
  </p:normalViewPr>
  <p:slideViewPr>
    <p:cSldViewPr snapToObjects="1">
      <p:cViewPr varScale="1">
        <p:scale>
          <a:sx n="50" d="100"/>
          <a:sy n="50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'[Grafico in Microsoft Office PowerPoint]Foglio1'!$B$1</c:f>
              <c:strCache>
                <c:ptCount val="1"/>
                <c:pt idx="0">
                  <c:v>ALU 115ng/mL</c:v>
                </c:pt>
              </c:strCache>
            </c:strRef>
          </c:tx>
          <c:cat>
            <c:strRef>
              <c:f>'[Grafico in Microsoft Office PowerPoint]Foglio1'!$A$2:$A$5</c:f>
              <c:strCache>
                <c:ptCount val="4"/>
                <c:pt idx="0">
                  <c:v>Pre-operative: Day 0 </c:v>
                </c:pt>
                <c:pt idx="1">
                  <c:v>Post-operative: Day 1-10</c:v>
                </c:pt>
                <c:pt idx="2">
                  <c:v>Post-operative: Day 20-50</c:v>
                </c:pt>
                <c:pt idx="3">
                  <c:v>Post-operative: Day 60-120</c:v>
                </c:pt>
              </c:strCache>
            </c:strRef>
          </c:cat>
          <c:val>
            <c:numRef>
              <c:f>'[Grafico in Microsoft Office PowerPoint]Foglio1'!$B$2:$B$5</c:f>
              <c:numCache>
                <c:formatCode>General</c:formatCode>
                <c:ptCount val="4"/>
                <c:pt idx="0">
                  <c:v>1142</c:v>
                </c:pt>
                <c:pt idx="1">
                  <c:v>1268</c:v>
                </c:pt>
                <c:pt idx="2">
                  <c:v>668.3</c:v>
                </c:pt>
                <c:pt idx="3">
                  <c:v>282.3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43376"/>
        <c:axId val="112943936"/>
      </c:lineChart>
      <c:catAx>
        <c:axId val="11294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943936"/>
        <c:crosses val="autoZero"/>
        <c:auto val="1"/>
        <c:lblAlgn val="ctr"/>
        <c:lblOffset val="100"/>
        <c:noMultiLvlLbl val="0"/>
      </c:catAx>
      <c:valAx>
        <c:axId val="11294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9433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omic Sans MS"/>
          <a:cs typeface="Comic Sans MS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'[Grafico in Microsoft Office PowerPoint]Foglio1'!$C$1</c:f>
              <c:strCache>
                <c:ptCount val="1"/>
                <c:pt idx="0">
                  <c:v>ALU247/ALU115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'[Grafico in Microsoft Office PowerPoint]Foglio1'!$A$2:$A$5</c:f>
              <c:strCache>
                <c:ptCount val="4"/>
                <c:pt idx="0">
                  <c:v>Pre-operative: Day 0 </c:v>
                </c:pt>
                <c:pt idx="1">
                  <c:v>Post-operative: Day 1-10</c:v>
                </c:pt>
                <c:pt idx="2">
                  <c:v>Post-operative: Day 20-50</c:v>
                </c:pt>
                <c:pt idx="3">
                  <c:v>Post-operative: Day 60-120</c:v>
                </c:pt>
              </c:strCache>
            </c:strRef>
          </c:cat>
          <c:val>
            <c:numRef>
              <c:f>'[Grafico in Microsoft Office PowerPoint]Foglio1'!$C$2:$C$5</c:f>
              <c:numCache>
                <c:formatCode>General</c:formatCode>
                <c:ptCount val="4"/>
                <c:pt idx="0">
                  <c:v>0.62</c:v>
                </c:pt>
                <c:pt idx="1">
                  <c:v>0.63</c:v>
                </c:pt>
                <c:pt idx="2">
                  <c:v>0.48</c:v>
                </c:pt>
                <c:pt idx="3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46176"/>
        <c:axId val="112946736"/>
      </c:lineChart>
      <c:catAx>
        <c:axId val="1129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946736"/>
        <c:crosses val="autoZero"/>
        <c:auto val="1"/>
        <c:lblAlgn val="ctr"/>
        <c:lblOffset val="100"/>
        <c:noMultiLvlLbl val="0"/>
      </c:catAx>
      <c:valAx>
        <c:axId val="11294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946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omic Sans MS"/>
          <a:cs typeface="Comic Sans MS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2F01-085F-014B-96C1-26A77D1FD494}" type="datetimeFigureOut">
              <a:rPr lang="it-IT" smtClean="0"/>
              <a:pPr/>
              <a:t>20/05/2016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9A31-AE29-244D-BFD5-1102AFCA0C4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95FFF5-2A3D-4C4D-B213-A389AD9BEF8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6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870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D13D75-D281-4477-8C64-18D5AD0FD546}" type="slidenum">
              <a:rPr lang="it-IT" altLang="it-IT" smtClean="0">
                <a:solidFill>
                  <a:prstClr val="black"/>
                </a:solidFill>
              </a:rPr>
              <a:pPr/>
              <a:t>15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8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3FA38D-F597-401D-973B-1C683F4933F6}" type="slidenum">
              <a:rPr lang="it-IT">
                <a:ea typeface="ＭＳ Ｐゴシック" charset="-128"/>
              </a:rPr>
              <a:pPr/>
              <a:t>16</a:t>
            </a:fld>
            <a:endParaRPr 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32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9A31-AE29-244D-BFD5-1102AFCA0C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9A31-AE29-244D-BFD5-1102AFCA0C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41158-9924-164A-8C8D-20086F3D7353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9A31-AE29-244D-BFD5-1102AFCA0C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1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518A2-7D7E-49A8-8FE5-E0567913C7CF}" type="slidenum">
              <a:rPr lang="it-IT" altLang="it-IT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4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9A31-AE29-244D-BFD5-1102AFCA0C4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Segnaposto not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it-IT" dirty="0" smtClean="0"/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BDF2EE-E5B5-40F8-9264-75AA7732ED32}" type="slidenum">
              <a:rPr lang="it-IT" altLang="it-IT" smtClean="0"/>
              <a:pPr/>
              <a:t>27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6609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9A31-AE29-244D-BFD5-1102AFCA0C4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6CC4-1B94-9449-9741-6CD371D07D3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537D31-D157-43C8-9E3E-41229B78C23F}" type="slidenum">
              <a:rPr lang="it-IT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9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1A39E-467B-4A69-ACD6-19EFC21AA435}" type="slidenum">
              <a:rPr lang="it-IT">
                <a:ea typeface="ＭＳ Ｐゴシック" charset="-128"/>
              </a:rPr>
              <a:pPr/>
              <a:t>6</a:t>
            </a:fld>
            <a:endParaRPr 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54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dirty="0" smtClean="0">
              <a:solidFill>
                <a:srgbClr val="000000"/>
              </a:solidFill>
            </a:endParaRPr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8500F5-3DBF-43FD-88D8-4EBC41515589}" type="slidenum">
              <a:rPr lang="it-IT" altLang="it-IT" smtClean="0">
                <a:solidFill>
                  <a:prstClr val="black"/>
                </a:solidFill>
              </a:rPr>
              <a:pPr/>
              <a:t>7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8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518A2-7D7E-49A8-8FE5-E0567913C7CF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360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A914-203C-E24E-B3BD-565024976E31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7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16FFB-747D-7148-B9BE-C7096DD142D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653C3-5E03-4B7B-AE86-E32B10D19F8E}" type="slidenum">
              <a:rPr lang="it-IT">
                <a:ea typeface="ＭＳ Ｐゴシック" charset="-128"/>
              </a:rPr>
              <a:pPr/>
              <a:t>14</a:t>
            </a:fld>
            <a:endParaRPr 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9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6C338-2764-4D56-AE12-3DBF365D4803}" type="datetime1">
              <a:rPr lang="en-US"/>
              <a:pPr/>
              <a:t>5/20/2016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5927-E3C3-4C4D-8C44-14544D3E090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661B2-C9FA-4566-BC04-FF1E3ADFE7AA}" type="datetime1">
              <a:rPr lang="en-US"/>
              <a:pPr/>
              <a:t>5/20/2016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185A-6C8A-4C35-BC5F-2DD3792055F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49AEB-75B0-EB4D-8622-EFDBB0BFD8A0}" type="datetimeFigureOut">
              <a:rPr lang="nl-BE"/>
              <a:pPr/>
              <a:t>20/05/2016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ACD17-D5CB-EA41-84E3-1863FF941255}" type="slidenum">
              <a:rPr lang="nl-BE"/>
              <a:pPr/>
              <a:t>‹N›</a:t>
            </a:fld>
            <a:endParaRPr lang="nl-BE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82183DC-E8F3-4929-94F5-4CDCC44E570F}" type="datetime1">
              <a:rPr lang="en-US"/>
              <a:pPr/>
              <a:t>5/20/2016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EA8EAFD-C2F3-440D-8192-5C34E54EE6D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it/url?sa=i&amp;rct=j&amp;q=&amp;esrc=s&amp;source=images&amp;cd=&amp;cad=rja&amp;uact=8&amp;ved=0CAcQjRxqFQoTCJ-0iamUtcgCFaVzcgodWusHjQ&amp;url=http://www.unipa.it/enzo.russo/sci/Elenco_files/&amp;psig=AFQjCNFu37GpxJvqkUe4ccgd84LWfHKWEA&amp;ust=1444472172379536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2" y="98152"/>
            <a:ext cx="3296894" cy="671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0" name="Rettangolo arrotondato 749"/>
          <p:cNvSpPr>
            <a:spLocks noChangeArrowheads="1"/>
          </p:cNvSpPr>
          <p:nvPr/>
        </p:nvSpPr>
        <p:spPr bwMode="auto">
          <a:xfrm>
            <a:off x="3995936" y="132009"/>
            <a:ext cx="4824536" cy="6423428"/>
          </a:xfrm>
          <a:prstGeom prst="roundRect">
            <a:avLst>
              <a:gd name="adj" fmla="val 9053"/>
            </a:avLst>
          </a:prstGeom>
          <a:solidFill>
            <a:schemeClr val="tx2">
              <a:lumMod val="60000"/>
              <a:lumOff val="40000"/>
              <a:alpha val="76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t" anchorCtr="0"/>
          <a:lstStyle/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Department of Surgical, Oncological and Oral Sciences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U.O.C Medical Oncology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Director: Prof A. Russo</a:t>
            </a:r>
          </a:p>
          <a:p>
            <a:pPr algn="ctr"/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Session 1: innovative strategies for gastrointestinal cancers</a:t>
            </a:r>
          </a:p>
          <a:p>
            <a:pPr algn="ctr"/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Liquid Biopsy in Gastrointestinal tumors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Dr. Marta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Castiglia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, PhD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751" name="Picture 760" descr="Immagine in line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21" y="249245"/>
            <a:ext cx="1212589" cy="1212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4440" y="312745"/>
            <a:ext cx="1501515" cy="995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53" name="Gruppo 2"/>
          <p:cNvGrpSpPr>
            <a:grpSpLocks/>
          </p:cNvGrpSpPr>
          <p:nvPr/>
        </p:nvGrpSpPr>
        <p:grpSpPr bwMode="auto">
          <a:xfrm>
            <a:off x="4228887" y="313717"/>
            <a:ext cx="1470025" cy="995362"/>
            <a:chOff x="8458200" y="459059"/>
            <a:chExt cx="1470906" cy="995410"/>
          </a:xfrm>
        </p:grpSpPr>
        <p:sp>
          <p:nvSpPr>
            <p:cNvPr id="754" name="Rettangolo arrotondato 753"/>
            <p:cNvSpPr/>
            <p:nvPr/>
          </p:nvSpPr>
          <p:spPr>
            <a:xfrm>
              <a:off x="8458200" y="459059"/>
              <a:ext cx="1470906" cy="9954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755" name="Picture 750" descr="http://www1.unipa.it/enzo.russo/sci/Elenco_files/logoUnipa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922" y="668403"/>
              <a:ext cx="1422271" cy="56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Afbeelding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 bwMode="auto">
          <a:xfrm>
            <a:off x="5148064" y="3789040"/>
            <a:ext cx="2648652" cy="1970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0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fected blood cell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96336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nfected blood cell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289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itel 3"/>
          <p:cNvSpPr txBox="1">
            <a:spLocks/>
          </p:cNvSpPr>
          <p:nvPr/>
        </p:nvSpPr>
        <p:spPr bwMode="auto">
          <a:xfrm>
            <a:off x="1547664" y="67253"/>
            <a:ext cx="6048671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mCRC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</a:t>
            </a:r>
            <a:r>
              <a:rPr lang="it-IT" alt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Prognostic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value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of </a:t>
            </a:r>
            <a:r>
              <a:rPr lang="it-IT" alt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CTCs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r>
              <a:rPr lang="en-US" altLang="it-IT" sz="1600" b="1" dirty="0">
                <a:solidFill>
                  <a:srgbClr val="FFFFFF"/>
                </a:solidFill>
                <a:latin typeface="Comic Sans MS" pitchFamily="66" charset="0"/>
              </a:rPr>
              <a:t>Literature-based meta-analysis of 12 studies in </a:t>
            </a:r>
            <a:r>
              <a:rPr lang="en-US" altLang="it-IT" sz="1600" b="1" dirty="0" err="1">
                <a:solidFill>
                  <a:srgbClr val="FFFFFF"/>
                </a:solidFill>
                <a:latin typeface="Comic Sans MS" pitchFamily="66" charset="0"/>
              </a:rPr>
              <a:t>mCRC</a:t>
            </a:r>
            <a:r>
              <a:rPr lang="en-US" altLang="it-IT" sz="1600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altLang="it-IT" sz="1600" b="1" dirty="0" err="1">
                <a:solidFill>
                  <a:srgbClr val="FFFFFF"/>
                </a:solidFill>
                <a:latin typeface="Comic Sans MS" pitchFamily="66" charset="0"/>
              </a:rPr>
              <a:t>pts</a:t>
            </a:r>
            <a:r>
              <a:rPr lang="en-US" altLang="it-IT" sz="1600" b="1" dirty="0">
                <a:solidFill>
                  <a:srgbClr val="FFFFFF"/>
                </a:solidFill>
                <a:latin typeface="Comic Sans MS" pitchFamily="66" charset="0"/>
              </a:rPr>
              <a:t> (N=1329) </a:t>
            </a:r>
            <a:endParaRPr lang="it-IT" altLang="it-IT" sz="16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3" name="Rettangolo arrotondato 1"/>
          <p:cNvSpPr>
            <a:spLocks noChangeArrowheads="1"/>
          </p:cNvSpPr>
          <p:nvPr/>
        </p:nvSpPr>
        <p:spPr bwMode="auto">
          <a:xfrm>
            <a:off x="339030" y="1412776"/>
            <a:ext cx="8553450" cy="4959350"/>
          </a:xfrm>
          <a:prstGeom prst="roundRect">
            <a:avLst>
              <a:gd name="adj" fmla="val 14472"/>
            </a:avLst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 eaLnBrk="0" hangingPunct="0"/>
            <a:endParaRPr lang="it-IT" altLang="it-IT" sz="320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34" name="Gruppo 5"/>
          <p:cNvGrpSpPr>
            <a:grpSpLocks/>
          </p:cNvGrpSpPr>
          <p:nvPr/>
        </p:nvGrpSpPr>
        <p:grpSpPr bwMode="auto">
          <a:xfrm>
            <a:off x="1567755" y="1621344"/>
            <a:ext cx="6726238" cy="1858962"/>
            <a:chOff x="1533524" y="2066931"/>
            <a:chExt cx="6725444" cy="203948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3524" y="2066931"/>
              <a:ext cx="6725444" cy="203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ttangolo 4"/>
            <p:cNvSpPr>
              <a:spLocks noChangeArrowheads="1"/>
            </p:cNvSpPr>
            <p:nvPr/>
          </p:nvSpPr>
          <p:spPr bwMode="auto">
            <a:xfrm>
              <a:off x="1657350" y="2081213"/>
              <a:ext cx="304800" cy="157239"/>
            </a:xfrm>
            <a:prstGeom prst="rect">
              <a:avLst/>
            </a:prstGeom>
            <a:solidFill>
              <a:schemeClr val="bg1"/>
            </a:solidFill>
            <a:ln w="76327">
              <a:noFill/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pPr algn="ctr" defTabSz="914400" eaLnBrk="0" hangingPunct="0"/>
              <a:endParaRPr lang="it-IT" altLang="it-IT" sz="32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7" name="Gruppo 6"/>
          <p:cNvGrpSpPr>
            <a:grpSpLocks/>
          </p:cNvGrpSpPr>
          <p:nvPr/>
        </p:nvGrpSpPr>
        <p:grpSpPr bwMode="auto">
          <a:xfrm>
            <a:off x="1567755" y="3494594"/>
            <a:ext cx="6634163" cy="2063750"/>
            <a:chOff x="1533525" y="4120469"/>
            <a:chExt cx="6634163" cy="2273083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3525" y="4127163"/>
              <a:ext cx="6634163" cy="2266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ttangolo 7"/>
            <p:cNvSpPr>
              <a:spLocks noChangeArrowheads="1"/>
            </p:cNvSpPr>
            <p:nvPr/>
          </p:nvSpPr>
          <p:spPr bwMode="auto">
            <a:xfrm>
              <a:off x="1615135" y="4120469"/>
              <a:ext cx="304800" cy="157239"/>
            </a:xfrm>
            <a:prstGeom prst="rect">
              <a:avLst/>
            </a:prstGeom>
            <a:solidFill>
              <a:schemeClr val="bg1"/>
            </a:solidFill>
            <a:ln w="76327">
              <a:noFill/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pPr algn="ctr" defTabSz="914400" eaLnBrk="0" hangingPunct="0"/>
              <a:endParaRPr lang="it-IT" altLang="it-IT" sz="32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40" name="CasellaDiTesto 9"/>
          <p:cNvSpPr txBox="1">
            <a:spLocks noChangeArrowheads="1"/>
          </p:cNvSpPr>
          <p:nvPr/>
        </p:nvSpPr>
        <p:spPr bwMode="auto">
          <a:xfrm>
            <a:off x="704155" y="2091244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PFS</a:t>
            </a:r>
          </a:p>
        </p:txBody>
      </p:sp>
      <p:sp>
        <p:nvSpPr>
          <p:cNvPr id="41" name="CasellaDiTesto 9"/>
          <p:cNvSpPr txBox="1">
            <a:spLocks noChangeArrowheads="1"/>
          </p:cNvSpPr>
          <p:nvPr/>
        </p:nvSpPr>
        <p:spPr bwMode="auto">
          <a:xfrm>
            <a:off x="758130" y="4402644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OS</a:t>
            </a:r>
          </a:p>
        </p:txBody>
      </p:sp>
      <p:sp>
        <p:nvSpPr>
          <p:cNvPr id="42" name="Tekstvak 5"/>
          <p:cNvSpPr txBox="1">
            <a:spLocks noChangeArrowheads="1"/>
          </p:cNvSpPr>
          <p:nvPr/>
        </p:nvSpPr>
        <p:spPr bwMode="auto">
          <a:xfrm>
            <a:off x="1080393" y="5734556"/>
            <a:ext cx="7213600" cy="339725"/>
          </a:xfrm>
          <a:prstGeom prst="roundRect">
            <a:avLst/>
          </a:prstGeom>
          <a:solidFill>
            <a:srgbClr val="00808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 panose="030F0702030302020204" pitchFamily="66" charset="0"/>
              </a:rPr>
              <a:t>Detection of CTCs in </a:t>
            </a:r>
            <a:r>
              <a:rPr lang="en-US" sz="1400" b="1" dirty="0" err="1">
                <a:latin typeface="Comic Sans MS" panose="030F0702030302020204" pitchFamily="66" charset="0"/>
              </a:rPr>
              <a:t>mCRC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pts</a:t>
            </a:r>
            <a:r>
              <a:rPr lang="en-US" sz="1400" b="1" dirty="0">
                <a:latin typeface="Comic Sans MS" panose="030F0702030302020204" pitchFamily="66" charset="0"/>
              </a:rPr>
              <a:t> is associated with a worse PFS and OS</a:t>
            </a:r>
          </a:p>
        </p:txBody>
      </p:sp>
      <p:sp>
        <p:nvSpPr>
          <p:cNvPr id="43" name="Rettangolo 1"/>
          <p:cNvSpPr>
            <a:spLocks noChangeArrowheads="1"/>
          </p:cNvSpPr>
          <p:nvPr/>
        </p:nvSpPr>
        <p:spPr bwMode="auto">
          <a:xfrm>
            <a:off x="5788918" y="3354894"/>
            <a:ext cx="2413000" cy="101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 defTabSz="914400" eaLnBrk="0" hangingPunct="0"/>
            <a:endParaRPr lang="it-IT" altLang="it-IT" sz="3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" name="Rettangolo 15"/>
          <p:cNvSpPr>
            <a:spLocks noChangeArrowheads="1"/>
          </p:cNvSpPr>
          <p:nvPr/>
        </p:nvSpPr>
        <p:spPr bwMode="auto">
          <a:xfrm>
            <a:off x="5761930" y="5448806"/>
            <a:ext cx="2413000" cy="10001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 defTabSz="914400" eaLnBrk="0" hangingPunct="0"/>
            <a:endParaRPr lang="it-IT" altLang="it-IT" sz="3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5" name="Rechthoek 9"/>
          <p:cNvSpPr>
            <a:spLocks noChangeArrowheads="1"/>
          </p:cNvSpPr>
          <p:nvPr/>
        </p:nvSpPr>
        <p:spPr bwMode="auto">
          <a:xfrm>
            <a:off x="6084169" y="6465093"/>
            <a:ext cx="29501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it-IT" sz="1100" b="1" i="1" dirty="0">
                <a:solidFill>
                  <a:schemeClr val="bg1"/>
                </a:solidFill>
                <a:latin typeface="Comic Sans MS" pitchFamily="66" charset="0"/>
              </a:rPr>
              <a:t>Groot et al., Ann </a:t>
            </a:r>
            <a:r>
              <a:rPr lang="en-US" altLang="it-IT" sz="1100" b="1" i="1" dirty="0" err="1">
                <a:solidFill>
                  <a:schemeClr val="bg1"/>
                </a:solidFill>
                <a:latin typeface="Comic Sans MS" pitchFamily="66" charset="0"/>
              </a:rPr>
              <a:t>Surg</a:t>
            </a:r>
            <a:r>
              <a:rPr lang="en-US" altLang="it-IT" sz="11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it-IT" sz="1100" b="1" i="1" dirty="0" err="1">
                <a:solidFill>
                  <a:schemeClr val="bg1"/>
                </a:solidFill>
                <a:latin typeface="Comic Sans MS" pitchFamily="66" charset="0"/>
              </a:rPr>
              <a:t>Oncol</a:t>
            </a:r>
            <a:r>
              <a:rPr lang="en-US" altLang="it-IT" sz="1100" b="1" i="1" dirty="0">
                <a:solidFill>
                  <a:schemeClr val="bg1"/>
                </a:solidFill>
                <a:latin typeface="Comic Sans MS" pitchFamily="66" charset="0"/>
              </a:rPr>
              <a:t> 2013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9"/>
          <p:cNvSpPr>
            <a:spLocks noChangeArrowheads="1"/>
          </p:cNvSpPr>
          <p:nvPr/>
        </p:nvSpPr>
        <p:spPr bwMode="auto">
          <a:xfrm>
            <a:off x="-8341" y="6536377"/>
            <a:ext cx="21320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Kalikaki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 A.,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PLoS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 one 2014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938" y="1433439"/>
            <a:ext cx="4603805" cy="2859657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107504" y="1433439"/>
            <a:ext cx="4301426" cy="2859657"/>
            <a:chOff x="198566" y="1305165"/>
            <a:chExt cx="4301426" cy="2859657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566" y="1305165"/>
              <a:ext cx="4301426" cy="2859657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600200" y="1700808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Pts #1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84618"/>
              </p:ext>
            </p:extLst>
          </p:nvPr>
        </p:nvGraphicFramePr>
        <p:xfrm>
          <a:off x="111998" y="4509120"/>
          <a:ext cx="43014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556"/>
                <a:gridCol w="694607"/>
                <a:gridCol w="1177601"/>
                <a:gridCol w="1236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latin typeface="Comic Sans MS"/>
                          <a:cs typeface="Comic Sans MS"/>
                        </a:rPr>
                        <a:t>KRAS status in tumor tissue</a:t>
                      </a:r>
                      <a:endParaRPr lang="en-US" sz="1200" i="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CTC count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KRAS status in CTCs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Time point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c.35G&gt;A,</a:t>
                      </a:r>
                      <a:r>
                        <a:rPr lang="en-US" sz="1000" baseline="0" dirty="0" smtClean="0">
                          <a:latin typeface="Comic Sans MS"/>
                          <a:cs typeface="Comic Sans MS"/>
                        </a:rPr>
                        <a:t> p.G12D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102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c.35G&gt;A,</a:t>
                      </a:r>
                      <a:r>
                        <a:rPr lang="en-US" sz="1000" baseline="0" dirty="0" smtClean="0">
                          <a:latin typeface="Comic Sans MS"/>
                          <a:cs typeface="Comic Sans MS"/>
                        </a:rPr>
                        <a:t> p.G12D</a:t>
                      </a:r>
                      <a:endParaRPr lang="en-US" sz="100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Prior 1</a:t>
                      </a:r>
                      <a:r>
                        <a:rPr lang="en-US" sz="1000" baseline="30000" dirty="0" smtClean="0">
                          <a:latin typeface="Comic Sans MS"/>
                          <a:cs typeface="Comic Sans MS"/>
                        </a:rPr>
                        <a:t>st</a:t>
                      </a: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 line FOLFOX/</a:t>
                      </a:r>
                      <a:r>
                        <a:rPr lang="en-US" sz="1000" dirty="0" err="1" smtClean="0">
                          <a:latin typeface="Comic Sans MS"/>
                          <a:cs typeface="Comic Sans MS"/>
                        </a:rPr>
                        <a:t>Beva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12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c.35G&gt;A,</a:t>
                      </a:r>
                      <a:r>
                        <a:rPr lang="en-US" sz="1000" baseline="0" dirty="0" smtClean="0">
                          <a:latin typeface="Comic Sans MS"/>
                          <a:cs typeface="Comic Sans MS"/>
                        </a:rPr>
                        <a:t> p.G12D</a:t>
                      </a:r>
                      <a:endParaRPr lang="en-US" sz="100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Prior</a:t>
                      </a:r>
                      <a:r>
                        <a:rPr lang="en-US" sz="1000" baseline="0" dirty="0" smtClean="0">
                          <a:latin typeface="Comic Sans MS"/>
                          <a:cs typeface="Comic Sans MS"/>
                        </a:rPr>
                        <a:t> cycle 1 of 1</a:t>
                      </a:r>
                      <a:r>
                        <a:rPr lang="en-US" sz="1000" baseline="30000" dirty="0" smtClean="0">
                          <a:latin typeface="Comic Sans MS"/>
                          <a:cs typeface="Comic Sans MS"/>
                        </a:rPr>
                        <a:t>st</a:t>
                      </a:r>
                      <a:r>
                        <a:rPr lang="en-US" sz="1000" baseline="0" dirty="0" smtClean="0">
                          <a:latin typeface="Comic Sans MS"/>
                          <a:cs typeface="Comic Sans MS"/>
                        </a:rPr>
                        <a:t> line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9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ND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Post cycle 3 of 1</a:t>
                      </a:r>
                      <a:r>
                        <a:rPr lang="en-US" sz="1000" baseline="30000" dirty="0" smtClean="0">
                          <a:latin typeface="Comic Sans MS"/>
                          <a:cs typeface="Comic Sans MS"/>
                        </a:rPr>
                        <a:t>st</a:t>
                      </a: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 line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01900"/>
              </p:ext>
            </p:extLst>
          </p:nvPr>
        </p:nvGraphicFramePr>
        <p:xfrm>
          <a:off x="4644008" y="4349824"/>
          <a:ext cx="4301426" cy="2415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2556"/>
                <a:gridCol w="694607"/>
                <a:gridCol w="1177601"/>
                <a:gridCol w="1236662"/>
              </a:tblGrid>
              <a:tr h="591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KRAS status in tumor tissue</a:t>
                      </a:r>
                      <a:endParaRPr lang="en-US" sz="1200" i="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CTC count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KRAS status in CTCs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Time point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5918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Wild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Maintenance therapy with </a:t>
                      </a:r>
                      <a:r>
                        <a:rPr lang="en-US" sz="1000" dirty="0" err="1" smtClean="0">
                          <a:latin typeface="Comic Sans MS"/>
                          <a:cs typeface="Comic Sans MS"/>
                        </a:rPr>
                        <a:t>Panitumumab</a:t>
                      </a: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</a:txBody>
                  <a:tcPr anchor="ctr"/>
                </a:tc>
              </a:tr>
              <a:tr h="422729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42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c.35G&gt;A; p.G12D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Progression on </a:t>
                      </a:r>
                      <a:r>
                        <a:rPr lang="en-US" sz="1000" dirty="0" err="1" smtClean="0">
                          <a:latin typeface="Comic Sans MS"/>
                          <a:cs typeface="Comic Sans MS"/>
                        </a:rPr>
                        <a:t>Panitumumab</a:t>
                      </a: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760911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10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c.35G&gt;A; p.G12D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Post cycle 2 of 2</a:t>
                      </a:r>
                      <a:r>
                        <a:rPr lang="en-US" sz="1000" baseline="30000" dirty="0" smtClean="0">
                          <a:latin typeface="Comic Sans MS"/>
                          <a:cs typeface="Comic Sans MS"/>
                        </a:rPr>
                        <a:t>nd</a:t>
                      </a: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 line </a:t>
                      </a:r>
                      <a:r>
                        <a:rPr lang="en-US" sz="1000" dirty="0" err="1" smtClean="0">
                          <a:latin typeface="Comic Sans MS"/>
                          <a:cs typeface="Comic Sans MS"/>
                        </a:rPr>
                        <a:t>Folfiri</a:t>
                      </a:r>
                      <a:r>
                        <a:rPr lang="en-US" sz="1000" dirty="0" smtClean="0"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1000" dirty="0" err="1" smtClean="0">
                          <a:latin typeface="Comic Sans MS"/>
                          <a:cs typeface="Comic Sans MS"/>
                        </a:rPr>
                        <a:t>Panitumumab</a:t>
                      </a:r>
                      <a:endParaRPr lang="en-US" sz="10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itel 3"/>
          <p:cNvSpPr txBox="1">
            <a:spLocks/>
          </p:cNvSpPr>
          <p:nvPr/>
        </p:nvSpPr>
        <p:spPr bwMode="auto">
          <a:xfrm>
            <a:off x="1574799" y="67253"/>
            <a:ext cx="5940779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mColorectal</a:t>
            </a:r>
            <a:r>
              <a:rPr lang="en-US" alt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Cancer:</a:t>
            </a:r>
          </a:p>
          <a:p>
            <a:r>
              <a:rPr lang="en-US" alt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Predictive value of CTCs in </a:t>
            </a:r>
            <a:r>
              <a:rPr lang="en-US" altLang="it-IT" sz="2000" b="1" dirty="0" err="1" smtClean="0">
                <a:solidFill>
                  <a:schemeClr val="bg1"/>
                </a:solidFill>
                <a:latin typeface="Comic Sans MS" pitchFamily="66" charset="0"/>
              </a:rPr>
              <a:t>mCRC</a:t>
            </a:r>
            <a:r>
              <a:rPr lang="en-US" alt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 (N=31)</a:t>
            </a:r>
            <a:endParaRPr lang="en-US" altLang="it-IT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Picture 2" descr="infected blood cell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515578" y="70909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infected blood cell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98425" y="84715"/>
            <a:ext cx="1476375" cy="11117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6131768" y="289103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Pts #15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3025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26256" y="1609577"/>
            <a:ext cx="8610600" cy="4061047"/>
          </a:xfrm>
          <a:prstGeom prst="roundRect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Wingdings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Comic Sans MS"/>
                <a:cs typeface="Comic Sans MS"/>
              </a:rPr>
              <a:t>cfDNA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does exist at a steady-state  and increases sometimes dramatically in some pathological conditions (trauma, inflammation, strokes, cancer, etc…). 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ü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 algn="just">
              <a:spcAft>
                <a:spcPts val="6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In oncology the detection of </a:t>
            </a:r>
            <a:r>
              <a:rPr lang="en-US" sz="2000" dirty="0" err="1">
                <a:solidFill>
                  <a:srgbClr val="FFFFFF"/>
                </a:solidFill>
                <a:latin typeface="Comic Sans MS"/>
                <a:cs typeface="Comic Sans MS"/>
              </a:rPr>
              <a:t>cfDNA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 derived from tumor (</a:t>
            </a:r>
            <a:r>
              <a:rPr lang="en-US" sz="2000" dirty="0" err="1">
                <a:solidFill>
                  <a:srgbClr val="FFFFFF"/>
                </a:solidFill>
                <a:latin typeface="Comic Sans MS"/>
                <a:cs typeface="Comic Sans MS"/>
              </a:rPr>
              <a:t>ctDNA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) is challenging due to: </a:t>
            </a:r>
          </a:p>
          <a:p>
            <a:pPr marL="1257300" lvl="2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discrimination 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of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ctDNA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from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cfDNA</a:t>
            </a:r>
            <a:endParaRPr lang="en-US" sz="2000" dirty="0">
              <a:solidFill>
                <a:srgbClr val="00FF00"/>
              </a:solidFill>
              <a:latin typeface="Comic Sans MS"/>
              <a:cs typeface="Comic Sans MS"/>
            </a:endParaRPr>
          </a:p>
          <a:p>
            <a:pPr marL="1257300" lvl="2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low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levels of </a:t>
            </a: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ctDNA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 (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specially in early stage disease)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496" y="71214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47154" y="54553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el 3"/>
          <p:cNvSpPr txBox="1">
            <a:spLocks/>
          </p:cNvSpPr>
          <p:nvPr/>
        </p:nvSpPr>
        <p:spPr bwMode="auto">
          <a:xfrm>
            <a:off x="1537271" y="67253"/>
            <a:ext cx="6009883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Cell-free DNA and </a:t>
            </a:r>
            <a:r>
              <a:rPr lang="en-US" alt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cancer</a:t>
            </a:r>
            <a:endParaRPr lang="en-US" altLang="it-IT" sz="3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89050"/>
            <a:ext cx="43005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NA Strand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5889" y="25400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NA Strand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616825" y="25400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5334000" y="2362200"/>
            <a:ext cx="3429000" cy="3046988"/>
          </a:xfrm>
          <a:prstGeom prst="rect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Tumor growth determines an  increases in the cellular turnover </a:t>
            </a: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apoptotic and necrotic cells</a:t>
            </a:r>
          </a:p>
          <a:p>
            <a:pPr marL="266700" indent="-266700"/>
            <a:endParaRPr lang="en-US" sz="16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266700" indent="-2667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Apoptotic and necrotic remains are cleared by infiltrating phagocytes</a:t>
            </a:r>
          </a:p>
          <a:p>
            <a:pPr marL="266700" indent="-266700"/>
            <a:endParaRPr lang="en-US" sz="16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266700" indent="-2667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This does not happen efficiently within the tumor mass </a:t>
            </a: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 release of DNA </a:t>
            </a:r>
            <a:endParaRPr lang="en-US" sz="16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2" name="Afgeronde rechthoek 4"/>
          <p:cNvSpPr/>
          <p:nvPr/>
        </p:nvSpPr>
        <p:spPr bwMode="auto">
          <a:xfrm>
            <a:off x="6121373" y="6345237"/>
            <a:ext cx="2870227" cy="3603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solidFill>
              <a:schemeClr val="accent3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lvl="0" algn="ctr"/>
            <a:r>
              <a:rPr lang="en-US" sz="1100" dirty="0" smtClean="0">
                <a:solidFill>
                  <a:srgbClr val="FFFFFF"/>
                </a:solidFill>
                <a:latin typeface="Comic Sans MS"/>
                <a:cs typeface="Comic Sans MS"/>
              </a:rPr>
              <a:t>Diaz L. and </a:t>
            </a:r>
            <a:r>
              <a:rPr lang="en-US" sz="11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Bardelli</a:t>
            </a:r>
            <a:r>
              <a:rPr lang="en-US" sz="1100" dirty="0" smtClean="0">
                <a:solidFill>
                  <a:srgbClr val="FFFFFF"/>
                </a:solidFill>
                <a:latin typeface="Comic Sans MS"/>
                <a:cs typeface="Comic Sans MS"/>
              </a:rPr>
              <a:t> A. JCO , 2014</a:t>
            </a:r>
            <a:endParaRPr lang="en-US" sz="11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1" name="Titel 3"/>
          <p:cNvSpPr txBox="1">
            <a:spLocks/>
          </p:cNvSpPr>
          <p:nvPr/>
        </p:nvSpPr>
        <p:spPr bwMode="auto">
          <a:xfrm>
            <a:off x="1537271" y="29153"/>
            <a:ext cx="6079554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Mechanisms of </a:t>
            </a:r>
            <a:r>
              <a:rPr lang="en-US" altLang="it-IT" sz="3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ctDNA</a:t>
            </a:r>
            <a:r>
              <a:rPr lang="en-US" alt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shedding</a:t>
            </a:r>
            <a:endParaRPr lang="en-US" altLang="it-IT" sz="3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63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ttangolo arrotondato 14"/>
          <p:cNvSpPr>
            <a:spLocks noChangeArrowheads="1"/>
          </p:cNvSpPr>
          <p:nvPr/>
        </p:nvSpPr>
        <p:spPr bwMode="auto">
          <a:xfrm>
            <a:off x="4681538" y="2046288"/>
            <a:ext cx="4173537" cy="43370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 eaLnBrk="0" hangingPunct="0"/>
            <a:endParaRPr lang="it-IT" sz="3200">
              <a:solidFill>
                <a:srgbClr val="17375E"/>
              </a:solidFill>
              <a:latin typeface="Comic Sans MS" charset="0"/>
            </a:endParaRPr>
          </a:p>
        </p:txBody>
      </p:sp>
      <p:sp>
        <p:nvSpPr>
          <p:cNvPr id="21510" name="CasellaDiTesto 20"/>
          <p:cNvSpPr txBox="1">
            <a:spLocks noChangeArrowheads="1"/>
          </p:cNvSpPr>
          <p:nvPr/>
        </p:nvSpPr>
        <p:spPr bwMode="auto">
          <a:xfrm>
            <a:off x="1601788" y="1338263"/>
            <a:ext cx="17287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PROs</a:t>
            </a:r>
            <a:r>
              <a:rPr lang="it-IT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1511" name="Rettangolo 11"/>
          <p:cNvSpPr>
            <a:spLocks noChangeArrowheads="1"/>
          </p:cNvSpPr>
          <p:nvPr/>
        </p:nvSpPr>
        <p:spPr bwMode="auto">
          <a:xfrm>
            <a:off x="5959475" y="1338263"/>
            <a:ext cx="129955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CONs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3254" name="Rettangolo arrotondato 12"/>
          <p:cNvSpPr>
            <a:spLocks noChangeArrowheads="1"/>
          </p:cNvSpPr>
          <p:nvPr/>
        </p:nvSpPr>
        <p:spPr bwMode="auto">
          <a:xfrm>
            <a:off x="285750" y="2046288"/>
            <a:ext cx="4173538" cy="4337050"/>
          </a:xfrm>
          <a:prstGeom prst="roundRect">
            <a:avLst>
              <a:gd name="adj" fmla="val 16667"/>
            </a:avLst>
          </a:prstGeom>
          <a:solidFill>
            <a:srgbClr val="C5FDCA"/>
          </a:solidFill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 eaLnBrk="0" hangingPunct="0"/>
            <a:endParaRPr lang="it-IT" sz="3200">
              <a:solidFill>
                <a:srgbClr val="17375E"/>
              </a:solidFill>
              <a:latin typeface="Comic Sans MS" charset="0"/>
            </a:endParaRPr>
          </a:p>
        </p:txBody>
      </p:sp>
      <p:sp>
        <p:nvSpPr>
          <p:cNvPr id="21515" name="CasellaDiTesto 23"/>
          <p:cNvSpPr txBox="1">
            <a:spLocks noChangeArrowheads="1"/>
          </p:cNvSpPr>
          <p:nvPr/>
        </p:nvSpPr>
        <p:spPr bwMode="auto">
          <a:xfrm>
            <a:off x="352425" y="2365375"/>
            <a:ext cx="4038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</a:rPr>
              <a:t>Minimally </a:t>
            </a:r>
            <a:r>
              <a:rPr lang="en-US" sz="2000" b="1" dirty="0" smtClean="0">
                <a:solidFill>
                  <a:srgbClr val="17375E"/>
                </a:solidFill>
                <a:latin typeface="Comic Sans MS" charset="0"/>
              </a:rPr>
              <a:t>invasive marker</a:t>
            </a:r>
            <a:endParaRPr lang="en-US" sz="2000" b="1" dirty="0">
              <a:solidFill>
                <a:srgbClr val="17375E"/>
              </a:solidFill>
              <a:latin typeface="Comic Sans MS" charset="0"/>
            </a:endParaRPr>
          </a:p>
          <a:p>
            <a:pPr marL="177800" indent="-177800" algn="just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</a:endParaRPr>
          </a:p>
          <a:p>
            <a:pPr marL="177800" indent="-177800" algn="just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</a:rPr>
              <a:t>Early detection of drug resistance development</a:t>
            </a:r>
          </a:p>
          <a:p>
            <a:pPr marL="177800" indent="-177800" algn="just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</a:endParaRPr>
          </a:p>
          <a:p>
            <a:pPr marL="177800" indent="-177800" algn="just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</a:rPr>
              <a:t>Driver mutation detection from blood samples</a:t>
            </a:r>
          </a:p>
          <a:p>
            <a:pPr marL="177800" indent="-177800" algn="just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</a:endParaRPr>
          </a:p>
          <a:p>
            <a:pPr marL="177800" indent="-177800" algn="just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</a:rPr>
              <a:t>Solving the issue regarding “insufficient material for analysis”</a:t>
            </a:r>
          </a:p>
        </p:txBody>
      </p:sp>
      <p:sp>
        <p:nvSpPr>
          <p:cNvPr id="21516" name="CasellaDiTesto 31"/>
          <p:cNvSpPr txBox="1">
            <a:spLocks noChangeArrowheads="1"/>
          </p:cNvSpPr>
          <p:nvPr/>
        </p:nvSpPr>
        <p:spPr bwMode="auto">
          <a:xfrm>
            <a:off x="4775200" y="2374900"/>
            <a:ext cx="3952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defTabSz="4572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Lack of standardized and widely approved methods for analysis</a:t>
            </a:r>
          </a:p>
          <a:p>
            <a:pPr marL="177800" indent="-177800" algn="just" defTabSz="457200"/>
            <a:endParaRPr lang="en-US" sz="2000" b="1" dirty="0">
              <a:solidFill>
                <a:srgbClr val="17375E"/>
              </a:solidFill>
              <a:latin typeface="Comic Sans MS" charset="0"/>
              <a:ea typeface="ＭＳ Ｐゴシック" charset="-128"/>
            </a:endParaRPr>
          </a:p>
          <a:p>
            <a:pPr marL="177800" indent="-177800" algn="just" defTabSz="4572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Contamination with </a:t>
            </a:r>
            <a:r>
              <a:rPr lang="en-US" sz="2000" b="1" dirty="0" err="1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cfDNA</a:t>
            </a: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 from healthy cells</a:t>
            </a:r>
          </a:p>
          <a:p>
            <a:pPr marL="177800" indent="-177800" algn="just" defTabSz="457200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  <a:ea typeface="ＭＳ Ｐゴシック" charset="-128"/>
            </a:endParaRPr>
          </a:p>
          <a:p>
            <a:pPr marL="177800" indent="-177800" algn="just" defTabSz="4572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Low levels of </a:t>
            </a:r>
            <a:r>
              <a:rPr lang="en-US" sz="2000" b="1" dirty="0" err="1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ctDNA</a:t>
            </a:r>
            <a:endParaRPr lang="en-US" sz="2000" b="1" dirty="0">
              <a:solidFill>
                <a:srgbClr val="17375E"/>
              </a:solidFill>
              <a:latin typeface="Comic Sans MS" charset="0"/>
              <a:ea typeface="ＭＳ Ｐゴシック" charset="-128"/>
            </a:endParaRPr>
          </a:p>
          <a:p>
            <a:pPr marL="177800" indent="-177800" algn="just" defTabSz="457200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  <a:ea typeface="ＭＳ Ｐゴシック" charset="-128"/>
            </a:endParaRPr>
          </a:p>
          <a:p>
            <a:pPr marL="177800" indent="-177800" algn="just" defTabSz="4572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Accurate quantification of the mutant allele in the sample </a:t>
            </a:r>
          </a:p>
        </p:txBody>
      </p:sp>
      <p:pic>
        <p:nvPicPr>
          <p:cNvPr id="5129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400" y="12700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629525" y="25400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el 3"/>
          <p:cNvSpPr txBox="1">
            <a:spLocks/>
          </p:cNvSpPr>
          <p:nvPr/>
        </p:nvSpPr>
        <p:spPr bwMode="auto">
          <a:xfrm>
            <a:off x="1535386" y="12700"/>
            <a:ext cx="6079554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Circulating tumor DNA</a:t>
            </a:r>
          </a:p>
          <a:p>
            <a:r>
              <a:rPr lang="en-US" alt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3602234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/>
      <p:bldP spid="21510" grpId="0"/>
      <p:bldP spid="21510" grpId="1"/>
      <p:bldP spid="21511" grpId="0"/>
      <p:bldP spid="21511" grpId="1"/>
      <p:bldP spid="532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tangolo arrotondato 1"/>
          <p:cNvSpPr>
            <a:spLocks noChangeArrowheads="1"/>
          </p:cNvSpPr>
          <p:nvPr/>
        </p:nvSpPr>
        <p:spPr bwMode="auto">
          <a:xfrm>
            <a:off x="409575" y="1476797"/>
            <a:ext cx="8310563" cy="4835525"/>
          </a:xfrm>
          <a:prstGeom prst="roundRect">
            <a:avLst>
              <a:gd name="adj" fmla="val 14472"/>
            </a:avLst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 eaLnBrk="0" hangingPunct="0"/>
            <a:endParaRPr lang="it-IT" altLang="it-IT" sz="32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8" y="1565291"/>
            <a:ext cx="64420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hthoek 31"/>
          <p:cNvSpPr>
            <a:spLocks noChangeArrowheads="1"/>
          </p:cNvSpPr>
          <p:nvPr/>
        </p:nvSpPr>
        <p:spPr bwMode="auto">
          <a:xfrm>
            <a:off x="6138738" y="6479431"/>
            <a:ext cx="28257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altLang="it-IT" sz="1100" i="1" dirty="0">
                <a:solidFill>
                  <a:srgbClr val="FFFFFF"/>
                </a:solidFill>
                <a:latin typeface="Comic Sans MS" pitchFamily="66" charset="0"/>
              </a:rPr>
              <a:t>Bettegowda et al., Sci Trans Med, 2014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5776686" y="3615369"/>
            <a:ext cx="1872343" cy="16110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9468" y="67558"/>
            <a:ext cx="9093200" cy="1129194"/>
            <a:chOff x="25400" y="25400"/>
            <a:chExt cx="9093200" cy="1129194"/>
          </a:xfrm>
        </p:grpSpPr>
        <p:pic>
          <p:nvPicPr>
            <p:cNvPr id="12" name="Picture 2" descr="DNA Strand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2" descr="DNA Strand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Liquid biopsy</a:t>
              </a:r>
            </a:p>
            <a:p>
              <a:r>
                <a:rPr lang="en-US" sz="20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: Distribution in different tumors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9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400" y="25400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616825" y="25400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1916906"/>
            <a:ext cx="8113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Afgeronde rechthoek 4"/>
          <p:cNvSpPr/>
          <p:nvPr/>
        </p:nvSpPr>
        <p:spPr bwMode="auto">
          <a:xfrm>
            <a:off x="6121373" y="6345237"/>
            <a:ext cx="2870227" cy="3603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solidFill>
              <a:schemeClr val="accent3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lvl="0" algn="ctr"/>
            <a:r>
              <a:rPr lang="en-US" sz="1100" b="1" i="1" dirty="0" smtClean="0">
                <a:solidFill>
                  <a:srgbClr val="FFFFFF"/>
                </a:solidFill>
                <a:latin typeface="Comic Sans MS"/>
                <a:cs typeface="Comic Sans MS"/>
              </a:rPr>
              <a:t>Diaz L. and </a:t>
            </a:r>
            <a:r>
              <a:rPr lang="en-US" sz="1100" b="1" i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Bardelli</a:t>
            </a:r>
            <a:r>
              <a:rPr lang="en-US" sz="1100" b="1" i="1" dirty="0" smtClean="0">
                <a:solidFill>
                  <a:srgbClr val="FFFFFF"/>
                </a:solidFill>
                <a:latin typeface="Comic Sans MS"/>
                <a:cs typeface="Comic Sans MS"/>
              </a:rPr>
              <a:t> A. JCO , 2014</a:t>
            </a:r>
            <a:endParaRPr lang="en-US" sz="1100" b="1" i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1535386" y="25400"/>
            <a:ext cx="6079554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Circulating tumor DNA</a:t>
            </a:r>
          </a:p>
          <a:p>
            <a:r>
              <a:rPr lang="en-US" alt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Technique </a:t>
            </a:r>
            <a:r>
              <a:rPr lang="en-US" alt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sensitivity</a:t>
            </a:r>
            <a:endParaRPr lang="en-US" alt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9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12_lfs_bior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70013"/>
            <a:ext cx="2711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06846"/>
              </p:ext>
            </p:extLst>
          </p:nvPr>
        </p:nvGraphicFramePr>
        <p:xfrm>
          <a:off x="4211638" y="2420938"/>
          <a:ext cx="4129087" cy="3173732"/>
        </p:xfrm>
        <a:graphic>
          <a:graphicData uri="http://schemas.openxmlformats.org/drawingml/2006/table">
            <a:tbl>
              <a:tblPr/>
              <a:tblGrid>
                <a:gridCol w="1376362"/>
                <a:gridCol w="1376363"/>
                <a:gridCol w="137636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QX200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RainDrop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Droplet volume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1 nl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5 pl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Number of droplet generated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20.000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 1.00.000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Multi-target per droplet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Possible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Improbable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SYBR green or Eva green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No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TaqMan probe technology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Yes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Multiplex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Sensitivity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0.01%-0.001%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cs typeface="Arial" charset="0"/>
                        </a:rPr>
                        <a:t>0.001%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50800" y="67558"/>
            <a:ext cx="9093200" cy="1129194"/>
            <a:chOff x="25400" y="25400"/>
            <a:chExt cx="9093200" cy="1129194"/>
          </a:xfrm>
        </p:grpSpPr>
        <p:pic>
          <p:nvPicPr>
            <p:cNvPr id="8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it-IT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rPr>
                <a:t>Methodologies for </a:t>
              </a:r>
              <a:r>
                <a:rPr lang="en-US" altLang="it-IT" sz="2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rPr>
                <a:t>ctDNA</a:t>
              </a:r>
              <a:r>
                <a:rPr lang="en-US" altLang="it-IT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rPr>
                <a:t> analysis</a:t>
              </a:r>
              <a:br>
                <a:rPr lang="en-US" altLang="it-IT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rPr>
              </a:br>
              <a:r>
                <a:rPr lang="en-US" altLang="it-IT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rPr>
                <a:t>Droplet Digital PCR</a:t>
              </a:r>
              <a:endParaRPr lang="en-US" alt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80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676401"/>
            <a:ext cx="4684215" cy="441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ttangolo arrotondato 8"/>
          <p:cNvSpPr/>
          <p:nvPr/>
        </p:nvSpPr>
        <p:spPr>
          <a:xfrm>
            <a:off x="4876800" y="1640582"/>
            <a:ext cx="3962400" cy="2601218"/>
          </a:xfrm>
          <a:prstGeom prst="roundRect">
            <a:avLst>
              <a:gd name="adj" fmla="val 11459"/>
            </a:avLst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5029200" y="5105400"/>
            <a:ext cx="3581400" cy="1371600"/>
          </a:xfrm>
          <a:prstGeom prst="roundRect">
            <a:avLst/>
          </a:prstGeom>
          <a:solidFill>
            <a:srgbClr val="008000">
              <a:alpha val="4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Elevated levels of long DNA fragments may be a good marker for detection of malignant </a:t>
            </a:r>
            <a:r>
              <a:rPr lang="en-GB" sz="16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tumor</a:t>
            </a:r>
            <a:r>
              <a:rPr lang="en-GB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 DNA in blood</a:t>
            </a:r>
          </a:p>
        </p:txBody>
      </p:sp>
      <p:sp>
        <p:nvSpPr>
          <p:cNvPr id="11" name="Freccia giù 10"/>
          <p:cNvSpPr/>
          <p:nvPr/>
        </p:nvSpPr>
        <p:spPr>
          <a:xfrm>
            <a:off x="6553200" y="4191000"/>
            <a:ext cx="609600" cy="990600"/>
          </a:xfrm>
          <a:prstGeom prst="downArrow">
            <a:avLst/>
          </a:prstGeom>
          <a:solidFill>
            <a:srgbClr val="008000">
              <a:alpha val="61000"/>
            </a:srgbClr>
          </a:solidFill>
          <a:ln>
            <a:solidFill>
              <a:srgbClr val="008000">
                <a:alpha val="5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ep 7"/>
          <p:cNvGrpSpPr>
            <a:grpSpLocks/>
          </p:cNvGrpSpPr>
          <p:nvPr/>
        </p:nvGrpSpPr>
        <p:grpSpPr bwMode="auto">
          <a:xfrm>
            <a:off x="457201" y="6382408"/>
            <a:ext cx="2209799" cy="346076"/>
            <a:chOff x="7452320" y="6387652"/>
            <a:chExt cx="1560543" cy="275154"/>
          </a:xfrm>
        </p:grpSpPr>
        <p:sp>
          <p:nvSpPr>
            <p:cNvPr id="14" name="Afgeronde rechthoek 9"/>
            <p:cNvSpPr/>
            <p:nvPr/>
          </p:nvSpPr>
          <p:spPr>
            <a:xfrm>
              <a:off x="7452320" y="6387652"/>
              <a:ext cx="1560543" cy="27515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71000"/>
              </a:schemeClr>
            </a:solidFill>
            <a:ln>
              <a:solidFill>
                <a:schemeClr val="accent3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" name="Rechthoek 9"/>
            <p:cNvSpPr>
              <a:spLocks noChangeArrowheads="1"/>
            </p:cNvSpPr>
            <p:nvPr/>
          </p:nvSpPr>
          <p:spPr bwMode="auto">
            <a:xfrm>
              <a:off x="7452320" y="6412409"/>
              <a:ext cx="1560543" cy="20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 i="1" dirty="0" err="1" smtClean="0">
                  <a:solidFill>
                    <a:srgbClr val="FFFFFF"/>
                  </a:solidFill>
                  <a:latin typeface="Comic Sans MS"/>
                  <a:cs typeface="Comic Sans MS"/>
                </a:rPr>
                <a:t>Umetani</a:t>
              </a:r>
              <a:r>
                <a:rPr lang="en-US" sz="1100" b="1" i="1" dirty="0" smtClean="0">
                  <a:solidFill>
                    <a:srgbClr val="FFFFFF"/>
                  </a:solidFill>
                  <a:latin typeface="Comic Sans MS"/>
                  <a:cs typeface="Comic Sans MS"/>
                </a:rPr>
                <a:t> et al, JCO 2006</a:t>
              </a:r>
              <a:endParaRPr lang="en-US" sz="1100" b="1" i="1" dirty="0">
                <a:solidFill>
                  <a:srgbClr val="FFFFFF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6" name="Connettore 1 15"/>
          <p:cNvCxnSpPr/>
          <p:nvPr/>
        </p:nvCxnSpPr>
        <p:spPr bwMode="auto">
          <a:xfrm>
            <a:off x="5908143" y="2111406"/>
            <a:ext cx="95250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5936718" y="1772816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ALU247</a:t>
            </a:r>
            <a:endParaRPr lang="it-IT" sz="1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946612" y="2123859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ALU115</a:t>
            </a:r>
            <a:endParaRPr lang="it-IT" sz="1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316941" y="2594142"/>
            <a:ext cx="2447925" cy="612934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DNA </a:t>
            </a:r>
            <a:r>
              <a:rPr lang="en-GB" sz="12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fragments size usually:</a:t>
            </a:r>
            <a:endParaRPr lang="en-GB" sz="1200" b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     185 to 200bp in length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6640791" y="3361857"/>
            <a:ext cx="1800225" cy="510778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DNA fragments: </a:t>
            </a:r>
          </a:p>
          <a:p>
            <a:pPr lvl="0" algn="ctr"/>
            <a:r>
              <a:rPr lang="en-GB" sz="12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varies in size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5026225" y="2645220"/>
            <a:ext cx="1000244" cy="510778"/>
          </a:xfrm>
          <a:prstGeom prst="round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Apoptotic </a:t>
            </a:r>
            <a:endParaRPr lang="en-GB" sz="12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en-GB" sz="12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endParaRPr lang="it-IT" sz="1200" b="1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4932040" y="3361857"/>
            <a:ext cx="1245764" cy="510778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latin typeface="Comic Sans MS"/>
                <a:cs typeface="Comic Sans MS"/>
              </a:rPr>
              <a:t>Malignant T. </a:t>
            </a:r>
          </a:p>
          <a:p>
            <a:pPr algn="ctr"/>
            <a:r>
              <a:rPr lang="en-GB" sz="1200" b="1" dirty="0" smtClean="0">
                <a:latin typeface="Comic Sans MS"/>
                <a:cs typeface="Comic Sans MS"/>
              </a:rPr>
              <a:t>cells</a:t>
            </a:r>
            <a:endParaRPr lang="it-IT" sz="1200" b="1" dirty="0"/>
          </a:p>
        </p:txBody>
      </p:sp>
      <p:sp>
        <p:nvSpPr>
          <p:cNvPr id="23" name="Freccia a destra 21"/>
          <p:cNvSpPr/>
          <p:nvPr/>
        </p:nvSpPr>
        <p:spPr bwMode="auto">
          <a:xfrm>
            <a:off x="6259790" y="3607721"/>
            <a:ext cx="324000" cy="45719"/>
          </a:xfrm>
          <a:prstGeom prst="rightArrow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Freccia a destra 22"/>
          <p:cNvSpPr/>
          <p:nvPr/>
        </p:nvSpPr>
        <p:spPr bwMode="auto">
          <a:xfrm>
            <a:off x="6049216" y="2884749"/>
            <a:ext cx="252000" cy="45719"/>
          </a:xfrm>
          <a:prstGeom prst="rightArrow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42300" y="1971441"/>
            <a:ext cx="69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DII =</a:t>
            </a:r>
            <a:endParaRPr lang="it-IT" sz="1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itel 3"/>
          <p:cNvSpPr txBox="1">
            <a:spLocks/>
          </p:cNvSpPr>
          <p:nvPr/>
        </p:nvSpPr>
        <p:spPr bwMode="auto">
          <a:xfrm>
            <a:off x="1501775" y="116632"/>
            <a:ext cx="6140450" cy="69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it-IT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50800" y="67558"/>
            <a:ext cx="9093200" cy="1129194"/>
            <a:chOff x="25400" y="25400"/>
            <a:chExt cx="9093200" cy="1129194"/>
          </a:xfrm>
        </p:grpSpPr>
        <p:pic>
          <p:nvPicPr>
            <p:cNvPr id="28" name="Picture 2" descr="DNA Strand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" descr="DNA Strand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DNA Integrity Index (DII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)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7"/>
          <p:cNvGrpSpPr>
            <a:grpSpLocks/>
          </p:cNvGrpSpPr>
          <p:nvPr/>
        </p:nvGrpSpPr>
        <p:grpSpPr bwMode="auto">
          <a:xfrm>
            <a:off x="162868" y="6407186"/>
            <a:ext cx="2903240" cy="346076"/>
            <a:chOff x="7452320" y="6387652"/>
            <a:chExt cx="1560543" cy="275154"/>
          </a:xfrm>
        </p:grpSpPr>
        <p:sp>
          <p:nvSpPr>
            <p:cNvPr id="23" name="Afgeronde rechthoek 9"/>
            <p:cNvSpPr/>
            <p:nvPr/>
          </p:nvSpPr>
          <p:spPr>
            <a:xfrm>
              <a:off x="7452320" y="6387652"/>
              <a:ext cx="1560543" cy="27515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71000"/>
              </a:schemeClr>
            </a:solidFill>
            <a:ln>
              <a:solidFill>
                <a:schemeClr val="accent3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4" name="Rechthoek 9"/>
            <p:cNvSpPr>
              <a:spLocks noChangeArrowheads="1"/>
            </p:cNvSpPr>
            <p:nvPr/>
          </p:nvSpPr>
          <p:spPr bwMode="auto">
            <a:xfrm>
              <a:off x="7452320" y="6412409"/>
              <a:ext cx="1560543" cy="20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Comic Sans MS"/>
                  <a:cs typeface="Comic Sans MS"/>
                </a:rPr>
                <a:t>Adopted from </a:t>
              </a:r>
              <a:r>
                <a:rPr lang="en-US" sz="1100" dirty="0" err="1" smtClean="0">
                  <a:solidFill>
                    <a:srgbClr val="FFFFFF"/>
                  </a:solidFill>
                  <a:latin typeface="Comic Sans MS"/>
                  <a:cs typeface="Comic Sans MS"/>
                </a:rPr>
                <a:t>Hao</a:t>
              </a:r>
              <a:r>
                <a:rPr lang="en-US" sz="1100" dirty="0" smtClean="0">
                  <a:solidFill>
                    <a:srgbClr val="FFFFFF"/>
                  </a:solidFill>
                  <a:latin typeface="Comic Sans MS"/>
                  <a:cs typeface="Comic Sans MS"/>
                </a:rPr>
                <a:t> et al., BJC 2014</a:t>
              </a:r>
              <a:endParaRPr lang="en-US" sz="1100" dirty="0">
                <a:solidFill>
                  <a:srgbClr val="FFFFFF"/>
                </a:solidFill>
                <a:latin typeface="Comic Sans MS"/>
                <a:cs typeface="Comic Sans MS"/>
              </a:endParaRPr>
            </a:p>
          </p:txBody>
        </p:sp>
      </p:grpSp>
      <p:graphicFrame>
        <p:nvGraphicFramePr>
          <p:cNvPr id="28" name="Gra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07247"/>
              </p:ext>
            </p:extLst>
          </p:nvPr>
        </p:nvGraphicFramePr>
        <p:xfrm>
          <a:off x="162868" y="12809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734564"/>
              </p:ext>
            </p:extLst>
          </p:nvPr>
        </p:nvGraphicFramePr>
        <p:xfrm>
          <a:off x="4427984" y="3830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50800" y="67558"/>
            <a:ext cx="9093200" cy="1129194"/>
            <a:chOff x="25400" y="25400"/>
            <a:chExt cx="9093200" cy="1129194"/>
          </a:xfrm>
        </p:grpSpPr>
        <p:pic>
          <p:nvPicPr>
            <p:cNvPr id="11" name="Picture 2" descr="DNA Strand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2" descr="DNA Strand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DNA Integrity Index (DII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)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2" descr="nrclino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09695"/>
            <a:ext cx="5638800" cy="493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5" name="Gruppo 19"/>
          <p:cNvGrpSpPr>
            <a:grpSpLocks/>
          </p:cNvGrpSpPr>
          <p:nvPr/>
        </p:nvGrpSpPr>
        <p:grpSpPr bwMode="auto">
          <a:xfrm>
            <a:off x="6242050" y="2514600"/>
            <a:ext cx="2597150" cy="2443212"/>
            <a:chOff x="457200" y="2635766"/>
            <a:chExt cx="2597150" cy="2788166"/>
          </a:xfrm>
        </p:grpSpPr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457200" y="2635766"/>
              <a:ext cx="2597150" cy="2788166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70000"/>
              </a:srgbClr>
            </a:solidFill>
            <a:ln w="9525">
              <a:solidFill>
                <a:srgbClr val="00B05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18579B"/>
                </a:solidFill>
                <a:latin typeface="Comic Sans MS" charset="0"/>
              </a:endParaRPr>
            </a:p>
          </p:txBody>
        </p:sp>
        <p:sp>
          <p:nvSpPr>
            <p:cNvPr id="7" name="Rettangolo 18"/>
            <p:cNvSpPr>
              <a:spLocks noChangeArrowheads="1"/>
            </p:cNvSpPr>
            <p:nvPr/>
          </p:nvSpPr>
          <p:spPr bwMode="auto">
            <a:xfrm rot="10800000" flipV="1">
              <a:off x="658656" y="2707898"/>
              <a:ext cx="217534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600" dirty="0" smtClean="0">
                  <a:solidFill>
                    <a:schemeClr val="bg1"/>
                  </a:solidFill>
                  <a:latin typeface="Comic Sans MS" pitchFamily="66" charset="0"/>
                </a:rPr>
                <a:t>Detection of positive and negative biomarkers as circulating tumor cells (CTC) and cell-free circulating tumor DNA (</a:t>
              </a:r>
              <a:r>
                <a:rPr lang="en-US" altLang="it-IT" sz="1600" dirty="0" err="1" smtClean="0">
                  <a:solidFill>
                    <a:schemeClr val="bg1"/>
                  </a:solidFill>
                  <a:latin typeface="Comic Sans MS" pitchFamily="66" charset="0"/>
                </a:rPr>
                <a:t>ctDNA</a:t>
              </a:r>
              <a:r>
                <a:rPr lang="en-US" altLang="it-IT" sz="1600" dirty="0" smtClean="0">
                  <a:solidFill>
                    <a:schemeClr val="bg1"/>
                  </a:solidFill>
                  <a:latin typeface="Comic Sans MS" pitchFamily="66" charset="0"/>
                </a:rPr>
                <a:t>) from peripheral blood samples</a:t>
              </a:r>
              <a:endParaRPr lang="en-US" sz="1600" b="1" dirty="0">
                <a:solidFill>
                  <a:schemeClr val="bg1"/>
                </a:solidFill>
                <a:latin typeface="Comic Sans MS" charset="0"/>
              </a:endParaRPr>
            </a:p>
          </p:txBody>
        </p:sp>
      </p:grpSp>
      <p:sp>
        <p:nvSpPr>
          <p:cNvPr id="8" name="Afgeronde rechthoek 4"/>
          <p:cNvSpPr/>
          <p:nvPr/>
        </p:nvSpPr>
        <p:spPr bwMode="auto">
          <a:xfrm>
            <a:off x="5562601" y="6421437"/>
            <a:ext cx="3429000" cy="3603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solidFill>
              <a:schemeClr val="accent3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Comic Sans MS" charset="0"/>
              </a:rPr>
              <a:t>Crowley, E. </a:t>
            </a:r>
            <a:r>
              <a:rPr lang="en-US" sz="1100" i="1" dirty="0" smtClean="0">
                <a:solidFill>
                  <a:schemeClr val="bg1"/>
                </a:solidFill>
                <a:latin typeface="Comic Sans MS" charset="0"/>
              </a:rPr>
              <a:t>et al. Nat. Rev. </a:t>
            </a:r>
            <a:r>
              <a:rPr lang="en-US" sz="1100" i="1" dirty="0" err="1" smtClean="0">
                <a:solidFill>
                  <a:schemeClr val="bg1"/>
                </a:solidFill>
                <a:latin typeface="Comic Sans MS" charset="0"/>
              </a:rPr>
              <a:t>Clin</a:t>
            </a:r>
            <a:r>
              <a:rPr lang="en-US" sz="1100" i="1" dirty="0" smtClean="0">
                <a:solidFill>
                  <a:schemeClr val="bg1"/>
                </a:solidFill>
                <a:latin typeface="Comic Sans MS" charset="0"/>
              </a:rPr>
              <a:t>. </a:t>
            </a:r>
            <a:r>
              <a:rPr lang="en-US" sz="1100" i="1" dirty="0" err="1" smtClean="0">
                <a:solidFill>
                  <a:schemeClr val="bg1"/>
                </a:solidFill>
                <a:latin typeface="Comic Sans MS" charset="0"/>
              </a:rPr>
              <a:t>Oncol</a:t>
            </a:r>
            <a:r>
              <a:rPr lang="en-US" sz="1100" i="1" dirty="0" smtClean="0">
                <a:solidFill>
                  <a:schemeClr val="bg1"/>
                </a:solidFill>
                <a:latin typeface="Comic Sans MS" charset="0"/>
              </a:rPr>
              <a:t>. </a:t>
            </a:r>
            <a:r>
              <a:rPr lang="en-GB" sz="1100" dirty="0" smtClean="0">
                <a:solidFill>
                  <a:schemeClr val="bg1"/>
                </a:solidFill>
                <a:latin typeface="Comic Sans MS" charset="0"/>
              </a:rPr>
              <a:t>2013</a:t>
            </a:r>
            <a:endParaRPr lang="en-US" sz="11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98425" y="53447"/>
            <a:ext cx="8893176" cy="1143000"/>
          </a:xfr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Liquid Biopsy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Definition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3" name="Picture 2" descr="DNA Strand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12536" y="71214"/>
            <a:ext cx="15017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infected blood cell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515578" y="57103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1740"/>
            <a:ext cx="3797301" cy="26692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685800" y="4419600"/>
          <a:ext cx="751402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960"/>
                <a:gridCol w="1402080"/>
                <a:gridCol w="174498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Marker</a:t>
                      </a:r>
                      <a:endParaRPr lang="en-US" sz="16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Primary CRC</a:t>
                      </a:r>
                      <a:endParaRPr lang="en-US" sz="16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Normal controls</a:t>
                      </a:r>
                      <a:endParaRPr lang="en-US" sz="16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Cutoff</a:t>
                      </a:r>
                      <a:endParaRPr lang="en-US" sz="16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AUC</a:t>
                      </a:r>
                      <a:endParaRPr lang="en-US" sz="16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P-value</a:t>
                      </a:r>
                      <a:endParaRPr lang="en-US" sz="16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ALU115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ng/mL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1046.0 (582.7-1694.0)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385.4 (205.7-587.1)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694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0.85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&lt;0.0001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ALU247/115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0.62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 (0.51-065)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0.38 (0.29-0.49)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0.52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0.89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&lt;0.0001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CEA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ng/mL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3.4 (&lt;0.5-710.5)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1.6 (0.3-4.0)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0.78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&lt;0.0001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ep 7"/>
          <p:cNvGrpSpPr>
            <a:grpSpLocks/>
          </p:cNvGrpSpPr>
          <p:nvPr/>
        </p:nvGrpSpPr>
        <p:grpSpPr bwMode="auto">
          <a:xfrm>
            <a:off x="6735380" y="6400800"/>
            <a:ext cx="2180020" cy="346076"/>
            <a:chOff x="7452320" y="6387652"/>
            <a:chExt cx="1560543" cy="275154"/>
          </a:xfrm>
        </p:grpSpPr>
        <p:sp>
          <p:nvSpPr>
            <p:cNvPr id="14" name="Afgeronde rechthoek 9"/>
            <p:cNvSpPr/>
            <p:nvPr/>
          </p:nvSpPr>
          <p:spPr>
            <a:xfrm>
              <a:off x="7452320" y="6387652"/>
              <a:ext cx="1560543" cy="27515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71000"/>
              </a:schemeClr>
            </a:solidFill>
            <a:ln>
              <a:solidFill>
                <a:schemeClr val="accent3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" name="Rechthoek 9"/>
            <p:cNvSpPr>
              <a:spLocks noChangeArrowheads="1"/>
            </p:cNvSpPr>
            <p:nvPr/>
          </p:nvSpPr>
          <p:spPr bwMode="auto">
            <a:xfrm>
              <a:off x="7452320" y="6412409"/>
              <a:ext cx="1560543" cy="20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FFFFFF"/>
                  </a:solidFill>
                  <a:latin typeface="Comic Sans MS"/>
                  <a:cs typeface="Comic Sans MS"/>
                </a:rPr>
                <a:t>Hao</a:t>
              </a:r>
              <a:r>
                <a:rPr lang="en-US" sz="1100" dirty="0" smtClean="0">
                  <a:solidFill>
                    <a:srgbClr val="FFFFFF"/>
                  </a:solidFill>
                  <a:latin typeface="Comic Sans MS"/>
                  <a:cs typeface="Comic Sans MS"/>
                </a:rPr>
                <a:t> et al., BJC 2014</a:t>
              </a:r>
              <a:endParaRPr lang="en-US" sz="1100" dirty="0">
                <a:solidFill>
                  <a:srgbClr val="FFFF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0800" y="67558"/>
            <a:ext cx="9093200" cy="1129194"/>
            <a:chOff x="25400" y="25400"/>
            <a:chExt cx="9093200" cy="1129194"/>
          </a:xfrm>
        </p:grpSpPr>
        <p:pic>
          <p:nvPicPr>
            <p:cNvPr id="16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DNA integrity index in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mCRC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/>
              </a:r>
              <a:b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</a:b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Sensitivity and Specificity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9"/>
          <p:cNvGrpSpPr>
            <a:grpSpLocks/>
          </p:cNvGrpSpPr>
          <p:nvPr/>
        </p:nvGrpSpPr>
        <p:grpSpPr bwMode="auto">
          <a:xfrm>
            <a:off x="6218238" y="6308725"/>
            <a:ext cx="2547937" cy="360363"/>
            <a:chOff x="7452340" y="6381328"/>
            <a:chExt cx="1560571" cy="274964"/>
          </a:xfrm>
        </p:grpSpPr>
        <p:sp>
          <p:nvSpPr>
            <p:cNvPr id="5" name="Afgeronde rechthoek 4"/>
            <p:cNvSpPr/>
            <p:nvPr/>
          </p:nvSpPr>
          <p:spPr>
            <a:xfrm>
              <a:off x="7452340" y="6381328"/>
              <a:ext cx="1560571" cy="2749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71000"/>
              </a:schemeClr>
            </a:solidFill>
            <a:ln>
              <a:solidFill>
                <a:schemeClr val="accent3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3802" name="Rechthoek 31"/>
            <p:cNvSpPr>
              <a:spLocks noChangeArrowheads="1"/>
            </p:cNvSpPr>
            <p:nvPr/>
          </p:nvSpPr>
          <p:spPr bwMode="auto">
            <a:xfrm>
              <a:off x="7468917" y="6423341"/>
              <a:ext cx="1478809" cy="199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BE" sz="1100" i="1">
                  <a:latin typeface="Calibri" charset="0"/>
                </a:rPr>
                <a:t>Bettegowda et al., Sci Trans Med, 2014</a:t>
              </a:r>
            </a:p>
          </p:txBody>
        </p:sp>
      </p:grpSp>
      <p:sp>
        <p:nvSpPr>
          <p:cNvPr id="33795" name="Tekstvak 6"/>
          <p:cNvSpPr txBox="1">
            <a:spLocks noChangeArrowheads="1"/>
          </p:cNvSpPr>
          <p:nvPr/>
        </p:nvSpPr>
        <p:spPr bwMode="auto">
          <a:xfrm>
            <a:off x="539750" y="1412776"/>
            <a:ext cx="806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ctDNA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is a useful tool for monitoring patients for resistance-conferring mutations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4140199" y="3191991"/>
            <a:ext cx="4625975" cy="2181225"/>
            <a:chOff x="4140199" y="2857500"/>
            <a:chExt cx="4625975" cy="2181225"/>
          </a:xfrm>
        </p:grpSpPr>
        <p:sp>
          <p:nvSpPr>
            <p:cNvPr id="12" name="Rettangolo arrotondato 11"/>
            <p:cNvSpPr/>
            <p:nvPr/>
          </p:nvSpPr>
          <p:spPr>
            <a:xfrm>
              <a:off x="4159249" y="2857500"/>
              <a:ext cx="4606925" cy="2181225"/>
            </a:xfrm>
            <a:prstGeom prst="roundRect">
              <a:avLst/>
            </a:prstGeom>
            <a:solidFill>
              <a:srgbClr val="FF00FF">
                <a:alpha val="46000"/>
              </a:srgbClr>
            </a:solidFill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97" name="Tekstvak 11"/>
            <p:cNvSpPr txBox="1">
              <a:spLocks noChangeArrowheads="1"/>
            </p:cNvSpPr>
            <p:nvPr/>
          </p:nvSpPr>
          <p:spPr bwMode="auto">
            <a:xfrm>
              <a:off x="4140199" y="2924175"/>
              <a:ext cx="4557713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77800" indent="-177800">
                <a:buFont typeface="Arial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23</a:t>
              </a:r>
              <a:r>
                <a:rPr 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/24 patients (96%) screened developed at least one mutations in the selected genes at </a:t>
              </a: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PD</a:t>
              </a:r>
            </a:p>
            <a:p>
              <a:pPr marL="177800" indent="-177800"/>
              <a:endPara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  <a:p>
              <a:pPr marL="177800" indent="-177800">
                <a:buFont typeface="Arial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multiple </a:t>
              </a:r>
              <a:r>
                <a:rPr 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mutations development in the same </a:t>
              </a: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patients</a:t>
              </a:r>
            </a:p>
            <a:p>
              <a:pPr marL="177800" indent="-177800"/>
              <a:endPara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  <a:p>
              <a:pPr marL="177800" indent="-177800">
                <a:buFont typeface="Arial" charset="0"/>
                <a:buChar char="•"/>
              </a:pPr>
              <a:r>
                <a:rPr lang="en-US" sz="14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exon</a:t>
              </a: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61 mutations both in </a:t>
              </a:r>
              <a:r>
                <a:rPr lang="en-US" sz="1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KRAS </a:t>
              </a:r>
              <a:r>
                <a:rPr 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and </a:t>
              </a:r>
              <a:r>
                <a:rPr lang="en-US" sz="1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NRAS </a:t>
              </a:r>
              <a:r>
                <a:rPr 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gene represent the 46% of the detected mutation in patients resistant to EGFR blockade</a:t>
              </a:r>
              <a:endPara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323850" y="1765569"/>
            <a:ext cx="3530600" cy="4975799"/>
            <a:chOff x="323850" y="1621851"/>
            <a:chExt cx="3530600" cy="497579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3" name="Groep 10"/>
            <p:cNvGrpSpPr>
              <a:grpSpLocks/>
            </p:cNvGrpSpPr>
            <p:nvPr/>
          </p:nvGrpSpPr>
          <p:grpSpPr bwMode="auto">
            <a:xfrm>
              <a:off x="323850" y="1621851"/>
              <a:ext cx="3530600" cy="4975799"/>
              <a:chOff x="467544" y="1693610"/>
              <a:chExt cx="3531456" cy="4975750"/>
            </a:xfrm>
          </p:grpSpPr>
          <p:pic>
            <p:nvPicPr>
              <p:cNvPr id="3379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7544" y="1772816"/>
                <a:ext cx="3531456" cy="489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544" y="1693610"/>
                <a:ext cx="1057492" cy="295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ttangolo 15"/>
            <p:cNvSpPr/>
            <p:nvPr/>
          </p:nvSpPr>
          <p:spPr>
            <a:xfrm>
              <a:off x="1368386" y="1634551"/>
              <a:ext cx="2473364" cy="79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50800" y="83103"/>
            <a:ext cx="9093200" cy="1129194"/>
            <a:chOff x="25400" y="25400"/>
            <a:chExt cx="9093200" cy="1129194"/>
          </a:xfrm>
        </p:grpSpPr>
        <p:pic>
          <p:nvPicPr>
            <p:cNvPr id="19" name="Picture 2" descr="DNA Strand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2" descr="DNA Strand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Liquid biopsy: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Colorectal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Cancer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fgeronde rechthoek 30"/>
          <p:cNvSpPr/>
          <p:nvPr/>
        </p:nvSpPr>
        <p:spPr>
          <a:xfrm>
            <a:off x="4025900" y="4724400"/>
            <a:ext cx="4889500" cy="960438"/>
          </a:xfrm>
          <a:prstGeom prst="roundRect">
            <a:avLst/>
          </a:prstGeom>
          <a:solidFill>
            <a:srgbClr val="FFFF00">
              <a:alpha val="60000"/>
            </a:srgb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just"/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In three cases where both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CTCs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 and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ctDNA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 levels were detectable, the average number of mutant fragments in the plasma was &gt;50-fold higher than analogous levels in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CTCs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. 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1" name="Afgeronde rechthoek 30"/>
          <p:cNvSpPr/>
          <p:nvPr/>
        </p:nvSpPr>
        <p:spPr>
          <a:xfrm>
            <a:off x="4000500" y="3690938"/>
            <a:ext cx="4889500" cy="423862"/>
          </a:xfrm>
          <a:prstGeom prst="roundRect">
            <a:avLst/>
          </a:pr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No cases in which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CTCs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 were detected but not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ctDNA</a:t>
            </a:r>
            <a:endParaRPr lang="en-US" sz="14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endParaRPr lang="en-US" sz="1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1" name="Afgeronde rechthoek 30"/>
          <p:cNvSpPr/>
          <p:nvPr/>
        </p:nvSpPr>
        <p:spPr>
          <a:xfrm>
            <a:off x="4003675" y="2605088"/>
            <a:ext cx="4889500" cy="595312"/>
          </a:xfrm>
          <a:prstGeom prst="roundRect">
            <a:avLst/>
          </a:prstGeom>
          <a:solidFill>
            <a:srgbClr val="008000">
              <a:alpha val="6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just"/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In many cases (13 of 16; 81%) in which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ctDNA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 was detected, no </a:t>
            </a:r>
            <a:r>
              <a:rPr lang="en-US" sz="1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CTCs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 were detectable </a:t>
            </a:r>
            <a:endParaRPr lang="en-US" sz="1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ep 29"/>
          <p:cNvGrpSpPr>
            <a:grpSpLocks/>
          </p:cNvGrpSpPr>
          <p:nvPr/>
        </p:nvGrpSpPr>
        <p:grpSpPr bwMode="auto">
          <a:xfrm>
            <a:off x="6218238" y="6308725"/>
            <a:ext cx="2547937" cy="360363"/>
            <a:chOff x="7452340" y="6381328"/>
            <a:chExt cx="1560571" cy="274964"/>
          </a:xfrm>
        </p:grpSpPr>
        <p:sp>
          <p:nvSpPr>
            <p:cNvPr id="6" name="Afgeronde rechthoek 5"/>
            <p:cNvSpPr/>
            <p:nvPr/>
          </p:nvSpPr>
          <p:spPr>
            <a:xfrm>
              <a:off x="7452340" y="6381328"/>
              <a:ext cx="1560571" cy="2749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71000"/>
              </a:schemeClr>
            </a:solidFill>
            <a:ln>
              <a:solidFill>
                <a:schemeClr val="accent3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835" name="Rechthoek 31"/>
            <p:cNvSpPr>
              <a:spLocks noChangeArrowheads="1"/>
            </p:cNvSpPr>
            <p:nvPr/>
          </p:nvSpPr>
          <p:spPr bwMode="auto">
            <a:xfrm>
              <a:off x="7468917" y="6423341"/>
              <a:ext cx="1478809" cy="199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BE" sz="1100" i="1">
                  <a:latin typeface="Calibri" charset="0"/>
                </a:rPr>
                <a:t>Bettegowda et al., Sci Trans Med, 2014</a:t>
              </a:r>
            </a:p>
          </p:txBody>
        </p:sp>
      </p:grpSp>
      <p:pic>
        <p:nvPicPr>
          <p:cNvPr id="348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18" y="1484313"/>
            <a:ext cx="319187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ep 31"/>
          <p:cNvGrpSpPr>
            <a:grpSpLocks/>
          </p:cNvGrpSpPr>
          <p:nvPr/>
        </p:nvGrpSpPr>
        <p:grpSpPr bwMode="auto">
          <a:xfrm>
            <a:off x="2627313" y="4068763"/>
            <a:ext cx="1081087" cy="800100"/>
            <a:chOff x="2555776" y="4077072"/>
            <a:chExt cx="1152128" cy="800039"/>
          </a:xfrm>
        </p:grpSpPr>
        <p:cxnSp>
          <p:nvCxnSpPr>
            <p:cNvPr id="20" name="Rechte verbindingslijn 19"/>
            <p:cNvCxnSpPr/>
            <p:nvPr/>
          </p:nvCxnSpPr>
          <p:spPr>
            <a:xfrm flipH="1">
              <a:off x="2555776" y="4077072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2555776" y="4077072"/>
              <a:ext cx="0" cy="7921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H="1">
              <a:off x="2555776" y="4877111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3707904" y="4077072"/>
              <a:ext cx="0" cy="7921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fgeronde rechthoek 28"/>
          <p:cNvSpPr/>
          <p:nvPr/>
        </p:nvSpPr>
        <p:spPr>
          <a:xfrm>
            <a:off x="2627313" y="2020888"/>
            <a:ext cx="1081087" cy="2016125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2619375" y="4892675"/>
            <a:ext cx="1152525" cy="1225550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3" name="Picture 2" descr="DNA Strand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5889" y="71214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infected blood cell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596336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itel 3"/>
          <p:cNvSpPr txBox="1">
            <a:spLocks/>
          </p:cNvSpPr>
          <p:nvPr/>
        </p:nvSpPr>
        <p:spPr bwMode="auto">
          <a:xfrm>
            <a:off x="1560786" y="67558"/>
            <a:ext cx="6079554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Liquid biopsy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: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CTCs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vs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ctDNA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142444" y="1446993"/>
            <a:ext cx="6925952" cy="4142247"/>
            <a:chOff x="1587405" y="2189742"/>
            <a:chExt cx="5462864" cy="3624025"/>
          </a:xfrm>
        </p:grpSpPr>
        <p:sp>
          <p:nvSpPr>
            <p:cNvPr id="19" name="Rettangolo arrotondato 18"/>
            <p:cNvSpPr/>
            <p:nvPr/>
          </p:nvSpPr>
          <p:spPr bwMode="auto">
            <a:xfrm>
              <a:off x="1587405" y="2189742"/>
              <a:ext cx="5462864" cy="3624025"/>
            </a:xfrm>
            <a:prstGeom prst="roundRect">
              <a:avLst/>
            </a:prstGeom>
            <a:solidFill>
              <a:srgbClr val="FFFFFF"/>
            </a:solidFill>
            <a:ln w="76327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2375636" y="2617443"/>
              <a:ext cx="4298095" cy="2112400"/>
              <a:chOff x="1893941" y="2376566"/>
              <a:chExt cx="4298095" cy="2112400"/>
            </a:xfrm>
          </p:grpSpPr>
          <p:cxnSp>
            <p:nvCxnSpPr>
              <p:cNvPr id="21" name="Connettore 1 20"/>
              <p:cNvCxnSpPr/>
              <p:nvPr/>
            </p:nvCxnSpPr>
            <p:spPr bwMode="auto">
              <a:xfrm>
                <a:off x="1893941" y="2376566"/>
                <a:ext cx="0" cy="2112400"/>
              </a:xfrm>
              <a:prstGeom prst="line">
                <a:avLst/>
              </a:prstGeom>
              <a:ln w="19050" cmpd="sng"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 bwMode="auto">
              <a:xfrm flipH="1">
                <a:off x="1893942" y="4488966"/>
                <a:ext cx="4298094" cy="0"/>
              </a:xfrm>
              <a:prstGeom prst="line">
                <a:avLst/>
              </a:prstGeom>
              <a:ln w="19050" cmpd="sng"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ttore 1 22"/>
            <p:cNvCxnSpPr/>
            <p:nvPr/>
          </p:nvCxnSpPr>
          <p:spPr bwMode="auto">
            <a:xfrm>
              <a:off x="3109122" y="4647727"/>
              <a:ext cx="0" cy="164231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 bwMode="auto">
            <a:xfrm>
              <a:off x="3819870" y="4646841"/>
              <a:ext cx="0" cy="164231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 bwMode="auto">
            <a:xfrm>
              <a:off x="4519651" y="4645959"/>
              <a:ext cx="0" cy="164231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 bwMode="auto">
            <a:xfrm>
              <a:off x="5219431" y="4645959"/>
              <a:ext cx="0" cy="164231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 bwMode="auto">
            <a:xfrm>
              <a:off x="5952055" y="4656026"/>
              <a:ext cx="0" cy="164231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 bwMode="auto">
            <a:xfrm>
              <a:off x="6673731" y="4644195"/>
              <a:ext cx="0" cy="164231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2101943" y="4468233"/>
              <a:ext cx="229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</a:t>
              </a:r>
              <a:endParaRPr lang="it-IT" sz="11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31" name="Connettore 1 30"/>
            <p:cNvCxnSpPr/>
            <p:nvPr/>
          </p:nvCxnSpPr>
          <p:spPr bwMode="auto">
            <a:xfrm flipH="1">
              <a:off x="2308658" y="4296487"/>
              <a:ext cx="133958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 bwMode="auto">
            <a:xfrm flipH="1">
              <a:off x="2307786" y="3989029"/>
              <a:ext cx="133958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 bwMode="auto">
            <a:xfrm flipH="1">
              <a:off x="2306914" y="3681571"/>
              <a:ext cx="133958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 bwMode="auto">
            <a:xfrm flipH="1">
              <a:off x="2306042" y="3396011"/>
              <a:ext cx="133958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 bwMode="auto">
            <a:xfrm flipH="1">
              <a:off x="2305170" y="3066655"/>
              <a:ext cx="133958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 bwMode="auto">
            <a:xfrm flipH="1">
              <a:off x="2304298" y="2748248"/>
              <a:ext cx="133958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CasellaDiTesto 38"/>
            <p:cNvSpPr txBox="1"/>
            <p:nvPr/>
          </p:nvSpPr>
          <p:spPr>
            <a:xfrm>
              <a:off x="2090123" y="4160775"/>
              <a:ext cx="229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094729" y="3847275"/>
              <a:ext cx="229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4</a:t>
              </a:r>
              <a:endParaRPr lang="it-IT" sz="11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2090995" y="3550766"/>
              <a:ext cx="229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rgbClr val="000000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101075" y="3246745"/>
              <a:ext cx="229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8</a:t>
              </a:r>
              <a:endParaRPr lang="it-IT" sz="11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981521" y="2924901"/>
              <a:ext cx="3700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1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10</a:t>
              </a:r>
              <a:endParaRPr lang="it-IT" sz="11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991597" y="2617443"/>
              <a:ext cx="3700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1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12</a:t>
              </a:r>
              <a:endParaRPr lang="it-IT" sz="11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 rot="16200000">
              <a:off x="909594" y="3542838"/>
              <a:ext cx="2112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Mutated</a:t>
              </a:r>
              <a:r>
                <a:rPr lang="it-IT" sz="11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allele (%)</a:t>
              </a:r>
              <a:endParaRPr lang="it-IT" sz="11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375636" y="4832261"/>
              <a:ext cx="733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aseline</a:t>
              </a:r>
              <a:endParaRPr lang="it-IT" sz="1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097332" y="4831375"/>
              <a:ext cx="733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1st CT </a:t>
              </a:r>
              <a:r>
                <a:rPr lang="it-IT" sz="1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scan</a:t>
              </a:r>
              <a:endParaRPr lang="it-IT" sz="1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3830818" y="4831375"/>
              <a:ext cx="733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1st-line PD</a:t>
              </a:r>
              <a:endParaRPr lang="it-IT" sz="1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4400944" y="4828703"/>
              <a:ext cx="95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Baseline</a:t>
              </a:r>
            </a:p>
            <a:p>
              <a:pPr algn="ctr"/>
              <a:r>
                <a:rPr lang="it-IT" sz="1000" dirty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e-</a:t>
              </a:r>
              <a:r>
                <a:rPr lang="it-IT" sz="1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challenge</a:t>
              </a:r>
              <a:endParaRPr lang="it-IT" sz="1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5219431" y="4838529"/>
              <a:ext cx="733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1st CT </a:t>
              </a:r>
              <a:r>
                <a:rPr lang="it-IT" sz="1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scan</a:t>
              </a:r>
              <a:endParaRPr lang="it-IT" sz="1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5940245" y="4831375"/>
              <a:ext cx="733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2nd-line PD</a:t>
              </a:r>
              <a:endParaRPr lang="it-IT" sz="1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1" name="Rettangolo 70"/>
            <p:cNvSpPr/>
            <p:nvPr/>
          </p:nvSpPr>
          <p:spPr bwMode="auto">
            <a:xfrm>
              <a:off x="2573992" y="3539817"/>
              <a:ext cx="327130" cy="11790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2" name="Rettangolo 71"/>
            <p:cNvSpPr/>
            <p:nvPr/>
          </p:nvSpPr>
          <p:spPr bwMode="auto">
            <a:xfrm>
              <a:off x="3306616" y="4160775"/>
              <a:ext cx="327130" cy="5581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3" name="Rettangolo 72"/>
            <p:cNvSpPr/>
            <p:nvPr/>
          </p:nvSpPr>
          <p:spPr bwMode="auto">
            <a:xfrm>
              <a:off x="3985368" y="3235797"/>
              <a:ext cx="327130" cy="14830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4" name="Rettangolo 73"/>
            <p:cNvSpPr/>
            <p:nvPr/>
          </p:nvSpPr>
          <p:spPr bwMode="auto">
            <a:xfrm>
              <a:off x="4685149" y="3396010"/>
              <a:ext cx="327130" cy="13228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5" name="Rettangolo 74"/>
            <p:cNvSpPr/>
            <p:nvPr/>
          </p:nvSpPr>
          <p:spPr bwMode="auto">
            <a:xfrm>
              <a:off x="5451482" y="4433334"/>
              <a:ext cx="327130" cy="290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6" name="Rettangolo 75"/>
            <p:cNvSpPr/>
            <p:nvPr/>
          </p:nvSpPr>
          <p:spPr bwMode="auto">
            <a:xfrm>
              <a:off x="6151263" y="2748248"/>
              <a:ext cx="327130" cy="19715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it-IT" sz="3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cxnSp>
          <p:nvCxnSpPr>
            <p:cNvPr id="78" name="Connettore 1 77"/>
            <p:cNvCxnSpPr>
              <a:stCxn id="71" idx="2"/>
            </p:cNvCxnSpPr>
            <p:nvPr/>
          </p:nvCxnSpPr>
          <p:spPr bwMode="auto">
            <a:xfrm flipV="1">
              <a:off x="2737557" y="3066655"/>
              <a:ext cx="1433486" cy="1652239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81" name="Connettore 1 80"/>
            <p:cNvCxnSpPr/>
            <p:nvPr/>
          </p:nvCxnSpPr>
          <p:spPr bwMode="auto">
            <a:xfrm>
              <a:off x="4171043" y="3066655"/>
              <a:ext cx="667805" cy="166318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1" name="Gruppo 90"/>
            <p:cNvGrpSpPr/>
            <p:nvPr/>
          </p:nvGrpSpPr>
          <p:grpSpPr>
            <a:xfrm>
              <a:off x="2645430" y="2353776"/>
              <a:ext cx="1069177" cy="518143"/>
              <a:chOff x="3143051" y="2383307"/>
              <a:chExt cx="1069177" cy="518143"/>
            </a:xfrm>
          </p:grpSpPr>
          <p:grpSp>
            <p:nvGrpSpPr>
              <p:cNvPr id="90" name="Gruppo 89"/>
              <p:cNvGrpSpPr/>
              <p:nvPr/>
            </p:nvGrpSpPr>
            <p:grpSpPr>
              <a:xfrm>
                <a:off x="3143051" y="2383307"/>
                <a:ext cx="1003489" cy="246221"/>
                <a:chOff x="3143051" y="2284766"/>
                <a:chExt cx="1003489" cy="246221"/>
              </a:xfrm>
            </p:grpSpPr>
            <p:sp>
              <p:nvSpPr>
                <p:cNvPr id="84" name="Rettangolo 83"/>
                <p:cNvSpPr/>
                <p:nvPr/>
              </p:nvSpPr>
              <p:spPr bwMode="auto">
                <a:xfrm>
                  <a:off x="3143051" y="2374113"/>
                  <a:ext cx="163565" cy="10029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/>
                  <a:endParaRPr lang="it-IT" sz="3200" smtClean="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7" name="CasellaDiTesto 86"/>
                <p:cNvSpPr txBox="1"/>
                <p:nvPr/>
              </p:nvSpPr>
              <p:spPr>
                <a:xfrm>
                  <a:off x="3283404" y="2284766"/>
                  <a:ext cx="863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000" dirty="0" err="1" smtClean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Tumor</a:t>
                  </a:r>
                  <a:r>
                    <a:rPr lang="it-IT" sz="1000" dirty="0" smtClean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 </a:t>
                  </a:r>
                  <a:r>
                    <a:rPr lang="it-IT" sz="1000" dirty="0" err="1" smtClean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load</a:t>
                  </a:r>
                  <a:endParaRPr lang="it-IT" sz="1000" dirty="0">
                    <a:solidFill>
                      <a:srgbClr val="000000"/>
                    </a:solidFill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89" name="Gruppo 88"/>
              <p:cNvGrpSpPr/>
              <p:nvPr/>
            </p:nvGrpSpPr>
            <p:grpSpPr>
              <a:xfrm>
                <a:off x="3143051" y="2655229"/>
                <a:ext cx="1069177" cy="246221"/>
                <a:chOff x="3143051" y="2655229"/>
                <a:chExt cx="1069177" cy="246221"/>
              </a:xfrm>
            </p:grpSpPr>
            <p:cxnSp>
              <p:nvCxnSpPr>
                <p:cNvPr id="85" name="Connettore 1 84"/>
                <p:cNvCxnSpPr/>
                <p:nvPr/>
              </p:nvCxnSpPr>
              <p:spPr bwMode="auto">
                <a:xfrm flipV="1">
                  <a:off x="3143051" y="2793540"/>
                  <a:ext cx="175373" cy="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88" name="CasellaDiTesto 87"/>
                <p:cNvSpPr txBox="1"/>
                <p:nvPr/>
              </p:nvSpPr>
              <p:spPr>
                <a:xfrm>
                  <a:off x="3284277" y="2655229"/>
                  <a:ext cx="9279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000" dirty="0" smtClean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KRAS G12V</a:t>
                  </a:r>
                  <a:endParaRPr lang="it-IT" sz="1000" dirty="0">
                    <a:solidFill>
                      <a:srgbClr val="FF0000"/>
                    </a:solidFill>
                    <a:latin typeface="Comic Sans MS"/>
                    <a:cs typeface="Comic Sans MS"/>
                  </a:endParaRPr>
                </a:p>
              </p:txBody>
            </p:sp>
          </p:grpSp>
        </p:grpSp>
        <p:sp>
          <p:nvSpPr>
            <p:cNvPr id="94" name="Mostrina 93"/>
            <p:cNvSpPr/>
            <p:nvPr/>
          </p:nvSpPr>
          <p:spPr bwMode="auto">
            <a:xfrm>
              <a:off x="2253046" y="5209902"/>
              <a:ext cx="1855797" cy="348639"/>
            </a:xfrm>
            <a:prstGeom prst="chevron">
              <a:avLst/>
            </a:prstGeom>
            <a:solidFill>
              <a:srgbClr val="008080"/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it-IT" sz="1000" dirty="0" err="1" smtClean="0">
                  <a:solidFill>
                    <a:srgbClr val="FFFFFF"/>
                  </a:solidFill>
                  <a:latin typeface="Comic Sans MS" pitchFamily="66" charset="0"/>
                </a:rPr>
                <a:t>Irinotecan+Cetux</a:t>
              </a:r>
              <a:endParaRPr lang="it-IT" sz="1000" dirty="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5" name="Mostrina 94"/>
            <p:cNvSpPr/>
            <p:nvPr/>
          </p:nvSpPr>
          <p:spPr bwMode="auto">
            <a:xfrm>
              <a:off x="3999897" y="5211024"/>
              <a:ext cx="946560" cy="348639"/>
            </a:xfrm>
            <a:prstGeom prst="chevron">
              <a:avLst/>
            </a:prstGeom>
            <a:solidFill>
              <a:srgbClr val="008080"/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it-IT" sz="1000" dirty="0" err="1">
                  <a:solidFill>
                    <a:srgbClr val="FFFFFF"/>
                  </a:solidFill>
                  <a:latin typeface="Comic Sans MS" pitchFamily="66" charset="0"/>
                </a:rPr>
                <a:t>T</a:t>
              </a:r>
              <a:r>
                <a:rPr lang="it-IT" sz="1000" dirty="0" err="1" smtClean="0">
                  <a:solidFill>
                    <a:srgbClr val="FFFFFF"/>
                  </a:solidFill>
                  <a:latin typeface="Comic Sans MS" pitchFamily="66" charset="0"/>
                </a:rPr>
                <a:t>omox</a:t>
              </a:r>
              <a:endParaRPr lang="it-IT" sz="1000" dirty="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6" name="Mostrina 95"/>
            <p:cNvSpPr/>
            <p:nvPr/>
          </p:nvSpPr>
          <p:spPr bwMode="auto">
            <a:xfrm>
              <a:off x="4838848" y="5211024"/>
              <a:ext cx="1510772" cy="348639"/>
            </a:xfrm>
            <a:prstGeom prst="chevron">
              <a:avLst/>
            </a:prstGeom>
            <a:solidFill>
              <a:srgbClr val="008080"/>
            </a:solidFill>
            <a:ln w="76327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it-IT" sz="1000" dirty="0" err="1" smtClean="0">
                  <a:solidFill>
                    <a:srgbClr val="FFFFFF"/>
                  </a:solidFill>
                  <a:latin typeface="Comic Sans MS" pitchFamily="66" charset="0"/>
                </a:rPr>
                <a:t>Cetux</a:t>
              </a:r>
              <a:endParaRPr lang="it-IT" sz="1000" dirty="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Rechthoek 31"/>
          <p:cNvSpPr>
            <a:spLocks noChangeArrowheads="1"/>
          </p:cNvSpPr>
          <p:nvPr/>
        </p:nvSpPr>
        <p:spPr bwMode="auto">
          <a:xfrm>
            <a:off x="5615121" y="6552989"/>
            <a:ext cx="3455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altLang="it-IT" sz="1100" i="1" dirty="0" smtClean="0">
                <a:solidFill>
                  <a:srgbClr val="FFFFFF"/>
                </a:solidFill>
                <a:latin typeface="Comic Sans MS" pitchFamily="66" charset="0"/>
              </a:rPr>
              <a:t>Adopted from Siravegna G. et al., Nat Med,</a:t>
            </a:r>
            <a:r>
              <a:rPr lang="nl-BE" altLang="it-IT" sz="1100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nl-BE" altLang="it-IT" sz="1100" i="1" dirty="0" smtClean="0">
                <a:solidFill>
                  <a:srgbClr val="FFFFFF"/>
                </a:solidFill>
                <a:latin typeface="Comic Sans MS" pitchFamily="66" charset="0"/>
              </a:rPr>
              <a:t>2015</a:t>
            </a:r>
            <a:endParaRPr lang="nl-BE" altLang="it-IT" sz="1100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2688" y="5877272"/>
            <a:ext cx="8013658" cy="5847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CRC treated with EGFR-specific antibodies display remarkable plasticity that reflects the  dynamic clonal competition </a:t>
            </a:r>
            <a:r>
              <a:rPr lang="en-US" sz="1600" b="1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R</a:t>
            </a:r>
            <a:r>
              <a:rPr lang="en-US" sz="1600" dirty="0" smtClean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e-challenge may be a real option?</a:t>
            </a:r>
            <a:endParaRPr lang="en-US" sz="1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50800" y="83103"/>
            <a:ext cx="9093200" cy="1129194"/>
            <a:chOff x="25400" y="25400"/>
            <a:chExt cx="9093200" cy="1129194"/>
          </a:xfrm>
        </p:grpSpPr>
        <p:pic>
          <p:nvPicPr>
            <p:cNvPr id="61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2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3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mCRC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: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  <a:p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Dynamic 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change of </a:t>
              </a:r>
              <a:r>
                <a:rPr lang="en-US" sz="20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 levels during intermittent anti-EGFR 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treatment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79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 bwMode="auto">
          <a:xfrm>
            <a:off x="851498" y="1554897"/>
            <a:ext cx="7523430" cy="4122948"/>
          </a:xfrm>
          <a:prstGeom prst="roundRect">
            <a:avLst/>
          </a:prstGeom>
          <a:solidFill>
            <a:srgbClr val="FFFFFF"/>
          </a:solidFill>
          <a:ln w="76327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840945" y="2414869"/>
            <a:ext cx="6451932" cy="2077644"/>
            <a:chOff x="1893941" y="2723431"/>
            <a:chExt cx="6196374" cy="1765535"/>
          </a:xfrm>
        </p:grpSpPr>
        <p:cxnSp>
          <p:nvCxnSpPr>
            <p:cNvPr id="62" name="Connettore 1 61"/>
            <p:cNvCxnSpPr/>
            <p:nvPr/>
          </p:nvCxnSpPr>
          <p:spPr bwMode="auto">
            <a:xfrm>
              <a:off x="1893941" y="2723431"/>
              <a:ext cx="0" cy="1765535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 bwMode="auto">
            <a:xfrm flipH="1">
              <a:off x="1893942" y="4488966"/>
              <a:ext cx="6196373" cy="0"/>
            </a:xfrm>
            <a:prstGeom prst="line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" name="Connettore 1 6"/>
          <p:cNvCxnSpPr/>
          <p:nvPr/>
        </p:nvCxnSpPr>
        <p:spPr bwMode="auto">
          <a:xfrm>
            <a:off x="2604681" y="4395881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3344743" y="4394837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 bwMode="auto">
          <a:xfrm>
            <a:off x="4073385" y="4393799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 bwMode="auto">
          <a:xfrm>
            <a:off x="4802026" y="4393799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 bwMode="auto">
          <a:xfrm>
            <a:off x="5564866" y="4405647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 bwMode="auto">
          <a:xfrm>
            <a:off x="6316307" y="4391724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555964" y="4249079"/>
            <a:ext cx="239382" cy="3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endParaRPr lang="it-IT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 flipH="1">
            <a:off x="1771203" y="3982548"/>
            <a:ext cx="139483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 bwMode="auto">
          <a:xfrm flipH="1">
            <a:off x="1770295" y="3620738"/>
            <a:ext cx="139483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 bwMode="auto">
          <a:xfrm flipH="1">
            <a:off x="1769387" y="3258928"/>
            <a:ext cx="139483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 bwMode="auto">
          <a:xfrm flipH="1">
            <a:off x="1768479" y="2922887"/>
            <a:ext cx="139483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 bwMode="auto">
          <a:xfrm flipH="1">
            <a:off x="1767571" y="2509539"/>
            <a:ext cx="139483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369194" y="3822845"/>
            <a:ext cx="505039" cy="3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0.2</a:t>
            </a:r>
            <a:endParaRPr lang="it-IT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430574" y="2342726"/>
            <a:ext cx="385319" cy="3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it-IT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1" name="CasellaDiTesto 20"/>
          <p:cNvSpPr txBox="1"/>
          <p:nvPr/>
        </p:nvSpPr>
        <p:spPr>
          <a:xfrm rot="16200000">
            <a:off x="-59930" y="3113399"/>
            <a:ext cx="2485827" cy="27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Mutated</a:t>
            </a:r>
            <a:r>
              <a:rPr lang="it-IT" sz="11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allele (%)</a:t>
            </a:r>
            <a:endParaRPr lang="it-IT" sz="11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840944" y="4613036"/>
            <a:ext cx="763737" cy="28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aseline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28530" y="4571177"/>
            <a:ext cx="763737" cy="4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1st CT </a:t>
            </a:r>
            <a:r>
              <a:rPr lang="it-IT" sz="1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scan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017725" y="4584988"/>
            <a:ext cx="852244" cy="4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000000"/>
                </a:solidFill>
                <a:latin typeface="Comic Sans MS"/>
                <a:cs typeface="Comic Sans MS"/>
              </a:rPr>
              <a:t>2nd</a:t>
            </a:r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 CT </a:t>
            </a:r>
            <a:r>
              <a:rPr lang="it-IT" sz="1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scan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802026" y="4571177"/>
            <a:ext cx="763737" cy="4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3rd CT </a:t>
            </a:r>
            <a:r>
              <a:rPr lang="it-IT" sz="1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scan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384269" y="4611994"/>
            <a:ext cx="1060576" cy="4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Baseline </a:t>
            </a:r>
          </a:p>
          <a:p>
            <a:pPr algn="ctr"/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re-</a:t>
            </a:r>
            <a:r>
              <a:rPr lang="it-IT" sz="1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challenge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2047480" y="2747234"/>
            <a:ext cx="340622" cy="1732394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3505219" y="3453925"/>
            <a:ext cx="352469" cy="1025703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9" name="Rettangolo 28"/>
          <p:cNvSpPr/>
          <p:nvPr/>
        </p:nvSpPr>
        <p:spPr bwMode="auto">
          <a:xfrm>
            <a:off x="4245708" y="3412858"/>
            <a:ext cx="340622" cy="1066769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5043647" y="3258928"/>
            <a:ext cx="340622" cy="1225934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5772290" y="2747234"/>
            <a:ext cx="340622" cy="1733447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32" name="Connettore 1 31"/>
          <p:cNvCxnSpPr/>
          <p:nvPr/>
        </p:nvCxnSpPr>
        <p:spPr bwMode="auto">
          <a:xfrm flipV="1">
            <a:off x="2946681" y="2747234"/>
            <a:ext cx="698952" cy="1539117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3" name="Connettore 1 32"/>
          <p:cNvCxnSpPr/>
          <p:nvPr/>
        </p:nvCxnSpPr>
        <p:spPr bwMode="auto">
          <a:xfrm flipV="1">
            <a:off x="3645634" y="2676352"/>
            <a:ext cx="535309" cy="7088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4" name="Mostrina 165"/>
          <p:cNvSpPr/>
          <p:nvPr/>
        </p:nvSpPr>
        <p:spPr bwMode="auto">
          <a:xfrm>
            <a:off x="1701898" y="5091253"/>
            <a:ext cx="2758327" cy="410271"/>
          </a:xfrm>
          <a:prstGeom prst="chevron">
            <a:avLst/>
          </a:prstGeom>
          <a:solidFill>
            <a:srgbClr val="008080"/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it-IT" sz="1000" dirty="0" err="1" smtClean="0">
                <a:solidFill>
                  <a:srgbClr val="FFFFFF"/>
                </a:solidFill>
                <a:latin typeface="Comic Sans MS" pitchFamily="66" charset="0"/>
              </a:rPr>
              <a:t>Irinotecan+Cetux</a:t>
            </a:r>
            <a:endParaRPr lang="it-IT" sz="10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5" name="Mostrina 166"/>
          <p:cNvSpPr/>
          <p:nvPr/>
        </p:nvSpPr>
        <p:spPr bwMode="auto">
          <a:xfrm>
            <a:off x="5878361" y="5092574"/>
            <a:ext cx="2158873" cy="410271"/>
          </a:xfrm>
          <a:prstGeom prst="chevron">
            <a:avLst/>
          </a:prstGeom>
          <a:solidFill>
            <a:srgbClr val="008080"/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it-IT" sz="1000" dirty="0" err="1" smtClean="0">
                <a:solidFill>
                  <a:srgbClr val="FFFFFF"/>
                </a:solidFill>
                <a:latin typeface="Comic Sans MS" pitchFamily="66" charset="0"/>
              </a:rPr>
              <a:t>Panitumumab</a:t>
            </a:r>
            <a:endParaRPr lang="it-IT" sz="10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 bwMode="auto">
          <a:xfrm>
            <a:off x="6942372" y="4403566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 bwMode="auto">
          <a:xfrm>
            <a:off x="7579838" y="4415407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 bwMode="auto">
          <a:xfrm>
            <a:off x="8194504" y="4414365"/>
            <a:ext cx="0" cy="193263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6880879" y="4582902"/>
            <a:ext cx="763737" cy="4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5th CT </a:t>
            </a:r>
            <a:r>
              <a:rPr lang="it-IT" sz="1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scan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506340" y="4594643"/>
            <a:ext cx="763737" cy="47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2nd—line PD</a:t>
            </a:r>
            <a:endParaRPr lang="it-IT" sz="1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1" name="Connettore 1 40"/>
          <p:cNvCxnSpPr/>
          <p:nvPr/>
        </p:nvCxnSpPr>
        <p:spPr bwMode="auto">
          <a:xfrm>
            <a:off x="4180942" y="2676352"/>
            <a:ext cx="1384820" cy="161000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2" name="Connettore 1 41"/>
          <p:cNvCxnSpPr/>
          <p:nvPr/>
        </p:nvCxnSpPr>
        <p:spPr bwMode="auto">
          <a:xfrm>
            <a:off x="5564866" y="4286353"/>
            <a:ext cx="972543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3" name="Connettore 1 42"/>
          <p:cNvCxnSpPr/>
          <p:nvPr/>
        </p:nvCxnSpPr>
        <p:spPr bwMode="auto">
          <a:xfrm flipV="1">
            <a:off x="6537409" y="3822845"/>
            <a:ext cx="343471" cy="463507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4" name="Rettangolo 43"/>
          <p:cNvSpPr/>
          <p:nvPr/>
        </p:nvSpPr>
        <p:spPr bwMode="auto">
          <a:xfrm>
            <a:off x="7089400" y="3104999"/>
            <a:ext cx="340622" cy="1374629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5" name="Rettangolo 44"/>
          <p:cNvSpPr/>
          <p:nvPr/>
        </p:nvSpPr>
        <p:spPr bwMode="auto">
          <a:xfrm>
            <a:off x="7696613" y="2522425"/>
            <a:ext cx="340622" cy="1957203"/>
          </a:xfrm>
          <a:prstGeom prst="rect">
            <a:avLst/>
          </a:prstGeom>
          <a:solidFill>
            <a:schemeClr val="bg1">
              <a:lumMod val="75000"/>
            </a:schemeClr>
          </a:solidFill>
          <a:ln w="76327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it-IT" sz="3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46" name="Connettore 1 45"/>
          <p:cNvCxnSpPr/>
          <p:nvPr/>
        </p:nvCxnSpPr>
        <p:spPr bwMode="auto">
          <a:xfrm>
            <a:off x="6886873" y="3822845"/>
            <a:ext cx="984235" cy="159703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7" name="CasellaDiTesto 46"/>
          <p:cNvSpPr txBox="1"/>
          <p:nvPr/>
        </p:nvSpPr>
        <p:spPr>
          <a:xfrm>
            <a:off x="4471625" y="5092574"/>
            <a:ext cx="13006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No treatment</a:t>
            </a:r>
          </a:p>
          <a:p>
            <a:pPr algn="ctr"/>
            <a:r>
              <a:rPr lang="it-IT" sz="105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it-IT" sz="105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pts</a:t>
            </a:r>
            <a:r>
              <a:rPr lang="it-IT" sz="105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it-IT" sz="105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refusal</a:t>
            </a:r>
            <a:r>
              <a:rPr lang="it-IT" sz="105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it-IT" sz="105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8" name="Connettore 1 47"/>
          <p:cNvCxnSpPr/>
          <p:nvPr/>
        </p:nvCxnSpPr>
        <p:spPr bwMode="auto">
          <a:xfrm flipV="1">
            <a:off x="6942372" y="3620738"/>
            <a:ext cx="928736" cy="858888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sp>
        <p:nvSpPr>
          <p:cNvPr id="49" name="CasellaDiTesto 48"/>
          <p:cNvSpPr txBox="1"/>
          <p:nvPr/>
        </p:nvSpPr>
        <p:spPr>
          <a:xfrm>
            <a:off x="1384950" y="3458292"/>
            <a:ext cx="505039" cy="3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0.4</a:t>
            </a:r>
            <a:endParaRPr lang="it-IT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384976" y="3107413"/>
            <a:ext cx="505039" cy="3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0.6</a:t>
            </a:r>
            <a:endParaRPr lang="it-IT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381008" y="2760752"/>
            <a:ext cx="505039" cy="3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0.8</a:t>
            </a:r>
            <a:endParaRPr lang="it-IT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4563532" y="1666154"/>
            <a:ext cx="1123765" cy="874399"/>
            <a:chOff x="6673731" y="2642378"/>
            <a:chExt cx="1079253" cy="743045"/>
          </a:xfrm>
        </p:grpSpPr>
        <p:grpSp>
          <p:nvGrpSpPr>
            <p:cNvPr id="53" name="Gruppo 52"/>
            <p:cNvGrpSpPr/>
            <p:nvPr/>
          </p:nvGrpSpPr>
          <p:grpSpPr>
            <a:xfrm>
              <a:off x="6673731" y="2642378"/>
              <a:ext cx="1069177" cy="518143"/>
              <a:chOff x="3143051" y="2383307"/>
              <a:chExt cx="1069177" cy="518143"/>
            </a:xfrm>
          </p:grpSpPr>
          <p:grpSp>
            <p:nvGrpSpPr>
              <p:cNvPr id="56" name="Gruppo 55"/>
              <p:cNvGrpSpPr/>
              <p:nvPr/>
            </p:nvGrpSpPr>
            <p:grpSpPr>
              <a:xfrm>
                <a:off x="3143051" y="2383307"/>
                <a:ext cx="1003489" cy="246221"/>
                <a:chOff x="3143051" y="2284766"/>
                <a:chExt cx="1003489" cy="246221"/>
              </a:xfrm>
            </p:grpSpPr>
            <p:sp>
              <p:nvSpPr>
                <p:cNvPr id="60" name="Rettangolo 59"/>
                <p:cNvSpPr/>
                <p:nvPr/>
              </p:nvSpPr>
              <p:spPr bwMode="auto">
                <a:xfrm>
                  <a:off x="3143051" y="2374113"/>
                  <a:ext cx="163565" cy="10029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/>
                  <a:endParaRPr lang="it-IT" sz="3200" smtClean="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1" name="CasellaDiTesto 60"/>
                <p:cNvSpPr txBox="1"/>
                <p:nvPr/>
              </p:nvSpPr>
              <p:spPr>
                <a:xfrm>
                  <a:off x="3283404" y="2284766"/>
                  <a:ext cx="863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000" dirty="0" err="1" smtClean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Tumor</a:t>
                  </a:r>
                  <a:r>
                    <a:rPr lang="it-IT" sz="1000" dirty="0" smtClean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 </a:t>
                  </a:r>
                  <a:r>
                    <a:rPr lang="it-IT" sz="1000" dirty="0" err="1" smtClean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load</a:t>
                  </a:r>
                  <a:endParaRPr lang="it-IT" sz="1000" dirty="0">
                    <a:solidFill>
                      <a:srgbClr val="000000"/>
                    </a:solidFill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57" name="Gruppo 56"/>
              <p:cNvGrpSpPr/>
              <p:nvPr/>
            </p:nvGrpSpPr>
            <p:grpSpPr>
              <a:xfrm>
                <a:off x="3143051" y="2655229"/>
                <a:ext cx="1069177" cy="246221"/>
                <a:chOff x="3143051" y="2655229"/>
                <a:chExt cx="1069177" cy="246221"/>
              </a:xfrm>
            </p:grpSpPr>
            <p:cxnSp>
              <p:nvCxnSpPr>
                <p:cNvPr id="58" name="Connettore 1 57"/>
                <p:cNvCxnSpPr/>
                <p:nvPr/>
              </p:nvCxnSpPr>
              <p:spPr bwMode="auto">
                <a:xfrm flipV="1">
                  <a:off x="3143051" y="2793540"/>
                  <a:ext cx="175373" cy="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59" name="CasellaDiTesto 58"/>
                <p:cNvSpPr txBox="1"/>
                <p:nvPr/>
              </p:nvSpPr>
              <p:spPr>
                <a:xfrm>
                  <a:off x="3284277" y="2655229"/>
                  <a:ext cx="9279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000" dirty="0" smtClean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KRAS G13D</a:t>
                  </a:r>
                  <a:endParaRPr lang="it-IT" sz="1000" dirty="0">
                    <a:solidFill>
                      <a:srgbClr val="FF0000"/>
                    </a:solidFill>
                    <a:latin typeface="Comic Sans MS"/>
                    <a:cs typeface="Comic Sans MS"/>
                  </a:endParaRPr>
                </a:p>
              </p:txBody>
            </p:sp>
          </p:grpSp>
        </p:grpSp>
        <p:cxnSp>
          <p:nvCxnSpPr>
            <p:cNvPr id="54" name="Connettore 1 53"/>
            <p:cNvCxnSpPr/>
            <p:nvPr/>
          </p:nvCxnSpPr>
          <p:spPr bwMode="auto">
            <a:xfrm flipV="1">
              <a:off x="6683807" y="3325450"/>
              <a:ext cx="175373" cy="1"/>
            </a:xfrm>
            <a:prstGeom prst="line">
              <a:avLst/>
            </a:prstGeom>
            <a:noFill/>
            <a:ln w="6350" cap="flat" cmpd="sng" algn="ctr">
              <a:solidFill>
                <a:schemeClr val="accent6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55" name="CasellaDiTesto 54"/>
            <p:cNvSpPr txBox="1"/>
            <p:nvPr/>
          </p:nvSpPr>
          <p:spPr>
            <a:xfrm>
              <a:off x="6825033" y="3176190"/>
              <a:ext cx="927951" cy="209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KRAS G12V</a:t>
              </a:r>
              <a:endParaRPr lang="it-IT" sz="1000" dirty="0">
                <a:solidFill>
                  <a:srgbClr val="FF66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5" name="Rechthoek 31"/>
          <p:cNvSpPr>
            <a:spLocks noChangeArrowheads="1"/>
          </p:cNvSpPr>
          <p:nvPr/>
        </p:nvSpPr>
        <p:spPr bwMode="auto">
          <a:xfrm>
            <a:off x="5615121" y="6552989"/>
            <a:ext cx="3455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altLang="it-IT" sz="1100" i="1" dirty="0" smtClean="0">
                <a:solidFill>
                  <a:srgbClr val="FFFFFF"/>
                </a:solidFill>
                <a:latin typeface="Comic Sans MS" pitchFamily="66" charset="0"/>
              </a:rPr>
              <a:t>Adopted from Siravegna G. et al., Nat Med,</a:t>
            </a:r>
            <a:r>
              <a:rPr lang="nl-BE" altLang="it-IT" sz="1100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nl-BE" altLang="it-IT" sz="1100" i="1" dirty="0" smtClean="0">
                <a:solidFill>
                  <a:srgbClr val="FFFFFF"/>
                </a:solidFill>
                <a:latin typeface="Comic Sans MS" pitchFamily="66" charset="0"/>
              </a:rPr>
              <a:t>2015</a:t>
            </a:r>
            <a:endParaRPr lang="nl-BE" altLang="it-IT" sz="1100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702688" y="5945151"/>
            <a:ext cx="8013658" cy="5847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</a:rPr>
              <a:t>CRC treated with EGFR-specific antibodies display remarkable plasticity that reflects the  dynamic clonal competition </a:t>
            </a:r>
            <a:r>
              <a:rPr lang="en-US" sz="1600" dirty="0" smtClean="0">
                <a:solidFill>
                  <a:srgbClr val="FFFF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R</a:t>
            </a:r>
            <a:r>
              <a:rPr lang="en-US" sz="1600" dirty="0" smtClean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e-challenge may be a real option?</a:t>
            </a:r>
            <a:endParaRPr lang="en-US" sz="1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pSp>
        <p:nvGrpSpPr>
          <p:cNvPr id="73" name="Gruppo 72"/>
          <p:cNvGrpSpPr/>
          <p:nvPr/>
        </p:nvGrpSpPr>
        <p:grpSpPr>
          <a:xfrm>
            <a:off x="50800" y="83103"/>
            <a:ext cx="9093200" cy="1129194"/>
            <a:chOff x="25400" y="25400"/>
            <a:chExt cx="9093200" cy="1129194"/>
          </a:xfrm>
        </p:grpSpPr>
        <p:pic>
          <p:nvPicPr>
            <p:cNvPr id="74" name="Picture 2" descr="DNA Strand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5" name="Picture 2" descr="DNA Strand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6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mCRC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: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  <a:p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Dynamic 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change of </a:t>
              </a:r>
              <a:r>
                <a:rPr lang="en-US" sz="20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 levels during intermittent anti-EGFR 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treatment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8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o 50"/>
          <p:cNvGrpSpPr/>
          <p:nvPr/>
        </p:nvGrpSpPr>
        <p:grpSpPr>
          <a:xfrm>
            <a:off x="539552" y="1742232"/>
            <a:ext cx="7920880" cy="4176464"/>
            <a:chOff x="35496" y="1484784"/>
            <a:chExt cx="7920880" cy="4176464"/>
          </a:xfrm>
        </p:grpSpPr>
        <p:sp>
          <p:nvSpPr>
            <p:cNvPr id="8" name="Rettangolo arrotondato 7"/>
            <p:cNvSpPr/>
            <p:nvPr/>
          </p:nvSpPr>
          <p:spPr>
            <a:xfrm>
              <a:off x="35496" y="1484784"/>
              <a:ext cx="7920880" cy="4176464"/>
            </a:xfrm>
            <a:prstGeom prst="round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1979712" y="2708920"/>
              <a:ext cx="4536504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atin typeface="Comic Sans MS"/>
                  <a:cs typeface="Comic Sans MS"/>
                </a:rPr>
                <a:t>Treatment with </a:t>
              </a:r>
              <a:r>
                <a:rPr lang="it-IT" sz="1400" dirty="0" err="1" smtClean="0">
                  <a:latin typeface="Comic Sans MS"/>
                  <a:cs typeface="Comic Sans MS"/>
                </a:rPr>
                <a:t>Imatinib</a:t>
              </a:r>
              <a:endParaRPr lang="it-IT" sz="1400" dirty="0">
                <a:latin typeface="Comic Sans MS"/>
                <a:cs typeface="Comic Sans MS"/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>
              <a:off x="1979712" y="3284984"/>
              <a:ext cx="45365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1763688" y="3326795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latin typeface="Comic Sans MS"/>
                  <a:cs typeface="Comic Sans MS"/>
                </a:rPr>
                <a:t>0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051720" y="3340997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339752" y="3335303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latin typeface="Comic Sans MS"/>
                  <a:cs typeface="Comic Sans MS"/>
                </a:rPr>
                <a:t>2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564284" y="3323084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771800" y="3339495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latin typeface="Comic Sans MS"/>
                  <a:cs typeface="Comic Sans MS"/>
                </a:rPr>
                <a:t>4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021732" y="3335481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omic Sans MS"/>
                  <a:cs typeface="Comic Sans MS"/>
                </a:rPr>
                <a:t>5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275856" y="3357116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491880" y="3356992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latin typeface="Comic Sans MS"/>
                  <a:cs typeface="Comic Sans MS"/>
                </a:rPr>
                <a:t>7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707904" y="3356992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923928" y="3356992"/>
              <a:ext cx="288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latin typeface="Comic Sans MS"/>
                  <a:cs typeface="Comic Sans MS"/>
                </a:rPr>
                <a:t>9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067944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10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355976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11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4644008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12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932040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13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220072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14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580112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15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868144" y="33569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latin typeface="Comic Sans MS"/>
                  <a:cs typeface="Comic Sans MS"/>
                </a:rPr>
                <a:t>16</a:t>
              </a:r>
              <a:endParaRPr lang="it-IT" sz="1000" dirty="0">
                <a:latin typeface="Comic Sans MS"/>
                <a:cs typeface="Comic Sans MS"/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1417192" y="1742232"/>
              <a:ext cx="891356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 smtClean="0">
                  <a:latin typeface="Comic Sans MS"/>
                  <a:cs typeface="Comic Sans MS"/>
                </a:rPr>
                <a:t>Biopsy</a:t>
              </a:r>
              <a:r>
                <a:rPr lang="it-IT" sz="1100" b="1" dirty="0" smtClean="0">
                  <a:latin typeface="Comic Sans MS"/>
                  <a:cs typeface="Comic Sans MS"/>
                </a:rPr>
                <a:t> of </a:t>
              </a:r>
              <a:r>
                <a:rPr lang="it-IT" sz="1100" b="1" dirty="0" err="1" smtClean="0">
                  <a:latin typeface="Comic Sans MS"/>
                  <a:cs typeface="Comic Sans MS"/>
                </a:rPr>
                <a:t>gastric</a:t>
              </a:r>
              <a:r>
                <a:rPr lang="it-IT" sz="1100" b="1" dirty="0" smtClean="0">
                  <a:latin typeface="Comic Sans MS"/>
                  <a:cs typeface="Comic Sans MS"/>
                </a:rPr>
                <a:t> mass</a:t>
              </a:r>
              <a:endParaRPr lang="it-IT" sz="1100" b="1" dirty="0">
                <a:latin typeface="Comic Sans MS"/>
                <a:cs typeface="Comic Sans MS"/>
              </a:endParaRPr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1979712" y="3284984"/>
              <a:ext cx="0" cy="432048"/>
            </a:xfrm>
            <a:prstGeom prst="straightConnector1">
              <a:avLst/>
            </a:prstGeom>
            <a:ln>
              <a:prstDash val="dash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ttangolo 28"/>
            <p:cNvSpPr/>
            <p:nvPr/>
          </p:nvSpPr>
          <p:spPr>
            <a:xfrm>
              <a:off x="1259632" y="3717032"/>
              <a:ext cx="1440160" cy="64807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Tissue testing: KIT ex 11 del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p. K558_E562</a:t>
              </a:r>
            </a:p>
          </p:txBody>
        </p:sp>
        <p:sp>
          <p:nvSpPr>
            <p:cNvPr id="30" name="Freccia giù 29"/>
            <p:cNvSpPr/>
            <p:nvPr/>
          </p:nvSpPr>
          <p:spPr>
            <a:xfrm>
              <a:off x="1763688" y="2492896"/>
              <a:ext cx="216024" cy="64807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reccia giù 30"/>
            <p:cNvSpPr/>
            <p:nvPr/>
          </p:nvSpPr>
          <p:spPr>
            <a:xfrm>
              <a:off x="2564284" y="2708920"/>
              <a:ext cx="216024" cy="432048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2208436" y="2174280"/>
              <a:ext cx="936104" cy="46263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 smtClean="0">
                  <a:latin typeface="Comic Sans MS"/>
                  <a:cs typeface="Comic Sans MS"/>
                </a:rPr>
                <a:t>Partial</a:t>
              </a:r>
              <a:r>
                <a:rPr lang="it-IT" sz="1100" b="1" dirty="0" smtClean="0">
                  <a:latin typeface="Comic Sans MS"/>
                  <a:cs typeface="Comic Sans MS"/>
                </a:rPr>
                <a:t> </a:t>
              </a:r>
              <a:r>
                <a:rPr lang="it-IT" sz="1100" b="1" dirty="0" err="1" smtClean="0">
                  <a:latin typeface="Comic Sans MS"/>
                  <a:cs typeface="Comic Sans MS"/>
                </a:rPr>
                <a:t>response</a:t>
              </a:r>
              <a:endParaRPr lang="it-IT" sz="1100" b="1" dirty="0">
                <a:latin typeface="Comic Sans MS"/>
                <a:cs typeface="Comic Sans MS"/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3114948" y="4077072"/>
              <a:ext cx="2342356" cy="64807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Plasma analysis: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KIT ex 17 missense p. S821F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KIT </a:t>
              </a:r>
              <a:r>
                <a:rPr lang="en-US" sz="1100" dirty="0">
                  <a:solidFill>
                    <a:schemeClr val="tx1"/>
                  </a:solidFill>
                  <a:latin typeface="Comic Sans MS"/>
                  <a:cs typeface="Comic Sans MS"/>
                </a:rPr>
                <a:t>ex 11 </a:t>
              </a:r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del p</a:t>
              </a:r>
              <a:r>
                <a:rPr lang="en-US" sz="1100" dirty="0">
                  <a:solidFill>
                    <a:schemeClr val="tx1"/>
                  </a:solidFill>
                  <a:latin typeface="Comic Sans MS"/>
                  <a:cs typeface="Comic Sans MS"/>
                </a:rPr>
                <a:t>. </a:t>
              </a:r>
              <a:r>
                <a:rPr lang="en-US" sz="11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K558_E562</a:t>
              </a:r>
              <a:endParaRPr lang="en-US" sz="1100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 flipH="1" flipV="1">
              <a:off x="4283968" y="3585716"/>
              <a:ext cx="4254" cy="47385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tangolo arrotondato 38"/>
            <p:cNvSpPr/>
            <p:nvPr/>
          </p:nvSpPr>
          <p:spPr>
            <a:xfrm>
              <a:off x="5615360" y="1742232"/>
              <a:ext cx="891356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 smtClean="0">
                  <a:latin typeface="Comic Sans MS"/>
                  <a:cs typeface="Comic Sans MS"/>
                </a:rPr>
                <a:t>Pelvic</a:t>
              </a:r>
              <a:r>
                <a:rPr lang="it-IT" sz="1100" b="1" dirty="0" smtClean="0">
                  <a:latin typeface="Comic Sans MS"/>
                  <a:cs typeface="Comic Sans MS"/>
                </a:rPr>
                <a:t> </a:t>
              </a:r>
              <a:r>
                <a:rPr lang="it-IT" sz="1100" b="1" dirty="0" err="1" smtClean="0">
                  <a:latin typeface="Comic Sans MS"/>
                  <a:cs typeface="Comic Sans MS"/>
                </a:rPr>
                <a:t>nodule</a:t>
              </a:r>
              <a:endParaRPr lang="it-IT" sz="1100" b="1" dirty="0">
                <a:latin typeface="Comic Sans MS"/>
                <a:cs typeface="Comic Sans MS"/>
              </a:endParaRPr>
            </a:p>
          </p:txBody>
        </p:sp>
        <p:sp>
          <p:nvSpPr>
            <p:cNvPr id="40" name="Freccia giù 39"/>
            <p:cNvSpPr/>
            <p:nvPr/>
          </p:nvSpPr>
          <p:spPr>
            <a:xfrm>
              <a:off x="5961856" y="2492896"/>
              <a:ext cx="216024" cy="64807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098080" y="3331716"/>
              <a:ext cx="6656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>
                  <a:latin typeface="Comic Sans MS"/>
                  <a:cs typeface="Comic Sans MS"/>
                </a:rPr>
                <a:t>Months</a:t>
              </a:r>
              <a:endParaRPr lang="en-US" sz="1000">
                <a:latin typeface="Comic Sans MS"/>
                <a:cs typeface="Comic Sans MS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055144" y="4869160"/>
              <a:ext cx="2435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omic Sans MS"/>
                  <a:cs typeface="Comic Sans MS"/>
                </a:rPr>
                <a:t>Allele frequency: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>
                  <a:latin typeface="Comic Sans MS"/>
                  <a:cs typeface="Comic Sans MS"/>
                </a:rPr>
                <a:t>KIT ex11 del </a:t>
              </a:r>
              <a:r>
                <a:rPr lang="en-US" sz="1200" dirty="0" smtClean="0">
                  <a:latin typeface="Comic Sans MS"/>
                  <a:cs typeface="Comic Sans MS"/>
                  <a:sym typeface="Wingdings"/>
                </a:rPr>
                <a:t> 1.58%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 smtClean="0">
                  <a:latin typeface="Comic Sans MS"/>
                  <a:cs typeface="Comic Sans MS"/>
                  <a:sym typeface="Wingdings"/>
                </a:rPr>
                <a:t>KIT ex17 missense  1.52%</a:t>
              </a:r>
              <a:endParaRPr lang="en-US" sz="1200" dirty="0">
                <a:latin typeface="Comic Sans MS"/>
                <a:cs typeface="Comic Sans MS"/>
                <a:sym typeface="Wingdings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971600" y="4401978"/>
              <a:ext cx="1880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omic Sans MS"/>
                  <a:cs typeface="Comic Sans MS"/>
                </a:rPr>
                <a:t>Allele frequency:</a:t>
              </a:r>
            </a:p>
            <a:p>
              <a:pPr algn="ctr"/>
              <a:r>
                <a:rPr lang="en-US" sz="1200" dirty="0" smtClean="0">
                  <a:latin typeface="Comic Sans MS"/>
                  <a:cs typeface="Comic Sans MS"/>
                </a:rPr>
                <a:t>KIT ex11 del </a:t>
              </a:r>
              <a:r>
                <a:rPr lang="en-US" sz="1200" dirty="0" smtClean="0">
                  <a:latin typeface="Comic Sans MS"/>
                  <a:cs typeface="Comic Sans MS"/>
                  <a:sym typeface="Wingdings"/>
                </a:rPr>
                <a:t> 79,01%</a:t>
              </a:r>
            </a:p>
          </p:txBody>
        </p:sp>
      </p:grpSp>
      <p:sp>
        <p:nvSpPr>
          <p:cNvPr id="55" name="Rechthoek 31"/>
          <p:cNvSpPr>
            <a:spLocks noChangeArrowheads="1"/>
          </p:cNvSpPr>
          <p:nvPr/>
        </p:nvSpPr>
        <p:spPr bwMode="auto">
          <a:xfrm>
            <a:off x="5727845" y="6552989"/>
            <a:ext cx="32305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altLang="it-IT" sz="1100" i="1" dirty="0" smtClean="0">
                <a:solidFill>
                  <a:srgbClr val="FFFFFF"/>
                </a:solidFill>
                <a:latin typeface="Comic Sans MS" pitchFamily="66" charset="0"/>
              </a:rPr>
              <a:t>Adopted from Kang G et al., Targ Oncol 2015</a:t>
            </a:r>
            <a:endParaRPr lang="nl-BE" altLang="it-IT" sz="1100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50800" y="83103"/>
            <a:ext cx="9093200" cy="1129194"/>
            <a:chOff x="25400" y="25400"/>
            <a:chExt cx="9093200" cy="1129194"/>
          </a:xfrm>
        </p:grpSpPr>
        <p:pic>
          <p:nvPicPr>
            <p:cNvPr id="44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400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5" name="Picture 2" descr="DNA Strand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616825" y="25400"/>
              <a:ext cx="1501775" cy="1125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6" name="Titel 3"/>
            <p:cNvSpPr txBox="1">
              <a:spLocks/>
            </p:cNvSpPr>
            <p:nvPr/>
          </p:nvSpPr>
          <p:spPr bwMode="auto">
            <a:xfrm>
              <a:off x="1535386" y="25400"/>
              <a:ext cx="6079554" cy="1129194"/>
            </a:xfrm>
            <a:prstGeom prst="rect">
              <a:avLst/>
            </a:prstGeom>
            <a:gradFill flip="none" rotWithShape="1">
              <a:gsLst>
                <a:gs pos="37000">
                  <a:schemeClr val="tx2">
                    <a:lumMod val="60000"/>
                    <a:lumOff val="40000"/>
                    <a:alpha val="73000"/>
                  </a:schemeClr>
                </a:gs>
                <a:gs pos="100000">
                  <a:srgbClr val="FFFFFF">
                    <a:alpha val="73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ctDNA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 testing in Gastrointestinal stromal tumors (GIST</a:t>
              </a: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)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808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395288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Two hypothetical scenarios</a:t>
            </a:r>
          </a:p>
        </p:txBody>
      </p:sp>
      <p:pic>
        <p:nvPicPr>
          <p:cNvPr id="4" name="Picture 2" descr="DNA Stra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889" y="71214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infected blood cell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96336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3" descr="nrclinon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371600"/>
            <a:ext cx="5843736" cy="4321929"/>
          </a:xfrm>
          <a:prstGeom prst="rect">
            <a:avLst/>
          </a:prstGeom>
          <a:noFill/>
        </p:spPr>
      </p:pic>
      <p:sp>
        <p:nvSpPr>
          <p:cNvPr id="7" name="Afgeronde rechthoek 30"/>
          <p:cNvSpPr/>
          <p:nvPr/>
        </p:nvSpPr>
        <p:spPr>
          <a:xfrm>
            <a:off x="395287" y="5867400"/>
            <a:ext cx="8596313" cy="381000"/>
          </a:xfrm>
          <a:prstGeom prst="roundRect">
            <a:avLst/>
          </a:prstGeom>
          <a:solidFill>
            <a:srgbClr val="008000">
              <a:alpha val="6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Monitoring </a:t>
            </a:r>
            <a:r>
              <a:rPr lang="en-US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tumour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-specific aberrations to detect recurrence and resistance</a:t>
            </a:r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8" name="Afgeronde rechthoek 4"/>
          <p:cNvSpPr/>
          <p:nvPr/>
        </p:nvSpPr>
        <p:spPr bwMode="auto">
          <a:xfrm>
            <a:off x="5562600" y="6345237"/>
            <a:ext cx="3429000" cy="3603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solidFill>
              <a:schemeClr val="accent3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Comic Sans MS" charset="0"/>
              </a:rPr>
              <a:t>Crowley, E. </a:t>
            </a:r>
            <a:r>
              <a:rPr lang="en-US" sz="1100" i="1" dirty="0" smtClean="0">
                <a:solidFill>
                  <a:schemeClr val="bg1"/>
                </a:solidFill>
                <a:latin typeface="Comic Sans MS" charset="0"/>
              </a:rPr>
              <a:t>et al. Nat. Rev. </a:t>
            </a:r>
            <a:r>
              <a:rPr lang="en-US" sz="1100" i="1" dirty="0" err="1" smtClean="0">
                <a:solidFill>
                  <a:schemeClr val="bg1"/>
                </a:solidFill>
                <a:latin typeface="Comic Sans MS" charset="0"/>
              </a:rPr>
              <a:t>Clin</a:t>
            </a:r>
            <a:r>
              <a:rPr lang="en-US" sz="1100" i="1" dirty="0" smtClean="0">
                <a:solidFill>
                  <a:schemeClr val="bg1"/>
                </a:solidFill>
                <a:latin typeface="Comic Sans MS" charset="0"/>
              </a:rPr>
              <a:t>. </a:t>
            </a:r>
            <a:r>
              <a:rPr lang="en-US" sz="1100" i="1" dirty="0" err="1" smtClean="0">
                <a:solidFill>
                  <a:schemeClr val="bg1"/>
                </a:solidFill>
                <a:latin typeface="Comic Sans MS" charset="0"/>
              </a:rPr>
              <a:t>Oncol</a:t>
            </a:r>
            <a:r>
              <a:rPr lang="en-US" sz="1100" i="1" dirty="0" smtClean="0">
                <a:solidFill>
                  <a:schemeClr val="bg1"/>
                </a:solidFill>
                <a:latin typeface="Comic Sans MS" charset="0"/>
              </a:rPr>
              <a:t>. </a:t>
            </a:r>
            <a:r>
              <a:rPr lang="en-GB" sz="1100" dirty="0" smtClean="0">
                <a:solidFill>
                  <a:schemeClr val="bg1"/>
                </a:solidFill>
                <a:latin typeface="Comic Sans MS" charset="0"/>
              </a:rPr>
              <a:t>2013</a:t>
            </a:r>
            <a:endParaRPr lang="en-US" sz="1100" dirty="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ep 27"/>
          <p:cNvGrpSpPr>
            <a:grpSpLocks/>
          </p:cNvGrpSpPr>
          <p:nvPr/>
        </p:nvGrpSpPr>
        <p:grpSpPr bwMode="auto">
          <a:xfrm>
            <a:off x="620713" y="1306066"/>
            <a:ext cx="7899400" cy="4992687"/>
            <a:chOff x="1115616" y="1700808"/>
            <a:chExt cx="6840760" cy="4176464"/>
          </a:xfrm>
        </p:grpSpPr>
        <p:sp>
          <p:nvSpPr>
            <p:cNvPr id="31" name="Afgeronde rechthoek 2"/>
            <p:cNvSpPr/>
            <p:nvPr/>
          </p:nvSpPr>
          <p:spPr>
            <a:xfrm>
              <a:off x="1115616" y="1700808"/>
              <a:ext cx="6840760" cy="4176464"/>
            </a:xfrm>
            <a:prstGeom prst="roundRect">
              <a:avLst>
                <a:gd name="adj" fmla="val 11801"/>
              </a:avLst>
            </a:prstGeom>
            <a:solidFill>
              <a:schemeClr val="bg1"/>
            </a:solidFill>
            <a:ln w="25400" cap="flat" cmpd="sng" algn="ctr">
              <a:solidFill>
                <a:srgbClr val="F79646">
                  <a:lumMod val="75000"/>
                  <a:alpha val="36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32" name="Groep 3"/>
            <p:cNvGrpSpPr/>
            <p:nvPr/>
          </p:nvGrpSpPr>
          <p:grpSpPr>
            <a:xfrm>
              <a:off x="1907704" y="1881965"/>
              <a:ext cx="5520866" cy="3334616"/>
              <a:chOff x="1389413" y="1377909"/>
              <a:chExt cx="5520866" cy="3334616"/>
            </a:xfrm>
            <a:noFill/>
          </p:grpSpPr>
          <p:cxnSp>
            <p:nvCxnSpPr>
              <p:cNvPr id="42" name="Rechte verbindingslijn 4"/>
              <p:cNvCxnSpPr/>
              <p:nvPr/>
            </p:nvCxnSpPr>
            <p:spPr>
              <a:xfrm>
                <a:off x="1391015" y="1835223"/>
                <a:ext cx="0" cy="2808312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Rechte verbindingslijn 5"/>
              <p:cNvCxnSpPr/>
              <p:nvPr/>
            </p:nvCxnSpPr>
            <p:spPr>
              <a:xfrm>
                <a:off x="1403648" y="4653136"/>
                <a:ext cx="5400600" cy="0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Rechte verbindingslijn 6"/>
              <p:cNvCxnSpPr/>
              <p:nvPr/>
            </p:nvCxnSpPr>
            <p:spPr>
              <a:xfrm>
                <a:off x="6804248" y="1832949"/>
                <a:ext cx="0" cy="2808312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5" name="Vrije vorm 7"/>
              <p:cNvSpPr/>
              <p:nvPr/>
            </p:nvSpPr>
            <p:spPr>
              <a:xfrm>
                <a:off x="1389413" y="2204852"/>
                <a:ext cx="5438899" cy="2507673"/>
              </a:xfrm>
              <a:custGeom>
                <a:avLst/>
                <a:gdLst>
                  <a:gd name="connsiteX0" fmla="*/ 0 w 5438899"/>
                  <a:gd name="connsiteY0" fmla="*/ 158338 h 2507673"/>
                  <a:gd name="connsiteX1" fmla="*/ 1128156 w 5438899"/>
                  <a:gd name="connsiteY1" fmla="*/ 490847 h 2507673"/>
                  <a:gd name="connsiteX2" fmla="*/ 2137558 w 5438899"/>
                  <a:gd name="connsiteY2" fmla="*/ 2248395 h 2507673"/>
                  <a:gd name="connsiteX3" fmla="*/ 4120738 w 5438899"/>
                  <a:gd name="connsiteY3" fmla="*/ 2046514 h 2507673"/>
                  <a:gd name="connsiteX4" fmla="*/ 4821382 w 5438899"/>
                  <a:gd name="connsiteY4" fmla="*/ 336467 h 2507673"/>
                  <a:gd name="connsiteX5" fmla="*/ 5438899 w 5438899"/>
                  <a:gd name="connsiteY5" fmla="*/ 27709 h 250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8899" h="2507673">
                    <a:moveTo>
                      <a:pt x="0" y="158338"/>
                    </a:moveTo>
                    <a:cubicBezTo>
                      <a:pt x="385948" y="150421"/>
                      <a:pt x="771896" y="142504"/>
                      <a:pt x="1128156" y="490847"/>
                    </a:cubicBezTo>
                    <a:cubicBezTo>
                      <a:pt x="1484416" y="839190"/>
                      <a:pt x="1638794" y="1989117"/>
                      <a:pt x="2137558" y="2248395"/>
                    </a:cubicBezTo>
                    <a:cubicBezTo>
                      <a:pt x="2636322" y="2507673"/>
                      <a:pt x="3673434" y="2365169"/>
                      <a:pt x="4120738" y="2046514"/>
                    </a:cubicBezTo>
                    <a:cubicBezTo>
                      <a:pt x="4568042" y="1727859"/>
                      <a:pt x="4601689" y="672934"/>
                      <a:pt x="4821382" y="336467"/>
                    </a:cubicBezTo>
                    <a:cubicBezTo>
                      <a:pt x="5041075" y="0"/>
                      <a:pt x="5239987" y="13854"/>
                      <a:pt x="5438899" y="27709"/>
                    </a:cubicBezTo>
                  </a:path>
                </a:pathLst>
              </a:custGeom>
              <a:grpFill/>
              <a:ln w="15875" cap="flat" cmpd="sng" algn="ctr">
                <a:solidFill>
                  <a:srgbClr val="FF0000"/>
                </a:solidFill>
                <a:prstDash val="sysDot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" name="Vrije vorm 8"/>
              <p:cNvSpPr/>
              <p:nvPr/>
            </p:nvSpPr>
            <p:spPr>
              <a:xfrm>
                <a:off x="1389413" y="1862447"/>
                <a:ext cx="5427023" cy="2596737"/>
              </a:xfrm>
              <a:custGeom>
                <a:avLst/>
                <a:gdLst>
                  <a:gd name="connsiteX0" fmla="*/ 0 w 5427023"/>
                  <a:gd name="connsiteY0" fmla="*/ 1058883 h 2596737"/>
                  <a:gd name="connsiteX1" fmla="*/ 1009403 w 5427023"/>
                  <a:gd name="connsiteY1" fmla="*/ 251361 h 2596737"/>
                  <a:gd name="connsiteX2" fmla="*/ 2386940 w 5427023"/>
                  <a:gd name="connsiteY2" fmla="*/ 2567049 h 2596737"/>
                  <a:gd name="connsiteX3" fmla="*/ 4073236 w 5427023"/>
                  <a:gd name="connsiteY3" fmla="*/ 429491 h 2596737"/>
                  <a:gd name="connsiteX4" fmla="*/ 5427023 w 5427023"/>
                  <a:gd name="connsiteY4" fmla="*/ 203859 h 25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7023" h="2596737">
                    <a:moveTo>
                      <a:pt x="0" y="1058883"/>
                    </a:moveTo>
                    <a:cubicBezTo>
                      <a:pt x="305790" y="529441"/>
                      <a:pt x="611580" y="0"/>
                      <a:pt x="1009403" y="251361"/>
                    </a:cubicBezTo>
                    <a:cubicBezTo>
                      <a:pt x="1407226" y="502722"/>
                      <a:pt x="1876301" y="2537361"/>
                      <a:pt x="2386940" y="2567049"/>
                    </a:cubicBezTo>
                    <a:cubicBezTo>
                      <a:pt x="2897579" y="2596737"/>
                      <a:pt x="3566556" y="823356"/>
                      <a:pt x="4073236" y="429491"/>
                    </a:cubicBezTo>
                    <a:cubicBezTo>
                      <a:pt x="4579916" y="35626"/>
                      <a:pt x="5003469" y="119742"/>
                      <a:pt x="5427023" y="203859"/>
                    </a:cubicBezTo>
                  </a:path>
                </a:pathLst>
              </a:custGeom>
              <a:grpFill/>
              <a:ln w="15875" cap="flat" cmpd="sng" algn="ctr">
                <a:solidFill>
                  <a:srgbClr val="00B050"/>
                </a:solidFill>
                <a:prstDash val="lgDashDot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47" name="Rechte verbindingslijn 9"/>
              <p:cNvCxnSpPr/>
              <p:nvPr/>
            </p:nvCxnSpPr>
            <p:spPr>
              <a:xfrm>
                <a:off x="2627784" y="1844824"/>
                <a:ext cx="0" cy="2808312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>
                    <a:alpha val="17000"/>
                  </a:sysClr>
                </a:solidFill>
                <a:prstDash val="dash"/>
              </a:ln>
              <a:effectLst/>
            </p:spPr>
          </p:cxnSp>
          <p:sp>
            <p:nvSpPr>
              <p:cNvPr id="48" name="Tekstvak 10"/>
              <p:cNvSpPr txBox="1"/>
              <p:nvPr/>
            </p:nvSpPr>
            <p:spPr>
              <a:xfrm>
                <a:off x="1619672" y="1569425"/>
                <a:ext cx="864096" cy="25746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  <a:cs typeface="Arial" pitchFamily="34" charset="0"/>
                  </a:rPr>
                  <a:t>Diagnosis</a:t>
                </a:r>
              </a:p>
            </p:txBody>
          </p:sp>
          <p:cxnSp>
            <p:nvCxnSpPr>
              <p:cNvPr id="49" name="Rechte verbindingslijn 11"/>
              <p:cNvCxnSpPr/>
              <p:nvPr/>
            </p:nvCxnSpPr>
            <p:spPr>
              <a:xfrm>
                <a:off x="4067944" y="1844824"/>
                <a:ext cx="0" cy="2808312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>
                    <a:alpha val="17000"/>
                  </a:sysClr>
                </a:solidFill>
                <a:prstDash val="dash"/>
              </a:ln>
              <a:effectLst/>
            </p:spPr>
          </p:cxnSp>
          <p:sp>
            <p:nvSpPr>
              <p:cNvPr id="50" name="Tekstvak 12"/>
              <p:cNvSpPr txBox="1"/>
              <p:nvPr/>
            </p:nvSpPr>
            <p:spPr>
              <a:xfrm>
                <a:off x="2901581" y="1377909"/>
                <a:ext cx="1008112" cy="43768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  <a:cs typeface="Arial" pitchFamily="34" charset="0"/>
                  </a:rPr>
                  <a:t>Treatment Response</a:t>
                </a:r>
              </a:p>
            </p:txBody>
          </p:sp>
          <p:sp>
            <p:nvSpPr>
              <p:cNvPr id="51" name="Tekstvak 13"/>
              <p:cNvSpPr txBox="1"/>
              <p:nvPr/>
            </p:nvSpPr>
            <p:spPr>
              <a:xfrm>
                <a:off x="4701781" y="1570183"/>
                <a:ext cx="1008112" cy="25746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  <a:cs typeface="Arial" pitchFamily="34" charset="0"/>
                  </a:rPr>
                  <a:t>Relapse</a:t>
                </a:r>
              </a:p>
            </p:txBody>
          </p:sp>
          <p:sp>
            <p:nvSpPr>
              <p:cNvPr id="52" name="Tekstvak 14"/>
              <p:cNvSpPr txBox="1"/>
              <p:nvPr/>
            </p:nvSpPr>
            <p:spPr>
              <a:xfrm>
                <a:off x="5656178" y="4005064"/>
                <a:ext cx="1008112" cy="43768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Arial" pitchFamily="34" charset="0"/>
                  </a:rPr>
                  <a:t>Circulating tumor cells</a:t>
                </a:r>
              </a:p>
            </p:txBody>
          </p:sp>
          <p:sp>
            <p:nvSpPr>
              <p:cNvPr id="53" name="Tekstvak 15"/>
              <p:cNvSpPr txBox="1"/>
              <p:nvPr/>
            </p:nvSpPr>
            <p:spPr>
              <a:xfrm>
                <a:off x="4860032" y="3068960"/>
                <a:ext cx="1008112" cy="43768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B050"/>
                    </a:solidFill>
                    <a:latin typeface="Comic Sans MS" pitchFamily="66" charset="0"/>
                    <a:ea typeface="+mn-ea"/>
                    <a:cs typeface="Arial" pitchFamily="34" charset="0"/>
                  </a:rPr>
                  <a:t>Circulating tumor DNA</a:t>
                </a:r>
              </a:p>
            </p:txBody>
          </p:sp>
          <p:sp>
            <p:nvSpPr>
              <p:cNvPr id="54" name="Vrije vorm 16"/>
              <p:cNvSpPr/>
              <p:nvPr/>
            </p:nvSpPr>
            <p:spPr>
              <a:xfrm>
                <a:off x="1389413" y="1902031"/>
                <a:ext cx="5427023" cy="2652156"/>
              </a:xfrm>
              <a:custGeom>
                <a:avLst/>
                <a:gdLst>
                  <a:gd name="connsiteX0" fmla="*/ 0 w 5427023"/>
                  <a:gd name="connsiteY0" fmla="*/ 259278 h 2652156"/>
                  <a:gd name="connsiteX1" fmla="*/ 285008 w 5427023"/>
                  <a:gd name="connsiteY1" fmla="*/ 33647 h 2652156"/>
                  <a:gd name="connsiteX2" fmla="*/ 688769 w 5427023"/>
                  <a:gd name="connsiteY2" fmla="*/ 57398 h 2652156"/>
                  <a:gd name="connsiteX3" fmla="*/ 1045029 w 5427023"/>
                  <a:gd name="connsiteY3" fmla="*/ 378031 h 2652156"/>
                  <a:gd name="connsiteX4" fmla="*/ 1235034 w 5427023"/>
                  <a:gd name="connsiteY4" fmla="*/ 686790 h 2652156"/>
                  <a:gd name="connsiteX5" fmla="*/ 1603169 w 5427023"/>
                  <a:gd name="connsiteY5" fmla="*/ 1518063 h 2652156"/>
                  <a:gd name="connsiteX6" fmla="*/ 2054431 w 5427023"/>
                  <a:gd name="connsiteY6" fmla="*/ 2384961 h 2652156"/>
                  <a:gd name="connsiteX7" fmla="*/ 2624447 w 5427023"/>
                  <a:gd name="connsiteY7" fmla="*/ 2646218 h 2652156"/>
                  <a:gd name="connsiteX8" fmla="*/ 3681351 w 5427023"/>
                  <a:gd name="connsiteY8" fmla="*/ 2349335 h 2652156"/>
                  <a:gd name="connsiteX9" fmla="*/ 4405745 w 5427023"/>
                  <a:gd name="connsiteY9" fmla="*/ 1803070 h 2652156"/>
                  <a:gd name="connsiteX10" fmla="*/ 4975761 w 5427023"/>
                  <a:gd name="connsiteY10" fmla="*/ 924296 h 2652156"/>
                  <a:gd name="connsiteX11" fmla="*/ 5427023 w 5427023"/>
                  <a:gd name="connsiteY11" fmla="*/ 544286 h 265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7023" h="2652156">
                    <a:moveTo>
                      <a:pt x="0" y="259278"/>
                    </a:moveTo>
                    <a:cubicBezTo>
                      <a:pt x="85106" y="163286"/>
                      <a:pt x="170213" y="67294"/>
                      <a:pt x="285008" y="33647"/>
                    </a:cubicBezTo>
                    <a:cubicBezTo>
                      <a:pt x="399803" y="0"/>
                      <a:pt x="562099" y="1"/>
                      <a:pt x="688769" y="57398"/>
                    </a:cubicBezTo>
                    <a:cubicBezTo>
                      <a:pt x="815439" y="114795"/>
                      <a:pt x="953985" y="273132"/>
                      <a:pt x="1045029" y="378031"/>
                    </a:cubicBezTo>
                    <a:cubicBezTo>
                      <a:pt x="1136073" y="482930"/>
                      <a:pt x="1142011" y="496785"/>
                      <a:pt x="1235034" y="686790"/>
                    </a:cubicBezTo>
                    <a:cubicBezTo>
                      <a:pt x="1328057" y="876795"/>
                      <a:pt x="1466603" y="1235035"/>
                      <a:pt x="1603169" y="1518063"/>
                    </a:cubicBezTo>
                    <a:cubicBezTo>
                      <a:pt x="1739735" y="1801091"/>
                      <a:pt x="1884218" y="2196935"/>
                      <a:pt x="2054431" y="2384961"/>
                    </a:cubicBezTo>
                    <a:cubicBezTo>
                      <a:pt x="2224644" y="2572987"/>
                      <a:pt x="2353294" y="2652156"/>
                      <a:pt x="2624447" y="2646218"/>
                    </a:cubicBezTo>
                    <a:cubicBezTo>
                      <a:pt x="2895600" y="2640280"/>
                      <a:pt x="3384468" y="2489860"/>
                      <a:pt x="3681351" y="2349335"/>
                    </a:cubicBezTo>
                    <a:cubicBezTo>
                      <a:pt x="3978234" y="2208810"/>
                      <a:pt x="4190010" y="2040576"/>
                      <a:pt x="4405745" y="1803070"/>
                    </a:cubicBezTo>
                    <a:cubicBezTo>
                      <a:pt x="4621480" y="1565564"/>
                      <a:pt x="4805548" y="1134093"/>
                      <a:pt x="4975761" y="924296"/>
                    </a:cubicBezTo>
                    <a:cubicBezTo>
                      <a:pt x="5145974" y="714499"/>
                      <a:pt x="5286498" y="629392"/>
                      <a:pt x="5427023" y="544286"/>
                    </a:cubicBezTo>
                  </a:path>
                </a:pathLst>
              </a:custGeom>
              <a:grpFill/>
              <a:ln w="12700" cap="flat" cmpd="sng" algn="ctr">
                <a:solidFill>
                  <a:srgbClr val="2046E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5" name="Tekstvak 17"/>
              <p:cNvSpPr txBox="1"/>
              <p:nvPr/>
            </p:nvSpPr>
            <p:spPr>
              <a:xfrm>
                <a:off x="5902167" y="3381500"/>
                <a:ext cx="1008112" cy="48917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2046E6"/>
                    </a:solidFill>
                    <a:latin typeface="Comic Sans MS" pitchFamily="66" charset="0"/>
                    <a:ea typeface="+mn-ea"/>
                    <a:cs typeface="Arial" pitchFamily="34" charset="0"/>
                  </a:rPr>
                  <a:t>CT/PET scan</a:t>
                </a:r>
              </a:p>
            </p:txBody>
          </p:sp>
        </p:grpSp>
        <p:grpSp>
          <p:nvGrpSpPr>
            <p:cNvPr id="62471" name="Groep 18"/>
            <p:cNvGrpSpPr>
              <a:grpSpLocks/>
            </p:cNvGrpSpPr>
            <p:nvPr/>
          </p:nvGrpSpPr>
          <p:grpSpPr bwMode="auto">
            <a:xfrm>
              <a:off x="1331523" y="1918282"/>
              <a:ext cx="576282" cy="3239896"/>
              <a:chOff x="899475" y="1917524"/>
              <a:chExt cx="576282" cy="3239896"/>
            </a:xfrm>
          </p:grpSpPr>
          <p:sp>
            <p:nvSpPr>
              <p:cNvPr id="40" name="Tekstvak 19"/>
              <p:cNvSpPr txBox="1">
                <a:spLocks noChangeArrowheads="1"/>
              </p:cNvSpPr>
              <p:nvPr/>
            </p:nvSpPr>
            <p:spPr bwMode="auto">
              <a:xfrm rot="16200000">
                <a:off x="-150039" y="3548717"/>
                <a:ext cx="2663907" cy="26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smtClean="0">
                    <a:solidFill>
                      <a:sysClr val="windowText" lastClr="000000"/>
                    </a:solidFill>
                    <a:latin typeface="Comic Sans MS" charset="0"/>
                  </a:rPr>
                  <a:t>CTCs and ctDNA levels in plasma</a:t>
                </a:r>
              </a:p>
            </p:txBody>
          </p:sp>
          <p:sp>
            <p:nvSpPr>
              <p:cNvPr id="41" name="PIJL-OMHOOG 20"/>
              <p:cNvSpPr/>
              <p:nvPr/>
            </p:nvSpPr>
            <p:spPr>
              <a:xfrm>
                <a:off x="899403" y="1917837"/>
                <a:ext cx="576021" cy="3240246"/>
              </a:xfrm>
              <a:prstGeom prst="upArrow">
                <a:avLst/>
              </a:prstGeom>
              <a:solidFill>
                <a:srgbClr val="F79646">
                  <a:lumMod val="75000"/>
                  <a:alpha val="49000"/>
                </a:srgbClr>
              </a:solidFill>
              <a:ln w="25400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62472" name="Groep 21"/>
            <p:cNvGrpSpPr>
              <a:grpSpLocks/>
            </p:cNvGrpSpPr>
            <p:nvPr/>
          </p:nvGrpSpPr>
          <p:grpSpPr bwMode="auto">
            <a:xfrm>
              <a:off x="7308655" y="1918282"/>
              <a:ext cx="576281" cy="3239896"/>
              <a:chOff x="7308655" y="1989532"/>
              <a:chExt cx="576281" cy="3239896"/>
            </a:xfrm>
          </p:grpSpPr>
          <p:sp>
            <p:nvSpPr>
              <p:cNvPr id="38" name="Tekstvak 22"/>
              <p:cNvSpPr txBox="1">
                <a:spLocks noChangeArrowheads="1"/>
              </p:cNvSpPr>
              <p:nvPr/>
            </p:nvSpPr>
            <p:spPr bwMode="auto">
              <a:xfrm rot="5400000">
                <a:off x="6258739" y="3620037"/>
                <a:ext cx="2663907" cy="266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smtClean="0">
                    <a:solidFill>
                      <a:sysClr val="windowText" lastClr="000000"/>
                    </a:solidFill>
                    <a:latin typeface="Comic Sans MS" charset="0"/>
                  </a:rPr>
                  <a:t>Tumor burden</a:t>
                </a:r>
              </a:p>
            </p:txBody>
          </p:sp>
          <p:sp>
            <p:nvSpPr>
              <p:cNvPr id="39" name="PIJL-OMHOOG 23"/>
              <p:cNvSpPr/>
              <p:nvPr/>
            </p:nvSpPr>
            <p:spPr>
              <a:xfrm>
                <a:off x="7308868" y="1989845"/>
                <a:ext cx="576021" cy="3240246"/>
              </a:xfrm>
              <a:prstGeom prst="upArrow">
                <a:avLst/>
              </a:prstGeom>
              <a:solidFill>
                <a:srgbClr val="F79646">
                  <a:lumMod val="75000"/>
                  <a:alpha val="49000"/>
                </a:srgbClr>
              </a:solidFill>
              <a:ln w="25400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62473" name="Groep 24"/>
            <p:cNvGrpSpPr>
              <a:grpSpLocks/>
            </p:cNvGrpSpPr>
            <p:nvPr/>
          </p:nvGrpSpPr>
          <p:grpSpPr bwMode="auto">
            <a:xfrm>
              <a:off x="1907472" y="5311557"/>
              <a:ext cx="5472883" cy="359880"/>
              <a:chOff x="1907472" y="5311557"/>
              <a:chExt cx="5472883" cy="359880"/>
            </a:xfrm>
          </p:grpSpPr>
          <p:sp>
            <p:nvSpPr>
              <p:cNvPr id="36" name="Tekstvak 25"/>
              <p:cNvSpPr txBox="1">
                <a:spLocks noChangeArrowheads="1"/>
              </p:cNvSpPr>
              <p:nvPr/>
            </p:nvSpPr>
            <p:spPr bwMode="auto">
              <a:xfrm>
                <a:off x="2207169" y="5360692"/>
                <a:ext cx="4824000" cy="257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smtClean="0">
                    <a:solidFill>
                      <a:sysClr val="windowText" lastClr="000000"/>
                    </a:solidFill>
                    <a:latin typeface="Comic Sans MS" charset="0"/>
                  </a:rPr>
                  <a:t>Disease Progression in time (from diagnosis to relapse)  </a:t>
                </a:r>
              </a:p>
            </p:txBody>
          </p:sp>
          <p:sp>
            <p:nvSpPr>
              <p:cNvPr id="37" name="Vijfhoek 26"/>
              <p:cNvSpPr/>
              <p:nvPr/>
            </p:nvSpPr>
            <p:spPr>
              <a:xfrm>
                <a:off x="1907473" y="5311557"/>
                <a:ext cx="5472882" cy="359880"/>
              </a:xfrm>
              <a:prstGeom prst="homePlate">
                <a:avLst/>
              </a:prstGeom>
              <a:solidFill>
                <a:srgbClr val="F79646">
                  <a:lumMod val="75000"/>
                  <a:alpha val="49000"/>
                </a:srgbClr>
              </a:solidFill>
              <a:ln w="25400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pic>
        <p:nvPicPr>
          <p:cNvPr id="33" name="Picture 760" descr="Immagine in line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51" y="6038390"/>
            <a:ext cx="733425" cy="733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1887758" y="6405103"/>
            <a:ext cx="74732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Rolfo</a:t>
            </a:r>
            <a:r>
              <a:rPr lang="it-IT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 C, Castiglia M, </a:t>
            </a:r>
            <a:r>
              <a:rPr lang="it-IT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Peeters</a:t>
            </a:r>
            <a:r>
              <a:rPr lang="it-IT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M, </a:t>
            </a:r>
            <a:r>
              <a:rPr lang="it-IT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Russo A</a:t>
            </a:r>
            <a:r>
              <a:rPr lang="it-IT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it-IT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Pauwels</a:t>
            </a:r>
            <a:r>
              <a:rPr lang="it-IT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 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Liquid </a:t>
            </a:r>
            <a:r>
              <a:rPr lang="en-US" sz="1000" b="1" dirty="0">
                <a:solidFill>
                  <a:schemeClr val="bg1"/>
                </a:solidFill>
                <a:latin typeface="Comic Sans MS" panose="030F0702030302020204" pitchFamily="66" charset="0"/>
              </a:rPr>
              <a:t>biopsies in lung cancer: the new ambrosia of </a:t>
            </a:r>
            <a:r>
              <a:rPr lang="en-US" sz="1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researchers. </a:t>
            </a:r>
            <a:r>
              <a:rPr lang="it-IT" sz="1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Biochim</a:t>
            </a:r>
            <a:r>
              <a:rPr lang="it-IT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Biophys</a:t>
            </a:r>
            <a:r>
              <a:rPr lang="it-IT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Acta. 2014</a:t>
            </a:r>
          </a:p>
        </p:txBody>
      </p:sp>
      <p:pic>
        <p:nvPicPr>
          <p:cNvPr id="35" name="Picture 2" descr="DNA Strand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5889" y="71214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Picture 2" descr="infected blood cell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596336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Titel 3"/>
          <p:cNvSpPr txBox="1">
            <a:spLocks/>
          </p:cNvSpPr>
          <p:nvPr/>
        </p:nvSpPr>
        <p:spPr bwMode="auto">
          <a:xfrm>
            <a:off x="1560786" y="83103"/>
            <a:ext cx="6079554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Liquid biopsy: CTCs &amp;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ctDNA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Future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perspectives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654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95288" y="1447800"/>
            <a:ext cx="8229600" cy="4899025"/>
          </a:xfrm>
          <a:prstGeom prst="roundRect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Need of new and more sensitive techniques with increased sensitive for liquid biopsy analysis</a:t>
            </a:r>
          </a:p>
          <a:p>
            <a:pPr marL="355600" indent="-355600" algn="just"/>
            <a:endParaRPr lang="en-US" sz="2000" dirty="0" smtClean="0">
              <a:latin typeface="Comic Sans MS"/>
              <a:cs typeface="Comic Sans MS"/>
            </a:endParaRPr>
          </a:p>
          <a:p>
            <a:pPr marL="355600" indent="-355600" algn="just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Surrogate endpoint marker </a:t>
            </a:r>
            <a:r>
              <a:rPr lang="en-US" sz="2000" dirty="0" smtClean="0">
                <a:latin typeface="Comic Sans MS"/>
                <a:cs typeface="Comic Sans MS"/>
                <a:sym typeface="Wingdings"/>
              </a:rPr>
              <a:t>for the monitoring of treatment response</a:t>
            </a:r>
          </a:p>
          <a:p>
            <a:pPr marL="355600" indent="-355600" algn="just"/>
            <a:endParaRPr lang="en-US" sz="2000" dirty="0" smtClean="0">
              <a:latin typeface="Comic Sans MS"/>
              <a:cs typeface="Comic Sans MS"/>
              <a:sym typeface="Wingdings"/>
            </a:endParaRPr>
          </a:p>
          <a:p>
            <a:pPr marL="355600" indent="-355600" algn="just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  <a:sym typeface="Wingdings"/>
              </a:rPr>
              <a:t>Identification of resistance prior to clinically evaluable disease progression</a:t>
            </a:r>
          </a:p>
          <a:p>
            <a:pPr marL="355600" indent="-355600" algn="just"/>
            <a:endParaRPr lang="en-US" sz="2000" dirty="0" smtClean="0">
              <a:latin typeface="Comic Sans MS"/>
              <a:cs typeface="Comic Sans MS"/>
              <a:sym typeface="Wingdings"/>
            </a:endParaRPr>
          </a:p>
          <a:p>
            <a:pPr marL="355600" indent="-355600" algn="just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  <a:sym typeface="Wingdings"/>
              </a:rPr>
              <a:t>Identification of new treatment target and resistance mechanisms</a:t>
            </a:r>
          </a:p>
          <a:p>
            <a:pPr marL="355600" indent="-355600" algn="just"/>
            <a:endParaRPr lang="en-US" sz="2000" dirty="0" smtClean="0">
              <a:latin typeface="Comic Sans MS"/>
              <a:cs typeface="Comic Sans MS"/>
              <a:sym typeface="Wingdings"/>
            </a:endParaRPr>
          </a:p>
          <a:p>
            <a:pPr marL="355600" indent="-355600" algn="just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Evaluation of the dynamic changes that occurs during tumor growth</a:t>
            </a:r>
          </a:p>
        </p:txBody>
      </p:sp>
      <p:pic>
        <p:nvPicPr>
          <p:cNvPr id="7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889" y="71214"/>
            <a:ext cx="15017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infected blood cell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596336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el 3"/>
          <p:cNvSpPr txBox="1">
            <a:spLocks/>
          </p:cNvSpPr>
          <p:nvPr/>
        </p:nvSpPr>
        <p:spPr bwMode="auto">
          <a:xfrm>
            <a:off x="1560786" y="83103"/>
            <a:ext cx="6079554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Conclusions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>
            <a:spLocks noChangeArrowheads="1"/>
          </p:cNvSpPr>
          <p:nvPr/>
        </p:nvSpPr>
        <p:spPr bwMode="auto">
          <a:xfrm>
            <a:off x="228600" y="1484313"/>
            <a:ext cx="8686800" cy="4611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>
                  <a:alpha val="94400"/>
                </a:srgbClr>
              </a:gs>
              <a:gs pos="100000">
                <a:srgbClr val="93CDDD">
                  <a:alpha val="71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1865313"/>
            <a:ext cx="8229600" cy="3163887"/>
          </a:xfrm>
        </p:spPr>
        <p:txBody>
          <a:bodyPr/>
          <a:lstStyle/>
          <a:p>
            <a:pPr marL="514350" indent="-514350" algn="just" eaLnBrk="1" hangingPunct="1">
              <a:buFont typeface="Calibri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omic Sans MS"/>
                <a:cs typeface="Comic Sans MS"/>
              </a:rPr>
              <a:t>Tumor 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biopsy </a:t>
            </a:r>
            <a:r>
              <a:rPr lang="en-US" sz="2400" dirty="0">
                <a:solidFill>
                  <a:srgbClr val="FFFFFF"/>
                </a:solidFill>
                <a:latin typeface="Comic Sans MS"/>
                <a:cs typeface="Comic Sans MS"/>
              </a:rPr>
              <a:t>of both primary and 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metastasis </a:t>
            </a:r>
            <a:r>
              <a:rPr lang="en-US" sz="2400" dirty="0">
                <a:solidFill>
                  <a:srgbClr val="FFFFFF"/>
                </a:solidFill>
                <a:latin typeface="Comic Sans MS"/>
                <a:cs typeface="Comic Sans MS"/>
              </a:rPr>
              <a:t>is often difficult for practical 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reason</a:t>
            </a:r>
          </a:p>
          <a:p>
            <a:pPr marL="514350" indent="-514350" algn="just" eaLnBrk="1" hangingPunct="1">
              <a:buFont typeface="Calibri" charset="0"/>
              <a:buAutoNum type="arabicPeriod"/>
            </a:pPr>
            <a:endParaRPr lang="en-US" sz="24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514350" indent="-514350" algn="just" eaLnBrk="1" hangingPunct="1">
              <a:buFont typeface="Calibri" charset="0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Tissue </a:t>
            </a:r>
            <a:r>
              <a:rPr lang="en-US" sz="2400" dirty="0">
                <a:solidFill>
                  <a:srgbClr val="FFFFFF"/>
                </a:solidFill>
                <a:latin typeface="Comic Sans MS"/>
                <a:cs typeface="Comic Sans MS"/>
              </a:rPr>
              <a:t>biopsy is not always representative for the all tumor (especially for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 FNB) </a:t>
            </a:r>
            <a:r>
              <a:rPr lang="en-US" sz="2400" dirty="0" err="1">
                <a:solidFill>
                  <a:srgbClr val="FFFFFF"/>
                </a:solidFill>
                <a:latin typeface="Comic Sans MS"/>
                <a:cs typeface="Comic Sans MS"/>
                <a:sym typeface="Wingdings" charset="2"/>
              </a:rPr>
              <a:t></a:t>
            </a:r>
            <a:r>
              <a:rPr lang="en-US" sz="2400" dirty="0">
                <a:solidFill>
                  <a:srgbClr val="FFFFFF"/>
                </a:solidFill>
                <a:latin typeface="Comic Sans MS"/>
                <a:cs typeface="Comic Sans MS"/>
                <a:sym typeface="Wingdings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  <a:sym typeface="Wingdings" charset="2"/>
              </a:rPr>
              <a:t>Tumor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  <a:sym typeface="Wingdings" charset="2"/>
              </a:rPr>
              <a:t>Heterogeneity</a:t>
            </a:r>
          </a:p>
          <a:p>
            <a:pPr marL="514350" indent="-514350" algn="just" eaLnBrk="1" hangingPunct="1">
              <a:buNone/>
            </a:pP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  <a:sym typeface="Wingdings" charset="2"/>
            </a:endParaRPr>
          </a:p>
          <a:p>
            <a:pPr marL="514350" indent="-514350" algn="just" eaLnBrk="1" hangingPunct="1">
              <a:buFont typeface="Calibri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omic Sans MS"/>
                <a:cs typeface="Comic Sans MS"/>
                <a:sym typeface="Wingdings" charset="2"/>
              </a:rPr>
              <a:t>Lack of sensitive and specific biomarker for tumor early detection and monitoring (treatment response, relapse, etc…)</a:t>
            </a:r>
            <a:endParaRPr lang="en-US" sz="2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614311" y="53447"/>
            <a:ext cx="5901267" cy="1143000"/>
          </a:xfr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Why the need of liquid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b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iopsy?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7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2536" y="71214"/>
            <a:ext cx="15017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infected blood cell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515578" y="57103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>
            <a:spLocks noChangeArrowheads="1"/>
          </p:cNvSpPr>
          <p:nvPr/>
        </p:nvSpPr>
        <p:spPr bwMode="auto">
          <a:xfrm>
            <a:off x="2209800" y="2590800"/>
            <a:ext cx="4648200" cy="198120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 u="sng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LIQUID BIOPSY</a:t>
            </a:r>
          </a:p>
        </p:txBody>
      </p:sp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3348038" y="1844675"/>
            <a:ext cx="2286000" cy="914400"/>
          </a:xfrm>
          <a:prstGeom prst="roundRect">
            <a:avLst>
              <a:gd name="adj" fmla="val 16667"/>
            </a:avLst>
          </a:prstGeom>
          <a:solidFill>
            <a:schemeClr val="accent2">
              <a:alpha val="70195"/>
            </a:schemeClr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Screening and early detection </a:t>
            </a:r>
            <a:endParaRPr lang="en-US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" name="Rettangolo arrotondato 8"/>
          <p:cNvSpPr>
            <a:spLocks noChangeArrowheads="1"/>
          </p:cNvSpPr>
          <p:nvPr/>
        </p:nvSpPr>
        <p:spPr bwMode="auto">
          <a:xfrm>
            <a:off x="6372200" y="2590800"/>
            <a:ext cx="2155328" cy="914400"/>
          </a:xfrm>
          <a:prstGeom prst="roundRect">
            <a:avLst>
              <a:gd name="adj" fmla="val 16667"/>
            </a:avLst>
          </a:prstGeom>
          <a:solidFill>
            <a:srgbClr val="B7B313">
              <a:alpha val="49803"/>
            </a:srgbClr>
          </a:solidFill>
          <a:ln w="9525">
            <a:solidFill>
              <a:srgbClr val="B7B31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Real-Time monitoring of therapy</a:t>
            </a:r>
            <a:endParaRPr lang="en-US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" name="Rettangolo arrotondato 9"/>
          <p:cNvSpPr>
            <a:spLocks noChangeArrowheads="1"/>
          </p:cNvSpPr>
          <p:nvPr/>
        </p:nvSpPr>
        <p:spPr bwMode="auto">
          <a:xfrm>
            <a:off x="5364164" y="4292600"/>
            <a:ext cx="2592387" cy="865188"/>
          </a:xfrm>
          <a:prstGeom prst="roundRect">
            <a:avLst>
              <a:gd name="adj" fmla="val 16667"/>
            </a:avLst>
          </a:prstGeom>
          <a:solidFill>
            <a:srgbClr val="93CDDD">
              <a:alpha val="72156"/>
            </a:srgbClr>
          </a:solidFill>
          <a:ln w="9525">
            <a:solidFill>
              <a:srgbClr val="93CDD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Risk for metastatic relapse</a:t>
            </a:r>
            <a:endParaRPr lang="en-US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684213" y="4365625"/>
            <a:ext cx="3328987" cy="1063625"/>
          </a:xfrm>
          <a:prstGeom prst="roundRect">
            <a:avLst>
              <a:gd name="adj" fmla="val 16667"/>
            </a:avLst>
          </a:prstGeom>
          <a:solidFill>
            <a:srgbClr val="EA04FC">
              <a:alpha val="37646"/>
            </a:srgbClr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Therapeutic targets and resistance mechanisms </a:t>
            </a:r>
            <a:endParaRPr lang="en-US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412167" y="2590800"/>
            <a:ext cx="2376066" cy="914400"/>
          </a:xfrm>
          <a:prstGeom prst="roundRect">
            <a:avLst>
              <a:gd name="adj" fmla="val 16667"/>
            </a:avLst>
          </a:prstGeom>
          <a:solidFill>
            <a:srgbClr val="92D050">
              <a:alpha val="50980"/>
            </a:srgbClr>
          </a:solidFill>
          <a:ln w="9525">
            <a:solidFill>
              <a:srgbClr val="00B05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Stratification and therapeutic intervention</a:t>
            </a:r>
            <a:endParaRPr lang="en-US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" name="Titel 3"/>
          <p:cNvSpPr txBox="1">
            <a:spLocks/>
          </p:cNvSpPr>
          <p:nvPr/>
        </p:nvSpPr>
        <p:spPr bwMode="auto">
          <a:xfrm>
            <a:off x="1614311" y="53447"/>
            <a:ext cx="5901267" cy="1143000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Possible application of liquid biopsy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23" name="Picture 2" descr="DNA Strand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2536" y="71214"/>
            <a:ext cx="15017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infected blood cell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515578" y="57103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34" y="1406201"/>
            <a:ext cx="2917212" cy="165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142" y="3147494"/>
            <a:ext cx="2917212" cy="164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4" y="4946377"/>
            <a:ext cx="2917212" cy="172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arrotondato 8"/>
          <p:cNvSpPr>
            <a:spLocks noChangeArrowheads="1"/>
          </p:cNvSpPr>
          <p:nvPr/>
        </p:nvSpPr>
        <p:spPr bwMode="auto">
          <a:xfrm>
            <a:off x="3691154" y="1420182"/>
            <a:ext cx="4267200" cy="14288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>
                  <a:alpha val="94400"/>
                </a:srgbClr>
              </a:gs>
              <a:gs pos="100000">
                <a:srgbClr val="93CDDD">
                  <a:alpha val="71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Portion of cell-free DNA released from tumor cells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Real time monitoring of “molecular condition” of the disease</a:t>
            </a: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379634" y="3184295"/>
            <a:ext cx="4267200" cy="16036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>
                  <a:alpha val="94400"/>
                </a:srgbClr>
              </a:gs>
              <a:gs pos="100000">
                <a:srgbClr val="93CDDD">
                  <a:alpha val="71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charset="2"/>
              <a:buChar char="²"/>
            </a:pP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Prognostic </a:t>
            </a: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and predictive value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High CTC numbers associate with </a:t>
            </a:r>
            <a:r>
              <a:rPr lang="en-US" sz="1400" i="1" dirty="0">
                <a:solidFill>
                  <a:srgbClr val="FFFFFF"/>
                </a:solidFill>
                <a:latin typeface="Comic Sans MS"/>
                <a:cs typeface="Comic Sans MS"/>
              </a:rPr>
              <a:t>aggressive disease</a:t>
            </a: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lang="en-US" sz="1400" i="1" dirty="0">
                <a:solidFill>
                  <a:srgbClr val="FFFFFF"/>
                </a:solidFill>
                <a:latin typeface="Comic Sans MS"/>
                <a:cs typeface="Comic Sans MS"/>
              </a:rPr>
              <a:t>increased metastasis</a:t>
            </a: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, and </a:t>
            </a:r>
            <a:r>
              <a:rPr lang="en-US" sz="1400" i="1" dirty="0">
                <a:solidFill>
                  <a:srgbClr val="FFFFFF"/>
                </a:solidFill>
                <a:latin typeface="Comic Sans MS"/>
                <a:cs typeface="Comic Sans MS"/>
              </a:rPr>
              <a:t>decreased time to relapse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Tumorigenic in </a:t>
            </a:r>
            <a:r>
              <a:rPr lang="en-US" sz="1400" dirty="0" err="1">
                <a:solidFill>
                  <a:srgbClr val="FFFFFF"/>
                </a:solidFill>
                <a:latin typeface="Comic Sans MS"/>
                <a:cs typeface="Comic Sans MS"/>
              </a:rPr>
              <a:t>xenograft</a:t>
            </a:r>
            <a:r>
              <a:rPr lang="en-US" sz="1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model</a:t>
            </a:r>
            <a:endParaRPr lang="en-US" sz="1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3788271" y="4946377"/>
            <a:ext cx="4267200" cy="17287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>
                  <a:alpha val="94400"/>
                </a:srgbClr>
              </a:gs>
              <a:gs pos="100000">
                <a:srgbClr val="93CDDD">
                  <a:alpha val="71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285750" indent="-285750">
              <a:buFont typeface="Wingdings" charset="2"/>
              <a:buChar char="²"/>
            </a:pPr>
            <a:r>
              <a:rPr lang="en-AU" sz="1400" dirty="0">
                <a:solidFill>
                  <a:srgbClr val="FFFFFF"/>
                </a:solidFill>
                <a:latin typeface="Comic Sans MS"/>
                <a:cs typeface="Comic Sans MS"/>
              </a:rPr>
              <a:t>Small (40 to 100 nm) </a:t>
            </a:r>
            <a:r>
              <a:rPr lang="en-AU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vesicles</a:t>
            </a:r>
            <a:endParaRPr lang="en-AU" sz="1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AU" sz="1400" dirty="0">
                <a:solidFill>
                  <a:srgbClr val="FFFFFF"/>
                </a:solidFill>
                <a:latin typeface="Comic Sans MS"/>
                <a:cs typeface="Comic Sans MS"/>
              </a:rPr>
              <a:t>Released from normal, diseased, and neoplastic cells in the blood and other </a:t>
            </a:r>
            <a:r>
              <a:rPr lang="en-AU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body</a:t>
            </a:r>
          </a:p>
          <a:p>
            <a:pPr marL="285750" indent="-285750">
              <a:buFont typeface="Wingdings" charset="2"/>
              <a:buChar char="²"/>
            </a:pPr>
            <a:r>
              <a:rPr lang="en-AU" sz="1400" dirty="0" smtClean="0">
                <a:solidFill>
                  <a:srgbClr val="FFFFFF"/>
                </a:solidFill>
                <a:latin typeface="Comic Sans MS"/>
                <a:cs typeface="Comic Sans MS"/>
              </a:rPr>
              <a:t>Involved </a:t>
            </a:r>
            <a:r>
              <a:rPr lang="en-AU" sz="1400" dirty="0">
                <a:solidFill>
                  <a:srgbClr val="FFFFFF"/>
                </a:solidFill>
                <a:latin typeface="Comic Sans MS"/>
                <a:cs typeface="Comic Sans MS"/>
              </a:rPr>
              <a:t>in cell-cell or organ-organ communications</a:t>
            </a:r>
          </a:p>
          <a:p>
            <a:pPr marL="285750" indent="-285750">
              <a:buFont typeface="Wingdings" charset="2"/>
              <a:buChar char="²"/>
            </a:pPr>
            <a:r>
              <a:rPr lang="en-AU" sz="1400" dirty="0">
                <a:solidFill>
                  <a:srgbClr val="FFFFFF"/>
                </a:solidFill>
                <a:latin typeface="Comic Sans MS"/>
                <a:cs typeface="Comic Sans MS"/>
              </a:rPr>
              <a:t>Reach in protein, mRNA, </a:t>
            </a:r>
            <a:r>
              <a:rPr lang="en-AU" sz="1400" dirty="0" err="1">
                <a:solidFill>
                  <a:srgbClr val="FFFFFF"/>
                </a:solidFill>
                <a:latin typeface="Comic Sans MS"/>
                <a:cs typeface="Comic Sans MS"/>
              </a:rPr>
              <a:t>miRNA</a:t>
            </a:r>
            <a:r>
              <a:rPr lang="en-AU" sz="1400" dirty="0">
                <a:solidFill>
                  <a:srgbClr val="FFFFFF"/>
                </a:solidFill>
                <a:latin typeface="Comic Sans MS"/>
                <a:cs typeface="Comic Sans MS"/>
              </a:rPr>
              <a:t> and DNA fragments</a:t>
            </a:r>
          </a:p>
        </p:txBody>
      </p:sp>
      <p:sp>
        <p:nvSpPr>
          <p:cNvPr id="11" name="Titel 3"/>
          <p:cNvSpPr txBox="1">
            <a:spLocks/>
          </p:cNvSpPr>
          <p:nvPr/>
        </p:nvSpPr>
        <p:spPr bwMode="auto">
          <a:xfrm>
            <a:off x="379634" y="123018"/>
            <a:ext cx="8319865" cy="1143000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Liquid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Biopsy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</a:b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Circulating Tumor DNA and Circulating Tumor Cells and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exosomes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51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4689475" y="2205038"/>
            <a:ext cx="4173538" cy="38163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 eaLnBrk="0" hangingPunct="0"/>
            <a:endParaRPr lang="it-IT" sz="3200">
              <a:solidFill>
                <a:srgbClr val="17375E"/>
              </a:solidFill>
              <a:latin typeface="Comic Sans MS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44463" y="142875"/>
            <a:ext cx="8820150" cy="1030288"/>
          </a:xfrm>
          <a:prstGeom prst="roundRect">
            <a:avLst>
              <a:gd name="adj" fmla="val 16667"/>
            </a:avLst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Circulating</a:t>
            </a:r>
            <a:r>
              <a:rPr lang="it-IT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T</a:t>
            </a:r>
            <a:r>
              <a:rPr lang="it-IT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umor</a:t>
            </a:r>
            <a:r>
              <a:rPr lang="it-IT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</a:t>
            </a:r>
            <a:r>
              <a:rPr lang="it-IT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ells</a:t>
            </a:r>
            <a:endParaRPr lang="it-IT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pPr algn="ctr" eaLnBrk="0" hangingPunct="0"/>
            <a:r>
              <a:rPr lang="it-IT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PROs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&amp; </a:t>
            </a:r>
            <a:r>
              <a:rPr lang="it-IT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CONs</a:t>
            </a:r>
            <a:endParaRPr lang="it-I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3558" name="CasellaDiTesto 20"/>
          <p:cNvSpPr txBox="1">
            <a:spLocks noChangeArrowheads="1"/>
          </p:cNvSpPr>
          <p:nvPr/>
        </p:nvSpPr>
        <p:spPr bwMode="auto">
          <a:xfrm>
            <a:off x="1601788" y="1492250"/>
            <a:ext cx="17287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PROs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3559" name="Rettangolo 11"/>
          <p:cNvSpPr>
            <a:spLocks noChangeArrowheads="1"/>
          </p:cNvSpPr>
          <p:nvPr/>
        </p:nvSpPr>
        <p:spPr bwMode="auto">
          <a:xfrm>
            <a:off x="5959475" y="1492250"/>
            <a:ext cx="129955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CONs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41990" name="Rettangolo arrotondato 12"/>
          <p:cNvSpPr>
            <a:spLocks noChangeArrowheads="1"/>
          </p:cNvSpPr>
          <p:nvPr/>
        </p:nvSpPr>
        <p:spPr bwMode="auto">
          <a:xfrm>
            <a:off x="323850" y="2205038"/>
            <a:ext cx="4173538" cy="3816350"/>
          </a:xfrm>
          <a:prstGeom prst="roundRect">
            <a:avLst>
              <a:gd name="adj" fmla="val 16667"/>
            </a:avLst>
          </a:prstGeom>
          <a:solidFill>
            <a:srgbClr val="C5FDCA"/>
          </a:solidFill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6800" rIns="90000" bIns="46800"/>
          <a:lstStyle/>
          <a:p>
            <a:pPr algn="ctr" eaLnBrk="0" hangingPunct="0"/>
            <a:endParaRPr lang="it-IT" sz="3200">
              <a:solidFill>
                <a:srgbClr val="17375E"/>
              </a:solidFill>
              <a:latin typeface="Comic Sans MS" charset="0"/>
            </a:endParaRPr>
          </a:p>
        </p:txBody>
      </p:sp>
      <p:sp>
        <p:nvSpPr>
          <p:cNvPr id="23563" name="CasellaDiTesto 23"/>
          <p:cNvSpPr txBox="1">
            <a:spLocks noChangeArrowheads="1"/>
          </p:cNvSpPr>
          <p:nvPr/>
        </p:nvSpPr>
        <p:spPr bwMode="auto">
          <a:xfrm>
            <a:off x="304800" y="2519363"/>
            <a:ext cx="41068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Minimal  invasive prognostic marker</a:t>
            </a:r>
          </a:p>
          <a:p>
            <a:pPr marL="177800" indent="-177800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  <a:ea typeface="ＭＳ Ｐゴシック" charset="-128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Therapeutic  management:</a:t>
            </a:r>
          </a:p>
          <a:p>
            <a:pPr marL="177800" indent="-177800">
              <a:buFont typeface="Arial" charset="0"/>
              <a:buNone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    </a:t>
            </a:r>
            <a:r>
              <a:rPr lang="en-US" sz="16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CTC  reduction  or  loss  could</a:t>
            </a:r>
          </a:p>
          <a:p>
            <a:pPr marL="177800" indent="-177800">
              <a:buFont typeface="Arial" charset="0"/>
              <a:buNone/>
            </a:pPr>
            <a:r>
              <a:rPr lang="en-US" sz="1600" b="1" dirty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     indicate a response to treatment</a:t>
            </a:r>
          </a:p>
          <a:p>
            <a:pPr marL="177800" indent="-177800">
              <a:buFont typeface="Arial" charset="0"/>
              <a:buChar char="•"/>
            </a:pPr>
            <a:endParaRPr lang="en-US" sz="2000" b="1" dirty="0" smtClean="0">
              <a:solidFill>
                <a:srgbClr val="17375E"/>
              </a:solidFill>
              <a:latin typeface="Comic Sans MS" charset="0"/>
              <a:ea typeface="ＭＳ Ｐゴシック" charset="-128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 b="1" dirty="0" smtClean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FDA-approved technique for </a:t>
            </a:r>
            <a:r>
              <a:rPr lang="en-US" sz="2000" b="1" dirty="0" err="1" smtClean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CTCs</a:t>
            </a:r>
            <a:r>
              <a:rPr lang="en-US" sz="2000" b="1" dirty="0" smtClean="0">
                <a:solidFill>
                  <a:srgbClr val="17375E"/>
                </a:solidFill>
                <a:latin typeface="Comic Sans MS" charset="0"/>
                <a:ea typeface="ＭＳ Ｐゴシック" charset="-128"/>
              </a:rPr>
              <a:t> isolation</a:t>
            </a:r>
          </a:p>
        </p:txBody>
      </p:sp>
      <p:sp>
        <p:nvSpPr>
          <p:cNvPr id="23564" name="CasellaDiTesto 31"/>
          <p:cNvSpPr txBox="1">
            <a:spLocks noChangeArrowheads="1"/>
          </p:cNvSpPr>
          <p:nvPr/>
        </p:nvSpPr>
        <p:spPr bwMode="auto">
          <a:xfrm>
            <a:off x="4716463" y="2243078"/>
            <a:ext cx="41624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endParaRPr lang="en-US" sz="2000" b="1" dirty="0" smtClean="0">
              <a:solidFill>
                <a:srgbClr val="17375E"/>
              </a:solidFill>
              <a:latin typeface="Comic Sans MS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 b="1" dirty="0">
                <a:solidFill>
                  <a:srgbClr val="17375E"/>
                </a:solidFill>
                <a:latin typeface="Comic Sans MS" charset="0"/>
              </a:rPr>
              <a:t>Presence of benign circulating epithelial cells</a:t>
            </a:r>
          </a:p>
          <a:p>
            <a:pPr marL="177800" indent="-177800">
              <a:buFont typeface="Arial" charset="0"/>
              <a:buChar char="•"/>
            </a:pPr>
            <a:endParaRPr lang="en-US" sz="2000" b="1" dirty="0">
              <a:solidFill>
                <a:srgbClr val="17375E"/>
              </a:solidFill>
              <a:latin typeface="Comic Sans MS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 b="1" dirty="0" smtClean="0">
                <a:solidFill>
                  <a:srgbClr val="17375E"/>
                </a:solidFill>
                <a:latin typeface="Comic Sans MS" charset="0"/>
              </a:rPr>
              <a:t>Heterogeneity</a:t>
            </a:r>
          </a:p>
          <a:p>
            <a:pPr marL="177800" indent="-177800">
              <a:buFont typeface="Arial" charset="0"/>
              <a:buChar char="•"/>
            </a:pPr>
            <a:endParaRPr lang="en-US" sz="2000" b="1" dirty="0" smtClean="0">
              <a:solidFill>
                <a:srgbClr val="17375E"/>
              </a:solidFill>
              <a:latin typeface="Comic Sans MS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 b="1" dirty="0" smtClean="0">
                <a:solidFill>
                  <a:srgbClr val="17375E"/>
                </a:solidFill>
                <a:latin typeface="Comic Sans MS" charset="0"/>
              </a:rPr>
              <a:t>Not detectable in every tumor</a:t>
            </a:r>
          </a:p>
          <a:p>
            <a:pPr marL="177800" indent="-177800">
              <a:buFont typeface="Arial" charset="0"/>
              <a:buChar char="•"/>
            </a:pPr>
            <a:endParaRPr lang="en-US" sz="2000" b="1" dirty="0" smtClean="0">
              <a:solidFill>
                <a:srgbClr val="17375E"/>
              </a:solidFill>
              <a:latin typeface="Comic Sans MS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 b="1" dirty="0" err="1" smtClean="0">
                <a:solidFill>
                  <a:srgbClr val="17375E"/>
                </a:solidFill>
                <a:latin typeface="Comic Sans MS" charset="0"/>
              </a:rPr>
              <a:t>CTCs</a:t>
            </a:r>
            <a:r>
              <a:rPr lang="en-US" sz="2000" b="1" dirty="0" smtClean="0">
                <a:solidFill>
                  <a:srgbClr val="17375E"/>
                </a:solidFill>
                <a:latin typeface="Comic Sans MS" charset="0"/>
              </a:rPr>
              <a:t> analysis is expensive </a:t>
            </a:r>
            <a:endParaRPr lang="en-US" sz="2000" b="1" dirty="0">
              <a:solidFill>
                <a:srgbClr val="17375E"/>
              </a:solidFill>
              <a:latin typeface="Comic Sans MS" charset="0"/>
            </a:endParaRPr>
          </a:p>
        </p:txBody>
      </p:sp>
      <p:pic>
        <p:nvPicPr>
          <p:cNvPr id="6153" name="Picture 2" descr="infected blood cell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96336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2" descr="infected blood cell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1289" y="71214"/>
            <a:ext cx="1476375" cy="112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557" grpId="0"/>
      <p:bldP spid="23558" grpId="0"/>
      <p:bldP spid="23558" grpId="1"/>
      <p:bldP spid="23559" grpId="0"/>
      <p:bldP spid="23559" grpId="1"/>
      <p:bldP spid="41990" grpId="0" animBg="1"/>
      <p:bldP spid="23563" grpId="0"/>
      <p:bldP spid="235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arrotondato 1"/>
          <p:cNvSpPr>
            <a:spLocks noChangeArrowheads="1"/>
          </p:cNvSpPr>
          <p:nvPr/>
        </p:nvSpPr>
        <p:spPr bwMode="auto">
          <a:xfrm>
            <a:off x="723899" y="1342078"/>
            <a:ext cx="7658101" cy="5106962"/>
          </a:xfrm>
          <a:prstGeom prst="roundRect">
            <a:avLst>
              <a:gd name="adj" fmla="val 11737"/>
            </a:avLst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 eaLnBrk="0" hangingPunct="0"/>
            <a:endParaRPr lang="it-IT" altLang="it-IT" sz="32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3013" name="Rechthoek 6"/>
          <p:cNvSpPr>
            <a:spLocks noChangeArrowheads="1"/>
          </p:cNvSpPr>
          <p:nvPr/>
        </p:nvSpPr>
        <p:spPr bwMode="auto">
          <a:xfrm>
            <a:off x="4042128" y="6494003"/>
            <a:ext cx="4949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t-IT" sz="1200" dirty="0">
                <a:solidFill>
                  <a:srgbClr val="FFFFFF"/>
                </a:solidFill>
                <a:latin typeface="Comic Sans MS" pitchFamily="66" charset="0"/>
              </a:rPr>
              <a:t>Miyamoto DT et al., Nature Reviews Clinical </a:t>
            </a:r>
            <a:r>
              <a:rPr lang="en-US" altLang="it-IT" sz="1200" dirty="0" smtClean="0">
                <a:solidFill>
                  <a:srgbClr val="FFFFFF"/>
                </a:solidFill>
                <a:latin typeface="Comic Sans MS" pitchFamily="66" charset="0"/>
              </a:rPr>
              <a:t>Oncology, 2014 </a:t>
            </a:r>
            <a:endParaRPr lang="en-US" altLang="it-IT" sz="1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82645" y="1945870"/>
            <a:ext cx="2726882" cy="4128865"/>
            <a:chOff x="514793" y="1909525"/>
            <a:chExt cx="2499020" cy="4128865"/>
          </a:xfrm>
        </p:grpSpPr>
        <p:pic>
          <p:nvPicPr>
            <p:cNvPr id="11" name="Picture 7" descr="C:\Users\Stefano\Desktop\nrclinonc.2014.82-f1.jpg"/>
            <p:cNvPicPr>
              <a:picLocks noChangeAspect="1" noChangeArrowheads="1"/>
            </p:cNvPicPr>
            <p:nvPr/>
          </p:nvPicPr>
          <p:blipFill rotWithShape="1">
            <a:blip r:embed="rId3"/>
            <a:srcRect l="61829" t="5629"/>
            <a:stretch/>
          </p:blipFill>
          <p:spPr bwMode="auto">
            <a:xfrm>
              <a:off x="514793" y="1909525"/>
              <a:ext cx="2499020" cy="412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C:\Users\Stefano\Desktop\nrclinonc.2014.82-f1.jpg"/>
            <p:cNvPicPr>
              <a:picLocks noChangeAspect="1" noChangeArrowheads="1"/>
            </p:cNvPicPr>
            <p:nvPr/>
          </p:nvPicPr>
          <p:blipFill rotWithShape="1">
            <a:blip r:embed="rId3"/>
            <a:srcRect l="90600" t="49101" r="1786" b="16228"/>
            <a:stretch/>
          </p:blipFill>
          <p:spPr bwMode="auto">
            <a:xfrm>
              <a:off x="514793" y="4086465"/>
              <a:ext cx="498476" cy="194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o 2"/>
          <p:cNvGrpSpPr/>
          <p:nvPr/>
        </p:nvGrpSpPr>
        <p:grpSpPr>
          <a:xfrm>
            <a:off x="5359213" y="1926061"/>
            <a:ext cx="2757856" cy="4148674"/>
            <a:chOff x="5433644" y="1889716"/>
            <a:chExt cx="2757856" cy="4148674"/>
          </a:xfrm>
        </p:grpSpPr>
        <p:pic>
          <p:nvPicPr>
            <p:cNvPr id="10" name="Picture 7" descr="C:\Users\Stefano\Desktop\nrclinonc.2014.82-f1.jpg"/>
            <p:cNvPicPr>
              <a:picLocks noChangeAspect="1" noChangeArrowheads="1"/>
            </p:cNvPicPr>
            <p:nvPr/>
          </p:nvPicPr>
          <p:blipFill rotWithShape="1">
            <a:blip r:embed="rId3"/>
            <a:srcRect t="5176" r="57875"/>
            <a:stretch/>
          </p:blipFill>
          <p:spPr bwMode="auto">
            <a:xfrm>
              <a:off x="5433644" y="1889716"/>
              <a:ext cx="2757856" cy="41486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</p:pic>
        <p:pic>
          <p:nvPicPr>
            <p:cNvPr id="14" name="Picture 7" descr="C:\Users\Stefano\Desktop\nrclinonc.2014.82-f1.jpg"/>
            <p:cNvPicPr>
              <a:picLocks noChangeAspect="1" noChangeArrowheads="1"/>
            </p:cNvPicPr>
            <p:nvPr/>
          </p:nvPicPr>
          <p:blipFill rotWithShape="1">
            <a:blip r:embed="rId3"/>
            <a:srcRect l="35381" t="65231" r="57875" b="8708"/>
            <a:stretch/>
          </p:blipFill>
          <p:spPr bwMode="auto">
            <a:xfrm>
              <a:off x="7421525" y="4086466"/>
              <a:ext cx="769975" cy="193065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</p:pic>
      </p:grpSp>
      <p:sp>
        <p:nvSpPr>
          <p:cNvPr id="4" name="CasellaDiTesto 3"/>
          <p:cNvSpPr txBox="1"/>
          <p:nvPr/>
        </p:nvSpPr>
        <p:spPr>
          <a:xfrm>
            <a:off x="1237837" y="1539671"/>
            <a:ext cx="2076867" cy="37457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Physical</a:t>
            </a:r>
            <a:r>
              <a:rPr lang="it-IT" sz="16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properties</a:t>
            </a:r>
            <a:endParaRPr lang="it-IT" sz="1600" b="1" dirty="0">
              <a:solidFill>
                <a:schemeClr val="bg1"/>
              </a:solidFill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676066" y="1483347"/>
            <a:ext cx="2204729" cy="374571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Biological</a:t>
            </a:r>
            <a:r>
              <a:rPr lang="it-IT" sz="16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properties</a:t>
            </a:r>
            <a:endParaRPr lang="it-IT" sz="1600" b="1" dirty="0">
              <a:solidFill>
                <a:schemeClr val="bg1"/>
              </a:solidFill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  <p:pic>
        <p:nvPicPr>
          <p:cNvPr id="22" name="Picture 7" descr="C:\Users\Stefano\Desktop\nrclinonc.2014.82-f1.jpg"/>
          <p:cNvPicPr>
            <a:picLocks noChangeAspect="1" noChangeArrowheads="1"/>
          </p:cNvPicPr>
          <p:nvPr/>
        </p:nvPicPr>
        <p:blipFill rotWithShape="1">
          <a:blip r:embed="rId3"/>
          <a:srcRect l="44761" r="44845" b="47807"/>
          <a:stretch/>
        </p:blipFill>
        <p:spPr bwMode="auto">
          <a:xfrm>
            <a:off x="4136064" y="2582192"/>
            <a:ext cx="680485" cy="22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 bwMode="auto">
          <a:xfrm>
            <a:off x="4763384" y="3702685"/>
            <a:ext cx="39340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Connettore 1 28"/>
          <p:cNvCxnSpPr/>
          <p:nvPr/>
        </p:nvCxnSpPr>
        <p:spPr bwMode="auto">
          <a:xfrm flipH="1">
            <a:off x="3852785" y="3702685"/>
            <a:ext cx="36124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itel 3"/>
          <p:cNvSpPr>
            <a:spLocks noGrp="1"/>
          </p:cNvSpPr>
          <p:nvPr>
            <p:ph type="title"/>
          </p:nvPr>
        </p:nvSpPr>
        <p:spPr>
          <a:xfrm>
            <a:off x="1574799" y="67253"/>
            <a:ext cx="5940779" cy="1129194"/>
          </a:xfr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CTCs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nrichment techniques</a:t>
            </a:r>
            <a:endParaRPr 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20" name="Picture 2" descr="infected blood cell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515578" y="70909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" descr="infected blood cell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98425" y="84715"/>
            <a:ext cx="1476375" cy="11117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7095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arrotondato 56"/>
          <p:cNvSpPr>
            <a:spLocks noChangeArrowheads="1"/>
          </p:cNvSpPr>
          <p:nvPr/>
        </p:nvSpPr>
        <p:spPr bwMode="auto">
          <a:xfrm>
            <a:off x="203200" y="5975052"/>
            <a:ext cx="8818563" cy="622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>
                  <a:alpha val="94400"/>
                </a:srgbClr>
              </a:gs>
              <a:gs pos="100000">
                <a:srgbClr val="93CDDD">
                  <a:alpha val="71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ep 58"/>
          <p:cNvGrpSpPr>
            <a:grpSpLocks/>
          </p:cNvGrpSpPr>
          <p:nvPr/>
        </p:nvGrpSpPr>
        <p:grpSpPr bwMode="auto">
          <a:xfrm>
            <a:off x="467544" y="1413669"/>
            <a:ext cx="8353425" cy="4319587"/>
            <a:chOff x="323528" y="1268760"/>
            <a:chExt cx="8352928" cy="4320480"/>
          </a:xfrm>
        </p:grpSpPr>
        <p:sp>
          <p:nvSpPr>
            <p:cNvPr id="56" name="Afgeronde rechthoek 55"/>
            <p:cNvSpPr/>
            <p:nvPr/>
          </p:nvSpPr>
          <p:spPr>
            <a:xfrm>
              <a:off x="323528" y="1268760"/>
              <a:ext cx="8352928" cy="43204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17375E"/>
                </a:solidFill>
                <a:cs typeface="Arial" charset="0"/>
              </a:endParaRPr>
            </a:p>
          </p:txBody>
        </p:sp>
        <p:grpSp>
          <p:nvGrpSpPr>
            <p:cNvPr id="3" name="Gruppo 72"/>
            <p:cNvGrpSpPr>
              <a:grpSpLocks/>
            </p:cNvGrpSpPr>
            <p:nvPr/>
          </p:nvGrpSpPr>
          <p:grpSpPr bwMode="auto">
            <a:xfrm>
              <a:off x="533401" y="1524000"/>
              <a:ext cx="8050216" cy="3889923"/>
              <a:chOff x="457200" y="1323201"/>
              <a:chExt cx="8654215" cy="4764661"/>
            </a:xfrm>
          </p:grpSpPr>
          <p:pic>
            <p:nvPicPr>
              <p:cNvPr id="38924" name="Immagine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81800" y="1323201"/>
                <a:ext cx="1525350" cy="1634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uppo 34"/>
              <p:cNvGrpSpPr>
                <a:grpSpLocks/>
              </p:cNvGrpSpPr>
              <p:nvPr/>
            </p:nvGrpSpPr>
            <p:grpSpPr bwMode="auto">
              <a:xfrm>
                <a:off x="457200" y="1981199"/>
                <a:ext cx="990600" cy="1192184"/>
                <a:chOff x="457200" y="2133600"/>
                <a:chExt cx="1172949" cy="1454869"/>
              </a:xfrm>
            </p:grpSpPr>
            <p:pic>
              <p:nvPicPr>
                <p:cNvPr id="38967" name="Immagine 5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" y="2133600"/>
                  <a:ext cx="1172949" cy="1155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68" name="CasellaDiTesto 32"/>
                <p:cNvSpPr txBox="1">
                  <a:spLocks noChangeArrowheads="1"/>
                </p:cNvSpPr>
                <p:nvPr/>
              </p:nvSpPr>
              <p:spPr bwMode="auto">
                <a:xfrm>
                  <a:off x="790179" y="3196728"/>
                  <a:ext cx="674894" cy="39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>
                      <a:solidFill>
                        <a:srgbClr val="17375E"/>
                      </a:solidFill>
                      <a:latin typeface="Comic Sans MS" charset="0"/>
                    </a:rPr>
                    <a:t>CTCs</a:t>
                  </a:r>
                </a:p>
              </p:txBody>
            </p:sp>
          </p:grpSp>
          <p:grpSp>
            <p:nvGrpSpPr>
              <p:cNvPr id="5" name="Gruppo 51"/>
              <p:cNvGrpSpPr>
                <a:grpSpLocks/>
              </p:cNvGrpSpPr>
              <p:nvPr/>
            </p:nvGrpSpPr>
            <p:grpSpPr bwMode="auto">
              <a:xfrm>
                <a:off x="1447800" y="1359932"/>
                <a:ext cx="1689467" cy="1105456"/>
                <a:chOff x="1447800" y="1359932"/>
                <a:chExt cx="1689467" cy="1105456"/>
              </a:xfrm>
            </p:grpSpPr>
            <p:grpSp>
              <p:nvGrpSpPr>
                <p:cNvPr id="6" name="Gruppo 31"/>
                <p:cNvGrpSpPr>
                  <a:grpSpLocks/>
                </p:cNvGrpSpPr>
                <p:nvPr/>
              </p:nvGrpSpPr>
              <p:grpSpPr bwMode="auto">
                <a:xfrm>
                  <a:off x="1447800" y="1359932"/>
                  <a:ext cx="784225" cy="618993"/>
                  <a:chOff x="1752600" y="1907275"/>
                  <a:chExt cx="860425" cy="683525"/>
                </a:xfrm>
              </p:grpSpPr>
              <p:pic>
                <p:nvPicPr>
                  <p:cNvPr id="38964" name="Immagine 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63775" y="1907275"/>
                    <a:ext cx="349250" cy="359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965" name="Immagine 7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752600" y="2057400"/>
                    <a:ext cx="373276" cy="3844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966" name="Immagine 8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33600" y="2231125"/>
                    <a:ext cx="349250" cy="359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8961" name="CasellaDiTesto 33"/>
                <p:cNvSpPr txBox="1">
                  <a:spLocks noChangeArrowheads="1"/>
                </p:cNvSpPr>
                <p:nvPr/>
              </p:nvSpPr>
              <p:spPr bwMode="auto">
                <a:xfrm>
                  <a:off x="2211130" y="1702945"/>
                  <a:ext cx="926633" cy="318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>
                      <a:solidFill>
                        <a:srgbClr val="17375E"/>
                      </a:solidFill>
                      <a:latin typeface="Comic Sans MS" charset="0"/>
                    </a:rPr>
                    <a:t>Ferrofluid</a:t>
                  </a:r>
                </a:p>
              </p:txBody>
            </p:sp>
            <p:cxnSp>
              <p:nvCxnSpPr>
                <p:cNvPr id="37" name="Connettore 2 36"/>
                <p:cNvCxnSpPr>
                  <a:cxnSpLocks noChangeShapeType="1"/>
                </p:cNvCxnSpPr>
                <p:nvPr/>
              </p:nvCxnSpPr>
              <p:spPr bwMode="auto">
                <a:xfrm>
                  <a:off x="1753786" y="2463396"/>
                  <a:ext cx="1218446" cy="1946"/>
                </a:xfrm>
                <a:prstGeom prst="straightConnector1">
                  <a:avLst/>
                </a:prstGeom>
                <a:noFill/>
                <a:ln w="25400">
                  <a:solidFill>
                    <a:srgbClr val="31859C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39" name="Connettore 7 3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998245" y="1936027"/>
                  <a:ext cx="396757" cy="482941"/>
                </a:xfrm>
                <a:prstGeom prst="curvedConnector2">
                  <a:avLst/>
                </a:prstGeom>
                <a:noFill/>
                <a:ln w="25400">
                  <a:solidFill>
                    <a:srgbClr val="31859C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grpSp>
            <p:nvGrpSpPr>
              <p:cNvPr id="7" name="Gruppo 45"/>
              <p:cNvGrpSpPr>
                <a:grpSpLocks/>
              </p:cNvGrpSpPr>
              <p:nvPr/>
            </p:nvGrpSpPr>
            <p:grpSpPr bwMode="auto">
              <a:xfrm>
                <a:off x="2646122" y="1524000"/>
                <a:ext cx="2886830" cy="1780938"/>
                <a:chOff x="2506422" y="1663700"/>
                <a:chExt cx="2886830" cy="1780938"/>
              </a:xfrm>
            </p:grpSpPr>
            <p:pic>
              <p:nvPicPr>
                <p:cNvPr id="38958" name="Immagine 9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086100" y="1663700"/>
                  <a:ext cx="1480918" cy="1538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59" name="CasellaDiTesto 44"/>
                <p:cNvSpPr txBox="1">
                  <a:spLocks noChangeArrowheads="1"/>
                </p:cNvSpPr>
                <p:nvPr/>
              </p:nvSpPr>
              <p:spPr bwMode="auto">
                <a:xfrm>
                  <a:off x="2506588" y="3124325"/>
                  <a:ext cx="2887409" cy="320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>
                      <a:solidFill>
                        <a:srgbClr val="17375E"/>
                      </a:solidFill>
                      <a:latin typeface="Comic Sans MS" charset="0"/>
                    </a:rPr>
                    <a:t>Anti-EpCAM ferrofluids binds toCTCs</a:t>
                  </a:r>
                </a:p>
              </p:txBody>
            </p:sp>
          </p:grpSp>
          <p:grpSp>
            <p:nvGrpSpPr>
              <p:cNvPr id="8" name="Gruppo 50"/>
              <p:cNvGrpSpPr>
                <a:grpSpLocks/>
              </p:cNvGrpSpPr>
              <p:nvPr/>
            </p:nvGrpSpPr>
            <p:grpSpPr bwMode="auto">
              <a:xfrm>
                <a:off x="5113981" y="1543050"/>
                <a:ext cx="1665197" cy="924614"/>
                <a:chOff x="4953000" y="1543050"/>
                <a:chExt cx="1665197" cy="924614"/>
              </a:xfrm>
            </p:grpSpPr>
            <p:grpSp>
              <p:nvGrpSpPr>
                <p:cNvPr id="9" name="Gruppo 16"/>
                <p:cNvGrpSpPr>
                  <a:grpSpLocks/>
                </p:cNvGrpSpPr>
                <p:nvPr/>
              </p:nvGrpSpPr>
              <p:grpSpPr bwMode="auto">
                <a:xfrm>
                  <a:off x="4953000" y="1543050"/>
                  <a:ext cx="609600" cy="514350"/>
                  <a:chOff x="5867400" y="2209800"/>
                  <a:chExt cx="800100" cy="571500"/>
                </a:xfrm>
              </p:grpSpPr>
              <p:pic>
                <p:nvPicPr>
                  <p:cNvPr id="38953" name="Immagine 11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324600" y="2266950"/>
                    <a:ext cx="228600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954" name="Immagine 12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096000" y="2209800"/>
                    <a:ext cx="228600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955" name="Immagine 13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248400" y="2495550"/>
                    <a:ext cx="228600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956" name="Immagine 14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438900" y="2590800"/>
                    <a:ext cx="228600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957" name="Immagine 15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867400" y="2457450"/>
                    <a:ext cx="228600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47" name="Connettore 2 46"/>
                <p:cNvCxnSpPr>
                  <a:cxnSpLocks noChangeShapeType="1"/>
                </p:cNvCxnSpPr>
                <p:nvPr/>
              </p:nvCxnSpPr>
              <p:spPr bwMode="auto">
                <a:xfrm>
                  <a:off x="5104795" y="2465341"/>
                  <a:ext cx="1220152" cy="1944"/>
                </a:xfrm>
                <a:prstGeom prst="straightConnector1">
                  <a:avLst/>
                </a:prstGeom>
                <a:noFill/>
                <a:ln w="25400">
                  <a:solidFill>
                    <a:srgbClr val="31859C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8" name="Connettore 7 3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350108" y="1937118"/>
                  <a:ext cx="396757" cy="484648"/>
                </a:xfrm>
                <a:prstGeom prst="curvedConnector2">
                  <a:avLst/>
                </a:prstGeom>
                <a:noFill/>
                <a:ln w="25400">
                  <a:solidFill>
                    <a:srgbClr val="31859C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sp>
              <p:nvSpPr>
                <p:cNvPr id="38952" name="CasellaDiTesto 48"/>
                <p:cNvSpPr txBox="1">
                  <a:spLocks noChangeArrowheads="1"/>
                </p:cNvSpPr>
                <p:nvPr/>
              </p:nvSpPr>
              <p:spPr bwMode="auto">
                <a:xfrm>
                  <a:off x="5529714" y="1609590"/>
                  <a:ext cx="1088751" cy="318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>
                      <a:solidFill>
                        <a:srgbClr val="17375E"/>
                      </a:solidFill>
                      <a:latin typeface="Comic Sans MS" charset="0"/>
                    </a:rPr>
                    <a:t>Streptavidin</a:t>
                  </a:r>
                </a:p>
              </p:txBody>
            </p:sp>
          </p:grpSp>
          <p:sp>
            <p:nvSpPr>
              <p:cNvPr id="38929" name="CasellaDiTesto 49"/>
              <p:cNvSpPr txBox="1">
                <a:spLocks noChangeArrowheads="1"/>
              </p:cNvSpPr>
              <p:nvPr/>
            </p:nvSpPr>
            <p:spPr bwMode="auto">
              <a:xfrm>
                <a:off x="6096845" y="2897106"/>
                <a:ext cx="3015398" cy="527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solidFill>
                      <a:srgbClr val="17375E"/>
                    </a:solidFill>
                    <a:latin typeface="Comic Sans MS" charset="0"/>
                  </a:rPr>
                  <a:t>Streptavidin binds to biotin analogue </a:t>
                </a:r>
              </a:p>
              <a:p>
                <a:r>
                  <a:rPr lang="en-US" sz="1100">
                    <a:solidFill>
                      <a:srgbClr val="17375E"/>
                    </a:solidFill>
                    <a:latin typeface="Comic Sans MS" charset="0"/>
                  </a:rPr>
                  <a:t>to amplify volume of iron nano-particle</a:t>
                </a:r>
              </a:p>
            </p:txBody>
          </p:sp>
          <p:grpSp>
            <p:nvGrpSpPr>
              <p:cNvPr id="10" name="Gruppo 69"/>
              <p:cNvGrpSpPr>
                <a:grpSpLocks/>
              </p:cNvGrpSpPr>
              <p:nvPr/>
            </p:nvGrpSpPr>
            <p:grpSpPr bwMode="auto">
              <a:xfrm>
                <a:off x="635000" y="3733800"/>
                <a:ext cx="1219200" cy="1172263"/>
                <a:chOff x="152400" y="3733800"/>
                <a:chExt cx="1219200" cy="1172263"/>
              </a:xfrm>
            </p:grpSpPr>
            <p:grpSp>
              <p:nvGrpSpPr>
                <p:cNvPr id="11" name="Gruppo 63"/>
                <p:cNvGrpSpPr>
                  <a:grpSpLocks/>
                </p:cNvGrpSpPr>
                <p:nvPr/>
              </p:nvGrpSpPr>
              <p:grpSpPr bwMode="auto">
                <a:xfrm>
                  <a:off x="152400" y="4419600"/>
                  <a:ext cx="1219200" cy="486463"/>
                  <a:chOff x="762000" y="4495801"/>
                  <a:chExt cx="1219200" cy="486463"/>
                </a:xfrm>
              </p:grpSpPr>
              <p:cxnSp>
                <p:nvCxnSpPr>
                  <p:cNvPr id="53" name="Connettore 2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1316" y="4980431"/>
                    <a:ext cx="1220151" cy="1944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31859C"/>
                    </a:solidFill>
                    <a:round/>
                    <a:headEnd/>
                    <a:tailEnd type="arrow" w="med" len="med"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54" name="Connettore 7 38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006629" y="4452208"/>
                    <a:ext cx="396757" cy="484648"/>
                  </a:xfrm>
                  <a:prstGeom prst="curvedConnector2">
                    <a:avLst/>
                  </a:prstGeom>
                  <a:noFill/>
                  <a:ln w="25400">
                    <a:solidFill>
                      <a:srgbClr val="31859C"/>
                    </a:solidFill>
                    <a:round/>
                    <a:headEnd/>
                    <a:tailEnd type="arrow" w="med" len="med"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12" name="Gruppo 62"/>
                <p:cNvGrpSpPr>
                  <a:grpSpLocks/>
                </p:cNvGrpSpPr>
                <p:nvPr/>
              </p:nvGrpSpPr>
              <p:grpSpPr bwMode="auto">
                <a:xfrm>
                  <a:off x="152400" y="3733800"/>
                  <a:ext cx="955260" cy="586918"/>
                  <a:chOff x="430217" y="3747700"/>
                  <a:chExt cx="955260" cy="586918"/>
                </a:xfrm>
              </p:grpSpPr>
              <p:sp>
                <p:nvSpPr>
                  <p:cNvPr id="38942" name="CasellaDiTesto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302" y="3751198"/>
                    <a:ext cx="622875" cy="3170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100">
                        <a:solidFill>
                          <a:srgbClr val="17375E"/>
                        </a:solidFill>
                        <a:latin typeface="Comic Sans MS" charset="0"/>
                      </a:rPr>
                      <a:t>Biotin</a:t>
                    </a:r>
                  </a:p>
                </p:txBody>
              </p:sp>
              <p:grpSp>
                <p:nvGrpSpPr>
                  <p:cNvPr id="13" name="Gruppo 61"/>
                  <p:cNvGrpSpPr>
                    <a:grpSpLocks/>
                  </p:cNvGrpSpPr>
                  <p:nvPr/>
                </p:nvGrpSpPr>
                <p:grpSpPr bwMode="auto">
                  <a:xfrm>
                    <a:off x="430217" y="3886200"/>
                    <a:ext cx="533400" cy="448418"/>
                    <a:chOff x="430217" y="3835400"/>
                    <a:chExt cx="574554" cy="499218"/>
                  </a:xfrm>
                </p:grpSpPr>
                <p:pic>
                  <p:nvPicPr>
                    <p:cNvPr id="38944" name="Immagine 57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3835400"/>
                      <a:ext cx="266700" cy="254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8945" name="Immagine 59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217" y="4080618"/>
                      <a:ext cx="266700" cy="254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8946" name="Immagine 60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38071" y="3964801"/>
                      <a:ext cx="266700" cy="254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grpSp>
            <p:nvGrpSpPr>
              <p:cNvPr id="14" name="Gruppo 70"/>
              <p:cNvGrpSpPr>
                <a:grpSpLocks/>
              </p:cNvGrpSpPr>
              <p:nvPr/>
            </p:nvGrpSpPr>
            <p:grpSpPr bwMode="auto">
              <a:xfrm>
                <a:off x="1746811" y="3733800"/>
                <a:ext cx="3155388" cy="2334060"/>
                <a:chOff x="1264211" y="3733800"/>
                <a:chExt cx="3155388" cy="2334060"/>
              </a:xfrm>
            </p:grpSpPr>
            <p:grpSp>
              <p:nvGrpSpPr>
                <p:cNvPr id="15" name="Gruppo 28"/>
                <p:cNvGrpSpPr>
                  <a:grpSpLocks/>
                </p:cNvGrpSpPr>
                <p:nvPr/>
              </p:nvGrpSpPr>
              <p:grpSpPr bwMode="auto">
                <a:xfrm>
                  <a:off x="1447800" y="3733800"/>
                  <a:ext cx="2438400" cy="1818319"/>
                  <a:chOff x="2613025" y="3801616"/>
                  <a:chExt cx="3004918" cy="2145403"/>
                </a:xfrm>
              </p:grpSpPr>
              <p:pic>
                <p:nvPicPr>
                  <p:cNvPr id="38938" name="Immagine 26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613025" y="3801616"/>
                    <a:ext cx="3004918" cy="2145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" name="Rettangolo arrotondato 27"/>
                  <p:cNvSpPr/>
                  <p:nvPr/>
                </p:nvSpPr>
                <p:spPr>
                  <a:xfrm>
                    <a:off x="5028312" y="3810332"/>
                    <a:ext cx="588835" cy="31208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17375E"/>
                      </a:solidFill>
                      <a:latin typeface="Comic Sans MS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8937" name="CasellaDiTesto 67"/>
                <p:cNvSpPr txBox="1">
                  <a:spLocks noChangeArrowheads="1"/>
                </p:cNvSpPr>
                <p:nvPr/>
              </p:nvSpPr>
              <p:spPr bwMode="auto">
                <a:xfrm>
                  <a:off x="1264359" y="5544098"/>
                  <a:ext cx="3155331" cy="527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100">
                      <a:solidFill>
                        <a:srgbClr val="17375E"/>
                      </a:solidFill>
                      <a:latin typeface="Comic Sans MS" charset="0"/>
                    </a:rPr>
                    <a:t>Biotin bounds to streptavidin releasing excess of Anti-EpCam ferrofluids</a:t>
                  </a:r>
                </a:p>
              </p:txBody>
            </p:sp>
          </p:grpSp>
          <p:grpSp>
            <p:nvGrpSpPr>
              <p:cNvPr id="16" name="Gruppo 71"/>
              <p:cNvGrpSpPr>
                <a:grpSpLocks/>
              </p:cNvGrpSpPr>
              <p:nvPr/>
            </p:nvGrpSpPr>
            <p:grpSpPr bwMode="auto">
              <a:xfrm>
                <a:off x="4673600" y="3886200"/>
                <a:ext cx="4394200" cy="2201662"/>
                <a:chOff x="3886200" y="3886200"/>
                <a:chExt cx="4394200" cy="2201662"/>
              </a:xfrm>
            </p:grpSpPr>
            <p:pic>
              <p:nvPicPr>
                <p:cNvPr id="38933" name="Immagine 29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291644" y="3886200"/>
                  <a:ext cx="1490156" cy="1541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65" name="Connettore 2 64"/>
                <p:cNvCxnSpPr>
                  <a:cxnSpLocks noChangeShapeType="1"/>
                </p:cNvCxnSpPr>
                <p:nvPr/>
              </p:nvCxnSpPr>
              <p:spPr bwMode="auto">
                <a:xfrm>
                  <a:off x="3886218" y="4902284"/>
                  <a:ext cx="121844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31859C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sp>
              <p:nvSpPr>
                <p:cNvPr id="38935" name="CasellaDiTesto 68"/>
                <p:cNvSpPr txBox="1">
                  <a:spLocks noChangeArrowheads="1"/>
                </p:cNvSpPr>
                <p:nvPr/>
              </p:nvSpPr>
              <p:spPr bwMode="auto">
                <a:xfrm>
                  <a:off x="5125142" y="5561602"/>
                  <a:ext cx="3155332" cy="527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100">
                      <a:solidFill>
                        <a:srgbClr val="17375E"/>
                      </a:solidFill>
                      <a:latin typeface="Comic Sans MS" charset="0"/>
                    </a:rPr>
                    <a:t>Only Anti-EpCAM ferrofluids remains bound to CTCs </a:t>
                  </a:r>
                </a:p>
              </p:txBody>
            </p:sp>
          </p:grpSp>
        </p:grpSp>
      </p:grpSp>
      <p:sp>
        <p:nvSpPr>
          <p:cNvPr id="38917" name="CasellaDiTesto 73"/>
          <p:cNvSpPr txBox="1">
            <a:spLocks noChangeArrowheads="1"/>
          </p:cNvSpPr>
          <p:nvPr/>
        </p:nvSpPr>
        <p:spPr bwMode="auto">
          <a:xfrm>
            <a:off x="228600" y="6098877"/>
            <a:ext cx="394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Comic Sans MS" charset="0"/>
              </a:rPr>
              <a:t>CellSearch</a:t>
            </a:r>
            <a:r>
              <a:rPr lang="en-US" sz="1400" dirty="0">
                <a:solidFill>
                  <a:srgbClr val="FFFFFF"/>
                </a:solidFill>
                <a:latin typeface="Comic Sans MS" charset="0"/>
              </a:rPr>
              <a:t>™ Circulating Tumor Cells Kit</a:t>
            </a:r>
          </a:p>
        </p:txBody>
      </p:sp>
      <p:sp>
        <p:nvSpPr>
          <p:cNvPr id="38918" name="CasellaDiTesto 74"/>
          <p:cNvSpPr txBox="1">
            <a:spLocks noChangeArrowheads="1"/>
          </p:cNvSpPr>
          <p:nvPr/>
        </p:nvSpPr>
        <p:spPr bwMode="auto">
          <a:xfrm>
            <a:off x="4535488" y="6086177"/>
            <a:ext cx="4684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Comic Sans MS" charset="0"/>
              </a:rPr>
              <a:t>EpCAM positive; round-to-oval morphology; DAPI+ nucleus; positive for CK (8/18 and/or 19); negative for CD45</a:t>
            </a:r>
          </a:p>
        </p:txBody>
      </p:sp>
      <p:cxnSp>
        <p:nvCxnSpPr>
          <p:cNvPr id="76" name="Connettore 2 75"/>
          <p:cNvCxnSpPr>
            <a:cxnSpLocks noChangeShapeType="1"/>
          </p:cNvCxnSpPr>
          <p:nvPr/>
        </p:nvCxnSpPr>
        <p:spPr bwMode="auto">
          <a:xfrm>
            <a:off x="3730625" y="6276677"/>
            <a:ext cx="688975" cy="158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8" name="Titel 3"/>
          <p:cNvSpPr>
            <a:spLocks noGrp="1"/>
          </p:cNvSpPr>
          <p:nvPr>
            <p:ph type="title"/>
          </p:nvPr>
        </p:nvSpPr>
        <p:spPr>
          <a:xfrm>
            <a:off x="1574799" y="67253"/>
            <a:ext cx="5940779" cy="1129194"/>
          </a:xfr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Cell Search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™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System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59" name="Picture 2" descr="infected blood cell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7515578" y="70909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Picture 2" descr="infected blood cell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98425" y="84715"/>
            <a:ext cx="1476375" cy="11117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8917" grpId="0"/>
      <p:bldP spid="389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95537" y="2166764"/>
            <a:ext cx="8344178" cy="4266272"/>
          </a:xfrm>
          <a:prstGeom prst="roundRect">
            <a:avLst>
              <a:gd name="adj" fmla="val 863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1574799" y="67253"/>
            <a:ext cx="5940779" cy="1129194"/>
          </a:xfrm>
          <a:prstGeom prst="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FFFFFF">
                  <a:alpha val="73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Colorectal Cancer</a:t>
            </a:r>
          </a:p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CTCs as prognostic marker for distant metastasis in non-metastatic patients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5" name="Picture 2" descr="infected blood cell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15578" y="70909"/>
            <a:ext cx="1476375" cy="112553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nfected blood cell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8425" y="84715"/>
            <a:ext cx="1476375" cy="11117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tangolo arrotondato 6"/>
          <p:cNvSpPr/>
          <p:nvPr/>
        </p:nvSpPr>
        <p:spPr>
          <a:xfrm>
            <a:off x="679871" y="1324248"/>
            <a:ext cx="7705726" cy="73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7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5 </a:t>
            </a:r>
            <a:r>
              <a:rPr lang="en-US" sz="1600" dirty="0" err="1" smtClean="0">
                <a:latin typeface="Comic Sans MS"/>
                <a:cs typeface="Comic Sans MS"/>
              </a:rPr>
              <a:t>mCRC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</a:rPr>
              <a:t>pts</a:t>
            </a:r>
            <a:r>
              <a:rPr lang="en-US" sz="1600" dirty="0" smtClean="0">
                <a:latin typeface="Comic Sans MS"/>
                <a:cs typeface="Comic Sans MS"/>
              </a:rPr>
              <a:t>, 95 non metastatic </a:t>
            </a:r>
            <a:r>
              <a:rPr lang="en-US" sz="1600" dirty="0" err="1" smtClean="0">
                <a:latin typeface="Comic Sans MS"/>
                <a:cs typeface="Comic Sans MS"/>
              </a:rPr>
              <a:t>pts</a:t>
            </a:r>
            <a:r>
              <a:rPr lang="en-US" sz="1600" dirty="0" smtClean="0">
                <a:latin typeface="Comic Sans MS"/>
                <a:cs typeface="Comic Sans MS"/>
              </a:rPr>
              <a:t>, 48 healthy controls.</a:t>
            </a:r>
          </a:p>
          <a:p>
            <a:pPr algn="ctr"/>
            <a:r>
              <a:rPr lang="en-US" sz="1600" dirty="0" smtClean="0">
                <a:latin typeface="Comic Sans MS"/>
                <a:cs typeface="Comic Sans MS"/>
              </a:rPr>
              <a:t>Technique: microfluidic device, antibody-based isolation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563239" y="2420888"/>
            <a:ext cx="5592937" cy="3812778"/>
            <a:chOff x="323528" y="2276872"/>
            <a:chExt cx="6313017" cy="407312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b="8034"/>
            <a:stretch/>
          </p:blipFill>
          <p:spPr>
            <a:xfrm>
              <a:off x="323528" y="2276872"/>
              <a:ext cx="6313017" cy="4073128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683568" y="2310780"/>
              <a:ext cx="554461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Disease free-survival of liver/lung metastasis</a:t>
              </a:r>
              <a:endParaRPr lang="en-US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4330547" y="5056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P= 0.015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291442" y="3403610"/>
            <a:ext cx="24482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≥5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cells per 2 mL of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blood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increased risk of </a:t>
            </a:r>
            <a:r>
              <a:rPr lang="en-US" sz="1600" dirty="0">
                <a:latin typeface="Comic Sans MS"/>
                <a:cs typeface="Comic Sans MS"/>
              </a:rPr>
              <a:t>developing a distant </a:t>
            </a:r>
            <a:r>
              <a:rPr lang="en-US" sz="1600" dirty="0" smtClean="0">
                <a:latin typeface="Comic Sans MS"/>
                <a:cs typeface="Comic Sans MS"/>
              </a:rPr>
              <a:t>metastasis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&lt;5 cells per 2mL of blood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better disease-free survival 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sp>
        <p:nvSpPr>
          <p:cNvPr id="14" name="Rechthoek 9"/>
          <p:cNvSpPr>
            <a:spLocks noChangeArrowheads="1"/>
          </p:cNvSpPr>
          <p:nvPr/>
        </p:nvSpPr>
        <p:spPr bwMode="auto">
          <a:xfrm>
            <a:off x="6331303" y="6433036"/>
            <a:ext cx="26606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it-IT" sz="1100" b="1" i="1" dirty="0">
                <a:solidFill>
                  <a:schemeClr val="bg1"/>
                </a:solidFill>
                <a:latin typeface="Comic Sans MS" pitchFamily="66" charset="0"/>
              </a:rPr>
              <a:t>Tsai WS et al., </a:t>
            </a:r>
            <a:r>
              <a:rPr lang="en-US" altLang="it-IT" sz="1100" b="1" i="1" dirty="0" err="1" smtClean="0">
                <a:solidFill>
                  <a:schemeClr val="bg1"/>
                </a:solidFill>
                <a:latin typeface="Comic Sans MS" pitchFamily="66" charset="0"/>
              </a:rPr>
              <a:t>Sci</a:t>
            </a:r>
            <a:r>
              <a:rPr lang="en-US" altLang="it-IT" sz="1100" b="1" i="1" dirty="0" smtClean="0">
                <a:solidFill>
                  <a:schemeClr val="bg1"/>
                </a:solidFill>
                <a:latin typeface="Comic Sans MS" pitchFamily="66" charset="0"/>
              </a:rPr>
              <a:t> Rep 2016</a:t>
            </a:r>
            <a:endParaRPr lang="en-US" altLang="it-IT" sz="11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8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1543</Words>
  <Application>Microsoft Office PowerPoint</Application>
  <PresentationFormat>Presentazione su schermo (4:3)</PresentationFormat>
  <Paragraphs>376</Paragraphs>
  <Slides>28</Slides>
  <Notes>19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Comic Sans MS</vt:lpstr>
      <vt:lpstr>Consolas</vt:lpstr>
      <vt:lpstr>Wingdings</vt:lpstr>
      <vt:lpstr>Office-thema</vt:lpstr>
      <vt:lpstr>Presentazione standard di PowerPoint</vt:lpstr>
      <vt:lpstr>Liquid Biopsy Definition</vt:lpstr>
      <vt:lpstr>Why the need of liquid biopsy?</vt:lpstr>
      <vt:lpstr>Presentazione standard di PowerPoint</vt:lpstr>
      <vt:lpstr>Presentazione standard di PowerPoint</vt:lpstr>
      <vt:lpstr>Presentazione standard di PowerPoint</vt:lpstr>
      <vt:lpstr>CTCs enrichment techniques</vt:lpstr>
      <vt:lpstr>Cell Search™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biopsy: the future? Journal Club Thoraxoncologie Friday 18 July 2014</dc:title>
  <dc:creator>Marta  Castiglia</dc:creator>
  <cp:lastModifiedBy>Esuperanzi Chiara</cp:lastModifiedBy>
  <cp:revision>217</cp:revision>
  <dcterms:created xsi:type="dcterms:W3CDTF">2014-12-06T08:03:03Z</dcterms:created>
  <dcterms:modified xsi:type="dcterms:W3CDTF">2016-05-20T11:43:21Z</dcterms:modified>
</cp:coreProperties>
</file>