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484" r:id="rId2"/>
    <p:sldId id="454" r:id="rId3"/>
    <p:sldId id="455" r:id="rId4"/>
    <p:sldId id="456" r:id="rId5"/>
    <p:sldId id="457" r:id="rId6"/>
    <p:sldId id="459" r:id="rId7"/>
    <p:sldId id="460" r:id="rId8"/>
    <p:sldId id="461" r:id="rId9"/>
    <p:sldId id="463" r:id="rId10"/>
    <p:sldId id="481" r:id="rId11"/>
    <p:sldId id="482" r:id="rId12"/>
    <p:sldId id="483" r:id="rId13"/>
    <p:sldId id="469" r:id="rId14"/>
    <p:sldId id="465" r:id="rId15"/>
    <p:sldId id="467" r:id="rId16"/>
    <p:sldId id="468" r:id="rId17"/>
    <p:sldId id="476" r:id="rId18"/>
    <p:sldId id="477" r:id="rId19"/>
  </p:sldIdLst>
  <p:sldSz cx="9144000" cy="6858000" type="screen4x3"/>
  <p:notesSz cx="6796088" cy="98710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8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8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8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8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FF68"/>
    <a:srgbClr val="FFCB74"/>
    <a:srgbClr val="FF90F5"/>
    <a:srgbClr val="4CCC1F"/>
    <a:srgbClr val="6600FF"/>
    <a:srgbClr val="333399"/>
    <a:srgbClr val="FFFF66"/>
    <a:srgbClr val="FFFF00"/>
    <a:srgbClr val="FF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48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1"/>
          <p:cNvSpPr>
            <a:spLocks noChangeArrowheads="1"/>
          </p:cNvSpPr>
          <p:nvPr/>
        </p:nvSpPr>
        <p:spPr bwMode="auto">
          <a:xfrm>
            <a:off x="0" y="0"/>
            <a:ext cx="679767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Lucida Sans Unicode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48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48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704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39775"/>
            <a:ext cx="4937125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89475"/>
            <a:ext cx="5437188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377363"/>
            <a:ext cx="29448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377363"/>
            <a:ext cx="29448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</a:defRPr>
            </a:lvl1pPr>
          </a:lstStyle>
          <a:p>
            <a:fld id="{C5633D8A-02EF-8444-B8DD-AAB492C283CE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664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5633D8A-02EF-8444-B8DD-AAB492C283C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503C9-FCDE-C747-99DF-A0B63BEDE72E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66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0D189-9CB5-214E-84CE-E427A6CFCD27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8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0F55E-20C4-A64B-BBA3-795CB7BC00B2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10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1027B-BC50-B640-984D-0AE2AB453139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85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0C9A4-7D2D-6940-945D-2D2692F60733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8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EE406-9E87-464C-BC1A-ED39A86F8ACE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4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29C5A-AF01-C74A-8DC8-7525C8BF4FA6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7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7207D-F14E-5B48-A11F-683DC3DC8240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33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A3523-3F46-014C-BFBB-BBB393A7A87D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38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2794C-CBAE-064D-9677-E7BB192203DC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E7BEB-5A13-B847-B2D9-4D43859ABF34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CC"/>
            </a:gs>
            <a:gs pos="100000">
              <a:srgbClr val="00004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</a:defRPr>
            </a:lvl1pPr>
          </a:lstStyle>
          <a:p>
            <a:fld id="{B4EB34EA-D7E3-0B4A-A0BF-CAA92D41D030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Lucida Sans Unicode" pitchFamily="34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Lucida Sans Unicode" pitchFamily="34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Lucida Sans Unicode" pitchFamily="34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Lucida Sans Unicode" pitchFamily="34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google.it/url?sa=i&amp;rct=j&amp;q=&amp;esrc=s&amp;source=images&amp;cd=&amp;cad=rja&amp;uact=8&amp;ved=0CAcQjRxqFQoTCJ-0iamUtcgCFaVzcgodWusHjQ&amp;url=http://www.unipa.it/enzo.russo/sci/Elenco_files/&amp;psig=AFQjCNFu37GpxJvqkUe4ccgd84LWfHKWEA&amp;ust=1444472172379536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02" y="98152"/>
            <a:ext cx="3296894" cy="671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tangolo arrotondato 4"/>
          <p:cNvSpPr>
            <a:spLocks noChangeArrowheads="1"/>
          </p:cNvSpPr>
          <p:nvPr/>
        </p:nvSpPr>
        <p:spPr bwMode="auto">
          <a:xfrm>
            <a:off x="3995936" y="132009"/>
            <a:ext cx="4824536" cy="6423428"/>
          </a:xfrm>
          <a:prstGeom prst="roundRect">
            <a:avLst>
              <a:gd name="adj" fmla="val 9053"/>
            </a:avLst>
          </a:prstGeom>
          <a:solidFill>
            <a:srgbClr val="3366FF">
              <a:alpha val="4500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t" anchorCtr="0"/>
          <a:lstStyle/>
          <a:p>
            <a:pPr algn="ctr"/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Department of Surgical, Oncological and Oral Sciences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U.O.C Medical Oncology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Director: Prof A. Russo</a:t>
            </a:r>
          </a:p>
          <a:p>
            <a:pPr algn="ctr"/>
            <a:endParaRPr lang="en-US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endParaRPr lang="en-US" sz="1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r>
              <a:rPr lang="it-IT" b="1" dirty="0" err="1" smtClean="0">
                <a:latin typeface="Arial" charset="0"/>
                <a:cs typeface="Arial" charset="0"/>
              </a:rPr>
              <a:t>Ovarian</a:t>
            </a:r>
            <a:r>
              <a:rPr lang="it-IT" b="1" dirty="0" smtClean="0">
                <a:latin typeface="Arial" charset="0"/>
                <a:cs typeface="Arial" charset="0"/>
              </a:rPr>
              <a:t> </a:t>
            </a:r>
            <a:r>
              <a:rPr lang="it-IT" b="1" dirty="0" err="1" smtClean="0">
                <a:latin typeface="Arial" charset="0"/>
                <a:cs typeface="Arial" charset="0"/>
              </a:rPr>
              <a:t>cancer</a:t>
            </a:r>
            <a:endParaRPr lang="it-IT" b="1" dirty="0" smtClean="0">
              <a:latin typeface="Arial" charset="0"/>
              <a:cs typeface="Arial" charset="0"/>
            </a:endParaRPr>
          </a:p>
          <a:p>
            <a:r>
              <a:rPr lang="it-IT" sz="2000" b="1" dirty="0" smtClean="0">
                <a:latin typeface="Arial" charset="0"/>
                <a:cs typeface="Arial" charset="0"/>
              </a:rPr>
              <a:t>Case Report 1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Dr. Lorena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Incorvaia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 MD PhD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6" name="Picture 760" descr="Immagine in linea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21" y="249245"/>
            <a:ext cx="1212589" cy="1212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4440" y="312745"/>
            <a:ext cx="1501515" cy="995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Gruppo 2"/>
          <p:cNvGrpSpPr>
            <a:grpSpLocks/>
          </p:cNvGrpSpPr>
          <p:nvPr/>
        </p:nvGrpSpPr>
        <p:grpSpPr bwMode="auto">
          <a:xfrm>
            <a:off x="4228887" y="313717"/>
            <a:ext cx="1470025" cy="995362"/>
            <a:chOff x="8458200" y="459059"/>
            <a:chExt cx="1470906" cy="995410"/>
          </a:xfrm>
        </p:grpSpPr>
        <p:sp>
          <p:nvSpPr>
            <p:cNvPr id="9" name="Rettangolo arrotondato 8"/>
            <p:cNvSpPr/>
            <p:nvPr/>
          </p:nvSpPr>
          <p:spPr>
            <a:xfrm>
              <a:off x="8458200" y="459059"/>
              <a:ext cx="1470906" cy="9954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10" name="Picture 750" descr="http://www1.unipa.it/enzo.russo/sci/Elenco_files/logoUnipa.gi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922" y="668403"/>
              <a:ext cx="1422271" cy="560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29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1"/>
          <p:cNvSpPr txBox="1">
            <a:spLocks noChangeArrowheads="1"/>
          </p:cNvSpPr>
          <p:nvPr/>
        </p:nvSpPr>
        <p:spPr bwMode="auto">
          <a:xfrm>
            <a:off x="138113" y="2024548"/>
            <a:ext cx="5946055" cy="37087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defRPr/>
            </a:pPr>
            <a:r>
              <a:rPr lang="it-IT" altLang="it-IT" sz="1800" u="sng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02. 2014</a:t>
            </a:r>
            <a:r>
              <a:rPr lang="it-IT" altLang="it-IT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it-IT" altLang="it-IT" sz="1800" u="sng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09.2014</a:t>
            </a:r>
            <a:r>
              <a:rPr lang="it-IT" altLang="it-IT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eaLnBrk="1" hangingPunct="1">
              <a:buClr>
                <a:schemeClr val="tx2"/>
              </a:buClr>
              <a:defRPr/>
            </a:pPr>
            <a:endParaRPr lang="it-IT" altLang="it-IT" sz="17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it-IT" altLang="it-IT" sz="20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Trabectedin</a:t>
            </a:r>
            <a:r>
              <a:rPr lang="it-IT" altLang="it-IT" sz="17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17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(1.3 mg/m</a:t>
            </a:r>
            <a:r>
              <a:rPr lang="it-IT" altLang="it-IT" sz="1700" baseline="30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t-IT" altLang="it-IT" sz="17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it-IT" altLang="it-IT" sz="17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it-IT" altLang="it-IT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PLD</a:t>
            </a:r>
            <a:r>
              <a:rPr lang="it-IT" altLang="it-IT" sz="17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altLang="it-IT" sz="17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30 mg/m</a:t>
            </a:r>
            <a:r>
              <a:rPr lang="it-IT" altLang="it-IT" sz="1700" baseline="30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lang="it-IT" altLang="it-IT" sz="17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q21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it-IT" altLang="it-IT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(10 </a:t>
            </a:r>
            <a:r>
              <a:rPr lang="it-IT" altLang="it-IT" sz="20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cycles</a:t>
            </a:r>
            <a:r>
              <a:rPr lang="it-IT" altLang="it-IT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buClr>
                <a:schemeClr val="tx2"/>
              </a:buClr>
              <a:defRPr/>
            </a:pPr>
            <a:endParaRPr lang="it-IT" altLang="it-IT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tx2"/>
              </a:buClr>
              <a:defRPr/>
            </a:pPr>
            <a:endParaRPr lang="it-IT" altLang="it-IT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tx2"/>
              </a:buClr>
              <a:defRPr/>
            </a:pPr>
            <a:endParaRPr lang="it-IT" altLang="it-IT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tx2"/>
              </a:buClr>
              <a:defRPr/>
            </a:pPr>
            <a:endParaRPr lang="it-IT" altLang="it-IT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tx2"/>
              </a:buClr>
              <a:defRPr/>
            </a:pPr>
            <a:endParaRPr lang="it-IT" altLang="it-IT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tx2"/>
              </a:buClr>
              <a:defRPr/>
            </a:pPr>
            <a:endParaRPr lang="it-IT" altLang="it-IT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tx2"/>
              </a:buClr>
              <a:defRPr/>
            </a:pPr>
            <a:endParaRPr lang="it-IT" altLang="it-IT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tx2"/>
              </a:buClr>
              <a:defRPr/>
            </a:pPr>
            <a:endParaRPr lang="it-IT" altLang="it-IT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CasellaDiTesto 9"/>
          <p:cNvSpPr txBox="1">
            <a:spLocks noChangeArrowheads="1"/>
          </p:cNvSpPr>
          <p:nvPr/>
        </p:nvSpPr>
        <p:spPr bwMode="auto">
          <a:xfrm>
            <a:off x="176213" y="4832325"/>
            <a:ext cx="4759325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 eaLnBrk="1" hangingPunct="1">
              <a:buClr>
                <a:srgbClr val="002060"/>
              </a:buClr>
              <a:buFontTx/>
              <a:buChar char="•"/>
              <a:defRPr/>
            </a:pP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CA 125 </a:t>
            </a:r>
            <a:r>
              <a:rPr lang="it-IT" altLang="it-IT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levels</a:t>
            </a: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altLang="it-IT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return</a:t>
            </a: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t-IT" altLang="it-IT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normal</a:t>
            </a: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limit</a:t>
            </a:r>
            <a:endParaRPr lang="it-IT" altLang="it-IT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892" name="Gruppo 13"/>
          <p:cNvGrpSpPr>
            <a:grpSpLocks/>
          </p:cNvGrpSpPr>
          <p:nvPr/>
        </p:nvGrpSpPr>
        <p:grpSpPr bwMode="auto">
          <a:xfrm>
            <a:off x="5724128" y="1196752"/>
            <a:ext cx="3308151" cy="5040560"/>
            <a:chOff x="5958011" y="2421129"/>
            <a:chExt cx="2732206" cy="4612188"/>
          </a:xfrm>
        </p:grpSpPr>
        <p:pic>
          <p:nvPicPr>
            <p:cNvPr id="37898" name="Immagine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381" y="3911222"/>
              <a:ext cx="2410486" cy="1556738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899" name="Gruppo 15"/>
            <p:cNvGrpSpPr>
              <a:grpSpLocks/>
            </p:cNvGrpSpPr>
            <p:nvPr/>
          </p:nvGrpSpPr>
          <p:grpSpPr bwMode="auto">
            <a:xfrm>
              <a:off x="6250419" y="2421129"/>
              <a:ext cx="2439798" cy="4612188"/>
              <a:chOff x="6400800" y="2421129"/>
              <a:chExt cx="2439798" cy="4612188"/>
            </a:xfrm>
          </p:grpSpPr>
          <p:pic>
            <p:nvPicPr>
              <p:cNvPr id="37903" name="Immagine 1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2421129"/>
                <a:ext cx="2439798" cy="1423244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904" name="Immagine 2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7509" y="5547299"/>
                <a:ext cx="2423089" cy="1486018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7" name="Connettore 2 16"/>
            <p:cNvCxnSpPr>
              <a:cxnSpLocks noChangeShapeType="1"/>
            </p:cNvCxnSpPr>
            <p:nvPr/>
          </p:nvCxnSpPr>
          <p:spPr bwMode="auto">
            <a:xfrm flipV="1">
              <a:off x="5958011" y="3259131"/>
              <a:ext cx="885864" cy="16664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Connettore 2 17"/>
            <p:cNvCxnSpPr>
              <a:cxnSpLocks noChangeShapeType="1"/>
            </p:cNvCxnSpPr>
            <p:nvPr/>
          </p:nvCxnSpPr>
          <p:spPr bwMode="auto">
            <a:xfrm flipV="1">
              <a:off x="6335852" y="4998622"/>
              <a:ext cx="884276" cy="16664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Connettore 2 18"/>
            <p:cNvCxnSpPr>
              <a:cxnSpLocks noChangeShapeType="1"/>
            </p:cNvCxnSpPr>
            <p:nvPr/>
          </p:nvCxnSpPr>
          <p:spPr bwMode="auto">
            <a:xfrm flipV="1">
              <a:off x="6335852" y="6534959"/>
              <a:ext cx="884276" cy="16664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1269" name="Rettangolo 1"/>
          <p:cNvSpPr>
            <a:spLocks noChangeArrowheads="1"/>
          </p:cNvSpPr>
          <p:nvPr/>
        </p:nvSpPr>
        <p:spPr bwMode="auto">
          <a:xfrm>
            <a:off x="315962" y="3801234"/>
            <a:ext cx="526415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</a:t>
            </a:r>
            <a:endParaRPr lang="it-IT" altLang="it-IT" sz="2000" dirty="0">
              <a:solidFill>
                <a:srgbClr val="00006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it-IT" altLang="it-IT" sz="2000" dirty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CT </a:t>
            </a:r>
            <a:r>
              <a:rPr lang="it-IT" altLang="it-IT" sz="2000" dirty="0" err="1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scan</a:t>
            </a:r>
            <a:r>
              <a:rPr lang="it-IT" altLang="it-IT" sz="2000" dirty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 </a:t>
            </a:r>
            <a:r>
              <a:rPr lang="it-IT" altLang="it-IT" sz="2000" b="1" dirty="0" err="1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partial</a:t>
            </a:r>
            <a:r>
              <a:rPr lang="it-IT" altLang="it-IT" sz="2000" b="1" dirty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2000" b="1" dirty="0" err="1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response</a:t>
            </a:r>
            <a:endParaRPr lang="it-IT" altLang="it-IT" sz="2000" b="1" dirty="0">
              <a:solidFill>
                <a:srgbClr val="00006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7894" name="Line 17"/>
          <p:cNvSpPr>
            <a:spLocks noChangeShapeType="1"/>
          </p:cNvSpPr>
          <p:nvPr/>
        </p:nvSpPr>
        <p:spPr bwMode="auto">
          <a:xfrm>
            <a:off x="2915816" y="2204864"/>
            <a:ext cx="452438" cy="0"/>
          </a:xfrm>
          <a:prstGeom prst="line">
            <a:avLst/>
          </a:prstGeom>
          <a:noFill/>
          <a:ln w="3175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8" name="Rettangolo 1"/>
          <p:cNvSpPr>
            <a:spLocks noChangeArrowheads="1"/>
          </p:cNvSpPr>
          <p:nvPr/>
        </p:nvSpPr>
        <p:spPr bwMode="auto">
          <a:xfrm>
            <a:off x="2343150" y="332656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it-IT" altLang="it-IT" dirty="0">
                <a:latin typeface="Arial" pitchFamily="34" charset="0"/>
                <a:ea typeface="+mn-ea"/>
                <a:cs typeface="+mn-cs"/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349137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  <p:bldP spid="11269" grpId="0" animBg="1"/>
      <p:bldP spid="378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1"/>
          <p:cNvSpPr txBox="1">
            <a:spLocks noChangeArrowheads="1"/>
          </p:cNvSpPr>
          <p:nvPr/>
        </p:nvSpPr>
        <p:spPr bwMode="auto">
          <a:xfrm>
            <a:off x="282203" y="6053226"/>
            <a:ext cx="846626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buClr>
                <a:schemeClr val="tx2"/>
              </a:buClr>
              <a:defRPr/>
            </a:pPr>
            <a:r>
              <a:rPr lang="it-IT" altLang="it-IT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Plan BRCA</a:t>
            </a:r>
            <a:r>
              <a:rPr lang="it-IT" altLang="it-IT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test</a:t>
            </a:r>
          </a:p>
        </p:txBody>
      </p:sp>
      <p:sp>
        <p:nvSpPr>
          <p:cNvPr id="12291" name="Rettangolo 1"/>
          <p:cNvSpPr>
            <a:spLocks noChangeArrowheads="1"/>
          </p:cNvSpPr>
          <p:nvPr/>
        </p:nvSpPr>
        <p:spPr bwMode="auto">
          <a:xfrm>
            <a:off x="200024" y="1077704"/>
            <a:ext cx="8620447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>
              <a:buClr>
                <a:schemeClr val="tx2"/>
              </a:buClr>
              <a:defRPr/>
            </a:pPr>
            <a:r>
              <a:rPr lang="it-IT" altLang="it-IT" sz="2000" b="1" u="sng" dirty="0" smtClean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05. 2015: </a:t>
            </a:r>
            <a:endParaRPr lang="it-IT" altLang="it-IT" sz="2000" b="1" u="sng" dirty="0">
              <a:solidFill>
                <a:srgbClr val="00006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l">
              <a:buClr>
                <a:schemeClr val="tx2"/>
              </a:buClr>
              <a:defRPr/>
            </a:pPr>
            <a:endParaRPr lang="it-IT" altLang="it-IT" sz="2000" dirty="0">
              <a:solidFill>
                <a:srgbClr val="00006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l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it-IT" altLang="it-IT" sz="2000" dirty="0" err="1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Elevation</a:t>
            </a:r>
            <a:r>
              <a:rPr lang="it-IT" altLang="it-IT" sz="2000" dirty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of CA 125 IU</a:t>
            </a: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=118 U</a:t>
            </a:r>
            <a:r>
              <a:rPr lang="it-IT" altLang="it-IT" sz="2000" dirty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/ml</a:t>
            </a:r>
          </a:p>
          <a:p>
            <a:pPr algn="l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it-IT" altLang="it-IT" sz="2000" dirty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CT-</a:t>
            </a:r>
            <a:r>
              <a:rPr lang="it-IT" altLang="it-IT" sz="2000" dirty="0" err="1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scan</a:t>
            </a:r>
            <a:r>
              <a:rPr lang="it-IT" altLang="it-IT" sz="2000" dirty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 </a:t>
            </a:r>
            <a:r>
              <a:rPr lang="it-IT" altLang="it-IT" sz="2000" b="1" dirty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Relapse</a:t>
            </a:r>
            <a:r>
              <a:rPr lang="it-IT" altLang="it-IT" sz="2000" dirty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it-IT" altLang="it-IT" sz="2000" dirty="0" err="1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increase</a:t>
            </a:r>
            <a:r>
              <a:rPr lang="it-IT" altLang="it-IT" sz="2000" dirty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in the </a:t>
            </a:r>
            <a:r>
              <a:rPr lang="it-IT" altLang="it-IT" sz="2000" dirty="0" err="1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number</a:t>
            </a:r>
            <a:r>
              <a:rPr lang="it-IT" altLang="it-IT" sz="2000" dirty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of </a:t>
            </a:r>
            <a:r>
              <a:rPr lang="it-IT" altLang="it-IT" sz="2000" dirty="0" err="1" smtClean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subpleuric</a:t>
            </a: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nodules</a:t>
            </a:r>
            <a:endParaRPr lang="it-IT" altLang="it-IT" sz="2000" dirty="0" smtClean="0">
              <a:solidFill>
                <a:srgbClr val="00006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l"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it-IT" altLang="it-IT" sz="2000" dirty="0">
              <a:solidFill>
                <a:srgbClr val="00006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1166813" y="2957066"/>
            <a:ext cx="3238500" cy="6111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6744" tIns="48372" rIns="96744" bIns="48372" anchor="ctr"/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>
              <a:lnSpc>
                <a:spcPct val="95000"/>
              </a:lnSpc>
              <a:buClr>
                <a:srgbClr val="000000"/>
              </a:buClr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PFS= 15 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months</a:t>
            </a:r>
            <a:endParaRPr lang="it-IT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CasellaDiTesto 1"/>
          <p:cNvSpPr txBox="1">
            <a:spLocks noChangeArrowheads="1"/>
          </p:cNvSpPr>
          <p:nvPr/>
        </p:nvSpPr>
        <p:spPr bwMode="auto">
          <a:xfrm>
            <a:off x="251520" y="4318064"/>
            <a:ext cx="8466261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buClr>
                <a:schemeClr val="tx2"/>
              </a:buClr>
              <a:defRPr/>
            </a:pPr>
            <a:r>
              <a:rPr lang="it-IT" altLang="it-IT" sz="2000" b="1" u="sng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06.2015:</a:t>
            </a:r>
            <a:endParaRPr lang="it-IT" altLang="it-IT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Clr>
                <a:schemeClr val="tx2"/>
              </a:buClr>
              <a:defRPr/>
            </a:pPr>
            <a:endParaRPr lang="it-IT" altLang="it-IT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Clr>
                <a:schemeClr val="tx2"/>
              </a:buClr>
              <a:defRPr/>
            </a:pPr>
            <a:r>
              <a:rPr lang="it-IT" altLang="it-IT" sz="20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Carboplatin</a:t>
            </a: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+ </a:t>
            </a:r>
            <a:r>
              <a:rPr lang="it-IT" altLang="it-IT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GEM</a:t>
            </a: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1,8 q21</a:t>
            </a:r>
            <a:endParaRPr lang="it-IT" altLang="it-IT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Clr>
                <a:schemeClr val="tx2"/>
              </a:buClr>
              <a:defRPr/>
            </a:pPr>
            <a:endParaRPr lang="it-IT" altLang="it-IT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Clr>
                <a:schemeClr val="tx2"/>
              </a:buClr>
              <a:defRPr/>
            </a:pPr>
            <a:r>
              <a:rPr lang="it-IT" altLang="it-IT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CasellaDiTesto 4"/>
          <p:cNvSpPr txBox="1">
            <a:spLocks noChangeArrowheads="1"/>
          </p:cNvSpPr>
          <p:nvPr/>
        </p:nvSpPr>
        <p:spPr bwMode="auto">
          <a:xfrm>
            <a:off x="4573588" y="2961829"/>
            <a:ext cx="3238500" cy="611187"/>
          </a:xfrm>
          <a:prstGeom prst="rect">
            <a:avLst/>
          </a:prstGeom>
          <a:solidFill>
            <a:srgbClr val="FBFF68">
              <a:alpha val="90000"/>
            </a:srgb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744" tIns="48372" rIns="96744" bIns="48372" anchor="ctr"/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>
              <a:lnSpc>
                <a:spcPct val="95000"/>
              </a:lnSpc>
              <a:buClr>
                <a:srgbClr val="000000"/>
              </a:buClr>
            </a:pPr>
            <a:r>
              <a:rPr lang="it-IT" b="1" dirty="0">
                <a:solidFill>
                  <a:srgbClr val="22228B"/>
                </a:solidFill>
                <a:latin typeface="Arial" charset="0"/>
                <a:cs typeface="Arial" charset="0"/>
              </a:rPr>
              <a:t>PFI= 26 </a:t>
            </a:r>
            <a:r>
              <a:rPr lang="it-IT" b="1" dirty="0" err="1">
                <a:solidFill>
                  <a:srgbClr val="22228B"/>
                </a:solidFill>
                <a:latin typeface="Arial" charset="0"/>
                <a:cs typeface="Arial" charset="0"/>
              </a:rPr>
              <a:t>months</a:t>
            </a:r>
            <a:endParaRPr lang="it-IT" b="1" dirty="0">
              <a:solidFill>
                <a:srgbClr val="22228B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672" y="3706476"/>
            <a:ext cx="3695824" cy="3034892"/>
          </a:xfrm>
          <a:prstGeom prst="rect">
            <a:avLst/>
          </a:prstGeom>
        </p:spPr>
      </p:pic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2343150" y="332656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it-IT" altLang="it-IT" dirty="0">
                <a:latin typeface="Arial" pitchFamily="34" charset="0"/>
                <a:ea typeface="+mn-ea"/>
                <a:cs typeface="+mn-cs"/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35900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291" grpId="0" animBg="1"/>
      <p:bldP spid="6" grpId="0" animBg="1"/>
      <p:bldP spid="2355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323528" y="710694"/>
            <a:ext cx="8466261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buClr>
                <a:schemeClr val="tx2"/>
              </a:buClr>
              <a:defRPr/>
            </a:pPr>
            <a:r>
              <a:rPr lang="it-IT" altLang="it-IT" sz="2000" u="sng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06.2015   - 10.2015: </a:t>
            </a:r>
          </a:p>
          <a:p>
            <a:pPr algn="l" eaLnBrk="1" hangingPunct="1">
              <a:buClr>
                <a:schemeClr val="tx2"/>
              </a:buClr>
              <a:defRPr/>
            </a:pPr>
            <a:endParaRPr lang="it-IT" altLang="it-IT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eaLnBrk="1" hangingPunct="1">
              <a:buClr>
                <a:schemeClr val="tx2"/>
              </a:buClr>
              <a:buFont typeface="Arial"/>
              <a:buChar char="•"/>
              <a:defRPr/>
            </a:pPr>
            <a:r>
              <a:rPr lang="it-IT" altLang="it-IT" sz="20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Carboplatin</a:t>
            </a: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+ </a:t>
            </a:r>
            <a:r>
              <a:rPr lang="it-IT" altLang="it-IT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GEM</a:t>
            </a: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1,8 q21 </a:t>
            </a:r>
            <a:r>
              <a:rPr lang="it-IT" altLang="it-IT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(6 </a:t>
            </a:r>
            <a:r>
              <a:rPr lang="it-IT" altLang="it-IT" sz="20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cycles</a:t>
            </a:r>
            <a:r>
              <a:rPr lang="it-IT" altLang="it-IT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 eaLnBrk="1" hangingPunct="1">
              <a:buClr>
                <a:schemeClr val="tx2"/>
              </a:buClr>
              <a:defRPr/>
            </a:pPr>
            <a:endParaRPr lang="it-IT" altLang="it-IT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eaLnBrk="1" hangingPunct="1">
              <a:buClr>
                <a:schemeClr val="tx2"/>
              </a:buClr>
              <a:buFont typeface="Arial"/>
              <a:buChar char="•"/>
              <a:defRPr/>
            </a:pPr>
            <a:r>
              <a:rPr lang="it-IT" altLang="it-IT" sz="2000" b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633delCBRCA1 (BIC) </a:t>
            </a:r>
            <a:endParaRPr lang="it-IT" altLang="it-IT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Clr>
                <a:schemeClr val="tx2"/>
              </a:buClr>
              <a:defRPr/>
            </a:pPr>
            <a:endParaRPr lang="it-IT" altLang="it-IT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Clr>
                <a:schemeClr val="tx2"/>
              </a:buClr>
              <a:defRPr/>
            </a:pPr>
            <a:endParaRPr lang="it-IT" altLang="it-IT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Clr>
                <a:schemeClr val="tx2"/>
              </a:buClr>
              <a:defRPr/>
            </a:pPr>
            <a:endParaRPr lang="it-IT" altLang="it-IT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5"/>
          <p:cNvSpPr>
            <a:spLocks noChangeArrowheads="1"/>
          </p:cNvSpPr>
          <p:nvPr/>
        </p:nvSpPr>
        <p:spPr bwMode="auto">
          <a:xfrm>
            <a:off x="395536" y="2492896"/>
            <a:ext cx="8250237" cy="528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000066"/>
              </a:buClr>
              <a:buFontTx/>
              <a:buChar char="•"/>
              <a:defRPr/>
            </a:pPr>
            <a:r>
              <a:rPr lang="it-IT" altLang="it-IT" sz="2000" dirty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CT-</a:t>
            </a:r>
            <a:r>
              <a:rPr lang="it-IT" altLang="it-IT" sz="2000" dirty="0" err="1" smtClean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scan</a:t>
            </a: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 </a:t>
            </a:r>
            <a:r>
              <a:rPr lang="it-IT" altLang="it-IT" sz="2000" b="1" dirty="0" err="1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partial</a:t>
            </a:r>
            <a:r>
              <a:rPr lang="it-IT" altLang="it-IT" sz="2000" b="1" dirty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2000" b="1" dirty="0" err="1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response</a:t>
            </a:r>
            <a:endParaRPr lang="it-IT" altLang="it-IT" sz="2000" b="1" dirty="0">
              <a:solidFill>
                <a:srgbClr val="00006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>
            <a:off x="2267744" y="620688"/>
            <a:ext cx="504056" cy="0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2343150" y="44624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it-IT" altLang="it-IT" dirty="0">
                <a:latin typeface="Arial" pitchFamily="34" charset="0"/>
                <a:ea typeface="+mn-ea"/>
                <a:cs typeface="+mn-cs"/>
              </a:rPr>
              <a:t>HISTORY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260351" y="5373216"/>
            <a:ext cx="8488113" cy="116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buClr>
                <a:srgbClr val="000066"/>
              </a:buClr>
              <a:buFontTx/>
              <a:buChar char="•"/>
              <a:defRPr/>
            </a:pP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altLang="it-IT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Begin</a:t>
            </a: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maintenance</a:t>
            </a: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therapy</a:t>
            </a: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it-IT" altLang="it-IT" sz="20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olaparib</a:t>
            </a:r>
            <a:endParaRPr lang="it-IT" altLang="it-IT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Clr>
                <a:srgbClr val="000066"/>
              </a:buClr>
              <a:defRPr/>
            </a:pP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l" eaLnBrk="1" hangingPunct="1">
              <a:lnSpc>
                <a:spcPct val="150000"/>
              </a:lnSpc>
              <a:buClr>
                <a:srgbClr val="000066"/>
              </a:buClr>
              <a:buFontTx/>
              <a:buChar char="•"/>
              <a:defRPr/>
            </a:pP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altLang="it-IT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patient</a:t>
            </a: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still</a:t>
            </a: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on treatment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43384" y="3573016"/>
            <a:ext cx="3240732" cy="132343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  <a:defRPr/>
            </a:pPr>
            <a:r>
              <a:rPr lang="it-IT" sz="2000" dirty="0">
                <a:latin typeface="+mj-lt"/>
                <a:ea typeface="MS PGothic" pitchFamily="34" charset="-128"/>
                <a:cs typeface="+mn-cs"/>
              </a:rPr>
              <a:t>Last </a:t>
            </a:r>
            <a:r>
              <a:rPr lang="it-IT" sz="2000" dirty="0" err="1">
                <a:latin typeface="+mj-lt"/>
                <a:ea typeface="MS PGothic" pitchFamily="34" charset="-128"/>
                <a:cs typeface="+mn-cs"/>
              </a:rPr>
              <a:t>therapy</a:t>
            </a:r>
            <a:r>
              <a:rPr lang="it-IT" sz="2000" dirty="0">
                <a:latin typeface="+mj-lt"/>
                <a:ea typeface="MS PGothic" pitchFamily="34" charset="-128"/>
                <a:cs typeface="+mn-cs"/>
              </a:rPr>
              <a:t> </a:t>
            </a:r>
            <a:r>
              <a:rPr lang="it-IT" sz="2000" dirty="0" err="1">
                <a:latin typeface="+mj-lt"/>
                <a:ea typeface="MS PGothic" pitchFamily="34" charset="-128"/>
                <a:cs typeface="+mn-cs"/>
              </a:rPr>
              <a:t>platinum-based</a:t>
            </a:r>
            <a:endParaRPr lang="it-IT" sz="2000" dirty="0">
              <a:latin typeface="+mj-lt"/>
              <a:ea typeface="MS PGothic" pitchFamily="34" charset="-128"/>
              <a:cs typeface="+mn-cs"/>
            </a:endParaRPr>
          </a:p>
          <a:p>
            <a:pPr marL="285750" indent="-285750" algn="l">
              <a:buFontTx/>
              <a:buChar char="-"/>
              <a:defRPr/>
            </a:pPr>
            <a:r>
              <a:rPr lang="it-IT" sz="2000" dirty="0" err="1">
                <a:latin typeface="+mj-lt"/>
                <a:ea typeface="MS PGothic" pitchFamily="34" charset="-128"/>
                <a:cs typeface="+mn-cs"/>
              </a:rPr>
              <a:t>Response</a:t>
            </a:r>
            <a:r>
              <a:rPr lang="it-IT" sz="2000" dirty="0">
                <a:latin typeface="+mj-lt"/>
                <a:ea typeface="MS PGothic" pitchFamily="34" charset="-128"/>
                <a:cs typeface="+mn-cs"/>
              </a:rPr>
              <a:t> to </a:t>
            </a:r>
            <a:r>
              <a:rPr lang="it-IT" sz="2000" dirty="0" err="1">
                <a:latin typeface="+mj-lt"/>
                <a:ea typeface="MS PGothic" pitchFamily="34" charset="-128"/>
                <a:cs typeface="+mn-cs"/>
              </a:rPr>
              <a:t>platinum</a:t>
            </a:r>
            <a:endParaRPr lang="it-IT" sz="2000" dirty="0">
              <a:latin typeface="+mj-lt"/>
              <a:ea typeface="MS PGothic" pitchFamily="34" charset="-128"/>
              <a:cs typeface="+mn-cs"/>
            </a:endParaRPr>
          </a:p>
          <a:p>
            <a:pPr marL="285750" indent="-285750" algn="l">
              <a:buFontTx/>
              <a:buChar char="-"/>
              <a:defRPr/>
            </a:pPr>
            <a:r>
              <a:rPr lang="it-IT" sz="2000" dirty="0">
                <a:latin typeface="+mj-lt"/>
                <a:ea typeface="MS PGothic" pitchFamily="34" charset="-128"/>
                <a:cs typeface="+mn-cs"/>
              </a:rPr>
              <a:t>BRCA </a:t>
            </a:r>
            <a:r>
              <a:rPr lang="it-IT" sz="2000" dirty="0" err="1">
                <a:latin typeface="+mj-lt"/>
                <a:ea typeface="MS PGothic" pitchFamily="34" charset="-128"/>
                <a:cs typeface="+mn-cs"/>
              </a:rPr>
              <a:t>mutated</a:t>
            </a:r>
            <a:r>
              <a:rPr lang="it-IT" sz="2000" dirty="0">
                <a:latin typeface="+mj-lt"/>
                <a:ea typeface="MS PGothic" pitchFamily="34" charset="-128"/>
                <a:cs typeface="+mn-cs"/>
              </a:rPr>
              <a:t> 1 or 2</a:t>
            </a:r>
          </a:p>
        </p:txBody>
      </p:sp>
      <p:cxnSp>
        <p:nvCxnSpPr>
          <p:cNvPr id="11" name="Connettore 2 10"/>
          <p:cNvCxnSpPr/>
          <p:nvPr/>
        </p:nvCxnSpPr>
        <p:spPr bwMode="auto">
          <a:xfrm>
            <a:off x="4345631" y="4197281"/>
            <a:ext cx="109061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220220" y="3747249"/>
            <a:ext cx="30241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latin typeface="+mj-lt"/>
                <a:ea typeface="MS PGothic" pitchFamily="34" charset="-128"/>
                <a:cs typeface="+mn-cs"/>
              </a:rPr>
              <a:t>Selecting</a:t>
            </a:r>
            <a:r>
              <a:rPr lang="it-IT" dirty="0">
                <a:latin typeface="+mj-lt"/>
                <a:ea typeface="MS PGothic" pitchFamily="34" charset="-128"/>
                <a:cs typeface="+mn-cs"/>
              </a:rPr>
              <a:t> </a:t>
            </a:r>
            <a:r>
              <a:rPr lang="it-IT" dirty="0" err="1">
                <a:latin typeface="+mj-lt"/>
                <a:ea typeface="MS PGothic" pitchFamily="34" charset="-128"/>
                <a:cs typeface="+mn-cs"/>
              </a:rPr>
              <a:t>Olaparib</a:t>
            </a:r>
            <a:endParaRPr lang="it-IT" dirty="0">
              <a:latin typeface="+mj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8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520700" y="692696"/>
            <a:ext cx="8083550" cy="4649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>
              <a:lnSpc>
                <a:spcPct val="155000"/>
              </a:lnSpc>
              <a:buClr>
                <a:srgbClr val="000066"/>
              </a:buClr>
              <a:buFontTx/>
              <a:buChar char="•"/>
            </a:pPr>
            <a:endParaRPr lang="it-IT" sz="2000" dirty="0">
              <a:solidFill>
                <a:srgbClr val="333399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55000"/>
              </a:lnSpc>
              <a:buClr>
                <a:srgbClr val="000066"/>
              </a:buClr>
              <a:buFontTx/>
              <a:buChar char="•"/>
            </a:pPr>
            <a:r>
              <a:rPr lang="en-US" sz="2000" b="1" i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Trabectedin</a:t>
            </a:r>
            <a:r>
              <a:rPr lang="en-US" sz="2000" b="1" i="1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en-US" sz="2000" i="1" dirty="0">
                <a:solidFill>
                  <a:srgbClr val="333399"/>
                </a:solidFill>
                <a:latin typeface="Arial" charset="0"/>
                <a:cs typeface="Arial" charset="0"/>
              </a:rPr>
              <a:t>is more effective in cells lacking functional homologous  </a:t>
            </a:r>
          </a:p>
          <a:p>
            <a:pPr algn="just" eaLnBrk="1" hangingPunct="1">
              <a:lnSpc>
                <a:spcPct val="155000"/>
              </a:lnSpc>
              <a:buClr>
                <a:srgbClr val="000066"/>
              </a:buClr>
            </a:pPr>
            <a:r>
              <a:rPr lang="en-US" sz="2000" i="1" dirty="0">
                <a:solidFill>
                  <a:srgbClr val="333399"/>
                </a:solidFill>
                <a:latin typeface="Arial" charset="0"/>
                <a:cs typeface="Arial" charset="0"/>
              </a:rPr>
              <a:t>recombinant repair (HRR) mechanisms, such as those endowed with </a:t>
            </a:r>
          </a:p>
          <a:p>
            <a:pPr algn="just" eaLnBrk="1" hangingPunct="1">
              <a:lnSpc>
                <a:spcPct val="155000"/>
              </a:lnSpc>
              <a:buClr>
                <a:srgbClr val="000066"/>
              </a:buClr>
            </a:pPr>
            <a:r>
              <a:rPr lang="en-US" sz="2000" i="1" dirty="0">
                <a:solidFill>
                  <a:srgbClr val="333399"/>
                </a:solidFill>
                <a:latin typeface="Arial" charset="0"/>
                <a:cs typeface="Arial" charset="0"/>
              </a:rPr>
              <a:t>BRCA gene mutation.</a:t>
            </a:r>
            <a:r>
              <a:rPr lang="it-IT" sz="2000" i="1" baseline="30000" dirty="0">
                <a:solidFill>
                  <a:srgbClr val="333399"/>
                </a:solidFill>
                <a:latin typeface="Arial" charset="0"/>
                <a:cs typeface="Arial" charset="0"/>
              </a:rPr>
              <a:t>1,2</a:t>
            </a:r>
            <a:r>
              <a:rPr lang="en-US" sz="2000" i="1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lnSpc>
                <a:spcPct val="155000"/>
              </a:lnSpc>
              <a:buClr>
                <a:srgbClr val="000066"/>
              </a:buClr>
              <a:buFontTx/>
              <a:buChar char="•"/>
            </a:pPr>
            <a:endParaRPr lang="en-US" sz="2000" i="1" dirty="0">
              <a:solidFill>
                <a:srgbClr val="333399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55000"/>
              </a:lnSpc>
              <a:buClr>
                <a:srgbClr val="000066"/>
              </a:buClr>
              <a:buFontTx/>
              <a:buChar char="•"/>
            </a:pPr>
            <a:r>
              <a:rPr lang="en-US" sz="2000" b="1" i="1" dirty="0">
                <a:solidFill>
                  <a:srgbClr val="333399"/>
                </a:solidFill>
                <a:latin typeface="Arial" charset="0"/>
                <a:cs typeface="Arial" charset="0"/>
              </a:rPr>
              <a:t>BRCA1-mutated </a:t>
            </a:r>
            <a:r>
              <a:rPr lang="en-US" sz="2000" i="1" dirty="0">
                <a:solidFill>
                  <a:srgbClr val="333399"/>
                </a:solidFill>
                <a:latin typeface="Arial" charset="0"/>
                <a:cs typeface="Arial" charset="0"/>
              </a:rPr>
              <a:t>patients treated with </a:t>
            </a:r>
            <a:r>
              <a:rPr lang="en-US" sz="2000" b="1" i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Trab</a:t>
            </a:r>
            <a:r>
              <a:rPr lang="en-US" sz="2000" b="1" i="1" dirty="0">
                <a:solidFill>
                  <a:srgbClr val="333399"/>
                </a:solidFill>
                <a:latin typeface="Arial" charset="0"/>
                <a:cs typeface="Arial" charset="0"/>
              </a:rPr>
              <a:t>/PLD </a:t>
            </a:r>
            <a:r>
              <a:rPr lang="en-US" sz="2000" i="1" dirty="0">
                <a:solidFill>
                  <a:srgbClr val="333399"/>
                </a:solidFill>
                <a:latin typeface="Arial" charset="0"/>
                <a:cs typeface="Arial" charset="0"/>
              </a:rPr>
              <a:t>showed longer PFS </a:t>
            </a:r>
          </a:p>
          <a:p>
            <a:pPr algn="just" eaLnBrk="1" hangingPunct="1">
              <a:lnSpc>
                <a:spcPct val="155000"/>
              </a:lnSpc>
              <a:buClr>
                <a:srgbClr val="000066"/>
              </a:buClr>
            </a:pPr>
            <a:r>
              <a:rPr lang="en-US" sz="2000" i="1" dirty="0">
                <a:solidFill>
                  <a:srgbClr val="333399"/>
                </a:solidFill>
                <a:latin typeface="Arial" charset="0"/>
                <a:cs typeface="Arial" charset="0"/>
              </a:rPr>
              <a:t>(13.4 </a:t>
            </a:r>
            <a:r>
              <a:rPr lang="en-US" sz="2000" i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vs</a:t>
            </a:r>
            <a:r>
              <a:rPr lang="en-US" sz="2000" i="1" dirty="0">
                <a:solidFill>
                  <a:srgbClr val="333399"/>
                </a:solidFill>
                <a:latin typeface="Arial" charset="0"/>
                <a:cs typeface="Arial" charset="0"/>
              </a:rPr>
              <a:t> 5.5 months; </a:t>
            </a:r>
            <a:r>
              <a:rPr lang="es-ES" sz="2000" i="1" dirty="0">
                <a:solidFill>
                  <a:srgbClr val="333399"/>
                </a:solidFill>
                <a:latin typeface="Arial" charset="0"/>
                <a:cs typeface="Arial" charset="0"/>
              </a:rPr>
              <a:t>p=0.0002) </a:t>
            </a:r>
            <a:r>
              <a:rPr lang="en-US" sz="2000" i="1" dirty="0">
                <a:solidFill>
                  <a:srgbClr val="333399"/>
                </a:solidFill>
                <a:latin typeface="Arial" charset="0"/>
                <a:cs typeface="Arial" charset="0"/>
              </a:rPr>
              <a:t>and OS (27.3 </a:t>
            </a:r>
            <a:r>
              <a:rPr lang="en-US" sz="2000" i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vs</a:t>
            </a:r>
            <a:r>
              <a:rPr lang="en-US" sz="2000" i="1" dirty="0">
                <a:solidFill>
                  <a:srgbClr val="333399"/>
                </a:solidFill>
                <a:latin typeface="Arial" charset="0"/>
                <a:cs typeface="Arial" charset="0"/>
              </a:rPr>
              <a:t> 18.7 months; p=0.0093) compared to PLD.</a:t>
            </a:r>
            <a:r>
              <a:rPr lang="it-IT" sz="2000" i="1" baseline="30000" dirty="0">
                <a:solidFill>
                  <a:srgbClr val="333399"/>
                </a:solidFill>
                <a:latin typeface="Arial" charset="0"/>
                <a:cs typeface="Arial" charset="0"/>
              </a:rPr>
              <a:t>3</a:t>
            </a:r>
            <a:endParaRPr lang="en-US" sz="2000" i="1" baseline="30000" dirty="0">
              <a:solidFill>
                <a:srgbClr val="333399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5000"/>
              </a:lnSpc>
              <a:buClr>
                <a:srgbClr val="000066"/>
              </a:buClr>
              <a:buFont typeface="Arial" charset="0"/>
              <a:buNone/>
            </a:pPr>
            <a:endParaRPr lang="it-IT" sz="1600" dirty="0">
              <a:solidFill>
                <a:srgbClr val="333399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000066"/>
              </a:buClr>
              <a:buFontTx/>
              <a:buChar char="•"/>
            </a:pPr>
            <a:endParaRPr lang="it-IT" sz="1600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35844" name="5 CuadroTexto"/>
          <p:cNvSpPr txBox="1">
            <a:spLocks noChangeArrowheads="1"/>
          </p:cNvSpPr>
          <p:nvPr/>
        </p:nvSpPr>
        <p:spPr bwMode="auto">
          <a:xfrm>
            <a:off x="1591605" y="6309320"/>
            <a:ext cx="7532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Font typeface="+mj-lt" charset="0"/>
              <a:buNone/>
            </a:pPr>
            <a:r>
              <a:rPr lang="it-IT" sz="1200" b="1">
                <a:latin typeface="Arial" charset="0"/>
                <a:cs typeface="Arial" charset="0"/>
              </a:rPr>
              <a:t>1. D'Incalci  2010; Tavecchio 2008; 3. Monk  (2014) ASCO,Abs 99. </a:t>
            </a:r>
          </a:p>
          <a:p>
            <a:pPr algn="r" eaLnBrk="1" hangingPunct="1">
              <a:buFont typeface="+mj-lt" charset="0"/>
              <a:buNone/>
            </a:pPr>
            <a:r>
              <a:rPr lang="it-IT" sz="1200" b="1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8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ttangolo 2"/>
          <p:cNvSpPr>
            <a:spLocks noChangeArrowheads="1"/>
          </p:cNvSpPr>
          <p:nvPr/>
        </p:nvSpPr>
        <p:spPr bwMode="auto">
          <a:xfrm>
            <a:off x="776288" y="131763"/>
            <a:ext cx="7766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latin typeface="Arial" charset="0"/>
                <a:cs typeface="Arial" charset="0"/>
              </a:rPr>
              <a:t>Chemotherapy </a:t>
            </a:r>
            <a:r>
              <a:rPr lang="en-US" b="1" dirty="0">
                <a:latin typeface="Arial" charset="0"/>
                <a:cs typeface="Arial" charset="0"/>
              </a:rPr>
              <a:t>option in </a:t>
            </a:r>
            <a:r>
              <a:rPr lang="en-US" b="1" dirty="0" err="1" smtClean="0">
                <a:latin typeface="Arial" charset="0"/>
                <a:cs typeface="Arial" charset="0"/>
              </a:rPr>
              <a:t>BRCAmut</a:t>
            </a:r>
            <a:endParaRPr lang="it-IT" b="1" dirty="0">
              <a:latin typeface="Arial" charset="0"/>
              <a:cs typeface="Arial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6" t="22729" r="15157" b="10899"/>
          <a:stretch>
            <a:fillRect/>
          </a:stretch>
        </p:blipFill>
        <p:spPr bwMode="auto">
          <a:xfrm>
            <a:off x="2025650" y="2166938"/>
            <a:ext cx="50927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8" name="CasellaDiTesto 1"/>
          <p:cNvSpPr txBox="1">
            <a:spLocks noChangeArrowheads="1"/>
          </p:cNvSpPr>
          <p:nvPr/>
        </p:nvSpPr>
        <p:spPr bwMode="auto">
          <a:xfrm>
            <a:off x="1077913" y="1133475"/>
            <a:ext cx="6954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800">
                <a:latin typeface="Arial" charset="0"/>
                <a:cs typeface="Arial" charset="0"/>
              </a:rPr>
              <a:t>PLD is active in BRCAmut patients with a PFI&lt; 12 months</a:t>
            </a:r>
          </a:p>
        </p:txBody>
      </p:sp>
      <p:sp>
        <p:nvSpPr>
          <p:cNvPr id="31749" name="CasellaDiTesto 5"/>
          <p:cNvSpPr txBox="1">
            <a:spLocks noChangeArrowheads="1"/>
          </p:cNvSpPr>
          <p:nvPr/>
        </p:nvSpPr>
        <p:spPr bwMode="auto">
          <a:xfrm>
            <a:off x="5222875" y="6291263"/>
            <a:ext cx="448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800"/>
              <a:t>S. Kaye et al. J Clin Oncol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t="28190" r="3284" b="17279"/>
          <a:stretch/>
        </p:blipFill>
        <p:spPr bwMode="auto">
          <a:xfrm>
            <a:off x="931333" y="2049016"/>
            <a:ext cx="7394223" cy="33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776288" y="131763"/>
            <a:ext cx="77660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 dirty="0" err="1" smtClean="0">
                <a:latin typeface="Arial" charset="0"/>
                <a:cs typeface="Arial" charset="0"/>
              </a:rPr>
              <a:t>Trabectedin</a:t>
            </a:r>
            <a:r>
              <a:rPr lang="en-US" sz="2200" dirty="0" smtClean="0">
                <a:latin typeface="Arial" charset="0"/>
                <a:cs typeface="Arial" charset="0"/>
              </a:rPr>
              <a:t> in patients with BRCA-mutated and </a:t>
            </a:r>
            <a:r>
              <a:rPr lang="en-US" sz="2200" dirty="0" err="1" smtClean="0">
                <a:latin typeface="Arial" charset="0"/>
                <a:cs typeface="Arial" charset="0"/>
              </a:rPr>
              <a:t>BRCAness</a:t>
            </a:r>
            <a:r>
              <a:rPr lang="en-US" sz="2200" dirty="0" smtClean="0">
                <a:latin typeface="Arial" charset="0"/>
                <a:cs typeface="Arial" charset="0"/>
              </a:rPr>
              <a:t> Phenotype Advanced Ovarian Cancer (AOC): Phase II prospective MITO-15 Study</a:t>
            </a:r>
            <a:endParaRPr lang="it-IT" sz="2200" dirty="0">
              <a:latin typeface="Arial" charset="0"/>
              <a:cs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64088" y="6309320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latin typeface="+mj-lt"/>
              </a:rPr>
              <a:t>Lorusso d, et al. </a:t>
            </a:r>
            <a:r>
              <a:rPr lang="it-IT" sz="1800" dirty="0" err="1" smtClean="0">
                <a:latin typeface="+mj-lt"/>
              </a:rPr>
              <a:t>Ann</a:t>
            </a:r>
            <a:r>
              <a:rPr lang="it-IT" sz="1800" dirty="0" smtClean="0">
                <a:latin typeface="+mj-lt"/>
              </a:rPr>
              <a:t> </a:t>
            </a:r>
            <a:r>
              <a:rPr lang="it-IT" sz="1800" dirty="0" err="1" smtClean="0">
                <a:latin typeface="+mj-lt"/>
              </a:rPr>
              <a:t>Oncol</a:t>
            </a:r>
            <a:r>
              <a:rPr lang="it-IT" sz="1800" dirty="0" smtClean="0">
                <a:latin typeface="+mj-lt"/>
              </a:rPr>
              <a:t>. 2016</a:t>
            </a:r>
            <a:endParaRPr lang="it-IT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5" b="15660"/>
          <a:stretch/>
        </p:blipFill>
        <p:spPr bwMode="auto">
          <a:xfrm>
            <a:off x="467544" y="1610119"/>
            <a:ext cx="8124825" cy="405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776288" y="131763"/>
            <a:ext cx="77660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latin typeface="Arial" charset="0"/>
                <a:cs typeface="Arial" charset="0"/>
              </a:rPr>
              <a:t>Analysis of OVA-301 according to BRCA status</a:t>
            </a:r>
            <a:endParaRPr lang="it-IT" b="1" dirty="0">
              <a:latin typeface="Arial" charset="0"/>
              <a:cs typeface="Arial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976664" y="6309320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 smtClean="0">
                <a:latin typeface="+mj-lt"/>
              </a:rPr>
              <a:t>Monk</a:t>
            </a:r>
            <a:r>
              <a:rPr lang="it-IT" sz="1800" dirty="0" smtClean="0">
                <a:latin typeface="+mj-lt"/>
              </a:rPr>
              <a:t> et al. 2015</a:t>
            </a:r>
            <a:endParaRPr lang="it-IT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 txBox="1">
            <a:spLocks/>
          </p:cNvSpPr>
          <p:nvPr/>
        </p:nvSpPr>
        <p:spPr bwMode="auto">
          <a:xfrm>
            <a:off x="996950" y="295275"/>
            <a:ext cx="69008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ES" dirty="0">
                <a:latin typeface="Arial" charset="0"/>
                <a:cs typeface="Arial" charset="0"/>
              </a:rPr>
              <a:t>Case </a:t>
            </a:r>
            <a:r>
              <a:rPr lang="es-ES" dirty="0" err="1">
                <a:latin typeface="Arial" charset="0"/>
                <a:cs typeface="Arial" charset="0"/>
              </a:rPr>
              <a:t>timeline</a:t>
            </a:r>
            <a:r>
              <a:rPr lang="es-ES" dirty="0">
                <a:latin typeface="Arial" charset="0"/>
                <a:cs typeface="Arial" charset="0"/>
              </a:rPr>
              <a:t> and </a:t>
            </a:r>
            <a:r>
              <a:rPr lang="es-ES" dirty="0" err="1">
                <a:latin typeface="Arial" charset="0"/>
                <a:cs typeface="Arial" charset="0"/>
              </a:rPr>
              <a:t>summary</a:t>
            </a:r>
            <a:endParaRPr lang="es-ES" dirty="0">
              <a:latin typeface="Arial" charset="0"/>
              <a:cs typeface="Arial" charset="0"/>
            </a:endParaRPr>
          </a:p>
        </p:txBody>
      </p:sp>
      <p:sp>
        <p:nvSpPr>
          <p:cNvPr id="5" name="4 Cheurón"/>
          <p:cNvSpPr>
            <a:spLocks noChangeArrowheads="1"/>
          </p:cNvSpPr>
          <p:nvPr/>
        </p:nvSpPr>
        <p:spPr bwMode="auto">
          <a:xfrm>
            <a:off x="430411" y="3225800"/>
            <a:ext cx="1079500" cy="1295400"/>
          </a:xfrm>
          <a:prstGeom prst="chevron">
            <a:avLst>
              <a:gd name="adj" fmla="val 19088"/>
            </a:avLst>
          </a:prstGeom>
          <a:gradFill rotWithShape="1">
            <a:gsLst>
              <a:gs pos="0">
                <a:srgbClr val="00EBA8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sz="800" dirty="0">
              <a:solidFill>
                <a:srgbClr val="00929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5 Cheurón"/>
          <p:cNvSpPr>
            <a:spLocks noChangeArrowheads="1"/>
          </p:cNvSpPr>
          <p:nvPr/>
        </p:nvSpPr>
        <p:spPr bwMode="auto">
          <a:xfrm>
            <a:off x="1438473" y="3225800"/>
            <a:ext cx="1079500" cy="1295400"/>
          </a:xfrm>
          <a:prstGeom prst="chevron">
            <a:avLst>
              <a:gd name="adj" fmla="val 19088"/>
            </a:avLst>
          </a:prstGeom>
          <a:gradFill rotWithShape="1">
            <a:gsLst>
              <a:gs pos="0">
                <a:srgbClr val="00EBA8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sz="800">
              <a:solidFill>
                <a:srgbClr val="00929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6 Cheurón"/>
          <p:cNvSpPr>
            <a:spLocks noChangeArrowheads="1"/>
          </p:cNvSpPr>
          <p:nvPr/>
        </p:nvSpPr>
        <p:spPr bwMode="auto">
          <a:xfrm>
            <a:off x="2446536" y="3225800"/>
            <a:ext cx="1079500" cy="1295400"/>
          </a:xfrm>
          <a:prstGeom prst="chevron">
            <a:avLst>
              <a:gd name="adj" fmla="val 19088"/>
            </a:avLst>
          </a:prstGeom>
          <a:gradFill rotWithShape="1">
            <a:gsLst>
              <a:gs pos="0">
                <a:srgbClr val="00EBA8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sz="800">
              <a:solidFill>
                <a:srgbClr val="00929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Cheurón"/>
          <p:cNvSpPr>
            <a:spLocks noChangeArrowheads="1"/>
          </p:cNvSpPr>
          <p:nvPr/>
        </p:nvSpPr>
        <p:spPr bwMode="auto">
          <a:xfrm>
            <a:off x="3405386" y="3225800"/>
            <a:ext cx="1166812" cy="1295400"/>
          </a:xfrm>
          <a:prstGeom prst="chevron">
            <a:avLst>
              <a:gd name="adj" fmla="val 19088"/>
            </a:avLst>
          </a:prstGeom>
          <a:gradFill rotWithShape="1">
            <a:gsLst>
              <a:gs pos="0">
                <a:srgbClr val="00EBA8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sz="800">
              <a:solidFill>
                <a:srgbClr val="00929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Cheurón"/>
          <p:cNvSpPr>
            <a:spLocks noChangeArrowheads="1"/>
          </p:cNvSpPr>
          <p:nvPr/>
        </p:nvSpPr>
        <p:spPr bwMode="auto">
          <a:xfrm>
            <a:off x="4462661" y="3225800"/>
            <a:ext cx="1081087" cy="1295400"/>
          </a:xfrm>
          <a:prstGeom prst="chevron">
            <a:avLst>
              <a:gd name="adj" fmla="val 19088"/>
            </a:avLst>
          </a:prstGeom>
          <a:gradFill rotWithShape="1">
            <a:gsLst>
              <a:gs pos="0">
                <a:srgbClr val="00EBA8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sz="800" b="1" dirty="0">
              <a:solidFill>
                <a:srgbClr val="00929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9 Cheurón"/>
          <p:cNvSpPr>
            <a:spLocks noChangeArrowheads="1"/>
          </p:cNvSpPr>
          <p:nvPr/>
        </p:nvSpPr>
        <p:spPr bwMode="auto">
          <a:xfrm>
            <a:off x="5470723" y="3225800"/>
            <a:ext cx="1081088" cy="1295400"/>
          </a:xfrm>
          <a:prstGeom prst="chevron">
            <a:avLst>
              <a:gd name="adj" fmla="val 19088"/>
            </a:avLst>
          </a:prstGeom>
          <a:gradFill rotWithShape="1">
            <a:gsLst>
              <a:gs pos="0">
                <a:srgbClr val="00EBA8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endParaRPr lang="es-ES" sz="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10 Cheurón"/>
          <p:cNvSpPr>
            <a:spLocks noChangeArrowheads="1"/>
          </p:cNvSpPr>
          <p:nvPr/>
        </p:nvSpPr>
        <p:spPr bwMode="auto">
          <a:xfrm>
            <a:off x="6478786" y="3225800"/>
            <a:ext cx="1081087" cy="1295400"/>
          </a:xfrm>
          <a:prstGeom prst="chevron">
            <a:avLst>
              <a:gd name="adj" fmla="val 19088"/>
            </a:avLst>
          </a:prstGeom>
          <a:gradFill rotWithShape="1">
            <a:gsLst>
              <a:gs pos="0">
                <a:srgbClr val="00EBA8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sz="800">
              <a:solidFill>
                <a:srgbClr val="00929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11 Cheurón"/>
          <p:cNvSpPr>
            <a:spLocks noChangeArrowheads="1"/>
          </p:cNvSpPr>
          <p:nvPr/>
        </p:nvSpPr>
        <p:spPr bwMode="auto">
          <a:xfrm>
            <a:off x="7486848" y="3225800"/>
            <a:ext cx="1081088" cy="1295400"/>
          </a:xfrm>
          <a:prstGeom prst="chevron">
            <a:avLst>
              <a:gd name="adj" fmla="val 19088"/>
            </a:avLst>
          </a:prstGeom>
          <a:gradFill rotWithShape="1">
            <a:gsLst>
              <a:gs pos="0">
                <a:srgbClr val="00EBA8"/>
              </a:gs>
              <a:gs pos="100000">
                <a:schemeClr val="tx1"/>
              </a:gs>
            </a:gsLst>
            <a:lin ang="16200000"/>
          </a:gra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sz="800">
              <a:solidFill>
                <a:srgbClr val="00929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71" name="13 CuadroTexto"/>
          <p:cNvSpPr txBox="1">
            <a:spLocks noChangeArrowheads="1"/>
          </p:cNvSpPr>
          <p:nvPr/>
        </p:nvSpPr>
        <p:spPr bwMode="auto">
          <a:xfrm>
            <a:off x="423044" y="3424238"/>
            <a:ext cx="12239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ES" sz="1400" b="1">
                <a:solidFill>
                  <a:srgbClr val="FFFFFF"/>
                </a:solidFill>
                <a:cs typeface="Arial" charset="0"/>
              </a:rPr>
              <a:t>1st  line</a:t>
            </a:r>
          </a:p>
          <a:p>
            <a:pPr eaLnBrk="1" hangingPunct="1"/>
            <a:r>
              <a:rPr lang="es-ES" sz="1400" b="1">
                <a:solidFill>
                  <a:srgbClr val="FFFFFF"/>
                </a:solidFill>
                <a:cs typeface="Arial" charset="0"/>
              </a:rPr>
              <a:t> Carbo</a:t>
            </a:r>
          </a:p>
          <a:p>
            <a:pPr eaLnBrk="1" hangingPunct="1"/>
            <a:r>
              <a:rPr lang="es-ES" sz="1400" b="1">
                <a:solidFill>
                  <a:srgbClr val="FFFFFF"/>
                </a:solidFill>
                <a:cs typeface="Arial" charset="0"/>
              </a:rPr>
              <a:t>+taxol</a:t>
            </a:r>
          </a:p>
          <a:p>
            <a:pPr eaLnBrk="1" hangingPunct="1"/>
            <a:r>
              <a:rPr lang="es-ES" sz="1400" b="1">
                <a:solidFill>
                  <a:srgbClr val="FFFFFF"/>
                </a:solidFill>
                <a:cs typeface="Arial" charset="0"/>
              </a:rPr>
              <a:t>6 cycles</a:t>
            </a:r>
          </a:p>
        </p:txBody>
      </p:sp>
      <p:sp>
        <p:nvSpPr>
          <p:cNvPr id="40974" name="16 CuadroTexto"/>
          <p:cNvSpPr txBox="1">
            <a:spLocks noChangeArrowheads="1"/>
          </p:cNvSpPr>
          <p:nvPr/>
        </p:nvSpPr>
        <p:spPr bwMode="auto">
          <a:xfrm>
            <a:off x="1551186" y="3484563"/>
            <a:ext cx="9953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ES" sz="1400" b="1" dirty="0" err="1">
                <a:solidFill>
                  <a:srgbClr val="FFFFFF"/>
                </a:solidFill>
                <a:cs typeface="Arial" charset="0"/>
              </a:rPr>
              <a:t>Relapse</a:t>
            </a:r>
            <a:endParaRPr lang="es-ES" sz="1400" b="1" dirty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r>
              <a:rPr lang="es-ES" sz="1400" b="1" dirty="0">
                <a:solidFill>
                  <a:srgbClr val="FFFFFF"/>
                </a:solidFill>
                <a:cs typeface="Arial" charset="0"/>
              </a:rPr>
              <a:t>PPS</a:t>
            </a:r>
          </a:p>
          <a:p>
            <a:pPr eaLnBrk="1" hangingPunct="1"/>
            <a:r>
              <a:rPr lang="es-ES" sz="1400" b="1" dirty="0" smtClean="0">
                <a:solidFill>
                  <a:srgbClr val="FFFFFF"/>
                </a:solidFill>
                <a:cs typeface="Arial" charset="0"/>
              </a:rPr>
              <a:t>     </a:t>
            </a:r>
            <a:endParaRPr lang="es-ES" sz="1400" b="1" dirty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r>
              <a:rPr lang="es-ES" sz="1400" b="1" dirty="0">
                <a:solidFill>
                  <a:srgbClr val="FFFFFF"/>
                </a:solidFill>
                <a:cs typeface="Arial" charset="0"/>
              </a:rPr>
              <a:t>     </a:t>
            </a:r>
          </a:p>
        </p:txBody>
      </p:sp>
      <p:sp>
        <p:nvSpPr>
          <p:cNvPr id="40976" name="18 CuadroTexto"/>
          <p:cNvSpPr txBox="1">
            <a:spLocks noChangeArrowheads="1"/>
          </p:cNvSpPr>
          <p:nvPr/>
        </p:nvSpPr>
        <p:spPr bwMode="auto">
          <a:xfrm>
            <a:off x="2367433" y="2997200"/>
            <a:ext cx="12239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s-ES" sz="1600" b="1" dirty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endParaRPr lang="es-ES" sz="1400" b="1" dirty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r>
              <a:rPr lang="es-ES" sz="14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s-ES" sz="1400" b="1" dirty="0" err="1">
                <a:solidFill>
                  <a:srgbClr val="FFFFFF"/>
                </a:solidFill>
                <a:cs typeface="Arial" charset="0"/>
              </a:rPr>
              <a:t>Trabectedin</a:t>
            </a:r>
            <a:endParaRPr lang="es-ES" sz="1400" b="1" dirty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r>
              <a:rPr lang="es-ES" sz="1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s-ES" sz="16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s-ES" sz="1400" b="1" dirty="0">
                <a:solidFill>
                  <a:srgbClr val="FFFFFF"/>
                </a:solidFill>
                <a:cs typeface="Arial" charset="0"/>
              </a:rPr>
              <a:t>+ PLD</a:t>
            </a:r>
          </a:p>
          <a:p>
            <a:pPr eaLnBrk="1" hangingPunct="1"/>
            <a:r>
              <a:rPr lang="es-ES" sz="14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s-ES" sz="1400" b="1" dirty="0" smtClean="0">
                <a:solidFill>
                  <a:srgbClr val="FFFFFF"/>
                </a:solidFill>
                <a:cs typeface="Arial" charset="0"/>
              </a:rPr>
              <a:t>10 </a:t>
            </a:r>
            <a:r>
              <a:rPr lang="es-ES" sz="1400" b="1" dirty="0" err="1">
                <a:solidFill>
                  <a:srgbClr val="FFFFFF"/>
                </a:solidFill>
                <a:cs typeface="Arial" charset="0"/>
              </a:rPr>
              <a:t>cycles</a:t>
            </a:r>
            <a:endParaRPr lang="es-ES" sz="1400" b="1" dirty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endParaRPr lang="es-ES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978" name="20 CuadroTexto"/>
          <p:cNvSpPr txBox="1">
            <a:spLocks noChangeArrowheads="1"/>
          </p:cNvSpPr>
          <p:nvPr/>
        </p:nvSpPr>
        <p:spPr bwMode="auto">
          <a:xfrm>
            <a:off x="3443486" y="3046413"/>
            <a:ext cx="122396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s-ES" sz="1600" b="1" dirty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endParaRPr lang="es-ES" sz="1400" b="1" dirty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r>
              <a:rPr lang="es-ES" sz="14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s-ES" sz="1400" b="1" dirty="0" err="1">
                <a:solidFill>
                  <a:srgbClr val="FFFFFF"/>
                </a:solidFill>
                <a:cs typeface="Arial" charset="0"/>
              </a:rPr>
              <a:t>Treatment</a:t>
            </a:r>
            <a:r>
              <a:rPr lang="es-ES" sz="1400" b="1" dirty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es-ES" sz="1400" b="1" dirty="0">
                <a:solidFill>
                  <a:srgbClr val="FFFFFF"/>
                </a:solidFill>
                <a:cs typeface="Arial" charset="0"/>
              </a:rPr>
              <a:t>  </a:t>
            </a:r>
            <a:r>
              <a:rPr lang="es-ES" sz="1400" b="1" dirty="0" err="1" smtClean="0">
                <a:solidFill>
                  <a:srgbClr val="FFFFFF"/>
                </a:solidFill>
                <a:cs typeface="Arial" charset="0"/>
              </a:rPr>
              <a:t>interruption</a:t>
            </a:r>
            <a:r>
              <a:rPr lang="es-ES" sz="1400" b="1" dirty="0" smtClean="0">
                <a:solidFill>
                  <a:srgbClr val="FFFFFF"/>
                </a:solidFill>
                <a:cs typeface="Arial" charset="0"/>
              </a:rPr>
              <a:t>(</a:t>
            </a:r>
            <a:r>
              <a:rPr lang="es-ES" sz="1400" b="1" dirty="0" err="1">
                <a:solidFill>
                  <a:srgbClr val="FFFFFF"/>
                </a:solidFill>
                <a:cs typeface="Arial" charset="0"/>
              </a:rPr>
              <a:t>patient</a:t>
            </a:r>
            <a:r>
              <a:rPr lang="es-ES" sz="1400" b="1" dirty="0">
                <a:solidFill>
                  <a:srgbClr val="FFFFFF"/>
                </a:solidFill>
                <a:cs typeface="Arial" charset="0"/>
              </a:rPr>
              <a:t>  </a:t>
            </a:r>
            <a:r>
              <a:rPr lang="es-ES" sz="1400" b="1" dirty="0" err="1" smtClean="0">
                <a:solidFill>
                  <a:srgbClr val="FFFFFF"/>
                </a:solidFill>
                <a:cs typeface="Arial" charset="0"/>
              </a:rPr>
              <a:t>decision</a:t>
            </a:r>
            <a:r>
              <a:rPr lang="es-ES" sz="1400" b="1" dirty="0">
                <a:solidFill>
                  <a:srgbClr val="FFFFFF"/>
                </a:solidFill>
                <a:cs typeface="Arial" charset="0"/>
              </a:rPr>
              <a:t>)   </a:t>
            </a:r>
          </a:p>
        </p:txBody>
      </p:sp>
      <p:sp>
        <p:nvSpPr>
          <p:cNvPr id="40980" name="22 CuadroTexto"/>
          <p:cNvSpPr txBox="1">
            <a:spLocks noChangeArrowheads="1"/>
          </p:cNvSpPr>
          <p:nvPr/>
        </p:nvSpPr>
        <p:spPr bwMode="auto">
          <a:xfrm>
            <a:off x="4597598" y="3440113"/>
            <a:ext cx="94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s-ES" sz="1400" b="1">
              <a:solidFill>
                <a:srgbClr val="FFFFFF"/>
              </a:solidFill>
              <a:cs typeface="Arial" charset="0"/>
            </a:endParaRPr>
          </a:p>
          <a:p>
            <a:pPr eaLnBrk="1" hangingPunct="1"/>
            <a:r>
              <a:rPr lang="es-ES" sz="1400" b="1">
                <a:solidFill>
                  <a:srgbClr val="FFFFFF"/>
                </a:solidFill>
                <a:cs typeface="Arial" charset="0"/>
              </a:rPr>
              <a:t>  Relapse</a:t>
            </a:r>
          </a:p>
        </p:txBody>
      </p:sp>
      <p:sp>
        <p:nvSpPr>
          <p:cNvPr id="40982" name="24 CuadroTexto"/>
          <p:cNvSpPr txBox="1">
            <a:spLocks noChangeArrowheads="1"/>
          </p:cNvSpPr>
          <p:nvPr/>
        </p:nvSpPr>
        <p:spPr bwMode="auto">
          <a:xfrm>
            <a:off x="5319588" y="3178175"/>
            <a:ext cx="122396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s-ES" sz="1400" b="1" dirty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r>
              <a:rPr lang="es-ES" sz="1400" b="1" dirty="0">
                <a:solidFill>
                  <a:srgbClr val="FFFFFF"/>
                </a:solidFill>
                <a:cs typeface="Arial" charset="0"/>
              </a:rPr>
              <a:t>    </a:t>
            </a:r>
            <a:r>
              <a:rPr lang="es-ES" sz="1400" b="1" dirty="0" err="1">
                <a:solidFill>
                  <a:srgbClr val="FFFFFF"/>
                </a:solidFill>
                <a:cs typeface="Arial" charset="0"/>
              </a:rPr>
              <a:t>Carbo</a:t>
            </a:r>
            <a:endParaRPr lang="es-ES" sz="1400" b="1" dirty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r>
              <a:rPr lang="es-ES" sz="1400" b="1" dirty="0">
                <a:solidFill>
                  <a:srgbClr val="FFFFFF"/>
                </a:solidFill>
                <a:cs typeface="Arial" charset="0"/>
              </a:rPr>
              <a:t>   + </a:t>
            </a:r>
            <a:r>
              <a:rPr lang="es-ES" sz="1400" b="1" dirty="0" err="1" smtClean="0">
                <a:solidFill>
                  <a:srgbClr val="FFFFFF"/>
                </a:solidFill>
                <a:cs typeface="Arial" charset="0"/>
              </a:rPr>
              <a:t>Gem</a:t>
            </a:r>
            <a:endParaRPr lang="es-ES" sz="1600" b="1" dirty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r>
              <a:rPr lang="es-ES" sz="1600" b="1" dirty="0">
                <a:solidFill>
                  <a:srgbClr val="FFFFFF"/>
                </a:solidFill>
                <a:cs typeface="Arial" charset="0"/>
              </a:rPr>
              <a:t>     </a:t>
            </a:r>
            <a:r>
              <a:rPr lang="es-ES" sz="1600" b="1" dirty="0" smtClean="0">
                <a:solidFill>
                  <a:srgbClr val="FFFFFF"/>
                </a:solidFill>
                <a:cs typeface="Arial" charset="0"/>
              </a:rPr>
              <a:t>PR</a:t>
            </a:r>
          </a:p>
          <a:p>
            <a:pPr eaLnBrk="1" hangingPunct="1"/>
            <a:r>
              <a:rPr lang="es-ES" sz="1600" b="1" dirty="0" smtClean="0">
                <a:solidFill>
                  <a:srgbClr val="FFFFFF"/>
                </a:solidFill>
                <a:cs typeface="Arial" charset="0"/>
              </a:rPr>
              <a:t>BRCA </a:t>
            </a:r>
            <a:r>
              <a:rPr lang="es-ES" sz="1600" b="1" dirty="0" err="1" smtClean="0">
                <a:solidFill>
                  <a:srgbClr val="FFFFFF"/>
                </a:solidFill>
                <a:cs typeface="Arial" charset="0"/>
              </a:rPr>
              <a:t>mut</a:t>
            </a:r>
            <a:endParaRPr lang="es-ES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985" name="28 CuadroTexto"/>
          <p:cNvSpPr txBox="1">
            <a:spLocks noChangeArrowheads="1"/>
          </p:cNvSpPr>
          <p:nvPr/>
        </p:nvSpPr>
        <p:spPr bwMode="auto">
          <a:xfrm>
            <a:off x="6399708" y="3278188"/>
            <a:ext cx="122396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s-ES" sz="1600" b="1" dirty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endParaRPr lang="es-ES" sz="1400" b="1" dirty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r>
              <a:rPr lang="es-ES" sz="1400" b="1" dirty="0">
                <a:solidFill>
                  <a:srgbClr val="FFFFFF"/>
                </a:solidFill>
                <a:cs typeface="Arial" charset="0"/>
              </a:rPr>
              <a:t>  </a:t>
            </a:r>
            <a:r>
              <a:rPr lang="es-ES" sz="1400" b="1" dirty="0" err="1">
                <a:solidFill>
                  <a:srgbClr val="FFFFFF"/>
                </a:solidFill>
                <a:cs typeface="Arial" charset="0"/>
              </a:rPr>
              <a:t>Olaparib</a:t>
            </a:r>
            <a:endParaRPr lang="es-ES" sz="1400" b="1" dirty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r>
              <a:rPr lang="es-ES" sz="1600" b="1" dirty="0">
                <a:solidFill>
                  <a:srgbClr val="FFFFFF"/>
                </a:solidFill>
                <a:cs typeface="Arial" charset="0"/>
              </a:rPr>
              <a:t>     </a:t>
            </a:r>
            <a:endParaRPr lang="es-ES" sz="1400" b="1" dirty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r>
              <a:rPr lang="es-ES" sz="1600" b="1" dirty="0">
                <a:solidFill>
                  <a:srgbClr val="FFFFFF"/>
                </a:solidFill>
                <a:cs typeface="Arial" charset="0"/>
              </a:rPr>
              <a:t>      </a:t>
            </a:r>
          </a:p>
        </p:txBody>
      </p:sp>
      <p:sp>
        <p:nvSpPr>
          <p:cNvPr id="40986" name="29 CuadroTexto"/>
          <p:cNvSpPr txBox="1">
            <a:spLocks noChangeArrowheads="1"/>
          </p:cNvSpPr>
          <p:nvPr/>
        </p:nvSpPr>
        <p:spPr bwMode="auto">
          <a:xfrm>
            <a:off x="7524328" y="3330575"/>
            <a:ext cx="100806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s-ES" sz="1600" b="1" dirty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r>
              <a:rPr lang="es-ES" sz="1400" b="1" dirty="0">
                <a:solidFill>
                  <a:srgbClr val="FFFFFF"/>
                </a:solidFill>
                <a:cs typeface="Arial" charset="0"/>
              </a:rPr>
              <a:t>  </a:t>
            </a:r>
            <a:r>
              <a:rPr lang="es-ES" sz="1400" b="1" dirty="0" err="1">
                <a:solidFill>
                  <a:srgbClr val="FFFFFF"/>
                </a:solidFill>
                <a:cs typeface="Arial" charset="0"/>
              </a:rPr>
              <a:t>Patient</a:t>
            </a:r>
            <a:r>
              <a:rPr lang="es-ES" sz="1400" b="1" dirty="0">
                <a:solidFill>
                  <a:srgbClr val="FFFFFF"/>
                </a:solidFill>
                <a:cs typeface="Arial" charset="0"/>
              </a:rPr>
              <a:t>     </a:t>
            </a:r>
            <a:r>
              <a:rPr lang="es-ES" sz="1400" b="1" dirty="0" err="1">
                <a:solidFill>
                  <a:srgbClr val="FFFFFF"/>
                </a:solidFill>
                <a:cs typeface="Arial" charset="0"/>
              </a:rPr>
              <a:t>still</a:t>
            </a:r>
            <a:r>
              <a:rPr lang="es-ES" sz="14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s-ES" sz="1400" b="1" dirty="0" err="1">
                <a:solidFill>
                  <a:srgbClr val="FFFFFF"/>
                </a:solidFill>
                <a:cs typeface="Arial" charset="0"/>
              </a:rPr>
              <a:t>on</a:t>
            </a:r>
            <a:r>
              <a:rPr lang="es-ES" sz="14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s-ES" sz="1400" b="1" dirty="0" err="1">
                <a:solidFill>
                  <a:srgbClr val="FFFFFF"/>
                </a:solidFill>
                <a:cs typeface="Arial" charset="0"/>
              </a:rPr>
              <a:t>treatment</a:t>
            </a:r>
            <a:endParaRPr lang="es-ES" sz="1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" name="31 Flecha derecha"/>
          <p:cNvSpPr>
            <a:spLocks noChangeArrowheads="1"/>
          </p:cNvSpPr>
          <p:nvPr/>
        </p:nvSpPr>
        <p:spPr bwMode="auto">
          <a:xfrm>
            <a:off x="508198" y="2073275"/>
            <a:ext cx="1482725" cy="576263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BFF68"/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s-ES" altLang="es-ES" sz="2000" b="1" dirty="0" smtClean="0">
                <a:solidFill>
                  <a:srgbClr val="16165D"/>
                </a:solidFill>
                <a:latin typeface="Calibri" pitchFamily="34" charset="0"/>
                <a:cs typeface="+mn-cs"/>
              </a:rPr>
              <a:t>PFS 14 m</a:t>
            </a:r>
          </a:p>
        </p:txBody>
      </p:sp>
      <p:sp>
        <p:nvSpPr>
          <p:cNvPr id="34" name="33 Flecha derecha"/>
          <p:cNvSpPr>
            <a:spLocks noChangeArrowheads="1"/>
          </p:cNvSpPr>
          <p:nvPr/>
        </p:nvSpPr>
        <p:spPr bwMode="auto">
          <a:xfrm>
            <a:off x="2811661" y="2073275"/>
            <a:ext cx="2154237" cy="5762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FF68"/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rgbClr val="16165D"/>
                </a:solidFill>
                <a:latin typeface="+mn-lt"/>
                <a:ea typeface="+mn-ea"/>
                <a:cs typeface="+mn-cs"/>
              </a:rPr>
              <a:t>PFS 15 m</a:t>
            </a:r>
          </a:p>
        </p:txBody>
      </p:sp>
      <p:sp>
        <p:nvSpPr>
          <p:cNvPr id="35" name="34 Flecha derecha"/>
          <p:cNvSpPr>
            <a:spLocks noChangeArrowheads="1"/>
          </p:cNvSpPr>
          <p:nvPr/>
        </p:nvSpPr>
        <p:spPr bwMode="auto">
          <a:xfrm>
            <a:off x="5902523" y="2068513"/>
            <a:ext cx="2395538" cy="574675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BFF68"/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s-ES" altLang="es-E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PFS 12 </a:t>
            </a:r>
            <a:r>
              <a:rPr lang="es-ES" altLang="es-ES" sz="20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months</a:t>
            </a:r>
            <a:endParaRPr lang="es-ES" altLang="es-ES" sz="20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41" name="40 Abrir llave"/>
          <p:cNvSpPr>
            <a:spLocks/>
          </p:cNvSpPr>
          <p:nvPr/>
        </p:nvSpPr>
        <p:spPr bwMode="auto">
          <a:xfrm rot="5400000">
            <a:off x="2841029" y="57944"/>
            <a:ext cx="319088" cy="3702050"/>
          </a:xfrm>
          <a:prstGeom prst="leftBrace">
            <a:avLst>
              <a:gd name="adj1" fmla="val 7788"/>
              <a:gd name="adj2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>
              <a:defRPr/>
            </a:pPr>
            <a:endParaRPr lang="es-ES">
              <a:latin typeface="+mn-lt"/>
              <a:ea typeface="+mn-ea"/>
              <a:cs typeface="+mn-cs"/>
            </a:endParaRPr>
          </a:p>
        </p:txBody>
      </p:sp>
      <p:sp>
        <p:nvSpPr>
          <p:cNvPr id="24608" name="41 CuadroTexto"/>
          <p:cNvSpPr txBox="1">
            <a:spLocks noChangeArrowheads="1"/>
          </p:cNvSpPr>
          <p:nvPr/>
        </p:nvSpPr>
        <p:spPr bwMode="auto">
          <a:xfrm>
            <a:off x="682823" y="1146175"/>
            <a:ext cx="4100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ES" sz="1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Platinum</a:t>
            </a:r>
            <a:r>
              <a:rPr lang="es-ES" sz="1800" b="1" dirty="0">
                <a:solidFill>
                  <a:srgbClr val="FFFFFF"/>
                </a:solidFill>
                <a:latin typeface="Arial" charset="0"/>
                <a:cs typeface="Arial" charset="0"/>
              </a:rPr>
              <a:t> Free </a:t>
            </a:r>
            <a:r>
              <a:rPr lang="es-ES" sz="1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Interval</a:t>
            </a:r>
            <a:r>
              <a:rPr lang="es-ES" sz="1800" b="1" dirty="0">
                <a:solidFill>
                  <a:srgbClr val="FFFFFF"/>
                </a:solidFill>
                <a:latin typeface="Arial" charset="0"/>
                <a:cs typeface="Arial" charset="0"/>
              </a:rPr>
              <a:t>: </a:t>
            </a:r>
            <a:r>
              <a:rPr lang="es-ES" sz="1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26 </a:t>
            </a:r>
            <a:r>
              <a:rPr lang="es-ES" sz="1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months</a:t>
            </a:r>
            <a:endParaRPr lang="es-ES" sz="1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467642" y="5008563"/>
            <a:ext cx="2016126" cy="723900"/>
          </a:xfrm>
          <a:prstGeom prst="rect">
            <a:avLst/>
          </a:prstGeom>
          <a:solidFill>
            <a:srgbClr val="3333CC"/>
          </a:solidFill>
          <a:ln w="19050">
            <a:solidFill>
              <a:srgbClr val="FFCC0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Pt comb.</a:t>
            </a:r>
          </a:p>
          <a:p>
            <a:r>
              <a:rPr lang="de-DE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(+Tax, +Gem, +PLD</a:t>
            </a:r>
            <a:r>
              <a:rPr lang="de-DE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2569592" y="4995863"/>
            <a:ext cx="1930400" cy="725487"/>
          </a:xfrm>
          <a:prstGeom prst="rect">
            <a:avLst/>
          </a:prstGeom>
          <a:solidFill>
            <a:srgbClr val="3333CC"/>
          </a:solidFill>
          <a:ln w="19050">
            <a:solidFill>
              <a:srgbClr val="FFCC0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non-Pt </a:t>
            </a:r>
            <a:r>
              <a:rPr lang="de-DE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comb</a:t>
            </a:r>
            <a:r>
              <a:rPr lang="de-DE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r>
              <a:rPr lang="de-DE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de-DE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Trabectedin</a:t>
            </a:r>
            <a:r>
              <a:rPr lang="de-DE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-PLD)</a:t>
            </a: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6620966" y="4995863"/>
            <a:ext cx="1695450" cy="725487"/>
          </a:xfrm>
          <a:prstGeom prst="rect">
            <a:avLst/>
          </a:prstGeom>
          <a:solidFill>
            <a:srgbClr val="3333CC"/>
          </a:solidFill>
          <a:ln w="19050">
            <a:solidFill>
              <a:srgbClr val="FFCC0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PARP </a:t>
            </a:r>
            <a:r>
              <a:rPr lang="de-DE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Inhib</a:t>
            </a:r>
            <a:r>
              <a:rPr lang="de-DE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de-DE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de-DE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eg</a:t>
            </a:r>
            <a:r>
              <a:rPr lang="de-DE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de-DE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Olaparib</a:t>
            </a:r>
            <a:r>
              <a:rPr lang="de-DE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590579" y="4995863"/>
            <a:ext cx="1925637" cy="725487"/>
          </a:xfrm>
          <a:prstGeom prst="rect">
            <a:avLst/>
          </a:prstGeom>
          <a:solidFill>
            <a:srgbClr val="3333CC"/>
          </a:solidFill>
          <a:ln w="19050">
            <a:solidFill>
              <a:srgbClr val="FFCC0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Pt comb.</a:t>
            </a:r>
          </a:p>
          <a:p>
            <a:r>
              <a:rPr lang="de-DE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(+Tax, +Gem, +PLD</a:t>
            </a:r>
            <a:r>
              <a:rPr lang="de-DE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0971" grpId="0"/>
      <p:bldP spid="40974" grpId="0"/>
      <p:bldP spid="40976" grpId="0"/>
      <p:bldP spid="40978" grpId="0"/>
      <p:bldP spid="40980" grpId="0"/>
      <p:bldP spid="40982" grpId="0"/>
      <p:bldP spid="40985" grpId="0"/>
      <p:bldP spid="40986" grpId="0"/>
      <p:bldP spid="32" grpId="0" animBg="1"/>
      <p:bldP spid="34" grpId="0" animBg="1"/>
      <p:bldP spid="35" grpId="0" animBg="1"/>
      <p:bldP spid="41" grpId="0" animBg="1"/>
      <p:bldP spid="24608" grpId="0"/>
      <p:bldP spid="37" grpId="0" animBg="1"/>
      <p:bldP spid="39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1 Título"/>
          <p:cNvSpPr txBox="1">
            <a:spLocks/>
          </p:cNvSpPr>
          <p:nvPr/>
        </p:nvSpPr>
        <p:spPr bwMode="auto">
          <a:xfrm>
            <a:off x="608013" y="295275"/>
            <a:ext cx="69008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ES">
                <a:latin typeface="Arial" charset="0"/>
                <a:cs typeface="Arial" charset="0"/>
              </a:rPr>
              <a:t>CONCLUSIONS</a:t>
            </a:r>
          </a:p>
        </p:txBody>
      </p:sp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461963" y="1352956"/>
            <a:ext cx="8070477" cy="45858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it-IT" sz="2000" i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</a:t>
            </a:r>
            <a:r>
              <a:rPr lang="it-IT" sz="2000" i="1" dirty="0" err="1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linical</a:t>
            </a:r>
            <a:r>
              <a:rPr lang="it-IT" sz="20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20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case of a </a:t>
            </a:r>
            <a:r>
              <a:rPr lang="it-IT" sz="2000" b="1" i="1" dirty="0" err="1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sporadic</a:t>
            </a:r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2000" b="1" i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ovarian</a:t>
            </a:r>
            <a:r>
              <a:rPr lang="it-IT" sz="2000" b="1" i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2000" b="1" i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cancer</a:t>
            </a:r>
            <a:r>
              <a:rPr lang="it-IT" sz="2000" b="1" i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2000" i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patient</a:t>
            </a:r>
            <a:r>
              <a:rPr lang="it-IT" sz="20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with </a:t>
            </a:r>
            <a:r>
              <a:rPr lang="it-IT" sz="2000" i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known</a:t>
            </a:r>
            <a:r>
              <a:rPr lang="it-IT" sz="20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2000" b="1" i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BRCA1</a:t>
            </a:r>
            <a:r>
              <a:rPr lang="it-IT" sz="20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2000" i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mutation</a:t>
            </a:r>
            <a:r>
              <a:rPr lang="it-IT" sz="20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 and </a:t>
            </a:r>
            <a:r>
              <a:rPr lang="it-IT" sz="2000" b="1" i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PPS </a:t>
            </a:r>
            <a:r>
              <a:rPr lang="it-IT" sz="2000" b="1" i="1" dirty="0" err="1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disease</a:t>
            </a:r>
            <a:r>
              <a:rPr lang="it-IT" sz="20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:</a:t>
            </a:r>
            <a:endParaRPr lang="it-IT" sz="2000" i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/>
            <a:endParaRPr lang="it-IT" sz="18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Trabectedin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+ PLD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was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administered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for a long-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term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period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(10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cycles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), and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provided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a long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progression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-free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survival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(15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months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).</a:t>
            </a:r>
          </a:p>
          <a:p>
            <a:pPr eaLnBrk="1" hangingPunct="1">
              <a:buFont typeface="Arial" charset="0"/>
              <a:buChar char="•"/>
            </a:pPr>
            <a:endParaRPr lang="it-IT" sz="18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The </a:t>
            </a:r>
            <a:r>
              <a:rPr lang="it-IT" sz="18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subsequent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platinum-rechallenge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resulted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in a PR </a:t>
            </a:r>
            <a:r>
              <a:rPr lang="it-IT" sz="18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allowing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the </a:t>
            </a:r>
            <a:r>
              <a:rPr lang="it-IT" sz="18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patient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to treatment with </a:t>
            </a:r>
            <a:r>
              <a:rPr lang="it-IT" sz="18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olaparib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Arial" charset="0"/>
              <a:buChar char="•"/>
            </a:pPr>
            <a:endParaRPr lang="it-IT" sz="18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These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results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are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aligned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with the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hypothesis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of the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resensitization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to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platinum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after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treatment with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trab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/PLD in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patients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with PPS and the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higher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efficacy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of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trabectedin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reported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in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BRCAmut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patients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Arial" charset="0"/>
              <a:buChar char="•"/>
            </a:pPr>
            <a:endParaRPr lang="it-IT" sz="18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The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intercalation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of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trabectedin+PLD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before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platinum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rechallenge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has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shown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to be an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effective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strategy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for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BRCAmut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patients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with PPS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disease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thus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increasing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the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options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for an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optimal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sequence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of </a:t>
            </a:r>
            <a:r>
              <a:rPr lang="it-IT" sz="18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treatments</a:t>
            </a:r>
            <a:r>
              <a:rPr lang="it-IT" sz="18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156176" y="616530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latin typeface="+mj-lt"/>
              </a:rPr>
              <a:t>Grazie</a:t>
            </a:r>
            <a:endParaRPr lang="it-IT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tangolo 1"/>
          <p:cNvSpPr>
            <a:spLocks noChangeArrowheads="1"/>
          </p:cNvSpPr>
          <p:nvPr/>
        </p:nvSpPr>
        <p:spPr bwMode="auto">
          <a:xfrm>
            <a:off x="865188" y="1915085"/>
            <a:ext cx="7264400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3EC9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003EC9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03EC9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003EC9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003EC9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3EC9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3EC9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3EC9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3EC9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000" b="1" dirty="0" smtClean="0">
              <a:solidFill>
                <a:srgbClr val="000066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000" b="1" dirty="0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Age</a:t>
            </a:r>
            <a:r>
              <a:rPr lang="it-IT" altLang="it-IT" sz="2000" b="1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= 5</a:t>
            </a:r>
            <a:r>
              <a:rPr lang="it-IT" altLang="it-IT" sz="2000" b="1" dirty="0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7 </a:t>
            </a:r>
            <a:r>
              <a:rPr lang="it-IT" altLang="it-IT" sz="2000" b="1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years old,    Karnofsky PS= 90% </a:t>
            </a:r>
          </a:p>
          <a:p>
            <a:pPr marL="457200" lvl="1" indent="0" algn="just" eaLnBrk="1" hangingPunct="1">
              <a:spcBef>
                <a:spcPct val="0"/>
              </a:spcBef>
              <a:buClr>
                <a:schemeClr val="tx2"/>
              </a:buClr>
              <a:buNone/>
              <a:defRPr/>
            </a:pPr>
            <a:endParaRPr lang="it-IT" altLang="it-IT" sz="2000" dirty="0">
              <a:solidFill>
                <a:srgbClr val="000066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lvl="1" algn="just" eaLnBrk="1" hangingPunct="1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2000" u="sng" dirty="0" err="1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Hypertension</a:t>
            </a:r>
            <a:endParaRPr lang="it-IT" altLang="it-IT" sz="2000" i="1" dirty="0" smtClean="0">
              <a:solidFill>
                <a:srgbClr val="000066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457200" lvl="1" indent="0" algn="just" eaLnBrk="1" hangingPunct="1">
              <a:spcBef>
                <a:spcPct val="0"/>
              </a:spcBef>
              <a:buClr>
                <a:schemeClr val="tx2"/>
              </a:buClr>
              <a:buNone/>
              <a:defRPr/>
            </a:pPr>
            <a:endParaRPr lang="it-IT" altLang="it-IT" sz="2000" dirty="0">
              <a:solidFill>
                <a:srgbClr val="000066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lvl="1" algn="just" eaLnBrk="1" hangingPunct="1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2000" u="sng" dirty="0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No </a:t>
            </a:r>
            <a:r>
              <a:rPr lang="it-IT" altLang="it-IT" sz="2000" u="sng" dirty="0" err="1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Familial</a:t>
            </a:r>
            <a:r>
              <a:rPr lang="it-IT" altLang="it-IT" sz="2000" u="sng" dirty="0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it-IT" altLang="it-IT" sz="2000" u="sng" dirty="0" err="1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cancer</a:t>
            </a:r>
            <a:r>
              <a:rPr lang="it-IT" altLang="it-IT" sz="2000" u="sng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it-IT" altLang="it-IT" sz="2000" u="sng" dirty="0" err="1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history</a:t>
            </a: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    </a:t>
            </a:r>
            <a:endParaRPr lang="it-IT" altLang="it-IT" sz="2000" dirty="0">
              <a:solidFill>
                <a:srgbClr val="000066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457200" lvl="1" indent="0" algn="just" eaLnBrk="1" hangingPunct="1">
              <a:spcBef>
                <a:spcPct val="0"/>
              </a:spcBef>
              <a:buClr>
                <a:schemeClr val="tx2"/>
              </a:buClr>
              <a:buNone/>
              <a:defRPr/>
            </a:pPr>
            <a:endParaRPr lang="it-IT" altLang="it-IT" sz="2000" dirty="0">
              <a:solidFill>
                <a:srgbClr val="000066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lvl="1" algn="just" eaLnBrk="1" hangingPunct="1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2000" u="sng" dirty="0" err="1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Gynecological</a:t>
            </a:r>
            <a:r>
              <a:rPr lang="it-IT" altLang="it-IT" sz="2000" u="sng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it-IT" altLang="it-IT" sz="2000" u="sng" dirty="0" err="1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history</a:t>
            </a:r>
            <a:r>
              <a:rPr lang="it-IT" altLang="it-IT" sz="2000" u="sng" dirty="0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lang="it-IT" altLang="it-IT" sz="2000" dirty="0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it-IT" altLang="it-IT" sz="2000" i="1" dirty="0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first </a:t>
            </a:r>
            <a:r>
              <a:rPr lang="it-IT" altLang="it-IT" sz="2000" i="1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menstruation </a:t>
            </a:r>
            <a:r>
              <a:rPr lang="it-IT" altLang="it-IT" sz="2000" i="1" dirty="0" err="1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age</a:t>
            </a:r>
            <a:r>
              <a:rPr lang="it-IT" altLang="it-IT" sz="2000" i="1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it-IT" altLang="it-IT" sz="2000" i="1" dirty="0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10 years</a:t>
            </a:r>
            <a:r>
              <a:rPr lang="it-IT" altLang="it-IT" sz="2000" i="1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, regular </a:t>
            </a:r>
            <a:r>
              <a:rPr lang="it-IT" altLang="it-IT" sz="2000" i="1" dirty="0" err="1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periods</a:t>
            </a:r>
            <a:r>
              <a:rPr lang="it-IT" altLang="it-IT" sz="2000" i="1" dirty="0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, nulliparous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000" dirty="0">
              <a:solidFill>
                <a:srgbClr val="00868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95" name="Rettangolo 1"/>
          <p:cNvSpPr>
            <a:spLocks noChangeArrowheads="1"/>
          </p:cNvSpPr>
          <p:nvPr/>
        </p:nvSpPr>
        <p:spPr bwMode="auto">
          <a:xfrm>
            <a:off x="2439988" y="2286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it-IT" altLang="it-IT" dirty="0">
                <a:latin typeface="Arial" pitchFamily="34" charset="0"/>
                <a:ea typeface="+mn-ea"/>
                <a:cs typeface="+mn-cs"/>
              </a:rPr>
              <a:t>PATIENT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ttangolo 1"/>
          <p:cNvSpPr>
            <a:spLocks noChangeArrowheads="1"/>
          </p:cNvSpPr>
          <p:nvPr/>
        </p:nvSpPr>
        <p:spPr bwMode="auto">
          <a:xfrm>
            <a:off x="179512" y="908720"/>
            <a:ext cx="8784976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3EC9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003EC9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03EC9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003EC9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003EC9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3EC9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3EC9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3EC9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3EC9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tx2"/>
              </a:buClr>
              <a:buFontTx/>
              <a:buNone/>
              <a:defRPr/>
            </a:pPr>
            <a:r>
              <a:rPr lang="it-IT" altLang="it-IT" sz="1700" b="1" u="sng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09.2012: </a:t>
            </a:r>
            <a:r>
              <a:rPr lang="it-IT" altLang="it-IT" sz="17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severe </a:t>
            </a:r>
            <a:r>
              <a:rPr lang="it-IT" altLang="it-IT" sz="170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dysmenorrhea</a:t>
            </a:r>
            <a:r>
              <a:rPr lang="it-IT" altLang="it-IT" sz="17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lang="it-IT" altLang="it-IT" sz="170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pelvic</a:t>
            </a:r>
            <a:r>
              <a:rPr lang="it-IT" altLang="it-IT" sz="17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it-IT" altLang="it-IT" sz="170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pain</a:t>
            </a:r>
            <a:endParaRPr lang="it-IT" altLang="it-IT" sz="17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2"/>
              </a:buClr>
              <a:buFontTx/>
              <a:buNone/>
              <a:defRPr/>
            </a:pPr>
            <a:r>
              <a:rPr lang="it-IT" altLang="it-IT" sz="17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Clr>
                <a:schemeClr val="tx2"/>
              </a:buClr>
              <a:defRPr/>
            </a:pPr>
            <a:r>
              <a:rPr lang="it-IT" altLang="it-IT" sz="17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CA 125: </a:t>
            </a:r>
            <a:r>
              <a:rPr lang="it-IT" altLang="it-IT" sz="17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258 U/ml</a:t>
            </a:r>
          </a:p>
          <a:p>
            <a:pPr algn="just" eaLnBrk="1" hangingPunct="1">
              <a:spcBef>
                <a:spcPct val="0"/>
              </a:spcBef>
              <a:buClr>
                <a:schemeClr val="tx2"/>
              </a:buClr>
              <a:defRPr/>
            </a:pPr>
            <a:endParaRPr lang="it-IT" altLang="it-IT" sz="17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  <a:buClr>
                <a:schemeClr val="tx2"/>
              </a:buClr>
              <a:defRPr/>
            </a:pPr>
            <a:r>
              <a:rPr lang="it-IT" altLang="it-IT" sz="17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CT-scan: </a:t>
            </a:r>
            <a:r>
              <a:rPr lang="it-IT" altLang="it-IT" sz="17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complex left </a:t>
            </a:r>
            <a:r>
              <a:rPr lang="it-IT" altLang="it-IT" sz="170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pelvic</a:t>
            </a:r>
            <a:r>
              <a:rPr lang="it-IT" altLang="it-IT" sz="17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mass (</a:t>
            </a:r>
            <a:r>
              <a:rPr lang="it-IT" altLang="it-IT" sz="17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82 x 49 x 51 mm)</a:t>
            </a:r>
            <a:r>
              <a:rPr lang="it-IT" altLang="it-IT" sz="17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it-IT" altLang="it-IT" sz="1700" dirty="0" err="1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bilateral</a:t>
            </a:r>
            <a:r>
              <a:rPr lang="it-IT" altLang="it-IT" sz="17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it-IT" altLang="it-IT" sz="1700" dirty="0" err="1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pelvic</a:t>
            </a:r>
            <a:r>
              <a:rPr lang="it-IT" altLang="it-IT" sz="17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it-IT" altLang="it-IT" sz="170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lymphadenopathies</a:t>
            </a:r>
            <a:r>
              <a:rPr lang="it-IT" altLang="it-IT" sz="17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it-IT" altLang="it-IT" sz="170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peritoneal</a:t>
            </a:r>
            <a:r>
              <a:rPr lang="it-IT" altLang="it-IT" sz="17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it-IT" altLang="it-IT" sz="170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carcinomatosis</a:t>
            </a:r>
            <a:r>
              <a:rPr lang="it-IT" altLang="it-IT" sz="17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>
                <a:schemeClr val="tx2"/>
              </a:buClr>
              <a:defRPr/>
            </a:pPr>
            <a:endParaRPr lang="it-IT" altLang="it-IT" sz="8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4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2774390"/>
            <a:ext cx="2914790" cy="3894970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Immagin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6255" y="3356992"/>
            <a:ext cx="3719761" cy="2900731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Rettangolo 1"/>
          <p:cNvSpPr>
            <a:spLocks noChangeArrowheads="1"/>
          </p:cNvSpPr>
          <p:nvPr/>
        </p:nvSpPr>
        <p:spPr bwMode="auto">
          <a:xfrm>
            <a:off x="2454275" y="77788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it-IT" altLang="it-IT" dirty="0">
                <a:latin typeface="Arial" pitchFamily="34" charset="0"/>
                <a:ea typeface="+mn-ea"/>
                <a:cs typeface="+mn-cs"/>
              </a:rPr>
              <a:t>HISTORY</a:t>
            </a:r>
          </a:p>
        </p:txBody>
      </p:sp>
      <p:cxnSp>
        <p:nvCxnSpPr>
          <p:cNvPr id="6" name="Connettore 2 5"/>
          <p:cNvCxnSpPr/>
          <p:nvPr/>
        </p:nvCxnSpPr>
        <p:spPr bwMode="auto">
          <a:xfrm flipH="1" flipV="1">
            <a:off x="3059832" y="4941168"/>
            <a:ext cx="576064" cy="432048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ttore 2 6"/>
          <p:cNvCxnSpPr/>
          <p:nvPr/>
        </p:nvCxnSpPr>
        <p:spPr bwMode="auto">
          <a:xfrm flipH="1">
            <a:off x="6660232" y="5373216"/>
            <a:ext cx="720080" cy="360040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ttangolo 1"/>
          <p:cNvSpPr>
            <a:spLocks noChangeArrowheads="1"/>
          </p:cNvSpPr>
          <p:nvPr/>
        </p:nvSpPr>
        <p:spPr bwMode="auto">
          <a:xfrm>
            <a:off x="889000" y="1073150"/>
            <a:ext cx="7215188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buClr>
                <a:schemeClr val="tx2"/>
              </a:buClr>
              <a:defRPr/>
            </a:pPr>
            <a:r>
              <a:rPr lang="it-IT" altLang="it-IT" sz="1800" b="1" u="sng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10.2012</a:t>
            </a:r>
            <a:r>
              <a:rPr lang="it-IT" altLang="it-IT" sz="1800" b="1" u="sng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 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it-IT" altLang="it-IT" sz="1800" dirty="0" err="1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Laparoscopic</a:t>
            </a:r>
            <a:r>
              <a:rPr lang="it-IT" altLang="it-IT" sz="18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documentation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of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omental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nodules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peritoneal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carcinomatosis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left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adnexal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mass (10 cm maximum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diameter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) </a:t>
            </a:r>
            <a:endParaRPr lang="it-IT" altLang="it-IT" sz="1800" dirty="0" smtClean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buClr>
                <a:schemeClr val="tx2"/>
              </a:buClr>
              <a:defRPr/>
            </a:pPr>
            <a:endParaRPr lang="it-IT" altLang="it-IT" sz="1800" dirty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it-IT" altLang="it-IT" sz="1800" b="1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LPT</a:t>
            </a:r>
            <a:r>
              <a:rPr lang="it-IT" altLang="it-IT" sz="1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Hysterectomy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bilateral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salpingo-oophorectomy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omentectomy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diaphragmatic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peritonectomy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anterior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resection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of the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sigmoid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colon and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rectum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it-IT" altLang="it-IT" sz="1800" dirty="0" err="1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appendectomy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18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 </a:t>
            </a:r>
            <a:r>
              <a:rPr lang="it-IT" altLang="it-IT" sz="1800" dirty="0" err="1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lymphadenectomy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  <a:p>
            <a:pPr algn="just">
              <a:buClr>
                <a:schemeClr val="tx2"/>
              </a:buClr>
              <a:defRPr/>
            </a:pPr>
            <a:r>
              <a:rPr lang="it-IT" altLang="it-IT" sz="1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Residual</a:t>
            </a:r>
            <a:r>
              <a:rPr lang="it-IT" altLang="it-IT" sz="1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1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tumor</a:t>
            </a:r>
            <a:r>
              <a:rPr lang="it-IT" altLang="it-IT" sz="1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=0</a:t>
            </a:r>
          </a:p>
          <a:p>
            <a:pPr algn="just">
              <a:buClr>
                <a:schemeClr val="tx2"/>
              </a:buClr>
              <a:defRPr/>
            </a:pPr>
            <a:endParaRPr lang="it-IT" altLang="it-IT" sz="1800" dirty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buClr>
                <a:schemeClr val="tx2"/>
              </a:buClr>
              <a:defRPr/>
            </a:pPr>
            <a:endParaRPr lang="it-IT" altLang="it-IT" sz="1800" dirty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buClr>
                <a:schemeClr val="tx2"/>
              </a:buClr>
              <a:defRPr/>
            </a:pP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Pathological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examination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 </a:t>
            </a:r>
            <a:r>
              <a:rPr lang="it-IT" altLang="it-IT" sz="1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high-grade </a:t>
            </a:r>
            <a:r>
              <a:rPr lang="it-IT" altLang="it-IT" sz="1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serous</a:t>
            </a:r>
            <a:r>
              <a:rPr lang="it-IT" altLang="it-IT" sz="1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1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ovarian</a:t>
            </a:r>
            <a:r>
              <a:rPr lang="it-IT" altLang="it-IT" sz="1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carcinoma 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with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metastatic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omentum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pelvic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lymph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nodes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1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(FIGO Stage IIIC)</a:t>
            </a:r>
          </a:p>
          <a:p>
            <a:pPr algn="just">
              <a:buClr>
                <a:schemeClr val="tx2"/>
              </a:buClr>
              <a:defRPr/>
            </a:pPr>
            <a:endParaRPr lang="it-IT" altLang="it-IT" sz="1800" b="1" dirty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388" name="Rettangolo 1"/>
          <p:cNvSpPr>
            <a:spLocks noChangeArrowheads="1"/>
          </p:cNvSpPr>
          <p:nvPr/>
        </p:nvSpPr>
        <p:spPr bwMode="auto">
          <a:xfrm>
            <a:off x="2152650" y="320675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it-IT" altLang="it-IT" dirty="0">
                <a:latin typeface="Arial" pitchFamily="34" charset="0"/>
                <a:ea typeface="+mn-ea"/>
                <a:cs typeface="+mn-cs"/>
              </a:rPr>
              <a:t>HISTORY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89000" y="4960938"/>
            <a:ext cx="721518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buClr>
                <a:schemeClr val="tx2"/>
              </a:buClr>
              <a:defRPr/>
            </a:pPr>
            <a:endParaRPr lang="it-IT" altLang="it-IT" sz="1800" dirty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buClr>
                <a:schemeClr val="tx2"/>
              </a:buClr>
              <a:defRPr/>
            </a:pPr>
            <a:r>
              <a:rPr lang="it-IT" altLang="it-IT" sz="1800" b="1" u="sng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11.2012</a:t>
            </a:r>
            <a:r>
              <a:rPr lang="it-IT" altLang="it-IT" sz="1800" b="1" u="sng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</a:t>
            </a:r>
            <a:r>
              <a:rPr lang="it-IT" altLang="it-IT" sz="1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endParaRPr lang="it-IT" altLang="it-IT" sz="1800" b="1" dirty="0" smtClean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buClr>
                <a:schemeClr val="tx2"/>
              </a:buClr>
              <a:defRPr/>
            </a:pP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</a:t>
            </a:r>
            <a:r>
              <a:rPr lang="it-IT" altLang="it-IT" sz="18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ost</a:t>
            </a: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-operative </a:t>
            </a:r>
            <a:r>
              <a:rPr lang="it-IT" altLang="it-IT" sz="18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CT-</a:t>
            </a:r>
            <a:r>
              <a:rPr lang="it-IT" altLang="it-IT" sz="1800" dirty="0" err="1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scan</a:t>
            </a:r>
            <a:r>
              <a:rPr lang="it-IT" altLang="it-IT" sz="18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negative </a:t>
            </a:r>
            <a:endParaRPr lang="it-IT" altLang="it-IT" sz="1800" dirty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buClr>
                <a:schemeClr val="tx2"/>
              </a:buClr>
              <a:defRPr/>
            </a:pPr>
            <a:r>
              <a:rPr lang="it-IT" alt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CA125= 72 U/ml</a:t>
            </a:r>
          </a:p>
          <a:p>
            <a:pPr algn="just">
              <a:buClr>
                <a:schemeClr val="tx2"/>
              </a:buClr>
              <a:defRPr/>
            </a:pPr>
            <a:endParaRPr lang="it-IT" altLang="it-IT" sz="1800" dirty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4071938"/>
            <a:ext cx="3143250" cy="201612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ttangolo 4"/>
          <p:cNvSpPr>
            <a:spLocks noChangeArrowheads="1"/>
          </p:cNvSpPr>
          <p:nvPr/>
        </p:nvSpPr>
        <p:spPr bwMode="auto">
          <a:xfrm>
            <a:off x="338138" y="2263775"/>
            <a:ext cx="8526462" cy="1400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buClr>
                <a:schemeClr val="tx2"/>
              </a:buClr>
              <a:defRPr/>
            </a:pPr>
            <a:r>
              <a:rPr lang="it-IT" altLang="it-IT" sz="1700" b="1" u="sng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01.2014:</a:t>
            </a:r>
            <a:r>
              <a:rPr lang="it-IT" altLang="it-IT" sz="1700" b="1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17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Elevation</a:t>
            </a:r>
            <a:r>
              <a:rPr lang="it-IT" altLang="it-IT" sz="17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17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of </a:t>
            </a:r>
            <a:r>
              <a:rPr lang="it-IT" altLang="it-IT" sz="17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 125: 263 U/ml</a:t>
            </a:r>
          </a:p>
          <a:p>
            <a:pPr algn="just">
              <a:buClr>
                <a:schemeClr val="tx2"/>
              </a:buClr>
              <a:defRPr/>
            </a:pPr>
            <a:endParaRPr lang="it-IT" altLang="it-IT" sz="1700" dirty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buClr>
                <a:schemeClr val="tx2"/>
              </a:buClr>
              <a:defRPr/>
            </a:pPr>
            <a:r>
              <a:rPr lang="es-ES_tradnl" altLang="it-IT" sz="1700" b="1" u="sng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01.2014</a:t>
            </a:r>
            <a:r>
              <a:rPr lang="es-ES_tradnl" altLang="it-IT" sz="1700" b="1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_tradnl" altLang="it-IT" sz="17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CT-</a:t>
            </a:r>
            <a:r>
              <a:rPr lang="es-ES_tradnl" altLang="it-IT" sz="17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scan</a:t>
            </a:r>
            <a:r>
              <a:rPr lang="es-ES_tradnl" altLang="it-IT" sz="17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 </a:t>
            </a:r>
            <a:r>
              <a:rPr lang="es-ES_tradnl" altLang="it-IT" sz="17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abdominal and </a:t>
            </a:r>
            <a:r>
              <a:rPr lang="es-ES_tradnl" altLang="it-IT" sz="17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pelvic</a:t>
            </a:r>
            <a:r>
              <a:rPr lang="es-ES_tradnl" altLang="it-IT" sz="17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_tradnl" altLang="it-IT" sz="17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recurrence</a:t>
            </a:r>
            <a:r>
              <a:rPr lang="es-ES_tradnl" altLang="it-IT" sz="17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of </a:t>
            </a:r>
            <a:r>
              <a:rPr lang="es-ES_tradnl" altLang="it-IT" sz="17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disease</a:t>
            </a:r>
            <a:r>
              <a:rPr lang="es-ES_tradnl" altLang="it-IT" sz="17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(</a:t>
            </a:r>
            <a:r>
              <a:rPr lang="es-ES_tradnl" altLang="it-IT" sz="17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subcutaneous</a:t>
            </a:r>
            <a:r>
              <a:rPr lang="es-ES_tradnl" altLang="it-IT" sz="17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_tradnl" altLang="it-IT" sz="17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nodules</a:t>
            </a:r>
            <a:r>
              <a:rPr lang="es-ES_tradnl" altLang="it-IT" sz="17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of </a:t>
            </a:r>
            <a:r>
              <a:rPr lang="es-ES_tradnl" altLang="it-IT" sz="17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</a:t>
            </a:r>
            <a:r>
              <a:rPr lang="es-ES_tradnl" altLang="it-IT" sz="17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anterior abdominal </a:t>
            </a:r>
            <a:r>
              <a:rPr lang="es-ES_tradnl" altLang="it-IT" sz="17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wall</a:t>
            </a:r>
            <a:r>
              <a:rPr lang="it-IT" altLang="it-IT" sz="17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it-IT" altLang="it-IT" sz="17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peritoneal</a:t>
            </a:r>
            <a:r>
              <a:rPr lang="it-IT" altLang="it-IT" sz="17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17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carcinomatosis</a:t>
            </a:r>
            <a:r>
              <a:rPr lang="es-ES_tradnl" altLang="it-IT" sz="17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), </a:t>
            </a:r>
            <a:r>
              <a:rPr lang="es-ES_tradnl" altLang="it-IT" sz="17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mediastinic</a:t>
            </a:r>
            <a:r>
              <a:rPr lang="es-ES_tradnl" altLang="it-IT" sz="17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_tradnl" altLang="it-IT" sz="17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lymphadenopathies</a:t>
            </a:r>
            <a:r>
              <a:rPr lang="es-ES_tradnl" altLang="it-IT" sz="17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s-ES_tradnl" altLang="it-IT" sz="17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multiple</a:t>
            </a:r>
            <a:r>
              <a:rPr lang="es-ES_tradnl" altLang="it-IT" sz="17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_tradnl" altLang="it-IT" sz="17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subpleuric</a:t>
            </a:r>
            <a:r>
              <a:rPr lang="es-ES_tradnl" altLang="it-IT" sz="17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_tradnl" altLang="it-IT" sz="1700" dirty="0" err="1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nodules</a:t>
            </a:r>
            <a:r>
              <a:rPr lang="it-IT" altLang="it-IT" sz="17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it-IT" sz="17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(PFI=10 </a:t>
            </a:r>
            <a:r>
              <a:rPr lang="it-IT" altLang="it-IT" sz="17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months</a:t>
            </a:r>
            <a:r>
              <a:rPr lang="it-IT" altLang="it-IT" sz="17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)</a:t>
            </a:r>
            <a:endParaRPr lang="es-ES_tradnl" altLang="it-IT" sz="1700" dirty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2253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097338"/>
            <a:ext cx="31051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Immagin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799013"/>
            <a:ext cx="300513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ttangolo 1"/>
          <p:cNvSpPr>
            <a:spLocks noChangeArrowheads="1"/>
          </p:cNvSpPr>
          <p:nvPr/>
        </p:nvSpPr>
        <p:spPr bwMode="auto">
          <a:xfrm>
            <a:off x="2057400" y="2159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it-IT" altLang="it-IT" dirty="0">
                <a:latin typeface="Arial" pitchFamily="34" charset="0"/>
                <a:ea typeface="+mn-ea"/>
                <a:cs typeface="+mn-cs"/>
              </a:rPr>
              <a:t>HISTORY</a:t>
            </a:r>
          </a:p>
        </p:txBody>
      </p:sp>
      <p:sp>
        <p:nvSpPr>
          <p:cNvPr id="17419" name="Rettangolo 1"/>
          <p:cNvSpPr>
            <a:spLocks noChangeArrowheads="1"/>
          </p:cNvSpPr>
          <p:nvPr/>
        </p:nvSpPr>
        <p:spPr bwMode="auto">
          <a:xfrm>
            <a:off x="338138" y="987425"/>
            <a:ext cx="8680450" cy="877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just">
              <a:buClr>
                <a:schemeClr val="tx2"/>
              </a:buClr>
              <a:defRPr/>
            </a:pPr>
            <a:r>
              <a:rPr lang="it-IT" altLang="it-IT" sz="1700" b="1" u="sng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11.2012</a:t>
            </a:r>
            <a:r>
              <a:rPr lang="it-IT" altLang="it-IT" sz="1700" b="1" u="sng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it-IT" altLang="it-IT" sz="17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Carboplatin (AUC 5) and Paclitaxel </a:t>
            </a:r>
            <a:r>
              <a:rPr lang="it-IT" altLang="it-IT" sz="17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(175 mg/m2) x 6  (last </a:t>
            </a:r>
            <a:r>
              <a:rPr lang="it-IT" altLang="it-IT" sz="1700" dirty="0" err="1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cycle</a:t>
            </a:r>
            <a:r>
              <a:rPr lang="it-IT" altLang="it-IT" sz="17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it-IT" altLang="it-IT" sz="17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03/2013)</a:t>
            </a:r>
            <a:endParaRPr lang="it-IT" altLang="it-IT" sz="17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>
              <a:buClr>
                <a:schemeClr val="tx2"/>
              </a:buClr>
              <a:defRPr/>
            </a:pPr>
            <a:endParaRPr lang="it-IT" altLang="it-IT" sz="17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>
              <a:buClr>
                <a:schemeClr val="tx2"/>
              </a:buClr>
              <a:defRPr/>
            </a:pPr>
            <a:r>
              <a:rPr lang="it-IT" altLang="it-IT" sz="1700" b="1" u="sng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04.2013</a:t>
            </a:r>
            <a:r>
              <a:rPr lang="it-IT" altLang="it-IT" sz="17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it-IT" altLang="it-IT" sz="17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CT scan: negative, Ca125= 14 U/ml</a:t>
            </a:r>
          </a:p>
        </p:txBody>
      </p:sp>
      <p:cxnSp>
        <p:nvCxnSpPr>
          <p:cNvPr id="3" name="Connettore 2 2"/>
          <p:cNvCxnSpPr/>
          <p:nvPr/>
        </p:nvCxnSpPr>
        <p:spPr bwMode="auto">
          <a:xfrm flipV="1">
            <a:off x="3275856" y="6237312"/>
            <a:ext cx="1080120" cy="288032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Connettore 2 4"/>
          <p:cNvCxnSpPr/>
          <p:nvPr/>
        </p:nvCxnSpPr>
        <p:spPr bwMode="auto">
          <a:xfrm flipH="1" flipV="1">
            <a:off x="1259632" y="5373216"/>
            <a:ext cx="576064" cy="43204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ttore 2 15"/>
          <p:cNvCxnSpPr/>
          <p:nvPr/>
        </p:nvCxnSpPr>
        <p:spPr bwMode="auto">
          <a:xfrm flipH="1" flipV="1">
            <a:off x="7092280" y="5229200"/>
            <a:ext cx="576064" cy="43204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74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asellaDiTesto 2"/>
          <p:cNvSpPr txBox="1">
            <a:spLocks noChangeArrowheads="1"/>
          </p:cNvSpPr>
          <p:nvPr/>
        </p:nvSpPr>
        <p:spPr bwMode="auto">
          <a:xfrm>
            <a:off x="179512" y="188640"/>
            <a:ext cx="8640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it-IT" b="1" dirty="0" err="1">
                <a:latin typeface="Arial" charset="0"/>
                <a:cs typeface="Arial" charset="0"/>
              </a:rPr>
              <a:t>Factor</a:t>
            </a:r>
            <a:r>
              <a:rPr lang="it-IT" b="1" dirty="0">
                <a:latin typeface="Arial" charset="0"/>
                <a:cs typeface="Arial" charset="0"/>
              </a:rPr>
              <a:t> </a:t>
            </a:r>
            <a:r>
              <a:rPr lang="it-IT" b="1" dirty="0" smtClean="0">
                <a:latin typeface="Arial" charset="0"/>
                <a:cs typeface="Arial" charset="0"/>
              </a:rPr>
              <a:t>for </a:t>
            </a:r>
            <a:r>
              <a:rPr lang="it-IT" b="1" dirty="0" err="1">
                <a:latin typeface="Arial" charset="0"/>
                <a:cs typeface="Arial" charset="0"/>
              </a:rPr>
              <a:t>selecting</a:t>
            </a:r>
            <a:r>
              <a:rPr lang="it-IT" b="1" dirty="0">
                <a:latin typeface="Arial" charset="0"/>
                <a:cs typeface="Arial" charset="0"/>
              </a:rPr>
              <a:t> treatment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3280" y="2422629"/>
            <a:ext cx="2384275" cy="646331"/>
          </a:xfrm>
          <a:prstGeom prst="rect">
            <a:avLst/>
          </a:prstGeom>
          <a:gradFill flip="none" rotWithShape="1">
            <a:gsLst>
              <a:gs pos="0">
                <a:srgbClr val="33CCCC">
                  <a:tint val="66000"/>
                  <a:satMod val="160000"/>
                </a:srgbClr>
              </a:gs>
              <a:gs pos="50000">
                <a:srgbClr val="33CCCC">
                  <a:tint val="44500"/>
                  <a:satMod val="160000"/>
                </a:srgbClr>
              </a:gs>
              <a:gs pos="100000">
                <a:srgbClr val="33CCC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Previous</a:t>
            </a:r>
            <a:r>
              <a:rPr 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treatment and </a:t>
            </a:r>
            <a:r>
              <a:rPr 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result</a:t>
            </a:r>
            <a:endParaRPr lang="it-IT" sz="1800" dirty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609640" y="1484784"/>
            <a:ext cx="2384760" cy="646331"/>
          </a:xfrm>
          <a:prstGeom prst="rect">
            <a:avLst/>
          </a:prstGeom>
          <a:gradFill rotWithShape="1">
            <a:gsLst>
              <a:gs pos="0">
                <a:srgbClr val="90F1F1"/>
              </a:gs>
              <a:gs pos="50000">
                <a:srgbClr val="BCF5F5"/>
              </a:gs>
              <a:gs pos="100000">
                <a:srgbClr val="DFF9F9"/>
              </a:gs>
            </a:gsLst>
            <a:lin ang="8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800">
                <a:solidFill>
                  <a:srgbClr val="002060"/>
                </a:solidFill>
                <a:latin typeface="Arial" charset="0"/>
                <a:cs typeface="Arial" charset="0"/>
              </a:rPr>
              <a:t>Platinum Free Interval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6623750" y="2422847"/>
            <a:ext cx="2113575" cy="646331"/>
          </a:xfrm>
          <a:prstGeom prst="rect">
            <a:avLst/>
          </a:prstGeom>
          <a:gradFill rotWithShape="1">
            <a:gsLst>
              <a:gs pos="0">
                <a:srgbClr val="90F1F1"/>
              </a:gs>
              <a:gs pos="50000">
                <a:srgbClr val="BCF5F5"/>
              </a:gs>
              <a:gs pos="100000">
                <a:srgbClr val="DFF9F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800" dirty="0" err="1">
                <a:solidFill>
                  <a:srgbClr val="002060"/>
                </a:solidFill>
                <a:latin typeface="Arial" charset="0"/>
                <a:cs typeface="Arial" charset="0"/>
              </a:rPr>
              <a:t>Clinical</a:t>
            </a:r>
            <a:r>
              <a:rPr lang="it-IT" sz="1800" dirty="0">
                <a:solidFill>
                  <a:srgbClr val="002060"/>
                </a:solidFill>
                <a:latin typeface="Arial" charset="0"/>
                <a:cs typeface="Arial" charset="0"/>
              </a:rPr>
              <a:t> situation and co-</a:t>
            </a:r>
            <a:r>
              <a:rPr lang="it-IT" sz="1800" dirty="0" err="1">
                <a:solidFill>
                  <a:srgbClr val="002060"/>
                </a:solidFill>
                <a:latin typeface="Arial" charset="0"/>
                <a:cs typeface="Arial" charset="0"/>
              </a:rPr>
              <a:t>morbidities</a:t>
            </a:r>
            <a:endParaRPr lang="it-IT" sz="18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611560" y="4509120"/>
            <a:ext cx="2383342" cy="369332"/>
          </a:xfrm>
          <a:prstGeom prst="rect">
            <a:avLst/>
          </a:prstGeom>
          <a:gradFill rotWithShape="1">
            <a:gsLst>
              <a:gs pos="0">
                <a:srgbClr val="90F1F1"/>
              </a:gs>
              <a:gs pos="50000">
                <a:srgbClr val="BCF5F5"/>
              </a:gs>
              <a:gs pos="100000">
                <a:srgbClr val="DFF9F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800">
                <a:solidFill>
                  <a:srgbClr val="002060"/>
                </a:solidFill>
                <a:latin typeface="Arial" charset="0"/>
                <a:cs typeface="Arial" charset="0"/>
              </a:rPr>
              <a:t>Residual toxicity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444208" y="4293096"/>
            <a:ext cx="2384275" cy="646331"/>
          </a:xfrm>
          <a:prstGeom prst="rect">
            <a:avLst/>
          </a:prstGeom>
          <a:gradFill flip="none" rotWithShape="1">
            <a:gsLst>
              <a:gs pos="0">
                <a:srgbClr val="33CCCC">
                  <a:tint val="66000"/>
                  <a:satMod val="160000"/>
                </a:srgbClr>
              </a:gs>
              <a:gs pos="50000">
                <a:srgbClr val="33CCCC">
                  <a:tint val="44500"/>
                  <a:satMod val="160000"/>
                </a:srgbClr>
              </a:gs>
              <a:gs pos="100000">
                <a:srgbClr val="33CCC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Desire and </a:t>
            </a:r>
            <a:r>
              <a:rPr lang="it-IT" sz="1800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expectations</a:t>
            </a:r>
            <a:endParaRPr lang="it-IT" sz="1800" dirty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1831490" y="5663207"/>
            <a:ext cx="2384761" cy="646331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800">
                <a:solidFill>
                  <a:srgbClr val="002060"/>
                </a:solidFill>
                <a:latin typeface="Arial" charset="0"/>
                <a:cs typeface="Arial" charset="0"/>
              </a:rPr>
              <a:t>Sites of disease and extension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5215698" y="5807223"/>
            <a:ext cx="2383342" cy="36933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800">
                <a:solidFill>
                  <a:srgbClr val="002060"/>
                </a:solidFill>
                <a:latin typeface="Arial" charset="0"/>
                <a:cs typeface="Arial" charset="0"/>
              </a:rPr>
              <a:t>BRCA?</a:t>
            </a:r>
          </a:p>
        </p:txBody>
      </p:sp>
      <p:pic>
        <p:nvPicPr>
          <p:cNvPr id="14" name="Picture 3" descr="punto interrogativo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r="-3605" b="13119"/>
          <a:stretch/>
        </p:blipFill>
        <p:spPr bwMode="auto">
          <a:xfrm>
            <a:off x="3469872" y="2592179"/>
            <a:ext cx="2614295" cy="19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 bwMode="auto">
          <a:xfrm>
            <a:off x="3131840" y="1268760"/>
            <a:ext cx="3312368" cy="10801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a destra 1"/>
          <p:cNvSpPr/>
          <p:nvPr/>
        </p:nvSpPr>
        <p:spPr>
          <a:xfrm>
            <a:off x="588963" y="1089025"/>
            <a:ext cx="8229600" cy="270668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654050" y="2106613"/>
            <a:ext cx="1727200" cy="646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800">
                <a:solidFill>
                  <a:srgbClr val="000066"/>
                </a:solidFill>
                <a:latin typeface="Arial" charset="0"/>
                <a:cs typeface="Arial" charset="0"/>
              </a:rPr>
              <a:t>Refractory</a:t>
            </a:r>
          </a:p>
          <a:p>
            <a:r>
              <a:rPr lang="it-IT" sz="1800">
                <a:solidFill>
                  <a:srgbClr val="000066"/>
                </a:solidFill>
                <a:latin typeface="Arial" charset="0"/>
                <a:cs typeface="Arial" charset="0"/>
              </a:rPr>
              <a:t>(&lt;4 weeks)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2432050" y="2106613"/>
            <a:ext cx="1728788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800">
                <a:solidFill>
                  <a:srgbClr val="000066"/>
                </a:solidFill>
                <a:latin typeface="Arial" charset="0"/>
                <a:cs typeface="Arial" charset="0"/>
              </a:rPr>
              <a:t>Resistent </a:t>
            </a:r>
          </a:p>
          <a:p>
            <a:r>
              <a:rPr lang="it-IT" sz="1800">
                <a:solidFill>
                  <a:srgbClr val="000066"/>
                </a:solidFill>
                <a:latin typeface="Arial" charset="0"/>
                <a:cs typeface="Arial" charset="0"/>
              </a:rPr>
              <a:t>(&lt;6 months)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4225925" y="1944688"/>
            <a:ext cx="1728788" cy="9223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800">
                <a:solidFill>
                  <a:srgbClr val="000066"/>
                </a:solidFill>
                <a:latin typeface="Arial" charset="0"/>
                <a:cs typeface="Arial" charset="0"/>
              </a:rPr>
              <a:t>Partially</a:t>
            </a:r>
          </a:p>
          <a:p>
            <a:r>
              <a:rPr lang="it-IT" sz="1800">
                <a:solidFill>
                  <a:srgbClr val="000066"/>
                </a:solidFill>
                <a:latin typeface="Arial" charset="0"/>
                <a:cs typeface="Arial" charset="0"/>
              </a:rPr>
              <a:t>Sensitive</a:t>
            </a:r>
          </a:p>
          <a:p>
            <a:r>
              <a:rPr lang="it-IT" sz="1800">
                <a:solidFill>
                  <a:srgbClr val="000066"/>
                </a:solidFill>
                <a:latin typeface="Arial" charset="0"/>
                <a:cs typeface="Arial" charset="0"/>
              </a:rPr>
              <a:t>(6-12 months)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6056313" y="1949450"/>
            <a:ext cx="1728787" cy="9239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800">
                <a:solidFill>
                  <a:srgbClr val="000066"/>
                </a:solidFill>
                <a:latin typeface="Arial" charset="0"/>
                <a:cs typeface="Arial" charset="0"/>
              </a:rPr>
              <a:t>Fully</a:t>
            </a:r>
          </a:p>
          <a:p>
            <a:r>
              <a:rPr lang="it-IT" sz="1800">
                <a:solidFill>
                  <a:srgbClr val="000066"/>
                </a:solidFill>
                <a:latin typeface="Arial" charset="0"/>
                <a:cs typeface="Arial" charset="0"/>
              </a:rPr>
              <a:t>Sensitive</a:t>
            </a:r>
          </a:p>
          <a:p>
            <a:r>
              <a:rPr lang="it-IT" sz="1800">
                <a:solidFill>
                  <a:srgbClr val="000066"/>
                </a:solidFill>
                <a:latin typeface="Arial" charset="0"/>
                <a:cs typeface="Arial" charset="0"/>
              </a:rPr>
              <a:t>(&gt;12 months)</a:t>
            </a:r>
          </a:p>
        </p:txBody>
      </p:sp>
      <p:sp>
        <p:nvSpPr>
          <p:cNvPr id="4" name="Ovale 3"/>
          <p:cNvSpPr/>
          <p:nvPr/>
        </p:nvSpPr>
        <p:spPr>
          <a:xfrm>
            <a:off x="4097338" y="1741488"/>
            <a:ext cx="2078037" cy="1327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654050" y="3795713"/>
            <a:ext cx="3190875" cy="20304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800" dirty="0" err="1">
                <a:latin typeface="Arial" charset="0"/>
                <a:cs typeface="Arial" charset="0"/>
              </a:rPr>
              <a:t>Sequential</a:t>
            </a:r>
            <a:r>
              <a:rPr lang="it-IT" sz="1800" dirty="0">
                <a:latin typeface="Arial" charset="0"/>
                <a:cs typeface="Arial" charset="0"/>
              </a:rPr>
              <a:t> </a:t>
            </a:r>
          </a:p>
          <a:p>
            <a:r>
              <a:rPr lang="it-IT" sz="1800" dirty="0" err="1">
                <a:latin typeface="Arial" charset="0"/>
                <a:cs typeface="Arial" charset="0"/>
              </a:rPr>
              <a:t>Monotherapy</a:t>
            </a:r>
            <a:endParaRPr lang="it-IT" sz="1800" dirty="0">
              <a:latin typeface="Arial" charset="0"/>
              <a:cs typeface="Arial" charset="0"/>
            </a:endParaRPr>
          </a:p>
          <a:p>
            <a:endParaRPr lang="it-IT" sz="1800" dirty="0">
              <a:latin typeface="Arial" charset="0"/>
              <a:cs typeface="Arial" charset="0"/>
            </a:endParaRPr>
          </a:p>
          <a:p>
            <a:r>
              <a:rPr lang="it-IT" sz="1800" dirty="0" err="1" smtClean="0">
                <a:latin typeface="Arial" charset="0"/>
                <a:cs typeface="Arial" charset="0"/>
              </a:rPr>
              <a:t>Paclitaxel</a:t>
            </a:r>
            <a:endParaRPr lang="it-IT" sz="1800" dirty="0">
              <a:latin typeface="Arial" charset="0"/>
              <a:cs typeface="Arial" charset="0"/>
            </a:endParaRPr>
          </a:p>
          <a:p>
            <a:r>
              <a:rPr lang="it-IT" sz="1800" dirty="0" smtClean="0">
                <a:latin typeface="Arial" charset="0"/>
                <a:cs typeface="Arial" charset="0"/>
              </a:rPr>
              <a:t>PLD</a:t>
            </a:r>
            <a:endParaRPr lang="it-IT" sz="1800" dirty="0">
              <a:latin typeface="Arial" charset="0"/>
              <a:cs typeface="Arial" charset="0"/>
            </a:endParaRPr>
          </a:p>
          <a:p>
            <a:r>
              <a:rPr lang="it-IT" sz="1800" dirty="0" err="1" smtClean="0">
                <a:latin typeface="Arial" charset="0"/>
                <a:cs typeface="Arial" charset="0"/>
              </a:rPr>
              <a:t>Topotecan</a:t>
            </a:r>
            <a:endParaRPr lang="it-IT" sz="1800" dirty="0">
              <a:latin typeface="Arial" charset="0"/>
              <a:cs typeface="Arial" charset="0"/>
            </a:endParaRPr>
          </a:p>
          <a:p>
            <a:r>
              <a:rPr lang="it-IT" sz="1800" dirty="0" err="1" smtClean="0">
                <a:latin typeface="Arial" charset="0"/>
                <a:cs typeface="Arial" charset="0"/>
              </a:rPr>
              <a:t>Gemcitabine</a:t>
            </a:r>
            <a:endParaRPr lang="it-IT" sz="1800" dirty="0">
              <a:latin typeface="Arial" charset="0"/>
              <a:cs typeface="Arial" charset="0"/>
            </a:endParaRP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3983038" y="3808413"/>
            <a:ext cx="1971675" cy="1476375"/>
          </a:xfrm>
          <a:prstGeom prst="rect">
            <a:avLst/>
          </a:prstGeom>
          <a:solidFill>
            <a:srgbClr val="92D050"/>
          </a:solid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800" dirty="0">
                <a:solidFill>
                  <a:srgbClr val="000066"/>
                </a:solidFill>
                <a:latin typeface="Arial" charset="0"/>
                <a:cs typeface="Arial" charset="0"/>
              </a:rPr>
              <a:t>Non-</a:t>
            </a:r>
            <a:r>
              <a:rPr lang="it-IT" sz="1800" dirty="0" err="1">
                <a:solidFill>
                  <a:srgbClr val="000066"/>
                </a:solidFill>
                <a:latin typeface="Arial" charset="0"/>
                <a:cs typeface="Arial" charset="0"/>
              </a:rPr>
              <a:t>platinum</a:t>
            </a:r>
            <a:endParaRPr lang="it-IT" sz="18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r>
              <a:rPr lang="it-IT" sz="1800" dirty="0" err="1">
                <a:solidFill>
                  <a:srgbClr val="000066"/>
                </a:solidFill>
                <a:latin typeface="Arial" charset="0"/>
                <a:cs typeface="Arial" charset="0"/>
              </a:rPr>
              <a:t>combination</a:t>
            </a:r>
            <a:endParaRPr lang="it-IT" sz="18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endParaRPr lang="it-IT" sz="18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r>
              <a:rPr lang="it-IT" sz="1800" dirty="0" err="1" smtClean="0">
                <a:solidFill>
                  <a:srgbClr val="000066"/>
                </a:solidFill>
                <a:latin typeface="Arial" charset="0"/>
                <a:cs typeface="Arial" charset="0"/>
              </a:rPr>
              <a:t>Trabectedin</a:t>
            </a:r>
            <a:r>
              <a:rPr lang="it-IT" sz="18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>
                <a:solidFill>
                  <a:srgbClr val="000066"/>
                </a:solidFill>
                <a:latin typeface="Arial" charset="0"/>
                <a:cs typeface="Arial" charset="0"/>
              </a:rPr>
              <a:t>and PLD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6113463" y="3810000"/>
            <a:ext cx="1925637" cy="1754188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800" dirty="0" err="1">
                <a:latin typeface="Arial" charset="0"/>
                <a:cs typeface="Arial" charset="0"/>
              </a:rPr>
              <a:t>Carboplatin</a:t>
            </a:r>
            <a:endParaRPr lang="it-IT" sz="1800" dirty="0">
              <a:latin typeface="Arial" charset="0"/>
              <a:cs typeface="Arial" charset="0"/>
            </a:endParaRPr>
          </a:p>
          <a:p>
            <a:r>
              <a:rPr lang="it-IT" sz="1800" dirty="0" err="1">
                <a:latin typeface="Arial" charset="0"/>
                <a:cs typeface="Arial" charset="0"/>
              </a:rPr>
              <a:t>combination</a:t>
            </a:r>
            <a:endParaRPr lang="it-IT" sz="1800" dirty="0">
              <a:latin typeface="Arial" charset="0"/>
              <a:cs typeface="Arial" charset="0"/>
            </a:endParaRPr>
          </a:p>
          <a:p>
            <a:endParaRPr lang="it-IT" sz="1800" dirty="0">
              <a:latin typeface="Arial" charset="0"/>
              <a:cs typeface="Arial" charset="0"/>
            </a:endParaRPr>
          </a:p>
          <a:p>
            <a:r>
              <a:rPr lang="it-IT" sz="1800" dirty="0" err="1" smtClean="0">
                <a:latin typeface="Arial" charset="0"/>
                <a:cs typeface="Arial" charset="0"/>
              </a:rPr>
              <a:t>Paclitaxel</a:t>
            </a:r>
            <a:endParaRPr lang="it-IT" sz="1800" dirty="0">
              <a:latin typeface="Arial" charset="0"/>
              <a:cs typeface="Arial" charset="0"/>
            </a:endParaRPr>
          </a:p>
          <a:p>
            <a:r>
              <a:rPr lang="it-IT" sz="1800" dirty="0" smtClean="0">
                <a:latin typeface="Arial" charset="0"/>
                <a:cs typeface="Arial" charset="0"/>
              </a:rPr>
              <a:t>PLD</a:t>
            </a:r>
            <a:endParaRPr lang="it-IT" sz="1800" dirty="0">
              <a:latin typeface="Arial" charset="0"/>
              <a:cs typeface="Arial" charset="0"/>
            </a:endParaRPr>
          </a:p>
          <a:p>
            <a:r>
              <a:rPr lang="it-IT" sz="1800" dirty="0" err="1" smtClean="0">
                <a:latin typeface="Arial" charset="0"/>
                <a:cs typeface="Arial" charset="0"/>
              </a:rPr>
              <a:t>Gemcitabine</a:t>
            </a:r>
            <a:endParaRPr lang="it-IT" sz="1800" dirty="0">
              <a:latin typeface="Arial" charset="0"/>
              <a:cs typeface="Arial" charset="0"/>
            </a:endParaRPr>
          </a:p>
        </p:txBody>
      </p:sp>
      <p:sp>
        <p:nvSpPr>
          <p:cNvPr id="26635" name="CasellaDiTesto 13"/>
          <p:cNvSpPr txBox="1">
            <a:spLocks noChangeArrowheads="1"/>
          </p:cNvSpPr>
          <p:nvPr/>
        </p:nvSpPr>
        <p:spPr bwMode="auto">
          <a:xfrm>
            <a:off x="1753989" y="174625"/>
            <a:ext cx="5410299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it-IT" b="1" dirty="0">
                <a:latin typeface="Arial" charset="0"/>
                <a:cs typeface="Arial" charset="0"/>
              </a:rPr>
              <a:t>Treatment </a:t>
            </a:r>
            <a:r>
              <a:rPr lang="it-IT" b="1" dirty="0" err="1">
                <a:latin typeface="Arial" charset="0"/>
                <a:cs typeface="Arial" charset="0"/>
              </a:rPr>
              <a:t>according</a:t>
            </a:r>
            <a:r>
              <a:rPr lang="it-IT" b="1" dirty="0">
                <a:latin typeface="Arial" charset="0"/>
                <a:cs typeface="Arial" charset="0"/>
              </a:rPr>
              <a:t> to </a:t>
            </a:r>
            <a:r>
              <a:rPr lang="it-IT" b="1" dirty="0" err="1">
                <a:latin typeface="Arial" charset="0"/>
                <a:cs typeface="Arial" charset="0"/>
              </a:rPr>
              <a:t>platinum</a:t>
            </a:r>
            <a:r>
              <a:rPr lang="it-IT" b="1" dirty="0">
                <a:latin typeface="Arial" charset="0"/>
                <a:cs typeface="Arial" charset="0"/>
              </a:rPr>
              <a:t>-free </a:t>
            </a:r>
            <a:r>
              <a:rPr lang="it-IT" b="1" dirty="0" err="1">
                <a:latin typeface="Arial" charset="0"/>
                <a:cs typeface="Arial" charset="0"/>
              </a:rPr>
              <a:t>interval</a:t>
            </a:r>
            <a:endParaRPr lang="it-IT" b="1" dirty="0">
              <a:latin typeface="Arial" charset="0"/>
              <a:cs typeface="Arial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5153025" y="3068638"/>
            <a:ext cx="0" cy="7270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4" grpId="0" animBg="1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t="22835" r="17119" b="23530"/>
          <a:stretch/>
        </p:blipFill>
        <p:spPr bwMode="auto">
          <a:xfrm>
            <a:off x="107504" y="345711"/>
            <a:ext cx="5184576" cy="293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asellaDiTesto 13"/>
          <p:cNvSpPr txBox="1">
            <a:spLocks noChangeArrowheads="1"/>
          </p:cNvSpPr>
          <p:nvPr/>
        </p:nvSpPr>
        <p:spPr bwMode="auto">
          <a:xfrm>
            <a:off x="4082652" y="390143"/>
            <a:ext cx="6249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it-IT" sz="2400" b="1" dirty="0" err="1" smtClean="0">
                <a:latin typeface="Arial" charset="0"/>
                <a:cs typeface="Arial" charset="0"/>
              </a:rPr>
              <a:t>Clinical</a:t>
            </a:r>
            <a:r>
              <a:rPr lang="it-IT" sz="2400" b="1" dirty="0" smtClean="0">
                <a:latin typeface="Arial" charset="0"/>
                <a:cs typeface="Arial" charset="0"/>
              </a:rPr>
              <a:t> </a:t>
            </a:r>
            <a:r>
              <a:rPr lang="it-IT" sz="2400" b="1" dirty="0" err="1" smtClean="0">
                <a:latin typeface="Arial" charset="0"/>
                <a:cs typeface="Arial" charset="0"/>
              </a:rPr>
              <a:t>Observation</a:t>
            </a:r>
            <a:r>
              <a:rPr lang="it-IT" sz="2400" b="1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it-IT" sz="2400" b="1" dirty="0" smtClean="0">
                <a:latin typeface="Arial" charset="0"/>
                <a:cs typeface="Arial" charset="0"/>
              </a:rPr>
              <a:t>in OVA-301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364088" y="1038215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>
              <a:latin typeface="Arial" charset="0"/>
              <a:cs typeface="Arial" charset="0"/>
            </a:endParaRPr>
          </a:p>
          <a:p>
            <a:r>
              <a:rPr lang="it-IT" sz="2000" dirty="0" err="1" smtClean="0">
                <a:latin typeface="Arial" charset="0"/>
                <a:cs typeface="Arial" charset="0"/>
              </a:rPr>
              <a:t>Patients</a:t>
            </a:r>
            <a:r>
              <a:rPr lang="it-IT" sz="2000" dirty="0" smtClean="0">
                <a:latin typeface="Arial" charset="0"/>
                <a:cs typeface="Arial" charset="0"/>
              </a:rPr>
              <a:t> with PFI 6-12 </a:t>
            </a:r>
            <a:r>
              <a:rPr lang="it-IT" sz="2000" dirty="0" err="1" smtClean="0">
                <a:latin typeface="Arial" charset="0"/>
                <a:cs typeface="Arial" charset="0"/>
              </a:rPr>
              <a:t>mo</a:t>
            </a:r>
            <a:r>
              <a:rPr lang="it-IT" sz="2000" dirty="0" smtClean="0">
                <a:latin typeface="Arial" charset="0"/>
                <a:cs typeface="Arial" charset="0"/>
              </a:rPr>
              <a:t> relapse </a:t>
            </a:r>
            <a:r>
              <a:rPr lang="it-IT" sz="2000" dirty="0" err="1" smtClean="0">
                <a:latin typeface="Arial" charset="0"/>
                <a:cs typeface="Arial" charset="0"/>
              </a:rPr>
              <a:t>treated</a:t>
            </a:r>
            <a:r>
              <a:rPr lang="it-IT" sz="2000" dirty="0" smtClean="0">
                <a:latin typeface="Arial" charset="0"/>
                <a:cs typeface="Arial" charset="0"/>
              </a:rPr>
              <a:t> with </a:t>
            </a:r>
            <a:r>
              <a:rPr lang="it-IT" sz="2000" dirty="0" err="1" smtClean="0">
                <a:latin typeface="Arial" charset="0"/>
                <a:cs typeface="Arial" charset="0"/>
              </a:rPr>
              <a:t>Trabectedin</a:t>
            </a:r>
            <a:r>
              <a:rPr lang="it-IT" sz="2000" dirty="0" smtClean="0">
                <a:latin typeface="Arial" charset="0"/>
                <a:cs typeface="Arial" charset="0"/>
              </a:rPr>
              <a:t>-PLD </a:t>
            </a:r>
            <a:r>
              <a:rPr lang="it-IT" sz="2000" dirty="0" err="1" smtClean="0">
                <a:latin typeface="Arial" charset="0"/>
                <a:cs typeface="Arial" charset="0"/>
              </a:rPr>
              <a:t>followed</a:t>
            </a:r>
            <a:r>
              <a:rPr lang="it-IT" sz="2000" dirty="0" smtClean="0">
                <a:latin typeface="Arial" charset="0"/>
                <a:cs typeface="Arial" charset="0"/>
              </a:rPr>
              <a:t> by Platinum </a:t>
            </a:r>
            <a:r>
              <a:rPr lang="it-IT" sz="2000" dirty="0" err="1" smtClean="0">
                <a:latin typeface="Arial" charset="0"/>
                <a:cs typeface="Arial" charset="0"/>
              </a:rPr>
              <a:t>after</a:t>
            </a:r>
            <a:r>
              <a:rPr lang="it-IT" sz="2000" dirty="0" smtClean="0">
                <a:latin typeface="Arial" charset="0"/>
                <a:cs typeface="Arial" charset="0"/>
              </a:rPr>
              <a:t> </a:t>
            </a:r>
            <a:r>
              <a:rPr lang="it-IT" sz="2000" dirty="0" err="1" smtClean="0">
                <a:latin typeface="Arial" charset="0"/>
                <a:cs typeface="Arial" charset="0"/>
              </a:rPr>
              <a:t>progression</a:t>
            </a:r>
            <a:r>
              <a:rPr lang="it-IT" sz="2000" dirty="0" smtClean="0">
                <a:latin typeface="Arial" charset="0"/>
                <a:cs typeface="Arial" charset="0"/>
              </a:rPr>
              <a:t> </a:t>
            </a:r>
            <a:r>
              <a:rPr lang="it-IT" sz="2000" dirty="0" err="1" smtClean="0">
                <a:latin typeface="Arial" charset="0"/>
                <a:cs typeface="Arial" charset="0"/>
              </a:rPr>
              <a:t>achieved</a:t>
            </a:r>
            <a:r>
              <a:rPr lang="it-IT" sz="2000" dirty="0" smtClean="0">
                <a:latin typeface="Arial" charset="0"/>
                <a:cs typeface="Arial" charset="0"/>
              </a:rPr>
              <a:t> </a:t>
            </a:r>
            <a:r>
              <a:rPr lang="it-IT" sz="2000" dirty="0" err="1" smtClean="0">
                <a:latin typeface="Arial" charset="0"/>
                <a:cs typeface="Arial" charset="0"/>
              </a:rPr>
              <a:t>longer</a:t>
            </a:r>
            <a:r>
              <a:rPr lang="it-IT" sz="2000" dirty="0" smtClean="0">
                <a:latin typeface="Arial" charset="0"/>
                <a:cs typeface="Arial" charset="0"/>
              </a:rPr>
              <a:t> OS</a:t>
            </a:r>
          </a:p>
          <a:p>
            <a:endParaRPr lang="it-IT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634" r="97773">
                        <a14:foregroundMark x1="86284" y1="57969" x2="86284" y2="57969"/>
                        <a14:foregroundMark x1="43728" y1="61406" x2="43728" y2="61406"/>
                        <a14:foregroundMark x1="39390" y1="61406" x2="39390" y2="61406"/>
                        <a14:foregroundMark x1="39508" y1="53594" x2="39508" y2="53594"/>
                        <a14:foregroundMark x1="28722" y1="77344" x2="28722" y2="77344"/>
                        <a14:foregroundMark x1="29777" y1="82656" x2="29777" y2="82656"/>
                        <a14:foregroundMark x1="19109" y1="88125" x2="19109" y2="88125"/>
                        <a14:foregroundMark x1="47597" y1="88125" x2="47597" y2="88125"/>
                        <a14:foregroundMark x1="64713" y1="81719" x2="64713" y2="81719"/>
                        <a14:foregroundMark x1="63658" y1="78281" x2="63658" y2="78281"/>
                        <a14:backgroundMark x1="37280" y1="65313" x2="37280" y2="65313"/>
                        <a14:backgroundMark x1="43376" y1="53594" x2="43376" y2="53594"/>
                        <a14:backgroundMark x1="33646" y1="62187" x2="33646" y2="62187"/>
                        <a14:backgroundMark x1="33646" y1="76406" x2="33646" y2="7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132" b="28205"/>
          <a:stretch/>
        </p:blipFill>
        <p:spPr bwMode="auto">
          <a:xfrm>
            <a:off x="509589" y="5040875"/>
            <a:ext cx="5718595" cy="126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230 CuadroTexto"/>
          <p:cNvSpPr txBox="1">
            <a:spLocks noChangeArrowheads="1"/>
          </p:cNvSpPr>
          <p:nvPr/>
        </p:nvSpPr>
        <p:spPr bwMode="auto">
          <a:xfrm>
            <a:off x="4572000" y="4222829"/>
            <a:ext cx="2664296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61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tabLst>
                <a:tab pos="161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tabLst>
                <a:tab pos="161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tabLst>
                <a:tab pos="161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tabLst>
                <a:tab pos="161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  <a:cs typeface="Arial" charset="0"/>
              </a:rPr>
              <a:t>NER-deficient cell </a:t>
            </a:r>
            <a:endParaRPr lang="en-US" sz="1800" dirty="0" smtClean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  <a:cs typeface="Arial" charset="0"/>
              </a:rPr>
              <a:t>sensitive </a:t>
            </a:r>
            <a:r>
              <a:rPr lang="en-US" sz="1800" dirty="0">
                <a:solidFill>
                  <a:srgbClr val="FFFFFF"/>
                </a:solidFill>
                <a:cs typeface="Arial" charset="0"/>
              </a:rPr>
              <a:t>to </a:t>
            </a:r>
            <a:r>
              <a:rPr lang="en-US" sz="1800" dirty="0" smtClean="0">
                <a:solidFill>
                  <a:srgbClr val="FFFFFF"/>
                </a:solidFill>
                <a:cs typeface="Arial" charset="0"/>
              </a:rPr>
              <a:t>platinum</a:t>
            </a: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0" name="232 Conector recto"/>
          <p:cNvCxnSpPr>
            <a:cxnSpLocks noChangeShapeType="1"/>
          </p:cNvCxnSpPr>
          <p:nvPr/>
        </p:nvCxnSpPr>
        <p:spPr bwMode="auto">
          <a:xfrm flipH="1" flipV="1">
            <a:off x="3059832" y="4797152"/>
            <a:ext cx="360040" cy="876290"/>
          </a:xfrm>
          <a:prstGeom prst="line">
            <a:avLst/>
          </a:prstGeom>
          <a:noFill/>
          <a:ln w="25400">
            <a:solidFill>
              <a:srgbClr val="9BBB59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233 Conector recto"/>
          <p:cNvCxnSpPr>
            <a:cxnSpLocks noChangeShapeType="1"/>
            <a:stCxn id="9" idx="2"/>
          </p:cNvCxnSpPr>
          <p:nvPr/>
        </p:nvCxnSpPr>
        <p:spPr bwMode="auto">
          <a:xfrm flipH="1">
            <a:off x="5076058" y="4869160"/>
            <a:ext cx="828090" cy="576064"/>
          </a:xfrm>
          <a:prstGeom prst="line">
            <a:avLst/>
          </a:prstGeom>
          <a:noFill/>
          <a:ln w="25400">
            <a:solidFill>
              <a:srgbClr val="C0504D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234 CuadroTexto"/>
          <p:cNvSpPr txBox="1">
            <a:spLocks noChangeArrowheads="1"/>
          </p:cNvSpPr>
          <p:nvPr/>
        </p:nvSpPr>
        <p:spPr bwMode="auto">
          <a:xfrm>
            <a:off x="1259632" y="4221088"/>
            <a:ext cx="2952328" cy="646331"/>
          </a:xfrm>
          <a:prstGeom prst="rect">
            <a:avLst/>
          </a:prstGeom>
          <a:noFill/>
          <a:ln w="9525">
            <a:solidFill>
              <a:srgbClr val="4CCC1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61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tabLst>
                <a:tab pos="161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tabLst>
                <a:tab pos="161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tabLst>
                <a:tab pos="161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tabLst>
                <a:tab pos="161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4CCC1F"/>
                </a:solidFill>
              </a:rPr>
              <a:t>NER-proficient cell </a:t>
            </a:r>
            <a:endParaRPr lang="en-US" sz="1800" dirty="0" smtClean="0">
              <a:solidFill>
                <a:srgbClr val="4CCC1F"/>
              </a:solidFill>
            </a:endParaRP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</a:rPr>
              <a:t>sensitive </a:t>
            </a:r>
            <a:r>
              <a:rPr lang="en-US" sz="1800" dirty="0">
                <a:solidFill>
                  <a:srgbClr val="FFFFFF"/>
                </a:solidFill>
              </a:rPr>
              <a:t>to </a:t>
            </a:r>
            <a:r>
              <a:rPr lang="en-US" sz="1800" dirty="0" err="1" smtClean="0">
                <a:solidFill>
                  <a:srgbClr val="FFFFFF"/>
                </a:solidFill>
              </a:rPr>
              <a:t>trabectedin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572 CuadroTexto"/>
          <p:cNvSpPr txBox="1">
            <a:spLocks noChangeArrowheads="1"/>
          </p:cNvSpPr>
          <p:nvPr/>
        </p:nvSpPr>
        <p:spPr bwMode="auto">
          <a:xfrm>
            <a:off x="2555776" y="6413266"/>
            <a:ext cx="1624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srgbClr val="FFFFFF"/>
                </a:solidFill>
              </a:rPr>
              <a:t>Trabectedin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5" name="576 CuadroTexto"/>
          <p:cNvSpPr txBox="1">
            <a:spLocks noChangeArrowheads="1"/>
          </p:cNvSpPr>
          <p:nvPr/>
        </p:nvSpPr>
        <p:spPr bwMode="auto">
          <a:xfrm>
            <a:off x="5796136" y="5457418"/>
            <a:ext cx="3222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FF0000"/>
                </a:solidFill>
              </a:rPr>
              <a:t>Increased sensitivity to </a:t>
            </a:r>
            <a:r>
              <a:rPr lang="en-US" sz="2000" b="1" dirty="0" err="1">
                <a:solidFill>
                  <a:srgbClr val="FF0000"/>
                </a:solidFill>
              </a:rPr>
              <a:t>Pt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0" name="Connettore 2 19"/>
          <p:cNvCxnSpPr/>
          <p:nvPr/>
        </p:nvCxnSpPr>
        <p:spPr bwMode="auto">
          <a:xfrm>
            <a:off x="2267744" y="5877272"/>
            <a:ext cx="360040" cy="0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nettore 2 21"/>
          <p:cNvCxnSpPr/>
          <p:nvPr/>
        </p:nvCxnSpPr>
        <p:spPr bwMode="auto">
          <a:xfrm>
            <a:off x="3923928" y="5877272"/>
            <a:ext cx="360040" cy="0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 animBg="1"/>
      <p:bldP spid="12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81000"/>
            <a:ext cx="81248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7462</TotalTime>
  <Words>841</Words>
  <Application>Microsoft Office PowerPoint</Application>
  <PresentationFormat>Presentazione su schermo (4:3)</PresentationFormat>
  <Paragraphs>208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Comic Sans MS</vt:lpstr>
      <vt:lpstr>Lucida Sans Unicode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carcinoma  del colon-retto</dc:title>
  <dc:creator>utente</dc:creator>
  <cp:lastModifiedBy>Esuperanzi Chiara</cp:lastModifiedBy>
  <cp:revision>952</cp:revision>
  <dcterms:modified xsi:type="dcterms:W3CDTF">2016-05-21T06:28:06Z</dcterms:modified>
</cp:coreProperties>
</file>