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335" r:id="rId3"/>
    <p:sldId id="361" r:id="rId4"/>
    <p:sldId id="366" r:id="rId5"/>
    <p:sldId id="373" r:id="rId6"/>
    <p:sldId id="374" r:id="rId7"/>
    <p:sldId id="375" r:id="rId8"/>
    <p:sldId id="417" r:id="rId9"/>
    <p:sldId id="376" r:id="rId10"/>
    <p:sldId id="377" r:id="rId11"/>
    <p:sldId id="378" r:id="rId12"/>
    <p:sldId id="379" r:id="rId13"/>
    <p:sldId id="380" r:id="rId14"/>
    <p:sldId id="382" r:id="rId15"/>
    <p:sldId id="381" r:id="rId16"/>
    <p:sldId id="394" r:id="rId17"/>
    <p:sldId id="371" r:id="rId18"/>
    <p:sldId id="385" r:id="rId19"/>
    <p:sldId id="386" r:id="rId20"/>
    <p:sldId id="387" r:id="rId21"/>
    <p:sldId id="368" r:id="rId22"/>
    <p:sldId id="388" r:id="rId23"/>
    <p:sldId id="389" r:id="rId24"/>
    <p:sldId id="390" r:id="rId25"/>
    <p:sldId id="372" r:id="rId26"/>
    <p:sldId id="391" r:id="rId27"/>
    <p:sldId id="392" r:id="rId28"/>
    <p:sldId id="421" r:id="rId29"/>
    <p:sldId id="411" r:id="rId30"/>
    <p:sldId id="393" r:id="rId31"/>
    <p:sldId id="395" r:id="rId32"/>
    <p:sldId id="418" r:id="rId33"/>
    <p:sldId id="397" r:id="rId34"/>
    <p:sldId id="396" r:id="rId35"/>
    <p:sldId id="412" r:id="rId36"/>
    <p:sldId id="413" r:id="rId37"/>
    <p:sldId id="398" r:id="rId38"/>
    <p:sldId id="399" r:id="rId39"/>
    <p:sldId id="400" r:id="rId40"/>
    <p:sldId id="401" r:id="rId41"/>
    <p:sldId id="402" r:id="rId42"/>
    <p:sldId id="403" r:id="rId43"/>
    <p:sldId id="404" r:id="rId44"/>
    <p:sldId id="405" r:id="rId45"/>
    <p:sldId id="406" r:id="rId46"/>
    <p:sldId id="407" r:id="rId47"/>
    <p:sldId id="408" r:id="rId48"/>
    <p:sldId id="419" r:id="rId49"/>
    <p:sldId id="420" r:id="rId50"/>
    <p:sldId id="416" r:id="rId51"/>
    <p:sldId id="409" r:id="rId52"/>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70" autoAdjust="0"/>
    <p:restoredTop sz="96595" autoAdjust="0"/>
  </p:normalViewPr>
  <p:slideViewPr>
    <p:cSldViewPr>
      <p:cViewPr>
        <p:scale>
          <a:sx n="77" d="100"/>
          <a:sy n="77" d="100"/>
        </p:scale>
        <p:origin x="-1632" y="-2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2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E1923ED3-3B52-400A-9CE5-2741E2824514}" type="datetimeFigureOut">
              <a:rPr lang="it-IT"/>
              <a:pPr>
                <a:defRPr/>
              </a:pPr>
              <a:t>08/04/16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A1190A13-26D5-4B6B-90DE-2E9C15989558}" type="slidenum">
              <a:rPr lang="it-IT"/>
              <a:pPr>
                <a:defRPr/>
              </a:pPr>
              <a:t>‹n.›</a:t>
            </a:fld>
            <a:endParaRPr lang="it-IT"/>
          </a:p>
        </p:txBody>
      </p:sp>
    </p:spTree>
    <p:extLst>
      <p:ext uri="{BB962C8B-B14F-4D97-AF65-F5344CB8AC3E}">
        <p14:creationId xmlns:p14="http://schemas.microsoft.com/office/powerpoint/2010/main" val="364699884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With palliative care involvement over various stages in this patient’s disease course, the goals of treatment could have been more clearly redefined, and options for </a:t>
            </a:r>
            <a:r>
              <a:rPr lang="en-US" sz="1200" kern="1200" baseline="0" dirty="0" err="1" smtClean="0">
                <a:solidFill>
                  <a:schemeClr val="tx1"/>
                </a:solidFill>
                <a:latin typeface="+mn-lt"/>
                <a:ea typeface="+mn-ea"/>
                <a:cs typeface="+mn-cs"/>
              </a:rPr>
              <a:t>oncological</a:t>
            </a:r>
            <a:r>
              <a:rPr lang="en-US" sz="1200" kern="1200" baseline="0" dirty="0" smtClean="0">
                <a:solidFill>
                  <a:schemeClr val="tx1"/>
                </a:solidFill>
                <a:latin typeface="+mn-lt"/>
                <a:ea typeface="+mn-ea"/>
                <a:cs typeface="+mn-cs"/>
              </a:rPr>
              <a:t> treatment and supportive care explained in an open and honest way, so that new plans could have been made together with the patient and his wife, alleviating the burden of decision-making in crisis mode. </a:t>
            </a:r>
            <a:endParaRPr lang="it-IT" dirty="0"/>
          </a:p>
        </p:txBody>
      </p:sp>
      <p:sp>
        <p:nvSpPr>
          <p:cNvPr id="4" name="Segnaposto numero diapositiva 3"/>
          <p:cNvSpPr>
            <a:spLocks noGrp="1"/>
          </p:cNvSpPr>
          <p:nvPr>
            <p:ph type="sldNum" sz="quarter" idx="10"/>
          </p:nvPr>
        </p:nvSpPr>
        <p:spPr/>
        <p:txBody>
          <a:bodyPr/>
          <a:lstStyle/>
          <a:p>
            <a:fld id="{F369EB84-BC75-4D18-9E56-D078F7C2A4F6}" type="slidenum">
              <a:rPr lang="it-IT" smtClean="0"/>
              <a:pPr/>
              <a:t>2</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With palliative care involvement over various stages in this patient’s disease course, the goals of treatment could have been more clearly redefined, and options for </a:t>
            </a:r>
            <a:r>
              <a:rPr lang="en-US" sz="1200" kern="1200" baseline="0" dirty="0" err="1" smtClean="0">
                <a:solidFill>
                  <a:schemeClr val="tx1"/>
                </a:solidFill>
                <a:latin typeface="+mn-lt"/>
                <a:ea typeface="+mn-ea"/>
                <a:cs typeface="+mn-cs"/>
              </a:rPr>
              <a:t>oncological</a:t>
            </a:r>
            <a:r>
              <a:rPr lang="en-US" sz="1200" kern="1200" baseline="0" dirty="0" smtClean="0">
                <a:solidFill>
                  <a:schemeClr val="tx1"/>
                </a:solidFill>
                <a:latin typeface="+mn-lt"/>
                <a:ea typeface="+mn-ea"/>
                <a:cs typeface="+mn-cs"/>
              </a:rPr>
              <a:t> treatment and supportive care explained in an open and honest way, so that new plans could have been made together with the patient and his wife, alleviating the burden of decision-making in crisis mode. </a:t>
            </a:r>
            <a:endParaRPr lang="it-IT" dirty="0"/>
          </a:p>
        </p:txBody>
      </p:sp>
      <p:sp>
        <p:nvSpPr>
          <p:cNvPr id="4" name="Segnaposto numero diapositiva 3"/>
          <p:cNvSpPr>
            <a:spLocks noGrp="1"/>
          </p:cNvSpPr>
          <p:nvPr>
            <p:ph type="sldNum" sz="quarter" idx="10"/>
          </p:nvPr>
        </p:nvSpPr>
        <p:spPr/>
        <p:txBody>
          <a:bodyPr/>
          <a:lstStyle/>
          <a:p>
            <a:fld id="{F369EB84-BC75-4D18-9E56-D078F7C2A4F6}" type="slidenum">
              <a:rPr lang="it-IT" smtClean="0"/>
              <a:pPr/>
              <a:t>14</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With palliative care involvement over various stages in this patient’s disease course, the goals of treatment could have been more clearly redefined, and options for </a:t>
            </a:r>
            <a:r>
              <a:rPr lang="en-US" sz="1200" kern="1200" baseline="0" dirty="0" err="1" smtClean="0">
                <a:solidFill>
                  <a:schemeClr val="tx1"/>
                </a:solidFill>
                <a:latin typeface="+mn-lt"/>
                <a:ea typeface="+mn-ea"/>
                <a:cs typeface="+mn-cs"/>
              </a:rPr>
              <a:t>oncological</a:t>
            </a:r>
            <a:r>
              <a:rPr lang="en-US" sz="1200" kern="1200" baseline="0" dirty="0" smtClean="0">
                <a:solidFill>
                  <a:schemeClr val="tx1"/>
                </a:solidFill>
                <a:latin typeface="+mn-lt"/>
                <a:ea typeface="+mn-ea"/>
                <a:cs typeface="+mn-cs"/>
              </a:rPr>
              <a:t> treatment and supportive care explained in an open and honest way, so that new plans could have been made together with the patient and his wife, alleviating the burden of decision-making in crisis mode. </a:t>
            </a:r>
            <a:endParaRPr lang="it-IT" dirty="0"/>
          </a:p>
        </p:txBody>
      </p:sp>
      <p:sp>
        <p:nvSpPr>
          <p:cNvPr id="4" name="Segnaposto numero diapositiva 3"/>
          <p:cNvSpPr>
            <a:spLocks noGrp="1"/>
          </p:cNvSpPr>
          <p:nvPr>
            <p:ph type="sldNum" sz="quarter" idx="10"/>
          </p:nvPr>
        </p:nvSpPr>
        <p:spPr/>
        <p:txBody>
          <a:bodyPr/>
          <a:lstStyle/>
          <a:p>
            <a:fld id="{F369EB84-BC75-4D18-9E56-D078F7C2A4F6}" type="slidenum">
              <a:rPr lang="it-IT" smtClean="0"/>
              <a:pPr/>
              <a:t>15</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With palliative care involvement over various stages in this patient’s disease course, the goals of treatment could have been more clearly redefined, and options for </a:t>
            </a:r>
            <a:r>
              <a:rPr lang="en-US" sz="1200" kern="1200" baseline="0" dirty="0" err="1" smtClean="0">
                <a:solidFill>
                  <a:schemeClr val="tx1"/>
                </a:solidFill>
                <a:latin typeface="+mn-lt"/>
                <a:ea typeface="+mn-ea"/>
                <a:cs typeface="+mn-cs"/>
              </a:rPr>
              <a:t>oncological</a:t>
            </a:r>
            <a:r>
              <a:rPr lang="en-US" sz="1200" kern="1200" baseline="0" dirty="0" smtClean="0">
                <a:solidFill>
                  <a:schemeClr val="tx1"/>
                </a:solidFill>
                <a:latin typeface="+mn-lt"/>
                <a:ea typeface="+mn-ea"/>
                <a:cs typeface="+mn-cs"/>
              </a:rPr>
              <a:t> treatment and supportive care explained in an open and honest way, so that new plans could have been made together with the patient and his wife, alleviating the burden of decision-making in crisis mode. </a:t>
            </a:r>
            <a:endParaRPr lang="it-IT" dirty="0"/>
          </a:p>
        </p:txBody>
      </p:sp>
      <p:sp>
        <p:nvSpPr>
          <p:cNvPr id="4" name="Segnaposto numero diapositiva 3"/>
          <p:cNvSpPr>
            <a:spLocks noGrp="1"/>
          </p:cNvSpPr>
          <p:nvPr>
            <p:ph type="sldNum" sz="quarter" idx="10"/>
          </p:nvPr>
        </p:nvSpPr>
        <p:spPr/>
        <p:txBody>
          <a:bodyPr/>
          <a:lstStyle/>
          <a:p>
            <a:fld id="{F369EB84-BC75-4D18-9E56-D078F7C2A4F6}" type="slidenum">
              <a:rPr lang="it-IT" smtClean="0"/>
              <a:pPr/>
              <a:t>20</a:t>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With palliative care involvement over various stages in this patient’s disease course, the goals of treatment could have been more clearly redefined, and options for </a:t>
            </a:r>
            <a:r>
              <a:rPr lang="en-US" sz="1200" kern="1200" baseline="0" dirty="0" err="1" smtClean="0">
                <a:solidFill>
                  <a:schemeClr val="tx1"/>
                </a:solidFill>
                <a:latin typeface="+mn-lt"/>
                <a:ea typeface="+mn-ea"/>
                <a:cs typeface="+mn-cs"/>
              </a:rPr>
              <a:t>oncological</a:t>
            </a:r>
            <a:r>
              <a:rPr lang="en-US" sz="1200" kern="1200" baseline="0" dirty="0" smtClean="0">
                <a:solidFill>
                  <a:schemeClr val="tx1"/>
                </a:solidFill>
                <a:latin typeface="+mn-lt"/>
                <a:ea typeface="+mn-ea"/>
                <a:cs typeface="+mn-cs"/>
              </a:rPr>
              <a:t> treatment and supportive care explained in an open and honest way, so that new plans could have been made together with the patient and his wife, alleviating the burden of decision-making in crisis mode. </a:t>
            </a:r>
            <a:endParaRPr lang="it-IT" dirty="0"/>
          </a:p>
        </p:txBody>
      </p:sp>
      <p:sp>
        <p:nvSpPr>
          <p:cNvPr id="4" name="Segnaposto numero diapositiva 3"/>
          <p:cNvSpPr>
            <a:spLocks noGrp="1"/>
          </p:cNvSpPr>
          <p:nvPr>
            <p:ph type="sldNum" sz="quarter" idx="10"/>
          </p:nvPr>
        </p:nvSpPr>
        <p:spPr/>
        <p:txBody>
          <a:bodyPr/>
          <a:lstStyle/>
          <a:p>
            <a:fld id="{F369EB84-BC75-4D18-9E56-D078F7C2A4F6}" type="slidenum">
              <a:rPr lang="it-IT" smtClean="0"/>
              <a:pPr/>
              <a:t>21</a:t>
            </a:fld>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With palliative care involvement over various stages in this patient’s disease course, the goals of treatment could have been more clearly redefined, and options for </a:t>
            </a:r>
            <a:r>
              <a:rPr lang="en-US" sz="1200" kern="1200" baseline="0" dirty="0" err="1" smtClean="0">
                <a:solidFill>
                  <a:schemeClr val="tx1"/>
                </a:solidFill>
                <a:latin typeface="+mn-lt"/>
                <a:ea typeface="+mn-ea"/>
                <a:cs typeface="+mn-cs"/>
              </a:rPr>
              <a:t>oncological</a:t>
            </a:r>
            <a:r>
              <a:rPr lang="en-US" sz="1200" kern="1200" baseline="0" dirty="0" smtClean="0">
                <a:solidFill>
                  <a:schemeClr val="tx1"/>
                </a:solidFill>
                <a:latin typeface="+mn-lt"/>
                <a:ea typeface="+mn-ea"/>
                <a:cs typeface="+mn-cs"/>
              </a:rPr>
              <a:t> treatment and supportive care explained in an open and honest way, so that new plans could have been made together with the patient and his wife, alleviating the burden of decision-making in crisis mode. </a:t>
            </a:r>
            <a:endParaRPr lang="it-IT" dirty="0"/>
          </a:p>
        </p:txBody>
      </p:sp>
      <p:sp>
        <p:nvSpPr>
          <p:cNvPr id="4" name="Segnaposto numero diapositiva 3"/>
          <p:cNvSpPr>
            <a:spLocks noGrp="1"/>
          </p:cNvSpPr>
          <p:nvPr>
            <p:ph type="sldNum" sz="quarter" idx="10"/>
          </p:nvPr>
        </p:nvSpPr>
        <p:spPr/>
        <p:txBody>
          <a:bodyPr/>
          <a:lstStyle/>
          <a:p>
            <a:fld id="{F369EB84-BC75-4D18-9E56-D078F7C2A4F6}" type="slidenum">
              <a:rPr lang="it-IT" smtClean="0"/>
              <a:pPr/>
              <a:t>22</a:t>
            </a:fld>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With palliative care involvement over various stages in this patient’s disease course, the goals of treatment could have been more clearly redefined, and options for </a:t>
            </a:r>
            <a:r>
              <a:rPr lang="en-US" sz="1200" kern="1200" baseline="0" dirty="0" err="1" smtClean="0">
                <a:solidFill>
                  <a:schemeClr val="tx1"/>
                </a:solidFill>
                <a:latin typeface="+mn-lt"/>
                <a:ea typeface="+mn-ea"/>
                <a:cs typeface="+mn-cs"/>
              </a:rPr>
              <a:t>oncological</a:t>
            </a:r>
            <a:r>
              <a:rPr lang="en-US" sz="1200" kern="1200" baseline="0" dirty="0" smtClean="0">
                <a:solidFill>
                  <a:schemeClr val="tx1"/>
                </a:solidFill>
                <a:latin typeface="+mn-lt"/>
                <a:ea typeface="+mn-ea"/>
                <a:cs typeface="+mn-cs"/>
              </a:rPr>
              <a:t> treatment and supportive care explained in an open and honest way, so that new plans could have been made together with the patient and his wife, alleviating the burden of decision-making in crisis mode. </a:t>
            </a:r>
            <a:endParaRPr lang="it-IT" dirty="0"/>
          </a:p>
        </p:txBody>
      </p:sp>
      <p:sp>
        <p:nvSpPr>
          <p:cNvPr id="4" name="Segnaposto numero diapositiva 3"/>
          <p:cNvSpPr>
            <a:spLocks noGrp="1"/>
          </p:cNvSpPr>
          <p:nvPr>
            <p:ph type="sldNum" sz="quarter" idx="10"/>
          </p:nvPr>
        </p:nvSpPr>
        <p:spPr/>
        <p:txBody>
          <a:bodyPr/>
          <a:lstStyle/>
          <a:p>
            <a:fld id="{F369EB84-BC75-4D18-9E56-D078F7C2A4F6}" type="slidenum">
              <a:rPr lang="it-IT" smtClean="0"/>
              <a:pPr/>
              <a:t>23</a:t>
            </a:fld>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With palliative care involvement over various stages in this patient’s disease course, the goals of treatment could have been more clearly redefined, and options for </a:t>
            </a:r>
            <a:r>
              <a:rPr lang="en-US" sz="1200" kern="1200" baseline="0" dirty="0" err="1" smtClean="0">
                <a:solidFill>
                  <a:schemeClr val="tx1"/>
                </a:solidFill>
                <a:latin typeface="+mn-lt"/>
                <a:ea typeface="+mn-ea"/>
                <a:cs typeface="+mn-cs"/>
              </a:rPr>
              <a:t>oncological</a:t>
            </a:r>
            <a:r>
              <a:rPr lang="en-US" sz="1200" kern="1200" baseline="0" dirty="0" smtClean="0">
                <a:solidFill>
                  <a:schemeClr val="tx1"/>
                </a:solidFill>
                <a:latin typeface="+mn-lt"/>
                <a:ea typeface="+mn-ea"/>
                <a:cs typeface="+mn-cs"/>
              </a:rPr>
              <a:t> treatment and supportive care explained in an open and honest way, so that new plans could have been made together with the patient and his wife, alleviating the burden of decision-making in crisis mode. </a:t>
            </a:r>
            <a:endParaRPr lang="it-IT" dirty="0"/>
          </a:p>
        </p:txBody>
      </p:sp>
      <p:sp>
        <p:nvSpPr>
          <p:cNvPr id="4" name="Segnaposto numero diapositiva 3"/>
          <p:cNvSpPr>
            <a:spLocks noGrp="1"/>
          </p:cNvSpPr>
          <p:nvPr>
            <p:ph type="sldNum" sz="quarter" idx="10"/>
          </p:nvPr>
        </p:nvSpPr>
        <p:spPr/>
        <p:txBody>
          <a:bodyPr/>
          <a:lstStyle/>
          <a:p>
            <a:fld id="{F369EB84-BC75-4D18-9E56-D078F7C2A4F6}" type="slidenum">
              <a:rPr lang="it-IT" smtClean="0"/>
              <a:pPr/>
              <a:t>24</a:t>
            </a:fld>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With palliative care involvement over various stages in this patient’s disease course, the goals of treatment could have been more clearly redefined, and options for </a:t>
            </a:r>
            <a:r>
              <a:rPr lang="en-US" sz="1200" kern="1200" baseline="0" dirty="0" err="1" smtClean="0">
                <a:solidFill>
                  <a:schemeClr val="tx1"/>
                </a:solidFill>
                <a:latin typeface="+mn-lt"/>
                <a:ea typeface="+mn-ea"/>
                <a:cs typeface="+mn-cs"/>
              </a:rPr>
              <a:t>oncological</a:t>
            </a:r>
            <a:r>
              <a:rPr lang="en-US" sz="1200" kern="1200" baseline="0" dirty="0" smtClean="0">
                <a:solidFill>
                  <a:schemeClr val="tx1"/>
                </a:solidFill>
                <a:latin typeface="+mn-lt"/>
                <a:ea typeface="+mn-ea"/>
                <a:cs typeface="+mn-cs"/>
              </a:rPr>
              <a:t> treatment and supportive care explained in an open and honest way, so that new plans could have been made together with the patient and his wife, alleviating the burden of decision-making in crisis mode. </a:t>
            </a:r>
            <a:endParaRPr lang="it-IT" dirty="0"/>
          </a:p>
        </p:txBody>
      </p:sp>
      <p:sp>
        <p:nvSpPr>
          <p:cNvPr id="4" name="Segnaposto numero diapositiva 3"/>
          <p:cNvSpPr>
            <a:spLocks noGrp="1"/>
          </p:cNvSpPr>
          <p:nvPr>
            <p:ph type="sldNum" sz="quarter" idx="10"/>
          </p:nvPr>
        </p:nvSpPr>
        <p:spPr/>
        <p:txBody>
          <a:bodyPr/>
          <a:lstStyle/>
          <a:p>
            <a:fld id="{F369EB84-BC75-4D18-9E56-D078F7C2A4F6}" type="slidenum">
              <a:rPr lang="it-IT" smtClean="0"/>
              <a:pPr/>
              <a:t>25</a:t>
            </a:fld>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With palliative care involvement over various stages in this patient’s disease course, the goals of treatment could have been more clearly redefined, and options for </a:t>
            </a:r>
            <a:r>
              <a:rPr lang="en-US" sz="1200" kern="1200" baseline="0" dirty="0" err="1" smtClean="0">
                <a:solidFill>
                  <a:schemeClr val="tx1"/>
                </a:solidFill>
                <a:latin typeface="+mn-lt"/>
                <a:ea typeface="+mn-ea"/>
                <a:cs typeface="+mn-cs"/>
              </a:rPr>
              <a:t>oncological</a:t>
            </a:r>
            <a:r>
              <a:rPr lang="en-US" sz="1200" kern="1200" baseline="0" dirty="0" smtClean="0">
                <a:solidFill>
                  <a:schemeClr val="tx1"/>
                </a:solidFill>
                <a:latin typeface="+mn-lt"/>
                <a:ea typeface="+mn-ea"/>
                <a:cs typeface="+mn-cs"/>
              </a:rPr>
              <a:t> treatment and supportive care explained in an open and honest way, so that new plans could have been made together with the patient and his wife, alleviating the burden of decision-making in crisis mode. </a:t>
            </a:r>
            <a:endParaRPr lang="it-IT" dirty="0"/>
          </a:p>
        </p:txBody>
      </p:sp>
      <p:sp>
        <p:nvSpPr>
          <p:cNvPr id="4" name="Segnaposto numero diapositiva 3"/>
          <p:cNvSpPr>
            <a:spLocks noGrp="1"/>
          </p:cNvSpPr>
          <p:nvPr>
            <p:ph type="sldNum" sz="quarter" idx="10"/>
          </p:nvPr>
        </p:nvSpPr>
        <p:spPr/>
        <p:txBody>
          <a:bodyPr/>
          <a:lstStyle/>
          <a:p>
            <a:fld id="{F369EB84-BC75-4D18-9E56-D078F7C2A4F6}" type="slidenum">
              <a:rPr lang="it-IT" smtClean="0"/>
              <a:pPr/>
              <a:t>27</a:t>
            </a:fld>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With palliative care involvement over various stages in this patient’s disease course, the goals of treatment could have been more clearly redefined, and options for </a:t>
            </a:r>
            <a:r>
              <a:rPr lang="en-US" sz="1200" kern="1200" baseline="0" dirty="0" err="1" smtClean="0">
                <a:solidFill>
                  <a:schemeClr val="tx1"/>
                </a:solidFill>
                <a:latin typeface="+mn-lt"/>
                <a:ea typeface="+mn-ea"/>
                <a:cs typeface="+mn-cs"/>
              </a:rPr>
              <a:t>oncological</a:t>
            </a:r>
            <a:r>
              <a:rPr lang="en-US" sz="1200" kern="1200" baseline="0" dirty="0" smtClean="0">
                <a:solidFill>
                  <a:schemeClr val="tx1"/>
                </a:solidFill>
                <a:latin typeface="+mn-lt"/>
                <a:ea typeface="+mn-ea"/>
                <a:cs typeface="+mn-cs"/>
              </a:rPr>
              <a:t> treatment and supportive care explained in an open and honest way, so that new plans could have been made together with the patient and his wife, alleviating the burden of decision-making in crisis mode. </a:t>
            </a:r>
            <a:endParaRPr lang="it-IT" dirty="0"/>
          </a:p>
        </p:txBody>
      </p:sp>
      <p:sp>
        <p:nvSpPr>
          <p:cNvPr id="4" name="Segnaposto numero diapositiva 3"/>
          <p:cNvSpPr>
            <a:spLocks noGrp="1"/>
          </p:cNvSpPr>
          <p:nvPr>
            <p:ph type="sldNum" sz="quarter" idx="10"/>
          </p:nvPr>
        </p:nvSpPr>
        <p:spPr/>
        <p:txBody>
          <a:bodyPr/>
          <a:lstStyle/>
          <a:p>
            <a:fld id="{F369EB84-BC75-4D18-9E56-D078F7C2A4F6}" type="slidenum">
              <a:rPr lang="it-IT" smtClean="0"/>
              <a:pPr/>
              <a:t>28</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With palliative care involvement over various stages in this patient’s disease course, the goals of treatment could have been more clearly redefined, and options for </a:t>
            </a:r>
            <a:r>
              <a:rPr lang="en-US" sz="1200" kern="1200" baseline="0" dirty="0" err="1" smtClean="0">
                <a:solidFill>
                  <a:schemeClr val="tx1"/>
                </a:solidFill>
                <a:latin typeface="+mn-lt"/>
                <a:ea typeface="+mn-ea"/>
                <a:cs typeface="+mn-cs"/>
              </a:rPr>
              <a:t>oncological</a:t>
            </a:r>
            <a:r>
              <a:rPr lang="en-US" sz="1200" kern="1200" baseline="0" dirty="0" smtClean="0">
                <a:solidFill>
                  <a:schemeClr val="tx1"/>
                </a:solidFill>
                <a:latin typeface="+mn-lt"/>
                <a:ea typeface="+mn-ea"/>
                <a:cs typeface="+mn-cs"/>
              </a:rPr>
              <a:t> treatment and supportive care explained in an open and honest way, so that new plans could have been made together with the patient and his wife, alleviating the burden of decision-making in crisis mode. </a:t>
            </a:r>
            <a:endParaRPr lang="it-IT" dirty="0"/>
          </a:p>
        </p:txBody>
      </p:sp>
      <p:sp>
        <p:nvSpPr>
          <p:cNvPr id="4" name="Segnaposto numero diapositiva 3"/>
          <p:cNvSpPr>
            <a:spLocks noGrp="1"/>
          </p:cNvSpPr>
          <p:nvPr>
            <p:ph type="sldNum" sz="quarter" idx="10"/>
          </p:nvPr>
        </p:nvSpPr>
        <p:spPr/>
        <p:txBody>
          <a:bodyPr/>
          <a:lstStyle/>
          <a:p>
            <a:fld id="{F369EB84-BC75-4D18-9E56-D078F7C2A4F6}" type="slidenum">
              <a:rPr lang="it-IT" smtClean="0"/>
              <a:pPr/>
              <a:t>3</a:t>
            </a:fld>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With palliative care involvement over various stages in this patient’s disease course, the goals of treatment could have been more clearly redefined, and options for </a:t>
            </a:r>
            <a:r>
              <a:rPr lang="en-US" sz="1200" kern="1200" baseline="0" dirty="0" err="1" smtClean="0">
                <a:solidFill>
                  <a:schemeClr val="tx1"/>
                </a:solidFill>
                <a:latin typeface="+mn-lt"/>
                <a:ea typeface="+mn-ea"/>
                <a:cs typeface="+mn-cs"/>
              </a:rPr>
              <a:t>oncological</a:t>
            </a:r>
            <a:r>
              <a:rPr lang="en-US" sz="1200" kern="1200" baseline="0" dirty="0" smtClean="0">
                <a:solidFill>
                  <a:schemeClr val="tx1"/>
                </a:solidFill>
                <a:latin typeface="+mn-lt"/>
                <a:ea typeface="+mn-ea"/>
                <a:cs typeface="+mn-cs"/>
              </a:rPr>
              <a:t> treatment and supportive care explained in an open and honest way, so that new plans could have been made together with the patient and his wife, alleviating the burden of decision-making in crisis mode. </a:t>
            </a:r>
            <a:endParaRPr lang="it-IT" dirty="0"/>
          </a:p>
        </p:txBody>
      </p:sp>
      <p:sp>
        <p:nvSpPr>
          <p:cNvPr id="4" name="Segnaposto numero diapositiva 3"/>
          <p:cNvSpPr>
            <a:spLocks noGrp="1"/>
          </p:cNvSpPr>
          <p:nvPr>
            <p:ph type="sldNum" sz="quarter" idx="10"/>
          </p:nvPr>
        </p:nvSpPr>
        <p:spPr/>
        <p:txBody>
          <a:bodyPr/>
          <a:lstStyle/>
          <a:p>
            <a:fld id="{F369EB84-BC75-4D18-9E56-D078F7C2A4F6}" type="slidenum">
              <a:rPr lang="it-IT" smtClean="0"/>
              <a:pPr/>
              <a:t>29</a:t>
            </a:fld>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With palliative care involvement over various stages in this patient’s disease course, the goals of treatment could have been more clearly redefined, and options for </a:t>
            </a:r>
            <a:r>
              <a:rPr lang="en-US" sz="1200" kern="1200" baseline="0" dirty="0" err="1" smtClean="0">
                <a:solidFill>
                  <a:schemeClr val="tx1"/>
                </a:solidFill>
                <a:latin typeface="+mn-lt"/>
                <a:ea typeface="+mn-ea"/>
                <a:cs typeface="+mn-cs"/>
              </a:rPr>
              <a:t>oncological</a:t>
            </a:r>
            <a:r>
              <a:rPr lang="en-US" sz="1200" kern="1200" baseline="0" dirty="0" smtClean="0">
                <a:solidFill>
                  <a:schemeClr val="tx1"/>
                </a:solidFill>
                <a:latin typeface="+mn-lt"/>
                <a:ea typeface="+mn-ea"/>
                <a:cs typeface="+mn-cs"/>
              </a:rPr>
              <a:t> treatment and supportive care explained in an open and honest way, so that new plans could have been made together with the patient and his wife, alleviating the burden of decision-making in crisis mode. </a:t>
            </a:r>
            <a:endParaRPr lang="it-IT" dirty="0"/>
          </a:p>
        </p:txBody>
      </p:sp>
      <p:sp>
        <p:nvSpPr>
          <p:cNvPr id="4" name="Segnaposto numero diapositiva 3"/>
          <p:cNvSpPr>
            <a:spLocks noGrp="1"/>
          </p:cNvSpPr>
          <p:nvPr>
            <p:ph type="sldNum" sz="quarter" idx="10"/>
          </p:nvPr>
        </p:nvSpPr>
        <p:spPr/>
        <p:txBody>
          <a:bodyPr/>
          <a:lstStyle/>
          <a:p>
            <a:fld id="{F369EB84-BC75-4D18-9E56-D078F7C2A4F6}" type="slidenum">
              <a:rPr lang="it-IT" smtClean="0"/>
              <a:pPr/>
              <a:t>30</a:t>
            </a:fld>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With palliative care involvement over various stages in this patient’s disease course, the goals of treatment could have been more clearly redefined, and options for </a:t>
            </a:r>
            <a:r>
              <a:rPr lang="en-US" sz="1200" kern="1200" baseline="0" dirty="0" err="1" smtClean="0">
                <a:solidFill>
                  <a:schemeClr val="tx1"/>
                </a:solidFill>
                <a:latin typeface="+mn-lt"/>
                <a:ea typeface="+mn-ea"/>
                <a:cs typeface="+mn-cs"/>
              </a:rPr>
              <a:t>oncological</a:t>
            </a:r>
            <a:r>
              <a:rPr lang="en-US" sz="1200" kern="1200" baseline="0" dirty="0" smtClean="0">
                <a:solidFill>
                  <a:schemeClr val="tx1"/>
                </a:solidFill>
                <a:latin typeface="+mn-lt"/>
                <a:ea typeface="+mn-ea"/>
                <a:cs typeface="+mn-cs"/>
              </a:rPr>
              <a:t> treatment and supportive care explained in an open and honest way, so that new plans could have been made together with the patient and his wife, alleviating the burden of decision-making in crisis mode. </a:t>
            </a:r>
            <a:endParaRPr lang="it-IT" dirty="0"/>
          </a:p>
        </p:txBody>
      </p:sp>
      <p:sp>
        <p:nvSpPr>
          <p:cNvPr id="4" name="Segnaposto numero diapositiva 3"/>
          <p:cNvSpPr>
            <a:spLocks noGrp="1"/>
          </p:cNvSpPr>
          <p:nvPr>
            <p:ph type="sldNum" sz="quarter" idx="10"/>
          </p:nvPr>
        </p:nvSpPr>
        <p:spPr/>
        <p:txBody>
          <a:bodyPr/>
          <a:lstStyle/>
          <a:p>
            <a:fld id="{F369EB84-BC75-4D18-9E56-D078F7C2A4F6}" type="slidenum">
              <a:rPr lang="it-IT" smtClean="0"/>
              <a:pPr/>
              <a:t>35</a:t>
            </a:fld>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With palliative care involvement over various stages in this patient’s disease course, the goals of treatment could have been more clearly redefined, and options for </a:t>
            </a:r>
            <a:r>
              <a:rPr lang="en-US" sz="1200" kern="1200" baseline="0" dirty="0" err="1" smtClean="0">
                <a:solidFill>
                  <a:schemeClr val="tx1"/>
                </a:solidFill>
                <a:latin typeface="+mn-lt"/>
                <a:ea typeface="+mn-ea"/>
                <a:cs typeface="+mn-cs"/>
              </a:rPr>
              <a:t>oncological</a:t>
            </a:r>
            <a:r>
              <a:rPr lang="en-US" sz="1200" kern="1200" baseline="0" dirty="0" smtClean="0">
                <a:solidFill>
                  <a:schemeClr val="tx1"/>
                </a:solidFill>
                <a:latin typeface="+mn-lt"/>
                <a:ea typeface="+mn-ea"/>
                <a:cs typeface="+mn-cs"/>
              </a:rPr>
              <a:t> treatment and supportive care explained in an open and honest way, so that new plans could have been made together with the patient and his wife, alleviating the burden of decision-making in crisis mode. </a:t>
            </a:r>
            <a:endParaRPr lang="it-IT" dirty="0"/>
          </a:p>
        </p:txBody>
      </p:sp>
      <p:sp>
        <p:nvSpPr>
          <p:cNvPr id="4" name="Segnaposto numero diapositiva 3"/>
          <p:cNvSpPr>
            <a:spLocks noGrp="1"/>
          </p:cNvSpPr>
          <p:nvPr>
            <p:ph type="sldNum" sz="quarter" idx="10"/>
          </p:nvPr>
        </p:nvSpPr>
        <p:spPr/>
        <p:txBody>
          <a:bodyPr/>
          <a:lstStyle/>
          <a:p>
            <a:fld id="{F369EB84-BC75-4D18-9E56-D078F7C2A4F6}" type="slidenum">
              <a:rPr lang="it-IT" smtClean="0"/>
              <a:pPr/>
              <a:t>36</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With palliative care involvement over various stages in this patient’s disease course, the goals of treatment could have been more clearly redefined, and options for </a:t>
            </a:r>
            <a:r>
              <a:rPr lang="en-US" sz="1200" kern="1200" baseline="0" dirty="0" err="1" smtClean="0">
                <a:solidFill>
                  <a:schemeClr val="tx1"/>
                </a:solidFill>
                <a:latin typeface="+mn-lt"/>
                <a:ea typeface="+mn-ea"/>
                <a:cs typeface="+mn-cs"/>
              </a:rPr>
              <a:t>oncological</a:t>
            </a:r>
            <a:r>
              <a:rPr lang="en-US" sz="1200" kern="1200" baseline="0" dirty="0" smtClean="0">
                <a:solidFill>
                  <a:schemeClr val="tx1"/>
                </a:solidFill>
                <a:latin typeface="+mn-lt"/>
                <a:ea typeface="+mn-ea"/>
                <a:cs typeface="+mn-cs"/>
              </a:rPr>
              <a:t> treatment and supportive care explained in an open and honest way, so that new plans could have been made together with the patient and his wife, alleviating the burden of decision-making in crisis mode. </a:t>
            </a:r>
            <a:endParaRPr lang="it-IT" dirty="0"/>
          </a:p>
        </p:txBody>
      </p:sp>
      <p:sp>
        <p:nvSpPr>
          <p:cNvPr id="4" name="Segnaposto numero diapositiva 3"/>
          <p:cNvSpPr>
            <a:spLocks noGrp="1"/>
          </p:cNvSpPr>
          <p:nvPr>
            <p:ph type="sldNum" sz="quarter" idx="10"/>
          </p:nvPr>
        </p:nvSpPr>
        <p:spPr/>
        <p:txBody>
          <a:bodyPr/>
          <a:lstStyle/>
          <a:p>
            <a:fld id="{F369EB84-BC75-4D18-9E56-D078F7C2A4F6}" type="slidenum">
              <a:rPr lang="it-IT" smtClean="0"/>
              <a:pPr/>
              <a:t>4</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With palliative care involvement over various stages in this patient’s disease course, the goals of treatment could have been more clearly redefined, and options for </a:t>
            </a:r>
            <a:r>
              <a:rPr lang="en-US" sz="1200" kern="1200" baseline="0" dirty="0" err="1" smtClean="0">
                <a:solidFill>
                  <a:schemeClr val="tx1"/>
                </a:solidFill>
                <a:latin typeface="+mn-lt"/>
                <a:ea typeface="+mn-ea"/>
                <a:cs typeface="+mn-cs"/>
              </a:rPr>
              <a:t>oncological</a:t>
            </a:r>
            <a:r>
              <a:rPr lang="en-US" sz="1200" kern="1200" baseline="0" dirty="0" smtClean="0">
                <a:solidFill>
                  <a:schemeClr val="tx1"/>
                </a:solidFill>
                <a:latin typeface="+mn-lt"/>
                <a:ea typeface="+mn-ea"/>
                <a:cs typeface="+mn-cs"/>
              </a:rPr>
              <a:t> treatment and supportive care explained in an open and honest way, so that new plans could have been made together with the patient and his wife, alleviating the burden of decision-making in crisis mode. </a:t>
            </a:r>
            <a:endParaRPr lang="it-IT" dirty="0"/>
          </a:p>
        </p:txBody>
      </p:sp>
      <p:sp>
        <p:nvSpPr>
          <p:cNvPr id="4" name="Segnaposto numero diapositiva 3"/>
          <p:cNvSpPr>
            <a:spLocks noGrp="1"/>
          </p:cNvSpPr>
          <p:nvPr>
            <p:ph type="sldNum" sz="quarter" idx="10"/>
          </p:nvPr>
        </p:nvSpPr>
        <p:spPr/>
        <p:txBody>
          <a:bodyPr/>
          <a:lstStyle/>
          <a:p>
            <a:fld id="{F369EB84-BC75-4D18-9E56-D078F7C2A4F6}" type="slidenum">
              <a:rPr lang="it-IT" smtClean="0"/>
              <a:pPr/>
              <a:t>5</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With palliative care involvement over various stages in this patient’s disease course, the goals of treatment could have been more clearly redefined, and options for </a:t>
            </a:r>
            <a:r>
              <a:rPr lang="en-US" sz="1200" kern="1200" baseline="0" dirty="0" err="1" smtClean="0">
                <a:solidFill>
                  <a:schemeClr val="tx1"/>
                </a:solidFill>
                <a:latin typeface="+mn-lt"/>
                <a:ea typeface="+mn-ea"/>
                <a:cs typeface="+mn-cs"/>
              </a:rPr>
              <a:t>oncological</a:t>
            </a:r>
            <a:r>
              <a:rPr lang="en-US" sz="1200" kern="1200" baseline="0" dirty="0" smtClean="0">
                <a:solidFill>
                  <a:schemeClr val="tx1"/>
                </a:solidFill>
                <a:latin typeface="+mn-lt"/>
                <a:ea typeface="+mn-ea"/>
                <a:cs typeface="+mn-cs"/>
              </a:rPr>
              <a:t> treatment and supportive care explained in an open and honest way, so that new plans could have been made together with the patient and his wife, alleviating the burden of decision-making in crisis mode. </a:t>
            </a:r>
            <a:endParaRPr lang="it-IT" dirty="0"/>
          </a:p>
        </p:txBody>
      </p:sp>
      <p:sp>
        <p:nvSpPr>
          <p:cNvPr id="4" name="Segnaposto numero diapositiva 3"/>
          <p:cNvSpPr>
            <a:spLocks noGrp="1"/>
          </p:cNvSpPr>
          <p:nvPr>
            <p:ph type="sldNum" sz="quarter" idx="10"/>
          </p:nvPr>
        </p:nvSpPr>
        <p:spPr/>
        <p:txBody>
          <a:bodyPr/>
          <a:lstStyle/>
          <a:p>
            <a:fld id="{F369EB84-BC75-4D18-9E56-D078F7C2A4F6}" type="slidenum">
              <a:rPr lang="it-IT" smtClean="0"/>
              <a:pPr/>
              <a:t>6</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With palliative care involvement over various stages in this patient’s disease course, the goals of treatment could have been more clearly redefined, and options for </a:t>
            </a:r>
            <a:r>
              <a:rPr lang="en-US" sz="1200" kern="1200" baseline="0" dirty="0" err="1" smtClean="0">
                <a:solidFill>
                  <a:schemeClr val="tx1"/>
                </a:solidFill>
                <a:latin typeface="+mn-lt"/>
                <a:ea typeface="+mn-ea"/>
                <a:cs typeface="+mn-cs"/>
              </a:rPr>
              <a:t>oncological</a:t>
            </a:r>
            <a:r>
              <a:rPr lang="en-US" sz="1200" kern="1200" baseline="0" dirty="0" smtClean="0">
                <a:solidFill>
                  <a:schemeClr val="tx1"/>
                </a:solidFill>
                <a:latin typeface="+mn-lt"/>
                <a:ea typeface="+mn-ea"/>
                <a:cs typeface="+mn-cs"/>
              </a:rPr>
              <a:t> treatment and supportive care explained in an open and honest way, so that new plans could have been made together with the patient and his wife, alleviating the burden of decision-making in crisis mode. </a:t>
            </a:r>
            <a:endParaRPr lang="it-IT" dirty="0"/>
          </a:p>
        </p:txBody>
      </p:sp>
      <p:sp>
        <p:nvSpPr>
          <p:cNvPr id="4" name="Segnaposto numero diapositiva 3"/>
          <p:cNvSpPr>
            <a:spLocks noGrp="1"/>
          </p:cNvSpPr>
          <p:nvPr>
            <p:ph type="sldNum" sz="quarter" idx="10"/>
          </p:nvPr>
        </p:nvSpPr>
        <p:spPr/>
        <p:txBody>
          <a:bodyPr/>
          <a:lstStyle/>
          <a:p>
            <a:fld id="{F369EB84-BC75-4D18-9E56-D078F7C2A4F6}" type="slidenum">
              <a:rPr lang="it-IT" smtClean="0"/>
              <a:pPr/>
              <a:t>10</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With palliative care involvement over various stages in this patient’s disease course, the goals of treatment could have been more clearly redefined, and options for </a:t>
            </a:r>
            <a:r>
              <a:rPr lang="en-US" sz="1200" kern="1200" baseline="0" dirty="0" err="1" smtClean="0">
                <a:solidFill>
                  <a:schemeClr val="tx1"/>
                </a:solidFill>
                <a:latin typeface="+mn-lt"/>
                <a:ea typeface="+mn-ea"/>
                <a:cs typeface="+mn-cs"/>
              </a:rPr>
              <a:t>oncological</a:t>
            </a:r>
            <a:r>
              <a:rPr lang="en-US" sz="1200" kern="1200" baseline="0" dirty="0" smtClean="0">
                <a:solidFill>
                  <a:schemeClr val="tx1"/>
                </a:solidFill>
                <a:latin typeface="+mn-lt"/>
                <a:ea typeface="+mn-ea"/>
                <a:cs typeface="+mn-cs"/>
              </a:rPr>
              <a:t> treatment and supportive care explained in an open and honest way, so that new plans could have been made together with the patient and his wife, alleviating the burden of decision-making in crisis mode. </a:t>
            </a:r>
            <a:endParaRPr lang="it-IT" dirty="0"/>
          </a:p>
        </p:txBody>
      </p:sp>
      <p:sp>
        <p:nvSpPr>
          <p:cNvPr id="4" name="Segnaposto numero diapositiva 3"/>
          <p:cNvSpPr>
            <a:spLocks noGrp="1"/>
          </p:cNvSpPr>
          <p:nvPr>
            <p:ph type="sldNum" sz="quarter" idx="10"/>
          </p:nvPr>
        </p:nvSpPr>
        <p:spPr/>
        <p:txBody>
          <a:bodyPr/>
          <a:lstStyle/>
          <a:p>
            <a:fld id="{F369EB84-BC75-4D18-9E56-D078F7C2A4F6}" type="slidenum">
              <a:rPr lang="it-IT" smtClean="0"/>
              <a:pPr/>
              <a:t>11</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With palliative care involvement over various stages in this patient’s disease course, the goals of treatment could have been more clearly redefined, and options for </a:t>
            </a:r>
            <a:r>
              <a:rPr lang="en-US" sz="1200" kern="1200" baseline="0" dirty="0" err="1" smtClean="0">
                <a:solidFill>
                  <a:schemeClr val="tx1"/>
                </a:solidFill>
                <a:latin typeface="+mn-lt"/>
                <a:ea typeface="+mn-ea"/>
                <a:cs typeface="+mn-cs"/>
              </a:rPr>
              <a:t>oncological</a:t>
            </a:r>
            <a:r>
              <a:rPr lang="en-US" sz="1200" kern="1200" baseline="0" dirty="0" smtClean="0">
                <a:solidFill>
                  <a:schemeClr val="tx1"/>
                </a:solidFill>
                <a:latin typeface="+mn-lt"/>
                <a:ea typeface="+mn-ea"/>
                <a:cs typeface="+mn-cs"/>
              </a:rPr>
              <a:t> treatment and supportive care explained in an open and honest way, so that new plans could have been made together with the patient and his wife, alleviating the burden of decision-making in crisis mode. </a:t>
            </a:r>
            <a:endParaRPr lang="it-IT" dirty="0"/>
          </a:p>
        </p:txBody>
      </p:sp>
      <p:sp>
        <p:nvSpPr>
          <p:cNvPr id="4" name="Segnaposto numero diapositiva 3"/>
          <p:cNvSpPr>
            <a:spLocks noGrp="1"/>
          </p:cNvSpPr>
          <p:nvPr>
            <p:ph type="sldNum" sz="quarter" idx="10"/>
          </p:nvPr>
        </p:nvSpPr>
        <p:spPr/>
        <p:txBody>
          <a:bodyPr/>
          <a:lstStyle/>
          <a:p>
            <a:fld id="{F369EB84-BC75-4D18-9E56-D078F7C2A4F6}" type="slidenum">
              <a:rPr lang="it-IT" smtClean="0"/>
              <a:pPr/>
              <a:t>12</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With palliative care involvement over various stages in this patient’s disease course, the goals of treatment could have been more clearly redefined, and options for </a:t>
            </a:r>
            <a:r>
              <a:rPr lang="en-US" sz="1200" kern="1200" baseline="0" dirty="0" err="1" smtClean="0">
                <a:solidFill>
                  <a:schemeClr val="tx1"/>
                </a:solidFill>
                <a:latin typeface="+mn-lt"/>
                <a:ea typeface="+mn-ea"/>
                <a:cs typeface="+mn-cs"/>
              </a:rPr>
              <a:t>oncological</a:t>
            </a:r>
            <a:r>
              <a:rPr lang="en-US" sz="1200" kern="1200" baseline="0" dirty="0" smtClean="0">
                <a:solidFill>
                  <a:schemeClr val="tx1"/>
                </a:solidFill>
                <a:latin typeface="+mn-lt"/>
                <a:ea typeface="+mn-ea"/>
                <a:cs typeface="+mn-cs"/>
              </a:rPr>
              <a:t> treatment and supportive care explained in an open and honest way, so that new plans could have been made together with the patient and his wife, alleviating the burden of decision-making in crisis mode. </a:t>
            </a:r>
            <a:endParaRPr lang="it-IT" dirty="0"/>
          </a:p>
        </p:txBody>
      </p:sp>
      <p:sp>
        <p:nvSpPr>
          <p:cNvPr id="4" name="Segnaposto numero diapositiva 3"/>
          <p:cNvSpPr>
            <a:spLocks noGrp="1"/>
          </p:cNvSpPr>
          <p:nvPr>
            <p:ph type="sldNum" sz="quarter" idx="10"/>
          </p:nvPr>
        </p:nvSpPr>
        <p:spPr/>
        <p:txBody>
          <a:bodyPr/>
          <a:lstStyle/>
          <a:p>
            <a:fld id="{F369EB84-BC75-4D18-9E56-D078F7C2A4F6}" type="slidenum">
              <a:rPr lang="it-IT" smtClean="0"/>
              <a:pPr/>
              <a:t>13</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4C66D6A0-008F-469C-B1F0-449D3B48B02B}" type="datetimeFigureOut">
              <a:rPr lang="it-IT"/>
              <a:pPr>
                <a:defRPr/>
              </a:pPr>
              <a:t>08/04/16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139956D-16E7-4E08-87BC-89DD32A6C98A}"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D1BB58D-94B3-498F-810D-D1DF828FE1C1}" type="datetimeFigureOut">
              <a:rPr lang="it-IT"/>
              <a:pPr>
                <a:defRPr/>
              </a:pPr>
              <a:t>08/04/16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3BA9663-BE99-47F8-8B59-838785707C6C}"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DFF6E58-615B-42C5-BE7E-7F78CB347E44}" type="datetimeFigureOut">
              <a:rPr lang="it-IT"/>
              <a:pPr>
                <a:defRPr/>
              </a:pPr>
              <a:t>08/04/16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013A120-CC91-4E2B-A7F2-7E17DFFEF94D}"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4180571-F95B-4DC5-8480-F4EEE0763081}" type="datetimeFigureOut">
              <a:rPr lang="it-IT"/>
              <a:pPr>
                <a:defRPr/>
              </a:pPr>
              <a:t>08/04/16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51C04CC-296F-47CC-96AB-66F7A40690DF}"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BC41FC49-18CE-4A2B-96C0-DFD0B37D4BA1}" type="datetimeFigureOut">
              <a:rPr lang="it-IT"/>
              <a:pPr>
                <a:defRPr/>
              </a:pPr>
              <a:t>08/04/16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BEA0A0A-03C9-492B-B814-DB2543D0248E}"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170FEB3B-764D-4ECF-8317-B18FC88C17CC}" type="datetimeFigureOut">
              <a:rPr lang="it-IT"/>
              <a:pPr>
                <a:defRPr/>
              </a:pPr>
              <a:t>08/04/16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B6EF0D8-DED7-4F60-BB34-66536B574E7C}"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32E49EF1-28A2-4CDD-8FC7-C3BD1EDE42E7}" type="datetimeFigureOut">
              <a:rPr lang="it-IT"/>
              <a:pPr>
                <a:defRPr/>
              </a:pPr>
              <a:t>08/04/16</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0ECE8CC6-409B-4D3A-880D-FC967B5D9EE8}"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3EE80DF9-2E0F-42CB-91E3-14E4EF426865}" type="datetimeFigureOut">
              <a:rPr lang="it-IT"/>
              <a:pPr>
                <a:defRPr/>
              </a:pPr>
              <a:t>08/04/16</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58514409-F254-4EBF-B562-F657BF8141BA}"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F20E3FD5-21CA-4ED3-BD04-1A76582CA3CB}" type="datetimeFigureOut">
              <a:rPr lang="it-IT"/>
              <a:pPr>
                <a:defRPr/>
              </a:pPr>
              <a:t>08/04/16</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2C704592-CD2F-4CFA-9399-1551BFCB0CC5}"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31C2D8B-4DB2-45D4-A2B0-E3A16B14241C}" type="datetimeFigureOut">
              <a:rPr lang="it-IT"/>
              <a:pPr>
                <a:defRPr/>
              </a:pPr>
              <a:t>08/04/16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27E7B547-88BE-44A1-9DF3-AEB43479D811}"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B8D4DC5-1792-4CF3-92AB-F4F350E57748}" type="datetimeFigureOut">
              <a:rPr lang="it-IT"/>
              <a:pPr>
                <a:defRPr/>
              </a:pPr>
              <a:t>08/04/16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8AF6EC3-6DA7-47E8-A9CD-99257837A612}"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F63E887C-18A8-4452-9D53-66DC763B1B19}" type="datetimeFigureOut">
              <a:rPr lang="it-IT"/>
              <a:pPr>
                <a:defRPr/>
              </a:pPr>
              <a:t>08/04/16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2AF51EAA-E0F9-4D77-9050-D6DF679AEFB6}"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82" r:id="rId1"/>
    <p:sldLayoutId id="2147483681" r:id="rId2"/>
    <p:sldLayoutId id="2147483680" r:id="rId3"/>
    <p:sldLayoutId id="2147483679" r:id="rId4"/>
    <p:sldLayoutId id="2147483678" r:id="rId5"/>
    <p:sldLayoutId id="2147483677" r:id="rId6"/>
    <p:sldLayoutId id="2147483676" r:id="rId7"/>
    <p:sldLayoutId id="2147483675" r:id="rId8"/>
    <p:sldLayoutId id="2147483674" r:id="rId9"/>
    <p:sldLayoutId id="2147483673" r:id="rId10"/>
    <p:sldLayoutId id="214748367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http://www.google.it/url?sa=i&amp;rct=j&amp;q=&amp;esrc=s&amp;source=images&amp;cd=&amp;cad=rja&amp;uact=8&amp;ved=0ahUKEwj0mPT1zb_LAhWiF5oKHfbfCMcQjRwIBw&amp;url=http://www.tiraccontounafiaba.it/fiabe/audio-fiabe/1769-tartaruga-lepre.html&amp;bvm=bv.116636494,d.bGs&amp;psig=AFQjCNHreinp0LWCSkQ7VF3m_8852OJshA&amp;ust=1458025355654634" TargetMode="External"/><Relationship Id="rId5" Type="http://schemas.openxmlformats.org/officeDocument/2006/relationships/image" Target="../media/image5.jpe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gi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gif"/><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7.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7.gif"/><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gif"/><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 Id="rId3"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70.jpeg"/></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7.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7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3187665" y="3789040"/>
            <a:ext cx="5904656" cy="1752600"/>
          </a:xfrm>
        </p:spPr>
        <p:txBody>
          <a:bodyPr rtlCol="0">
            <a:normAutofit/>
          </a:bodyPr>
          <a:lstStyle/>
          <a:p>
            <a:pPr fontAlgn="auto">
              <a:spcAft>
                <a:spcPts val="0"/>
              </a:spcAft>
              <a:buFont typeface="Arial" pitchFamily="34" charset="0"/>
              <a:buNone/>
              <a:defRPr/>
            </a:pPr>
            <a:r>
              <a:rPr lang="it-IT" sz="2000" dirty="0" smtClean="0">
                <a:solidFill>
                  <a:schemeClr val="tx1"/>
                </a:solidFill>
                <a:latin typeface="+mj-lt"/>
              </a:rPr>
              <a:t>Francesco Pantano </a:t>
            </a:r>
            <a:r>
              <a:rPr lang="it-IT" sz="2000" dirty="0" err="1" smtClean="0">
                <a:solidFill>
                  <a:schemeClr val="tx1"/>
                </a:solidFill>
                <a:latin typeface="+mj-lt"/>
              </a:rPr>
              <a:t>MD,Phd</a:t>
            </a:r>
            <a:endParaRPr lang="it-IT" sz="2000" dirty="0" smtClean="0">
              <a:solidFill>
                <a:schemeClr val="tx1"/>
              </a:solidFill>
              <a:latin typeface="+mj-lt"/>
            </a:endParaRPr>
          </a:p>
          <a:p>
            <a:pPr fontAlgn="auto">
              <a:spcAft>
                <a:spcPts val="0"/>
              </a:spcAft>
              <a:buFont typeface="Arial" pitchFamily="34" charset="0"/>
              <a:buNone/>
              <a:defRPr/>
            </a:pPr>
            <a:r>
              <a:rPr lang="it-IT" sz="2000" dirty="0" smtClean="0">
                <a:solidFill>
                  <a:schemeClr val="tx1"/>
                </a:solidFill>
                <a:latin typeface="+mj-lt"/>
              </a:rPr>
              <a:t>Oncologia Medica</a:t>
            </a:r>
          </a:p>
          <a:p>
            <a:pPr fontAlgn="auto">
              <a:spcAft>
                <a:spcPts val="0"/>
              </a:spcAft>
              <a:buFont typeface="Arial" pitchFamily="34" charset="0"/>
              <a:buNone/>
              <a:defRPr/>
            </a:pPr>
            <a:r>
              <a:rPr lang="it-IT" sz="2000" i="1" dirty="0" smtClean="0">
                <a:solidFill>
                  <a:schemeClr val="tx1"/>
                </a:solidFill>
                <a:latin typeface="+mj-lt"/>
              </a:rPr>
              <a:t>Università Campus  </a:t>
            </a:r>
            <a:r>
              <a:rPr lang="it-IT" sz="2000" i="1" dirty="0" err="1" smtClean="0">
                <a:solidFill>
                  <a:schemeClr val="tx1"/>
                </a:solidFill>
                <a:latin typeface="+mj-lt"/>
              </a:rPr>
              <a:t>Bio</a:t>
            </a:r>
            <a:r>
              <a:rPr lang="it-IT" sz="2000" i="1" dirty="0" smtClean="0">
                <a:solidFill>
                  <a:schemeClr val="tx1"/>
                </a:solidFill>
                <a:latin typeface="+mj-lt"/>
              </a:rPr>
              <a:t>-Medico di Roma</a:t>
            </a:r>
            <a:endParaRPr lang="it-IT" sz="2000" i="1" dirty="0">
              <a:solidFill>
                <a:schemeClr val="tx1"/>
              </a:solidFill>
              <a:latin typeface="+mj-lt"/>
            </a:endParaRPr>
          </a:p>
        </p:txBody>
      </p:sp>
      <p:pic>
        <p:nvPicPr>
          <p:cNvPr id="6" name="Picture 7"/>
          <p:cNvPicPr>
            <a:picLocks noChangeAspect="1" noChangeArrowheads="1"/>
          </p:cNvPicPr>
          <p:nvPr/>
        </p:nvPicPr>
        <p:blipFill>
          <a:blip r:embed="rId2" cstate="print"/>
          <a:srcRect/>
          <a:stretch>
            <a:fillRect/>
          </a:stretch>
        </p:blipFill>
        <p:spPr bwMode="auto">
          <a:xfrm>
            <a:off x="107504" y="38001"/>
            <a:ext cx="1008063" cy="1374775"/>
          </a:xfrm>
          <a:prstGeom prst="rect">
            <a:avLst/>
          </a:prstGeom>
          <a:noFill/>
          <a:ln w="9525">
            <a:noFill/>
            <a:miter lim="800000"/>
            <a:headEnd/>
            <a:tailEnd/>
          </a:ln>
        </p:spPr>
      </p:pic>
      <p:sp>
        <p:nvSpPr>
          <p:cNvPr id="7" name="Rettangolo 6"/>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 name="Rettangolo 7"/>
          <p:cNvSpPr/>
          <p:nvPr/>
        </p:nvSpPr>
        <p:spPr>
          <a:xfrm>
            <a:off x="1043162" y="519063"/>
            <a:ext cx="8065342"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fontAlgn="auto">
              <a:spcBef>
                <a:spcPts val="0"/>
              </a:spcBef>
              <a:spcAft>
                <a:spcPts val="0"/>
              </a:spcAft>
              <a:defRPr/>
            </a:pPr>
            <a:r>
              <a:rPr lang="it-IT" sz="2400" b="1" dirty="0" err="1" smtClean="0">
                <a:solidFill>
                  <a:schemeClr val="bg1"/>
                </a:solidFill>
                <a:effectLst>
                  <a:outerShdw blurRad="38100" dist="38100" dir="2700000" algn="tl">
                    <a:srgbClr val="000000">
                      <a:alpha val="43137"/>
                    </a:srgbClr>
                  </a:outerShdw>
                </a:effectLst>
              </a:rPr>
              <a:t>Targeting</a:t>
            </a:r>
            <a:r>
              <a:rPr lang="it-IT" sz="2400" b="1" dirty="0" smtClean="0">
                <a:solidFill>
                  <a:schemeClr val="bg1"/>
                </a:solidFill>
                <a:effectLst>
                  <a:outerShdw blurRad="38100" dist="38100" dir="2700000" algn="tl">
                    <a:srgbClr val="000000">
                      <a:alpha val="43137"/>
                    </a:srgbClr>
                  </a:outerShdw>
                </a:effectLst>
              </a:rPr>
              <a:t> new </a:t>
            </a:r>
            <a:r>
              <a:rPr lang="it-IT" sz="2400" b="1" dirty="0" err="1" smtClean="0">
                <a:solidFill>
                  <a:schemeClr val="bg1"/>
                </a:solidFill>
                <a:effectLst>
                  <a:outerShdw blurRad="38100" dist="38100" dir="2700000" algn="tl">
                    <a:srgbClr val="000000">
                      <a:alpha val="43137"/>
                    </a:srgbClr>
                  </a:outerShdw>
                </a:effectLst>
              </a:rPr>
              <a:t>pathways</a:t>
            </a:r>
            <a:r>
              <a:rPr lang="it-IT" sz="2400" b="1" dirty="0" smtClean="0">
                <a:solidFill>
                  <a:schemeClr val="bg1"/>
                </a:solidFill>
                <a:effectLst>
                  <a:outerShdw blurRad="38100" dist="38100" dir="2700000" algn="tl">
                    <a:srgbClr val="000000">
                      <a:alpha val="43137"/>
                    </a:srgbClr>
                  </a:outerShdw>
                </a:effectLst>
              </a:rPr>
              <a:t> in </a:t>
            </a:r>
            <a:r>
              <a:rPr lang="it-IT" sz="2400" b="1" dirty="0" err="1" smtClean="0">
                <a:solidFill>
                  <a:schemeClr val="bg1"/>
                </a:solidFill>
                <a:effectLst>
                  <a:outerShdw blurRad="38100" dist="38100" dir="2700000" algn="tl">
                    <a:srgbClr val="000000">
                      <a:alpha val="43137"/>
                    </a:srgbClr>
                  </a:outerShdw>
                </a:effectLst>
              </a:rPr>
              <a:t>colorectal</a:t>
            </a:r>
            <a:r>
              <a:rPr lang="it-IT" sz="2400" b="1" dirty="0" smtClean="0">
                <a:solidFill>
                  <a:schemeClr val="bg1"/>
                </a:solidFill>
                <a:effectLst>
                  <a:outerShdw blurRad="38100" dist="38100" dir="2700000" algn="tl">
                    <a:srgbClr val="000000">
                      <a:alpha val="43137"/>
                    </a:srgbClr>
                  </a:outerShdw>
                </a:effectLst>
              </a:rPr>
              <a:t> </a:t>
            </a:r>
            <a:r>
              <a:rPr lang="it-IT" sz="2400" b="1" dirty="0" err="1" smtClean="0">
                <a:solidFill>
                  <a:schemeClr val="bg1"/>
                </a:solidFill>
                <a:effectLst>
                  <a:outerShdw blurRad="38100" dist="38100" dir="2700000" algn="tl">
                    <a:srgbClr val="000000">
                      <a:alpha val="43137"/>
                    </a:srgbClr>
                  </a:outerShdw>
                </a:effectLst>
              </a:rPr>
              <a:t>cancer</a:t>
            </a:r>
            <a:endParaRPr lang="it-IT" sz="2400" b="1" dirty="0">
              <a:solidFill>
                <a:schemeClr val="bg1"/>
              </a:solidFill>
              <a:effectLst>
                <a:outerShdw blurRad="38100" dist="38100" dir="2700000" algn="tl">
                  <a:srgbClr val="000000">
                    <a:alpha val="43137"/>
                  </a:srgbClr>
                </a:outerShdw>
              </a:effectLst>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124745"/>
            <a:ext cx="2880320" cy="5753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2276872"/>
            <a:ext cx="5760640" cy="125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2121" y="5733256"/>
            <a:ext cx="1600200"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noChangeArrowheads="1"/>
          </p:cNvPicPr>
          <p:nvPr/>
        </p:nvPicPr>
        <p:blipFill>
          <a:blip r:embed="rId3" cstate="print"/>
          <a:srcRect/>
          <a:stretch>
            <a:fillRect/>
          </a:stretch>
        </p:blipFill>
        <p:spPr bwMode="auto">
          <a:xfrm>
            <a:off x="107504" y="38001"/>
            <a:ext cx="1008063" cy="1374775"/>
          </a:xfrm>
          <a:prstGeom prst="rect">
            <a:avLst/>
          </a:prstGeom>
          <a:noFill/>
          <a:ln w="9525">
            <a:noFill/>
            <a:miter lim="800000"/>
            <a:headEnd/>
            <a:tailEnd/>
          </a:ln>
        </p:spPr>
      </p:pic>
      <p:sp>
        <p:nvSpPr>
          <p:cNvPr id="13" name="Rettangolo 12"/>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4" name="Rettangolo 13"/>
          <p:cNvSpPr/>
          <p:nvPr/>
        </p:nvSpPr>
        <p:spPr>
          <a:xfrm>
            <a:off x="1124157" y="519063"/>
            <a:ext cx="8065342"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fontAlgn="auto">
              <a:spcBef>
                <a:spcPts val="0"/>
              </a:spcBef>
              <a:spcAft>
                <a:spcPts val="0"/>
              </a:spcAft>
              <a:defRPr/>
            </a:pP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DOVITINIB</a:t>
            </a:r>
            <a:endParaRPr lang="it-IT"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CasellaDiTesto 6"/>
          <p:cNvSpPr txBox="1"/>
          <p:nvPr/>
        </p:nvSpPr>
        <p:spPr>
          <a:xfrm>
            <a:off x="5292725" y="2405063"/>
            <a:ext cx="3455988" cy="2308225"/>
          </a:xfrm>
          <a:prstGeom prst="rect">
            <a:avLst/>
          </a:prstGeom>
          <a:noFill/>
        </p:spPr>
        <p:txBody>
          <a:bodyPr>
            <a:spAutoFit/>
          </a:bodyPr>
          <a:lstStyle/>
          <a:p>
            <a:pPr>
              <a:defRPr/>
            </a:pPr>
            <a:r>
              <a:rPr lang="en-US" sz="1800" dirty="0" err="1">
                <a:latin typeface="+mj-lt"/>
                <a:cs typeface="Arial" panose="020B0604020202020204" pitchFamily="34" charset="0"/>
              </a:rPr>
              <a:t>Dovitinib</a:t>
            </a:r>
            <a:r>
              <a:rPr lang="en-US" sz="1800" dirty="0">
                <a:latin typeface="+mj-lt"/>
                <a:cs typeface="Arial" panose="020B0604020202020204" pitchFamily="34" charset="0"/>
              </a:rPr>
              <a:t> is  an oral inhibitor of FGFRs and VEGFRs</a:t>
            </a:r>
            <a:r>
              <a:rPr lang="it-IT" sz="1800" dirty="0">
                <a:latin typeface="+mj-lt"/>
                <a:cs typeface="Arial" panose="020B0604020202020204" pitchFamily="34" charset="0"/>
              </a:rPr>
              <a:t>, </a:t>
            </a:r>
            <a:r>
              <a:rPr lang="en-US" sz="1800" dirty="0">
                <a:latin typeface="+mj-lt"/>
                <a:cs typeface="Arial" panose="020B0604020202020204" pitchFamily="34" charset="0"/>
              </a:rPr>
              <a:t>PDGFR, c-KIT, FLT-3, CSF1R </a:t>
            </a:r>
            <a:r>
              <a:rPr lang="en-US" sz="1800" baseline="30000" dirty="0">
                <a:latin typeface="+mj-lt"/>
                <a:cs typeface="Arial" panose="020B0604020202020204" pitchFamily="34" charset="0"/>
              </a:rPr>
              <a:t>1</a:t>
            </a:r>
            <a:endParaRPr lang="it-IT" sz="1800" dirty="0">
              <a:latin typeface="+mj-lt"/>
              <a:cs typeface="Arial" panose="020B0604020202020204" pitchFamily="34" charset="0"/>
            </a:endParaRPr>
          </a:p>
          <a:p>
            <a:pPr>
              <a:defRPr/>
            </a:pPr>
            <a:endParaRPr lang="en-US" sz="1800" dirty="0">
              <a:latin typeface="+mj-lt"/>
              <a:cs typeface="Arial" panose="020B0604020202020204" pitchFamily="34" charset="0"/>
            </a:endParaRPr>
          </a:p>
          <a:p>
            <a:pPr>
              <a:defRPr/>
            </a:pPr>
            <a:endParaRPr lang="it-IT" sz="1800" dirty="0">
              <a:latin typeface="+mj-lt"/>
              <a:cs typeface="Arial" panose="020B0604020202020204" pitchFamily="34" charset="0"/>
            </a:endParaRPr>
          </a:p>
          <a:p>
            <a:pPr>
              <a:defRPr/>
            </a:pPr>
            <a:r>
              <a:rPr lang="en-US" sz="1800" dirty="0">
                <a:latin typeface="+mj-lt"/>
                <a:cs typeface="Arial" panose="020B0604020202020204" pitchFamily="34" charset="0"/>
              </a:rPr>
              <a:t>Exhibits direct anti-tumor and anti-</a:t>
            </a:r>
            <a:r>
              <a:rPr lang="en-US" sz="1800" dirty="0" err="1">
                <a:latin typeface="+mj-lt"/>
                <a:cs typeface="Arial" panose="020B0604020202020204" pitchFamily="34" charset="0"/>
              </a:rPr>
              <a:t>angiogenic</a:t>
            </a:r>
            <a:r>
              <a:rPr lang="en-US" sz="1800" dirty="0">
                <a:latin typeface="+mj-lt"/>
                <a:cs typeface="Arial" panose="020B0604020202020204" pitchFamily="34" charset="0"/>
              </a:rPr>
              <a:t> activity </a:t>
            </a:r>
            <a:r>
              <a:rPr lang="en-US" sz="1800" baseline="30000" dirty="0">
                <a:latin typeface="+mj-lt"/>
                <a:cs typeface="Arial" panose="020B0604020202020204" pitchFamily="34" charset="0"/>
              </a:rPr>
              <a:t>2</a:t>
            </a:r>
            <a:endParaRPr lang="it-IT" sz="1800" dirty="0">
              <a:latin typeface="+mj-lt"/>
              <a:cs typeface="Arial" panose="020B0604020202020204" pitchFamily="34" charset="0"/>
            </a:endParaRPr>
          </a:p>
          <a:p>
            <a:pPr marL="285750" indent="-285750">
              <a:buFont typeface="Arial" panose="020B0604020202020204" pitchFamily="34" charset="0"/>
              <a:buChar char="•"/>
              <a:defRPr/>
            </a:pPr>
            <a:endParaRPr lang="it-IT" sz="1800" dirty="0">
              <a:latin typeface="+mj-lt"/>
            </a:endParaRPr>
          </a:p>
        </p:txBody>
      </p:sp>
      <p:pic>
        <p:nvPicPr>
          <p:cNvPr id="8" name="Immagine 5"/>
          <p:cNvPicPr>
            <a:picLocks noChangeAspect="1"/>
          </p:cNvPicPr>
          <p:nvPr/>
        </p:nvPicPr>
        <p:blipFill>
          <a:blip r:embed="rId4">
            <a:extLst>
              <a:ext uri="{28A0092B-C50C-407E-A947-70E740481C1C}">
                <a14:useLocalDpi xmlns:a14="http://schemas.microsoft.com/office/drawing/2010/main" val="0"/>
              </a:ext>
            </a:extLst>
          </a:blip>
          <a:srcRect t="24641" r="49117" b="7513"/>
          <a:stretch>
            <a:fillRect/>
          </a:stretch>
        </p:blipFill>
        <p:spPr bwMode="auto">
          <a:xfrm>
            <a:off x="71722" y="1340768"/>
            <a:ext cx="5040313"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6"/>
          <p:cNvSpPr txBox="1">
            <a:spLocks noChangeArrowheads="1"/>
          </p:cNvSpPr>
          <p:nvPr/>
        </p:nvSpPr>
        <p:spPr bwMode="auto">
          <a:xfrm>
            <a:off x="5176838" y="6027738"/>
            <a:ext cx="39671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Times New Roman" pitchFamily="18" charset="0"/>
                <a:ea typeface="MS PGothic" pitchFamily="34" charset="-128"/>
              </a:defRPr>
            </a:lvl1pPr>
            <a:lvl2pPr marL="742950" indent="-285750">
              <a:defRPr sz="1200" b="1">
                <a:solidFill>
                  <a:schemeClr val="tx1"/>
                </a:solidFill>
                <a:latin typeface="Times New Roman" pitchFamily="18" charset="0"/>
                <a:ea typeface="MS PGothic" pitchFamily="34" charset="-128"/>
              </a:defRPr>
            </a:lvl2pPr>
            <a:lvl3pPr marL="1143000" indent="-228600">
              <a:defRPr sz="1200" b="1">
                <a:solidFill>
                  <a:schemeClr val="tx1"/>
                </a:solidFill>
                <a:latin typeface="Times New Roman" pitchFamily="18" charset="0"/>
                <a:ea typeface="MS PGothic" pitchFamily="34" charset="-128"/>
              </a:defRPr>
            </a:lvl3pPr>
            <a:lvl4pPr marL="1600200" indent="-228600">
              <a:defRPr sz="1200" b="1">
                <a:solidFill>
                  <a:schemeClr val="tx1"/>
                </a:solidFill>
                <a:latin typeface="Times New Roman" pitchFamily="18" charset="0"/>
                <a:ea typeface="MS PGothic" pitchFamily="34" charset="-128"/>
              </a:defRPr>
            </a:lvl4pPr>
            <a:lvl5pPr marL="2057400" indent="-228600">
              <a:defRPr sz="12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2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2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2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200" b="1">
                <a:solidFill>
                  <a:schemeClr val="tx1"/>
                </a:solidFill>
                <a:latin typeface="Times New Roman" pitchFamily="18" charset="0"/>
                <a:ea typeface="MS PGothic" pitchFamily="34" charset="-128"/>
              </a:defRPr>
            </a:lvl9pPr>
          </a:lstStyle>
          <a:p>
            <a:r>
              <a:rPr lang="en-US" altLang="it-IT" b="0">
                <a:latin typeface="+mj-lt"/>
              </a:rPr>
              <a:t>1 Lopes de Menezes DE, et al,  Clin Cancer Res. 2005; 11:5281-91</a:t>
            </a:r>
            <a:endParaRPr lang="it-IT" altLang="it-IT" b="0">
              <a:latin typeface="+mj-lt"/>
            </a:endParaRPr>
          </a:p>
          <a:p>
            <a:r>
              <a:rPr lang="en-US" altLang="it-IT" b="0">
                <a:latin typeface="+mj-lt"/>
              </a:rPr>
              <a:t>2 Renohowe PA, et al, J Med Chem 2009; 52:278-92</a:t>
            </a:r>
            <a:endParaRPr lang="it-IT" altLang="it-IT" b="0">
              <a:latin typeface="+mj-lt"/>
            </a:endParaRPr>
          </a:p>
          <a:p>
            <a:endParaRPr lang="it-IT" altLang="it-IT" b="0">
              <a:latin typeface="+mj-lt"/>
            </a:endParaRPr>
          </a:p>
        </p:txBody>
      </p:sp>
    </p:spTree>
    <p:extLst>
      <p:ext uri="{BB962C8B-B14F-4D97-AF65-F5344CB8AC3E}">
        <p14:creationId xmlns:p14="http://schemas.microsoft.com/office/powerpoint/2010/main" val="395145002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noChangeArrowheads="1"/>
          </p:cNvPicPr>
          <p:nvPr/>
        </p:nvPicPr>
        <p:blipFill>
          <a:blip r:embed="rId3" cstate="print"/>
          <a:srcRect/>
          <a:stretch>
            <a:fillRect/>
          </a:stretch>
        </p:blipFill>
        <p:spPr bwMode="auto">
          <a:xfrm>
            <a:off x="107504" y="38001"/>
            <a:ext cx="1008063" cy="1374775"/>
          </a:xfrm>
          <a:prstGeom prst="rect">
            <a:avLst/>
          </a:prstGeom>
          <a:noFill/>
          <a:ln w="9525">
            <a:noFill/>
            <a:miter lim="800000"/>
            <a:headEnd/>
            <a:tailEnd/>
          </a:ln>
        </p:spPr>
      </p:pic>
      <p:sp>
        <p:nvSpPr>
          <p:cNvPr id="13" name="Rettangolo 12"/>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4" name="Rettangolo 13"/>
          <p:cNvSpPr/>
          <p:nvPr/>
        </p:nvSpPr>
        <p:spPr>
          <a:xfrm>
            <a:off x="1124157" y="519063"/>
            <a:ext cx="8065342"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fontAlgn="auto">
              <a:spcBef>
                <a:spcPts val="0"/>
              </a:spcBef>
              <a:spcAft>
                <a:spcPts val="0"/>
              </a:spcAft>
              <a:defRPr/>
            </a:pP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DOVITINIB</a:t>
            </a:r>
            <a:endParaRPr lang="it-IT"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1412776"/>
            <a:ext cx="7416824" cy="5023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bwMode="auto">
          <a:xfrm>
            <a:off x="76200" y="6627813"/>
            <a:ext cx="8964613" cy="230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algn="r" eaLnBrk="1">
              <a:defRPr/>
            </a:pPr>
            <a:r>
              <a:rPr lang="en-US" sz="1200" b="0" i="1" dirty="0">
                <a:ea typeface="+mn-ea"/>
                <a:cs typeface="Arial" panose="020B0604020202020204" pitchFamily="34" charset="0"/>
              </a:rPr>
              <a:t>Presented By </a:t>
            </a:r>
            <a:r>
              <a:rPr lang="it-IT" sz="1200" b="0" i="1" dirty="0">
                <a:cs typeface="Arial" panose="020B0604020202020204" pitchFamily="34" charset="0"/>
              </a:rPr>
              <a:t>Thomas John </a:t>
            </a:r>
            <a:r>
              <a:rPr lang="it-IT" sz="1200" b="0" i="1" dirty="0" err="1" smtClean="0">
                <a:cs typeface="Arial" panose="020B0604020202020204" pitchFamily="34" charset="0"/>
              </a:rPr>
              <a:t>Semrad</a:t>
            </a:r>
            <a:r>
              <a:rPr lang="it-IT" sz="1200" b="0" i="1" dirty="0" smtClean="0">
                <a:cs typeface="Arial" panose="020B0604020202020204" pitchFamily="34" charset="0"/>
              </a:rPr>
              <a:t> </a:t>
            </a:r>
            <a:r>
              <a:rPr lang="en-US" sz="1200" b="0" i="1" dirty="0" smtClean="0">
                <a:ea typeface="+mn-ea"/>
                <a:cs typeface="Arial" panose="020B0604020202020204" pitchFamily="34" charset="0"/>
              </a:rPr>
              <a:t>at Gastrointestinal </a:t>
            </a:r>
            <a:r>
              <a:rPr lang="en-US" sz="1200" b="0" i="1" dirty="0">
                <a:ea typeface="+mn-ea"/>
                <a:cs typeface="Arial" panose="020B0604020202020204" pitchFamily="34" charset="0"/>
              </a:rPr>
              <a:t>Cancers Symposium 2016</a:t>
            </a:r>
          </a:p>
        </p:txBody>
      </p:sp>
      <p:pic>
        <p:nvPicPr>
          <p:cNvPr id="16" name="Immagin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70357" y="1124745"/>
            <a:ext cx="7488832" cy="330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ccia a destra 1"/>
          <p:cNvSpPr/>
          <p:nvPr/>
        </p:nvSpPr>
        <p:spPr>
          <a:xfrm rot="19260296">
            <a:off x="1143644" y="3924323"/>
            <a:ext cx="382733" cy="22475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8605635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noChangeArrowheads="1"/>
          </p:cNvPicPr>
          <p:nvPr/>
        </p:nvPicPr>
        <p:blipFill>
          <a:blip r:embed="rId3" cstate="print"/>
          <a:srcRect/>
          <a:stretch>
            <a:fillRect/>
          </a:stretch>
        </p:blipFill>
        <p:spPr bwMode="auto">
          <a:xfrm>
            <a:off x="107504" y="38001"/>
            <a:ext cx="1008063" cy="1374775"/>
          </a:xfrm>
          <a:prstGeom prst="rect">
            <a:avLst/>
          </a:prstGeom>
          <a:noFill/>
          <a:ln w="9525">
            <a:noFill/>
            <a:miter lim="800000"/>
            <a:headEnd/>
            <a:tailEnd/>
          </a:ln>
        </p:spPr>
      </p:pic>
      <p:sp>
        <p:nvSpPr>
          <p:cNvPr id="13" name="Rettangolo 12"/>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4" name="Rettangolo 13"/>
          <p:cNvSpPr/>
          <p:nvPr/>
        </p:nvSpPr>
        <p:spPr>
          <a:xfrm>
            <a:off x="1124157" y="519063"/>
            <a:ext cx="8065342"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fontAlgn="auto">
              <a:spcBef>
                <a:spcPts val="0"/>
              </a:spcBef>
              <a:spcAft>
                <a:spcPts val="0"/>
              </a:spcAft>
              <a:defRPr/>
            </a:pP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DOVITINIB</a:t>
            </a:r>
            <a:endParaRPr lang="it-IT"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Title 1"/>
          <p:cNvSpPr txBox="1">
            <a:spLocks/>
          </p:cNvSpPr>
          <p:nvPr/>
        </p:nvSpPr>
        <p:spPr bwMode="auto">
          <a:xfrm>
            <a:off x="76200" y="6627813"/>
            <a:ext cx="8964613" cy="230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algn="r" eaLnBrk="1">
              <a:defRPr/>
            </a:pPr>
            <a:r>
              <a:rPr lang="en-US" sz="1200" b="0" i="1" dirty="0">
                <a:ea typeface="+mn-ea"/>
                <a:cs typeface="Arial" panose="020B0604020202020204" pitchFamily="34" charset="0"/>
              </a:rPr>
              <a:t>Presented By </a:t>
            </a:r>
            <a:r>
              <a:rPr lang="it-IT" sz="1200" b="0" i="1" dirty="0">
                <a:cs typeface="Arial" panose="020B0604020202020204" pitchFamily="34" charset="0"/>
              </a:rPr>
              <a:t>Thomas John </a:t>
            </a:r>
            <a:r>
              <a:rPr lang="it-IT" sz="1200" b="0" i="1" dirty="0" err="1" smtClean="0">
                <a:cs typeface="Arial" panose="020B0604020202020204" pitchFamily="34" charset="0"/>
              </a:rPr>
              <a:t>Semrad</a:t>
            </a:r>
            <a:r>
              <a:rPr lang="it-IT" sz="1200" b="0" i="1" dirty="0" smtClean="0">
                <a:cs typeface="Arial" panose="020B0604020202020204" pitchFamily="34" charset="0"/>
              </a:rPr>
              <a:t> </a:t>
            </a:r>
            <a:r>
              <a:rPr lang="en-US" sz="1200" b="0" i="1" dirty="0" smtClean="0">
                <a:ea typeface="+mn-ea"/>
                <a:cs typeface="Arial" panose="020B0604020202020204" pitchFamily="34" charset="0"/>
              </a:rPr>
              <a:t>at Gastrointestinal </a:t>
            </a:r>
            <a:r>
              <a:rPr lang="en-US" sz="1200" b="0" i="1" dirty="0">
                <a:ea typeface="+mn-ea"/>
                <a:cs typeface="Arial" panose="020B0604020202020204" pitchFamily="34" charset="0"/>
              </a:rPr>
              <a:t>Cancers Symposium 2016</a:t>
            </a:r>
          </a:p>
        </p:txBody>
      </p:sp>
      <p:pic>
        <p:nvPicPr>
          <p:cNvPr id="9" name="Immagine 8"/>
          <p:cNvPicPr>
            <a:picLocks noChangeAspect="1"/>
          </p:cNvPicPr>
          <p:nvPr/>
        </p:nvPicPr>
        <p:blipFill>
          <a:blip r:embed="rId4">
            <a:extLst>
              <a:ext uri="{28A0092B-C50C-407E-A947-70E740481C1C}">
                <a14:useLocalDpi xmlns:a14="http://schemas.microsoft.com/office/drawing/2010/main" val="0"/>
              </a:ext>
            </a:extLst>
          </a:blip>
          <a:srcRect l="1039" r="2284" b="4140"/>
          <a:stretch>
            <a:fillRect/>
          </a:stretch>
        </p:blipFill>
        <p:spPr bwMode="auto">
          <a:xfrm>
            <a:off x="1028699" y="2204864"/>
            <a:ext cx="7059613"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p:cNvSpPr/>
          <p:nvPr/>
        </p:nvSpPr>
        <p:spPr>
          <a:xfrm rot="1926069">
            <a:off x="1142401" y="3515204"/>
            <a:ext cx="7321056" cy="769938"/>
          </a:xfrm>
          <a:prstGeom prst="rect">
            <a:avLst/>
          </a:prstGeom>
          <a:solidFill>
            <a:schemeClr val="accent1"/>
          </a:solidFill>
          <a:ln w="25400">
            <a:solidFill>
              <a:srgbClr val="223E7C"/>
            </a:solidFill>
          </a:ln>
        </p:spPr>
        <p:txBody>
          <a:bodyPr wrap="square">
            <a:spAutoFit/>
          </a:bodyPr>
          <a:lstStyle/>
          <a:p>
            <a:pPr algn="ctr">
              <a:defRPr/>
            </a:pPr>
            <a:r>
              <a:rPr lang="it-IT" sz="4400" dirty="0" err="1">
                <a:solidFill>
                  <a:schemeClr val="bg1"/>
                </a:solidFill>
                <a:latin typeface="+mj-lt"/>
              </a:rPr>
              <a:t>Primary</a:t>
            </a:r>
            <a:r>
              <a:rPr lang="it-IT" sz="4400" b="0" dirty="0">
                <a:solidFill>
                  <a:schemeClr val="bg1"/>
                </a:solidFill>
                <a:latin typeface="+mj-lt"/>
              </a:rPr>
              <a:t> </a:t>
            </a:r>
            <a:r>
              <a:rPr lang="it-IT" sz="4400" dirty="0" err="1">
                <a:solidFill>
                  <a:schemeClr val="bg1"/>
                </a:solidFill>
                <a:latin typeface="+mj-lt"/>
              </a:rPr>
              <a:t>Endpoint</a:t>
            </a:r>
            <a:r>
              <a:rPr lang="it-IT" sz="4400" b="0" dirty="0">
                <a:solidFill>
                  <a:schemeClr val="bg1"/>
                </a:solidFill>
                <a:latin typeface="+mj-lt"/>
              </a:rPr>
              <a:t> </a:t>
            </a:r>
            <a:r>
              <a:rPr lang="it-IT" sz="4400" dirty="0" err="1" smtClean="0">
                <a:solidFill>
                  <a:schemeClr val="bg1"/>
                </a:solidFill>
                <a:latin typeface="+mj-lt"/>
              </a:rPr>
              <a:t>Unmet</a:t>
            </a:r>
            <a:endParaRPr lang="it-IT" sz="4400" dirty="0">
              <a:solidFill>
                <a:schemeClr val="bg1"/>
              </a:solidFill>
              <a:latin typeface="+mj-lt"/>
            </a:endParaRPr>
          </a:p>
        </p:txBody>
      </p:sp>
    </p:spTree>
    <p:extLst>
      <p:ext uri="{BB962C8B-B14F-4D97-AF65-F5344CB8AC3E}">
        <p14:creationId xmlns:p14="http://schemas.microsoft.com/office/powerpoint/2010/main" val="17557901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noChangeArrowheads="1"/>
          </p:cNvPicPr>
          <p:nvPr/>
        </p:nvPicPr>
        <p:blipFill>
          <a:blip r:embed="rId3" cstate="print"/>
          <a:srcRect/>
          <a:stretch>
            <a:fillRect/>
          </a:stretch>
        </p:blipFill>
        <p:spPr bwMode="auto">
          <a:xfrm>
            <a:off x="107504" y="38001"/>
            <a:ext cx="1008063" cy="1374775"/>
          </a:xfrm>
          <a:prstGeom prst="rect">
            <a:avLst/>
          </a:prstGeom>
          <a:noFill/>
          <a:ln w="9525">
            <a:noFill/>
            <a:miter lim="800000"/>
            <a:headEnd/>
            <a:tailEnd/>
          </a:ln>
        </p:spPr>
      </p:pic>
      <p:sp>
        <p:nvSpPr>
          <p:cNvPr id="13" name="Rettangolo 12"/>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4" name="Rettangolo 13"/>
          <p:cNvSpPr/>
          <p:nvPr/>
        </p:nvSpPr>
        <p:spPr>
          <a:xfrm>
            <a:off x="1124157" y="519063"/>
            <a:ext cx="8065342"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fontAlgn="auto">
              <a:spcBef>
                <a:spcPts val="0"/>
              </a:spcBef>
              <a:spcAft>
                <a:spcPts val="0"/>
              </a:spcAft>
              <a:defRPr/>
            </a:pP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SORAFENIB in KRAS </a:t>
            </a:r>
            <a:r>
              <a:rPr lang="it-IT"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mutated</a:t>
            </a: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pts</a:t>
            </a: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NEXIRI2 trial</a:t>
            </a:r>
            <a:endParaRPr lang="it-IT"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8" name="Immagine 4"/>
          <p:cNvPicPr>
            <a:picLocks noChangeAspect="1"/>
          </p:cNvPicPr>
          <p:nvPr/>
        </p:nvPicPr>
        <p:blipFill>
          <a:blip r:embed="rId4">
            <a:extLst>
              <a:ext uri="{28A0092B-C50C-407E-A947-70E740481C1C}">
                <a14:useLocalDpi xmlns:a14="http://schemas.microsoft.com/office/drawing/2010/main" val="0"/>
              </a:ext>
            </a:extLst>
          </a:blip>
          <a:srcRect l="11813" t="24406" r="12366" b="8656"/>
          <a:stretch>
            <a:fillRect/>
          </a:stretch>
        </p:blipFill>
        <p:spPr bwMode="auto">
          <a:xfrm>
            <a:off x="323528" y="1484784"/>
            <a:ext cx="8560241" cy="496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11519" y="1340768"/>
            <a:ext cx="657225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8949" y="6540500"/>
            <a:ext cx="56705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67278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noChangeArrowheads="1"/>
          </p:cNvPicPr>
          <p:nvPr/>
        </p:nvPicPr>
        <p:blipFill>
          <a:blip r:embed="rId3" cstate="print"/>
          <a:srcRect/>
          <a:stretch>
            <a:fillRect/>
          </a:stretch>
        </p:blipFill>
        <p:spPr bwMode="auto">
          <a:xfrm>
            <a:off x="107504" y="38001"/>
            <a:ext cx="1008063" cy="1374775"/>
          </a:xfrm>
          <a:prstGeom prst="rect">
            <a:avLst/>
          </a:prstGeom>
          <a:noFill/>
          <a:ln w="9525">
            <a:noFill/>
            <a:miter lim="800000"/>
            <a:headEnd/>
            <a:tailEnd/>
          </a:ln>
        </p:spPr>
      </p:pic>
      <p:sp>
        <p:nvSpPr>
          <p:cNvPr id="13" name="Rettangolo 12"/>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4" name="Rettangolo 13"/>
          <p:cNvSpPr/>
          <p:nvPr/>
        </p:nvSpPr>
        <p:spPr>
          <a:xfrm>
            <a:off x="1124157" y="519063"/>
            <a:ext cx="8065342"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fontAlgn="auto">
              <a:spcBef>
                <a:spcPts val="0"/>
              </a:spcBef>
              <a:spcAft>
                <a:spcPts val="0"/>
              </a:spcAft>
              <a:defRPr/>
            </a:pP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SORAFENIB in KRAS </a:t>
            </a:r>
            <a:r>
              <a:rPr lang="it-IT"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mutated</a:t>
            </a: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pts</a:t>
            </a: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NEXIRI2 trial</a:t>
            </a:r>
            <a:endParaRPr lang="it-IT"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8949" y="6540500"/>
            <a:ext cx="56705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Immagin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340768"/>
            <a:ext cx="6478588"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ttangolo 14"/>
          <p:cNvSpPr/>
          <p:nvPr/>
        </p:nvSpPr>
        <p:spPr>
          <a:xfrm rot="1926069">
            <a:off x="1142401" y="3515204"/>
            <a:ext cx="7321056" cy="769938"/>
          </a:xfrm>
          <a:prstGeom prst="rect">
            <a:avLst/>
          </a:prstGeom>
          <a:solidFill>
            <a:schemeClr val="accent1"/>
          </a:solidFill>
          <a:ln w="25400">
            <a:solidFill>
              <a:srgbClr val="223E7C"/>
            </a:solidFill>
          </a:ln>
        </p:spPr>
        <p:txBody>
          <a:bodyPr wrap="square">
            <a:spAutoFit/>
          </a:bodyPr>
          <a:lstStyle/>
          <a:p>
            <a:pPr algn="ctr">
              <a:defRPr/>
            </a:pPr>
            <a:r>
              <a:rPr lang="it-IT" sz="4400" dirty="0" err="1">
                <a:solidFill>
                  <a:schemeClr val="bg1"/>
                </a:solidFill>
                <a:latin typeface="+mj-lt"/>
              </a:rPr>
              <a:t>Primary</a:t>
            </a:r>
            <a:r>
              <a:rPr lang="it-IT" sz="4400" b="0" dirty="0">
                <a:solidFill>
                  <a:schemeClr val="bg1"/>
                </a:solidFill>
                <a:latin typeface="+mj-lt"/>
              </a:rPr>
              <a:t> </a:t>
            </a:r>
            <a:r>
              <a:rPr lang="it-IT" sz="4400" dirty="0" err="1">
                <a:solidFill>
                  <a:schemeClr val="bg1"/>
                </a:solidFill>
                <a:latin typeface="+mj-lt"/>
              </a:rPr>
              <a:t>Endpoint</a:t>
            </a:r>
            <a:r>
              <a:rPr lang="it-IT" sz="4400" b="0" dirty="0">
                <a:solidFill>
                  <a:schemeClr val="bg1"/>
                </a:solidFill>
                <a:latin typeface="+mj-lt"/>
              </a:rPr>
              <a:t> </a:t>
            </a:r>
            <a:r>
              <a:rPr lang="it-IT" sz="4400" dirty="0" err="1">
                <a:solidFill>
                  <a:schemeClr val="bg1"/>
                </a:solidFill>
                <a:latin typeface="+mj-lt"/>
              </a:rPr>
              <a:t>M</a:t>
            </a:r>
            <a:r>
              <a:rPr lang="it-IT" sz="4400" dirty="0" err="1" smtClean="0">
                <a:solidFill>
                  <a:schemeClr val="bg1"/>
                </a:solidFill>
                <a:latin typeface="+mj-lt"/>
              </a:rPr>
              <a:t>et</a:t>
            </a:r>
            <a:endParaRPr lang="it-IT" sz="4400" dirty="0">
              <a:solidFill>
                <a:schemeClr val="bg1"/>
              </a:solidFill>
              <a:latin typeface="+mj-lt"/>
            </a:endParaRPr>
          </a:p>
        </p:txBody>
      </p:sp>
      <p:pic>
        <p:nvPicPr>
          <p:cNvPr id="9" name="Immagin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99792" y="1484784"/>
            <a:ext cx="6211888"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83403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noChangeArrowheads="1"/>
          </p:cNvPicPr>
          <p:nvPr/>
        </p:nvPicPr>
        <p:blipFill>
          <a:blip r:embed="rId3" cstate="print"/>
          <a:srcRect/>
          <a:stretch>
            <a:fillRect/>
          </a:stretch>
        </p:blipFill>
        <p:spPr bwMode="auto">
          <a:xfrm>
            <a:off x="107504" y="38001"/>
            <a:ext cx="1008063" cy="1374775"/>
          </a:xfrm>
          <a:prstGeom prst="rect">
            <a:avLst/>
          </a:prstGeom>
          <a:noFill/>
          <a:ln w="9525">
            <a:noFill/>
            <a:miter lim="800000"/>
            <a:headEnd/>
            <a:tailEnd/>
          </a:ln>
        </p:spPr>
      </p:pic>
      <p:sp>
        <p:nvSpPr>
          <p:cNvPr id="13" name="Rettangolo 12"/>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4" name="Rettangolo 13"/>
          <p:cNvSpPr/>
          <p:nvPr/>
        </p:nvSpPr>
        <p:spPr>
          <a:xfrm>
            <a:off x="1124157" y="519063"/>
            <a:ext cx="8065342"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fontAlgn="auto">
              <a:spcBef>
                <a:spcPts val="0"/>
              </a:spcBef>
              <a:spcAft>
                <a:spcPts val="0"/>
              </a:spcAft>
              <a:defRPr/>
            </a:pP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SORAFENIB in KRAS </a:t>
            </a:r>
            <a:r>
              <a:rPr lang="it-IT"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mutated</a:t>
            </a: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pts</a:t>
            </a: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NEXIRI2 trial</a:t>
            </a:r>
            <a:endParaRPr lang="it-IT"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8949" y="6540500"/>
            <a:ext cx="56705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magine 9"/>
          <p:cNvPicPr>
            <a:picLocks noChangeAspect="1"/>
          </p:cNvPicPr>
          <p:nvPr/>
        </p:nvPicPr>
        <p:blipFill>
          <a:blip r:embed="rId5">
            <a:extLst>
              <a:ext uri="{28A0092B-C50C-407E-A947-70E740481C1C}">
                <a14:useLocalDpi xmlns:a14="http://schemas.microsoft.com/office/drawing/2010/main" val="0"/>
              </a:ext>
            </a:extLst>
          </a:blip>
          <a:srcRect t="53902"/>
          <a:stretch>
            <a:fillRect/>
          </a:stretch>
        </p:blipFill>
        <p:spPr bwMode="auto">
          <a:xfrm>
            <a:off x="539552" y="1433444"/>
            <a:ext cx="6580188"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ttangolo 15"/>
          <p:cNvSpPr>
            <a:spLocks noChangeArrowheads="1"/>
          </p:cNvSpPr>
          <p:nvPr/>
        </p:nvSpPr>
        <p:spPr bwMode="auto">
          <a:xfrm>
            <a:off x="636390" y="3089206"/>
            <a:ext cx="6265862" cy="1800225"/>
          </a:xfrm>
          <a:prstGeom prst="rect">
            <a:avLst/>
          </a:prstGeom>
          <a:noFill/>
          <a:ln w="28575"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defRPr sz="1200" b="1">
                <a:solidFill>
                  <a:schemeClr val="tx1"/>
                </a:solidFill>
                <a:latin typeface="Times New Roman" pitchFamily="18" charset="0"/>
                <a:ea typeface="MS PGothic" pitchFamily="34" charset="-128"/>
              </a:defRPr>
            </a:lvl1pPr>
            <a:lvl2pPr marL="742950" indent="-285750">
              <a:defRPr sz="1200" b="1">
                <a:solidFill>
                  <a:schemeClr val="tx1"/>
                </a:solidFill>
                <a:latin typeface="Times New Roman" pitchFamily="18" charset="0"/>
                <a:ea typeface="MS PGothic" pitchFamily="34" charset="-128"/>
              </a:defRPr>
            </a:lvl2pPr>
            <a:lvl3pPr marL="1143000" indent="-228600">
              <a:defRPr sz="1200" b="1">
                <a:solidFill>
                  <a:schemeClr val="tx1"/>
                </a:solidFill>
                <a:latin typeface="Times New Roman" pitchFamily="18" charset="0"/>
                <a:ea typeface="MS PGothic" pitchFamily="34" charset="-128"/>
              </a:defRPr>
            </a:lvl3pPr>
            <a:lvl4pPr marL="1600200" indent="-228600">
              <a:defRPr sz="1200" b="1">
                <a:solidFill>
                  <a:schemeClr val="tx1"/>
                </a:solidFill>
                <a:latin typeface="Times New Roman" pitchFamily="18" charset="0"/>
                <a:ea typeface="MS PGothic" pitchFamily="34" charset="-128"/>
              </a:defRPr>
            </a:lvl4pPr>
            <a:lvl5pPr marL="2057400" indent="-228600">
              <a:defRPr sz="12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2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2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2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200" b="1">
                <a:solidFill>
                  <a:schemeClr val="tx1"/>
                </a:solidFill>
                <a:latin typeface="Times New Roman" pitchFamily="18" charset="0"/>
                <a:ea typeface="MS PGothic" pitchFamily="34" charset="-128"/>
              </a:defRPr>
            </a:lvl9pPr>
          </a:lstStyle>
          <a:p>
            <a:endParaRPr lang="it-IT" altLang="it-IT" sz="2400" b="0">
              <a:solidFill>
                <a:schemeClr val="bg1"/>
              </a:solidFill>
            </a:endParaRPr>
          </a:p>
        </p:txBody>
      </p:sp>
      <p:pic>
        <p:nvPicPr>
          <p:cNvPr id="17" name="Immagine 16"/>
          <p:cNvPicPr>
            <a:picLocks noChangeAspect="1"/>
          </p:cNvPicPr>
          <p:nvPr/>
        </p:nvPicPr>
        <p:blipFill>
          <a:blip r:embed="rId5">
            <a:extLst>
              <a:ext uri="{28A0092B-C50C-407E-A947-70E740481C1C}">
                <a14:useLocalDpi xmlns:a14="http://schemas.microsoft.com/office/drawing/2010/main" val="0"/>
              </a:ext>
            </a:extLst>
          </a:blip>
          <a:srcRect b="47441"/>
          <a:stretch>
            <a:fillRect/>
          </a:stretch>
        </p:blipFill>
        <p:spPr bwMode="auto">
          <a:xfrm>
            <a:off x="4052888" y="2852936"/>
            <a:ext cx="49307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ttangolo 17"/>
          <p:cNvSpPr>
            <a:spLocks noChangeArrowheads="1"/>
          </p:cNvSpPr>
          <p:nvPr/>
        </p:nvSpPr>
        <p:spPr bwMode="auto">
          <a:xfrm>
            <a:off x="4060825" y="3500636"/>
            <a:ext cx="4764088" cy="865187"/>
          </a:xfrm>
          <a:prstGeom prst="rect">
            <a:avLst/>
          </a:prstGeom>
          <a:noFill/>
          <a:ln w="28575"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defRPr sz="1200" b="1">
                <a:solidFill>
                  <a:schemeClr val="tx1"/>
                </a:solidFill>
                <a:latin typeface="Times New Roman" pitchFamily="18" charset="0"/>
                <a:ea typeface="MS PGothic" pitchFamily="34" charset="-128"/>
              </a:defRPr>
            </a:lvl1pPr>
            <a:lvl2pPr marL="742950" indent="-285750">
              <a:defRPr sz="1200" b="1">
                <a:solidFill>
                  <a:schemeClr val="tx1"/>
                </a:solidFill>
                <a:latin typeface="Times New Roman" pitchFamily="18" charset="0"/>
                <a:ea typeface="MS PGothic" pitchFamily="34" charset="-128"/>
              </a:defRPr>
            </a:lvl2pPr>
            <a:lvl3pPr marL="1143000" indent="-228600">
              <a:defRPr sz="1200" b="1">
                <a:solidFill>
                  <a:schemeClr val="tx1"/>
                </a:solidFill>
                <a:latin typeface="Times New Roman" pitchFamily="18" charset="0"/>
                <a:ea typeface="MS PGothic" pitchFamily="34" charset="-128"/>
              </a:defRPr>
            </a:lvl3pPr>
            <a:lvl4pPr marL="1600200" indent="-228600">
              <a:defRPr sz="1200" b="1">
                <a:solidFill>
                  <a:schemeClr val="tx1"/>
                </a:solidFill>
                <a:latin typeface="Times New Roman" pitchFamily="18" charset="0"/>
                <a:ea typeface="MS PGothic" pitchFamily="34" charset="-128"/>
              </a:defRPr>
            </a:lvl4pPr>
            <a:lvl5pPr marL="2057400" indent="-228600">
              <a:defRPr sz="12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2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2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2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200" b="1">
                <a:solidFill>
                  <a:schemeClr val="tx1"/>
                </a:solidFill>
                <a:latin typeface="Times New Roman" pitchFamily="18" charset="0"/>
                <a:ea typeface="MS PGothic" pitchFamily="34" charset="-128"/>
              </a:defRPr>
            </a:lvl9pPr>
          </a:lstStyle>
          <a:p>
            <a:endParaRPr lang="it-IT" altLang="it-IT" sz="2400" b="0">
              <a:solidFill>
                <a:schemeClr val="bg1"/>
              </a:solidFill>
            </a:endParaRPr>
          </a:p>
        </p:txBody>
      </p:sp>
      <p:sp>
        <p:nvSpPr>
          <p:cNvPr id="19" name="Rettangolo 18"/>
          <p:cNvSpPr>
            <a:spLocks noChangeArrowheads="1"/>
          </p:cNvSpPr>
          <p:nvPr/>
        </p:nvSpPr>
        <p:spPr bwMode="auto">
          <a:xfrm>
            <a:off x="4060825" y="4724598"/>
            <a:ext cx="4891088" cy="750888"/>
          </a:xfrm>
          <a:prstGeom prst="rect">
            <a:avLst/>
          </a:prstGeom>
          <a:noFill/>
          <a:ln w="28575"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defRPr sz="1200" b="1">
                <a:solidFill>
                  <a:schemeClr val="tx1"/>
                </a:solidFill>
                <a:latin typeface="Times New Roman" pitchFamily="18" charset="0"/>
                <a:ea typeface="MS PGothic" pitchFamily="34" charset="-128"/>
              </a:defRPr>
            </a:lvl1pPr>
            <a:lvl2pPr marL="742950" indent="-285750">
              <a:defRPr sz="1200" b="1">
                <a:solidFill>
                  <a:schemeClr val="tx1"/>
                </a:solidFill>
                <a:latin typeface="Times New Roman" pitchFamily="18" charset="0"/>
                <a:ea typeface="MS PGothic" pitchFamily="34" charset="-128"/>
              </a:defRPr>
            </a:lvl2pPr>
            <a:lvl3pPr marL="1143000" indent="-228600">
              <a:defRPr sz="1200" b="1">
                <a:solidFill>
                  <a:schemeClr val="tx1"/>
                </a:solidFill>
                <a:latin typeface="Times New Roman" pitchFamily="18" charset="0"/>
                <a:ea typeface="MS PGothic" pitchFamily="34" charset="-128"/>
              </a:defRPr>
            </a:lvl3pPr>
            <a:lvl4pPr marL="1600200" indent="-228600">
              <a:defRPr sz="1200" b="1">
                <a:solidFill>
                  <a:schemeClr val="tx1"/>
                </a:solidFill>
                <a:latin typeface="Times New Roman" pitchFamily="18" charset="0"/>
                <a:ea typeface="MS PGothic" pitchFamily="34" charset="-128"/>
              </a:defRPr>
            </a:lvl4pPr>
            <a:lvl5pPr marL="2057400" indent="-228600">
              <a:defRPr sz="12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2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2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2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200" b="1">
                <a:solidFill>
                  <a:schemeClr val="tx1"/>
                </a:solidFill>
                <a:latin typeface="Times New Roman" pitchFamily="18" charset="0"/>
                <a:ea typeface="MS PGothic" pitchFamily="34" charset="-128"/>
              </a:defRPr>
            </a:lvl9pPr>
          </a:lstStyle>
          <a:p>
            <a:endParaRPr lang="it-IT" altLang="it-IT" sz="2400" b="0">
              <a:solidFill>
                <a:schemeClr val="bg1"/>
              </a:solidFill>
            </a:endParaRPr>
          </a:p>
        </p:txBody>
      </p:sp>
    </p:spTree>
    <p:extLst>
      <p:ext uri="{BB962C8B-B14F-4D97-AF65-F5344CB8AC3E}">
        <p14:creationId xmlns:p14="http://schemas.microsoft.com/office/powerpoint/2010/main" val="20634058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35" y="1515153"/>
            <a:ext cx="5026224" cy="2544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p:cNvPicPr>
            <a:picLocks noChangeAspect="1" noChangeArrowheads="1"/>
          </p:cNvPicPr>
          <p:nvPr/>
        </p:nvPicPr>
        <p:blipFill>
          <a:blip r:embed="rId3" cstate="print"/>
          <a:srcRect/>
          <a:stretch>
            <a:fillRect/>
          </a:stretch>
        </p:blipFill>
        <p:spPr bwMode="auto">
          <a:xfrm>
            <a:off x="107504" y="38001"/>
            <a:ext cx="1008063" cy="1374775"/>
          </a:xfrm>
          <a:prstGeom prst="rect">
            <a:avLst/>
          </a:prstGeom>
          <a:noFill/>
          <a:ln w="9525">
            <a:noFill/>
            <a:miter lim="800000"/>
            <a:headEnd/>
            <a:tailEnd/>
          </a:ln>
        </p:spPr>
      </p:pic>
      <p:sp>
        <p:nvSpPr>
          <p:cNvPr id="7" name="Rettangolo 6"/>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 name="Rettangolo 7"/>
          <p:cNvSpPr/>
          <p:nvPr/>
        </p:nvSpPr>
        <p:spPr>
          <a:xfrm>
            <a:off x="1124157" y="519063"/>
            <a:ext cx="8065342"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fontAlgn="auto">
              <a:spcBef>
                <a:spcPts val="0"/>
              </a:spcBef>
              <a:spcAft>
                <a:spcPts val="0"/>
              </a:spcAft>
              <a:defRPr/>
            </a:pP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NINDETANIB</a:t>
            </a:r>
            <a:endParaRPr lang="it-IT"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4369643"/>
            <a:ext cx="5972175"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ttangolo arrotondato 9"/>
          <p:cNvSpPr>
            <a:spLocks noChangeArrowheads="1"/>
          </p:cNvSpPr>
          <p:nvPr/>
        </p:nvSpPr>
        <p:spPr bwMode="auto">
          <a:xfrm>
            <a:off x="2046795" y="4088308"/>
            <a:ext cx="1911459" cy="562669"/>
          </a:xfrm>
          <a:prstGeom prst="roundRect">
            <a:avLst>
              <a:gd name="adj" fmla="val 16667"/>
            </a:avLst>
          </a:prstGeom>
          <a:noFill/>
          <a:ln w="25400">
            <a:solidFill>
              <a:schemeClr val="accent2"/>
            </a:solidFill>
            <a:round/>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800" b="1">
                <a:solidFill>
                  <a:schemeClr val="tx1"/>
                </a:solidFill>
                <a:latin typeface="Arial" panose="020B0604020202020204" pitchFamily="34" charset="0"/>
                <a:ea typeface="ヒラギノ角ゴ Pro W3" pitchFamily="-107" charset="-128"/>
              </a:defRPr>
            </a:lvl1pPr>
            <a:lvl2pPr marL="37931725" indent="-37474525" eaLnBrk="0" hangingPunct="0">
              <a:defRPr sz="2800" b="1">
                <a:solidFill>
                  <a:schemeClr val="tx1"/>
                </a:solidFill>
                <a:latin typeface="Arial" panose="020B0604020202020204" pitchFamily="34" charset="0"/>
                <a:ea typeface="ヒラギノ角ゴ Pro W3" pitchFamily="-107" charset="-128"/>
              </a:defRPr>
            </a:lvl2pPr>
            <a:lvl3pPr eaLnBrk="0" hangingPunct="0">
              <a:defRPr sz="2800" b="1">
                <a:solidFill>
                  <a:schemeClr val="tx1"/>
                </a:solidFill>
                <a:latin typeface="Arial" panose="020B0604020202020204" pitchFamily="34" charset="0"/>
                <a:ea typeface="ヒラギノ角ゴ Pro W3" pitchFamily="-107" charset="-128"/>
              </a:defRPr>
            </a:lvl3pPr>
            <a:lvl4pPr eaLnBrk="0" hangingPunct="0">
              <a:defRPr sz="2800" b="1">
                <a:solidFill>
                  <a:schemeClr val="tx1"/>
                </a:solidFill>
                <a:latin typeface="Arial" panose="020B0604020202020204" pitchFamily="34" charset="0"/>
                <a:ea typeface="ヒラギノ角ゴ Pro W3" pitchFamily="-107" charset="-128"/>
              </a:defRPr>
            </a:lvl4pPr>
            <a:lvl5pPr eaLnBrk="0" hangingPunct="0">
              <a:defRPr sz="2800" b="1">
                <a:solidFill>
                  <a:schemeClr val="tx1"/>
                </a:solidFill>
                <a:latin typeface="Arial" panose="020B0604020202020204" pitchFamily="34" charset="0"/>
                <a:ea typeface="ヒラギノ角ゴ Pro W3" pitchFamily="-107" charset="-128"/>
              </a:defRPr>
            </a:lvl5pPr>
            <a:lvl6pPr marL="4572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6pPr>
            <a:lvl7pPr marL="9144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7pPr>
            <a:lvl8pPr marL="13716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8pPr>
            <a:lvl9pPr marL="18288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9pPr>
          </a:lstStyle>
          <a:p>
            <a:pPr algn="ctr" eaLnBrk="1" hangingPunct="1"/>
            <a:r>
              <a:rPr lang="it-IT" sz="1600" dirty="0" smtClean="0">
                <a:solidFill>
                  <a:srgbClr val="C00000"/>
                </a:solidFill>
                <a:latin typeface="+mj-lt"/>
                <a:cs typeface="Lucida Sans" panose="020B0602040502020204" pitchFamily="34" charset="0"/>
              </a:rPr>
              <a:t>LUME Colon - 1  </a:t>
            </a:r>
          </a:p>
          <a:p>
            <a:pPr algn="ctr" eaLnBrk="1" hangingPunct="1"/>
            <a:r>
              <a:rPr lang="it-IT" sz="1600" dirty="0" err="1" smtClean="0">
                <a:solidFill>
                  <a:srgbClr val="C00000"/>
                </a:solidFill>
                <a:latin typeface="+mj-lt"/>
                <a:cs typeface="Lucida Sans" panose="020B0602040502020204" pitchFamily="34" charset="0"/>
              </a:rPr>
              <a:t>phase</a:t>
            </a:r>
            <a:r>
              <a:rPr lang="it-IT" sz="1600" dirty="0" smtClean="0">
                <a:solidFill>
                  <a:srgbClr val="C00000"/>
                </a:solidFill>
                <a:latin typeface="+mj-lt"/>
                <a:cs typeface="Lucida Sans" panose="020B0602040502020204" pitchFamily="34" charset="0"/>
              </a:rPr>
              <a:t> III trial</a:t>
            </a:r>
            <a:endParaRPr lang="it-IT" sz="1600" dirty="0">
              <a:solidFill>
                <a:srgbClr val="C00000"/>
              </a:solidFill>
              <a:latin typeface="+mj-lt"/>
              <a:cs typeface="Lucida Sans" panose="020B0602040502020204" pitchFamily="34" charset="0"/>
            </a:endParaRPr>
          </a:p>
        </p:txBody>
      </p:sp>
      <p:sp>
        <p:nvSpPr>
          <p:cNvPr id="4" name="Rettangolo 3"/>
          <p:cNvSpPr/>
          <p:nvPr/>
        </p:nvSpPr>
        <p:spPr>
          <a:xfrm>
            <a:off x="5580112" y="2060848"/>
            <a:ext cx="3159588" cy="1477328"/>
          </a:xfrm>
          <a:prstGeom prst="rect">
            <a:avLst/>
          </a:prstGeom>
        </p:spPr>
        <p:txBody>
          <a:bodyPr wrap="square">
            <a:spAutoFit/>
          </a:bodyPr>
          <a:lstStyle/>
          <a:p>
            <a:pPr algn="ctr"/>
            <a:r>
              <a:rPr lang="en-US" dirty="0" err="1">
                <a:latin typeface="+mj-lt"/>
              </a:rPr>
              <a:t>Nintedanib</a:t>
            </a:r>
            <a:r>
              <a:rPr lang="en-US" dirty="0">
                <a:latin typeface="+mj-lt"/>
              </a:rPr>
              <a:t> is an oral, twice-daily, triple </a:t>
            </a:r>
            <a:r>
              <a:rPr lang="en-US" dirty="0" err="1">
                <a:latin typeface="+mj-lt"/>
              </a:rPr>
              <a:t>angiokinase</a:t>
            </a:r>
            <a:r>
              <a:rPr lang="en-US" dirty="0">
                <a:latin typeface="+mj-lt"/>
              </a:rPr>
              <a:t> inhibitor of</a:t>
            </a:r>
          </a:p>
          <a:p>
            <a:pPr algn="ctr"/>
            <a:r>
              <a:rPr lang="en-US" dirty="0">
                <a:latin typeface="+mj-lt"/>
              </a:rPr>
              <a:t>VEGFR-1 to 3, PDGFR-a/b, and FGFR-1 to 3</a:t>
            </a:r>
            <a:endParaRPr lang="it-IT" dirty="0">
              <a:latin typeface="+mj-lt"/>
            </a:endParaRPr>
          </a:p>
        </p:txBody>
      </p:sp>
      <p:sp>
        <p:nvSpPr>
          <p:cNvPr id="13" name="Rettangolo 12"/>
          <p:cNvSpPr/>
          <p:nvPr/>
        </p:nvSpPr>
        <p:spPr>
          <a:xfrm rot="1926069">
            <a:off x="1142401" y="3176898"/>
            <a:ext cx="7321056" cy="1446550"/>
          </a:xfrm>
          <a:prstGeom prst="rect">
            <a:avLst/>
          </a:prstGeom>
          <a:solidFill>
            <a:schemeClr val="accent1"/>
          </a:solidFill>
          <a:ln w="25400">
            <a:solidFill>
              <a:srgbClr val="223E7C"/>
            </a:solidFill>
          </a:ln>
        </p:spPr>
        <p:txBody>
          <a:bodyPr wrap="square">
            <a:spAutoFit/>
          </a:bodyPr>
          <a:lstStyle/>
          <a:p>
            <a:pPr algn="ctr">
              <a:defRPr/>
            </a:pPr>
            <a:r>
              <a:rPr lang="en-US" sz="4400" dirty="0" smtClean="0">
                <a:solidFill>
                  <a:schemeClr val="bg1"/>
                </a:solidFill>
                <a:latin typeface="+mj-lt"/>
              </a:rPr>
              <a:t>Estimated </a:t>
            </a:r>
            <a:r>
              <a:rPr lang="en-US" sz="4400" dirty="0">
                <a:solidFill>
                  <a:schemeClr val="bg1"/>
                </a:solidFill>
                <a:latin typeface="+mj-lt"/>
              </a:rPr>
              <a:t>completion </a:t>
            </a:r>
            <a:r>
              <a:rPr lang="en-US" sz="4400" dirty="0" smtClean="0">
                <a:solidFill>
                  <a:schemeClr val="bg1"/>
                </a:solidFill>
                <a:latin typeface="+mj-lt"/>
              </a:rPr>
              <a:t>date:</a:t>
            </a:r>
            <a:endParaRPr lang="en-US" sz="4400" dirty="0">
              <a:solidFill>
                <a:schemeClr val="bg1"/>
              </a:solidFill>
              <a:latin typeface="+mj-lt"/>
            </a:endParaRPr>
          </a:p>
          <a:p>
            <a:pPr algn="ctr">
              <a:defRPr/>
            </a:pPr>
            <a:r>
              <a:rPr lang="en-US" sz="4400" dirty="0" smtClean="0">
                <a:solidFill>
                  <a:schemeClr val="bg1"/>
                </a:solidFill>
                <a:latin typeface="+mj-lt"/>
              </a:rPr>
              <a:t>mid-2016</a:t>
            </a:r>
            <a:endParaRPr lang="it-IT" sz="4400" dirty="0">
              <a:solidFill>
                <a:schemeClr val="bg1"/>
              </a:solidFill>
              <a:latin typeface="+mj-lt"/>
            </a:endParaRPr>
          </a:p>
        </p:txBody>
      </p:sp>
    </p:spTree>
    <p:extLst>
      <p:ext uri="{BB962C8B-B14F-4D97-AF65-F5344CB8AC3E}">
        <p14:creationId xmlns:p14="http://schemas.microsoft.com/office/powerpoint/2010/main" val="21548570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2" cstate="print"/>
          <a:srcRect/>
          <a:stretch>
            <a:fillRect/>
          </a:stretch>
        </p:blipFill>
        <p:spPr bwMode="auto">
          <a:xfrm>
            <a:off x="107504" y="38001"/>
            <a:ext cx="1008063" cy="1374775"/>
          </a:xfrm>
          <a:prstGeom prst="rect">
            <a:avLst/>
          </a:prstGeom>
          <a:noFill/>
          <a:ln w="9525">
            <a:noFill/>
            <a:miter lim="800000"/>
            <a:headEnd/>
            <a:tailEnd/>
          </a:ln>
        </p:spPr>
      </p:pic>
      <p:sp>
        <p:nvSpPr>
          <p:cNvPr id="7" name="Rettangolo 6"/>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 name="Rettangolo 7"/>
          <p:cNvSpPr/>
          <p:nvPr/>
        </p:nvSpPr>
        <p:spPr>
          <a:xfrm>
            <a:off x="1124157" y="519063"/>
            <a:ext cx="8065342"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fontAlgn="auto">
              <a:spcBef>
                <a:spcPts val="0"/>
              </a:spcBef>
              <a:spcAft>
                <a:spcPts val="0"/>
              </a:spcAft>
              <a:defRPr/>
            </a:pP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BRAF </a:t>
            </a:r>
            <a:r>
              <a:rPr lang="it-IT"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mutated</a:t>
            </a: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mCRC</a:t>
            </a: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VEMURAFENIB</a:t>
            </a:r>
            <a:endParaRPr lang="it-IT"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676752"/>
            <a:ext cx="7848600" cy="147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546" y="3666338"/>
            <a:ext cx="3127136" cy="273818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944" y="3792802"/>
            <a:ext cx="4743450"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944" y="3479233"/>
            <a:ext cx="3856930" cy="405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611560" y="1340768"/>
            <a:ext cx="4032448" cy="369332"/>
          </a:xfrm>
          <a:prstGeom prst="rect">
            <a:avLst/>
          </a:prstGeom>
          <a:noFill/>
        </p:spPr>
        <p:txBody>
          <a:bodyPr wrap="square" rtlCol="0">
            <a:spAutoFit/>
          </a:bodyPr>
          <a:lstStyle/>
          <a:p>
            <a:r>
              <a:rPr lang="it-IT" b="1" dirty="0" smtClean="0">
                <a:solidFill>
                  <a:srgbClr val="C00000"/>
                </a:solidFill>
                <a:latin typeface="+mj-lt"/>
              </a:rPr>
              <a:t>BRAF MUTATION</a:t>
            </a:r>
            <a:endParaRPr lang="it-IT" b="1" dirty="0">
              <a:solidFill>
                <a:srgbClr val="C00000"/>
              </a:solidFill>
              <a:latin typeface="+mj-lt"/>
            </a:endParaRPr>
          </a:p>
        </p:txBody>
      </p:sp>
      <p:sp>
        <p:nvSpPr>
          <p:cNvPr id="14" name="CasellaDiTesto 13"/>
          <p:cNvSpPr txBox="1"/>
          <p:nvPr/>
        </p:nvSpPr>
        <p:spPr>
          <a:xfrm>
            <a:off x="611560" y="3294567"/>
            <a:ext cx="3312368" cy="369332"/>
          </a:xfrm>
          <a:prstGeom prst="rect">
            <a:avLst/>
          </a:prstGeom>
          <a:noFill/>
        </p:spPr>
        <p:txBody>
          <a:bodyPr wrap="square" rtlCol="0">
            <a:spAutoFit/>
          </a:bodyPr>
          <a:lstStyle/>
          <a:p>
            <a:r>
              <a:rPr lang="it-IT" b="1" dirty="0" smtClean="0">
                <a:solidFill>
                  <a:srgbClr val="C00000"/>
                </a:solidFill>
                <a:latin typeface="+mj-lt"/>
              </a:rPr>
              <a:t>BRAF «TARGETABLE» CASCADE</a:t>
            </a:r>
            <a:endParaRPr lang="it-IT" b="1" dirty="0">
              <a:solidFill>
                <a:srgbClr val="C00000"/>
              </a:solidFill>
              <a:latin typeface="+mj-lt"/>
            </a:endParaRPr>
          </a:p>
        </p:txBody>
      </p:sp>
      <p:pic>
        <p:nvPicPr>
          <p:cNvPr id="30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6828" y="5035429"/>
            <a:ext cx="2623849" cy="1728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7664" y="4891355"/>
            <a:ext cx="6841868" cy="100813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379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fade">
                                      <p:cBhvr>
                                        <p:cTn id="7" dur="500"/>
                                        <p:tgtEl>
                                          <p:spTgt spid="307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9"/>
                                        </p:tgtEl>
                                        <p:attrNameLst>
                                          <p:attrName>style.visibility</p:attrName>
                                        </p:attrNameLst>
                                      </p:cBhvr>
                                      <p:to>
                                        <p:strVal val="visible"/>
                                      </p:to>
                                    </p:set>
                                    <p:animEffect transition="in" filter="fade">
                                      <p:cBhvr>
                                        <p:cTn id="15" dur="500"/>
                                        <p:tgtEl>
                                          <p:spTgt spid="3079"/>
                                        </p:tgtEl>
                                      </p:cBhvr>
                                    </p:animEffect>
                                  </p:childTnLst>
                                </p:cTn>
                              </p:par>
                              <p:par>
                                <p:cTn id="16" presetID="10" presetClass="entr" presetSubtype="0" fill="hold" nodeType="withEffect">
                                  <p:stCondLst>
                                    <p:cond delay="0"/>
                                  </p:stCondLst>
                                  <p:childTnLst>
                                    <p:set>
                                      <p:cBhvr>
                                        <p:cTn id="17" dur="1" fill="hold">
                                          <p:stCondLst>
                                            <p:cond delay="0"/>
                                          </p:stCondLst>
                                        </p:cTn>
                                        <p:tgtEl>
                                          <p:spTgt spid="3078"/>
                                        </p:tgtEl>
                                        <p:attrNameLst>
                                          <p:attrName>style.visibility</p:attrName>
                                        </p:attrNameLst>
                                      </p:cBhvr>
                                      <p:to>
                                        <p:strVal val="visible"/>
                                      </p:to>
                                    </p:set>
                                    <p:animEffect transition="in" filter="fade">
                                      <p:cBhvr>
                                        <p:cTn id="18" dur="500"/>
                                        <p:tgtEl>
                                          <p:spTgt spid="3078"/>
                                        </p:tgtEl>
                                      </p:cBhvr>
                                    </p:animEffect>
                                  </p:childTnLst>
                                </p:cTn>
                              </p:par>
                              <p:par>
                                <p:cTn id="19" presetID="10" presetClass="entr" presetSubtype="0" fill="hold" nodeType="withEffect">
                                  <p:stCondLst>
                                    <p:cond delay="0"/>
                                  </p:stCondLst>
                                  <p:childTnLst>
                                    <p:set>
                                      <p:cBhvr>
                                        <p:cTn id="20" dur="1" fill="hold">
                                          <p:stCondLst>
                                            <p:cond delay="0"/>
                                          </p:stCondLst>
                                        </p:cTn>
                                        <p:tgtEl>
                                          <p:spTgt spid="3080"/>
                                        </p:tgtEl>
                                        <p:attrNameLst>
                                          <p:attrName>style.visibility</p:attrName>
                                        </p:attrNameLst>
                                      </p:cBhvr>
                                      <p:to>
                                        <p:strVal val="visible"/>
                                      </p:to>
                                    </p:set>
                                    <p:animEffect transition="in" filter="fade">
                                      <p:cBhvr>
                                        <p:cTn id="21" dur="500"/>
                                        <p:tgtEl>
                                          <p:spTgt spid="308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081"/>
                                        </p:tgtEl>
                                        <p:attrNameLst>
                                          <p:attrName>style.visibility</p:attrName>
                                        </p:attrNameLst>
                                      </p:cBhvr>
                                      <p:to>
                                        <p:strVal val="visible"/>
                                      </p:to>
                                    </p:set>
                                    <p:animEffect transition="in" filter="fade">
                                      <p:cBhvr>
                                        <p:cTn id="26" dur="500"/>
                                        <p:tgtEl>
                                          <p:spTgt spid="3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2" cstate="print"/>
          <a:srcRect/>
          <a:stretch>
            <a:fillRect/>
          </a:stretch>
        </p:blipFill>
        <p:spPr bwMode="auto">
          <a:xfrm>
            <a:off x="107504" y="38001"/>
            <a:ext cx="1008063" cy="1374775"/>
          </a:xfrm>
          <a:prstGeom prst="rect">
            <a:avLst/>
          </a:prstGeom>
          <a:noFill/>
          <a:ln w="9525">
            <a:noFill/>
            <a:miter lim="800000"/>
            <a:headEnd/>
            <a:tailEnd/>
          </a:ln>
        </p:spPr>
      </p:pic>
      <p:sp>
        <p:nvSpPr>
          <p:cNvPr id="7" name="Rettangolo 6"/>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 name="Rettangolo 7"/>
          <p:cNvSpPr/>
          <p:nvPr/>
        </p:nvSpPr>
        <p:spPr>
          <a:xfrm>
            <a:off x="1124157" y="519063"/>
            <a:ext cx="8065342"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fontAlgn="auto">
              <a:spcBef>
                <a:spcPts val="0"/>
              </a:spcBef>
              <a:spcAft>
                <a:spcPts val="0"/>
              </a:spcAft>
              <a:defRPr/>
            </a:pP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BRAF </a:t>
            </a:r>
            <a:r>
              <a:rPr lang="it-IT"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mutated</a:t>
            </a: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mCRC</a:t>
            </a: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VEMURAFENIB</a:t>
            </a:r>
            <a:endParaRPr lang="it-IT"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433005"/>
            <a:ext cx="7061506"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611535" y="5589240"/>
            <a:ext cx="8280920" cy="646331"/>
          </a:xfrm>
          <a:prstGeom prst="rect">
            <a:avLst/>
          </a:prstGeom>
        </p:spPr>
        <p:txBody>
          <a:bodyPr wrap="square">
            <a:spAutoFit/>
          </a:bodyPr>
          <a:lstStyle/>
          <a:p>
            <a:pPr algn="ctr"/>
            <a:r>
              <a:rPr lang="en-US" b="1" dirty="0" smtClean="0">
                <a:solidFill>
                  <a:srgbClr val="C00000"/>
                </a:solidFill>
                <a:latin typeface="+mj-lt"/>
              </a:rPr>
              <a:t>In CRC</a:t>
            </a:r>
            <a:r>
              <a:rPr lang="en-US" dirty="0" smtClean="0">
                <a:latin typeface="+mj-lt"/>
              </a:rPr>
              <a:t>:</a:t>
            </a:r>
            <a:r>
              <a:rPr lang="en-US" b="1" dirty="0" smtClean="0">
                <a:solidFill>
                  <a:srgbClr val="C00000"/>
                </a:solidFill>
                <a:latin typeface="+mj-lt"/>
              </a:rPr>
              <a:t> </a:t>
            </a:r>
            <a:r>
              <a:rPr lang="en-US" b="1" dirty="0" smtClean="0">
                <a:latin typeface="+mj-lt"/>
              </a:rPr>
              <a:t>PI3K/AKT </a:t>
            </a:r>
            <a:r>
              <a:rPr lang="en-US" b="1" dirty="0">
                <a:latin typeface="+mj-lt"/>
              </a:rPr>
              <a:t>pathway activation </a:t>
            </a:r>
            <a:r>
              <a:rPr lang="en-US" dirty="0">
                <a:latin typeface="+mj-lt"/>
              </a:rPr>
              <a:t>results in </a:t>
            </a:r>
            <a:r>
              <a:rPr lang="en-US" i="1" dirty="0">
                <a:latin typeface="+mj-lt"/>
              </a:rPr>
              <a:t>de novo </a:t>
            </a:r>
            <a:r>
              <a:rPr lang="en-US" dirty="0">
                <a:latin typeface="+mj-lt"/>
              </a:rPr>
              <a:t>and </a:t>
            </a:r>
            <a:r>
              <a:rPr lang="en-US" i="1" dirty="0" smtClean="0">
                <a:latin typeface="+mj-lt"/>
              </a:rPr>
              <a:t>acquired</a:t>
            </a:r>
            <a:r>
              <a:rPr lang="en-US" dirty="0" smtClean="0">
                <a:latin typeface="+mj-lt"/>
              </a:rPr>
              <a:t> </a:t>
            </a:r>
            <a:r>
              <a:rPr lang="it-IT" dirty="0" err="1" smtClean="0">
                <a:latin typeface="+mj-lt"/>
              </a:rPr>
              <a:t>resistance</a:t>
            </a:r>
            <a:r>
              <a:rPr lang="it-IT" dirty="0" smtClean="0">
                <a:latin typeface="+mj-lt"/>
              </a:rPr>
              <a:t> </a:t>
            </a:r>
            <a:r>
              <a:rPr lang="it-IT" dirty="0">
                <a:latin typeface="+mj-lt"/>
              </a:rPr>
              <a:t>to BRAF </a:t>
            </a:r>
            <a:r>
              <a:rPr lang="it-IT" dirty="0" err="1" smtClean="0">
                <a:latin typeface="+mj-lt"/>
              </a:rPr>
              <a:t>inhibition</a:t>
            </a:r>
            <a:endParaRPr lang="it-IT" dirty="0">
              <a:latin typeface="+mj-lt"/>
            </a:endParaRPr>
          </a:p>
        </p:txBody>
      </p:sp>
      <p:sp>
        <p:nvSpPr>
          <p:cNvPr id="3" name="Rettangolo 2"/>
          <p:cNvSpPr/>
          <p:nvPr/>
        </p:nvSpPr>
        <p:spPr>
          <a:xfrm>
            <a:off x="4464496" y="6525344"/>
            <a:ext cx="4572000" cy="307777"/>
          </a:xfrm>
          <a:prstGeom prst="rect">
            <a:avLst/>
          </a:prstGeom>
        </p:spPr>
        <p:txBody>
          <a:bodyPr>
            <a:spAutoFit/>
          </a:bodyPr>
          <a:lstStyle/>
          <a:p>
            <a:pPr algn="r"/>
            <a:r>
              <a:rPr lang="en-US" sz="1400" i="1" dirty="0" smtClean="0">
                <a:latin typeface="+mj-lt"/>
              </a:rPr>
              <a:t>Corcoran RB; Cancer </a:t>
            </a:r>
            <a:r>
              <a:rPr lang="en-US" sz="1400" i="1" dirty="0">
                <a:latin typeface="+mj-lt"/>
              </a:rPr>
              <a:t>Discovery  </a:t>
            </a:r>
            <a:r>
              <a:rPr lang="en-US" sz="1400" i="1" dirty="0" smtClean="0">
                <a:latin typeface="+mj-lt"/>
              </a:rPr>
              <a:t>2012, 2:227-235</a:t>
            </a:r>
            <a:endParaRPr lang="en-US" sz="1400" i="1" dirty="0">
              <a:latin typeface="+mj-lt"/>
            </a:endParaRPr>
          </a:p>
        </p:txBody>
      </p:sp>
    </p:spTree>
    <p:extLst>
      <p:ext uri="{BB962C8B-B14F-4D97-AF65-F5344CB8AC3E}">
        <p14:creationId xmlns:p14="http://schemas.microsoft.com/office/powerpoint/2010/main" val="245329248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464496" y="6525344"/>
            <a:ext cx="4572000" cy="307777"/>
          </a:xfrm>
          <a:prstGeom prst="rect">
            <a:avLst/>
          </a:prstGeom>
        </p:spPr>
        <p:txBody>
          <a:bodyPr>
            <a:spAutoFit/>
          </a:bodyPr>
          <a:lstStyle/>
          <a:p>
            <a:pPr algn="r"/>
            <a:r>
              <a:rPr lang="en-US" sz="1400" i="1" dirty="0" smtClean="0">
                <a:latin typeface="+mj-lt"/>
              </a:rPr>
              <a:t>Corcoran RB; Cancer </a:t>
            </a:r>
            <a:r>
              <a:rPr lang="en-US" sz="1400" i="1" dirty="0">
                <a:latin typeface="+mj-lt"/>
              </a:rPr>
              <a:t>Discovery  </a:t>
            </a:r>
            <a:r>
              <a:rPr lang="en-US" sz="1400" i="1" dirty="0" smtClean="0">
                <a:latin typeface="+mj-lt"/>
              </a:rPr>
              <a:t>2012, 2:227-235</a:t>
            </a:r>
            <a:endParaRPr lang="en-US" sz="1400" i="1" dirty="0">
              <a:latin typeface="+mj-lt"/>
            </a:endParaRPr>
          </a:p>
        </p:txBody>
      </p:sp>
      <p:pic>
        <p:nvPicPr>
          <p:cNvPr id="6" name="Picture 7"/>
          <p:cNvPicPr>
            <a:picLocks noChangeAspect="1" noChangeArrowheads="1"/>
          </p:cNvPicPr>
          <p:nvPr/>
        </p:nvPicPr>
        <p:blipFill>
          <a:blip r:embed="rId2" cstate="print"/>
          <a:srcRect/>
          <a:stretch>
            <a:fillRect/>
          </a:stretch>
        </p:blipFill>
        <p:spPr bwMode="auto">
          <a:xfrm>
            <a:off x="107504" y="38001"/>
            <a:ext cx="1008063" cy="1374775"/>
          </a:xfrm>
          <a:prstGeom prst="rect">
            <a:avLst/>
          </a:prstGeom>
          <a:noFill/>
          <a:ln w="9525">
            <a:noFill/>
            <a:miter lim="800000"/>
            <a:headEnd/>
            <a:tailEnd/>
          </a:ln>
        </p:spPr>
      </p:pic>
      <p:sp>
        <p:nvSpPr>
          <p:cNvPr id="7" name="Rettangolo 6"/>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 name="Rettangolo 7"/>
          <p:cNvSpPr/>
          <p:nvPr/>
        </p:nvSpPr>
        <p:spPr>
          <a:xfrm>
            <a:off x="1124157" y="519063"/>
            <a:ext cx="8065342"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fontAlgn="auto">
              <a:spcBef>
                <a:spcPts val="0"/>
              </a:spcBef>
              <a:spcAft>
                <a:spcPts val="0"/>
              </a:spcAft>
              <a:defRPr/>
            </a:pP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BRAF </a:t>
            </a:r>
            <a:r>
              <a:rPr lang="it-IT"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mutated</a:t>
            </a: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mCRC</a:t>
            </a: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VEMURAFENIB</a:t>
            </a:r>
            <a:endParaRPr lang="it-IT"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788" y="1628800"/>
            <a:ext cx="2714625" cy="300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eccia a destra 3"/>
          <p:cNvSpPr/>
          <p:nvPr/>
        </p:nvSpPr>
        <p:spPr>
          <a:xfrm>
            <a:off x="3428636" y="3068960"/>
            <a:ext cx="1728192" cy="216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latin typeface="+mj-lt"/>
            </a:endParaRPr>
          </a:p>
        </p:txBody>
      </p:sp>
      <p:sp>
        <p:nvSpPr>
          <p:cNvPr id="9" name="CasellaDiTesto 8"/>
          <p:cNvSpPr txBox="1"/>
          <p:nvPr/>
        </p:nvSpPr>
        <p:spPr>
          <a:xfrm>
            <a:off x="3361010" y="2652821"/>
            <a:ext cx="1863444" cy="369332"/>
          </a:xfrm>
          <a:prstGeom prst="rect">
            <a:avLst/>
          </a:prstGeom>
          <a:noFill/>
        </p:spPr>
        <p:txBody>
          <a:bodyPr wrap="square" rtlCol="0">
            <a:spAutoFit/>
          </a:bodyPr>
          <a:lstStyle/>
          <a:p>
            <a:pPr algn="ctr"/>
            <a:r>
              <a:rPr lang="it-IT" b="1" dirty="0" err="1" smtClean="0">
                <a:latin typeface="+mj-lt"/>
              </a:rPr>
              <a:t>preclinical</a:t>
            </a:r>
            <a:endParaRPr lang="it-IT" b="1" dirty="0">
              <a:latin typeface="+mj-lt"/>
            </a:endParaRPr>
          </a:p>
        </p:txBody>
      </p:sp>
      <p:sp>
        <p:nvSpPr>
          <p:cNvPr id="12" name="CasellaDiTesto 11"/>
          <p:cNvSpPr txBox="1"/>
          <p:nvPr/>
        </p:nvSpPr>
        <p:spPr>
          <a:xfrm>
            <a:off x="3361010" y="3306414"/>
            <a:ext cx="1863444" cy="369332"/>
          </a:xfrm>
          <a:prstGeom prst="rect">
            <a:avLst/>
          </a:prstGeom>
          <a:noFill/>
        </p:spPr>
        <p:txBody>
          <a:bodyPr wrap="square" rtlCol="0">
            <a:spAutoFit/>
          </a:bodyPr>
          <a:lstStyle/>
          <a:p>
            <a:pPr algn="ctr"/>
            <a:r>
              <a:rPr lang="it-IT" b="1" dirty="0" err="1" smtClean="0">
                <a:latin typeface="+mj-lt"/>
              </a:rPr>
              <a:t>rationale</a:t>
            </a:r>
            <a:endParaRPr lang="it-IT" b="1" dirty="0">
              <a:latin typeface="+mj-lt"/>
            </a:endParaRPr>
          </a:p>
        </p:txBody>
      </p:sp>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1872901"/>
            <a:ext cx="3486150" cy="286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ttangolo 9"/>
          <p:cNvSpPr/>
          <p:nvPr/>
        </p:nvSpPr>
        <p:spPr>
          <a:xfrm>
            <a:off x="624769" y="5241557"/>
            <a:ext cx="7989540" cy="646331"/>
          </a:xfrm>
          <a:prstGeom prst="rect">
            <a:avLst/>
          </a:prstGeom>
        </p:spPr>
        <p:txBody>
          <a:bodyPr wrap="square">
            <a:spAutoFit/>
          </a:bodyPr>
          <a:lstStyle/>
          <a:p>
            <a:r>
              <a:rPr lang="it-IT" b="1" dirty="0" smtClean="0">
                <a:solidFill>
                  <a:schemeClr val="tx2"/>
                </a:solidFill>
                <a:latin typeface="+mj-lt"/>
              </a:rPr>
              <a:t>TAKE HOME MESSAGE: </a:t>
            </a:r>
            <a:r>
              <a:rPr lang="it-IT" dirty="0" err="1" smtClean="0">
                <a:latin typeface="+mj-lt"/>
              </a:rPr>
              <a:t>Targeting</a:t>
            </a:r>
            <a:r>
              <a:rPr lang="it-IT" b="1" dirty="0" smtClean="0">
                <a:latin typeface="+mj-lt"/>
              </a:rPr>
              <a:t> </a:t>
            </a:r>
            <a:r>
              <a:rPr lang="it-IT" b="1" dirty="0">
                <a:latin typeface="+mj-lt"/>
              </a:rPr>
              <a:t>EGFR and </a:t>
            </a:r>
            <a:r>
              <a:rPr lang="it-IT" b="1" dirty="0" smtClean="0">
                <a:latin typeface="+mj-lt"/>
              </a:rPr>
              <a:t>PI3K </a:t>
            </a:r>
            <a:r>
              <a:rPr lang="en-US" dirty="0" smtClean="0">
                <a:latin typeface="+mj-lt"/>
              </a:rPr>
              <a:t>are</a:t>
            </a:r>
            <a:r>
              <a:rPr lang="en-US" b="1" dirty="0" smtClean="0">
                <a:latin typeface="+mj-lt"/>
              </a:rPr>
              <a:t> </a:t>
            </a:r>
            <a:r>
              <a:rPr lang="en-US" b="1" dirty="0">
                <a:latin typeface="+mj-lt"/>
              </a:rPr>
              <a:t>viable combination strategies </a:t>
            </a:r>
            <a:r>
              <a:rPr lang="en-US" dirty="0">
                <a:latin typeface="+mj-lt"/>
              </a:rPr>
              <a:t>worthy of immediate clinical implementation in </a:t>
            </a:r>
            <a:r>
              <a:rPr lang="en-US" dirty="0" smtClean="0">
                <a:latin typeface="+mj-lt"/>
              </a:rPr>
              <a:t>doublet </a:t>
            </a:r>
            <a:r>
              <a:rPr lang="it-IT" dirty="0" smtClean="0">
                <a:latin typeface="+mj-lt"/>
              </a:rPr>
              <a:t>or </a:t>
            </a:r>
            <a:r>
              <a:rPr lang="it-IT" dirty="0" err="1">
                <a:latin typeface="+mj-lt"/>
              </a:rPr>
              <a:t>triplet</a:t>
            </a:r>
            <a:r>
              <a:rPr lang="it-IT" dirty="0">
                <a:latin typeface="+mj-lt"/>
              </a:rPr>
              <a:t> </a:t>
            </a:r>
            <a:r>
              <a:rPr lang="it-IT" dirty="0" err="1">
                <a:latin typeface="+mj-lt"/>
              </a:rPr>
              <a:t>regimens</a:t>
            </a:r>
            <a:endParaRPr lang="it-IT" dirty="0">
              <a:latin typeface="+mj-lt"/>
            </a:endParaRPr>
          </a:p>
        </p:txBody>
      </p:sp>
    </p:spTree>
    <p:extLst>
      <p:ext uri="{BB962C8B-B14F-4D97-AF65-F5344CB8AC3E}">
        <p14:creationId xmlns:p14="http://schemas.microsoft.com/office/powerpoint/2010/main" val="26896017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noChangeArrowheads="1"/>
          </p:cNvPicPr>
          <p:nvPr/>
        </p:nvPicPr>
        <p:blipFill>
          <a:blip r:embed="rId3" cstate="print"/>
          <a:srcRect/>
          <a:stretch>
            <a:fillRect/>
          </a:stretch>
        </p:blipFill>
        <p:spPr bwMode="auto">
          <a:xfrm>
            <a:off x="107504" y="38001"/>
            <a:ext cx="1008063" cy="1374775"/>
          </a:xfrm>
          <a:prstGeom prst="rect">
            <a:avLst/>
          </a:prstGeom>
          <a:noFill/>
          <a:ln w="9525">
            <a:noFill/>
            <a:miter lim="800000"/>
            <a:headEnd/>
            <a:tailEnd/>
          </a:ln>
        </p:spPr>
      </p:pic>
      <p:sp>
        <p:nvSpPr>
          <p:cNvPr id="13" name="Rettangolo 12"/>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4" name="Rettangolo 13"/>
          <p:cNvSpPr/>
          <p:nvPr/>
        </p:nvSpPr>
        <p:spPr>
          <a:xfrm>
            <a:off x="1215650" y="498823"/>
            <a:ext cx="7604822"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fontAlgn="auto">
              <a:spcBef>
                <a:spcPts val="0"/>
              </a:spcBef>
              <a:spcAft>
                <a:spcPts val="0"/>
              </a:spcAft>
              <a:defRPr/>
            </a:pP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2016: up to date</a:t>
            </a:r>
            <a:endParaRPr lang="it-IT"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074" name="Picture 2" descr="http://www.tiraccontounafiaba.it/wp-content/uploads/2013/09/lepre-tartaruga-audio.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640" y="2089611"/>
            <a:ext cx="2160289" cy="17714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6260" y="3789040"/>
            <a:ext cx="2857500"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600494" y="1563250"/>
            <a:ext cx="6399905" cy="400110"/>
          </a:xfrm>
          <a:prstGeom prst="rect">
            <a:avLst/>
          </a:prstGeom>
          <a:noFill/>
        </p:spPr>
        <p:txBody>
          <a:bodyPr wrap="square" rtlCol="0">
            <a:spAutoFit/>
          </a:bodyPr>
          <a:lstStyle/>
          <a:p>
            <a:r>
              <a:rPr lang="it-IT" sz="2000" b="1" dirty="0" smtClean="0">
                <a:latin typeface="+mj-lt"/>
              </a:rPr>
              <a:t>The </a:t>
            </a:r>
            <a:r>
              <a:rPr lang="it-IT" sz="2000" b="1" dirty="0" err="1" smtClean="0">
                <a:solidFill>
                  <a:srgbClr val="FF0000"/>
                </a:solidFill>
                <a:latin typeface="+mj-lt"/>
              </a:rPr>
              <a:t>Tortoise</a:t>
            </a:r>
            <a:r>
              <a:rPr lang="it-IT" sz="2000" b="1" dirty="0" smtClean="0">
                <a:latin typeface="+mj-lt"/>
              </a:rPr>
              <a:t> and the </a:t>
            </a:r>
            <a:r>
              <a:rPr lang="it-IT" sz="2000" b="1" dirty="0" err="1" smtClean="0">
                <a:solidFill>
                  <a:srgbClr val="FF0000"/>
                </a:solidFill>
                <a:latin typeface="+mj-lt"/>
              </a:rPr>
              <a:t>Hare</a:t>
            </a:r>
            <a:r>
              <a:rPr lang="it-IT" sz="2000" b="1" dirty="0" smtClean="0">
                <a:latin typeface="+mj-lt"/>
              </a:rPr>
              <a:t>: </a:t>
            </a:r>
            <a:r>
              <a:rPr lang="it-IT" sz="2000" b="1" dirty="0" err="1" smtClean="0">
                <a:latin typeface="+mj-lt"/>
              </a:rPr>
              <a:t>lesson</a:t>
            </a:r>
            <a:r>
              <a:rPr lang="it-IT" sz="2000" b="1" dirty="0" smtClean="0">
                <a:latin typeface="+mj-lt"/>
              </a:rPr>
              <a:t> from  </a:t>
            </a:r>
            <a:r>
              <a:rPr lang="it-IT" sz="2000" b="1" dirty="0" err="1" smtClean="0">
                <a:latin typeface="+mj-lt"/>
              </a:rPr>
              <a:t>Aesop’s</a:t>
            </a:r>
            <a:r>
              <a:rPr lang="it-IT" sz="2000" b="1" dirty="0" smtClean="0">
                <a:latin typeface="+mj-lt"/>
              </a:rPr>
              <a:t> </a:t>
            </a:r>
            <a:r>
              <a:rPr lang="it-IT" sz="2000" b="1" dirty="0" err="1" smtClean="0">
                <a:latin typeface="+mj-lt"/>
              </a:rPr>
              <a:t>fable</a:t>
            </a:r>
            <a:endParaRPr lang="it-IT" sz="2000" b="1" dirty="0">
              <a:latin typeface="+mj-lt"/>
            </a:endParaRPr>
          </a:p>
        </p:txBody>
      </p:sp>
      <p:sp>
        <p:nvSpPr>
          <p:cNvPr id="2" name="CasellaDiTesto 1"/>
          <p:cNvSpPr txBox="1"/>
          <p:nvPr/>
        </p:nvSpPr>
        <p:spPr>
          <a:xfrm>
            <a:off x="903478" y="3949674"/>
            <a:ext cx="3092458" cy="646331"/>
          </a:xfrm>
          <a:prstGeom prst="rect">
            <a:avLst/>
          </a:prstGeom>
          <a:noFill/>
        </p:spPr>
        <p:txBody>
          <a:bodyPr wrap="square" rtlCol="0">
            <a:spAutoFit/>
          </a:bodyPr>
          <a:lstStyle/>
          <a:p>
            <a:pPr algn="ctr"/>
            <a:r>
              <a:rPr lang="it-IT" dirty="0" err="1" smtClean="0">
                <a:latin typeface="+mj-lt"/>
              </a:rPr>
              <a:t>Waiting</a:t>
            </a:r>
            <a:r>
              <a:rPr lang="it-IT" dirty="0" smtClean="0">
                <a:latin typeface="+mj-lt"/>
              </a:rPr>
              <a:t> for VEGF versus EGFR «</a:t>
            </a:r>
            <a:r>
              <a:rPr lang="it-IT" b="1" dirty="0" err="1" smtClean="0">
                <a:solidFill>
                  <a:srgbClr val="0070C0"/>
                </a:solidFill>
                <a:latin typeface="+mj-lt"/>
              </a:rPr>
              <a:t>final</a:t>
            </a:r>
            <a:r>
              <a:rPr lang="it-IT" b="1" dirty="0" smtClean="0">
                <a:solidFill>
                  <a:srgbClr val="0070C0"/>
                </a:solidFill>
                <a:latin typeface="+mj-lt"/>
              </a:rPr>
              <a:t> </a:t>
            </a:r>
            <a:r>
              <a:rPr lang="it-IT" b="1" dirty="0" err="1" smtClean="0">
                <a:solidFill>
                  <a:srgbClr val="0070C0"/>
                </a:solidFill>
                <a:latin typeface="+mj-lt"/>
              </a:rPr>
              <a:t>fighting</a:t>
            </a:r>
            <a:r>
              <a:rPr lang="it-IT" dirty="0" smtClean="0">
                <a:latin typeface="+mj-lt"/>
              </a:rPr>
              <a:t>»…..</a:t>
            </a:r>
            <a:endParaRPr lang="it-IT" dirty="0">
              <a:latin typeface="+mj-lt"/>
            </a:endParaRPr>
          </a:p>
        </p:txBody>
      </p:sp>
      <p:sp>
        <p:nvSpPr>
          <p:cNvPr id="3" name="Freccia a destra 2"/>
          <p:cNvSpPr/>
          <p:nvPr/>
        </p:nvSpPr>
        <p:spPr>
          <a:xfrm rot="2154396">
            <a:off x="4053310" y="4394238"/>
            <a:ext cx="648742" cy="17759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a:off x="4766260" y="5808340"/>
            <a:ext cx="3092458" cy="646331"/>
          </a:xfrm>
          <a:prstGeom prst="rect">
            <a:avLst/>
          </a:prstGeom>
          <a:noFill/>
        </p:spPr>
        <p:txBody>
          <a:bodyPr wrap="square" rtlCol="0">
            <a:spAutoFit/>
          </a:bodyPr>
          <a:lstStyle/>
          <a:p>
            <a:pPr algn="ctr"/>
            <a:r>
              <a:rPr lang="it-IT" dirty="0" smtClean="0">
                <a:latin typeface="+mj-lt"/>
              </a:rPr>
              <a:t>NO «</a:t>
            </a:r>
            <a:r>
              <a:rPr lang="it-IT" b="1" dirty="0" err="1" smtClean="0">
                <a:solidFill>
                  <a:schemeClr val="accent1"/>
                </a:solidFill>
                <a:latin typeface="+mj-lt"/>
              </a:rPr>
              <a:t>changing-practice</a:t>
            </a:r>
            <a:r>
              <a:rPr lang="it-IT" dirty="0" smtClean="0">
                <a:latin typeface="+mj-lt"/>
              </a:rPr>
              <a:t>» agents in 2016!!!</a:t>
            </a:r>
            <a:endParaRPr lang="it-IT" dirty="0">
              <a:latin typeface="+mj-lt"/>
            </a:endParaRPr>
          </a:p>
        </p:txBody>
      </p:sp>
    </p:spTree>
    <p:extLst>
      <p:ext uri="{BB962C8B-B14F-4D97-AF65-F5344CB8AC3E}">
        <p14:creationId xmlns:p14="http://schemas.microsoft.com/office/powerpoint/2010/main" val="33595356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noChangeArrowheads="1"/>
          </p:cNvPicPr>
          <p:nvPr/>
        </p:nvPicPr>
        <p:blipFill>
          <a:blip r:embed="rId3" cstate="print"/>
          <a:srcRect/>
          <a:stretch>
            <a:fillRect/>
          </a:stretch>
        </p:blipFill>
        <p:spPr bwMode="auto">
          <a:xfrm>
            <a:off x="107504" y="38001"/>
            <a:ext cx="1008063" cy="1374775"/>
          </a:xfrm>
          <a:prstGeom prst="rect">
            <a:avLst/>
          </a:prstGeom>
          <a:noFill/>
          <a:ln w="9525">
            <a:noFill/>
            <a:miter lim="800000"/>
            <a:headEnd/>
            <a:tailEnd/>
          </a:ln>
        </p:spPr>
      </p:pic>
      <p:sp>
        <p:nvSpPr>
          <p:cNvPr id="13" name="Rettangolo 12"/>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 name="Rettangolo arrotondato 2"/>
          <p:cNvSpPr/>
          <p:nvPr/>
        </p:nvSpPr>
        <p:spPr>
          <a:xfrm>
            <a:off x="2771800" y="3049154"/>
            <a:ext cx="3371959" cy="722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600" b="1" dirty="0" smtClean="0"/>
              <a:t>EGFR </a:t>
            </a:r>
            <a:r>
              <a:rPr lang="it-IT" sz="2600" b="1" dirty="0" err="1" smtClean="0"/>
              <a:t>pathway</a:t>
            </a:r>
            <a:endParaRPr lang="it-IT" sz="2600" b="1" dirty="0"/>
          </a:p>
        </p:txBody>
      </p:sp>
      <p:sp>
        <p:nvSpPr>
          <p:cNvPr id="4" name="CasellaDiTesto 3"/>
          <p:cNvSpPr txBox="1"/>
          <p:nvPr/>
        </p:nvSpPr>
        <p:spPr>
          <a:xfrm>
            <a:off x="1139523" y="548680"/>
            <a:ext cx="7560840" cy="646331"/>
          </a:xfrm>
          <a:prstGeom prst="rect">
            <a:avLst/>
          </a:prstGeom>
          <a:noFill/>
        </p:spPr>
        <p:txBody>
          <a:bodyPr wrap="square" rtlCol="0">
            <a:spAutoFit/>
          </a:bodyPr>
          <a:lstStyle/>
          <a:p>
            <a:r>
              <a:rPr lang="it-IT" b="1" dirty="0">
                <a:solidFill>
                  <a:schemeClr val="bg1"/>
                </a:solidFill>
              </a:rPr>
              <a:t>In the </a:t>
            </a:r>
            <a:r>
              <a:rPr lang="it-IT" b="1" dirty="0" err="1">
                <a:solidFill>
                  <a:schemeClr val="bg1"/>
                </a:solidFill>
              </a:rPr>
              <a:t>wake</a:t>
            </a:r>
            <a:r>
              <a:rPr lang="it-IT" b="1" dirty="0">
                <a:solidFill>
                  <a:schemeClr val="bg1"/>
                </a:solidFill>
              </a:rPr>
              <a:t> of  the </a:t>
            </a:r>
            <a:r>
              <a:rPr lang="it-IT" b="1" dirty="0" smtClean="0">
                <a:solidFill>
                  <a:schemeClr val="bg1"/>
                </a:solidFill>
              </a:rPr>
              <a:t>EGFR </a:t>
            </a:r>
            <a:r>
              <a:rPr lang="it-IT" b="1" dirty="0" err="1">
                <a:solidFill>
                  <a:schemeClr val="bg1"/>
                </a:solidFill>
              </a:rPr>
              <a:t>pathway</a:t>
            </a:r>
            <a:r>
              <a:rPr lang="it-IT" b="1" dirty="0">
                <a:solidFill>
                  <a:schemeClr val="bg1"/>
                </a:solidFill>
              </a:rPr>
              <a:t>: new agents</a:t>
            </a:r>
          </a:p>
          <a:p>
            <a:endParaRPr lang="it-IT" dirty="0"/>
          </a:p>
        </p:txBody>
      </p:sp>
    </p:spTree>
    <p:extLst>
      <p:ext uri="{BB962C8B-B14F-4D97-AF65-F5344CB8AC3E}">
        <p14:creationId xmlns:p14="http://schemas.microsoft.com/office/powerpoint/2010/main" val="49642388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noChangeArrowheads="1"/>
          </p:cNvPicPr>
          <p:nvPr/>
        </p:nvPicPr>
        <p:blipFill>
          <a:blip r:embed="rId3" cstate="print"/>
          <a:srcRect/>
          <a:stretch>
            <a:fillRect/>
          </a:stretch>
        </p:blipFill>
        <p:spPr bwMode="auto">
          <a:xfrm>
            <a:off x="107504" y="38001"/>
            <a:ext cx="1008063" cy="1374775"/>
          </a:xfrm>
          <a:prstGeom prst="rect">
            <a:avLst/>
          </a:prstGeom>
          <a:noFill/>
          <a:ln w="9525">
            <a:noFill/>
            <a:miter lim="800000"/>
            <a:headEnd/>
            <a:tailEnd/>
          </a:ln>
        </p:spPr>
      </p:pic>
      <p:sp>
        <p:nvSpPr>
          <p:cNvPr id="13" name="Rettangolo 12"/>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4" name="Rettangolo 13"/>
          <p:cNvSpPr/>
          <p:nvPr/>
        </p:nvSpPr>
        <p:spPr>
          <a:xfrm>
            <a:off x="1215650" y="498823"/>
            <a:ext cx="7604822"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fontAlgn="auto">
              <a:spcBef>
                <a:spcPts val="0"/>
              </a:spcBef>
              <a:spcAft>
                <a:spcPts val="0"/>
              </a:spcAft>
              <a:defRPr/>
            </a:pP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EGFR </a:t>
            </a:r>
            <a:r>
              <a:rPr lang="it-IT"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signal</a:t>
            </a: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new </a:t>
            </a:r>
            <a:r>
              <a:rPr lang="it-IT"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insights</a:t>
            </a: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it-IT"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12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2899531"/>
            <a:ext cx="5993421" cy="913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000" y="1118567"/>
            <a:ext cx="2151569" cy="17809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2411760" y="1684284"/>
            <a:ext cx="6264497" cy="923330"/>
          </a:xfrm>
          <a:prstGeom prst="rect">
            <a:avLst/>
          </a:prstGeom>
        </p:spPr>
        <p:txBody>
          <a:bodyPr wrap="square">
            <a:spAutoFit/>
          </a:bodyPr>
          <a:lstStyle/>
          <a:p>
            <a:pPr algn="just"/>
            <a:r>
              <a:rPr lang="en-US" b="1" dirty="0">
                <a:solidFill>
                  <a:srgbClr val="FF0000"/>
                </a:solidFill>
                <a:latin typeface="+mj-lt"/>
              </a:rPr>
              <a:t>Sym004</a:t>
            </a:r>
            <a:r>
              <a:rPr lang="en-US" dirty="0">
                <a:latin typeface="+mj-lt"/>
              </a:rPr>
              <a:t> is a </a:t>
            </a:r>
            <a:r>
              <a:rPr lang="en-US" b="1" dirty="0">
                <a:solidFill>
                  <a:schemeClr val="tx2"/>
                </a:solidFill>
                <a:latin typeface="+mj-lt"/>
              </a:rPr>
              <a:t>1:1 mixture</a:t>
            </a:r>
            <a:r>
              <a:rPr lang="en-US" dirty="0">
                <a:latin typeface="+mj-lt"/>
              </a:rPr>
              <a:t> of two recombinant, </a:t>
            </a:r>
            <a:r>
              <a:rPr lang="en-US" dirty="0" smtClean="0">
                <a:latin typeface="+mj-lt"/>
              </a:rPr>
              <a:t>human–mouse </a:t>
            </a:r>
            <a:r>
              <a:rPr lang="en-US" dirty="0">
                <a:latin typeface="+mj-lt"/>
              </a:rPr>
              <a:t>chimeric </a:t>
            </a:r>
            <a:r>
              <a:rPr lang="en-US" dirty="0" err="1">
                <a:latin typeface="+mj-lt"/>
              </a:rPr>
              <a:t>mAbs</a:t>
            </a:r>
            <a:r>
              <a:rPr lang="en-US" dirty="0">
                <a:latin typeface="+mj-lt"/>
              </a:rPr>
              <a:t> directed against </a:t>
            </a:r>
            <a:r>
              <a:rPr lang="en-US" dirty="0" err="1" smtClean="0">
                <a:latin typeface="+mj-lt"/>
              </a:rPr>
              <a:t>nonoverlapping</a:t>
            </a:r>
            <a:r>
              <a:rPr lang="en-US" dirty="0">
                <a:latin typeface="+mj-lt"/>
              </a:rPr>
              <a:t> </a:t>
            </a:r>
            <a:r>
              <a:rPr lang="en-US" dirty="0" smtClean="0">
                <a:latin typeface="+mj-lt"/>
              </a:rPr>
              <a:t>EGFR </a:t>
            </a:r>
            <a:r>
              <a:rPr lang="en-US" dirty="0">
                <a:latin typeface="+mj-lt"/>
              </a:rPr>
              <a:t>epitopes (mAb992 and mAb1024</a:t>
            </a:r>
            <a:r>
              <a:rPr lang="en-US" dirty="0" smtClean="0">
                <a:latin typeface="+mj-lt"/>
              </a:rPr>
              <a:t>)</a:t>
            </a:r>
            <a:endParaRPr lang="it-IT" dirty="0">
              <a:latin typeface="+mj-lt"/>
            </a:endParaRPr>
          </a:p>
        </p:txBody>
      </p:sp>
      <p:pic>
        <p:nvPicPr>
          <p:cNvPr id="512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4581128"/>
            <a:ext cx="3600400" cy="1184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ttangolo arrotondato 14"/>
          <p:cNvSpPr>
            <a:spLocks noChangeArrowheads="1"/>
          </p:cNvSpPr>
          <p:nvPr/>
        </p:nvSpPr>
        <p:spPr bwMode="auto">
          <a:xfrm>
            <a:off x="323528" y="4149080"/>
            <a:ext cx="1872208" cy="432048"/>
          </a:xfrm>
          <a:prstGeom prst="roundRect">
            <a:avLst>
              <a:gd name="adj" fmla="val 16667"/>
            </a:avLst>
          </a:prstGeom>
          <a:noFill/>
          <a:ln w="25400">
            <a:solidFill>
              <a:schemeClr val="accent2"/>
            </a:solidFill>
            <a:round/>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800" b="1">
                <a:solidFill>
                  <a:schemeClr val="tx1"/>
                </a:solidFill>
                <a:latin typeface="Arial" panose="020B0604020202020204" pitchFamily="34" charset="0"/>
                <a:ea typeface="ヒラギノ角ゴ Pro W3" pitchFamily="-107" charset="-128"/>
              </a:defRPr>
            </a:lvl1pPr>
            <a:lvl2pPr marL="37931725" indent="-37474525" eaLnBrk="0" hangingPunct="0">
              <a:defRPr sz="2800" b="1">
                <a:solidFill>
                  <a:schemeClr val="tx1"/>
                </a:solidFill>
                <a:latin typeface="Arial" panose="020B0604020202020204" pitchFamily="34" charset="0"/>
                <a:ea typeface="ヒラギノ角ゴ Pro W3" pitchFamily="-107" charset="-128"/>
              </a:defRPr>
            </a:lvl2pPr>
            <a:lvl3pPr eaLnBrk="0" hangingPunct="0">
              <a:defRPr sz="2800" b="1">
                <a:solidFill>
                  <a:schemeClr val="tx1"/>
                </a:solidFill>
                <a:latin typeface="Arial" panose="020B0604020202020204" pitchFamily="34" charset="0"/>
                <a:ea typeface="ヒラギノ角ゴ Pro W3" pitchFamily="-107" charset="-128"/>
              </a:defRPr>
            </a:lvl3pPr>
            <a:lvl4pPr eaLnBrk="0" hangingPunct="0">
              <a:defRPr sz="2800" b="1">
                <a:solidFill>
                  <a:schemeClr val="tx1"/>
                </a:solidFill>
                <a:latin typeface="Arial" panose="020B0604020202020204" pitchFamily="34" charset="0"/>
                <a:ea typeface="ヒラギノ角ゴ Pro W3" pitchFamily="-107" charset="-128"/>
              </a:defRPr>
            </a:lvl4pPr>
            <a:lvl5pPr eaLnBrk="0" hangingPunct="0">
              <a:defRPr sz="2800" b="1">
                <a:solidFill>
                  <a:schemeClr val="tx1"/>
                </a:solidFill>
                <a:latin typeface="Arial" panose="020B0604020202020204" pitchFamily="34" charset="0"/>
                <a:ea typeface="ヒラギノ角ゴ Pro W3" pitchFamily="-107" charset="-128"/>
              </a:defRPr>
            </a:lvl5pPr>
            <a:lvl6pPr marL="4572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6pPr>
            <a:lvl7pPr marL="9144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7pPr>
            <a:lvl8pPr marL="13716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8pPr>
            <a:lvl9pPr marL="18288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9pPr>
          </a:lstStyle>
          <a:p>
            <a:pPr algn="ctr" eaLnBrk="1" hangingPunct="1"/>
            <a:r>
              <a:rPr lang="it-IT" sz="2200" dirty="0" smtClean="0">
                <a:solidFill>
                  <a:srgbClr val="C00000"/>
                </a:solidFill>
                <a:latin typeface="+mj-lt"/>
                <a:cs typeface="Lucida Sans" panose="020B0602040502020204" pitchFamily="34" charset="0"/>
              </a:rPr>
              <a:t> </a:t>
            </a:r>
            <a:r>
              <a:rPr lang="it-IT" sz="2200" dirty="0" err="1" smtClean="0">
                <a:solidFill>
                  <a:srgbClr val="C00000"/>
                </a:solidFill>
                <a:latin typeface="+mj-lt"/>
                <a:cs typeface="Lucida Sans" panose="020B0602040502020204" pitchFamily="34" charset="0"/>
              </a:rPr>
              <a:t>Phase</a:t>
            </a:r>
            <a:r>
              <a:rPr lang="it-IT" sz="2200" dirty="0" smtClean="0">
                <a:solidFill>
                  <a:srgbClr val="C00000"/>
                </a:solidFill>
                <a:latin typeface="+mj-lt"/>
                <a:cs typeface="Lucida Sans" panose="020B0602040502020204" pitchFamily="34" charset="0"/>
              </a:rPr>
              <a:t> I trial</a:t>
            </a:r>
            <a:endParaRPr lang="it-IT" sz="2200" dirty="0">
              <a:solidFill>
                <a:srgbClr val="C00000"/>
              </a:solidFill>
              <a:latin typeface="+mj-lt"/>
              <a:cs typeface="Lucida Sans" panose="020B0602040502020204" pitchFamily="34" charset="0"/>
            </a:endParaRPr>
          </a:p>
        </p:txBody>
      </p:sp>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0353" y="5175831"/>
            <a:ext cx="4003164" cy="666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4601151"/>
            <a:ext cx="2362200"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ttangolo arrotondato 15"/>
          <p:cNvSpPr>
            <a:spLocks noChangeArrowheads="1"/>
          </p:cNvSpPr>
          <p:nvPr/>
        </p:nvSpPr>
        <p:spPr bwMode="auto">
          <a:xfrm>
            <a:off x="6721309" y="4207502"/>
            <a:ext cx="1872208" cy="432048"/>
          </a:xfrm>
          <a:prstGeom prst="roundRect">
            <a:avLst>
              <a:gd name="adj" fmla="val 16667"/>
            </a:avLst>
          </a:prstGeom>
          <a:noFill/>
          <a:ln w="25400">
            <a:solidFill>
              <a:schemeClr val="accent2"/>
            </a:solidFill>
            <a:round/>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800" b="1">
                <a:solidFill>
                  <a:schemeClr val="tx1"/>
                </a:solidFill>
                <a:latin typeface="Arial" panose="020B0604020202020204" pitchFamily="34" charset="0"/>
                <a:ea typeface="ヒラギノ角ゴ Pro W3" pitchFamily="-107" charset="-128"/>
              </a:defRPr>
            </a:lvl1pPr>
            <a:lvl2pPr marL="37931725" indent="-37474525" eaLnBrk="0" hangingPunct="0">
              <a:defRPr sz="2800" b="1">
                <a:solidFill>
                  <a:schemeClr val="tx1"/>
                </a:solidFill>
                <a:latin typeface="Arial" panose="020B0604020202020204" pitchFamily="34" charset="0"/>
                <a:ea typeface="ヒラギノ角ゴ Pro W3" pitchFamily="-107" charset="-128"/>
              </a:defRPr>
            </a:lvl2pPr>
            <a:lvl3pPr eaLnBrk="0" hangingPunct="0">
              <a:defRPr sz="2800" b="1">
                <a:solidFill>
                  <a:schemeClr val="tx1"/>
                </a:solidFill>
                <a:latin typeface="Arial" panose="020B0604020202020204" pitchFamily="34" charset="0"/>
                <a:ea typeface="ヒラギノ角ゴ Pro W3" pitchFamily="-107" charset="-128"/>
              </a:defRPr>
            </a:lvl3pPr>
            <a:lvl4pPr eaLnBrk="0" hangingPunct="0">
              <a:defRPr sz="2800" b="1">
                <a:solidFill>
                  <a:schemeClr val="tx1"/>
                </a:solidFill>
                <a:latin typeface="Arial" panose="020B0604020202020204" pitchFamily="34" charset="0"/>
                <a:ea typeface="ヒラギノ角ゴ Pro W3" pitchFamily="-107" charset="-128"/>
              </a:defRPr>
            </a:lvl4pPr>
            <a:lvl5pPr eaLnBrk="0" hangingPunct="0">
              <a:defRPr sz="2800" b="1">
                <a:solidFill>
                  <a:schemeClr val="tx1"/>
                </a:solidFill>
                <a:latin typeface="Arial" panose="020B0604020202020204" pitchFamily="34" charset="0"/>
                <a:ea typeface="ヒラギノ角ゴ Pro W3" pitchFamily="-107" charset="-128"/>
              </a:defRPr>
            </a:lvl5pPr>
            <a:lvl6pPr marL="4572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6pPr>
            <a:lvl7pPr marL="9144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7pPr>
            <a:lvl8pPr marL="13716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8pPr>
            <a:lvl9pPr marL="18288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9pPr>
          </a:lstStyle>
          <a:p>
            <a:pPr algn="ctr" eaLnBrk="1" hangingPunct="1"/>
            <a:r>
              <a:rPr lang="it-IT" sz="2200" dirty="0" smtClean="0">
                <a:solidFill>
                  <a:srgbClr val="C00000"/>
                </a:solidFill>
                <a:latin typeface="+mj-lt"/>
                <a:cs typeface="Lucida Sans" panose="020B0602040502020204" pitchFamily="34" charset="0"/>
              </a:rPr>
              <a:t> </a:t>
            </a:r>
            <a:r>
              <a:rPr lang="it-IT" sz="2200" dirty="0" err="1" smtClean="0">
                <a:solidFill>
                  <a:srgbClr val="C00000"/>
                </a:solidFill>
                <a:latin typeface="+mj-lt"/>
                <a:cs typeface="Lucida Sans" panose="020B0602040502020204" pitchFamily="34" charset="0"/>
              </a:rPr>
              <a:t>Phase</a:t>
            </a:r>
            <a:r>
              <a:rPr lang="it-IT" sz="2200" dirty="0" smtClean="0">
                <a:solidFill>
                  <a:srgbClr val="C00000"/>
                </a:solidFill>
                <a:latin typeface="+mj-lt"/>
                <a:cs typeface="Lucida Sans" panose="020B0602040502020204" pitchFamily="34" charset="0"/>
              </a:rPr>
              <a:t> II trial</a:t>
            </a:r>
            <a:endParaRPr lang="it-IT" sz="2200" dirty="0">
              <a:solidFill>
                <a:srgbClr val="C00000"/>
              </a:solidFill>
              <a:latin typeface="+mj-lt"/>
              <a:cs typeface="Lucida Sans" panose="020B0602040502020204" pitchFamily="34" charset="0"/>
            </a:endParaRPr>
          </a:p>
        </p:txBody>
      </p:sp>
      <p:sp>
        <p:nvSpPr>
          <p:cNvPr id="3" name="Freccia a destra 2"/>
          <p:cNvSpPr/>
          <p:nvPr/>
        </p:nvSpPr>
        <p:spPr>
          <a:xfrm>
            <a:off x="4067944" y="5173574"/>
            <a:ext cx="360040" cy="19964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127"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7922" y="6021288"/>
            <a:ext cx="5162550"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18518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500"/>
                                        <p:tgtEl>
                                          <p:spTgt spid="5124"/>
                                        </p:tgtEl>
                                      </p:cBhvr>
                                    </p:animEffect>
                                  </p:childTnLst>
                                </p:cTn>
                              </p:par>
                              <p:par>
                                <p:cTn id="8" presetID="10" presetClass="entr" presetSubtype="0" fill="hold" nodeType="withEffect">
                                  <p:stCondLst>
                                    <p:cond delay="0"/>
                                  </p:stCondLst>
                                  <p:childTnLst>
                                    <p:set>
                                      <p:cBhvr>
                                        <p:cTn id="9" dur="1" fill="hold">
                                          <p:stCondLst>
                                            <p:cond delay="0"/>
                                          </p:stCondLst>
                                        </p:cTn>
                                        <p:tgtEl>
                                          <p:spTgt spid="5125"/>
                                        </p:tgtEl>
                                        <p:attrNameLst>
                                          <p:attrName>style.visibility</p:attrName>
                                        </p:attrNameLst>
                                      </p:cBhvr>
                                      <p:to>
                                        <p:strVal val="visible"/>
                                      </p:to>
                                    </p:set>
                                    <p:animEffect transition="in" filter="fade">
                                      <p:cBhvr>
                                        <p:cTn id="10" dur="500"/>
                                        <p:tgtEl>
                                          <p:spTgt spid="51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5127"/>
                                        </p:tgtEl>
                                        <p:attrNameLst>
                                          <p:attrName>style.visibility</p:attrName>
                                        </p:attrNameLst>
                                      </p:cBhvr>
                                      <p:to>
                                        <p:strVal val="visible"/>
                                      </p:to>
                                    </p:set>
                                    <p:animEffect transition="in" filter="fade">
                                      <p:cBhvr>
                                        <p:cTn id="19"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noChangeArrowheads="1"/>
          </p:cNvPicPr>
          <p:nvPr/>
        </p:nvPicPr>
        <p:blipFill>
          <a:blip r:embed="rId3" cstate="print"/>
          <a:srcRect/>
          <a:stretch>
            <a:fillRect/>
          </a:stretch>
        </p:blipFill>
        <p:spPr bwMode="auto">
          <a:xfrm>
            <a:off x="107504" y="38001"/>
            <a:ext cx="1008063" cy="1374775"/>
          </a:xfrm>
          <a:prstGeom prst="rect">
            <a:avLst/>
          </a:prstGeom>
          <a:noFill/>
          <a:ln w="9525">
            <a:noFill/>
            <a:miter lim="800000"/>
            <a:headEnd/>
            <a:tailEnd/>
          </a:ln>
        </p:spPr>
      </p:pic>
      <p:sp>
        <p:nvSpPr>
          <p:cNvPr id="13" name="Rettangolo 12"/>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 name="Rettangolo arrotondato 2"/>
          <p:cNvSpPr/>
          <p:nvPr/>
        </p:nvSpPr>
        <p:spPr>
          <a:xfrm>
            <a:off x="2771800" y="3049154"/>
            <a:ext cx="3371959" cy="722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600" b="1" dirty="0" smtClean="0"/>
              <a:t>TAS-102 </a:t>
            </a:r>
            <a:endParaRPr lang="it-IT" sz="2600" b="1" dirty="0"/>
          </a:p>
        </p:txBody>
      </p:sp>
      <p:sp>
        <p:nvSpPr>
          <p:cNvPr id="4" name="CasellaDiTesto 3"/>
          <p:cNvSpPr txBox="1"/>
          <p:nvPr/>
        </p:nvSpPr>
        <p:spPr>
          <a:xfrm>
            <a:off x="1139523" y="548680"/>
            <a:ext cx="7560840" cy="369332"/>
          </a:xfrm>
          <a:prstGeom prst="rect">
            <a:avLst/>
          </a:prstGeom>
          <a:noFill/>
        </p:spPr>
        <p:txBody>
          <a:bodyPr wrap="square" rtlCol="0">
            <a:spAutoFit/>
          </a:bodyPr>
          <a:lstStyle/>
          <a:p>
            <a:r>
              <a:rPr lang="en-US" b="1" dirty="0">
                <a:solidFill>
                  <a:schemeClr val="bg1"/>
                </a:solidFill>
              </a:rPr>
              <a:t>An old story: back to antimetabolites… </a:t>
            </a:r>
            <a:endParaRPr lang="it-IT" dirty="0"/>
          </a:p>
        </p:txBody>
      </p:sp>
    </p:spTree>
    <p:extLst>
      <p:ext uri="{BB962C8B-B14F-4D97-AF65-F5344CB8AC3E}">
        <p14:creationId xmlns:p14="http://schemas.microsoft.com/office/powerpoint/2010/main" val="19503105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noChangeArrowheads="1"/>
          </p:cNvPicPr>
          <p:nvPr/>
        </p:nvPicPr>
        <p:blipFill>
          <a:blip r:embed="rId3" cstate="print"/>
          <a:srcRect/>
          <a:stretch>
            <a:fillRect/>
          </a:stretch>
        </p:blipFill>
        <p:spPr bwMode="auto">
          <a:xfrm>
            <a:off x="107504" y="38001"/>
            <a:ext cx="1008063" cy="1374775"/>
          </a:xfrm>
          <a:prstGeom prst="rect">
            <a:avLst/>
          </a:prstGeom>
          <a:noFill/>
          <a:ln w="9525">
            <a:noFill/>
            <a:miter lim="800000"/>
            <a:headEnd/>
            <a:tailEnd/>
          </a:ln>
        </p:spPr>
      </p:pic>
      <p:sp>
        <p:nvSpPr>
          <p:cNvPr id="13" name="Rettangolo 12"/>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4" name="Rettangolo 13"/>
          <p:cNvSpPr/>
          <p:nvPr/>
        </p:nvSpPr>
        <p:spPr>
          <a:xfrm>
            <a:off x="1215650" y="498823"/>
            <a:ext cx="7604822"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fontAlgn="auto">
              <a:spcBef>
                <a:spcPts val="0"/>
              </a:spcBef>
              <a:spcAft>
                <a:spcPts val="0"/>
              </a:spcAft>
              <a:defRPr/>
            </a:pPr>
            <a:r>
              <a:rPr lang="it-IT" sz="2400" dirty="0">
                <a:ln w="18415" cmpd="sng">
                  <a:solidFill>
                    <a:srgbClr val="FFFFFF"/>
                  </a:solidFill>
                  <a:prstDash val="solid"/>
                </a:ln>
                <a:solidFill>
                  <a:srgbClr val="FFFFFF"/>
                </a:solidFill>
                <a:effectLst>
                  <a:outerShdw blurRad="63500" dir="3600000" algn="tl" rotWithShape="0">
                    <a:srgbClr val="000000">
                      <a:alpha val="70000"/>
                    </a:srgbClr>
                  </a:outerShdw>
                </a:effectLst>
              </a:rPr>
              <a:t>TAS-102</a:t>
            </a:r>
          </a:p>
        </p:txBody>
      </p:sp>
      <p:sp>
        <p:nvSpPr>
          <p:cNvPr id="11" name="CasellaDiTesto 10"/>
          <p:cNvSpPr txBox="1"/>
          <p:nvPr/>
        </p:nvSpPr>
        <p:spPr>
          <a:xfrm>
            <a:off x="4123971" y="1553304"/>
            <a:ext cx="4408469" cy="2523768"/>
          </a:xfrm>
          <a:prstGeom prst="rect">
            <a:avLst/>
          </a:prstGeom>
          <a:noFill/>
        </p:spPr>
        <p:txBody>
          <a:bodyPr wrap="square" rtlCol="0">
            <a:spAutoFit/>
          </a:bodyPr>
          <a:lstStyle/>
          <a:p>
            <a:pPr algn="just"/>
            <a:r>
              <a:rPr lang="en-US" sz="2000" b="1" dirty="0">
                <a:latin typeface="+mj-lt"/>
              </a:rPr>
              <a:t>TAS-102 is an oral formulation of </a:t>
            </a:r>
            <a:r>
              <a:rPr lang="en-US" sz="2000" b="1" dirty="0" smtClean="0">
                <a:latin typeface="+mj-lt"/>
              </a:rPr>
              <a:t>an antimetabolite inhibiting TP</a:t>
            </a:r>
          </a:p>
          <a:p>
            <a:pPr algn="just"/>
            <a:endParaRPr lang="en-US" sz="800" b="1" dirty="0" smtClean="0">
              <a:latin typeface="+mj-lt"/>
            </a:endParaRPr>
          </a:p>
          <a:p>
            <a:r>
              <a:rPr lang="it-IT" sz="2000" dirty="0" err="1" smtClean="0">
                <a:latin typeface="+mj-lt"/>
              </a:rPr>
              <a:t>It</a:t>
            </a:r>
            <a:r>
              <a:rPr lang="it-IT" sz="2000" dirty="0" smtClean="0">
                <a:latin typeface="+mj-lt"/>
              </a:rPr>
              <a:t> </a:t>
            </a:r>
            <a:r>
              <a:rPr lang="it-IT" sz="2000" dirty="0" err="1">
                <a:latin typeface="+mj-lt"/>
              </a:rPr>
              <a:t>consists</a:t>
            </a:r>
            <a:r>
              <a:rPr lang="it-IT" sz="2000" dirty="0">
                <a:latin typeface="+mj-lt"/>
              </a:rPr>
              <a:t> of:</a:t>
            </a:r>
          </a:p>
          <a:p>
            <a:pPr algn="just"/>
            <a:r>
              <a:rPr lang="it-IT" dirty="0" smtClean="0">
                <a:latin typeface="+mj-lt"/>
              </a:rPr>
              <a:t>- A </a:t>
            </a:r>
            <a:r>
              <a:rPr lang="it-IT" b="1" i="1" dirty="0" err="1">
                <a:solidFill>
                  <a:schemeClr val="tx2"/>
                </a:solidFill>
                <a:latin typeface="+mj-lt"/>
              </a:rPr>
              <a:t>cytotoxin</a:t>
            </a:r>
            <a:r>
              <a:rPr lang="it-IT" i="1" dirty="0">
                <a:latin typeface="+mj-lt"/>
              </a:rPr>
              <a:t> (</a:t>
            </a:r>
            <a:r>
              <a:rPr lang="it-IT" i="1" dirty="0" err="1">
                <a:latin typeface="+mj-lt"/>
              </a:rPr>
              <a:t>trifluridine</a:t>
            </a:r>
            <a:r>
              <a:rPr lang="it-IT" i="1" dirty="0">
                <a:latin typeface="+mj-lt"/>
              </a:rPr>
              <a:t>), </a:t>
            </a:r>
            <a:r>
              <a:rPr lang="it-IT" dirty="0" err="1">
                <a:latin typeface="+mj-lt"/>
              </a:rPr>
              <a:t>which</a:t>
            </a:r>
            <a:r>
              <a:rPr lang="it-IT" i="1" dirty="0">
                <a:latin typeface="+mj-lt"/>
              </a:rPr>
              <a:t> </a:t>
            </a:r>
            <a:r>
              <a:rPr lang="it-IT" i="1" dirty="0" err="1">
                <a:latin typeface="+mj-lt"/>
              </a:rPr>
              <a:t>inhibits</a:t>
            </a:r>
            <a:r>
              <a:rPr lang="it-IT" i="1" dirty="0">
                <a:latin typeface="+mj-lt"/>
              </a:rPr>
              <a:t> </a:t>
            </a:r>
            <a:r>
              <a:rPr lang="it-IT" i="1" dirty="0" err="1">
                <a:latin typeface="+mj-lt"/>
              </a:rPr>
              <a:t>cell</a:t>
            </a:r>
            <a:r>
              <a:rPr lang="it-IT" i="1" dirty="0">
                <a:latin typeface="+mj-lt"/>
              </a:rPr>
              <a:t> </a:t>
            </a:r>
            <a:r>
              <a:rPr lang="it-IT" i="1" dirty="0" err="1">
                <a:latin typeface="+mj-lt"/>
              </a:rPr>
              <a:t>growth</a:t>
            </a:r>
            <a:endParaRPr lang="it-IT" i="1" dirty="0">
              <a:latin typeface="+mj-lt"/>
            </a:endParaRPr>
          </a:p>
          <a:p>
            <a:pPr algn="just"/>
            <a:r>
              <a:rPr lang="it-IT" i="1" dirty="0" smtClean="0">
                <a:latin typeface="+mj-lt"/>
              </a:rPr>
              <a:t>- A </a:t>
            </a:r>
            <a:r>
              <a:rPr lang="it-IT" b="1" i="1" dirty="0" err="1">
                <a:solidFill>
                  <a:schemeClr val="tx2"/>
                </a:solidFill>
                <a:latin typeface="+mj-lt"/>
              </a:rPr>
              <a:t>thymidine</a:t>
            </a:r>
            <a:r>
              <a:rPr lang="it-IT" b="1" i="1" dirty="0">
                <a:solidFill>
                  <a:schemeClr val="tx2"/>
                </a:solidFill>
                <a:latin typeface="+mj-lt"/>
              </a:rPr>
              <a:t> </a:t>
            </a:r>
            <a:r>
              <a:rPr lang="it-IT" b="1" i="1" dirty="0" err="1">
                <a:solidFill>
                  <a:schemeClr val="tx2"/>
                </a:solidFill>
                <a:latin typeface="+mj-lt"/>
              </a:rPr>
              <a:t>phosphorylase</a:t>
            </a:r>
            <a:r>
              <a:rPr lang="it-IT" b="1" i="1" dirty="0">
                <a:solidFill>
                  <a:schemeClr val="tx2"/>
                </a:solidFill>
                <a:latin typeface="+mj-lt"/>
              </a:rPr>
              <a:t> </a:t>
            </a:r>
            <a:r>
              <a:rPr lang="it-IT" b="1" i="1" dirty="0" err="1">
                <a:solidFill>
                  <a:schemeClr val="tx2"/>
                </a:solidFill>
                <a:latin typeface="+mj-lt"/>
              </a:rPr>
              <a:t>inhibitor</a:t>
            </a:r>
            <a:r>
              <a:rPr lang="it-IT" b="1" i="1" dirty="0">
                <a:solidFill>
                  <a:schemeClr val="tx2"/>
                </a:solidFill>
                <a:latin typeface="+mj-lt"/>
              </a:rPr>
              <a:t> </a:t>
            </a:r>
            <a:r>
              <a:rPr lang="it-IT" i="1" dirty="0">
                <a:latin typeface="+mj-lt"/>
              </a:rPr>
              <a:t>(</a:t>
            </a:r>
            <a:r>
              <a:rPr lang="it-IT" i="1" dirty="0" err="1">
                <a:latin typeface="+mj-lt"/>
              </a:rPr>
              <a:t>tipiracil</a:t>
            </a:r>
            <a:r>
              <a:rPr lang="it-IT" i="1" dirty="0">
                <a:latin typeface="+mj-lt"/>
              </a:rPr>
              <a:t> </a:t>
            </a:r>
            <a:r>
              <a:rPr lang="it-IT" i="1" dirty="0" err="1">
                <a:latin typeface="+mj-lt"/>
              </a:rPr>
              <a:t>hydrochloride</a:t>
            </a:r>
            <a:r>
              <a:rPr lang="it-IT" i="1" dirty="0">
                <a:latin typeface="+mj-lt"/>
              </a:rPr>
              <a:t>), </a:t>
            </a:r>
            <a:r>
              <a:rPr lang="it-IT" dirty="0" err="1">
                <a:latin typeface="+mj-lt"/>
              </a:rPr>
              <a:t>which</a:t>
            </a:r>
            <a:r>
              <a:rPr lang="it-IT" i="1" dirty="0">
                <a:latin typeface="+mj-lt"/>
              </a:rPr>
              <a:t> </a:t>
            </a:r>
            <a:r>
              <a:rPr lang="it-IT" i="1" dirty="0" err="1">
                <a:latin typeface="+mj-lt"/>
              </a:rPr>
              <a:t>protects</a:t>
            </a:r>
            <a:r>
              <a:rPr lang="it-IT" i="1" dirty="0">
                <a:latin typeface="+mj-lt"/>
              </a:rPr>
              <a:t> </a:t>
            </a:r>
            <a:r>
              <a:rPr lang="it-IT" i="1" dirty="0" err="1">
                <a:latin typeface="+mj-lt"/>
              </a:rPr>
              <a:t>trifluridine</a:t>
            </a:r>
            <a:r>
              <a:rPr lang="it-IT" i="1" dirty="0">
                <a:latin typeface="+mj-lt"/>
              </a:rPr>
              <a:t> from </a:t>
            </a:r>
            <a:r>
              <a:rPr lang="it-IT" i="1" dirty="0" smtClean="0">
                <a:latin typeface="+mj-lt"/>
              </a:rPr>
              <a:t>breakdown</a:t>
            </a:r>
            <a:endParaRPr lang="it-IT" i="1" dirty="0">
              <a:latin typeface="+mj-lt"/>
            </a:endParaRPr>
          </a:p>
        </p:txBody>
      </p:sp>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35" y="1677165"/>
            <a:ext cx="3396861" cy="2399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CasellaDiTesto 4"/>
          <p:cNvSpPr txBox="1">
            <a:spLocks noChangeArrowheads="1"/>
          </p:cNvSpPr>
          <p:nvPr/>
        </p:nvSpPr>
        <p:spPr bwMode="auto">
          <a:xfrm>
            <a:off x="6588224" y="6530609"/>
            <a:ext cx="23371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ea typeface="ヒラギノ角ゴ Pro W3" pitchFamily="-107" charset="-128"/>
              </a:defRPr>
            </a:lvl1pPr>
            <a:lvl2pPr marL="37931725" indent="-37474525" eaLnBrk="0" hangingPunct="0">
              <a:defRPr sz="2800" b="1">
                <a:solidFill>
                  <a:schemeClr val="tx1"/>
                </a:solidFill>
                <a:latin typeface="Arial" panose="020B0604020202020204" pitchFamily="34" charset="0"/>
                <a:ea typeface="ヒラギノ角ゴ Pro W3" pitchFamily="-107" charset="-128"/>
              </a:defRPr>
            </a:lvl2pPr>
            <a:lvl3pPr eaLnBrk="0" hangingPunct="0">
              <a:defRPr sz="2800" b="1">
                <a:solidFill>
                  <a:schemeClr val="tx1"/>
                </a:solidFill>
                <a:latin typeface="Arial" panose="020B0604020202020204" pitchFamily="34" charset="0"/>
                <a:ea typeface="ヒラギノ角ゴ Pro W3" pitchFamily="-107" charset="-128"/>
              </a:defRPr>
            </a:lvl3pPr>
            <a:lvl4pPr eaLnBrk="0" hangingPunct="0">
              <a:defRPr sz="2800" b="1">
                <a:solidFill>
                  <a:schemeClr val="tx1"/>
                </a:solidFill>
                <a:latin typeface="Arial" panose="020B0604020202020204" pitchFamily="34" charset="0"/>
                <a:ea typeface="ヒラギノ角ゴ Pro W3" pitchFamily="-107" charset="-128"/>
              </a:defRPr>
            </a:lvl4pPr>
            <a:lvl5pPr eaLnBrk="0" hangingPunct="0">
              <a:defRPr sz="2800" b="1">
                <a:solidFill>
                  <a:schemeClr val="tx1"/>
                </a:solidFill>
                <a:latin typeface="Arial" panose="020B0604020202020204" pitchFamily="34" charset="0"/>
                <a:ea typeface="ヒラギノ角ゴ Pro W3" pitchFamily="-107" charset="-128"/>
              </a:defRPr>
            </a:lvl5pPr>
            <a:lvl6pPr marL="4572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6pPr>
            <a:lvl7pPr marL="9144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7pPr>
            <a:lvl8pPr marL="13716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8pPr>
            <a:lvl9pPr marL="18288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9pPr>
          </a:lstStyle>
          <a:p>
            <a:pPr eaLnBrk="1" hangingPunct="1"/>
            <a:r>
              <a:rPr lang="it-IT" sz="1200" b="0" i="1" dirty="0">
                <a:latin typeface="+mj-lt"/>
                <a:cs typeface="Arial" panose="020B0604020202020204" pitchFamily="34" charset="0"/>
              </a:rPr>
              <a:t>[1] </a:t>
            </a:r>
            <a:r>
              <a:rPr lang="it-IT" sz="1200" b="0" i="1" dirty="0" err="1">
                <a:latin typeface="+mj-lt"/>
                <a:cs typeface="Arial" panose="020B0604020202020204" pitchFamily="34" charset="0"/>
              </a:rPr>
              <a:t>Yoshino</a:t>
            </a:r>
            <a:r>
              <a:rPr lang="it-IT" sz="1200" b="0" i="1" dirty="0">
                <a:latin typeface="+mj-lt"/>
                <a:cs typeface="Arial" panose="020B0604020202020204" pitchFamily="34" charset="0"/>
              </a:rPr>
              <a:t> et al, </a:t>
            </a:r>
            <a:r>
              <a:rPr lang="it-IT" sz="1200" b="0" i="1" dirty="0" smtClean="0">
                <a:latin typeface="+mj-lt"/>
                <a:cs typeface="Arial" panose="020B0604020202020204" pitchFamily="34" charset="0"/>
              </a:rPr>
              <a:t>WCGIC 2014</a:t>
            </a:r>
            <a:endParaRPr lang="it-IT" sz="1200" b="0" i="1" dirty="0">
              <a:latin typeface="+mj-lt"/>
              <a:cs typeface="Arial" panose="020B0604020202020204" pitchFamily="34" charset="0"/>
            </a:endParaRPr>
          </a:p>
        </p:txBody>
      </p:sp>
      <p:sp>
        <p:nvSpPr>
          <p:cNvPr id="2" name="Rettangolo 1"/>
          <p:cNvSpPr/>
          <p:nvPr/>
        </p:nvSpPr>
        <p:spPr>
          <a:xfrm>
            <a:off x="551366" y="4678766"/>
            <a:ext cx="8053082" cy="923330"/>
          </a:xfrm>
          <a:prstGeom prst="rect">
            <a:avLst/>
          </a:prstGeom>
          <a:ln w="28575">
            <a:solidFill>
              <a:srgbClr val="FF0000"/>
            </a:solidFill>
          </a:ln>
        </p:spPr>
        <p:txBody>
          <a:bodyPr wrap="square">
            <a:spAutoFit/>
          </a:bodyPr>
          <a:lstStyle/>
          <a:p>
            <a:pPr algn="just">
              <a:defRPr/>
            </a:pPr>
            <a:r>
              <a:rPr lang="en-US" dirty="0">
                <a:latin typeface="+mj-lt"/>
              </a:rPr>
              <a:t>In a phase II trial,</a:t>
            </a:r>
            <a:r>
              <a:rPr lang="en-US" baseline="30000" dirty="0">
                <a:latin typeface="+mj-lt"/>
              </a:rPr>
              <a:t>[1]</a:t>
            </a:r>
            <a:r>
              <a:rPr lang="en-US" dirty="0">
                <a:latin typeface="+mj-lt"/>
              </a:rPr>
              <a:t> TAS-102 demonstrated promising efficacy and a manageable safety profile in patients with </a:t>
            </a:r>
            <a:r>
              <a:rPr lang="en-US" dirty="0" err="1">
                <a:latin typeface="+mj-lt"/>
              </a:rPr>
              <a:t>mCRC</a:t>
            </a:r>
            <a:r>
              <a:rPr lang="en-US" dirty="0">
                <a:latin typeface="+mj-lt"/>
              </a:rPr>
              <a:t> who were refractory or intolerant to standard chemotherapies</a:t>
            </a:r>
          </a:p>
        </p:txBody>
      </p:sp>
    </p:spTree>
    <p:extLst>
      <p:ext uri="{BB962C8B-B14F-4D97-AF65-F5344CB8AC3E}">
        <p14:creationId xmlns:p14="http://schemas.microsoft.com/office/powerpoint/2010/main" val="332211899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noChangeArrowheads="1"/>
          </p:cNvPicPr>
          <p:nvPr/>
        </p:nvPicPr>
        <p:blipFill>
          <a:blip r:embed="rId3" cstate="print"/>
          <a:srcRect/>
          <a:stretch>
            <a:fillRect/>
          </a:stretch>
        </p:blipFill>
        <p:spPr bwMode="auto">
          <a:xfrm>
            <a:off x="107504" y="38001"/>
            <a:ext cx="1008063" cy="1374775"/>
          </a:xfrm>
          <a:prstGeom prst="rect">
            <a:avLst/>
          </a:prstGeom>
          <a:noFill/>
          <a:ln w="9525">
            <a:noFill/>
            <a:miter lim="800000"/>
            <a:headEnd/>
            <a:tailEnd/>
          </a:ln>
        </p:spPr>
      </p:pic>
      <p:sp>
        <p:nvSpPr>
          <p:cNvPr id="13" name="Rettangolo 12"/>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4" name="Rettangolo 13"/>
          <p:cNvSpPr/>
          <p:nvPr/>
        </p:nvSpPr>
        <p:spPr>
          <a:xfrm>
            <a:off x="1215650" y="498823"/>
            <a:ext cx="7604822"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fontAlgn="auto">
              <a:spcBef>
                <a:spcPts val="0"/>
              </a:spcBef>
              <a:spcAft>
                <a:spcPts val="0"/>
              </a:spcAft>
              <a:defRPr/>
            </a:pPr>
            <a:r>
              <a:rPr lang="it-IT" sz="2400" dirty="0">
                <a:ln w="18415" cmpd="sng">
                  <a:solidFill>
                    <a:srgbClr val="FFFFFF"/>
                  </a:solidFill>
                  <a:prstDash val="solid"/>
                </a:ln>
                <a:solidFill>
                  <a:srgbClr val="FFFFFF"/>
                </a:solidFill>
                <a:effectLst>
                  <a:outerShdw blurRad="63500" dir="3600000" algn="tl" rotWithShape="0">
                    <a:srgbClr val="000000">
                      <a:alpha val="70000"/>
                    </a:srgbClr>
                  </a:outerShdw>
                </a:effectLst>
              </a:rPr>
              <a:t>TAS-102</a:t>
            </a:r>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658" y="1426986"/>
            <a:ext cx="7572375"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461895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556792"/>
            <a:ext cx="7696200"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arrotondato 1"/>
          <p:cNvSpPr/>
          <p:nvPr/>
        </p:nvSpPr>
        <p:spPr>
          <a:xfrm>
            <a:off x="4283968" y="3429000"/>
            <a:ext cx="3816424" cy="58524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5650" y="3589188"/>
            <a:ext cx="7324725" cy="284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0097" y="6629400"/>
            <a:ext cx="36576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ttangolo arrotondato 14"/>
          <p:cNvSpPr/>
          <p:nvPr/>
        </p:nvSpPr>
        <p:spPr>
          <a:xfrm>
            <a:off x="3216424" y="3721621"/>
            <a:ext cx="2439888" cy="143557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table"/>
          <p:cNvPicPr>
            <a:picLocks noChangeAspect="1"/>
          </p:cNvPicPr>
          <p:nvPr/>
        </p:nvPicPr>
        <p:blipFill>
          <a:blip r:embed="rId6"/>
          <a:stretch>
            <a:fillRect/>
          </a:stretch>
        </p:blipFill>
        <p:spPr>
          <a:xfrm>
            <a:off x="674688" y="4913539"/>
            <a:ext cx="8469312" cy="1816100"/>
          </a:xfrm>
          <a:prstGeom prst="rect">
            <a:avLst/>
          </a:prstGeom>
        </p:spPr>
      </p:pic>
      <p:pic>
        <p:nvPicPr>
          <p:cNvPr id="17" name="Picture 7"/>
          <p:cNvPicPr>
            <a:picLocks noChangeAspect="1" noChangeArrowheads="1"/>
          </p:cNvPicPr>
          <p:nvPr/>
        </p:nvPicPr>
        <p:blipFill>
          <a:blip r:embed="rId7" cstate="print"/>
          <a:srcRect/>
          <a:stretch>
            <a:fillRect/>
          </a:stretch>
        </p:blipFill>
        <p:spPr bwMode="auto">
          <a:xfrm>
            <a:off x="107504" y="38001"/>
            <a:ext cx="1008063" cy="1374775"/>
          </a:xfrm>
          <a:prstGeom prst="rect">
            <a:avLst/>
          </a:prstGeom>
          <a:noFill/>
          <a:ln w="9525">
            <a:noFill/>
            <a:miter lim="800000"/>
            <a:headEnd/>
            <a:tailEnd/>
          </a:ln>
        </p:spPr>
      </p:pic>
      <p:sp>
        <p:nvSpPr>
          <p:cNvPr id="18" name="Rettangolo 17"/>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9" name="Rettangolo 18"/>
          <p:cNvSpPr/>
          <p:nvPr/>
        </p:nvSpPr>
        <p:spPr>
          <a:xfrm>
            <a:off x="1215650" y="498823"/>
            <a:ext cx="7604822"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fontAlgn="auto">
              <a:spcBef>
                <a:spcPts val="0"/>
              </a:spcBef>
              <a:spcAft>
                <a:spcPts val="0"/>
              </a:spcAft>
              <a:defRPr/>
            </a:pPr>
            <a:r>
              <a:rPr lang="it-IT" sz="2400" dirty="0">
                <a:ln w="18415" cmpd="sng">
                  <a:solidFill>
                    <a:srgbClr val="FFFFFF"/>
                  </a:solidFill>
                  <a:prstDash val="solid"/>
                </a:ln>
                <a:solidFill>
                  <a:srgbClr val="FFFFFF"/>
                </a:solidFill>
                <a:effectLst>
                  <a:outerShdw blurRad="63500" dir="3600000" algn="tl" rotWithShape="0">
                    <a:srgbClr val="000000">
                      <a:alpha val="70000"/>
                    </a:srgbClr>
                  </a:outerShdw>
                </a:effectLst>
              </a:rPr>
              <a:t>TAS-102</a:t>
            </a:r>
          </a:p>
        </p:txBody>
      </p:sp>
      <p:sp>
        <p:nvSpPr>
          <p:cNvPr id="20" name="Rettangolo 19"/>
          <p:cNvSpPr/>
          <p:nvPr/>
        </p:nvSpPr>
        <p:spPr>
          <a:xfrm rot="1926069">
            <a:off x="1142401" y="3515204"/>
            <a:ext cx="7321056" cy="769938"/>
          </a:xfrm>
          <a:prstGeom prst="rect">
            <a:avLst/>
          </a:prstGeom>
          <a:solidFill>
            <a:schemeClr val="accent1"/>
          </a:solidFill>
          <a:ln w="25400">
            <a:solidFill>
              <a:srgbClr val="223E7C"/>
            </a:solidFill>
          </a:ln>
        </p:spPr>
        <p:txBody>
          <a:bodyPr wrap="square">
            <a:spAutoFit/>
          </a:bodyPr>
          <a:lstStyle/>
          <a:p>
            <a:pPr algn="ctr">
              <a:defRPr/>
            </a:pPr>
            <a:r>
              <a:rPr lang="it-IT" sz="4400" dirty="0" err="1">
                <a:solidFill>
                  <a:schemeClr val="bg1"/>
                </a:solidFill>
                <a:latin typeface="+mj-lt"/>
              </a:rPr>
              <a:t>Primary</a:t>
            </a:r>
            <a:r>
              <a:rPr lang="it-IT" sz="4400" b="0" dirty="0">
                <a:solidFill>
                  <a:schemeClr val="bg1"/>
                </a:solidFill>
                <a:latin typeface="+mj-lt"/>
              </a:rPr>
              <a:t> </a:t>
            </a:r>
            <a:r>
              <a:rPr lang="it-IT" sz="4400" dirty="0" err="1">
                <a:solidFill>
                  <a:schemeClr val="bg1"/>
                </a:solidFill>
                <a:latin typeface="+mj-lt"/>
              </a:rPr>
              <a:t>Endpoint</a:t>
            </a:r>
            <a:r>
              <a:rPr lang="it-IT" sz="4400" b="0" dirty="0">
                <a:solidFill>
                  <a:schemeClr val="bg1"/>
                </a:solidFill>
                <a:latin typeface="+mj-lt"/>
              </a:rPr>
              <a:t> </a:t>
            </a:r>
            <a:r>
              <a:rPr lang="it-IT" sz="4400" dirty="0" err="1">
                <a:solidFill>
                  <a:schemeClr val="bg1"/>
                </a:solidFill>
                <a:latin typeface="+mj-lt"/>
              </a:rPr>
              <a:t>M</a:t>
            </a:r>
            <a:r>
              <a:rPr lang="it-IT" sz="4400" dirty="0" err="1" smtClean="0">
                <a:solidFill>
                  <a:schemeClr val="bg1"/>
                </a:solidFill>
                <a:latin typeface="+mj-lt"/>
              </a:rPr>
              <a:t>et</a:t>
            </a:r>
            <a:endParaRPr lang="it-IT" sz="4400" dirty="0">
              <a:solidFill>
                <a:schemeClr val="bg1"/>
              </a:solidFill>
              <a:latin typeface="+mj-lt"/>
            </a:endParaRPr>
          </a:p>
        </p:txBody>
      </p:sp>
    </p:spTree>
    <p:extLst>
      <p:ext uri="{BB962C8B-B14F-4D97-AF65-F5344CB8AC3E}">
        <p14:creationId xmlns:p14="http://schemas.microsoft.com/office/powerpoint/2010/main" val="3230275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fade">
                                      <p:cBhvr>
                                        <p:cTn id="12" dur="500"/>
                                        <p:tgtEl>
                                          <p:spTgt spid="112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DS-5"/>
          <p:cNvPicPr>
            <a:picLocks noGrp="1" noChangeAspect="1"/>
          </p:cNvPicPr>
          <p:nvPr isPhoto="1"/>
        </p:nvPicPr>
        <p:blipFill rotWithShape="1">
          <a:blip r:embed="rId2">
            <a:extLst>
              <a:ext uri="{28A0092B-C50C-407E-A947-70E740481C1C}">
                <a14:useLocalDpi xmlns:a14="http://schemas.microsoft.com/office/drawing/2010/main" val="0"/>
              </a:ext>
            </a:extLst>
          </a:blip>
          <a:srcRect l="9095" t="63193" r="45453" b="26689"/>
          <a:stretch/>
        </p:blipFill>
        <p:spPr bwMode="auto">
          <a:xfrm>
            <a:off x="265631" y="6014323"/>
            <a:ext cx="4273532" cy="713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2"/>
          <p:cNvGraphicFramePr>
            <a:graphicFrameLocks noGrp="1"/>
          </p:cNvGraphicFramePr>
          <p:nvPr>
            <p:extLst>
              <p:ext uri="{D42A27DB-BD31-4B8C-83A1-F6EECF244321}">
                <p14:modId xmlns:p14="http://schemas.microsoft.com/office/powerpoint/2010/main" val="3820464180"/>
              </p:ext>
            </p:extLst>
          </p:nvPr>
        </p:nvGraphicFramePr>
        <p:xfrm>
          <a:off x="334268" y="1428924"/>
          <a:ext cx="8558212" cy="4376046"/>
        </p:xfrm>
        <a:graphic>
          <a:graphicData uri="http://schemas.openxmlformats.org/drawingml/2006/table">
            <a:tbl>
              <a:tblPr firstRow="1" bandRow="1">
                <a:tableStyleId>{5C22544A-7EE6-4342-B048-85BDC9FD1C3A}</a:tableStyleId>
              </a:tblPr>
              <a:tblGrid>
                <a:gridCol w="2320957"/>
                <a:gridCol w="1139930"/>
                <a:gridCol w="940082"/>
                <a:gridCol w="1169876"/>
                <a:gridCol w="1019664"/>
                <a:gridCol w="902279"/>
                <a:gridCol w="1065424"/>
              </a:tblGrid>
              <a:tr h="576660">
                <a:tc rowSpan="2">
                  <a:txBody>
                    <a:bodyPr/>
                    <a:lstStyle/>
                    <a:p>
                      <a:r>
                        <a:rPr lang="it-IT" dirty="0" smtClean="0"/>
                        <a:t>Treatment</a:t>
                      </a:r>
                      <a:endParaRPr lang="en-US" dirty="0"/>
                    </a:p>
                  </a:txBody>
                  <a:tcPr>
                    <a:solidFill>
                      <a:srgbClr val="002060"/>
                    </a:solidFill>
                  </a:tcPr>
                </a:tc>
                <a:tc gridSpan="2">
                  <a:txBody>
                    <a:bodyPr/>
                    <a:lstStyle/>
                    <a:p>
                      <a:pPr algn="ctr"/>
                      <a:r>
                        <a:rPr lang="it-IT" dirty="0" smtClean="0">
                          <a:effectLst>
                            <a:outerShdw blurRad="38100" dist="38100" dir="2700000" algn="tl">
                              <a:srgbClr val="000000">
                                <a:alpha val="43137"/>
                              </a:srgbClr>
                            </a:outerShdw>
                          </a:effectLst>
                        </a:rPr>
                        <a:t>First-time</a:t>
                      </a:r>
                      <a:endParaRPr lang="en-US" dirty="0">
                        <a:effectLst>
                          <a:outerShdw blurRad="38100" dist="38100" dir="2700000" algn="tl">
                            <a:srgbClr val="000000">
                              <a:alpha val="43137"/>
                            </a:srgbClr>
                          </a:outerShdw>
                        </a:effectLst>
                      </a:endParaRPr>
                    </a:p>
                  </a:txBody>
                  <a:tcPr>
                    <a:solidFill>
                      <a:schemeClr val="tx2">
                        <a:lumMod val="60000"/>
                        <a:lumOff val="40000"/>
                      </a:schemeClr>
                    </a:solidFill>
                  </a:tcPr>
                </a:tc>
                <a:tc hMerge="1">
                  <a:txBody>
                    <a:bodyPr/>
                    <a:lstStyle/>
                    <a:p>
                      <a:endParaRPr lang="en-US" dirty="0"/>
                    </a:p>
                  </a:txBody>
                  <a:tcPr/>
                </a:tc>
                <a:tc gridSpan="2">
                  <a:txBody>
                    <a:bodyPr/>
                    <a:lstStyle/>
                    <a:p>
                      <a:pPr algn="ctr"/>
                      <a:r>
                        <a:rPr lang="it-IT" dirty="0" smtClean="0">
                          <a:effectLst>
                            <a:outerShdw blurRad="38100" dist="38100" dir="2700000" algn="tl">
                              <a:srgbClr val="000000">
                                <a:alpha val="43137"/>
                              </a:srgbClr>
                            </a:outerShdw>
                          </a:effectLst>
                        </a:rPr>
                        <a:t>Second-line</a:t>
                      </a:r>
                      <a:endParaRPr lang="en-US" dirty="0">
                        <a:effectLst>
                          <a:outerShdw blurRad="38100" dist="38100" dir="2700000" algn="tl">
                            <a:srgbClr val="000000">
                              <a:alpha val="43137"/>
                            </a:srgbClr>
                          </a:outerShdw>
                        </a:effectLst>
                      </a:endParaRPr>
                    </a:p>
                  </a:txBody>
                  <a:tcPr>
                    <a:solidFill>
                      <a:schemeClr val="tx2">
                        <a:lumMod val="40000"/>
                        <a:lumOff val="60000"/>
                      </a:schemeClr>
                    </a:solidFill>
                  </a:tcPr>
                </a:tc>
                <a:tc hMerge="1">
                  <a:txBody>
                    <a:bodyPr/>
                    <a:lstStyle/>
                    <a:p>
                      <a:endParaRPr lang="en-US" dirty="0"/>
                    </a:p>
                  </a:txBody>
                  <a:tcPr/>
                </a:tc>
                <a:tc gridSpan="2">
                  <a:txBody>
                    <a:bodyPr/>
                    <a:lstStyle/>
                    <a:p>
                      <a:pPr algn="ctr"/>
                      <a:r>
                        <a:rPr lang="it-IT" dirty="0" smtClean="0">
                          <a:effectLst>
                            <a:outerShdw blurRad="38100" dist="38100" dir="2700000" algn="tl">
                              <a:srgbClr val="000000">
                                <a:alpha val="43137"/>
                              </a:srgbClr>
                            </a:outerShdw>
                          </a:effectLst>
                        </a:rPr>
                        <a:t>Third-line </a:t>
                      </a:r>
                      <a:r>
                        <a:rPr lang="it-IT" baseline="0" dirty="0" smtClean="0">
                          <a:effectLst>
                            <a:outerShdw blurRad="38100" dist="38100" dir="2700000" algn="tl">
                              <a:srgbClr val="000000">
                                <a:alpha val="43137"/>
                              </a:srgbClr>
                            </a:outerShdw>
                          </a:effectLst>
                        </a:rPr>
                        <a:t> and </a:t>
                      </a:r>
                      <a:r>
                        <a:rPr lang="it-IT" baseline="0" dirty="0" err="1" smtClean="0">
                          <a:effectLst>
                            <a:outerShdw blurRad="38100" dist="38100" dir="2700000" algn="tl">
                              <a:srgbClr val="000000">
                                <a:alpha val="43137"/>
                              </a:srgbClr>
                            </a:outerShdw>
                          </a:effectLst>
                        </a:rPr>
                        <a:t>b</a:t>
                      </a:r>
                      <a:r>
                        <a:rPr lang="it-IT" dirty="0" err="1" smtClean="0">
                          <a:effectLst>
                            <a:outerShdw blurRad="38100" dist="38100" dir="2700000" algn="tl">
                              <a:srgbClr val="000000">
                                <a:alpha val="43137"/>
                              </a:srgbClr>
                            </a:outerShdw>
                          </a:effectLst>
                        </a:rPr>
                        <a:t>eyond</a:t>
                      </a:r>
                      <a:endParaRPr lang="en-US" dirty="0">
                        <a:effectLst>
                          <a:outerShdw blurRad="38100" dist="38100" dir="2700000" algn="tl">
                            <a:srgbClr val="000000">
                              <a:alpha val="43137"/>
                            </a:srgbClr>
                          </a:outerShdw>
                        </a:effectLst>
                      </a:endParaRPr>
                    </a:p>
                  </a:txBody>
                  <a:tcPr>
                    <a:solidFill>
                      <a:schemeClr val="tx2">
                        <a:lumMod val="20000"/>
                        <a:lumOff val="80000"/>
                      </a:schemeClr>
                    </a:solidFill>
                  </a:tcPr>
                </a:tc>
                <a:tc hMerge="1">
                  <a:txBody>
                    <a:bodyPr/>
                    <a:lstStyle/>
                    <a:p>
                      <a:endParaRPr lang="en-US" dirty="0"/>
                    </a:p>
                  </a:txBody>
                  <a:tcPr/>
                </a:tc>
              </a:tr>
              <a:tr h="364283">
                <a:tc vMerge="1">
                  <a:txBody>
                    <a:bodyPr/>
                    <a:lstStyle/>
                    <a:p>
                      <a:endParaRPr lang="en-US" dirty="0"/>
                    </a:p>
                  </a:txBody>
                  <a:tcPr/>
                </a:tc>
                <a:tc>
                  <a:txBody>
                    <a:bodyPr/>
                    <a:lstStyle/>
                    <a:p>
                      <a:pPr algn="ctr"/>
                      <a:r>
                        <a:rPr lang="it-IT" dirty="0" smtClean="0">
                          <a:effectLst>
                            <a:outerShdw blurRad="38100" dist="38100" dir="2700000" algn="tl">
                              <a:srgbClr val="000000">
                                <a:alpha val="43137"/>
                              </a:srgbClr>
                            </a:outerShdw>
                          </a:effectLst>
                        </a:rPr>
                        <a:t>OS</a:t>
                      </a:r>
                      <a:endParaRPr lang="en-US" dirty="0">
                        <a:effectLst>
                          <a:outerShdw blurRad="38100" dist="38100" dir="2700000" algn="tl">
                            <a:srgbClr val="000000">
                              <a:alpha val="43137"/>
                            </a:srgbClr>
                          </a:outerShdw>
                        </a:effectLst>
                      </a:endParaRPr>
                    </a:p>
                  </a:txBody>
                  <a:tcPr>
                    <a:solidFill>
                      <a:schemeClr val="tx2">
                        <a:lumMod val="60000"/>
                        <a:lumOff val="40000"/>
                      </a:schemeClr>
                    </a:solidFill>
                  </a:tcPr>
                </a:tc>
                <a:tc>
                  <a:txBody>
                    <a:bodyPr/>
                    <a:lstStyle/>
                    <a:p>
                      <a:pPr algn="ctr"/>
                      <a:r>
                        <a:rPr lang="it-IT" dirty="0" smtClean="0">
                          <a:effectLst>
                            <a:outerShdw blurRad="38100" dist="38100" dir="2700000" algn="tl">
                              <a:srgbClr val="000000">
                                <a:alpha val="43137"/>
                              </a:srgbClr>
                            </a:outerShdw>
                          </a:effectLst>
                        </a:rPr>
                        <a:t>PFS</a:t>
                      </a:r>
                      <a:endParaRPr lang="en-US" dirty="0">
                        <a:effectLst>
                          <a:outerShdw blurRad="38100" dist="38100" dir="2700000" algn="tl">
                            <a:srgbClr val="000000">
                              <a:alpha val="43137"/>
                            </a:srgbClr>
                          </a:outerShdw>
                        </a:effectLst>
                      </a:endParaRPr>
                    </a:p>
                  </a:txBody>
                  <a:tcPr>
                    <a:solidFill>
                      <a:schemeClr val="tx2">
                        <a:lumMod val="60000"/>
                        <a:lumOff val="40000"/>
                      </a:schemeClr>
                    </a:solidFill>
                  </a:tcPr>
                </a:tc>
                <a:tc>
                  <a:txBody>
                    <a:bodyPr/>
                    <a:lstStyle/>
                    <a:p>
                      <a:pPr algn="ctr"/>
                      <a:r>
                        <a:rPr lang="it-IT" dirty="0" smtClean="0">
                          <a:effectLst>
                            <a:outerShdw blurRad="38100" dist="38100" dir="2700000" algn="tl">
                              <a:srgbClr val="000000">
                                <a:alpha val="43137"/>
                              </a:srgbClr>
                            </a:outerShdw>
                          </a:effectLst>
                        </a:rPr>
                        <a:t>OS</a:t>
                      </a:r>
                      <a:endParaRPr lang="en-US" dirty="0">
                        <a:effectLst>
                          <a:outerShdw blurRad="38100" dist="38100" dir="2700000" algn="tl">
                            <a:srgbClr val="000000">
                              <a:alpha val="43137"/>
                            </a:srgbClr>
                          </a:outerShdw>
                        </a:effectLst>
                      </a:endParaRPr>
                    </a:p>
                  </a:txBody>
                  <a:tcPr>
                    <a:solidFill>
                      <a:schemeClr val="tx2">
                        <a:lumMod val="40000"/>
                        <a:lumOff val="60000"/>
                      </a:schemeClr>
                    </a:solidFill>
                  </a:tcPr>
                </a:tc>
                <a:tc>
                  <a:txBody>
                    <a:bodyPr/>
                    <a:lstStyle/>
                    <a:p>
                      <a:pPr algn="ctr"/>
                      <a:r>
                        <a:rPr lang="it-IT" dirty="0" smtClean="0">
                          <a:effectLst>
                            <a:outerShdw blurRad="38100" dist="38100" dir="2700000" algn="tl">
                              <a:srgbClr val="000000">
                                <a:alpha val="43137"/>
                              </a:srgbClr>
                            </a:outerShdw>
                          </a:effectLst>
                        </a:rPr>
                        <a:t>PFS</a:t>
                      </a:r>
                      <a:endParaRPr lang="en-US" dirty="0">
                        <a:effectLst>
                          <a:outerShdw blurRad="38100" dist="38100" dir="2700000" algn="tl">
                            <a:srgbClr val="000000">
                              <a:alpha val="43137"/>
                            </a:srgbClr>
                          </a:outerShdw>
                        </a:effectLst>
                      </a:endParaRPr>
                    </a:p>
                  </a:txBody>
                  <a:tcPr>
                    <a:solidFill>
                      <a:schemeClr val="tx2">
                        <a:lumMod val="40000"/>
                        <a:lumOff val="60000"/>
                      </a:schemeClr>
                    </a:solidFill>
                  </a:tcPr>
                </a:tc>
                <a:tc>
                  <a:txBody>
                    <a:bodyPr/>
                    <a:lstStyle/>
                    <a:p>
                      <a:pPr algn="ctr"/>
                      <a:r>
                        <a:rPr lang="it-IT" dirty="0" smtClean="0">
                          <a:effectLst>
                            <a:outerShdw blurRad="38100" dist="38100" dir="2700000" algn="tl">
                              <a:srgbClr val="000000">
                                <a:alpha val="43137"/>
                              </a:srgbClr>
                            </a:outerShdw>
                          </a:effectLst>
                        </a:rPr>
                        <a:t>OS</a:t>
                      </a:r>
                      <a:endParaRPr lang="en-US" dirty="0">
                        <a:effectLst>
                          <a:outerShdw blurRad="38100" dist="38100" dir="2700000" algn="tl">
                            <a:srgbClr val="000000">
                              <a:alpha val="43137"/>
                            </a:srgbClr>
                          </a:outerShdw>
                        </a:effectLst>
                      </a:endParaRPr>
                    </a:p>
                  </a:txBody>
                  <a:tcPr>
                    <a:solidFill>
                      <a:schemeClr val="tx2">
                        <a:lumMod val="20000"/>
                        <a:lumOff val="80000"/>
                      </a:schemeClr>
                    </a:solidFill>
                  </a:tcPr>
                </a:tc>
                <a:tc>
                  <a:txBody>
                    <a:bodyPr/>
                    <a:lstStyle/>
                    <a:p>
                      <a:pPr algn="ctr"/>
                      <a:r>
                        <a:rPr lang="it-IT" dirty="0" smtClean="0">
                          <a:effectLst>
                            <a:outerShdw blurRad="38100" dist="38100" dir="2700000" algn="tl">
                              <a:srgbClr val="000000">
                                <a:alpha val="43137"/>
                              </a:srgbClr>
                            </a:outerShdw>
                          </a:effectLst>
                        </a:rPr>
                        <a:t>PFS</a:t>
                      </a:r>
                      <a:endParaRPr lang="en-US" dirty="0">
                        <a:effectLst>
                          <a:outerShdw blurRad="38100" dist="38100" dir="2700000" algn="tl">
                            <a:srgbClr val="000000">
                              <a:alpha val="43137"/>
                            </a:srgbClr>
                          </a:outerShdw>
                        </a:effectLst>
                      </a:endParaRPr>
                    </a:p>
                  </a:txBody>
                  <a:tcPr>
                    <a:solidFill>
                      <a:schemeClr val="tx2">
                        <a:lumMod val="20000"/>
                        <a:lumOff val="80000"/>
                      </a:schemeClr>
                    </a:solidFill>
                  </a:tcPr>
                </a:tc>
              </a:tr>
              <a:tr h="526863">
                <a:tc>
                  <a:txBody>
                    <a:bodyPr/>
                    <a:lstStyle/>
                    <a:p>
                      <a:r>
                        <a:rPr lang="it-IT" dirty="0" err="1" smtClean="0"/>
                        <a:t>Bevacizumab</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pPr algn="ctr"/>
                      <a:r>
                        <a:rPr lang="it-IT" sz="3200" dirty="0" smtClean="0"/>
                        <a:t>-</a:t>
                      </a:r>
                      <a:endParaRPr lang="en-US" sz="3200" dirty="0"/>
                    </a:p>
                  </a:txBody>
                  <a:tcPr/>
                </a:tc>
                <a:tc>
                  <a:txBody>
                    <a:bodyPr/>
                    <a:lstStyle/>
                    <a:p>
                      <a:pPr algn="ctr"/>
                      <a:r>
                        <a:rPr lang="it-IT" sz="3200" dirty="0" smtClean="0"/>
                        <a:t>-</a:t>
                      </a:r>
                      <a:endParaRPr lang="en-US" sz="3200" dirty="0"/>
                    </a:p>
                  </a:txBody>
                  <a:tcPr/>
                </a:tc>
              </a:tr>
              <a:tr h="526863">
                <a:tc>
                  <a:txBody>
                    <a:bodyPr/>
                    <a:lstStyle/>
                    <a:p>
                      <a:r>
                        <a:rPr lang="it-IT" dirty="0" err="1" smtClean="0"/>
                        <a:t>Cetuximab</a:t>
                      </a:r>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526863">
                <a:tc>
                  <a:txBody>
                    <a:bodyPr/>
                    <a:lstStyle/>
                    <a:p>
                      <a:r>
                        <a:rPr lang="it-IT" dirty="0" err="1" smtClean="0"/>
                        <a:t>Panitumumab</a:t>
                      </a:r>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526863">
                <a:tc>
                  <a:txBody>
                    <a:bodyPr/>
                    <a:lstStyle/>
                    <a:p>
                      <a:r>
                        <a:rPr lang="it-IT" dirty="0" err="1" smtClean="0"/>
                        <a:t>Aflibercept</a:t>
                      </a:r>
                      <a:endParaRPr lang="en-US" dirty="0"/>
                    </a:p>
                  </a:txBody>
                  <a:tcPr/>
                </a:tc>
                <a:tc>
                  <a:txBody>
                    <a:bodyPr/>
                    <a:lstStyle/>
                    <a:p>
                      <a:pPr algn="ctr"/>
                      <a:r>
                        <a:rPr lang="it-IT" sz="3200" dirty="0" smtClean="0"/>
                        <a:t>-</a:t>
                      </a:r>
                      <a:endParaRPr lang="en-US" sz="3200" dirty="0"/>
                    </a:p>
                  </a:txBody>
                  <a:tcPr/>
                </a:tc>
                <a:tc>
                  <a:txBody>
                    <a:bodyPr/>
                    <a:lstStyle/>
                    <a:p>
                      <a:pPr algn="ctr"/>
                      <a:r>
                        <a:rPr lang="it-IT" sz="3200" dirty="0" smtClean="0"/>
                        <a:t>-</a:t>
                      </a:r>
                      <a:endParaRPr lang="en-US" sz="3200" dirty="0"/>
                    </a:p>
                  </a:txBody>
                  <a:tcPr/>
                </a:tc>
                <a:tc>
                  <a:txBody>
                    <a:bodyPr/>
                    <a:lstStyle/>
                    <a:p>
                      <a:endParaRPr lang="en-US" sz="3200" dirty="0"/>
                    </a:p>
                  </a:txBody>
                  <a:tcPr/>
                </a:tc>
                <a:tc>
                  <a:txBody>
                    <a:bodyPr/>
                    <a:lstStyle/>
                    <a:p>
                      <a:endParaRPr lang="en-US" sz="3200" dirty="0"/>
                    </a:p>
                  </a:txBody>
                  <a:tcPr/>
                </a:tc>
                <a:tc>
                  <a:txBody>
                    <a:bodyPr/>
                    <a:lstStyle/>
                    <a:p>
                      <a:pPr algn="ctr"/>
                      <a:r>
                        <a:rPr lang="it-IT" sz="3200" dirty="0" smtClean="0"/>
                        <a:t>-</a:t>
                      </a:r>
                      <a:endParaRPr lang="en-US" sz="3200" dirty="0"/>
                    </a:p>
                  </a:txBody>
                  <a:tcPr/>
                </a:tc>
                <a:tc>
                  <a:txBody>
                    <a:bodyPr/>
                    <a:lstStyle/>
                    <a:p>
                      <a:pPr algn="ctr"/>
                      <a:r>
                        <a:rPr lang="it-IT" sz="3200" dirty="0" smtClean="0"/>
                        <a:t>-</a:t>
                      </a:r>
                      <a:endParaRPr lang="en-US" sz="3200" dirty="0"/>
                    </a:p>
                  </a:txBody>
                  <a:tcPr/>
                </a:tc>
              </a:tr>
              <a:tr h="526863">
                <a:tc>
                  <a:txBody>
                    <a:bodyPr/>
                    <a:lstStyle/>
                    <a:p>
                      <a:r>
                        <a:rPr lang="it-IT" b="1" dirty="0" err="1" smtClean="0">
                          <a:solidFill>
                            <a:srgbClr val="FF0000"/>
                          </a:solidFill>
                        </a:rPr>
                        <a:t>Regorafenib</a:t>
                      </a:r>
                      <a:endParaRPr lang="en-US" b="1" dirty="0">
                        <a:solidFill>
                          <a:srgbClr val="FF0000"/>
                        </a:solidFill>
                      </a:endParaRPr>
                    </a:p>
                  </a:txBody>
                  <a:tcPr/>
                </a:tc>
                <a:tc>
                  <a:txBody>
                    <a:bodyPr/>
                    <a:lstStyle/>
                    <a:p>
                      <a:pPr algn="ctr"/>
                      <a:r>
                        <a:rPr lang="it-IT" sz="3200" dirty="0" smtClean="0"/>
                        <a:t>-</a:t>
                      </a:r>
                      <a:endParaRPr lang="en-US" sz="3200" dirty="0"/>
                    </a:p>
                  </a:txBody>
                  <a:tcPr/>
                </a:tc>
                <a:tc>
                  <a:txBody>
                    <a:bodyPr/>
                    <a:lstStyle/>
                    <a:p>
                      <a:pPr algn="ctr"/>
                      <a:r>
                        <a:rPr lang="it-IT" sz="3200" dirty="0" smtClean="0"/>
                        <a:t>-</a:t>
                      </a:r>
                      <a:endParaRPr lang="en-US" sz="3200" dirty="0"/>
                    </a:p>
                  </a:txBody>
                  <a:tcPr/>
                </a:tc>
                <a:tc>
                  <a:txBody>
                    <a:bodyPr/>
                    <a:lstStyle/>
                    <a:p>
                      <a:pPr algn="ctr"/>
                      <a:r>
                        <a:rPr lang="it-IT" sz="3200" dirty="0" smtClean="0"/>
                        <a:t>-</a:t>
                      </a:r>
                      <a:endParaRPr lang="en-US" sz="3200" dirty="0"/>
                    </a:p>
                  </a:txBody>
                  <a:tcPr/>
                </a:tc>
                <a:tc>
                  <a:txBody>
                    <a:bodyPr/>
                    <a:lstStyle/>
                    <a:p>
                      <a:pPr algn="ctr"/>
                      <a:r>
                        <a:rPr lang="it-IT" sz="3200" dirty="0" smtClean="0"/>
                        <a:t>-</a:t>
                      </a:r>
                      <a:endParaRPr lang="en-US" sz="3200" dirty="0"/>
                    </a:p>
                  </a:txBody>
                  <a:tcPr/>
                </a:tc>
                <a:tc>
                  <a:txBody>
                    <a:bodyPr/>
                    <a:lstStyle/>
                    <a:p>
                      <a:endParaRPr lang="en-US" dirty="0"/>
                    </a:p>
                  </a:txBody>
                  <a:tcPr/>
                </a:tc>
                <a:tc>
                  <a:txBody>
                    <a:bodyPr/>
                    <a:lstStyle/>
                    <a:p>
                      <a:endParaRPr lang="en-US" dirty="0"/>
                    </a:p>
                  </a:txBody>
                  <a:tcPr/>
                </a:tc>
              </a:tr>
              <a:tr h="526863">
                <a:tc>
                  <a:txBody>
                    <a:bodyPr/>
                    <a:lstStyle/>
                    <a:p>
                      <a:r>
                        <a:rPr lang="it-IT" b="1" dirty="0" smtClean="0">
                          <a:solidFill>
                            <a:srgbClr val="FF0000"/>
                          </a:solidFill>
                        </a:rPr>
                        <a:t>TAS-102</a:t>
                      </a:r>
                      <a:endParaRPr lang="en-US" b="1" dirty="0">
                        <a:solidFill>
                          <a:srgbClr val="FF0000"/>
                        </a:solidFill>
                      </a:endParaRPr>
                    </a:p>
                  </a:txBody>
                  <a:tcPr/>
                </a:tc>
                <a:tc>
                  <a:txBody>
                    <a:bodyPr/>
                    <a:lstStyle/>
                    <a:p>
                      <a:pPr algn="ctr"/>
                      <a:r>
                        <a:rPr lang="it-IT" sz="3200" dirty="0" smtClean="0"/>
                        <a:t>-</a:t>
                      </a:r>
                      <a:endParaRPr lang="en-US" sz="3200" dirty="0"/>
                    </a:p>
                  </a:txBody>
                  <a:tcPr/>
                </a:tc>
                <a:tc>
                  <a:txBody>
                    <a:bodyPr/>
                    <a:lstStyle/>
                    <a:p>
                      <a:pPr algn="ctr"/>
                      <a:r>
                        <a:rPr lang="it-IT" sz="3200" dirty="0" smtClean="0"/>
                        <a:t>-</a:t>
                      </a:r>
                      <a:endParaRPr lang="en-US" sz="3200" dirty="0"/>
                    </a:p>
                  </a:txBody>
                  <a:tcPr/>
                </a:tc>
                <a:tc>
                  <a:txBody>
                    <a:bodyPr/>
                    <a:lstStyle/>
                    <a:p>
                      <a:pPr algn="ctr"/>
                      <a:r>
                        <a:rPr lang="it-IT" sz="3200" dirty="0" smtClean="0"/>
                        <a:t>-</a:t>
                      </a:r>
                      <a:endParaRPr lang="en-US" sz="3200" dirty="0"/>
                    </a:p>
                  </a:txBody>
                  <a:tcPr/>
                </a:tc>
                <a:tc>
                  <a:txBody>
                    <a:bodyPr/>
                    <a:lstStyle/>
                    <a:p>
                      <a:pPr algn="ctr"/>
                      <a:r>
                        <a:rPr lang="it-IT" sz="3200" dirty="0" smtClean="0"/>
                        <a:t>-</a:t>
                      </a:r>
                      <a:endParaRPr lang="en-US" sz="3200" dirty="0"/>
                    </a:p>
                  </a:txBody>
                  <a:tcPr/>
                </a:tc>
                <a:tc>
                  <a:txBody>
                    <a:bodyPr/>
                    <a:lstStyle/>
                    <a:p>
                      <a:endParaRPr lang="en-US"/>
                    </a:p>
                  </a:txBody>
                  <a:tcPr/>
                </a:tc>
                <a:tc>
                  <a:txBody>
                    <a:bodyPr/>
                    <a:lstStyle/>
                    <a:p>
                      <a:endParaRPr lang="en-US" dirty="0"/>
                    </a:p>
                  </a:txBody>
                  <a:tcPr/>
                </a:tc>
              </a:tr>
            </a:tbl>
          </a:graphicData>
        </a:graphic>
      </p:graphicFrame>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6293" y="3108244"/>
            <a:ext cx="360000"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6293" y="3612138"/>
            <a:ext cx="360000"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4030" y="2592052"/>
            <a:ext cx="360000"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430" y="3103461"/>
            <a:ext cx="360000"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7231" y="3610112"/>
            <a:ext cx="360000"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1310" y="2582224"/>
            <a:ext cx="360000"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3281" y="3118338"/>
            <a:ext cx="360000"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9259" y="3615032"/>
            <a:ext cx="360000"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8590" y="2587144"/>
            <a:ext cx="360000"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7772" y="2587144"/>
            <a:ext cx="360000"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6598" y="3099544"/>
            <a:ext cx="360000"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8276" y="3615032"/>
            <a:ext cx="360000"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97426" y="3099544"/>
            <a:ext cx="360000"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90575" y="3118338"/>
            <a:ext cx="360000"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97426" y="3615032"/>
            <a:ext cx="360000"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90575" y="3620243"/>
            <a:ext cx="360000"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6358" y="4127432"/>
            <a:ext cx="360000"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6598" y="4127432"/>
            <a:ext cx="360000"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97426" y="4770321"/>
            <a:ext cx="360000"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90575" y="4785069"/>
            <a:ext cx="360000"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97426" y="5388981"/>
            <a:ext cx="360000"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90575" y="5388981"/>
            <a:ext cx="360000"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7"/>
          <p:cNvPicPr>
            <a:picLocks noChangeAspect="1" noChangeArrowheads="1"/>
          </p:cNvPicPr>
          <p:nvPr/>
        </p:nvPicPr>
        <p:blipFill>
          <a:blip r:embed="rId5" cstate="print"/>
          <a:srcRect/>
          <a:stretch>
            <a:fillRect/>
          </a:stretch>
        </p:blipFill>
        <p:spPr bwMode="auto">
          <a:xfrm>
            <a:off x="107504" y="38001"/>
            <a:ext cx="1008063" cy="1374775"/>
          </a:xfrm>
          <a:prstGeom prst="rect">
            <a:avLst/>
          </a:prstGeom>
          <a:noFill/>
          <a:ln w="9525">
            <a:noFill/>
            <a:miter lim="800000"/>
            <a:headEnd/>
            <a:tailEnd/>
          </a:ln>
        </p:spPr>
      </p:pic>
      <p:sp>
        <p:nvSpPr>
          <p:cNvPr id="31" name="Rettangolo 30"/>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2" name="Rettangolo 31"/>
          <p:cNvSpPr/>
          <p:nvPr/>
        </p:nvSpPr>
        <p:spPr>
          <a:xfrm>
            <a:off x="1215650" y="498823"/>
            <a:ext cx="7604822"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fontAlgn="auto">
              <a:spcBef>
                <a:spcPts val="0"/>
              </a:spcBef>
              <a:spcAft>
                <a:spcPts val="0"/>
              </a:spcAft>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Progress in the Treatment of Colorectal Cancer</a:t>
            </a:r>
            <a:endParaRPr lang="it-IT"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79866701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noChangeArrowheads="1"/>
          </p:cNvPicPr>
          <p:nvPr/>
        </p:nvPicPr>
        <p:blipFill>
          <a:blip r:embed="rId3" cstate="print"/>
          <a:srcRect/>
          <a:stretch>
            <a:fillRect/>
          </a:stretch>
        </p:blipFill>
        <p:spPr bwMode="auto">
          <a:xfrm>
            <a:off x="107504" y="38001"/>
            <a:ext cx="1008063" cy="1374775"/>
          </a:xfrm>
          <a:prstGeom prst="rect">
            <a:avLst/>
          </a:prstGeom>
          <a:noFill/>
          <a:ln w="9525">
            <a:noFill/>
            <a:miter lim="800000"/>
            <a:headEnd/>
            <a:tailEnd/>
          </a:ln>
        </p:spPr>
      </p:pic>
      <p:sp>
        <p:nvSpPr>
          <p:cNvPr id="13" name="Rettangolo 12"/>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 name="Rettangolo arrotondato 2"/>
          <p:cNvSpPr/>
          <p:nvPr/>
        </p:nvSpPr>
        <p:spPr>
          <a:xfrm>
            <a:off x="2771800" y="3049154"/>
            <a:ext cx="3371959" cy="722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600" b="1" dirty="0" smtClean="0"/>
              <a:t>Anti-PD L1 </a:t>
            </a:r>
            <a:endParaRPr lang="it-IT" sz="2600" b="1" dirty="0"/>
          </a:p>
        </p:txBody>
      </p:sp>
      <p:sp>
        <p:nvSpPr>
          <p:cNvPr id="4" name="CasellaDiTesto 3"/>
          <p:cNvSpPr txBox="1"/>
          <p:nvPr/>
        </p:nvSpPr>
        <p:spPr>
          <a:xfrm>
            <a:off x="1139523" y="548680"/>
            <a:ext cx="7560840" cy="461665"/>
          </a:xfrm>
          <a:prstGeom prst="rect">
            <a:avLst/>
          </a:prstGeom>
          <a:noFill/>
        </p:spPr>
        <p:txBody>
          <a:bodyPr wrap="square" rtlCol="0">
            <a:spAutoFit/>
          </a:bodyPr>
          <a:lstStyle/>
          <a:p>
            <a:r>
              <a:rPr lang="en-US" sz="2400" b="1" dirty="0" smtClean="0">
                <a:solidFill>
                  <a:schemeClr val="bg1"/>
                </a:solidFill>
                <a:latin typeface="+mj-lt"/>
              </a:rPr>
              <a:t>Immunotherapy in CRC</a:t>
            </a:r>
            <a:endParaRPr lang="it-IT" sz="2400" dirty="0">
              <a:latin typeface="+mj-lt"/>
            </a:endParaRPr>
          </a:p>
        </p:txBody>
      </p:sp>
    </p:spTree>
    <p:extLst>
      <p:ext uri="{BB962C8B-B14F-4D97-AF65-F5344CB8AC3E}">
        <p14:creationId xmlns:p14="http://schemas.microsoft.com/office/powerpoint/2010/main" val="130428495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noChangeArrowheads="1"/>
          </p:cNvPicPr>
          <p:nvPr/>
        </p:nvPicPr>
        <p:blipFill>
          <a:blip r:embed="rId3" cstate="print"/>
          <a:srcRect/>
          <a:stretch>
            <a:fillRect/>
          </a:stretch>
        </p:blipFill>
        <p:spPr bwMode="auto">
          <a:xfrm>
            <a:off x="107504" y="38001"/>
            <a:ext cx="1008063" cy="1374775"/>
          </a:xfrm>
          <a:prstGeom prst="rect">
            <a:avLst/>
          </a:prstGeom>
          <a:noFill/>
          <a:ln w="9525">
            <a:noFill/>
            <a:miter lim="800000"/>
            <a:headEnd/>
            <a:tailEnd/>
          </a:ln>
        </p:spPr>
      </p:pic>
      <p:sp>
        <p:nvSpPr>
          <p:cNvPr id="13" name="Rettangolo 12"/>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 name="CasellaDiTesto 3"/>
          <p:cNvSpPr txBox="1"/>
          <p:nvPr/>
        </p:nvSpPr>
        <p:spPr>
          <a:xfrm>
            <a:off x="1139523" y="548680"/>
            <a:ext cx="7560840" cy="461665"/>
          </a:xfrm>
          <a:prstGeom prst="rect">
            <a:avLst/>
          </a:prstGeom>
          <a:noFill/>
        </p:spPr>
        <p:txBody>
          <a:bodyPr wrap="square" rtlCol="0">
            <a:spAutoFit/>
          </a:bodyPr>
          <a:lstStyle/>
          <a:p>
            <a:r>
              <a:rPr lang="en-US" sz="2400" b="1" dirty="0" smtClean="0">
                <a:solidFill>
                  <a:schemeClr val="bg1"/>
                </a:solidFill>
                <a:latin typeface="+mj-lt"/>
              </a:rPr>
              <a:t>Immunotherapy in CRC</a:t>
            </a:r>
            <a:endParaRPr lang="it-IT" sz="2400" dirty="0">
              <a:latin typeface="+mj-lt"/>
            </a:endParaRPr>
          </a:p>
        </p:txBody>
      </p:sp>
      <p:pic>
        <p:nvPicPr>
          <p:cNvPr id="2" name="Immagine 1"/>
          <p:cNvPicPr>
            <a:picLocks noChangeAspect="1"/>
          </p:cNvPicPr>
          <p:nvPr/>
        </p:nvPicPr>
        <p:blipFill>
          <a:blip r:embed="rId4"/>
          <a:stretch>
            <a:fillRect/>
          </a:stretch>
        </p:blipFill>
        <p:spPr>
          <a:xfrm>
            <a:off x="1619672" y="1484784"/>
            <a:ext cx="5936084" cy="4748867"/>
          </a:xfrm>
          <a:prstGeom prst="rect">
            <a:avLst/>
          </a:prstGeom>
        </p:spPr>
      </p:pic>
    </p:spTree>
    <p:extLst>
      <p:ext uri="{BB962C8B-B14F-4D97-AF65-F5344CB8AC3E}">
        <p14:creationId xmlns:p14="http://schemas.microsoft.com/office/powerpoint/2010/main" val="219756743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noChangeArrowheads="1"/>
          </p:cNvPicPr>
          <p:nvPr/>
        </p:nvPicPr>
        <p:blipFill>
          <a:blip r:embed="rId3" cstate="print"/>
          <a:srcRect/>
          <a:stretch>
            <a:fillRect/>
          </a:stretch>
        </p:blipFill>
        <p:spPr bwMode="auto">
          <a:xfrm>
            <a:off x="107504" y="38001"/>
            <a:ext cx="1008063" cy="1374775"/>
          </a:xfrm>
          <a:prstGeom prst="rect">
            <a:avLst/>
          </a:prstGeom>
          <a:noFill/>
          <a:ln w="9525">
            <a:noFill/>
            <a:miter lim="800000"/>
            <a:headEnd/>
            <a:tailEnd/>
          </a:ln>
        </p:spPr>
      </p:pic>
      <p:sp>
        <p:nvSpPr>
          <p:cNvPr id="13" name="Rettangolo 12"/>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 name="CasellaDiTesto 3"/>
          <p:cNvSpPr txBox="1"/>
          <p:nvPr/>
        </p:nvSpPr>
        <p:spPr>
          <a:xfrm>
            <a:off x="1139523" y="548680"/>
            <a:ext cx="7560840" cy="461665"/>
          </a:xfrm>
          <a:prstGeom prst="rect">
            <a:avLst/>
          </a:prstGeom>
          <a:noFill/>
        </p:spPr>
        <p:txBody>
          <a:bodyPr wrap="square" rtlCol="0">
            <a:spAutoFit/>
          </a:bodyPr>
          <a:lstStyle/>
          <a:p>
            <a:r>
              <a:rPr lang="en-US" sz="2400" b="1" dirty="0" smtClean="0">
                <a:solidFill>
                  <a:schemeClr val="bg1"/>
                </a:solidFill>
                <a:latin typeface="+mj-lt"/>
              </a:rPr>
              <a:t>Immunotherapy in CRC</a:t>
            </a:r>
            <a:endParaRPr lang="it-IT" sz="2400" dirty="0">
              <a:latin typeface="+mj-lt"/>
            </a:endParaRPr>
          </a:p>
        </p:txBody>
      </p:sp>
      <p:sp>
        <p:nvSpPr>
          <p:cNvPr id="6" name="TextBox 1"/>
          <p:cNvSpPr txBox="1"/>
          <p:nvPr/>
        </p:nvSpPr>
        <p:spPr>
          <a:xfrm>
            <a:off x="107504" y="1772816"/>
            <a:ext cx="8676455" cy="3970318"/>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latin typeface="+mj-lt"/>
              </a:rPr>
              <a:t>Mutational burden in human tumours varies</a:t>
            </a:r>
          </a:p>
          <a:p>
            <a:pPr marL="285750" indent="-285750">
              <a:buFont typeface="Arial" panose="020B0604020202020204" pitchFamily="34" charset="0"/>
              <a:buChar char="•"/>
            </a:pPr>
            <a:endParaRPr lang="en-GB" dirty="0">
              <a:latin typeface="+mj-lt"/>
            </a:endParaRPr>
          </a:p>
          <a:p>
            <a:pPr marL="285750" indent="-285750">
              <a:buFont typeface="Arial" panose="020B0604020202020204" pitchFamily="34" charset="0"/>
              <a:buChar char="•"/>
            </a:pPr>
            <a:endParaRPr lang="en-GB" dirty="0" smtClean="0">
              <a:latin typeface="+mj-lt"/>
            </a:endParaRPr>
          </a:p>
          <a:p>
            <a:endParaRPr lang="en-GB" dirty="0" smtClean="0">
              <a:latin typeface="+mj-lt"/>
            </a:endParaRPr>
          </a:p>
          <a:p>
            <a:endParaRPr lang="en-GB" dirty="0" smtClean="0">
              <a:latin typeface="+mj-lt"/>
            </a:endParaRPr>
          </a:p>
          <a:p>
            <a:endParaRPr lang="en-GB" dirty="0">
              <a:latin typeface="+mj-lt"/>
            </a:endParaRPr>
          </a:p>
          <a:p>
            <a:endParaRPr lang="en-GB" dirty="0" smtClean="0">
              <a:latin typeface="+mj-lt"/>
            </a:endParaRPr>
          </a:p>
          <a:p>
            <a:endParaRPr lang="en-GB" dirty="0">
              <a:latin typeface="+mj-lt"/>
            </a:endParaRPr>
          </a:p>
          <a:p>
            <a:endParaRPr lang="en-GB" dirty="0" smtClean="0">
              <a:latin typeface="+mj-lt"/>
            </a:endParaRPr>
          </a:p>
          <a:p>
            <a:endParaRPr lang="en-GB" dirty="0" smtClean="0">
              <a:latin typeface="+mj-lt"/>
            </a:endParaRPr>
          </a:p>
          <a:p>
            <a:endParaRPr lang="en-GB" dirty="0" smtClean="0">
              <a:latin typeface="+mj-lt"/>
            </a:endParaRPr>
          </a:p>
          <a:p>
            <a:endParaRPr lang="en-GB" dirty="0" smtClean="0">
              <a:latin typeface="+mj-lt"/>
            </a:endParaRPr>
          </a:p>
          <a:p>
            <a:endParaRPr lang="en-GB" dirty="0" smtClean="0">
              <a:latin typeface="+mj-lt"/>
            </a:endParaRPr>
          </a:p>
          <a:p>
            <a:endParaRPr lang="en-GB" dirty="0"/>
          </a:p>
        </p:txBody>
      </p:sp>
      <p:pic>
        <p:nvPicPr>
          <p:cNvPr id="7" name="Picture 14" descr="nature12477-f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2780928"/>
            <a:ext cx="5968316" cy="2412600"/>
          </a:xfrm>
          <a:prstGeom prst="rect">
            <a:avLst/>
          </a:prstGeom>
          <a:noFill/>
          <a:extLst>
            <a:ext uri="{909E8E84-426E-40dd-AFC4-6F175D3DCCD1}">
              <a14:hiddenFill xmlns:a14="http://schemas.microsoft.com/office/drawing/2010/main">
                <a:solidFill>
                  <a:srgbClr val="FFFFFF"/>
                </a:solidFill>
              </a14:hiddenFill>
            </a:ext>
          </a:extLst>
        </p:spPr>
      </p:pic>
      <p:sp>
        <p:nvSpPr>
          <p:cNvPr id="2" name="Freccia in giù 1"/>
          <p:cNvSpPr/>
          <p:nvPr/>
        </p:nvSpPr>
        <p:spPr>
          <a:xfrm>
            <a:off x="5652120" y="2179941"/>
            <a:ext cx="247854" cy="41105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Arco 9"/>
          <p:cNvSpPr/>
          <p:nvPr/>
        </p:nvSpPr>
        <p:spPr>
          <a:xfrm rot="19781161">
            <a:off x="4973907" y="2692618"/>
            <a:ext cx="1296144" cy="1008112"/>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4" name="Text Box 8"/>
          <p:cNvSpPr txBox="1">
            <a:spLocks noChangeArrowheads="1"/>
          </p:cNvSpPr>
          <p:nvPr/>
        </p:nvSpPr>
        <p:spPr bwMode="auto">
          <a:xfrm>
            <a:off x="6435860" y="3623868"/>
            <a:ext cx="236522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nchorCtr="1">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algn="ctr" eaLnBrk="0" fontAlgn="base" hangingPunct="0">
              <a:spcBef>
                <a:spcPct val="0"/>
              </a:spcBef>
              <a:spcAft>
                <a:spcPct val="0"/>
              </a:spcAft>
              <a:defRPr sz="1200">
                <a:solidFill>
                  <a:schemeClr val="tx1"/>
                </a:solidFill>
                <a:latin typeface="Arial" pitchFamily="34" charset="0"/>
              </a:defRPr>
            </a:lvl6pPr>
            <a:lvl7pPr marL="2971800" indent="-228600" algn="ctr" eaLnBrk="0" fontAlgn="base" hangingPunct="0">
              <a:spcBef>
                <a:spcPct val="0"/>
              </a:spcBef>
              <a:spcAft>
                <a:spcPct val="0"/>
              </a:spcAft>
              <a:defRPr sz="1200">
                <a:solidFill>
                  <a:schemeClr val="tx1"/>
                </a:solidFill>
                <a:latin typeface="Arial" pitchFamily="34" charset="0"/>
              </a:defRPr>
            </a:lvl7pPr>
            <a:lvl8pPr marL="3429000" indent="-228600" algn="ctr" eaLnBrk="0" fontAlgn="base" hangingPunct="0">
              <a:spcBef>
                <a:spcPct val="0"/>
              </a:spcBef>
              <a:spcAft>
                <a:spcPct val="0"/>
              </a:spcAft>
              <a:defRPr sz="1200">
                <a:solidFill>
                  <a:schemeClr val="tx1"/>
                </a:solidFill>
                <a:latin typeface="Arial" pitchFamily="34" charset="0"/>
              </a:defRPr>
            </a:lvl8pPr>
            <a:lvl9pPr marL="3886200" indent="-228600" algn="ctr" eaLnBrk="0" fontAlgn="base" hangingPunct="0">
              <a:spcBef>
                <a:spcPct val="0"/>
              </a:spcBef>
              <a:spcAft>
                <a:spcPct val="0"/>
              </a:spcAft>
              <a:defRPr sz="1200">
                <a:solidFill>
                  <a:schemeClr val="tx1"/>
                </a:solidFill>
                <a:latin typeface="Arial" pitchFamily="34" charset="0"/>
              </a:defRPr>
            </a:lvl9pPr>
          </a:lstStyle>
          <a:p>
            <a:pPr marL="285750" indent="-285750" algn="l" eaLnBrk="1" hangingPunct="1">
              <a:buFont typeface="Arial" panose="020B0604020202020204" pitchFamily="34" charset="0"/>
              <a:buChar char="•"/>
            </a:pPr>
            <a:r>
              <a:rPr lang="en-US" altLang="en-US" sz="1400" dirty="0">
                <a:latin typeface="+mj-lt"/>
              </a:rPr>
              <a:t>The prevalence of somatic mutations across human cancer types</a:t>
            </a:r>
            <a:r>
              <a:rPr lang="en-US" altLang="en-US" sz="1400" dirty="0" smtClean="0">
                <a:latin typeface="+mj-lt"/>
              </a:rPr>
              <a:t>.</a:t>
            </a:r>
          </a:p>
          <a:p>
            <a:pPr marL="285750" indent="-285750" algn="l" eaLnBrk="1" hangingPunct="1">
              <a:buFont typeface="Arial" panose="020B0604020202020204" pitchFamily="34" charset="0"/>
              <a:buChar char="•"/>
            </a:pPr>
            <a:r>
              <a:rPr lang="en-US" altLang="en-US" sz="1400" dirty="0" smtClean="0">
                <a:latin typeface="+mj-lt"/>
              </a:rPr>
              <a:t>Signature of mutational processes in human cancer; </a:t>
            </a:r>
            <a:r>
              <a:rPr lang="en-US" altLang="en-US" i="1" dirty="0" err="1" smtClean="0">
                <a:latin typeface="+mj-lt"/>
              </a:rPr>
              <a:t>Alexandrov</a:t>
            </a:r>
            <a:r>
              <a:rPr lang="en-US" altLang="en-US" i="1" dirty="0" smtClean="0">
                <a:latin typeface="+mj-lt"/>
              </a:rPr>
              <a:t> et al, Nature 500, 415-21, (2013)</a:t>
            </a:r>
          </a:p>
        </p:txBody>
      </p:sp>
      <p:sp>
        <p:nvSpPr>
          <p:cNvPr id="11" name="Stella a 5 punte 10"/>
          <p:cNvSpPr/>
          <p:nvPr/>
        </p:nvSpPr>
        <p:spPr>
          <a:xfrm>
            <a:off x="4786490" y="2914997"/>
            <a:ext cx="164065" cy="166975"/>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6" name="Connettore 1 15"/>
          <p:cNvCxnSpPr/>
          <p:nvPr/>
        </p:nvCxnSpPr>
        <p:spPr>
          <a:xfrm>
            <a:off x="4932040" y="3140968"/>
            <a:ext cx="288032" cy="2880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43259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noChangeArrowheads="1"/>
          </p:cNvPicPr>
          <p:nvPr/>
        </p:nvPicPr>
        <p:blipFill>
          <a:blip r:embed="rId3" cstate="print"/>
          <a:srcRect/>
          <a:stretch>
            <a:fillRect/>
          </a:stretch>
        </p:blipFill>
        <p:spPr bwMode="auto">
          <a:xfrm>
            <a:off x="107504" y="38001"/>
            <a:ext cx="1008063" cy="1374775"/>
          </a:xfrm>
          <a:prstGeom prst="rect">
            <a:avLst/>
          </a:prstGeom>
          <a:noFill/>
          <a:ln w="9525">
            <a:noFill/>
            <a:miter lim="800000"/>
            <a:headEnd/>
            <a:tailEnd/>
          </a:ln>
        </p:spPr>
      </p:pic>
      <p:sp>
        <p:nvSpPr>
          <p:cNvPr id="13" name="Rettangolo 12"/>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4" name="Rettangolo 13"/>
          <p:cNvSpPr/>
          <p:nvPr/>
        </p:nvSpPr>
        <p:spPr>
          <a:xfrm>
            <a:off x="1215650" y="498823"/>
            <a:ext cx="7604822"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fontAlgn="auto">
              <a:spcBef>
                <a:spcPts val="0"/>
              </a:spcBef>
              <a:spcAft>
                <a:spcPts val="0"/>
              </a:spcAft>
              <a:defRPr/>
            </a:pP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OUTLINE</a:t>
            </a:r>
            <a:endParaRPr lang="it-IT"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CasellaDiTesto 4"/>
          <p:cNvSpPr txBox="1"/>
          <p:nvPr/>
        </p:nvSpPr>
        <p:spPr>
          <a:xfrm>
            <a:off x="755576" y="1700808"/>
            <a:ext cx="7488832" cy="4524316"/>
          </a:xfrm>
          <a:prstGeom prst="rect">
            <a:avLst/>
          </a:prstGeom>
          <a:noFill/>
        </p:spPr>
        <p:txBody>
          <a:bodyPr wrap="square" rtlCol="0">
            <a:spAutoFit/>
          </a:bodyPr>
          <a:lstStyle/>
          <a:p>
            <a:pPr marL="285750" indent="-285750">
              <a:buBlip>
                <a:blip r:embed="rId4"/>
              </a:buBlip>
            </a:pPr>
            <a:r>
              <a:rPr lang="it-IT" b="1" dirty="0" smtClean="0">
                <a:latin typeface="+mj-lt"/>
              </a:rPr>
              <a:t>In the </a:t>
            </a:r>
            <a:r>
              <a:rPr lang="it-IT" b="1" dirty="0" err="1" smtClean="0">
                <a:latin typeface="+mj-lt"/>
              </a:rPr>
              <a:t>wake</a:t>
            </a:r>
            <a:r>
              <a:rPr lang="it-IT" b="1" dirty="0" smtClean="0">
                <a:latin typeface="+mj-lt"/>
              </a:rPr>
              <a:t> of  the </a:t>
            </a:r>
            <a:r>
              <a:rPr lang="it-IT" b="1" dirty="0" smtClean="0">
                <a:solidFill>
                  <a:srgbClr val="0070C0"/>
                </a:solidFill>
                <a:latin typeface="+mj-lt"/>
              </a:rPr>
              <a:t>VEGF</a:t>
            </a:r>
            <a:r>
              <a:rPr lang="it-IT" b="1" dirty="0" smtClean="0">
                <a:latin typeface="+mj-lt"/>
              </a:rPr>
              <a:t> </a:t>
            </a:r>
            <a:r>
              <a:rPr lang="it-IT" b="1" dirty="0" err="1" smtClean="0">
                <a:latin typeface="+mj-lt"/>
              </a:rPr>
              <a:t>pathway</a:t>
            </a:r>
            <a:r>
              <a:rPr lang="it-IT" b="1" dirty="0" smtClean="0">
                <a:latin typeface="+mj-lt"/>
              </a:rPr>
              <a:t>: new agents</a:t>
            </a:r>
          </a:p>
          <a:p>
            <a:pPr marL="285750" indent="-285750">
              <a:buBlip>
                <a:blip r:embed="rId4"/>
              </a:buBlip>
            </a:pPr>
            <a:endParaRPr lang="it-IT" b="1" dirty="0">
              <a:latin typeface="+mj-lt"/>
            </a:endParaRPr>
          </a:p>
          <a:p>
            <a:pPr marL="285750" indent="-285750">
              <a:buBlip>
                <a:blip r:embed="rId4"/>
              </a:buBlip>
            </a:pPr>
            <a:r>
              <a:rPr lang="it-IT" b="1" dirty="0" smtClean="0">
                <a:latin typeface="+mj-lt"/>
              </a:rPr>
              <a:t>In the </a:t>
            </a:r>
            <a:r>
              <a:rPr lang="it-IT" b="1" dirty="0" err="1" smtClean="0">
                <a:latin typeface="+mj-lt"/>
              </a:rPr>
              <a:t>wake</a:t>
            </a:r>
            <a:r>
              <a:rPr lang="it-IT" b="1" dirty="0" smtClean="0">
                <a:latin typeface="+mj-lt"/>
              </a:rPr>
              <a:t> of the </a:t>
            </a:r>
            <a:r>
              <a:rPr lang="it-IT" b="1" dirty="0" smtClean="0">
                <a:solidFill>
                  <a:srgbClr val="0070C0"/>
                </a:solidFill>
                <a:latin typeface="+mj-lt"/>
              </a:rPr>
              <a:t>EGFR </a:t>
            </a:r>
            <a:r>
              <a:rPr lang="it-IT" b="1" dirty="0" err="1" smtClean="0">
                <a:latin typeface="+mj-lt"/>
              </a:rPr>
              <a:t>pathway</a:t>
            </a:r>
            <a:r>
              <a:rPr lang="it-IT" b="1" dirty="0" smtClean="0">
                <a:latin typeface="+mj-lt"/>
              </a:rPr>
              <a:t>: new agents</a:t>
            </a:r>
          </a:p>
          <a:p>
            <a:pPr marL="285750" indent="-285750">
              <a:buBlip>
                <a:blip r:embed="rId4"/>
              </a:buBlip>
            </a:pPr>
            <a:endParaRPr lang="it-IT" b="1" dirty="0">
              <a:latin typeface="+mj-lt"/>
            </a:endParaRPr>
          </a:p>
          <a:p>
            <a:pPr marL="285750" indent="-285750">
              <a:buBlip>
                <a:blip r:embed="rId4"/>
              </a:buBlip>
            </a:pPr>
            <a:r>
              <a:rPr lang="it-IT" b="1" dirty="0" smtClean="0">
                <a:latin typeface="+mj-lt"/>
              </a:rPr>
              <a:t>BRAF </a:t>
            </a:r>
            <a:r>
              <a:rPr lang="it-IT" b="1" dirty="0" err="1" smtClean="0">
                <a:latin typeface="+mj-lt"/>
              </a:rPr>
              <a:t>inhibition</a:t>
            </a:r>
            <a:endParaRPr lang="it-IT" b="1" dirty="0" smtClean="0">
              <a:latin typeface="+mj-lt"/>
            </a:endParaRPr>
          </a:p>
          <a:p>
            <a:endParaRPr lang="it-IT" b="1" dirty="0" smtClean="0">
              <a:latin typeface="+mj-lt"/>
            </a:endParaRPr>
          </a:p>
          <a:p>
            <a:pPr marL="285750" indent="-285750">
              <a:buBlip>
                <a:blip r:embed="rId4"/>
              </a:buBlip>
            </a:pPr>
            <a:r>
              <a:rPr lang="it-IT" b="1" dirty="0" smtClean="0">
                <a:latin typeface="+mj-lt"/>
              </a:rPr>
              <a:t>An </a:t>
            </a:r>
            <a:r>
              <a:rPr lang="it-IT" b="1" dirty="0" err="1" smtClean="0">
                <a:latin typeface="+mj-lt"/>
              </a:rPr>
              <a:t>old</a:t>
            </a:r>
            <a:r>
              <a:rPr lang="it-IT" b="1" dirty="0" smtClean="0">
                <a:latin typeface="+mj-lt"/>
              </a:rPr>
              <a:t> story: back to </a:t>
            </a:r>
            <a:r>
              <a:rPr lang="it-IT" b="1" dirty="0" err="1" smtClean="0">
                <a:latin typeface="+mj-lt"/>
              </a:rPr>
              <a:t>antimetabolites</a:t>
            </a:r>
            <a:r>
              <a:rPr lang="it-IT" b="1" dirty="0" smtClean="0">
                <a:latin typeface="+mj-lt"/>
              </a:rPr>
              <a:t>… </a:t>
            </a:r>
            <a:r>
              <a:rPr lang="it-IT" b="1" dirty="0" smtClean="0">
                <a:solidFill>
                  <a:srgbClr val="0070C0"/>
                </a:solidFill>
                <a:latin typeface="+mj-lt"/>
              </a:rPr>
              <a:t>TAS 102</a:t>
            </a:r>
          </a:p>
          <a:p>
            <a:endParaRPr lang="it-IT" b="1" dirty="0" smtClean="0">
              <a:latin typeface="+mj-lt"/>
            </a:endParaRPr>
          </a:p>
          <a:p>
            <a:pPr marL="285750" indent="-285750">
              <a:buBlip>
                <a:blip r:embed="rId4"/>
              </a:buBlip>
            </a:pPr>
            <a:r>
              <a:rPr lang="it-IT" b="1" dirty="0" err="1" smtClean="0">
                <a:latin typeface="+mj-lt"/>
              </a:rPr>
              <a:t>Immunotherapy</a:t>
            </a:r>
            <a:r>
              <a:rPr lang="it-IT" b="1" dirty="0" smtClean="0">
                <a:latin typeface="+mj-lt"/>
              </a:rPr>
              <a:t>: </a:t>
            </a:r>
            <a:r>
              <a:rPr lang="it-IT" b="1" dirty="0" err="1" smtClean="0">
                <a:solidFill>
                  <a:schemeClr val="accent1"/>
                </a:solidFill>
                <a:latin typeface="+mj-lt"/>
              </a:rPr>
              <a:t>pembrolizumab</a:t>
            </a:r>
            <a:endParaRPr lang="it-IT" b="1" dirty="0" smtClean="0">
              <a:solidFill>
                <a:schemeClr val="accent1"/>
              </a:solidFill>
              <a:latin typeface="+mj-lt"/>
            </a:endParaRPr>
          </a:p>
          <a:p>
            <a:endParaRPr lang="it-IT" b="1" dirty="0" smtClean="0">
              <a:latin typeface="+mj-lt"/>
            </a:endParaRPr>
          </a:p>
          <a:p>
            <a:pPr marL="285750" indent="-285750">
              <a:buBlip>
                <a:blip r:embed="rId4"/>
              </a:buBlip>
            </a:pPr>
            <a:r>
              <a:rPr lang="it-IT" b="1" dirty="0" err="1" smtClean="0">
                <a:latin typeface="+mj-lt"/>
              </a:rPr>
              <a:t>Lesson</a:t>
            </a:r>
            <a:r>
              <a:rPr lang="it-IT" b="1" dirty="0" smtClean="0">
                <a:latin typeface="+mj-lt"/>
              </a:rPr>
              <a:t> from </a:t>
            </a:r>
            <a:r>
              <a:rPr lang="it-IT" b="1" dirty="0" err="1" smtClean="0">
                <a:latin typeface="+mj-lt"/>
              </a:rPr>
              <a:t>gastric</a:t>
            </a:r>
            <a:r>
              <a:rPr lang="it-IT" b="1" dirty="0" smtClean="0">
                <a:latin typeface="+mj-lt"/>
              </a:rPr>
              <a:t> </a:t>
            </a:r>
            <a:r>
              <a:rPr lang="it-IT" b="1" dirty="0" err="1" smtClean="0">
                <a:latin typeface="+mj-lt"/>
              </a:rPr>
              <a:t>cancer</a:t>
            </a:r>
            <a:r>
              <a:rPr lang="it-IT" b="1" dirty="0" smtClean="0">
                <a:latin typeface="+mj-lt"/>
              </a:rPr>
              <a:t>: </a:t>
            </a:r>
            <a:r>
              <a:rPr lang="it-IT" b="1" dirty="0" smtClean="0">
                <a:solidFill>
                  <a:srgbClr val="0070C0"/>
                </a:solidFill>
                <a:latin typeface="+mj-lt"/>
              </a:rPr>
              <a:t>HER2</a:t>
            </a:r>
            <a:r>
              <a:rPr lang="it-IT" b="1" dirty="0" smtClean="0">
                <a:latin typeface="+mj-lt"/>
              </a:rPr>
              <a:t> rescue</a:t>
            </a:r>
          </a:p>
          <a:p>
            <a:pPr marL="285750" indent="-285750">
              <a:buBlip>
                <a:blip r:embed="rId4"/>
              </a:buBlip>
            </a:pPr>
            <a:endParaRPr lang="it-IT" b="1" dirty="0">
              <a:latin typeface="+mj-lt"/>
            </a:endParaRPr>
          </a:p>
          <a:p>
            <a:pPr marL="285750" indent="-285750">
              <a:buBlip>
                <a:blip r:embed="rId4"/>
              </a:buBlip>
            </a:pPr>
            <a:r>
              <a:rPr lang="it-IT" b="1" dirty="0" smtClean="0">
                <a:latin typeface="+mj-lt"/>
              </a:rPr>
              <a:t>MGMT </a:t>
            </a:r>
            <a:r>
              <a:rPr lang="it-IT" b="1" dirty="0" err="1" smtClean="0">
                <a:latin typeface="+mj-lt"/>
              </a:rPr>
              <a:t>ipermethylation</a:t>
            </a:r>
            <a:r>
              <a:rPr lang="it-IT" b="1" dirty="0" smtClean="0">
                <a:latin typeface="+mj-lt"/>
              </a:rPr>
              <a:t>: </a:t>
            </a:r>
            <a:r>
              <a:rPr lang="it-IT" b="1" dirty="0" err="1" smtClean="0">
                <a:solidFill>
                  <a:schemeClr val="accent1"/>
                </a:solidFill>
                <a:latin typeface="+mj-lt"/>
              </a:rPr>
              <a:t>temozolomide</a:t>
            </a:r>
            <a:endParaRPr lang="it-IT" b="1" dirty="0" smtClean="0">
              <a:solidFill>
                <a:schemeClr val="accent1"/>
              </a:solidFill>
              <a:latin typeface="+mj-lt"/>
            </a:endParaRPr>
          </a:p>
          <a:p>
            <a:pPr marL="285750" indent="-285750">
              <a:buBlip>
                <a:blip r:embed="rId4"/>
              </a:buBlip>
            </a:pPr>
            <a:endParaRPr lang="it-IT" b="1" dirty="0">
              <a:latin typeface="+mj-lt"/>
            </a:endParaRPr>
          </a:p>
          <a:p>
            <a:pPr marL="285750" indent="-285750">
              <a:buBlip>
                <a:blip r:embed="rId4"/>
              </a:buBlip>
            </a:pPr>
            <a:r>
              <a:rPr lang="it-IT" b="1" dirty="0" smtClean="0">
                <a:latin typeface="+mj-lt"/>
              </a:rPr>
              <a:t>Gene </a:t>
            </a:r>
            <a:r>
              <a:rPr lang="it-IT" b="1" dirty="0" err="1" smtClean="0">
                <a:latin typeface="+mj-lt"/>
              </a:rPr>
              <a:t>profiling</a:t>
            </a:r>
            <a:r>
              <a:rPr lang="it-IT" b="1" dirty="0" smtClean="0">
                <a:latin typeface="+mj-lt"/>
              </a:rPr>
              <a:t>: </a:t>
            </a:r>
            <a:r>
              <a:rPr lang="it-IT" b="1" dirty="0" err="1" smtClean="0">
                <a:solidFill>
                  <a:srgbClr val="0070C0"/>
                </a:solidFill>
                <a:latin typeface="+mj-lt"/>
              </a:rPr>
              <a:t>molecular</a:t>
            </a:r>
            <a:r>
              <a:rPr lang="it-IT" b="1" dirty="0" smtClean="0">
                <a:solidFill>
                  <a:srgbClr val="0070C0"/>
                </a:solidFill>
                <a:latin typeface="+mj-lt"/>
              </a:rPr>
              <a:t> </a:t>
            </a:r>
            <a:r>
              <a:rPr lang="it-IT" b="1" dirty="0" err="1" smtClean="0">
                <a:solidFill>
                  <a:srgbClr val="0070C0"/>
                </a:solidFill>
                <a:latin typeface="+mj-lt"/>
              </a:rPr>
              <a:t>subtypes</a:t>
            </a:r>
            <a:r>
              <a:rPr lang="it-IT" b="1" dirty="0" smtClean="0">
                <a:solidFill>
                  <a:srgbClr val="0070C0"/>
                </a:solidFill>
                <a:latin typeface="+mj-lt"/>
              </a:rPr>
              <a:t> </a:t>
            </a:r>
            <a:r>
              <a:rPr lang="it-IT" b="1" dirty="0" err="1" smtClean="0">
                <a:latin typeface="+mj-lt"/>
              </a:rPr>
              <a:t>definitions</a:t>
            </a:r>
            <a:endParaRPr lang="it-IT" b="1" dirty="0">
              <a:latin typeface="+mj-lt"/>
            </a:endParaRPr>
          </a:p>
          <a:p>
            <a:pPr marL="285750" indent="-285750">
              <a:buBlip>
                <a:blip r:embed="rId4"/>
              </a:buBlip>
            </a:pPr>
            <a:endParaRPr lang="it-IT" dirty="0">
              <a:latin typeface="+mj-lt"/>
            </a:endParaRPr>
          </a:p>
        </p:txBody>
      </p:sp>
    </p:spTree>
    <p:extLst>
      <p:ext uri="{BB962C8B-B14F-4D97-AF65-F5344CB8AC3E}">
        <p14:creationId xmlns:p14="http://schemas.microsoft.com/office/powerpoint/2010/main" val="30650958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1000"/>
                                        <p:tgtEl>
                                          <p:spTgt spid="5">
                                            <p:txEl>
                                              <p:pRg st="4" end="4"/>
                                            </p:txEl>
                                          </p:spTgt>
                                        </p:tgtEl>
                                      </p:cBhvr>
                                    </p:animEffect>
                                    <p:anim calcmode="lin" valueType="num">
                                      <p:cBhvr>
                                        <p:cTn id="1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1000"/>
                                        <p:tgtEl>
                                          <p:spTgt spid="5">
                                            <p:txEl>
                                              <p:pRg st="6" end="6"/>
                                            </p:txEl>
                                          </p:spTgt>
                                        </p:tgtEl>
                                      </p:cBhvr>
                                    </p:animEffect>
                                    <p:anim calcmode="lin" valueType="num">
                                      <p:cBhvr>
                                        <p:cTn id="2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6" end="6"/>
                                            </p:txEl>
                                          </p:spTgt>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1000"/>
                                        <p:tgtEl>
                                          <p:spTgt spid="5">
                                            <p:txEl>
                                              <p:pRg st="8" end="8"/>
                                            </p:txEl>
                                          </p:spTgt>
                                        </p:tgtEl>
                                      </p:cBhvr>
                                    </p:animEffect>
                                    <p:anim calcmode="lin" valueType="num">
                                      <p:cBhvr>
                                        <p:cTn id="28"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8" end="8"/>
                                            </p:txEl>
                                          </p:spTgt>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animEffect transition="in" filter="fade">
                                      <p:cBhvr>
                                        <p:cTn id="32" dur="1000"/>
                                        <p:tgtEl>
                                          <p:spTgt spid="5">
                                            <p:txEl>
                                              <p:pRg st="10" end="10"/>
                                            </p:txEl>
                                          </p:spTgt>
                                        </p:tgtEl>
                                      </p:cBhvr>
                                    </p:animEffect>
                                    <p:anim calcmode="lin" valueType="num">
                                      <p:cBhvr>
                                        <p:cTn id="33"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10" end="10"/>
                                            </p:txEl>
                                          </p:spTgt>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5">
                                            <p:txEl>
                                              <p:pRg st="12" end="12"/>
                                            </p:txEl>
                                          </p:spTgt>
                                        </p:tgtEl>
                                        <p:attrNameLst>
                                          <p:attrName>style.visibility</p:attrName>
                                        </p:attrNameLst>
                                      </p:cBhvr>
                                      <p:to>
                                        <p:strVal val="visible"/>
                                      </p:to>
                                    </p:set>
                                    <p:animEffect transition="in" filter="fade">
                                      <p:cBhvr>
                                        <p:cTn id="37" dur="1000"/>
                                        <p:tgtEl>
                                          <p:spTgt spid="5">
                                            <p:txEl>
                                              <p:pRg st="12" end="12"/>
                                            </p:txEl>
                                          </p:spTgt>
                                        </p:tgtEl>
                                      </p:cBhvr>
                                    </p:animEffect>
                                    <p:anim calcmode="lin" valueType="num">
                                      <p:cBhvr>
                                        <p:cTn id="38"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12" end="12"/>
                                            </p:txEl>
                                          </p:spTgt>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5">
                                            <p:txEl>
                                              <p:pRg st="14" end="14"/>
                                            </p:txEl>
                                          </p:spTgt>
                                        </p:tgtEl>
                                        <p:attrNameLst>
                                          <p:attrName>style.visibility</p:attrName>
                                        </p:attrNameLst>
                                      </p:cBhvr>
                                      <p:to>
                                        <p:strVal val="visible"/>
                                      </p:to>
                                    </p:set>
                                    <p:animEffect transition="in" filter="fade">
                                      <p:cBhvr>
                                        <p:cTn id="42" dur="1000"/>
                                        <p:tgtEl>
                                          <p:spTgt spid="5">
                                            <p:txEl>
                                              <p:pRg st="14" end="14"/>
                                            </p:txEl>
                                          </p:spTgt>
                                        </p:tgtEl>
                                      </p:cBhvr>
                                    </p:animEffect>
                                    <p:anim calcmode="lin" valueType="num">
                                      <p:cBhvr>
                                        <p:cTn id="43" dur="1000" fill="hold"/>
                                        <p:tgtEl>
                                          <p:spTgt spid="5">
                                            <p:txEl>
                                              <p:pRg st="14" end="14"/>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noChangeArrowheads="1"/>
          </p:cNvPicPr>
          <p:nvPr/>
        </p:nvPicPr>
        <p:blipFill>
          <a:blip r:embed="rId3" cstate="print"/>
          <a:srcRect/>
          <a:stretch>
            <a:fillRect/>
          </a:stretch>
        </p:blipFill>
        <p:spPr bwMode="auto">
          <a:xfrm>
            <a:off x="107504" y="38001"/>
            <a:ext cx="1008063" cy="1374775"/>
          </a:xfrm>
          <a:prstGeom prst="rect">
            <a:avLst/>
          </a:prstGeom>
          <a:noFill/>
          <a:ln w="9525">
            <a:noFill/>
            <a:miter lim="800000"/>
            <a:headEnd/>
            <a:tailEnd/>
          </a:ln>
        </p:spPr>
      </p:pic>
      <p:sp>
        <p:nvSpPr>
          <p:cNvPr id="13" name="Rettangolo 12"/>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 name="CasellaDiTesto 3"/>
          <p:cNvSpPr txBox="1"/>
          <p:nvPr/>
        </p:nvSpPr>
        <p:spPr>
          <a:xfrm>
            <a:off x="1139523" y="548680"/>
            <a:ext cx="7560840" cy="461665"/>
          </a:xfrm>
          <a:prstGeom prst="rect">
            <a:avLst/>
          </a:prstGeom>
          <a:noFill/>
        </p:spPr>
        <p:txBody>
          <a:bodyPr wrap="square" rtlCol="0">
            <a:spAutoFit/>
          </a:bodyPr>
          <a:lstStyle/>
          <a:p>
            <a:r>
              <a:rPr lang="en-US" sz="2400" b="1" dirty="0">
                <a:solidFill>
                  <a:schemeClr val="bg1"/>
                </a:solidFill>
                <a:latin typeface="+mj-lt"/>
              </a:rPr>
              <a:t>Immune Checkpoint Inhibition</a:t>
            </a:r>
            <a:endParaRPr lang="it-IT" sz="2400" dirty="0">
              <a:latin typeface="+mj-lt"/>
            </a:endParaRPr>
          </a:p>
        </p:txBody>
      </p:sp>
      <p:sp>
        <p:nvSpPr>
          <p:cNvPr id="6" name="Rectangle 2"/>
          <p:cNvSpPr>
            <a:spLocks noGrp="1" noChangeArrowheads="1"/>
          </p:cNvSpPr>
          <p:nvPr/>
        </p:nvSpPr>
        <p:spPr bwMode="auto">
          <a:xfrm>
            <a:off x="323528" y="1772816"/>
            <a:ext cx="5688632"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3200" b="1">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3200" b="1">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3200" b="1">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3200" b="1">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a:lstStyle>
          <a:p>
            <a:pPr eaLnBrk="1" hangingPunct="1"/>
            <a:r>
              <a:rPr lang="en-US" altLang="en-US" sz="2800" dirty="0" smtClean="0">
                <a:solidFill>
                  <a:srgbClr val="FF0000"/>
                </a:solidFill>
              </a:rPr>
              <a:t>PD-1 Blockade </a:t>
            </a:r>
            <a:r>
              <a:rPr lang="en-US" altLang="en-US" sz="2800" dirty="0" smtClean="0">
                <a:solidFill>
                  <a:schemeClr val="tx1"/>
                </a:solidFill>
              </a:rPr>
              <a:t>in </a:t>
            </a:r>
            <a:r>
              <a:rPr lang="en-US" altLang="en-US" sz="2800" dirty="0" smtClean="0">
                <a:solidFill>
                  <a:srgbClr val="FF0000"/>
                </a:solidFill>
              </a:rPr>
              <a:t>MMR-Deficient Tumors: </a:t>
            </a:r>
          </a:p>
          <a:p>
            <a:pPr eaLnBrk="1" hangingPunct="1"/>
            <a:r>
              <a:rPr lang="en-US" altLang="en-US" sz="2200" dirty="0" smtClean="0"/>
              <a:t>Background</a:t>
            </a:r>
            <a:r>
              <a:rPr lang="en-US" altLang="en-US" dirty="0" smtClean="0"/>
              <a:t> </a:t>
            </a:r>
          </a:p>
        </p:txBody>
      </p:sp>
      <p:sp>
        <p:nvSpPr>
          <p:cNvPr id="7" name="Rectangle 3"/>
          <p:cNvSpPr>
            <a:spLocks noGrp="1" noChangeArrowheads="1"/>
          </p:cNvSpPr>
          <p:nvPr/>
        </p:nvSpPr>
        <p:spPr bwMode="auto">
          <a:xfrm>
            <a:off x="456216" y="3265041"/>
            <a:ext cx="8455025"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0000"/>
              </a:lnSpc>
              <a:spcBef>
                <a:spcPts val="1000"/>
              </a:spcBef>
              <a:spcAft>
                <a:spcPts val="700"/>
              </a:spcAft>
              <a:buClr>
                <a:srgbClr val="8B3D9A"/>
              </a:buClr>
              <a:buFont typeface="Wingdings" pitchFamily="2" charset="2"/>
              <a:buChar char="§"/>
              <a:defRPr sz="2400">
                <a:solidFill>
                  <a:srgbClr val="FEFDDE"/>
                </a:solidFill>
                <a:latin typeface="+mn-lt"/>
                <a:ea typeface="MS PGothic" pitchFamily="34" charset="-128"/>
                <a:cs typeface="ＭＳ Ｐゴシック" charset="0"/>
              </a:defRPr>
            </a:lvl1pPr>
            <a:lvl2pPr marL="742950" indent="-285750" algn="l" rtl="0" eaLnBrk="0" fontAlgn="base" hangingPunct="0">
              <a:lnSpc>
                <a:spcPct val="90000"/>
              </a:lnSpc>
              <a:spcBef>
                <a:spcPts val="1000"/>
              </a:spcBef>
              <a:spcAft>
                <a:spcPts val="700"/>
              </a:spcAft>
              <a:buClr>
                <a:srgbClr val="8B3D9A"/>
              </a:buClr>
              <a:buFont typeface="Arial" pitchFamily="34" charset="0"/>
              <a:buChar char="–"/>
              <a:defRPr sz="2200">
                <a:solidFill>
                  <a:srgbClr val="FEFDDE"/>
                </a:solidFill>
                <a:latin typeface="+mn-lt"/>
                <a:ea typeface="MS PGothic" pitchFamily="34" charset="-128"/>
              </a:defRPr>
            </a:lvl2pPr>
            <a:lvl3pPr marL="1143000" indent="-228600" algn="l" rtl="0" eaLnBrk="0" fontAlgn="base" hangingPunct="0">
              <a:lnSpc>
                <a:spcPct val="90000"/>
              </a:lnSpc>
              <a:spcBef>
                <a:spcPts val="1000"/>
              </a:spcBef>
              <a:spcAft>
                <a:spcPts val="700"/>
              </a:spcAft>
              <a:buClr>
                <a:srgbClr val="8B3D9A"/>
              </a:buClr>
              <a:buFont typeface="Arial" pitchFamily="34" charset="0"/>
              <a:buChar char="–"/>
              <a:defRPr sz="2000">
                <a:solidFill>
                  <a:srgbClr val="FEFDDE"/>
                </a:solidFill>
                <a:latin typeface="+mn-lt"/>
                <a:ea typeface="MS PGothic" pitchFamily="34" charset="-128"/>
              </a:defRPr>
            </a:lvl3pPr>
            <a:lvl4pPr marL="1600200" indent="-228600" algn="l" rtl="0" eaLnBrk="0" fontAlgn="base" hangingPunct="0">
              <a:lnSpc>
                <a:spcPct val="90000"/>
              </a:lnSpc>
              <a:spcBef>
                <a:spcPts val="1000"/>
              </a:spcBef>
              <a:spcAft>
                <a:spcPts val="700"/>
              </a:spcAft>
              <a:buClr>
                <a:srgbClr val="8B3D9A"/>
              </a:buClr>
              <a:buFont typeface="Arial" pitchFamily="34" charset="0"/>
              <a:buChar char="–"/>
              <a:defRPr>
                <a:solidFill>
                  <a:srgbClr val="FEFDDE"/>
                </a:solidFill>
                <a:latin typeface="+mn-lt"/>
                <a:ea typeface="MS PGothic" pitchFamily="34" charset="-128"/>
              </a:defRPr>
            </a:lvl4pPr>
            <a:lvl5pPr marL="2057400" indent="-228600" algn="l" rtl="0" eaLnBrk="0" fontAlgn="base" hangingPunct="0">
              <a:lnSpc>
                <a:spcPct val="90000"/>
              </a:lnSpc>
              <a:spcBef>
                <a:spcPts val="1000"/>
              </a:spcBef>
              <a:spcAft>
                <a:spcPts val="700"/>
              </a:spcAft>
              <a:buClr>
                <a:srgbClr val="8B3D9A"/>
              </a:buClr>
              <a:buFont typeface="Arial" pitchFamily="34" charset="0"/>
              <a:buChar char="–"/>
              <a:defRPr sz="1600">
                <a:solidFill>
                  <a:srgbClr val="FEFDDE"/>
                </a:solidFill>
                <a:latin typeface="+mn-lt"/>
                <a:ea typeface="MS PGothic" pitchFamily="34" charset="-128"/>
              </a:defRPr>
            </a:lvl5pPr>
            <a:lvl6pPr marL="25146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eaLnBrk="1" hangingPunct="1">
              <a:buBlip>
                <a:blip r:embed="rId4"/>
              </a:buBlip>
            </a:pPr>
            <a:r>
              <a:rPr lang="en-US" altLang="en-US" sz="1800" b="1" dirty="0" smtClean="0">
                <a:solidFill>
                  <a:schemeClr val="tx1"/>
                </a:solidFill>
                <a:latin typeface="+mj-lt"/>
              </a:rPr>
              <a:t>Somatic mutations encode for mutant proteins possibly recognized as “</a:t>
            </a:r>
            <a:r>
              <a:rPr lang="en-US" altLang="en-US" sz="1800" b="1" dirty="0" err="1" smtClean="0">
                <a:solidFill>
                  <a:schemeClr val="tx1"/>
                </a:solidFill>
                <a:latin typeface="+mj-lt"/>
              </a:rPr>
              <a:t>nonself</a:t>
            </a:r>
            <a:r>
              <a:rPr lang="en-US" altLang="en-US" sz="1800" b="1" dirty="0" smtClean="0">
                <a:solidFill>
                  <a:schemeClr val="tx1"/>
                </a:solidFill>
                <a:latin typeface="+mj-lt"/>
              </a:rPr>
              <a:t>” immunogenic antigens</a:t>
            </a:r>
          </a:p>
          <a:p>
            <a:pPr eaLnBrk="1" hangingPunct="1">
              <a:buBlip>
                <a:blip r:embed="rId4"/>
              </a:buBlip>
            </a:pPr>
            <a:r>
              <a:rPr lang="en-US" altLang="en-US" sz="1800" b="1" dirty="0" smtClean="0">
                <a:solidFill>
                  <a:schemeClr val="tx1"/>
                </a:solidFill>
                <a:latin typeface="+mj-lt"/>
              </a:rPr>
              <a:t>Prevalence of somatic mutations increased in tumors with genetic defects in MMR</a:t>
            </a:r>
          </a:p>
          <a:p>
            <a:pPr eaLnBrk="1" hangingPunct="1">
              <a:buBlip>
                <a:blip r:embed="rId4"/>
              </a:buBlip>
            </a:pPr>
            <a:r>
              <a:rPr lang="en-US" altLang="en-US" sz="1800" b="1" dirty="0" smtClean="0">
                <a:solidFill>
                  <a:schemeClr val="tx1"/>
                </a:solidFill>
                <a:latin typeface="+mj-lt"/>
              </a:rPr>
              <a:t>MMR deficiency common in particular tumor types, such as CRC, </a:t>
            </a:r>
            <a:r>
              <a:rPr lang="en-US" altLang="en-US" sz="1800" b="1" dirty="0" err="1" smtClean="0">
                <a:solidFill>
                  <a:schemeClr val="tx1"/>
                </a:solidFill>
                <a:latin typeface="+mj-lt"/>
              </a:rPr>
              <a:t>ampullary</a:t>
            </a:r>
            <a:r>
              <a:rPr lang="en-US" altLang="en-US" sz="1800" b="1" dirty="0" smtClean="0">
                <a:solidFill>
                  <a:schemeClr val="tx1"/>
                </a:solidFill>
                <a:latin typeface="+mj-lt"/>
              </a:rPr>
              <a:t> cancer, and endometrial cancer</a:t>
            </a:r>
          </a:p>
          <a:p>
            <a:pPr eaLnBrk="1" hangingPunct="1">
              <a:buBlip>
                <a:blip r:embed="rId4"/>
              </a:buBlip>
            </a:pPr>
            <a:r>
              <a:rPr lang="en-US" altLang="en-US" sz="1800" b="1" dirty="0" err="1" smtClean="0">
                <a:solidFill>
                  <a:schemeClr val="tx1"/>
                </a:solidFill>
                <a:latin typeface="+mj-lt"/>
              </a:rPr>
              <a:t>Pembrolizumab</a:t>
            </a:r>
            <a:r>
              <a:rPr lang="en-US" altLang="en-US" sz="1800" b="1" dirty="0" smtClean="0">
                <a:solidFill>
                  <a:schemeClr val="tx1"/>
                </a:solidFill>
                <a:latin typeface="+mj-lt"/>
              </a:rPr>
              <a:t>: humanized IgG4 monoclonal antibody inhibiting PD-1 immune checkpoint </a:t>
            </a:r>
          </a:p>
          <a:p>
            <a:pPr eaLnBrk="1" hangingPunct="1">
              <a:buBlip>
                <a:blip r:embed="rId4"/>
              </a:buBlip>
            </a:pPr>
            <a:r>
              <a:rPr lang="en-US" altLang="en-US" sz="1800" b="1" dirty="0" smtClean="0">
                <a:solidFill>
                  <a:schemeClr val="tx1"/>
                </a:solidFill>
                <a:latin typeface="+mj-lt"/>
              </a:rPr>
              <a:t>Current study evaluated whether MMR-deficient tumors demonstrate enhanced susceptibility to immune checkpoint blockade</a:t>
            </a:r>
          </a:p>
        </p:txBody>
      </p:sp>
      <p:sp>
        <p:nvSpPr>
          <p:cNvPr id="8" name="Text Box 11"/>
          <p:cNvSpPr txBox="1">
            <a:spLocks noChangeArrowheads="1"/>
          </p:cNvSpPr>
          <p:nvPr/>
        </p:nvSpPr>
        <p:spPr bwMode="auto">
          <a:xfrm>
            <a:off x="223838" y="6290156"/>
            <a:ext cx="88846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defPPr>
              <a:defRPr lang="en-US"/>
            </a:defPPr>
            <a:lvl1pPr algn="l" rtl="0" eaLnBrk="0" fontAlgn="base" hangingPunct="0">
              <a:spcBef>
                <a:spcPct val="0"/>
              </a:spcBef>
              <a:spcAft>
                <a:spcPct val="0"/>
              </a:spcAft>
              <a:defRPr b="1" kern="1200">
                <a:solidFill>
                  <a:schemeClr val="tx1"/>
                </a:solidFill>
                <a:latin typeface="Arial" pitchFamily="34" charset="0"/>
                <a:ea typeface="MS PGothic" pitchFamily="34" charset="-128"/>
                <a:cs typeface="+mn-cs"/>
              </a:defRPr>
            </a:lvl1pPr>
            <a:lvl2pPr marL="457200" algn="l" rtl="0" eaLnBrk="0" fontAlgn="base" hangingPunct="0">
              <a:spcBef>
                <a:spcPct val="0"/>
              </a:spcBef>
              <a:spcAft>
                <a:spcPct val="0"/>
              </a:spcAft>
              <a:defRPr b="1"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b="1"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b="1"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b="1" kern="1200">
                <a:solidFill>
                  <a:schemeClr val="tx1"/>
                </a:solidFill>
                <a:latin typeface="Arial" pitchFamily="34" charset="0"/>
                <a:ea typeface="MS PGothic" pitchFamily="34" charset="-128"/>
                <a:cs typeface="+mn-cs"/>
              </a:defRPr>
            </a:lvl5pPr>
            <a:lvl6pPr marL="2286000" algn="l" defTabSz="914400" rtl="0" eaLnBrk="1" latinLnBrk="0" hangingPunct="1">
              <a:defRPr b="1" kern="1200">
                <a:solidFill>
                  <a:schemeClr val="tx1"/>
                </a:solidFill>
                <a:latin typeface="Arial" pitchFamily="34" charset="0"/>
                <a:ea typeface="MS PGothic" pitchFamily="34" charset="-128"/>
                <a:cs typeface="+mn-cs"/>
              </a:defRPr>
            </a:lvl6pPr>
            <a:lvl7pPr marL="2743200" algn="l" defTabSz="914400" rtl="0" eaLnBrk="1" latinLnBrk="0" hangingPunct="1">
              <a:defRPr b="1" kern="1200">
                <a:solidFill>
                  <a:schemeClr val="tx1"/>
                </a:solidFill>
                <a:latin typeface="Arial" pitchFamily="34" charset="0"/>
                <a:ea typeface="MS PGothic" pitchFamily="34" charset="-128"/>
                <a:cs typeface="+mn-cs"/>
              </a:defRPr>
            </a:lvl7pPr>
            <a:lvl8pPr marL="3200400" algn="l" defTabSz="914400" rtl="0" eaLnBrk="1" latinLnBrk="0" hangingPunct="1">
              <a:defRPr b="1" kern="1200">
                <a:solidFill>
                  <a:schemeClr val="tx1"/>
                </a:solidFill>
                <a:latin typeface="Arial" pitchFamily="34" charset="0"/>
                <a:ea typeface="MS PGothic" pitchFamily="34" charset="-128"/>
                <a:cs typeface="+mn-cs"/>
              </a:defRPr>
            </a:lvl8pPr>
            <a:lvl9pPr marL="3657600" algn="l" defTabSz="914400" rtl="0" eaLnBrk="1" latinLnBrk="0" hangingPunct="1">
              <a:defRPr b="1" kern="1200">
                <a:solidFill>
                  <a:schemeClr val="tx1"/>
                </a:solidFill>
                <a:latin typeface="Arial" pitchFamily="34" charset="0"/>
                <a:ea typeface="MS PGothic" pitchFamily="34" charset="-128"/>
                <a:cs typeface="+mn-cs"/>
              </a:defRPr>
            </a:lvl9pPr>
          </a:lstStyle>
          <a:p>
            <a:pPr algn="r" eaLnBrk="1" hangingPunct="1"/>
            <a:r>
              <a:rPr lang="en-US" altLang="en-US" sz="1400" b="0" i="1" dirty="0">
                <a:latin typeface="+mj-lt"/>
              </a:rPr>
              <a:t>Le DT, et </a:t>
            </a:r>
            <a:r>
              <a:rPr lang="en-US" altLang="en-US" sz="1400" b="0" i="1" dirty="0" err="1" smtClean="0">
                <a:latin typeface="+mj-lt"/>
              </a:rPr>
              <a:t>al.NEJM</a:t>
            </a:r>
            <a:r>
              <a:rPr lang="en-US" altLang="en-US" sz="1400" b="0" i="1" dirty="0" smtClean="0">
                <a:latin typeface="+mj-lt"/>
              </a:rPr>
              <a:t> </a:t>
            </a:r>
            <a:r>
              <a:rPr lang="en-US" altLang="en-US" sz="1400" b="0" i="1" dirty="0">
                <a:latin typeface="+mj-lt"/>
              </a:rPr>
              <a:t>2015. </a:t>
            </a:r>
            <a:endParaRPr lang="en-US" altLang="en-US" sz="1400" b="0" i="1" dirty="0" smtClean="0">
              <a:latin typeface="+mj-lt"/>
            </a:endParaRPr>
          </a:p>
          <a:p>
            <a:pPr algn="r" eaLnBrk="1" hangingPunct="1"/>
            <a:r>
              <a:rPr lang="en-US" altLang="en-US" sz="1400" b="0" i="1" dirty="0" smtClean="0">
                <a:latin typeface="+mj-lt"/>
              </a:rPr>
              <a:t>. </a:t>
            </a:r>
            <a:endParaRPr lang="en-US" altLang="en-US" sz="1400" b="0" i="1" dirty="0">
              <a:latin typeface="+mj-lt"/>
            </a:endParaRPr>
          </a:p>
        </p:txBody>
      </p:sp>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3307" y="1384894"/>
            <a:ext cx="3153179" cy="1632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287482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419333"/>
            <a:ext cx="7247843"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p:cNvPicPr>
            <a:picLocks noChangeAspect="1" noChangeArrowheads="1"/>
          </p:cNvPicPr>
          <p:nvPr/>
        </p:nvPicPr>
        <p:blipFill>
          <a:blip r:embed="rId3" cstate="print"/>
          <a:srcRect/>
          <a:stretch>
            <a:fillRect/>
          </a:stretch>
        </p:blipFill>
        <p:spPr bwMode="auto">
          <a:xfrm>
            <a:off x="107504" y="38001"/>
            <a:ext cx="1008063" cy="1374775"/>
          </a:xfrm>
          <a:prstGeom prst="rect">
            <a:avLst/>
          </a:prstGeom>
          <a:noFill/>
          <a:ln w="9525">
            <a:noFill/>
            <a:miter lim="800000"/>
            <a:headEnd/>
            <a:tailEnd/>
          </a:ln>
        </p:spPr>
      </p:pic>
      <p:sp>
        <p:nvSpPr>
          <p:cNvPr id="6" name="Rettangolo 5"/>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 name="CasellaDiTesto 6"/>
          <p:cNvSpPr txBox="1"/>
          <p:nvPr/>
        </p:nvSpPr>
        <p:spPr>
          <a:xfrm>
            <a:off x="1139523" y="548680"/>
            <a:ext cx="7560840" cy="461665"/>
          </a:xfrm>
          <a:prstGeom prst="rect">
            <a:avLst/>
          </a:prstGeom>
          <a:noFill/>
        </p:spPr>
        <p:txBody>
          <a:bodyPr wrap="square" rtlCol="0">
            <a:spAutoFit/>
          </a:bodyPr>
          <a:lstStyle/>
          <a:p>
            <a:r>
              <a:rPr lang="en-US" sz="2400" b="1" dirty="0">
                <a:solidFill>
                  <a:schemeClr val="bg1"/>
                </a:solidFill>
                <a:latin typeface="+mj-lt"/>
              </a:rPr>
              <a:t>Immune Checkpoint Inhibition</a:t>
            </a:r>
            <a:endParaRPr lang="it-IT" sz="2400" dirty="0">
              <a:latin typeface="+mj-lt"/>
            </a:endParaRPr>
          </a:p>
        </p:txBody>
      </p:sp>
      <p:sp>
        <p:nvSpPr>
          <p:cNvPr id="4" name="CasellaDiTesto 3"/>
          <p:cNvSpPr txBox="1"/>
          <p:nvPr/>
        </p:nvSpPr>
        <p:spPr>
          <a:xfrm>
            <a:off x="4355976" y="2276872"/>
            <a:ext cx="1080120" cy="430887"/>
          </a:xfrm>
          <a:prstGeom prst="rect">
            <a:avLst/>
          </a:prstGeom>
          <a:noFill/>
        </p:spPr>
        <p:txBody>
          <a:bodyPr wrap="square" rtlCol="0">
            <a:spAutoFit/>
          </a:bodyPr>
          <a:lstStyle/>
          <a:p>
            <a:r>
              <a:rPr lang="it-IT" sz="2200" b="1" dirty="0" smtClean="0">
                <a:solidFill>
                  <a:srgbClr val="FF0000"/>
                </a:solidFill>
                <a:latin typeface="+mj-lt"/>
              </a:rPr>
              <a:t>PFS</a:t>
            </a:r>
            <a:endParaRPr lang="it-IT" sz="2200" b="1" dirty="0">
              <a:solidFill>
                <a:srgbClr val="FF0000"/>
              </a:solidFill>
              <a:latin typeface="+mj-lt"/>
            </a:endParaRPr>
          </a:p>
        </p:txBody>
      </p:sp>
      <p:sp>
        <p:nvSpPr>
          <p:cNvPr id="9" name="Text Box 11"/>
          <p:cNvSpPr txBox="1">
            <a:spLocks noChangeArrowheads="1"/>
          </p:cNvSpPr>
          <p:nvPr/>
        </p:nvSpPr>
        <p:spPr bwMode="auto">
          <a:xfrm>
            <a:off x="223838" y="6290156"/>
            <a:ext cx="88846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defPPr>
              <a:defRPr lang="en-US"/>
            </a:defPPr>
            <a:lvl1pPr algn="l" rtl="0" eaLnBrk="0" fontAlgn="base" hangingPunct="0">
              <a:spcBef>
                <a:spcPct val="0"/>
              </a:spcBef>
              <a:spcAft>
                <a:spcPct val="0"/>
              </a:spcAft>
              <a:defRPr b="1" kern="1200">
                <a:solidFill>
                  <a:schemeClr val="tx1"/>
                </a:solidFill>
                <a:latin typeface="Arial" pitchFamily="34" charset="0"/>
                <a:ea typeface="MS PGothic" pitchFamily="34" charset="-128"/>
                <a:cs typeface="+mn-cs"/>
              </a:defRPr>
            </a:lvl1pPr>
            <a:lvl2pPr marL="457200" algn="l" rtl="0" eaLnBrk="0" fontAlgn="base" hangingPunct="0">
              <a:spcBef>
                <a:spcPct val="0"/>
              </a:spcBef>
              <a:spcAft>
                <a:spcPct val="0"/>
              </a:spcAft>
              <a:defRPr b="1"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b="1"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b="1"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b="1" kern="1200">
                <a:solidFill>
                  <a:schemeClr val="tx1"/>
                </a:solidFill>
                <a:latin typeface="Arial" pitchFamily="34" charset="0"/>
                <a:ea typeface="MS PGothic" pitchFamily="34" charset="-128"/>
                <a:cs typeface="+mn-cs"/>
              </a:defRPr>
            </a:lvl5pPr>
            <a:lvl6pPr marL="2286000" algn="l" defTabSz="914400" rtl="0" eaLnBrk="1" latinLnBrk="0" hangingPunct="1">
              <a:defRPr b="1" kern="1200">
                <a:solidFill>
                  <a:schemeClr val="tx1"/>
                </a:solidFill>
                <a:latin typeface="Arial" pitchFamily="34" charset="0"/>
                <a:ea typeface="MS PGothic" pitchFamily="34" charset="-128"/>
                <a:cs typeface="+mn-cs"/>
              </a:defRPr>
            </a:lvl6pPr>
            <a:lvl7pPr marL="2743200" algn="l" defTabSz="914400" rtl="0" eaLnBrk="1" latinLnBrk="0" hangingPunct="1">
              <a:defRPr b="1" kern="1200">
                <a:solidFill>
                  <a:schemeClr val="tx1"/>
                </a:solidFill>
                <a:latin typeface="Arial" pitchFamily="34" charset="0"/>
                <a:ea typeface="MS PGothic" pitchFamily="34" charset="-128"/>
                <a:cs typeface="+mn-cs"/>
              </a:defRPr>
            </a:lvl7pPr>
            <a:lvl8pPr marL="3200400" algn="l" defTabSz="914400" rtl="0" eaLnBrk="1" latinLnBrk="0" hangingPunct="1">
              <a:defRPr b="1" kern="1200">
                <a:solidFill>
                  <a:schemeClr val="tx1"/>
                </a:solidFill>
                <a:latin typeface="Arial" pitchFamily="34" charset="0"/>
                <a:ea typeface="MS PGothic" pitchFamily="34" charset="-128"/>
                <a:cs typeface="+mn-cs"/>
              </a:defRPr>
            </a:lvl8pPr>
            <a:lvl9pPr marL="3657600" algn="l" defTabSz="914400" rtl="0" eaLnBrk="1" latinLnBrk="0" hangingPunct="1">
              <a:defRPr b="1" kern="1200">
                <a:solidFill>
                  <a:schemeClr val="tx1"/>
                </a:solidFill>
                <a:latin typeface="Arial" pitchFamily="34" charset="0"/>
                <a:ea typeface="MS PGothic" pitchFamily="34" charset="-128"/>
                <a:cs typeface="+mn-cs"/>
              </a:defRPr>
            </a:lvl9pPr>
          </a:lstStyle>
          <a:p>
            <a:pPr algn="r" eaLnBrk="1" hangingPunct="1"/>
            <a:r>
              <a:rPr lang="en-US" altLang="en-US" sz="1400" b="0" i="1" dirty="0">
                <a:latin typeface="+mj-lt"/>
              </a:rPr>
              <a:t>Le DT, et </a:t>
            </a:r>
            <a:r>
              <a:rPr lang="en-US" altLang="en-US" sz="1400" b="0" i="1" dirty="0" err="1" smtClean="0">
                <a:latin typeface="+mj-lt"/>
              </a:rPr>
              <a:t>al.NEJM</a:t>
            </a:r>
            <a:r>
              <a:rPr lang="en-US" altLang="en-US" sz="1400" b="0" i="1" dirty="0" smtClean="0">
                <a:latin typeface="+mj-lt"/>
              </a:rPr>
              <a:t> </a:t>
            </a:r>
            <a:r>
              <a:rPr lang="en-US" altLang="en-US" sz="1400" b="0" i="1" dirty="0">
                <a:latin typeface="+mj-lt"/>
              </a:rPr>
              <a:t>2015. </a:t>
            </a:r>
            <a:endParaRPr lang="en-US" altLang="en-US" sz="1400" b="0" i="1" dirty="0" smtClean="0">
              <a:latin typeface="+mj-lt"/>
            </a:endParaRPr>
          </a:p>
          <a:p>
            <a:pPr algn="r" eaLnBrk="1" hangingPunct="1"/>
            <a:r>
              <a:rPr lang="en-US" altLang="en-US" sz="1400" b="0" i="1" dirty="0" smtClean="0">
                <a:latin typeface="+mj-lt"/>
              </a:rPr>
              <a:t>. </a:t>
            </a:r>
            <a:endParaRPr lang="en-US" altLang="en-US" sz="1400" b="0" i="1" dirty="0">
              <a:latin typeface="+mj-lt"/>
            </a:endParaRPr>
          </a:p>
        </p:txBody>
      </p:sp>
    </p:spTree>
    <p:extLst>
      <p:ext uri="{BB962C8B-B14F-4D97-AF65-F5344CB8AC3E}">
        <p14:creationId xmlns:p14="http://schemas.microsoft.com/office/powerpoint/2010/main" val="31407541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341264"/>
            <a:ext cx="4133850" cy="5472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2036" t="1133" r="1931" b="47122"/>
          <a:stretch/>
        </p:blipFill>
        <p:spPr bwMode="auto">
          <a:xfrm>
            <a:off x="5525575" y="4060504"/>
            <a:ext cx="3034942" cy="28315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89" t="1647" r="50715" b="48010"/>
          <a:stretch/>
        </p:blipFill>
        <p:spPr bwMode="auto">
          <a:xfrm>
            <a:off x="5344137" y="1112923"/>
            <a:ext cx="3197244" cy="27547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Text Box 11"/>
          <p:cNvSpPr txBox="1">
            <a:spLocks noChangeArrowheads="1"/>
          </p:cNvSpPr>
          <p:nvPr/>
        </p:nvSpPr>
        <p:spPr bwMode="auto">
          <a:xfrm>
            <a:off x="223838" y="6506180"/>
            <a:ext cx="88846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defPPr>
              <a:defRPr lang="en-US"/>
            </a:defPPr>
            <a:lvl1pPr algn="l" rtl="0" eaLnBrk="0" fontAlgn="base" hangingPunct="0">
              <a:spcBef>
                <a:spcPct val="0"/>
              </a:spcBef>
              <a:spcAft>
                <a:spcPct val="0"/>
              </a:spcAft>
              <a:defRPr b="1" kern="1200">
                <a:solidFill>
                  <a:schemeClr val="tx1"/>
                </a:solidFill>
                <a:latin typeface="Arial" pitchFamily="34" charset="0"/>
                <a:ea typeface="MS PGothic" pitchFamily="34" charset="-128"/>
                <a:cs typeface="+mn-cs"/>
              </a:defRPr>
            </a:lvl1pPr>
            <a:lvl2pPr marL="457200" algn="l" rtl="0" eaLnBrk="0" fontAlgn="base" hangingPunct="0">
              <a:spcBef>
                <a:spcPct val="0"/>
              </a:spcBef>
              <a:spcAft>
                <a:spcPct val="0"/>
              </a:spcAft>
              <a:defRPr b="1"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b="1"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b="1"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b="1" kern="1200">
                <a:solidFill>
                  <a:schemeClr val="tx1"/>
                </a:solidFill>
                <a:latin typeface="Arial" pitchFamily="34" charset="0"/>
                <a:ea typeface="MS PGothic" pitchFamily="34" charset="-128"/>
                <a:cs typeface="+mn-cs"/>
              </a:defRPr>
            </a:lvl5pPr>
            <a:lvl6pPr marL="2286000" algn="l" defTabSz="914400" rtl="0" eaLnBrk="1" latinLnBrk="0" hangingPunct="1">
              <a:defRPr b="1" kern="1200">
                <a:solidFill>
                  <a:schemeClr val="tx1"/>
                </a:solidFill>
                <a:latin typeface="Arial" pitchFamily="34" charset="0"/>
                <a:ea typeface="MS PGothic" pitchFamily="34" charset="-128"/>
                <a:cs typeface="+mn-cs"/>
              </a:defRPr>
            </a:lvl6pPr>
            <a:lvl7pPr marL="2743200" algn="l" defTabSz="914400" rtl="0" eaLnBrk="1" latinLnBrk="0" hangingPunct="1">
              <a:defRPr b="1" kern="1200">
                <a:solidFill>
                  <a:schemeClr val="tx1"/>
                </a:solidFill>
                <a:latin typeface="Arial" pitchFamily="34" charset="0"/>
                <a:ea typeface="MS PGothic" pitchFamily="34" charset="-128"/>
                <a:cs typeface="+mn-cs"/>
              </a:defRPr>
            </a:lvl7pPr>
            <a:lvl8pPr marL="3200400" algn="l" defTabSz="914400" rtl="0" eaLnBrk="1" latinLnBrk="0" hangingPunct="1">
              <a:defRPr b="1" kern="1200">
                <a:solidFill>
                  <a:schemeClr val="tx1"/>
                </a:solidFill>
                <a:latin typeface="Arial" pitchFamily="34" charset="0"/>
                <a:ea typeface="MS PGothic" pitchFamily="34" charset="-128"/>
                <a:cs typeface="+mn-cs"/>
              </a:defRPr>
            </a:lvl8pPr>
            <a:lvl9pPr marL="3657600" algn="l" defTabSz="914400" rtl="0" eaLnBrk="1" latinLnBrk="0" hangingPunct="1">
              <a:defRPr b="1" kern="1200">
                <a:solidFill>
                  <a:schemeClr val="tx1"/>
                </a:solidFill>
                <a:latin typeface="Arial" pitchFamily="34" charset="0"/>
                <a:ea typeface="MS PGothic" pitchFamily="34" charset="-128"/>
                <a:cs typeface="+mn-cs"/>
              </a:defRPr>
            </a:lvl9pPr>
          </a:lstStyle>
          <a:p>
            <a:pPr algn="r" eaLnBrk="1" hangingPunct="1"/>
            <a:r>
              <a:rPr lang="en-US" altLang="en-US" sz="1400" b="0" i="1" dirty="0">
                <a:latin typeface="+mj-lt"/>
              </a:rPr>
              <a:t>Le DT, et </a:t>
            </a:r>
            <a:r>
              <a:rPr lang="en-US" altLang="en-US" sz="1400" b="0" i="1" dirty="0" err="1" smtClean="0">
                <a:latin typeface="+mj-lt"/>
              </a:rPr>
              <a:t>al.NEJM</a:t>
            </a:r>
            <a:r>
              <a:rPr lang="en-US" altLang="en-US" sz="1400" b="0" i="1" dirty="0" smtClean="0">
                <a:latin typeface="+mj-lt"/>
              </a:rPr>
              <a:t> </a:t>
            </a:r>
            <a:r>
              <a:rPr lang="en-US" altLang="en-US" sz="1400" b="0" i="1" dirty="0">
                <a:latin typeface="+mj-lt"/>
              </a:rPr>
              <a:t>2015. </a:t>
            </a:r>
            <a:endParaRPr lang="en-US" altLang="en-US" sz="1400" b="0" i="1" dirty="0" smtClean="0">
              <a:latin typeface="+mj-lt"/>
            </a:endParaRPr>
          </a:p>
          <a:p>
            <a:pPr algn="r" eaLnBrk="1" hangingPunct="1"/>
            <a:r>
              <a:rPr lang="en-US" altLang="en-US" sz="1400" b="0" i="1" dirty="0" smtClean="0">
                <a:latin typeface="+mj-lt"/>
              </a:rPr>
              <a:t>. </a:t>
            </a:r>
            <a:endParaRPr lang="en-US" altLang="en-US" sz="1400" b="0" i="1" dirty="0">
              <a:latin typeface="+mj-lt"/>
            </a:endParaRPr>
          </a:p>
        </p:txBody>
      </p:sp>
      <p:pic>
        <p:nvPicPr>
          <p:cNvPr id="10" name="Picture 7"/>
          <p:cNvPicPr>
            <a:picLocks noChangeAspect="1" noChangeArrowheads="1"/>
          </p:cNvPicPr>
          <p:nvPr/>
        </p:nvPicPr>
        <p:blipFill>
          <a:blip r:embed="rId4" cstate="print"/>
          <a:srcRect/>
          <a:stretch>
            <a:fillRect/>
          </a:stretch>
        </p:blipFill>
        <p:spPr bwMode="auto">
          <a:xfrm>
            <a:off x="-36512" y="-27384"/>
            <a:ext cx="1008063" cy="1374775"/>
          </a:xfrm>
          <a:prstGeom prst="rect">
            <a:avLst/>
          </a:prstGeom>
          <a:noFill/>
          <a:ln w="9525">
            <a:noFill/>
            <a:miter lim="800000"/>
            <a:headEnd/>
            <a:tailEnd/>
          </a:ln>
        </p:spPr>
      </p:pic>
      <p:sp>
        <p:nvSpPr>
          <p:cNvPr id="11" name="Rettangolo 10"/>
          <p:cNvSpPr/>
          <p:nvPr/>
        </p:nvSpPr>
        <p:spPr>
          <a:xfrm>
            <a:off x="971550" y="269182"/>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2" name="CasellaDiTesto 11"/>
          <p:cNvSpPr txBox="1"/>
          <p:nvPr/>
        </p:nvSpPr>
        <p:spPr>
          <a:xfrm>
            <a:off x="995507" y="483295"/>
            <a:ext cx="7560840" cy="461665"/>
          </a:xfrm>
          <a:prstGeom prst="rect">
            <a:avLst/>
          </a:prstGeom>
          <a:noFill/>
        </p:spPr>
        <p:txBody>
          <a:bodyPr wrap="square" rtlCol="0">
            <a:spAutoFit/>
          </a:bodyPr>
          <a:lstStyle/>
          <a:p>
            <a:r>
              <a:rPr lang="en-US" sz="2400" b="1" dirty="0">
                <a:solidFill>
                  <a:schemeClr val="bg1"/>
                </a:solidFill>
                <a:latin typeface="+mj-lt"/>
              </a:rPr>
              <a:t>Immune Checkpoint Inhibition</a:t>
            </a:r>
            <a:endParaRPr lang="it-IT" sz="2400" dirty="0">
              <a:latin typeface="+mj-lt"/>
            </a:endParaRPr>
          </a:p>
        </p:txBody>
      </p:sp>
    </p:spTree>
    <p:extLst>
      <p:ext uri="{BB962C8B-B14F-4D97-AF65-F5344CB8AC3E}">
        <p14:creationId xmlns:p14="http://schemas.microsoft.com/office/powerpoint/2010/main" val="310702115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nvSpPr>
        <p:spPr bwMode="auto">
          <a:xfrm>
            <a:off x="342900" y="1556792"/>
            <a:ext cx="846455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3200" b="1">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3200" b="1">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3200" b="1">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3200" b="1">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a:lstStyle>
          <a:p>
            <a:pPr eaLnBrk="1" hangingPunct="1"/>
            <a:r>
              <a:rPr lang="en-US" altLang="en-US" sz="2400" dirty="0" smtClean="0">
                <a:solidFill>
                  <a:schemeClr val="tx1"/>
                </a:solidFill>
              </a:rPr>
              <a:t>PD-1 Blockade in MMR-Deficient Tumors:</a:t>
            </a:r>
          </a:p>
          <a:p>
            <a:pPr eaLnBrk="1" hangingPunct="1"/>
            <a:r>
              <a:rPr lang="en-US" altLang="en-US" dirty="0" smtClean="0"/>
              <a:t>Analysis of Mutations</a:t>
            </a:r>
          </a:p>
        </p:txBody>
      </p:sp>
      <p:sp>
        <p:nvSpPr>
          <p:cNvPr id="5" name="Rectangle 3"/>
          <p:cNvSpPr>
            <a:spLocks noGrp="1" noChangeArrowheads="1"/>
          </p:cNvSpPr>
          <p:nvPr/>
        </p:nvSpPr>
        <p:spPr bwMode="auto">
          <a:xfrm>
            <a:off x="467544" y="2660105"/>
            <a:ext cx="8455025" cy="2170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0000"/>
              </a:lnSpc>
              <a:spcBef>
                <a:spcPts val="1000"/>
              </a:spcBef>
              <a:spcAft>
                <a:spcPts val="700"/>
              </a:spcAft>
              <a:buClr>
                <a:srgbClr val="8B3D9A"/>
              </a:buClr>
              <a:buFont typeface="Wingdings" pitchFamily="2" charset="2"/>
              <a:buChar char="§"/>
              <a:defRPr sz="2400">
                <a:solidFill>
                  <a:srgbClr val="FEFDDE"/>
                </a:solidFill>
                <a:latin typeface="+mn-lt"/>
                <a:ea typeface="MS PGothic" pitchFamily="34" charset="-128"/>
                <a:cs typeface="ＭＳ Ｐゴシック" charset="0"/>
              </a:defRPr>
            </a:lvl1pPr>
            <a:lvl2pPr marL="742950" indent="-285750" algn="l" rtl="0" eaLnBrk="0" fontAlgn="base" hangingPunct="0">
              <a:lnSpc>
                <a:spcPct val="90000"/>
              </a:lnSpc>
              <a:spcBef>
                <a:spcPts val="1000"/>
              </a:spcBef>
              <a:spcAft>
                <a:spcPts val="700"/>
              </a:spcAft>
              <a:buClr>
                <a:srgbClr val="8B3D9A"/>
              </a:buClr>
              <a:buFont typeface="Arial" pitchFamily="34" charset="0"/>
              <a:buChar char="–"/>
              <a:defRPr sz="2200">
                <a:solidFill>
                  <a:srgbClr val="FEFDDE"/>
                </a:solidFill>
                <a:latin typeface="+mn-lt"/>
                <a:ea typeface="MS PGothic" pitchFamily="34" charset="-128"/>
              </a:defRPr>
            </a:lvl2pPr>
            <a:lvl3pPr marL="1143000" indent="-228600" algn="l" rtl="0" eaLnBrk="0" fontAlgn="base" hangingPunct="0">
              <a:lnSpc>
                <a:spcPct val="90000"/>
              </a:lnSpc>
              <a:spcBef>
                <a:spcPts val="1000"/>
              </a:spcBef>
              <a:spcAft>
                <a:spcPts val="700"/>
              </a:spcAft>
              <a:buClr>
                <a:srgbClr val="8B3D9A"/>
              </a:buClr>
              <a:buFont typeface="Arial" pitchFamily="34" charset="0"/>
              <a:buChar char="–"/>
              <a:defRPr sz="2000">
                <a:solidFill>
                  <a:srgbClr val="FEFDDE"/>
                </a:solidFill>
                <a:latin typeface="+mn-lt"/>
                <a:ea typeface="MS PGothic" pitchFamily="34" charset="-128"/>
              </a:defRPr>
            </a:lvl3pPr>
            <a:lvl4pPr marL="1600200" indent="-228600" algn="l" rtl="0" eaLnBrk="0" fontAlgn="base" hangingPunct="0">
              <a:lnSpc>
                <a:spcPct val="90000"/>
              </a:lnSpc>
              <a:spcBef>
                <a:spcPts val="1000"/>
              </a:spcBef>
              <a:spcAft>
                <a:spcPts val="700"/>
              </a:spcAft>
              <a:buClr>
                <a:srgbClr val="8B3D9A"/>
              </a:buClr>
              <a:buFont typeface="Arial" pitchFamily="34" charset="0"/>
              <a:buChar char="–"/>
              <a:defRPr>
                <a:solidFill>
                  <a:srgbClr val="FEFDDE"/>
                </a:solidFill>
                <a:latin typeface="+mn-lt"/>
                <a:ea typeface="MS PGothic" pitchFamily="34" charset="-128"/>
              </a:defRPr>
            </a:lvl4pPr>
            <a:lvl5pPr marL="2057400" indent="-228600" algn="l" rtl="0" eaLnBrk="0" fontAlgn="base" hangingPunct="0">
              <a:lnSpc>
                <a:spcPct val="90000"/>
              </a:lnSpc>
              <a:spcBef>
                <a:spcPts val="1000"/>
              </a:spcBef>
              <a:spcAft>
                <a:spcPts val="700"/>
              </a:spcAft>
              <a:buClr>
                <a:srgbClr val="8B3D9A"/>
              </a:buClr>
              <a:buFont typeface="Arial" pitchFamily="34" charset="0"/>
              <a:buChar char="–"/>
              <a:defRPr sz="1600">
                <a:solidFill>
                  <a:srgbClr val="FEFDDE"/>
                </a:solidFill>
                <a:latin typeface="+mn-lt"/>
                <a:ea typeface="MS PGothic" pitchFamily="34" charset="-128"/>
              </a:defRPr>
            </a:lvl5pPr>
            <a:lvl6pPr marL="25146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a:buBlip>
                <a:blip r:embed="rId2"/>
              </a:buBlip>
            </a:pPr>
            <a:r>
              <a:rPr lang="en-US" altLang="en-US" dirty="0" smtClean="0">
                <a:solidFill>
                  <a:schemeClr val="tx1"/>
                </a:solidFill>
              </a:rPr>
              <a:t>MMR-deficient tumors highly mutated</a:t>
            </a:r>
          </a:p>
          <a:p>
            <a:pPr lvl="1"/>
            <a:r>
              <a:rPr lang="en-US" altLang="en-US" dirty="0" smtClean="0">
                <a:solidFill>
                  <a:schemeClr val="tx1"/>
                </a:solidFill>
              </a:rPr>
              <a:t>~ 1700 vs ~ 70 mutations in MMR-proficient tumors </a:t>
            </a:r>
            <a:br>
              <a:rPr lang="en-US" altLang="en-US" dirty="0" smtClean="0">
                <a:solidFill>
                  <a:schemeClr val="tx1"/>
                </a:solidFill>
              </a:rPr>
            </a:br>
            <a:r>
              <a:rPr lang="en-US" altLang="en-US" dirty="0" smtClean="0">
                <a:solidFill>
                  <a:schemeClr val="tx1"/>
                </a:solidFill>
              </a:rPr>
              <a:t>(</a:t>
            </a:r>
            <a:r>
              <a:rPr lang="en-US" altLang="en-US" i="1" dirty="0" smtClean="0">
                <a:solidFill>
                  <a:schemeClr val="tx1"/>
                </a:solidFill>
              </a:rPr>
              <a:t>P</a:t>
            </a:r>
            <a:r>
              <a:rPr lang="en-US" altLang="en-US" dirty="0" smtClean="0">
                <a:solidFill>
                  <a:schemeClr val="tx1"/>
                </a:solidFill>
              </a:rPr>
              <a:t> = .007)</a:t>
            </a:r>
          </a:p>
          <a:p>
            <a:pPr lvl="1"/>
            <a:r>
              <a:rPr lang="en-US" altLang="en-US" dirty="0" smtClean="0">
                <a:solidFill>
                  <a:schemeClr val="tx1"/>
                </a:solidFill>
              </a:rPr>
              <a:t>Mutation burden significantly associated with efficacy </a:t>
            </a:r>
            <a:br>
              <a:rPr lang="en-US" altLang="en-US" dirty="0" smtClean="0">
                <a:solidFill>
                  <a:schemeClr val="tx1"/>
                </a:solidFill>
              </a:rPr>
            </a:br>
            <a:r>
              <a:rPr lang="en-US" altLang="en-US" dirty="0" smtClean="0">
                <a:solidFill>
                  <a:schemeClr val="tx1"/>
                </a:solidFill>
              </a:rPr>
              <a:t>(</a:t>
            </a:r>
            <a:r>
              <a:rPr lang="en-US" altLang="en-US" i="1" dirty="0" smtClean="0">
                <a:solidFill>
                  <a:schemeClr val="tx1"/>
                </a:solidFill>
              </a:rPr>
              <a:t>P</a:t>
            </a:r>
            <a:r>
              <a:rPr lang="en-US" altLang="en-US" dirty="0" smtClean="0">
                <a:solidFill>
                  <a:schemeClr val="tx1"/>
                </a:solidFill>
              </a:rPr>
              <a:t> = .02) </a:t>
            </a:r>
          </a:p>
        </p:txBody>
      </p:sp>
      <p:pic>
        <p:nvPicPr>
          <p:cNvPr id="6" name="Picture 7"/>
          <p:cNvPicPr>
            <a:picLocks noChangeAspect="1" noChangeArrowheads="1"/>
          </p:cNvPicPr>
          <p:nvPr/>
        </p:nvPicPr>
        <p:blipFill>
          <a:blip r:embed="rId3" cstate="print"/>
          <a:srcRect/>
          <a:stretch>
            <a:fillRect/>
          </a:stretch>
        </p:blipFill>
        <p:spPr bwMode="auto">
          <a:xfrm>
            <a:off x="107504" y="38001"/>
            <a:ext cx="1008063" cy="1374775"/>
          </a:xfrm>
          <a:prstGeom prst="rect">
            <a:avLst/>
          </a:prstGeom>
          <a:noFill/>
          <a:ln w="9525">
            <a:noFill/>
            <a:miter lim="800000"/>
            <a:headEnd/>
            <a:tailEnd/>
          </a:ln>
        </p:spPr>
      </p:pic>
      <p:sp>
        <p:nvSpPr>
          <p:cNvPr id="7" name="Rettangolo 6"/>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 name="CasellaDiTesto 7"/>
          <p:cNvSpPr txBox="1"/>
          <p:nvPr/>
        </p:nvSpPr>
        <p:spPr>
          <a:xfrm>
            <a:off x="1139523" y="548680"/>
            <a:ext cx="7560840" cy="461665"/>
          </a:xfrm>
          <a:prstGeom prst="rect">
            <a:avLst/>
          </a:prstGeom>
          <a:noFill/>
        </p:spPr>
        <p:txBody>
          <a:bodyPr wrap="square" rtlCol="0">
            <a:spAutoFit/>
          </a:bodyPr>
          <a:lstStyle/>
          <a:p>
            <a:r>
              <a:rPr lang="en-US" sz="2400" b="1" dirty="0">
                <a:solidFill>
                  <a:schemeClr val="bg1"/>
                </a:solidFill>
                <a:latin typeface="+mj-lt"/>
              </a:rPr>
              <a:t>Immune Checkpoint Inhibition</a:t>
            </a:r>
            <a:endParaRPr lang="it-IT" sz="2400" dirty="0">
              <a:latin typeface="+mj-lt"/>
            </a:endParaRPr>
          </a:p>
        </p:txBody>
      </p:sp>
      <p:sp>
        <p:nvSpPr>
          <p:cNvPr id="9" name="Text Box 11"/>
          <p:cNvSpPr txBox="1">
            <a:spLocks noChangeArrowheads="1"/>
          </p:cNvSpPr>
          <p:nvPr/>
        </p:nvSpPr>
        <p:spPr bwMode="auto">
          <a:xfrm>
            <a:off x="223838" y="6505401"/>
            <a:ext cx="8884666"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defPPr>
              <a:defRPr lang="en-US"/>
            </a:defPPr>
            <a:lvl1pPr algn="l" rtl="0" eaLnBrk="0" fontAlgn="base" hangingPunct="0">
              <a:spcBef>
                <a:spcPct val="0"/>
              </a:spcBef>
              <a:spcAft>
                <a:spcPct val="0"/>
              </a:spcAft>
              <a:defRPr b="1" kern="1200">
                <a:solidFill>
                  <a:schemeClr val="tx1"/>
                </a:solidFill>
                <a:latin typeface="Arial" pitchFamily="34" charset="0"/>
                <a:ea typeface="MS PGothic" pitchFamily="34" charset="-128"/>
                <a:cs typeface="+mn-cs"/>
              </a:defRPr>
            </a:lvl1pPr>
            <a:lvl2pPr marL="457200" algn="l" rtl="0" eaLnBrk="0" fontAlgn="base" hangingPunct="0">
              <a:spcBef>
                <a:spcPct val="0"/>
              </a:spcBef>
              <a:spcAft>
                <a:spcPct val="0"/>
              </a:spcAft>
              <a:defRPr b="1"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b="1"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b="1"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b="1" kern="1200">
                <a:solidFill>
                  <a:schemeClr val="tx1"/>
                </a:solidFill>
                <a:latin typeface="Arial" pitchFamily="34" charset="0"/>
                <a:ea typeface="MS PGothic" pitchFamily="34" charset="-128"/>
                <a:cs typeface="+mn-cs"/>
              </a:defRPr>
            </a:lvl5pPr>
            <a:lvl6pPr marL="2286000" algn="l" defTabSz="914400" rtl="0" eaLnBrk="1" latinLnBrk="0" hangingPunct="1">
              <a:defRPr b="1" kern="1200">
                <a:solidFill>
                  <a:schemeClr val="tx1"/>
                </a:solidFill>
                <a:latin typeface="Arial" pitchFamily="34" charset="0"/>
                <a:ea typeface="MS PGothic" pitchFamily="34" charset="-128"/>
                <a:cs typeface="+mn-cs"/>
              </a:defRPr>
            </a:lvl6pPr>
            <a:lvl7pPr marL="2743200" algn="l" defTabSz="914400" rtl="0" eaLnBrk="1" latinLnBrk="0" hangingPunct="1">
              <a:defRPr b="1" kern="1200">
                <a:solidFill>
                  <a:schemeClr val="tx1"/>
                </a:solidFill>
                <a:latin typeface="Arial" pitchFamily="34" charset="0"/>
                <a:ea typeface="MS PGothic" pitchFamily="34" charset="-128"/>
                <a:cs typeface="+mn-cs"/>
              </a:defRPr>
            </a:lvl7pPr>
            <a:lvl8pPr marL="3200400" algn="l" defTabSz="914400" rtl="0" eaLnBrk="1" latinLnBrk="0" hangingPunct="1">
              <a:defRPr b="1" kern="1200">
                <a:solidFill>
                  <a:schemeClr val="tx1"/>
                </a:solidFill>
                <a:latin typeface="Arial" pitchFamily="34" charset="0"/>
                <a:ea typeface="MS PGothic" pitchFamily="34" charset="-128"/>
                <a:cs typeface="+mn-cs"/>
              </a:defRPr>
            </a:lvl8pPr>
            <a:lvl9pPr marL="3657600" algn="l" defTabSz="914400" rtl="0" eaLnBrk="1" latinLnBrk="0" hangingPunct="1">
              <a:defRPr b="1" kern="1200">
                <a:solidFill>
                  <a:schemeClr val="tx1"/>
                </a:solidFill>
                <a:latin typeface="Arial" pitchFamily="34" charset="0"/>
                <a:ea typeface="MS PGothic" pitchFamily="34" charset="-128"/>
                <a:cs typeface="+mn-cs"/>
              </a:defRPr>
            </a:lvl9pPr>
          </a:lstStyle>
          <a:p>
            <a:pPr algn="r" eaLnBrk="1" hangingPunct="1"/>
            <a:r>
              <a:rPr lang="en-US" altLang="en-US" sz="1400" b="0" i="1" dirty="0">
                <a:latin typeface="+mj-lt"/>
              </a:rPr>
              <a:t>Le DT, et al. ASCO 2015. Abstract LBA100. </a:t>
            </a: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4365104"/>
            <a:ext cx="4919943" cy="192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377698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00" y="2071291"/>
            <a:ext cx="8962896" cy="4710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p:cNvPicPr>
            <a:picLocks noChangeAspect="1" noChangeArrowheads="1"/>
          </p:cNvPicPr>
          <p:nvPr/>
        </p:nvPicPr>
        <p:blipFill>
          <a:blip r:embed="rId3" cstate="print"/>
          <a:srcRect/>
          <a:stretch>
            <a:fillRect/>
          </a:stretch>
        </p:blipFill>
        <p:spPr bwMode="auto">
          <a:xfrm>
            <a:off x="107504" y="38001"/>
            <a:ext cx="1008063" cy="1374775"/>
          </a:xfrm>
          <a:prstGeom prst="rect">
            <a:avLst/>
          </a:prstGeom>
          <a:noFill/>
          <a:ln w="9525">
            <a:noFill/>
            <a:miter lim="800000"/>
            <a:headEnd/>
            <a:tailEnd/>
          </a:ln>
        </p:spPr>
      </p:pic>
      <p:sp>
        <p:nvSpPr>
          <p:cNvPr id="6" name="Rettangolo 5"/>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 name="CasellaDiTesto 6"/>
          <p:cNvSpPr txBox="1"/>
          <p:nvPr/>
        </p:nvSpPr>
        <p:spPr>
          <a:xfrm>
            <a:off x="1139523" y="548680"/>
            <a:ext cx="7560840" cy="461665"/>
          </a:xfrm>
          <a:prstGeom prst="rect">
            <a:avLst/>
          </a:prstGeom>
          <a:noFill/>
        </p:spPr>
        <p:txBody>
          <a:bodyPr wrap="square" rtlCol="0">
            <a:spAutoFit/>
          </a:bodyPr>
          <a:lstStyle/>
          <a:p>
            <a:r>
              <a:rPr lang="en-US" sz="2400" b="1" dirty="0">
                <a:solidFill>
                  <a:schemeClr val="bg1"/>
                </a:solidFill>
                <a:latin typeface="+mj-lt"/>
              </a:rPr>
              <a:t>Immune Checkpoint Inhibition</a:t>
            </a:r>
            <a:endParaRPr lang="it-IT" sz="2400" dirty="0">
              <a:latin typeface="+mj-lt"/>
            </a:endParaRPr>
          </a:p>
        </p:txBody>
      </p:sp>
      <p:sp>
        <p:nvSpPr>
          <p:cNvPr id="8" name="Rettangolo arrotondato 7"/>
          <p:cNvSpPr/>
          <p:nvPr/>
        </p:nvSpPr>
        <p:spPr>
          <a:xfrm>
            <a:off x="2267744" y="1367455"/>
            <a:ext cx="4176464" cy="722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600" b="1" dirty="0" smtClean="0"/>
              <a:t>KEYNOTE 164 </a:t>
            </a:r>
            <a:r>
              <a:rPr lang="it-IT" sz="2600" b="1" dirty="0" err="1" smtClean="0"/>
              <a:t>phase</a:t>
            </a:r>
            <a:r>
              <a:rPr lang="it-IT" sz="2600" b="1" dirty="0" smtClean="0"/>
              <a:t> II trial</a:t>
            </a:r>
            <a:endParaRPr lang="it-IT" sz="2600" b="1" dirty="0"/>
          </a:p>
        </p:txBody>
      </p:sp>
    </p:spTree>
    <p:extLst>
      <p:ext uri="{BB962C8B-B14F-4D97-AF65-F5344CB8AC3E}">
        <p14:creationId xmlns:p14="http://schemas.microsoft.com/office/powerpoint/2010/main" val="18498575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noChangeArrowheads="1"/>
          </p:cNvPicPr>
          <p:nvPr/>
        </p:nvPicPr>
        <p:blipFill>
          <a:blip r:embed="rId3" cstate="print"/>
          <a:srcRect/>
          <a:stretch>
            <a:fillRect/>
          </a:stretch>
        </p:blipFill>
        <p:spPr bwMode="auto">
          <a:xfrm>
            <a:off x="107504" y="38001"/>
            <a:ext cx="1008063" cy="1374775"/>
          </a:xfrm>
          <a:prstGeom prst="rect">
            <a:avLst/>
          </a:prstGeom>
          <a:noFill/>
          <a:ln w="9525">
            <a:noFill/>
            <a:miter lim="800000"/>
            <a:headEnd/>
            <a:tailEnd/>
          </a:ln>
        </p:spPr>
      </p:pic>
      <p:sp>
        <p:nvSpPr>
          <p:cNvPr id="13" name="Rettangolo 12"/>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 name="Rettangolo arrotondato 2"/>
          <p:cNvSpPr/>
          <p:nvPr/>
        </p:nvSpPr>
        <p:spPr>
          <a:xfrm>
            <a:off x="2555776" y="2852936"/>
            <a:ext cx="3744416" cy="13879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600" b="1" dirty="0" smtClean="0"/>
              <a:t>ONGOING NEW DRUGS DEVELOPMENT</a:t>
            </a:r>
            <a:endParaRPr lang="it-IT" sz="2600" b="1" dirty="0"/>
          </a:p>
        </p:txBody>
      </p:sp>
      <p:sp>
        <p:nvSpPr>
          <p:cNvPr id="4" name="CasellaDiTesto 3"/>
          <p:cNvSpPr txBox="1"/>
          <p:nvPr/>
        </p:nvSpPr>
        <p:spPr>
          <a:xfrm>
            <a:off x="1139523" y="548680"/>
            <a:ext cx="7560840" cy="461665"/>
          </a:xfrm>
          <a:prstGeom prst="rect">
            <a:avLst/>
          </a:prstGeom>
          <a:noFill/>
        </p:spPr>
        <p:txBody>
          <a:bodyPr wrap="square" rtlCol="0">
            <a:spAutoFit/>
          </a:bodyPr>
          <a:lstStyle/>
          <a:p>
            <a:r>
              <a:rPr lang="en-US" sz="2400" b="1" dirty="0" smtClean="0">
                <a:solidFill>
                  <a:schemeClr val="bg1"/>
                </a:solidFill>
                <a:latin typeface="+mj-lt"/>
              </a:rPr>
              <a:t>Immunotherapy in CRC</a:t>
            </a:r>
            <a:endParaRPr lang="it-IT" sz="2400" dirty="0">
              <a:latin typeface="+mj-lt"/>
            </a:endParaRPr>
          </a:p>
        </p:txBody>
      </p:sp>
    </p:spTree>
    <p:extLst>
      <p:ext uri="{BB962C8B-B14F-4D97-AF65-F5344CB8AC3E}">
        <p14:creationId xmlns:p14="http://schemas.microsoft.com/office/powerpoint/2010/main" val="345735345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noChangeArrowheads="1"/>
          </p:cNvPicPr>
          <p:nvPr/>
        </p:nvPicPr>
        <p:blipFill>
          <a:blip r:embed="rId3" cstate="print"/>
          <a:srcRect/>
          <a:stretch>
            <a:fillRect/>
          </a:stretch>
        </p:blipFill>
        <p:spPr bwMode="auto">
          <a:xfrm>
            <a:off x="107504" y="38001"/>
            <a:ext cx="1008063" cy="1374775"/>
          </a:xfrm>
          <a:prstGeom prst="rect">
            <a:avLst/>
          </a:prstGeom>
          <a:noFill/>
          <a:ln w="9525">
            <a:noFill/>
            <a:miter lim="800000"/>
            <a:headEnd/>
            <a:tailEnd/>
          </a:ln>
        </p:spPr>
      </p:pic>
      <p:sp>
        <p:nvSpPr>
          <p:cNvPr id="13" name="Rettangolo 12"/>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 name="CasellaDiTesto 3"/>
          <p:cNvSpPr txBox="1"/>
          <p:nvPr/>
        </p:nvSpPr>
        <p:spPr>
          <a:xfrm>
            <a:off x="1139523" y="548680"/>
            <a:ext cx="7560840" cy="461665"/>
          </a:xfrm>
          <a:prstGeom prst="rect">
            <a:avLst/>
          </a:prstGeom>
          <a:noFill/>
        </p:spPr>
        <p:txBody>
          <a:bodyPr wrap="square" rtlCol="0">
            <a:spAutoFit/>
          </a:bodyPr>
          <a:lstStyle/>
          <a:p>
            <a:r>
              <a:rPr lang="en-US" sz="2400" b="1" dirty="0" smtClean="0">
                <a:solidFill>
                  <a:schemeClr val="bg1"/>
                </a:solidFill>
                <a:latin typeface="+mj-lt"/>
              </a:rPr>
              <a:t>Immunotherapy in CRC</a:t>
            </a:r>
            <a:endParaRPr lang="it-IT" sz="2400" dirty="0">
              <a:latin typeface="+mj-lt"/>
            </a:endParaRPr>
          </a:p>
        </p:txBody>
      </p:sp>
      <p:sp>
        <p:nvSpPr>
          <p:cNvPr id="2" name="Rettangolo 1"/>
          <p:cNvSpPr/>
          <p:nvPr/>
        </p:nvSpPr>
        <p:spPr>
          <a:xfrm>
            <a:off x="315058" y="1772816"/>
            <a:ext cx="8640960" cy="1482094"/>
          </a:xfrm>
          <a:prstGeom prst="rect">
            <a:avLst/>
          </a:prstGeom>
          <a:solidFill>
            <a:schemeClr val="bg1"/>
          </a:solidFill>
          <a:ln>
            <a:solidFill>
              <a:schemeClr val="tx2"/>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2000" b="1" dirty="0" err="1">
                <a:solidFill>
                  <a:schemeClr val="tx2"/>
                </a:solidFill>
                <a:latin typeface="+mj-lt"/>
              </a:rPr>
              <a:t>Bavituximab</a:t>
            </a:r>
            <a:r>
              <a:rPr lang="it-IT" sz="1600" dirty="0">
                <a:solidFill>
                  <a:schemeClr val="tx1"/>
                </a:solidFill>
                <a:latin typeface="+mj-lt"/>
              </a:rPr>
              <a:t> </a:t>
            </a:r>
            <a:r>
              <a:rPr lang="it-IT" sz="1600" u="sng" dirty="0">
                <a:solidFill>
                  <a:schemeClr val="tx1"/>
                </a:solidFill>
                <a:latin typeface="+mj-lt"/>
              </a:rPr>
              <a:t>targets </a:t>
            </a:r>
            <a:r>
              <a:rPr lang="it-IT" sz="1600" u="sng" dirty="0" err="1">
                <a:solidFill>
                  <a:schemeClr val="tx1"/>
                </a:solidFill>
                <a:latin typeface="+mj-lt"/>
              </a:rPr>
              <a:t>phosphatidylserine</a:t>
            </a:r>
            <a:r>
              <a:rPr lang="it-IT" sz="1600" dirty="0">
                <a:solidFill>
                  <a:schemeClr val="tx1"/>
                </a:solidFill>
                <a:latin typeface="+mj-lt"/>
              </a:rPr>
              <a:t>, the </a:t>
            </a:r>
            <a:r>
              <a:rPr lang="it-IT" sz="1600" dirty="0" err="1">
                <a:solidFill>
                  <a:schemeClr val="tx1"/>
                </a:solidFill>
                <a:latin typeface="+mj-lt"/>
              </a:rPr>
              <a:t>predominant</a:t>
            </a:r>
            <a:r>
              <a:rPr lang="it-IT" sz="1600" dirty="0">
                <a:solidFill>
                  <a:schemeClr val="tx1"/>
                </a:solidFill>
                <a:latin typeface="+mj-lt"/>
              </a:rPr>
              <a:t> </a:t>
            </a:r>
            <a:r>
              <a:rPr lang="it-IT" sz="1600" dirty="0" err="1">
                <a:solidFill>
                  <a:schemeClr val="tx1"/>
                </a:solidFill>
                <a:latin typeface="+mj-lt"/>
              </a:rPr>
              <a:t>immunosuppressive</a:t>
            </a:r>
            <a:r>
              <a:rPr lang="it-IT" sz="1600" dirty="0">
                <a:solidFill>
                  <a:schemeClr val="tx1"/>
                </a:solidFill>
                <a:latin typeface="+mj-lt"/>
              </a:rPr>
              <a:t> </a:t>
            </a:r>
            <a:r>
              <a:rPr lang="it-IT" sz="1600" dirty="0" err="1">
                <a:solidFill>
                  <a:schemeClr val="tx1"/>
                </a:solidFill>
                <a:latin typeface="+mj-lt"/>
              </a:rPr>
              <a:t>phospholipid</a:t>
            </a:r>
            <a:r>
              <a:rPr lang="it-IT" sz="1600" dirty="0">
                <a:solidFill>
                  <a:schemeClr val="tx1"/>
                </a:solidFill>
                <a:latin typeface="+mj-lt"/>
              </a:rPr>
              <a:t> </a:t>
            </a:r>
            <a:r>
              <a:rPr lang="it-IT" sz="1600" dirty="0" err="1">
                <a:solidFill>
                  <a:schemeClr val="tx1"/>
                </a:solidFill>
                <a:latin typeface="+mj-lt"/>
              </a:rPr>
              <a:t>exposed</a:t>
            </a:r>
            <a:r>
              <a:rPr lang="it-IT" sz="1600" dirty="0">
                <a:solidFill>
                  <a:schemeClr val="tx1"/>
                </a:solidFill>
                <a:latin typeface="+mj-lt"/>
              </a:rPr>
              <a:t> on </a:t>
            </a:r>
            <a:r>
              <a:rPr lang="it-IT" sz="1600" dirty="0" err="1">
                <a:solidFill>
                  <a:schemeClr val="tx1"/>
                </a:solidFill>
                <a:latin typeface="+mj-lt"/>
              </a:rPr>
              <a:t>tumor</a:t>
            </a:r>
            <a:r>
              <a:rPr lang="it-IT" sz="1600" dirty="0">
                <a:solidFill>
                  <a:schemeClr val="tx1"/>
                </a:solidFill>
                <a:latin typeface="+mj-lt"/>
              </a:rPr>
              <a:t> </a:t>
            </a:r>
            <a:r>
              <a:rPr lang="it-IT" sz="1600" dirty="0" err="1">
                <a:solidFill>
                  <a:schemeClr val="tx1"/>
                </a:solidFill>
                <a:latin typeface="+mj-lt"/>
              </a:rPr>
              <a:t>endothelium</a:t>
            </a:r>
            <a:r>
              <a:rPr lang="it-IT" sz="1600" dirty="0">
                <a:solidFill>
                  <a:schemeClr val="tx1"/>
                </a:solidFill>
                <a:latin typeface="+mj-lt"/>
              </a:rPr>
              <a:t>. In </a:t>
            </a:r>
            <a:r>
              <a:rPr lang="it-IT" sz="1600" dirty="0" err="1">
                <a:solidFill>
                  <a:schemeClr val="tx1"/>
                </a:solidFill>
                <a:latin typeface="+mj-lt"/>
              </a:rPr>
              <a:t>addition</a:t>
            </a:r>
            <a:r>
              <a:rPr lang="it-IT" sz="1600" dirty="0">
                <a:solidFill>
                  <a:schemeClr val="tx1"/>
                </a:solidFill>
                <a:latin typeface="+mj-lt"/>
              </a:rPr>
              <a:t> to </a:t>
            </a:r>
            <a:r>
              <a:rPr lang="it-IT" sz="1600" dirty="0" err="1">
                <a:solidFill>
                  <a:schemeClr val="tx1"/>
                </a:solidFill>
                <a:latin typeface="+mj-lt"/>
              </a:rPr>
              <a:t>blocking</a:t>
            </a:r>
            <a:r>
              <a:rPr lang="it-IT" sz="1600" dirty="0">
                <a:solidFill>
                  <a:schemeClr val="tx1"/>
                </a:solidFill>
                <a:latin typeface="+mj-lt"/>
              </a:rPr>
              <a:t> </a:t>
            </a:r>
            <a:r>
              <a:rPr lang="it-IT" sz="1600" dirty="0" err="1">
                <a:solidFill>
                  <a:schemeClr val="tx1"/>
                </a:solidFill>
                <a:latin typeface="+mj-lt"/>
              </a:rPr>
              <a:t>vasculogenesis</a:t>
            </a:r>
            <a:r>
              <a:rPr lang="it-IT" sz="1600" dirty="0">
                <a:solidFill>
                  <a:schemeClr val="tx1"/>
                </a:solidFill>
                <a:latin typeface="+mj-lt"/>
              </a:rPr>
              <a:t>, </a:t>
            </a:r>
            <a:r>
              <a:rPr lang="it-IT" sz="1600" dirty="0" err="1">
                <a:solidFill>
                  <a:schemeClr val="tx1"/>
                </a:solidFill>
                <a:latin typeface="+mj-lt"/>
              </a:rPr>
              <a:t>bavituximab</a:t>
            </a:r>
            <a:r>
              <a:rPr lang="it-IT" sz="1600" dirty="0">
                <a:solidFill>
                  <a:schemeClr val="tx1"/>
                </a:solidFill>
                <a:latin typeface="+mj-lt"/>
              </a:rPr>
              <a:t> </a:t>
            </a:r>
            <a:r>
              <a:rPr lang="it-IT" sz="1600" dirty="0" err="1">
                <a:solidFill>
                  <a:schemeClr val="tx1"/>
                </a:solidFill>
                <a:latin typeface="+mj-lt"/>
              </a:rPr>
              <a:t>repositions</a:t>
            </a:r>
            <a:r>
              <a:rPr lang="it-IT" sz="1600" dirty="0">
                <a:solidFill>
                  <a:schemeClr val="tx1"/>
                </a:solidFill>
                <a:latin typeface="+mj-lt"/>
              </a:rPr>
              <a:t> </a:t>
            </a:r>
            <a:r>
              <a:rPr lang="it-IT" sz="1600" u="sng" dirty="0" err="1">
                <a:solidFill>
                  <a:schemeClr val="tx1"/>
                </a:solidFill>
                <a:latin typeface="+mj-lt"/>
              </a:rPr>
              <a:t>macrophages</a:t>
            </a:r>
            <a:r>
              <a:rPr lang="it-IT" sz="1600" u="sng" dirty="0">
                <a:solidFill>
                  <a:schemeClr val="tx1"/>
                </a:solidFill>
                <a:latin typeface="+mj-lt"/>
              </a:rPr>
              <a:t> from the M2 to the M1 </a:t>
            </a:r>
            <a:r>
              <a:rPr lang="it-IT" sz="1600" u="sng" dirty="0" err="1">
                <a:solidFill>
                  <a:schemeClr val="tx1"/>
                </a:solidFill>
                <a:latin typeface="+mj-lt"/>
              </a:rPr>
              <a:t>phenotype</a:t>
            </a:r>
            <a:r>
              <a:rPr lang="it-IT" sz="1600" dirty="0">
                <a:solidFill>
                  <a:schemeClr val="tx1"/>
                </a:solidFill>
                <a:latin typeface="+mj-lt"/>
              </a:rPr>
              <a:t>, </a:t>
            </a:r>
            <a:r>
              <a:rPr lang="it-IT" sz="1600" dirty="0" err="1">
                <a:solidFill>
                  <a:schemeClr val="tx1"/>
                </a:solidFill>
                <a:latin typeface="+mj-lt"/>
              </a:rPr>
              <a:t>promoting</a:t>
            </a:r>
            <a:r>
              <a:rPr lang="it-IT" sz="1600" dirty="0">
                <a:solidFill>
                  <a:schemeClr val="tx1"/>
                </a:solidFill>
                <a:latin typeface="+mj-lt"/>
              </a:rPr>
              <a:t> </a:t>
            </a:r>
            <a:r>
              <a:rPr lang="it-IT" sz="1600" dirty="0" err="1">
                <a:solidFill>
                  <a:schemeClr val="tx1"/>
                </a:solidFill>
                <a:latin typeface="+mj-lt"/>
              </a:rPr>
              <a:t>dendritic</a:t>
            </a:r>
            <a:r>
              <a:rPr lang="it-IT" sz="1600" dirty="0">
                <a:solidFill>
                  <a:schemeClr val="tx1"/>
                </a:solidFill>
                <a:latin typeface="+mj-lt"/>
              </a:rPr>
              <a:t> </a:t>
            </a:r>
            <a:r>
              <a:rPr lang="it-IT" sz="1600" dirty="0" err="1">
                <a:solidFill>
                  <a:schemeClr val="tx1"/>
                </a:solidFill>
                <a:latin typeface="+mj-lt"/>
              </a:rPr>
              <a:t>cell</a:t>
            </a:r>
            <a:r>
              <a:rPr lang="it-IT" sz="1600" dirty="0">
                <a:solidFill>
                  <a:schemeClr val="tx1"/>
                </a:solidFill>
                <a:latin typeface="+mj-lt"/>
              </a:rPr>
              <a:t> and </a:t>
            </a:r>
            <a:r>
              <a:rPr lang="it-IT" sz="1600" dirty="0" err="1">
                <a:solidFill>
                  <a:schemeClr val="tx1"/>
                </a:solidFill>
                <a:latin typeface="+mj-lt"/>
              </a:rPr>
              <a:t>cytotoxic</a:t>
            </a:r>
            <a:r>
              <a:rPr lang="it-IT" sz="1600" dirty="0">
                <a:solidFill>
                  <a:schemeClr val="tx1"/>
                </a:solidFill>
                <a:latin typeface="+mj-lt"/>
              </a:rPr>
              <a:t> T-</a:t>
            </a:r>
            <a:r>
              <a:rPr lang="it-IT" sz="1600" dirty="0" err="1">
                <a:solidFill>
                  <a:schemeClr val="tx1"/>
                </a:solidFill>
                <a:latin typeface="+mj-lt"/>
              </a:rPr>
              <a:t>cell</a:t>
            </a:r>
            <a:r>
              <a:rPr lang="it-IT" sz="1600" dirty="0">
                <a:solidFill>
                  <a:schemeClr val="tx1"/>
                </a:solidFill>
                <a:latin typeface="+mj-lt"/>
              </a:rPr>
              <a:t> </a:t>
            </a:r>
            <a:r>
              <a:rPr lang="it-IT" sz="1600" dirty="0" err="1">
                <a:solidFill>
                  <a:schemeClr val="tx1"/>
                </a:solidFill>
                <a:latin typeface="+mj-lt"/>
              </a:rPr>
              <a:t>activation</a:t>
            </a:r>
            <a:r>
              <a:rPr lang="it-IT" sz="1600" dirty="0">
                <a:solidFill>
                  <a:schemeClr val="tx1"/>
                </a:solidFill>
                <a:latin typeface="+mj-lt"/>
              </a:rPr>
              <a:t>. </a:t>
            </a:r>
            <a:endParaRPr lang="it-IT" sz="1600" dirty="0" smtClean="0">
              <a:solidFill>
                <a:schemeClr val="tx1"/>
              </a:solidFill>
              <a:latin typeface="+mj-lt"/>
            </a:endParaRPr>
          </a:p>
          <a:p>
            <a:pPr algn="just"/>
            <a:r>
              <a:rPr lang="it-IT" sz="1600" dirty="0" smtClean="0">
                <a:solidFill>
                  <a:schemeClr val="tx1"/>
                </a:solidFill>
                <a:latin typeface="+mj-lt"/>
                <a:sym typeface="Wingdings" panose="05000000000000000000" pitchFamily="2" charset="2"/>
              </a:rPr>
              <a:t> </a:t>
            </a:r>
            <a:r>
              <a:rPr lang="it-IT" sz="1600" dirty="0" err="1" smtClean="0">
                <a:solidFill>
                  <a:schemeClr val="tx1"/>
                </a:solidFill>
                <a:latin typeface="+mj-lt"/>
              </a:rPr>
              <a:t>It</a:t>
            </a:r>
            <a:r>
              <a:rPr lang="it-IT" sz="1600" dirty="0" smtClean="0">
                <a:solidFill>
                  <a:schemeClr val="tx1"/>
                </a:solidFill>
                <a:latin typeface="+mj-lt"/>
              </a:rPr>
              <a:t> </a:t>
            </a:r>
            <a:r>
              <a:rPr lang="it-IT" sz="1600" dirty="0" err="1">
                <a:solidFill>
                  <a:schemeClr val="tx1"/>
                </a:solidFill>
                <a:latin typeface="+mj-lt"/>
              </a:rPr>
              <a:t>is</a:t>
            </a:r>
            <a:r>
              <a:rPr lang="it-IT" sz="1600" dirty="0">
                <a:solidFill>
                  <a:schemeClr val="tx1"/>
                </a:solidFill>
                <a:latin typeface="+mj-lt"/>
              </a:rPr>
              <a:t> </a:t>
            </a:r>
            <a:r>
              <a:rPr lang="it-IT" sz="1600" dirty="0" err="1">
                <a:solidFill>
                  <a:schemeClr val="tx1"/>
                </a:solidFill>
                <a:latin typeface="+mj-lt"/>
              </a:rPr>
              <a:t>currently</a:t>
            </a:r>
            <a:r>
              <a:rPr lang="it-IT" sz="1600" dirty="0">
                <a:solidFill>
                  <a:schemeClr val="tx1"/>
                </a:solidFill>
                <a:latin typeface="+mj-lt"/>
              </a:rPr>
              <a:t> in </a:t>
            </a:r>
            <a:r>
              <a:rPr lang="it-IT" sz="1600" b="1" dirty="0" err="1">
                <a:solidFill>
                  <a:schemeClr val="tx1"/>
                </a:solidFill>
                <a:latin typeface="+mj-lt"/>
              </a:rPr>
              <a:t>phase</a:t>
            </a:r>
            <a:r>
              <a:rPr lang="it-IT" sz="1600" b="1" dirty="0">
                <a:solidFill>
                  <a:schemeClr val="tx1"/>
                </a:solidFill>
                <a:latin typeface="+mj-lt"/>
              </a:rPr>
              <a:t> I</a:t>
            </a:r>
            <a:r>
              <a:rPr lang="it-IT" sz="1600" dirty="0">
                <a:solidFill>
                  <a:schemeClr val="tx1"/>
                </a:solidFill>
                <a:latin typeface="+mj-lt"/>
              </a:rPr>
              <a:t> </a:t>
            </a:r>
            <a:r>
              <a:rPr lang="it-IT" sz="1600" dirty="0" err="1">
                <a:solidFill>
                  <a:schemeClr val="tx1"/>
                </a:solidFill>
                <a:latin typeface="+mj-lt"/>
              </a:rPr>
              <a:t>testing</a:t>
            </a:r>
            <a:r>
              <a:rPr lang="it-IT" sz="1600" dirty="0">
                <a:solidFill>
                  <a:schemeClr val="tx1"/>
                </a:solidFill>
                <a:latin typeface="+mj-lt"/>
              </a:rPr>
              <a:t> </a:t>
            </a:r>
            <a:r>
              <a:rPr lang="it-IT" sz="1600" dirty="0" err="1">
                <a:solidFill>
                  <a:schemeClr val="tx1"/>
                </a:solidFill>
                <a:latin typeface="+mj-lt"/>
              </a:rPr>
              <a:t>as</a:t>
            </a:r>
            <a:r>
              <a:rPr lang="it-IT" sz="1600" dirty="0">
                <a:solidFill>
                  <a:schemeClr val="tx1"/>
                </a:solidFill>
                <a:latin typeface="+mj-lt"/>
              </a:rPr>
              <a:t> an </a:t>
            </a:r>
            <a:r>
              <a:rPr lang="it-IT" sz="1600" dirty="0" err="1">
                <a:solidFill>
                  <a:schemeClr val="tx1"/>
                </a:solidFill>
                <a:latin typeface="+mj-lt"/>
              </a:rPr>
              <a:t>adjunct</a:t>
            </a:r>
            <a:r>
              <a:rPr lang="it-IT" sz="1600" dirty="0">
                <a:solidFill>
                  <a:schemeClr val="tx1"/>
                </a:solidFill>
                <a:latin typeface="+mj-lt"/>
              </a:rPr>
              <a:t> to </a:t>
            </a:r>
            <a:r>
              <a:rPr lang="it-IT" sz="1600" dirty="0" err="1">
                <a:solidFill>
                  <a:schemeClr val="tx1"/>
                </a:solidFill>
                <a:latin typeface="+mj-lt"/>
              </a:rPr>
              <a:t>capecitabine</a:t>
            </a:r>
            <a:r>
              <a:rPr lang="it-IT" sz="1600" dirty="0">
                <a:solidFill>
                  <a:schemeClr val="tx1"/>
                </a:solidFill>
                <a:latin typeface="+mj-lt"/>
              </a:rPr>
              <a:t> and </a:t>
            </a:r>
            <a:r>
              <a:rPr lang="it-IT" sz="1600" dirty="0" err="1">
                <a:solidFill>
                  <a:schemeClr val="tx1"/>
                </a:solidFill>
                <a:latin typeface="+mj-lt"/>
              </a:rPr>
              <a:t>radiation</a:t>
            </a:r>
            <a:r>
              <a:rPr lang="it-IT" sz="1600" dirty="0">
                <a:solidFill>
                  <a:schemeClr val="tx1"/>
                </a:solidFill>
                <a:latin typeface="+mj-lt"/>
              </a:rPr>
              <a:t> in </a:t>
            </a:r>
            <a:r>
              <a:rPr lang="it-IT" sz="1600" dirty="0" err="1">
                <a:solidFill>
                  <a:schemeClr val="tx1"/>
                </a:solidFill>
                <a:latin typeface="+mj-lt"/>
              </a:rPr>
              <a:t>patients</a:t>
            </a:r>
            <a:r>
              <a:rPr lang="it-IT" sz="1600" dirty="0">
                <a:solidFill>
                  <a:schemeClr val="tx1"/>
                </a:solidFill>
                <a:latin typeface="+mj-lt"/>
              </a:rPr>
              <a:t> with </a:t>
            </a:r>
            <a:r>
              <a:rPr lang="it-IT" sz="1600" dirty="0" err="1">
                <a:solidFill>
                  <a:schemeClr val="tx1"/>
                </a:solidFill>
                <a:latin typeface="+mj-lt"/>
              </a:rPr>
              <a:t>localized</a:t>
            </a:r>
            <a:r>
              <a:rPr lang="it-IT" sz="1600" dirty="0">
                <a:solidFill>
                  <a:schemeClr val="tx1"/>
                </a:solidFill>
                <a:latin typeface="+mj-lt"/>
              </a:rPr>
              <a:t> </a:t>
            </a:r>
            <a:r>
              <a:rPr lang="it-IT" sz="1600" dirty="0" err="1">
                <a:solidFill>
                  <a:schemeClr val="tx1"/>
                </a:solidFill>
                <a:latin typeface="+mj-lt"/>
              </a:rPr>
              <a:t>rectal</a:t>
            </a:r>
            <a:r>
              <a:rPr lang="it-IT" sz="1600" dirty="0">
                <a:solidFill>
                  <a:schemeClr val="tx1"/>
                </a:solidFill>
                <a:latin typeface="+mj-lt"/>
              </a:rPr>
              <a:t> </a:t>
            </a:r>
            <a:r>
              <a:rPr lang="it-IT" sz="1600" dirty="0" err="1">
                <a:solidFill>
                  <a:schemeClr val="tx1"/>
                </a:solidFill>
                <a:latin typeface="+mj-lt"/>
              </a:rPr>
              <a:t>cancer</a:t>
            </a:r>
            <a:r>
              <a:rPr lang="it-IT" sz="1600" dirty="0">
                <a:solidFill>
                  <a:schemeClr val="tx1"/>
                </a:solidFill>
                <a:latin typeface="+mj-lt"/>
              </a:rPr>
              <a:t> </a:t>
            </a:r>
            <a:r>
              <a:rPr lang="it-IT" sz="1400" i="1" dirty="0">
                <a:solidFill>
                  <a:schemeClr val="tx1"/>
                </a:solidFill>
                <a:latin typeface="+mj-lt"/>
              </a:rPr>
              <a:t>(NCT01634685) </a:t>
            </a:r>
          </a:p>
        </p:txBody>
      </p:sp>
      <p:sp>
        <p:nvSpPr>
          <p:cNvPr id="7" name="Rettangolo 6"/>
          <p:cNvSpPr/>
          <p:nvPr/>
        </p:nvSpPr>
        <p:spPr>
          <a:xfrm>
            <a:off x="302262" y="3753036"/>
            <a:ext cx="8640960" cy="792088"/>
          </a:xfrm>
          <a:prstGeom prst="rect">
            <a:avLst/>
          </a:prstGeom>
          <a:solidFill>
            <a:schemeClr val="bg1"/>
          </a:solidFill>
          <a:ln>
            <a:solidFill>
              <a:schemeClr val="tx2"/>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err="1">
                <a:solidFill>
                  <a:schemeClr val="tx2"/>
                </a:solidFill>
                <a:latin typeface="+mj-lt"/>
              </a:rPr>
              <a:t>Urelu-mab</a:t>
            </a:r>
            <a:r>
              <a:rPr lang="en-US" sz="2000" b="1" dirty="0">
                <a:solidFill>
                  <a:schemeClr val="tx2"/>
                </a:solidFill>
                <a:latin typeface="+mj-lt"/>
              </a:rPr>
              <a:t>, </a:t>
            </a:r>
            <a:r>
              <a:rPr lang="en-US" sz="1600" dirty="0">
                <a:solidFill>
                  <a:schemeClr val="tx1"/>
                </a:solidFill>
                <a:latin typeface="+mj-lt"/>
              </a:rPr>
              <a:t>currently in </a:t>
            </a:r>
            <a:r>
              <a:rPr lang="en-US" sz="1600" b="1" dirty="0">
                <a:solidFill>
                  <a:schemeClr val="tx1"/>
                </a:solidFill>
                <a:latin typeface="+mj-lt"/>
              </a:rPr>
              <a:t>phase I </a:t>
            </a:r>
            <a:r>
              <a:rPr lang="en-US" sz="1600" dirty="0">
                <a:solidFill>
                  <a:schemeClr val="tx1"/>
                </a:solidFill>
                <a:latin typeface="+mj-lt"/>
              </a:rPr>
              <a:t>development </a:t>
            </a:r>
            <a:r>
              <a:rPr lang="en-US" sz="1600" i="1" dirty="0">
                <a:solidFill>
                  <a:schemeClr val="tx1"/>
                </a:solidFill>
                <a:latin typeface="+mj-lt"/>
              </a:rPr>
              <a:t>(NCT02110082), </a:t>
            </a:r>
            <a:r>
              <a:rPr lang="en-US" sz="1600" dirty="0">
                <a:solidFill>
                  <a:schemeClr val="tx1"/>
                </a:solidFill>
                <a:latin typeface="+mj-lt"/>
              </a:rPr>
              <a:t>is a monoclonal agonistic antibody </a:t>
            </a:r>
            <a:r>
              <a:rPr lang="en-US" sz="1600" u="sng" dirty="0">
                <a:solidFill>
                  <a:schemeClr val="tx1"/>
                </a:solidFill>
                <a:latin typeface="+mj-lt"/>
              </a:rPr>
              <a:t>toward CD137</a:t>
            </a:r>
            <a:r>
              <a:rPr lang="en-US" sz="1600" dirty="0">
                <a:solidFill>
                  <a:schemeClr val="tx1"/>
                </a:solidFill>
                <a:latin typeface="+mj-lt"/>
              </a:rPr>
              <a:t>, which is a co-stimulatory molecule expressed on activated NK and memory T </a:t>
            </a:r>
            <a:r>
              <a:rPr lang="en-US" sz="1600" dirty="0" err="1" smtClean="0">
                <a:solidFill>
                  <a:schemeClr val="tx1"/>
                </a:solidFill>
                <a:latin typeface="+mj-lt"/>
              </a:rPr>
              <a:t>cells.V</a:t>
            </a:r>
            <a:endParaRPr lang="it-IT" sz="1600" i="1" dirty="0">
              <a:solidFill>
                <a:schemeClr val="tx1"/>
              </a:solidFill>
              <a:latin typeface="+mj-lt"/>
            </a:endParaRPr>
          </a:p>
        </p:txBody>
      </p:sp>
      <p:sp>
        <p:nvSpPr>
          <p:cNvPr id="8" name="Rettangolo 7"/>
          <p:cNvSpPr/>
          <p:nvPr/>
        </p:nvSpPr>
        <p:spPr>
          <a:xfrm>
            <a:off x="349059" y="5157192"/>
            <a:ext cx="8640960" cy="1152128"/>
          </a:xfrm>
          <a:prstGeom prst="rect">
            <a:avLst/>
          </a:prstGeom>
          <a:solidFill>
            <a:schemeClr val="bg1"/>
          </a:solidFill>
          <a:ln>
            <a:solidFill>
              <a:schemeClr val="tx2"/>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err="1">
                <a:solidFill>
                  <a:schemeClr val="tx2"/>
                </a:solidFill>
                <a:latin typeface="+mj-lt"/>
              </a:rPr>
              <a:t>Ensituximab</a:t>
            </a:r>
            <a:r>
              <a:rPr lang="en-US" sz="2000" b="1" dirty="0">
                <a:solidFill>
                  <a:schemeClr val="tx2"/>
                </a:solidFill>
                <a:latin typeface="+mj-lt"/>
              </a:rPr>
              <a:t> </a:t>
            </a:r>
            <a:r>
              <a:rPr lang="en-US" sz="1600" dirty="0">
                <a:solidFill>
                  <a:schemeClr val="tx1"/>
                </a:solidFill>
                <a:latin typeface="+mj-lt"/>
              </a:rPr>
              <a:t>(NPC-1C), a chimeric antibody that </a:t>
            </a:r>
            <a:r>
              <a:rPr lang="en-US" sz="1600" u="sng" dirty="0">
                <a:solidFill>
                  <a:schemeClr val="tx1"/>
                </a:solidFill>
                <a:latin typeface="+mj-lt"/>
              </a:rPr>
              <a:t>promotes antibody-dependent cell mediated toxicity, is directed against the MUC5AC-related antigen</a:t>
            </a:r>
            <a:r>
              <a:rPr lang="en-US" sz="1600" dirty="0">
                <a:solidFill>
                  <a:schemeClr val="tx1"/>
                </a:solidFill>
                <a:latin typeface="+mj-lt"/>
              </a:rPr>
              <a:t>, which mediates mucosal immunity. Initial results of a phase I/II trial have been encouraging, with a median overall survival of 10.2 months in patients with CRC whose disease progressed on at least two lines of therapy </a:t>
            </a:r>
            <a:r>
              <a:rPr lang="en-US" sz="1400" i="1" dirty="0">
                <a:solidFill>
                  <a:schemeClr val="tx1"/>
                </a:solidFill>
                <a:latin typeface="+mj-lt"/>
              </a:rPr>
              <a:t>(NCT01040000</a:t>
            </a:r>
            <a:r>
              <a:rPr lang="en-US" sz="1400" i="1" dirty="0" smtClean="0">
                <a:solidFill>
                  <a:schemeClr val="tx1"/>
                </a:solidFill>
                <a:latin typeface="+mj-lt"/>
              </a:rPr>
              <a:t>)</a:t>
            </a:r>
            <a:r>
              <a:rPr lang="en-US" sz="1600" dirty="0" smtClean="0">
                <a:solidFill>
                  <a:schemeClr val="tx1"/>
                </a:solidFill>
                <a:latin typeface="+mj-lt"/>
              </a:rPr>
              <a:t>.</a:t>
            </a:r>
          </a:p>
        </p:txBody>
      </p:sp>
    </p:spTree>
    <p:extLst>
      <p:ext uri="{BB962C8B-B14F-4D97-AF65-F5344CB8AC3E}">
        <p14:creationId xmlns:p14="http://schemas.microsoft.com/office/powerpoint/2010/main" val="635530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2" cstate="print"/>
          <a:srcRect/>
          <a:stretch>
            <a:fillRect/>
          </a:stretch>
        </p:blipFill>
        <p:spPr bwMode="auto">
          <a:xfrm>
            <a:off x="107504" y="38001"/>
            <a:ext cx="1008063" cy="1374775"/>
          </a:xfrm>
          <a:prstGeom prst="rect">
            <a:avLst/>
          </a:prstGeom>
          <a:noFill/>
          <a:ln w="9525">
            <a:noFill/>
            <a:miter lim="800000"/>
            <a:headEnd/>
            <a:tailEnd/>
          </a:ln>
        </p:spPr>
      </p:pic>
      <p:sp>
        <p:nvSpPr>
          <p:cNvPr id="6" name="Rettangolo 5"/>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 name="CasellaDiTesto 6"/>
          <p:cNvSpPr txBox="1"/>
          <p:nvPr/>
        </p:nvSpPr>
        <p:spPr>
          <a:xfrm>
            <a:off x="1139523" y="548680"/>
            <a:ext cx="7560840" cy="461665"/>
          </a:xfrm>
          <a:prstGeom prst="rect">
            <a:avLst/>
          </a:prstGeom>
          <a:noFill/>
        </p:spPr>
        <p:txBody>
          <a:bodyPr wrap="square" rtlCol="0">
            <a:spAutoFit/>
          </a:bodyPr>
          <a:lstStyle/>
          <a:p>
            <a:r>
              <a:rPr lang="en-US" sz="2400" b="1" dirty="0" smtClean="0">
                <a:solidFill>
                  <a:schemeClr val="bg1"/>
                </a:solidFill>
                <a:latin typeface="+mj-lt"/>
              </a:rPr>
              <a:t>Lesson from gastric cancer</a:t>
            </a:r>
            <a:endParaRPr lang="it-IT" sz="2400" dirty="0">
              <a:latin typeface="+mj-lt"/>
            </a:endParaRPr>
          </a:p>
        </p:txBody>
      </p:sp>
      <p:sp>
        <p:nvSpPr>
          <p:cNvPr id="9" name="Rettangolo arrotondato 8"/>
          <p:cNvSpPr/>
          <p:nvPr/>
        </p:nvSpPr>
        <p:spPr>
          <a:xfrm>
            <a:off x="2771800" y="3049154"/>
            <a:ext cx="3371959" cy="722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600" b="1" dirty="0" smtClean="0"/>
              <a:t>HER2</a:t>
            </a:r>
            <a:endParaRPr lang="it-IT" sz="2600" b="1" dirty="0"/>
          </a:p>
        </p:txBody>
      </p:sp>
    </p:spTree>
    <p:extLst>
      <p:ext uri="{BB962C8B-B14F-4D97-AF65-F5344CB8AC3E}">
        <p14:creationId xmlns:p14="http://schemas.microsoft.com/office/powerpoint/2010/main" val="40644104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2" cstate="print"/>
          <a:srcRect/>
          <a:stretch>
            <a:fillRect/>
          </a:stretch>
        </p:blipFill>
        <p:spPr bwMode="auto">
          <a:xfrm>
            <a:off x="107504" y="38001"/>
            <a:ext cx="1008063" cy="1374775"/>
          </a:xfrm>
          <a:prstGeom prst="rect">
            <a:avLst/>
          </a:prstGeom>
          <a:noFill/>
          <a:ln w="9525">
            <a:noFill/>
            <a:miter lim="800000"/>
            <a:headEnd/>
            <a:tailEnd/>
          </a:ln>
        </p:spPr>
      </p:pic>
      <p:sp>
        <p:nvSpPr>
          <p:cNvPr id="6" name="Rettangolo 5"/>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 name="CasellaDiTesto 6"/>
          <p:cNvSpPr txBox="1"/>
          <p:nvPr/>
        </p:nvSpPr>
        <p:spPr>
          <a:xfrm>
            <a:off x="1139523" y="548680"/>
            <a:ext cx="7560840" cy="461665"/>
          </a:xfrm>
          <a:prstGeom prst="rect">
            <a:avLst/>
          </a:prstGeom>
          <a:noFill/>
        </p:spPr>
        <p:txBody>
          <a:bodyPr wrap="square" rtlCol="0">
            <a:spAutoFit/>
          </a:bodyPr>
          <a:lstStyle/>
          <a:p>
            <a:r>
              <a:rPr lang="en-US" sz="2400" b="1" dirty="0" smtClean="0">
                <a:solidFill>
                  <a:schemeClr val="bg1"/>
                </a:solidFill>
                <a:latin typeface="+mj-lt"/>
              </a:rPr>
              <a:t>HER2</a:t>
            </a:r>
            <a:endParaRPr lang="it-IT" sz="2400" dirty="0">
              <a:latin typeface="+mj-lt"/>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505" y="1268760"/>
            <a:ext cx="6507005" cy="3669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990414" y="5485874"/>
            <a:ext cx="7344816" cy="369332"/>
          </a:xfrm>
          <a:prstGeom prst="rect">
            <a:avLst/>
          </a:prstGeom>
          <a:noFill/>
        </p:spPr>
        <p:txBody>
          <a:bodyPr wrap="square" rtlCol="0">
            <a:spAutoFit/>
          </a:bodyPr>
          <a:lstStyle/>
          <a:p>
            <a:pPr marL="285750" indent="-285750">
              <a:buBlip>
                <a:blip r:embed="rId4"/>
              </a:buBlip>
            </a:pPr>
            <a:r>
              <a:rPr lang="it-IT" b="1" dirty="0" smtClean="0">
                <a:solidFill>
                  <a:schemeClr val="tx2"/>
                </a:solidFill>
                <a:latin typeface="+mj-lt"/>
              </a:rPr>
              <a:t>5,4%</a:t>
            </a:r>
            <a:r>
              <a:rPr lang="it-IT" dirty="0" smtClean="0">
                <a:latin typeface="+mj-lt"/>
              </a:rPr>
              <a:t> of </a:t>
            </a:r>
            <a:r>
              <a:rPr lang="it-IT" dirty="0" err="1" smtClean="0">
                <a:latin typeface="+mj-lt"/>
              </a:rPr>
              <a:t>metastatic</a:t>
            </a:r>
            <a:r>
              <a:rPr lang="it-IT" dirty="0" smtClean="0">
                <a:latin typeface="+mj-lt"/>
              </a:rPr>
              <a:t> </a:t>
            </a:r>
            <a:r>
              <a:rPr lang="it-IT" dirty="0" err="1" smtClean="0">
                <a:latin typeface="+mj-lt"/>
              </a:rPr>
              <a:t>CRCs</a:t>
            </a:r>
            <a:r>
              <a:rPr lang="it-IT" dirty="0" smtClean="0">
                <a:latin typeface="+mj-lt"/>
              </a:rPr>
              <a:t> </a:t>
            </a:r>
            <a:r>
              <a:rPr lang="it-IT" dirty="0" err="1" smtClean="0">
                <a:latin typeface="+mj-lt"/>
              </a:rPr>
              <a:t>have</a:t>
            </a:r>
            <a:r>
              <a:rPr lang="it-IT" dirty="0" smtClean="0">
                <a:latin typeface="+mj-lt"/>
              </a:rPr>
              <a:t> HER2 </a:t>
            </a:r>
            <a:r>
              <a:rPr lang="it-IT" dirty="0" err="1" smtClean="0">
                <a:latin typeface="+mj-lt"/>
              </a:rPr>
              <a:t>amplification</a:t>
            </a:r>
            <a:endParaRPr lang="it-IT" dirty="0">
              <a:latin typeface="+mj-lt"/>
            </a:endParaRPr>
          </a:p>
        </p:txBody>
      </p:sp>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4963810"/>
            <a:ext cx="1751330" cy="1782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406733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391" y="1441974"/>
            <a:ext cx="7935972" cy="2551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p:cNvPicPr>
            <a:picLocks noChangeAspect="1" noChangeArrowheads="1"/>
          </p:cNvPicPr>
          <p:nvPr/>
        </p:nvPicPr>
        <p:blipFill>
          <a:blip r:embed="rId3" cstate="print"/>
          <a:srcRect/>
          <a:stretch>
            <a:fillRect/>
          </a:stretch>
        </p:blipFill>
        <p:spPr bwMode="auto">
          <a:xfrm>
            <a:off x="107504" y="38001"/>
            <a:ext cx="1008063" cy="1374775"/>
          </a:xfrm>
          <a:prstGeom prst="rect">
            <a:avLst/>
          </a:prstGeom>
          <a:noFill/>
          <a:ln w="9525">
            <a:noFill/>
            <a:miter lim="800000"/>
            <a:headEnd/>
            <a:tailEnd/>
          </a:ln>
        </p:spPr>
      </p:pic>
      <p:sp>
        <p:nvSpPr>
          <p:cNvPr id="6" name="Rettangolo 5"/>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 name="CasellaDiTesto 6"/>
          <p:cNvSpPr txBox="1"/>
          <p:nvPr/>
        </p:nvSpPr>
        <p:spPr>
          <a:xfrm>
            <a:off x="1139523" y="548680"/>
            <a:ext cx="7560840" cy="461665"/>
          </a:xfrm>
          <a:prstGeom prst="rect">
            <a:avLst/>
          </a:prstGeom>
          <a:noFill/>
        </p:spPr>
        <p:txBody>
          <a:bodyPr wrap="square" rtlCol="0">
            <a:spAutoFit/>
          </a:bodyPr>
          <a:lstStyle/>
          <a:p>
            <a:r>
              <a:rPr lang="en-US" sz="2400" b="1" dirty="0" smtClean="0">
                <a:solidFill>
                  <a:schemeClr val="bg1"/>
                </a:solidFill>
                <a:latin typeface="+mj-lt"/>
              </a:rPr>
              <a:t>HER2</a:t>
            </a:r>
            <a:endParaRPr lang="it-IT" sz="2400" dirty="0">
              <a:latin typeface="+mj-lt"/>
            </a:endParaRPr>
          </a:p>
        </p:txBody>
      </p:sp>
      <p:sp>
        <p:nvSpPr>
          <p:cNvPr id="4" name="Rettangolo 3"/>
          <p:cNvSpPr/>
          <p:nvPr/>
        </p:nvSpPr>
        <p:spPr>
          <a:xfrm>
            <a:off x="620505" y="4293096"/>
            <a:ext cx="7407879" cy="2031325"/>
          </a:xfrm>
          <a:prstGeom prst="rect">
            <a:avLst/>
          </a:prstGeom>
        </p:spPr>
        <p:txBody>
          <a:bodyPr wrap="square">
            <a:spAutoFit/>
          </a:bodyPr>
          <a:lstStyle/>
          <a:p>
            <a:pPr marL="285750" indent="-285750">
              <a:buBlip>
                <a:blip r:embed="rId4"/>
              </a:buBlip>
            </a:pPr>
            <a:r>
              <a:rPr lang="it-IT" dirty="0" smtClean="0">
                <a:latin typeface="+mj-lt"/>
              </a:rPr>
              <a:t>More </a:t>
            </a:r>
            <a:r>
              <a:rPr lang="it-IT" dirty="0" err="1" smtClean="0">
                <a:latin typeface="+mj-lt"/>
              </a:rPr>
              <a:t>than</a:t>
            </a:r>
            <a:r>
              <a:rPr lang="it-IT" dirty="0" smtClean="0">
                <a:latin typeface="+mj-lt"/>
              </a:rPr>
              <a:t> </a:t>
            </a:r>
            <a:r>
              <a:rPr lang="it-IT" b="1" dirty="0" smtClean="0">
                <a:solidFill>
                  <a:schemeClr val="tx2"/>
                </a:solidFill>
                <a:latin typeface="+mj-lt"/>
              </a:rPr>
              <a:t>900</a:t>
            </a:r>
            <a:r>
              <a:rPr lang="it-IT" b="1" dirty="0" smtClean="0">
                <a:latin typeface="+mj-lt"/>
              </a:rPr>
              <a:t> </a:t>
            </a:r>
            <a:r>
              <a:rPr lang="it-IT" dirty="0" err="1" smtClean="0">
                <a:latin typeface="+mj-lt"/>
              </a:rPr>
              <a:t>patients</a:t>
            </a:r>
            <a:r>
              <a:rPr lang="it-IT" b="1" dirty="0" smtClean="0">
                <a:latin typeface="+mj-lt"/>
              </a:rPr>
              <a:t> </a:t>
            </a:r>
            <a:r>
              <a:rPr lang="it-IT" dirty="0" err="1" smtClean="0">
                <a:latin typeface="+mj-lt"/>
              </a:rPr>
              <a:t>were</a:t>
            </a:r>
            <a:r>
              <a:rPr lang="it-IT" dirty="0" smtClean="0">
                <a:latin typeface="+mj-lt"/>
              </a:rPr>
              <a:t> </a:t>
            </a:r>
            <a:r>
              <a:rPr lang="it-IT" b="1" dirty="0" err="1" smtClean="0">
                <a:latin typeface="+mj-lt"/>
              </a:rPr>
              <a:t>screened</a:t>
            </a:r>
            <a:endParaRPr lang="it-IT" b="1" dirty="0">
              <a:latin typeface="+mj-lt"/>
            </a:endParaRPr>
          </a:p>
          <a:p>
            <a:pPr marL="285750" indent="-285750">
              <a:buBlip>
                <a:blip r:embed="rId4"/>
              </a:buBlip>
            </a:pPr>
            <a:r>
              <a:rPr lang="it-IT" b="1" dirty="0" err="1" smtClean="0">
                <a:latin typeface="+mj-lt"/>
              </a:rPr>
              <a:t>Previous</a:t>
            </a:r>
            <a:r>
              <a:rPr lang="it-IT" b="1" dirty="0" smtClean="0">
                <a:latin typeface="+mj-lt"/>
              </a:rPr>
              <a:t> </a:t>
            </a:r>
            <a:r>
              <a:rPr lang="it-IT" b="1" dirty="0" err="1" smtClean="0">
                <a:latin typeface="+mj-lt"/>
              </a:rPr>
              <a:t>lines</a:t>
            </a:r>
            <a:r>
              <a:rPr lang="it-IT" b="1" dirty="0" smtClean="0">
                <a:latin typeface="+mj-lt"/>
              </a:rPr>
              <a:t> </a:t>
            </a:r>
            <a:r>
              <a:rPr lang="it-IT" dirty="0" smtClean="0">
                <a:latin typeface="+mj-lt"/>
              </a:rPr>
              <a:t>medium </a:t>
            </a:r>
            <a:r>
              <a:rPr lang="it-IT" dirty="0" err="1" smtClean="0">
                <a:latin typeface="+mj-lt"/>
              </a:rPr>
              <a:t>number</a:t>
            </a:r>
            <a:r>
              <a:rPr lang="it-IT" dirty="0" smtClean="0">
                <a:latin typeface="+mj-lt"/>
              </a:rPr>
              <a:t> = </a:t>
            </a:r>
            <a:r>
              <a:rPr lang="it-IT" b="1" dirty="0" smtClean="0">
                <a:solidFill>
                  <a:srgbClr val="FF0000"/>
                </a:solidFill>
                <a:latin typeface="+mj-lt"/>
              </a:rPr>
              <a:t>5</a:t>
            </a:r>
          </a:p>
          <a:p>
            <a:pPr marL="285750" indent="-285750" algn="just">
              <a:buBlip>
                <a:blip r:embed="rId4"/>
              </a:buBlip>
            </a:pPr>
            <a:r>
              <a:rPr lang="en-US" dirty="0">
                <a:latin typeface="+mj-lt"/>
              </a:rPr>
              <a:t>The </a:t>
            </a:r>
            <a:r>
              <a:rPr lang="en-US" b="1" dirty="0">
                <a:latin typeface="+mj-lt"/>
              </a:rPr>
              <a:t>HERACLES trial met its primary endpoint </a:t>
            </a:r>
            <a:r>
              <a:rPr lang="en-US" dirty="0">
                <a:latin typeface="+mj-lt"/>
              </a:rPr>
              <a:t>with </a:t>
            </a:r>
            <a:r>
              <a:rPr lang="en-US" b="1" dirty="0">
                <a:solidFill>
                  <a:srgbClr val="FF0000"/>
                </a:solidFill>
                <a:latin typeface="+mj-lt"/>
              </a:rPr>
              <a:t>8/23</a:t>
            </a:r>
            <a:r>
              <a:rPr lang="en-US" dirty="0">
                <a:latin typeface="+mj-lt"/>
              </a:rPr>
              <a:t> objective responses in pts heavily pretreated with standard therapies, including EGFR-targeted agents, indicating that the dual anti HER2 therapy is effective and deserves further clinical assessment in earlier lines of treatment of HER2+ </a:t>
            </a:r>
            <a:r>
              <a:rPr lang="en-US" dirty="0" err="1">
                <a:latin typeface="+mj-lt"/>
              </a:rPr>
              <a:t>mCRC</a:t>
            </a:r>
            <a:r>
              <a:rPr lang="en-US" dirty="0">
                <a:latin typeface="+mj-lt"/>
              </a:rPr>
              <a:t> patients.</a:t>
            </a:r>
            <a:endParaRPr lang="it-IT" dirty="0">
              <a:latin typeface="+mj-lt"/>
            </a:endParaRPr>
          </a:p>
        </p:txBody>
      </p:sp>
      <p:sp>
        <p:nvSpPr>
          <p:cNvPr id="8" name="Ovale 7"/>
          <p:cNvSpPr/>
          <p:nvPr/>
        </p:nvSpPr>
        <p:spPr>
          <a:xfrm>
            <a:off x="3851920" y="2132856"/>
            <a:ext cx="472524"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2415838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noChangeArrowheads="1"/>
          </p:cNvPicPr>
          <p:nvPr/>
        </p:nvPicPr>
        <p:blipFill>
          <a:blip r:embed="rId3" cstate="print"/>
          <a:srcRect/>
          <a:stretch>
            <a:fillRect/>
          </a:stretch>
        </p:blipFill>
        <p:spPr bwMode="auto">
          <a:xfrm>
            <a:off x="107504" y="38001"/>
            <a:ext cx="1008063" cy="1374775"/>
          </a:xfrm>
          <a:prstGeom prst="rect">
            <a:avLst/>
          </a:prstGeom>
          <a:noFill/>
          <a:ln w="9525">
            <a:noFill/>
            <a:miter lim="800000"/>
            <a:headEnd/>
            <a:tailEnd/>
          </a:ln>
        </p:spPr>
      </p:pic>
      <p:sp>
        <p:nvSpPr>
          <p:cNvPr id="13" name="Rettangolo 12"/>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 name="Rettangolo arrotondato 2"/>
          <p:cNvSpPr/>
          <p:nvPr/>
        </p:nvSpPr>
        <p:spPr>
          <a:xfrm>
            <a:off x="2771800" y="3049154"/>
            <a:ext cx="3371959" cy="722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600" b="1" dirty="0" smtClean="0"/>
              <a:t>VEGF </a:t>
            </a:r>
            <a:r>
              <a:rPr lang="it-IT" sz="2600" b="1" dirty="0" err="1" smtClean="0"/>
              <a:t>pathway</a:t>
            </a:r>
            <a:endParaRPr lang="it-IT" sz="2600" b="1" dirty="0"/>
          </a:p>
        </p:txBody>
      </p:sp>
      <p:sp>
        <p:nvSpPr>
          <p:cNvPr id="4" name="CasellaDiTesto 3"/>
          <p:cNvSpPr txBox="1"/>
          <p:nvPr/>
        </p:nvSpPr>
        <p:spPr>
          <a:xfrm>
            <a:off x="1139523" y="548680"/>
            <a:ext cx="7560840" cy="646331"/>
          </a:xfrm>
          <a:prstGeom prst="rect">
            <a:avLst/>
          </a:prstGeom>
          <a:noFill/>
        </p:spPr>
        <p:txBody>
          <a:bodyPr wrap="square" rtlCol="0">
            <a:spAutoFit/>
          </a:bodyPr>
          <a:lstStyle/>
          <a:p>
            <a:r>
              <a:rPr lang="it-IT" b="1" dirty="0">
                <a:solidFill>
                  <a:schemeClr val="bg1"/>
                </a:solidFill>
              </a:rPr>
              <a:t>In the </a:t>
            </a:r>
            <a:r>
              <a:rPr lang="it-IT" b="1" dirty="0" err="1">
                <a:solidFill>
                  <a:schemeClr val="bg1"/>
                </a:solidFill>
              </a:rPr>
              <a:t>wake</a:t>
            </a:r>
            <a:r>
              <a:rPr lang="it-IT" b="1" dirty="0">
                <a:solidFill>
                  <a:schemeClr val="bg1"/>
                </a:solidFill>
              </a:rPr>
              <a:t> of  the VEGF </a:t>
            </a:r>
            <a:r>
              <a:rPr lang="it-IT" b="1" dirty="0" err="1">
                <a:solidFill>
                  <a:schemeClr val="bg1"/>
                </a:solidFill>
              </a:rPr>
              <a:t>pathway</a:t>
            </a:r>
            <a:r>
              <a:rPr lang="it-IT" b="1" dirty="0">
                <a:solidFill>
                  <a:schemeClr val="bg1"/>
                </a:solidFill>
              </a:rPr>
              <a:t>: new agents</a:t>
            </a:r>
          </a:p>
          <a:p>
            <a:endParaRPr lang="it-IT" dirty="0"/>
          </a:p>
        </p:txBody>
      </p:sp>
    </p:spTree>
    <p:extLst>
      <p:ext uri="{BB962C8B-B14F-4D97-AF65-F5344CB8AC3E}">
        <p14:creationId xmlns:p14="http://schemas.microsoft.com/office/powerpoint/2010/main" val="231782137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2" cstate="print"/>
          <a:srcRect/>
          <a:stretch>
            <a:fillRect/>
          </a:stretch>
        </p:blipFill>
        <p:spPr bwMode="auto">
          <a:xfrm>
            <a:off x="107504" y="38001"/>
            <a:ext cx="1008063" cy="1374775"/>
          </a:xfrm>
          <a:prstGeom prst="rect">
            <a:avLst/>
          </a:prstGeom>
          <a:noFill/>
          <a:ln w="9525">
            <a:noFill/>
            <a:miter lim="800000"/>
            <a:headEnd/>
            <a:tailEnd/>
          </a:ln>
        </p:spPr>
      </p:pic>
      <p:sp>
        <p:nvSpPr>
          <p:cNvPr id="6" name="Rettangolo 5"/>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 name="CasellaDiTesto 6"/>
          <p:cNvSpPr txBox="1"/>
          <p:nvPr/>
        </p:nvSpPr>
        <p:spPr>
          <a:xfrm>
            <a:off x="1139523" y="548680"/>
            <a:ext cx="7560840" cy="461665"/>
          </a:xfrm>
          <a:prstGeom prst="rect">
            <a:avLst/>
          </a:prstGeom>
          <a:noFill/>
        </p:spPr>
        <p:txBody>
          <a:bodyPr wrap="square" rtlCol="0">
            <a:spAutoFit/>
          </a:bodyPr>
          <a:lstStyle/>
          <a:p>
            <a:r>
              <a:rPr lang="en-US" sz="2400" b="1" dirty="0" smtClean="0">
                <a:solidFill>
                  <a:schemeClr val="bg1"/>
                </a:solidFill>
                <a:latin typeface="+mj-lt"/>
              </a:rPr>
              <a:t>HER2</a:t>
            </a:r>
            <a:endParaRPr lang="it-IT" sz="2400" dirty="0">
              <a:latin typeface="+mj-lt"/>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535" y="1193800"/>
            <a:ext cx="7815941" cy="5331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bwMode="auto">
          <a:xfrm>
            <a:off x="76200" y="6627813"/>
            <a:ext cx="8964613" cy="230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algn="r" eaLnBrk="1">
              <a:defRPr/>
            </a:pPr>
            <a:r>
              <a:rPr lang="en-US" sz="1200" b="0" i="1" dirty="0">
                <a:ea typeface="+mn-ea"/>
                <a:cs typeface="Arial" panose="020B0604020202020204" pitchFamily="34" charset="0"/>
              </a:rPr>
              <a:t>Presented </a:t>
            </a:r>
            <a:r>
              <a:rPr lang="it-IT" sz="1200" b="0" i="1" dirty="0" smtClean="0">
                <a:ea typeface="+mn-ea"/>
                <a:cs typeface="Arial" panose="020B0604020202020204" pitchFamily="34" charset="0"/>
              </a:rPr>
              <a:t>Salvatore Siena </a:t>
            </a:r>
            <a:r>
              <a:rPr lang="en-US" sz="1200" b="0" i="1" dirty="0" smtClean="0">
                <a:ea typeface="+mn-ea"/>
                <a:cs typeface="Arial" panose="020B0604020202020204" pitchFamily="34" charset="0"/>
              </a:rPr>
              <a:t>at Gastrointestinal </a:t>
            </a:r>
            <a:r>
              <a:rPr lang="en-US" sz="1200" b="0" i="1" dirty="0">
                <a:ea typeface="+mn-ea"/>
                <a:cs typeface="Arial" panose="020B0604020202020204" pitchFamily="34" charset="0"/>
              </a:rPr>
              <a:t>Cancers Symposium 2016</a:t>
            </a:r>
          </a:p>
        </p:txBody>
      </p:sp>
      <p:sp>
        <p:nvSpPr>
          <p:cNvPr id="12" name="Rettangolo 11"/>
          <p:cNvSpPr/>
          <p:nvPr/>
        </p:nvSpPr>
        <p:spPr>
          <a:xfrm>
            <a:off x="1122363" y="1193800"/>
            <a:ext cx="785812" cy="50641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it-IT"/>
          </a:p>
        </p:txBody>
      </p:sp>
      <p:pic>
        <p:nvPicPr>
          <p:cNvPr id="13" name="Immagin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71130" y="2492896"/>
            <a:ext cx="6495725" cy="3498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10228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cstate="print"/>
          <a:srcRect/>
          <a:stretch>
            <a:fillRect/>
          </a:stretch>
        </p:blipFill>
        <p:spPr bwMode="auto">
          <a:xfrm>
            <a:off x="107504" y="38001"/>
            <a:ext cx="1008063" cy="1374775"/>
          </a:xfrm>
          <a:prstGeom prst="rect">
            <a:avLst/>
          </a:prstGeom>
          <a:noFill/>
          <a:ln w="9525">
            <a:noFill/>
            <a:miter lim="800000"/>
            <a:headEnd/>
            <a:tailEnd/>
          </a:ln>
        </p:spPr>
      </p:pic>
      <p:sp>
        <p:nvSpPr>
          <p:cNvPr id="5" name="Rettangolo 4"/>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6" name="CasellaDiTesto 5"/>
          <p:cNvSpPr txBox="1"/>
          <p:nvPr/>
        </p:nvSpPr>
        <p:spPr>
          <a:xfrm>
            <a:off x="1139523" y="548680"/>
            <a:ext cx="7560840" cy="461665"/>
          </a:xfrm>
          <a:prstGeom prst="rect">
            <a:avLst/>
          </a:prstGeom>
          <a:noFill/>
        </p:spPr>
        <p:txBody>
          <a:bodyPr wrap="square" rtlCol="0">
            <a:spAutoFit/>
          </a:bodyPr>
          <a:lstStyle/>
          <a:p>
            <a:r>
              <a:rPr lang="en-US" sz="2400" b="1" dirty="0" smtClean="0">
                <a:solidFill>
                  <a:schemeClr val="bg1"/>
                </a:solidFill>
                <a:latin typeface="+mj-lt"/>
              </a:rPr>
              <a:t>MGMT </a:t>
            </a:r>
            <a:r>
              <a:rPr lang="en-US" sz="2400" b="1" dirty="0" err="1" smtClean="0">
                <a:solidFill>
                  <a:schemeClr val="bg1"/>
                </a:solidFill>
                <a:latin typeface="+mj-lt"/>
              </a:rPr>
              <a:t>ipermethylation</a:t>
            </a:r>
            <a:endParaRPr lang="it-IT" sz="2400" dirty="0">
              <a:latin typeface="+mj-lt"/>
            </a:endParaRPr>
          </a:p>
        </p:txBody>
      </p:sp>
      <p:sp>
        <p:nvSpPr>
          <p:cNvPr id="7" name="Rettangolo arrotondato 6"/>
          <p:cNvSpPr/>
          <p:nvPr/>
        </p:nvSpPr>
        <p:spPr>
          <a:xfrm>
            <a:off x="2771800" y="3049154"/>
            <a:ext cx="3371959" cy="722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600" b="1" dirty="0" err="1" smtClean="0"/>
              <a:t>Temozolomide</a:t>
            </a:r>
            <a:endParaRPr lang="it-IT" sz="2600" b="1" dirty="0"/>
          </a:p>
        </p:txBody>
      </p:sp>
    </p:spTree>
    <p:extLst>
      <p:ext uri="{BB962C8B-B14F-4D97-AF65-F5344CB8AC3E}">
        <p14:creationId xmlns:p14="http://schemas.microsoft.com/office/powerpoint/2010/main" val="132040249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19393"/>
            <a:ext cx="7364578" cy="2181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p:cNvPicPr>
            <a:picLocks noChangeAspect="1" noChangeArrowheads="1"/>
          </p:cNvPicPr>
          <p:nvPr/>
        </p:nvPicPr>
        <p:blipFill>
          <a:blip r:embed="rId3" cstate="print"/>
          <a:srcRect/>
          <a:stretch>
            <a:fillRect/>
          </a:stretch>
        </p:blipFill>
        <p:spPr bwMode="auto">
          <a:xfrm>
            <a:off x="107504" y="38001"/>
            <a:ext cx="1008063" cy="1374775"/>
          </a:xfrm>
          <a:prstGeom prst="rect">
            <a:avLst/>
          </a:prstGeom>
          <a:noFill/>
          <a:ln w="9525">
            <a:noFill/>
            <a:miter lim="800000"/>
            <a:headEnd/>
            <a:tailEnd/>
          </a:ln>
        </p:spPr>
      </p:pic>
      <p:sp>
        <p:nvSpPr>
          <p:cNvPr id="7" name="Rettangolo 6"/>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 name="CasellaDiTesto 7"/>
          <p:cNvSpPr txBox="1"/>
          <p:nvPr/>
        </p:nvSpPr>
        <p:spPr>
          <a:xfrm>
            <a:off x="1139523" y="548680"/>
            <a:ext cx="7560840" cy="461665"/>
          </a:xfrm>
          <a:prstGeom prst="rect">
            <a:avLst/>
          </a:prstGeom>
          <a:noFill/>
        </p:spPr>
        <p:txBody>
          <a:bodyPr wrap="square" rtlCol="0">
            <a:spAutoFit/>
          </a:bodyPr>
          <a:lstStyle/>
          <a:p>
            <a:r>
              <a:rPr lang="en-US" sz="2400" b="1" dirty="0" smtClean="0">
                <a:solidFill>
                  <a:schemeClr val="bg1"/>
                </a:solidFill>
                <a:latin typeface="+mj-lt"/>
              </a:rPr>
              <a:t>MGMT </a:t>
            </a:r>
            <a:r>
              <a:rPr lang="en-US" sz="2400" b="1" dirty="0" err="1" smtClean="0">
                <a:solidFill>
                  <a:schemeClr val="bg1"/>
                </a:solidFill>
                <a:latin typeface="+mj-lt"/>
              </a:rPr>
              <a:t>ipermethylation</a:t>
            </a:r>
            <a:endParaRPr lang="it-IT" sz="2400" dirty="0">
              <a:latin typeface="+mj-lt"/>
            </a:endParaRPr>
          </a:p>
        </p:txBody>
      </p:sp>
      <p:sp>
        <p:nvSpPr>
          <p:cNvPr id="3" name="Rettangolo 2"/>
          <p:cNvSpPr/>
          <p:nvPr/>
        </p:nvSpPr>
        <p:spPr>
          <a:xfrm>
            <a:off x="395536" y="3717032"/>
            <a:ext cx="4788507" cy="2585323"/>
          </a:xfrm>
          <a:prstGeom prst="rect">
            <a:avLst/>
          </a:prstGeom>
        </p:spPr>
        <p:txBody>
          <a:bodyPr wrap="square">
            <a:spAutoFit/>
          </a:bodyPr>
          <a:lstStyle/>
          <a:p>
            <a:r>
              <a:rPr lang="en-US" dirty="0" smtClean="0">
                <a:latin typeface="+mj-lt"/>
              </a:rPr>
              <a:t>- The </a:t>
            </a:r>
            <a:r>
              <a:rPr lang="en-US" dirty="0">
                <a:latin typeface="+mj-lt"/>
              </a:rPr>
              <a:t>DNA repair gene O6-methylguanine-DNA </a:t>
            </a:r>
            <a:r>
              <a:rPr lang="en-US" dirty="0" smtClean="0">
                <a:latin typeface="+mj-lt"/>
              </a:rPr>
              <a:t>methyltransferase (MGMT</a:t>
            </a:r>
            <a:r>
              <a:rPr lang="en-US" dirty="0">
                <a:latin typeface="+mj-lt"/>
              </a:rPr>
              <a:t>) is responsible of the elimination of alkyl </a:t>
            </a:r>
            <a:r>
              <a:rPr lang="en-US" dirty="0" smtClean="0">
                <a:latin typeface="+mj-lt"/>
              </a:rPr>
              <a:t>groups from </a:t>
            </a:r>
            <a:r>
              <a:rPr lang="en-US" dirty="0">
                <a:latin typeface="+mj-lt"/>
              </a:rPr>
              <a:t>the O6-position of guanine. </a:t>
            </a:r>
            <a:endParaRPr lang="en-US" dirty="0" smtClean="0">
              <a:latin typeface="+mj-lt"/>
            </a:endParaRPr>
          </a:p>
          <a:p>
            <a:endParaRPr lang="en-US" dirty="0">
              <a:latin typeface="+mj-lt"/>
            </a:endParaRPr>
          </a:p>
          <a:p>
            <a:r>
              <a:rPr lang="en-US" dirty="0" smtClean="0">
                <a:latin typeface="+mj-lt"/>
              </a:rPr>
              <a:t>- If </a:t>
            </a:r>
            <a:r>
              <a:rPr lang="en-US" dirty="0">
                <a:latin typeface="+mj-lt"/>
              </a:rPr>
              <a:t>inactive, it may be </a:t>
            </a:r>
            <a:r>
              <a:rPr lang="en-US" dirty="0" smtClean="0">
                <a:latin typeface="+mj-lt"/>
              </a:rPr>
              <a:t>involved in </a:t>
            </a:r>
            <a:r>
              <a:rPr lang="en-US" dirty="0">
                <a:latin typeface="+mj-lt"/>
              </a:rPr>
              <a:t>early steps of colorectal tumorigenesis through an increase </a:t>
            </a:r>
            <a:r>
              <a:rPr lang="en-US" dirty="0" smtClean="0">
                <a:latin typeface="+mj-lt"/>
              </a:rPr>
              <a:t>of mutational </a:t>
            </a:r>
            <a:r>
              <a:rPr lang="en-US" dirty="0">
                <a:latin typeface="+mj-lt"/>
              </a:rPr>
              <a:t>rate—particularly, G-to-A point mutations </a:t>
            </a:r>
            <a:r>
              <a:rPr lang="en-US" dirty="0" smtClean="0">
                <a:latin typeface="+mj-lt"/>
              </a:rPr>
              <a:t>of KRAS </a:t>
            </a:r>
            <a:r>
              <a:rPr lang="en-US" dirty="0">
                <a:latin typeface="+mj-lt"/>
              </a:rPr>
              <a:t>gene</a:t>
            </a:r>
            <a:endParaRPr lang="it-IT" dirty="0">
              <a:latin typeface="+mj-lt"/>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2035" y="4037585"/>
            <a:ext cx="3866648"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43647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60" y="2606774"/>
            <a:ext cx="3962400"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p:cNvPicPr>
            <a:picLocks noChangeAspect="1" noChangeArrowheads="1"/>
          </p:cNvPicPr>
          <p:nvPr/>
        </p:nvPicPr>
        <p:blipFill>
          <a:blip r:embed="rId3" cstate="print"/>
          <a:srcRect/>
          <a:stretch>
            <a:fillRect/>
          </a:stretch>
        </p:blipFill>
        <p:spPr bwMode="auto">
          <a:xfrm>
            <a:off x="107504" y="38001"/>
            <a:ext cx="1008063" cy="1374775"/>
          </a:xfrm>
          <a:prstGeom prst="rect">
            <a:avLst/>
          </a:prstGeom>
          <a:noFill/>
          <a:ln w="9525">
            <a:noFill/>
            <a:miter lim="800000"/>
            <a:headEnd/>
            <a:tailEnd/>
          </a:ln>
        </p:spPr>
      </p:pic>
      <p:sp>
        <p:nvSpPr>
          <p:cNvPr id="7" name="Rettangolo 6"/>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 name="CasellaDiTesto 7"/>
          <p:cNvSpPr txBox="1"/>
          <p:nvPr/>
        </p:nvSpPr>
        <p:spPr>
          <a:xfrm>
            <a:off x="1139523" y="548680"/>
            <a:ext cx="7560840" cy="461665"/>
          </a:xfrm>
          <a:prstGeom prst="rect">
            <a:avLst/>
          </a:prstGeom>
          <a:noFill/>
        </p:spPr>
        <p:txBody>
          <a:bodyPr wrap="square" rtlCol="0">
            <a:spAutoFit/>
          </a:bodyPr>
          <a:lstStyle/>
          <a:p>
            <a:r>
              <a:rPr lang="en-US" sz="2400" b="1" dirty="0" smtClean="0">
                <a:solidFill>
                  <a:schemeClr val="bg1"/>
                </a:solidFill>
                <a:latin typeface="+mj-lt"/>
              </a:rPr>
              <a:t>MGMT </a:t>
            </a:r>
            <a:r>
              <a:rPr lang="en-US" sz="2400" b="1" dirty="0" err="1" smtClean="0">
                <a:solidFill>
                  <a:schemeClr val="bg1"/>
                </a:solidFill>
                <a:latin typeface="+mj-lt"/>
              </a:rPr>
              <a:t>ipermethylation</a:t>
            </a:r>
            <a:endParaRPr lang="it-IT" sz="2400" dirty="0">
              <a:latin typeface="+mj-lt"/>
            </a:endParaRP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56792"/>
            <a:ext cx="8928992" cy="86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Connettore 1 2"/>
          <p:cNvCxnSpPr/>
          <p:nvPr/>
        </p:nvCxnSpPr>
        <p:spPr>
          <a:xfrm>
            <a:off x="2358430" y="4262958"/>
            <a:ext cx="1656184" cy="0"/>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0" name="Connettore 1 9"/>
          <p:cNvCxnSpPr/>
          <p:nvPr/>
        </p:nvCxnSpPr>
        <p:spPr>
          <a:xfrm>
            <a:off x="270198" y="4478982"/>
            <a:ext cx="3744416" cy="0"/>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2" name="Connettore 1 11"/>
          <p:cNvCxnSpPr/>
          <p:nvPr/>
        </p:nvCxnSpPr>
        <p:spPr>
          <a:xfrm>
            <a:off x="270198" y="4695006"/>
            <a:ext cx="3744416" cy="0"/>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sp>
        <p:nvSpPr>
          <p:cNvPr id="5" name="Ovale 4"/>
          <p:cNvSpPr/>
          <p:nvPr/>
        </p:nvSpPr>
        <p:spPr>
          <a:xfrm>
            <a:off x="611535" y="3356992"/>
            <a:ext cx="1080145"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smtClean="0"/>
              <a:t>40%</a:t>
            </a:r>
            <a:endParaRPr lang="it-IT" sz="2400" b="1" dirty="0"/>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6538" y="729656"/>
            <a:ext cx="2476500"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asellaDiTesto 10"/>
          <p:cNvSpPr txBox="1"/>
          <p:nvPr/>
        </p:nvSpPr>
        <p:spPr>
          <a:xfrm>
            <a:off x="4716016" y="2606774"/>
            <a:ext cx="3816424" cy="2308324"/>
          </a:xfrm>
          <a:prstGeom prst="rect">
            <a:avLst/>
          </a:prstGeom>
          <a:noFill/>
        </p:spPr>
        <p:txBody>
          <a:bodyPr wrap="square" rtlCol="0">
            <a:spAutoFit/>
          </a:bodyPr>
          <a:lstStyle/>
          <a:p>
            <a:r>
              <a:rPr lang="it-IT" dirty="0" smtClean="0">
                <a:latin typeface="+mj-lt"/>
              </a:rPr>
              <a:t>From </a:t>
            </a:r>
            <a:r>
              <a:rPr lang="it-IT" dirty="0" err="1" smtClean="0">
                <a:latin typeface="+mj-lt"/>
              </a:rPr>
              <a:t>December</a:t>
            </a:r>
            <a:r>
              <a:rPr lang="it-IT" dirty="0" smtClean="0">
                <a:latin typeface="+mj-lt"/>
              </a:rPr>
              <a:t> 2012 to </a:t>
            </a:r>
            <a:r>
              <a:rPr lang="it-IT" dirty="0" err="1" smtClean="0">
                <a:latin typeface="+mj-lt"/>
              </a:rPr>
              <a:t>May</a:t>
            </a:r>
            <a:r>
              <a:rPr lang="it-IT" dirty="0" smtClean="0">
                <a:latin typeface="+mj-lt"/>
              </a:rPr>
              <a:t> 2014:</a:t>
            </a:r>
          </a:p>
          <a:p>
            <a:pPr marL="285750" indent="-285750">
              <a:buFontTx/>
              <a:buChar char="-"/>
            </a:pPr>
            <a:r>
              <a:rPr lang="it-IT" b="1" dirty="0" smtClean="0">
                <a:latin typeface="+mj-lt"/>
              </a:rPr>
              <a:t>150 </a:t>
            </a:r>
            <a:r>
              <a:rPr lang="it-IT" b="1" dirty="0" err="1" smtClean="0">
                <a:latin typeface="+mj-lt"/>
              </a:rPr>
              <a:t>pts</a:t>
            </a:r>
            <a:endParaRPr lang="it-IT" b="1" dirty="0">
              <a:latin typeface="+mj-lt"/>
            </a:endParaRPr>
          </a:p>
          <a:p>
            <a:pPr marL="285750" indent="-285750">
              <a:buFontTx/>
              <a:buChar char="-"/>
            </a:pPr>
            <a:r>
              <a:rPr lang="it-IT" dirty="0" err="1" smtClean="0">
                <a:latin typeface="+mj-lt"/>
              </a:rPr>
              <a:t>All</a:t>
            </a:r>
            <a:r>
              <a:rPr lang="it-IT" dirty="0" smtClean="0">
                <a:latin typeface="+mj-lt"/>
              </a:rPr>
              <a:t> </a:t>
            </a:r>
            <a:r>
              <a:rPr lang="it-IT" dirty="0" err="1" smtClean="0">
                <a:latin typeface="+mj-lt"/>
              </a:rPr>
              <a:t>progressed</a:t>
            </a:r>
            <a:r>
              <a:rPr lang="it-IT" dirty="0" smtClean="0">
                <a:latin typeface="+mj-lt"/>
              </a:rPr>
              <a:t> under standard </a:t>
            </a:r>
            <a:r>
              <a:rPr lang="it-IT" dirty="0" err="1" smtClean="0">
                <a:latin typeface="+mj-lt"/>
              </a:rPr>
              <a:t>therapy</a:t>
            </a:r>
            <a:endParaRPr lang="it-IT" dirty="0" smtClean="0">
              <a:latin typeface="+mj-lt"/>
            </a:endParaRPr>
          </a:p>
          <a:p>
            <a:pPr marL="285750" indent="-285750">
              <a:buFontTx/>
              <a:buChar char="-"/>
            </a:pPr>
            <a:r>
              <a:rPr lang="it-IT" dirty="0" smtClean="0">
                <a:latin typeface="+mj-lt"/>
              </a:rPr>
              <a:t>TMZ 150 mg/m2 1-5 q28</a:t>
            </a:r>
          </a:p>
          <a:p>
            <a:pPr marL="285750" indent="-285750">
              <a:buFontTx/>
              <a:buChar char="-"/>
            </a:pPr>
            <a:r>
              <a:rPr lang="it-IT" dirty="0" smtClean="0">
                <a:latin typeface="+mj-lt"/>
              </a:rPr>
              <a:t>I° EP: PFS</a:t>
            </a:r>
          </a:p>
          <a:p>
            <a:pPr marL="285750" indent="-285750">
              <a:buFontTx/>
              <a:buChar char="-"/>
            </a:pPr>
            <a:endParaRPr lang="it-IT" dirty="0" smtClean="0">
              <a:latin typeface="+mj-lt"/>
            </a:endParaRPr>
          </a:p>
          <a:p>
            <a:pPr marL="285750" indent="-285750">
              <a:buFontTx/>
              <a:buChar char="-"/>
            </a:pPr>
            <a:endParaRPr lang="it-IT" dirty="0"/>
          </a:p>
        </p:txBody>
      </p:sp>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016" y="5733256"/>
            <a:ext cx="4103919" cy="980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83111" y="4478982"/>
            <a:ext cx="2569727" cy="1052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1573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5"/>
                                        </p:tgtEl>
                                        <p:attrNameLst>
                                          <p:attrName>style.visibility</p:attrName>
                                        </p:attrNameLst>
                                      </p:cBhvr>
                                      <p:to>
                                        <p:strVal val="visible"/>
                                      </p:to>
                                    </p:set>
                                    <p:animEffect transition="in" filter="fade">
                                      <p:cBhvr>
                                        <p:cTn id="24" dur="500"/>
                                        <p:tgtEl>
                                          <p:spTgt spid="2055"/>
                                        </p:tgtEl>
                                      </p:cBhvr>
                                    </p:animEffect>
                                  </p:childTnLst>
                                </p:cTn>
                              </p:par>
                              <p:par>
                                <p:cTn id="25" presetID="10" presetClass="entr" presetSubtype="0" fill="hold" nodeType="with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fade">
                                      <p:cBhvr>
                                        <p:cTn id="27"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cstate="print"/>
          <a:srcRect/>
          <a:stretch>
            <a:fillRect/>
          </a:stretch>
        </p:blipFill>
        <p:spPr bwMode="auto">
          <a:xfrm>
            <a:off x="107504" y="38001"/>
            <a:ext cx="1008063" cy="1374775"/>
          </a:xfrm>
          <a:prstGeom prst="rect">
            <a:avLst/>
          </a:prstGeom>
          <a:noFill/>
          <a:ln w="9525">
            <a:noFill/>
            <a:miter lim="800000"/>
            <a:headEnd/>
            <a:tailEnd/>
          </a:ln>
        </p:spPr>
      </p:pic>
      <p:sp>
        <p:nvSpPr>
          <p:cNvPr id="5" name="Rettangolo 4"/>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6" name="CasellaDiTesto 5"/>
          <p:cNvSpPr txBox="1"/>
          <p:nvPr/>
        </p:nvSpPr>
        <p:spPr>
          <a:xfrm>
            <a:off x="1115566" y="548680"/>
            <a:ext cx="7560840" cy="461665"/>
          </a:xfrm>
          <a:prstGeom prst="rect">
            <a:avLst/>
          </a:prstGeom>
          <a:noFill/>
        </p:spPr>
        <p:txBody>
          <a:bodyPr wrap="square" rtlCol="0">
            <a:spAutoFit/>
          </a:bodyPr>
          <a:lstStyle/>
          <a:p>
            <a:r>
              <a:rPr lang="en-US" sz="2400" b="1" dirty="0" smtClean="0">
                <a:solidFill>
                  <a:schemeClr val="bg1"/>
                </a:solidFill>
                <a:latin typeface="+mj-lt"/>
              </a:rPr>
              <a:t>Gene signature</a:t>
            </a:r>
            <a:endParaRPr lang="it-IT" sz="2400" dirty="0">
              <a:latin typeface="+mj-lt"/>
            </a:endParaRPr>
          </a:p>
        </p:txBody>
      </p:sp>
      <p:sp>
        <p:nvSpPr>
          <p:cNvPr id="7" name="Rettangolo arrotondato 6"/>
          <p:cNvSpPr/>
          <p:nvPr/>
        </p:nvSpPr>
        <p:spPr>
          <a:xfrm>
            <a:off x="2771800" y="3049154"/>
            <a:ext cx="3371959" cy="722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600" b="1" dirty="0" err="1" smtClean="0"/>
              <a:t>Genomic</a:t>
            </a:r>
            <a:r>
              <a:rPr lang="it-IT" sz="2600" b="1" dirty="0" smtClean="0"/>
              <a:t> </a:t>
            </a:r>
            <a:r>
              <a:rPr lang="it-IT" sz="2600" b="1" dirty="0" err="1" smtClean="0"/>
              <a:t>landscape</a:t>
            </a:r>
            <a:endParaRPr lang="it-IT" sz="2600" b="1" dirty="0"/>
          </a:p>
        </p:txBody>
      </p:sp>
    </p:spTree>
    <p:extLst>
      <p:ext uri="{BB962C8B-B14F-4D97-AF65-F5344CB8AC3E}">
        <p14:creationId xmlns:p14="http://schemas.microsoft.com/office/powerpoint/2010/main" val="401092150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824" y="1008372"/>
            <a:ext cx="7874324" cy="58476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7"/>
          <p:cNvPicPr>
            <a:picLocks noChangeAspect="1" noChangeArrowheads="1"/>
          </p:cNvPicPr>
          <p:nvPr/>
        </p:nvPicPr>
        <p:blipFill>
          <a:blip r:embed="rId3" cstate="print"/>
          <a:srcRect/>
          <a:stretch>
            <a:fillRect/>
          </a:stretch>
        </p:blipFill>
        <p:spPr bwMode="auto">
          <a:xfrm>
            <a:off x="107504" y="38001"/>
            <a:ext cx="1008063" cy="1374775"/>
          </a:xfrm>
          <a:prstGeom prst="rect">
            <a:avLst/>
          </a:prstGeom>
          <a:noFill/>
          <a:ln w="9525">
            <a:noFill/>
            <a:miter lim="800000"/>
            <a:headEnd/>
            <a:tailEnd/>
          </a:ln>
        </p:spPr>
      </p:pic>
      <p:sp>
        <p:nvSpPr>
          <p:cNvPr id="6" name="Rettangolo 5"/>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 name="CasellaDiTesto 6"/>
          <p:cNvSpPr txBox="1"/>
          <p:nvPr/>
        </p:nvSpPr>
        <p:spPr>
          <a:xfrm>
            <a:off x="1115566" y="548680"/>
            <a:ext cx="7560840" cy="461665"/>
          </a:xfrm>
          <a:prstGeom prst="rect">
            <a:avLst/>
          </a:prstGeom>
          <a:noFill/>
        </p:spPr>
        <p:txBody>
          <a:bodyPr wrap="square" rtlCol="0">
            <a:spAutoFit/>
          </a:bodyPr>
          <a:lstStyle/>
          <a:p>
            <a:r>
              <a:rPr lang="en-US" sz="2400" b="1" dirty="0" smtClean="0">
                <a:solidFill>
                  <a:schemeClr val="bg1"/>
                </a:solidFill>
                <a:latin typeface="+mj-lt"/>
              </a:rPr>
              <a:t>Gene signature</a:t>
            </a:r>
            <a:endParaRPr lang="it-IT" sz="2400" dirty="0">
              <a:latin typeface="+mj-lt"/>
            </a:endParaRPr>
          </a:p>
        </p:txBody>
      </p:sp>
    </p:spTree>
    <p:extLst>
      <p:ext uri="{BB962C8B-B14F-4D97-AF65-F5344CB8AC3E}">
        <p14:creationId xmlns:p14="http://schemas.microsoft.com/office/powerpoint/2010/main" val="111974774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2" cstate="print"/>
          <a:srcRect/>
          <a:stretch>
            <a:fillRect/>
          </a:stretch>
        </p:blipFill>
        <p:spPr bwMode="auto">
          <a:xfrm>
            <a:off x="107504" y="38001"/>
            <a:ext cx="1008063" cy="1374775"/>
          </a:xfrm>
          <a:prstGeom prst="rect">
            <a:avLst/>
          </a:prstGeom>
          <a:noFill/>
          <a:ln w="9525">
            <a:noFill/>
            <a:miter lim="800000"/>
            <a:headEnd/>
            <a:tailEnd/>
          </a:ln>
        </p:spPr>
      </p:pic>
      <p:sp>
        <p:nvSpPr>
          <p:cNvPr id="6" name="Rettangolo 5"/>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 name="CasellaDiTesto 6"/>
          <p:cNvSpPr txBox="1"/>
          <p:nvPr/>
        </p:nvSpPr>
        <p:spPr>
          <a:xfrm>
            <a:off x="1115566" y="548680"/>
            <a:ext cx="7560840" cy="461665"/>
          </a:xfrm>
          <a:prstGeom prst="rect">
            <a:avLst/>
          </a:prstGeom>
          <a:noFill/>
        </p:spPr>
        <p:txBody>
          <a:bodyPr wrap="square" rtlCol="0">
            <a:spAutoFit/>
          </a:bodyPr>
          <a:lstStyle/>
          <a:p>
            <a:r>
              <a:rPr lang="en-US" sz="2400" b="1" dirty="0" smtClean="0">
                <a:solidFill>
                  <a:schemeClr val="bg1"/>
                </a:solidFill>
                <a:latin typeface="+mj-lt"/>
              </a:rPr>
              <a:t>Gene signature</a:t>
            </a:r>
            <a:endParaRPr lang="it-IT" sz="2400" dirty="0">
              <a:latin typeface="+mj-lt"/>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4772" y="1152189"/>
            <a:ext cx="7391634" cy="55427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4632143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2" cstate="print"/>
          <a:srcRect/>
          <a:stretch>
            <a:fillRect/>
          </a:stretch>
        </p:blipFill>
        <p:spPr bwMode="auto">
          <a:xfrm>
            <a:off x="107504" y="38001"/>
            <a:ext cx="1008063" cy="1374775"/>
          </a:xfrm>
          <a:prstGeom prst="rect">
            <a:avLst/>
          </a:prstGeom>
          <a:noFill/>
          <a:ln w="9525">
            <a:noFill/>
            <a:miter lim="800000"/>
            <a:headEnd/>
            <a:tailEnd/>
          </a:ln>
        </p:spPr>
      </p:pic>
      <p:sp>
        <p:nvSpPr>
          <p:cNvPr id="6" name="Rettangolo 5"/>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 name="CasellaDiTesto 6"/>
          <p:cNvSpPr txBox="1"/>
          <p:nvPr/>
        </p:nvSpPr>
        <p:spPr>
          <a:xfrm>
            <a:off x="1115566" y="548680"/>
            <a:ext cx="7560840" cy="461665"/>
          </a:xfrm>
          <a:prstGeom prst="rect">
            <a:avLst/>
          </a:prstGeom>
          <a:noFill/>
        </p:spPr>
        <p:txBody>
          <a:bodyPr wrap="square" rtlCol="0">
            <a:spAutoFit/>
          </a:bodyPr>
          <a:lstStyle/>
          <a:p>
            <a:r>
              <a:rPr lang="en-US" sz="2400" b="1" dirty="0" smtClean="0">
                <a:solidFill>
                  <a:schemeClr val="bg1"/>
                </a:solidFill>
                <a:latin typeface="+mj-lt"/>
              </a:rPr>
              <a:t>Gene signature</a:t>
            </a:r>
            <a:endParaRPr lang="it-IT" sz="2400" dirty="0">
              <a:latin typeface="+mj-lt"/>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422" y="1556792"/>
            <a:ext cx="4178143" cy="31330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4981" y="2060848"/>
            <a:ext cx="6098710" cy="45731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8837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2" cstate="print"/>
          <a:srcRect/>
          <a:stretch>
            <a:fillRect/>
          </a:stretch>
        </p:blipFill>
        <p:spPr bwMode="auto">
          <a:xfrm>
            <a:off x="107504" y="38001"/>
            <a:ext cx="1008063" cy="1374775"/>
          </a:xfrm>
          <a:prstGeom prst="rect">
            <a:avLst/>
          </a:prstGeom>
          <a:noFill/>
          <a:ln w="9525">
            <a:noFill/>
            <a:miter lim="800000"/>
            <a:headEnd/>
            <a:tailEnd/>
          </a:ln>
        </p:spPr>
      </p:pic>
      <p:sp>
        <p:nvSpPr>
          <p:cNvPr id="6" name="Rettangolo 5"/>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 name="CasellaDiTesto 6"/>
          <p:cNvSpPr txBox="1"/>
          <p:nvPr/>
        </p:nvSpPr>
        <p:spPr>
          <a:xfrm>
            <a:off x="1115566" y="548680"/>
            <a:ext cx="7560840" cy="461665"/>
          </a:xfrm>
          <a:prstGeom prst="rect">
            <a:avLst/>
          </a:prstGeom>
          <a:noFill/>
        </p:spPr>
        <p:txBody>
          <a:bodyPr wrap="square" rtlCol="0">
            <a:spAutoFit/>
          </a:bodyPr>
          <a:lstStyle/>
          <a:p>
            <a:r>
              <a:rPr lang="en-US" sz="2400" b="1" dirty="0" smtClean="0">
                <a:solidFill>
                  <a:schemeClr val="bg1"/>
                </a:solidFill>
                <a:latin typeface="+mj-lt"/>
              </a:rPr>
              <a:t>Gene signature</a:t>
            </a:r>
            <a:endParaRPr lang="it-IT" sz="2400" dirty="0">
              <a:latin typeface="+mj-lt"/>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422" y="1556792"/>
            <a:ext cx="4178143" cy="31330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4981" y="2060848"/>
            <a:ext cx="6098710" cy="45731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338189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2" cstate="print"/>
          <a:srcRect/>
          <a:stretch>
            <a:fillRect/>
          </a:stretch>
        </p:blipFill>
        <p:spPr bwMode="auto">
          <a:xfrm>
            <a:off x="107504" y="38001"/>
            <a:ext cx="1008063" cy="1374775"/>
          </a:xfrm>
          <a:prstGeom prst="rect">
            <a:avLst/>
          </a:prstGeom>
          <a:noFill/>
          <a:ln w="9525">
            <a:noFill/>
            <a:miter lim="800000"/>
            <a:headEnd/>
            <a:tailEnd/>
          </a:ln>
        </p:spPr>
      </p:pic>
      <p:sp>
        <p:nvSpPr>
          <p:cNvPr id="6" name="Rettangolo 5"/>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 name="CasellaDiTesto 6"/>
          <p:cNvSpPr txBox="1"/>
          <p:nvPr/>
        </p:nvSpPr>
        <p:spPr>
          <a:xfrm>
            <a:off x="1115566" y="548680"/>
            <a:ext cx="7560840" cy="461665"/>
          </a:xfrm>
          <a:prstGeom prst="rect">
            <a:avLst/>
          </a:prstGeom>
          <a:noFill/>
        </p:spPr>
        <p:txBody>
          <a:bodyPr wrap="square" rtlCol="0">
            <a:spAutoFit/>
          </a:bodyPr>
          <a:lstStyle/>
          <a:p>
            <a:r>
              <a:rPr lang="en-US" sz="2400" b="1" dirty="0" smtClean="0">
                <a:solidFill>
                  <a:schemeClr val="bg1"/>
                </a:solidFill>
                <a:latin typeface="+mj-lt"/>
              </a:rPr>
              <a:t>Gene signature</a:t>
            </a:r>
            <a:endParaRPr lang="it-IT" sz="2400" dirty="0">
              <a:latin typeface="+mj-lt"/>
            </a:endParaRPr>
          </a:p>
        </p:txBody>
      </p:sp>
      <p:pic>
        <p:nvPicPr>
          <p:cNvPr id="2" name="Immagine 1"/>
          <p:cNvPicPr>
            <a:picLocks noChangeAspect="1"/>
          </p:cNvPicPr>
          <p:nvPr/>
        </p:nvPicPr>
        <p:blipFill>
          <a:blip r:embed="rId3"/>
          <a:stretch>
            <a:fillRect/>
          </a:stretch>
        </p:blipFill>
        <p:spPr>
          <a:xfrm>
            <a:off x="419318" y="1412776"/>
            <a:ext cx="4608512" cy="4320480"/>
          </a:xfrm>
          <a:prstGeom prst="rect">
            <a:avLst/>
          </a:prstGeom>
        </p:spPr>
      </p:pic>
      <p:pic>
        <p:nvPicPr>
          <p:cNvPr id="3" name="Immagine 2"/>
          <p:cNvPicPr>
            <a:picLocks noChangeAspect="1"/>
          </p:cNvPicPr>
          <p:nvPr/>
        </p:nvPicPr>
        <p:blipFill>
          <a:blip r:embed="rId4"/>
          <a:stretch>
            <a:fillRect/>
          </a:stretch>
        </p:blipFill>
        <p:spPr>
          <a:xfrm>
            <a:off x="2063680" y="1412776"/>
            <a:ext cx="6319508" cy="4320480"/>
          </a:xfrm>
          <a:prstGeom prst="rect">
            <a:avLst/>
          </a:prstGeom>
        </p:spPr>
      </p:pic>
      <p:pic>
        <p:nvPicPr>
          <p:cNvPr id="4" name="Immagine 3"/>
          <p:cNvPicPr>
            <a:picLocks noChangeAspect="1"/>
          </p:cNvPicPr>
          <p:nvPr/>
        </p:nvPicPr>
        <p:blipFill>
          <a:blip r:embed="rId5"/>
          <a:stretch>
            <a:fillRect/>
          </a:stretch>
        </p:blipFill>
        <p:spPr>
          <a:xfrm>
            <a:off x="3245659" y="1484784"/>
            <a:ext cx="5574813" cy="4320480"/>
          </a:xfrm>
          <a:prstGeom prst="rect">
            <a:avLst/>
          </a:prstGeom>
        </p:spPr>
      </p:pic>
      <p:sp>
        <p:nvSpPr>
          <p:cNvPr id="11" name="Text Box 11"/>
          <p:cNvSpPr txBox="1">
            <a:spLocks noChangeArrowheads="1"/>
          </p:cNvSpPr>
          <p:nvPr/>
        </p:nvSpPr>
        <p:spPr bwMode="auto">
          <a:xfrm>
            <a:off x="223838" y="6290156"/>
            <a:ext cx="88846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defPPr>
              <a:defRPr lang="en-US"/>
            </a:defPPr>
            <a:lvl1pPr algn="l" rtl="0" eaLnBrk="0" fontAlgn="base" hangingPunct="0">
              <a:spcBef>
                <a:spcPct val="0"/>
              </a:spcBef>
              <a:spcAft>
                <a:spcPct val="0"/>
              </a:spcAft>
              <a:defRPr b="1" kern="1200">
                <a:solidFill>
                  <a:schemeClr val="tx1"/>
                </a:solidFill>
                <a:latin typeface="Arial" pitchFamily="34" charset="0"/>
                <a:ea typeface="MS PGothic" pitchFamily="34" charset="-128"/>
                <a:cs typeface="+mn-cs"/>
              </a:defRPr>
            </a:lvl1pPr>
            <a:lvl2pPr marL="457200" algn="l" rtl="0" eaLnBrk="0" fontAlgn="base" hangingPunct="0">
              <a:spcBef>
                <a:spcPct val="0"/>
              </a:spcBef>
              <a:spcAft>
                <a:spcPct val="0"/>
              </a:spcAft>
              <a:defRPr b="1"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b="1"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b="1"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b="1" kern="1200">
                <a:solidFill>
                  <a:schemeClr val="tx1"/>
                </a:solidFill>
                <a:latin typeface="Arial" pitchFamily="34" charset="0"/>
                <a:ea typeface="MS PGothic" pitchFamily="34" charset="-128"/>
                <a:cs typeface="+mn-cs"/>
              </a:defRPr>
            </a:lvl5pPr>
            <a:lvl6pPr marL="2286000" algn="l" defTabSz="914400" rtl="0" eaLnBrk="1" latinLnBrk="0" hangingPunct="1">
              <a:defRPr b="1" kern="1200">
                <a:solidFill>
                  <a:schemeClr val="tx1"/>
                </a:solidFill>
                <a:latin typeface="Arial" pitchFamily="34" charset="0"/>
                <a:ea typeface="MS PGothic" pitchFamily="34" charset="-128"/>
                <a:cs typeface="+mn-cs"/>
              </a:defRPr>
            </a:lvl6pPr>
            <a:lvl7pPr marL="2743200" algn="l" defTabSz="914400" rtl="0" eaLnBrk="1" latinLnBrk="0" hangingPunct="1">
              <a:defRPr b="1" kern="1200">
                <a:solidFill>
                  <a:schemeClr val="tx1"/>
                </a:solidFill>
                <a:latin typeface="Arial" pitchFamily="34" charset="0"/>
                <a:ea typeface="MS PGothic" pitchFamily="34" charset="-128"/>
                <a:cs typeface="+mn-cs"/>
              </a:defRPr>
            </a:lvl7pPr>
            <a:lvl8pPr marL="3200400" algn="l" defTabSz="914400" rtl="0" eaLnBrk="1" latinLnBrk="0" hangingPunct="1">
              <a:defRPr b="1" kern="1200">
                <a:solidFill>
                  <a:schemeClr val="tx1"/>
                </a:solidFill>
                <a:latin typeface="Arial" pitchFamily="34" charset="0"/>
                <a:ea typeface="MS PGothic" pitchFamily="34" charset="-128"/>
                <a:cs typeface="+mn-cs"/>
              </a:defRPr>
            </a:lvl8pPr>
            <a:lvl9pPr marL="3657600" algn="l" defTabSz="914400" rtl="0" eaLnBrk="1" latinLnBrk="0" hangingPunct="1">
              <a:defRPr b="1" kern="1200">
                <a:solidFill>
                  <a:schemeClr val="tx1"/>
                </a:solidFill>
                <a:latin typeface="Arial" pitchFamily="34" charset="0"/>
                <a:ea typeface="MS PGothic" pitchFamily="34" charset="-128"/>
                <a:cs typeface="+mn-cs"/>
              </a:defRPr>
            </a:lvl9pPr>
          </a:lstStyle>
          <a:p>
            <a:pPr algn="r" eaLnBrk="1" hangingPunct="1"/>
            <a:r>
              <a:rPr lang="en-US" altLang="en-US" sz="1400" b="0" i="1" dirty="0" err="1" smtClean="0">
                <a:latin typeface="+mj-lt"/>
              </a:rPr>
              <a:t>Bertotti</a:t>
            </a:r>
            <a:r>
              <a:rPr lang="en-US" altLang="en-US" sz="1400" b="0" i="1" dirty="0" smtClean="0">
                <a:latin typeface="+mj-lt"/>
              </a:rPr>
              <a:t> A, </a:t>
            </a:r>
            <a:r>
              <a:rPr lang="en-US" altLang="en-US" sz="1400" b="0" i="1" dirty="0">
                <a:latin typeface="+mj-lt"/>
              </a:rPr>
              <a:t>et </a:t>
            </a:r>
            <a:r>
              <a:rPr lang="en-US" altLang="en-US" sz="1400" b="0" i="1" dirty="0" smtClean="0">
                <a:latin typeface="+mj-lt"/>
              </a:rPr>
              <a:t>al. Nature </a:t>
            </a:r>
            <a:r>
              <a:rPr lang="en-US" altLang="en-US" sz="1400" b="0" i="1" dirty="0">
                <a:latin typeface="+mj-lt"/>
              </a:rPr>
              <a:t>2015. </a:t>
            </a:r>
            <a:endParaRPr lang="en-US" altLang="en-US" sz="1400" b="0" i="1" dirty="0" smtClean="0">
              <a:latin typeface="+mj-lt"/>
            </a:endParaRPr>
          </a:p>
          <a:p>
            <a:pPr algn="r" eaLnBrk="1" hangingPunct="1"/>
            <a:r>
              <a:rPr lang="en-US" altLang="en-US" sz="1400" b="0" i="1" dirty="0" smtClean="0">
                <a:latin typeface="+mj-lt"/>
              </a:rPr>
              <a:t>. </a:t>
            </a:r>
            <a:endParaRPr lang="en-US" altLang="en-US" sz="1400" b="0" i="1" dirty="0">
              <a:latin typeface="+mj-lt"/>
            </a:endParaRPr>
          </a:p>
        </p:txBody>
      </p:sp>
    </p:spTree>
    <p:extLst>
      <p:ext uri="{BB962C8B-B14F-4D97-AF65-F5344CB8AC3E}">
        <p14:creationId xmlns:p14="http://schemas.microsoft.com/office/powerpoint/2010/main" val="10368858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noChangeArrowheads="1"/>
          </p:cNvPicPr>
          <p:nvPr/>
        </p:nvPicPr>
        <p:blipFill>
          <a:blip r:embed="rId3" cstate="print"/>
          <a:srcRect/>
          <a:stretch>
            <a:fillRect/>
          </a:stretch>
        </p:blipFill>
        <p:spPr bwMode="auto">
          <a:xfrm>
            <a:off x="107504" y="38001"/>
            <a:ext cx="1008063" cy="1374775"/>
          </a:xfrm>
          <a:prstGeom prst="rect">
            <a:avLst/>
          </a:prstGeom>
          <a:noFill/>
          <a:ln w="9525">
            <a:noFill/>
            <a:miter lim="800000"/>
            <a:headEnd/>
            <a:tailEnd/>
          </a:ln>
        </p:spPr>
      </p:pic>
      <p:sp>
        <p:nvSpPr>
          <p:cNvPr id="13" name="Rettangolo 12"/>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4" name="Rettangolo 13"/>
          <p:cNvSpPr/>
          <p:nvPr/>
        </p:nvSpPr>
        <p:spPr>
          <a:xfrm>
            <a:off x="1215650" y="498823"/>
            <a:ext cx="7604822"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fontAlgn="auto">
              <a:spcBef>
                <a:spcPts val="0"/>
              </a:spcBef>
              <a:spcAft>
                <a:spcPts val="0"/>
              </a:spcAft>
              <a:defRPr/>
            </a:pP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Anti-</a:t>
            </a:r>
            <a:r>
              <a:rPr lang="it-IT"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angiogenetic</a:t>
            </a: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it-IT"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signal</a:t>
            </a: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new </a:t>
            </a:r>
            <a:r>
              <a:rPr lang="it-IT"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insights</a:t>
            </a: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it-IT"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8" name="Picture 2" descr="G:\PROJECT\ZEN11182\SLIDES\onco5.jpg"/>
          <p:cNvPicPr>
            <a:picLocks noChangeAspect="1" noChangeArrowheads="1"/>
          </p:cNvPicPr>
          <p:nvPr/>
        </p:nvPicPr>
        <p:blipFill>
          <a:blip r:embed="rId4">
            <a:clrChange>
              <a:clrFrom>
                <a:srgbClr val="640265"/>
              </a:clrFrom>
              <a:clrTo>
                <a:srgbClr val="640265">
                  <a:alpha val="0"/>
                </a:srgbClr>
              </a:clrTo>
            </a:clrChange>
            <a:extLst>
              <a:ext uri="{28A0092B-C50C-407E-A947-70E740481C1C}">
                <a14:useLocalDpi xmlns:a14="http://schemas.microsoft.com/office/drawing/2010/main" val="0"/>
              </a:ext>
            </a:extLst>
          </a:blip>
          <a:srcRect t="12512"/>
          <a:stretch>
            <a:fillRect/>
          </a:stretch>
        </p:blipFill>
        <p:spPr bwMode="auto">
          <a:xfrm>
            <a:off x="0" y="1824038"/>
            <a:ext cx="9271000"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3"/>
          <p:cNvSpPr txBox="1">
            <a:spLocks noChangeArrowheads="1"/>
          </p:cNvSpPr>
          <p:nvPr/>
        </p:nvSpPr>
        <p:spPr bwMode="auto">
          <a:xfrm>
            <a:off x="2728913" y="1339850"/>
            <a:ext cx="2544762"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it-IT" sz="1600" b="1" dirty="0">
                <a:solidFill>
                  <a:schemeClr val="tx2"/>
                </a:solidFill>
                <a:latin typeface="+mj-lt"/>
              </a:rPr>
              <a:t>Ligand sequestration</a:t>
            </a:r>
            <a:r>
              <a:rPr lang="en-US" altLang="it-IT" sz="1600" b="1" dirty="0">
                <a:latin typeface="+mj-lt"/>
              </a:rPr>
              <a:t>: </a:t>
            </a:r>
            <a:br>
              <a:rPr lang="en-US" altLang="it-IT" sz="1600" b="1" dirty="0">
                <a:latin typeface="+mj-lt"/>
              </a:rPr>
            </a:br>
            <a:r>
              <a:rPr lang="en-US" altLang="it-IT" sz="1600" b="1" dirty="0" err="1">
                <a:latin typeface="+mj-lt"/>
              </a:rPr>
              <a:t>MAbs</a:t>
            </a:r>
            <a:r>
              <a:rPr lang="en-US" altLang="it-IT" sz="1600" b="1" dirty="0">
                <a:latin typeface="+mj-lt"/>
              </a:rPr>
              <a:t>, soluble receptors</a:t>
            </a:r>
          </a:p>
          <a:p>
            <a:pPr algn="ctr"/>
            <a:endParaRPr lang="en-US" altLang="it-IT" sz="1600" b="1" dirty="0">
              <a:latin typeface="+mj-lt"/>
            </a:endParaRPr>
          </a:p>
        </p:txBody>
      </p:sp>
      <p:sp>
        <p:nvSpPr>
          <p:cNvPr id="20" name="Text Box 4"/>
          <p:cNvSpPr txBox="1">
            <a:spLocks noChangeArrowheads="1"/>
          </p:cNvSpPr>
          <p:nvPr/>
        </p:nvSpPr>
        <p:spPr bwMode="auto">
          <a:xfrm>
            <a:off x="144190" y="3497263"/>
            <a:ext cx="222304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it-IT" sz="1600" b="1" dirty="0">
                <a:solidFill>
                  <a:schemeClr val="tx2"/>
                </a:solidFill>
                <a:latin typeface="+mj-lt"/>
              </a:rPr>
              <a:t>Receptor blocking</a:t>
            </a:r>
            <a:r>
              <a:rPr lang="en-US" altLang="it-IT" sz="1600" b="1" dirty="0">
                <a:latin typeface="+mj-lt"/>
              </a:rPr>
              <a:t/>
            </a:r>
            <a:br>
              <a:rPr lang="en-US" altLang="it-IT" sz="1600" b="1" dirty="0">
                <a:latin typeface="+mj-lt"/>
              </a:rPr>
            </a:br>
            <a:r>
              <a:rPr lang="en-US" altLang="it-IT" sz="1600" b="1" dirty="0" err="1">
                <a:latin typeface="+mj-lt"/>
              </a:rPr>
              <a:t>Mabs</a:t>
            </a:r>
            <a:r>
              <a:rPr lang="en-US" altLang="it-IT" sz="1600" b="1" dirty="0">
                <a:latin typeface="+mj-lt"/>
              </a:rPr>
              <a:t>, soluble receptors</a:t>
            </a:r>
          </a:p>
        </p:txBody>
      </p:sp>
      <p:sp>
        <p:nvSpPr>
          <p:cNvPr id="21" name="Text Box 5"/>
          <p:cNvSpPr txBox="1">
            <a:spLocks noChangeArrowheads="1"/>
          </p:cNvSpPr>
          <p:nvPr/>
        </p:nvSpPr>
        <p:spPr bwMode="auto">
          <a:xfrm>
            <a:off x="3242452" y="5478463"/>
            <a:ext cx="153990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it-IT" sz="1600" b="1" dirty="0">
                <a:solidFill>
                  <a:schemeClr val="bg1"/>
                </a:solidFill>
                <a:latin typeface="+mj-lt"/>
              </a:rPr>
              <a:t>Tyrosine kinase </a:t>
            </a:r>
            <a:br>
              <a:rPr lang="en-US" altLang="it-IT" sz="1600" b="1" dirty="0">
                <a:solidFill>
                  <a:schemeClr val="bg1"/>
                </a:solidFill>
                <a:latin typeface="+mj-lt"/>
              </a:rPr>
            </a:br>
            <a:r>
              <a:rPr lang="en-US" altLang="it-IT" sz="1600" b="1" dirty="0">
                <a:solidFill>
                  <a:schemeClr val="bg1"/>
                </a:solidFill>
                <a:latin typeface="+mj-lt"/>
              </a:rPr>
              <a:t>inhibition: TKIs</a:t>
            </a:r>
          </a:p>
        </p:txBody>
      </p:sp>
      <p:sp>
        <p:nvSpPr>
          <p:cNvPr id="22" name="Text Box 6"/>
          <p:cNvSpPr txBox="1">
            <a:spLocks noChangeArrowheads="1"/>
          </p:cNvSpPr>
          <p:nvPr/>
        </p:nvSpPr>
        <p:spPr bwMode="auto">
          <a:xfrm>
            <a:off x="5754719" y="4945063"/>
            <a:ext cx="202241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it-IT" sz="1600" b="1">
                <a:solidFill>
                  <a:schemeClr val="bg1"/>
                </a:solidFill>
                <a:latin typeface="+mj-lt"/>
              </a:rPr>
              <a:t>Inhibition of tyrosine </a:t>
            </a:r>
            <a:br>
              <a:rPr lang="en-US" altLang="it-IT" sz="1600" b="1">
                <a:solidFill>
                  <a:schemeClr val="bg1"/>
                </a:solidFill>
                <a:latin typeface="+mj-lt"/>
              </a:rPr>
            </a:br>
            <a:r>
              <a:rPr lang="en-US" altLang="it-IT" sz="1600" b="1">
                <a:solidFill>
                  <a:schemeClr val="bg1"/>
                </a:solidFill>
                <a:latin typeface="+mj-lt"/>
              </a:rPr>
              <a:t>phosphorylation </a:t>
            </a:r>
            <a:br>
              <a:rPr lang="en-US" altLang="it-IT" sz="1600" b="1">
                <a:solidFill>
                  <a:schemeClr val="bg1"/>
                </a:solidFill>
                <a:latin typeface="+mj-lt"/>
              </a:rPr>
            </a:br>
            <a:r>
              <a:rPr lang="en-US" altLang="it-IT" sz="1600" b="1">
                <a:solidFill>
                  <a:schemeClr val="bg1"/>
                </a:solidFill>
                <a:latin typeface="+mj-lt"/>
              </a:rPr>
              <a:t>and downstream</a:t>
            </a:r>
          </a:p>
          <a:p>
            <a:pPr algn="ctr"/>
            <a:r>
              <a:rPr lang="en-US" altLang="it-IT" sz="1600" b="1">
                <a:solidFill>
                  <a:schemeClr val="bg1"/>
                </a:solidFill>
                <a:latin typeface="+mj-lt"/>
              </a:rPr>
              <a:t>signaling</a:t>
            </a:r>
          </a:p>
          <a:p>
            <a:pPr algn="ctr"/>
            <a:r>
              <a:rPr lang="en-US" altLang="it-IT" sz="1600" b="1">
                <a:solidFill>
                  <a:schemeClr val="bg1"/>
                </a:solidFill>
                <a:latin typeface="+mj-lt"/>
              </a:rPr>
              <a:t>inhibition</a:t>
            </a:r>
            <a:endParaRPr lang="en-US" altLang="it-IT" sz="1600" b="1">
              <a:latin typeface="+mj-lt"/>
            </a:endParaRPr>
          </a:p>
        </p:txBody>
      </p:sp>
      <p:sp>
        <p:nvSpPr>
          <p:cNvPr id="23" name="Text Box 7"/>
          <p:cNvSpPr txBox="1">
            <a:spLocks noChangeArrowheads="1"/>
          </p:cNvSpPr>
          <p:nvPr/>
        </p:nvSpPr>
        <p:spPr bwMode="auto">
          <a:xfrm>
            <a:off x="5105400" y="3649663"/>
            <a:ext cx="50366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1600" b="1">
                <a:latin typeface="+mj-lt"/>
              </a:rPr>
              <a:t>p85</a:t>
            </a:r>
          </a:p>
        </p:txBody>
      </p:sp>
      <p:sp>
        <p:nvSpPr>
          <p:cNvPr id="24" name="Text Box 8"/>
          <p:cNvSpPr txBox="1">
            <a:spLocks noChangeArrowheads="1"/>
          </p:cNvSpPr>
          <p:nvPr/>
        </p:nvSpPr>
        <p:spPr bwMode="auto">
          <a:xfrm>
            <a:off x="4953000" y="4487863"/>
            <a:ext cx="58451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1600" b="1" dirty="0" err="1">
                <a:solidFill>
                  <a:schemeClr val="bg1"/>
                </a:solidFill>
                <a:latin typeface="+mj-lt"/>
              </a:rPr>
              <a:t>PLCg</a:t>
            </a:r>
            <a:endParaRPr lang="en-US" altLang="it-IT" sz="1600" b="1" dirty="0">
              <a:solidFill>
                <a:schemeClr val="bg1"/>
              </a:solidFill>
              <a:latin typeface="+mj-lt"/>
            </a:endParaRPr>
          </a:p>
        </p:txBody>
      </p:sp>
      <p:sp>
        <p:nvSpPr>
          <p:cNvPr id="25" name="Text Box 9"/>
          <p:cNvSpPr txBox="1">
            <a:spLocks noChangeArrowheads="1"/>
          </p:cNvSpPr>
          <p:nvPr/>
        </p:nvSpPr>
        <p:spPr bwMode="auto">
          <a:xfrm>
            <a:off x="6248400" y="4411663"/>
            <a:ext cx="65114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1600" b="1">
                <a:latin typeface="+mj-lt"/>
              </a:rPr>
              <a:t>GRB2</a:t>
            </a:r>
          </a:p>
        </p:txBody>
      </p:sp>
      <p:sp>
        <p:nvSpPr>
          <p:cNvPr id="26" name="Text Box 10"/>
          <p:cNvSpPr txBox="1">
            <a:spLocks noChangeArrowheads="1"/>
          </p:cNvSpPr>
          <p:nvPr/>
        </p:nvSpPr>
        <p:spPr bwMode="auto">
          <a:xfrm>
            <a:off x="7239000" y="4411663"/>
            <a:ext cx="51969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1600" b="1">
                <a:latin typeface="+mj-lt"/>
              </a:rPr>
              <a:t>SOS</a:t>
            </a:r>
          </a:p>
        </p:txBody>
      </p:sp>
      <p:sp>
        <p:nvSpPr>
          <p:cNvPr id="27" name="Text Box 11"/>
          <p:cNvSpPr txBox="1">
            <a:spLocks noChangeArrowheads="1"/>
          </p:cNvSpPr>
          <p:nvPr/>
        </p:nvSpPr>
        <p:spPr bwMode="auto">
          <a:xfrm>
            <a:off x="7391400" y="3878263"/>
            <a:ext cx="4366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1600" b="1">
                <a:latin typeface="+mj-lt"/>
              </a:rPr>
              <a:t>ras</a:t>
            </a:r>
          </a:p>
        </p:txBody>
      </p:sp>
      <p:sp>
        <p:nvSpPr>
          <p:cNvPr id="28" name="Text Box 12"/>
          <p:cNvSpPr txBox="1">
            <a:spLocks noChangeArrowheads="1"/>
          </p:cNvSpPr>
          <p:nvPr/>
        </p:nvSpPr>
        <p:spPr bwMode="auto">
          <a:xfrm>
            <a:off x="4502657" y="6269038"/>
            <a:ext cx="155632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it-IT" sz="1600" b="1">
                <a:solidFill>
                  <a:schemeClr val="bg1"/>
                </a:solidFill>
                <a:latin typeface="+mj-lt"/>
              </a:rPr>
              <a:t>Transcription</a:t>
            </a:r>
          </a:p>
          <a:p>
            <a:pPr algn="ctr"/>
            <a:r>
              <a:rPr lang="en-US" altLang="it-IT" sz="1600" b="1">
                <a:solidFill>
                  <a:schemeClr val="bg1"/>
                </a:solidFill>
                <a:latin typeface="+mj-lt"/>
              </a:rPr>
              <a:t>factor inhibition</a:t>
            </a:r>
            <a:endParaRPr lang="en-US" altLang="it-IT" sz="1600" b="1">
              <a:latin typeface="+mj-lt"/>
            </a:endParaRPr>
          </a:p>
        </p:txBody>
      </p:sp>
      <p:sp>
        <p:nvSpPr>
          <p:cNvPr id="29" name="Text Box 13"/>
          <p:cNvSpPr txBox="1">
            <a:spLocks noChangeArrowheads="1"/>
          </p:cNvSpPr>
          <p:nvPr/>
        </p:nvSpPr>
        <p:spPr bwMode="auto">
          <a:xfrm>
            <a:off x="762000" y="5630863"/>
            <a:ext cx="22225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it-IT" sz="1600" b="1">
                <a:solidFill>
                  <a:schemeClr val="bg1"/>
                </a:solidFill>
                <a:latin typeface="+mj-lt"/>
              </a:rPr>
              <a:t>Inhibit receptor </a:t>
            </a:r>
          </a:p>
          <a:p>
            <a:pPr algn="ctr"/>
            <a:r>
              <a:rPr lang="en-US" altLang="it-IT" sz="1600" b="1">
                <a:solidFill>
                  <a:schemeClr val="bg1"/>
                </a:solidFill>
                <a:latin typeface="+mj-lt"/>
              </a:rPr>
              <a:t>production; ribozymes</a:t>
            </a:r>
          </a:p>
        </p:txBody>
      </p:sp>
      <p:sp>
        <p:nvSpPr>
          <p:cNvPr id="30" name="Text Box 15"/>
          <p:cNvSpPr txBox="1">
            <a:spLocks noChangeArrowheads="1"/>
          </p:cNvSpPr>
          <p:nvPr/>
        </p:nvSpPr>
        <p:spPr bwMode="auto">
          <a:xfrm>
            <a:off x="6943725" y="2887663"/>
            <a:ext cx="220027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it-IT" sz="1600" b="1" dirty="0">
                <a:latin typeface="+mj-lt"/>
              </a:rPr>
              <a:t>Indirect - inhibition </a:t>
            </a:r>
          </a:p>
          <a:p>
            <a:pPr algn="ctr"/>
            <a:r>
              <a:rPr lang="en-US" altLang="it-IT" sz="1600" b="1" dirty="0">
                <a:latin typeface="+mj-lt"/>
              </a:rPr>
              <a:t>of growth factors, </a:t>
            </a:r>
          </a:p>
          <a:p>
            <a:pPr algn="ctr"/>
            <a:r>
              <a:rPr lang="en-US" altLang="it-IT" sz="1600" b="1" dirty="0">
                <a:latin typeface="+mj-lt"/>
              </a:rPr>
              <a:t>HER-2</a:t>
            </a:r>
          </a:p>
        </p:txBody>
      </p:sp>
    </p:spTree>
    <p:extLst>
      <p:ext uri="{BB962C8B-B14F-4D97-AF65-F5344CB8AC3E}">
        <p14:creationId xmlns:p14="http://schemas.microsoft.com/office/powerpoint/2010/main" val="305685713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2" cstate="print"/>
          <a:srcRect/>
          <a:stretch>
            <a:fillRect/>
          </a:stretch>
        </p:blipFill>
        <p:spPr bwMode="auto">
          <a:xfrm>
            <a:off x="107504" y="38001"/>
            <a:ext cx="1008063" cy="1374775"/>
          </a:xfrm>
          <a:prstGeom prst="rect">
            <a:avLst/>
          </a:prstGeom>
          <a:noFill/>
          <a:ln w="9525">
            <a:noFill/>
            <a:miter lim="800000"/>
            <a:headEnd/>
            <a:tailEnd/>
          </a:ln>
        </p:spPr>
      </p:pic>
      <p:sp>
        <p:nvSpPr>
          <p:cNvPr id="6" name="Rettangolo 5"/>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 name="CasellaDiTesto 6"/>
          <p:cNvSpPr txBox="1"/>
          <p:nvPr/>
        </p:nvSpPr>
        <p:spPr>
          <a:xfrm>
            <a:off x="1115566" y="548680"/>
            <a:ext cx="7560840" cy="461665"/>
          </a:xfrm>
          <a:prstGeom prst="rect">
            <a:avLst/>
          </a:prstGeom>
          <a:noFill/>
        </p:spPr>
        <p:txBody>
          <a:bodyPr wrap="square" rtlCol="0">
            <a:spAutoFit/>
          </a:bodyPr>
          <a:lstStyle/>
          <a:p>
            <a:r>
              <a:rPr lang="en-US" sz="2400" b="1" dirty="0" smtClean="0">
                <a:solidFill>
                  <a:schemeClr val="bg1"/>
                </a:solidFill>
                <a:latin typeface="+mj-lt"/>
              </a:rPr>
              <a:t>CONCLUSIONS</a:t>
            </a:r>
            <a:endParaRPr lang="it-IT" sz="2400" dirty="0">
              <a:latin typeface="+mj-lt"/>
            </a:endParaRPr>
          </a:p>
        </p:txBody>
      </p:sp>
      <p:sp>
        <p:nvSpPr>
          <p:cNvPr id="8" name="CasellaDiTesto 7"/>
          <p:cNvSpPr txBox="1"/>
          <p:nvPr/>
        </p:nvSpPr>
        <p:spPr>
          <a:xfrm>
            <a:off x="755576" y="1700808"/>
            <a:ext cx="7488832" cy="4616649"/>
          </a:xfrm>
          <a:prstGeom prst="rect">
            <a:avLst/>
          </a:prstGeom>
          <a:noFill/>
        </p:spPr>
        <p:txBody>
          <a:bodyPr wrap="square" rtlCol="0">
            <a:spAutoFit/>
          </a:bodyPr>
          <a:lstStyle/>
          <a:p>
            <a:pPr marL="285750" indent="-285750" algn="just">
              <a:buBlip>
                <a:blip r:embed="rId3"/>
              </a:buBlip>
            </a:pPr>
            <a:r>
              <a:rPr lang="it-IT" b="1" dirty="0" smtClean="0">
                <a:latin typeface="+mj-lt"/>
              </a:rPr>
              <a:t>No </a:t>
            </a:r>
            <a:r>
              <a:rPr lang="it-IT" b="1" dirty="0" err="1" smtClean="0">
                <a:latin typeface="+mj-lt"/>
              </a:rPr>
              <a:t>real</a:t>
            </a:r>
            <a:r>
              <a:rPr lang="it-IT" b="1" dirty="0" smtClean="0">
                <a:latin typeface="+mj-lt"/>
              </a:rPr>
              <a:t> news in </a:t>
            </a:r>
            <a:r>
              <a:rPr lang="it-IT" b="1" dirty="0" err="1" smtClean="0">
                <a:latin typeface="+mj-lt"/>
              </a:rPr>
              <a:t>terms</a:t>
            </a:r>
            <a:r>
              <a:rPr lang="it-IT" b="1" dirty="0" smtClean="0">
                <a:latin typeface="+mj-lt"/>
              </a:rPr>
              <a:t> of new </a:t>
            </a:r>
            <a:r>
              <a:rPr lang="it-IT" b="1" dirty="0" err="1" smtClean="0">
                <a:latin typeface="+mj-lt"/>
              </a:rPr>
              <a:t>active</a:t>
            </a:r>
            <a:r>
              <a:rPr lang="it-IT" b="1" dirty="0" smtClean="0">
                <a:latin typeface="+mj-lt"/>
              </a:rPr>
              <a:t> agents for </a:t>
            </a:r>
            <a:r>
              <a:rPr lang="it-IT" b="1" dirty="0" err="1">
                <a:latin typeface="+mj-lt"/>
              </a:rPr>
              <a:t>colorectal</a:t>
            </a:r>
            <a:r>
              <a:rPr lang="it-IT" b="1" dirty="0">
                <a:latin typeface="+mj-lt"/>
              </a:rPr>
              <a:t> </a:t>
            </a:r>
            <a:r>
              <a:rPr lang="it-IT" b="1" dirty="0" err="1">
                <a:latin typeface="+mj-lt"/>
              </a:rPr>
              <a:t>cancer</a:t>
            </a:r>
            <a:r>
              <a:rPr lang="it-IT" b="1" dirty="0">
                <a:latin typeface="+mj-lt"/>
              </a:rPr>
              <a:t> </a:t>
            </a:r>
            <a:endParaRPr lang="it-IT" b="1" dirty="0" smtClean="0">
              <a:latin typeface="+mj-lt"/>
            </a:endParaRPr>
          </a:p>
          <a:p>
            <a:pPr algn="just"/>
            <a:endParaRPr lang="it-IT" b="1" dirty="0" smtClean="0">
              <a:latin typeface="+mj-lt"/>
            </a:endParaRPr>
          </a:p>
          <a:p>
            <a:pPr marL="285750" indent="-285750" algn="just">
              <a:buBlip>
                <a:blip r:embed="rId3"/>
              </a:buBlip>
            </a:pPr>
            <a:r>
              <a:rPr lang="it-IT" b="1" dirty="0" err="1" smtClean="0">
                <a:latin typeface="+mj-lt"/>
              </a:rPr>
              <a:t>Immunotherapy</a:t>
            </a:r>
            <a:r>
              <a:rPr lang="it-IT" b="1" dirty="0" smtClean="0">
                <a:latin typeface="+mj-lt"/>
              </a:rPr>
              <a:t> </a:t>
            </a:r>
            <a:r>
              <a:rPr lang="it-IT" b="1" dirty="0" err="1" smtClean="0">
                <a:latin typeface="+mj-lt"/>
              </a:rPr>
              <a:t>showed</a:t>
            </a:r>
            <a:r>
              <a:rPr lang="it-IT" b="1" dirty="0" smtClean="0">
                <a:latin typeface="+mj-lt"/>
              </a:rPr>
              <a:t> a </a:t>
            </a:r>
            <a:r>
              <a:rPr lang="it-IT" b="1" dirty="0" err="1" smtClean="0">
                <a:latin typeface="+mj-lt"/>
              </a:rPr>
              <a:t>promising</a:t>
            </a:r>
            <a:r>
              <a:rPr lang="it-IT" b="1" dirty="0" smtClean="0">
                <a:latin typeface="+mj-lt"/>
              </a:rPr>
              <a:t> </a:t>
            </a:r>
            <a:r>
              <a:rPr lang="it-IT" b="1" dirty="0" err="1" smtClean="0">
                <a:latin typeface="+mj-lt"/>
              </a:rPr>
              <a:t>landscape</a:t>
            </a:r>
            <a:r>
              <a:rPr lang="it-IT" b="1" dirty="0" smtClean="0">
                <a:latin typeface="+mj-lt"/>
              </a:rPr>
              <a:t>: </a:t>
            </a:r>
            <a:r>
              <a:rPr lang="en-US" dirty="0" smtClean="0">
                <a:latin typeface="+mj-lt"/>
              </a:rPr>
              <a:t>studies </a:t>
            </a:r>
            <a:r>
              <a:rPr lang="en-US" dirty="0">
                <a:latin typeface="+mj-lt"/>
              </a:rPr>
              <a:t>examining the effect of </a:t>
            </a:r>
            <a:r>
              <a:rPr lang="en-US" b="1" dirty="0">
                <a:latin typeface="+mj-lt"/>
              </a:rPr>
              <a:t>MSI status</a:t>
            </a:r>
            <a:r>
              <a:rPr lang="en-US" dirty="0">
                <a:latin typeface="+mj-lt"/>
              </a:rPr>
              <a:t>, as well as the role of Lynch and other hereditary syndromes, on the efficacy of immune-based regimens will be especially revealing</a:t>
            </a:r>
            <a:r>
              <a:rPr lang="en-US" dirty="0" smtClean="0">
                <a:latin typeface="+mj-lt"/>
              </a:rPr>
              <a:t>.</a:t>
            </a:r>
          </a:p>
          <a:p>
            <a:pPr algn="just"/>
            <a:endParaRPr lang="en-US" dirty="0" smtClean="0">
              <a:latin typeface="+mj-lt"/>
            </a:endParaRPr>
          </a:p>
          <a:p>
            <a:pPr marL="285750" indent="-285750" algn="just">
              <a:buBlip>
                <a:blip r:embed="rId3"/>
              </a:buBlip>
            </a:pPr>
            <a:r>
              <a:rPr lang="en-US" dirty="0">
                <a:latin typeface="+mj-lt"/>
              </a:rPr>
              <a:t>In patients with refractory colorectal cancer, </a:t>
            </a:r>
            <a:r>
              <a:rPr lang="en-US" b="1" dirty="0">
                <a:latin typeface="+mj-lt"/>
              </a:rPr>
              <a:t>TAS-102</a:t>
            </a:r>
            <a:r>
              <a:rPr lang="en-US" dirty="0">
                <a:latin typeface="+mj-lt"/>
              </a:rPr>
              <a:t>, as compared with placebo, was associated with a significant improvement in overall survival. </a:t>
            </a:r>
            <a:r>
              <a:rPr lang="en-US" sz="1400" i="1" dirty="0" smtClean="0">
                <a:latin typeface="+mj-lt"/>
              </a:rPr>
              <a:t>(RECOURSE </a:t>
            </a:r>
            <a:r>
              <a:rPr lang="en-US" sz="1400" i="1" dirty="0">
                <a:latin typeface="+mj-lt"/>
              </a:rPr>
              <a:t>ClinicalTrials.gov number, NCT01607957.)</a:t>
            </a:r>
            <a:r>
              <a:rPr lang="it-IT" sz="1400" i="1" dirty="0" smtClean="0">
                <a:latin typeface="+mj-lt"/>
              </a:rPr>
              <a:t> </a:t>
            </a:r>
          </a:p>
          <a:p>
            <a:pPr algn="just"/>
            <a:endParaRPr lang="it-IT" sz="1400" i="1" dirty="0" smtClean="0">
              <a:latin typeface="+mj-lt"/>
            </a:endParaRPr>
          </a:p>
          <a:p>
            <a:pPr algn="just"/>
            <a:endParaRPr lang="it-IT" sz="1400" i="1" dirty="0" smtClean="0">
              <a:latin typeface="+mj-lt"/>
            </a:endParaRPr>
          </a:p>
          <a:p>
            <a:pPr marL="285750" indent="-285750" algn="just">
              <a:buBlip>
                <a:blip r:embed="rId3"/>
              </a:buBlip>
            </a:pPr>
            <a:r>
              <a:rPr lang="en-US" dirty="0">
                <a:latin typeface="+mj-lt"/>
              </a:rPr>
              <a:t>Although a minority of CRC patients exhibited </a:t>
            </a:r>
            <a:r>
              <a:rPr lang="en-US" b="1" dirty="0">
                <a:latin typeface="+mj-lt"/>
              </a:rPr>
              <a:t>HER2 gene </a:t>
            </a:r>
            <a:r>
              <a:rPr lang="en-US" b="1" dirty="0" smtClean="0">
                <a:latin typeface="+mj-lt"/>
              </a:rPr>
              <a:t>amplification (~6%)</a:t>
            </a:r>
            <a:r>
              <a:rPr lang="en-US" dirty="0" smtClean="0">
                <a:latin typeface="+mj-lt"/>
              </a:rPr>
              <a:t>,</a:t>
            </a:r>
            <a:r>
              <a:rPr lang="en-US" b="1" dirty="0" smtClean="0">
                <a:latin typeface="+mj-lt"/>
              </a:rPr>
              <a:t> </a:t>
            </a:r>
            <a:r>
              <a:rPr lang="en-US" dirty="0">
                <a:latin typeface="+mj-lt"/>
              </a:rPr>
              <a:t>these patients would be potential candidates for anti-HER2 </a:t>
            </a:r>
            <a:r>
              <a:rPr lang="en-US" dirty="0" smtClean="0">
                <a:latin typeface="+mj-lt"/>
              </a:rPr>
              <a:t>therapy</a:t>
            </a:r>
          </a:p>
          <a:p>
            <a:pPr marL="285750" indent="-285750" algn="just">
              <a:buBlip>
                <a:blip r:embed="rId3"/>
              </a:buBlip>
            </a:pPr>
            <a:endParaRPr lang="en-US" dirty="0">
              <a:latin typeface="+mj-lt"/>
            </a:endParaRPr>
          </a:p>
          <a:p>
            <a:pPr marL="285750" indent="-285750" algn="just">
              <a:buBlip>
                <a:blip r:embed="rId3"/>
              </a:buBlip>
            </a:pPr>
            <a:r>
              <a:rPr lang="is-IS" dirty="0" smtClean="0">
                <a:latin typeface="+mj-lt"/>
              </a:rPr>
              <a:t>…....genomic... </a:t>
            </a:r>
            <a:r>
              <a:rPr lang="it-IT" dirty="0" smtClean="0">
                <a:latin typeface="+mj-lt"/>
              </a:rPr>
              <a:t>g</a:t>
            </a:r>
            <a:r>
              <a:rPr lang="is-IS" dirty="0" smtClean="0">
                <a:latin typeface="+mj-lt"/>
              </a:rPr>
              <a:t>enomic..... </a:t>
            </a:r>
            <a:r>
              <a:rPr lang="it-IT" dirty="0" smtClean="0">
                <a:latin typeface="+mj-lt"/>
              </a:rPr>
              <a:t>I</a:t>
            </a:r>
            <a:r>
              <a:rPr lang="is-IS" dirty="0" smtClean="0">
                <a:latin typeface="+mj-lt"/>
              </a:rPr>
              <a:t>t’s evolution baby !</a:t>
            </a:r>
            <a:endParaRPr lang="en-US" dirty="0" smtClean="0">
              <a:latin typeface="+mj-lt"/>
            </a:endParaRPr>
          </a:p>
          <a:p>
            <a:pPr marL="285750" indent="-285750" algn="just">
              <a:buBlip>
                <a:blip r:embed="rId3"/>
              </a:buBlip>
            </a:pPr>
            <a:endParaRPr lang="it-IT" dirty="0">
              <a:latin typeface="+mj-lt"/>
            </a:endParaRPr>
          </a:p>
        </p:txBody>
      </p:sp>
    </p:spTree>
    <p:extLst>
      <p:ext uri="{BB962C8B-B14F-4D97-AF65-F5344CB8AC3E}">
        <p14:creationId xmlns:p14="http://schemas.microsoft.com/office/powerpoint/2010/main" val="28889918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1000"/>
                                        <p:tgtEl>
                                          <p:spTgt spid="8">
                                            <p:txEl>
                                              <p:pRg st="4" end="4"/>
                                            </p:txEl>
                                          </p:spTgt>
                                        </p:tgtEl>
                                      </p:cBhvr>
                                    </p:animEffect>
                                    <p:anim calcmode="lin" valueType="num">
                                      <p:cBhvr>
                                        <p:cTn id="2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8">
                                            <p:txEl>
                                              <p:pRg st="7" end="7"/>
                                            </p:txEl>
                                          </p:spTgt>
                                        </p:tgtEl>
                                        <p:attrNameLst>
                                          <p:attrName>style.visibility</p:attrName>
                                        </p:attrNameLst>
                                      </p:cBhvr>
                                      <p:to>
                                        <p:strVal val="visible"/>
                                      </p:to>
                                    </p:set>
                                    <p:animEffect transition="in" filter="fade">
                                      <p:cBhvr>
                                        <p:cTn id="28" dur="1000"/>
                                        <p:tgtEl>
                                          <p:spTgt spid="8">
                                            <p:txEl>
                                              <p:pRg st="7" end="7"/>
                                            </p:txEl>
                                          </p:spTgt>
                                        </p:tgtEl>
                                      </p:cBhvr>
                                    </p:animEffect>
                                    <p:anim calcmode="lin" valueType="num">
                                      <p:cBhvr>
                                        <p:cTn id="29"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8">
                                            <p:txEl>
                                              <p:pRg st="9" end="9"/>
                                            </p:txEl>
                                          </p:spTgt>
                                        </p:tgtEl>
                                        <p:attrNameLst>
                                          <p:attrName>style.visibility</p:attrName>
                                        </p:attrNameLst>
                                      </p:cBhvr>
                                      <p:to>
                                        <p:strVal val="visible"/>
                                      </p:to>
                                    </p:set>
                                    <p:animEffect transition="in" filter="fade">
                                      <p:cBhvr>
                                        <p:cTn id="35" dur="1000"/>
                                        <p:tgtEl>
                                          <p:spTgt spid="8">
                                            <p:txEl>
                                              <p:pRg st="9" end="9"/>
                                            </p:txEl>
                                          </p:spTgt>
                                        </p:tgtEl>
                                      </p:cBhvr>
                                    </p:animEffect>
                                    <p:anim calcmode="lin" valueType="num">
                                      <p:cBhvr>
                                        <p:cTn id="36"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2" cstate="print"/>
          <a:srcRect/>
          <a:stretch>
            <a:fillRect/>
          </a:stretch>
        </p:blipFill>
        <p:spPr bwMode="auto">
          <a:xfrm>
            <a:off x="107504" y="38001"/>
            <a:ext cx="1008063" cy="1374775"/>
          </a:xfrm>
          <a:prstGeom prst="rect">
            <a:avLst/>
          </a:prstGeom>
          <a:noFill/>
          <a:ln w="9525">
            <a:noFill/>
            <a:miter lim="800000"/>
            <a:headEnd/>
            <a:tailEnd/>
          </a:ln>
        </p:spPr>
      </p:pic>
      <p:sp>
        <p:nvSpPr>
          <p:cNvPr id="6" name="Rettangolo 5"/>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 name="CasellaDiTesto 1"/>
          <p:cNvSpPr txBox="1"/>
          <p:nvPr/>
        </p:nvSpPr>
        <p:spPr>
          <a:xfrm>
            <a:off x="2771800" y="4938756"/>
            <a:ext cx="3960440" cy="461665"/>
          </a:xfrm>
          <a:prstGeom prst="rect">
            <a:avLst/>
          </a:prstGeom>
          <a:noFill/>
        </p:spPr>
        <p:txBody>
          <a:bodyPr wrap="square" rtlCol="0">
            <a:spAutoFit/>
          </a:bodyPr>
          <a:lstStyle/>
          <a:p>
            <a:pPr algn="ctr"/>
            <a:r>
              <a:rPr lang="it-IT" sz="2400" b="1" i="1" dirty="0" err="1" smtClean="0">
                <a:latin typeface="+mj-lt"/>
              </a:rPr>
              <a:t>f.pantano@unicampus.it</a:t>
            </a:r>
            <a:endParaRPr lang="it-IT" sz="2400" b="1" i="1" dirty="0">
              <a:latin typeface="+mj-lt"/>
            </a:endParaRPr>
          </a:p>
        </p:txBody>
      </p:sp>
      <p:pic>
        <p:nvPicPr>
          <p:cNvPr id="3" name="Immagine 2"/>
          <p:cNvPicPr>
            <a:picLocks noChangeAspect="1"/>
          </p:cNvPicPr>
          <p:nvPr/>
        </p:nvPicPr>
        <p:blipFill rotWithShape="1">
          <a:blip r:embed="rId3"/>
          <a:srcRect b="18678"/>
          <a:stretch/>
        </p:blipFill>
        <p:spPr>
          <a:xfrm>
            <a:off x="2051720" y="1556792"/>
            <a:ext cx="5131420" cy="3132989"/>
          </a:xfrm>
          <a:prstGeom prst="rect">
            <a:avLst/>
          </a:prstGeom>
        </p:spPr>
      </p:pic>
    </p:spTree>
    <p:extLst>
      <p:ext uri="{BB962C8B-B14F-4D97-AF65-F5344CB8AC3E}">
        <p14:creationId xmlns:p14="http://schemas.microsoft.com/office/powerpoint/2010/main" val="52508358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noChangeArrowheads="1"/>
          </p:cNvPicPr>
          <p:nvPr/>
        </p:nvPicPr>
        <p:blipFill>
          <a:blip r:embed="rId3" cstate="print"/>
          <a:srcRect/>
          <a:stretch>
            <a:fillRect/>
          </a:stretch>
        </p:blipFill>
        <p:spPr bwMode="auto">
          <a:xfrm>
            <a:off x="107504" y="38001"/>
            <a:ext cx="1008063" cy="1374775"/>
          </a:xfrm>
          <a:prstGeom prst="rect">
            <a:avLst/>
          </a:prstGeom>
          <a:noFill/>
          <a:ln w="9525">
            <a:noFill/>
            <a:miter lim="800000"/>
            <a:headEnd/>
            <a:tailEnd/>
          </a:ln>
        </p:spPr>
      </p:pic>
      <p:sp>
        <p:nvSpPr>
          <p:cNvPr id="13" name="Rettangolo 12"/>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4" name="Rettangolo 13"/>
          <p:cNvSpPr/>
          <p:nvPr/>
        </p:nvSpPr>
        <p:spPr>
          <a:xfrm>
            <a:off x="1215650" y="498823"/>
            <a:ext cx="7604822"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fontAlgn="auto">
              <a:spcBef>
                <a:spcPts val="0"/>
              </a:spcBef>
              <a:spcAft>
                <a:spcPts val="0"/>
              </a:spcAft>
              <a:defRPr/>
            </a:pP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RAMUCIRUMAB</a:t>
            </a:r>
            <a:endParaRPr lang="it-IT"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3" name="Content Placeholder 2"/>
          <p:cNvSpPr>
            <a:spLocks noGrp="1"/>
          </p:cNvSpPr>
          <p:nvPr>
            <p:ph idx="1"/>
          </p:nvPr>
        </p:nvSpPr>
        <p:spPr>
          <a:xfrm>
            <a:off x="5112035" y="1412776"/>
            <a:ext cx="3591636" cy="1629424"/>
          </a:xfrm>
          <a:ln>
            <a:solidFill>
              <a:schemeClr val="accent1"/>
            </a:solidFill>
          </a:ln>
        </p:spPr>
        <p:txBody>
          <a:bodyPr>
            <a:normAutofit lnSpcReduction="10000"/>
          </a:bodyPr>
          <a:lstStyle/>
          <a:p>
            <a:pPr marL="0" indent="0" algn="ctr">
              <a:buNone/>
            </a:pPr>
            <a:r>
              <a:rPr lang="en-US" altLang="en-US" sz="1800" dirty="0" err="1" smtClean="0">
                <a:latin typeface="+mj-lt"/>
                <a:ea typeface="ＭＳ Ｐゴシック" pitchFamily="34" charset="-128"/>
                <a:cs typeface="Arial" pitchFamily="34" charset="0"/>
              </a:rPr>
              <a:t>Ramucirumab</a:t>
            </a:r>
            <a:r>
              <a:rPr lang="en-US" altLang="en-US" sz="1800" dirty="0" smtClean="0">
                <a:latin typeface="+mj-lt"/>
                <a:ea typeface="ＭＳ Ｐゴシック" pitchFamily="34" charset="-128"/>
                <a:cs typeface="Arial" pitchFamily="34" charset="0"/>
              </a:rPr>
              <a:t> </a:t>
            </a:r>
            <a:r>
              <a:rPr lang="en-US" altLang="en-US" sz="1800" dirty="0">
                <a:latin typeface="+mj-lt"/>
                <a:ea typeface="ＭＳ Ｐゴシック" pitchFamily="34" charset="-128"/>
                <a:cs typeface="Arial" pitchFamily="34" charset="0"/>
              </a:rPr>
              <a:t>is a recombinant human IgG1 monoclonal antibody that </a:t>
            </a:r>
            <a:r>
              <a:rPr lang="en-US" altLang="en-US" sz="1800" u="sng" dirty="0">
                <a:latin typeface="+mj-lt"/>
                <a:ea typeface="ＭＳ Ｐゴシック" pitchFamily="34" charset="-128"/>
                <a:cs typeface="Arial" pitchFamily="34" charset="0"/>
              </a:rPr>
              <a:t>binds to the extracellular domain of VEGFR-2</a:t>
            </a:r>
            <a:r>
              <a:rPr lang="en-US" altLang="en-US" sz="1800" dirty="0">
                <a:latin typeface="+mj-lt"/>
                <a:ea typeface="ＭＳ Ｐゴシック" pitchFamily="34" charset="-128"/>
                <a:cs typeface="Arial" pitchFamily="34" charset="0"/>
              </a:rPr>
              <a:t>, preventing ligand binding and receptor </a:t>
            </a:r>
            <a:r>
              <a:rPr lang="en-US" altLang="en-US" sz="1800" dirty="0" smtClean="0">
                <a:latin typeface="+mj-lt"/>
                <a:ea typeface="ＭＳ Ｐゴシック" pitchFamily="34" charset="-128"/>
                <a:cs typeface="Arial" pitchFamily="34" charset="0"/>
              </a:rPr>
              <a:t>activation</a:t>
            </a:r>
            <a:endParaRPr lang="en-US" altLang="en-US" sz="1800" dirty="0">
              <a:latin typeface="+mj-lt"/>
              <a:ea typeface="ＭＳ Ｐゴシック" pitchFamily="34" charset="-128"/>
              <a:cs typeface="Arial" pitchFamily="34" charset="0"/>
            </a:endParaRPr>
          </a:p>
        </p:txBody>
      </p:sp>
      <p:pic>
        <p:nvPicPr>
          <p:cNvPr id="34" name="Immagine 8"/>
          <p:cNvPicPr>
            <a:picLocks noChangeAspect="1"/>
          </p:cNvPicPr>
          <p:nvPr/>
        </p:nvPicPr>
        <p:blipFill>
          <a:blip r:embed="rId4">
            <a:extLst>
              <a:ext uri="{28A0092B-C50C-407E-A947-70E740481C1C}">
                <a14:useLocalDpi xmlns:a14="http://schemas.microsoft.com/office/drawing/2010/main" val="0"/>
              </a:ext>
            </a:extLst>
          </a:blip>
          <a:srcRect l="3999" t="2382" r="2744" b="4704"/>
          <a:stretch>
            <a:fillRect/>
          </a:stretch>
        </p:blipFill>
        <p:spPr bwMode="auto">
          <a:xfrm>
            <a:off x="1282091" y="1268760"/>
            <a:ext cx="3712282"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ttangolo arrotondato 34"/>
          <p:cNvSpPr>
            <a:spLocks noChangeArrowheads="1"/>
          </p:cNvSpPr>
          <p:nvPr/>
        </p:nvSpPr>
        <p:spPr bwMode="auto">
          <a:xfrm>
            <a:off x="323528" y="4005064"/>
            <a:ext cx="1944216" cy="601611"/>
          </a:xfrm>
          <a:prstGeom prst="roundRect">
            <a:avLst>
              <a:gd name="adj" fmla="val 16667"/>
            </a:avLst>
          </a:prstGeom>
          <a:noFill/>
          <a:ln w="25400">
            <a:solidFill>
              <a:schemeClr val="accent2"/>
            </a:solidFill>
            <a:round/>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800" b="1">
                <a:solidFill>
                  <a:schemeClr val="tx1"/>
                </a:solidFill>
                <a:latin typeface="Arial" panose="020B0604020202020204" pitchFamily="34" charset="0"/>
                <a:ea typeface="ヒラギノ角ゴ Pro W3" pitchFamily="-107" charset="-128"/>
              </a:defRPr>
            </a:lvl1pPr>
            <a:lvl2pPr marL="37931725" indent="-37474525" eaLnBrk="0" hangingPunct="0">
              <a:defRPr sz="2800" b="1">
                <a:solidFill>
                  <a:schemeClr val="tx1"/>
                </a:solidFill>
                <a:latin typeface="Arial" panose="020B0604020202020204" pitchFamily="34" charset="0"/>
                <a:ea typeface="ヒラギノ角ゴ Pro W3" pitchFamily="-107" charset="-128"/>
              </a:defRPr>
            </a:lvl2pPr>
            <a:lvl3pPr eaLnBrk="0" hangingPunct="0">
              <a:defRPr sz="2800" b="1">
                <a:solidFill>
                  <a:schemeClr val="tx1"/>
                </a:solidFill>
                <a:latin typeface="Arial" panose="020B0604020202020204" pitchFamily="34" charset="0"/>
                <a:ea typeface="ヒラギノ角ゴ Pro W3" pitchFamily="-107" charset="-128"/>
              </a:defRPr>
            </a:lvl3pPr>
            <a:lvl4pPr eaLnBrk="0" hangingPunct="0">
              <a:defRPr sz="2800" b="1">
                <a:solidFill>
                  <a:schemeClr val="tx1"/>
                </a:solidFill>
                <a:latin typeface="Arial" panose="020B0604020202020204" pitchFamily="34" charset="0"/>
                <a:ea typeface="ヒラギノ角ゴ Pro W3" pitchFamily="-107" charset="-128"/>
              </a:defRPr>
            </a:lvl4pPr>
            <a:lvl5pPr eaLnBrk="0" hangingPunct="0">
              <a:defRPr sz="2800" b="1">
                <a:solidFill>
                  <a:schemeClr val="tx1"/>
                </a:solidFill>
                <a:latin typeface="Arial" panose="020B0604020202020204" pitchFamily="34" charset="0"/>
                <a:ea typeface="ヒラギノ角ゴ Pro W3" pitchFamily="-107" charset="-128"/>
              </a:defRPr>
            </a:lvl5pPr>
            <a:lvl6pPr marL="4572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6pPr>
            <a:lvl7pPr marL="9144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7pPr>
            <a:lvl8pPr marL="13716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8pPr>
            <a:lvl9pPr marL="18288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9pPr>
          </a:lstStyle>
          <a:p>
            <a:pPr algn="ctr" eaLnBrk="1" hangingPunct="1"/>
            <a:r>
              <a:rPr lang="it-IT" sz="2200" dirty="0" smtClean="0">
                <a:solidFill>
                  <a:srgbClr val="C00000"/>
                </a:solidFill>
                <a:latin typeface="+mj-lt"/>
                <a:cs typeface="Lucida Sans" panose="020B0602040502020204" pitchFamily="34" charset="0"/>
              </a:rPr>
              <a:t>RAISE </a:t>
            </a:r>
          </a:p>
          <a:p>
            <a:pPr algn="ctr" eaLnBrk="1" hangingPunct="1"/>
            <a:r>
              <a:rPr lang="it-IT" sz="2200" dirty="0" err="1" smtClean="0">
                <a:solidFill>
                  <a:srgbClr val="C00000"/>
                </a:solidFill>
                <a:latin typeface="+mj-lt"/>
                <a:cs typeface="Lucida Sans" panose="020B0602040502020204" pitchFamily="34" charset="0"/>
              </a:rPr>
              <a:t>phase</a:t>
            </a:r>
            <a:r>
              <a:rPr lang="it-IT" sz="2200" dirty="0" smtClean="0">
                <a:solidFill>
                  <a:srgbClr val="C00000"/>
                </a:solidFill>
                <a:latin typeface="+mj-lt"/>
                <a:cs typeface="Lucida Sans" panose="020B0602040502020204" pitchFamily="34" charset="0"/>
              </a:rPr>
              <a:t> III trial</a:t>
            </a:r>
            <a:endParaRPr lang="it-IT" sz="2200" dirty="0">
              <a:solidFill>
                <a:srgbClr val="C00000"/>
              </a:solidFill>
              <a:latin typeface="+mj-lt"/>
              <a:cs typeface="Lucida Sans" panose="020B0602040502020204" pitchFamily="34" charset="0"/>
            </a:endParaRPr>
          </a:p>
        </p:txBody>
      </p:sp>
      <p:sp>
        <p:nvSpPr>
          <p:cNvPr id="37" name="Rounded Rectangle 7"/>
          <p:cNvSpPr/>
          <p:nvPr/>
        </p:nvSpPr>
        <p:spPr>
          <a:xfrm>
            <a:off x="6915211" y="4110397"/>
            <a:ext cx="2193293" cy="1914547"/>
          </a:xfrm>
          <a:prstGeom prst="roundRect">
            <a:avLst/>
          </a:prstGeom>
          <a:solidFill>
            <a:srgbClr val="4F81BD"/>
          </a:solidFill>
          <a:ln>
            <a:noFill/>
          </a:ln>
          <a:effectLst>
            <a:outerShdw blurRad="40000" dist="23000" dir="5400000" rotWithShape="0">
              <a:srgbClr val="000000">
                <a:alpha val="35000"/>
              </a:srgbClr>
            </a:outerShdw>
          </a:effectLst>
        </p:spPr>
        <p:txBody>
          <a:bodyPr wrap="square" lIns="36000" tIns="72000" rIns="36000" bIns="72000" anchor="ctr">
            <a:spAutoFit/>
          </a:bodyPr>
          <a:lstStyle/>
          <a:p>
            <a:pPr marL="57150" algn="ctr">
              <a:defRPr/>
            </a:pPr>
            <a:r>
              <a:rPr lang="en-US" sz="1200" b="1" kern="0" dirty="0">
                <a:solidFill>
                  <a:srgbClr val="FFFFFF"/>
                </a:solidFill>
                <a:latin typeface="+mj-lt"/>
                <a:ea typeface="ＭＳ Ｐゴシック" pitchFamily="-1" charset="-128"/>
              </a:rPr>
              <a:t>Treatment until disease progression </a:t>
            </a:r>
          </a:p>
          <a:p>
            <a:pPr marL="57150" algn="ctr">
              <a:defRPr/>
            </a:pPr>
            <a:r>
              <a:rPr lang="en-US" sz="1200" b="1" kern="0" dirty="0">
                <a:solidFill>
                  <a:srgbClr val="FFFFFF"/>
                </a:solidFill>
                <a:latin typeface="+mj-lt"/>
                <a:ea typeface="ＭＳ Ｐゴシック" pitchFamily="-1" charset="-128"/>
              </a:rPr>
              <a:t>or unacceptable toxicity</a:t>
            </a:r>
          </a:p>
          <a:p>
            <a:pPr marL="57150" algn="ctr">
              <a:defRPr/>
            </a:pPr>
            <a:endParaRPr lang="en-US" sz="1100" b="1" kern="0" dirty="0">
              <a:solidFill>
                <a:srgbClr val="FFFFFF"/>
              </a:solidFill>
              <a:latin typeface="+mj-lt"/>
              <a:ea typeface="ＭＳ Ｐゴシック" pitchFamily="-1" charset="-128"/>
              <a:cs typeface="Arial" panose="020B0604020202020204" pitchFamily="34" charset="0"/>
            </a:endParaRPr>
          </a:p>
          <a:p>
            <a:pPr marL="57150" algn="ctr">
              <a:defRPr/>
            </a:pPr>
            <a:r>
              <a:rPr lang="en-US" sz="1100" b="1" kern="0" dirty="0">
                <a:solidFill>
                  <a:srgbClr val="FFFF00"/>
                </a:solidFill>
                <a:latin typeface="+mj-lt"/>
                <a:ea typeface="ＭＳ Ｐゴシック" pitchFamily="-1" charset="-128"/>
                <a:cs typeface="Arial" panose="020B0604020202020204" pitchFamily="34" charset="0"/>
              </a:rPr>
              <a:t>Primary endpoint: Overall </a:t>
            </a:r>
            <a:r>
              <a:rPr lang="en-US" sz="1100" b="1" kern="0" dirty="0" smtClean="0">
                <a:solidFill>
                  <a:srgbClr val="FFFF00"/>
                </a:solidFill>
                <a:latin typeface="+mj-lt"/>
                <a:ea typeface="ＭＳ Ｐゴシック" pitchFamily="-1" charset="-128"/>
                <a:cs typeface="Arial" panose="020B0604020202020204" pitchFamily="34" charset="0"/>
              </a:rPr>
              <a:t>survival</a:t>
            </a:r>
          </a:p>
          <a:p>
            <a:pPr marL="57150" algn="ctr">
              <a:defRPr/>
            </a:pPr>
            <a:r>
              <a:rPr lang="it-IT" sz="1100" b="1" dirty="0" err="1">
                <a:solidFill>
                  <a:srgbClr val="FFFF00"/>
                </a:solidFill>
                <a:latin typeface="+mj-lt"/>
                <a:cs typeface="Arial" panose="020B0604020202020204" pitchFamily="34" charset="0"/>
              </a:rPr>
              <a:t>Secondary</a:t>
            </a:r>
            <a:r>
              <a:rPr lang="it-IT" sz="1100" b="1" dirty="0">
                <a:solidFill>
                  <a:srgbClr val="FFFF00"/>
                </a:solidFill>
                <a:latin typeface="+mj-lt"/>
                <a:cs typeface="Arial" panose="020B0604020202020204" pitchFamily="34" charset="0"/>
              </a:rPr>
              <a:t> end-</a:t>
            </a:r>
            <a:r>
              <a:rPr lang="it-IT" sz="1100" b="1" dirty="0" err="1">
                <a:solidFill>
                  <a:srgbClr val="FFFF00"/>
                </a:solidFill>
                <a:latin typeface="+mj-lt"/>
                <a:cs typeface="Arial" panose="020B0604020202020204" pitchFamily="34" charset="0"/>
              </a:rPr>
              <a:t>point</a:t>
            </a:r>
            <a:r>
              <a:rPr lang="it-IT" sz="1100" b="1" dirty="0">
                <a:solidFill>
                  <a:srgbClr val="FFFF00"/>
                </a:solidFill>
                <a:latin typeface="+mj-lt"/>
                <a:cs typeface="Arial" panose="020B0604020202020204" pitchFamily="34" charset="0"/>
              </a:rPr>
              <a:t> : </a:t>
            </a:r>
            <a:r>
              <a:rPr lang="en-GB" sz="1100" b="1" dirty="0">
                <a:solidFill>
                  <a:srgbClr val="FFFF00"/>
                </a:solidFill>
                <a:latin typeface="+mj-lt"/>
                <a:ea typeface="MS PGothic" pitchFamily="34" charset="-128"/>
                <a:cs typeface="Arial" panose="020B0604020202020204" pitchFamily="34" charset="0"/>
              </a:rPr>
              <a:t>PFS, ORR, </a:t>
            </a:r>
            <a:r>
              <a:rPr lang="en-GB" sz="1100" b="1" dirty="0" err="1">
                <a:solidFill>
                  <a:srgbClr val="FFFF00"/>
                </a:solidFill>
                <a:latin typeface="+mj-lt"/>
                <a:ea typeface="MS PGothic" pitchFamily="34" charset="-128"/>
                <a:cs typeface="Arial" panose="020B0604020202020204" pitchFamily="34" charset="0"/>
              </a:rPr>
              <a:t>Safety,PRO,PK,IG</a:t>
            </a:r>
            <a:endParaRPr lang="en-GB" sz="1100" b="1" dirty="0">
              <a:solidFill>
                <a:srgbClr val="FFFF00"/>
              </a:solidFill>
              <a:latin typeface="+mj-lt"/>
              <a:ea typeface="MS PGothic" pitchFamily="34" charset="-128"/>
              <a:cs typeface="Arial" panose="020B0604020202020204" pitchFamily="34" charset="0"/>
            </a:endParaRPr>
          </a:p>
          <a:p>
            <a:pPr marL="57150" algn="ctr">
              <a:defRPr/>
            </a:pPr>
            <a:endParaRPr lang="en-US" sz="1100" kern="0" dirty="0">
              <a:solidFill>
                <a:srgbClr val="FFFF00"/>
              </a:solidFill>
              <a:latin typeface="+mj-lt"/>
              <a:ea typeface="ＭＳ Ｐゴシック" pitchFamily="-1" charset="-128"/>
              <a:cs typeface="Arial" panose="020B0604020202020204" pitchFamily="34" charset="0"/>
            </a:endParaRPr>
          </a:p>
        </p:txBody>
      </p:sp>
      <p:cxnSp>
        <p:nvCxnSpPr>
          <p:cNvPr id="38" name="Straight Connector 9"/>
          <p:cNvCxnSpPr>
            <a:cxnSpLocks noChangeShapeType="1"/>
          </p:cNvCxnSpPr>
          <p:nvPr/>
        </p:nvCxnSpPr>
        <p:spPr bwMode="auto">
          <a:xfrm flipV="1">
            <a:off x="3512038" y="5839236"/>
            <a:ext cx="322506" cy="6032"/>
          </a:xfrm>
          <a:prstGeom prst="line">
            <a:avLst/>
          </a:prstGeom>
          <a:noFill/>
          <a:ln w="28575" algn="ctr">
            <a:solidFill>
              <a:schemeClr val="accent1"/>
            </a:solidFill>
            <a:round/>
            <a:headEnd/>
            <a:tailEnd/>
          </a:ln>
          <a:extLst>
            <a:ext uri="{909E8E84-426E-40dd-AFC4-6F175D3DCCD1}">
              <a14:hiddenFill xmlns:a14="http://schemas.microsoft.com/office/drawing/2010/main">
                <a:noFill/>
              </a14:hiddenFill>
            </a:ext>
          </a:extLst>
        </p:spPr>
      </p:cxnSp>
      <p:cxnSp>
        <p:nvCxnSpPr>
          <p:cNvPr id="39" name="Straight Connector 11"/>
          <p:cNvCxnSpPr>
            <a:cxnSpLocks noChangeShapeType="1"/>
          </p:cNvCxnSpPr>
          <p:nvPr/>
        </p:nvCxnSpPr>
        <p:spPr bwMode="auto">
          <a:xfrm flipV="1">
            <a:off x="3512038" y="4362861"/>
            <a:ext cx="314570" cy="3174"/>
          </a:xfrm>
          <a:prstGeom prst="line">
            <a:avLst/>
          </a:prstGeom>
          <a:noFill/>
          <a:ln w="28575" algn="ctr">
            <a:solidFill>
              <a:schemeClr val="accent1"/>
            </a:solidFill>
            <a:round/>
            <a:headEnd/>
            <a:tailEnd/>
          </a:ln>
          <a:extLst>
            <a:ext uri="{909E8E84-426E-40dd-AFC4-6F175D3DCCD1}">
              <a14:hiddenFill xmlns:a14="http://schemas.microsoft.com/office/drawing/2010/main">
                <a:noFill/>
              </a14:hiddenFill>
            </a:ext>
          </a:extLst>
        </p:spPr>
      </p:cxnSp>
      <p:sp>
        <p:nvSpPr>
          <p:cNvPr id="40" name="Rounded Rectangle 12"/>
          <p:cNvSpPr/>
          <p:nvPr/>
        </p:nvSpPr>
        <p:spPr>
          <a:xfrm>
            <a:off x="3724090" y="4005064"/>
            <a:ext cx="2609850" cy="693371"/>
          </a:xfrm>
          <a:prstGeom prst="roundRect">
            <a:avLst/>
          </a:prstGeom>
          <a:solidFill>
            <a:srgbClr val="4F81BD"/>
          </a:solidFill>
          <a:ln w="9525" cap="flat" cmpd="sng" algn="ctr">
            <a:noFill/>
            <a:prstDash val="solid"/>
          </a:ln>
          <a:effectLst/>
        </p:spPr>
        <p:txBody>
          <a:bodyPr lIns="36000" tIns="36000" rIns="36000" bIns="36000" anchor="ctr" anchorCtr="1">
            <a:spAutoFit/>
          </a:bodyPr>
          <a:lstStyle/>
          <a:p>
            <a:pPr marL="57150" algn="ctr">
              <a:defRPr/>
            </a:pPr>
            <a:r>
              <a:rPr lang="en-US" sz="1200" b="1" kern="0" dirty="0">
                <a:solidFill>
                  <a:prstClr val="white"/>
                </a:solidFill>
                <a:effectLst>
                  <a:outerShdw blurRad="38100" dist="38100" dir="2700000" algn="tl">
                    <a:srgbClr val="000000">
                      <a:alpha val="43137"/>
                    </a:srgbClr>
                  </a:outerShdw>
                </a:effectLst>
                <a:latin typeface="+mj-lt"/>
                <a:ea typeface="ＭＳ Ｐゴシック" pitchFamily="-1" charset="-128"/>
                <a:cs typeface="Arial" pitchFamily="34" charset="0"/>
              </a:rPr>
              <a:t>Ramucirumab (8 mg/kg) and FOLFIRI* every 2 weeks per cycle </a:t>
            </a:r>
          </a:p>
          <a:p>
            <a:pPr marL="57150" algn="ctr">
              <a:defRPr/>
            </a:pPr>
            <a:r>
              <a:rPr lang="en-US" sz="1200" b="1" kern="0" dirty="0">
                <a:solidFill>
                  <a:prstClr val="white"/>
                </a:solidFill>
                <a:effectLst>
                  <a:outerShdw blurRad="38100" dist="38100" dir="2700000" algn="tl">
                    <a:srgbClr val="000000">
                      <a:alpha val="43137"/>
                    </a:srgbClr>
                  </a:outerShdw>
                </a:effectLst>
                <a:latin typeface="+mj-lt"/>
                <a:ea typeface="ＭＳ Ｐゴシック" pitchFamily="-1" charset="-128"/>
                <a:cs typeface="Arial" pitchFamily="34" charset="0"/>
              </a:rPr>
              <a:t>N=536</a:t>
            </a:r>
            <a:endParaRPr lang="en-US" sz="1200" kern="0" dirty="0">
              <a:solidFill>
                <a:prstClr val="white"/>
              </a:solidFill>
              <a:effectLst>
                <a:outerShdw blurRad="38100" dist="38100" dir="2700000" algn="tl">
                  <a:srgbClr val="000000">
                    <a:alpha val="43137"/>
                  </a:srgbClr>
                </a:outerShdw>
              </a:effectLst>
              <a:latin typeface="+mj-lt"/>
              <a:ea typeface="ＭＳ Ｐゴシック" pitchFamily="-1" charset="-128"/>
              <a:cs typeface="Arial" pitchFamily="34" charset="0"/>
            </a:endParaRPr>
          </a:p>
        </p:txBody>
      </p:sp>
      <p:sp>
        <p:nvSpPr>
          <p:cNvPr id="41" name="Rounded Rectangle 13"/>
          <p:cNvSpPr/>
          <p:nvPr/>
        </p:nvSpPr>
        <p:spPr>
          <a:xfrm>
            <a:off x="3733615" y="5563988"/>
            <a:ext cx="2590800" cy="693373"/>
          </a:xfrm>
          <a:prstGeom prst="roundRect">
            <a:avLst/>
          </a:prstGeom>
          <a:solidFill>
            <a:srgbClr val="4F81BD"/>
          </a:solidFill>
          <a:ln w="9525" cap="flat" cmpd="sng" algn="ctr">
            <a:noFill/>
            <a:prstDash val="solid"/>
          </a:ln>
          <a:effectLst/>
        </p:spPr>
        <p:txBody>
          <a:bodyPr lIns="36000" tIns="36000" rIns="36000" bIns="36000" anchor="ctr" anchorCtr="1">
            <a:spAutoFit/>
          </a:bodyPr>
          <a:lstStyle/>
          <a:p>
            <a:pPr marL="57150" algn="ctr">
              <a:defRPr/>
            </a:pPr>
            <a:r>
              <a:rPr lang="en-US" sz="1200" b="1" kern="0" dirty="0">
                <a:solidFill>
                  <a:prstClr val="white"/>
                </a:solidFill>
                <a:effectLst>
                  <a:outerShdw blurRad="38100" dist="38100" dir="2700000" algn="tl">
                    <a:srgbClr val="000000">
                      <a:alpha val="43137"/>
                    </a:srgbClr>
                  </a:outerShdw>
                </a:effectLst>
                <a:latin typeface="+mj-lt"/>
                <a:ea typeface="ＭＳ Ｐゴシック" pitchFamily="-1" charset="-128"/>
                <a:cs typeface="Arial" pitchFamily="34" charset="0"/>
              </a:rPr>
              <a:t>Placebo and FOLFIRI* every 2 weeks per cycle</a:t>
            </a:r>
          </a:p>
          <a:p>
            <a:pPr marL="57150" algn="ctr">
              <a:defRPr/>
            </a:pPr>
            <a:r>
              <a:rPr lang="en-US" sz="1200" b="1" kern="0" dirty="0">
                <a:solidFill>
                  <a:prstClr val="white"/>
                </a:solidFill>
                <a:effectLst>
                  <a:outerShdw blurRad="38100" dist="38100" dir="2700000" algn="tl">
                    <a:srgbClr val="000000">
                      <a:alpha val="43137"/>
                    </a:srgbClr>
                  </a:outerShdw>
                </a:effectLst>
                <a:latin typeface="+mj-lt"/>
                <a:ea typeface="ＭＳ Ｐゴシック" pitchFamily="-1" charset="-128"/>
                <a:cs typeface="Arial" pitchFamily="34" charset="0"/>
              </a:rPr>
              <a:t>N=536</a:t>
            </a:r>
          </a:p>
        </p:txBody>
      </p:sp>
      <p:cxnSp>
        <p:nvCxnSpPr>
          <p:cNvPr id="42" name="Straight Arrow Connector 14"/>
          <p:cNvCxnSpPr>
            <a:cxnSpLocks noChangeShapeType="1"/>
          </p:cNvCxnSpPr>
          <p:nvPr/>
        </p:nvCxnSpPr>
        <p:spPr bwMode="auto">
          <a:xfrm flipV="1">
            <a:off x="3230378" y="5178835"/>
            <a:ext cx="282575" cy="0"/>
          </a:xfrm>
          <a:prstGeom prst="straightConnector1">
            <a:avLst/>
          </a:prstGeom>
          <a:noFill/>
          <a:ln w="38100" algn="ctr">
            <a:solidFill>
              <a:schemeClr val="accent1"/>
            </a:solidFill>
            <a:round/>
            <a:headEnd/>
            <a:tailEnd type="arrow" w="med" len="med"/>
          </a:ln>
          <a:extLst>
            <a:ext uri="{909E8E84-426E-40dd-AFC4-6F175D3DCCD1}">
              <a14:hiddenFill xmlns:a14="http://schemas.microsoft.com/office/drawing/2010/main">
                <a:noFill/>
              </a14:hiddenFill>
            </a:ext>
          </a:extLst>
        </p:spPr>
      </p:cxnSp>
      <p:sp>
        <p:nvSpPr>
          <p:cNvPr id="43" name="Text Box 3"/>
          <p:cNvSpPr txBox="1">
            <a:spLocks noChangeArrowheads="1"/>
          </p:cNvSpPr>
          <p:nvPr/>
        </p:nvSpPr>
        <p:spPr bwMode="auto">
          <a:xfrm>
            <a:off x="2665226" y="4134159"/>
            <a:ext cx="565150" cy="2040140"/>
          </a:xfrm>
          <a:prstGeom prst="rect">
            <a:avLst/>
          </a:prstGeom>
          <a:solidFill>
            <a:srgbClr val="4F81BD"/>
          </a:solidFill>
          <a:ln w="9525">
            <a:noFill/>
            <a:miter lim="800000"/>
            <a:headEnd/>
            <a:tailEnd/>
          </a:ln>
        </p:spPr>
        <p:txBody>
          <a:bodyPr anchor="ctr" anchorCtr="1"/>
          <a:lstStyle/>
          <a:p>
            <a:pPr algn="ctr">
              <a:defRPr/>
            </a:pPr>
            <a:r>
              <a:rPr lang="en-US" sz="1100" b="1" kern="0" dirty="0">
                <a:solidFill>
                  <a:prstClr val="white"/>
                </a:solidFill>
                <a:latin typeface="+mj-lt"/>
                <a:ea typeface="ＭＳ Ｐゴシック" pitchFamily="-1" charset="-128"/>
                <a:cs typeface="Arial" pitchFamily="34" charset="0"/>
              </a:rPr>
              <a:t>R</a:t>
            </a:r>
          </a:p>
          <a:p>
            <a:pPr algn="ctr">
              <a:defRPr/>
            </a:pPr>
            <a:r>
              <a:rPr lang="en-US" sz="1100" b="1" kern="0" dirty="0">
                <a:solidFill>
                  <a:prstClr val="white"/>
                </a:solidFill>
                <a:latin typeface="+mj-lt"/>
                <a:ea typeface="ＭＳ Ｐゴシック" pitchFamily="-1" charset="-128"/>
                <a:cs typeface="Arial" pitchFamily="34" charset="0"/>
              </a:rPr>
              <a:t>A</a:t>
            </a:r>
          </a:p>
          <a:p>
            <a:pPr algn="ctr">
              <a:defRPr/>
            </a:pPr>
            <a:r>
              <a:rPr lang="en-US" sz="1100" b="1" kern="0" dirty="0">
                <a:solidFill>
                  <a:prstClr val="white"/>
                </a:solidFill>
                <a:latin typeface="+mj-lt"/>
                <a:ea typeface="ＭＳ Ｐゴシック" pitchFamily="-1" charset="-128"/>
                <a:cs typeface="Arial" pitchFamily="34" charset="0"/>
              </a:rPr>
              <a:t>N</a:t>
            </a:r>
          </a:p>
          <a:p>
            <a:pPr algn="ctr">
              <a:defRPr/>
            </a:pPr>
            <a:r>
              <a:rPr lang="en-US" sz="1100" b="1" kern="0" dirty="0">
                <a:solidFill>
                  <a:prstClr val="white"/>
                </a:solidFill>
                <a:latin typeface="+mj-lt"/>
                <a:ea typeface="ＭＳ Ｐゴシック" pitchFamily="-1" charset="-128"/>
                <a:cs typeface="Arial" pitchFamily="34" charset="0"/>
              </a:rPr>
              <a:t>D</a:t>
            </a:r>
          </a:p>
          <a:p>
            <a:pPr algn="ctr">
              <a:defRPr/>
            </a:pPr>
            <a:r>
              <a:rPr lang="en-US" sz="1100" b="1" kern="0" dirty="0">
                <a:solidFill>
                  <a:prstClr val="white"/>
                </a:solidFill>
                <a:latin typeface="+mj-lt"/>
                <a:ea typeface="ＭＳ Ｐゴシック" pitchFamily="-1" charset="-128"/>
                <a:cs typeface="Arial" pitchFamily="34" charset="0"/>
              </a:rPr>
              <a:t>O</a:t>
            </a:r>
          </a:p>
          <a:p>
            <a:pPr algn="ctr">
              <a:defRPr/>
            </a:pPr>
            <a:r>
              <a:rPr lang="en-US" sz="1100" b="1" kern="0" dirty="0">
                <a:solidFill>
                  <a:prstClr val="white"/>
                </a:solidFill>
                <a:latin typeface="+mj-lt"/>
                <a:ea typeface="ＭＳ Ｐゴシック" pitchFamily="-1" charset="-128"/>
                <a:cs typeface="Arial" pitchFamily="34" charset="0"/>
              </a:rPr>
              <a:t>M</a:t>
            </a:r>
          </a:p>
          <a:p>
            <a:pPr algn="ctr">
              <a:defRPr/>
            </a:pPr>
            <a:r>
              <a:rPr lang="en-US" sz="1100" b="1" kern="0" dirty="0">
                <a:solidFill>
                  <a:prstClr val="white"/>
                </a:solidFill>
                <a:latin typeface="+mj-lt"/>
                <a:ea typeface="ＭＳ Ｐゴシック" pitchFamily="-1" charset="-128"/>
                <a:cs typeface="Arial" pitchFamily="34" charset="0"/>
              </a:rPr>
              <a:t>I</a:t>
            </a:r>
          </a:p>
          <a:p>
            <a:pPr algn="ctr">
              <a:defRPr/>
            </a:pPr>
            <a:r>
              <a:rPr lang="en-US" sz="1100" b="1" kern="0" dirty="0">
                <a:solidFill>
                  <a:prstClr val="white"/>
                </a:solidFill>
                <a:latin typeface="+mj-lt"/>
                <a:ea typeface="ＭＳ Ｐゴシック" pitchFamily="-1" charset="-128"/>
                <a:cs typeface="Arial" pitchFamily="34" charset="0"/>
              </a:rPr>
              <a:t>Z</a:t>
            </a:r>
          </a:p>
          <a:p>
            <a:pPr algn="ctr">
              <a:defRPr/>
            </a:pPr>
            <a:r>
              <a:rPr lang="en-US" sz="1100" b="1" kern="0" dirty="0">
                <a:solidFill>
                  <a:prstClr val="white"/>
                </a:solidFill>
                <a:latin typeface="+mj-lt"/>
                <a:ea typeface="ＭＳ Ｐゴシック" pitchFamily="-1" charset="-128"/>
                <a:cs typeface="Arial" pitchFamily="34" charset="0"/>
              </a:rPr>
              <a:t>E</a:t>
            </a:r>
          </a:p>
          <a:p>
            <a:pPr algn="ctr">
              <a:defRPr/>
            </a:pPr>
            <a:r>
              <a:rPr lang="en-US" sz="1100" b="1" kern="0" dirty="0">
                <a:solidFill>
                  <a:prstClr val="white"/>
                </a:solidFill>
                <a:latin typeface="+mj-lt"/>
                <a:ea typeface="ＭＳ Ｐゴシック" pitchFamily="-1" charset="-128"/>
                <a:cs typeface="Arial" pitchFamily="34" charset="0"/>
              </a:rPr>
              <a:t>(1:1</a:t>
            </a:r>
            <a:r>
              <a:rPr lang="en-US" sz="1400" b="1" kern="0" dirty="0">
                <a:solidFill>
                  <a:prstClr val="white"/>
                </a:solidFill>
                <a:latin typeface="+mj-lt"/>
                <a:ea typeface="ＭＳ Ｐゴシック" pitchFamily="-1" charset="-128"/>
                <a:cs typeface="Arial" pitchFamily="34" charset="0"/>
              </a:rPr>
              <a:t>)</a:t>
            </a:r>
          </a:p>
        </p:txBody>
      </p:sp>
      <p:cxnSp>
        <p:nvCxnSpPr>
          <p:cNvPr id="44" name="Straight Connector 17"/>
          <p:cNvCxnSpPr>
            <a:cxnSpLocks noChangeShapeType="1"/>
          </p:cNvCxnSpPr>
          <p:nvPr/>
        </p:nvCxnSpPr>
        <p:spPr bwMode="auto">
          <a:xfrm flipH="1">
            <a:off x="3512038" y="4362861"/>
            <a:ext cx="8850" cy="1495425"/>
          </a:xfrm>
          <a:prstGeom prst="line">
            <a:avLst/>
          </a:prstGeom>
          <a:noFill/>
          <a:ln w="28575" algn="ctr">
            <a:solidFill>
              <a:schemeClr val="accent1"/>
            </a:solidFill>
            <a:round/>
            <a:headEnd/>
            <a:tailEnd/>
          </a:ln>
          <a:extLst>
            <a:ext uri="{909E8E84-426E-40dd-AFC4-6F175D3DCCD1}">
              <a14:hiddenFill xmlns:a14="http://schemas.microsoft.com/office/drawing/2010/main">
                <a:noFill/>
              </a14:hiddenFill>
            </a:ext>
          </a:extLst>
        </p:spPr>
      </p:cxnSp>
      <p:cxnSp>
        <p:nvCxnSpPr>
          <p:cNvPr id="45" name="Straight Connector 18"/>
          <p:cNvCxnSpPr>
            <a:cxnSpLocks noChangeShapeType="1"/>
          </p:cNvCxnSpPr>
          <p:nvPr/>
        </p:nvCxnSpPr>
        <p:spPr bwMode="auto">
          <a:xfrm>
            <a:off x="6620607" y="4366035"/>
            <a:ext cx="0" cy="1492251"/>
          </a:xfrm>
          <a:prstGeom prst="line">
            <a:avLst/>
          </a:prstGeom>
          <a:noFill/>
          <a:ln w="28575" algn="ctr">
            <a:solidFill>
              <a:schemeClr val="accent1"/>
            </a:solidFill>
            <a:round/>
            <a:headEnd/>
            <a:tailEnd/>
          </a:ln>
          <a:extLst>
            <a:ext uri="{909E8E84-426E-40dd-AFC4-6F175D3DCCD1}">
              <a14:hiddenFill xmlns:a14="http://schemas.microsoft.com/office/drawing/2010/main">
                <a:noFill/>
              </a14:hiddenFill>
            </a:ext>
          </a:extLst>
        </p:spPr>
      </p:cxnSp>
      <p:cxnSp>
        <p:nvCxnSpPr>
          <p:cNvPr id="46" name="Straight Arrow Connector 19"/>
          <p:cNvCxnSpPr>
            <a:cxnSpLocks noChangeShapeType="1"/>
          </p:cNvCxnSpPr>
          <p:nvPr/>
        </p:nvCxnSpPr>
        <p:spPr bwMode="auto">
          <a:xfrm>
            <a:off x="6628544" y="5110572"/>
            <a:ext cx="217488" cy="0"/>
          </a:xfrm>
          <a:prstGeom prst="straightConnector1">
            <a:avLst/>
          </a:prstGeom>
          <a:noFill/>
          <a:ln w="38100"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47" name="Straight Connector 9"/>
          <p:cNvCxnSpPr>
            <a:cxnSpLocks noChangeShapeType="1"/>
          </p:cNvCxnSpPr>
          <p:nvPr/>
        </p:nvCxnSpPr>
        <p:spPr bwMode="auto">
          <a:xfrm flipV="1">
            <a:off x="6306038" y="4379935"/>
            <a:ext cx="322506" cy="6032"/>
          </a:xfrm>
          <a:prstGeom prst="line">
            <a:avLst/>
          </a:prstGeom>
          <a:noFill/>
          <a:ln w="28575" algn="ctr">
            <a:solidFill>
              <a:schemeClr val="accent1"/>
            </a:solidFill>
            <a:round/>
            <a:headEnd/>
            <a:tailEnd/>
          </a:ln>
          <a:extLst>
            <a:ext uri="{909E8E84-426E-40dd-AFC4-6F175D3DCCD1}">
              <a14:hiddenFill xmlns:a14="http://schemas.microsoft.com/office/drawing/2010/main">
                <a:noFill/>
              </a14:hiddenFill>
            </a:ext>
          </a:extLst>
        </p:spPr>
      </p:cxnSp>
      <p:cxnSp>
        <p:nvCxnSpPr>
          <p:cNvPr id="48" name="Straight Connector 9"/>
          <p:cNvCxnSpPr>
            <a:cxnSpLocks noChangeShapeType="1"/>
          </p:cNvCxnSpPr>
          <p:nvPr/>
        </p:nvCxnSpPr>
        <p:spPr bwMode="auto">
          <a:xfrm flipV="1">
            <a:off x="6324415" y="5829146"/>
            <a:ext cx="322506" cy="6032"/>
          </a:xfrm>
          <a:prstGeom prst="line">
            <a:avLst/>
          </a:prstGeom>
          <a:noFill/>
          <a:ln w="28575" algn="ctr">
            <a:solidFill>
              <a:schemeClr val="accent1"/>
            </a:solidFill>
            <a:round/>
            <a:headEnd/>
            <a:tailEnd/>
          </a:ln>
          <a:extLst>
            <a:ext uri="{909E8E84-426E-40dd-AFC4-6F175D3DCCD1}">
              <a14:hiddenFill xmlns:a14="http://schemas.microsoft.com/office/drawing/2010/main">
                <a:noFill/>
              </a14:hiddenFill>
            </a:ext>
          </a:extLst>
        </p:spPr>
      </p:cxnSp>
      <p:sp>
        <p:nvSpPr>
          <p:cNvPr id="49" name="Rectangle à coins arrondis 20"/>
          <p:cNvSpPr>
            <a:spLocks noChangeArrowheads="1"/>
          </p:cNvSpPr>
          <p:nvPr/>
        </p:nvSpPr>
        <p:spPr bwMode="auto">
          <a:xfrm>
            <a:off x="130848" y="4666991"/>
            <a:ext cx="2382837" cy="896998"/>
          </a:xfrm>
          <a:prstGeom prst="roundRect">
            <a:avLst>
              <a:gd name="adj" fmla="val 16667"/>
            </a:avLst>
          </a:prstGeom>
          <a:solidFill>
            <a:srgbClr val="4F81BD"/>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lIns="0" tIns="0" rIns="0" bIns="0" anchor="ctr"/>
          <a:lstStyle/>
          <a:p>
            <a:pPr algn="ctr" eaLnBrk="0" hangingPunct="0">
              <a:lnSpc>
                <a:spcPct val="95000"/>
              </a:lnSpc>
            </a:pPr>
            <a:endParaRPr lang="fr-FR" altLang="en-US" sz="2600" dirty="0">
              <a:solidFill>
                <a:srgbClr val="5EAEFF"/>
              </a:solidFill>
              <a:latin typeface="+mj-lt"/>
            </a:endParaRPr>
          </a:p>
        </p:txBody>
      </p:sp>
      <p:sp>
        <p:nvSpPr>
          <p:cNvPr id="50" name="TextBox 1"/>
          <p:cNvSpPr txBox="1"/>
          <p:nvPr/>
        </p:nvSpPr>
        <p:spPr>
          <a:xfrm>
            <a:off x="201971" y="4769241"/>
            <a:ext cx="2160240" cy="692497"/>
          </a:xfrm>
          <a:prstGeom prst="rect">
            <a:avLst/>
          </a:prstGeom>
          <a:noFill/>
        </p:spPr>
        <p:txBody>
          <a:bodyPr wrap="square" rtlCol="0">
            <a:spAutoFit/>
          </a:bodyPr>
          <a:lstStyle/>
          <a:p>
            <a:pPr algn="ctr"/>
            <a:r>
              <a:rPr lang="en-US" sz="1300" b="1" dirty="0">
                <a:solidFill>
                  <a:srgbClr val="FFFFFF"/>
                </a:solidFill>
                <a:latin typeface="+mj-lt"/>
                <a:ea typeface="ＭＳ Ｐゴシック" pitchFamily="-1" charset="-128"/>
                <a:cs typeface="Arial" pitchFamily="34" charset="0"/>
              </a:rPr>
              <a:t>Progression during or after </a:t>
            </a:r>
            <a:r>
              <a:rPr lang="en-US" sz="1300" b="1" dirty="0" err="1">
                <a:solidFill>
                  <a:srgbClr val="FFFFFF"/>
                </a:solidFill>
                <a:latin typeface="+mj-lt"/>
                <a:ea typeface="ＭＳ Ｐゴシック" pitchFamily="-1" charset="-128"/>
                <a:cs typeface="Arial" pitchFamily="34" charset="0"/>
              </a:rPr>
              <a:t>bevacizumab</a:t>
            </a:r>
            <a:r>
              <a:rPr lang="en-US" sz="1300" b="1" dirty="0">
                <a:solidFill>
                  <a:srgbClr val="FFFFFF"/>
                </a:solidFill>
                <a:latin typeface="+mj-lt"/>
                <a:ea typeface="ＭＳ Ｐゴシック" pitchFamily="-1" charset="-128"/>
                <a:cs typeface="Arial" pitchFamily="34" charset="0"/>
              </a:rPr>
              <a:t>, </a:t>
            </a:r>
            <a:r>
              <a:rPr lang="en-US" sz="1300" b="1" dirty="0" err="1">
                <a:solidFill>
                  <a:srgbClr val="FFFFFF"/>
                </a:solidFill>
                <a:latin typeface="+mj-lt"/>
                <a:ea typeface="ＭＳ Ｐゴシック" pitchFamily="-1" charset="-128"/>
                <a:cs typeface="Arial" pitchFamily="34" charset="0"/>
              </a:rPr>
              <a:t>oxaliplatin</a:t>
            </a:r>
            <a:r>
              <a:rPr lang="en-US" sz="1300" b="1" dirty="0">
                <a:solidFill>
                  <a:srgbClr val="FFFFFF"/>
                </a:solidFill>
                <a:latin typeface="+mj-lt"/>
                <a:ea typeface="ＭＳ Ｐゴシック" pitchFamily="-1" charset="-128"/>
                <a:cs typeface="Arial" pitchFamily="34" charset="0"/>
              </a:rPr>
              <a:t>, and a </a:t>
            </a:r>
            <a:r>
              <a:rPr lang="en-US" sz="1300" b="1" dirty="0" err="1">
                <a:solidFill>
                  <a:srgbClr val="FFFFFF"/>
                </a:solidFill>
                <a:latin typeface="+mj-lt"/>
                <a:ea typeface="ＭＳ Ｐゴシック" pitchFamily="-1" charset="-128"/>
                <a:cs typeface="Arial" pitchFamily="34" charset="0"/>
              </a:rPr>
              <a:t>fluoropyrimidine</a:t>
            </a:r>
            <a:r>
              <a:rPr lang="en-US" sz="1300" b="1" dirty="0">
                <a:solidFill>
                  <a:srgbClr val="FFFFFF"/>
                </a:solidFill>
                <a:latin typeface="+mj-lt"/>
                <a:ea typeface="ＭＳ Ｐゴシック" pitchFamily="-1" charset="-128"/>
                <a:cs typeface="Arial" pitchFamily="34" charset="0"/>
              </a:rPr>
              <a:t> </a:t>
            </a:r>
            <a:endParaRPr lang="en-US" sz="1300" dirty="0">
              <a:latin typeface="+mj-lt"/>
            </a:endParaRPr>
          </a:p>
        </p:txBody>
      </p:sp>
      <p:sp>
        <p:nvSpPr>
          <p:cNvPr id="23" name="CasellaDiTesto 22"/>
          <p:cNvSpPr txBox="1">
            <a:spLocks noChangeArrowheads="1"/>
          </p:cNvSpPr>
          <p:nvPr/>
        </p:nvSpPr>
        <p:spPr bwMode="auto">
          <a:xfrm>
            <a:off x="5959691" y="6568644"/>
            <a:ext cx="31162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ea typeface="ヒラギノ角ゴ Pro W3" pitchFamily="-107" charset="-128"/>
              </a:defRPr>
            </a:lvl1pPr>
            <a:lvl2pPr marL="37931725" indent="-37474525" eaLnBrk="0" hangingPunct="0">
              <a:defRPr sz="2800" b="1">
                <a:solidFill>
                  <a:schemeClr val="tx1"/>
                </a:solidFill>
                <a:latin typeface="Arial" panose="020B0604020202020204" pitchFamily="34" charset="0"/>
                <a:ea typeface="ヒラギノ角ゴ Pro W3" pitchFamily="-107" charset="-128"/>
              </a:defRPr>
            </a:lvl2pPr>
            <a:lvl3pPr eaLnBrk="0" hangingPunct="0">
              <a:defRPr sz="2800" b="1">
                <a:solidFill>
                  <a:schemeClr val="tx1"/>
                </a:solidFill>
                <a:latin typeface="Arial" panose="020B0604020202020204" pitchFamily="34" charset="0"/>
                <a:ea typeface="ヒラギノ角ゴ Pro W3" pitchFamily="-107" charset="-128"/>
              </a:defRPr>
            </a:lvl3pPr>
            <a:lvl4pPr eaLnBrk="0" hangingPunct="0">
              <a:defRPr sz="2800" b="1">
                <a:solidFill>
                  <a:schemeClr val="tx1"/>
                </a:solidFill>
                <a:latin typeface="Arial" panose="020B0604020202020204" pitchFamily="34" charset="0"/>
                <a:ea typeface="ヒラギノ角ゴ Pro W3" pitchFamily="-107" charset="-128"/>
              </a:defRPr>
            </a:lvl4pPr>
            <a:lvl5pPr eaLnBrk="0" hangingPunct="0">
              <a:defRPr sz="2800" b="1">
                <a:solidFill>
                  <a:schemeClr val="tx1"/>
                </a:solidFill>
                <a:latin typeface="Arial" panose="020B0604020202020204" pitchFamily="34" charset="0"/>
                <a:ea typeface="ヒラギノ角ゴ Pro W3" pitchFamily="-107" charset="-128"/>
              </a:defRPr>
            </a:lvl5pPr>
            <a:lvl6pPr marL="4572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6pPr>
            <a:lvl7pPr marL="9144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7pPr>
            <a:lvl8pPr marL="13716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8pPr>
            <a:lvl9pPr marL="18288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9pPr>
          </a:lstStyle>
          <a:p>
            <a:pPr algn="r" eaLnBrk="1" hangingPunct="1"/>
            <a:r>
              <a:rPr lang="it-IT" sz="1200" b="0" i="1" dirty="0" err="1" smtClean="0">
                <a:latin typeface="+mj-lt"/>
                <a:cs typeface="Arial" panose="020B0604020202020204" pitchFamily="34" charset="0"/>
              </a:rPr>
              <a:t>Tabernero</a:t>
            </a:r>
            <a:r>
              <a:rPr lang="it-IT" sz="1200" b="0" i="1" dirty="0" smtClean="0">
                <a:latin typeface="+mj-lt"/>
                <a:cs typeface="Arial" panose="020B0604020202020204" pitchFamily="34" charset="0"/>
              </a:rPr>
              <a:t> et </a:t>
            </a:r>
            <a:r>
              <a:rPr lang="it-IT" sz="1200" b="0" i="1" dirty="0">
                <a:latin typeface="+mj-lt"/>
                <a:cs typeface="Arial" panose="020B0604020202020204" pitchFamily="34" charset="0"/>
              </a:rPr>
              <a:t>al</a:t>
            </a:r>
            <a:r>
              <a:rPr lang="it-IT" sz="1200" b="0" i="1" dirty="0" smtClean="0">
                <a:latin typeface="+mj-lt"/>
                <a:cs typeface="Arial" panose="020B0604020202020204" pitchFamily="34" charset="0"/>
              </a:rPr>
              <a:t>, Lancet </a:t>
            </a:r>
            <a:r>
              <a:rPr lang="it-IT" sz="1200" b="0" i="1" dirty="0" err="1" smtClean="0">
                <a:latin typeface="+mj-lt"/>
                <a:cs typeface="Arial" panose="020B0604020202020204" pitchFamily="34" charset="0"/>
              </a:rPr>
              <a:t>Oncology</a:t>
            </a:r>
            <a:r>
              <a:rPr lang="it-IT" sz="1200" b="0" i="1" dirty="0" smtClean="0">
                <a:latin typeface="+mj-lt"/>
                <a:cs typeface="Arial" panose="020B0604020202020204" pitchFamily="34" charset="0"/>
              </a:rPr>
              <a:t> 2015</a:t>
            </a:r>
            <a:endParaRPr lang="it-IT" sz="1200" b="0" i="1" dirty="0">
              <a:latin typeface="+mj-lt"/>
              <a:cs typeface="Arial" panose="020B0604020202020204" pitchFamily="34" charset="0"/>
            </a:endParaRPr>
          </a:p>
        </p:txBody>
      </p:sp>
    </p:spTree>
    <p:extLst>
      <p:ext uri="{BB962C8B-B14F-4D97-AF65-F5344CB8AC3E}">
        <p14:creationId xmlns:p14="http://schemas.microsoft.com/office/powerpoint/2010/main" val="129987527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a:spLocks noChangeArrowheads="1"/>
          </p:cNvSpPr>
          <p:nvPr/>
        </p:nvSpPr>
        <p:spPr bwMode="auto">
          <a:xfrm>
            <a:off x="5959691" y="6568644"/>
            <a:ext cx="31162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ea typeface="ヒラギノ角ゴ Pro W3" pitchFamily="-107" charset="-128"/>
              </a:defRPr>
            </a:lvl1pPr>
            <a:lvl2pPr marL="37931725" indent="-37474525" eaLnBrk="0" hangingPunct="0">
              <a:defRPr sz="2800" b="1">
                <a:solidFill>
                  <a:schemeClr val="tx1"/>
                </a:solidFill>
                <a:latin typeface="Arial" panose="020B0604020202020204" pitchFamily="34" charset="0"/>
                <a:ea typeface="ヒラギノ角ゴ Pro W3" pitchFamily="-107" charset="-128"/>
              </a:defRPr>
            </a:lvl2pPr>
            <a:lvl3pPr eaLnBrk="0" hangingPunct="0">
              <a:defRPr sz="2800" b="1">
                <a:solidFill>
                  <a:schemeClr val="tx1"/>
                </a:solidFill>
                <a:latin typeface="Arial" panose="020B0604020202020204" pitchFamily="34" charset="0"/>
                <a:ea typeface="ヒラギノ角ゴ Pro W3" pitchFamily="-107" charset="-128"/>
              </a:defRPr>
            </a:lvl3pPr>
            <a:lvl4pPr eaLnBrk="0" hangingPunct="0">
              <a:defRPr sz="2800" b="1">
                <a:solidFill>
                  <a:schemeClr val="tx1"/>
                </a:solidFill>
                <a:latin typeface="Arial" panose="020B0604020202020204" pitchFamily="34" charset="0"/>
                <a:ea typeface="ヒラギノ角ゴ Pro W3" pitchFamily="-107" charset="-128"/>
              </a:defRPr>
            </a:lvl4pPr>
            <a:lvl5pPr eaLnBrk="0" hangingPunct="0">
              <a:defRPr sz="2800" b="1">
                <a:solidFill>
                  <a:schemeClr val="tx1"/>
                </a:solidFill>
                <a:latin typeface="Arial" panose="020B0604020202020204" pitchFamily="34" charset="0"/>
                <a:ea typeface="ヒラギノ角ゴ Pro W3" pitchFamily="-107" charset="-128"/>
              </a:defRPr>
            </a:lvl5pPr>
            <a:lvl6pPr marL="4572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6pPr>
            <a:lvl7pPr marL="9144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7pPr>
            <a:lvl8pPr marL="13716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8pPr>
            <a:lvl9pPr marL="18288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9pPr>
          </a:lstStyle>
          <a:p>
            <a:pPr algn="r" eaLnBrk="1" hangingPunct="1"/>
            <a:r>
              <a:rPr lang="it-IT" sz="1200" b="0" i="1" dirty="0" err="1" smtClean="0">
                <a:latin typeface="+mj-lt"/>
                <a:cs typeface="Arial" panose="020B0604020202020204" pitchFamily="34" charset="0"/>
              </a:rPr>
              <a:t>Tabernero</a:t>
            </a:r>
            <a:r>
              <a:rPr lang="it-IT" sz="1200" b="0" i="1" dirty="0" smtClean="0">
                <a:latin typeface="+mj-lt"/>
                <a:cs typeface="Arial" panose="020B0604020202020204" pitchFamily="34" charset="0"/>
              </a:rPr>
              <a:t> et </a:t>
            </a:r>
            <a:r>
              <a:rPr lang="it-IT" sz="1200" b="0" i="1" dirty="0">
                <a:latin typeface="+mj-lt"/>
                <a:cs typeface="Arial" panose="020B0604020202020204" pitchFamily="34" charset="0"/>
              </a:rPr>
              <a:t>al</a:t>
            </a:r>
            <a:r>
              <a:rPr lang="it-IT" sz="1200" b="0" i="1" dirty="0" smtClean="0">
                <a:latin typeface="+mj-lt"/>
                <a:cs typeface="Arial" panose="020B0604020202020204" pitchFamily="34" charset="0"/>
              </a:rPr>
              <a:t>, Lancet </a:t>
            </a:r>
            <a:r>
              <a:rPr lang="it-IT" sz="1200" b="0" i="1" dirty="0" err="1" smtClean="0">
                <a:latin typeface="+mj-lt"/>
                <a:cs typeface="Arial" panose="020B0604020202020204" pitchFamily="34" charset="0"/>
              </a:rPr>
              <a:t>Oncology</a:t>
            </a:r>
            <a:r>
              <a:rPr lang="it-IT" sz="1200" b="0" i="1" dirty="0" smtClean="0">
                <a:latin typeface="+mj-lt"/>
                <a:cs typeface="Arial" panose="020B0604020202020204" pitchFamily="34" charset="0"/>
              </a:rPr>
              <a:t> 2015</a:t>
            </a:r>
            <a:endParaRPr lang="it-IT" sz="1200" b="0" i="1" dirty="0">
              <a:latin typeface="+mj-lt"/>
              <a:cs typeface="Arial" panose="020B0604020202020204" pitchFamily="34" charset="0"/>
            </a:endParaRPr>
          </a:p>
        </p:txBody>
      </p:sp>
      <p:pic>
        <p:nvPicPr>
          <p:cNvPr id="8" name="Picture 7"/>
          <p:cNvPicPr>
            <a:picLocks noChangeAspect="1" noChangeArrowheads="1"/>
          </p:cNvPicPr>
          <p:nvPr/>
        </p:nvPicPr>
        <p:blipFill>
          <a:blip r:embed="rId2" cstate="print"/>
          <a:srcRect/>
          <a:stretch>
            <a:fillRect/>
          </a:stretch>
        </p:blipFill>
        <p:spPr bwMode="auto">
          <a:xfrm>
            <a:off x="107504" y="38001"/>
            <a:ext cx="1008063" cy="1374775"/>
          </a:xfrm>
          <a:prstGeom prst="rect">
            <a:avLst/>
          </a:prstGeom>
          <a:noFill/>
          <a:ln w="9525">
            <a:noFill/>
            <a:miter lim="800000"/>
            <a:headEnd/>
            <a:tailEnd/>
          </a:ln>
        </p:spPr>
      </p:pic>
      <p:sp>
        <p:nvSpPr>
          <p:cNvPr id="9" name="Rettangolo 8"/>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0" name="Rettangolo 9"/>
          <p:cNvSpPr/>
          <p:nvPr/>
        </p:nvSpPr>
        <p:spPr>
          <a:xfrm>
            <a:off x="1215650" y="498823"/>
            <a:ext cx="7604822"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fontAlgn="auto">
              <a:spcBef>
                <a:spcPts val="0"/>
              </a:spcBef>
              <a:spcAft>
                <a:spcPts val="0"/>
              </a:spcAft>
              <a:defRPr/>
            </a:pP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RAMUCIRUMAB</a:t>
            </a:r>
            <a:endParaRPr lang="it-IT"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ettangolo arrotondato 10"/>
          <p:cNvSpPr>
            <a:spLocks noChangeArrowheads="1"/>
          </p:cNvSpPr>
          <p:nvPr/>
        </p:nvSpPr>
        <p:spPr bwMode="auto">
          <a:xfrm>
            <a:off x="1259632" y="1196752"/>
            <a:ext cx="4903878" cy="508000"/>
          </a:xfrm>
          <a:prstGeom prst="roundRect">
            <a:avLst>
              <a:gd name="adj" fmla="val 16667"/>
            </a:avLst>
          </a:prstGeom>
          <a:noFill/>
          <a:ln w="25400">
            <a:solidFill>
              <a:schemeClr val="accent2"/>
            </a:solidFill>
            <a:round/>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800" b="1">
                <a:solidFill>
                  <a:schemeClr val="tx1"/>
                </a:solidFill>
                <a:latin typeface="Arial" panose="020B0604020202020204" pitchFamily="34" charset="0"/>
                <a:ea typeface="ヒラギノ角ゴ Pro W3" pitchFamily="-107" charset="-128"/>
              </a:defRPr>
            </a:lvl1pPr>
            <a:lvl2pPr marL="37931725" indent="-37474525" eaLnBrk="0" hangingPunct="0">
              <a:defRPr sz="2800" b="1">
                <a:solidFill>
                  <a:schemeClr val="tx1"/>
                </a:solidFill>
                <a:latin typeface="Arial" panose="020B0604020202020204" pitchFamily="34" charset="0"/>
                <a:ea typeface="ヒラギノ角ゴ Pro W3" pitchFamily="-107" charset="-128"/>
              </a:defRPr>
            </a:lvl2pPr>
            <a:lvl3pPr eaLnBrk="0" hangingPunct="0">
              <a:defRPr sz="2800" b="1">
                <a:solidFill>
                  <a:schemeClr val="tx1"/>
                </a:solidFill>
                <a:latin typeface="Arial" panose="020B0604020202020204" pitchFamily="34" charset="0"/>
                <a:ea typeface="ヒラギノ角ゴ Pro W3" pitchFamily="-107" charset="-128"/>
              </a:defRPr>
            </a:lvl3pPr>
            <a:lvl4pPr eaLnBrk="0" hangingPunct="0">
              <a:defRPr sz="2800" b="1">
                <a:solidFill>
                  <a:schemeClr val="tx1"/>
                </a:solidFill>
                <a:latin typeface="Arial" panose="020B0604020202020204" pitchFamily="34" charset="0"/>
                <a:ea typeface="ヒラギノ角ゴ Pro W3" pitchFamily="-107" charset="-128"/>
              </a:defRPr>
            </a:lvl4pPr>
            <a:lvl5pPr eaLnBrk="0" hangingPunct="0">
              <a:defRPr sz="2800" b="1">
                <a:solidFill>
                  <a:schemeClr val="tx1"/>
                </a:solidFill>
                <a:latin typeface="Arial" panose="020B0604020202020204" pitchFamily="34" charset="0"/>
                <a:ea typeface="ヒラギノ角ゴ Pro W3" pitchFamily="-107" charset="-128"/>
              </a:defRPr>
            </a:lvl5pPr>
            <a:lvl6pPr marL="4572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6pPr>
            <a:lvl7pPr marL="9144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7pPr>
            <a:lvl8pPr marL="13716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8pPr>
            <a:lvl9pPr marL="18288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9pPr>
          </a:lstStyle>
          <a:p>
            <a:pPr algn="ctr" eaLnBrk="1" hangingPunct="1"/>
            <a:r>
              <a:rPr lang="it-IT" sz="2400" dirty="0" err="1" smtClean="0">
                <a:solidFill>
                  <a:srgbClr val="C00000"/>
                </a:solidFill>
                <a:latin typeface="+mj-lt"/>
              </a:rPr>
              <a:t>Raise</a:t>
            </a:r>
            <a:r>
              <a:rPr lang="it-IT" sz="2400" dirty="0" smtClean="0">
                <a:solidFill>
                  <a:srgbClr val="C00000"/>
                </a:solidFill>
                <a:latin typeface="+mj-lt"/>
              </a:rPr>
              <a:t> trial: </a:t>
            </a:r>
            <a:r>
              <a:rPr lang="it-IT" sz="2400" dirty="0" err="1" smtClean="0">
                <a:solidFill>
                  <a:srgbClr val="C00000"/>
                </a:solidFill>
                <a:latin typeface="+mj-lt"/>
              </a:rPr>
              <a:t>Primary</a:t>
            </a:r>
            <a:r>
              <a:rPr lang="it-IT" sz="2400" dirty="0" smtClean="0">
                <a:solidFill>
                  <a:srgbClr val="C00000"/>
                </a:solidFill>
                <a:latin typeface="+mj-lt"/>
              </a:rPr>
              <a:t> </a:t>
            </a:r>
            <a:r>
              <a:rPr lang="it-IT" sz="2400" dirty="0" err="1" smtClean="0">
                <a:solidFill>
                  <a:srgbClr val="C00000"/>
                </a:solidFill>
                <a:latin typeface="+mj-lt"/>
              </a:rPr>
              <a:t>Endpoint</a:t>
            </a:r>
            <a:r>
              <a:rPr lang="it-IT" sz="2400" dirty="0" smtClean="0">
                <a:solidFill>
                  <a:srgbClr val="C00000"/>
                </a:solidFill>
                <a:latin typeface="+mj-lt"/>
              </a:rPr>
              <a:t> OS </a:t>
            </a:r>
            <a:r>
              <a:rPr lang="it-IT" sz="2400" dirty="0">
                <a:solidFill>
                  <a:srgbClr val="C00000"/>
                </a:solidFill>
                <a:latin typeface="+mj-lt"/>
              </a:rPr>
              <a:t>MET</a:t>
            </a:r>
            <a:endParaRPr lang="it-IT" sz="2200" dirty="0">
              <a:solidFill>
                <a:srgbClr val="C00000"/>
              </a:solidFill>
              <a:latin typeface="+mj-lt"/>
              <a:cs typeface="Lucida Sans" panose="020B0602040502020204" pitchFamily="34" charset="0"/>
            </a:endParaRPr>
          </a:p>
        </p:txBody>
      </p:sp>
      <p:pic>
        <p:nvPicPr>
          <p:cNvPr id="3" name="Immagine 2"/>
          <p:cNvPicPr>
            <a:picLocks noChangeAspect="1"/>
          </p:cNvPicPr>
          <p:nvPr/>
        </p:nvPicPr>
        <p:blipFill rotWithShape="1">
          <a:blip r:embed="rId3"/>
          <a:srcRect t="52900"/>
          <a:stretch/>
        </p:blipFill>
        <p:spPr>
          <a:xfrm>
            <a:off x="1115615" y="1916832"/>
            <a:ext cx="6254999" cy="3374172"/>
          </a:xfrm>
          <a:prstGeom prst="rect">
            <a:avLst/>
          </a:prstGeom>
        </p:spPr>
      </p:pic>
    </p:spTree>
    <p:extLst>
      <p:ext uri="{BB962C8B-B14F-4D97-AF65-F5344CB8AC3E}">
        <p14:creationId xmlns:p14="http://schemas.microsoft.com/office/powerpoint/2010/main" val="2315603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a:spLocks noChangeArrowheads="1"/>
          </p:cNvSpPr>
          <p:nvPr/>
        </p:nvSpPr>
        <p:spPr bwMode="auto">
          <a:xfrm>
            <a:off x="5959691" y="6568644"/>
            <a:ext cx="31162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ea typeface="ヒラギノ角ゴ Pro W3" pitchFamily="-107" charset="-128"/>
              </a:defRPr>
            </a:lvl1pPr>
            <a:lvl2pPr marL="37931725" indent="-37474525" eaLnBrk="0" hangingPunct="0">
              <a:defRPr sz="2800" b="1">
                <a:solidFill>
                  <a:schemeClr val="tx1"/>
                </a:solidFill>
                <a:latin typeface="Arial" panose="020B0604020202020204" pitchFamily="34" charset="0"/>
                <a:ea typeface="ヒラギノ角ゴ Pro W3" pitchFamily="-107" charset="-128"/>
              </a:defRPr>
            </a:lvl2pPr>
            <a:lvl3pPr eaLnBrk="0" hangingPunct="0">
              <a:defRPr sz="2800" b="1">
                <a:solidFill>
                  <a:schemeClr val="tx1"/>
                </a:solidFill>
                <a:latin typeface="Arial" panose="020B0604020202020204" pitchFamily="34" charset="0"/>
                <a:ea typeface="ヒラギノ角ゴ Pro W3" pitchFamily="-107" charset="-128"/>
              </a:defRPr>
            </a:lvl3pPr>
            <a:lvl4pPr eaLnBrk="0" hangingPunct="0">
              <a:defRPr sz="2800" b="1">
                <a:solidFill>
                  <a:schemeClr val="tx1"/>
                </a:solidFill>
                <a:latin typeface="Arial" panose="020B0604020202020204" pitchFamily="34" charset="0"/>
                <a:ea typeface="ヒラギノ角ゴ Pro W3" pitchFamily="-107" charset="-128"/>
              </a:defRPr>
            </a:lvl4pPr>
            <a:lvl5pPr eaLnBrk="0" hangingPunct="0">
              <a:defRPr sz="2800" b="1">
                <a:solidFill>
                  <a:schemeClr val="tx1"/>
                </a:solidFill>
                <a:latin typeface="Arial" panose="020B0604020202020204" pitchFamily="34" charset="0"/>
                <a:ea typeface="ヒラギノ角ゴ Pro W3" pitchFamily="-107" charset="-128"/>
              </a:defRPr>
            </a:lvl5pPr>
            <a:lvl6pPr marL="4572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6pPr>
            <a:lvl7pPr marL="9144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7pPr>
            <a:lvl8pPr marL="13716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8pPr>
            <a:lvl9pPr marL="18288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9pPr>
          </a:lstStyle>
          <a:p>
            <a:pPr algn="r" eaLnBrk="1" hangingPunct="1"/>
            <a:r>
              <a:rPr lang="it-IT" sz="1200" b="0" i="1" dirty="0" err="1" smtClean="0">
                <a:latin typeface="+mj-lt"/>
                <a:cs typeface="Arial" panose="020B0604020202020204" pitchFamily="34" charset="0"/>
              </a:rPr>
              <a:t>Tabernero</a:t>
            </a:r>
            <a:r>
              <a:rPr lang="it-IT" sz="1200" b="0" i="1" dirty="0" smtClean="0">
                <a:latin typeface="+mj-lt"/>
                <a:cs typeface="Arial" panose="020B0604020202020204" pitchFamily="34" charset="0"/>
              </a:rPr>
              <a:t> et </a:t>
            </a:r>
            <a:r>
              <a:rPr lang="it-IT" sz="1200" b="0" i="1" dirty="0">
                <a:latin typeface="+mj-lt"/>
                <a:cs typeface="Arial" panose="020B0604020202020204" pitchFamily="34" charset="0"/>
              </a:rPr>
              <a:t>al</a:t>
            </a:r>
            <a:r>
              <a:rPr lang="it-IT" sz="1200" b="0" i="1" dirty="0" smtClean="0">
                <a:latin typeface="+mj-lt"/>
                <a:cs typeface="Arial" panose="020B0604020202020204" pitchFamily="34" charset="0"/>
              </a:rPr>
              <a:t>, Lancet </a:t>
            </a:r>
            <a:r>
              <a:rPr lang="it-IT" sz="1200" b="0" i="1" dirty="0" err="1" smtClean="0">
                <a:latin typeface="+mj-lt"/>
                <a:cs typeface="Arial" panose="020B0604020202020204" pitchFamily="34" charset="0"/>
              </a:rPr>
              <a:t>Oncology</a:t>
            </a:r>
            <a:r>
              <a:rPr lang="it-IT" sz="1200" b="0" i="1" dirty="0" smtClean="0">
                <a:latin typeface="+mj-lt"/>
                <a:cs typeface="Arial" panose="020B0604020202020204" pitchFamily="34" charset="0"/>
              </a:rPr>
              <a:t> 2015</a:t>
            </a:r>
            <a:endParaRPr lang="it-IT" sz="1200" b="0" i="1" dirty="0">
              <a:latin typeface="+mj-lt"/>
              <a:cs typeface="Arial" panose="020B0604020202020204" pitchFamily="34" charset="0"/>
            </a:endParaRPr>
          </a:p>
        </p:txBody>
      </p:sp>
      <p:pic>
        <p:nvPicPr>
          <p:cNvPr id="8" name="Picture 7"/>
          <p:cNvPicPr>
            <a:picLocks noChangeAspect="1" noChangeArrowheads="1"/>
          </p:cNvPicPr>
          <p:nvPr/>
        </p:nvPicPr>
        <p:blipFill>
          <a:blip r:embed="rId2" cstate="print"/>
          <a:srcRect/>
          <a:stretch>
            <a:fillRect/>
          </a:stretch>
        </p:blipFill>
        <p:spPr bwMode="auto">
          <a:xfrm>
            <a:off x="107504" y="38001"/>
            <a:ext cx="1008063" cy="1374775"/>
          </a:xfrm>
          <a:prstGeom prst="rect">
            <a:avLst/>
          </a:prstGeom>
          <a:noFill/>
          <a:ln w="9525">
            <a:noFill/>
            <a:miter lim="800000"/>
            <a:headEnd/>
            <a:tailEnd/>
          </a:ln>
        </p:spPr>
      </p:pic>
      <p:sp>
        <p:nvSpPr>
          <p:cNvPr id="9" name="Rettangolo 8"/>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0" name="Rettangolo 9"/>
          <p:cNvSpPr/>
          <p:nvPr/>
        </p:nvSpPr>
        <p:spPr>
          <a:xfrm>
            <a:off x="1215650" y="498823"/>
            <a:ext cx="7604822"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fontAlgn="auto">
              <a:spcBef>
                <a:spcPts val="0"/>
              </a:spcBef>
              <a:spcAft>
                <a:spcPts val="0"/>
              </a:spcAft>
              <a:defRPr/>
            </a:pP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RAMUCIRUMAB</a:t>
            </a:r>
            <a:endParaRPr lang="it-IT"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ettangolo arrotondato 10"/>
          <p:cNvSpPr>
            <a:spLocks noChangeArrowheads="1"/>
          </p:cNvSpPr>
          <p:nvPr/>
        </p:nvSpPr>
        <p:spPr bwMode="auto">
          <a:xfrm>
            <a:off x="1259632" y="1196752"/>
            <a:ext cx="5400600" cy="508000"/>
          </a:xfrm>
          <a:prstGeom prst="roundRect">
            <a:avLst>
              <a:gd name="adj" fmla="val 16667"/>
            </a:avLst>
          </a:prstGeom>
          <a:noFill/>
          <a:ln w="25400">
            <a:solidFill>
              <a:schemeClr val="accent2"/>
            </a:solidFill>
            <a:round/>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800" b="1">
                <a:solidFill>
                  <a:schemeClr val="tx1"/>
                </a:solidFill>
                <a:latin typeface="Arial" panose="020B0604020202020204" pitchFamily="34" charset="0"/>
                <a:ea typeface="ヒラギノ角ゴ Pro W3" pitchFamily="-107" charset="-128"/>
              </a:defRPr>
            </a:lvl1pPr>
            <a:lvl2pPr marL="37931725" indent="-37474525" eaLnBrk="0" hangingPunct="0">
              <a:defRPr sz="2800" b="1">
                <a:solidFill>
                  <a:schemeClr val="tx1"/>
                </a:solidFill>
                <a:latin typeface="Arial" panose="020B0604020202020204" pitchFamily="34" charset="0"/>
                <a:ea typeface="ヒラギノ角ゴ Pro W3" pitchFamily="-107" charset="-128"/>
              </a:defRPr>
            </a:lvl2pPr>
            <a:lvl3pPr eaLnBrk="0" hangingPunct="0">
              <a:defRPr sz="2800" b="1">
                <a:solidFill>
                  <a:schemeClr val="tx1"/>
                </a:solidFill>
                <a:latin typeface="Arial" panose="020B0604020202020204" pitchFamily="34" charset="0"/>
                <a:ea typeface="ヒラギノ角ゴ Pro W3" pitchFamily="-107" charset="-128"/>
              </a:defRPr>
            </a:lvl3pPr>
            <a:lvl4pPr eaLnBrk="0" hangingPunct="0">
              <a:defRPr sz="2800" b="1">
                <a:solidFill>
                  <a:schemeClr val="tx1"/>
                </a:solidFill>
                <a:latin typeface="Arial" panose="020B0604020202020204" pitchFamily="34" charset="0"/>
                <a:ea typeface="ヒラギノ角ゴ Pro W3" pitchFamily="-107" charset="-128"/>
              </a:defRPr>
            </a:lvl4pPr>
            <a:lvl5pPr eaLnBrk="0" hangingPunct="0">
              <a:defRPr sz="2800" b="1">
                <a:solidFill>
                  <a:schemeClr val="tx1"/>
                </a:solidFill>
                <a:latin typeface="Arial" panose="020B0604020202020204" pitchFamily="34" charset="0"/>
                <a:ea typeface="ヒラギノ角ゴ Pro W3" pitchFamily="-107" charset="-128"/>
              </a:defRPr>
            </a:lvl5pPr>
            <a:lvl6pPr marL="4572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6pPr>
            <a:lvl7pPr marL="9144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7pPr>
            <a:lvl8pPr marL="13716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8pPr>
            <a:lvl9pPr marL="18288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9pPr>
          </a:lstStyle>
          <a:p>
            <a:pPr algn="ctr" eaLnBrk="1" hangingPunct="1"/>
            <a:r>
              <a:rPr lang="it-IT" sz="2400" dirty="0" err="1" smtClean="0">
                <a:solidFill>
                  <a:srgbClr val="C00000"/>
                </a:solidFill>
                <a:latin typeface="+mj-lt"/>
              </a:rPr>
              <a:t>Raise</a:t>
            </a:r>
            <a:r>
              <a:rPr lang="it-IT" sz="2400" dirty="0" smtClean="0">
                <a:solidFill>
                  <a:srgbClr val="C00000"/>
                </a:solidFill>
                <a:latin typeface="+mj-lt"/>
              </a:rPr>
              <a:t> trial: </a:t>
            </a:r>
            <a:r>
              <a:rPr lang="it-IT" sz="2400" dirty="0" err="1" smtClean="0">
                <a:solidFill>
                  <a:srgbClr val="C00000"/>
                </a:solidFill>
                <a:latin typeface="+mj-lt"/>
              </a:rPr>
              <a:t>Secondary</a:t>
            </a:r>
            <a:r>
              <a:rPr lang="it-IT" sz="2400" dirty="0" smtClean="0">
                <a:solidFill>
                  <a:srgbClr val="C00000"/>
                </a:solidFill>
                <a:latin typeface="+mj-lt"/>
              </a:rPr>
              <a:t> </a:t>
            </a:r>
            <a:r>
              <a:rPr lang="it-IT" sz="2400" dirty="0" err="1" smtClean="0">
                <a:solidFill>
                  <a:srgbClr val="C00000"/>
                </a:solidFill>
                <a:latin typeface="+mj-lt"/>
              </a:rPr>
              <a:t>Endpoint</a:t>
            </a:r>
            <a:r>
              <a:rPr lang="it-IT" sz="2400" dirty="0" smtClean="0">
                <a:solidFill>
                  <a:srgbClr val="C00000"/>
                </a:solidFill>
                <a:latin typeface="+mj-lt"/>
              </a:rPr>
              <a:t> PFS MET</a:t>
            </a:r>
            <a:endParaRPr lang="it-IT" sz="2200" dirty="0">
              <a:solidFill>
                <a:srgbClr val="C00000"/>
              </a:solidFill>
              <a:latin typeface="+mj-lt"/>
              <a:cs typeface="Lucida Sans" panose="020B0602040502020204" pitchFamily="34" charset="0"/>
            </a:endParaRPr>
          </a:p>
        </p:txBody>
      </p:sp>
      <p:pic>
        <p:nvPicPr>
          <p:cNvPr id="12" name="Immagine 11"/>
          <p:cNvPicPr>
            <a:picLocks noChangeAspect="1"/>
          </p:cNvPicPr>
          <p:nvPr/>
        </p:nvPicPr>
        <p:blipFill rotWithShape="1">
          <a:blip r:embed="rId3"/>
          <a:srcRect t="2934" b="50884"/>
          <a:stretch/>
        </p:blipFill>
        <p:spPr>
          <a:xfrm>
            <a:off x="1043608" y="2060848"/>
            <a:ext cx="5988024" cy="3312368"/>
          </a:xfrm>
          <a:prstGeom prst="rect">
            <a:avLst/>
          </a:prstGeom>
        </p:spPr>
      </p:pic>
    </p:spTree>
    <p:extLst>
      <p:ext uri="{BB962C8B-B14F-4D97-AF65-F5344CB8AC3E}">
        <p14:creationId xmlns:p14="http://schemas.microsoft.com/office/powerpoint/2010/main" val="377211961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a:spLocks noChangeArrowheads="1"/>
          </p:cNvSpPr>
          <p:nvPr/>
        </p:nvSpPr>
        <p:spPr bwMode="auto">
          <a:xfrm>
            <a:off x="5959691" y="6568644"/>
            <a:ext cx="31162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anose="020B0604020202020204" pitchFamily="34" charset="0"/>
                <a:ea typeface="ヒラギノ角ゴ Pro W3" pitchFamily="-107" charset="-128"/>
              </a:defRPr>
            </a:lvl1pPr>
            <a:lvl2pPr marL="37931725" indent="-37474525" eaLnBrk="0" hangingPunct="0">
              <a:defRPr sz="2800" b="1">
                <a:solidFill>
                  <a:schemeClr val="tx1"/>
                </a:solidFill>
                <a:latin typeface="Arial" panose="020B0604020202020204" pitchFamily="34" charset="0"/>
                <a:ea typeface="ヒラギノ角ゴ Pro W3" pitchFamily="-107" charset="-128"/>
              </a:defRPr>
            </a:lvl2pPr>
            <a:lvl3pPr eaLnBrk="0" hangingPunct="0">
              <a:defRPr sz="2800" b="1">
                <a:solidFill>
                  <a:schemeClr val="tx1"/>
                </a:solidFill>
                <a:latin typeface="Arial" panose="020B0604020202020204" pitchFamily="34" charset="0"/>
                <a:ea typeface="ヒラギノ角ゴ Pro W3" pitchFamily="-107" charset="-128"/>
              </a:defRPr>
            </a:lvl3pPr>
            <a:lvl4pPr eaLnBrk="0" hangingPunct="0">
              <a:defRPr sz="2800" b="1">
                <a:solidFill>
                  <a:schemeClr val="tx1"/>
                </a:solidFill>
                <a:latin typeface="Arial" panose="020B0604020202020204" pitchFamily="34" charset="0"/>
                <a:ea typeface="ヒラギノ角ゴ Pro W3" pitchFamily="-107" charset="-128"/>
              </a:defRPr>
            </a:lvl4pPr>
            <a:lvl5pPr eaLnBrk="0" hangingPunct="0">
              <a:defRPr sz="2800" b="1">
                <a:solidFill>
                  <a:schemeClr val="tx1"/>
                </a:solidFill>
                <a:latin typeface="Arial" panose="020B0604020202020204" pitchFamily="34" charset="0"/>
                <a:ea typeface="ヒラギノ角ゴ Pro W3" pitchFamily="-107" charset="-128"/>
              </a:defRPr>
            </a:lvl5pPr>
            <a:lvl6pPr marL="4572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6pPr>
            <a:lvl7pPr marL="9144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7pPr>
            <a:lvl8pPr marL="13716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8pPr>
            <a:lvl9pPr marL="1828800" eaLnBrk="0" fontAlgn="base" hangingPunct="0">
              <a:spcBef>
                <a:spcPct val="0"/>
              </a:spcBef>
              <a:spcAft>
                <a:spcPct val="0"/>
              </a:spcAft>
              <a:defRPr sz="2800" b="1">
                <a:solidFill>
                  <a:schemeClr val="tx1"/>
                </a:solidFill>
                <a:latin typeface="Arial" panose="020B0604020202020204" pitchFamily="34" charset="0"/>
                <a:ea typeface="ヒラギノ角ゴ Pro W3" pitchFamily="-107" charset="-128"/>
              </a:defRPr>
            </a:lvl9pPr>
          </a:lstStyle>
          <a:p>
            <a:pPr algn="r" eaLnBrk="1" hangingPunct="1"/>
            <a:r>
              <a:rPr lang="it-IT" sz="1200" b="0" i="1" dirty="0" err="1" smtClean="0">
                <a:latin typeface="+mj-lt"/>
                <a:cs typeface="Arial" panose="020B0604020202020204" pitchFamily="34" charset="0"/>
              </a:rPr>
              <a:t>Tabernero</a:t>
            </a:r>
            <a:r>
              <a:rPr lang="it-IT" sz="1200" b="0" i="1" dirty="0" smtClean="0">
                <a:latin typeface="+mj-lt"/>
                <a:cs typeface="Arial" panose="020B0604020202020204" pitchFamily="34" charset="0"/>
              </a:rPr>
              <a:t> et </a:t>
            </a:r>
            <a:r>
              <a:rPr lang="it-IT" sz="1200" b="0" i="1" dirty="0">
                <a:latin typeface="+mj-lt"/>
                <a:cs typeface="Arial" panose="020B0604020202020204" pitchFamily="34" charset="0"/>
              </a:rPr>
              <a:t>al</a:t>
            </a:r>
            <a:r>
              <a:rPr lang="it-IT" sz="1200" b="0" i="1" dirty="0" smtClean="0">
                <a:latin typeface="+mj-lt"/>
                <a:cs typeface="Arial" panose="020B0604020202020204" pitchFamily="34" charset="0"/>
              </a:rPr>
              <a:t>, ASCO GI 2015</a:t>
            </a:r>
            <a:endParaRPr lang="it-IT" sz="1200" b="0" i="1" dirty="0">
              <a:latin typeface="+mj-lt"/>
              <a:cs typeface="Arial" panose="020B0604020202020204" pitchFamily="34" charset="0"/>
            </a:endParaRPr>
          </a:p>
        </p:txBody>
      </p:sp>
      <p:pic>
        <p:nvPicPr>
          <p:cNvPr id="8" name="Picture 7"/>
          <p:cNvPicPr>
            <a:picLocks noChangeAspect="1" noChangeArrowheads="1"/>
          </p:cNvPicPr>
          <p:nvPr/>
        </p:nvPicPr>
        <p:blipFill>
          <a:blip r:embed="rId2" cstate="print"/>
          <a:srcRect/>
          <a:stretch>
            <a:fillRect/>
          </a:stretch>
        </p:blipFill>
        <p:spPr bwMode="auto">
          <a:xfrm>
            <a:off x="107504" y="38001"/>
            <a:ext cx="1008063" cy="1374775"/>
          </a:xfrm>
          <a:prstGeom prst="rect">
            <a:avLst/>
          </a:prstGeom>
          <a:noFill/>
          <a:ln w="9525">
            <a:noFill/>
            <a:miter lim="800000"/>
            <a:headEnd/>
            <a:tailEnd/>
          </a:ln>
        </p:spPr>
      </p:pic>
      <p:sp>
        <p:nvSpPr>
          <p:cNvPr id="9" name="Rettangolo 8"/>
          <p:cNvSpPr/>
          <p:nvPr/>
        </p:nvSpPr>
        <p:spPr>
          <a:xfrm>
            <a:off x="1115566" y="334567"/>
            <a:ext cx="7992938" cy="7901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0" name="Rettangolo 9"/>
          <p:cNvSpPr/>
          <p:nvPr/>
        </p:nvSpPr>
        <p:spPr>
          <a:xfrm>
            <a:off x="1215650" y="498823"/>
            <a:ext cx="7604822"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fontAlgn="auto">
              <a:spcBef>
                <a:spcPts val="0"/>
              </a:spcBef>
              <a:spcAft>
                <a:spcPts val="0"/>
              </a:spcAft>
              <a:defRPr/>
            </a:pPr>
            <a:r>
              <a:rPr lang="it-IT"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RAMUCIRUMAB</a:t>
            </a:r>
            <a:endParaRPr lang="it-IT"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2" name="Immagine 11"/>
          <p:cNvPicPr>
            <a:picLocks noChangeAspect="1"/>
          </p:cNvPicPr>
          <p:nvPr/>
        </p:nvPicPr>
        <p:blipFill rotWithShape="1">
          <a:blip r:embed="rId3"/>
          <a:srcRect l="36714" t="19543" r="21854" b="31017"/>
          <a:stretch/>
        </p:blipFill>
        <p:spPr>
          <a:xfrm>
            <a:off x="324538" y="1412776"/>
            <a:ext cx="7559830" cy="5071784"/>
          </a:xfrm>
          <a:prstGeom prst="rect">
            <a:avLst/>
          </a:prstGeom>
        </p:spPr>
      </p:pic>
      <p:pic>
        <p:nvPicPr>
          <p:cNvPr id="13" name="Immagine 12"/>
          <p:cNvPicPr>
            <a:picLocks noChangeAspect="1"/>
          </p:cNvPicPr>
          <p:nvPr/>
        </p:nvPicPr>
        <p:blipFill rotWithShape="1">
          <a:blip r:embed="rId4"/>
          <a:srcRect l="36188" t="22341" r="21645" b="51726"/>
          <a:stretch/>
        </p:blipFill>
        <p:spPr>
          <a:xfrm>
            <a:off x="971600" y="3861048"/>
            <a:ext cx="7499395" cy="2593076"/>
          </a:xfrm>
          <a:prstGeom prst="rect">
            <a:avLst/>
          </a:prstGeom>
        </p:spPr>
      </p:pic>
    </p:spTree>
    <p:extLst>
      <p:ext uri="{BB962C8B-B14F-4D97-AF65-F5344CB8AC3E}">
        <p14:creationId xmlns:p14="http://schemas.microsoft.com/office/powerpoint/2010/main" val="16330865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4217</TotalTime>
  <Words>3086</Words>
  <Application>Microsoft Macintosh PowerPoint</Application>
  <PresentationFormat>Presentazione su schermo (4:3)</PresentationFormat>
  <Paragraphs>303</Paragraphs>
  <Slides>51</Slides>
  <Notes>23</Notes>
  <HiddenSlides>0</HiddenSlides>
  <MMClips>0</MMClips>
  <ScaleCrop>false</ScaleCrop>
  <HeadingPairs>
    <vt:vector size="4" baseType="variant">
      <vt:variant>
        <vt:lpstr>Tema</vt:lpstr>
      </vt:variant>
      <vt:variant>
        <vt:i4>1</vt:i4>
      </vt:variant>
      <vt:variant>
        <vt:lpstr>Titoli diapositive</vt:lpstr>
      </vt:variant>
      <vt:variant>
        <vt:i4>51</vt:i4>
      </vt:variant>
    </vt:vector>
  </HeadingPairs>
  <TitlesOfParts>
    <vt:vector size="52" baseType="lpstr">
      <vt:lpstr>Tema di Office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formazione dell’oncologo in cure palliative</dc:title>
  <dc:creator>delia</dc:creator>
  <cp:lastModifiedBy>Francesco Pantano</cp:lastModifiedBy>
  <cp:revision>169</cp:revision>
  <dcterms:created xsi:type="dcterms:W3CDTF">2014-02-24T18:31:48Z</dcterms:created>
  <dcterms:modified xsi:type="dcterms:W3CDTF">2016-04-08T10:34:01Z</dcterms:modified>
</cp:coreProperties>
</file>