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14" r:id="rId50"/>
    <p:sldId id="304" r:id="rId51"/>
    <p:sldId id="305" r:id="rId52"/>
    <p:sldId id="306" r:id="rId53"/>
    <p:sldId id="313" r:id="rId54"/>
    <p:sldId id="310" r:id="rId55"/>
    <p:sldId id="311" r:id="rId56"/>
    <p:sldId id="312" r:id="rId57"/>
    <p:sldId id="309" r:id="rId58"/>
    <p:sldId id="315" r:id="rId59"/>
    <p:sldId id="316" r:id="rId60"/>
    <p:sldId id="308" r:id="rId61"/>
    <p:sldId id="307" r:id="rId6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5597E-E7EB-4D66-897A-80ED6FC5974D}" type="datetimeFigureOut">
              <a:rPr lang="it-IT" smtClean="0"/>
              <a:t>21/05/2016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55C8F-F0D4-4188-95C3-59A2986A3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07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5B969-B1C0-4D11-86F0-92AAB3C95B12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1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5B969-B1C0-4D11-86F0-92AAB3C95B12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2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sz="1200" dirty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8D1E37-6083-9C4C-BDF5-3F0433C898DA}" type="slidenum">
              <a:rPr lang="en-US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0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it-IT" smtClean="0">
                <a:solidFill>
                  <a:schemeClr val="bg1"/>
                </a:solidFill>
                <a:latin typeface="Arial" charset="0"/>
                <a:cs typeface="Arial" charset="0"/>
              </a:rPr>
              <a:t>Tenendo sotto controllo il margine di errori che si insidiano in questa procedura multistep è possibili valutare le CNV in futuro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it-IT" smtClean="0">
                <a:solidFill>
                  <a:schemeClr val="bg1"/>
                </a:solidFill>
                <a:latin typeface="Arial" charset="0"/>
                <a:cs typeface="Arial" charset="0"/>
              </a:rPr>
              <a:t>Se si raccolgono I dati NGS tra le serie e nelle varie corse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it-IT" smtClean="0">
                <a:solidFill>
                  <a:schemeClr val="bg1"/>
                </a:solidFill>
                <a:latin typeface="Arial" charset="0"/>
                <a:cs typeface="Arial" charset="0"/>
              </a:rPr>
              <a:t>Traendo le dovute conclusioni clinico/diagnostice e analitiche valutando I dati ottenuti dall</a:t>
            </a:r>
            <a:r>
              <a:rPr lang="en-US" alt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’</a:t>
            </a:r>
            <a:r>
              <a:rPr lang="en-US" altLang="it-IT" smtClean="0">
                <a:solidFill>
                  <a:schemeClr val="bg1"/>
                </a:solidFill>
                <a:latin typeface="Arial" charset="0"/>
                <a:cs typeface="Arial" charset="0"/>
              </a:rPr>
              <a:t>analisi bionformatica post-sequenziamente in stretta relazione con I dati relativi alla librerie pre-ngs con l</a:t>
            </a:r>
            <a:r>
              <a:rPr lang="en-US" alt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’</a:t>
            </a:r>
            <a:r>
              <a:rPr lang="en-US" altLang="it-IT" smtClean="0">
                <a:solidFill>
                  <a:schemeClr val="bg1"/>
                </a:solidFill>
                <a:latin typeface="Arial" charset="0"/>
                <a:cs typeface="Arial" charset="0"/>
              </a:rPr>
              <a:t>ausilio del tool Amplicon Suite</a:t>
            </a:r>
          </a:p>
        </p:txBody>
      </p:sp>
      <p:sp>
        <p:nvSpPr>
          <p:cNvPr id="160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FF72050-9A1D-4ED2-9B48-7C41E0686708}" type="slidenum">
              <a:rPr lang="it-IT" altLang="it-IT">
                <a:solidFill>
                  <a:prstClr val="black"/>
                </a:solidFill>
                <a:cs typeface="Arial" charset="0"/>
              </a:rPr>
              <a:pPr eaLnBrk="1" hangingPunct="1"/>
              <a:t>57</a:t>
            </a:fld>
            <a:endParaRPr lang="it-IT" altLang="it-IT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9D85E02-E094-4386-AE27-B72542A1F970}" type="slidenum">
              <a:rPr lang="it-IT" sz="1200" smtClean="0"/>
              <a:pPr/>
              <a:t>58</a:t>
            </a:fld>
            <a:endParaRPr lang="it-IT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4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32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E0CDF-796F-477B-9C19-5100122B9799}" type="datetimeFigureOut">
              <a:rPr lang="it-IT" altLang="it-IT"/>
              <a:pPr>
                <a:defRPr/>
              </a:pPr>
              <a:t>21/05/2016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54463-C7CE-46E9-ADFB-13814A49CCE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6356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9AD6-076B-46A7-B99D-E2C1873C16F5}" type="datetimeFigureOut">
              <a:rPr lang="it-IT" altLang="it-IT"/>
              <a:pPr>
                <a:defRPr/>
              </a:pPr>
              <a:t>21/05/2016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B3642-1E11-4508-93F5-55F42B3F8D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188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D0DDF-2579-4E02-BCBB-0D91D55C4670}" type="datetimeFigureOut">
              <a:rPr lang="it-IT" altLang="it-IT"/>
              <a:pPr>
                <a:defRPr/>
              </a:pPr>
              <a:t>21/05/2016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C734-4B7D-4771-BB82-01AB574223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098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6FC8A-D51F-48CA-9644-9BD357F4F247}" type="datetimeFigureOut">
              <a:rPr lang="it-IT" altLang="it-IT"/>
              <a:pPr>
                <a:defRPr/>
              </a:pPr>
              <a:t>21/05/2016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2FF4-F787-4F3F-A6ED-0934F1BFB4B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5615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A44C-7CCB-43C5-925D-B853FD16B4E3}" type="datetimeFigureOut">
              <a:rPr lang="it-IT" altLang="it-IT"/>
              <a:pPr>
                <a:defRPr/>
              </a:pPr>
              <a:t>21/05/2016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F0AA6-5069-4191-B874-2222A023C14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27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8579-D275-4C11-9D04-8D88B03A7125}" type="datetimeFigureOut">
              <a:rPr lang="it-IT" altLang="it-IT"/>
              <a:pPr>
                <a:defRPr/>
              </a:pPr>
              <a:t>21/05/2016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17CE-B403-4BEF-83F0-F5D3E55C414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38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D89D-81F1-4829-B505-8DB90666FAF7}" type="datetimeFigureOut">
              <a:rPr lang="it-IT" altLang="it-IT"/>
              <a:pPr>
                <a:defRPr/>
              </a:pPr>
              <a:t>21/05/2016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43A7A-9ADB-45F1-B7C8-9529C627BE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6089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6DAD0-C8D1-40F2-87A4-224CA1C37CB7}" type="datetimeFigureOut">
              <a:rPr lang="it-IT" altLang="it-IT"/>
              <a:pPr>
                <a:defRPr/>
              </a:pPr>
              <a:t>21/05/2016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70C9-A0C0-444E-B612-FFD494BB0AF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167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88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1486E-8B2D-491D-B383-C8799751B84B}" type="datetimeFigureOut">
              <a:rPr lang="it-IT" altLang="it-IT"/>
              <a:pPr>
                <a:defRPr/>
              </a:pPr>
              <a:t>21/05/2016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D64AC-0FE0-47D4-9632-7B59460AC24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5830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0B1F4-BBDD-4723-B7FF-08DBDF96C869}" type="datetimeFigureOut">
              <a:rPr lang="it-IT" altLang="it-IT"/>
              <a:pPr>
                <a:defRPr/>
              </a:pPr>
              <a:t>21/05/2016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9DAA6-B597-4D0E-977F-1CA4107E47B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2262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4CF9F-E332-48B7-ACF9-13EAF64137B4}" type="datetimeFigureOut">
              <a:rPr lang="it-IT" altLang="it-IT"/>
              <a:pPr>
                <a:defRPr/>
              </a:pPr>
              <a:t>21/05/2016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7A66-190F-4CB4-AD8A-703BEB1FF0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8522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CSB2008  August 2008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UCSC Sequencing Center</a:t>
            </a:r>
          </a:p>
        </p:txBody>
      </p:sp>
    </p:spTree>
    <p:extLst>
      <p:ext uri="{BB962C8B-B14F-4D97-AF65-F5344CB8AC3E}">
        <p14:creationId xmlns:p14="http://schemas.microsoft.com/office/powerpoint/2010/main" val="322656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2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7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3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6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5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9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6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2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39646-33BF-48CC-9F67-B729340A62B3}" type="datetimeFigureOut">
              <a:rPr lang="it-IT" altLang="it-IT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21/05/2016</a:t>
            </a:fld>
            <a:endParaRPr lang="it-IT" altLang="it-IT">
              <a:ea typeface="MS PGothic" pitchFamily="34" charset="-128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0AF76B-2AD7-4029-960A-2C55AECD036D}" type="slidenum">
              <a:rPr lang="it-IT" altLang="it-IT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92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CAcQjRxqFQoTCJbMufbq-McCFYJ-GgodQtAAFw&amp;url=http://www.canstockphoto.com/job-done-grunge-round-red-seal-16523709.html&amp;bvm=bv.102537793,d.d2s&amp;psig=AFQjCNFtjrKFPvR9OT3FuAHGeFGKrqnTlQ&amp;ust=1442399381091159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00232" y="5085184"/>
            <a:ext cx="5446958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it-IT" i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Ettore Capoluongo</a:t>
            </a:r>
            <a:endParaRPr lang="it-IT" i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000232" y="5733256"/>
            <a:ext cx="5446958" cy="646331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Head of Laboratory  of Clinical Molecular and Personalized Diagnostics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Departiment</a:t>
            </a:r>
            <a:r>
              <a:rPr lang="en-US" sz="1200" i="1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of Diagnostics and Laboratory Medicine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A. </a:t>
            </a:r>
            <a:r>
              <a:rPr lang="en-US" sz="1200" i="1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Gemelli</a:t>
            </a:r>
            <a:r>
              <a:rPr lang="en-US" sz="1200" i="1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– School of Medicine, Rome</a:t>
            </a:r>
            <a:endParaRPr lang="it-IT" sz="800" dirty="0">
              <a:solidFill>
                <a:srgbClr val="FFFF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9" name="Picture 6" descr="Logo UCSC new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-1"/>
            <a:ext cx="2808312" cy="162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2700000" sx="98000" sy="98000" algn="tl" rotWithShape="0">
              <a:schemeClr val="tx1"/>
            </a:outerShdw>
          </a:effectLst>
        </p:spPr>
      </p:pic>
      <p:sp>
        <p:nvSpPr>
          <p:cNvPr id="2" name="Rettangolo 1"/>
          <p:cNvSpPr/>
          <p:nvPr/>
        </p:nvSpPr>
        <p:spPr>
          <a:xfrm>
            <a:off x="107504" y="314096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err="1">
                <a:solidFill>
                  <a:prstClr val="black"/>
                </a:solidFill>
              </a:rPr>
              <a:t>Next</a:t>
            </a:r>
            <a:r>
              <a:rPr lang="it-IT" sz="3200" b="1" dirty="0">
                <a:solidFill>
                  <a:prstClr val="black"/>
                </a:solidFill>
              </a:rPr>
              <a:t> generation </a:t>
            </a:r>
            <a:r>
              <a:rPr lang="it-IT" sz="3200" b="1" dirty="0" err="1">
                <a:solidFill>
                  <a:prstClr val="black"/>
                </a:solidFill>
              </a:rPr>
              <a:t>techniques</a:t>
            </a:r>
            <a:r>
              <a:rPr lang="it-IT" sz="3200" b="1" dirty="0">
                <a:solidFill>
                  <a:prstClr val="black"/>
                </a:solidFill>
              </a:rPr>
              <a:t> for </a:t>
            </a:r>
            <a:r>
              <a:rPr lang="it-IT" sz="3200" b="1" dirty="0" err="1">
                <a:solidFill>
                  <a:prstClr val="black"/>
                </a:solidFill>
              </a:rPr>
              <a:t>biomarker</a:t>
            </a:r>
            <a:r>
              <a:rPr lang="it-IT" sz="3200" b="1" dirty="0">
                <a:solidFill>
                  <a:prstClr val="black"/>
                </a:solidFill>
              </a:rPr>
              <a:t> </a:t>
            </a:r>
            <a:r>
              <a:rPr lang="it-IT" sz="3200" b="1" dirty="0" err="1">
                <a:solidFill>
                  <a:prstClr val="black"/>
                </a:solidFill>
              </a:rPr>
              <a:t>identification</a:t>
            </a:r>
            <a:endParaRPr lang="it-IT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>
          <a:xfrm>
            <a:off x="211667" y="224687"/>
            <a:ext cx="8720667" cy="1017091"/>
          </a:xfrm>
          <a:solidFill>
            <a:srgbClr val="D9D9D9"/>
          </a:solidFill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Some mutation types are difficult to detect by Genome or Exome sequencing technologies </a:t>
            </a:r>
            <a:endParaRPr lang="en-US" sz="3200" b="1" i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021508"/>
              </p:ext>
            </p:extLst>
          </p:nvPr>
        </p:nvGraphicFramePr>
        <p:xfrm>
          <a:off x="683569" y="1525281"/>
          <a:ext cx="7344816" cy="52160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294804"/>
                <a:gridCol w="3050012"/>
              </a:tblGrid>
              <a:tr h="665138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Mutation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</a:rPr>
                        <a:t> type</a:t>
                      </a:r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LEVEL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</a:rPr>
                        <a:t> of 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Difficulty</a:t>
                      </a:r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019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Single nucleotide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variant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019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Small</a:t>
                      </a:r>
                      <a:r>
                        <a:rPr lang="en-US" sz="2400" b="1" baseline="0" dirty="0" smtClean="0">
                          <a:solidFill>
                            <a:srgbClr val="FFC000"/>
                          </a:solidFill>
                        </a:rPr>
                        <a:t> indels (&lt;10-20 bp)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019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92D050"/>
                          </a:solidFill>
                        </a:rPr>
                        <a:t>Copy</a:t>
                      </a:r>
                      <a:r>
                        <a:rPr lang="en-US" sz="2400" b="1" baseline="0" dirty="0" smtClean="0">
                          <a:solidFill>
                            <a:srgbClr val="92D050"/>
                          </a:solidFill>
                        </a:rPr>
                        <a:t>-number variants</a:t>
                      </a:r>
                      <a:endParaRPr lang="en-US" sz="2400" b="1" dirty="0">
                        <a:solidFill>
                          <a:srgbClr val="92D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019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Structural variants</a:t>
                      </a:r>
                      <a:endParaRPr lang="en-US" sz="24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01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Larger indels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5875840" y="2204864"/>
            <a:ext cx="788848" cy="4511466"/>
            <a:chOff x="5868143" y="2078926"/>
            <a:chExt cx="788848" cy="4511466"/>
          </a:xfrm>
        </p:grpSpPr>
        <p:grpSp>
          <p:nvGrpSpPr>
            <p:cNvPr id="8" name="Group 7"/>
            <p:cNvGrpSpPr/>
            <p:nvPr/>
          </p:nvGrpSpPr>
          <p:grpSpPr>
            <a:xfrm>
              <a:off x="5868143" y="2078926"/>
              <a:ext cx="788848" cy="4511466"/>
              <a:chOff x="3951099" y="2049687"/>
              <a:chExt cx="788848" cy="4511466"/>
            </a:xfrm>
          </p:grpSpPr>
          <p:pic>
            <p:nvPicPr>
              <p:cNvPr id="4" name="Picture 3" descr="Screen Shot 2014-01-25 at 3.13.39 PM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1099" y="3886786"/>
                <a:ext cx="788848" cy="889634"/>
              </a:xfrm>
              <a:prstGeom prst="rect">
                <a:avLst/>
              </a:prstGeom>
            </p:spPr>
          </p:pic>
          <p:pic>
            <p:nvPicPr>
              <p:cNvPr id="5" name="Picture 4" descr="Screen Shot 2014-01-25 at 3.13.29 PM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1101" y="2976269"/>
                <a:ext cx="788846" cy="910517"/>
              </a:xfrm>
              <a:prstGeom prst="rect">
                <a:avLst/>
              </a:prstGeom>
            </p:spPr>
          </p:pic>
          <p:pic>
            <p:nvPicPr>
              <p:cNvPr id="7" name="Picture 6" descr="Screen Shot 2014-01-25 at 3.13.11 PM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1100" y="2049687"/>
                <a:ext cx="788847" cy="926582"/>
              </a:xfrm>
              <a:prstGeom prst="rect">
                <a:avLst/>
              </a:prstGeom>
            </p:spPr>
          </p:pic>
          <p:pic>
            <p:nvPicPr>
              <p:cNvPr id="9" name="Picture 8" descr="Screen Shot 2014-01-25 at 3.13.51 PM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1100" y="5648335"/>
                <a:ext cx="788847" cy="912818"/>
              </a:xfrm>
              <a:prstGeom prst="rect">
                <a:avLst/>
              </a:prstGeom>
            </p:spPr>
          </p:pic>
          <p:pic>
            <p:nvPicPr>
              <p:cNvPr id="10" name="Picture 9" descr="Screen Shot 2014-01-25 at 3.13.51 PM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2828" y="4767624"/>
                <a:ext cx="739552" cy="912818"/>
              </a:xfrm>
              <a:prstGeom prst="rect">
                <a:avLst/>
              </a:prstGeom>
            </p:spPr>
          </p:pic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539" y="5884630"/>
              <a:ext cx="773451" cy="70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37" t="1116" r="36378" b="50000"/>
            <a:stretch/>
          </p:blipFill>
          <p:spPr bwMode="auto">
            <a:xfrm>
              <a:off x="5868143" y="4968111"/>
              <a:ext cx="788847" cy="74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27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5195"/>
          </a:xfrm>
        </p:spPr>
        <p:txBody>
          <a:bodyPr/>
          <a:lstStyle/>
          <a:p>
            <a:r>
              <a:rPr lang="it-IT" dirty="0" err="1" smtClean="0">
                <a:solidFill>
                  <a:srgbClr val="FFC000"/>
                </a:solidFill>
              </a:rPr>
              <a:t>Lack</a:t>
            </a:r>
            <a:r>
              <a:rPr lang="it-IT" dirty="0" smtClean="0">
                <a:solidFill>
                  <a:srgbClr val="FFC000"/>
                </a:solidFill>
              </a:rPr>
              <a:t> of Gold Standard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3573016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prstClr val="white"/>
                </a:solidFill>
              </a:rPr>
              <a:t>PREMISE: While </a:t>
            </a:r>
            <a:r>
              <a:rPr lang="en-US" sz="2400" b="1" dirty="0">
                <a:solidFill>
                  <a:prstClr val="white"/>
                </a:solidFill>
              </a:rPr>
              <a:t>the feasibility of identifying mutations using </a:t>
            </a:r>
            <a:r>
              <a:rPr lang="en-US" sz="2400" b="1" dirty="0">
                <a:solidFill>
                  <a:srgbClr val="FFC000"/>
                </a:solidFill>
              </a:rPr>
              <a:t>whole genome</a:t>
            </a:r>
            <a:r>
              <a:rPr lang="en-US" sz="2400" b="1" dirty="0">
                <a:solidFill>
                  <a:prstClr val="white"/>
                </a:solidFill>
              </a:rPr>
              <a:t>, whole exome, and </a:t>
            </a:r>
            <a:r>
              <a:rPr lang="en-US" sz="2400" b="1" dirty="0">
                <a:solidFill>
                  <a:srgbClr val="FFC000"/>
                </a:solidFill>
              </a:rPr>
              <a:t>targeted DNA sequencing </a:t>
            </a:r>
            <a:r>
              <a:rPr lang="en-US" sz="2400" b="1" dirty="0">
                <a:solidFill>
                  <a:prstClr val="white"/>
                </a:solidFill>
              </a:rPr>
              <a:t>has been </a:t>
            </a:r>
            <a:r>
              <a:rPr lang="en-US" sz="2400" b="1" dirty="0">
                <a:solidFill>
                  <a:prstClr val="white"/>
                </a:solidFill>
              </a:rPr>
              <a:t>demonstrated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pPr algn="ctr"/>
            <a:r>
              <a:rPr lang="en-US" sz="3600" b="1" dirty="0">
                <a:solidFill>
                  <a:srgbClr val="66FFFF"/>
                </a:solidFill>
              </a:rPr>
              <a:t>A </a:t>
            </a:r>
            <a:r>
              <a:rPr lang="en-US" sz="3600" b="1" dirty="0">
                <a:solidFill>
                  <a:srgbClr val="FFC000"/>
                </a:solidFill>
              </a:rPr>
              <a:t>GOLD STANDARD SOMATIC </a:t>
            </a:r>
            <a:r>
              <a:rPr lang="en-US" sz="3600" b="1" dirty="0">
                <a:solidFill>
                  <a:srgbClr val="66FFFF"/>
                </a:solidFill>
              </a:rPr>
              <a:t>REFERENCE SET REMAINS UNDEFINED</a:t>
            </a:r>
            <a:r>
              <a:rPr lang="en-US" dirty="0">
                <a:solidFill>
                  <a:prstClr val="white"/>
                </a:solidFill>
              </a:rPr>
              <a:t> 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25752" r="41165" b="46164"/>
          <a:stretch/>
        </p:blipFill>
        <p:spPr bwMode="auto">
          <a:xfrm>
            <a:off x="1070189" y="980728"/>
            <a:ext cx="687625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4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5195"/>
          </a:xfrm>
        </p:spPr>
        <p:txBody>
          <a:bodyPr/>
          <a:lstStyle/>
          <a:p>
            <a:r>
              <a:rPr lang="it-IT" dirty="0" err="1" smtClean="0">
                <a:solidFill>
                  <a:srgbClr val="FFC000"/>
                </a:solidFill>
              </a:rPr>
              <a:t>Lack</a:t>
            </a:r>
            <a:r>
              <a:rPr lang="it-IT" dirty="0" smtClean="0">
                <a:solidFill>
                  <a:srgbClr val="FFC000"/>
                </a:solidFill>
              </a:rPr>
              <a:t> of Gold Standard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357301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prstClr val="white"/>
                </a:solidFill>
              </a:rPr>
              <a:t>Such </a:t>
            </a:r>
            <a:r>
              <a:rPr lang="en-US" sz="2800" b="1" dirty="0">
                <a:solidFill>
                  <a:srgbClr val="FFC000"/>
                </a:solidFill>
              </a:rPr>
              <a:t>A REFERENCE </a:t>
            </a:r>
            <a:r>
              <a:rPr lang="en-US" sz="2400" b="1" dirty="0">
                <a:solidFill>
                  <a:prstClr val="white"/>
                </a:solidFill>
              </a:rPr>
              <a:t>is </a:t>
            </a:r>
            <a:r>
              <a:rPr lang="en-US" sz="2400" b="1" dirty="0">
                <a:solidFill>
                  <a:prstClr val="white"/>
                </a:solidFill>
              </a:rPr>
              <a:t>needed to enable </a:t>
            </a:r>
            <a:r>
              <a:rPr lang="en-US" sz="2400" b="1" dirty="0">
                <a:solidFill>
                  <a:srgbClr val="FFC000"/>
                </a:solidFill>
              </a:rPr>
              <a:t>INTERPRETATION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>
                <a:solidFill>
                  <a:prstClr val="white"/>
                </a:solidFill>
              </a:rPr>
              <a:t>of </a:t>
            </a:r>
            <a:r>
              <a:rPr lang="en-US" sz="2400" b="1" dirty="0">
                <a:solidFill>
                  <a:srgbClr val="FF0000"/>
                </a:solidFill>
              </a:rPr>
              <a:t>results generated using analytical </a:t>
            </a:r>
            <a:r>
              <a:rPr lang="en-US" sz="2400" b="1" dirty="0">
                <a:solidFill>
                  <a:prstClr val="white"/>
                </a:solidFill>
              </a:rPr>
              <a:t>pipelines that </a:t>
            </a:r>
            <a:r>
              <a:rPr lang="en-US" sz="2400" b="1" dirty="0">
                <a:solidFill>
                  <a:prstClr val="white"/>
                </a:solidFill>
              </a:rPr>
              <a:t>:</a:t>
            </a:r>
          </a:p>
          <a:p>
            <a:pPr algn="just"/>
            <a:endParaRPr lang="en-US" sz="3200" b="1" dirty="0">
              <a:solidFill>
                <a:prstClr val="white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prstClr val="white"/>
                </a:solidFill>
              </a:rPr>
              <a:t>May </a:t>
            </a:r>
            <a:r>
              <a:rPr lang="en-US" sz="3200" b="1" dirty="0">
                <a:solidFill>
                  <a:srgbClr val="FFC000"/>
                </a:solidFill>
              </a:rPr>
              <a:t>differ </a:t>
            </a:r>
            <a:r>
              <a:rPr lang="en-US" sz="3200" b="1" dirty="0">
                <a:solidFill>
                  <a:srgbClr val="FFC000"/>
                </a:solidFill>
              </a:rPr>
              <a:t>significantly across institutions </a:t>
            </a:r>
            <a:endParaRPr lang="en-US" sz="3200" b="1" dirty="0">
              <a:solidFill>
                <a:srgbClr val="FFC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prstClr val="white"/>
                </a:solidFill>
              </a:rPr>
              <a:t>to </a:t>
            </a:r>
            <a:r>
              <a:rPr lang="en-US" sz="3200" b="1" dirty="0">
                <a:solidFill>
                  <a:prstClr val="white"/>
                </a:solidFill>
              </a:rPr>
              <a:t>account for </a:t>
            </a:r>
            <a:r>
              <a:rPr lang="en-US" sz="3200" b="1" dirty="0">
                <a:solidFill>
                  <a:srgbClr val="66FFFF"/>
                </a:solidFill>
              </a:rPr>
              <a:t>bias or variability </a:t>
            </a:r>
            <a:r>
              <a:rPr lang="en-US" sz="3200" b="1" dirty="0">
                <a:solidFill>
                  <a:prstClr val="white"/>
                </a:solidFill>
              </a:rPr>
              <a:t>in </a:t>
            </a:r>
            <a:r>
              <a:rPr lang="en-US" sz="3200" b="1" dirty="0">
                <a:solidFill>
                  <a:srgbClr val="66FFFF"/>
                </a:solidFill>
              </a:rPr>
              <a:t>sample preparatio</a:t>
            </a:r>
            <a:r>
              <a:rPr lang="en-US" sz="3200" b="1" dirty="0">
                <a:solidFill>
                  <a:prstClr val="white"/>
                </a:solidFill>
              </a:rPr>
              <a:t>n and </a:t>
            </a:r>
            <a:r>
              <a:rPr lang="en-US" sz="3200" b="1" dirty="0">
                <a:solidFill>
                  <a:srgbClr val="66FFFF"/>
                </a:solidFill>
              </a:rPr>
              <a:t>sequencing</a:t>
            </a:r>
            <a:endParaRPr lang="it-IT" sz="2400" dirty="0">
              <a:solidFill>
                <a:srgbClr val="66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25752" r="41165" b="46164"/>
          <a:stretch/>
        </p:blipFill>
        <p:spPr bwMode="auto">
          <a:xfrm>
            <a:off x="1070189" y="980728"/>
            <a:ext cx="687625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6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  <a:solidFill>
            <a:schemeClr val="bg2"/>
          </a:solidFill>
        </p:spPr>
        <p:txBody>
          <a:bodyPr/>
          <a:lstStyle/>
          <a:p>
            <a:r>
              <a:rPr lang="it-IT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</a:t>
            </a:r>
            <a:r>
              <a:rPr lang="it-IT" sz="4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</a:t>
            </a:r>
            <a:r>
              <a:rPr lang="it-IT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STANDARDS</a:t>
            </a:r>
            <a:endParaRPr lang="it-IT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1196752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prstClr val="white"/>
                </a:solidFill>
              </a:rPr>
              <a:t>National Institute of Standards and Technology (</a:t>
            </a:r>
            <a:r>
              <a:rPr lang="en-US" sz="3200" dirty="0">
                <a:solidFill>
                  <a:srgbClr val="FFFF00"/>
                </a:solidFill>
              </a:rPr>
              <a:t>NIST</a:t>
            </a:r>
            <a:r>
              <a:rPr lang="en-US" sz="3200" dirty="0">
                <a:solidFill>
                  <a:prstClr val="white"/>
                </a:solidFill>
              </a:rPr>
              <a:t>) has established the </a:t>
            </a:r>
            <a:r>
              <a:rPr lang="en-US" sz="3200" dirty="0">
                <a:solidFill>
                  <a:srgbClr val="FFFF00"/>
                </a:solidFill>
              </a:rPr>
              <a:t>Genome in a Bottle (GIAB) </a:t>
            </a:r>
            <a:r>
              <a:rPr lang="en-US" sz="3200" dirty="0">
                <a:solidFill>
                  <a:srgbClr val="FFFF00"/>
                </a:solidFill>
              </a:rPr>
              <a:t>Consortium</a:t>
            </a:r>
            <a:endParaRPr lang="en-US" sz="3200" dirty="0">
              <a:solidFill>
                <a:prstClr val="white"/>
              </a:solidFill>
            </a:endParaRPr>
          </a:p>
          <a:p>
            <a:pPr algn="just"/>
            <a:endParaRPr lang="en-US" sz="3200" dirty="0">
              <a:solidFill>
                <a:prstClr val="white"/>
              </a:solidFill>
            </a:endParaRPr>
          </a:p>
          <a:p>
            <a:pPr algn="just"/>
            <a:r>
              <a:rPr lang="en-US" sz="3200" dirty="0">
                <a:solidFill>
                  <a:prstClr val="white"/>
                </a:solidFill>
              </a:rPr>
              <a:t>By </a:t>
            </a:r>
            <a:r>
              <a:rPr lang="en-US" sz="3200" b="1" dirty="0">
                <a:solidFill>
                  <a:srgbClr val="FFC000"/>
                </a:solidFill>
              </a:rPr>
              <a:t>integrating </a:t>
            </a:r>
            <a:r>
              <a:rPr lang="en-US" sz="3200" b="1" dirty="0">
                <a:solidFill>
                  <a:srgbClr val="FFC000"/>
                </a:solidFill>
              </a:rPr>
              <a:t>14 </a:t>
            </a:r>
            <a:r>
              <a:rPr lang="en-US" sz="3200" b="1" dirty="0">
                <a:solidFill>
                  <a:srgbClr val="FFC000"/>
                </a:solidFill>
              </a:rPr>
              <a:t>sequencing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>
                <a:solidFill>
                  <a:prstClr val="white"/>
                </a:solidFill>
              </a:rPr>
              <a:t>data sets generated from the </a:t>
            </a:r>
            <a:r>
              <a:rPr lang="en-US" sz="3200" b="1" dirty="0">
                <a:solidFill>
                  <a:srgbClr val="FFFF00"/>
                </a:solidFill>
              </a:rPr>
              <a:t>NA12878 cell line </a:t>
            </a:r>
            <a:r>
              <a:rPr lang="en-US" sz="3200" dirty="0">
                <a:solidFill>
                  <a:prstClr val="white"/>
                </a:solidFill>
              </a:rPr>
              <a:t>using </a:t>
            </a:r>
            <a:r>
              <a:rPr lang="en-US" sz="3200" b="1" dirty="0">
                <a:solidFill>
                  <a:srgbClr val="FFFF00"/>
                </a:solidFill>
              </a:rPr>
              <a:t>5 different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technologies</a:t>
            </a:r>
            <a:r>
              <a:rPr lang="en-US" sz="3200" dirty="0">
                <a:solidFill>
                  <a:prstClr val="white"/>
                </a:solidFill>
              </a:rPr>
              <a:t> and that were analyzed </a:t>
            </a:r>
            <a:r>
              <a:rPr lang="en-US" sz="3200" dirty="0">
                <a:solidFill>
                  <a:prstClr val="white"/>
                </a:solidFill>
              </a:rPr>
              <a:t>using</a:t>
            </a:r>
          </a:p>
          <a:p>
            <a:pPr algn="just"/>
            <a:endParaRPr lang="en-US" sz="3200" dirty="0">
              <a:solidFill>
                <a:prstClr val="white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>
                <a:solidFill>
                  <a:srgbClr val="FFC000"/>
                </a:solidFill>
              </a:rPr>
              <a:t>multiple aligners </a:t>
            </a:r>
            <a:endParaRPr lang="en-US" sz="3200" dirty="0">
              <a:solidFill>
                <a:srgbClr val="FFC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>
                <a:solidFill>
                  <a:srgbClr val="66FFFF"/>
                </a:solidFill>
              </a:rPr>
              <a:t>multiple variant </a:t>
            </a:r>
            <a:r>
              <a:rPr lang="en-US" sz="3200" dirty="0">
                <a:solidFill>
                  <a:srgbClr val="66FFFF"/>
                </a:solidFill>
              </a:rPr>
              <a:t>detection </a:t>
            </a:r>
            <a:r>
              <a:rPr lang="en-US" sz="3200" dirty="0">
                <a:solidFill>
                  <a:srgbClr val="66FFFF"/>
                </a:solidFill>
              </a:rPr>
              <a:t>tools</a:t>
            </a:r>
            <a:endParaRPr lang="it-IT" sz="3200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20401" y="764704"/>
            <a:ext cx="86232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prstClr val="white"/>
                </a:solidFill>
              </a:rPr>
              <a:t>However, a similarly </a:t>
            </a:r>
            <a:r>
              <a:rPr lang="en-US" sz="3200" b="1" dirty="0">
                <a:solidFill>
                  <a:srgbClr val="FFFF00"/>
                </a:solidFill>
              </a:rPr>
              <a:t>well-characterized somatic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reference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prstClr val="white"/>
                </a:solidFill>
              </a:rPr>
              <a:t>set for </a:t>
            </a:r>
            <a:r>
              <a:rPr lang="en-US" sz="3200" b="1" dirty="0">
                <a:solidFill>
                  <a:srgbClr val="66FFFF"/>
                </a:solidFill>
              </a:rPr>
              <a:t>whole genome </a:t>
            </a:r>
            <a:r>
              <a:rPr lang="en-US" sz="3200" dirty="0">
                <a:solidFill>
                  <a:prstClr val="white"/>
                </a:solidFill>
              </a:rPr>
              <a:t>sequencing data </a:t>
            </a:r>
            <a:r>
              <a:rPr lang="en-US" sz="3200" b="1" dirty="0">
                <a:solidFill>
                  <a:srgbClr val="FFFF00"/>
                </a:solidFill>
              </a:rPr>
              <a:t>has yet to be </a:t>
            </a:r>
            <a:r>
              <a:rPr lang="en-US" sz="3200" b="1" dirty="0">
                <a:solidFill>
                  <a:srgbClr val="FFFF00"/>
                </a:solidFill>
              </a:rPr>
              <a:t>established</a:t>
            </a:r>
          </a:p>
          <a:p>
            <a:pPr algn="just"/>
            <a:endParaRPr lang="en-US" sz="2000" dirty="0">
              <a:solidFill>
                <a:prstClr val="white"/>
              </a:solidFill>
            </a:endParaRPr>
          </a:p>
          <a:p>
            <a:pPr algn="just"/>
            <a:r>
              <a:rPr lang="en-US" sz="3200" dirty="0">
                <a:solidFill>
                  <a:prstClr val="white"/>
                </a:solidFill>
              </a:rPr>
              <a:t>Previous </a:t>
            </a:r>
            <a:r>
              <a:rPr lang="en-US" sz="3200" dirty="0">
                <a:solidFill>
                  <a:prstClr val="white"/>
                </a:solidFill>
              </a:rPr>
              <a:t>studies have contributed to this undertaking by </a:t>
            </a:r>
            <a:r>
              <a:rPr lang="en-US" sz="3200" b="1" dirty="0">
                <a:solidFill>
                  <a:srgbClr val="FFFF00"/>
                </a:solidFill>
              </a:rPr>
              <a:t>performing analytical </a:t>
            </a:r>
            <a:r>
              <a:rPr lang="en-US" sz="3200" dirty="0">
                <a:solidFill>
                  <a:prstClr val="white"/>
                </a:solidFill>
              </a:rPr>
              <a:t>and </a:t>
            </a:r>
            <a:r>
              <a:rPr lang="en-US" sz="3200" b="1" dirty="0">
                <a:solidFill>
                  <a:srgbClr val="FFFF00"/>
                </a:solidFill>
              </a:rPr>
              <a:t>clinical validation</a:t>
            </a:r>
            <a:r>
              <a:rPr lang="en-US" sz="3200" dirty="0">
                <a:solidFill>
                  <a:prstClr val="white"/>
                </a:solidFill>
              </a:rPr>
              <a:t> of DNA </a:t>
            </a:r>
            <a:r>
              <a:rPr lang="en-US" sz="3200" dirty="0">
                <a:solidFill>
                  <a:prstClr val="white"/>
                </a:solidFill>
              </a:rPr>
              <a:t>sequencing, </a:t>
            </a:r>
            <a:r>
              <a:rPr lang="en-US" sz="3200" dirty="0">
                <a:solidFill>
                  <a:prstClr val="white"/>
                </a:solidFill>
              </a:rPr>
              <a:t>comparing the performance of </a:t>
            </a:r>
            <a:r>
              <a:rPr lang="en-US" sz="3200" b="1" dirty="0">
                <a:solidFill>
                  <a:srgbClr val="66FFFF"/>
                </a:solidFill>
              </a:rPr>
              <a:t>mutation </a:t>
            </a:r>
            <a:r>
              <a:rPr lang="en-US" sz="3200" b="1" dirty="0">
                <a:solidFill>
                  <a:srgbClr val="66FFFF"/>
                </a:solidFill>
              </a:rPr>
              <a:t>callers</a:t>
            </a:r>
            <a:r>
              <a:rPr lang="en-US" sz="3200" dirty="0">
                <a:solidFill>
                  <a:prstClr val="white"/>
                </a:solidFill>
              </a:rPr>
              <a:t>, </a:t>
            </a:r>
            <a:r>
              <a:rPr lang="en-US" sz="3200" dirty="0">
                <a:solidFill>
                  <a:prstClr val="white"/>
                </a:solidFill>
              </a:rPr>
              <a:t>and </a:t>
            </a:r>
            <a:r>
              <a:rPr lang="en-US" sz="3200" dirty="0">
                <a:solidFill>
                  <a:srgbClr val="FFFF00"/>
                </a:solidFill>
              </a:rPr>
              <a:t>publically 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</a:rPr>
              <a:t>releasing somatic alterations </a:t>
            </a:r>
            <a:r>
              <a:rPr lang="en-US" sz="3200" dirty="0">
                <a:solidFill>
                  <a:prstClr val="white"/>
                </a:solidFill>
              </a:rPr>
              <a:t>identified from </a:t>
            </a:r>
            <a:r>
              <a:rPr lang="en-US" sz="3200" b="1" dirty="0">
                <a:solidFill>
                  <a:srgbClr val="FFFF00"/>
                </a:solidFill>
              </a:rPr>
              <a:t>paired tumor/constitutional cell lines </a:t>
            </a:r>
            <a:r>
              <a:rPr lang="en-US" sz="3200" dirty="0">
                <a:solidFill>
                  <a:prstClr val="white"/>
                </a:solidFill>
              </a:rPr>
              <a:t>available from 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</a:rPr>
              <a:t>ATCC </a:t>
            </a:r>
            <a:endParaRPr lang="it-IT" sz="3200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t="14894" r="6467" b="65385"/>
          <a:stretch/>
        </p:blipFill>
        <p:spPr bwMode="auto">
          <a:xfrm>
            <a:off x="395536" y="548680"/>
            <a:ext cx="8143330" cy="118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95536" y="2132856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Sanger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sequencing </a:t>
            </a:r>
            <a:r>
              <a:rPr lang="en-US" sz="2800" dirty="0">
                <a:solidFill>
                  <a:prstClr val="white"/>
                </a:solidFill>
              </a:rPr>
              <a:t>has </a:t>
            </a:r>
            <a:r>
              <a:rPr lang="en-US" sz="2800" b="1" dirty="0">
                <a:solidFill>
                  <a:srgbClr val="66FFFF"/>
                </a:solidFill>
              </a:rPr>
              <a:t>been supplanted </a:t>
            </a:r>
            <a:r>
              <a:rPr lang="en-US" sz="2800" dirty="0">
                <a:solidFill>
                  <a:prstClr val="white"/>
                </a:solidFill>
              </a:rPr>
              <a:t>by the next generation </a:t>
            </a:r>
            <a:r>
              <a:rPr lang="en-US" sz="2800" dirty="0">
                <a:solidFill>
                  <a:prstClr val="white"/>
                </a:solidFill>
              </a:rPr>
              <a:t>sequencing (</a:t>
            </a:r>
            <a:r>
              <a:rPr lang="en-US" sz="2800" dirty="0">
                <a:solidFill>
                  <a:prstClr val="white"/>
                </a:solidFill>
              </a:rPr>
              <a:t>NGS) technology. </a:t>
            </a:r>
            <a:endParaRPr lang="en-US" sz="2800" dirty="0">
              <a:solidFill>
                <a:prstClr val="white"/>
              </a:solidFill>
            </a:endParaRPr>
          </a:p>
          <a:p>
            <a:pPr algn="just"/>
            <a:endParaRPr lang="en-US" sz="2800" dirty="0">
              <a:solidFill>
                <a:prstClr val="white"/>
              </a:solidFill>
            </a:endParaRPr>
          </a:p>
          <a:p>
            <a:pPr algn="just"/>
            <a:r>
              <a:rPr lang="en-US" sz="2800" dirty="0">
                <a:solidFill>
                  <a:prstClr val="white"/>
                </a:solidFill>
              </a:rPr>
              <a:t>Compared </a:t>
            </a:r>
            <a:r>
              <a:rPr lang="en-US" sz="2800" dirty="0">
                <a:solidFill>
                  <a:prstClr val="white"/>
                </a:solidFill>
              </a:rPr>
              <a:t>with Sanger sequencing</a:t>
            </a:r>
            <a:r>
              <a:rPr lang="en-US" sz="2800" dirty="0">
                <a:solidFill>
                  <a:prstClr val="white"/>
                </a:solidFill>
              </a:rPr>
              <a:t>, NGS </a:t>
            </a:r>
            <a:r>
              <a:rPr lang="en-US" sz="2800" dirty="0">
                <a:solidFill>
                  <a:prstClr val="white"/>
                </a:solidFill>
              </a:rPr>
              <a:t>has many </a:t>
            </a:r>
            <a:r>
              <a:rPr lang="en-US" sz="2800" dirty="0">
                <a:solidFill>
                  <a:prstClr val="white"/>
                </a:solidFill>
              </a:rPr>
              <a:t>advantages: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FF00"/>
                </a:solidFill>
              </a:rPr>
              <a:t>Speed:</a:t>
            </a:r>
            <a:r>
              <a:rPr lang="en-US" sz="2800" dirty="0">
                <a:solidFill>
                  <a:prstClr val="white"/>
                </a:solidFill>
              </a:rPr>
              <a:t>  NGS </a:t>
            </a:r>
            <a:r>
              <a:rPr lang="en-US" sz="2800" dirty="0">
                <a:solidFill>
                  <a:prstClr val="white"/>
                </a:solidFill>
              </a:rPr>
              <a:t>is massively parallel, producing 500GB data in a </a:t>
            </a:r>
            <a:r>
              <a:rPr lang="en-US" sz="2800" dirty="0">
                <a:solidFill>
                  <a:prstClr val="white"/>
                </a:solidFill>
              </a:rPr>
              <a:t>single run </a:t>
            </a:r>
            <a:r>
              <a:rPr lang="en-US" sz="2800" dirty="0">
                <a:solidFill>
                  <a:prstClr val="white"/>
                </a:solidFill>
              </a:rPr>
              <a:t>on a single flow cell of </a:t>
            </a:r>
            <a:r>
              <a:rPr lang="en-US" sz="2800" dirty="0">
                <a:solidFill>
                  <a:prstClr val="white"/>
                </a:solidFill>
              </a:rPr>
              <a:t>HiSeq2500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FF00"/>
                </a:solidFill>
              </a:rPr>
              <a:t>Cost</a:t>
            </a:r>
            <a:r>
              <a:rPr lang="en-US" sz="2800" dirty="0">
                <a:solidFill>
                  <a:prstClr val="white"/>
                </a:solidFill>
              </a:rPr>
              <a:t>: </a:t>
            </a:r>
            <a:r>
              <a:rPr lang="en-US" sz="2800" i="1" dirty="0">
                <a:solidFill>
                  <a:prstClr val="white"/>
                </a:solidFill>
              </a:rPr>
              <a:t>the </a:t>
            </a:r>
            <a:r>
              <a:rPr lang="en-US" sz="2800" i="1" dirty="0">
                <a:solidFill>
                  <a:prstClr val="white"/>
                </a:solidFill>
              </a:rPr>
              <a:t>massively parallel nature of NGS reduces sequencing time, </a:t>
            </a:r>
            <a:r>
              <a:rPr lang="en-US" sz="2800" i="1" dirty="0">
                <a:solidFill>
                  <a:prstClr val="white"/>
                </a:solidFill>
              </a:rPr>
              <a:t>man power and </a:t>
            </a:r>
            <a:r>
              <a:rPr lang="en-US" sz="2800" i="1" dirty="0">
                <a:solidFill>
                  <a:prstClr val="white"/>
                </a:solidFill>
              </a:rPr>
              <a:t>reagents that translate into significant savings</a:t>
            </a:r>
            <a:endParaRPr lang="it-IT" sz="2800" i="1" dirty="0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39752" y="954163"/>
            <a:ext cx="3688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Current</a:t>
            </a:r>
            <a:r>
              <a:rPr lang="it-IT" b="1" dirty="0">
                <a:solidFill>
                  <a:srgbClr val="FF0000"/>
                </a:solidFill>
              </a:rPr>
              <a:t> Genomics, 2015, 16, 253-263</a:t>
            </a:r>
          </a:p>
        </p:txBody>
      </p:sp>
    </p:spTree>
    <p:extLst>
      <p:ext uri="{BB962C8B-B14F-4D97-AF65-F5344CB8AC3E}">
        <p14:creationId xmlns:p14="http://schemas.microsoft.com/office/powerpoint/2010/main" val="35250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t="14894" r="6467" b="65385"/>
          <a:stretch/>
        </p:blipFill>
        <p:spPr bwMode="auto">
          <a:xfrm>
            <a:off x="395536" y="548680"/>
            <a:ext cx="8143330" cy="118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339752" y="954163"/>
            <a:ext cx="3688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Current</a:t>
            </a:r>
            <a:r>
              <a:rPr lang="it-IT" b="1" dirty="0">
                <a:solidFill>
                  <a:srgbClr val="FF0000"/>
                </a:solidFill>
              </a:rPr>
              <a:t> Genomics, 2015, 16, 253-263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1997839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66FFFF"/>
                </a:solidFill>
              </a:rPr>
              <a:t>SENSITIVITY:  </a:t>
            </a:r>
            <a:r>
              <a:rPr lang="en-US" sz="3200" dirty="0">
                <a:solidFill>
                  <a:prstClr val="white"/>
                </a:solidFill>
              </a:rPr>
              <a:t>NGS </a:t>
            </a:r>
            <a:r>
              <a:rPr lang="en-US" sz="3200" dirty="0">
                <a:solidFill>
                  <a:prstClr val="white"/>
                </a:solidFill>
              </a:rPr>
              <a:t>can reliably </a:t>
            </a:r>
            <a:r>
              <a:rPr lang="en-US" sz="3200" b="1" dirty="0">
                <a:solidFill>
                  <a:srgbClr val="FFFF00"/>
                </a:solidFill>
              </a:rPr>
              <a:t>detect &gt;</a:t>
            </a:r>
            <a:r>
              <a:rPr lang="en-US" sz="3200" b="1" dirty="0">
                <a:solidFill>
                  <a:srgbClr val="FFFF00"/>
                </a:solidFill>
              </a:rPr>
              <a:t>1% mutations</a:t>
            </a:r>
            <a:r>
              <a:rPr lang="en-US" sz="3200" dirty="0">
                <a:solidFill>
                  <a:prstClr val="white"/>
                </a:solidFill>
              </a:rPr>
              <a:t>, critically important </a:t>
            </a:r>
            <a:r>
              <a:rPr lang="en-US" sz="3200" dirty="0">
                <a:solidFill>
                  <a:prstClr val="white"/>
                </a:solidFill>
              </a:rPr>
              <a:t>for detecting </a:t>
            </a:r>
            <a:r>
              <a:rPr lang="en-US" sz="3200" b="1" dirty="0">
                <a:solidFill>
                  <a:srgbClr val="FFFF00"/>
                </a:solidFill>
              </a:rPr>
              <a:t>SOMATIC MUTATIONS </a:t>
            </a:r>
            <a:r>
              <a:rPr lang="en-US" sz="3200" dirty="0">
                <a:solidFill>
                  <a:prstClr val="white"/>
                </a:solidFill>
              </a:rPr>
              <a:t>in </a:t>
            </a:r>
            <a:r>
              <a:rPr lang="en-US" sz="3200" dirty="0">
                <a:solidFill>
                  <a:prstClr val="white"/>
                </a:solidFill>
              </a:rPr>
              <a:t>the </a:t>
            </a:r>
            <a:r>
              <a:rPr lang="en-US" sz="3200" dirty="0">
                <a:solidFill>
                  <a:prstClr val="white"/>
                </a:solidFill>
              </a:rPr>
              <a:t>heterogeneous tumor samples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3200" dirty="0">
              <a:solidFill>
                <a:prstClr val="white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C000"/>
                </a:solidFill>
              </a:rPr>
              <a:t>Amount </a:t>
            </a:r>
            <a:r>
              <a:rPr lang="en-US" sz="3200" b="1" dirty="0">
                <a:solidFill>
                  <a:srgbClr val="FFC000"/>
                </a:solidFill>
              </a:rPr>
              <a:t>of </a:t>
            </a:r>
            <a:r>
              <a:rPr lang="en-US" sz="3200" b="1" dirty="0">
                <a:solidFill>
                  <a:srgbClr val="FFC000"/>
                </a:solidFill>
              </a:rPr>
              <a:t>sample</a:t>
            </a:r>
            <a:r>
              <a:rPr lang="en-US" sz="3200" dirty="0">
                <a:solidFill>
                  <a:prstClr val="white"/>
                </a:solidFill>
              </a:rPr>
              <a:t>: advances </a:t>
            </a:r>
            <a:r>
              <a:rPr lang="en-US" sz="3200" dirty="0">
                <a:solidFill>
                  <a:prstClr val="white"/>
                </a:solidFill>
              </a:rPr>
              <a:t>of library construction technology, </a:t>
            </a:r>
            <a:r>
              <a:rPr lang="en-US" sz="3200" dirty="0">
                <a:solidFill>
                  <a:prstClr val="white"/>
                </a:solidFill>
              </a:rPr>
              <a:t>allow NGS to perform well </a:t>
            </a:r>
            <a:r>
              <a:rPr lang="en-US" sz="3200" dirty="0">
                <a:solidFill>
                  <a:prstClr val="white"/>
                </a:solidFill>
              </a:rPr>
              <a:t>with the </a:t>
            </a:r>
            <a:r>
              <a:rPr lang="en-US" sz="3200" b="1" dirty="0" err="1">
                <a:solidFill>
                  <a:srgbClr val="FFFF00"/>
                </a:solidFill>
              </a:rPr>
              <a:t>nanogram</a:t>
            </a:r>
            <a:r>
              <a:rPr lang="en-US" sz="3200" b="1" dirty="0">
                <a:solidFill>
                  <a:srgbClr val="FFFF00"/>
                </a:solidFill>
              </a:rPr>
              <a:t> range of DNA</a:t>
            </a:r>
            <a:r>
              <a:rPr lang="en-US" sz="3200" dirty="0">
                <a:solidFill>
                  <a:prstClr val="white"/>
                </a:solidFill>
              </a:rPr>
              <a:t>.</a:t>
            </a:r>
            <a:endParaRPr lang="it-IT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t="14894" r="6467" b="65385"/>
          <a:stretch/>
        </p:blipFill>
        <p:spPr bwMode="auto">
          <a:xfrm>
            <a:off x="395536" y="548680"/>
            <a:ext cx="8143330" cy="118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339752" y="954163"/>
            <a:ext cx="3688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Current</a:t>
            </a:r>
            <a:r>
              <a:rPr lang="it-IT" b="1" dirty="0">
                <a:solidFill>
                  <a:srgbClr val="FF0000"/>
                </a:solidFill>
              </a:rPr>
              <a:t> Genomics, 2015, 16, 253-263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1997839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prstClr val="white"/>
                </a:solidFill>
              </a:rPr>
              <a:t>Both </a:t>
            </a:r>
            <a:r>
              <a:rPr lang="en-US" sz="3600" b="1" dirty="0" err="1">
                <a:solidFill>
                  <a:srgbClr val="FFFF00"/>
                </a:solidFill>
              </a:rPr>
              <a:t>MiSeq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prstClr val="white"/>
                </a:solidFill>
              </a:rPr>
              <a:t>and </a:t>
            </a:r>
            <a:r>
              <a:rPr lang="en-US" sz="3600" b="1" dirty="0">
                <a:solidFill>
                  <a:srgbClr val="FFFF00"/>
                </a:solidFill>
              </a:rPr>
              <a:t>Ion PGM </a:t>
            </a:r>
            <a:r>
              <a:rPr lang="en-US" sz="3600" dirty="0">
                <a:solidFill>
                  <a:prstClr val="white"/>
                </a:solidFill>
              </a:rPr>
              <a:t>can sequence around </a:t>
            </a:r>
            <a:r>
              <a:rPr lang="en-US" sz="3600" b="1" dirty="0">
                <a:solidFill>
                  <a:srgbClr val="FFFF00"/>
                </a:solidFill>
              </a:rPr>
              <a:t>50 targeted genes </a:t>
            </a:r>
            <a:r>
              <a:rPr lang="en-US" sz="3600" dirty="0">
                <a:solidFill>
                  <a:prstClr val="white"/>
                </a:solidFill>
              </a:rPr>
              <a:t>with </a:t>
            </a:r>
            <a:r>
              <a:rPr lang="en-US" sz="3600" b="1" dirty="0">
                <a:solidFill>
                  <a:srgbClr val="FFFF00"/>
                </a:solidFill>
              </a:rPr>
              <a:t>10-50ng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>
                <a:solidFill>
                  <a:prstClr val="white"/>
                </a:solidFill>
              </a:rPr>
              <a:t>of </a:t>
            </a:r>
            <a:r>
              <a:rPr lang="en-US" sz="3600" b="1" dirty="0">
                <a:solidFill>
                  <a:srgbClr val="FFFF00"/>
                </a:solidFill>
              </a:rPr>
              <a:t>FFPE </a:t>
            </a:r>
            <a:r>
              <a:rPr lang="en-US" sz="3600" dirty="0">
                <a:solidFill>
                  <a:prstClr val="white"/>
                </a:solidFill>
              </a:rPr>
              <a:t>DNA. </a:t>
            </a:r>
            <a:endParaRPr lang="en-US" sz="3600" dirty="0">
              <a:solidFill>
                <a:prstClr val="white"/>
              </a:solidFill>
            </a:endParaRPr>
          </a:p>
          <a:p>
            <a:pPr algn="just"/>
            <a:endParaRPr lang="en-US" sz="3600" dirty="0">
              <a:solidFill>
                <a:prstClr val="white"/>
              </a:solidFill>
            </a:endParaRPr>
          </a:p>
          <a:p>
            <a:pPr algn="just"/>
            <a:r>
              <a:rPr lang="en-US" sz="3600" dirty="0">
                <a:solidFill>
                  <a:prstClr val="white"/>
                </a:solidFill>
              </a:rPr>
              <a:t>This </a:t>
            </a:r>
            <a:r>
              <a:rPr lang="en-US" sz="3600" dirty="0">
                <a:solidFill>
                  <a:prstClr val="white"/>
                </a:solidFill>
              </a:rPr>
              <a:t>is </a:t>
            </a:r>
            <a:r>
              <a:rPr lang="en-US" sz="3600" b="1" dirty="0">
                <a:solidFill>
                  <a:srgbClr val="FFFF00"/>
                </a:solidFill>
              </a:rPr>
              <a:t>particularly useful </a:t>
            </a:r>
            <a:r>
              <a:rPr lang="en-US" sz="3600" dirty="0">
                <a:solidFill>
                  <a:prstClr val="white"/>
                </a:solidFill>
              </a:rPr>
              <a:t>for </a:t>
            </a:r>
            <a:r>
              <a:rPr lang="en-US" sz="3600" dirty="0">
                <a:solidFill>
                  <a:prstClr val="white"/>
                </a:solidFill>
              </a:rPr>
              <a:t>the most </a:t>
            </a:r>
            <a:r>
              <a:rPr lang="en-US" sz="3600" dirty="0">
                <a:solidFill>
                  <a:prstClr val="white"/>
                </a:solidFill>
              </a:rPr>
              <a:t>accessible </a:t>
            </a:r>
            <a:r>
              <a:rPr lang="en-US" sz="3600" b="1" dirty="0">
                <a:solidFill>
                  <a:srgbClr val="FFFF00"/>
                </a:solidFill>
              </a:rPr>
              <a:t>cytology </a:t>
            </a:r>
            <a:r>
              <a:rPr lang="en-US" sz="3600" b="1" dirty="0">
                <a:solidFill>
                  <a:srgbClr val="FFFF00"/>
                </a:solidFill>
              </a:rPr>
              <a:t>specimens</a:t>
            </a:r>
            <a:endParaRPr lang="it-IT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42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23528" y="289679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prstClr val="white"/>
                </a:solidFill>
              </a:rPr>
              <a:t>In many clinical situations</a:t>
            </a:r>
            <a:r>
              <a:rPr lang="en-US" sz="4000" dirty="0">
                <a:solidFill>
                  <a:prstClr val="white"/>
                </a:solidFill>
              </a:rPr>
              <a:t>, the </a:t>
            </a:r>
            <a:r>
              <a:rPr lang="en-US" sz="4000" dirty="0">
                <a:solidFill>
                  <a:prstClr val="white"/>
                </a:solidFill>
              </a:rPr>
              <a:t>only available specimen is a:</a:t>
            </a:r>
          </a:p>
          <a:p>
            <a:pPr algn="just"/>
            <a:endParaRPr lang="en-US" sz="4000" b="1" dirty="0">
              <a:solidFill>
                <a:srgbClr val="FFFF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FFFF00"/>
                </a:solidFill>
              </a:rPr>
              <a:t>fine </a:t>
            </a:r>
            <a:r>
              <a:rPr lang="en-US" sz="4000" b="1" dirty="0">
                <a:solidFill>
                  <a:srgbClr val="FFFF00"/>
                </a:solidFill>
              </a:rPr>
              <a:t>needle core </a:t>
            </a:r>
            <a:endParaRPr lang="en-US" sz="4000" b="1" dirty="0">
              <a:solidFill>
                <a:srgbClr val="FFFF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aspiration </a:t>
            </a:r>
            <a:r>
              <a:rPr lang="en-US" sz="40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biopsy </a:t>
            </a:r>
            <a:endParaRPr lang="en-US" sz="4000" b="1" dirty="0">
              <a:solidFill>
                <a:srgbClr val="C0504D">
                  <a:lumMod val="60000"/>
                  <a:lumOff val="40000"/>
                </a:srgb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66FFFF"/>
                </a:solidFill>
              </a:rPr>
              <a:t>FFPE </a:t>
            </a:r>
            <a:r>
              <a:rPr lang="en-US" sz="4000" dirty="0">
                <a:solidFill>
                  <a:srgbClr val="66FFFF"/>
                </a:solidFill>
              </a:rPr>
              <a:t>tissue </a:t>
            </a:r>
            <a:r>
              <a:rPr lang="en-US" sz="4000" dirty="0">
                <a:solidFill>
                  <a:srgbClr val="66FFFF"/>
                </a:solidFill>
              </a:rPr>
              <a:t>slides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4000" dirty="0">
              <a:solidFill>
                <a:prstClr val="white"/>
              </a:solidFill>
            </a:endParaRPr>
          </a:p>
          <a:p>
            <a:pPr algn="just"/>
            <a:r>
              <a:rPr lang="en-US" sz="4000" dirty="0">
                <a:solidFill>
                  <a:prstClr val="white"/>
                </a:solidFill>
              </a:rPr>
              <a:t> </a:t>
            </a:r>
            <a:r>
              <a:rPr lang="en-US" sz="4000" dirty="0">
                <a:solidFill>
                  <a:prstClr val="white"/>
                </a:solidFill>
              </a:rPr>
              <a:t>which </a:t>
            </a:r>
            <a:r>
              <a:rPr lang="en-US" sz="4000" b="1" dirty="0">
                <a:solidFill>
                  <a:srgbClr val="FFFF00"/>
                </a:solidFill>
              </a:rPr>
              <a:t>DO NOT PROVIDE </a:t>
            </a:r>
            <a:r>
              <a:rPr lang="en-US" sz="4000" b="1" dirty="0">
                <a:solidFill>
                  <a:srgbClr val="FFFF00"/>
                </a:solidFill>
              </a:rPr>
              <a:t>enough DNA </a:t>
            </a:r>
            <a:r>
              <a:rPr lang="en-US" sz="4000" dirty="0">
                <a:solidFill>
                  <a:prstClr val="white"/>
                </a:solidFill>
              </a:rPr>
              <a:t>for classical Sanger </a:t>
            </a:r>
            <a:r>
              <a:rPr lang="en-US" sz="4000" dirty="0">
                <a:solidFill>
                  <a:prstClr val="white"/>
                </a:solidFill>
              </a:rPr>
              <a:t>sequencing</a:t>
            </a:r>
            <a:endParaRPr lang="it-IT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260648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it-IT" sz="4000" b="1" dirty="0">
                <a:solidFill>
                  <a:srgbClr val="66FFFF"/>
                </a:solidFill>
              </a:rPr>
              <a:t>The </a:t>
            </a:r>
            <a:r>
              <a:rPr lang="en-US" sz="4000" b="1" dirty="0">
                <a:solidFill>
                  <a:srgbClr val="66FFFF"/>
                </a:solidFill>
              </a:rPr>
              <a:t>number </a:t>
            </a:r>
            <a:r>
              <a:rPr lang="en-US" sz="4000" b="1" dirty="0">
                <a:solidFill>
                  <a:srgbClr val="66FFFF"/>
                </a:solidFill>
              </a:rPr>
              <a:t>of </a:t>
            </a:r>
            <a:r>
              <a:rPr lang="en-US" sz="4000" b="1" dirty="0">
                <a:solidFill>
                  <a:srgbClr val="66FFFF"/>
                </a:solidFill>
              </a:rPr>
              <a:t>targets:</a:t>
            </a:r>
            <a:r>
              <a:rPr lang="en-US" sz="4000" dirty="0">
                <a:solidFill>
                  <a:srgbClr val="66FFFF"/>
                </a:solidFill>
              </a:rPr>
              <a:t> </a:t>
            </a:r>
            <a:r>
              <a:rPr lang="en-US" sz="4000" dirty="0">
                <a:solidFill>
                  <a:prstClr val="white"/>
                </a:solidFill>
              </a:rPr>
              <a:t>NGS technology can sequence </a:t>
            </a:r>
            <a:r>
              <a:rPr lang="en-US" sz="4000" b="1" dirty="0">
                <a:solidFill>
                  <a:srgbClr val="FFFF00"/>
                </a:solidFill>
              </a:rPr>
              <a:t>multiple genes </a:t>
            </a:r>
            <a:r>
              <a:rPr lang="en-US" sz="4000" b="1" dirty="0">
                <a:solidFill>
                  <a:srgbClr val="FFFF00"/>
                </a:solidFill>
              </a:rPr>
              <a:t>at a higher </a:t>
            </a:r>
            <a:r>
              <a:rPr lang="en-US" sz="4000" b="1" dirty="0">
                <a:solidFill>
                  <a:srgbClr val="FFFF00"/>
                </a:solidFill>
              </a:rPr>
              <a:t>coverage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</a:p>
          <a:p>
            <a:pPr algn="just"/>
            <a:endParaRPr lang="en-US" sz="4000" dirty="0">
              <a:solidFill>
                <a:prstClr val="white"/>
              </a:solidFill>
            </a:endParaRPr>
          </a:p>
          <a:p>
            <a:pPr algn="just"/>
            <a:r>
              <a:rPr lang="en-US" sz="4000" dirty="0">
                <a:solidFill>
                  <a:prstClr val="white"/>
                </a:solidFill>
              </a:rPr>
              <a:t>Since </a:t>
            </a:r>
            <a:r>
              <a:rPr lang="en-US" sz="4000" dirty="0">
                <a:solidFill>
                  <a:srgbClr val="FFFF00"/>
                </a:solidFill>
              </a:rPr>
              <a:t>genomic research </a:t>
            </a:r>
            <a:r>
              <a:rPr lang="en-US" sz="4000" dirty="0">
                <a:solidFill>
                  <a:prstClr val="white"/>
                </a:solidFill>
              </a:rPr>
              <a:t>has </a:t>
            </a:r>
            <a:r>
              <a:rPr lang="en-US" sz="4000" dirty="0">
                <a:solidFill>
                  <a:prstClr val="white"/>
                </a:solidFill>
              </a:rPr>
              <a:t>facilitated the </a:t>
            </a:r>
            <a:r>
              <a:rPr lang="en-US" sz="4000" dirty="0">
                <a:solidFill>
                  <a:prstClr val="white"/>
                </a:solidFill>
              </a:rPr>
              <a:t>pace of </a:t>
            </a:r>
            <a:r>
              <a:rPr lang="en-US" sz="4000" dirty="0">
                <a:solidFill>
                  <a:srgbClr val="FFFF00"/>
                </a:solidFill>
              </a:rPr>
              <a:t>target discovery for disease </a:t>
            </a:r>
            <a:r>
              <a:rPr lang="en-US" sz="4000" dirty="0">
                <a:solidFill>
                  <a:srgbClr val="FFFF00"/>
                </a:solidFill>
              </a:rPr>
              <a:t>management, </a:t>
            </a:r>
            <a:r>
              <a:rPr lang="en-US" sz="4000" dirty="0">
                <a:solidFill>
                  <a:prstClr val="white"/>
                </a:solidFill>
              </a:rPr>
              <a:t>the </a:t>
            </a:r>
            <a:r>
              <a:rPr lang="en-US" sz="4000" dirty="0">
                <a:solidFill>
                  <a:prstClr val="white"/>
                </a:solidFill>
              </a:rPr>
              <a:t>numbers of </a:t>
            </a:r>
            <a:r>
              <a:rPr lang="en-US" sz="4000" dirty="0">
                <a:solidFill>
                  <a:srgbClr val="FFFF00"/>
                </a:solidFill>
              </a:rPr>
              <a:t>disease-associated genes is </a:t>
            </a:r>
            <a:r>
              <a:rPr lang="en-US" sz="4000" dirty="0">
                <a:solidFill>
                  <a:prstClr val="white"/>
                </a:solidFill>
              </a:rPr>
              <a:t>increasing rapidly</a:t>
            </a:r>
            <a:endParaRPr lang="it-IT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ssues regarding </a:t>
            </a:r>
            <a:r>
              <a:rPr lang="en-US" i="1" dirty="0" smtClean="0"/>
              <a:t>BRCA1/2</a:t>
            </a:r>
            <a:br>
              <a:rPr lang="en-US" i="1" dirty="0" smtClean="0"/>
            </a:br>
            <a:r>
              <a:rPr lang="en-US" dirty="0" smtClean="0"/>
              <a:t> Sanger </a:t>
            </a:r>
            <a:r>
              <a:rPr lang="en-US" dirty="0" err="1" smtClean="0"/>
              <a:t>Seq</a:t>
            </a:r>
            <a:r>
              <a:rPr lang="en-US" dirty="0" smtClean="0"/>
              <a:t>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5259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</a:t>
            </a:r>
            <a:r>
              <a:rPr lang="en-US" sz="3600" b="1" dirty="0" err="1" smtClean="0"/>
              <a:t>dideoxy</a:t>
            </a:r>
            <a:r>
              <a:rPr lang="en-US" sz="3600" b="1" dirty="0" smtClean="0"/>
              <a:t> method is good only for </a:t>
            </a:r>
            <a:r>
              <a:rPr lang="en-US" sz="3600" b="1" dirty="0" smtClean="0">
                <a:solidFill>
                  <a:srgbClr val="002060"/>
                </a:solidFill>
              </a:rPr>
              <a:t>500-750 </a:t>
            </a:r>
            <a:r>
              <a:rPr lang="en-US" sz="3600" b="1" dirty="0" err="1" smtClean="0">
                <a:solidFill>
                  <a:srgbClr val="002060"/>
                </a:solidFill>
              </a:rPr>
              <a:t>bp</a:t>
            </a:r>
            <a:r>
              <a:rPr lang="en-US" sz="3600" b="1" dirty="0" smtClean="0">
                <a:solidFill>
                  <a:srgbClr val="002060"/>
                </a:solidFill>
              </a:rPr>
              <a:t> reactions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Expensive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Takes a while</a:t>
            </a:r>
          </a:p>
          <a:p>
            <a:r>
              <a:rPr lang="en-US" sz="3600" dirty="0" smtClean="0"/>
              <a:t>The </a:t>
            </a:r>
            <a:r>
              <a:rPr lang="en-US" sz="3600" b="1" dirty="0" smtClean="0"/>
              <a:t>human genome </a:t>
            </a:r>
            <a:r>
              <a:rPr lang="en-US" sz="3600" dirty="0" smtClean="0"/>
              <a:t>is very </a:t>
            </a:r>
            <a:r>
              <a:rPr lang="en-US" sz="3600" b="1" dirty="0" smtClean="0"/>
              <a:t>long</a:t>
            </a:r>
            <a:r>
              <a:rPr lang="en-US" sz="3600" dirty="0" smtClean="0"/>
              <a:t> and </a:t>
            </a:r>
            <a:r>
              <a:rPr lang="en-US" sz="3600" b="1" dirty="0" smtClean="0"/>
              <a:t>complex for SS in routine</a:t>
            </a:r>
          </a:p>
        </p:txBody>
      </p:sp>
    </p:spTree>
    <p:extLst>
      <p:ext uri="{BB962C8B-B14F-4D97-AF65-F5344CB8AC3E}">
        <p14:creationId xmlns:p14="http://schemas.microsoft.com/office/powerpoint/2010/main" val="21967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678258" y="3140968"/>
            <a:ext cx="3358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prstClr val="white"/>
                </a:solidFill>
              </a:rPr>
              <a:t>HiSeq2500 increased from </a:t>
            </a:r>
            <a:r>
              <a:rPr lang="en-US" sz="1600" b="1" dirty="0">
                <a:solidFill>
                  <a:srgbClr val="FFC000"/>
                </a:solidFill>
              </a:rPr>
              <a:t>600GB to 1TB </a:t>
            </a:r>
            <a:r>
              <a:rPr lang="en-US" sz="1600" dirty="0">
                <a:solidFill>
                  <a:prstClr val="white"/>
                </a:solidFill>
              </a:rPr>
              <a:t>by </a:t>
            </a:r>
            <a:r>
              <a:rPr lang="en-US" sz="1600" dirty="0">
                <a:solidFill>
                  <a:prstClr val="white"/>
                </a:solidFill>
              </a:rPr>
              <a:t>the combination of </a:t>
            </a:r>
            <a:r>
              <a:rPr lang="en-US" sz="1600" dirty="0">
                <a:solidFill>
                  <a:prstClr val="white"/>
                </a:solidFill>
              </a:rPr>
              <a:t>newer </a:t>
            </a:r>
            <a:r>
              <a:rPr lang="en-US" sz="1600" b="1" dirty="0">
                <a:solidFill>
                  <a:srgbClr val="FFC000"/>
                </a:solidFill>
              </a:rPr>
              <a:t>V4</a:t>
            </a:r>
            <a:r>
              <a:rPr lang="en-US" sz="1600" dirty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chemistry and a </a:t>
            </a:r>
            <a:r>
              <a:rPr lang="en-US" sz="1600" b="1" dirty="0">
                <a:solidFill>
                  <a:srgbClr val="FFC000"/>
                </a:solidFill>
              </a:rPr>
              <a:t>newer camera model </a:t>
            </a:r>
            <a:r>
              <a:rPr lang="en-US" sz="1600" dirty="0">
                <a:solidFill>
                  <a:prstClr val="white"/>
                </a:solidFill>
              </a:rPr>
              <a:t>which supports </a:t>
            </a:r>
            <a:r>
              <a:rPr lang="en-US" sz="1600" dirty="0">
                <a:solidFill>
                  <a:prstClr val="white"/>
                </a:solidFill>
              </a:rPr>
              <a:t>the </a:t>
            </a:r>
            <a:r>
              <a:rPr lang="it-IT" sz="1600" dirty="0" err="1">
                <a:solidFill>
                  <a:prstClr val="white"/>
                </a:solidFill>
              </a:rPr>
              <a:t>higher</a:t>
            </a:r>
            <a:r>
              <a:rPr lang="it-IT" sz="1600" dirty="0">
                <a:solidFill>
                  <a:prstClr val="white"/>
                </a:solidFill>
              </a:rPr>
              <a:t> </a:t>
            </a:r>
            <a:r>
              <a:rPr lang="it-IT" sz="1600" dirty="0">
                <a:solidFill>
                  <a:prstClr val="white"/>
                </a:solidFill>
              </a:rPr>
              <a:t>cluster </a:t>
            </a:r>
            <a:r>
              <a:rPr lang="it-IT" sz="1600" dirty="0" err="1">
                <a:solidFill>
                  <a:prstClr val="white"/>
                </a:solidFill>
              </a:rPr>
              <a:t>densities</a:t>
            </a:r>
            <a:endParaRPr lang="it-IT" sz="1600" dirty="0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91880" y="160338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NGS technology is still rapidly evolving</a:t>
            </a:r>
            <a:endParaRPr lang="it-IT" sz="2800" dirty="0">
              <a:solidFill>
                <a:prstClr val="black"/>
              </a:solidFill>
            </a:endParaRPr>
          </a:p>
        </p:txBody>
      </p:sp>
      <p:sp>
        <p:nvSpPr>
          <p:cNvPr id="7" name="AutoShape 5" descr="Risultati immagini per increment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" y="-6846"/>
            <a:ext cx="3816424" cy="28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179512" y="3009542"/>
            <a:ext cx="5498746" cy="2881336"/>
            <a:chOff x="1233494" y="2996952"/>
            <a:chExt cx="5498746" cy="2881336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494" y="3506563"/>
              <a:ext cx="4516772" cy="237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ttangolo 7"/>
            <p:cNvSpPr/>
            <p:nvPr/>
          </p:nvSpPr>
          <p:spPr>
            <a:xfrm>
              <a:off x="4211960" y="2996952"/>
              <a:ext cx="2520280" cy="648072"/>
            </a:xfrm>
            <a:prstGeom prst="rect">
              <a:avLst/>
            </a:prstGeom>
            <a:solidFill>
              <a:srgbClr val="33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b="1" dirty="0" err="1">
                  <a:solidFill>
                    <a:prstClr val="black"/>
                  </a:solidFill>
                </a:rPr>
                <a:t>Throughput</a:t>
              </a:r>
              <a:endParaRPr lang="it-IT" sz="3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Rettangolo 14"/>
          <p:cNvSpPr/>
          <p:nvPr/>
        </p:nvSpPr>
        <p:spPr>
          <a:xfrm>
            <a:off x="3065934" y="5796540"/>
            <a:ext cx="2520280" cy="64807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>
                <a:solidFill>
                  <a:prstClr val="white"/>
                </a:solidFill>
              </a:rPr>
              <a:t>Costs</a:t>
            </a:r>
            <a:endParaRPr lang="it-IT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31913" r="49364" b="20928"/>
          <a:stretch/>
        </p:blipFill>
        <p:spPr bwMode="auto">
          <a:xfrm>
            <a:off x="323528" y="836711"/>
            <a:ext cx="8424936" cy="575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36711"/>
            <a:ext cx="37861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5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75" y="7450"/>
            <a:ext cx="8579296" cy="1282154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NGS technology is rapidly making its way </a:t>
            </a:r>
            <a:r>
              <a:rPr lang="en-US" sz="3200" dirty="0" smtClean="0">
                <a:solidFill>
                  <a:schemeClr val="bg1"/>
                </a:solidFill>
              </a:rPr>
              <a:t>into clinical laboratories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endParaRPr lang="it-IT" sz="3200" b="1" dirty="0">
              <a:solidFill>
                <a:srgbClr val="FFC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7504" y="1196752"/>
            <a:ext cx="8784976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solidFill>
                <a:prstClr val="white"/>
              </a:solidFill>
            </a:endParaRPr>
          </a:p>
          <a:p>
            <a:pPr algn="ctr"/>
            <a:r>
              <a:rPr lang="en-US" sz="3600" b="1" dirty="0">
                <a:solidFill>
                  <a:srgbClr val="FFC000"/>
                </a:solidFill>
              </a:rPr>
              <a:t>CLINICAL APPLICATIONS</a:t>
            </a:r>
            <a:endParaRPr lang="en-US" sz="2800" b="1" dirty="0">
              <a:solidFill>
                <a:srgbClr val="FFC000"/>
              </a:solidFill>
            </a:endParaRPr>
          </a:p>
          <a:p>
            <a:endParaRPr lang="en-US" sz="1600" b="1" dirty="0">
              <a:solidFill>
                <a:srgbClr val="FFC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prstClr val="white"/>
                </a:solidFill>
              </a:rPr>
              <a:t>In </a:t>
            </a:r>
            <a:r>
              <a:rPr lang="en-US" sz="3600" b="1" dirty="0">
                <a:solidFill>
                  <a:srgbClr val="FFFF00"/>
                </a:solidFill>
              </a:rPr>
              <a:t>DIAGNOSTIC TESTING </a:t>
            </a:r>
            <a:r>
              <a:rPr lang="en-US" sz="3600" dirty="0">
                <a:solidFill>
                  <a:prstClr val="white"/>
                </a:solidFill>
              </a:rPr>
              <a:t>for </a:t>
            </a:r>
            <a:r>
              <a:rPr lang="en-US" sz="3600" b="1" dirty="0">
                <a:solidFill>
                  <a:srgbClr val="FFFF00"/>
                </a:solidFill>
              </a:rPr>
              <a:t>hereditary </a:t>
            </a:r>
            <a:r>
              <a:rPr lang="en-US" sz="3600" b="1" dirty="0">
                <a:solidFill>
                  <a:srgbClr val="FFFF00"/>
                </a:solidFill>
              </a:rPr>
              <a:t>disorders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white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prstClr val="white"/>
                </a:solidFill>
              </a:rPr>
              <a:t>more recently for </a:t>
            </a:r>
            <a:r>
              <a:rPr lang="en-US" sz="3600" b="1" dirty="0">
                <a:solidFill>
                  <a:srgbClr val="FFFF00"/>
                </a:solidFill>
              </a:rPr>
              <a:t>RISK SCREENING </a:t>
            </a:r>
            <a:r>
              <a:rPr lang="en-US" sz="3600" dirty="0">
                <a:solidFill>
                  <a:prstClr val="white"/>
                </a:solidFill>
              </a:rPr>
              <a:t>for </a:t>
            </a:r>
            <a:r>
              <a:rPr lang="en-US" sz="3600" b="1" dirty="0">
                <a:solidFill>
                  <a:srgbClr val="66FFFF"/>
                </a:solidFill>
              </a:rPr>
              <a:t>hereditary </a:t>
            </a:r>
            <a:r>
              <a:rPr lang="en-US" sz="3600" b="1" dirty="0">
                <a:solidFill>
                  <a:srgbClr val="66FFFF"/>
                </a:solidFill>
              </a:rPr>
              <a:t>cancers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FFFF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FF00"/>
                </a:solidFill>
              </a:rPr>
              <a:t>therapeutic </a:t>
            </a:r>
            <a:r>
              <a:rPr lang="en-US" sz="3600" b="1" dirty="0">
                <a:solidFill>
                  <a:srgbClr val="FFFF00"/>
                </a:solidFill>
              </a:rPr>
              <a:t>decision-making </a:t>
            </a:r>
            <a:r>
              <a:rPr lang="en-US" sz="3600" dirty="0">
                <a:solidFill>
                  <a:prstClr val="white"/>
                </a:solidFill>
              </a:rPr>
              <a:t>for somatic cancers</a:t>
            </a:r>
            <a:endParaRPr lang="it-IT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The NGS </a:t>
            </a:r>
            <a:r>
              <a:rPr lang="it-IT" b="1" dirty="0" err="1" smtClean="0">
                <a:solidFill>
                  <a:srgbClr val="FFFF00"/>
                </a:solidFill>
              </a:rPr>
              <a:t>present</a:t>
            </a:r>
            <a:r>
              <a:rPr lang="it-IT" b="1" dirty="0" smtClean="0">
                <a:solidFill>
                  <a:srgbClr val="FFFF00"/>
                </a:solidFill>
              </a:rPr>
              <a:t> and future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7544" y="1196752"/>
            <a:ext cx="84249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66FFFF"/>
                </a:solidFill>
              </a:rPr>
              <a:t>hotspot panels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C000"/>
                </a:solidFill>
              </a:rPr>
              <a:t>actionable </a:t>
            </a:r>
            <a:r>
              <a:rPr lang="en-US" sz="3600" b="1" dirty="0">
                <a:solidFill>
                  <a:srgbClr val="FFC000"/>
                </a:solidFill>
              </a:rPr>
              <a:t>gene </a:t>
            </a:r>
            <a:r>
              <a:rPr lang="en-US" sz="3600" b="1" dirty="0">
                <a:solidFill>
                  <a:srgbClr val="FFC000"/>
                </a:solidFill>
              </a:rPr>
              <a:t>panels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disease-focused 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panels </a:t>
            </a:r>
            <a:endParaRPr lang="en-US" sz="3600" b="1" dirty="0">
              <a:solidFill>
                <a:srgbClr val="C0504D">
                  <a:lumMod val="60000"/>
                  <a:lumOff val="40000"/>
                </a:srgb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339933"/>
                </a:solidFill>
              </a:rPr>
              <a:t>more </a:t>
            </a:r>
            <a:r>
              <a:rPr lang="en-US" sz="3600" b="1" dirty="0">
                <a:solidFill>
                  <a:srgbClr val="339933"/>
                </a:solidFill>
              </a:rPr>
              <a:t>comprehensive </a:t>
            </a:r>
            <a:r>
              <a:rPr lang="en-US" sz="3600" b="1" dirty="0">
                <a:solidFill>
                  <a:srgbClr val="339933"/>
                </a:solidFill>
              </a:rPr>
              <a:t>panels (future)</a:t>
            </a:r>
            <a:endParaRPr lang="en-US" sz="3600" b="1" dirty="0">
              <a:solidFill>
                <a:srgbClr val="339933"/>
              </a:solidFill>
            </a:endParaRPr>
          </a:p>
          <a:p>
            <a:pPr algn="just"/>
            <a:endParaRPr lang="en-US" sz="2800" b="1" dirty="0">
              <a:solidFill>
                <a:prstClr val="white"/>
              </a:solidFill>
            </a:endParaRPr>
          </a:p>
          <a:p>
            <a:pPr algn="just"/>
            <a:r>
              <a:rPr lang="en-US" sz="2800" b="1" dirty="0">
                <a:solidFill>
                  <a:srgbClr val="FFFF00"/>
                </a:solidFill>
              </a:rPr>
              <a:t>Although WES and WGS  approaches are </a:t>
            </a:r>
            <a:r>
              <a:rPr lang="en-US" sz="2800" b="1" dirty="0">
                <a:solidFill>
                  <a:srgbClr val="FFFF00"/>
                </a:solidFill>
              </a:rPr>
              <a:t>beginning to </a:t>
            </a:r>
            <a:r>
              <a:rPr lang="en-US" sz="2800" b="1" dirty="0">
                <a:solidFill>
                  <a:srgbClr val="FFFF00"/>
                </a:solidFill>
              </a:rPr>
              <a:t>emerge,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given the </a:t>
            </a:r>
            <a:r>
              <a:rPr lang="en-US" sz="2800" b="1" dirty="0">
                <a:solidFill>
                  <a:srgbClr val="66FFFF"/>
                </a:solidFill>
              </a:rPr>
              <a:t>INCOMPLETE CLINICAL ANNOTATION </a:t>
            </a:r>
            <a:r>
              <a:rPr lang="en-US" sz="2800" dirty="0">
                <a:solidFill>
                  <a:prstClr val="white"/>
                </a:solidFill>
              </a:rPr>
              <a:t>of </a:t>
            </a:r>
            <a:r>
              <a:rPr lang="en-US" sz="2800" dirty="0">
                <a:solidFill>
                  <a:prstClr val="white"/>
                </a:solidFill>
              </a:rPr>
              <a:t>the </a:t>
            </a:r>
            <a:r>
              <a:rPr lang="en-US" sz="2800" b="1" dirty="0">
                <a:solidFill>
                  <a:prstClr val="white"/>
                </a:solidFill>
              </a:rPr>
              <a:t>human </a:t>
            </a:r>
            <a:r>
              <a:rPr lang="en-US" sz="2800" b="1" dirty="0">
                <a:solidFill>
                  <a:prstClr val="white"/>
                </a:solidFill>
              </a:rPr>
              <a:t>genome,</a:t>
            </a:r>
          </a:p>
          <a:p>
            <a:pPr algn="just"/>
            <a:endParaRPr lang="en-US" b="1" dirty="0">
              <a:solidFill>
                <a:prstClr val="white"/>
              </a:solidFill>
            </a:endParaRPr>
          </a:p>
          <a:p>
            <a:pPr algn="ctr"/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3200" b="1" dirty="0">
                <a:solidFill>
                  <a:srgbClr val="66FFFF"/>
                </a:solidFill>
              </a:rPr>
              <a:t>Panel-based </a:t>
            </a:r>
            <a:r>
              <a:rPr lang="en-US" sz="3200" b="1" dirty="0">
                <a:solidFill>
                  <a:prstClr val="white"/>
                </a:solidFill>
              </a:rPr>
              <a:t>testing </a:t>
            </a:r>
            <a:r>
              <a:rPr lang="en-US" sz="3200" dirty="0">
                <a:solidFill>
                  <a:prstClr val="white"/>
                </a:solidFill>
              </a:rPr>
              <a:t>is </a:t>
            </a:r>
            <a:r>
              <a:rPr lang="en-US" sz="3200" b="1" dirty="0">
                <a:solidFill>
                  <a:prstClr val="white"/>
                </a:solidFill>
              </a:rPr>
              <a:t>more practical </a:t>
            </a:r>
            <a:r>
              <a:rPr lang="en-US" sz="3200" b="1" dirty="0">
                <a:solidFill>
                  <a:prstClr val="white"/>
                </a:solidFill>
              </a:rPr>
              <a:t>in </a:t>
            </a:r>
            <a:r>
              <a:rPr lang="en-US" sz="3200" b="1" dirty="0">
                <a:solidFill>
                  <a:srgbClr val="66FFFF"/>
                </a:solidFill>
              </a:rPr>
              <a:t>clinical applications</a:t>
            </a:r>
            <a:endParaRPr lang="it-IT" sz="3200" b="1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28275" r="6071" b="19412"/>
          <a:stretch/>
        </p:blipFill>
        <p:spPr bwMode="auto">
          <a:xfrm>
            <a:off x="323528" y="476672"/>
            <a:ext cx="8208912" cy="602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948264" y="908720"/>
            <a:ext cx="1080120" cy="864096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066472" y="1925216"/>
            <a:ext cx="1249944" cy="864096"/>
          </a:xfrm>
          <a:prstGeom prst="rect">
            <a:avLst/>
          </a:prstGeom>
          <a:solidFill>
            <a:schemeClr val="accent1">
              <a:lumMod val="75000"/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76" y="3068638"/>
            <a:ext cx="127476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4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Hot-spot PANELS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528" y="1412776"/>
            <a:ext cx="85689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b="1" dirty="0">
                <a:solidFill>
                  <a:srgbClr val="FFFF00"/>
                </a:solidFill>
              </a:rPr>
              <a:t>DEFINITION</a:t>
            </a:r>
            <a:r>
              <a:rPr lang="en-US" sz="2800" dirty="0">
                <a:solidFill>
                  <a:prstClr val="white"/>
                </a:solidFill>
              </a:rPr>
              <a:t>: it is </a:t>
            </a:r>
            <a:r>
              <a:rPr lang="en-US" sz="2800" dirty="0">
                <a:solidFill>
                  <a:prstClr val="white"/>
                </a:solidFill>
              </a:rPr>
              <a:t>a collection of frequently </a:t>
            </a:r>
            <a:r>
              <a:rPr lang="en-US" sz="2800" dirty="0">
                <a:solidFill>
                  <a:prstClr val="white"/>
                </a:solidFill>
              </a:rPr>
              <a:t>mutated hotspots </a:t>
            </a:r>
            <a:r>
              <a:rPr lang="en-US" sz="2800" dirty="0">
                <a:solidFill>
                  <a:prstClr val="white"/>
                </a:solidFill>
              </a:rPr>
              <a:t>that are either </a:t>
            </a:r>
            <a:r>
              <a:rPr lang="en-US" sz="2800" b="1" dirty="0">
                <a:solidFill>
                  <a:srgbClr val="FFFF00"/>
                </a:solidFill>
              </a:rPr>
              <a:t>clinically actionable or with </a:t>
            </a:r>
            <a:r>
              <a:rPr lang="en-US" sz="2800" b="1" dirty="0">
                <a:solidFill>
                  <a:srgbClr val="FFFF00"/>
                </a:solidFill>
              </a:rPr>
              <a:t>diagnostic/prognostic significance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endParaRPr lang="en-US" sz="2800" dirty="0">
              <a:solidFill>
                <a:prstClr val="white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2800" dirty="0">
              <a:solidFill>
                <a:prstClr val="white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2800" dirty="0">
              <a:solidFill>
                <a:prstClr val="white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</a:rPr>
              <a:t>In the last years, major </a:t>
            </a:r>
            <a:r>
              <a:rPr lang="en-US" sz="2800" dirty="0">
                <a:solidFill>
                  <a:prstClr val="white"/>
                </a:solidFill>
              </a:rPr>
              <a:t>shift in </a:t>
            </a:r>
            <a:r>
              <a:rPr lang="en-US" sz="2800" b="1" dirty="0">
                <a:solidFill>
                  <a:srgbClr val="FFFF00"/>
                </a:solidFill>
              </a:rPr>
              <a:t>cancer diagnostics </a:t>
            </a:r>
            <a:r>
              <a:rPr lang="en-US" sz="2800" dirty="0">
                <a:solidFill>
                  <a:prstClr val="white"/>
                </a:solidFill>
              </a:rPr>
              <a:t>from </a:t>
            </a:r>
            <a:r>
              <a:rPr lang="en-US" sz="2800" b="1" dirty="0">
                <a:solidFill>
                  <a:srgbClr val="FFFF00"/>
                </a:solidFill>
              </a:rPr>
              <a:t>physical</a:t>
            </a:r>
            <a:r>
              <a:rPr lang="en-US" sz="2800" dirty="0">
                <a:solidFill>
                  <a:prstClr val="white"/>
                </a:solidFill>
              </a:rPr>
              <a:t> and </a:t>
            </a:r>
            <a:r>
              <a:rPr lang="en-US" sz="2800" b="1" dirty="0">
                <a:solidFill>
                  <a:srgbClr val="FFFF00"/>
                </a:solidFill>
              </a:rPr>
              <a:t>histological findings </a:t>
            </a:r>
            <a:r>
              <a:rPr lang="en-US" sz="2800" dirty="0">
                <a:solidFill>
                  <a:prstClr val="white"/>
                </a:solidFill>
              </a:rPr>
              <a:t>to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800" dirty="0">
              <a:solidFill>
                <a:prstClr val="white"/>
              </a:solidFill>
            </a:endParaRPr>
          </a:p>
          <a:p>
            <a:pPr algn="ctr"/>
            <a:r>
              <a:rPr lang="en-US" sz="3600" dirty="0">
                <a:solidFill>
                  <a:srgbClr val="66FFFF"/>
                </a:solidFill>
              </a:rPr>
              <a:t>ADDITIONAL </a:t>
            </a:r>
            <a:r>
              <a:rPr lang="en-US" sz="3600" b="1" dirty="0">
                <a:solidFill>
                  <a:srgbClr val="66FFFF"/>
                </a:solidFill>
              </a:rPr>
              <a:t>ASSESSMENT</a:t>
            </a:r>
            <a:r>
              <a:rPr lang="en-US" sz="3600" dirty="0">
                <a:solidFill>
                  <a:srgbClr val="66FFFF"/>
                </a:solidFill>
              </a:rPr>
              <a:t> OF </a:t>
            </a:r>
            <a:r>
              <a:rPr lang="en-US" sz="3600" b="1" dirty="0">
                <a:solidFill>
                  <a:srgbClr val="FFFF00"/>
                </a:solidFill>
              </a:rPr>
              <a:t>TARGETABLE </a:t>
            </a:r>
            <a:r>
              <a:rPr lang="it-IT" sz="3600" b="1" dirty="0">
                <a:solidFill>
                  <a:srgbClr val="FFFF00"/>
                </a:solidFill>
              </a:rPr>
              <a:t>GENOMIC  MUTATIONS </a:t>
            </a:r>
          </a:p>
        </p:txBody>
      </p:sp>
    </p:spTree>
    <p:extLst>
      <p:ext uri="{BB962C8B-B14F-4D97-AF65-F5344CB8AC3E}">
        <p14:creationId xmlns:p14="http://schemas.microsoft.com/office/powerpoint/2010/main" val="16651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632" y="260648"/>
            <a:ext cx="901686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TWO types </a:t>
            </a:r>
            <a:r>
              <a:rPr lang="en-US" sz="3600" dirty="0">
                <a:solidFill>
                  <a:srgbClr val="C0504D">
                    <a:lumMod val="40000"/>
                    <a:lumOff val="60000"/>
                  </a:srgbClr>
                </a:solidFill>
              </a:rPr>
              <a:t>of </a:t>
            </a:r>
            <a:r>
              <a:rPr lang="en-US" sz="3600" b="1" dirty="0">
                <a:solidFill>
                  <a:srgbClr val="C0504D">
                    <a:lumMod val="40000"/>
                    <a:lumOff val="60000"/>
                  </a:srgbClr>
                </a:solidFill>
              </a:rPr>
              <a:t>hotspot cancer </a:t>
            </a:r>
            <a:r>
              <a:rPr lang="en-US" sz="3600" dirty="0">
                <a:solidFill>
                  <a:srgbClr val="C0504D">
                    <a:lumMod val="40000"/>
                    <a:lumOff val="60000"/>
                  </a:srgbClr>
                </a:solidFill>
              </a:rPr>
              <a:t>panels currently</a:t>
            </a:r>
          </a:p>
          <a:p>
            <a:pPr algn="ctr"/>
            <a:r>
              <a:rPr lang="en-US" sz="3600" dirty="0">
                <a:solidFill>
                  <a:srgbClr val="C0504D">
                    <a:lumMod val="40000"/>
                    <a:lumOff val="60000"/>
                  </a:srgbClr>
                </a:solidFill>
              </a:rPr>
              <a:t>available commercially to guide for </a:t>
            </a:r>
            <a:r>
              <a:rPr lang="en-US" sz="3600" dirty="0">
                <a:solidFill>
                  <a:srgbClr val="C0504D">
                    <a:lumMod val="40000"/>
                    <a:lumOff val="60000"/>
                  </a:srgbClr>
                </a:solidFill>
              </a:rPr>
              <a:t>treatment</a:t>
            </a:r>
          </a:p>
          <a:p>
            <a:pPr algn="ctr"/>
            <a:endParaRPr lang="en-US" sz="2800" dirty="0">
              <a:solidFill>
                <a:prstClr val="white"/>
              </a:solidFill>
            </a:endParaRPr>
          </a:p>
          <a:p>
            <a:pPr algn="ctr"/>
            <a:endParaRPr lang="en-US" sz="2800" dirty="0">
              <a:solidFill>
                <a:prstClr val="white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3600" b="1" dirty="0">
                <a:solidFill>
                  <a:srgbClr val="FFC000"/>
                </a:solidFill>
              </a:rPr>
              <a:t>for the choice </a:t>
            </a:r>
            <a:r>
              <a:rPr lang="en-US" sz="3600" b="1" dirty="0">
                <a:solidFill>
                  <a:srgbClr val="FFC000"/>
                </a:solidFill>
              </a:rPr>
              <a:t>of therapy </a:t>
            </a:r>
            <a:endParaRPr lang="en-US" sz="3600" b="1" dirty="0">
              <a:solidFill>
                <a:srgbClr val="FFC000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3600" b="1" dirty="0">
                <a:solidFill>
                  <a:srgbClr val="FFFF00"/>
                </a:solidFill>
              </a:rPr>
              <a:t>for </a:t>
            </a:r>
            <a:r>
              <a:rPr lang="en-US" sz="3600" b="1" dirty="0">
                <a:solidFill>
                  <a:srgbClr val="FFFF00"/>
                </a:solidFill>
              </a:rPr>
              <a:t>the amount of </a:t>
            </a:r>
            <a:r>
              <a:rPr lang="en-US" sz="3600" b="1" dirty="0">
                <a:solidFill>
                  <a:srgbClr val="FFFF00"/>
                </a:solidFill>
              </a:rPr>
              <a:t>medication </a:t>
            </a:r>
            <a:endParaRPr lang="en-US" sz="3600" b="1" dirty="0">
              <a:solidFill>
                <a:srgbClr val="FFFF00"/>
              </a:solidFill>
            </a:endParaRPr>
          </a:p>
          <a:p>
            <a:pPr algn="just"/>
            <a:endParaRPr lang="en-US" sz="2800" dirty="0">
              <a:solidFill>
                <a:prstClr val="white"/>
              </a:solidFill>
            </a:endParaRPr>
          </a:p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AmpliSeq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cancer panel </a:t>
            </a:r>
            <a:r>
              <a:rPr lang="en-US" sz="2800" b="1" dirty="0">
                <a:solidFill>
                  <a:srgbClr val="FFFF00"/>
                </a:solidFill>
              </a:rPr>
              <a:t>V1 (</a:t>
            </a:r>
            <a:r>
              <a:rPr lang="en-US" sz="2800" b="1" dirty="0" err="1">
                <a:solidFill>
                  <a:srgbClr val="FFFF00"/>
                </a:solidFill>
              </a:rPr>
              <a:t>LifeTech</a:t>
            </a:r>
            <a:r>
              <a:rPr lang="en-US" sz="2800" b="1" dirty="0">
                <a:solidFill>
                  <a:srgbClr val="FFFF00"/>
                </a:solidFill>
              </a:rPr>
              <a:t>)</a:t>
            </a:r>
            <a:r>
              <a:rPr lang="en-US" sz="2800" dirty="0">
                <a:solidFill>
                  <a:prstClr val="white"/>
                </a:solidFill>
              </a:rPr>
              <a:t>:  </a:t>
            </a:r>
          </a:p>
          <a:p>
            <a:pPr algn="just"/>
            <a:endParaRPr lang="en-US" sz="2800" dirty="0">
              <a:solidFill>
                <a:prstClr val="white"/>
              </a:solidFill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3200" b="1" dirty="0">
                <a:solidFill>
                  <a:srgbClr val="FFFF00"/>
                </a:solidFill>
              </a:rPr>
              <a:t>covers </a:t>
            </a:r>
            <a:r>
              <a:rPr lang="en-US" sz="3200" b="1" dirty="0">
                <a:solidFill>
                  <a:srgbClr val="FFFF00"/>
                </a:solidFill>
              </a:rPr>
              <a:t>739 clinically relevant hotspot mutations </a:t>
            </a:r>
            <a:r>
              <a:rPr lang="en-US" sz="3200" b="1" dirty="0">
                <a:solidFill>
                  <a:srgbClr val="FFFF00"/>
                </a:solidFill>
              </a:rPr>
              <a:t>(</a:t>
            </a:r>
            <a:r>
              <a:rPr lang="en-US" sz="3200" b="1" dirty="0">
                <a:solidFill>
                  <a:srgbClr val="FFFF00"/>
                </a:solidFill>
              </a:rPr>
              <a:t>from </a:t>
            </a:r>
            <a:r>
              <a:rPr lang="en-US" sz="3200" b="1" dirty="0">
                <a:solidFill>
                  <a:srgbClr val="FFFF00"/>
                </a:solidFill>
              </a:rPr>
              <a:t>46 cancer </a:t>
            </a:r>
            <a:r>
              <a:rPr lang="en-US" sz="3200" b="1" dirty="0">
                <a:solidFill>
                  <a:srgbClr val="FFFF00"/>
                </a:solidFill>
              </a:rPr>
              <a:t>genes)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>
                <a:solidFill>
                  <a:prstClr val="white"/>
                </a:solidFill>
              </a:rPr>
              <a:t>including well-established tumor </a:t>
            </a:r>
            <a:r>
              <a:rPr lang="en-US" sz="3200" dirty="0">
                <a:solidFill>
                  <a:prstClr val="white"/>
                </a:solidFill>
              </a:rPr>
              <a:t>suppressor genes </a:t>
            </a:r>
            <a:r>
              <a:rPr lang="en-US" sz="3200" dirty="0">
                <a:solidFill>
                  <a:prstClr val="white"/>
                </a:solidFill>
              </a:rPr>
              <a:t>and oncogenes.</a:t>
            </a:r>
            <a:endParaRPr lang="it-IT" sz="3200" dirty="0">
              <a:solidFill>
                <a:prstClr val="white"/>
              </a:solidFill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2555776" y="3306295"/>
            <a:ext cx="864096" cy="40772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632" y="260648"/>
            <a:ext cx="9016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504D">
                    <a:lumMod val="40000"/>
                    <a:lumOff val="60000"/>
                  </a:srgbClr>
                </a:solidFill>
              </a:rPr>
              <a:t>TWO types </a:t>
            </a:r>
            <a:r>
              <a:rPr lang="en-US" sz="3600" dirty="0">
                <a:solidFill>
                  <a:srgbClr val="C0504D">
                    <a:lumMod val="40000"/>
                    <a:lumOff val="60000"/>
                  </a:srgbClr>
                </a:solidFill>
              </a:rPr>
              <a:t>of hotspot cancer panels currently</a:t>
            </a:r>
          </a:p>
          <a:p>
            <a:pPr algn="ctr"/>
            <a:r>
              <a:rPr lang="en-US" sz="3600" dirty="0">
                <a:solidFill>
                  <a:srgbClr val="C0504D">
                    <a:lumMod val="40000"/>
                    <a:lumOff val="60000"/>
                  </a:srgbClr>
                </a:solidFill>
              </a:rPr>
              <a:t>available commercially to guide for </a:t>
            </a:r>
            <a:r>
              <a:rPr lang="en-US" sz="3600" dirty="0">
                <a:solidFill>
                  <a:srgbClr val="C0504D">
                    <a:lumMod val="40000"/>
                    <a:lumOff val="60000"/>
                  </a:srgbClr>
                </a:solidFill>
              </a:rPr>
              <a:t>treatment</a:t>
            </a:r>
          </a:p>
        </p:txBody>
      </p:sp>
      <p:sp>
        <p:nvSpPr>
          <p:cNvPr id="2" name="Rettangolo 1"/>
          <p:cNvSpPr/>
          <p:nvPr/>
        </p:nvSpPr>
        <p:spPr>
          <a:xfrm>
            <a:off x="297847" y="3933056"/>
            <a:ext cx="8460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FF00"/>
                </a:solidFill>
              </a:rPr>
              <a:t>Illumina</a:t>
            </a:r>
            <a:r>
              <a:rPr lang="en-US" sz="3200" dirty="0">
                <a:solidFill>
                  <a:prstClr val="white"/>
                </a:solidFill>
              </a:rPr>
              <a:t> subsequently released a similar product</a:t>
            </a:r>
          </a:p>
          <a:p>
            <a:pPr algn="just"/>
            <a:endParaRPr lang="en-US" sz="3200" dirty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FFFF00"/>
                </a:solidFill>
              </a:rPr>
              <a:t>Truseq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Amplicon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prstClr val="white"/>
                </a:solidFill>
              </a:rPr>
              <a:t>cancer panel </a:t>
            </a:r>
            <a:r>
              <a:rPr lang="en-US" sz="3200" dirty="0">
                <a:solidFill>
                  <a:prstClr val="white"/>
                </a:solidFill>
              </a:rPr>
              <a:t>targeting </a:t>
            </a:r>
            <a:r>
              <a:rPr lang="en-US" sz="3200" b="1" dirty="0">
                <a:solidFill>
                  <a:srgbClr val="FFFF00"/>
                </a:solidFill>
              </a:rPr>
              <a:t>48 </a:t>
            </a:r>
            <a:r>
              <a:rPr lang="en-US" sz="3200" b="1" dirty="0">
                <a:solidFill>
                  <a:srgbClr val="FFFF00"/>
                </a:solidFill>
              </a:rPr>
              <a:t>genes </a:t>
            </a:r>
            <a:r>
              <a:rPr lang="en-US" sz="3200" b="1" dirty="0">
                <a:solidFill>
                  <a:srgbClr val="FFFF00"/>
                </a:solidFill>
              </a:rPr>
              <a:t>with 212 </a:t>
            </a:r>
            <a:r>
              <a:rPr lang="en-US" sz="3200" b="1" dirty="0" err="1">
                <a:solidFill>
                  <a:srgbClr val="FFFF00"/>
                </a:solidFill>
              </a:rPr>
              <a:t>amplicons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68041"/>
            <a:ext cx="2304256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28" y="1628800"/>
            <a:ext cx="2002712" cy="200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ccia in giù 2"/>
          <p:cNvSpPr/>
          <p:nvPr/>
        </p:nvSpPr>
        <p:spPr>
          <a:xfrm>
            <a:off x="827584" y="4437112"/>
            <a:ext cx="864096" cy="77321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A </a:t>
            </a:r>
            <a:r>
              <a:rPr lang="it-IT" b="1" dirty="0" err="1" smtClean="0">
                <a:solidFill>
                  <a:srgbClr val="FFFF00"/>
                </a:solidFill>
              </a:rPr>
              <a:t>study</a:t>
            </a:r>
            <a:r>
              <a:rPr lang="it-IT" b="1" dirty="0" smtClean="0">
                <a:solidFill>
                  <a:srgbClr val="FFFF00"/>
                </a:solidFill>
              </a:rPr>
              <a:t> on </a:t>
            </a:r>
            <a:r>
              <a:rPr lang="it-IT" b="1" dirty="0" err="1" smtClean="0">
                <a:solidFill>
                  <a:srgbClr val="FFFF00"/>
                </a:solidFill>
              </a:rPr>
              <a:t>about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900 </a:t>
            </a:r>
            <a:r>
              <a:rPr lang="it-IT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tumor</a:t>
            </a:r>
            <a:r>
              <a:rPr lang="it-I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samples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showed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5536" y="170080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3200" dirty="0">
                <a:solidFill>
                  <a:prstClr val="white"/>
                </a:solidFill>
              </a:rPr>
              <a:t>the </a:t>
            </a:r>
            <a:r>
              <a:rPr lang="en-US" sz="3200" b="1" dirty="0">
                <a:solidFill>
                  <a:srgbClr val="F79646">
                    <a:lumMod val="60000"/>
                    <a:lumOff val="40000"/>
                  </a:srgbClr>
                </a:solidFill>
              </a:rPr>
              <a:t>reliability</a:t>
            </a:r>
            <a:r>
              <a:rPr lang="en-US" sz="3200" dirty="0">
                <a:solidFill>
                  <a:prstClr val="white"/>
                </a:solidFill>
              </a:rPr>
              <a:t> of </a:t>
            </a:r>
            <a:r>
              <a:rPr lang="en-US" sz="3200" dirty="0">
                <a:solidFill>
                  <a:prstClr val="white"/>
                </a:solidFill>
              </a:rPr>
              <a:t>the </a:t>
            </a:r>
            <a:r>
              <a:rPr lang="en-US" sz="3200" b="1" dirty="0">
                <a:solidFill>
                  <a:srgbClr val="F79646">
                    <a:lumMod val="60000"/>
                    <a:lumOff val="40000"/>
                  </a:srgbClr>
                </a:solidFill>
              </a:rPr>
              <a:t>NGS technology </a:t>
            </a:r>
            <a:r>
              <a:rPr lang="en-US" sz="3200" dirty="0">
                <a:solidFill>
                  <a:prstClr val="white"/>
                </a:solidFill>
              </a:rPr>
              <a:t>to examine </a:t>
            </a:r>
            <a:r>
              <a:rPr lang="en-US" sz="3200" b="1" dirty="0">
                <a:solidFill>
                  <a:srgbClr val="F79646">
                    <a:lumMod val="60000"/>
                    <a:lumOff val="40000"/>
                  </a:srgbClr>
                </a:solidFill>
              </a:rPr>
              <a:t>multiple gene loci </a:t>
            </a:r>
            <a:r>
              <a:rPr lang="en-US" sz="3200" dirty="0">
                <a:solidFill>
                  <a:prstClr val="white"/>
                </a:solidFill>
              </a:rPr>
              <a:t>across </a:t>
            </a:r>
            <a:r>
              <a:rPr lang="en-US" sz="3200" dirty="0">
                <a:solidFill>
                  <a:prstClr val="white"/>
                </a:solidFill>
              </a:rPr>
              <a:t>different tumor </a:t>
            </a:r>
            <a:r>
              <a:rPr lang="en-US" sz="3200" dirty="0">
                <a:solidFill>
                  <a:prstClr val="white"/>
                </a:solidFill>
              </a:rPr>
              <a:t>types in a single </a:t>
            </a:r>
            <a:r>
              <a:rPr lang="en-US" sz="3200" dirty="0">
                <a:solidFill>
                  <a:prstClr val="white"/>
                </a:solidFill>
              </a:rPr>
              <a:t>workflow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dirty="0">
              <a:solidFill>
                <a:prstClr val="white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3200" b="1" dirty="0">
                <a:solidFill>
                  <a:srgbClr val="FFFF00"/>
                </a:solidFill>
              </a:rPr>
              <a:t>Clinically significant </a:t>
            </a:r>
            <a:r>
              <a:rPr lang="en-US" sz="3200" dirty="0">
                <a:solidFill>
                  <a:prstClr val="white"/>
                </a:solidFill>
              </a:rPr>
              <a:t>mutations </a:t>
            </a:r>
            <a:r>
              <a:rPr lang="en-US" sz="3200" dirty="0">
                <a:solidFill>
                  <a:prstClr val="white"/>
                </a:solidFill>
              </a:rPr>
              <a:t>were </a:t>
            </a:r>
            <a:r>
              <a:rPr lang="en-US" sz="3200" dirty="0">
                <a:solidFill>
                  <a:prstClr val="white"/>
                </a:solidFill>
              </a:rPr>
              <a:t>identified </a:t>
            </a:r>
            <a:r>
              <a:rPr lang="en-US" sz="3200" dirty="0">
                <a:solidFill>
                  <a:prstClr val="white"/>
                </a:solidFill>
              </a:rPr>
              <a:t>in </a:t>
            </a:r>
            <a:r>
              <a:rPr lang="en-US" sz="3200" b="1" dirty="0">
                <a:solidFill>
                  <a:srgbClr val="FFFF00"/>
                </a:solidFill>
              </a:rPr>
              <a:t>63% of </a:t>
            </a:r>
            <a:r>
              <a:rPr lang="en-US" sz="3200" b="1" dirty="0" err="1">
                <a:solidFill>
                  <a:srgbClr val="FFFF00"/>
                </a:solidFill>
              </a:rPr>
              <a:t>pts</a:t>
            </a:r>
            <a:endParaRPr lang="en-US" sz="3200" b="1" dirty="0">
              <a:solidFill>
                <a:srgbClr val="FFFF0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3200" b="1" dirty="0">
              <a:solidFill>
                <a:srgbClr val="FFFF0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b="1" dirty="0">
                <a:solidFill>
                  <a:srgbClr val="F79646">
                    <a:lumMod val="60000"/>
                    <a:lumOff val="40000"/>
                  </a:srgbClr>
                </a:solidFill>
              </a:rPr>
              <a:t>26%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srgbClr val="F79646">
                    <a:lumMod val="60000"/>
                    <a:lumOff val="40000"/>
                  </a:srgbClr>
                </a:solidFill>
              </a:rPr>
              <a:t>pts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>
                <a:solidFill>
                  <a:prstClr val="white"/>
                </a:solidFill>
              </a:rPr>
              <a:t>had </a:t>
            </a:r>
            <a:r>
              <a:rPr lang="en-US" sz="3200" b="1" dirty="0">
                <a:solidFill>
                  <a:srgbClr val="F79646">
                    <a:lumMod val="60000"/>
                    <a:lumOff val="40000"/>
                  </a:srgbClr>
                </a:solidFill>
              </a:rPr>
              <a:t>mutations</a:t>
            </a:r>
            <a:r>
              <a:rPr lang="en-US" sz="3200" dirty="0">
                <a:solidFill>
                  <a:prstClr val="white"/>
                </a:solidFill>
              </a:rPr>
              <a:t> with </a:t>
            </a:r>
            <a:r>
              <a:rPr lang="en-US" sz="3200" b="1" dirty="0">
                <a:solidFill>
                  <a:srgbClr val="F79646">
                    <a:lumMod val="60000"/>
                    <a:lumOff val="40000"/>
                  </a:srgbClr>
                </a:solidFill>
              </a:rPr>
              <a:t>therapeutic </a:t>
            </a:r>
            <a:r>
              <a:rPr lang="en-US" sz="3200" b="1" dirty="0">
                <a:solidFill>
                  <a:srgbClr val="F79646">
                    <a:lumMod val="60000"/>
                    <a:lumOff val="40000"/>
                  </a:srgbClr>
                </a:solidFill>
              </a:rPr>
              <a:t>implications</a:t>
            </a:r>
            <a:endParaRPr lang="it-IT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C000"/>
                </a:solidFill>
              </a:rPr>
              <a:t>PGxOne</a:t>
            </a:r>
            <a:r>
              <a:rPr lang="en-US" b="1" dirty="0" smtClean="0">
                <a:solidFill>
                  <a:srgbClr val="FFC000"/>
                </a:solidFill>
              </a:rPr>
              <a:t>™</a:t>
            </a:r>
            <a:r>
              <a:rPr lang="it-IT" b="1" dirty="0" smtClean="0">
                <a:solidFill>
                  <a:srgbClr val="FFC000"/>
                </a:solidFill>
              </a:rPr>
              <a:t> TESTING 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126876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Pharmacogenomics test  </a:t>
            </a:r>
            <a:r>
              <a:rPr lang="en-US" sz="2800" dirty="0">
                <a:solidFill>
                  <a:srgbClr val="EEECE1">
                    <a:lumMod val="90000"/>
                  </a:srgbClr>
                </a:solidFill>
              </a:rPr>
              <a:t>(</a:t>
            </a:r>
            <a:r>
              <a:rPr lang="en-US" sz="2800" dirty="0" err="1">
                <a:solidFill>
                  <a:srgbClr val="EEECE1">
                    <a:lumMod val="90000"/>
                  </a:srgbClr>
                </a:solidFill>
              </a:rPr>
              <a:t>Admera</a:t>
            </a:r>
            <a:r>
              <a:rPr lang="en-US" sz="2800" dirty="0">
                <a:solidFill>
                  <a:srgbClr val="EEECE1">
                    <a:lumMod val="90000"/>
                  </a:srgbClr>
                </a:solidFill>
              </a:rPr>
              <a:t> Health</a:t>
            </a:r>
            <a:r>
              <a:rPr lang="en-US" sz="2800" dirty="0">
                <a:solidFill>
                  <a:srgbClr val="EEECE1">
                    <a:lumMod val="90000"/>
                  </a:srgbClr>
                </a:solidFill>
              </a:rPr>
              <a:t>, represents the second type of hotspot </a:t>
            </a:r>
            <a:r>
              <a:rPr lang="en-US" sz="2800" dirty="0">
                <a:solidFill>
                  <a:srgbClr val="EEECE1">
                    <a:lumMod val="90000"/>
                  </a:srgbClr>
                </a:solidFill>
              </a:rPr>
              <a:t>panel (http</a:t>
            </a:r>
            <a:r>
              <a:rPr lang="en-US" sz="2800" dirty="0">
                <a:solidFill>
                  <a:srgbClr val="EEECE1">
                    <a:lumMod val="90000"/>
                  </a:srgbClr>
                </a:solidFill>
              </a:rPr>
              <a:t>://www.admerahealth.com/pgxone/). </a:t>
            </a:r>
            <a:endParaRPr lang="en-US" sz="2800" dirty="0">
              <a:solidFill>
                <a:srgbClr val="EEECE1">
                  <a:lumMod val="90000"/>
                </a:srgbClr>
              </a:solidFill>
            </a:endParaRPr>
          </a:p>
          <a:p>
            <a:endParaRPr lang="en-US" sz="2800" dirty="0">
              <a:solidFill>
                <a:srgbClr val="EEECE1">
                  <a:lumMod val="90000"/>
                </a:srgbClr>
              </a:solidFill>
            </a:endParaRPr>
          </a:p>
          <a:p>
            <a:r>
              <a:rPr lang="en-US" sz="2800" dirty="0">
                <a:solidFill>
                  <a:srgbClr val="EEECE1">
                    <a:lumMod val="90000"/>
                  </a:srgbClr>
                </a:solidFill>
              </a:rPr>
              <a:t>Screens for </a:t>
            </a:r>
            <a:r>
              <a:rPr lang="en-US" sz="2800" b="1" dirty="0">
                <a:solidFill>
                  <a:srgbClr val="FFC000"/>
                </a:solidFill>
              </a:rPr>
              <a:t>152 frequently mutated </a:t>
            </a:r>
            <a:r>
              <a:rPr lang="en-US" sz="2800" b="1" dirty="0">
                <a:solidFill>
                  <a:srgbClr val="EEECE1">
                    <a:lumMod val="90000"/>
                  </a:srgbClr>
                </a:solidFill>
              </a:rPr>
              <a:t>sites from </a:t>
            </a:r>
            <a:r>
              <a:rPr lang="en-US" sz="2800" b="1" dirty="0">
                <a:solidFill>
                  <a:srgbClr val="66FFFF"/>
                </a:solidFill>
              </a:rPr>
              <a:t>13 </a:t>
            </a:r>
            <a:r>
              <a:rPr lang="en-US" sz="2800" b="1" dirty="0">
                <a:solidFill>
                  <a:srgbClr val="66FFFF"/>
                </a:solidFill>
              </a:rPr>
              <a:t>well-established pharmacogenomics </a:t>
            </a:r>
            <a:r>
              <a:rPr lang="en-US" sz="2800" b="1" dirty="0">
                <a:solidFill>
                  <a:srgbClr val="66FFFF"/>
                </a:solidFill>
              </a:rPr>
              <a:t>genes</a:t>
            </a:r>
            <a:r>
              <a:rPr lang="en-US" sz="2800" dirty="0">
                <a:solidFill>
                  <a:srgbClr val="66FFFF"/>
                </a:solidFill>
              </a:rPr>
              <a:t> </a:t>
            </a:r>
            <a:r>
              <a:rPr lang="en-US" sz="2800" dirty="0">
                <a:solidFill>
                  <a:srgbClr val="EEECE1">
                    <a:lumMod val="90000"/>
                  </a:srgbClr>
                </a:solidFill>
              </a:rPr>
              <a:t>affecting: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</a:rPr>
              <a:t>Drug absorption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</a:rPr>
              <a:t>Metabolism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</a:rPr>
              <a:t>Activity</a:t>
            </a:r>
          </a:p>
          <a:p>
            <a:endParaRPr lang="it-IT" sz="2000" dirty="0">
              <a:solidFill>
                <a:srgbClr val="EEECE1">
                  <a:lumMod val="90000"/>
                </a:srgbClr>
              </a:solidFill>
            </a:endParaRPr>
          </a:p>
          <a:p>
            <a:pPr algn="ctr"/>
            <a:r>
              <a:rPr lang="it-IT" sz="2800" b="1" dirty="0">
                <a:solidFill>
                  <a:srgbClr val="FFFF00"/>
                </a:solidFill>
              </a:rPr>
              <a:t>In </a:t>
            </a:r>
            <a:r>
              <a:rPr lang="it-IT" sz="2800" b="1" dirty="0" err="1">
                <a:solidFill>
                  <a:srgbClr val="FFFF00"/>
                </a:solidFill>
              </a:rPr>
              <a:t>order</a:t>
            </a:r>
            <a:r>
              <a:rPr lang="it-IT" sz="2800" b="1" dirty="0">
                <a:solidFill>
                  <a:srgbClr val="FFFF00"/>
                </a:solidFill>
              </a:rPr>
              <a:t> </a:t>
            </a:r>
            <a:r>
              <a:rPr lang="it-IT" sz="2800" b="1" dirty="0" err="1">
                <a:solidFill>
                  <a:srgbClr val="FFFF00"/>
                </a:solidFill>
              </a:rPr>
              <a:t>provide</a:t>
            </a:r>
            <a:r>
              <a:rPr lang="it-IT" sz="2800" b="1" dirty="0">
                <a:solidFill>
                  <a:srgbClr val="FFFF00"/>
                </a:solidFill>
              </a:rPr>
              <a:t> </a:t>
            </a:r>
            <a:r>
              <a:rPr lang="it-IT" sz="2800" b="1" dirty="0">
                <a:solidFill>
                  <a:srgbClr val="FFFF00"/>
                </a:solidFill>
              </a:rPr>
              <a:t>information for </a:t>
            </a:r>
            <a:r>
              <a:rPr lang="it-IT" sz="2800" b="1" dirty="0" err="1">
                <a:solidFill>
                  <a:srgbClr val="FFFF00"/>
                </a:solidFill>
              </a:rPr>
              <a:t>physicians</a:t>
            </a:r>
            <a:r>
              <a:rPr lang="it-IT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to </a:t>
            </a:r>
            <a:r>
              <a:rPr lang="en-US" sz="2800" b="1" dirty="0">
                <a:solidFill>
                  <a:srgbClr val="FFFF00"/>
                </a:solidFill>
              </a:rPr>
              <a:t>prescribe appropriate dose for effective treatment</a:t>
            </a:r>
            <a:endParaRPr lang="it-IT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772816"/>
            <a:ext cx="842493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prstClr val="black"/>
                </a:solidFill>
              </a:rPr>
              <a:t>NGS </a:t>
            </a:r>
            <a:r>
              <a:rPr lang="en-US" sz="2800" b="1" dirty="0">
                <a:solidFill>
                  <a:prstClr val="black"/>
                </a:solidFill>
              </a:rPr>
              <a:t>is used in both clinical and research </a:t>
            </a:r>
            <a:r>
              <a:rPr lang="en-US" sz="2800" b="1" dirty="0">
                <a:solidFill>
                  <a:prstClr val="black"/>
                </a:solidFill>
              </a:rPr>
              <a:t>settings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</a:rPr>
              <a:t>Targeted </a:t>
            </a:r>
            <a:r>
              <a:rPr lang="en-US" sz="2800" b="1" dirty="0">
                <a:solidFill>
                  <a:srgbClr val="FF0000"/>
                </a:solidFill>
              </a:rPr>
              <a:t>genetic tests </a:t>
            </a:r>
            <a:r>
              <a:rPr lang="en-US" sz="2800" dirty="0">
                <a:solidFill>
                  <a:prstClr val="black"/>
                </a:solidFill>
              </a:rPr>
              <a:t>are currently </a:t>
            </a:r>
            <a:r>
              <a:rPr lang="en-US" sz="2800" dirty="0">
                <a:solidFill>
                  <a:prstClr val="black"/>
                </a:solidFill>
              </a:rPr>
              <a:t>used as </a:t>
            </a:r>
            <a:r>
              <a:rPr lang="en-US" sz="2800" b="1" dirty="0">
                <a:solidFill>
                  <a:srgbClr val="FF0000"/>
                </a:solidFill>
              </a:rPr>
              <a:t>diagnostic and prognostic tools </a:t>
            </a:r>
            <a:r>
              <a:rPr lang="en-US" sz="2800" dirty="0">
                <a:solidFill>
                  <a:prstClr val="black"/>
                </a:solidFill>
              </a:rPr>
              <a:t>in </a:t>
            </a:r>
            <a:r>
              <a:rPr lang="en-US" sz="2800" b="1" dirty="0">
                <a:solidFill>
                  <a:prstClr val="black"/>
                </a:solidFill>
              </a:rPr>
              <a:t>clinical oncology</a:t>
            </a:r>
            <a:r>
              <a:rPr lang="en-US" sz="2800" dirty="0">
                <a:solidFill>
                  <a:prstClr val="black"/>
                </a:solidFill>
              </a:rPr>
              <a:t>, and more extensive genomic tests seem </a:t>
            </a:r>
            <a:r>
              <a:rPr lang="en-US" sz="2800" dirty="0">
                <a:solidFill>
                  <a:prstClr val="black"/>
                </a:solidFill>
              </a:rPr>
              <a:t>likely to </a:t>
            </a:r>
            <a:r>
              <a:rPr lang="en-US" sz="2800" dirty="0">
                <a:solidFill>
                  <a:prstClr val="black"/>
                </a:solidFill>
              </a:rPr>
              <a:t>come into regular use in the near </a:t>
            </a:r>
            <a:r>
              <a:rPr lang="en-US" sz="2800" dirty="0">
                <a:solidFill>
                  <a:prstClr val="black"/>
                </a:solidFill>
              </a:rPr>
              <a:t>future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1F497D"/>
                </a:solidFill>
              </a:rPr>
              <a:t>Targeted </a:t>
            </a:r>
            <a:r>
              <a:rPr lang="en-US" sz="2800" b="1" dirty="0">
                <a:solidFill>
                  <a:srgbClr val="1F497D"/>
                </a:solidFill>
              </a:rPr>
              <a:t>cancer panels are advantageous </a:t>
            </a:r>
            <a:r>
              <a:rPr lang="en-US" sz="2800" dirty="0">
                <a:solidFill>
                  <a:prstClr val="black"/>
                </a:solidFill>
              </a:rPr>
              <a:t>due </a:t>
            </a:r>
            <a:r>
              <a:rPr lang="en-US" sz="2800" dirty="0">
                <a:solidFill>
                  <a:prstClr val="black"/>
                </a:solidFill>
              </a:rPr>
              <a:t>to their </a:t>
            </a:r>
            <a:r>
              <a:rPr lang="en-US" sz="2800" b="1" dirty="0">
                <a:solidFill>
                  <a:srgbClr val="1F497D"/>
                </a:solidFill>
              </a:rPr>
              <a:t>low cost </a:t>
            </a:r>
            <a:r>
              <a:rPr lang="en-US" sz="2800" dirty="0">
                <a:solidFill>
                  <a:prstClr val="black"/>
                </a:solidFill>
              </a:rPr>
              <a:t>and </a:t>
            </a:r>
            <a:r>
              <a:rPr lang="en-US" sz="2800" b="1" i="1" dirty="0">
                <a:solidFill>
                  <a:prstClr val="black"/>
                </a:solidFill>
              </a:rPr>
              <a:t>relatively </a:t>
            </a:r>
            <a:r>
              <a:rPr lang="en-US" sz="2800" b="1" i="1" dirty="0">
                <a:solidFill>
                  <a:srgbClr val="1F497D"/>
                </a:solidFill>
              </a:rPr>
              <a:t>simple </a:t>
            </a:r>
            <a:r>
              <a:rPr lang="en-US" sz="2800" b="1" i="1" dirty="0">
                <a:solidFill>
                  <a:srgbClr val="1F497D"/>
                </a:solidFill>
              </a:rPr>
              <a:t>interpretability</a:t>
            </a:r>
            <a:r>
              <a:rPr lang="en-US" sz="2800" b="1" dirty="0">
                <a:solidFill>
                  <a:srgbClr val="1F497D"/>
                </a:solidFill>
              </a:rPr>
              <a:t>.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Many </a:t>
            </a:r>
            <a:r>
              <a:rPr lang="en-US" sz="2400" dirty="0">
                <a:solidFill>
                  <a:prstClr val="black"/>
                </a:solidFill>
              </a:rPr>
              <a:t>exist both for specific cancers, </a:t>
            </a:r>
            <a:r>
              <a:rPr lang="en-US" sz="2400" dirty="0">
                <a:solidFill>
                  <a:prstClr val="black"/>
                </a:solidFill>
              </a:rPr>
              <a:t>such as </a:t>
            </a:r>
            <a:r>
              <a:rPr lang="en-US" sz="2400" dirty="0">
                <a:solidFill>
                  <a:prstClr val="black"/>
                </a:solidFill>
              </a:rPr>
              <a:t>prostate </a:t>
            </a:r>
            <a:r>
              <a:rPr lang="en-US" sz="2400" dirty="0">
                <a:solidFill>
                  <a:prstClr val="black"/>
                </a:solidFill>
              </a:rPr>
              <a:t>cancer, </a:t>
            </a:r>
            <a:r>
              <a:rPr lang="en-US" sz="2400" dirty="0">
                <a:solidFill>
                  <a:prstClr val="black"/>
                </a:solidFill>
              </a:rPr>
              <a:t>and for more general application, such as </a:t>
            </a:r>
            <a:r>
              <a:rPr lang="en-US" sz="2400" b="1" dirty="0">
                <a:solidFill>
                  <a:prstClr val="black"/>
                </a:solidFill>
              </a:rPr>
              <a:t>solid </a:t>
            </a:r>
            <a:r>
              <a:rPr lang="en-US" sz="2400" b="1" dirty="0" err="1">
                <a:solidFill>
                  <a:prstClr val="black"/>
                </a:solidFill>
              </a:rPr>
              <a:t>tumours</a:t>
            </a:r>
            <a:endParaRPr lang="it-IT" sz="2800" b="1" dirty="0">
              <a:solidFill>
                <a:prstClr val="black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37"/>
          <a:stretch/>
        </p:blipFill>
        <p:spPr bwMode="auto">
          <a:xfrm>
            <a:off x="-18330" y="0"/>
            <a:ext cx="2142058" cy="127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113171" y="116632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b="1" dirty="0">
                <a:solidFill>
                  <a:srgbClr val="1F497D"/>
                </a:solidFill>
              </a:rPr>
              <a:t>NGS VISION</a:t>
            </a:r>
            <a:endParaRPr lang="it-IT" sz="5400" dirty="0">
              <a:solidFill>
                <a:srgbClr val="1F497D"/>
              </a:solidFill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37" y="0"/>
            <a:ext cx="2776663" cy="159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8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86541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ACTIONABLE GENE PANEL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89659" y="692696"/>
            <a:ext cx="89644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err="1">
                <a:solidFill>
                  <a:prstClr val="white"/>
                </a:solidFill>
              </a:rPr>
              <a:t>It</a:t>
            </a:r>
            <a:r>
              <a:rPr lang="it-IT" sz="2400" b="1" dirty="0">
                <a:solidFill>
                  <a:prstClr val="white"/>
                </a:solidFill>
              </a:rPr>
              <a:t> </a:t>
            </a:r>
            <a:r>
              <a:rPr lang="it-IT" sz="2400" b="1" dirty="0" err="1">
                <a:solidFill>
                  <a:prstClr val="white"/>
                </a:solidFill>
              </a:rPr>
              <a:t>represents</a:t>
            </a:r>
            <a:r>
              <a:rPr lang="it-IT" sz="2400" b="1" dirty="0">
                <a:solidFill>
                  <a:prstClr val="white"/>
                </a:solidFill>
              </a:rPr>
              <a:t> an </a:t>
            </a:r>
            <a:r>
              <a:rPr lang="it-IT" sz="2400" b="1" dirty="0">
                <a:solidFill>
                  <a:srgbClr val="FFFF00"/>
                </a:solidFill>
              </a:rPr>
              <a:t>EVOLUTION</a:t>
            </a:r>
            <a:r>
              <a:rPr lang="it-IT" sz="2400" b="1" dirty="0">
                <a:solidFill>
                  <a:prstClr val="white"/>
                </a:solidFill>
              </a:rPr>
              <a:t> </a:t>
            </a:r>
            <a:r>
              <a:rPr lang="en-US" sz="2400" dirty="0">
                <a:solidFill>
                  <a:prstClr val="white"/>
                </a:solidFill>
              </a:rPr>
              <a:t>from </a:t>
            </a:r>
            <a:r>
              <a:rPr lang="en-US" sz="2400" b="1" dirty="0">
                <a:solidFill>
                  <a:prstClr val="white"/>
                </a:solidFill>
              </a:rPr>
              <a:t>hotspot </a:t>
            </a:r>
            <a:r>
              <a:rPr lang="en-US" sz="2400" b="1" dirty="0">
                <a:solidFill>
                  <a:prstClr val="white"/>
                </a:solidFill>
              </a:rPr>
              <a:t>panels</a:t>
            </a:r>
            <a:r>
              <a:rPr lang="en-US" sz="2400" dirty="0">
                <a:solidFill>
                  <a:prstClr val="white"/>
                </a:solidFill>
              </a:rPr>
              <a:t> by </a:t>
            </a:r>
            <a:r>
              <a:rPr lang="en-US" sz="2400" b="1" dirty="0">
                <a:solidFill>
                  <a:srgbClr val="FFFF00"/>
                </a:solidFill>
              </a:rPr>
              <a:t>including all exons of targeted genes</a:t>
            </a:r>
            <a:r>
              <a:rPr lang="en-US" sz="2400" dirty="0">
                <a:solidFill>
                  <a:prstClr val="white"/>
                </a:solidFill>
              </a:rPr>
              <a:t> (or all clinical </a:t>
            </a:r>
            <a:r>
              <a:rPr lang="en-US" sz="2400" dirty="0">
                <a:solidFill>
                  <a:prstClr val="white"/>
                </a:solidFill>
              </a:rPr>
              <a:t>relevant regions</a:t>
            </a:r>
            <a:r>
              <a:rPr lang="en-US" sz="2400" dirty="0">
                <a:solidFill>
                  <a:prstClr val="white"/>
                </a:solidFill>
              </a:rPr>
              <a:t>) so that other </a:t>
            </a:r>
            <a:r>
              <a:rPr lang="en-US" sz="2400" b="1" dirty="0">
                <a:solidFill>
                  <a:srgbClr val="FFFF00"/>
                </a:solidFill>
              </a:rPr>
              <a:t>pathogenic mutations outside </a:t>
            </a:r>
            <a:r>
              <a:rPr lang="en-US" sz="2400" dirty="0">
                <a:solidFill>
                  <a:prstClr val="white"/>
                </a:solidFill>
              </a:rPr>
              <a:t>frequently mutated </a:t>
            </a:r>
            <a:r>
              <a:rPr lang="en-US" sz="2400" dirty="0">
                <a:solidFill>
                  <a:prstClr val="white"/>
                </a:solidFill>
              </a:rPr>
              <a:t>sites can be </a:t>
            </a:r>
            <a:r>
              <a:rPr lang="en-US" sz="2400" dirty="0">
                <a:solidFill>
                  <a:prstClr val="white"/>
                </a:solidFill>
              </a:rPr>
              <a:t>interrogated</a:t>
            </a:r>
          </a:p>
          <a:p>
            <a:pPr algn="just">
              <a:lnSpc>
                <a:spcPct val="150000"/>
              </a:lnSpc>
            </a:pPr>
            <a:endParaRPr lang="en-US" sz="800" dirty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prstClr val="white"/>
                </a:solidFill>
              </a:rPr>
              <a:t>They focus </a:t>
            </a:r>
            <a:r>
              <a:rPr lang="en-US" sz="2400" dirty="0">
                <a:solidFill>
                  <a:prstClr val="white"/>
                </a:solidFill>
              </a:rPr>
              <a:t>on actionable </a:t>
            </a:r>
            <a:r>
              <a:rPr lang="en-US" sz="2400" dirty="0">
                <a:solidFill>
                  <a:prstClr val="white"/>
                </a:solidFill>
              </a:rPr>
              <a:t>genes: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prstClr val="white"/>
                </a:solidFill>
              </a:rPr>
              <a:t>EGFR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prstClr val="white"/>
                </a:solidFill>
              </a:rPr>
              <a:t>BRAF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prstClr val="white"/>
                </a:solidFill>
              </a:rPr>
              <a:t>KRAS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prstClr val="white"/>
                </a:solidFill>
              </a:rPr>
              <a:t>PIK3CA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prstClr val="white"/>
                </a:solidFill>
              </a:rPr>
              <a:t>NRAS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prstClr val="white"/>
                </a:solidFill>
              </a:rPr>
              <a:t>KIT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prstClr val="white"/>
                </a:solidFill>
              </a:rPr>
              <a:t>ALK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endParaRPr lang="en-US" sz="1400" dirty="0">
              <a:solidFill>
                <a:prstClr val="white"/>
              </a:solidFill>
            </a:endParaRPr>
          </a:p>
          <a:p>
            <a:pPr algn="just"/>
            <a:endParaRPr lang="en-US" sz="2400" dirty="0">
              <a:solidFill>
                <a:prstClr val="white"/>
              </a:solidFill>
            </a:endParaRPr>
          </a:p>
          <a:p>
            <a:pPr algn="ctr"/>
            <a:r>
              <a:rPr lang="en-US" sz="2800" dirty="0">
                <a:solidFill>
                  <a:prstClr val="white"/>
                </a:solidFill>
              </a:rPr>
              <a:t>which are </a:t>
            </a:r>
            <a:r>
              <a:rPr lang="en-US" sz="2800" dirty="0">
                <a:solidFill>
                  <a:prstClr val="white"/>
                </a:solidFill>
              </a:rPr>
              <a:t>often </a:t>
            </a:r>
            <a:r>
              <a:rPr lang="en-US" sz="2800" b="1" dirty="0">
                <a:solidFill>
                  <a:srgbClr val="FFFF00"/>
                </a:solidFill>
              </a:rPr>
              <a:t>targets of FDA-approved </a:t>
            </a:r>
            <a:endParaRPr lang="en-US" sz="2800" b="1" dirty="0">
              <a:solidFill>
                <a:srgbClr val="FFFF00"/>
              </a:solidFill>
            </a:endParaRPr>
          </a:p>
          <a:p>
            <a:pPr algn="ctr"/>
            <a:r>
              <a:rPr lang="en-US" sz="2800" dirty="0">
                <a:solidFill>
                  <a:prstClr val="white"/>
                </a:solidFill>
              </a:rPr>
              <a:t>drugs </a:t>
            </a:r>
            <a:r>
              <a:rPr lang="en-US" sz="2800" dirty="0">
                <a:solidFill>
                  <a:prstClr val="white"/>
                </a:solidFill>
              </a:rPr>
              <a:t>in different </a:t>
            </a:r>
            <a:r>
              <a:rPr lang="en-US" sz="2800" dirty="0">
                <a:solidFill>
                  <a:prstClr val="white"/>
                </a:solidFill>
              </a:rPr>
              <a:t>tumor types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86541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ACTIONABLE GENE PANEL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9295" y="980728"/>
            <a:ext cx="8964488" cy="547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</a:rPr>
              <a:t>A </a:t>
            </a:r>
            <a:r>
              <a:rPr lang="en-US" sz="3600" dirty="0">
                <a:solidFill>
                  <a:prstClr val="white"/>
                </a:solidFill>
              </a:rPr>
              <a:t>useful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complement</a:t>
            </a:r>
            <a:r>
              <a:rPr lang="en-US" sz="3600" dirty="0">
                <a:solidFill>
                  <a:prstClr val="white"/>
                </a:solidFill>
              </a:rPr>
              <a:t> to traditional </a:t>
            </a:r>
            <a:r>
              <a:rPr lang="en-US" sz="3600" b="1" dirty="0">
                <a:solidFill>
                  <a:prstClr val="white"/>
                </a:solidFill>
              </a:rPr>
              <a:t>cancer treatment </a:t>
            </a:r>
            <a:r>
              <a:rPr lang="en-US" sz="3600" b="1" dirty="0">
                <a:solidFill>
                  <a:prstClr val="white"/>
                </a:solidFill>
              </a:rPr>
              <a:t> </a:t>
            </a:r>
            <a:r>
              <a:rPr lang="en-US" sz="3600" dirty="0">
                <a:solidFill>
                  <a:prstClr val="white"/>
                </a:solidFill>
              </a:rPr>
              <a:t>tools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expansion of treatment options</a:t>
            </a:r>
            <a:r>
              <a:rPr lang="en-US" sz="3600" dirty="0">
                <a:solidFill>
                  <a:prstClr val="white"/>
                </a:solidFill>
              </a:rPr>
              <a:t>, by       matching </a:t>
            </a:r>
            <a:r>
              <a:rPr lang="en-US" sz="3600" dirty="0">
                <a:solidFill>
                  <a:prstClr val="white"/>
                </a:solidFill>
              </a:rPr>
              <a:t>each patient with targeted </a:t>
            </a:r>
            <a:r>
              <a:rPr lang="en-US" sz="3600" dirty="0">
                <a:solidFill>
                  <a:prstClr val="white"/>
                </a:solidFill>
              </a:rPr>
              <a:t>        therapies </a:t>
            </a:r>
            <a:r>
              <a:rPr lang="en-US" sz="3600" dirty="0">
                <a:solidFill>
                  <a:prstClr val="white"/>
                </a:solidFill>
              </a:rPr>
              <a:t>and clinical </a:t>
            </a:r>
            <a:r>
              <a:rPr lang="en-US" sz="3600" dirty="0">
                <a:solidFill>
                  <a:prstClr val="white"/>
                </a:solidFill>
              </a:rPr>
              <a:t>trials </a:t>
            </a:r>
            <a:endParaRPr lang="en-US" sz="3600" dirty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100" dirty="0">
              <a:solidFill>
                <a:prstClr val="white"/>
              </a:solidFill>
            </a:endParaRPr>
          </a:p>
          <a:p>
            <a:pPr algn="just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86541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ACTIONABLE GENE PANEL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512" y="836712"/>
            <a:ext cx="8964488" cy="11041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white"/>
                </a:solidFill>
              </a:rPr>
              <a:t>The first commercially released, small actionable </a:t>
            </a:r>
            <a:r>
              <a:rPr lang="en-US" sz="2800" dirty="0">
                <a:solidFill>
                  <a:prstClr val="white"/>
                </a:solidFill>
              </a:rPr>
              <a:t>gene panel </a:t>
            </a:r>
            <a:r>
              <a:rPr lang="en-US" sz="2800" dirty="0">
                <a:solidFill>
                  <a:prstClr val="white"/>
                </a:solidFill>
              </a:rPr>
              <a:t>is the </a:t>
            </a:r>
            <a:r>
              <a:rPr lang="en-US" sz="3600" b="1" dirty="0" err="1">
                <a:solidFill>
                  <a:srgbClr val="FFFF00"/>
                </a:solidFill>
              </a:rPr>
              <a:t>TruSight</a:t>
            </a:r>
            <a:r>
              <a:rPr lang="en-US" sz="3600" b="1" dirty="0">
                <a:solidFill>
                  <a:srgbClr val="FFFF00"/>
                </a:solidFill>
              </a:rPr>
              <a:t> Tumor panel</a:t>
            </a:r>
            <a:r>
              <a:rPr lang="en-US" sz="2800" dirty="0">
                <a:solidFill>
                  <a:prstClr val="white"/>
                </a:solidFill>
              </a:rPr>
              <a:t>, </a:t>
            </a:r>
            <a:r>
              <a:rPr lang="en-US" sz="2800" dirty="0">
                <a:solidFill>
                  <a:prstClr val="white"/>
                </a:solidFill>
              </a:rPr>
              <a:t>that identify: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66FFFF"/>
                </a:solidFill>
              </a:rPr>
              <a:t> </a:t>
            </a:r>
            <a:r>
              <a:rPr lang="en-US" sz="2800" b="1" dirty="0">
                <a:solidFill>
                  <a:srgbClr val="66FFFF"/>
                </a:solidFill>
              </a:rPr>
              <a:t>L</a:t>
            </a:r>
            <a:r>
              <a:rPr lang="en-US" sz="2800" b="1" dirty="0">
                <a:solidFill>
                  <a:srgbClr val="66FFFF"/>
                </a:solidFill>
              </a:rPr>
              <a:t>ow-frequency </a:t>
            </a:r>
            <a:r>
              <a:rPr lang="en-US" sz="2800" b="1" dirty="0">
                <a:solidFill>
                  <a:srgbClr val="66FFFF"/>
                </a:solidFill>
              </a:rPr>
              <a:t>mutations</a:t>
            </a:r>
            <a:r>
              <a:rPr lang="en-US" sz="2800" dirty="0">
                <a:solidFill>
                  <a:srgbClr val="66FFFF"/>
                </a:solidFill>
              </a:rPr>
              <a:t> </a:t>
            </a:r>
            <a:endParaRPr lang="en-US" sz="2800" dirty="0">
              <a:solidFill>
                <a:srgbClr val="66FFFF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FFFF00"/>
                </a:solidFill>
              </a:rPr>
              <a:t> 26 </a:t>
            </a:r>
            <a:r>
              <a:rPr lang="en-US" sz="2800" b="1" dirty="0">
                <a:solidFill>
                  <a:srgbClr val="FFFF00"/>
                </a:solidFill>
              </a:rPr>
              <a:t>genes</a:t>
            </a:r>
            <a:r>
              <a:rPr lang="en-US" sz="2800" dirty="0">
                <a:solidFill>
                  <a:prstClr val="white"/>
                </a:solidFill>
              </a:rPr>
              <a:t> for </a:t>
            </a:r>
            <a:r>
              <a:rPr lang="en-US" sz="2800" dirty="0">
                <a:solidFill>
                  <a:prstClr val="white"/>
                </a:solidFill>
              </a:rPr>
              <a:t>targeted therapy </a:t>
            </a:r>
            <a:r>
              <a:rPr lang="en-US" sz="2800" dirty="0">
                <a:solidFill>
                  <a:prstClr val="white"/>
                </a:solidFill>
              </a:rPr>
              <a:t>of </a:t>
            </a:r>
          </a:p>
          <a:p>
            <a:pPr marL="2628900" lvl="5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prstClr val="white"/>
                </a:solidFill>
              </a:rPr>
              <a:t>Lung</a:t>
            </a:r>
          </a:p>
          <a:p>
            <a:pPr marL="2628900" lvl="5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prstClr val="white"/>
                </a:solidFill>
              </a:rPr>
              <a:t>Colon </a:t>
            </a:r>
          </a:p>
          <a:p>
            <a:pPr marL="2628900" lvl="5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prstClr val="white"/>
                </a:solidFill>
              </a:rPr>
              <a:t>Gastric </a:t>
            </a:r>
          </a:p>
          <a:p>
            <a:pPr marL="2628900" lvl="5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prstClr val="white"/>
                </a:solidFill>
              </a:rPr>
              <a:t>Ovarian </a:t>
            </a:r>
          </a:p>
          <a:p>
            <a:pPr marL="2628900" lvl="5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prstClr val="white"/>
                </a:solidFill>
              </a:rPr>
              <a:t>Melanoma</a:t>
            </a:r>
            <a:endParaRPr lang="en-US" sz="2500" dirty="0">
              <a:solidFill>
                <a:prstClr val="white"/>
              </a:solidFill>
            </a:endParaRPr>
          </a:p>
          <a:p>
            <a:pPr algn="just"/>
            <a:endParaRPr lang="en-US" sz="34400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9889"/>
            <a:ext cx="2685866" cy="223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86541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ACTIONABLE GENE PANEL</a:t>
            </a:r>
            <a:endParaRPr lang="it-IT" dirty="0">
              <a:solidFill>
                <a:srgbClr val="FFFF00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179512" y="692696"/>
            <a:ext cx="8984815" cy="2143125"/>
            <a:chOff x="179512" y="692696"/>
            <a:chExt cx="8984815" cy="21431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ttangolo 2"/>
            <p:cNvSpPr/>
            <p:nvPr/>
          </p:nvSpPr>
          <p:spPr>
            <a:xfrm>
              <a:off x="2322637" y="1196752"/>
              <a:ext cx="4553619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black"/>
                  </a:solidFill>
                </a:rPr>
                <a:t>The V2 Comprehensive Cancer Gene Set </a:t>
              </a:r>
            </a:p>
          </p:txBody>
        </p:sp>
        <p:sp>
          <p:nvSpPr>
            <p:cNvPr id="5" name="Rettangolo 4"/>
            <p:cNvSpPr/>
            <p:nvPr/>
          </p:nvSpPr>
          <p:spPr>
            <a:xfrm>
              <a:off x="6878327" y="1223754"/>
              <a:ext cx="2286000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</a:rPr>
                <a:t>Customized cancer panel</a:t>
              </a:r>
              <a:endParaRPr lang="it-IT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561210" y="3386316"/>
            <a:ext cx="8076472" cy="2677656"/>
            <a:chOff x="671992" y="2924944"/>
            <a:chExt cx="8076472" cy="2677656"/>
          </a:xfrm>
        </p:grpSpPr>
        <p:sp>
          <p:nvSpPr>
            <p:cNvPr id="4" name="Rettangolo 3"/>
            <p:cNvSpPr/>
            <p:nvPr/>
          </p:nvSpPr>
          <p:spPr>
            <a:xfrm>
              <a:off x="671992" y="2924944"/>
              <a:ext cx="8076472" cy="26776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800" dirty="0">
                  <a:solidFill>
                    <a:prstClr val="black"/>
                  </a:solidFill>
                </a:rPr>
                <a:t>includes </a:t>
              </a:r>
              <a:r>
                <a:rPr lang="en-US" sz="2800" b="1" dirty="0">
                  <a:solidFill>
                    <a:prstClr val="black"/>
                  </a:solidFill>
                </a:rPr>
                <a:t>42 clinically actionable cancer </a:t>
              </a:r>
              <a:r>
                <a:rPr lang="en-US" sz="2800" b="1" dirty="0">
                  <a:solidFill>
                    <a:prstClr val="black"/>
                  </a:solidFill>
                </a:rPr>
                <a:t>genes</a:t>
              </a:r>
            </a:p>
            <a:p>
              <a:pPr marL="914400" lvl="1" indent="-4572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2800" b="1" dirty="0">
                  <a:solidFill>
                    <a:srgbClr val="C00000"/>
                  </a:solidFill>
                </a:rPr>
                <a:t>20 </a:t>
              </a:r>
              <a:r>
                <a:rPr lang="en-US" sz="2800" b="1" dirty="0">
                  <a:solidFill>
                    <a:srgbClr val="C00000"/>
                  </a:solidFill>
                </a:rPr>
                <a:t>for S</a:t>
              </a:r>
              <a:r>
                <a:rPr lang="en-US" sz="2800" b="1" dirty="0">
                  <a:solidFill>
                    <a:srgbClr val="C00000"/>
                  </a:solidFill>
                </a:rPr>
                <a:t>olid tumors</a:t>
              </a:r>
            </a:p>
            <a:p>
              <a:pPr marL="914400" lvl="1" indent="-4572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2800" b="1" dirty="0">
                  <a:solidFill>
                    <a:srgbClr val="006666"/>
                  </a:solidFill>
                </a:rPr>
                <a:t>16 </a:t>
              </a:r>
              <a:r>
                <a:rPr lang="en-US" sz="2800" b="1" dirty="0">
                  <a:solidFill>
                    <a:srgbClr val="006666"/>
                  </a:solidFill>
                </a:rPr>
                <a:t>for </a:t>
              </a:r>
              <a:r>
                <a:rPr lang="en-US" sz="2800" b="1" dirty="0">
                  <a:solidFill>
                    <a:srgbClr val="006666"/>
                  </a:solidFill>
                </a:rPr>
                <a:t>Liquid tumors</a:t>
              </a:r>
            </a:p>
            <a:p>
              <a:pPr marL="914400" lvl="1" indent="-4572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2800" b="1" dirty="0">
                  <a:solidFill>
                    <a:srgbClr val="002060"/>
                  </a:solidFill>
                </a:rPr>
                <a:t>6 </a:t>
              </a:r>
              <a:r>
                <a:rPr lang="en-US" sz="2800" b="1" dirty="0">
                  <a:solidFill>
                    <a:srgbClr val="002060"/>
                  </a:solidFill>
                </a:rPr>
                <a:t>for </a:t>
              </a:r>
              <a:r>
                <a:rPr lang="en-US" sz="2800" b="1" dirty="0">
                  <a:solidFill>
                    <a:srgbClr val="002060"/>
                  </a:solidFill>
                </a:rPr>
                <a:t>both</a:t>
              </a:r>
              <a:endParaRPr lang="en-US" sz="344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Parentesi graffa chiusa 6"/>
            <p:cNvSpPr/>
            <p:nvPr/>
          </p:nvSpPr>
          <p:spPr>
            <a:xfrm>
              <a:off x="4860032" y="3789040"/>
              <a:ext cx="720080" cy="151216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5724128" y="3869624"/>
              <a:ext cx="2664296" cy="48690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>
                  <a:solidFill>
                    <a:prstClr val="black"/>
                  </a:solidFill>
                </a:rPr>
                <a:t>Disease</a:t>
              </a:r>
              <a:r>
                <a:rPr lang="it-IT" b="1" dirty="0">
                  <a:solidFill>
                    <a:prstClr val="black"/>
                  </a:solidFill>
                </a:rPr>
                <a:t> </a:t>
              </a:r>
              <a:r>
                <a:rPr lang="it-IT" b="1" dirty="0" err="1">
                  <a:solidFill>
                    <a:prstClr val="black"/>
                  </a:solidFill>
                </a:rPr>
                <a:t>substyping</a:t>
              </a:r>
              <a:endParaRPr lang="it-IT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5724128" y="4725144"/>
              <a:ext cx="2664296" cy="48690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>
                  <a:solidFill>
                    <a:prstClr val="black"/>
                  </a:solidFill>
                </a:rPr>
                <a:t>Tailored</a:t>
              </a:r>
              <a:r>
                <a:rPr lang="it-IT" b="1" dirty="0">
                  <a:solidFill>
                    <a:prstClr val="black"/>
                  </a:solidFill>
                </a:rPr>
                <a:t> </a:t>
              </a:r>
              <a:r>
                <a:rPr lang="it-IT" b="1" dirty="0" err="1">
                  <a:solidFill>
                    <a:prstClr val="black"/>
                  </a:solidFill>
                </a:rPr>
                <a:t>therapy</a:t>
              </a:r>
              <a:endParaRPr lang="it-IT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63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86541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ACTIONABLE GENE PANEL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4618" y="2492896"/>
            <a:ext cx="87398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C000"/>
                </a:solidFill>
              </a:rPr>
              <a:t>Entire </a:t>
            </a:r>
            <a:r>
              <a:rPr lang="en-US" sz="3200" dirty="0" err="1">
                <a:solidFill>
                  <a:srgbClr val="FFC000"/>
                </a:solidFill>
              </a:rPr>
              <a:t>cds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>
                <a:solidFill>
                  <a:prstClr val="white"/>
                </a:solidFill>
              </a:rPr>
              <a:t>of </a:t>
            </a:r>
            <a:r>
              <a:rPr lang="en-US" sz="3200" dirty="0">
                <a:solidFill>
                  <a:srgbClr val="FFC000"/>
                </a:solidFill>
              </a:rPr>
              <a:t>236 cancer-related genes </a:t>
            </a:r>
            <a:endParaRPr lang="en-US" sz="3200" dirty="0">
              <a:solidFill>
                <a:srgbClr val="FFC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92D050"/>
                </a:solidFill>
              </a:rPr>
              <a:t>+ </a:t>
            </a:r>
            <a:r>
              <a:rPr lang="en-US" sz="2800" b="1" dirty="0">
                <a:solidFill>
                  <a:srgbClr val="92D050"/>
                </a:solidFill>
              </a:rPr>
              <a:t>47 </a:t>
            </a:r>
            <a:r>
              <a:rPr lang="en-US" sz="2800" b="1" dirty="0">
                <a:solidFill>
                  <a:srgbClr val="92D050"/>
                </a:solidFill>
              </a:rPr>
              <a:t>introns </a:t>
            </a:r>
            <a:r>
              <a:rPr lang="en-US" sz="2800" dirty="0">
                <a:solidFill>
                  <a:prstClr val="white"/>
                </a:solidFill>
              </a:rPr>
              <a:t>from </a:t>
            </a:r>
            <a:r>
              <a:rPr lang="en-US" sz="2800" b="1" dirty="0">
                <a:solidFill>
                  <a:srgbClr val="92D050"/>
                </a:solidFill>
              </a:rPr>
              <a:t>19 genes </a:t>
            </a:r>
            <a:r>
              <a:rPr lang="en-US" sz="2800" dirty="0">
                <a:solidFill>
                  <a:prstClr val="white"/>
                </a:solidFill>
              </a:rPr>
              <a:t>often </a:t>
            </a:r>
            <a:r>
              <a:rPr lang="en-US" sz="2800" dirty="0">
                <a:solidFill>
                  <a:prstClr val="white"/>
                </a:solidFill>
              </a:rPr>
              <a:t>rearranged or altered in solid  tumor </a:t>
            </a:r>
            <a:r>
              <a:rPr lang="en-US" sz="2800" dirty="0">
                <a:solidFill>
                  <a:prstClr val="white"/>
                </a:solidFill>
              </a:rPr>
              <a:t>tissues: </a:t>
            </a:r>
            <a:r>
              <a:rPr lang="en-US" sz="2800" b="1" dirty="0">
                <a:solidFill>
                  <a:srgbClr val="92D050"/>
                </a:solidFill>
              </a:rPr>
              <a:t>SOMATIC ALTERATIONS</a:t>
            </a:r>
            <a:endParaRPr lang="en-US" sz="2800" b="1" dirty="0">
              <a:solidFill>
                <a:srgbClr val="92D050"/>
              </a:solidFill>
            </a:endParaRPr>
          </a:p>
          <a:p>
            <a:pPr algn="just"/>
            <a:endParaRPr lang="en-US" dirty="0">
              <a:solidFill>
                <a:prstClr val="white"/>
              </a:solidFill>
            </a:endParaRPr>
          </a:p>
          <a:p>
            <a:pPr algn="just"/>
            <a:endParaRPr lang="en-US" dirty="0">
              <a:solidFill>
                <a:prstClr val="white"/>
              </a:solidFill>
            </a:endParaRPr>
          </a:p>
          <a:p>
            <a:pPr algn="just"/>
            <a:r>
              <a:rPr lang="en-US" sz="2800" dirty="0">
                <a:solidFill>
                  <a:prstClr val="white"/>
                </a:solidFill>
              </a:rPr>
              <a:t>It </a:t>
            </a:r>
            <a:r>
              <a:rPr lang="en-US" sz="2800" b="1" dirty="0">
                <a:solidFill>
                  <a:srgbClr val="92D050"/>
                </a:solidFill>
              </a:rPr>
              <a:t>provides more potential treatment </a:t>
            </a:r>
            <a:r>
              <a:rPr lang="en-US" sz="2800" b="1" dirty="0">
                <a:solidFill>
                  <a:srgbClr val="92D050"/>
                </a:solidFill>
              </a:rPr>
              <a:t>options </a:t>
            </a:r>
            <a:r>
              <a:rPr lang="en-US" sz="2800" dirty="0">
                <a:solidFill>
                  <a:prstClr val="white"/>
                </a:solidFill>
              </a:rPr>
              <a:t>from:</a:t>
            </a:r>
          </a:p>
          <a:p>
            <a:pPr algn="just"/>
            <a:endParaRPr lang="en-US" sz="1000" dirty="0">
              <a:solidFill>
                <a:prstClr val="white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</a:rPr>
              <a:t>FDA-approved </a:t>
            </a:r>
            <a:r>
              <a:rPr lang="en-US" sz="2800" b="1" dirty="0">
                <a:solidFill>
                  <a:prstClr val="white"/>
                </a:solidFill>
              </a:rPr>
              <a:t>targeted </a:t>
            </a:r>
            <a:r>
              <a:rPr lang="en-US" sz="2800" b="1" dirty="0">
                <a:solidFill>
                  <a:prstClr val="white"/>
                </a:solidFill>
              </a:rPr>
              <a:t>therapies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6FFFF"/>
                </a:solidFill>
              </a:rPr>
              <a:t>CLINICAL TRIALS</a:t>
            </a:r>
            <a:endParaRPr lang="it-IT" sz="2800" dirty="0">
              <a:solidFill>
                <a:prstClr val="white"/>
              </a:solidFill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107504" y="908720"/>
            <a:ext cx="7266934" cy="1210539"/>
            <a:chOff x="107504" y="980728"/>
            <a:chExt cx="7266934" cy="121053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980728"/>
              <a:ext cx="388620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ttangolo 10"/>
            <p:cNvSpPr/>
            <p:nvPr/>
          </p:nvSpPr>
          <p:spPr>
            <a:xfrm>
              <a:off x="3993704" y="1029143"/>
              <a:ext cx="3380734" cy="646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prstClr val="black"/>
                  </a:solidFill>
                </a:rPr>
                <a:t>Foundation One </a:t>
              </a:r>
              <a:endParaRPr lang="it-IT" sz="3600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3993704" y="1544936"/>
              <a:ext cx="3380734" cy="646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>
                  <a:solidFill>
                    <a:prstClr val="black"/>
                  </a:solidFill>
                </a:rPr>
                <a:t>COMPREHENSIVE</a:t>
              </a:r>
            </a:p>
            <a:p>
              <a:pPr algn="just"/>
              <a:r>
                <a:rPr lang="en-US" b="1" dirty="0">
                  <a:solidFill>
                    <a:prstClr val="black"/>
                  </a:solidFill>
                </a:rPr>
                <a:t>ACTIONABLE GENE PANEL.</a:t>
              </a:r>
              <a:r>
                <a:rPr lang="en-US" dirty="0">
                  <a:solidFill>
                    <a:prstClr val="black"/>
                  </a:solidFill>
                </a:rPr>
                <a:t> 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75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80685"/>
          </a:xfrm>
        </p:spPr>
        <p:txBody>
          <a:bodyPr/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MyRisk</a:t>
            </a:r>
            <a:r>
              <a:rPr lang="en-US" sz="6000" b="1" dirty="0" smtClean="0">
                <a:solidFill>
                  <a:schemeClr val="bg1"/>
                </a:solidFill>
              </a:rPr>
              <a:t>- Myriad </a:t>
            </a:r>
            <a:endParaRPr lang="it-IT" sz="6000" b="1" dirty="0"/>
          </a:p>
        </p:txBody>
      </p:sp>
      <p:sp>
        <p:nvSpPr>
          <p:cNvPr id="4" name="Rettangolo 3"/>
          <p:cNvSpPr/>
          <p:nvPr/>
        </p:nvSpPr>
        <p:spPr>
          <a:xfrm>
            <a:off x="251520" y="836712"/>
            <a:ext cx="8784976" cy="536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00"/>
                </a:solidFill>
              </a:rPr>
              <a:t>Hereditary cancer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1F497D">
                    <a:lumMod val="40000"/>
                    <a:lumOff val="60000"/>
                  </a:srgbClr>
                </a:solidFill>
              </a:rPr>
              <a:t>Risk assessment </a:t>
            </a:r>
            <a:r>
              <a:rPr lang="en-US" sz="3200" b="1" dirty="0">
                <a:solidFill>
                  <a:srgbClr val="1F497D">
                    <a:lumMod val="40000"/>
                    <a:lumOff val="60000"/>
                  </a:srgbClr>
                </a:solidFill>
              </a:rPr>
              <a:t>and patient </a:t>
            </a:r>
            <a:r>
              <a:rPr lang="en-US" sz="3200" b="1" dirty="0">
                <a:solidFill>
                  <a:srgbClr val="1F497D">
                    <a:lumMod val="40000"/>
                    <a:lumOff val="60000"/>
                  </a:srgbClr>
                </a:solidFill>
              </a:rPr>
              <a:t>management</a:t>
            </a:r>
            <a:endParaRPr lang="en-US" sz="3200" b="1" dirty="0">
              <a:solidFill>
                <a:srgbClr val="1F497D">
                  <a:lumMod val="40000"/>
                  <a:lumOff val="60000"/>
                </a:srgbClr>
              </a:solidFill>
            </a:endParaRPr>
          </a:p>
          <a:p>
            <a:pPr algn="just"/>
            <a:endParaRPr lang="en-US" sz="1050" dirty="0">
              <a:solidFill>
                <a:prstClr val="white"/>
              </a:solidFill>
            </a:endParaRPr>
          </a:p>
          <a:p>
            <a:pPr algn="just"/>
            <a:r>
              <a:rPr lang="en-US" sz="3200" dirty="0">
                <a:solidFill>
                  <a:srgbClr val="FFFF00"/>
                </a:solidFill>
              </a:rPr>
              <a:t>25-gene panel: </a:t>
            </a:r>
            <a:r>
              <a:rPr lang="en-US" sz="3200" dirty="0">
                <a:solidFill>
                  <a:prstClr val="white"/>
                </a:solidFill>
              </a:rPr>
              <a:t>clinically significant mutations </a:t>
            </a:r>
            <a:r>
              <a:rPr lang="en-US" sz="3200" dirty="0">
                <a:solidFill>
                  <a:prstClr val="white"/>
                </a:solidFill>
              </a:rPr>
              <a:t>impacting inherited risks for </a:t>
            </a:r>
            <a:r>
              <a:rPr lang="en-US" sz="3200" dirty="0">
                <a:solidFill>
                  <a:prstClr val="white"/>
                </a:solidFill>
              </a:rPr>
              <a:t>8 important cancers</a:t>
            </a:r>
            <a:r>
              <a:rPr lang="en-US" sz="3200" dirty="0">
                <a:solidFill>
                  <a:prstClr val="white"/>
                </a:solidFill>
              </a:rPr>
              <a:t>: </a:t>
            </a:r>
            <a:endParaRPr lang="en-US" sz="3200" dirty="0">
              <a:solidFill>
                <a:prstClr val="white"/>
              </a:solidFill>
            </a:endParaRPr>
          </a:p>
          <a:p>
            <a:pPr algn="just"/>
            <a:endParaRPr lang="en-US" sz="1200" dirty="0">
              <a:solidFill>
                <a:prstClr val="white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white"/>
                </a:solidFill>
              </a:rPr>
              <a:t>Breast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white"/>
                </a:solidFill>
              </a:rPr>
              <a:t>Colorectal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white"/>
                </a:solidFill>
              </a:rPr>
              <a:t>Ovarian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white"/>
                </a:solidFill>
              </a:rPr>
              <a:t>Endometrial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white"/>
                </a:solidFill>
              </a:rPr>
              <a:t>Gastric</a:t>
            </a:r>
            <a:endParaRPr lang="en-US" sz="2400" dirty="0">
              <a:solidFill>
                <a:prstClr val="white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white"/>
                </a:solidFill>
              </a:rPr>
              <a:t>Melanoma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white"/>
                </a:solidFill>
              </a:rPr>
              <a:t>Pancreatic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white"/>
                </a:solidFill>
              </a:rPr>
              <a:t>P</a:t>
            </a:r>
            <a:r>
              <a:rPr lang="en-US" sz="2400" dirty="0">
                <a:solidFill>
                  <a:prstClr val="white"/>
                </a:solidFill>
              </a:rPr>
              <a:t>rostate </a:t>
            </a:r>
            <a:r>
              <a:rPr lang="en-US" sz="2400" dirty="0">
                <a:solidFill>
                  <a:prstClr val="white"/>
                </a:solidFill>
              </a:rPr>
              <a:t>cancer</a:t>
            </a:r>
            <a:endParaRPr lang="it-IT" sz="2400" dirty="0">
              <a:solidFill>
                <a:prstClr val="white"/>
              </a:solidFill>
            </a:endParaRPr>
          </a:p>
        </p:txBody>
      </p:sp>
      <p:sp>
        <p:nvSpPr>
          <p:cNvPr id="5" name="Parentesi graffa chiusa 4"/>
          <p:cNvSpPr/>
          <p:nvPr/>
        </p:nvSpPr>
        <p:spPr>
          <a:xfrm>
            <a:off x="2987824" y="3212976"/>
            <a:ext cx="792088" cy="29867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067944" y="2924944"/>
            <a:ext cx="47525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The test </a:t>
            </a:r>
            <a:r>
              <a:rPr lang="it-IT" sz="2800" b="1" dirty="0" err="1">
                <a:solidFill>
                  <a:srgbClr val="1F497D">
                    <a:lumMod val="40000"/>
                    <a:lumOff val="60000"/>
                  </a:srgbClr>
                </a:solidFill>
              </a:rPr>
              <a:t>interpretation</a:t>
            </a:r>
            <a:r>
              <a:rPr lang="it-IT" sz="28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 </a:t>
            </a:r>
            <a:r>
              <a:rPr lang="en-US" sz="2800" b="1" dirty="0">
                <a:solidFill>
                  <a:srgbClr val="1F497D">
                    <a:lumMod val="40000"/>
                    <a:lumOff val="60000"/>
                  </a:srgbClr>
                </a:solidFill>
              </a:rPr>
              <a:t>combines </a:t>
            </a:r>
            <a:r>
              <a:rPr lang="en-US" sz="2800" b="1" dirty="0">
                <a:solidFill>
                  <a:srgbClr val="1F497D">
                    <a:lumMod val="40000"/>
                    <a:lumOff val="60000"/>
                  </a:srgbClr>
                </a:solidFill>
              </a:rPr>
              <a:t>test results</a:t>
            </a:r>
            <a:r>
              <a:rPr lang="en-US" sz="28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 </a:t>
            </a:r>
            <a:r>
              <a:rPr lang="en-US" sz="28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with: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personal/family cancer </a:t>
            </a:r>
            <a:r>
              <a:rPr lang="en-US" sz="24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history</a:t>
            </a:r>
          </a:p>
          <a:p>
            <a:pPr algn="just"/>
            <a:endParaRPr lang="en-US" sz="1200" dirty="0">
              <a:solidFill>
                <a:srgbClr val="1F497D">
                  <a:lumMod val="40000"/>
                  <a:lumOff val="60000"/>
                </a:srgb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for clinically actionable risk assessment, and provides specific </a:t>
            </a:r>
            <a:r>
              <a:rPr lang="en-US" sz="24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medical management </a:t>
            </a:r>
            <a:r>
              <a:rPr lang="en-US" sz="24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recommendations based on the</a:t>
            </a:r>
          </a:p>
          <a:p>
            <a:pPr algn="just"/>
            <a:r>
              <a:rPr lang="en-US" sz="24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 </a:t>
            </a:r>
            <a:r>
              <a:rPr lang="en-US" sz="24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    guidelines </a:t>
            </a:r>
            <a:r>
              <a:rPr lang="en-US" sz="24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of leading professional </a:t>
            </a:r>
            <a:endParaRPr lang="en-US" sz="2400" dirty="0">
              <a:solidFill>
                <a:srgbClr val="1F497D">
                  <a:lumMod val="40000"/>
                  <a:lumOff val="60000"/>
                </a:srgbClr>
              </a:solidFill>
            </a:endParaRPr>
          </a:p>
          <a:p>
            <a:pPr algn="just"/>
            <a:r>
              <a:rPr lang="en-US" sz="24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 </a:t>
            </a:r>
            <a:r>
              <a:rPr lang="en-US" sz="24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     medical </a:t>
            </a:r>
            <a:r>
              <a:rPr lang="en-US" sz="24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societies</a:t>
            </a:r>
            <a:endParaRPr lang="it-IT" sz="2400" dirty="0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1412776"/>
            <a:ext cx="87137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white"/>
                </a:solidFill>
              </a:rPr>
              <a:t>Largely </a:t>
            </a:r>
            <a:r>
              <a:rPr lang="en-US" sz="2800" dirty="0">
                <a:solidFill>
                  <a:prstClr val="white"/>
                </a:solidFill>
              </a:rPr>
              <a:t>used for the </a:t>
            </a:r>
            <a:r>
              <a:rPr lang="en-US" sz="2800" b="1" dirty="0">
                <a:solidFill>
                  <a:srgbClr val="FFFF00"/>
                </a:solidFill>
              </a:rPr>
              <a:t>germ </a:t>
            </a:r>
            <a:r>
              <a:rPr lang="en-US" sz="2800" b="1" dirty="0">
                <a:solidFill>
                  <a:srgbClr val="FFFF00"/>
                </a:solidFill>
              </a:rPr>
              <a:t>line mutations </a:t>
            </a:r>
            <a:r>
              <a:rPr lang="en-US" sz="2800" dirty="0">
                <a:solidFill>
                  <a:prstClr val="white"/>
                </a:solidFill>
              </a:rPr>
              <a:t>to screen </a:t>
            </a:r>
            <a:r>
              <a:rPr lang="en-US" sz="2800" dirty="0">
                <a:solidFill>
                  <a:prstClr val="white"/>
                </a:solidFill>
              </a:rPr>
              <a:t>for: 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white"/>
                </a:solidFill>
              </a:rPr>
              <a:t>the </a:t>
            </a:r>
            <a:r>
              <a:rPr lang="en-US" sz="2800" dirty="0">
                <a:solidFill>
                  <a:prstClr val="white"/>
                </a:solidFill>
              </a:rPr>
              <a:t>risk of inherited </a:t>
            </a:r>
            <a:r>
              <a:rPr lang="en-US" sz="2800" dirty="0">
                <a:solidFill>
                  <a:prstClr val="white"/>
                </a:solidFill>
              </a:rPr>
              <a:t>diseases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white"/>
                </a:solidFill>
              </a:rPr>
              <a:t>to diagnose </a:t>
            </a:r>
            <a:r>
              <a:rPr lang="en-US" sz="2800" dirty="0">
                <a:solidFill>
                  <a:prstClr val="white"/>
                </a:solidFill>
              </a:rPr>
              <a:t>suspected genetic </a:t>
            </a:r>
            <a:r>
              <a:rPr lang="en-US" sz="2800" dirty="0">
                <a:solidFill>
                  <a:prstClr val="white"/>
                </a:solidFill>
              </a:rPr>
              <a:t>diseases</a:t>
            </a:r>
          </a:p>
          <a:p>
            <a:pPr lvl="2" algn="just"/>
            <a:r>
              <a:rPr lang="en-US" sz="2800" dirty="0">
                <a:solidFill>
                  <a:prstClr val="white"/>
                </a:solidFill>
              </a:rPr>
              <a:t> </a:t>
            </a:r>
          </a:p>
          <a:p>
            <a:pPr algn="just"/>
            <a:r>
              <a:rPr lang="en-US" sz="2800" dirty="0">
                <a:solidFill>
                  <a:prstClr val="white"/>
                </a:solidFill>
              </a:rPr>
              <a:t>At </a:t>
            </a:r>
            <a:r>
              <a:rPr lang="en-US" sz="2800" dirty="0">
                <a:solidFill>
                  <a:prstClr val="white"/>
                </a:solidFill>
              </a:rPr>
              <a:t>present, the </a:t>
            </a:r>
            <a:r>
              <a:rPr lang="en-US" sz="2800" b="1" dirty="0">
                <a:solidFill>
                  <a:srgbClr val="FFFF00"/>
                </a:solidFill>
              </a:rPr>
              <a:t>hereditary cancer </a:t>
            </a:r>
            <a:r>
              <a:rPr lang="en-US" sz="2800" b="1" dirty="0">
                <a:solidFill>
                  <a:srgbClr val="FFFF00"/>
                </a:solidFill>
              </a:rPr>
              <a:t>panels are popular </a:t>
            </a:r>
            <a:r>
              <a:rPr lang="en-US" sz="2800" b="1" dirty="0">
                <a:solidFill>
                  <a:srgbClr val="FFFF00"/>
                </a:solidFill>
              </a:rPr>
              <a:t>tests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331640" y="188640"/>
            <a:ext cx="6948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 err="1">
                <a:solidFill>
                  <a:srgbClr val="66FFFF"/>
                </a:solidFill>
              </a:rPr>
              <a:t>Disease-Focused</a:t>
            </a:r>
            <a:r>
              <a:rPr lang="it-IT" sz="5400" b="1" dirty="0">
                <a:solidFill>
                  <a:srgbClr val="66FFFF"/>
                </a:solidFill>
              </a:rPr>
              <a:t> </a:t>
            </a:r>
            <a:r>
              <a:rPr lang="it-IT" sz="5400" b="1" dirty="0" err="1">
                <a:solidFill>
                  <a:srgbClr val="66FFFF"/>
                </a:solidFill>
              </a:rPr>
              <a:t>Panels</a:t>
            </a:r>
            <a:endParaRPr lang="it-IT" sz="5400" b="1" dirty="0">
              <a:solidFill>
                <a:srgbClr val="66FFFF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3933056"/>
            <a:ext cx="842493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Approximately </a:t>
            </a:r>
            <a:r>
              <a:rPr lang="en-US" sz="2800" b="1" dirty="0">
                <a:solidFill>
                  <a:srgbClr val="FF0000"/>
                </a:solidFill>
              </a:rPr>
              <a:t>5-10%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of all </a:t>
            </a:r>
            <a:r>
              <a:rPr lang="en-US" sz="2800" b="1" dirty="0">
                <a:solidFill>
                  <a:prstClr val="black"/>
                </a:solidFill>
              </a:rPr>
              <a:t>cancers are </a:t>
            </a:r>
            <a:r>
              <a:rPr lang="en-US" sz="2800" b="1" dirty="0">
                <a:solidFill>
                  <a:prstClr val="black"/>
                </a:solidFill>
              </a:rPr>
              <a:t>hereditary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23528" y="4629993"/>
            <a:ext cx="842493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F497D"/>
                </a:solidFill>
              </a:rPr>
              <a:t>More than 100 </a:t>
            </a:r>
            <a:r>
              <a:rPr lang="en-US" sz="2800" b="1" dirty="0">
                <a:solidFill>
                  <a:srgbClr val="1F497D"/>
                </a:solidFill>
              </a:rPr>
              <a:t>cancer: susceptibility </a:t>
            </a:r>
            <a:r>
              <a:rPr lang="en-US" sz="2800" dirty="0">
                <a:solidFill>
                  <a:srgbClr val="1F497D"/>
                </a:solidFill>
              </a:rPr>
              <a:t>reported</a:t>
            </a:r>
            <a:endParaRPr lang="it-IT" sz="28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331640" y="188640"/>
            <a:ext cx="6948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 err="1">
                <a:solidFill>
                  <a:srgbClr val="66FFFF"/>
                </a:solidFill>
              </a:rPr>
              <a:t>Disease-Focused</a:t>
            </a:r>
            <a:r>
              <a:rPr lang="it-IT" sz="5400" b="1" dirty="0">
                <a:solidFill>
                  <a:srgbClr val="66FFFF"/>
                </a:solidFill>
              </a:rPr>
              <a:t> </a:t>
            </a:r>
            <a:r>
              <a:rPr lang="it-IT" sz="5400" b="1" dirty="0" err="1">
                <a:solidFill>
                  <a:srgbClr val="66FFFF"/>
                </a:solidFill>
              </a:rPr>
              <a:t>Panels</a:t>
            </a:r>
            <a:endParaRPr lang="it-IT" sz="5400" b="1" dirty="0">
              <a:solidFill>
                <a:srgbClr val="66FFFF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1520" y="1268760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FF00"/>
                </a:solidFill>
              </a:rPr>
              <a:t>Hereditary breast </a:t>
            </a:r>
            <a:r>
              <a:rPr lang="en-US" sz="2800" b="1" dirty="0">
                <a:solidFill>
                  <a:srgbClr val="FFFF00"/>
                </a:solidFill>
              </a:rPr>
              <a:t>and ovarian cancer syndrome (HBOC</a:t>
            </a:r>
            <a:r>
              <a:rPr lang="en-US" sz="2800" b="1" dirty="0">
                <a:solidFill>
                  <a:srgbClr val="FFFF0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C000"/>
                </a:solidFill>
              </a:rPr>
              <a:t>Lynch Syndrome</a:t>
            </a:r>
            <a:endParaRPr lang="en-US" sz="2800" b="1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66FFFF"/>
                </a:solidFill>
              </a:rPr>
              <a:t>Cowden syndrome (CS) </a:t>
            </a:r>
            <a:endParaRPr lang="en-US" sz="2800" b="1" dirty="0">
              <a:solidFill>
                <a:srgbClr val="66FF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Li-</a:t>
            </a:r>
            <a:r>
              <a:rPr lang="en-US" sz="2800" b="1" dirty="0" err="1">
                <a:solidFill>
                  <a:srgbClr val="C0504D">
                    <a:lumMod val="60000"/>
                    <a:lumOff val="40000"/>
                  </a:srgbClr>
                </a:solidFill>
              </a:rPr>
              <a:t>Fraumeni</a:t>
            </a:r>
            <a:r>
              <a:rPr lang="en-US" sz="28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 Syndrome (LFS) </a:t>
            </a:r>
          </a:p>
          <a:p>
            <a:endParaRPr lang="en-US" sz="2000" dirty="0">
              <a:solidFill>
                <a:prstClr val="white"/>
              </a:solidFill>
            </a:endParaRPr>
          </a:p>
          <a:p>
            <a:pPr algn="just"/>
            <a:r>
              <a:rPr lang="en-US" sz="3000" dirty="0">
                <a:solidFill>
                  <a:prstClr val="white"/>
                </a:solidFill>
              </a:rPr>
              <a:t>Many </a:t>
            </a:r>
            <a:r>
              <a:rPr lang="en-US" sz="3000" dirty="0">
                <a:solidFill>
                  <a:prstClr val="white"/>
                </a:solidFill>
              </a:rPr>
              <a:t>of these risk genes </a:t>
            </a:r>
            <a:r>
              <a:rPr lang="en-US" sz="30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share molecular </a:t>
            </a:r>
            <a:r>
              <a:rPr lang="en-US" sz="30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pathways </a:t>
            </a:r>
            <a:r>
              <a:rPr lang="en-US" sz="3000" dirty="0">
                <a:solidFill>
                  <a:prstClr val="white"/>
                </a:solidFill>
              </a:rPr>
              <a:t>and </a:t>
            </a:r>
            <a:r>
              <a:rPr lang="en-US" sz="3000" dirty="0">
                <a:solidFill>
                  <a:prstClr val="white"/>
                </a:solidFill>
              </a:rPr>
              <a:t>play a role in the repair of </a:t>
            </a:r>
            <a:r>
              <a:rPr lang="en-US" sz="30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DNA </a:t>
            </a:r>
            <a:r>
              <a:rPr lang="en-US" sz="30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damage: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prstClr val="white"/>
                </a:solidFill>
              </a:rPr>
              <a:t> high risk </a:t>
            </a:r>
            <a:r>
              <a:rPr lang="en-US" sz="3000" dirty="0">
                <a:solidFill>
                  <a:prstClr val="white"/>
                </a:solidFill>
              </a:rPr>
              <a:t>gene </a:t>
            </a:r>
            <a:r>
              <a:rPr lang="en-US" sz="3000" i="1" dirty="0">
                <a:solidFill>
                  <a:prstClr val="white"/>
                </a:solidFill>
              </a:rPr>
              <a:t>BRCA1</a:t>
            </a:r>
            <a:r>
              <a:rPr lang="en-US" sz="3000" dirty="0">
                <a:solidFill>
                  <a:prstClr val="white"/>
                </a:solidFill>
              </a:rPr>
              <a:t> and </a:t>
            </a:r>
            <a:r>
              <a:rPr lang="en-US" sz="3000" i="1" dirty="0">
                <a:solidFill>
                  <a:prstClr val="white"/>
                </a:solidFill>
              </a:rPr>
              <a:t>BRCA2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000" i="1" dirty="0">
                <a:solidFill>
                  <a:prstClr val="white"/>
                </a:solidFill>
              </a:rPr>
              <a:t> </a:t>
            </a:r>
            <a:r>
              <a:rPr lang="en-US" sz="3000" dirty="0">
                <a:solidFill>
                  <a:prstClr val="white"/>
                </a:solidFill>
              </a:rPr>
              <a:t>modest </a:t>
            </a:r>
            <a:r>
              <a:rPr lang="en-US" sz="30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risk gene </a:t>
            </a:r>
            <a:r>
              <a:rPr lang="en-US" sz="30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BRIP1 and PALB2</a:t>
            </a:r>
            <a:endParaRPr lang="en-US" sz="1600" b="1" dirty="0">
              <a:solidFill>
                <a:srgbClr val="C0504D">
                  <a:lumMod val="60000"/>
                  <a:lumOff val="40000"/>
                </a:srgbClr>
              </a:solidFill>
            </a:endParaRPr>
          </a:p>
          <a:p>
            <a:pPr algn="just"/>
            <a:r>
              <a:rPr lang="en-US" sz="1400" dirty="0">
                <a:solidFill>
                  <a:prstClr val="white"/>
                </a:solidFill>
              </a:rPr>
              <a:t> </a:t>
            </a:r>
          </a:p>
          <a:p>
            <a:pPr algn="just"/>
            <a:r>
              <a:rPr lang="en-US" sz="2800" dirty="0">
                <a:solidFill>
                  <a:prstClr val="white"/>
                </a:solidFill>
              </a:rPr>
              <a:t>which </a:t>
            </a:r>
            <a:r>
              <a:rPr lang="en-US" sz="2800" dirty="0">
                <a:solidFill>
                  <a:prstClr val="white"/>
                </a:solidFill>
              </a:rPr>
              <a:t>are all part of the </a:t>
            </a:r>
            <a:r>
              <a:rPr lang="en-US" sz="2800" b="1" dirty="0" err="1">
                <a:solidFill>
                  <a:srgbClr val="C0504D">
                    <a:lumMod val="60000"/>
                    <a:lumOff val="40000"/>
                  </a:srgbClr>
                </a:solidFill>
              </a:rPr>
              <a:t>Fanconi</a:t>
            </a:r>
            <a:r>
              <a:rPr lang="en-US" sz="28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 Anemia (FA</a:t>
            </a:r>
            <a:r>
              <a:rPr lang="en-US" sz="28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)-BRCA </a:t>
            </a:r>
            <a:r>
              <a:rPr lang="en-US" sz="28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Molecular Pathway </a:t>
            </a:r>
            <a:r>
              <a:rPr lang="en-US" sz="2800" dirty="0">
                <a:solidFill>
                  <a:prstClr val="white"/>
                </a:solidFill>
              </a:rPr>
              <a:t>and associated with </a:t>
            </a:r>
            <a:r>
              <a:rPr lang="en-US" sz="2800" dirty="0">
                <a:solidFill>
                  <a:prstClr val="white"/>
                </a:solidFill>
              </a:rPr>
              <a:t>increased risk </a:t>
            </a:r>
            <a:r>
              <a:rPr lang="en-US" sz="2800" dirty="0">
                <a:solidFill>
                  <a:prstClr val="white"/>
                </a:solidFill>
              </a:rPr>
              <a:t>of breast and ovarian cancer</a:t>
            </a:r>
            <a:endParaRPr lang="it-IT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260648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dirty="0">
                <a:solidFill>
                  <a:srgbClr val="FFFF00"/>
                </a:solidFill>
              </a:rPr>
              <a:t>NGS-</a:t>
            </a:r>
            <a:r>
              <a:rPr lang="it-IT" sz="3600" dirty="0" err="1">
                <a:solidFill>
                  <a:srgbClr val="FFFF00"/>
                </a:solidFill>
              </a:rPr>
              <a:t>based</a:t>
            </a:r>
            <a:r>
              <a:rPr lang="it-IT" sz="3600" dirty="0">
                <a:solidFill>
                  <a:srgbClr val="FFFF00"/>
                </a:solidFill>
              </a:rPr>
              <a:t> </a:t>
            </a:r>
            <a:r>
              <a:rPr lang="it-IT" sz="3600" dirty="0">
                <a:solidFill>
                  <a:srgbClr val="FFFF00"/>
                </a:solidFill>
              </a:rPr>
              <a:t>screening</a:t>
            </a:r>
            <a:r>
              <a:rPr lang="it-IT" sz="3600" dirty="0">
                <a:solidFill>
                  <a:prstClr val="white"/>
                </a:solidFill>
              </a:rPr>
              <a:t> </a:t>
            </a:r>
            <a:r>
              <a:rPr lang="en-US" sz="3600" dirty="0">
                <a:solidFill>
                  <a:prstClr val="white"/>
                </a:solidFill>
              </a:rPr>
              <a:t>for </a:t>
            </a:r>
            <a:r>
              <a:rPr lang="en-US" sz="3600" dirty="0">
                <a:solidFill>
                  <a:prstClr val="white"/>
                </a:solidFill>
              </a:rPr>
              <a:t>all of </a:t>
            </a:r>
            <a:r>
              <a:rPr lang="en-US" sz="3600" b="1" dirty="0">
                <a:solidFill>
                  <a:srgbClr val="FFFF00"/>
                </a:solidFill>
              </a:rPr>
              <a:t>those genes for a particular </a:t>
            </a:r>
            <a:r>
              <a:rPr lang="en-US" sz="3600" dirty="0">
                <a:solidFill>
                  <a:prstClr val="white"/>
                </a:solidFill>
              </a:rPr>
              <a:t>cancer provides </a:t>
            </a:r>
            <a:r>
              <a:rPr lang="en-US" sz="3600" b="1" dirty="0">
                <a:solidFill>
                  <a:srgbClr val="66FFFF"/>
                </a:solidFill>
              </a:rPr>
              <a:t>critical risk </a:t>
            </a:r>
            <a:r>
              <a:rPr lang="en-US" sz="3600" b="1" dirty="0">
                <a:solidFill>
                  <a:srgbClr val="66FFFF"/>
                </a:solidFill>
              </a:rPr>
              <a:t>information</a:t>
            </a:r>
            <a:r>
              <a:rPr lang="en-US" sz="3600" b="1" dirty="0">
                <a:solidFill>
                  <a:prstClr val="white"/>
                </a:solidFill>
              </a:rPr>
              <a:t> </a:t>
            </a:r>
            <a:r>
              <a:rPr lang="en-US" sz="3600" dirty="0">
                <a:solidFill>
                  <a:prstClr val="white"/>
                </a:solidFill>
              </a:rPr>
              <a:t>for </a:t>
            </a:r>
            <a:r>
              <a:rPr lang="en-US" sz="3600" b="1" dirty="0">
                <a:solidFill>
                  <a:srgbClr val="66FFFF"/>
                </a:solidFill>
              </a:rPr>
              <a:t>preventive </a:t>
            </a:r>
            <a:r>
              <a:rPr lang="en-US" sz="3600" b="1" dirty="0">
                <a:solidFill>
                  <a:srgbClr val="66FFFF"/>
                </a:solidFill>
              </a:rPr>
              <a:t>management</a:t>
            </a:r>
          </a:p>
          <a:p>
            <a:pPr algn="just"/>
            <a:endParaRPr lang="en-US" sz="2800" dirty="0">
              <a:solidFill>
                <a:prstClr val="white"/>
              </a:solidFill>
            </a:endParaRPr>
          </a:p>
          <a:p>
            <a:pPr algn="just"/>
            <a:r>
              <a:rPr lang="en-US" sz="3600" dirty="0">
                <a:solidFill>
                  <a:prstClr val="white"/>
                </a:solidFill>
              </a:rPr>
              <a:t>These </a:t>
            </a:r>
            <a:r>
              <a:rPr lang="en-US" sz="3600" b="1" dirty="0">
                <a:solidFill>
                  <a:srgbClr val="66FFFF"/>
                </a:solidFill>
              </a:rPr>
              <a:t>panels generally have a limited set of genes</a:t>
            </a:r>
            <a:r>
              <a:rPr lang="en-US" sz="3600" dirty="0">
                <a:solidFill>
                  <a:prstClr val="white"/>
                </a:solidFill>
              </a:rPr>
              <a:t> allowing </a:t>
            </a:r>
            <a:r>
              <a:rPr lang="en-US" sz="3600" b="1" dirty="0">
                <a:solidFill>
                  <a:srgbClr val="66FFFF"/>
                </a:solidFill>
              </a:rPr>
              <a:t>multiplex</a:t>
            </a:r>
            <a:r>
              <a:rPr lang="en-US" sz="3600" dirty="0">
                <a:solidFill>
                  <a:prstClr val="white"/>
                </a:solidFill>
              </a:rPr>
              <a:t> and </a:t>
            </a:r>
            <a:r>
              <a:rPr lang="en-US" sz="3600" b="1" dirty="0">
                <a:solidFill>
                  <a:srgbClr val="66FFFF"/>
                </a:solidFill>
              </a:rPr>
              <a:t>greater depth </a:t>
            </a:r>
            <a:r>
              <a:rPr lang="en-US" sz="3600" dirty="0">
                <a:solidFill>
                  <a:prstClr val="white"/>
                </a:solidFill>
              </a:rPr>
              <a:t>of </a:t>
            </a:r>
            <a:r>
              <a:rPr lang="en-US" sz="3600" b="1" dirty="0">
                <a:solidFill>
                  <a:srgbClr val="66FFFF"/>
                </a:solidFill>
              </a:rPr>
              <a:t>coverage</a:t>
            </a:r>
            <a:r>
              <a:rPr lang="en-US" sz="3600" dirty="0">
                <a:solidFill>
                  <a:prstClr val="white"/>
                </a:solidFill>
              </a:rPr>
              <a:t> for </a:t>
            </a:r>
            <a:r>
              <a:rPr lang="en-US" sz="3600" b="1" dirty="0">
                <a:solidFill>
                  <a:srgbClr val="FFFF00"/>
                </a:solidFill>
              </a:rPr>
              <a:t>increased:</a:t>
            </a:r>
          </a:p>
          <a:p>
            <a:pPr algn="just"/>
            <a:endParaRPr lang="en-US" sz="3200" b="1" dirty="0">
              <a:solidFill>
                <a:srgbClr val="FFFF00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FF00"/>
                </a:solidFill>
              </a:rPr>
              <a:t>Analytical </a:t>
            </a:r>
            <a:r>
              <a:rPr lang="en-US" sz="3600" b="1" dirty="0">
                <a:solidFill>
                  <a:srgbClr val="FFFF00"/>
                </a:solidFill>
              </a:rPr>
              <a:t>sensitivity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endParaRPr lang="en-US" sz="3600" dirty="0">
              <a:solidFill>
                <a:prstClr val="white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C000"/>
                </a:solidFill>
              </a:rPr>
              <a:t>Specificity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92D050"/>
                </a:solidFill>
              </a:rPr>
              <a:t>Decreased </a:t>
            </a:r>
            <a:r>
              <a:rPr lang="en-US" sz="3600" b="1" dirty="0">
                <a:solidFill>
                  <a:srgbClr val="92D050"/>
                </a:solidFill>
              </a:rPr>
              <a:t>cost</a:t>
            </a:r>
            <a:endParaRPr lang="it-IT" sz="3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980728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prstClr val="white"/>
                </a:solidFill>
              </a:rPr>
              <a:t>Clinical </a:t>
            </a:r>
            <a:r>
              <a:rPr lang="en-US" sz="2400" dirty="0">
                <a:solidFill>
                  <a:prstClr val="white"/>
                </a:solidFill>
              </a:rPr>
              <a:t>laboratories are facing </a:t>
            </a:r>
            <a:r>
              <a:rPr lang="en-US" sz="2400" b="1" dirty="0">
                <a:solidFill>
                  <a:srgbClr val="FFFF00"/>
                </a:solidFill>
              </a:rPr>
              <a:t>SERIOUS FINANCIAL </a:t>
            </a:r>
            <a:r>
              <a:rPr lang="en-US" sz="2400" dirty="0">
                <a:solidFill>
                  <a:prstClr val="white"/>
                </a:solidFill>
              </a:rPr>
              <a:t>and </a:t>
            </a:r>
            <a:r>
              <a:rPr lang="en-US" sz="2400" b="1" dirty="0">
                <a:solidFill>
                  <a:srgbClr val="FFFF00"/>
                </a:solidFill>
              </a:rPr>
              <a:t>PRACTICAL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CHALLENGES </a:t>
            </a:r>
            <a:r>
              <a:rPr lang="en-US" sz="2400" dirty="0">
                <a:solidFill>
                  <a:prstClr val="white"/>
                </a:solidFill>
              </a:rPr>
              <a:t>associated </a:t>
            </a:r>
            <a:r>
              <a:rPr lang="en-US" sz="2400" dirty="0">
                <a:solidFill>
                  <a:prstClr val="white"/>
                </a:solidFill>
              </a:rPr>
              <a:t>with:</a:t>
            </a:r>
          </a:p>
          <a:p>
            <a:pPr algn="ctr"/>
            <a:endParaRPr lang="en-US" sz="1600" dirty="0">
              <a:solidFill>
                <a:prstClr val="white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rgbClr val="FFFF00"/>
                </a:solidFill>
              </a:rPr>
              <a:t>Development</a:t>
            </a:r>
            <a:r>
              <a:rPr lang="en-US" sz="3000" dirty="0">
                <a:solidFill>
                  <a:prstClr val="white"/>
                </a:solidFill>
              </a:rPr>
              <a:t> </a:t>
            </a:r>
            <a:r>
              <a:rPr lang="en-US" sz="3000" dirty="0">
                <a:solidFill>
                  <a:prstClr val="white"/>
                </a:solidFill>
              </a:rPr>
              <a:t>and </a:t>
            </a:r>
            <a:r>
              <a:rPr lang="en-US" sz="3000" b="1" dirty="0">
                <a:solidFill>
                  <a:srgbClr val="FFFF00"/>
                </a:solidFill>
              </a:rPr>
              <a:t>validation </a:t>
            </a:r>
            <a:r>
              <a:rPr lang="en-US" sz="3000" dirty="0">
                <a:solidFill>
                  <a:prstClr val="white"/>
                </a:solidFill>
              </a:rPr>
              <a:t>of </a:t>
            </a:r>
            <a:r>
              <a:rPr lang="en-US" sz="3000" dirty="0">
                <a:solidFill>
                  <a:prstClr val="white"/>
                </a:solidFill>
              </a:rPr>
              <a:t>different </a:t>
            </a:r>
            <a:r>
              <a:rPr lang="en-US" sz="3000" b="1" dirty="0">
                <a:solidFill>
                  <a:srgbClr val="66FFFF"/>
                </a:solidFill>
              </a:rPr>
              <a:t>disease-focused panels </a:t>
            </a:r>
            <a:r>
              <a:rPr lang="en-US" sz="3000" dirty="0">
                <a:solidFill>
                  <a:prstClr val="white"/>
                </a:solidFill>
              </a:rPr>
              <a:t>according to the </a:t>
            </a:r>
            <a:r>
              <a:rPr lang="en-US" sz="3000" dirty="0">
                <a:solidFill>
                  <a:prstClr val="white"/>
                </a:solidFill>
              </a:rPr>
              <a:t>American College </a:t>
            </a:r>
            <a:r>
              <a:rPr lang="en-US" sz="3000" dirty="0">
                <a:solidFill>
                  <a:prstClr val="white"/>
                </a:solidFill>
              </a:rPr>
              <a:t>of Medical Genetics and Genomics (ACMG</a:t>
            </a:r>
            <a:r>
              <a:rPr lang="en-US" sz="3000" dirty="0">
                <a:solidFill>
                  <a:prstClr val="white"/>
                </a:solidFill>
              </a:rPr>
              <a:t>) guidelines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prstClr val="white"/>
                </a:solidFill>
              </a:rPr>
              <a:t> </a:t>
            </a:r>
            <a:r>
              <a:rPr lang="en-US" sz="3000" b="1" dirty="0">
                <a:solidFill>
                  <a:srgbClr val="FFFF00"/>
                </a:solidFill>
              </a:rPr>
              <a:t>Limited </a:t>
            </a:r>
            <a:r>
              <a:rPr lang="en-US" sz="3000" b="1" dirty="0">
                <a:solidFill>
                  <a:srgbClr val="FFFF00"/>
                </a:solidFill>
              </a:rPr>
              <a:t>number of clinical specimens </a:t>
            </a:r>
            <a:r>
              <a:rPr lang="en-US" sz="3000" dirty="0">
                <a:solidFill>
                  <a:prstClr val="white"/>
                </a:solidFill>
              </a:rPr>
              <a:t>required for </a:t>
            </a:r>
            <a:r>
              <a:rPr lang="en-US" sz="3000" b="1" dirty="0">
                <a:solidFill>
                  <a:srgbClr val="FFFF00"/>
                </a:solidFill>
              </a:rPr>
              <a:t>clinical testing </a:t>
            </a:r>
            <a:r>
              <a:rPr lang="en-US" sz="3000" dirty="0">
                <a:solidFill>
                  <a:prstClr val="white"/>
                </a:solidFill>
              </a:rPr>
              <a:t>for any given disease at any </a:t>
            </a:r>
            <a:r>
              <a:rPr lang="en-US" sz="3000" dirty="0">
                <a:solidFill>
                  <a:prstClr val="white"/>
                </a:solidFill>
              </a:rPr>
              <a:t>given  </a:t>
            </a:r>
          </a:p>
          <a:p>
            <a:pPr algn="just"/>
            <a:r>
              <a:rPr lang="en-US" sz="3000" dirty="0">
                <a:solidFill>
                  <a:prstClr val="white"/>
                </a:solidFill>
              </a:rPr>
              <a:t> </a:t>
            </a:r>
            <a:r>
              <a:rPr lang="en-US" sz="3000" dirty="0">
                <a:solidFill>
                  <a:prstClr val="white"/>
                </a:solidFill>
              </a:rPr>
              <a:t>      time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prstClr val="white"/>
                </a:solidFill>
              </a:rPr>
              <a:t> the </a:t>
            </a:r>
            <a:r>
              <a:rPr lang="en-US" sz="3000" b="1" dirty="0">
                <a:solidFill>
                  <a:srgbClr val="FFFF00"/>
                </a:solidFill>
              </a:rPr>
              <a:t>requirement to constantly update </a:t>
            </a:r>
            <a:r>
              <a:rPr lang="en-US" sz="3000" dirty="0">
                <a:solidFill>
                  <a:prstClr val="white"/>
                </a:solidFill>
              </a:rPr>
              <a:t>the content </a:t>
            </a:r>
            <a:r>
              <a:rPr lang="en-US" sz="3000" dirty="0">
                <a:solidFill>
                  <a:prstClr val="white"/>
                </a:solidFill>
              </a:rPr>
              <a:t>of </a:t>
            </a:r>
            <a:r>
              <a:rPr lang="it-IT" sz="3000" dirty="0" err="1">
                <a:solidFill>
                  <a:prstClr val="white"/>
                </a:solidFill>
              </a:rPr>
              <a:t>existing</a:t>
            </a:r>
            <a:r>
              <a:rPr lang="it-IT" sz="3000" dirty="0">
                <a:solidFill>
                  <a:prstClr val="white"/>
                </a:solidFill>
              </a:rPr>
              <a:t> </a:t>
            </a:r>
            <a:r>
              <a:rPr lang="it-IT" sz="3000" dirty="0" err="1">
                <a:solidFill>
                  <a:prstClr val="white"/>
                </a:solidFill>
              </a:rPr>
              <a:t>panels</a:t>
            </a:r>
            <a:endParaRPr lang="it-IT" sz="3000" dirty="0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15616" y="235193"/>
            <a:ext cx="6552728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prstClr val="black"/>
                </a:solidFill>
              </a:rPr>
              <a:t>Comprehensive </a:t>
            </a:r>
            <a:r>
              <a:rPr lang="it-IT" sz="3600" b="1" dirty="0" err="1">
                <a:solidFill>
                  <a:prstClr val="black"/>
                </a:solidFill>
              </a:rPr>
              <a:t>Panels</a:t>
            </a:r>
            <a:r>
              <a:rPr lang="it-IT" sz="3600" b="1" dirty="0">
                <a:solidFill>
                  <a:prstClr val="black"/>
                </a:solidFill>
              </a:rPr>
              <a:t>: ISSUES</a:t>
            </a:r>
            <a:endParaRPr lang="it-IT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 err="1" smtClean="0"/>
              <a:t>Improvements</a:t>
            </a:r>
            <a:r>
              <a:rPr lang="it-IT" dirty="0" smtClean="0"/>
              <a:t> </a:t>
            </a:r>
            <a:r>
              <a:rPr lang="it-IT" dirty="0" err="1" smtClean="0"/>
              <a:t>linked</a:t>
            </a:r>
            <a:r>
              <a:rPr lang="it-IT" dirty="0" smtClean="0"/>
              <a:t> to NGS </a:t>
            </a:r>
            <a:br>
              <a:rPr lang="it-IT" dirty="0" smtClean="0"/>
            </a:br>
            <a:r>
              <a:rPr lang="it-IT" dirty="0" smtClean="0"/>
              <a:t>(SGS </a:t>
            </a:r>
            <a:r>
              <a:rPr lang="it-IT" i="1" dirty="0" smtClean="0"/>
              <a:t>and</a:t>
            </a:r>
            <a:r>
              <a:rPr lang="it-IT" dirty="0" smtClean="0"/>
              <a:t> TGS)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611560" y="1772816"/>
            <a:ext cx="828092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</a:rPr>
              <a:t>The </a:t>
            </a:r>
            <a:r>
              <a:rPr lang="en-US" sz="2800" b="1" dirty="0">
                <a:solidFill>
                  <a:prstClr val="black"/>
                </a:solidFill>
              </a:rPr>
              <a:t>specific strategy </a:t>
            </a:r>
            <a:r>
              <a:rPr lang="en-US" sz="2800" dirty="0">
                <a:solidFill>
                  <a:prstClr val="black"/>
                </a:solidFill>
              </a:rPr>
              <a:t>employed by </a:t>
            </a:r>
            <a:r>
              <a:rPr lang="en-US" sz="2800" b="1" dirty="0">
                <a:solidFill>
                  <a:prstClr val="black"/>
                </a:solidFill>
              </a:rPr>
              <a:t>each </a:t>
            </a:r>
            <a:r>
              <a:rPr lang="en-US" sz="2800" b="1" dirty="0">
                <a:solidFill>
                  <a:prstClr val="black"/>
                </a:solidFill>
              </a:rPr>
              <a:t>platform </a:t>
            </a:r>
            <a:r>
              <a:rPr lang="en-US" sz="2800" dirty="0">
                <a:solidFill>
                  <a:prstClr val="black"/>
                </a:solidFill>
              </a:rPr>
              <a:t>determines the:</a:t>
            </a:r>
          </a:p>
          <a:p>
            <a:pPr algn="just"/>
            <a:endParaRPr lang="en-US" sz="2800" dirty="0">
              <a:solidFill>
                <a:prstClr val="black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3600" b="1" dirty="0">
                <a:solidFill>
                  <a:prstClr val="black"/>
                </a:solidFill>
              </a:rPr>
              <a:t>QUALITY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1F497D"/>
                </a:solidFill>
              </a:rPr>
              <a:t> QUANTITY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prstClr val="black"/>
                </a:solidFill>
              </a:rPr>
              <a:t> and </a:t>
            </a:r>
            <a:r>
              <a:rPr lang="en-US" sz="3600" b="1" dirty="0">
                <a:solidFill>
                  <a:srgbClr val="FF0000"/>
                </a:solidFill>
              </a:rPr>
              <a:t>BIASES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</a:endParaRPr>
          </a:p>
          <a:p>
            <a:pPr algn="just"/>
            <a:r>
              <a:rPr lang="en-US" sz="3200" dirty="0">
                <a:solidFill>
                  <a:prstClr val="black"/>
                </a:solidFill>
              </a:rPr>
              <a:t>of </a:t>
            </a:r>
            <a:r>
              <a:rPr lang="en-US" sz="3200" dirty="0">
                <a:solidFill>
                  <a:prstClr val="black"/>
                </a:solidFill>
              </a:rPr>
              <a:t>the </a:t>
            </a:r>
            <a:r>
              <a:rPr lang="en-US" sz="3200" b="1" u="sng" dirty="0">
                <a:solidFill>
                  <a:prstClr val="black"/>
                </a:solidFill>
              </a:rPr>
              <a:t>resulting sequence </a:t>
            </a:r>
            <a:r>
              <a:rPr lang="en-US" sz="3200" b="1" u="sng" dirty="0">
                <a:solidFill>
                  <a:prstClr val="black"/>
                </a:solidFill>
              </a:rPr>
              <a:t>data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and the </a:t>
            </a:r>
            <a:r>
              <a:rPr lang="en-US" sz="3200" b="1" dirty="0">
                <a:solidFill>
                  <a:srgbClr val="FF0000"/>
                </a:solidFill>
              </a:rPr>
              <a:t>platform’s usefulness for </a:t>
            </a:r>
            <a:r>
              <a:rPr lang="en-US" sz="3200" b="1" dirty="0">
                <a:solidFill>
                  <a:srgbClr val="FF0000"/>
                </a:solidFill>
              </a:rPr>
              <a:t>particular </a:t>
            </a:r>
            <a:r>
              <a:rPr lang="it-IT" sz="3200" b="1" dirty="0" err="1">
                <a:solidFill>
                  <a:srgbClr val="FF0000"/>
                </a:solidFill>
              </a:rPr>
              <a:t>application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6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FF00"/>
                </a:solidFill>
              </a:rPr>
              <a:t>Advantages</a:t>
            </a:r>
            <a:r>
              <a:rPr lang="it-IT" dirty="0" smtClean="0">
                <a:solidFill>
                  <a:srgbClr val="FFFF00"/>
                </a:solidFill>
              </a:rPr>
              <a:t> for </a:t>
            </a:r>
            <a:r>
              <a:rPr lang="it-IT" dirty="0" err="1" smtClean="0">
                <a:solidFill>
                  <a:srgbClr val="FFFF00"/>
                </a:solidFill>
              </a:rPr>
              <a:t>Physicians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483768" y="1484784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prstClr val="white"/>
                </a:solidFill>
              </a:rPr>
              <a:t>Request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testing using a specific disease </a:t>
            </a:r>
            <a:r>
              <a:rPr lang="en-US" sz="3200" b="1" dirty="0">
                <a:solidFill>
                  <a:srgbClr val="FFFF00"/>
                </a:solidFill>
              </a:rPr>
              <a:t>focused sub-panel </a:t>
            </a:r>
            <a:r>
              <a:rPr lang="en-US" sz="3200" dirty="0">
                <a:solidFill>
                  <a:prstClr val="white"/>
                </a:solidFill>
              </a:rPr>
              <a:t>that is </a:t>
            </a:r>
            <a:r>
              <a:rPr lang="en-US" sz="3200" b="1" dirty="0">
                <a:solidFill>
                  <a:srgbClr val="FFFF00"/>
                </a:solidFill>
              </a:rPr>
              <a:t>relevant to the patient’s </a:t>
            </a:r>
            <a:r>
              <a:rPr lang="en-US" sz="3200" b="1" dirty="0">
                <a:solidFill>
                  <a:srgbClr val="FFFF00"/>
                </a:solidFill>
              </a:rPr>
              <a:t>phenotype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1958775" cy="146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3" y="3789040"/>
            <a:ext cx="1943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483768" y="4086477"/>
            <a:ext cx="5976664" cy="213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white"/>
                </a:solidFill>
              </a:rPr>
              <a:t>ADDITIONAL ANALYSIS COULD BE REQUESTED </a:t>
            </a:r>
            <a:r>
              <a:rPr lang="en-US" sz="3200" b="1" dirty="0">
                <a:solidFill>
                  <a:srgbClr val="FFFF00"/>
                </a:solidFill>
              </a:rPr>
              <a:t>USING THE FULL PANEL</a:t>
            </a:r>
            <a:r>
              <a:rPr lang="en-US" sz="2800" dirty="0">
                <a:solidFill>
                  <a:prstClr val="white"/>
                </a:solidFill>
              </a:rPr>
              <a:t>, </a:t>
            </a:r>
            <a:r>
              <a:rPr lang="en-US" sz="3200" b="1" dirty="0">
                <a:solidFill>
                  <a:srgbClr val="FFFF00"/>
                </a:solidFill>
              </a:rPr>
              <a:t>IF </a:t>
            </a:r>
            <a:r>
              <a:rPr lang="en-US" sz="3200" b="1" u="sng" dirty="0">
                <a:solidFill>
                  <a:srgbClr val="FFFF00"/>
                </a:solidFill>
              </a:rPr>
              <a:t>CLINICALLY INDICATED</a:t>
            </a:r>
            <a:endParaRPr lang="it-IT" sz="3200" b="1" u="sng" dirty="0">
              <a:solidFill>
                <a:srgbClr val="FFFF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7544" y="5589240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LEVEL</a:t>
            </a:r>
            <a:endParaRPr lang="it-IT" sz="3200" b="1" dirty="0">
              <a:solidFill>
                <a:srgbClr val="FF0000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4716016" y="3026428"/>
            <a:ext cx="1174428" cy="1050644"/>
            <a:chOff x="4716016" y="3026428"/>
            <a:chExt cx="1174428" cy="105064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026428"/>
              <a:ext cx="1174428" cy="92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ccia in giù 6"/>
            <p:cNvSpPr/>
            <p:nvPr/>
          </p:nvSpPr>
          <p:spPr>
            <a:xfrm>
              <a:off x="5472100" y="3645024"/>
              <a:ext cx="418344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3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1772816"/>
            <a:ext cx="8352928" cy="369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prstClr val="white"/>
                </a:solidFill>
              </a:rPr>
              <a:t>Includes </a:t>
            </a:r>
            <a:r>
              <a:rPr lang="en-US" sz="4000" b="1" dirty="0">
                <a:solidFill>
                  <a:srgbClr val="FFC000"/>
                </a:solidFill>
              </a:rPr>
              <a:t>&gt; 60 well </a:t>
            </a:r>
            <a:r>
              <a:rPr lang="en-US" sz="4000" dirty="0">
                <a:solidFill>
                  <a:prstClr val="white"/>
                </a:solidFill>
              </a:rPr>
              <a:t>established </a:t>
            </a:r>
            <a:r>
              <a:rPr lang="en-US" sz="4000" b="1" dirty="0">
                <a:solidFill>
                  <a:srgbClr val="FFC000"/>
                </a:solidFill>
              </a:rPr>
              <a:t>sub-panels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prstClr val="white"/>
                </a:solidFill>
              </a:rPr>
              <a:t> </a:t>
            </a:r>
            <a:r>
              <a:rPr lang="en-US" sz="4000" dirty="0">
                <a:solidFill>
                  <a:prstClr val="white"/>
                </a:solidFill>
              </a:rPr>
              <a:t>Covers </a:t>
            </a:r>
            <a:r>
              <a:rPr lang="en-US" sz="4000" b="1" dirty="0">
                <a:solidFill>
                  <a:srgbClr val="FFC000"/>
                </a:solidFill>
              </a:rPr>
              <a:t>4813 genes </a:t>
            </a:r>
            <a:r>
              <a:rPr lang="en-US" sz="4000" dirty="0">
                <a:solidFill>
                  <a:prstClr val="white"/>
                </a:solidFill>
              </a:rPr>
              <a:t>having </a:t>
            </a:r>
            <a:r>
              <a:rPr lang="en-US" sz="4000" dirty="0">
                <a:solidFill>
                  <a:prstClr val="white"/>
                </a:solidFill>
              </a:rPr>
              <a:t>known association </a:t>
            </a:r>
            <a:r>
              <a:rPr lang="en-US" sz="4000" dirty="0">
                <a:solidFill>
                  <a:prstClr val="white"/>
                </a:solidFill>
              </a:rPr>
              <a:t>with </a:t>
            </a:r>
            <a:r>
              <a:rPr lang="en-US" sz="4000" b="1" dirty="0">
                <a:solidFill>
                  <a:srgbClr val="FFC000"/>
                </a:solidFill>
              </a:rPr>
              <a:t>clinical </a:t>
            </a:r>
            <a:r>
              <a:rPr lang="en-US" sz="4000" b="1" dirty="0">
                <a:solidFill>
                  <a:srgbClr val="FFC000"/>
                </a:solidFill>
              </a:rPr>
              <a:t>phenotypes</a:t>
            </a:r>
            <a:endParaRPr lang="it-IT" sz="4000" b="1" dirty="0">
              <a:solidFill>
                <a:srgbClr val="FFC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43608" y="332656"/>
            <a:ext cx="7272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66FFFF"/>
                </a:solidFill>
              </a:rPr>
              <a:t>Illumina’s </a:t>
            </a:r>
            <a:r>
              <a:rPr lang="en-US" sz="4400" dirty="0" err="1">
                <a:solidFill>
                  <a:srgbClr val="66FFFF"/>
                </a:solidFill>
              </a:rPr>
              <a:t>TruSight</a:t>
            </a:r>
            <a:r>
              <a:rPr lang="en-US" sz="4400" dirty="0">
                <a:solidFill>
                  <a:srgbClr val="66FFFF"/>
                </a:solidFill>
              </a:rPr>
              <a:t> </a:t>
            </a:r>
            <a:r>
              <a:rPr lang="en-US" sz="4400" dirty="0">
                <a:solidFill>
                  <a:srgbClr val="66FFFF"/>
                </a:solidFill>
              </a:rPr>
              <a:t>One</a:t>
            </a:r>
            <a:r>
              <a:rPr lang="en-US" sz="4400" dirty="0">
                <a:solidFill>
                  <a:srgbClr val="FFFF00"/>
                </a:solidFill>
              </a:rPr>
              <a:t>:  comprehensive panel 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30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758" y="908720"/>
            <a:ext cx="878472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white"/>
                </a:solidFill>
              </a:rPr>
              <a:t>All </a:t>
            </a:r>
            <a:r>
              <a:rPr lang="en-US" sz="2800" b="1" dirty="0" err="1">
                <a:solidFill>
                  <a:srgbClr val="FFFF00"/>
                </a:solidFill>
              </a:rPr>
              <a:t>exonic</a:t>
            </a:r>
            <a:r>
              <a:rPr lang="en-US" sz="2800" b="1" dirty="0">
                <a:solidFill>
                  <a:srgbClr val="FFFF00"/>
                </a:solidFill>
              </a:rPr>
              <a:t> regions </a:t>
            </a:r>
            <a:r>
              <a:rPr lang="en-US" sz="2800" dirty="0">
                <a:solidFill>
                  <a:prstClr val="white"/>
                </a:solidFill>
              </a:rPr>
              <a:t>harboring </a:t>
            </a:r>
            <a:r>
              <a:rPr lang="it-IT" sz="2800" dirty="0" err="1">
                <a:solidFill>
                  <a:prstClr val="white"/>
                </a:solidFill>
              </a:rPr>
              <a:t>disease-causing</a:t>
            </a:r>
            <a:r>
              <a:rPr lang="it-IT" sz="2800" dirty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mutations </a:t>
            </a:r>
            <a:r>
              <a:rPr lang="en-US" sz="2800" dirty="0">
                <a:solidFill>
                  <a:prstClr val="white"/>
                </a:solidFill>
              </a:rPr>
              <a:t>identified </a:t>
            </a:r>
            <a:r>
              <a:rPr lang="en-US" sz="2800" b="1" u="sng" dirty="0">
                <a:solidFill>
                  <a:srgbClr val="66FFFF"/>
                </a:solidFill>
              </a:rPr>
              <a:t>based on information in the</a:t>
            </a:r>
            <a:endParaRPr lang="en-US" b="1" u="sng" dirty="0">
              <a:solidFill>
                <a:srgbClr val="66FFFF"/>
              </a:solidFill>
            </a:endParaRPr>
          </a:p>
          <a:p>
            <a:pPr algn="just"/>
            <a:endParaRPr lang="en-US" dirty="0">
              <a:solidFill>
                <a:prstClr val="white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FF00"/>
                </a:solidFill>
              </a:rPr>
              <a:t>Human </a:t>
            </a:r>
            <a:r>
              <a:rPr lang="en-US" sz="2800" b="1" dirty="0">
                <a:solidFill>
                  <a:srgbClr val="FFFF00"/>
                </a:solidFill>
              </a:rPr>
              <a:t>Gene Mutation Database </a:t>
            </a:r>
            <a:r>
              <a:rPr lang="en-US" sz="2800" dirty="0">
                <a:solidFill>
                  <a:prstClr val="white"/>
                </a:solidFill>
              </a:rPr>
              <a:t>(HGMD Professional</a:t>
            </a:r>
            <a:r>
              <a:rPr lang="en-US" sz="2800" dirty="0">
                <a:solidFill>
                  <a:prstClr val="white"/>
                </a:solidFill>
              </a:rPr>
              <a:t>) </a:t>
            </a:r>
            <a:r>
              <a:rPr lang="it-IT" sz="2800" dirty="0">
                <a:solidFill>
                  <a:prstClr val="white"/>
                </a:solidFill>
              </a:rPr>
              <a:t>Online </a:t>
            </a:r>
            <a:r>
              <a:rPr lang="it-IT" sz="2800" dirty="0" err="1">
                <a:solidFill>
                  <a:prstClr val="white"/>
                </a:solidFill>
              </a:rPr>
              <a:t>Mendelian</a:t>
            </a:r>
            <a:r>
              <a:rPr lang="it-IT" sz="2800" dirty="0">
                <a:solidFill>
                  <a:prstClr val="white"/>
                </a:solidFill>
              </a:rPr>
              <a:t> </a:t>
            </a:r>
            <a:r>
              <a:rPr lang="it-IT" sz="2800" dirty="0" err="1">
                <a:solidFill>
                  <a:prstClr val="white"/>
                </a:solidFill>
              </a:rPr>
              <a:t>Inheritance</a:t>
            </a:r>
            <a:r>
              <a:rPr lang="it-IT" sz="2800" dirty="0">
                <a:solidFill>
                  <a:prstClr val="white"/>
                </a:solidFill>
              </a:rPr>
              <a:t> in Man (OMIM) </a:t>
            </a:r>
            <a:r>
              <a:rPr lang="it-IT" sz="2800" dirty="0" err="1">
                <a:solidFill>
                  <a:prstClr val="white"/>
                </a:solidFill>
              </a:rPr>
              <a:t>catalog</a:t>
            </a:r>
            <a:r>
              <a:rPr lang="it-IT" sz="2800" dirty="0">
                <a:solidFill>
                  <a:prstClr val="white"/>
                </a:solidFill>
              </a:rPr>
              <a:t>, </a:t>
            </a:r>
            <a:r>
              <a:rPr lang="it-IT" sz="2800" dirty="0" err="1">
                <a:solidFill>
                  <a:prstClr val="white"/>
                </a:solidFill>
              </a:rPr>
              <a:t>GeneTests</a:t>
            </a:r>
            <a:r>
              <a:rPr lang="it-IT" sz="2800" dirty="0">
                <a:solidFill>
                  <a:prstClr val="white"/>
                </a:solidFill>
              </a:rPr>
              <a:t>.</a:t>
            </a:r>
            <a:r>
              <a:rPr lang="en-US" sz="2800" dirty="0">
                <a:solidFill>
                  <a:prstClr val="white"/>
                </a:solidFill>
              </a:rPr>
              <a:t>org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white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</a:rPr>
              <a:t>Other </a:t>
            </a:r>
            <a:r>
              <a:rPr lang="en-US" sz="2800" b="1" dirty="0">
                <a:solidFill>
                  <a:srgbClr val="FFFF00"/>
                </a:solidFill>
              </a:rPr>
              <a:t>commercially available </a:t>
            </a:r>
            <a:r>
              <a:rPr lang="en-US" sz="2800" b="1" dirty="0">
                <a:solidFill>
                  <a:srgbClr val="FFFF00"/>
                </a:solidFill>
              </a:rPr>
              <a:t>sequencing panels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1600" dirty="0">
              <a:solidFill>
                <a:prstClr val="white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</a:rPr>
              <a:t>Thus</a:t>
            </a:r>
            <a:r>
              <a:rPr lang="en-US" sz="2800" dirty="0">
                <a:solidFill>
                  <a:prstClr val="white"/>
                </a:solidFill>
              </a:rPr>
              <a:t>, </a:t>
            </a:r>
            <a:r>
              <a:rPr lang="en-US" sz="2800" b="1" dirty="0">
                <a:solidFill>
                  <a:srgbClr val="FFFF00"/>
                </a:solidFill>
              </a:rPr>
              <a:t>this comprehensive </a:t>
            </a:r>
            <a:r>
              <a:rPr lang="en-US" sz="2800" dirty="0">
                <a:solidFill>
                  <a:srgbClr val="FFFF00"/>
                </a:solidFill>
              </a:rPr>
              <a:t>panel </a:t>
            </a:r>
            <a:r>
              <a:rPr lang="en-US" sz="2800" b="1" dirty="0">
                <a:solidFill>
                  <a:srgbClr val="FFFF00"/>
                </a:solidFill>
              </a:rPr>
              <a:t>analyzes all </a:t>
            </a:r>
            <a:r>
              <a:rPr lang="en-US" sz="2800" b="1" dirty="0">
                <a:solidFill>
                  <a:srgbClr val="FFFF00"/>
                </a:solidFill>
              </a:rPr>
              <a:t>genes</a:t>
            </a:r>
            <a:r>
              <a:rPr lang="en-US" sz="2800" dirty="0">
                <a:solidFill>
                  <a:prstClr val="white"/>
                </a:solidFill>
              </a:rPr>
              <a:t>       currently </a:t>
            </a:r>
            <a:r>
              <a:rPr lang="en-US" sz="2800" b="1" dirty="0">
                <a:solidFill>
                  <a:srgbClr val="FFFF00"/>
                </a:solidFill>
              </a:rPr>
              <a:t>reviewed in clinical research settings</a:t>
            </a:r>
            <a:r>
              <a:rPr lang="en-US" sz="2800" dirty="0">
                <a:solidFill>
                  <a:prstClr val="white"/>
                </a:solidFill>
              </a:rPr>
              <a:t>, and </a:t>
            </a:r>
            <a:r>
              <a:rPr lang="en-US" sz="2800" dirty="0">
                <a:solidFill>
                  <a:prstClr val="white"/>
                </a:solidFill>
              </a:rPr>
              <a:t>       could be used </a:t>
            </a:r>
            <a:r>
              <a:rPr lang="en-US" sz="2800" dirty="0">
                <a:solidFill>
                  <a:prstClr val="white"/>
                </a:solidFill>
              </a:rPr>
              <a:t>for any disease focused sub-panel </a:t>
            </a:r>
            <a:r>
              <a:rPr lang="en-US" sz="2800" dirty="0">
                <a:solidFill>
                  <a:prstClr val="white"/>
                </a:solidFill>
              </a:rPr>
              <a:t>     testing   after being completely </a:t>
            </a:r>
            <a:r>
              <a:rPr lang="en-US" sz="2800" b="1" dirty="0">
                <a:solidFill>
                  <a:srgbClr val="FFFF00"/>
                </a:solidFill>
              </a:rPr>
              <a:t>validated in the clinical 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  <a:p>
            <a:pPr algn="just"/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     laboratory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Illumina’s </a:t>
            </a:r>
            <a:r>
              <a:rPr lang="en-US" sz="3600" b="1" dirty="0" err="1">
                <a:solidFill>
                  <a:prstClr val="black"/>
                </a:solidFill>
              </a:rPr>
              <a:t>TruSight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>
                <a:solidFill>
                  <a:prstClr val="black"/>
                </a:solidFill>
              </a:rPr>
              <a:t>One:  comprehensive panel </a:t>
            </a:r>
            <a:endParaRPr lang="it-IT" sz="3600" b="1" dirty="0">
              <a:solidFill>
                <a:prstClr val="black"/>
              </a:solidFill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6372200" y="1700808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11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3800" y="116632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WES vs WGS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3528" y="1124744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FFCC66"/>
                </a:solidFill>
              </a:rPr>
              <a:t>WES an ideal </a:t>
            </a:r>
            <a:r>
              <a:rPr lang="en-US" sz="2800" b="1" dirty="0">
                <a:solidFill>
                  <a:srgbClr val="FFCC66"/>
                </a:solidFill>
              </a:rPr>
              <a:t>tool </a:t>
            </a:r>
            <a:r>
              <a:rPr lang="en-US" sz="2800" dirty="0">
                <a:solidFill>
                  <a:prstClr val="white">
                    <a:lumMod val="95000"/>
                  </a:prstClr>
                </a:solidFill>
              </a:rPr>
              <a:t>for testing the </a:t>
            </a:r>
            <a:r>
              <a:rPr lang="en-US" sz="2800" dirty="0">
                <a:solidFill>
                  <a:prstClr val="white">
                    <a:lumMod val="95000"/>
                  </a:prstClr>
                </a:solidFill>
              </a:rPr>
              <a:t>pts with: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undiagnosed </a:t>
            </a:r>
            <a:r>
              <a:rPr lang="en-US" sz="2800" b="1" dirty="0">
                <a:solidFill>
                  <a:srgbClr val="FFFF00"/>
                </a:solidFill>
              </a:rPr>
              <a:t>diseases </a:t>
            </a:r>
            <a:r>
              <a:rPr lang="en-US" sz="2800" dirty="0">
                <a:solidFill>
                  <a:prstClr val="white">
                    <a:lumMod val="95000"/>
                  </a:prstClr>
                </a:solidFill>
              </a:rPr>
              <a:t>of </a:t>
            </a:r>
            <a:r>
              <a:rPr lang="en-US" sz="2800" dirty="0">
                <a:solidFill>
                  <a:prstClr val="white">
                    <a:lumMod val="95000"/>
                  </a:prstClr>
                </a:solidFill>
              </a:rPr>
              <a:t>suspected hereditary origin for possible elucidation of </a:t>
            </a:r>
            <a:r>
              <a:rPr lang="en-US" sz="2800" dirty="0">
                <a:solidFill>
                  <a:prstClr val="white">
                    <a:lumMod val="95000"/>
                  </a:prstClr>
                </a:solidFill>
              </a:rPr>
              <a:t>a cause </a:t>
            </a:r>
            <a:r>
              <a:rPr lang="en-US" sz="2800" dirty="0">
                <a:solidFill>
                  <a:prstClr val="white">
                    <a:lumMod val="95000"/>
                  </a:prstClr>
                </a:solidFill>
              </a:rPr>
              <a:t>of the disease.</a:t>
            </a:r>
            <a:endParaRPr lang="it-IT" sz="28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3528" y="350100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prstClr val="white"/>
                </a:solidFill>
              </a:rPr>
              <a:t>Few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academic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institutes </a:t>
            </a:r>
            <a:r>
              <a:rPr lang="en-US" dirty="0">
                <a:solidFill>
                  <a:prstClr val="white"/>
                </a:solidFill>
              </a:rPr>
              <a:t>have already been offering clinical </a:t>
            </a:r>
            <a:r>
              <a:rPr lang="en-US" dirty="0">
                <a:solidFill>
                  <a:prstClr val="white"/>
                </a:solidFill>
              </a:rPr>
              <a:t>WES: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Baylor College of </a:t>
            </a:r>
            <a:r>
              <a:rPr lang="en-US" dirty="0">
                <a:solidFill>
                  <a:prstClr val="white"/>
                </a:solidFill>
              </a:rPr>
              <a:t>Medicine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Washington </a:t>
            </a:r>
            <a:r>
              <a:rPr lang="en-US" dirty="0">
                <a:solidFill>
                  <a:prstClr val="white"/>
                </a:solidFill>
              </a:rPr>
              <a:t>University of </a:t>
            </a:r>
            <a:r>
              <a:rPr lang="en-US" dirty="0">
                <a:solidFill>
                  <a:prstClr val="white"/>
                </a:solidFill>
              </a:rPr>
              <a:t>St. </a:t>
            </a:r>
            <a:r>
              <a:rPr lang="en-US" dirty="0">
                <a:solidFill>
                  <a:prstClr val="white"/>
                </a:solidFill>
              </a:rPr>
              <a:t>Louis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white"/>
                </a:solidFill>
              </a:rPr>
              <a:t> UCLA</a:t>
            </a:r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95536" y="5229200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white"/>
                </a:solidFill>
              </a:rPr>
              <a:t>Emory Genetics Laboratory (EGL</a:t>
            </a:r>
            <a:r>
              <a:rPr lang="en-US" sz="2800" dirty="0">
                <a:solidFill>
                  <a:prstClr val="white"/>
                </a:solidFill>
              </a:rPr>
              <a:t>):  developed </a:t>
            </a:r>
            <a:r>
              <a:rPr lang="en-US" sz="2800" dirty="0">
                <a:solidFill>
                  <a:prstClr val="white"/>
                </a:solidFill>
              </a:rPr>
              <a:t>a new generation of clinical whole exome sequencing test, named </a:t>
            </a:r>
            <a:r>
              <a:rPr lang="en-US" sz="2800" b="1" dirty="0">
                <a:solidFill>
                  <a:srgbClr val="FFFF00"/>
                </a:solidFill>
              </a:rPr>
              <a:t>Medical </a:t>
            </a:r>
            <a:r>
              <a:rPr lang="en-US" sz="2800" b="1" dirty="0" err="1">
                <a:solidFill>
                  <a:srgbClr val="FFFF00"/>
                </a:solidFill>
              </a:rPr>
              <a:t>EmExome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3800" y="44624"/>
            <a:ext cx="8229600" cy="709714"/>
          </a:xfrm>
        </p:spPr>
        <p:txBody>
          <a:bodyPr/>
          <a:lstStyle/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WES vs WGS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1520" y="908720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white"/>
                </a:solidFill>
              </a:rPr>
              <a:t>Emory Genetics Laboratory (EGL</a:t>
            </a:r>
            <a:r>
              <a:rPr lang="en-US" sz="2800" dirty="0">
                <a:solidFill>
                  <a:prstClr val="white"/>
                </a:solidFill>
              </a:rPr>
              <a:t>):  developed </a:t>
            </a:r>
            <a:r>
              <a:rPr lang="en-US" sz="2800" dirty="0">
                <a:solidFill>
                  <a:prstClr val="white"/>
                </a:solidFill>
              </a:rPr>
              <a:t>a new generation of clinical whole exome sequencing test, named </a:t>
            </a:r>
            <a:r>
              <a:rPr lang="en-US" sz="2800" b="1" dirty="0">
                <a:solidFill>
                  <a:srgbClr val="FFFF00"/>
                </a:solidFill>
              </a:rPr>
              <a:t>Medical </a:t>
            </a:r>
            <a:r>
              <a:rPr lang="en-US" sz="2800" b="1" dirty="0" err="1">
                <a:solidFill>
                  <a:srgbClr val="FFFF00"/>
                </a:solidFill>
              </a:rPr>
              <a:t>EmExome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20" y="2617709"/>
            <a:ext cx="856895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&gt;97% coverage </a:t>
            </a:r>
            <a:r>
              <a:rPr lang="en-US" sz="2800" dirty="0">
                <a:solidFill>
                  <a:prstClr val="white"/>
                </a:solidFill>
              </a:rPr>
              <a:t>of </a:t>
            </a:r>
            <a:r>
              <a:rPr lang="en-US" sz="2800" b="1" dirty="0">
                <a:solidFill>
                  <a:srgbClr val="FFFF00"/>
                </a:solidFill>
              </a:rPr>
              <a:t>22,000 </a:t>
            </a:r>
            <a:r>
              <a:rPr lang="en-US" sz="2800" b="1" dirty="0">
                <a:solidFill>
                  <a:srgbClr val="FFFF00"/>
                </a:solidFill>
              </a:rPr>
              <a:t>genes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endParaRPr lang="en-US" sz="28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white"/>
                </a:solidFill>
              </a:rPr>
              <a:t> Mean </a:t>
            </a:r>
            <a:r>
              <a:rPr lang="en-US" sz="2800" dirty="0">
                <a:solidFill>
                  <a:prstClr val="white"/>
                </a:solidFill>
              </a:rPr>
              <a:t>read depth of </a:t>
            </a:r>
            <a:r>
              <a:rPr lang="en-US" sz="2800" b="1" dirty="0">
                <a:solidFill>
                  <a:srgbClr val="FFFF00"/>
                </a:solidFill>
              </a:rPr>
              <a:t>100X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white"/>
                </a:solidFill>
              </a:rPr>
              <a:t>Of </a:t>
            </a:r>
            <a:r>
              <a:rPr lang="en-US" sz="2800" dirty="0">
                <a:solidFill>
                  <a:prstClr val="white"/>
                </a:solidFill>
              </a:rPr>
              <a:t>the </a:t>
            </a:r>
            <a:r>
              <a:rPr lang="en-US" sz="2800" b="1" dirty="0">
                <a:solidFill>
                  <a:srgbClr val="FFFF00"/>
                </a:solidFill>
              </a:rPr>
              <a:t>~</a:t>
            </a:r>
            <a:r>
              <a:rPr lang="en-US" sz="2800" b="1" dirty="0">
                <a:solidFill>
                  <a:srgbClr val="FFFF00"/>
                </a:solidFill>
              </a:rPr>
              <a:t>4600 disease-associated </a:t>
            </a:r>
            <a:r>
              <a:rPr lang="en-US" sz="2800" dirty="0">
                <a:solidFill>
                  <a:prstClr val="white"/>
                </a:solidFill>
              </a:rPr>
              <a:t>genes </a:t>
            </a:r>
            <a:r>
              <a:rPr lang="en-US" sz="2800" dirty="0">
                <a:solidFill>
                  <a:prstClr val="white"/>
                </a:solidFill>
              </a:rPr>
              <a:t>analyzed </a:t>
            </a:r>
            <a:r>
              <a:rPr lang="en-US" sz="2800" b="1" dirty="0">
                <a:solidFill>
                  <a:srgbClr val="66FFFF"/>
                </a:solidFill>
              </a:rPr>
              <a:t>3000 have 100% </a:t>
            </a:r>
            <a:r>
              <a:rPr lang="en-US" sz="2800" b="1" dirty="0">
                <a:solidFill>
                  <a:srgbClr val="66FFFF"/>
                </a:solidFill>
              </a:rPr>
              <a:t>coverage </a:t>
            </a:r>
            <a:r>
              <a:rPr lang="en-US" sz="2800" dirty="0">
                <a:solidFill>
                  <a:prstClr val="white"/>
                </a:solidFill>
              </a:rPr>
              <a:t>(</a:t>
            </a:r>
            <a:r>
              <a:rPr lang="en-US" sz="2800" b="1" dirty="0">
                <a:solidFill>
                  <a:srgbClr val="66FFFF"/>
                </a:solidFill>
              </a:rPr>
              <a:t>20X</a:t>
            </a:r>
            <a:r>
              <a:rPr lang="en-US" sz="2800" dirty="0">
                <a:solidFill>
                  <a:prstClr val="white"/>
                </a:solidFill>
              </a:rPr>
              <a:t>) of all </a:t>
            </a:r>
            <a:r>
              <a:rPr lang="en-US" sz="2800" dirty="0">
                <a:solidFill>
                  <a:prstClr val="white"/>
                </a:solidFill>
              </a:rPr>
              <a:t>exons </a:t>
            </a:r>
            <a:r>
              <a:rPr lang="en-US" sz="2000" dirty="0">
                <a:solidFill>
                  <a:prstClr val="white"/>
                </a:solidFill>
              </a:rPr>
              <a:t>(significantly </a:t>
            </a:r>
            <a:r>
              <a:rPr lang="en-US" sz="2000" dirty="0">
                <a:solidFill>
                  <a:prstClr val="white"/>
                </a:solidFill>
              </a:rPr>
              <a:t>higher </a:t>
            </a:r>
            <a:r>
              <a:rPr lang="en-US" sz="2000" dirty="0">
                <a:solidFill>
                  <a:prstClr val="white"/>
                </a:solidFill>
              </a:rPr>
              <a:t>than other </a:t>
            </a:r>
            <a:r>
              <a:rPr lang="en-US" sz="2000" dirty="0">
                <a:solidFill>
                  <a:prstClr val="white"/>
                </a:solidFill>
              </a:rPr>
              <a:t>commercial whole exome sequencing </a:t>
            </a:r>
            <a:r>
              <a:rPr lang="en-US" sz="2000" dirty="0">
                <a:solidFill>
                  <a:prstClr val="white"/>
                </a:solidFill>
              </a:rPr>
              <a:t>tests)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66FFFF"/>
                </a:solidFill>
              </a:rPr>
              <a:t>sub-panel relevant </a:t>
            </a:r>
            <a:r>
              <a:rPr lang="en-US" sz="3200" dirty="0">
                <a:solidFill>
                  <a:prstClr val="white"/>
                </a:solidFill>
              </a:rPr>
              <a:t>to the patient’s phenotype</a:t>
            </a:r>
            <a:endParaRPr lang="it-IT" sz="3200" dirty="0">
              <a:solidFill>
                <a:prstClr val="white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283968" y="1844824"/>
            <a:ext cx="86409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11560" y="2132856"/>
            <a:ext cx="8208912" cy="25202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 err="1">
                <a:solidFill>
                  <a:prstClr val="black"/>
                </a:solidFill>
              </a:rPr>
              <a:t>But</a:t>
            </a:r>
            <a:r>
              <a:rPr lang="it-IT" sz="4800" dirty="0">
                <a:solidFill>
                  <a:prstClr val="black"/>
                </a:solidFill>
              </a:rPr>
              <a:t>… </a:t>
            </a:r>
            <a:r>
              <a:rPr lang="it-IT" sz="4800" b="1" dirty="0">
                <a:solidFill>
                  <a:prstClr val="black"/>
                </a:solidFill>
              </a:rPr>
              <a:t>non </a:t>
            </a:r>
            <a:r>
              <a:rPr lang="it-IT" sz="4800" b="1" dirty="0" err="1">
                <a:solidFill>
                  <a:prstClr val="black"/>
                </a:solidFill>
              </a:rPr>
              <a:t>still</a:t>
            </a:r>
            <a:r>
              <a:rPr lang="it-IT" sz="4800" b="1" dirty="0">
                <a:solidFill>
                  <a:prstClr val="black"/>
                </a:solidFill>
              </a:rPr>
              <a:t> </a:t>
            </a:r>
            <a:r>
              <a:rPr lang="it-IT" sz="4800" b="1" dirty="0" err="1">
                <a:solidFill>
                  <a:prstClr val="black"/>
                </a:solidFill>
              </a:rPr>
              <a:t>implemetable</a:t>
            </a:r>
            <a:r>
              <a:rPr lang="it-IT" sz="4800" b="1" dirty="0">
                <a:solidFill>
                  <a:prstClr val="black"/>
                </a:solidFill>
              </a:rPr>
              <a:t> in </a:t>
            </a:r>
            <a:r>
              <a:rPr lang="it-IT" sz="4800" b="1" dirty="0" err="1">
                <a:solidFill>
                  <a:prstClr val="black"/>
                </a:solidFill>
              </a:rPr>
              <a:t>clinical</a:t>
            </a:r>
            <a:r>
              <a:rPr lang="it-IT" sz="4800" b="1" dirty="0">
                <a:solidFill>
                  <a:prstClr val="black"/>
                </a:solidFill>
              </a:rPr>
              <a:t> routine</a:t>
            </a:r>
            <a:endParaRPr lang="it-IT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864" y="281308"/>
            <a:ext cx="8229600" cy="645195"/>
          </a:xfrm>
        </p:spPr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WGS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98072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prstClr val="white"/>
                </a:solidFill>
              </a:rPr>
              <a:t>WGS </a:t>
            </a:r>
            <a:r>
              <a:rPr lang="en-US" sz="2400" dirty="0">
                <a:solidFill>
                  <a:prstClr val="white"/>
                </a:solidFill>
              </a:rPr>
              <a:t>represents the </a:t>
            </a:r>
            <a:r>
              <a:rPr lang="en-US" sz="2400" dirty="0">
                <a:solidFill>
                  <a:prstClr val="white"/>
                </a:solidFill>
              </a:rPr>
              <a:t>next step </a:t>
            </a:r>
            <a:r>
              <a:rPr lang="en-US" sz="2400" dirty="0">
                <a:solidFill>
                  <a:prstClr val="white"/>
                </a:solidFill>
              </a:rPr>
              <a:t>in the progression to complete elucidation of the </a:t>
            </a:r>
            <a:r>
              <a:rPr lang="en-US" sz="2400" dirty="0">
                <a:solidFill>
                  <a:srgbClr val="FFFF00"/>
                </a:solidFill>
              </a:rPr>
              <a:t>genomic determinants </a:t>
            </a:r>
            <a:r>
              <a:rPr lang="en-US" sz="2400" dirty="0">
                <a:solidFill>
                  <a:prstClr val="white"/>
                </a:solidFill>
              </a:rPr>
              <a:t>of a patient’s heritable make-up, </a:t>
            </a:r>
            <a:r>
              <a:rPr lang="en-US" sz="2400" dirty="0">
                <a:solidFill>
                  <a:prstClr val="white"/>
                </a:solidFill>
              </a:rPr>
              <a:t>and thus </a:t>
            </a:r>
            <a:r>
              <a:rPr lang="en-US" sz="2400" dirty="0">
                <a:solidFill>
                  <a:prstClr val="white"/>
                </a:solidFill>
              </a:rPr>
              <a:t>is the most </a:t>
            </a:r>
            <a:r>
              <a:rPr lang="en-US" sz="2400" b="1" dirty="0">
                <a:solidFill>
                  <a:srgbClr val="FFFF00"/>
                </a:solidFill>
              </a:rPr>
              <a:t>comprehensive tool for future clinical </a:t>
            </a:r>
            <a:r>
              <a:rPr lang="en-US" sz="2400" b="1" dirty="0">
                <a:solidFill>
                  <a:srgbClr val="FFFF00"/>
                </a:solidFill>
              </a:rPr>
              <a:t>application </a:t>
            </a:r>
          </a:p>
          <a:p>
            <a:pPr algn="just"/>
            <a:endParaRPr lang="en-US" sz="2400" dirty="0">
              <a:solidFill>
                <a:prstClr val="white"/>
              </a:solidFill>
            </a:endParaRPr>
          </a:p>
          <a:p>
            <a:pPr algn="just"/>
            <a:r>
              <a:rPr lang="en-US" sz="2400" dirty="0">
                <a:solidFill>
                  <a:prstClr val="white"/>
                </a:solidFill>
              </a:rPr>
              <a:t>It is </a:t>
            </a:r>
            <a:r>
              <a:rPr lang="en-US" sz="2400" b="1" dirty="0">
                <a:solidFill>
                  <a:srgbClr val="FFFF00"/>
                </a:solidFill>
              </a:rPr>
              <a:t>expected to provide full coverage of all </a:t>
            </a:r>
            <a:r>
              <a:rPr lang="en-US" sz="2400" b="1" dirty="0">
                <a:solidFill>
                  <a:srgbClr val="FFFF00"/>
                </a:solidFill>
              </a:rPr>
              <a:t>protein coding </a:t>
            </a:r>
            <a:r>
              <a:rPr lang="en-US" sz="2400" b="1" dirty="0">
                <a:solidFill>
                  <a:srgbClr val="FFFF00"/>
                </a:solidFill>
              </a:rPr>
              <a:t>regions</a:t>
            </a:r>
            <a:r>
              <a:rPr lang="en-US" sz="2400" dirty="0">
                <a:solidFill>
                  <a:prstClr val="white"/>
                </a:solidFill>
              </a:rPr>
              <a:t> like WES as well as </a:t>
            </a:r>
            <a:r>
              <a:rPr lang="en-US" sz="2400" dirty="0" err="1">
                <a:solidFill>
                  <a:prstClr val="white"/>
                </a:solidFill>
              </a:rPr>
              <a:t>intronic</a:t>
            </a:r>
            <a:r>
              <a:rPr lang="en-US" sz="2400" dirty="0">
                <a:solidFill>
                  <a:prstClr val="white"/>
                </a:solidFill>
              </a:rPr>
              <a:t> and other </a:t>
            </a:r>
            <a:r>
              <a:rPr lang="en-US" sz="2400" dirty="0">
                <a:solidFill>
                  <a:prstClr val="white"/>
                </a:solidFill>
              </a:rPr>
              <a:t>noncoding regions </a:t>
            </a:r>
            <a:r>
              <a:rPr lang="en-US" sz="2400" dirty="0">
                <a:solidFill>
                  <a:prstClr val="white"/>
                </a:solidFill>
              </a:rPr>
              <a:t>associated with inherited diseases</a:t>
            </a:r>
            <a:r>
              <a:rPr lang="en-US" sz="2400" dirty="0">
                <a:solidFill>
                  <a:prstClr val="white"/>
                </a:solidFill>
              </a:rPr>
              <a:t>.</a:t>
            </a:r>
          </a:p>
          <a:p>
            <a:pPr algn="just"/>
            <a:endParaRPr lang="en-US" sz="2400" dirty="0">
              <a:solidFill>
                <a:prstClr val="white"/>
              </a:solidFill>
            </a:endParaRPr>
          </a:p>
          <a:p>
            <a:pPr algn="just"/>
            <a:r>
              <a:rPr lang="en-US" sz="2400" dirty="0">
                <a:solidFill>
                  <a:prstClr val="white"/>
                </a:solidFill>
              </a:rPr>
              <a:t>With the </a:t>
            </a:r>
            <a:r>
              <a:rPr lang="en-US" sz="2400" b="1" dirty="0">
                <a:solidFill>
                  <a:srgbClr val="FFFF00"/>
                </a:solidFill>
              </a:rPr>
              <a:t>recent </a:t>
            </a:r>
            <a:r>
              <a:rPr lang="en-US" sz="2400" b="1" dirty="0">
                <a:solidFill>
                  <a:srgbClr val="FFFF00"/>
                </a:solidFill>
              </a:rPr>
              <a:t>release of Illumina </a:t>
            </a:r>
            <a:r>
              <a:rPr lang="en-US" sz="2400" b="1" dirty="0" err="1">
                <a:solidFill>
                  <a:srgbClr val="FFFF00"/>
                </a:solidFill>
              </a:rPr>
              <a:t>HiSeq</a:t>
            </a:r>
            <a:r>
              <a:rPr lang="en-US" sz="2400" b="1" dirty="0">
                <a:solidFill>
                  <a:srgbClr val="FFFF00"/>
                </a:solidFill>
              </a:rPr>
              <a:t> X Ten</a:t>
            </a:r>
            <a:r>
              <a:rPr lang="en-US" sz="2400" dirty="0">
                <a:solidFill>
                  <a:prstClr val="white"/>
                </a:solidFill>
              </a:rPr>
              <a:t>, a human </a:t>
            </a:r>
            <a:r>
              <a:rPr lang="en-US" sz="2400" dirty="0">
                <a:solidFill>
                  <a:prstClr val="white"/>
                </a:solidFill>
              </a:rPr>
              <a:t>genome can </a:t>
            </a:r>
            <a:r>
              <a:rPr lang="en-US" sz="2400" dirty="0">
                <a:solidFill>
                  <a:prstClr val="white"/>
                </a:solidFill>
              </a:rPr>
              <a:t>be sequenced </a:t>
            </a:r>
            <a:r>
              <a:rPr lang="en-US" sz="2400" b="1" dirty="0">
                <a:solidFill>
                  <a:srgbClr val="FFFF00"/>
                </a:solidFill>
              </a:rPr>
              <a:t>at 30x coverage under $1000</a:t>
            </a:r>
            <a:r>
              <a:rPr lang="en-US" sz="2400" dirty="0">
                <a:solidFill>
                  <a:prstClr val="white"/>
                </a:solidFill>
              </a:rPr>
              <a:t>. </a:t>
            </a:r>
            <a:endParaRPr lang="en-US" sz="2400" dirty="0">
              <a:solidFill>
                <a:prstClr val="white"/>
              </a:solidFill>
            </a:endParaRPr>
          </a:p>
          <a:p>
            <a:pPr algn="just"/>
            <a:endParaRPr lang="en-US" sz="2400" dirty="0">
              <a:solidFill>
                <a:prstClr val="white"/>
              </a:solidFill>
            </a:endParaRPr>
          </a:p>
          <a:p>
            <a:pPr algn="ctr"/>
            <a:r>
              <a:rPr lang="en-US" sz="3600" dirty="0">
                <a:solidFill>
                  <a:prstClr val="white"/>
                </a:solidFill>
              </a:rPr>
              <a:t>Thus</a:t>
            </a:r>
            <a:r>
              <a:rPr lang="en-US" sz="3600" dirty="0">
                <a:solidFill>
                  <a:prstClr val="white"/>
                </a:solidFill>
              </a:rPr>
              <a:t>, </a:t>
            </a:r>
            <a:r>
              <a:rPr lang="en-US" sz="3600" dirty="0">
                <a:solidFill>
                  <a:prstClr val="white"/>
                </a:solidFill>
              </a:rPr>
              <a:t>the cost </a:t>
            </a:r>
            <a:r>
              <a:rPr lang="en-US" sz="3600" dirty="0">
                <a:solidFill>
                  <a:prstClr val="white"/>
                </a:solidFill>
              </a:rPr>
              <a:t>of sequencing </a:t>
            </a:r>
            <a:r>
              <a:rPr lang="en-US" sz="3600" dirty="0">
                <a:solidFill>
                  <a:srgbClr val="FFFF00"/>
                </a:solidFill>
              </a:rPr>
              <a:t>is not a barrier for clinical WGS </a:t>
            </a:r>
            <a:r>
              <a:rPr lang="en-US" sz="3600" dirty="0">
                <a:solidFill>
                  <a:srgbClr val="FFFF00"/>
                </a:solidFill>
              </a:rPr>
              <a:t>anymore</a:t>
            </a:r>
            <a:endParaRPr lang="it-IT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35583" y="1894379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</a:rPr>
              <a:t>From </a:t>
            </a:r>
            <a:r>
              <a:rPr lang="en-US" sz="3200" b="1" dirty="0">
                <a:solidFill>
                  <a:srgbClr val="C00000"/>
                </a:solidFill>
              </a:rPr>
              <a:t>data </a:t>
            </a:r>
            <a:r>
              <a:rPr lang="en-US" sz="3200" b="1" dirty="0">
                <a:solidFill>
                  <a:srgbClr val="C00000"/>
                </a:solidFill>
              </a:rPr>
              <a:t>acquisition </a:t>
            </a:r>
            <a:r>
              <a:rPr lang="en-US" sz="3200" dirty="0">
                <a:solidFill>
                  <a:prstClr val="black"/>
                </a:solidFill>
              </a:rPr>
              <a:t>to </a:t>
            </a:r>
            <a:r>
              <a:rPr lang="en-US" sz="3200" b="1" dirty="0">
                <a:solidFill>
                  <a:srgbClr val="C00000"/>
                </a:solidFill>
              </a:rPr>
              <a:t>data </a:t>
            </a:r>
            <a:r>
              <a:rPr lang="en-US" sz="3200" b="1" dirty="0">
                <a:solidFill>
                  <a:srgbClr val="C00000"/>
                </a:solidFill>
              </a:rPr>
              <a:t>interpretation</a:t>
            </a:r>
            <a:r>
              <a:rPr lang="en-US" sz="3200" dirty="0">
                <a:solidFill>
                  <a:prstClr val="black"/>
                </a:solidFill>
              </a:rPr>
              <a:t>  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9512" y="111036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Lack of Clinically Annotated Genetic Variants for accurate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2" b="36199"/>
          <a:stretch/>
        </p:blipFill>
        <p:spPr bwMode="auto">
          <a:xfrm>
            <a:off x="3995936" y="0"/>
            <a:ext cx="4667250" cy="84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139952" y="942033"/>
            <a:ext cx="4523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Data </a:t>
            </a:r>
            <a:r>
              <a:rPr lang="it-IT" sz="4000" b="1" dirty="0" err="1">
                <a:solidFill>
                  <a:srgbClr val="C00000"/>
                </a:solidFill>
              </a:rPr>
              <a:t>Interpretation</a:t>
            </a:r>
            <a:endParaRPr lang="it-IT" sz="40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4" b="15939"/>
          <a:stretch/>
        </p:blipFill>
        <p:spPr bwMode="auto">
          <a:xfrm>
            <a:off x="178083" y="1869743"/>
            <a:ext cx="2857500" cy="121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035583" y="3436793"/>
            <a:ext cx="56886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An important challenge of efficiently </a:t>
            </a:r>
            <a:r>
              <a:rPr lang="en-US" sz="3200" b="1" dirty="0">
                <a:solidFill>
                  <a:prstClr val="black"/>
                </a:solidFill>
              </a:rPr>
              <a:t>translating NGS data into </a:t>
            </a:r>
            <a:r>
              <a:rPr lang="en-US" sz="3200" b="1" dirty="0">
                <a:solidFill>
                  <a:srgbClr val="C00000"/>
                </a:solidFill>
              </a:rPr>
              <a:t>actionable information </a:t>
            </a:r>
            <a:r>
              <a:rPr lang="en-US" sz="3200" b="1" dirty="0">
                <a:solidFill>
                  <a:prstClr val="black"/>
                </a:solidFill>
              </a:rPr>
              <a:t>for clinicians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3" y="3629644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4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1" y="2204864"/>
            <a:ext cx="86096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This </a:t>
            </a:r>
            <a:r>
              <a:rPr lang="en-US" sz="2800" dirty="0">
                <a:solidFill>
                  <a:prstClr val="black"/>
                </a:solidFill>
              </a:rPr>
              <a:t>will take many years and requires a lot </a:t>
            </a:r>
            <a:r>
              <a:rPr lang="en-US" sz="2800" dirty="0">
                <a:solidFill>
                  <a:prstClr val="black"/>
                </a:solidFill>
              </a:rPr>
              <a:t>of collective effort 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pPr algn="just"/>
            <a:r>
              <a:rPr lang="en-US" sz="2800" dirty="0">
                <a:solidFill>
                  <a:prstClr val="black"/>
                </a:solidFill>
              </a:rPr>
              <a:t>The </a:t>
            </a:r>
            <a:r>
              <a:rPr lang="en-US" sz="2800" b="1" dirty="0">
                <a:solidFill>
                  <a:prstClr val="black"/>
                </a:solidFill>
              </a:rPr>
              <a:t>International Collaboration for </a:t>
            </a:r>
            <a:r>
              <a:rPr lang="en-US" sz="2800" b="1" dirty="0">
                <a:solidFill>
                  <a:prstClr val="black"/>
                </a:solidFill>
              </a:rPr>
              <a:t>Clinical Genomics </a:t>
            </a:r>
            <a:r>
              <a:rPr lang="en-US" sz="2800" dirty="0">
                <a:solidFill>
                  <a:prstClr val="black"/>
                </a:solidFill>
              </a:rPr>
              <a:t>is working closely with NCBI to develop standards,</a:t>
            </a:r>
          </a:p>
          <a:p>
            <a:r>
              <a:rPr lang="en-US" sz="2800" dirty="0">
                <a:solidFill>
                  <a:prstClr val="black"/>
                </a:solidFill>
              </a:rPr>
              <a:t>to </a:t>
            </a:r>
            <a:r>
              <a:rPr lang="en-US" sz="2800" b="1" dirty="0">
                <a:solidFill>
                  <a:srgbClr val="C00000"/>
                </a:solidFill>
              </a:rPr>
              <a:t>assist clinical laboratories </a:t>
            </a:r>
            <a:r>
              <a:rPr lang="en-US" sz="2800" dirty="0">
                <a:solidFill>
                  <a:prstClr val="black"/>
                </a:solidFill>
              </a:rPr>
              <a:t>in: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sharing </a:t>
            </a:r>
            <a:r>
              <a:rPr lang="en-US" sz="2800" b="1" dirty="0">
                <a:solidFill>
                  <a:prstClr val="black"/>
                </a:solidFill>
              </a:rPr>
              <a:t>their data </a:t>
            </a:r>
            <a:endParaRPr lang="en-US" sz="2800" b="1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to </a:t>
            </a:r>
            <a:r>
              <a:rPr lang="en-US" sz="2800" b="1" dirty="0">
                <a:solidFill>
                  <a:srgbClr val="C00000"/>
                </a:solidFill>
              </a:rPr>
              <a:t>develop approaches to curate the shared data</a:t>
            </a:r>
            <a:endParaRPr lang="it-IT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2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633063" y="148424"/>
            <a:ext cx="6228084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</a:rPr>
              <a:t>THESE VARIANTS </a:t>
            </a:r>
            <a:r>
              <a:rPr lang="en-US" sz="2000" b="1" dirty="0">
                <a:solidFill>
                  <a:srgbClr val="C00000"/>
                </a:solidFill>
              </a:rPr>
              <a:t>REQUIRE MASSIVE SOURCES </a:t>
            </a:r>
            <a:r>
              <a:rPr lang="en-US" sz="2000" dirty="0">
                <a:solidFill>
                  <a:prstClr val="black"/>
                </a:solidFill>
              </a:rPr>
              <a:t>OF: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</a:rPr>
              <a:t> a) </a:t>
            </a:r>
            <a:r>
              <a:rPr lang="en-US" sz="2000" b="1" dirty="0">
                <a:solidFill>
                  <a:srgbClr val="C00000"/>
                </a:solidFill>
              </a:rPr>
              <a:t>GENOMIC AND PHENOTYPIC </a:t>
            </a:r>
            <a:r>
              <a:rPr lang="en-US" sz="2000" dirty="0">
                <a:solidFill>
                  <a:prstClr val="black"/>
                </a:solidFill>
              </a:rPr>
              <a:t>DATA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</a:rPr>
              <a:t>b)  </a:t>
            </a:r>
            <a:r>
              <a:rPr lang="en-US" sz="2000" b="1" dirty="0">
                <a:solidFill>
                  <a:srgbClr val="1F497D"/>
                </a:solidFill>
              </a:rPr>
              <a:t>SHARED EFFORTS </a:t>
            </a:r>
            <a:r>
              <a:rPr lang="en-US" sz="2000" dirty="0">
                <a:solidFill>
                  <a:prstClr val="black"/>
                </a:solidFill>
              </a:rPr>
              <a:t>IN STUDYING VARIANTS </a:t>
            </a:r>
            <a:endParaRPr lang="it-IT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0572" y="130211"/>
            <a:ext cx="8229600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 smtClean="0">
                <a:solidFill>
                  <a:srgbClr val="66FFFF"/>
                </a:solidFill>
              </a:rPr>
              <a:t>Driver</a:t>
            </a:r>
            <a:r>
              <a:rPr lang="it-IT" b="1" dirty="0" smtClean="0">
                <a:solidFill>
                  <a:schemeClr val="accent2"/>
                </a:solidFill>
              </a:rPr>
              <a:t> </a:t>
            </a:r>
            <a:r>
              <a:rPr lang="it-IT" sz="3600" i="1" dirty="0" smtClean="0"/>
              <a:t>vs</a:t>
            </a:r>
            <a:r>
              <a:rPr lang="it-IT" dirty="0" smtClean="0"/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passenger</a:t>
            </a:r>
            <a:r>
              <a:rPr lang="it-IT" dirty="0" smtClean="0"/>
              <a:t> </a:t>
            </a:r>
            <a:r>
              <a:rPr lang="it-IT" dirty="0" err="1" smtClean="0"/>
              <a:t>mutations</a:t>
            </a:r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230572" y="3933056"/>
            <a:ext cx="8589900" cy="2780928"/>
            <a:chOff x="230572" y="3933056"/>
            <a:chExt cx="8589900" cy="2780928"/>
          </a:xfrm>
        </p:grpSpPr>
        <p:sp>
          <p:nvSpPr>
            <p:cNvPr id="6" name="Rettangolo 5"/>
            <p:cNvSpPr/>
            <p:nvPr/>
          </p:nvSpPr>
          <p:spPr>
            <a:xfrm>
              <a:off x="230572" y="3933056"/>
              <a:ext cx="4896544" cy="27809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2400" b="1" dirty="0" smtClean="0">
                <a:solidFill>
                  <a:srgbClr val="7030A0"/>
                </a:solidFill>
              </a:endParaRPr>
            </a:p>
            <a:p>
              <a:pPr algn="ctr"/>
              <a:r>
                <a:rPr lang="it-IT" sz="2400" b="1" dirty="0" smtClean="0">
                  <a:solidFill>
                    <a:srgbClr val="7030A0"/>
                  </a:solidFill>
                </a:rPr>
                <a:t>PASSENGER MUTATION</a:t>
              </a:r>
              <a:r>
                <a:rPr lang="it-IT" sz="2400" b="1" dirty="0" smtClean="0">
                  <a:solidFill>
                    <a:prstClr val="black"/>
                  </a:solidFill>
                </a:rPr>
                <a:t>:</a:t>
              </a:r>
            </a:p>
            <a:p>
              <a:pPr algn="ctr"/>
              <a:endParaRPr lang="it-IT" sz="1100" b="1" dirty="0" smtClean="0">
                <a:solidFill>
                  <a:prstClr val="black"/>
                </a:solidFill>
              </a:endParaRPr>
            </a:p>
            <a:p>
              <a:pPr marL="342900" indent="-342900" algn="just">
                <a:buFont typeface="Wingdings" pitchFamily="2" charset="2"/>
                <a:buChar char="§"/>
              </a:pPr>
              <a:r>
                <a:rPr lang="it-IT" sz="2400" b="1" dirty="0" err="1" smtClean="0">
                  <a:solidFill>
                    <a:srgbClr val="1F497D"/>
                  </a:solidFill>
                </a:rPr>
                <a:t>Has</a:t>
              </a:r>
              <a:r>
                <a:rPr lang="it-IT" sz="2400" b="1" dirty="0" smtClean="0">
                  <a:solidFill>
                    <a:srgbClr val="1F497D"/>
                  </a:solidFill>
                </a:rPr>
                <a:t> </a:t>
              </a:r>
              <a:r>
                <a:rPr lang="it-IT" sz="2400" b="1" dirty="0" err="1" smtClean="0">
                  <a:solidFill>
                    <a:srgbClr val="1F497D"/>
                  </a:solidFill>
                </a:rPr>
                <a:t>not</a:t>
              </a:r>
              <a:r>
                <a:rPr lang="it-IT" sz="2400" b="1" dirty="0" smtClean="0">
                  <a:solidFill>
                    <a:srgbClr val="1F497D"/>
                  </a:solidFill>
                </a:rPr>
                <a:t> </a:t>
              </a:r>
              <a:r>
                <a:rPr lang="it-IT" sz="2400" b="1" dirty="0" err="1" smtClean="0">
                  <a:solidFill>
                    <a:srgbClr val="1F497D"/>
                  </a:solidFill>
                </a:rPr>
                <a:t>been</a:t>
              </a:r>
              <a:r>
                <a:rPr lang="it-IT" sz="2400" b="1" dirty="0" smtClean="0">
                  <a:solidFill>
                    <a:srgbClr val="1F497D"/>
                  </a:solidFill>
                </a:rPr>
                <a:t> </a:t>
              </a:r>
              <a:r>
                <a:rPr lang="it-IT" sz="2400" b="1" dirty="0" err="1" smtClean="0">
                  <a:solidFill>
                    <a:srgbClr val="1F497D"/>
                  </a:solidFill>
                </a:rPr>
                <a:t>selected</a:t>
              </a:r>
              <a:endParaRPr lang="it-IT" sz="2400" b="1" dirty="0">
                <a:solidFill>
                  <a:srgbClr val="1F497D"/>
                </a:solidFill>
              </a:endParaRPr>
            </a:p>
            <a:p>
              <a:pPr marL="342900" indent="-342900" algn="just">
                <a:buFont typeface="Wingdings" pitchFamily="2" charset="2"/>
                <a:buChar char="§"/>
              </a:pPr>
              <a:endParaRPr lang="it-IT" sz="1100" b="1" dirty="0" smtClean="0">
                <a:solidFill>
                  <a:srgbClr val="1F497D"/>
                </a:solidFill>
              </a:endParaRPr>
            </a:p>
            <a:p>
              <a:pPr marL="342900" indent="-342900" algn="just">
                <a:buFont typeface="Wingdings" pitchFamily="2" charset="2"/>
                <a:buChar char="§"/>
              </a:pPr>
              <a:r>
                <a:rPr lang="it-IT" sz="2400" dirty="0" err="1" smtClean="0">
                  <a:solidFill>
                    <a:prstClr val="black"/>
                  </a:solidFill>
                </a:rPr>
                <a:t>Has</a:t>
              </a:r>
              <a:r>
                <a:rPr lang="it-IT" sz="2400" dirty="0" smtClean="0">
                  <a:solidFill>
                    <a:prstClr val="black"/>
                  </a:solidFill>
                </a:rPr>
                <a:t> </a:t>
              </a:r>
              <a:r>
                <a:rPr lang="it-IT" sz="2400" dirty="0" err="1" smtClean="0">
                  <a:solidFill>
                    <a:prstClr val="black"/>
                  </a:solidFill>
                </a:rPr>
                <a:t>not</a:t>
              </a:r>
              <a:r>
                <a:rPr lang="it-IT" sz="2400" dirty="0" smtClean="0">
                  <a:solidFill>
                    <a:prstClr val="black"/>
                  </a:solidFill>
                </a:rPr>
                <a:t> </a:t>
              </a:r>
              <a:r>
                <a:rPr lang="it-IT" sz="2400" b="1" dirty="0" err="1" smtClean="0">
                  <a:solidFill>
                    <a:prstClr val="black"/>
                  </a:solidFill>
                </a:rPr>
                <a:t>conferred</a:t>
              </a:r>
              <a:r>
                <a:rPr lang="it-IT" sz="2400" b="1" dirty="0" smtClean="0">
                  <a:solidFill>
                    <a:prstClr val="black"/>
                  </a:solidFill>
                </a:rPr>
                <a:t> </a:t>
              </a:r>
              <a:r>
                <a:rPr lang="it-IT" sz="2400" b="1" dirty="0" err="1" smtClean="0">
                  <a:solidFill>
                    <a:prstClr val="black"/>
                  </a:solidFill>
                </a:rPr>
                <a:t>clonal</a:t>
              </a:r>
              <a:r>
                <a:rPr lang="it-IT" sz="2400" b="1" dirty="0" smtClean="0">
                  <a:solidFill>
                    <a:prstClr val="black"/>
                  </a:solidFill>
                </a:rPr>
                <a:t> GROWTH ADVANTAGE</a:t>
              </a:r>
            </a:p>
            <a:p>
              <a:pPr marL="342900" indent="-342900" algn="just">
                <a:buFont typeface="Wingdings" pitchFamily="2" charset="2"/>
                <a:buChar char="§"/>
              </a:pPr>
              <a:r>
                <a:rPr lang="it-IT" sz="2400" b="1" dirty="0" err="1" smtClean="0">
                  <a:solidFill>
                    <a:prstClr val="black"/>
                  </a:solidFill>
                </a:rPr>
                <a:t>Has</a:t>
              </a:r>
              <a:r>
                <a:rPr lang="it-IT" sz="2400" b="1" dirty="0" smtClean="0">
                  <a:solidFill>
                    <a:prstClr val="black"/>
                  </a:solidFill>
                </a:rPr>
                <a:t> </a:t>
              </a:r>
              <a:r>
                <a:rPr lang="it-IT" sz="2400" b="1" dirty="0" err="1" smtClean="0">
                  <a:solidFill>
                    <a:prstClr val="black"/>
                  </a:solidFill>
                </a:rPr>
                <a:t>not</a:t>
              </a:r>
              <a:r>
                <a:rPr lang="it-IT" sz="2400" b="1" dirty="0" smtClean="0">
                  <a:solidFill>
                    <a:prstClr val="black"/>
                  </a:solidFill>
                </a:rPr>
                <a:t> </a:t>
              </a:r>
              <a:r>
                <a:rPr lang="it-IT" sz="2400" b="1" dirty="0" err="1" smtClean="0">
                  <a:solidFill>
                    <a:prstClr val="black"/>
                  </a:solidFill>
                </a:rPr>
                <a:t>contributed</a:t>
              </a:r>
              <a:r>
                <a:rPr lang="it-IT" sz="2400" b="1" dirty="0" smtClean="0">
                  <a:solidFill>
                    <a:prstClr val="black"/>
                  </a:solidFill>
                </a:rPr>
                <a:t> to </a:t>
              </a:r>
              <a:r>
                <a:rPr lang="it-IT" sz="2400" b="1" dirty="0" err="1" smtClean="0">
                  <a:solidFill>
                    <a:prstClr val="black"/>
                  </a:solidFill>
                </a:rPr>
                <a:t>cancer</a:t>
              </a:r>
              <a:r>
                <a:rPr lang="it-IT" sz="2400" b="1" dirty="0" smtClean="0">
                  <a:solidFill>
                    <a:prstClr val="black"/>
                  </a:solidFill>
                </a:rPr>
                <a:t> </a:t>
              </a:r>
              <a:r>
                <a:rPr lang="it-IT" sz="2400" b="1" dirty="0" err="1" smtClean="0">
                  <a:solidFill>
                    <a:prstClr val="black"/>
                  </a:solidFill>
                </a:rPr>
                <a:t>development</a:t>
              </a:r>
              <a:endParaRPr lang="it-IT" sz="2400" dirty="0">
                <a:solidFill>
                  <a:prstClr val="black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933056"/>
              <a:ext cx="3528392" cy="2702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uppo 4"/>
          <p:cNvGrpSpPr/>
          <p:nvPr/>
        </p:nvGrpSpPr>
        <p:grpSpPr>
          <a:xfrm>
            <a:off x="107504" y="1273211"/>
            <a:ext cx="8568952" cy="2512248"/>
            <a:chOff x="107504" y="1273211"/>
            <a:chExt cx="8568952" cy="2512248"/>
          </a:xfrm>
        </p:grpSpPr>
        <p:sp>
          <p:nvSpPr>
            <p:cNvPr id="3" name="Rettangolo 2"/>
            <p:cNvSpPr/>
            <p:nvPr/>
          </p:nvSpPr>
          <p:spPr>
            <a:xfrm>
              <a:off x="107504" y="1273211"/>
              <a:ext cx="4896544" cy="244382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b="1" dirty="0" smtClean="0">
                  <a:solidFill>
                    <a:srgbClr val="C0504D">
                      <a:lumMod val="75000"/>
                    </a:srgbClr>
                  </a:solidFill>
                </a:rPr>
                <a:t>DRIVER MUTATION</a:t>
              </a:r>
              <a:r>
                <a:rPr lang="it-IT" sz="2400" b="1" dirty="0" smtClean="0">
                  <a:solidFill>
                    <a:prstClr val="black"/>
                  </a:solidFill>
                </a:rPr>
                <a:t>:</a:t>
              </a:r>
            </a:p>
            <a:p>
              <a:pPr marL="342900" indent="-342900" algn="just">
                <a:buFont typeface="Wingdings" pitchFamily="2" charset="2"/>
                <a:buChar char="§"/>
              </a:pPr>
              <a:r>
                <a:rPr lang="it-IT" sz="2400" b="1" dirty="0" smtClean="0">
                  <a:solidFill>
                    <a:srgbClr val="1F497D"/>
                  </a:solidFill>
                </a:rPr>
                <a:t>CASUALLY </a:t>
              </a:r>
              <a:r>
                <a:rPr lang="it-IT" sz="2400" b="1" dirty="0" err="1" smtClean="0">
                  <a:solidFill>
                    <a:srgbClr val="1F497D"/>
                  </a:solidFill>
                </a:rPr>
                <a:t>implicated</a:t>
              </a:r>
              <a:r>
                <a:rPr lang="it-IT" sz="2400" b="1" dirty="0" smtClean="0">
                  <a:solidFill>
                    <a:srgbClr val="1F497D"/>
                  </a:solidFill>
                </a:rPr>
                <a:t> in </a:t>
              </a:r>
              <a:r>
                <a:rPr lang="it-IT" sz="2400" b="1" dirty="0" err="1" smtClean="0">
                  <a:solidFill>
                    <a:srgbClr val="1F497D"/>
                  </a:solidFill>
                </a:rPr>
                <a:t>oncogenesis</a:t>
              </a:r>
              <a:endParaRPr lang="it-IT" sz="2400" b="1" dirty="0">
                <a:solidFill>
                  <a:srgbClr val="1F497D"/>
                </a:solidFill>
              </a:endParaRPr>
            </a:p>
            <a:p>
              <a:pPr marL="342900" indent="-342900" algn="just">
                <a:buFont typeface="Wingdings" pitchFamily="2" charset="2"/>
                <a:buChar char="§"/>
              </a:pPr>
              <a:endParaRPr lang="it-IT" sz="1100" b="1" dirty="0" smtClean="0">
                <a:solidFill>
                  <a:srgbClr val="1F497D"/>
                </a:solidFill>
              </a:endParaRPr>
            </a:p>
            <a:p>
              <a:pPr marL="342900" indent="-342900" algn="just">
                <a:buFont typeface="Wingdings" pitchFamily="2" charset="2"/>
                <a:buChar char="§"/>
              </a:pPr>
              <a:r>
                <a:rPr lang="it-IT" sz="2400" dirty="0" err="1" smtClean="0">
                  <a:solidFill>
                    <a:prstClr val="black"/>
                  </a:solidFill>
                </a:rPr>
                <a:t>It</a:t>
              </a:r>
              <a:r>
                <a:rPr lang="it-IT" sz="2400" dirty="0" smtClean="0">
                  <a:solidFill>
                    <a:prstClr val="black"/>
                  </a:solidFill>
                </a:rPr>
                <a:t> </a:t>
              </a:r>
              <a:r>
                <a:rPr lang="it-IT" sz="2400" b="1" dirty="0" err="1" smtClean="0">
                  <a:solidFill>
                    <a:prstClr val="black"/>
                  </a:solidFill>
                </a:rPr>
                <a:t>conferred</a:t>
              </a:r>
              <a:r>
                <a:rPr lang="it-IT" sz="2400" b="1" dirty="0" smtClean="0">
                  <a:solidFill>
                    <a:prstClr val="black"/>
                  </a:solidFill>
                </a:rPr>
                <a:t> GROWTH ADVANTAGES </a:t>
              </a:r>
              <a:r>
                <a:rPr lang="it-IT" sz="2400" dirty="0" smtClean="0">
                  <a:solidFill>
                    <a:prstClr val="black"/>
                  </a:solidFill>
                </a:rPr>
                <a:t>on the </a:t>
              </a:r>
              <a:r>
                <a:rPr lang="it-IT" sz="2400" dirty="0" err="1" smtClean="0">
                  <a:solidFill>
                    <a:prstClr val="black"/>
                  </a:solidFill>
                </a:rPr>
                <a:t>cancer</a:t>
              </a:r>
              <a:r>
                <a:rPr lang="it-IT" sz="2400" dirty="0" smtClean="0">
                  <a:solidFill>
                    <a:prstClr val="black"/>
                  </a:solidFill>
                </a:rPr>
                <a:t> </a:t>
              </a:r>
              <a:r>
                <a:rPr lang="it-IT" sz="2400" dirty="0" err="1" smtClean="0">
                  <a:solidFill>
                    <a:prstClr val="black"/>
                  </a:solidFill>
                </a:rPr>
                <a:t>cell</a:t>
              </a:r>
              <a:endParaRPr lang="it-IT" sz="2400" dirty="0">
                <a:solidFill>
                  <a:prstClr val="black"/>
                </a:solidFill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273211"/>
              <a:ext cx="3384376" cy="2512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65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68599" y="-2738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prstClr val="black"/>
                </a:solidFill>
              </a:rPr>
              <a:t>GENOMIC SOURCES </a:t>
            </a:r>
            <a:endParaRPr lang="it-IT" sz="4400" b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6" t="17740" r="17222" b="19886"/>
          <a:stretch/>
        </p:blipFill>
        <p:spPr bwMode="auto">
          <a:xfrm>
            <a:off x="125574" y="908720"/>
            <a:ext cx="8860893" cy="559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4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894" y="368"/>
            <a:ext cx="8229600" cy="980360"/>
          </a:xfrm>
        </p:spPr>
        <p:txBody>
          <a:bodyPr/>
          <a:lstStyle/>
          <a:p>
            <a:r>
              <a:rPr lang="it-IT" b="1" dirty="0" smtClean="0"/>
              <a:t>On the market (</a:t>
            </a:r>
            <a:r>
              <a:rPr lang="it-IT" b="1" dirty="0" err="1" smtClean="0"/>
              <a:t>Today</a:t>
            </a:r>
            <a:r>
              <a:rPr lang="it-IT" b="1" dirty="0" smtClean="0"/>
              <a:t>)</a:t>
            </a:r>
            <a:endParaRPr lang="it-IT" b="1" dirty="0"/>
          </a:p>
        </p:txBody>
      </p:sp>
      <p:grpSp>
        <p:nvGrpSpPr>
          <p:cNvPr id="4" name="Gruppo 3"/>
          <p:cNvGrpSpPr/>
          <p:nvPr/>
        </p:nvGrpSpPr>
        <p:grpSpPr>
          <a:xfrm>
            <a:off x="395536" y="836712"/>
            <a:ext cx="8352928" cy="6011958"/>
            <a:chOff x="395536" y="836712"/>
            <a:chExt cx="8352928" cy="6011958"/>
          </a:xfrm>
        </p:grpSpPr>
        <p:pic>
          <p:nvPicPr>
            <p:cNvPr id="7987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61" t="16271" r="13663" b="20034"/>
            <a:stretch/>
          </p:blipFill>
          <p:spPr bwMode="auto">
            <a:xfrm>
              <a:off x="395536" y="836712"/>
              <a:ext cx="8352928" cy="601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ttangolo 2"/>
            <p:cNvSpPr/>
            <p:nvPr/>
          </p:nvSpPr>
          <p:spPr>
            <a:xfrm>
              <a:off x="1547664" y="1268760"/>
              <a:ext cx="1080120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rgbClr val="C00000"/>
                  </a:solidFill>
                </a:rPr>
                <a:t>2015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2915816" y="4077072"/>
            <a:ext cx="1872208" cy="1728192"/>
            <a:chOff x="2915816" y="4077072"/>
            <a:chExt cx="1872208" cy="1728192"/>
          </a:xfrm>
        </p:grpSpPr>
        <p:sp>
          <p:nvSpPr>
            <p:cNvPr id="5" name="Rettangolo 4"/>
            <p:cNvSpPr/>
            <p:nvPr/>
          </p:nvSpPr>
          <p:spPr>
            <a:xfrm>
              <a:off x="3851920" y="4077072"/>
              <a:ext cx="936104" cy="576064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419872" y="4221088"/>
              <a:ext cx="360040" cy="720080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prstClr val="white"/>
                </a:solidFill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2915816" y="5229200"/>
              <a:ext cx="576064" cy="57606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405389" cy="122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6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88640"/>
            <a:ext cx="7704856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prstClr val="black"/>
                </a:solidFill>
              </a:rPr>
              <a:t>Future </a:t>
            </a:r>
            <a:r>
              <a:rPr lang="it-IT" sz="4000" b="1" dirty="0" err="1">
                <a:solidFill>
                  <a:prstClr val="black"/>
                </a:solidFill>
              </a:rPr>
              <a:t>perspectives</a:t>
            </a:r>
            <a:r>
              <a:rPr lang="it-IT" dirty="0">
                <a:solidFill>
                  <a:prstClr val="black"/>
                </a:solidFill>
              </a:rPr>
              <a:t>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504" y="1484784"/>
            <a:ext cx="871296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NGS technology: </a:t>
            </a:r>
            <a:r>
              <a:rPr lang="en-US" sz="2800" b="1" dirty="0">
                <a:solidFill>
                  <a:prstClr val="black"/>
                </a:solidFill>
              </a:rPr>
              <a:t>dramatic </a:t>
            </a:r>
            <a:r>
              <a:rPr lang="en-US" sz="2800" b="1" dirty="0">
                <a:solidFill>
                  <a:prstClr val="black"/>
                </a:solidFill>
              </a:rPr>
              <a:t>impact on </a:t>
            </a:r>
            <a:r>
              <a:rPr lang="en-US" sz="2800" b="1" dirty="0">
                <a:solidFill>
                  <a:prstClr val="black"/>
                </a:solidFill>
              </a:rPr>
              <a:t>precision </a:t>
            </a:r>
            <a:r>
              <a:rPr lang="en-US" sz="2800" b="1" dirty="0">
                <a:solidFill>
                  <a:prstClr val="black"/>
                </a:solidFill>
              </a:rPr>
              <a:t>medicine </a:t>
            </a:r>
            <a:r>
              <a:rPr lang="en-US" sz="2800" dirty="0">
                <a:solidFill>
                  <a:prstClr val="black"/>
                </a:solidFill>
              </a:rPr>
              <a:t>from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risk assessment </a:t>
            </a:r>
            <a:endParaRPr lang="en-US" sz="2800" b="1" dirty="0">
              <a:solidFill>
                <a:prstClr val="black"/>
              </a:solidFill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early </a:t>
            </a:r>
            <a:r>
              <a:rPr lang="en-US" sz="2800" b="1" dirty="0">
                <a:solidFill>
                  <a:prstClr val="black"/>
                </a:solidFill>
              </a:rPr>
              <a:t>diagnosis,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prognosis</a:t>
            </a:r>
            <a:r>
              <a:rPr lang="en-US" sz="2800" dirty="0">
                <a:solidFill>
                  <a:prstClr val="black"/>
                </a:solidFill>
              </a:rPr>
              <a:t> and </a:t>
            </a:r>
            <a:r>
              <a:rPr lang="en-US" sz="2800" b="1" dirty="0">
                <a:solidFill>
                  <a:prstClr val="black"/>
                </a:solidFill>
              </a:rPr>
              <a:t>treatment </a:t>
            </a:r>
            <a:endParaRPr lang="en-US" sz="2800" b="1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600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Successful </a:t>
            </a:r>
            <a:r>
              <a:rPr lang="en-US" sz="2800" dirty="0">
                <a:solidFill>
                  <a:prstClr val="black"/>
                </a:solidFill>
              </a:rPr>
              <a:t>application of NGS technology </a:t>
            </a:r>
            <a:r>
              <a:rPr lang="en-US" sz="2800" b="1" dirty="0">
                <a:solidFill>
                  <a:srgbClr val="1F497D"/>
                </a:solidFill>
              </a:rPr>
              <a:t>to cytology </a:t>
            </a:r>
            <a:r>
              <a:rPr lang="en-US" sz="2800" b="1" dirty="0">
                <a:solidFill>
                  <a:srgbClr val="1F497D"/>
                </a:solidFill>
              </a:rPr>
              <a:t>specimens</a:t>
            </a:r>
            <a:r>
              <a:rPr lang="en-US" sz="2800" dirty="0">
                <a:solidFill>
                  <a:prstClr val="black"/>
                </a:solidFill>
              </a:rPr>
              <a:t> can further enhance </a:t>
            </a:r>
            <a:r>
              <a:rPr lang="en-US" sz="2800" b="1" dirty="0">
                <a:solidFill>
                  <a:prstClr val="black"/>
                </a:solidFill>
              </a:rPr>
              <a:t>its power in the </a:t>
            </a:r>
            <a:r>
              <a:rPr lang="en-US" sz="2800" b="1" dirty="0">
                <a:solidFill>
                  <a:prstClr val="black"/>
                </a:solidFill>
              </a:rPr>
              <a:t>disease management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800" b="1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However</a:t>
            </a:r>
            <a:r>
              <a:rPr lang="en-US" sz="2800" dirty="0">
                <a:solidFill>
                  <a:prstClr val="black"/>
                </a:solidFill>
              </a:rPr>
              <a:t>, there are </a:t>
            </a:r>
            <a:r>
              <a:rPr lang="en-US" sz="2800" b="1" dirty="0">
                <a:solidFill>
                  <a:prstClr val="black"/>
                </a:solidFill>
              </a:rPr>
              <a:t>several key </a:t>
            </a:r>
            <a:r>
              <a:rPr lang="en-US" sz="2800" b="1" dirty="0">
                <a:solidFill>
                  <a:prstClr val="black"/>
                </a:solidFill>
              </a:rPr>
              <a:t>challenges </a:t>
            </a:r>
            <a:r>
              <a:rPr lang="en-US" sz="2800" dirty="0">
                <a:solidFill>
                  <a:prstClr val="black"/>
                </a:solidFill>
              </a:rPr>
              <a:t>that </a:t>
            </a:r>
            <a:r>
              <a:rPr lang="en-US" sz="2800" dirty="0">
                <a:solidFill>
                  <a:prstClr val="black"/>
                </a:solidFill>
              </a:rPr>
              <a:t>impede the wide </a:t>
            </a:r>
            <a:r>
              <a:rPr lang="en-US" sz="2800" b="1" i="1" dirty="0">
                <a:solidFill>
                  <a:prstClr val="black"/>
                </a:solidFill>
              </a:rPr>
              <a:t>adoption of NGS in clinical </a:t>
            </a:r>
            <a:r>
              <a:rPr lang="en-US" sz="2800" b="1" i="1" dirty="0">
                <a:solidFill>
                  <a:prstClr val="black"/>
                </a:solidFill>
              </a:rPr>
              <a:t>laboratories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88640"/>
            <a:ext cx="7704856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prstClr val="black"/>
                </a:solidFill>
              </a:rPr>
              <a:t>Future </a:t>
            </a:r>
            <a:r>
              <a:rPr lang="it-IT" sz="4000" b="1" dirty="0" err="1">
                <a:solidFill>
                  <a:prstClr val="black"/>
                </a:solidFill>
              </a:rPr>
              <a:t>perspectives</a:t>
            </a:r>
            <a:r>
              <a:rPr lang="it-IT" dirty="0">
                <a:solidFill>
                  <a:prstClr val="black"/>
                </a:solidFill>
              </a:rPr>
              <a:t>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504" y="1484784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prstClr val="black"/>
                </a:solidFill>
              </a:rPr>
              <a:t>Addressing the following challenges </a:t>
            </a:r>
            <a:r>
              <a:rPr lang="en-US" sz="2600" dirty="0">
                <a:solidFill>
                  <a:prstClr val="black"/>
                </a:solidFill>
              </a:rPr>
              <a:t>can pave the way </a:t>
            </a:r>
            <a:r>
              <a:rPr lang="en-US" sz="2600" dirty="0">
                <a:solidFill>
                  <a:prstClr val="black"/>
                </a:solidFill>
              </a:rPr>
              <a:t>for: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600" dirty="0">
              <a:solidFill>
                <a:prstClr val="black"/>
              </a:solidFill>
            </a:endParaRP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</a:rPr>
              <a:t> Gene panels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</a:rPr>
              <a:t> WES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WGS testing </a:t>
            </a:r>
            <a:endParaRPr lang="en-US" sz="2600" dirty="0">
              <a:solidFill>
                <a:prstClr val="black"/>
              </a:solidFill>
            </a:endParaRPr>
          </a:p>
          <a:p>
            <a:pPr marL="514350" indent="-514350" algn="ctr">
              <a:buFont typeface="Wingdings" panose="05000000000000000000" pitchFamily="2" charset="2"/>
              <a:buChar char="q"/>
            </a:pPr>
            <a:endParaRPr lang="en-US" sz="3200" b="1" dirty="0">
              <a:solidFill>
                <a:prstClr val="black"/>
              </a:solidFill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</a:rPr>
              <a:t>in </a:t>
            </a:r>
            <a:r>
              <a:rPr lang="en-US" sz="3200" b="1" dirty="0">
                <a:solidFill>
                  <a:prstClr val="black"/>
                </a:solidFill>
              </a:rPr>
              <a:t>the daily practice of precision </a:t>
            </a:r>
            <a:r>
              <a:rPr lang="en-US" sz="3200" b="1" dirty="0">
                <a:solidFill>
                  <a:prstClr val="black"/>
                </a:solidFill>
              </a:rPr>
              <a:t>medicine</a:t>
            </a:r>
            <a:endParaRPr lang="it-IT" sz="3200" b="1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 general, </a:t>
            </a:r>
            <a:r>
              <a:rPr lang="it-IT" dirty="0" err="1" smtClean="0"/>
              <a:t>classification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b="1" dirty="0" err="1" smtClean="0"/>
              <a:t>hierachica</a:t>
            </a:r>
            <a:r>
              <a:rPr lang="it-IT" b="1" dirty="0" err="1"/>
              <a:t>l</a:t>
            </a:r>
            <a:r>
              <a:rPr lang="it-IT" dirty="0" smtClean="0"/>
              <a:t> and </a:t>
            </a:r>
            <a:r>
              <a:rPr lang="it-IT" b="1" dirty="0" err="1"/>
              <a:t>multidimensional</a:t>
            </a:r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515508" y="1700808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Tumor  sub-classification by</a:t>
            </a:r>
          </a:p>
          <a:p>
            <a:endParaRPr lang="en-US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smtClean="0"/>
              <a:t>Genomic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6666"/>
                </a:solidFill>
              </a:rPr>
              <a:t>Epigenomic</a:t>
            </a:r>
            <a:endParaRPr lang="en-US" sz="4000" b="1" dirty="0">
              <a:solidFill>
                <a:srgbClr val="006666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3300"/>
                </a:solidFill>
              </a:rPr>
              <a:t>Transcriptomic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70C0"/>
                </a:solidFill>
              </a:rPr>
              <a:t>Proteomic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000" b="1" dirty="0" err="1">
                <a:solidFill>
                  <a:srgbClr val="C00000"/>
                </a:solidFill>
              </a:rPr>
              <a:t>Metabolomic</a:t>
            </a:r>
            <a:r>
              <a:rPr lang="it-IT" sz="4000" b="1" dirty="0">
                <a:solidFill>
                  <a:srgbClr val="C00000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000" b="1" dirty="0" err="1">
                <a:solidFill>
                  <a:srgbClr val="002060"/>
                </a:solidFill>
              </a:rPr>
              <a:t>Interactomic</a:t>
            </a:r>
            <a:r>
              <a:rPr lang="it-IT" sz="4000" b="1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5" name="Parentesi graffa chiusa 4"/>
          <p:cNvSpPr/>
          <p:nvPr/>
        </p:nvSpPr>
        <p:spPr>
          <a:xfrm>
            <a:off x="3959870" y="2743003"/>
            <a:ext cx="1176172" cy="345638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91841">
            <a:off x="6511588" y="1378233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5104584" y="3645024"/>
            <a:ext cx="38284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dirty="0">
                <a:latin typeface="Times"/>
              </a:rPr>
              <a:t>The </a:t>
            </a:r>
            <a:r>
              <a:rPr lang="en-US" b="1" dirty="0">
                <a:latin typeface="Times"/>
              </a:rPr>
              <a:t>goals of molecular classification </a:t>
            </a:r>
            <a:r>
              <a:rPr lang="en-US" dirty="0" smtClean="0">
                <a:latin typeface="Times"/>
              </a:rPr>
              <a:t>are: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"/>
              </a:rPr>
              <a:t> </a:t>
            </a:r>
            <a:r>
              <a:rPr lang="en-US" dirty="0">
                <a:latin typeface="Times"/>
              </a:rPr>
              <a:t>to </a:t>
            </a:r>
            <a:r>
              <a:rPr lang="en-US" b="1" dirty="0">
                <a:solidFill>
                  <a:srgbClr val="002060"/>
                </a:solidFill>
                <a:latin typeface="Times"/>
              </a:rPr>
              <a:t>identify shared characteristics </a:t>
            </a:r>
            <a:r>
              <a:rPr lang="en-US" dirty="0">
                <a:latin typeface="Times"/>
              </a:rPr>
              <a:t>within a group </a:t>
            </a:r>
            <a:r>
              <a:rPr lang="en-US" dirty="0" smtClean="0">
                <a:latin typeface="Times"/>
              </a:rPr>
              <a:t>of  tumors </a:t>
            </a:r>
            <a:r>
              <a:rPr lang="en-US" dirty="0">
                <a:latin typeface="Times"/>
              </a:rPr>
              <a:t>that may predict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 smtClean="0">
              <a:latin typeface="Times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"/>
              </a:rPr>
              <a:t>  </a:t>
            </a:r>
            <a:r>
              <a:rPr lang="en-US" b="1" dirty="0" smtClean="0">
                <a:solidFill>
                  <a:srgbClr val="002060"/>
                </a:solidFill>
                <a:latin typeface="Times"/>
              </a:rPr>
              <a:t>DISEASE COURSE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  <a:latin typeface="Times"/>
              </a:rPr>
              <a:t>  TREATMENT RESPONSE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uppo 2"/>
          <p:cNvGrpSpPr>
            <a:grpSpLocks/>
          </p:cNvGrpSpPr>
          <p:nvPr/>
        </p:nvGrpSpPr>
        <p:grpSpPr bwMode="auto">
          <a:xfrm>
            <a:off x="1263650" y="74613"/>
            <a:ext cx="6408738" cy="6672262"/>
            <a:chOff x="1264072" y="74340"/>
            <a:chExt cx="6408712" cy="6671996"/>
          </a:xfrm>
        </p:grpSpPr>
        <p:pic>
          <p:nvPicPr>
            <p:cNvPr id="10445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95" t="11150" r="27812" b="15097"/>
            <a:stretch>
              <a:fillRect/>
            </a:stretch>
          </p:blipFill>
          <p:spPr bwMode="auto">
            <a:xfrm>
              <a:off x="1264072" y="74340"/>
              <a:ext cx="6408712" cy="667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ttangolo 6"/>
            <p:cNvSpPr/>
            <p:nvPr/>
          </p:nvSpPr>
          <p:spPr>
            <a:xfrm>
              <a:off x="1332335" y="5228747"/>
              <a:ext cx="1366831" cy="21589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2929353" y="2709485"/>
              <a:ext cx="2330441" cy="21589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4" t="11353" r="14825" b="5452"/>
          <a:stretch>
            <a:fillRect/>
          </a:stretch>
        </p:blipFill>
        <p:spPr bwMode="auto">
          <a:xfrm>
            <a:off x="117475" y="-69850"/>
            <a:ext cx="85677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4 5"/>
          <p:cNvCxnSpPr/>
          <p:nvPr/>
        </p:nvCxnSpPr>
        <p:spPr>
          <a:xfrm flipV="1">
            <a:off x="620713" y="2036763"/>
            <a:ext cx="3519487" cy="1068387"/>
          </a:xfrm>
          <a:prstGeom prst="bentConnector3">
            <a:avLst>
              <a:gd name="adj1" fmla="val 468"/>
            </a:avLst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476" name="CasellaDiTesto 10"/>
          <p:cNvSpPr txBox="1">
            <a:spLocks noChangeArrowheads="1"/>
          </p:cNvSpPr>
          <p:nvPr/>
        </p:nvSpPr>
        <p:spPr bwMode="auto">
          <a:xfrm>
            <a:off x="4041775" y="1196975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05477" name="CasellaDiTesto 11"/>
          <p:cNvSpPr txBox="1">
            <a:spLocks noChangeArrowheads="1"/>
          </p:cNvSpPr>
          <p:nvPr/>
        </p:nvSpPr>
        <p:spPr bwMode="auto">
          <a:xfrm>
            <a:off x="806450" y="2832100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885950"/>
            <a:ext cx="4333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9" name="CasellaDiTesto 25"/>
          <p:cNvSpPr txBox="1">
            <a:spLocks noChangeArrowheads="1"/>
          </p:cNvSpPr>
          <p:nvPr/>
        </p:nvSpPr>
        <p:spPr bwMode="auto">
          <a:xfrm>
            <a:off x="5651500" y="3168650"/>
            <a:ext cx="43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05480" name="CasellaDiTesto 26"/>
          <p:cNvSpPr txBox="1">
            <a:spLocks noChangeArrowheads="1"/>
          </p:cNvSpPr>
          <p:nvPr/>
        </p:nvSpPr>
        <p:spPr bwMode="auto">
          <a:xfrm>
            <a:off x="5651500" y="4005263"/>
            <a:ext cx="433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5481" name="CasellaDiTesto 27"/>
          <p:cNvSpPr txBox="1">
            <a:spLocks noChangeArrowheads="1"/>
          </p:cNvSpPr>
          <p:nvPr/>
        </p:nvSpPr>
        <p:spPr bwMode="auto">
          <a:xfrm>
            <a:off x="2555875" y="5516563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6659563" y="4797425"/>
            <a:ext cx="1873250" cy="13684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7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11005" r="25237" b="3770"/>
          <a:stretch>
            <a:fillRect/>
          </a:stretch>
        </p:blipFill>
        <p:spPr bwMode="auto">
          <a:xfrm>
            <a:off x="1187450" y="0"/>
            <a:ext cx="6769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284663" y="2636838"/>
            <a:ext cx="1295400" cy="2159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403350" y="2420938"/>
            <a:ext cx="1081088" cy="2159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1425056" y="2538521"/>
            <a:ext cx="5652127" cy="3861048"/>
            <a:chOff x="2769832" y="2068496"/>
            <a:chExt cx="4034415" cy="3480047"/>
          </a:xfrm>
        </p:grpSpPr>
        <p:pic>
          <p:nvPicPr>
            <p:cNvPr id="3074" name="Picture 2" descr="Risultati immagini per il network dei laboratori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1" t="187" b="14366"/>
            <a:stretch/>
          </p:blipFill>
          <p:spPr bwMode="auto">
            <a:xfrm>
              <a:off x="2769832" y="2068496"/>
              <a:ext cx="4034415" cy="3480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ttangolo 3"/>
            <p:cNvSpPr/>
            <p:nvPr/>
          </p:nvSpPr>
          <p:spPr>
            <a:xfrm>
              <a:off x="2769832" y="4941168"/>
              <a:ext cx="650040" cy="607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2769832" y="4617132"/>
              <a:ext cx="389145" cy="324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p:sp>
        <p:nvSpPr>
          <p:cNvPr id="2" name="AutoShape 2" descr="Risultati immagini per work finishe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sultati immagini per work finishe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9814" name="Picture 6" descr="http://comps.canstockphoto.com/can-stock-photo_csp1652370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307" y="7937"/>
            <a:ext cx="2785709" cy="238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370016" y="5392569"/>
            <a:ext cx="1080120" cy="450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 err="1" smtClean="0">
                <a:solidFill>
                  <a:schemeClr val="bg1"/>
                </a:solidFill>
              </a:rPr>
              <a:t>Ref</a:t>
            </a:r>
            <a:r>
              <a:rPr lang="it-IT" sz="800" b="1" dirty="0" smtClean="0">
                <a:solidFill>
                  <a:schemeClr val="bg1"/>
                </a:solidFill>
              </a:rPr>
              <a:t> Lab: complete </a:t>
            </a:r>
            <a:r>
              <a:rPr lang="it-IT" sz="800" b="1" dirty="0" err="1" smtClean="0">
                <a:solidFill>
                  <a:schemeClr val="bg1"/>
                </a:solidFill>
              </a:rPr>
              <a:t>tecnologies</a:t>
            </a:r>
            <a:r>
              <a:rPr lang="it-IT" sz="800" b="1" dirty="0" smtClean="0">
                <a:solidFill>
                  <a:schemeClr val="bg1"/>
                </a:solidFill>
              </a:rPr>
              <a:t> for BRCA1/2 </a:t>
            </a:r>
            <a:r>
              <a:rPr lang="it-IT" sz="800" b="1" dirty="0" err="1" smtClean="0">
                <a:solidFill>
                  <a:schemeClr val="bg1"/>
                </a:solidFill>
              </a:rPr>
              <a:t>testing</a:t>
            </a:r>
            <a:endParaRPr lang="it-IT" sz="800" b="1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716016" y="2564904"/>
            <a:ext cx="1194060" cy="450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QC management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318635" y="2564904"/>
            <a:ext cx="1268551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VUS </a:t>
            </a:r>
            <a:r>
              <a:rPr lang="it-IT" sz="1400" b="1" dirty="0" err="1" smtClean="0"/>
              <a:t>evaluation</a:t>
            </a:r>
            <a:endParaRPr lang="it-IT" sz="1400" b="1" dirty="0"/>
          </a:p>
        </p:txBody>
      </p:sp>
      <p:sp>
        <p:nvSpPr>
          <p:cNvPr id="18" name="Rettangolo 17"/>
          <p:cNvSpPr/>
          <p:nvPr/>
        </p:nvSpPr>
        <p:spPr>
          <a:xfrm>
            <a:off x="1662773" y="5721822"/>
            <a:ext cx="1268551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 smtClean="0">
                <a:solidFill>
                  <a:schemeClr val="tx1"/>
                </a:solidFill>
              </a:rPr>
              <a:t>Somatic</a:t>
            </a:r>
            <a:r>
              <a:rPr lang="it-IT" sz="1400" b="1" dirty="0" smtClean="0"/>
              <a:t> </a:t>
            </a:r>
            <a:r>
              <a:rPr lang="it-IT" sz="1400" b="1" dirty="0" smtClean="0">
                <a:solidFill>
                  <a:schemeClr val="tx1"/>
                </a:solidFill>
              </a:rPr>
              <a:t>database man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616843" y="4221088"/>
            <a:ext cx="1268551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 smtClean="0">
                <a:solidFill>
                  <a:schemeClr val="tx1"/>
                </a:solidFill>
              </a:rPr>
              <a:t>Germline</a:t>
            </a:r>
            <a:r>
              <a:rPr lang="it-IT" sz="1400" b="1" dirty="0" smtClean="0">
                <a:solidFill>
                  <a:schemeClr val="tx1"/>
                </a:solidFill>
              </a:rPr>
              <a:t> database man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616843" y="3130362"/>
            <a:ext cx="963852" cy="3706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BRCA </a:t>
            </a:r>
            <a:r>
              <a:rPr lang="it-IT" sz="1400" b="1" dirty="0" err="1" smtClean="0"/>
              <a:t>testing</a:t>
            </a:r>
            <a:endParaRPr lang="it-IT" sz="1400" b="1" dirty="0"/>
          </a:p>
        </p:txBody>
      </p:sp>
      <p:sp>
        <p:nvSpPr>
          <p:cNvPr id="21" name="Rettangolo 20"/>
          <p:cNvSpPr/>
          <p:nvPr/>
        </p:nvSpPr>
        <p:spPr>
          <a:xfrm>
            <a:off x="4002235" y="6073887"/>
            <a:ext cx="963852" cy="3256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BRCA </a:t>
            </a:r>
            <a:r>
              <a:rPr lang="it-IT" sz="1400" b="1" dirty="0" err="1" smtClean="0"/>
              <a:t>testing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17238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7463" y="0"/>
            <a:ext cx="9144000" cy="6858000"/>
          </a:xfrm>
          <a:prstGeom prst="rect">
            <a:avLst/>
          </a:prstGeom>
          <a:gradFill flip="none" rotWithShape="1">
            <a:gsLst>
              <a:gs pos="27000">
                <a:schemeClr val="tx2">
                  <a:lumMod val="50000"/>
                </a:schemeClr>
              </a:gs>
              <a:gs pos="86000">
                <a:schemeClr val="tx2">
                  <a:lumMod val="50000"/>
                  <a:alpha val="86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3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61950" y="115888"/>
            <a:ext cx="8424863" cy="769937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pitchFamily="34" charset="0"/>
              </a:rPr>
              <a:t>         </a:t>
            </a:r>
            <a:r>
              <a:rPr lang="it-IT" altLang="it-IT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pitchFamily="34" charset="0"/>
              </a:rPr>
              <a:t>Conclusions</a:t>
            </a:r>
            <a:endParaRPr lang="it-IT" altLang="it-IT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5373216"/>
            <a:ext cx="9117923" cy="156966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 dirty="0" smtClean="0">
                <a:solidFill>
                  <a:srgbClr val="FFFF00"/>
                </a:solidFill>
              </a:rPr>
              <a:t>MULTIDISCIPLINARY APPROACH in </a:t>
            </a:r>
            <a:r>
              <a:rPr lang="it-IT" sz="3200" b="1" i="1" dirty="0" err="1" smtClean="0">
                <a:solidFill>
                  <a:prstClr val="white"/>
                </a:solidFill>
              </a:rPr>
              <a:t>tumor</a:t>
            </a:r>
            <a:r>
              <a:rPr lang="it-IT" sz="3200" b="1" dirty="0" smtClean="0">
                <a:solidFill>
                  <a:prstClr val="white"/>
                </a:solidFill>
              </a:rPr>
              <a:t> </a:t>
            </a:r>
            <a:r>
              <a:rPr lang="it-IT" sz="3200" b="1" dirty="0" err="1" smtClean="0">
                <a:solidFill>
                  <a:prstClr val="white"/>
                </a:solidFill>
              </a:rPr>
              <a:t>testing</a:t>
            </a:r>
            <a:r>
              <a:rPr lang="it-IT" sz="3200" b="1" dirty="0" smtClean="0">
                <a:solidFill>
                  <a:prstClr val="white"/>
                </a:solidFill>
              </a:rPr>
              <a:t> </a:t>
            </a:r>
            <a:r>
              <a:rPr lang="it-IT" sz="3200" b="1" dirty="0" err="1" smtClean="0">
                <a:solidFill>
                  <a:prstClr val="white"/>
                </a:solidFill>
              </a:rPr>
              <a:t>may</a:t>
            </a:r>
            <a:r>
              <a:rPr lang="it-IT" sz="3200" b="1" dirty="0" smtClean="0">
                <a:solidFill>
                  <a:prstClr val="white"/>
                </a:solidFill>
              </a:rPr>
              <a:t> </a:t>
            </a:r>
            <a:r>
              <a:rPr lang="it-IT" sz="3200" b="1" dirty="0" err="1" smtClean="0">
                <a:solidFill>
                  <a:prstClr val="white"/>
                </a:solidFill>
              </a:rPr>
              <a:t>guarantee</a:t>
            </a:r>
            <a:r>
              <a:rPr lang="it-IT" sz="3200" b="1" dirty="0" smtClean="0">
                <a:solidFill>
                  <a:prstClr val="white"/>
                </a:solidFill>
              </a:rPr>
              <a:t> </a:t>
            </a:r>
            <a:r>
              <a:rPr lang="it-IT" sz="3200" b="1" dirty="0" smtClean="0">
                <a:solidFill>
                  <a:srgbClr val="FFFF00"/>
                </a:solidFill>
              </a:rPr>
              <a:t>the success in </a:t>
            </a:r>
            <a:r>
              <a:rPr lang="it-IT" sz="3200" b="1" dirty="0" err="1" smtClean="0">
                <a:solidFill>
                  <a:srgbClr val="FFFF00"/>
                </a:solidFill>
              </a:rPr>
              <a:t>BrCa</a:t>
            </a:r>
            <a:r>
              <a:rPr lang="it-IT" sz="3200" b="1" dirty="0" smtClean="0">
                <a:solidFill>
                  <a:srgbClr val="FFFF00"/>
                </a:solidFill>
              </a:rPr>
              <a:t>/ </a:t>
            </a:r>
            <a:r>
              <a:rPr lang="it-IT" sz="3200" b="1" dirty="0" err="1" smtClean="0">
                <a:solidFill>
                  <a:srgbClr val="FFFF00"/>
                </a:solidFill>
              </a:rPr>
              <a:t>OvCa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patients</a:t>
            </a:r>
            <a:r>
              <a:rPr lang="it-IT" sz="3200" b="1" dirty="0" smtClean="0">
                <a:solidFill>
                  <a:srgbClr val="FFFF00"/>
                </a:solidFill>
              </a:rPr>
              <a:t>’ </a:t>
            </a:r>
            <a:r>
              <a:rPr lang="it-IT" sz="3200" b="1" dirty="0" err="1" smtClean="0">
                <a:solidFill>
                  <a:srgbClr val="FFFF00"/>
                </a:solidFill>
              </a:rPr>
              <a:t>managment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326856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2915816" y="885825"/>
            <a:ext cx="5616624" cy="4247572"/>
            <a:chOff x="2555776" y="1146368"/>
            <a:chExt cx="5616624" cy="424757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146368"/>
              <a:ext cx="5616624" cy="4247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2924944"/>
              <a:ext cx="1847791" cy="1236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15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 bwMode="auto">
          <a:xfrm>
            <a:off x="1981200" y="5486400"/>
            <a:ext cx="60198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it-IT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TECHNICAL FEASIBILITY</a:t>
            </a:r>
          </a:p>
        </p:txBody>
      </p:sp>
      <p:sp>
        <p:nvSpPr>
          <p:cNvPr id="4" name="Rettangolo 3"/>
          <p:cNvSpPr/>
          <p:nvPr/>
        </p:nvSpPr>
        <p:spPr bwMode="auto">
          <a:xfrm>
            <a:off x="2362200" y="4876800"/>
            <a:ext cx="5181600" cy="609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it-IT" sz="24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ANALYTICAL VALIDATION</a:t>
            </a:r>
          </a:p>
        </p:txBody>
      </p:sp>
      <p:sp>
        <p:nvSpPr>
          <p:cNvPr id="5" name="Rettangolo 4"/>
          <p:cNvSpPr/>
          <p:nvPr/>
        </p:nvSpPr>
        <p:spPr bwMode="auto">
          <a:xfrm>
            <a:off x="3048000" y="4267200"/>
            <a:ext cx="39624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it-IT" sz="2400">
                <a:effectLst>
                  <a:outerShdw blurRad="38100" dist="38100" dir="2700000" algn="tl">
                    <a:srgbClr val="FFFFFF"/>
                  </a:outerShdw>
                </a:effectLst>
                <a:latin typeface="Aharoni" pitchFamily="2" charset="-79"/>
                <a:cs typeface="Aharoni" pitchFamily="2" charset="-79"/>
              </a:rPr>
              <a:t>CLINICAL</a:t>
            </a:r>
            <a:r>
              <a:rPr lang="it-IT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it-IT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VALIDATION</a:t>
            </a:r>
          </a:p>
        </p:txBody>
      </p:sp>
      <p:sp>
        <p:nvSpPr>
          <p:cNvPr id="13" name="Callout con freccia a sinistra 12"/>
          <p:cNvSpPr/>
          <p:nvPr/>
        </p:nvSpPr>
        <p:spPr bwMode="auto">
          <a:xfrm>
            <a:off x="7696200" y="990600"/>
            <a:ext cx="1447800" cy="5105400"/>
          </a:xfrm>
          <a:prstGeom prst="leftArrowCallout">
            <a:avLst/>
          </a:prstGeom>
          <a:solidFill>
            <a:srgbClr val="CCFF6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/>
          <a:lstStyle/>
          <a:p>
            <a:pPr>
              <a:defRPr/>
            </a:pPr>
            <a:r>
              <a:rPr lang="it-IT" sz="4800" dirty="0">
                <a:ln w="38100">
                  <a:solidFill>
                    <a:schemeClr val="tx1"/>
                  </a:solidFill>
                </a:ln>
                <a:latin typeface="Arial" charset="0"/>
                <a:ea typeface="+mn-ea"/>
              </a:rPr>
              <a:t> </a:t>
            </a:r>
            <a:r>
              <a:rPr lang="it-IT" sz="4800" dirty="0" err="1">
                <a:ln w="38100">
                  <a:solidFill>
                    <a:schemeClr val="tx1"/>
                  </a:solidFill>
                </a:ln>
                <a:latin typeface="Arial" charset="0"/>
                <a:ea typeface="+mn-ea"/>
              </a:rPr>
              <a:t>Role</a:t>
            </a:r>
            <a:r>
              <a:rPr lang="it-IT" sz="4800" dirty="0">
                <a:ln w="38100">
                  <a:solidFill>
                    <a:schemeClr val="tx1"/>
                  </a:solidFill>
                </a:ln>
                <a:latin typeface="Arial" charset="0"/>
                <a:ea typeface="+mn-ea"/>
              </a:rPr>
              <a:t> </a:t>
            </a:r>
            <a:r>
              <a:rPr lang="it-IT" sz="4800" dirty="0" smtClean="0">
                <a:ln w="38100">
                  <a:solidFill>
                    <a:schemeClr val="tx1"/>
                  </a:solidFill>
                </a:ln>
                <a:latin typeface="Arial" charset="0"/>
                <a:ea typeface="+mn-ea"/>
              </a:rPr>
              <a:t>of </a:t>
            </a:r>
            <a:r>
              <a:rPr lang="it-IT" sz="4800" dirty="0" err="1" smtClean="0">
                <a:ln w="38100">
                  <a:solidFill>
                    <a:schemeClr val="tx1"/>
                  </a:solidFill>
                </a:ln>
                <a:latin typeface="Arial" charset="0"/>
                <a:ea typeface="+mn-ea"/>
              </a:rPr>
              <a:t>Ac</a:t>
            </a:r>
            <a:r>
              <a:rPr lang="it-IT" sz="4800" dirty="0" smtClean="0">
                <a:ln w="38100">
                  <a:solidFill>
                    <a:schemeClr val="tx1"/>
                  </a:solidFill>
                </a:ln>
                <a:latin typeface="Arial" charset="0"/>
                <a:ea typeface="+mn-ea"/>
              </a:rPr>
              <a:t> </a:t>
            </a:r>
            <a:r>
              <a:rPr lang="it-IT" sz="4800" dirty="0" err="1">
                <a:ln w="38100">
                  <a:solidFill>
                    <a:schemeClr val="tx1"/>
                  </a:solidFill>
                </a:ln>
                <a:latin typeface="Arial" charset="0"/>
                <a:ea typeface="+mn-ea"/>
              </a:rPr>
              <a:t>LABs</a:t>
            </a:r>
            <a:endParaRPr lang="it-IT" sz="4800" dirty="0">
              <a:ln w="38100">
                <a:solidFill>
                  <a:schemeClr val="tx1"/>
                </a:solidFill>
              </a:ln>
              <a:latin typeface="Arial" charset="0"/>
              <a:ea typeface="+mn-ea"/>
            </a:endParaRPr>
          </a:p>
        </p:txBody>
      </p:sp>
      <p:grpSp>
        <p:nvGrpSpPr>
          <p:cNvPr id="2" name="Gruppo 19"/>
          <p:cNvGrpSpPr>
            <a:grpSpLocks/>
          </p:cNvGrpSpPr>
          <p:nvPr/>
        </p:nvGrpSpPr>
        <p:grpSpPr bwMode="auto">
          <a:xfrm>
            <a:off x="2590800" y="0"/>
            <a:ext cx="4114800" cy="2924175"/>
            <a:chOff x="2590800" y="0"/>
            <a:chExt cx="4114800" cy="2924176"/>
          </a:xfrm>
        </p:grpSpPr>
        <p:pic>
          <p:nvPicPr>
            <p:cNvPr id="94218" name="Picture 10" descr="http://3.bp.blogspot.com/_2mwaInCnMTw/SwTvhwzJJwI/AAAAAAAAAYA/Tp6WlPhxGb0/s1600/Clinical_decision_maki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0"/>
              <a:ext cx="4105275" cy="292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ttangolo 18"/>
            <p:cNvSpPr/>
            <p:nvPr/>
          </p:nvSpPr>
          <p:spPr bwMode="auto">
            <a:xfrm>
              <a:off x="2590800" y="0"/>
              <a:ext cx="4114800" cy="533400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it-IT" sz="2000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Clinical Decision Making &amp; Utility</a:t>
              </a:r>
            </a:p>
          </p:txBody>
        </p:sp>
      </p:grpSp>
      <p:grpSp>
        <p:nvGrpSpPr>
          <p:cNvPr id="6" name="Gruppo 17"/>
          <p:cNvGrpSpPr>
            <a:grpSpLocks/>
          </p:cNvGrpSpPr>
          <p:nvPr/>
        </p:nvGrpSpPr>
        <p:grpSpPr bwMode="auto">
          <a:xfrm>
            <a:off x="3962400" y="2743200"/>
            <a:ext cx="1676400" cy="2562225"/>
            <a:chOff x="4267200" y="3276599"/>
            <a:chExt cx="1676401" cy="2561513"/>
          </a:xfrm>
        </p:grpSpPr>
        <p:sp>
          <p:nvSpPr>
            <p:cNvPr id="8" name="Freccia a destra con strisce 7"/>
            <p:cNvSpPr/>
            <p:nvPr/>
          </p:nvSpPr>
          <p:spPr bwMode="auto">
            <a:xfrm rot="16200000">
              <a:off x="3824643" y="3719155"/>
              <a:ext cx="2561513" cy="1676401"/>
            </a:xfrm>
            <a:prstGeom prst="stripedRightArrow">
              <a:avLst/>
            </a:prstGeom>
            <a:solidFill>
              <a:srgbClr val="CCFF66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 sz="2400" dirty="0">
                <a:latin typeface="Arial" charset="0"/>
                <a:ea typeface="+mn-ea"/>
              </a:endParaRPr>
            </a:p>
          </p:txBody>
        </p:sp>
        <p:pic>
          <p:nvPicPr>
            <p:cNvPr id="94217" name="Picture 6" descr="C:\Users\00094276\AppData\Local\Microsoft\Windows\Temporary Internet Files\Content.IE5\6P3JA03W\MP900423113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4" t="14815" r="4347" b="18518"/>
            <a:stretch>
              <a:fillRect/>
            </a:stretch>
          </p:blipFill>
          <p:spPr bwMode="auto">
            <a:xfrm>
              <a:off x="4724400" y="4114800"/>
              <a:ext cx="7620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500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4973637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950" y="3573463"/>
            <a:ext cx="7343775" cy="2663825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My staff:	                                          </a:t>
            </a:r>
          </a:p>
          <a:p>
            <a:pPr>
              <a:defRPr/>
            </a:pPr>
            <a:endParaRPr lang="en-US" sz="1000" dirty="0">
              <a:solidFill>
                <a:srgbClr val="FFFF00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+mn-lt"/>
                <a:ea typeface="+mn-ea"/>
              </a:rPr>
              <a:t>Faculty of Medicine                           Hospital		Fellows</a:t>
            </a:r>
          </a:p>
          <a:p>
            <a:pPr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Prof. A.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Minucci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		          Dr. S. Palumbo                 Dr. C.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Autilio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Prof. P.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Concolino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		          Dr. S.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Rocchetti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               Dr. A.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Costella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Prof. C.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Santonocito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                          			Dr. K.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Pocino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Dr. G.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Canu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, PhD					Dr.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R. </a:t>
            </a:r>
            <a:r>
              <a:rPr lang="en-US" dirty="0" err="1" smtClean="0">
                <a:solidFill>
                  <a:schemeClr val="lt1"/>
                </a:solidFill>
                <a:latin typeface="+mn-lt"/>
                <a:ea typeface="+mn-ea"/>
              </a:rPr>
              <a:t>Rizza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Dr. C.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Paolillo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, PhD					Dr.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D. </a:t>
            </a:r>
            <a:r>
              <a:rPr lang="en-US" dirty="0" err="1" smtClean="0">
                <a:solidFill>
                  <a:schemeClr val="lt1"/>
                </a:solidFill>
                <a:latin typeface="+mn-lt"/>
                <a:ea typeface="+mn-ea"/>
              </a:rPr>
              <a:t>Guarino</a:t>
            </a:r>
            <a:endParaRPr lang="en-US" dirty="0">
              <a:solidFill>
                <a:schemeClr val="lt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lt1"/>
                </a:solidFill>
              </a:rPr>
              <a:t>Dr. G.L. </a:t>
            </a:r>
            <a:r>
              <a:rPr lang="en-US" dirty="0" err="1">
                <a:solidFill>
                  <a:schemeClr val="lt1"/>
                </a:solidFill>
              </a:rPr>
              <a:t>Scaglione</a:t>
            </a:r>
            <a:r>
              <a:rPr lang="en-US" dirty="0">
                <a:solidFill>
                  <a:schemeClr val="lt1"/>
                </a:solidFill>
              </a:rPr>
              <a:t>, </a:t>
            </a:r>
            <a:r>
              <a:rPr lang="en-US" dirty="0" smtClean="0">
                <a:solidFill>
                  <a:schemeClr val="lt1"/>
                </a:solidFill>
              </a:rPr>
              <a:t>PhD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smtClean="0">
                <a:solidFill>
                  <a:schemeClr val="lt1"/>
                </a:solidFill>
              </a:rPr>
              <a:t>                                                                Dr</a:t>
            </a:r>
            <a:r>
              <a:rPr lang="en-US" dirty="0">
                <a:solidFill>
                  <a:schemeClr val="lt1"/>
                </a:solidFill>
              </a:rPr>
              <a:t>. M. De </a:t>
            </a:r>
            <a:r>
              <a:rPr lang="en-US" dirty="0" err="1">
                <a:solidFill>
                  <a:schemeClr val="lt1"/>
                </a:solidFill>
              </a:rPr>
              <a:t>Bonis</a:t>
            </a:r>
            <a:endParaRPr lang="en-US" dirty="0">
              <a:solidFill>
                <a:schemeClr val="lt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</a:rPr>
              <a:t>						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9700" y="549275"/>
            <a:ext cx="3384550" cy="26638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Collaborations</a:t>
            </a:r>
          </a:p>
          <a:p>
            <a:pPr algn="ctr">
              <a:defRPr/>
            </a:pPr>
            <a:r>
              <a:rPr lang="en-US" dirty="0"/>
              <a:t>University of </a:t>
            </a:r>
            <a:r>
              <a:rPr lang="en-US" dirty="0" err="1"/>
              <a:t>Piemonte</a:t>
            </a:r>
            <a:r>
              <a:rPr lang="en-US" dirty="0"/>
              <a:t> Orientale </a:t>
            </a:r>
          </a:p>
          <a:p>
            <a:pPr algn="ctr">
              <a:defRPr/>
            </a:pPr>
            <a:r>
              <a:rPr lang="en-US" dirty="0" err="1"/>
              <a:t>Bioinformatic</a:t>
            </a:r>
            <a:r>
              <a:rPr lang="en-US" dirty="0"/>
              <a:t> Facility Unit 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Thomas Jefferson University </a:t>
            </a:r>
          </a:p>
          <a:p>
            <a:pPr algn="ctr">
              <a:defRPr/>
            </a:pPr>
            <a:r>
              <a:rPr lang="en-US" dirty="0"/>
              <a:t>Department of Cancer Genomics</a:t>
            </a:r>
          </a:p>
        </p:txBody>
      </p:sp>
    </p:spTree>
    <p:extLst>
      <p:ext uri="{BB962C8B-B14F-4D97-AF65-F5344CB8AC3E}">
        <p14:creationId xmlns:p14="http://schemas.microsoft.com/office/powerpoint/2010/main" val="32769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t="19876" r="11431" b="10211"/>
          <a:stretch/>
        </p:blipFill>
        <p:spPr bwMode="auto">
          <a:xfrm>
            <a:off x="155610" y="764704"/>
            <a:ext cx="8880885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1520" y="11663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sz="2800" b="1" dirty="0" err="1">
                <a:solidFill>
                  <a:srgbClr val="FF0000"/>
                </a:solidFill>
              </a:rPr>
              <a:t>Differences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err="1">
                <a:solidFill>
                  <a:srgbClr val="FF0000"/>
                </a:solidFill>
              </a:rPr>
              <a:t>among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err="1">
                <a:solidFill>
                  <a:srgbClr val="FF0000"/>
                </a:solidFill>
              </a:rPr>
              <a:t>sequencing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err="1">
                <a:solidFill>
                  <a:srgbClr val="FF0000"/>
                </a:solidFill>
              </a:rPr>
              <a:t>technologies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5536" y="4221088"/>
            <a:ext cx="8496944" cy="2520280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2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4853508" cy="397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9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118" y="36174"/>
            <a:ext cx="911488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NGS is NEEDED in CLINICAL SETTING</a:t>
            </a:r>
            <a:endParaRPr lang="en-US" sz="3200" b="1" dirty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b="1" dirty="0">
                <a:solidFill>
                  <a:prstClr val="black"/>
                </a:solidFill>
              </a:rPr>
              <a:t>Precision </a:t>
            </a:r>
            <a:r>
              <a:rPr lang="en-US" sz="3200" b="1" dirty="0">
                <a:solidFill>
                  <a:prstClr val="black"/>
                </a:solidFill>
              </a:rPr>
              <a:t>medicine </a:t>
            </a:r>
            <a:r>
              <a:rPr lang="en-US" sz="3200" dirty="0">
                <a:solidFill>
                  <a:prstClr val="black"/>
                </a:solidFill>
              </a:rPr>
              <a:t>is an emerging approach </a:t>
            </a:r>
            <a:r>
              <a:rPr lang="en-US" sz="3200" dirty="0">
                <a:solidFill>
                  <a:prstClr val="black"/>
                </a:solidFill>
              </a:rPr>
              <a:t>for:</a:t>
            </a:r>
          </a:p>
          <a:p>
            <a:endParaRPr lang="en-US" sz="3200" dirty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disease prevention </a:t>
            </a:r>
            <a:r>
              <a:rPr lang="en-US" sz="3200" dirty="0">
                <a:solidFill>
                  <a:prstClr val="black"/>
                </a:solidFill>
              </a:rPr>
              <a:t>and </a:t>
            </a:r>
            <a:r>
              <a:rPr lang="en-US" sz="3200" b="1" dirty="0">
                <a:solidFill>
                  <a:srgbClr val="1F497D"/>
                </a:solidFill>
              </a:rPr>
              <a:t>treatment</a:t>
            </a:r>
            <a:r>
              <a:rPr lang="en-US" sz="3200" dirty="0">
                <a:solidFill>
                  <a:prstClr val="black"/>
                </a:solidFill>
              </a:rPr>
              <a:t> that takes </a:t>
            </a:r>
            <a:r>
              <a:rPr lang="en-US" sz="3200" b="1" dirty="0">
                <a:solidFill>
                  <a:srgbClr val="1F497D"/>
                </a:solidFill>
              </a:rPr>
              <a:t>individual variability </a:t>
            </a:r>
            <a:r>
              <a:rPr lang="en-US" sz="3200" dirty="0">
                <a:solidFill>
                  <a:prstClr val="black"/>
                </a:solidFill>
              </a:rPr>
              <a:t>into account. 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1600" dirty="0">
              <a:solidFill>
                <a:prstClr val="black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3200" dirty="0">
                <a:solidFill>
                  <a:prstClr val="black"/>
                </a:solidFill>
              </a:rPr>
              <a:t>To </a:t>
            </a:r>
            <a:r>
              <a:rPr lang="en-US" sz="3200" dirty="0">
                <a:solidFill>
                  <a:prstClr val="black"/>
                </a:solidFill>
              </a:rPr>
              <a:t>achieve “</a:t>
            </a:r>
            <a:r>
              <a:rPr lang="en-US" sz="3200" b="1" i="1" dirty="0">
                <a:solidFill>
                  <a:prstClr val="black"/>
                </a:solidFill>
              </a:rPr>
              <a:t>individual variability</a:t>
            </a:r>
            <a:r>
              <a:rPr lang="en-US" sz="3200" dirty="0">
                <a:solidFill>
                  <a:prstClr val="black"/>
                </a:solidFill>
              </a:rPr>
              <a:t>” </a:t>
            </a:r>
            <a:r>
              <a:rPr lang="en-US" sz="3200" dirty="0">
                <a:solidFill>
                  <a:prstClr val="black"/>
                </a:solidFill>
              </a:rPr>
              <a:t>requires:</a:t>
            </a: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3200" dirty="0">
                <a:solidFill>
                  <a:prstClr val="black"/>
                </a:solidFill>
              </a:rPr>
              <a:t> analyzing </a:t>
            </a:r>
            <a:r>
              <a:rPr lang="en-US" sz="3200" b="1" dirty="0">
                <a:solidFill>
                  <a:prstClr val="black"/>
                </a:solidFill>
              </a:rPr>
              <a:t>multiple </a:t>
            </a:r>
            <a:r>
              <a:rPr lang="en-US" sz="3200" b="1" dirty="0">
                <a:solidFill>
                  <a:prstClr val="black"/>
                </a:solidFill>
              </a:rPr>
              <a:t>genes </a:t>
            </a:r>
            <a:r>
              <a:rPr lang="en-US" sz="3200" dirty="0">
                <a:solidFill>
                  <a:prstClr val="black"/>
                </a:solidFill>
              </a:rPr>
              <a:t>with little amounts of specimen </a:t>
            </a:r>
            <a:endParaRPr lang="en-US" sz="3200" dirty="0">
              <a:solidFill>
                <a:prstClr val="black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INEXPENSIVELY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it-IT" sz="3200" b="1" dirty="0">
                <a:solidFill>
                  <a:srgbClr val="C0504D">
                    <a:lumMod val="50000"/>
                  </a:srgbClr>
                </a:solidFill>
              </a:rPr>
              <a:t>QUICKLY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it-IT" sz="3200" dirty="0">
                <a:solidFill>
                  <a:prstClr val="black"/>
                </a:solidFill>
              </a:rPr>
              <a:t> </a:t>
            </a:r>
            <a:r>
              <a:rPr lang="it-IT" sz="3200" b="1" dirty="0">
                <a:solidFill>
                  <a:srgbClr val="1F497D"/>
                </a:solidFill>
              </a:rPr>
              <a:t>SENSITIVELY</a:t>
            </a:r>
            <a:endParaRPr lang="it-IT" sz="3200" b="1" dirty="0">
              <a:solidFill>
                <a:srgbClr val="1F497D"/>
              </a:solidFill>
            </a:endParaRPr>
          </a:p>
        </p:txBody>
      </p:sp>
      <p:sp>
        <p:nvSpPr>
          <p:cNvPr id="3" name="Freccia a sinistra 2"/>
          <p:cNvSpPr/>
          <p:nvPr/>
        </p:nvSpPr>
        <p:spPr>
          <a:xfrm>
            <a:off x="3131840" y="6171470"/>
            <a:ext cx="1224136" cy="539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1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FF00"/>
                </a:solidFill>
              </a:rPr>
              <a:t>Limitations</a:t>
            </a:r>
            <a:r>
              <a:rPr lang="it-IT" dirty="0" smtClean="0">
                <a:solidFill>
                  <a:srgbClr val="FFFF00"/>
                </a:solidFill>
              </a:rPr>
              <a:t> and </a:t>
            </a:r>
            <a:r>
              <a:rPr lang="it-IT" dirty="0" err="1" smtClean="0">
                <a:solidFill>
                  <a:srgbClr val="FFFF00"/>
                </a:solidFill>
              </a:rPr>
              <a:t>challenges</a:t>
            </a:r>
            <a:r>
              <a:rPr lang="it-IT" dirty="0" smtClean="0">
                <a:solidFill>
                  <a:srgbClr val="FFFF00"/>
                </a:solidFill>
              </a:rPr>
              <a:t> in DNA NGS-</a:t>
            </a:r>
            <a:r>
              <a:rPr lang="it-IT" dirty="0" err="1" smtClean="0">
                <a:solidFill>
                  <a:srgbClr val="FFFF00"/>
                </a:solidFill>
              </a:rPr>
              <a:t>based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technologies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endParaRPr lang="it-IT" dirty="0">
              <a:solidFill>
                <a:srgbClr val="FFFF00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259632" y="1556792"/>
            <a:ext cx="6081464" cy="4777122"/>
            <a:chOff x="1259632" y="1556792"/>
            <a:chExt cx="6081464" cy="4777122"/>
          </a:xfrm>
        </p:grpSpPr>
        <p:grpSp>
          <p:nvGrpSpPr>
            <p:cNvPr id="5" name="Gruppo 4"/>
            <p:cNvGrpSpPr/>
            <p:nvPr/>
          </p:nvGrpSpPr>
          <p:grpSpPr>
            <a:xfrm>
              <a:off x="1259632" y="1772816"/>
              <a:ext cx="6081464" cy="4561098"/>
              <a:chOff x="1259632" y="1772816"/>
              <a:chExt cx="6081464" cy="4561098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1772816"/>
                <a:ext cx="6081464" cy="4561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492" y="1780179"/>
                <a:ext cx="1400603" cy="1216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Freccia in giù 2"/>
            <p:cNvSpPr/>
            <p:nvPr/>
          </p:nvSpPr>
          <p:spPr>
            <a:xfrm>
              <a:off x="3131840" y="1556792"/>
              <a:ext cx="1656184" cy="8317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4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  <a:solidFill>
            <a:srgbClr val="D9D9D9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Limit of detection - % allele burden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128172"/>
              </p:ext>
            </p:extLst>
          </p:nvPr>
        </p:nvGraphicFramePr>
        <p:xfrm>
          <a:off x="457200" y="1600200"/>
          <a:ext cx="82296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229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Type of Assay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Average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l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imit of detection (% allele burden)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Genome sequencing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~20 – 30%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Exome sequencing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~20 – 30%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Sanger sequencing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20%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NGS-based gene panels</a:t>
                      </a:r>
                      <a:endParaRPr lang="en-US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5 – 10%</a:t>
                      </a:r>
                      <a:endParaRPr lang="en-US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Single</a:t>
                      </a:r>
                      <a:r>
                        <a:rPr lang="en-US" sz="2800" b="1" baseline="0" dirty="0" smtClean="0"/>
                        <a:t> mutation assay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&lt;10%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467544" y="3573016"/>
            <a:ext cx="8208912" cy="576064"/>
          </a:xfrm>
          <a:prstGeom prst="rect">
            <a:avLst/>
          </a:prstGeom>
          <a:solidFill>
            <a:schemeClr val="accent1">
              <a:alpha val="17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0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2360</Words>
  <Application>Microsoft Office PowerPoint</Application>
  <PresentationFormat>Presentazione su schermo (4:3)</PresentationFormat>
  <Paragraphs>407</Paragraphs>
  <Slides>60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60</vt:i4>
      </vt:variant>
    </vt:vector>
  </HeadingPairs>
  <TitlesOfParts>
    <vt:vector size="62" baseType="lpstr">
      <vt:lpstr>1_Tema di Office</vt:lpstr>
      <vt:lpstr>2_Tema di Office</vt:lpstr>
      <vt:lpstr>Presentazione standard di PowerPoint</vt:lpstr>
      <vt:lpstr>Issues regarding BRCA1/2  Sanger Seq?</vt:lpstr>
      <vt:lpstr>Presentazione standard di PowerPoint</vt:lpstr>
      <vt:lpstr>Improvements linked to NGS  (SGS and TGS) </vt:lpstr>
      <vt:lpstr>On the market (Today)</vt:lpstr>
      <vt:lpstr>Presentazione standard di PowerPoint</vt:lpstr>
      <vt:lpstr>Presentazione standard di PowerPoint</vt:lpstr>
      <vt:lpstr>Limitations and challenges in DNA NGS-based technologies </vt:lpstr>
      <vt:lpstr>Limit of detection - % allele burden</vt:lpstr>
      <vt:lpstr>Some mutation types are difficult to detect by Genome or Exome sequencing technologies </vt:lpstr>
      <vt:lpstr>Lack of Gold Standard</vt:lpstr>
      <vt:lpstr>Lack of Gold Standard</vt:lpstr>
      <vt:lpstr>How to define STANDARDS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NGS technology is rapidly making its way into clinical laboratories </vt:lpstr>
      <vt:lpstr>The NGS present and future</vt:lpstr>
      <vt:lpstr>Presentazione standard di PowerPoint</vt:lpstr>
      <vt:lpstr>Hot-spot PANELS</vt:lpstr>
      <vt:lpstr>Presentazione standard di PowerPoint</vt:lpstr>
      <vt:lpstr>Presentazione standard di PowerPoint</vt:lpstr>
      <vt:lpstr>A study on about 900 tumor samples showed</vt:lpstr>
      <vt:lpstr>PGxOne™ TESTING </vt:lpstr>
      <vt:lpstr>ACTIONABLE GENE PANEL</vt:lpstr>
      <vt:lpstr>ACTIONABLE GENE PANEL</vt:lpstr>
      <vt:lpstr>ACTIONABLE GENE PANEL</vt:lpstr>
      <vt:lpstr>ACTIONABLE GENE PANEL</vt:lpstr>
      <vt:lpstr>ACTIONABLE GENE PANEL</vt:lpstr>
      <vt:lpstr>MyRisk- Myriad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Advantages for Physicians</vt:lpstr>
      <vt:lpstr>Presentazione standard di PowerPoint</vt:lpstr>
      <vt:lpstr>Presentazione standard di PowerPoint</vt:lpstr>
      <vt:lpstr>WES vs WGS</vt:lpstr>
      <vt:lpstr>WES vs WGS</vt:lpstr>
      <vt:lpstr>WGS</vt:lpstr>
      <vt:lpstr>Presentazione standard di PowerPoint</vt:lpstr>
      <vt:lpstr>Presentazione standard di PowerPoint</vt:lpstr>
      <vt:lpstr>Driver vs passenger mutations</vt:lpstr>
      <vt:lpstr>Presentazione standard di PowerPoint</vt:lpstr>
      <vt:lpstr>Presentazione standard di PowerPoint</vt:lpstr>
      <vt:lpstr>Presentazione standard di PowerPoint</vt:lpstr>
      <vt:lpstr>In general, classification is hierachical and multidimensional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Ettore Capoluongo</dc:creator>
  <cp:lastModifiedBy>Ettore Capoluongo</cp:lastModifiedBy>
  <cp:revision>6</cp:revision>
  <dcterms:created xsi:type="dcterms:W3CDTF">2016-05-21T05:34:21Z</dcterms:created>
  <dcterms:modified xsi:type="dcterms:W3CDTF">2016-05-21T05:52:06Z</dcterms:modified>
</cp:coreProperties>
</file>