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71" r:id="rId2"/>
    <p:sldId id="257" r:id="rId3"/>
    <p:sldId id="453" r:id="rId4"/>
    <p:sldId id="425" r:id="rId5"/>
    <p:sldId id="493" r:id="rId6"/>
    <p:sldId id="483" r:id="rId7"/>
    <p:sldId id="423" r:id="rId8"/>
    <p:sldId id="349" r:id="rId9"/>
    <p:sldId id="419" r:id="rId10"/>
    <p:sldId id="404" r:id="rId11"/>
    <p:sldId id="406" r:id="rId12"/>
    <p:sldId id="484" r:id="rId13"/>
    <p:sldId id="418" r:id="rId14"/>
    <p:sldId id="405" r:id="rId15"/>
    <p:sldId id="427" r:id="rId16"/>
    <p:sldId id="435" r:id="rId17"/>
    <p:sldId id="485" r:id="rId18"/>
    <p:sldId id="432" r:id="rId19"/>
    <p:sldId id="472" r:id="rId20"/>
    <p:sldId id="473" r:id="rId21"/>
    <p:sldId id="476" r:id="rId22"/>
    <p:sldId id="486" r:id="rId23"/>
    <p:sldId id="376" r:id="rId24"/>
    <p:sldId id="477" r:id="rId25"/>
    <p:sldId id="467" r:id="rId26"/>
    <p:sldId id="458" r:id="rId27"/>
    <p:sldId id="438" r:id="rId28"/>
    <p:sldId id="487" r:id="rId29"/>
    <p:sldId id="500" r:id="rId30"/>
    <p:sldId id="466" r:id="rId31"/>
    <p:sldId id="501" r:id="rId32"/>
    <p:sldId id="502" r:id="rId33"/>
    <p:sldId id="504" r:id="rId34"/>
    <p:sldId id="505" r:id="rId35"/>
    <p:sldId id="482" r:id="rId36"/>
    <p:sldId id="478" r:id="rId37"/>
    <p:sldId id="340" r:id="rId38"/>
    <p:sldId id="468" r:id="rId39"/>
    <p:sldId id="488" r:id="rId40"/>
    <p:sldId id="469" r:id="rId41"/>
    <p:sldId id="333" r:id="rId42"/>
    <p:sldId id="463" r:id="rId43"/>
    <p:sldId id="409" r:id="rId44"/>
    <p:sldId id="491" r:id="rId45"/>
    <p:sldId id="492" r:id="rId46"/>
    <p:sldId id="490" r:id="rId47"/>
    <p:sldId id="494" r:id="rId48"/>
    <p:sldId id="479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1599" autoAdjust="0"/>
    <p:restoredTop sz="58454" autoAdjust="0"/>
  </p:normalViewPr>
  <p:slideViewPr>
    <p:cSldViewPr>
      <p:cViewPr>
        <p:scale>
          <a:sx n="70" d="100"/>
          <a:sy n="7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1997-8A3B-408F-9FD9-1E78B59CBB6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FD9A-2658-4998-9031-F8348F6F71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143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Cross-talk between estrogen receptor (ER) and growth factor receptor signaling pathways.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tyrosine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RTKs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G-protein-coupled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phosphatidylinositol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3-kinase (PI3K;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MAPK/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Erk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(MEK)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pathways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transducers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phosphorylate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(green arrow) and/or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coactivators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corepressors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modulate ER transcriptional activity not necessarily dependent on 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ligands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turn, ER transcribes genes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encoding components of growth factor signaling pathways, thus completing the signaling cycle of RTKs to ER to RTKs. ER also complexes with RTKs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rapidly induce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nongenomic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ER-interacting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color.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AIB1,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breast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1; EGFR,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GSK-3,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glycogen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kinase-3;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IGF-1R,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insulin-like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factor-1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IGFBP,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insulin-like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binding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IRS-1,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insulin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1; JNK,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c-Jun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N-terminal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MAP,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mitogenactivated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PI3K,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phosphatidylinositol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3-kinase; PTEN,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phosphatase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tensin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RTK,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tyrosine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SGK3,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serum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glucocorticoid-regulated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kinase-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3; Stat5b, signal transducer and activator of transcription 5b;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transforming growth factor alpha; TORC1, target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rapamycin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complex 1.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CFD9A-2658-4998-9031-F8348F6F71DF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ECF0-8CB3-4BDD-B9C4-F33F78E4B3B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49CB-2180-4385-AD0D-75C69B0D2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icklerm@mskcc.or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dicklerm@mskcc.or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rc.endocrinology-journals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https://webmail.unich.it/horde/imp/view.php?popup_view=1&amp;mailbox=%2A%2Asearch_orpcab4ffr40ck4osgssg&amp;index=3383&amp;thismailbox=INBOX.2015&amp;actionID=view_attach&amp;id=3&amp;mimecache=dacd3ad418f50b421def5f1daac1ecc3&amp;img_dat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0" name="AutoShape 4" descr="https://webmail.unich.it/horde/imp/view.php?popup_view=1&amp;mailbox=%2A%2Asearch_orpcab4ffr40ck4osgssg&amp;index=3383&amp;thismailbox=INBOX.2015&amp;actionID=view_attach&amp;id=3&amp;mimecache=dacd3ad418f50b421def5f1daac1ecc3&amp;img_dat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2" name="AutoShape 6" descr="https://webmail.unich.it/horde/imp/view.php?popup_view=1&amp;mailbox=%2A%2Asearch_orpcab4ffr40ck4osgssg&amp;index=3383&amp;thismailbox=INBOX.2015&amp;actionID=view_attach&amp;id=3&amp;mimecache=dacd3ad418f50b421def5f1daac1ecc3&amp;img_dat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62784" y="1988840"/>
            <a:ext cx="5472608" cy="230832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Targeting endocrine-resistance pathways in  breast cancer  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Clara Natoli, Chieti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596"/>
            <a:ext cx="3226754" cy="68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64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4291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/>
          </a:p>
          <a:p>
            <a:pPr algn="ctr"/>
            <a:r>
              <a:rPr lang="it-IT" sz="2800" b="1" dirty="0" smtClean="0"/>
              <a:t>SWOG </a:t>
            </a:r>
            <a:r>
              <a:rPr lang="it-IT" sz="2800" b="1" dirty="0"/>
              <a:t>S0226 trial </a:t>
            </a:r>
            <a:endParaRPr lang="it-IT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22612"/>
            <a:ext cx="85280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23763" y="1714507"/>
            <a:ext cx="82964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SWOG S0226 trial randomized 694 patients with similar characteristics </a:t>
            </a:r>
            <a:r>
              <a:rPr lang="en-US" dirty="0" smtClean="0"/>
              <a:t>as </a:t>
            </a:r>
            <a:r>
              <a:rPr lang="en-US" dirty="0"/>
              <a:t>in the FACT trial, and the same arms of </a:t>
            </a:r>
            <a:r>
              <a:rPr lang="en-US" dirty="0" err="1"/>
              <a:t>anastrozole</a:t>
            </a:r>
            <a:r>
              <a:rPr lang="en-US" dirty="0"/>
              <a:t> only or </a:t>
            </a:r>
            <a:r>
              <a:rPr lang="en-US" dirty="0" err="1"/>
              <a:t>anastrozole</a:t>
            </a:r>
            <a:r>
              <a:rPr lang="en-US" dirty="0"/>
              <a:t> plus </a:t>
            </a:r>
            <a:r>
              <a:rPr lang="en-US" dirty="0" err="1"/>
              <a:t>fulvestrant</a:t>
            </a:r>
            <a:r>
              <a:rPr lang="en-US" dirty="0"/>
              <a:t>. </a:t>
            </a:r>
            <a:endParaRPr lang="it-IT" dirty="0"/>
          </a:p>
          <a:p>
            <a:pPr algn="just"/>
            <a:r>
              <a:rPr lang="en-US" sz="2800" b="1" i="1" dirty="0"/>
              <a:t>40% presented with de novo metastatic disease, while 60% had not received adjuvant tamoxifen </a:t>
            </a:r>
            <a:r>
              <a:rPr lang="en-US" sz="2800" b="1" i="1" dirty="0" smtClean="0"/>
              <a:t> </a:t>
            </a:r>
            <a:endParaRPr lang="it-IT" sz="2800" b="1" i="1" dirty="0"/>
          </a:p>
        </p:txBody>
      </p:sp>
      <p:sp>
        <p:nvSpPr>
          <p:cNvPr id="4" name="Rettangolo 3"/>
          <p:cNvSpPr/>
          <p:nvPr/>
        </p:nvSpPr>
        <p:spPr>
          <a:xfrm>
            <a:off x="3833664" y="6350933"/>
            <a:ext cx="5310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it-IT" sz="1000" dirty="0"/>
          </a:p>
          <a:p>
            <a:pPr algn="r"/>
            <a:r>
              <a:rPr lang="it-IT" sz="1000" dirty="0" err="1"/>
              <a:t>Mehta</a:t>
            </a:r>
            <a:r>
              <a:rPr lang="it-IT" sz="1000" dirty="0"/>
              <a:t> RS, et al. N </a:t>
            </a:r>
            <a:r>
              <a:rPr lang="it-IT" sz="1000" dirty="0" err="1"/>
              <a:t>Engl</a:t>
            </a:r>
            <a:r>
              <a:rPr lang="it-IT" sz="1000" dirty="0"/>
              <a:t> J </a:t>
            </a:r>
            <a:r>
              <a:rPr lang="it-IT" sz="1000" dirty="0" err="1"/>
              <a:t>Med</a:t>
            </a:r>
            <a:r>
              <a:rPr lang="it-IT" sz="1000" dirty="0"/>
              <a:t> 367:435-44, 2012 </a:t>
            </a:r>
          </a:p>
        </p:txBody>
      </p:sp>
      <p:pic>
        <p:nvPicPr>
          <p:cNvPr id="171010" name="Picture 2" descr="Happy Emot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71546"/>
            <a:ext cx="571504" cy="571505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Combination of endocrine </a:t>
            </a:r>
            <a:r>
              <a:rPr lang="it-IT" sz="3200" dirty="0" err="1" smtClean="0"/>
              <a:t>therapies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in the </a:t>
            </a:r>
            <a:r>
              <a:rPr lang="en-US" sz="3200" b="1" dirty="0" smtClean="0"/>
              <a:t>first-line</a:t>
            </a:r>
            <a:r>
              <a:rPr lang="en-US" sz="3200" dirty="0" smtClean="0"/>
              <a:t> setting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6276" y="1071546"/>
            <a:ext cx="27090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b="1" dirty="0"/>
              <a:t>Dual ER </a:t>
            </a:r>
            <a:r>
              <a:rPr lang="it-IT" b="1" dirty="0" err="1"/>
              <a:t>pathway</a:t>
            </a:r>
            <a:r>
              <a:rPr lang="it-IT" b="1" dirty="0"/>
              <a:t> </a:t>
            </a:r>
            <a:r>
              <a:rPr lang="it-IT" b="1" dirty="0" err="1"/>
              <a:t>targeting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608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800" b="1" dirty="0" smtClean="0"/>
              <a:t>SOFEA </a:t>
            </a:r>
            <a:endParaRPr lang="it-IT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47" y="2505045"/>
            <a:ext cx="82232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93008" y="6457890"/>
            <a:ext cx="6350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it-IT" sz="1000" dirty="0"/>
          </a:p>
          <a:p>
            <a:pPr algn="r"/>
            <a:r>
              <a:rPr lang="it-IT" sz="1000" dirty="0"/>
              <a:t>Johnston SR, Lancet </a:t>
            </a:r>
            <a:r>
              <a:rPr lang="it-IT" sz="1000" dirty="0" err="1"/>
              <a:t>Oncol</a:t>
            </a:r>
            <a:r>
              <a:rPr lang="it-IT" sz="1000" dirty="0"/>
              <a:t> 2013; 14: 989–98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8304" y="1719243"/>
            <a:ext cx="8985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/>
              <a:t>Combining</a:t>
            </a:r>
            <a:r>
              <a:rPr lang="it-IT" sz="2000" b="1" dirty="0" smtClean="0"/>
              <a:t>  </a:t>
            </a:r>
            <a:r>
              <a:rPr lang="en-US" sz="2000" b="1" dirty="0" err="1" smtClean="0"/>
              <a:t>fulvestrant</a:t>
            </a:r>
            <a:r>
              <a:rPr lang="en-US" sz="2000" b="1" dirty="0" smtClean="0"/>
              <a:t> </a:t>
            </a:r>
            <a:r>
              <a:rPr lang="en-US" sz="2000" b="1" dirty="0"/>
              <a:t>to anastrozole is not more </a:t>
            </a:r>
            <a:r>
              <a:rPr lang="en-US" sz="2000" b="1" dirty="0" smtClean="0"/>
              <a:t>effective that </a:t>
            </a:r>
            <a:r>
              <a:rPr lang="en-US" sz="2000" b="1" dirty="0" err="1"/>
              <a:t>fulvestrant</a:t>
            </a:r>
            <a:r>
              <a:rPr lang="en-US" sz="2000" b="1" dirty="0"/>
              <a:t> alone or </a:t>
            </a:r>
            <a:r>
              <a:rPr lang="en-US" sz="2000" b="1" dirty="0" smtClean="0"/>
              <a:t> exemestane </a:t>
            </a:r>
            <a:r>
              <a:rPr lang="en-US" sz="2000" b="1" dirty="0"/>
              <a:t>alone </a:t>
            </a:r>
            <a:r>
              <a:rPr lang="en-US" sz="2000" b="1" dirty="0" smtClean="0"/>
              <a:t>in HR</a:t>
            </a:r>
            <a:r>
              <a:rPr lang="en-US" sz="2000" b="1" dirty="0"/>
              <a:t>+ ABC that has progressed during </a:t>
            </a:r>
            <a:r>
              <a:rPr lang="en-US" sz="2000" b="1" dirty="0" smtClean="0"/>
              <a:t>therapy </a:t>
            </a:r>
            <a:r>
              <a:rPr lang="it-IT" sz="2000" b="1" dirty="0" smtClean="0"/>
              <a:t>with a NAI</a:t>
            </a:r>
            <a:endParaRPr lang="it-IT" sz="2000" b="1" dirty="0"/>
          </a:p>
        </p:txBody>
      </p:sp>
      <p:pic>
        <p:nvPicPr>
          <p:cNvPr id="7" name="Picture 2" descr="Sad Emot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00108"/>
            <a:ext cx="719134" cy="719135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Combination of endocrine </a:t>
            </a:r>
            <a:r>
              <a:rPr lang="it-IT" sz="3200" dirty="0" err="1" smtClean="0"/>
              <a:t>therapies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in 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setting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6276" y="1071546"/>
            <a:ext cx="27090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b="1" dirty="0"/>
              <a:t>Dual ER </a:t>
            </a:r>
            <a:r>
              <a:rPr lang="it-IT" b="1" dirty="0" err="1"/>
              <a:t>pathway</a:t>
            </a:r>
            <a:r>
              <a:rPr lang="it-IT" b="1" dirty="0"/>
              <a:t> </a:t>
            </a:r>
            <a:r>
              <a:rPr lang="it-IT" b="1" dirty="0" err="1"/>
              <a:t>targeting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013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05273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identified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bio-markers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www.scientific-consilience.com/sites/default/files/biomarker_select2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776" y="350100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2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916832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</a:rPr>
              <a:t>Single agent endocrine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</a:rPr>
              <a:t>therapy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140968"/>
            <a:ext cx="91766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2">
                    <a:lumMod val="50000"/>
                  </a:schemeClr>
                </a:solidFill>
              </a:rPr>
              <a:t>Combination of endocrine </a:t>
            </a:r>
            <a:r>
              <a:rPr lang="it-IT" sz="3200" dirty="0" err="1">
                <a:solidFill>
                  <a:schemeClr val="bg2">
                    <a:lumMod val="50000"/>
                  </a:schemeClr>
                </a:solidFill>
              </a:rPr>
              <a:t>therapies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221088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and </a:t>
            </a:r>
            <a:endParaRPr lang="en-US" sz="3200" dirty="0" smtClean="0"/>
          </a:p>
          <a:p>
            <a:pPr algn="ctr"/>
            <a:r>
              <a:rPr lang="en-US" sz="3200" dirty="0" smtClean="0"/>
              <a:t>targeted therapies/</a:t>
            </a:r>
            <a:r>
              <a:rPr lang="it-IT" sz="3200" dirty="0"/>
              <a:t> </a:t>
            </a:r>
            <a:r>
              <a:rPr lang="it-IT" sz="3200" dirty="0" smtClean="0"/>
              <a:t>CDK4_6 </a:t>
            </a:r>
            <a:r>
              <a:rPr lang="it-IT" sz="3200" dirty="0" err="1"/>
              <a:t>inhibitors</a:t>
            </a:r>
            <a:r>
              <a:rPr lang="en-US" sz="3200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4968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b="1" dirty="0"/>
              <a:t>first-line</a:t>
            </a:r>
            <a:r>
              <a:rPr lang="en-US" sz="3200" dirty="0"/>
              <a:t> setting</a:t>
            </a:r>
            <a:endParaRPr lang="it-IT" sz="32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6" y="6630987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it-IT" sz="900" i="1" dirty="0">
                <a:solidFill>
                  <a:schemeClr val="tx1"/>
                </a:solidFill>
              </a:rPr>
              <a:t>The American Journal of Pathology</a:t>
            </a:r>
            <a:r>
              <a:rPr lang="en-US" altLang="it-IT" sz="900" dirty="0">
                <a:solidFill>
                  <a:schemeClr val="tx1"/>
                </a:solidFill>
              </a:rPr>
              <a:t> 2013 183, 1096-1112DOI: (10.1016/j.ajpath.2013.07.005) 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23528" y="1571612"/>
            <a:ext cx="6350000" cy="5091275"/>
            <a:chOff x="1331640" y="1571612"/>
            <a:chExt cx="6350000" cy="50912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844824"/>
              <a:ext cx="6350000" cy="481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1936774" y="1571612"/>
              <a:ext cx="2643206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accent6">
                      <a:lumMod val="50000"/>
                    </a:schemeClr>
                  </a:solidFill>
                </a:rPr>
                <a:t>Growth of </a:t>
              </a:r>
              <a:r>
                <a:rPr lang="it-IT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ER+</a:t>
              </a:r>
              <a:r>
                <a:rPr lang="it-IT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breast</a:t>
              </a:r>
              <a:r>
                <a:rPr lang="it-IT" b="1" dirty="0" smtClean="0">
                  <a:solidFill>
                    <a:schemeClr val="accent6">
                      <a:lumMod val="50000"/>
                    </a:schemeClr>
                  </a:solidFill>
                </a:rPr>
                <a:t> cancer </a:t>
              </a:r>
              <a:r>
                <a:rPr lang="it-IT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is</a:t>
              </a:r>
              <a:r>
                <a:rPr lang="it-IT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dependent</a:t>
              </a:r>
              <a:r>
                <a:rPr lang="it-IT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upon</a:t>
              </a:r>
              <a:r>
                <a:rPr lang="it-IT" b="1" dirty="0" smtClean="0">
                  <a:solidFill>
                    <a:schemeClr val="accent6">
                      <a:lumMod val="50000"/>
                    </a:schemeClr>
                  </a:solidFill>
                </a:rPr>
                <a:t> cyclin D1 </a:t>
              </a:r>
              <a:endParaRPr lang="it-IT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6072198" y="1357298"/>
            <a:ext cx="307180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Cyclin D1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activates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CDK4/6</a:t>
            </a:r>
          </a:p>
          <a:p>
            <a:pPr>
              <a:buFont typeface="Arial" pitchFamily="34" charset="0"/>
              <a:buChar char="•"/>
              <a:tabLst>
                <a:tab pos="268288" algn="l"/>
              </a:tabLst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phosporilates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inactivates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    	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Rb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tabLst>
                <a:tab pos="268288" algn="l"/>
              </a:tabLst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allows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progression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through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     	the G1/S checkpoint 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10800000" flipV="1">
            <a:off x="4211960" y="2857496"/>
            <a:ext cx="1788800" cy="71552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407696" y="3643314"/>
            <a:ext cx="273630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Palbociclib</a:t>
            </a:r>
            <a:r>
              <a:rPr lang="en-US" b="1" dirty="0" smtClean="0"/>
              <a:t> is an orally </a:t>
            </a:r>
            <a:r>
              <a:rPr lang="en-US" b="1" dirty="0" err="1" smtClean="0"/>
              <a:t>bioavailable</a:t>
            </a:r>
            <a:r>
              <a:rPr lang="en-US" b="1" dirty="0" smtClean="0"/>
              <a:t> small-molecule inhibitor of CDK4 and CDK6, with a high level of selectivity for CDK4 and CDK6 over other </a:t>
            </a:r>
            <a:r>
              <a:rPr lang="en-US" b="1" dirty="0" err="1" smtClean="0"/>
              <a:t>cyclin</a:t>
            </a:r>
            <a:r>
              <a:rPr lang="en-US" b="1" dirty="0" smtClean="0"/>
              <a:t>-dependent </a:t>
            </a:r>
            <a:r>
              <a:rPr lang="en-US" b="1" dirty="0" err="1" smtClean="0"/>
              <a:t>kinases</a:t>
            </a:r>
            <a:endParaRPr lang="en-US" b="1" dirty="0" smtClean="0"/>
          </a:p>
        </p:txBody>
      </p:sp>
      <p:cxnSp>
        <p:nvCxnSpPr>
          <p:cNvPr id="16" name="Connettore 2 15"/>
          <p:cNvCxnSpPr>
            <a:stCxn id="14" idx="1"/>
          </p:cNvCxnSpPr>
          <p:nvPr/>
        </p:nvCxnSpPr>
        <p:spPr>
          <a:xfrm rot="10800000">
            <a:off x="4932040" y="4075365"/>
            <a:ext cx="1475656" cy="583613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 rot="19783223">
            <a:off x="3717541" y="2976440"/>
            <a:ext cx="655571" cy="1228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28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63888" y="1414486"/>
            <a:ext cx="209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The PALOMA-1</a:t>
            </a:r>
            <a:endParaRPr lang="it-IT" sz="2400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24200" y="6611779"/>
            <a:ext cx="601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it-IT" sz="1000" dirty="0"/>
              <a:t>Finn, RS, et al., </a:t>
            </a:r>
            <a:r>
              <a:rPr lang="en-US" altLang="it-IT" sz="1000" i="1" dirty="0"/>
              <a:t>Lancet </a:t>
            </a:r>
            <a:r>
              <a:rPr lang="en-US" altLang="it-IT" sz="1000" i="1" dirty="0" err="1"/>
              <a:t>Oncol</a:t>
            </a:r>
            <a:r>
              <a:rPr lang="en-US" altLang="it-IT" sz="1000" dirty="0"/>
              <a:t> 2015;16: 25-35.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206" y="2000240"/>
            <a:ext cx="6346794" cy="429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3829332" cy="238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appy Emot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357298"/>
            <a:ext cx="571504" cy="571505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b="1" dirty="0"/>
              <a:t>first-line</a:t>
            </a:r>
            <a:r>
              <a:rPr lang="en-US" sz="3200" dirty="0"/>
              <a:t> setting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214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516" y="1700808"/>
            <a:ext cx="370770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124200" y="6611779"/>
            <a:ext cx="601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it-IT" sz="1000" dirty="0"/>
              <a:t>Finn, RS, et al., </a:t>
            </a:r>
            <a:r>
              <a:rPr lang="en-US" altLang="it-IT" sz="1000" i="1" dirty="0"/>
              <a:t>Lancet </a:t>
            </a:r>
            <a:r>
              <a:rPr lang="en-US" altLang="it-IT" sz="1000" i="1" dirty="0" err="1"/>
              <a:t>Oncol</a:t>
            </a:r>
            <a:r>
              <a:rPr lang="en-US" altLang="it-IT" sz="1000" dirty="0"/>
              <a:t> 2015;16: 25-35.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28992" y="1142984"/>
            <a:ext cx="209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The PALOMA-1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4716016" y="19888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estrogen receptor-positive &amp; HER2-negative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4932040" y="450912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estrogen receptor-positive &amp; HER2-negative &amp; amplification of cyclin D1 (CCND1), loss of p16 (INK4A or CDKN2A), or both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395536" y="4653136"/>
            <a:ext cx="288032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600" b="1" dirty="0" smtClean="0"/>
              <a:t>Genetic changes in cyclin D1 and p16 did not improve patient selection beyond use of estrogen receptor-positive status alone. </a:t>
            </a:r>
            <a:endParaRPr lang="it-IT" sz="1600" b="1" dirty="0"/>
          </a:p>
        </p:txBody>
      </p:sp>
      <p:sp>
        <p:nvSpPr>
          <p:cNvPr id="11" name="Rettangolo 10"/>
          <p:cNvSpPr/>
          <p:nvPr/>
        </p:nvSpPr>
        <p:spPr>
          <a:xfrm rot="20199250">
            <a:off x="1214414" y="3214686"/>
            <a:ext cx="68932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3600" dirty="0" err="1" smtClean="0"/>
              <a:t>Accelerated</a:t>
            </a:r>
            <a:r>
              <a:rPr lang="it-IT" sz="3600" dirty="0" smtClean="0"/>
              <a:t> FDA </a:t>
            </a:r>
            <a:r>
              <a:rPr lang="it-IT" sz="3600" dirty="0" err="1" smtClean="0"/>
              <a:t>approval</a:t>
            </a:r>
            <a:r>
              <a:rPr lang="it-IT" sz="3600" dirty="0" smtClean="0"/>
              <a:t> in 2/2015</a:t>
            </a:r>
          </a:p>
        </p:txBody>
      </p:sp>
      <p:pic>
        <p:nvPicPr>
          <p:cNvPr id="12" name="Picture 2" descr="Happy Emot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571504" cy="571505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b="1" dirty="0"/>
              <a:t>first-line</a:t>
            </a:r>
            <a:r>
              <a:rPr lang="en-US" sz="3200" dirty="0"/>
              <a:t> setting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identified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bio-markers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42976" y="2786058"/>
            <a:ext cx="662473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sz="3600" dirty="0" err="1"/>
              <a:t>Cyclin</a:t>
            </a:r>
            <a:r>
              <a:rPr lang="it-IT" sz="3600" dirty="0"/>
              <a:t> D1 </a:t>
            </a:r>
            <a:r>
              <a:rPr lang="it-IT" sz="3600" dirty="0" err="1"/>
              <a:t>amp</a:t>
            </a:r>
            <a:r>
              <a:rPr lang="it-IT" sz="3600" dirty="0"/>
              <a:t>/p27 </a:t>
            </a:r>
            <a:r>
              <a:rPr lang="it-IT" sz="3600" dirty="0" err="1"/>
              <a:t>loss</a:t>
            </a:r>
            <a:r>
              <a:rPr lang="it-IT" sz="3600" dirty="0"/>
              <a:t> </a:t>
            </a:r>
            <a:r>
              <a:rPr lang="it-IT" sz="3600" dirty="0" err="1"/>
              <a:t>present</a:t>
            </a:r>
            <a:r>
              <a:rPr lang="it-IT" sz="3600" dirty="0"/>
              <a:t> </a:t>
            </a:r>
            <a:r>
              <a:rPr lang="it-IT" sz="3600" i="1" dirty="0"/>
              <a:t>versus </a:t>
            </a:r>
            <a:r>
              <a:rPr lang="it-IT" sz="3600" dirty="0" err="1"/>
              <a:t>absent</a:t>
            </a:r>
            <a:r>
              <a:rPr lang="it-IT" sz="3600" dirty="0"/>
              <a:t> </a:t>
            </a:r>
            <a:endParaRPr lang="it-IT" sz="3600" dirty="0" smtClean="0"/>
          </a:p>
          <a:p>
            <a:endParaRPr lang="it-IT" sz="3600" dirty="0"/>
          </a:p>
          <a:p>
            <a:r>
              <a:rPr lang="it-IT" sz="3600" dirty="0" smtClean="0"/>
              <a:t>HR </a:t>
            </a:r>
            <a:r>
              <a:rPr lang="it-IT" sz="3600" dirty="0"/>
              <a:t>= </a:t>
            </a:r>
            <a:r>
              <a:rPr lang="it-IT" sz="3600" dirty="0" smtClean="0"/>
              <a:t>0.37 </a:t>
            </a:r>
            <a:r>
              <a:rPr lang="it-IT" sz="3600" i="1" dirty="0" smtClean="0"/>
              <a:t>versus </a:t>
            </a:r>
            <a:r>
              <a:rPr lang="it-IT" sz="3600" dirty="0"/>
              <a:t>0.19 (p NR)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6611779"/>
            <a:ext cx="601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it-IT" sz="1000" dirty="0"/>
              <a:t>Finn, RS, et al., </a:t>
            </a:r>
            <a:r>
              <a:rPr lang="en-US" altLang="it-IT" sz="1000" i="1" dirty="0"/>
              <a:t>Lancet </a:t>
            </a:r>
            <a:r>
              <a:rPr lang="en-US" altLang="it-IT" sz="1000" i="1" dirty="0" err="1"/>
              <a:t>Oncol</a:t>
            </a:r>
            <a:r>
              <a:rPr lang="en-US" altLang="it-IT" sz="1000" dirty="0"/>
              <a:t> 2015;16: 25-35.  </a:t>
            </a:r>
          </a:p>
        </p:txBody>
      </p:sp>
    </p:spTree>
    <p:extLst>
      <p:ext uri="{BB962C8B-B14F-4D97-AF65-F5344CB8AC3E}">
        <p14:creationId xmlns:p14="http://schemas.microsoft.com/office/powerpoint/2010/main" xmlns="" val="18015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66866" y="1477943"/>
            <a:ext cx="1620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 </a:t>
            </a:r>
            <a:r>
              <a:rPr lang="it-IT" sz="2400" b="1" dirty="0" smtClean="0"/>
              <a:t>PALOMA-3</a:t>
            </a:r>
            <a:endParaRPr lang="it-IT" sz="24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24075" y="6494462"/>
            <a:ext cx="7019925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it-IT" sz="1000" dirty="0" smtClean="0">
                <a:ea typeface="Arial Unicode MS" pitchFamily="34" charset="-128"/>
                <a:cs typeface="Arial Unicode MS" pitchFamily="34" charset="-128"/>
              </a:rPr>
              <a:t>Turner NC et al. N </a:t>
            </a:r>
            <a:r>
              <a:rPr lang="en-US" altLang="it-IT" sz="1000" dirty="0" err="1" smtClean="0">
                <a:ea typeface="Arial Unicode MS" pitchFamily="34" charset="-128"/>
                <a:cs typeface="Arial Unicode MS" pitchFamily="34" charset="-128"/>
              </a:rPr>
              <a:t>Engl</a:t>
            </a:r>
            <a:r>
              <a:rPr lang="en-US" altLang="it-IT" sz="1000" dirty="0" smtClean="0">
                <a:ea typeface="Arial Unicode MS" pitchFamily="34" charset="-128"/>
                <a:cs typeface="Arial Unicode MS" pitchFamily="34" charset="-128"/>
              </a:rPr>
              <a:t> J Med 2015;373:209-219.</a:t>
            </a:r>
            <a:endParaRPr lang="en-US" altLang="it-IT" sz="1000" dirty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28662" y="2000240"/>
            <a:ext cx="6858048" cy="4071966"/>
            <a:chOff x="1043608" y="2406638"/>
            <a:chExt cx="6244653" cy="360308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2406638"/>
              <a:ext cx="5956621" cy="3603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ttangolo 11"/>
            <p:cNvSpPr/>
            <p:nvPr/>
          </p:nvSpPr>
          <p:spPr>
            <a:xfrm>
              <a:off x="1043608" y="2406721"/>
              <a:ext cx="2690539" cy="321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Picture 2" descr="Happy Emot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378" y="1477943"/>
            <a:ext cx="571504" cy="571505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setting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6362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00034" y="1142984"/>
            <a:ext cx="1620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 </a:t>
            </a:r>
            <a:r>
              <a:rPr lang="it-IT" sz="2400" b="1" dirty="0" smtClean="0"/>
              <a:t>PALOMA-3</a:t>
            </a:r>
            <a:endParaRPr lang="it-IT" sz="2400" b="1" dirty="0"/>
          </a:p>
        </p:txBody>
      </p:sp>
      <p:pic>
        <p:nvPicPr>
          <p:cNvPr id="15" name="Picture 2" descr="Happy Emo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032" y="1055856"/>
            <a:ext cx="571504" cy="571505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>
            <a:off x="1835696" y="1830015"/>
            <a:ext cx="583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atients </a:t>
            </a:r>
            <a:r>
              <a:rPr lang="en-US" sz="2400" b="1" dirty="0"/>
              <a:t>in the intention-to-treat population</a:t>
            </a:r>
            <a:endParaRPr lang="it-IT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626" y="2492895"/>
            <a:ext cx="6362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961803" y="6610746"/>
            <a:ext cx="81542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Published online March 2, 2016 http://dx.doi.org/10.1016/S1470-2045(15)00613-0</a:t>
            </a:r>
            <a:endParaRPr lang="it-IT" sz="1000" dirty="0"/>
          </a:p>
        </p:txBody>
      </p:sp>
      <p:sp>
        <p:nvSpPr>
          <p:cNvPr id="9" name="Rettangolo 8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setting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41595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30866" y="356027"/>
            <a:ext cx="534556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800" dirty="0" smtClean="0"/>
              <a:t>Endocrine </a:t>
            </a:r>
            <a:r>
              <a:rPr lang="it-IT" sz="2800" dirty="0" err="1" smtClean="0"/>
              <a:t>responsive</a:t>
            </a:r>
            <a:r>
              <a:rPr lang="it-IT" sz="2800" dirty="0" smtClean="0"/>
              <a:t> </a:t>
            </a:r>
            <a:r>
              <a:rPr lang="it-IT" sz="2800" dirty="0" err="1" smtClean="0"/>
              <a:t>breast</a:t>
            </a:r>
            <a:r>
              <a:rPr lang="it-IT" sz="2800" dirty="0" smtClean="0"/>
              <a:t> </a:t>
            </a:r>
            <a:r>
              <a:rPr lang="it-IT" sz="2800" dirty="0" err="1" smtClean="0"/>
              <a:t>cancer</a:t>
            </a:r>
            <a:endParaRPr lang="it-IT" sz="2800" dirty="0"/>
          </a:p>
        </p:txBody>
      </p:sp>
      <p:pic>
        <p:nvPicPr>
          <p:cNvPr id="4" name="Picture 4" descr="https://antigoneawakens.files.wordpress.com/2012/07/breast-subtypes-pi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7628"/>
            <a:ext cx="3024336" cy="37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3923928" y="5138028"/>
            <a:ext cx="43204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2663788" y="3913892"/>
            <a:ext cx="1692188" cy="122413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357818" y="1643050"/>
            <a:ext cx="3621761" cy="187743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Luminal 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High </a:t>
            </a:r>
            <a:r>
              <a:rPr lang="it-IT" dirty="0" err="1" smtClean="0"/>
              <a:t>expression</a:t>
            </a:r>
            <a:r>
              <a:rPr lang="it-IT" dirty="0" smtClean="0"/>
              <a:t> of ER </a:t>
            </a:r>
          </a:p>
          <a:p>
            <a:r>
              <a:rPr lang="it-IT" dirty="0" smtClean="0"/>
              <a:t>      &amp; </a:t>
            </a:r>
            <a:r>
              <a:rPr lang="it-IT" dirty="0" err="1" smtClean="0"/>
              <a:t>ER-related</a:t>
            </a:r>
            <a:r>
              <a:rPr lang="it-IT" dirty="0" smtClean="0"/>
              <a:t> </a:t>
            </a:r>
            <a:r>
              <a:rPr lang="it-IT" dirty="0" err="1" smtClean="0"/>
              <a:t>genes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proliferation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aggressive </a:t>
            </a:r>
            <a:r>
              <a:rPr lang="it-IT" dirty="0" err="1" smtClean="0"/>
              <a:t>behavior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High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responsiveness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ET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18722" y="3714752"/>
            <a:ext cx="3825278" cy="18774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Luminal B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Relatively</a:t>
            </a:r>
            <a:r>
              <a:rPr lang="it-IT" dirty="0" smtClean="0"/>
              <a:t> 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expression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 of ER  and </a:t>
            </a:r>
            <a:r>
              <a:rPr lang="it-IT" dirty="0" err="1" smtClean="0"/>
              <a:t>ER-related</a:t>
            </a:r>
            <a:r>
              <a:rPr lang="it-IT" dirty="0" smtClean="0"/>
              <a:t> </a:t>
            </a:r>
            <a:r>
              <a:rPr lang="it-IT" dirty="0" err="1" smtClean="0"/>
              <a:t>genes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proliferation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More </a:t>
            </a:r>
            <a:r>
              <a:rPr lang="it-IT" dirty="0" err="1" smtClean="0"/>
              <a:t>aggressiveness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Lower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endocrine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sensitivity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707904" y="2786058"/>
            <a:ext cx="1578476" cy="9838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707904" y="3769876"/>
            <a:ext cx="1507038" cy="587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785786" y="5857892"/>
            <a:ext cx="44429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</a:rPr>
              <a:t>largest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 single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</a:rPr>
              <a:t>breast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cancer subtype </a:t>
            </a:r>
            <a:endParaRPr lang="it-IT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Connettore 2 13"/>
          <p:cNvCxnSpPr>
            <a:stCxn id="13" idx="0"/>
          </p:cNvCxnSpPr>
          <p:nvPr/>
        </p:nvCxnSpPr>
        <p:spPr>
          <a:xfrm rot="16200000" flipV="1">
            <a:off x="2616603" y="5467235"/>
            <a:ext cx="576064" cy="2052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4247" y="1032616"/>
            <a:ext cx="1620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 </a:t>
            </a:r>
            <a:r>
              <a:rPr lang="it-IT" sz="2400" b="1" dirty="0" smtClean="0"/>
              <a:t>PALOMA-3</a:t>
            </a:r>
            <a:endParaRPr lang="it-IT" sz="2400" b="1" dirty="0"/>
          </a:p>
        </p:txBody>
      </p:sp>
      <p:pic>
        <p:nvPicPr>
          <p:cNvPr id="5" name="Picture 2" descr="Happy Emo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032" y="1055856"/>
            <a:ext cx="571504" cy="57150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404404" y="1768238"/>
            <a:ext cx="69840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/>
              <a:t>P</a:t>
            </a:r>
            <a:r>
              <a:rPr lang="it-IT" sz="2400" b="1" dirty="0" err="1" smtClean="0"/>
              <a:t>atients</a:t>
            </a:r>
            <a:r>
              <a:rPr lang="it-IT" sz="2400" b="1" dirty="0" smtClean="0"/>
              <a:t> </a:t>
            </a:r>
            <a:r>
              <a:rPr lang="it-IT" sz="2400" b="1" dirty="0" err="1"/>
              <a:t>who</a:t>
            </a:r>
            <a:r>
              <a:rPr lang="it-IT" sz="2400" b="1" dirty="0"/>
              <a:t> </a:t>
            </a:r>
            <a:r>
              <a:rPr lang="it-IT" sz="2400" b="1" dirty="0" err="1" smtClean="0"/>
              <a:t>received</a:t>
            </a:r>
            <a:r>
              <a:rPr lang="it-IT" sz="2400" b="1" dirty="0" smtClean="0"/>
              <a:t> </a:t>
            </a:r>
            <a:r>
              <a:rPr lang="en-US" sz="2400" b="1" dirty="0" smtClean="0"/>
              <a:t>at </a:t>
            </a:r>
            <a:r>
              <a:rPr lang="en-US" sz="2400" b="1" dirty="0"/>
              <a:t>least one previous systemic therapy for metastatic breast cancer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1404404" y="5517232"/>
            <a:ext cx="4312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1357290" y="2610218"/>
            <a:ext cx="6544843" cy="4000528"/>
            <a:chOff x="1357290" y="1714488"/>
            <a:chExt cx="6544843" cy="40005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1714488"/>
              <a:ext cx="6544843" cy="394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1357290" y="5500702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961803" y="6610746"/>
            <a:ext cx="81542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Published online March 2, 2016 http://dx.doi.org/10.1016/S1470-2045(15)00613-0</a:t>
            </a:r>
            <a:endParaRPr lang="it-IT" sz="1000" dirty="0"/>
          </a:p>
        </p:txBody>
      </p:sp>
      <p:sp>
        <p:nvSpPr>
          <p:cNvPr id="12" name="Rettangolo 11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setting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2513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and </a:t>
            </a:r>
            <a:r>
              <a:rPr lang="en-US" sz="3200" dirty="0" err="1" smtClean="0"/>
              <a:t>and</a:t>
            </a:r>
            <a:r>
              <a:rPr lang="en-US" sz="3200" dirty="0" smtClean="0"/>
              <a:t> </a:t>
            </a:r>
          </a:p>
          <a:p>
            <a:pPr algn="ctr"/>
            <a:r>
              <a:rPr lang="it-IT" sz="3200" dirty="0" smtClean="0"/>
              <a:t>CDK4/6 </a:t>
            </a:r>
            <a:r>
              <a:rPr lang="it-IT" sz="3200" dirty="0" err="1" smtClean="0"/>
              <a:t>inhibitors</a:t>
            </a:r>
            <a:r>
              <a:rPr lang="en-US" sz="3200" dirty="0" smtClean="0"/>
              <a:t> </a:t>
            </a:r>
            <a:r>
              <a:rPr lang="en-US" sz="3200" dirty="0"/>
              <a:t>in </a:t>
            </a:r>
            <a:r>
              <a:rPr lang="en-US" sz="3200" dirty="0" smtClean="0"/>
              <a:t>the </a:t>
            </a:r>
            <a:r>
              <a:rPr lang="en-US" sz="3200" b="1" u="sng" dirty="0" smtClean="0"/>
              <a:t>first and  second-line </a:t>
            </a:r>
            <a:r>
              <a:rPr lang="en-US" sz="3200" dirty="0"/>
              <a:t>setting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571472" y="1285860"/>
            <a:ext cx="1620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 </a:t>
            </a:r>
            <a:r>
              <a:rPr lang="it-IT" sz="2400" b="1" dirty="0" smtClean="0"/>
              <a:t>PALOMA-3</a:t>
            </a:r>
            <a:endParaRPr lang="it-IT" sz="2400" b="1" dirty="0"/>
          </a:p>
        </p:txBody>
      </p:sp>
      <p:pic>
        <p:nvPicPr>
          <p:cNvPr id="5" name="Picture 2" descr="Happy Emo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571504" cy="571505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2928934"/>
            <a:ext cx="844664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FDA</a:t>
            </a:r>
            <a:r>
              <a:rPr lang="it-IT" altLang="it-IT" sz="2000" dirty="0" smtClean="0"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granted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expanded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indication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palbociclib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drug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now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approved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use in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combination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with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fulvestrant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women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</a:t>
            </a:r>
            <a:r>
              <a:rPr lang="it-IT" altLang="it-IT" sz="2000" b="1" dirty="0" smtClean="0"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HR-positive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HER2-negative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advanced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metastatic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breast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cancer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whose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disease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progressed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following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endocrine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therapy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Palbociclib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initially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approved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February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2015 for the treatment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it-IT" altLang="it-IT" sz="2000" b="1" dirty="0" err="1" smtClean="0">
                <a:latin typeface="Arial" charset="0"/>
                <a:cs typeface="Arial" charset="0"/>
              </a:rPr>
              <a:t>HR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–positive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HER2-negative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metastatic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breast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cancer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in women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who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had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not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yet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received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endocrine </a:t>
            </a: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therapy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2000" b="1" dirty="0" smtClean="0"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new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approval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granted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under the FDA’s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breakthrough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therapy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designation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57488" y="2143116"/>
            <a:ext cx="2917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/>
              <a:t>February</a:t>
            </a:r>
            <a:r>
              <a:rPr lang="it-IT" sz="2800" dirty="0"/>
              <a:t> 25</a:t>
            </a:r>
            <a:r>
              <a:rPr lang="it-IT" sz="2800" dirty="0" smtClean="0"/>
              <a:t>, 2016 </a:t>
            </a:r>
            <a:endParaRPr lang="it-I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4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61976" y="2852936"/>
            <a:ext cx="727280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sz="3600" dirty="0" err="1"/>
              <a:t>Neither</a:t>
            </a:r>
            <a:r>
              <a:rPr lang="it-IT" sz="3600" dirty="0"/>
              <a:t> </a:t>
            </a:r>
            <a:r>
              <a:rPr lang="it-IT" sz="3600" i="1" dirty="0"/>
              <a:t>PIK3CA </a:t>
            </a:r>
            <a:r>
              <a:rPr lang="it-IT" sz="3600" dirty="0" smtClean="0"/>
              <a:t>status </a:t>
            </a:r>
            <a:r>
              <a:rPr lang="en-US" sz="3600" dirty="0" smtClean="0"/>
              <a:t>nor </a:t>
            </a:r>
            <a:r>
              <a:rPr lang="en-US" sz="3600" dirty="0"/>
              <a:t>hormone-receptor expression level </a:t>
            </a:r>
            <a:r>
              <a:rPr lang="en-US" sz="3600" dirty="0" smtClean="0"/>
              <a:t>significantly affected </a:t>
            </a:r>
            <a:r>
              <a:rPr lang="en-US" sz="3600" dirty="0"/>
              <a:t>treatment response.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identified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bio-markers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61803" y="6610746"/>
            <a:ext cx="81542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Published online March 2, 2016 http://dx.doi.org/10.1016/S1470-2045(15)00613-0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29763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Ongoing</a:t>
            </a:r>
            <a:r>
              <a:rPr lang="it-IT" sz="2800" dirty="0" smtClean="0"/>
              <a:t> </a:t>
            </a:r>
            <a:r>
              <a:rPr lang="it-IT" sz="2800" dirty="0" err="1" smtClean="0"/>
              <a:t>RCTs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ET + CDK 4/6 </a:t>
            </a:r>
            <a:r>
              <a:rPr lang="it-IT" sz="2800" dirty="0" err="1" smtClean="0"/>
              <a:t>inhibitors</a:t>
            </a:r>
            <a:r>
              <a:rPr lang="it-IT" sz="2800" dirty="0" smtClean="0"/>
              <a:t> in </a:t>
            </a:r>
            <a:r>
              <a:rPr lang="it-IT" sz="2800" dirty="0" err="1" smtClean="0"/>
              <a:t>HR+</a:t>
            </a:r>
            <a:r>
              <a:rPr lang="it-IT" sz="2800" dirty="0" smtClean="0"/>
              <a:t> MBC</a:t>
            </a:r>
            <a:endParaRPr lang="it-IT" sz="2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00034" y="857232"/>
          <a:ext cx="8358248" cy="543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83"/>
                <a:gridCol w="860133"/>
                <a:gridCol w="613450"/>
                <a:gridCol w="996856"/>
                <a:gridCol w="2977786"/>
                <a:gridCol w="1393040"/>
              </a:tblGrid>
              <a:tr h="428628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Trials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Phase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Endpoint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Study</a:t>
                      </a:r>
                      <a:r>
                        <a:rPr lang="it-IT" sz="1600" dirty="0" smtClean="0"/>
                        <a:t> design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Status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7126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Palbociclib</a:t>
                      </a:r>
                      <a:endParaRPr lang="it-IT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32536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Paloma</a:t>
                      </a:r>
                      <a:r>
                        <a:rPr lang="it-IT" sz="1600" baseline="0" dirty="0" smtClean="0"/>
                        <a:t> 2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PFS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Letrozole</a:t>
                      </a:r>
                      <a:r>
                        <a:rPr lang="it-IT" sz="1600" dirty="0" smtClean="0"/>
                        <a:t> +/- </a:t>
                      </a:r>
                      <a:r>
                        <a:rPr lang="it-IT" sz="1600" dirty="0" err="1" smtClean="0"/>
                        <a:t>palbo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closed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to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accrual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5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Pearl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348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PFS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Exem</a:t>
                      </a:r>
                      <a:r>
                        <a:rPr lang="it-IT" sz="1600" dirty="0" smtClean="0"/>
                        <a:t>/</a:t>
                      </a:r>
                      <a:r>
                        <a:rPr lang="it-IT" sz="1600" dirty="0" err="1" smtClean="0"/>
                        <a:t>palbo</a:t>
                      </a:r>
                      <a:r>
                        <a:rPr lang="it-IT" sz="1600" dirty="0" smtClean="0"/>
                        <a:t> vs capecitabine </a:t>
                      </a:r>
                      <a:r>
                        <a:rPr lang="it-IT" sz="1600" dirty="0" err="1" smtClean="0"/>
                        <a:t>after</a:t>
                      </a:r>
                      <a:r>
                        <a:rPr lang="it-IT" sz="1600" dirty="0" smtClean="0"/>
                        <a:t> NS-AI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recruiting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568">
                <a:tc gridSpan="6">
                  <a:txBody>
                    <a:bodyPr/>
                    <a:lstStyle/>
                    <a:p>
                      <a:r>
                        <a:rPr lang="it-IT" sz="1600" b="1" dirty="0" err="1" smtClean="0"/>
                        <a:t>Abemaciclib</a:t>
                      </a:r>
                      <a:endParaRPr lang="it-IT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7568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Monarch</a:t>
                      </a:r>
                      <a:r>
                        <a:rPr lang="it-IT" sz="1600" dirty="0" smtClean="0"/>
                        <a:t> 2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680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Fulvestrant</a:t>
                      </a:r>
                      <a:r>
                        <a:rPr lang="it-IT" sz="1600" dirty="0" smtClean="0"/>
                        <a:t> +/- </a:t>
                      </a:r>
                      <a:r>
                        <a:rPr lang="it-IT" sz="1600" dirty="0" err="1" smtClean="0"/>
                        <a:t>abema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closed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to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accrual</a:t>
                      </a:r>
                      <a:endParaRPr lang="it-IT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568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Monarch</a:t>
                      </a:r>
                      <a:r>
                        <a:rPr lang="it-IT" sz="1600" dirty="0" smtClean="0"/>
                        <a:t> 3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NS-AI +/- </a:t>
                      </a:r>
                      <a:r>
                        <a:rPr lang="it-IT" sz="1600" dirty="0" err="1" smtClean="0"/>
                        <a:t>abema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recruiting</a:t>
                      </a:r>
                      <a:endParaRPr lang="it-IT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568">
                <a:tc gridSpan="6">
                  <a:txBody>
                    <a:bodyPr/>
                    <a:lstStyle/>
                    <a:p>
                      <a:r>
                        <a:rPr lang="it-IT" sz="1600" b="1" dirty="0" err="1" smtClean="0"/>
                        <a:t>Ribociclib</a:t>
                      </a:r>
                      <a:endParaRPr lang="it-IT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75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CLEE011X2108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216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Fulvestrant</a:t>
                      </a:r>
                      <a:r>
                        <a:rPr lang="it-IT" sz="1600" dirty="0" smtClean="0"/>
                        <a:t> +/- BYL719 or BKM120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recruiting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568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Monaleesa</a:t>
                      </a:r>
                      <a:r>
                        <a:rPr lang="it-IT" sz="1600" dirty="0" smtClean="0"/>
                        <a:t> 2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Letrozole</a:t>
                      </a:r>
                      <a:r>
                        <a:rPr lang="it-IT" sz="1600" dirty="0" smtClean="0"/>
                        <a:t> +/- </a:t>
                      </a:r>
                      <a:r>
                        <a:rPr lang="it-IT" sz="1600" dirty="0" err="1" smtClean="0"/>
                        <a:t>rociclib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closed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to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accrual</a:t>
                      </a:r>
                      <a:endParaRPr lang="it-IT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Monaleesa</a:t>
                      </a:r>
                      <a:r>
                        <a:rPr lang="it-IT" sz="1600" dirty="0" smtClean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660</a:t>
                      </a:r>
                      <a:endParaRPr lang="it-I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PFS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LHRH-agonist</a:t>
                      </a:r>
                      <a:r>
                        <a:rPr lang="it-IT" sz="1600" dirty="0" smtClean="0"/>
                        <a:t>/</a:t>
                      </a:r>
                      <a:r>
                        <a:rPr lang="it-IT" sz="1600" dirty="0" err="1" smtClean="0"/>
                        <a:t>Tam</a:t>
                      </a:r>
                      <a:r>
                        <a:rPr lang="it-IT" sz="1600" dirty="0" smtClean="0"/>
                        <a:t> or NSAI +/- </a:t>
                      </a:r>
                      <a:r>
                        <a:rPr lang="it-IT" sz="1600" dirty="0" err="1" smtClean="0"/>
                        <a:t>ribo</a:t>
                      </a:r>
                      <a:endParaRPr lang="it-I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recruiting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492038" y="6611779"/>
            <a:ext cx="3651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hlinkClick r:id="rId2"/>
              </a:rPr>
              <a:t>dicklerm@mskcc.org</a:t>
            </a:r>
            <a:r>
              <a:rPr lang="it-IT" sz="1000" dirty="0" smtClean="0"/>
              <a:t>   San Antonio </a:t>
            </a:r>
            <a:r>
              <a:rPr lang="it-IT" sz="1000" dirty="0" err="1" smtClean="0"/>
              <a:t>Breast</a:t>
            </a:r>
            <a:r>
              <a:rPr lang="it-IT" sz="1000" dirty="0" smtClean="0"/>
              <a:t> </a:t>
            </a:r>
            <a:r>
              <a:rPr lang="it-IT" sz="1000" dirty="0" err="1" smtClean="0"/>
              <a:t>cancer</a:t>
            </a:r>
            <a:r>
              <a:rPr lang="it-IT" sz="1000" dirty="0" smtClean="0"/>
              <a:t> Symposium 2015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19700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916832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</a:rPr>
              <a:t>Single agent endocrine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</a:rPr>
              <a:t>therapy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140968"/>
            <a:ext cx="91766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2">
                    <a:lumMod val="50000"/>
                  </a:schemeClr>
                </a:solidFill>
              </a:rPr>
              <a:t>Combination of endocrine </a:t>
            </a:r>
            <a:r>
              <a:rPr lang="it-IT" sz="3200" dirty="0" err="1">
                <a:solidFill>
                  <a:schemeClr val="bg2">
                    <a:lumMod val="50000"/>
                  </a:schemeClr>
                </a:solidFill>
              </a:rPr>
              <a:t>therapies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221088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and </a:t>
            </a:r>
            <a:endParaRPr lang="en-US" sz="3200" dirty="0" smtClean="0"/>
          </a:p>
          <a:p>
            <a:pPr algn="ctr"/>
            <a:r>
              <a:rPr lang="en-US" sz="3200" dirty="0" smtClean="0"/>
              <a:t>targeted therapies/</a:t>
            </a:r>
            <a:r>
              <a:rPr lang="en-US" sz="3200" dirty="0" err="1" smtClean="0"/>
              <a:t>mTor</a:t>
            </a:r>
            <a:r>
              <a:rPr lang="en-US" sz="3200" dirty="0" smtClean="0"/>
              <a:t> </a:t>
            </a:r>
            <a:r>
              <a:rPr lang="en-US" sz="3200" dirty="0"/>
              <a:t>inhibitors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62" y="1961307"/>
            <a:ext cx="7623043" cy="46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28662" y="1285860"/>
            <a:ext cx="735811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Estrogen </a:t>
            </a:r>
            <a:r>
              <a:rPr lang="it-IT" sz="2000" b="1" dirty="0" err="1" smtClean="0"/>
              <a:t>activates</a:t>
            </a:r>
            <a:r>
              <a:rPr lang="it-IT" sz="2000" b="1" dirty="0" smtClean="0"/>
              <a:t> the estrogen </a:t>
            </a:r>
            <a:r>
              <a:rPr lang="it-IT" sz="2000" b="1" dirty="0" err="1" smtClean="0"/>
              <a:t>receptor</a:t>
            </a:r>
            <a:r>
              <a:rPr lang="it-IT" sz="2000" b="1" dirty="0" smtClean="0"/>
              <a:t> and </a:t>
            </a:r>
            <a:r>
              <a:rPr lang="it-IT" sz="2000" b="1" dirty="0" err="1" smtClean="0"/>
              <a:t>cells</a:t>
            </a:r>
            <a:r>
              <a:rPr lang="it-IT" sz="2000" b="1" dirty="0" smtClean="0"/>
              <a:t> proliferate </a:t>
            </a:r>
            <a:r>
              <a:rPr lang="it-IT" sz="2000" b="1" dirty="0" err="1" smtClean="0"/>
              <a:t>through</a:t>
            </a:r>
            <a:r>
              <a:rPr lang="it-IT" sz="2000" b="1" dirty="0" smtClean="0"/>
              <a:t> the </a:t>
            </a:r>
            <a:r>
              <a:rPr lang="it-IT" sz="2000" b="1" dirty="0" err="1" smtClean="0"/>
              <a:t>activation</a:t>
            </a:r>
            <a:r>
              <a:rPr lang="it-IT" sz="2000" b="1" dirty="0" smtClean="0"/>
              <a:t> of the </a:t>
            </a:r>
            <a:r>
              <a:rPr lang="it-IT" sz="2000" b="1" dirty="0" err="1" smtClean="0"/>
              <a:t>mTOR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pathway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-674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</a:p>
          <a:p>
            <a:pPr algn="ctr"/>
            <a:r>
              <a:rPr lang="en-US" sz="3200" dirty="0" err="1" smtClean="0"/>
              <a:t>mTor</a:t>
            </a:r>
            <a:r>
              <a:rPr lang="en-US" sz="3200" dirty="0" smtClean="0"/>
              <a:t> inhibitors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34387" y="5174549"/>
            <a:ext cx="213560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mTOR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rational</a:t>
            </a:r>
            <a:r>
              <a:rPr lang="it-IT" sz="1400" b="1" dirty="0" smtClean="0"/>
              <a:t> target  </a:t>
            </a:r>
            <a:r>
              <a:rPr lang="it-IT" sz="1400" b="1" dirty="0" err="1" smtClean="0"/>
              <a:t>to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enhance</a:t>
            </a:r>
            <a:r>
              <a:rPr lang="it-IT" sz="1400" b="1" dirty="0" smtClean="0"/>
              <a:t>  the </a:t>
            </a:r>
            <a:r>
              <a:rPr lang="it-IT" sz="1400" b="1" dirty="0" err="1" smtClean="0"/>
              <a:t>efficacy</a:t>
            </a:r>
            <a:r>
              <a:rPr lang="it-IT" sz="1400" b="1" dirty="0" smtClean="0"/>
              <a:t> of </a:t>
            </a:r>
            <a:r>
              <a:rPr lang="it-IT" sz="1400" b="1" dirty="0" err="1" smtClean="0"/>
              <a:t>hormonal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therapy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27776" y="3014309"/>
            <a:ext cx="201622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err="1" smtClean="0"/>
              <a:t>Hyperactivation</a:t>
            </a:r>
            <a:r>
              <a:rPr lang="it-IT" sz="1400" b="1" dirty="0" smtClean="0"/>
              <a:t> of the PI3K/</a:t>
            </a:r>
            <a:r>
              <a:rPr lang="it-IT" sz="1400" b="1" dirty="0" err="1" smtClean="0"/>
              <a:t>mTOR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pathway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observed</a:t>
            </a:r>
            <a:r>
              <a:rPr lang="it-IT" sz="1400" b="1" dirty="0" smtClean="0"/>
              <a:t> in endocrine </a:t>
            </a:r>
            <a:r>
              <a:rPr lang="it-IT" sz="1400" b="1" dirty="0" err="1" smtClean="0"/>
              <a:t>–resistant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breast</a:t>
            </a:r>
            <a:r>
              <a:rPr lang="it-IT" sz="1400" b="1" dirty="0" smtClean="0"/>
              <a:t> cancer </a:t>
            </a:r>
            <a:r>
              <a:rPr lang="it-IT" sz="1400" b="1" dirty="0" err="1" smtClean="0"/>
              <a:t>cells</a:t>
            </a:r>
            <a:endParaRPr lang="it-IT" sz="1400" b="1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5672432" y="4201095"/>
            <a:ext cx="1455344" cy="180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5087239" y="5318565"/>
            <a:ext cx="1800200" cy="5133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2771800" y="4077072"/>
            <a:ext cx="151216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74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and </a:t>
            </a:r>
            <a:endParaRPr lang="en-US" sz="3200" dirty="0" smtClean="0"/>
          </a:p>
          <a:p>
            <a:pPr algn="ctr"/>
            <a:r>
              <a:rPr lang="en-US" sz="3200" dirty="0" err="1" smtClean="0"/>
              <a:t>mTor</a:t>
            </a:r>
            <a:r>
              <a:rPr lang="en-US" sz="3200" dirty="0" smtClean="0"/>
              <a:t> inhibitors </a:t>
            </a:r>
            <a:r>
              <a:rPr lang="en-US" sz="3200" dirty="0"/>
              <a:t>in the </a:t>
            </a:r>
            <a:r>
              <a:rPr lang="en-US" sz="3200" b="1" dirty="0" smtClean="0"/>
              <a:t>first-line</a:t>
            </a:r>
            <a:r>
              <a:rPr lang="en-US" sz="3200" dirty="0" smtClean="0"/>
              <a:t> </a:t>
            </a:r>
            <a:r>
              <a:rPr lang="en-US" sz="3200" dirty="0"/>
              <a:t>setting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000100" y="1714488"/>
            <a:ext cx="1395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HORIZON</a:t>
            </a:r>
            <a:endParaRPr lang="it-IT" sz="2400" b="1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925" y="1162050"/>
            <a:ext cx="55530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0" y="6611779"/>
            <a:ext cx="2630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 err="1" smtClean="0"/>
              <a:t>Wolff</a:t>
            </a:r>
            <a:r>
              <a:rPr lang="it-IT" sz="1000" i="1" dirty="0" smtClean="0"/>
              <a:t> AC </a:t>
            </a:r>
            <a:r>
              <a:rPr lang="it-IT" sz="1000" i="1" dirty="0" err="1" smtClean="0"/>
              <a:t>et</a:t>
            </a:r>
            <a:r>
              <a:rPr lang="it-IT" sz="1000" i="1" dirty="0" smtClean="0"/>
              <a:t> al, J </a:t>
            </a:r>
            <a:r>
              <a:rPr lang="it-IT" sz="1000" i="1" dirty="0" err="1" smtClean="0"/>
              <a:t>Clin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Oncol</a:t>
            </a:r>
            <a:r>
              <a:rPr lang="it-IT" sz="1000" i="1" dirty="0" smtClean="0"/>
              <a:t> 31:195-202. © 2012</a:t>
            </a:r>
            <a:endParaRPr lang="it-IT" sz="1000" dirty="0"/>
          </a:p>
        </p:txBody>
      </p:sp>
      <p:sp>
        <p:nvSpPr>
          <p:cNvPr id="7" name="Rettangolo 6"/>
          <p:cNvSpPr/>
          <p:nvPr/>
        </p:nvSpPr>
        <p:spPr>
          <a:xfrm>
            <a:off x="214282" y="2428868"/>
            <a:ext cx="335758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Randomized Phase III Placebo-Controlled Trial of </a:t>
            </a:r>
            <a:r>
              <a:rPr lang="en-US" b="1" dirty="0" err="1" smtClean="0"/>
              <a:t>Letrozole</a:t>
            </a:r>
            <a:endParaRPr lang="en-US" b="1" dirty="0" smtClean="0"/>
          </a:p>
          <a:p>
            <a:pPr algn="just"/>
            <a:r>
              <a:rPr lang="en-US" b="1" dirty="0" smtClean="0"/>
              <a:t>Plus Oral Temsirolimus</a:t>
            </a:r>
            <a:r>
              <a:rPr lang="en-US" dirty="0" smtClean="0"/>
              <a:t> As First-Line Endocrine Therapy in</a:t>
            </a:r>
          </a:p>
          <a:p>
            <a:pPr algn="just"/>
            <a:r>
              <a:rPr lang="en-US" dirty="0" smtClean="0"/>
              <a:t>Postmenopausal Women With Locally Advanced or</a:t>
            </a:r>
          </a:p>
          <a:p>
            <a:pPr algn="just"/>
            <a:r>
              <a:rPr lang="it-IT" dirty="0" err="1" smtClean="0"/>
              <a:t>Metastatic</a:t>
            </a:r>
            <a:r>
              <a:rPr lang="it-IT" dirty="0" smtClean="0"/>
              <a:t> </a:t>
            </a:r>
            <a:r>
              <a:rPr lang="it-IT" dirty="0" err="1" smtClean="0"/>
              <a:t>Breast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/>
          </a:p>
        </p:txBody>
      </p:sp>
      <p:pic>
        <p:nvPicPr>
          <p:cNvPr id="8" name="Picture 2" descr="Sad Emot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719134" cy="71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</a:t>
            </a:r>
            <a:r>
              <a:rPr lang="en-US" sz="3200" dirty="0" smtClean="0"/>
              <a:t>endocrine and </a:t>
            </a:r>
          </a:p>
          <a:p>
            <a:pPr algn="ctr"/>
            <a:r>
              <a:rPr lang="en-US" sz="3200" dirty="0" err="1" smtClean="0"/>
              <a:t>mTor</a:t>
            </a:r>
            <a:r>
              <a:rPr lang="en-US" sz="3200" dirty="0" smtClean="0"/>
              <a:t> inhibitors in </a:t>
            </a:r>
            <a:r>
              <a:rPr lang="en-US" sz="3200" dirty="0"/>
              <a:t>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</a:t>
            </a:r>
            <a:r>
              <a:rPr lang="en-US" sz="3200" dirty="0"/>
              <a:t>setting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4357686" cy="17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000232" y="1714488"/>
            <a:ext cx="154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 </a:t>
            </a:r>
            <a:r>
              <a:rPr lang="it-IT" sz="2400" b="1" dirty="0" smtClean="0"/>
              <a:t>BOLERO-2</a:t>
            </a:r>
            <a:endParaRPr lang="it-IT" sz="2400" b="1" dirty="0"/>
          </a:p>
        </p:txBody>
      </p:sp>
      <p:pic>
        <p:nvPicPr>
          <p:cNvPr id="3076" name="Picture 4" descr="http://www.nejm.org/na101/home/literatum/publisher/mms/journals/content/nejm/2012/nejm_2012.366.issue-6/nejmoa1109653/production/images/medium/nejmoa1109653_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168" y="1071546"/>
            <a:ext cx="3992654" cy="5786454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N </a:t>
            </a:r>
            <a:r>
              <a:rPr lang="it-IT" sz="900" dirty="0" err="1"/>
              <a:t>Engl</a:t>
            </a:r>
            <a:r>
              <a:rPr lang="it-IT" sz="900" dirty="0"/>
              <a:t> J </a:t>
            </a:r>
            <a:r>
              <a:rPr lang="it-IT" sz="900" dirty="0" err="1"/>
              <a:t>Med</a:t>
            </a:r>
            <a:r>
              <a:rPr lang="it-IT" sz="900" dirty="0"/>
              <a:t> 2012; 366:520-529</a:t>
            </a:r>
          </a:p>
        </p:txBody>
      </p:sp>
      <p:pic>
        <p:nvPicPr>
          <p:cNvPr id="9" name="Picture 2" descr="Happy Emot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643050"/>
            <a:ext cx="571504" cy="57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71192" y="6603385"/>
            <a:ext cx="7272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dirty="0"/>
              <a:t>J </a:t>
            </a:r>
            <a:r>
              <a:rPr lang="it-IT" sz="1000" dirty="0" err="1"/>
              <a:t>Clin</a:t>
            </a:r>
            <a:r>
              <a:rPr lang="it-IT" sz="1000" dirty="0"/>
              <a:t> </a:t>
            </a:r>
            <a:r>
              <a:rPr lang="it-IT" sz="1000" dirty="0" err="1"/>
              <a:t>Oncol</a:t>
            </a:r>
            <a:r>
              <a:rPr lang="it-IT" sz="1000" dirty="0"/>
              <a:t>. 2016 </a:t>
            </a:r>
            <a:r>
              <a:rPr lang="it-IT" sz="1000" dirty="0" err="1"/>
              <a:t>Feb</a:t>
            </a:r>
            <a:r>
              <a:rPr lang="it-IT" sz="1000" dirty="0"/>
              <a:t> 10;34(5):419-26. </a:t>
            </a:r>
            <a:r>
              <a:rPr lang="it-IT" sz="1000" dirty="0" err="1"/>
              <a:t>doi</a:t>
            </a:r>
            <a:r>
              <a:rPr lang="it-IT" sz="1000" dirty="0"/>
              <a:t>: 10.1200/JCO.2014.60.1971. </a:t>
            </a:r>
            <a:r>
              <a:rPr lang="it-IT" sz="1000" dirty="0" err="1"/>
              <a:t>Epub</a:t>
            </a:r>
            <a:r>
              <a:rPr lang="it-IT" sz="1000" dirty="0"/>
              <a:t> 2015 </a:t>
            </a:r>
            <a:r>
              <a:rPr lang="it-IT" sz="1000" dirty="0" err="1"/>
              <a:t>Oct</a:t>
            </a:r>
            <a:r>
              <a:rPr lang="it-IT" sz="1000" dirty="0"/>
              <a:t> 26</a:t>
            </a:r>
            <a:r>
              <a:rPr lang="it-IT" sz="1000" dirty="0" smtClean="0"/>
              <a:t>.</a:t>
            </a:r>
            <a:endParaRPr lang="it-IT" sz="1000" dirty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identified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bio-markers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70558" y="2336607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RESULTS: </a:t>
            </a:r>
          </a:p>
          <a:p>
            <a:pPr algn="just"/>
            <a:r>
              <a:rPr lang="en-US" dirty="0"/>
              <a:t>Progression-free survival benefit with </a:t>
            </a:r>
            <a:r>
              <a:rPr lang="en-US" dirty="0" err="1"/>
              <a:t>everolimus</a:t>
            </a:r>
            <a:r>
              <a:rPr lang="en-US" dirty="0"/>
              <a:t> was maintained </a:t>
            </a:r>
            <a:r>
              <a:rPr lang="en-US" b="1" dirty="0"/>
              <a:t>regardless of alteration status of PIK3CA, FGFR1, and CCND1 or the pathways of which they are components</a:t>
            </a:r>
            <a:r>
              <a:rPr lang="en-US" dirty="0"/>
              <a:t>. However, quantitative differences in </a:t>
            </a:r>
            <a:r>
              <a:rPr lang="en-US" dirty="0" err="1"/>
              <a:t>everolimus</a:t>
            </a:r>
            <a:r>
              <a:rPr lang="en-US" dirty="0"/>
              <a:t> benefit were observed between patient subgroups defined by the exon-specific mutations in PIK3CA (exon 20 v 9) or by different degrees of chromosomal instability in the tumor tissues.</a:t>
            </a:r>
          </a:p>
          <a:p>
            <a:pPr algn="just"/>
            <a:r>
              <a:rPr lang="en-US" b="1" dirty="0"/>
              <a:t>CONCLUSION: </a:t>
            </a:r>
          </a:p>
          <a:p>
            <a:pPr algn="just"/>
            <a:r>
              <a:rPr lang="en-US" dirty="0"/>
              <a:t>The data from this exploratory analysis suggest that the efficacy of </a:t>
            </a:r>
            <a:r>
              <a:rPr lang="en-US" dirty="0" err="1"/>
              <a:t>everolimus</a:t>
            </a:r>
            <a:r>
              <a:rPr lang="en-US" dirty="0"/>
              <a:t> was largely independent of the most commonly altered genes or pathways in hormone receptor-positive, human epidermal growth factor receptor 2-negative breast cancer. </a:t>
            </a:r>
            <a:r>
              <a:rPr lang="en-US" i="1" dirty="0"/>
              <a:t>The potential impact of chromosomal instabilities and low-frequency genetic alterations on </a:t>
            </a:r>
            <a:r>
              <a:rPr lang="en-US" i="1" dirty="0" err="1"/>
              <a:t>everolimus</a:t>
            </a:r>
            <a:r>
              <a:rPr lang="en-US" i="1" dirty="0"/>
              <a:t> efficacy warrants further investigation.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970519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Correlative Analysis of Genetic Alterations and </a:t>
            </a:r>
            <a:r>
              <a:rPr lang="en-US" sz="2400" b="1" dirty="0" err="1"/>
              <a:t>Everolimus</a:t>
            </a:r>
            <a:r>
              <a:rPr lang="en-US" sz="2400" b="1" dirty="0"/>
              <a:t> Benefit </a:t>
            </a:r>
            <a:r>
              <a:rPr lang="en-US" sz="2000" b="1" dirty="0"/>
              <a:t>in Hormone Receptor-Positive, Human Epidermal Growth Factor Receptor 2-Negative Advanced Breast Cancer: Results From BOLERO-2.</a:t>
            </a:r>
          </a:p>
        </p:txBody>
      </p:sp>
    </p:spTree>
    <p:extLst>
      <p:ext uri="{BB962C8B-B14F-4D97-AF65-F5344CB8AC3E}">
        <p14:creationId xmlns:p14="http://schemas.microsoft.com/office/powerpoint/2010/main" xmlns="" val="3253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6144" y="26369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bio-markers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4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tangolo 63"/>
          <p:cNvSpPr/>
          <p:nvPr/>
        </p:nvSpPr>
        <p:spPr>
          <a:xfrm>
            <a:off x="2000232" y="0"/>
            <a:ext cx="5072098" cy="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-10061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dirty="0" err="1" smtClean="0"/>
              <a:t>Probability</a:t>
            </a:r>
            <a:r>
              <a:rPr lang="it-IT" sz="3200" dirty="0" smtClean="0"/>
              <a:t> of </a:t>
            </a:r>
            <a:r>
              <a:rPr lang="it-IT" sz="3200" dirty="0" err="1" smtClean="0"/>
              <a:t>response</a:t>
            </a:r>
            <a:r>
              <a:rPr lang="it-IT" sz="3200" dirty="0" smtClean="0"/>
              <a:t> </a:t>
            </a:r>
            <a:r>
              <a:rPr lang="it-IT" sz="3200" dirty="0" err="1" smtClean="0"/>
              <a:t>to</a:t>
            </a:r>
            <a:r>
              <a:rPr lang="it-IT" sz="3200" dirty="0" smtClean="0"/>
              <a:t> ET</a:t>
            </a:r>
          </a:p>
          <a:p>
            <a:pPr algn="ctr"/>
            <a:endParaRPr lang="it-IT" sz="100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1003121" y="1071546"/>
            <a:ext cx="17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Adjuvant</a:t>
            </a:r>
            <a:r>
              <a:rPr lang="it-IT" sz="2400" b="1" dirty="0" smtClean="0"/>
              <a:t> ET</a:t>
            </a:r>
            <a:endParaRPr lang="it-IT" sz="2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671084" y="1141165"/>
            <a:ext cx="323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ET for </a:t>
            </a:r>
            <a:r>
              <a:rPr lang="it-IT" sz="2400" b="1" dirty="0" err="1" smtClean="0"/>
              <a:t>advanced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disease</a:t>
            </a:r>
            <a:endParaRPr lang="it-IT" sz="2400" b="1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1510386" y="1533211"/>
            <a:ext cx="0" cy="308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7220240" y="1565947"/>
            <a:ext cx="1" cy="308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56995" y="1850791"/>
            <a:ext cx="431675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Relapse on vs. </a:t>
            </a:r>
            <a:r>
              <a:rPr lang="it-IT" sz="2400" b="1" dirty="0" err="1" smtClean="0">
                <a:solidFill>
                  <a:schemeClr val="accent4">
                    <a:lumMod val="50000"/>
                  </a:schemeClr>
                </a:solidFill>
              </a:rPr>
              <a:t>after</a:t>
            </a: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it-IT" sz="2400" b="1" dirty="0" err="1" smtClean="0">
                <a:solidFill>
                  <a:schemeClr val="accent4">
                    <a:lumMod val="50000"/>
                  </a:schemeClr>
                </a:solidFill>
              </a:rPr>
              <a:t>adjuvant</a:t>
            </a: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 ET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297482" y="1861245"/>
            <a:ext cx="379347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Best </a:t>
            </a:r>
            <a:r>
              <a:rPr lang="it-IT" sz="2400" b="1" dirty="0" err="1" smtClean="0">
                <a:solidFill>
                  <a:schemeClr val="accent4">
                    <a:lumMod val="50000"/>
                  </a:schemeClr>
                </a:solidFill>
              </a:rPr>
              <a:t>response</a:t>
            </a: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 first line ET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003121" y="2587756"/>
            <a:ext cx="59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Yes</a:t>
            </a:r>
            <a:endParaRPr lang="it-IT" sz="24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938341" y="257479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No</a:t>
            </a:r>
            <a:endParaRPr lang="it-IT" sz="2400" b="1" dirty="0"/>
          </a:p>
        </p:txBody>
      </p:sp>
      <p:grpSp>
        <p:nvGrpSpPr>
          <p:cNvPr id="3" name="Gruppo 61"/>
          <p:cNvGrpSpPr/>
          <p:nvPr/>
        </p:nvGrpSpPr>
        <p:grpSpPr>
          <a:xfrm>
            <a:off x="285720" y="2997711"/>
            <a:ext cx="1752513" cy="792638"/>
            <a:chOff x="-95034" y="3975662"/>
            <a:chExt cx="2336684" cy="792638"/>
          </a:xfrm>
        </p:grpSpPr>
        <p:grpSp>
          <p:nvGrpSpPr>
            <p:cNvPr id="6" name="Gruppo 47"/>
            <p:cNvGrpSpPr/>
            <p:nvPr/>
          </p:nvGrpSpPr>
          <p:grpSpPr>
            <a:xfrm>
              <a:off x="601906" y="3975662"/>
              <a:ext cx="1118455" cy="139229"/>
              <a:chOff x="1537855" y="1703140"/>
              <a:chExt cx="8146472" cy="408703"/>
            </a:xfrm>
          </p:grpSpPr>
          <p:cxnSp>
            <p:nvCxnSpPr>
              <p:cNvPr id="49" name="Connettore 1 48"/>
              <p:cNvCxnSpPr/>
              <p:nvPr/>
            </p:nvCxnSpPr>
            <p:spPr>
              <a:xfrm flipH="1">
                <a:off x="5671585" y="1703140"/>
                <a:ext cx="1" cy="138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5671585" y="1841679"/>
                <a:ext cx="401274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/>
              <p:cNvCxnSpPr/>
              <p:nvPr/>
            </p:nvCxnSpPr>
            <p:spPr>
              <a:xfrm>
                <a:off x="9684327" y="1862461"/>
                <a:ext cx="0" cy="24938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>
                <a:off x="1537855" y="1841679"/>
                <a:ext cx="413373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/>
              <p:cNvCxnSpPr/>
              <p:nvPr/>
            </p:nvCxnSpPr>
            <p:spPr>
              <a:xfrm>
                <a:off x="1537855" y="1841679"/>
                <a:ext cx="0" cy="24938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CasellaDiTesto 53"/>
            <p:cNvSpPr txBox="1"/>
            <p:nvPr/>
          </p:nvSpPr>
          <p:spPr>
            <a:xfrm>
              <a:off x="-95034" y="4121199"/>
              <a:ext cx="1172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/>
                <a:t>Firts</a:t>
              </a:r>
              <a:endParaRPr lang="it-IT" b="1" dirty="0" smtClean="0"/>
            </a:p>
            <a:p>
              <a:pPr algn="ctr"/>
              <a:r>
                <a:rPr lang="it-IT" b="1" dirty="0" smtClean="0"/>
                <a:t>2 </a:t>
              </a:r>
              <a:r>
                <a:rPr lang="it-IT" b="1" dirty="0" err="1" smtClean="0"/>
                <a:t>Years</a:t>
              </a:r>
              <a:endParaRPr lang="it-IT" b="1" dirty="0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1195923" y="4121969"/>
              <a:ext cx="104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&gt; 2 </a:t>
              </a:r>
              <a:r>
                <a:rPr lang="it-IT" b="1" dirty="0" err="1" smtClean="0"/>
                <a:t>Years</a:t>
              </a:r>
              <a:endParaRPr lang="it-IT" b="1" dirty="0"/>
            </a:p>
          </p:txBody>
        </p:sp>
      </p:grpSp>
      <p:cxnSp>
        <p:nvCxnSpPr>
          <p:cNvPr id="31" name="Connettore 1 30"/>
          <p:cNvCxnSpPr/>
          <p:nvPr/>
        </p:nvCxnSpPr>
        <p:spPr>
          <a:xfrm>
            <a:off x="1503892" y="2268041"/>
            <a:ext cx="0" cy="223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1488356" y="2491207"/>
            <a:ext cx="16595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1165031" y="2490129"/>
            <a:ext cx="338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>
            <a:off x="1165032" y="2491207"/>
            <a:ext cx="2627" cy="143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H="1">
            <a:off x="3145250" y="2501176"/>
            <a:ext cx="2627" cy="143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3145249" y="2962760"/>
            <a:ext cx="0" cy="308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2407709" y="3220498"/>
            <a:ext cx="1674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Free </a:t>
            </a:r>
            <a:r>
              <a:rPr lang="it-IT" sz="1600" b="1" dirty="0" err="1" smtClean="0"/>
              <a:t>interval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err="1" smtClean="0"/>
              <a:t>since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completion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smtClean="0"/>
              <a:t>of </a:t>
            </a:r>
            <a:r>
              <a:rPr lang="it-IT" sz="1600" b="1" dirty="0" err="1" smtClean="0"/>
              <a:t>adjuvant</a:t>
            </a:r>
            <a:r>
              <a:rPr lang="it-IT" sz="1600" b="1" dirty="0" smtClean="0"/>
              <a:t> ET</a:t>
            </a:r>
            <a:endParaRPr lang="it-IT" sz="1600" b="1" dirty="0"/>
          </a:p>
        </p:txBody>
      </p:sp>
      <p:grpSp>
        <p:nvGrpSpPr>
          <p:cNvPr id="7" name="Gruppo 62"/>
          <p:cNvGrpSpPr/>
          <p:nvPr/>
        </p:nvGrpSpPr>
        <p:grpSpPr>
          <a:xfrm>
            <a:off x="2289050" y="3971185"/>
            <a:ext cx="1658677" cy="731412"/>
            <a:chOff x="31655" y="3975662"/>
            <a:chExt cx="2211569" cy="731412"/>
          </a:xfrm>
        </p:grpSpPr>
        <p:grpSp>
          <p:nvGrpSpPr>
            <p:cNvPr id="8" name="Gruppo 63"/>
            <p:cNvGrpSpPr/>
            <p:nvPr/>
          </p:nvGrpSpPr>
          <p:grpSpPr>
            <a:xfrm>
              <a:off x="601906" y="3975662"/>
              <a:ext cx="1118455" cy="139229"/>
              <a:chOff x="1537855" y="1703140"/>
              <a:chExt cx="8146472" cy="408703"/>
            </a:xfrm>
          </p:grpSpPr>
          <p:cxnSp>
            <p:nvCxnSpPr>
              <p:cNvPr id="67" name="Connettore 1 66"/>
              <p:cNvCxnSpPr/>
              <p:nvPr/>
            </p:nvCxnSpPr>
            <p:spPr>
              <a:xfrm flipH="1">
                <a:off x="5671585" y="1703140"/>
                <a:ext cx="1" cy="138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/>
              <p:cNvCxnSpPr/>
              <p:nvPr/>
            </p:nvCxnSpPr>
            <p:spPr>
              <a:xfrm>
                <a:off x="5671585" y="1841679"/>
                <a:ext cx="401274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2 68"/>
              <p:cNvCxnSpPr/>
              <p:nvPr/>
            </p:nvCxnSpPr>
            <p:spPr>
              <a:xfrm>
                <a:off x="9684327" y="1862461"/>
                <a:ext cx="0" cy="24938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>
                <a:off x="1537855" y="1841679"/>
                <a:ext cx="413373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2 70"/>
              <p:cNvCxnSpPr/>
              <p:nvPr/>
            </p:nvCxnSpPr>
            <p:spPr>
              <a:xfrm>
                <a:off x="1537855" y="1841679"/>
                <a:ext cx="0" cy="24938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CasellaDiTesto 64"/>
            <p:cNvSpPr txBox="1"/>
            <p:nvPr/>
          </p:nvSpPr>
          <p:spPr>
            <a:xfrm>
              <a:off x="31655" y="4027372"/>
              <a:ext cx="104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&lt; 1 </a:t>
              </a:r>
              <a:r>
                <a:rPr lang="it-IT" b="1" dirty="0" err="1" smtClean="0"/>
                <a:t>Years</a:t>
              </a:r>
              <a:endParaRPr lang="it-IT" b="1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1197497" y="4060743"/>
              <a:ext cx="104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&gt; 1 </a:t>
              </a:r>
              <a:r>
                <a:rPr lang="it-IT" b="1" dirty="0" err="1" smtClean="0"/>
                <a:t>Years</a:t>
              </a:r>
              <a:endParaRPr lang="it-IT" b="1" dirty="0"/>
            </a:p>
          </p:txBody>
        </p:sp>
      </p:grpSp>
      <p:sp>
        <p:nvSpPr>
          <p:cNvPr id="72" name="Rettangolo 71"/>
          <p:cNvSpPr/>
          <p:nvPr/>
        </p:nvSpPr>
        <p:spPr>
          <a:xfrm>
            <a:off x="285720" y="4000504"/>
            <a:ext cx="928694" cy="621391"/>
          </a:xfrm>
          <a:prstGeom prst="rect">
            <a:avLst/>
          </a:prstGeom>
          <a:pattFill prst="pct20">
            <a:fgClr>
              <a:srgbClr val="FFFF00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Very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Low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3275856" y="4741565"/>
            <a:ext cx="811369" cy="466271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High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2195737" y="4741090"/>
            <a:ext cx="982234" cy="466271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Medium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1403648" y="4093493"/>
            <a:ext cx="811369" cy="466271"/>
          </a:xfrm>
          <a:prstGeom prst="rect">
            <a:avLst/>
          </a:prstGeom>
          <a:pattFill prst="ltUpDiag">
            <a:fgClr>
              <a:srgbClr val="FFFF00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Low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2555776" y="6555541"/>
            <a:ext cx="4032448" cy="34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</p:txBody>
      </p:sp>
      <p:grpSp>
        <p:nvGrpSpPr>
          <p:cNvPr id="11" name="Gruppo 76"/>
          <p:cNvGrpSpPr/>
          <p:nvPr/>
        </p:nvGrpSpPr>
        <p:grpSpPr>
          <a:xfrm>
            <a:off x="5682157" y="2364160"/>
            <a:ext cx="2982988" cy="424424"/>
            <a:chOff x="1537855" y="1703140"/>
            <a:chExt cx="8146472" cy="408703"/>
          </a:xfrm>
        </p:grpSpPr>
        <p:cxnSp>
          <p:nvCxnSpPr>
            <p:cNvPr id="78" name="Connettore 1 77"/>
            <p:cNvCxnSpPr/>
            <p:nvPr/>
          </p:nvCxnSpPr>
          <p:spPr>
            <a:xfrm flipH="1">
              <a:off x="5671585" y="1703140"/>
              <a:ext cx="1" cy="1385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>
              <a:off x="5671585" y="1841679"/>
              <a:ext cx="401274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/>
            <p:nvPr/>
          </p:nvCxnSpPr>
          <p:spPr>
            <a:xfrm>
              <a:off x="9684327" y="1862461"/>
              <a:ext cx="0" cy="2493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1537855" y="1841679"/>
              <a:ext cx="413373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>
            <a:xfrm>
              <a:off x="1537855" y="1841679"/>
              <a:ext cx="0" cy="2493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Connettore 2 87"/>
          <p:cNvCxnSpPr/>
          <p:nvPr/>
        </p:nvCxnSpPr>
        <p:spPr>
          <a:xfrm flipH="1">
            <a:off x="7164288" y="2511706"/>
            <a:ext cx="2398" cy="275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sellaDiTesto 98"/>
          <p:cNvSpPr txBox="1"/>
          <p:nvPr/>
        </p:nvSpPr>
        <p:spPr>
          <a:xfrm>
            <a:off x="5395347" y="2799738"/>
            <a:ext cx="1088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PD </a:t>
            </a:r>
            <a:r>
              <a:rPr lang="it-IT" sz="1600" b="1" dirty="0" err="1" smtClean="0"/>
              <a:t>within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smtClean="0"/>
              <a:t>6 </a:t>
            </a:r>
            <a:r>
              <a:rPr lang="it-IT" sz="1600" b="1" dirty="0" err="1" smtClean="0"/>
              <a:t>months</a:t>
            </a:r>
            <a:endParaRPr lang="it-IT" sz="1600" b="1" dirty="0"/>
          </a:p>
        </p:txBody>
      </p:sp>
      <p:sp>
        <p:nvSpPr>
          <p:cNvPr id="100" name="CasellaDiTesto 99"/>
          <p:cNvSpPr txBox="1"/>
          <p:nvPr/>
        </p:nvSpPr>
        <p:spPr>
          <a:xfrm>
            <a:off x="6732240" y="2799738"/>
            <a:ext cx="125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PD </a:t>
            </a:r>
            <a:r>
              <a:rPr lang="it-IT" sz="1600" b="1" dirty="0" err="1" smtClean="0"/>
              <a:t>within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smtClean="0"/>
              <a:t>6-24 </a:t>
            </a:r>
            <a:r>
              <a:rPr lang="it-IT" sz="1600" b="1" dirty="0" err="1" smtClean="0"/>
              <a:t>months</a:t>
            </a:r>
            <a:endParaRPr lang="it-IT" sz="1600" b="1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8110865" y="2802374"/>
            <a:ext cx="1088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PD </a:t>
            </a:r>
            <a:r>
              <a:rPr lang="it-IT" sz="1600" b="1" dirty="0" err="1" smtClean="0"/>
              <a:t>after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smtClean="0"/>
              <a:t>24 </a:t>
            </a:r>
            <a:r>
              <a:rPr lang="it-IT" sz="1600" b="1" dirty="0" err="1" smtClean="0"/>
              <a:t>months</a:t>
            </a:r>
            <a:endParaRPr lang="it-IT" sz="1600" b="1" dirty="0"/>
          </a:p>
        </p:txBody>
      </p:sp>
      <p:sp>
        <p:nvSpPr>
          <p:cNvPr id="105" name="Rettangolo 104"/>
          <p:cNvSpPr/>
          <p:nvPr/>
        </p:nvSpPr>
        <p:spPr>
          <a:xfrm>
            <a:off x="8332631" y="3591826"/>
            <a:ext cx="811369" cy="466271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High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7" name="Rettangolo 106"/>
          <p:cNvSpPr/>
          <p:nvPr/>
        </p:nvSpPr>
        <p:spPr>
          <a:xfrm>
            <a:off x="5364088" y="3591826"/>
            <a:ext cx="811369" cy="466271"/>
          </a:xfrm>
          <a:prstGeom prst="rect">
            <a:avLst/>
          </a:prstGeom>
          <a:pattFill prst="ltUpDiag">
            <a:fgClr>
              <a:srgbClr val="FFC000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Low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0" y="4959978"/>
            <a:ext cx="19496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Primary</a:t>
            </a:r>
            <a:r>
              <a:rPr lang="it-IT" b="1" dirty="0" smtClean="0"/>
              <a:t> </a:t>
            </a:r>
            <a:r>
              <a:rPr lang="it-IT" b="1" dirty="0" err="1" smtClean="0"/>
              <a:t>resistance</a:t>
            </a:r>
            <a:endParaRPr lang="it-IT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000628" y="4714884"/>
            <a:ext cx="19496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Primary</a:t>
            </a:r>
            <a:r>
              <a:rPr lang="it-IT" b="1" dirty="0" smtClean="0"/>
              <a:t> </a:t>
            </a:r>
            <a:r>
              <a:rPr lang="it-IT" b="1" dirty="0" err="1" smtClean="0"/>
              <a:t>resistance</a:t>
            </a:r>
            <a:endParaRPr lang="it-IT" b="1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1259632" y="5824074"/>
            <a:ext cx="210474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Acquired</a:t>
            </a:r>
            <a:r>
              <a:rPr lang="it-IT" b="1" dirty="0" smtClean="0"/>
              <a:t>  </a:t>
            </a:r>
            <a:r>
              <a:rPr lang="it-IT" b="1" dirty="0" err="1" smtClean="0"/>
              <a:t>resistance</a:t>
            </a:r>
            <a:endParaRPr lang="it-IT" b="1" dirty="0"/>
          </a:p>
        </p:txBody>
      </p:sp>
      <p:cxnSp>
        <p:nvCxnSpPr>
          <p:cNvPr id="83" name="Connettore 2 82"/>
          <p:cNvCxnSpPr/>
          <p:nvPr/>
        </p:nvCxnSpPr>
        <p:spPr>
          <a:xfrm>
            <a:off x="755576" y="4599938"/>
            <a:ext cx="1" cy="328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>
            <a:stCxn id="75" idx="2"/>
            <a:endCxn id="63" idx="0"/>
          </p:cNvCxnSpPr>
          <p:nvPr/>
        </p:nvCxnSpPr>
        <p:spPr>
          <a:xfrm rot="16200000" flipH="1">
            <a:off x="1428513" y="4940583"/>
            <a:ext cx="1264310" cy="5026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/>
          <p:nvPr/>
        </p:nvCxnSpPr>
        <p:spPr>
          <a:xfrm>
            <a:off x="5796136" y="4095882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6643702" y="5214950"/>
            <a:ext cx="210474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Acquired</a:t>
            </a:r>
            <a:r>
              <a:rPr lang="it-IT" b="1" dirty="0" smtClean="0"/>
              <a:t>  </a:t>
            </a:r>
            <a:r>
              <a:rPr lang="it-IT" b="1" dirty="0" err="1" smtClean="0"/>
              <a:t>resistance</a:t>
            </a:r>
            <a:endParaRPr lang="it-IT" b="1" dirty="0"/>
          </a:p>
        </p:txBody>
      </p:sp>
      <p:cxnSp>
        <p:nvCxnSpPr>
          <p:cNvPr id="102" name="Connettore 2 101"/>
          <p:cNvCxnSpPr/>
          <p:nvPr/>
        </p:nvCxnSpPr>
        <p:spPr>
          <a:xfrm rot="5400000">
            <a:off x="6809093" y="4549493"/>
            <a:ext cx="1119638" cy="216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tangolo 102"/>
          <p:cNvSpPr/>
          <p:nvPr/>
        </p:nvSpPr>
        <p:spPr>
          <a:xfrm>
            <a:off x="736818" y="6547063"/>
            <a:ext cx="8388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dirty="0" smtClean="0"/>
              <a:t>T Reinert and CH Barrios, </a:t>
            </a:r>
            <a:r>
              <a:rPr lang="it-IT" sz="1000" i="1" dirty="0" err="1" smtClean="0"/>
              <a:t>Ther</a:t>
            </a:r>
            <a:r>
              <a:rPr lang="it-IT" sz="1000" i="1" dirty="0" smtClean="0"/>
              <a:t> </a:t>
            </a:r>
            <a:r>
              <a:rPr lang="it-IT" sz="1000" i="1" dirty="0" err="1"/>
              <a:t>Adv</a:t>
            </a:r>
            <a:r>
              <a:rPr lang="it-IT" sz="1000" i="1" dirty="0"/>
              <a:t> </a:t>
            </a:r>
            <a:r>
              <a:rPr lang="it-IT" sz="1000" i="1" dirty="0" err="1"/>
              <a:t>Med</a:t>
            </a:r>
            <a:r>
              <a:rPr lang="it-IT" sz="1000" i="1" dirty="0"/>
              <a:t> </a:t>
            </a:r>
            <a:r>
              <a:rPr lang="it-IT" sz="1000" i="1" dirty="0" err="1" smtClean="0"/>
              <a:t>Oncol</a:t>
            </a:r>
            <a:r>
              <a:rPr lang="it-IT" sz="1000" i="1" dirty="0" smtClean="0"/>
              <a:t> </a:t>
            </a:r>
            <a:r>
              <a:rPr lang="it-IT" sz="1000" dirty="0" smtClean="0"/>
              <a:t>2015</a:t>
            </a:r>
            <a:r>
              <a:rPr lang="it-IT" sz="1000" dirty="0"/>
              <a:t>, Vol. 7(6) </a:t>
            </a:r>
            <a:r>
              <a:rPr lang="it-IT" sz="1000" dirty="0" smtClean="0"/>
              <a:t>304–320</a:t>
            </a:r>
            <a:endParaRPr lang="it-IT" sz="1000" dirty="0"/>
          </a:p>
        </p:txBody>
      </p:sp>
      <p:cxnSp>
        <p:nvCxnSpPr>
          <p:cNvPr id="110" name="Connettore 2 109"/>
          <p:cNvCxnSpPr>
            <a:stCxn id="74" idx="2"/>
          </p:cNvCxnSpPr>
          <p:nvPr/>
        </p:nvCxnSpPr>
        <p:spPr>
          <a:xfrm flipH="1">
            <a:off x="2267745" y="5207361"/>
            <a:ext cx="419109" cy="6167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tangolo 105"/>
          <p:cNvSpPr/>
          <p:nvPr/>
        </p:nvSpPr>
        <p:spPr>
          <a:xfrm>
            <a:off x="6804248" y="3591826"/>
            <a:ext cx="999702" cy="466271"/>
          </a:xfrm>
          <a:prstGeom prst="rect">
            <a:avLst/>
          </a:prstGeom>
          <a:pattFill prst="trellis">
            <a:fgClr>
              <a:srgbClr val="FFC000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Medium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5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Mutations of ESR1 in Metastatic Breast Cancer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956521" y="6595822"/>
            <a:ext cx="61991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900" dirty="0" err="1"/>
              <a:t>Oesterreich</a:t>
            </a:r>
            <a:r>
              <a:rPr lang="it-IT" sz="900" dirty="0"/>
              <a:t> and Davidson, Nature Genetics, 2013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827584" y="908720"/>
            <a:ext cx="7200800" cy="5184576"/>
            <a:chOff x="1115616" y="980728"/>
            <a:chExt cx="7200800" cy="49357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21444"/>
              <a:ext cx="7200800" cy="479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2771800" y="980728"/>
              <a:ext cx="252028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9861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77" y="908720"/>
            <a:ext cx="814238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Mutations of ESR1 in Metastatic Breast Cancer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40760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4719"/>
            <a:ext cx="7670764" cy="32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-11613"/>
            <a:ext cx="8759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BOLERO-2 </a:t>
            </a:r>
            <a:endParaRPr lang="it-IT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7771"/>
            <a:ext cx="628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31179" y="6611779"/>
            <a:ext cx="91751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 smtClean="0"/>
              <a:t>ChandarlapatyS</a:t>
            </a:r>
            <a:r>
              <a:rPr lang="en-US" sz="1000" b="1" dirty="0"/>
              <a:t>, et al. Presented at: 2015 San Antonio Breast Cancer Symposium; December 8-12, 2015; San Antonio, Texas. Abstract S2-07.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12992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251520" y="548680"/>
            <a:ext cx="8712968" cy="5832648"/>
            <a:chOff x="251520" y="548680"/>
            <a:chExt cx="8712968" cy="58326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08" y="548680"/>
              <a:ext cx="8271299" cy="58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251520" y="3465004"/>
              <a:ext cx="8712968" cy="2340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/>
          <p:cNvSpPr/>
          <p:nvPr/>
        </p:nvSpPr>
        <p:spPr>
          <a:xfrm>
            <a:off x="611560" y="3942636"/>
            <a:ext cx="8118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D538G and Y537S mutations appear to be associated with a more aggressive disease biology as demonstrated by a shorter 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592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15782" y="260647"/>
            <a:ext cx="9128218" cy="6347679"/>
            <a:chOff x="15782" y="260647"/>
            <a:chExt cx="9128218" cy="634767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2" y="260647"/>
              <a:ext cx="9128218" cy="634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15782" y="3789040"/>
              <a:ext cx="9128218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Rettangolo 29"/>
          <p:cNvSpPr/>
          <p:nvPr/>
        </p:nvSpPr>
        <p:spPr>
          <a:xfrm>
            <a:off x="107504" y="37890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 </a:t>
            </a:r>
            <a:r>
              <a:rPr lang="en-US" sz="2400" b="1" dirty="0"/>
              <a:t>the EXE only arm, patients with D538G mutation had a shorter PFS as compared to </a:t>
            </a:r>
            <a:r>
              <a:rPr lang="en-US" sz="2400" b="1" dirty="0" smtClean="0"/>
              <a:t>wild-type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Patients </a:t>
            </a:r>
            <a:r>
              <a:rPr lang="en-US" sz="2400" b="1" dirty="0"/>
              <a:t>with D538G mutation demonstrate PFS benefit with the addition of EVE, whereas those with Y537S mutation did not</a:t>
            </a:r>
            <a:endParaRPr lang="en-US" sz="2400" dirty="0"/>
          </a:p>
          <a:p>
            <a:endParaRPr lang="it-IT" sz="2400" dirty="0"/>
          </a:p>
        </p:txBody>
      </p:sp>
      <p:sp>
        <p:nvSpPr>
          <p:cNvPr id="4096" name="Rettangolo 4095"/>
          <p:cNvSpPr/>
          <p:nvPr/>
        </p:nvSpPr>
        <p:spPr>
          <a:xfrm>
            <a:off x="3314646" y="2361793"/>
            <a:ext cx="129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WT </a:t>
            </a:r>
            <a:r>
              <a:rPr lang="it-IT" sz="1400" b="1" dirty="0">
                <a:solidFill>
                  <a:srgbClr val="FF0000"/>
                </a:solidFill>
              </a:rPr>
              <a:t>EVE + EXE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097" name="Rettangolo 4096"/>
          <p:cNvSpPr/>
          <p:nvPr/>
        </p:nvSpPr>
        <p:spPr>
          <a:xfrm>
            <a:off x="3541522" y="2955916"/>
            <a:ext cx="845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WT </a:t>
            </a:r>
            <a:r>
              <a:rPr lang="it-IT" sz="1400" b="1" dirty="0"/>
              <a:t>EXE</a:t>
            </a:r>
            <a:endParaRPr lang="it-IT" sz="1400" dirty="0"/>
          </a:p>
        </p:txBody>
      </p:sp>
      <p:sp>
        <p:nvSpPr>
          <p:cNvPr id="4099" name="Rettangolo 4098"/>
          <p:cNvSpPr/>
          <p:nvPr/>
        </p:nvSpPr>
        <p:spPr>
          <a:xfrm>
            <a:off x="1979712" y="1750194"/>
            <a:ext cx="2101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D538G </a:t>
            </a:r>
            <a:r>
              <a:rPr lang="it-IT" sz="1400" b="1" dirty="0">
                <a:solidFill>
                  <a:srgbClr val="FF0000"/>
                </a:solidFill>
              </a:rPr>
              <a:t>EVE + EXE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4101" name="Connettore 2 4100"/>
          <p:cNvCxnSpPr/>
          <p:nvPr/>
        </p:nvCxnSpPr>
        <p:spPr>
          <a:xfrm flipH="1">
            <a:off x="1763688" y="1904082"/>
            <a:ext cx="288032" cy="45771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ttangolo 4102"/>
          <p:cNvSpPr/>
          <p:nvPr/>
        </p:nvSpPr>
        <p:spPr>
          <a:xfrm>
            <a:off x="724325" y="2946546"/>
            <a:ext cx="1255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D538G </a:t>
            </a:r>
            <a:r>
              <a:rPr lang="it-IT" sz="1400" b="1" dirty="0"/>
              <a:t>EXE</a:t>
            </a:r>
            <a:endParaRPr lang="it-IT" sz="1400" dirty="0"/>
          </a:p>
        </p:txBody>
      </p:sp>
      <p:sp>
        <p:nvSpPr>
          <p:cNvPr id="40" name="Rettangolo 39"/>
          <p:cNvSpPr/>
          <p:nvPr/>
        </p:nvSpPr>
        <p:spPr>
          <a:xfrm>
            <a:off x="7524328" y="2946545"/>
            <a:ext cx="845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WT </a:t>
            </a:r>
            <a:r>
              <a:rPr lang="it-IT" sz="1400" b="1" dirty="0"/>
              <a:t>EXE</a:t>
            </a:r>
            <a:endParaRPr lang="it-IT" sz="1400" dirty="0"/>
          </a:p>
        </p:txBody>
      </p:sp>
      <p:sp>
        <p:nvSpPr>
          <p:cNvPr id="42" name="Rettangolo 41"/>
          <p:cNvSpPr/>
          <p:nvPr/>
        </p:nvSpPr>
        <p:spPr>
          <a:xfrm>
            <a:off x="6647656" y="2113736"/>
            <a:ext cx="129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WT </a:t>
            </a:r>
            <a:r>
              <a:rPr lang="it-IT" sz="1400" b="1" dirty="0">
                <a:solidFill>
                  <a:srgbClr val="FF0000"/>
                </a:solidFill>
              </a:rPr>
              <a:t>EVE + EXE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104" name="Rettangolo 4103"/>
          <p:cNvSpPr/>
          <p:nvPr/>
        </p:nvSpPr>
        <p:spPr>
          <a:xfrm>
            <a:off x="6234838" y="2638768"/>
            <a:ext cx="1349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Y537S </a:t>
            </a:r>
            <a:r>
              <a:rPr lang="it-IT" sz="1400" b="1" dirty="0"/>
              <a:t>EXE</a:t>
            </a:r>
            <a:endParaRPr lang="it-IT" sz="1400" dirty="0"/>
          </a:p>
        </p:txBody>
      </p:sp>
      <p:sp>
        <p:nvSpPr>
          <p:cNvPr id="44" name="Rettangolo 43"/>
          <p:cNvSpPr/>
          <p:nvPr/>
        </p:nvSpPr>
        <p:spPr>
          <a:xfrm>
            <a:off x="5152427" y="2919242"/>
            <a:ext cx="16675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Y537S EVE +EXE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107" name="Rettangolo 4106"/>
          <p:cNvSpPr/>
          <p:nvPr/>
        </p:nvSpPr>
        <p:spPr>
          <a:xfrm>
            <a:off x="2699792" y="764704"/>
            <a:ext cx="168757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7103463" y="749795"/>
            <a:ext cx="168757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13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539834"/>
              </p:ext>
            </p:extLst>
          </p:nvPr>
        </p:nvGraphicFramePr>
        <p:xfrm>
          <a:off x="179512" y="1340768"/>
          <a:ext cx="8712967" cy="369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/>
                <a:gridCol w="2436271"/>
                <a:gridCol w="720080"/>
                <a:gridCol w="1200133"/>
                <a:gridCol w="1452161"/>
                <a:gridCol w="1452161"/>
              </a:tblGrid>
              <a:tr h="735856"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Targets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status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Estimated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it-IT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Clinicaltrials.gov</a:t>
                      </a:r>
                    </a:p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identifier</a:t>
                      </a:r>
                      <a:endParaRPr lang="it-IT" sz="1400" dirty="0"/>
                    </a:p>
                  </a:txBody>
                  <a:tcPr/>
                </a:tc>
              </a:tr>
              <a:tr h="385888"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ESR1 / SERD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Study of GDC-0810 Versus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Fulvestrant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Women With Advanced or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Metastatic Breast Cancer Resistant to Aromatase Inhibitor Therapy</a:t>
                      </a:r>
                    </a:p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HydranGea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2018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NCT02569801</a:t>
                      </a:r>
                      <a:endParaRPr lang="it-IT" sz="1400" dirty="0"/>
                    </a:p>
                  </a:txBody>
                  <a:tcPr/>
                </a:tc>
              </a:tr>
              <a:tr h="385888"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ESR1 / SERD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Study of ARN-810 (GDC-0810) in Postmenopausal Women With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Locally Advanced or Metastatic Estrogen Receptor Positive Breast </a:t>
                      </a:r>
                      <a:r>
                        <a:rPr lang="it-IT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NCT01823835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213048" y="908720"/>
            <a:ext cx="222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Ongoing</a:t>
            </a:r>
            <a:r>
              <a:rPr lang="it-IT" b="1" dirty="0"/>
              <a:t> </a:t>
            </a:r>
            <a:r>
              <a:rPr lang="it-IT" b="1" dirty="0" err="1"/>
              <a:t>clinical</a:t>
            </a:r>
            <a:r>
              <a:rPr lang="it-IT" b="1" dirty="0"/>
              <a:t> trials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533990" y="6593243"/>
            <a:ext cx="2610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/>
              <a:t>Asia-</a:t>
            </a:r>
            <a:r>
              <a:rPr lang="it-IT" sz="1000" i="1" dirty="0" err="1"/>
              <a:t>Pac</a:t>
            </a:r>
            <a:r>
              <a:rPr lang="it-IT" sz="1000" i="1" dirty="0"/>
              <a:t> J </a:t>
            </a:r>
            <a:r>
              <a:rPr lang="it-IT" sz="1000" i="1" dirty="0" err="1"/>
              <a:t>Clin</a:t>
            </a:r>
            <a:r>
              <a:rPr lang="it-IT" sz="1000" i="1" dirty="0"/>
              <a:t> </a:t>
            </a:r>
            <a:r>
              <a:rPr lang="it-IT" sz="1000" i="1" dirty="0" err="1"/>
              <a:t>Oncol</a:t>
            </a:r>
            <a:r>
              <a:rPr lang="it-IT" sz="1000" i="1" dirty="0"/>
              <a:t> </a:t>
            </a:r>
            <a:r>
              <a:rPr lang="it-IT" sz="1000" dirty="0"/>
              <a:t>2016; 12(</a:t>
            </a:r>
            <a:r>
              <a:rPr lang="it-IT" sz="1000" dirty="0" err="1"/>
              <a:t>Suppl</a:t>
            </a:r>
            <a:r>
              <a:rPr lang="it-IT" sz="1000" dirty="0"/>
              <a:t>. 1): 19–31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5343882"/>
            <a:ext cx="88753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dirty="0"/>
              <a:t>GDC-0810 or </a:t>
            </a:r>
            <a:r>
              <a:rPr lang="it-IT" dirty="0" smtClean="0"/>
              <a:t>ARN-810: </a:t>
            </a:r>
            <a:r>
              <a:rPr lang="en-US" dirty="0"/>
              <a:t>orally bioavailable </a:t>
            </a:r>
            <a:r>
              <a:rPr lang="en-US" dirty="0" smtClean="0"/>
              <a:t>SERDs, potent </a:t>
            </a:r>
            <a:r>
              <a:rPr lang="en-US" dirty="0"/>
              <a:t>antagonists and degraders of ER-α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Mutations of ESR1 in Metastatic Breast Cancer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2078134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916832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</a:rPr>
              <a:t>Single agent endocrine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</a:rPr>
              <a:t>therapy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140968"/>
            <a:ext cx="91766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2">
                    <a:lumMod val="50000"/>
                  </a:schemeClr>
                </a:solidFill>
              </a:rPr>
              <a:t>Combination of endocrine </a:t>
            </a:r>
            <a:r>
              <a:rPr lang="it-IT" sz="3200" dirty="0" err="1">
                <a:solidFill>
                  <a:schemeClr val="bg2">
                    <a:lumMod val="50000"/>
                  </a:schemeClr>
                </a:solidFill>
              </a:rPr>
              <a:t>therapies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221088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and </a:t>
            </a:r>
            <a:endParaRPr lang="en-US" sz="3200" dirty="0" smtClean="0"/>
          </a:p>
          <a:p>
            <a:pPr algn="ctr"/>
            <a:r>
              <a:rPr lang="en-US" sz="3200" dirty="0" smtClean="0"/>
              <a:t>targeted therapies/</a:t>
            </a:r>
            <a:r>
              <a:rPr lang="it-IT" sz="3200" dirty="0" smtClean="0"/>
              <a:t>PI3K</a:t>
            </a:r>
            <a:r>
              <a:rPr lang="en-US" sz="3200" dirty="0" smtClean="0"/>
              <a:t> inhibitors</a:t>
            </a:r>
            <a:endParaRPr lang="it-IT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34" y="1052736"/>
            <a:ext cx="8625493" cy="54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Activation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PI3K </a:t>
            </a:r>
            <a:r>
              <a:rPr lang="it-IT" sz="3200" dirty="0" err="1" smtClean="0"/>
              <a:t>Pathway</a:t>
            </a:r>
            <a:r>
              <a:rPr lang="it-IT" sz="3200" dirty="0" smtClean="0"/>
              <a:t> in </a:t>
            </a:r>
            <a:r>
              <a:rPr lang="it-IT" sz="3200" dirty="0" err="1" smtClean="0"/>
              <a:t>ER+</a:t>
            </a:r>
            <a:r>
              <a:rPr lang="it-IT" sz="3200" dirty="0" smtClean="0"/>
              <a:t> </a:t>
            </a:r>
            <a:r>
              <a:rPr lang="it-IT" sz="3200" dirty="0" err="1" smtClean="0"/>
              <a:t>Breast</a:t>
            </a:r>
            <a:r>
              <a:rPr lang="it-IT" sz="3200" dirty="0" smtClean="0"/>
              <a:t> </a:t>
            </a:r>
            <a:r>
              <a:rPr lang="it-IT" sz="3200" dirty="0" err="1" smtClean="0"/>
              <a:t>Cancer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240" y="4349168"/>
            <a:ext cx="3870052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000" b="1" dirty="0" smtClean="0"/>
              <a:t> </a:t>
            </a:r>
            <a:r>
              <a:rPr lang="it-IT" sz="2000" b="1" dirty="0" err="1" smtClean="0"/>
              <a:t>Estrogen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independent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activation</a:t>
            </a:r>
            <a:r>
              <a:rPr lang="it-IT" sz="2000" b="1" dirty="0" smtClean="0"/>
              <a:t> 	of ER</a:t>
            </a:r>
          </a:p>
          <a:p>
            <a:pPr>
              <a:buFont typeface="Arial" pitchFamily="34" charset="0"/>
              <a:buChar char="•"/>
              <a:tabLst>
                <a:tab pos="355600" algn="l"/>
              </a:tabLst>
            </a:pPr>
            <a:r>
              <a:rPr lang="it-IT" sz="2000" b="1" dirty="0" smtClean="0"/>
              <a:t> Dual </a:t>
            </a:r>
            <a:r>
              <a:rPr lang="it-IT" sz="2000" b="1" dirty="0" err="1" smtClean="0"/>
              <a:t>targeting</a:t>
            </a:r>
            <a:r>
              <a:rPr lang="it-IT" sz="2000" b="1" dirty="0" smtClean="0"/>
              <a:t> of ER and PI3K 	</a:t>
            </a:r>
            <a:r>
              <a:rPr lang="it-IT" sz="2000" b="1" dirty="0" err="1" smtClean="0"/>
              <a:t>pathway</a:t>
            </a:r>
            <a:r>
              <a:rPr lang="it-IT" sz="2000" b="1" dirty="0" smtClean="0"/>
              <a:t> in </a:t>
            </a:r>
            <a:r>
              <a:rPr lang="it-IT" sz="2000" b="1" dirty="0" err="1" smtClean="0"/>
              <a:t>preclinical</a:t>
            </a:r>
            <a:r>
              <a:rPr lang="it-IT" sz="2000" b="1" dirty="0" smtClean="0"/>
              <a:t> 	</a:t>
            </a:r>
            <a:r>
              <a:rPr lang="it-IT" sz="2000" b="1" dirty="0" err="1" smtClean="0"/>
              <a:t>models</a:t>
            </a:r>
            <a:r>
              <a:rPr lang="it-IT" sz="2000" b="1" dirty="0" smtClean="0"/>
              <a:t> 	</a:t>
            </a:r>
            <a:r>
              <a:rPr lang="it-IT" sz="2000" b="1" dirty="0" err="1" smtClean="0"/>
              <a:t>overcomes</a:t>
            </a:r>
            <a:r>
              <a:rPr lang="it-IT" sz="2000" b="1" dirty="0" smtClean="0"/>
              <a:t>  </a:t>
            </a:r>
            <a:r>
              <a:rPr lang="it-IT" sz="2000" b="1" dirty="0" err="1" smtClean="0"/>
              <a:t>resistance</a:t>
            </a:r>
            <a:endParaRPr lang="it-IT" sz="2000" b="1" dirty="0"/>
          </a:p>
        </p:txBody>
      </p:sp>
      <p:sp>
        <p:nvSpPr>
          <p:cNvPr id="5" name="Ovale 4"/>
          <p:cNvSpPr/>
          <p:nvPr/>
        </p:nvSpPr>
        <p:spPr>
          <a:xfrm>
            <a:off x="1882756" y="2838710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139180" y="3042152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65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276152" y="1863552"/>
            <a:ext cx="22907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600" b="0">
                <a:ea typeface="MS PGothic" pitchFamily="34" charset="-128"/>
              </a:rPr>
              <a:t>Postmenopausal women with HR+/HER2- inoperable locally advanced or metastatic BC, with progression on/after AI therapy</a:t>
            </a:r>
          </a:p>
          <a:p>
            <a:pPr algn="ctr" eaLnBrk="1" hangingPunct="1"/>
            <a:r>
              <a:rPr lang="en-GB" altLang="en-US" sz="1600" b="0">
                <a:ea typeface="MS PGothic" pitchFamily="34" charset="-128"/>
              </a:rPr>
              <a:t>(N = 1147)</a:t>
            </a:r>
            <a:endParaRPr lang="en-US" altLang="en-US" sz="1600" b="0">
              <a:ea typeface="MS PGothic" pitchFamily="34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189214" y="2085802"/>
            <a:ext cx="5080000" cy="703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Buparlisib 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100 mg/day +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Fulvestrant 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500 mg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(n = 576)</a:t>
            </a: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2558977" y="3027189"/>
            <a:ext cx="536575" cy="354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2558977" y="2436639"/>
            <a:ext cx="534987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189214" y="3030364"/>
            <a:ext cx="5080000" cy="703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Placebo 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+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 Fulvestrant 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500 mg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(n = 571)</a:t>
            </a:r>
          </a:p>
        </p:txBody>
      </p:sp>
      <p:graphicFrame>
        <p:nvGraphicFramePr>
          <p:cNvPr id="10" name="Group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479549"/>
              </p:ext>
            </p:extLst>
          </p:nvPr>
        </p:nvGraphicFramePr>
        <p:xfrm>
          <a:off x="341312" y="4289425"/>
          <a:ext cx="8461376" cy="1646250"/>
        </p:xfrm>
        <a:graphic>
          <a:graphicData uri="http://schemas.openxmlformats.org/drawingml/2006/table">
            <a:tbl>
              <a:tblPr/>
              <a:tblGrid>
                <a:gridCol w="2297015">
                  <a:extLst>
                    <a:ext uri="{9D8B030D-6E8A-4147-A177-3AD203B41FA5}"/>
                  </a:extLst>
                </a:gridCol>
                <a:gridCol w="1659778">
                  <a:extLst>
                    <a:ext uri="{9D8B030D-6E8A-4147-A177-3AD203B41FA5}"/>
                  </a:extLst>
                </a:gridCol>
                <a:gridCol w="1625905">
                  <a:extLst>
                    <a:ext uri="{9D8B030D-6E8A-4147-A177-3AD203B41FA5}"/>
                  </a:extLst>
                </a:gridCol>
                <a:gridCol w="1880715">
                  <a:extLst>
                    <a:ext uri="{9D8B030D-6E8A-4147-A177-3AD203B41FA5}"/>
                  </a:extLst>
                </a:gridCol>
                <a:gridCol w="997963">
                  <a:extLst>
                    <a:ext uri="{9D8B030D-6E8A-4147-A177-3AD203B41FA5}"/>
                  </a:extLst>
                </a:gridCol>
              </a:tblGrid>
              <a:tr h="914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PFS, 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(95% CI)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Buparlisib + Fulvestrant</a:t>
                      </a:r>
                    </a:p>
                    <a:p>
                      <a:pPr algn="ctr"/>
                      <a:r>
                        <a:rPr lang="en-US" sz="1800" b="1" dirty="0" smtClean="0"/>
                        <a:t>(n = 576)</a:t>
                      </a:r>
                      <a:endParaRPr lang="en-US" sz="1800" b="1" dirty="0"/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Placebo + Fulvestrant</a:t>
                      </a:r>
                    </a:p>
                    <a:p>
                      <a:pPr algn="ctr"/>
                      <a:r>
                        <a:rPr lang="en-US" sz="1800" b="1" dirty="0" smtClean="0"/>
                        <a:t>(n = 571)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HR </a:t>
                      </a:r>
                    </a:p>
                    <a:p>
                      <a:pPr algn="ctr"/>
                      <a:r>
                        <a:rPr lang="en-US" sz="1800" b="1" dirty="0" smtClean="0"/>
                        <a:t>(95% CI)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P</a:t>
                      </a:r>
                      <a:r>
                        <a:rPr lang="en-US" sz="1800" b="1" dirty="0" smtClean="0"/>
                        <a:t> Value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36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Overall population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6.9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(6.8-7.8)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5.0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(4.0-5.2)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0.78 (0.67-0.89)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&lt; .001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36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PI3K-activated pts*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6.8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(4.9-7.1)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4.0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(3.1-5.2)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0.76 (0.60-0.97)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.014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marL="91433" marR="91433" marT="45775" marB="4577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5162278" y="1501086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</a:rPr>
              <a:t>BELLE-2</a:t>
            </a:r>
            <a:endParaRPr lang="it-IT" sz="2400" b="1" dirty="0"/>
          </a:p>
        </p:txBody>
      </p:sp>
      <p:sp>
        <p:nvSpPr>
          <p:cNvPr id="12" name="Rettangolo 11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  <a:r>
              <a:rPr lang="it-IT" sz="3200" dirty="0" smtClean="0"/>
              <a:t>PI3K</a:t>
            </a:r>
            <a:r>
              <a:rPr lang="en-US" sz="3200" dirty="0" smtClean="0"/>
              <a:t> inhibitors in </a:t>
            </a:r>
            <a:r>
              <a:rPr lang="en-US" sz="3200" dirty="0"/>
              <a:t>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</a:t>
            </a:r>
            <a:r>
              <a:rPr lang="en-US" sz="3200" dirty="0"/>
              <a:t>setting</a:t>
            </a:r>
            <a:endParaRPr lang="it-IT" sz="32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35312" y="6597155"/>
            <a:ext cx="6008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b="0" dirty="0" err="1">
                <a:ea typeface="MS PGothic" pitchFamily="34" charset="-128"/>
              </a:rPr>
              <a:t>Baselga</a:t>
            </a:r>
            <a:r>
              <a:rPr lang="en-US" altLang="en-US" sz="900" b="0" dirty="0">
                <a:ea typeface="MS PGothic" pitchFamily="34" charset="-128"/>
              </a:rPr>
              <a:t> J, et al. SABCS 2015. Abstract S6-01.</a:t>
            </a:r>
          </a:p>
        </p:txBody>
      </p:sp>
    </p:spTree>
    <p:extLst>
      <p:ext uri="{BB962C8B-B14F-4D97-AF65-F5344CB8AC3E}">
        <p14:creationId xmlns:p14="http://schemas.microsoft.com/office/powerpoint/2010/main" xmlns="" val="32898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io-markers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biostatsolutions.com/wp-content/uploads/Biomarker-Statistics-300x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26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1142984"/>
            <a:ext cx="7848872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Endocrine therapy is a major treatment modality for hormone-dependent breast cancer. </a:t>
            </a:r>
            <a:endParaRPr lang="en-US" sz="4000" dirty="0" smtClean="0"/>
          </a:p>
          <a:p>
            <a:pPr algn="just"/>
            <a:r>
              <a:rPr lang="en-US" sz="4000" dirty="0" smtClean="0"/>
              <a:t>However, resistance to endocrine therapy occurs in the majority of patients, and is a major obstacle to optimal clinical management.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1859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71670" y="1214422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</a:rPr>
              <a:t>BELLE-2</a:t>
            </a:r>
            <a:endParaRPr lang="it-IT" sz="24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85720" y="1714488"/>
            <a:ext cx="8455025" cy="4651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 err="1" smtClean="0"/>
              <a:t>Buparlisib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fulvestrant</a:t>
            </a:r>
            <a:r>
              <a:rPr lang="en-US" altLang="en-US" sz="2400" dirty="0" smtClean="0"/>
              <a:t> extended PFS in pts with </a:t>
            </a:r>
            <a:r>
              <a:rPr lang="en-US" altLang="en-US" sz="2400" i="1" dirty="0" smtClean="0"/>
              <a:t>PIK3CA</a:t>
            </a:r>
            <a:r>
              <a:rPr lang="en-US" altLang="en-US" sz="2400" dirty="0" smtClean="0"/>
              <a:t> mutations vs </a:t>
            </a:r>
            <a:r>
              <a:rPr lang="en-US" altLang="en-US" sz="2400" dirty="0" err="1" smtClean="0"/>
              <a:t>fulvestrant</a:t>
            </a:r>
            <a:r>
              <a:rPr lang="en-US" altLang="en-US" sz="2400" dirty="0" smtClean="0"/>
              <a:t> alone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>
              <a:defRPr/>
            </a:pPr>
            <a:r>
              <a:rPr lang="en-US" altLang="en-US" sz="2400" dirty="0" smtClean="0"/>
              <a:t>ORR higher with </a:t>
            </a:r>
            <a:r>
              <a:rPr lang="en-US" altLang="en-US" sz="2400" dirty="0" err="1" smtClean="0"/>
              <a:t>buparlisib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fulvestrant</a:t>
            </a:r>
            <a:r>
              <a:rPr lang="en-US" altLang="en-US" sz="2400" dirty="0" smtClean="0"/>
              <a:t> in pts with </a:t>
            </a:r>
            <a:r>
              <a:rPr lang="en-US" altLang="en-US" sz="2400" i="1" dirty="0" smtClean="0"/>
              <a:t>PIK3CA</a:t>
            </a:r>
            <a:r>
              <a:rPr lang="en-US" altLang="en-US" sz="2400" dirty="0" smtClean="0"/>
              <a:t> mutations vs </a:t>
            </a:r>
            <a:r>
              <a:rPr lang="en-US" altLang="en-US" sz="2400" dirty="0" err="1" smtClean="0"/>
              <a:t>fulvestrant</a:t>
            </a:r>
            <a:r>
              <a:rPr lang="en-US" altLang="en-US" sz="2400" dirty="0" smtClean="0"/>
              <a:t> alone (18.4 % vs 3.5%) but </a:t>
            </a:r>
            <a:r>
              <a:rPr lang="en-US" altLang="en-US" sz="2400" i="1" dirty="0" smtClean="0"/>
              <a:t>similar in pts with non-mutant PIK3CA (11.6% vs 10.6%)</a:t>
            </a:r>
          </a:p>
        </p:txBody>
      </p:sp>
      <p:graphicFrame>
        <p:nvGraphicFramePr>
          <p:cNvPr id="6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601884"/>
              </p:ext>
            </p:extLst>
          </p:nvPr>
        </p:nvGraphicFramePr>
        <p:xfrm>
          <a:off x="385763" y="2967038"/>
          <a:ext cx="8461375" cy="1982004"/>
        </p:xfrm>
        <a:graphic>
          <a:graphicData uri="http://schemas.openxmlformats.org/drawingml/2006/table">
            <a:tbl>
              <a:tblPr/>
              <a:tblGrid>
                <a:gridCol w="2627312">
                  <a:extLst>
                    <a:ext uri="{9D8B030D-6E8A-4147-A177-3AD203B41FA5}"/>
                  </a:extLst>
                </a:gridCol>
                <a:gridCol w="1660525">
                  <a:extLst>
                    <a:ext uri="{9D8B030D-6E8A-4147-A177-3AD203B41FA5}"/>
                  </a:extLst>
                </a:gridCol>
                <a:gridCol w="1660525">
                  <a:extLst>
                    <a:ext uri="{9D8B030D-6E8A-4147-A177-3AD203B41FA5}"/>
                  </a:extLst>
                </a:gridCol>
                <a:gridCol w="1658938">
                  <a:extLst>
                    <a:ext uri="{9D8B030D-6E8A-4147-A177-3AD203B41FA5}"/>
                  </a:extLst>
                </a:gridCol>
                <a:gridCol w="854075">
                  <a:extLst>
                    <a:ext uri="{9D8B030D-6E8A-4147-A177-3AD203B41FA5}"/>
                  </a:extLst>
                </a:gridCol>
              </a:tblGrid>
              <a:tr h="579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Median PFS, 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(95% CI)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Buparlisib + Fulvestrant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Placebo + Fulvestrant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(95% CI)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Value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9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ctDNA </a:t>
                      </a: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PIK3CA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mutant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(n = 200)*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7.0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(5.0-10.0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3.2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(2.0-5.1)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0.56 (0.39-0.80)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 .001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579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ctDNA </a:t>
                      </a: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PIK3CA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non-mutant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(n = 387)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†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6.8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(4.7-8.5)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6.8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(4.7-8.6)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1.05 (0.82-1.34)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.642</a:t>
                      </a:r>
                    </a:p>
                  </a:txBody>
                  <a:tcPr marT="45805" marB="458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135312" y="6597155"/>
            <a:ext cx="6008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b="0" dirty="0" err="1">
                <a:ea typeface="MS PGothic" pitchFamily="34" charset="-128"/>
              </a:rPr>
              <a:t>Baselga</a:t>
            </a:r>
            <a:r>
              <a:rPr lang="en-US" altLang="en-US" sz="900" b="0" dirty="0">
                <a:ea typeface="MS PGothic" pitchFamily="34" charset="-128"/>
              </a:rPr>
              <a:t> J, et al. SABCS 2015. Abstract S6-01.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209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Combination of endocrine </a:t>
            </a:r>
            <a:r>
              <a:rPr lang="en-US" sz="3200" dirty="0" smtClean="0"/>
              <a:t>therapy and </a:t>
            </a:r>
            <a:r>
              <a:rPr lang="it-IT" sz="3200" dirty="0" smtClean="0"/>
              <a:t>PI3K</a:t>
            </a:r>
            <a:r>
              <a:rPr lang="en-US" sz="3200" dirty="0" smtClean="0"/>
              <a:t> inhibitors in </a:t>
            </a:r>
            <a:r>
              <a:rPr lang="en-US" sz="3200" dirty="0"/>
              <a:t>the </a:t>
            </a:r>
            <a:r>
              <a:rPr lang="en-US" sz="3200" b="1" dirty="0" smtClean="0"/>
              <a:t>second-line</a:t>
            </a:r>
            <a:r>
              <a:rPr lang="en-US" sz="3200" dirty="0" smtClean="0"/>
              <a:t> </a:t>
            </a:r>
            <a:r>
              <a:rPr lang="en-US" sz="3200" dirty="0"/>
              <a:t>setting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1406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28596" y="3357562"/>
          <a:ext cx="8358248" cy="218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83"/>
                <a:gridCol w="860133"/>
                <a:gridCol w="613450"/>
                <a:gridCol w="996856"/>
                <a:gridCol w="2977786"/>
                <a:gridCol w="1393040"/>
              </a:tblGrid>
              <a:tr h="414831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Trials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Phase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Endpoint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Study</a:t>
                      </a:r>
                      <a:r>
                        <a:rPr lang="it-IT" sz="1600" dirty="0" smtClean="0"/>
                        <a:t> design</a:t>
                      </a:r>
                      <a:endParaRPr lang="it-I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Status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17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BELLE3</a:t>
                      </a:r>
                    </a:p>
                    <a:p>
                      <a:r>
                        <a:rPr lang="it-IT" sz="1600" dirty="0" smtClean="0"/>
                        <a:t>(BKM120)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420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PFS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Fulvestrant</a:t>
                      </a:r>
                      <a:r>
                        <a:rPr lang="it-IT" sz="1600" dirty="0" smtClean="0"/>
                        <a:t> +/- BKM120 </a:t>
                      </a:r>
                      <a:r>
                        <a:rPr lang="it-IT" sz="1600" dirty="0" err="1" smtClean="0"/>
                        <a:t>after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progression</a:t>
                      </a:r>
                      <a:r>
                        <a:rPr lang="it-IT" sz="1600" dirty="0" smtClean="0"/>
                        <a:t> on mTORi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recruiting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7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Solar-1</a:t>
                      </a:r>
                    </a:p>
                    <a:p>
                      <a:r>
                        <a:rPr lang="it-IT" sz="1600" dirty="0" smtClean="0"/>
                        <a:t>(BYL719)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820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PFS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Fulvestrant</a:t>
                      </a:r>
                      <a:r>
                        <a:rPr lang="it-IT" sz="1600" dirty="0" smtClean="0"/>
                        <a:t> +/- BYL719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recruiting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047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Sandpiper</a:t>
                      </a:r>
                      <a:endParaRPr lang="it-IT" sz="1600" dirty="0" smtClean="0"/>
                    </a:p>
                    <a:p>
                      <a:r>
                        <a:rPr lang="it-IT" sz="1600" dirty="0" smtClean="0"/>
                        <a:t>(GDC0032)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</a:t>
                      </a:r>
                      <a:endParaRPr lang="it-I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600</a:t>
                      </a:r>
                      <a:endParaRPr lang="it-I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PFS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Fulvestrant</a:t>
                      </a:r>
                      <a:r>
                        <a:rPr lang="it-IT" sz="1600" dirty="0" smtClean="0"/>
                        <a:t> +/- GDC003</a:t>
                      </a:r>
                      <a:endParaRPr lang="it-I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recruiting</a:t>
                      </a:r>
                      <a:endParaRPr lang="it-I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Ongoing</a:t>
            </a:r>
            <a:r>
              <a:rPr lang="it-IT" sz="2800" dirty="0" smtClean="0"/>
              <a:t> </a:t>
            </a:r>
            <a:r>
              <a:rPr lang="it-IT" sz="2800" dirty="0" err="1" smtClean="0"/>
              <a:t>RCTs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ET + PI</a:t>
            </a:r>
            <a:r>
              <a:rPr lang="it-IT" sz="2000" dirty="0" smtClean="0"/>
              <a:t>3</a:t>
            </a:r>
            <a:r>
              <a:rPr lang="it-IT" sz="2800" dirty="0" smtClean="0"/>
              <a:t>K </a:t>
            </a:r>
            <a:r>
              <a:rPr lang="it-IT" sz="2800" dirty="0" err="1" smtClean="0"/>
              <a:t>inhibitors</a:t>
            </a:r>
            <a:r>
              <a:rPr lang="it-IT" sz="2800" dirty="0" smtClean="0"/>
              <a:t> in </a:t>
            </a:r>
            <a:r>
              <a:rPr lang="it-IT" sz="2800" dirty="0" err="1" smtClean="0"/>
              <a:t>HR+</a:t>
            </a:r>
            <a:r>
              <a:rPr lang="it-IT" sz="2800" dirty="0" smtClean="0"/>
              <a:t> MBC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92038" y="6611779"/>
            <a:ext cx="3651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hlinkClick r:id="rId2"/>
              </a:rPr>
              <a:t>dicklerm@mskcc.org</a:t>
            </a:r>
            <a:r>
              <a:rPr lang="it-IT" sz="1000" dirty="0" smtClean="0"/>
              <a:t>   San Antonio </a:t>
            </a:r>
            <a:r>
              <a:rPr lang="it-IT" sz="1000" dirty="0" err="1" smtClean="0"/>
              <a:t>Breast</a:t>
            </a:r>
            <a:r>
              <a:rPr lang="it-IT" sz="1000" dirty="0" smtClean="0"/>
              <a:t> </a:t>
            </a:r>
            <a:r>
              <a:rPr lang="it-IT" sz="1000" dirty="0" err="1" smtClean="0"/>
              <a:t>cancer</a:t>
            </a:r>
            <a:r>
              <a:rPr lang="it-IT" sz="1000" dirty="0" smtClean="0"/>
              <a:t> Symposium 2015</a:t>
            </a:r>
            <a:endParaRPr lang="it-IT" sz="1000" dirty="0"/>
          </a:p>
        </p:txBody>
      </p:sp>
      <p:sp>
        <p:nvSpPr>
          <p:cNvPr id="6" name="Rettangolo 5"/>
          <p:cNvSpPr/>
          <p:nvPr/>
        </p:nvSpPr>
        <p:spPr>
          <a:xfrm>
            <a:off x="1071538" y="1357298"/>
            <a:ext cx="70009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Several pan-isoform inhibitors that target the PI3K/</a:t>
            </a:r>
            <a:r>
              <a:rPr lang="en-US" sz="2400" dirty="0" err="1" smtClean="0"/>
              <a:t>Akt</a:t>
            </a:r>
            <a:r>
              <a:rPr lang="en-US" sz="2400" dirty="0" smtClean="0"/>
              <a:t> are currently being tested in endocrine-resistant MBC  with prospective s</a:t>
            </a:r>
            <a:r>
              <a:rPr lang="it-IT" sz="2400" dirty="0" err="1" smtClean="0"/>
              <a:t>tratification</a:t>
            </a:r>
            <a:r>
              <a:rPr lang="it-IT" sz="2400" dirty="0" smtClean="0"/>
              <a:t>/</a:t>
            </a:r>
            <a:r>
              <a:rPr lang="it-IT" sz="2400" dirty="0" err="1" smtClean="0"/>
              <a:t>selection</a:t>
            </a:r>
            <a:r>
              <a:rPr lang="it-IT" sz="2400" dirty="0" smtClean="0"/>
              <a:t> for </a:t>
            </a:r>
            <a:r>
              <a:rPr lang="it-IT" sz="2400" i="1" dirty="0" smtClean="0"/>
              <a:t>PIK3CA </a:t>
            </a:r>
            <a:r>
              <a:rPr lang="it-IT" sz="2400" i="1" dirty="0" err="1" smtClean="0"/>
              <a:t>mutation</a:t>
            </a:r>
            <a:r>
              <a:rPr lang="it-IT" sz="2400" i="1" dirty="0" smtClean="0"/>
              <a:t> status.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2307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7290" y="1772816"/>
            <a:ext cx="642942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it-IT" sz="3600" dirty="0" err="1" smtClean="0"/>
              <a:t>Whether</a:t>
            </a:r>
            <a:r>
              <a:rPr lang="it-IT" sz="3600" dirty="0" smtClean="0"/>
              <a:t> </a:t>
            </a:r>
            <a:r>
              <a:rPr lang="en-US" sz="3600" i="1" dirty="0" smtClean="0"/>
              <a:t>PIK3CA mutations, </a:t>
            </a:r>
            <a:r>
              <a:rPr lang="en-US" sz="3600" dirty="0" smtClean="0"/>
              <a:t>which represent the most common genomic alteration in HR+ breast cancer, will be found predictive for benefit from specific PI3K inhibitors remains to be determined.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io-markers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De novo </a:t>
            </a:r>
            <a:r>
              <a:rPr lang="it-IT" sz="3200" b="1" dirty="0" err="1" smtClean="0"/>
              <a:t>disease</a:t>
            </a:r>
            <a:endParaRPr lang="it-IT" sz="3200" b="1" dirty="0" smtClean="0"/>
          </a:p>
          <a:p>
            <a:pPr algn="ctr"/>
            <a:r>
              <a:rPr lang="it-IT" sz="3200" b="1" dirty="0" smtClean="0"/>
              <a:t>Endocrine </a:t>
            </a:r>
            <a:r>
              <a:rPr lang="it-IT" sz="3200" b="1" dirty="0" err="1" smtClean="0"/>
              <a:t>therapy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naive</a:t>
            </a:r>
            <a:endParaRPr lang="it-IT" sz="3200" b="1" dirty="0"/>
          </a:p>
        </p:txBody>
      </p:sp>
      <p:sp>
        <p:nvSpPr>
          <p:cNvPr id="3" name="Callout con freccia in giù 2"/>
          <p:cNvSpPr/>
          <p:nvPr/>
        </p:nvSpPr>
        <p:spPr>
          <a:xfrm>
            <a:off x="1286570" y="1844824"/>
            <a:ext cx="1296144" cy="936104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1° line</a:t>
            </a:r>
            <a:endParaRPr lang="it-IT" dirty="0"/>
          </a:p>
        </p:txBody>
      </p:sp>
      <p:sp>
        <p:nvSpPr>
          <p:cNvPr id="5" name="Callout con freccia in giù 4"/>
          <p:cNvSpPr/>
          <p:nvPr/>
        </p:nvSpPr>
        <p:spPr>
          <a:xfrm>
            <a:off x="1191866" y="3476476"/>
            <a:ext cx="1296144" cy="936104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2° line</a:t>
            </a:r>
            <a:endParaRPr lang="it-IT" dirty="0"/>
          </a:p>
        </p:txBody>
      </p:sp>
      <p:sp>
        <p:nvSpPr>
          <p:cNvPr id="6" name="Callout con freccia in giù 5"/>
          <p:cNvSpPr/>
          <p:nvPr/>
        </p:nvSpPr>
        <p:spPr>
          <a:xfrm>
            <a:off x="1187624" y="5085184"/>
            <a:ext cx="1494036" cy="1368152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3° and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1590452"/>
            <a:ext cx="257038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Fulvestrant</a:t>
            </a:r>
            <a:endParaRPr lang="it-IT" b="1" dirty="0" smtClean="0"/>
          </a:p>
          <a:p>
            <a:r>
              <a:rPr lang="it-IT" b="1" dirty="0" smtClean="0"/>
              <a:t>AI</a:t>
            </a:r>
          </a:p>
          <a:p>
            <a:r>
              <a:rPr lang="it-IT" b="1" dirty="0" err="1" smtClean="0"/>
              <a:t>Tamoxifen</a:t>
            </a:r>
            <a:endParaRPr lang="it-IT" b="1" dirty="0" smtClean="0"/>
          </a:p>
          <a:p>
            <a:r>
              <a:rPr lang="it-IT" b="1" dirty="0" err="1" smtClean="0"/>
              <a:t>Letrozole</a:t>
            </a:r>
            <a:r>
              <a:rPr lang="it-IT" b="1" dirty="0" smtClean="0"/>
              <a:t> + </a:t>
            </a:r>
            <a:r>
              <a:rPr lang="it-IT" b="1" dirty="0" err="1" smtClean="0"/>
              <a:t>palbociclib</a:t>
            </a:r>
            <a:endParaRPr lang="it-IT" b="1" dirty="0" smtClean="0"/>
          </a:p>
          <a:p>
            <a:r>
              <a:rPr lang="it-IT" b="1" dirty="0" smtClean="0"/>
              <a:t>Anastrozole + </a:t>
            </a:r>
            <a:r>
              <a:rPr lang="it-IT" b="1" dirty="0" err="1" smtClean="0"/>
              <a:t>fulvestrant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15816" y="3212976"/>
            <a:ext cx="260962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Exemestane</a:t>
            </a:r>
            <a:r>
              <a:rPr lang="it-IT" b="1" dirty="0" smtClean="0"/>
              <a:t> + everolimus</a:t>
            </a:r>
          </a:p>
          <a:p>
            <a:r>
              <a:rPr lang="it-IT" b="1" dirty="0" err="1" smtClean="0"/>
              <a:t>Fulvestrant</a:t>
            </a:r>
            <a:r>
              <a:rPr lang="it-IT" b="1" dirty="0" smtClean="0"/>
              <a:t> + </a:t>
            </a:r>
            <a:r>
              <a:rPr lang="it-IT" b="1" dirty="0" err="1" smtClean="0"/>
              <a:t>palbociclib</a:t>
            </a:r>
            <a:endParaRPr lang="it-IT" b="1" dirty="0" smtClean="0"/>
          </a:p>
          <a:p>
            <a:r>
              <a:rPr lang="it-IT" b="1" dirty="0" err="1" smtClean="0"/>
              <a:t>Fulvestrant</a:t>
            </a:r>
            <a:endParaRPr lang="it-IT" b="1" dirty="0" smtClean="0"/>
          </a:p>
          <a:p>
            <a:r>
              <a:rPr lang="it-IT" b="1" dirty="0" smtClean="0"/>
              <a:t>AI</a:t>
            </a:r>
          </a:p>
          <a:p>
            <a:r>
              <a:rPr lang="it-IT" b="1" dirty="0" err="1" smtClean="0"/>
              <a:t>Tamoxifen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15816" y="5013176"/>
            <a:ext cx="25673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Defined</a:t>
            </a:r>
            <a:r>
              <a:rPr lang="it-IT" b="1" dirty="0" smtClean="0"/>
              <a:t> </a:t>
            </a:r>
            <a:r>
              <a:rPr lang="it-IT" b="1" dirty="0" err="1" smtClean="0"/>
              <a:t>according</a:t>
            </a:r>
            <a:r>
              <a:rPr lang="it-IT" b="1" dirty="0" smtClean="0"/>
              <a:t> to the </a:t>
            </a:r>
            <a:r>
              <a:rPr lang="it-IT" b="1" dirty="0" err="1" smtClean="0"/>
              <a:t>previous</a:t>
            </a:r>
            <a:r>
              <a:rPr lang="it-IT" b="1" dirty="0" smtClean="0"/>
              <a:t>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lines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2144160" y="6611779"/>
            <a:ext cx="69998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dirty="0"/>
              <a:t>T Reinert </a:t>
            </a:r>
            <a:r>
              <a:rPr lang="de-DE" sz="1000" dirty="0" err="1"/>
              <a:t>and</a:t>
            </a:r>
            <a:r>
              <a:rPr lang="de-DE" sz="1000" dirty="0"/>
              <a:t> CH </a:t>
            </a:r>
            <a:r>
              <a:rPr lang="de-DE" sz="1000" dirty="0" smtClean="0"/>
              <a:t>Barrios, </a:t>
            </a:r>
            <a:r>
              <a:rPr lang="it-IT" sz="1000" i="1" dirty="0" err="1"/>
              <a:t>Ther</a:t>
            </a:r>
            <a:r>
              <a:rPr lang="it-IT" sz="1000" i="1" dirty="0"/>
              <a:t> </a:t>
            </a:r>
            <a:r>
              <a:rPr lang="it-IT" sz="1000" i="1" dirty="0" err="1"/>
              <a:t>Adv</a:t>
            </a:r>
            <a:r>
              <a:rPr lang="it-IT" sz="1000" i="1" dirty="0"/>
              <a:t> </a:t>
            </a:r>
            <a:r>
              <a:rPr lang="it-IT" sz="1000" i="1" dirty="0" err="1"/>
              <a:t>Med</a:t>
            </a:r>
            <a:r>
              <a:rPr lang="it-IT" sz="1000" i="1" dirty="0"/>
              <a:t> </a:t>
            </a:r>
            <a:r>
              <a:rPr lang="it-IT" sz="1000" i="1" dirty="0" err="1" smtClean="0"/>
              <a:t>Oncol</a:t>
            </a:r>
            <a:r>
              <a:rPr lang="it-IT" sz="1000" i="1" dirty="0" smtClean="0"/>
              <a:t> </a:t>
            </a:r>
            <a:r>
              <a:rPr lang="it-IT" sz="1000" dirty="0" smtClean="0"/>
              <a:t>2015</a:t>
            </a:r>
            <a:r>
              <a:rPr lang="it-IT" sz="1000" dirty="0"/>
              <a:t>, Vol. 7(6) </a:t>
            </a:r>
            <a:r>
              <a:rPr lang="it-IT" sz="1000" dirty="0" smtClean="0"/>
              <a:t>304–320</a:t>
            </a:r>
            <a:endParaRPr lang="it-IT" sz="1000" dirty="0"/>
          </a:p>
        </p:txBody>
      </p:sp>
      <p:pic>
        <p:nvPicPr>
          <p:cNvPr id="11" name="Picture 2" descr="animated question mark photo: Question Man QuestionM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7811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7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2090"/>
            <a:ext cx="37079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Long DFI </a:t>
            </a:r>
            <a:r>
              <a:rPr lang="it-IT" sz="2000" dirty="0" smtClean="0"/>
              <a:t>on </a:t>
            </a:r>
            <a:r>
              <a:rPr lang="it-IT" sz="2000" dirty="0" err="1" smtClean="0"/>
              <a:t>adjuvant</a:t>
            </a:r>
            <a:r>
              <a:rPr lang="it-IT" sz="2000" dirty="0" smtClean="0"/>
              <a:t> AI or </a:t>
            </a:r>
            <a:r>
              <a:rPr lang="it-IT" sz="2000" b="1" dirty="0" smtClean="0"/>
              <a:t>long</a:t>
            </a:r>
            <a:r>
              <a:rPr lang="it-IT" sz="2000" dirty="0" smtClean="0"/>
              <a:t> </a:t>
            </a:r>
            <a:r>
              <a:rPr lang="it-IT" sz="2000" b="1" dirty="0" smtClean="0"/>
              <a:t>PFS</a:t>
            </a:r>
            <a:r>
              <a:rPr lang="it-IT" sz="2000" dirty="0" smtClean="0"/>
              <a:t> on </a:t>
            </a:r>
            <a:r>
              <a:rPr lang="it-IT" sz="2000" dirty="0" err="1" smtClean="0"/>
              <a:t>previous</a:t>
            </a:r>
            <a:r>
              <a:rPr lang="it-IT" sz="2000" dirty="0" smtClean="0"/>
              <a:t> </a:t>
            </a:r>
            <a:r>
              <a:rPr lang="it-IT" sz="2000" dirty="0" err="1" smtClean="0"/>
              <a:t>line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surrogate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b="1" i="1" dirty="0" err="1" smtClean="0"/>
              <a:t>acquired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resistance</a:t>
            </a:r>
            <a:endParaRPr lang="it-IT" sz="2000" b="1" i="1" dirty="0"/>
          </a:p>
        </p:txBody>
      </p:sp>
      <p:sp>
        <p:nvSpPr>
          <p:cNvPr id="4" name="Callout con freccia in giù 3"/>
          <p:cNvSpPr/>
          <p:nvPr/>
        </p:nvSpPr>
        <p:spPr>
          <a:xfrm>
            <a:off x="61332" y="1411302"/>
            <a:ext cx="1638052" cy="1615412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1° </a:t>
            </a:r>
            <a:r>
              <a:rPr lang="it-IT" dirty="0" err="1" smtClean="0"/>
              <a:t>line</a:t>
            </a:r>
            <a:r>
              <a:rPr lang="it-IT" dirty="0" smtClean="0"/>
              <a:t> (</a:t>
            </a:r>
            <a:r>
              <a:rPr lang="it-IT" dirty="0" err="1" smtClean="0"/>
              <a:t>previously</a:t>
            </a:r>
            <a:r>
              <a:rPr lang="it-IT" dirty="0" smtClean="0"/>
              <a:t> </a:t>
            </a:r>
            <a:r>
              <a:rPr lang="it-IT" dirty="0" err="1" smtClean="0"/>
              <a:t>exposed</a:t>
            </a:r>
            <a:r>
              <a:rPr lang="it-IT" dirty="0" smtClean="0"/>
              <a:t> to AI)</a:t>
            </a:r>
            <a:endParaRPr lang="it-IT" dirty="0"/>
          </a:p>
        </p:txBody>
      </p:sp>
      <p:sp>
        <p:nvSpPr>
          <p:cNvPr id="5" name="Callout con freccia in giù 4"/>
          <p:cNvSpPr/>
          <p:nvPr/>
        </p:nvSpPr>
        <p:spPr>
          <a:xfrm>
            <a:off x="209590" y="3297326"/>
            <a:ext cx="1296144" cy="936104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2° line</a:t>
            </a:r>
            <a:endParaRPr lang="it-IT" dirty="0"/>
          </a:p>
        </p:txBody>
      </p:sp>
      <p:sp>
        <p:nvSpPr>
          <p:cNvPr id="6" name="Callout con freccia in giù 5"/>
          <p:cNvSpPr/>
          <p:nvPr/>
        </p:nvSpPr>
        <p:spPr>
          <a:xfrm>
            <a:off x="205348" y="4906034"/>
            <a:ext cx="1494036" cy="1368152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3° and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1395516"/>
            <a:ext cx="26096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/>
              <a:t>Fulvestrant</a:t>
            </a:r>
            <a:endParaRPr lang="it-IT" b="1" dirty="0"/>
          </a:p>
          <a:p>
            <a:r>
              <a:rPr lang="it-IT" b="1" dirty="0" err="1"/>
              <a:t>Tamoxifen</a:t>
            </a:r>
            <a:endParaRPr lang="it-IT" b="1" dirty="0"/>
          </a:p>
          <a:p>
            <a:r>
              <a:rPr lang="it-IT" b="1" dirty="0" err="1" smtClean="0"/>
              <a:t>Exemestane</a:t>
            </a:r>
            <a:r>
              <a:rPr lang="it-IT" b="1" dirty="0" smtClean="0"/>
              <a:t> </a:t>
            </a:r>
            <a:r>
              <a:rPr lang="it-IT" b="1" dirty="0"/>
              <a:t>+ everolimus</a:t>
            </a:r>
          </a:p>
          <a:p>
            <a:r>
              <a:rPr lang="it-IT" b="1" dirty="0" err="1" smtClean="0"/>
              <a:t>Fulvestrant</a:t>
            </a:r>
            <a:r>
              <a:rPr lang="it-IT" b="1" dirty="0" smtClean="0"/>
              <a:t> + </a:t>
            </a:r>
            <a:r>
              <a:rPr lang="it-IT" b="1" dirty="0" err="1" smtClean="0"/>
              <a:t>palbociclib</a:t>
            </a:r>
            <a:endParaRPr lang="it-IT" b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763687" y="3033360"/>
            <a:ext cx="26096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Exemestane</a:t>
            </a:r>
            <a:r>
              <a:rPr lang="it-IT" b="1" dirty="0" smtClean="0"/>
              <a:t> + everolimus</a:t>
            </a:r>
          </a:p>
          <a:p>
            <a:r>
              <a:rPr lang="it-IT" b="1" dirty="0" err="1" smtClean="0"/>
              <a:t>Fulvestrant</a:t>
            </a:r>
            <a:r>
              <a:rPr lang="it-IT" b="1" dirty="0" smtClean="0"/>
              <a:t> + </a:t>
            </a:r>
            <a:r>
              <a:rPr lang="it-IT" b="1" dirty="0" err="1" smtClean="0"/>
              <a:t>palbociclib</a:t>
            </a:r>
            <a:endParaRPr lang="it-IT" b="1" dirty="0" smtClean="0"/>
          </a:p>
          <a:p>
            <a:r>
              <a:rPr lang="it-IT" b="1" dirty="0" err="1" smtClean="0"/>
              <a:t>Tamoxifen</a:t>
            </a:r>
            <a:endParaRPr lang="it-IT" b="1" dirty="0" smtClean="0"/>
          </a:p>
          <a:p>
            <a:r>
              <a:rPr lang="it-IT" b="1" dirty="0" err="1" smtClean="0"/>
              <a:t>Fulvestrant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04631" y="4907636"/>
            <a:ext cx="25673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Defined</a:t>
            </a:r>
            <a:r>
              <a:rPr lang="it-IT" b="1" dirty="0" smtClean="0"/>
              <a:t> </a:t>
            </a:r>
            <a:r>
              <a:rPr lang="it-IT" b="1" dirty="0" err="1" smtClean="0"/>
              <a:t>according</a:t>
            </a:r>
            <a:r>
              <a:rPr lang="it-IT" b="1" dirty="0" smtClean="0"/>
              <a:t> to the </a:t>
            </a:r>
            <a:r>
              <a:rPr lang="it-IT" b="1" dirty="0" err="1" smtClean="0"/>
              <a:t>previous</a:t>
            </a:r>
            <a:r>
              <a:rPr lang="it-IT" b="1" dirty="0" smtClean="0"/>
              <a:t>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lines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0" y="6621664"/>
            <a:ext cx="6999840" cy="2462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de-DE" sz="1000" dirty="0"/>
              <a:t>T Reinert </a:t>
            </a:r>
            <a:r>
              <a:rPr lang="de-DE" sz="1000" dirty="0" err="1"/>
              <a:t>and</a:t>
            </a:r>
            <a:r>
              <a:rPr lang="de-DE" sz="1000" dirty="0"/>
              <a:t> CH </a:t>
            </a:r>
            <a:r>
              <a:rPr lang="de-DE" sz="1000" dirty="0" smtClean="0"/>
              <a:t>Barrios, </a:t>
            </a:r>
            <a:r>
              <a:rPr lang="it-IT" sz="1000" i="1" dirty="0" err="1"/>
              <a:t>Ther</a:t>
            </a:r>
            <a:r>
              <a:rPr lang="it-IT" sz="1000" i="1" dirty="0"/>
              <a:t> </a:t>
            </a:r>
            <a:r>
              <a:rPr lang="it-IT" sz="1000" i="1" dirty="0" err="1"/>
              <a:t>Adv</a:t>
            </a:r>
            <a:r>
              <a:rPr lang="it-IT" sz="1000" i="1" dirty="0"/>
              <a:t> </a:t>
            </a:r>
            <a:r>
              <a:rPr lang="it-IT" sz="1000" i="1" dirty="0" err="1"/>
              <a:t>Med</a:t>
            </a:r>
            <a:r>
              <a:rPr lang="it-IT" sz="1000" i="1" dirty="0"/>
              <a:t> </a:t>
            </a:r>
            <a:r>
              <a:rPr lang="it-IT" sz="1000" i="1" dirty="0" err="1" smtClean="0"/>
              <a:t>Oncol</a:t>
            </a:r>
            <a:r>
              <a:rPr lang="it-IT" sz="1000" i="1" dirty="0" smtClean="0"/>
              <a:t> </a:t>
            </a:r>
            <a:r>
              <a:rPr lang="it-IT" sz="1000" dirty="0" smtClean="0"/>
              <a:t>2015</a:t>
            </a:r>
            <a:r>
              <a:rPr lang="it-IT" sz="1000" dirty="0"/>
              <a:t>, Vol. 7(6) </a:t>
            </a:r>
            <a:r>
              <a:rPr lang="it-IT" sz="1000" dirty="0" smtClean="0"/>
              <a:t>304–320</a:t>
            </a:r>
            <a:endParaRPr lang="it-IT" sz="1000" dirty="0"/>
          </a:p>
        </p:txBody>
      </p:sp>
      <p:sp>
        <p:nvSpPr>
          <p:cNvPr id="11" name="Callout con freccia in giù 10"/>
          <p:cNvSpPr/>
          <p:nvPr/>
        </p:nvSpPr>
        <p:spPr>
          <a:xfrm>
            <a:off x="4635500" y="1395516"/>
            <a:ext cx="1638052" cy="1615412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1° </a:t>
            </a:r>
            <a:r>
              <a:rPr lang="it-IT" dirty="0" err="1" smtClean="0"/>
              <a:t>line</a:t>
            </a:r>
            <a:r>
              <a:rPr lang="it-IT" dirty="0" smtClean="0"/>
              <a:t>  (</a:t>
            </a:r>
            <a:r>
              <a:rPr lang="it-IT" dirty="0" err="1" smtClean="0"/>
              <a:t>previously</a:t>
            </a:r>
            <a:r>
              <a:rPr lang="it-IT" dirty="0" smtClean="0"/>
              <a:t> </a:t>
            </a:r>
            <a:r>
              <a:rPr lang="it-IT" dirty="0" err="1" smtClean="0"/>
              <a:t>exposed</a:t>
            </a:r>
            <a:r>
              <a:rPr lang="it-IT" dirty="0" smtClean="0"/>
              <a:t> to AI)</a:t>
            </a:r>
            <a:endParaRPr lang="it-IT" dirty="0"/>
          </a:p>
        </p:txBody>
      </p:sp>
      <p:sp>
        <p:nvSpPr>
          <p:cNvPr id="12" name="Callout con freccia in giù 11"/>
          <p:cNvSpPr/>
          <p:nvPr/>
        </p:nvSpPr>
        <p:spPr>
          <a:xfrm>
            <a:off x="4783758" y="3165473"/>
            <a:ext cx="1296144" cy="936104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2° </a:t>
            </a:r>
            <a:r>
              <a:rPr lang="it-IT" dirty="0" err="1" smtClean="0"/>
              <a:t>line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Callout con freccia in giù 12"/>
          <p:cNvSpPr/>
          <p:nvPr/>
        </p:nvSpPr>
        <p:spPr>
          <a:xfrm>
            <a:off x="4779516" y="4907636"/>
            <a:ext cx="1494036" cy="1368152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3° and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507708" y="1412904"/>
            <a:ext cx="260962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Exemestane</a:t>
            </a:r>
            <a:r>
              <a:rPr lang="it-IT" b="1" dirty="0" smtClean="0"/>
              <a:t> </a:t>
            </a:r>
            <a:r>
              <a:rPr lang="it-IT" b="1" dirty="0"/>
              <a:t>+ </a:t>
            </a:r>
            <a:r>
              <a:rPr lang="it-IT" b="1" dirty="0" err="1"/>
              <a:t>everolimus</a:t>
            </a:r>
            <a:endParaRPr lang="it-IT" b="1" dirty="0"/>
          </a:p>
          <a:p>
            <a:r>
              <a:rPr lang="it-IT" b="1" dirty="0" err="1" smtClean="0"/>
              <a:t>Fulvestrant</a:t>
            </a:r>
            <a:r>
              <a:rPr lang="it-IT" b="1" dirty="0" smtClean="0"/>
              <a:t> + </a:t>
            </a:r>
            <a:r>
              <a:rPr lang="it-IT" b="1" dirty="0" err="1" smtClean="0"/>
              <a:t>palbociclib</a:t>
            </a:r>
            <a:endParaRPr lang="it-IT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6507708" y="3032411"/>
            <a:ext cx="260962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Exemestane</a:t>
            </a:r>
            <a:r>
              <a:rPr lang="it-IT" b="1" dirty="0" smtClean="0"/>
              <a:t> + </a:t>
            </a:r>
            <a:r>
              <a:rPr lang="it-IT" b="1" dirty="0" err="1" smtClean="0"/>
              <a:t>everolimus</a:t>
            </a:r>
            <a:endParaRPr lang="it-IT" b="1" dirty="0" smtClean="0"/>
          </a:p>
          <a:p>
            <a:r>
              <a:rPr lang="it-IT" b="1" dirty="0" err="1" smtClean="0"/>
              <a:t>Fulvestrant</a:t>
            </a:r>
            <a:r>
              <a:rPr lang="it-IT" b="1" dirty="0" smtClean="0"/>
              <a:t> + </a:t>
            </a:r>
            <a:r>
              <a:rPr lang="it-IT" b="1" dirty="0" err="1" smtClean="0"/>
              <a:t>palbociclib</a:t>
            </a:r>
            <a:endParaRPr lang="it-IT" b="1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6471964" y="4798460"/>
            <a:ext cx="256453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&gt;&gt; a </a:t>
            </a:r>
            <a:r>
              <a:rPr lang="it-IT" b="1" dirty="0" err="1" smtClean="0"/>
              <a:t>less</a:t>
            </a:r>
            <a:r>
              <a:rPr lang="it-IT" b="1" dirty="0" smtClean="0"/>
              <a:t> endocrine sensitive </a:t>
            </a:r>
            <a:r>
              <a:rPr lang="it-IT" b="1" dirty="0" err="1" smtClean="0"/>
              <a:t>population</a:t>
            </a:r>
            <a:r>
              <a:rPr lang="it-IT" b="1" dirty="0" smtClean="0"/>
              <a:t>,</a:t>
            </a:r>
          </a:p>
          <a:p>
            <a:r>
              <a:rPr lang="it-IT" b="1" i="1" dirty="0" err="1" smtClean="0"/>
              <a:t>chemotherapy</a:t>
            </a:r>
            <a:r>
              <a:rPr lang="it-IT" b="1" dirty="0" smtClean="0"/>
              <a:t> </a:t>
            </a:r>
            <a:r>
              <a:rPr lang="it-IT" b="1" dirty="0" err="1" smtClean="0"/>
              <a:t>should</a:t>
            </a:r>
            <a:r>
              <a:rPr lang="it-IT" b="1" dirty="0" smtClean="0"/>
              <a:t> be </a:t>
            </a:r>
            <a:r>
              <a:rPr lang="it-IT" b="1" dirty="0" err="1" smtClean="0"/>
              <a:t>considered</a:t>
            </a:r>
            <a:r>
              <a:rPr lang="it-IT" b="1" dirty="0" smtClean="0"/>
              <a:t> </a:t>
            </a:r>
            <a:r>
              <a:rPr lang="it-IT" b="1" dirty="0" err="1" smtClean="0"/>
              <a:t>at</a:t>
            </a:r>
            <a:r>
              <a:rPr lang="it-IT" b="1" dirty="0" smtClean="0"/>
              <a:t> an </a:t>
            </a:r>
            <a:r>
              <a:rPr lang="it-IT" b="1" dirty="0" err="1" smtClean="0"/>
              <a:t>earlier</a:t>
            </a:r>
            <a:r>
              <a:rPr lang="it-IT" b="1" dirty="0" smtClean="0"/>
              <a:t> </a:t>
            </a:r>
            <a:r>
              <a:rPr lang="it-IT" b="1" dirty="0" err="1" smtClean="0"/>
              <a:t>point</a:t>
            </a:r>
            <a:r>
              <a:rPr lang="it-IT" b="1" dirty="0" smtClean="0"/>
              <a:t> </a:t>
            </a:r>
            <a:r>
              <a:rPr lang="it-IT" b="1" dirty="0" err="1" smtClean="0"/>
              <a:t>depending</a:t>
            </a:r>
            <a:r>
              <a:rPr lang="it-IT" b="1" dirty="0" smtClean="0"/>
              <a:t> on the </a:t>
            </a: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course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593864" y="16690"/>
            <a:ext cx="4572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Short DFI </a:t>
            </a:r>
            <a:r>
              <a:rPr lang="it-IT" sz="2000" dirty="0" smtClean="0"/>
              <a:t>on </a:t>
            </a:r>
            <a:r>
              <a:rPr lang="it-IT" sz="2000" dirty="0" err="1" smtClean="0"/>
              <a:t>adjuvant</a:t>
            </a:r>
            <a:r>
              <a:rPr lang="it-IT" sz="2000" dirty="0" smtClean="0"/>
              <a:t> AI or </a:t>
            </a:r>
            <a:r>
              <a:rPr lang="it-IT" sz="2000" b="1" dirty="0" smtClean="0"/>
              <a:t>short</a:t>
            </a:r>
            <a:r>
              <a:rPr lang="it-IT" sz="2000" dirty="0" smtClean="0"/>
              <a:t> </a:t>
            </a:r>
            <a:r>
              <a:rPr lang="it-IT" sz="2000" b="1" dirty="0" smtClean="0"/>
              <a:t>PFS</a:t>
            </a:r>
            <a:r>
              <a:rPr lang="it-IT" sz="2000" dirty="0" smtClean="0"/>
              <a:t> on </a:t>
            </a:r>
            <a:r>
              <a:rPr lang="it-IT" sz="2000" dirty="0" err="1" smtClean="0"/>
              <a:t>previous</a:t>
            </a:r>
            <a:r>
              <a:rPr lang="it-IT" sz="2000" dirty="0" smtClean="0"/>
              <a:t> </a:t>
            </a:r>
            <a:r>
              <a:rPr lang="it-IT" sz="2000" dirty="0" err="1" smtClean="0"/>
              <a:t>line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surrogate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b="1" i="1" dirty="0" err="1" smtClean="0"/>
              <a:t>acquired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resistance</a:t>
            </a:r>
            <a:endParaRPr lang="it-IT" sz="2000" b="1" i="1" dirty="0"/>
          </a:p>
        </p:txBody>
      </p:sp>
      <p:pic>
        <p:nvPicPr>
          <p:cNvPr id="18" name="Picture 2" descr="animated question mark photo: Question Man QuestionM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731393"/>
            <a:ext cx="607134" cy="1126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8843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78092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io-markers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860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3999" cy="47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16273" y="4752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Established targets of miRNAs in </a:t>
            </a:r>
            <a:endParaRPr lang="en-US" sz="3200" dirty="0" smtClean="0"/>
          </a:p>
          <a:p>
            <a:pPr algn="ctr"/>
            <a:r>
              <a:rPr lang="en-US" sz="3200" dirty="0" smtClean="0"/>
              <a:t>endocrine-resistant </a:t>
            </a:r>
            <a:r>
              <a:rPr lang="en-US" sz="3200" dirty="0"/>
              <a:t>breast cancer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5570586" y="6629281"/>
            <a:ext cx="35734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hlinkClick r:id="rId3"/>
              </a:rPr>
              <a:t>http://</a:t>
            </a:r>
            <a:r>
              <a:rPr lang="it-IT" sz="1000" dirty="0" smtClean="0">
                <a:hlinkClick r:id="rId3"/>
              </a:rPr>
              <a:t>erc.endocrinology-journals.org</a:t>
            </a:r>
            <a:r>
              <a:rPr lang="it-IT" sz="1000" dirty="0" smtClean="0"/>
              <a:t> DOI</a:t>
            </a:r>
            <a:r>
              <a:rPr lang="it-IT" sz="1000" dirty="0"/>
              <a:t>: 10.1530/ERC-15-0355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58924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miRNAs are dysregulated in endocrine-resistant </a:t>
            </a:r>
            <a:r>
              <a:rPr lang="en-US" sz="2000" b="1" dirty="0" smtClean="0"/>
              <a:t>breast cancer </a:t>
            </a:r>
            <a:r>
              <a:rPr lang="en-US" sz="2000" b="1" dirty="0"/>
              <a:t>and these miRNAs regulate specific genes </a:t>
            </a:r>
            <a:r>
              <a:rPr lang="en-US" sz="2000" b="1" dirty="0" smtClean="0"/>
              <a:t>in </a:t>
            </a:r>
            <a:r>
              <a:rPr lang="it-IT" sz="2000" b="1" dirty="0" err="1" smtClean="0"/>
              <a:t>growth-promoting</a:t>
            </a:r>
            <a:r>
              <a:rPr lang="it-IT" sz="2000" b="1" dirty="0"/>
              <a:t>, </a:t>
            </a:r>
            <a:r>
              <a:rPr lang="it-IT" sz="2000" b="1" dirty="0" err="1"/>
              <a:t>apoptosis-resistant</a:t>
            </a:r>
            <a:r>
              <a:rPr lang="it-IT" sz="2000" b="1" dirty="0"/>
              <a:t>, and </a:t>
            </a:r>
            <a:r>
              <a:rPr lang="it-IT" sz="2000" b="1" dirty="0" smtClean="0"/>
              <a:t>EMT </a:t>
            </a:r>
            <a:r>
              <a:rPr lang="en-US" sz="2000" b="1" dirty="0" smtClean="0"/>
              <a:t>pathways </a:t>
            </a:r>
            <a:r>
              <a:rPr lang="en-US" sz="2000" b="1" dirty="0"/>
              <a:t>that result in TAM and AI resistance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57714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19675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Genomic </a:t>
            </a:r>
            <a:r>
              <a:rPr lang="en-US" sz="2800" dirty="0"/>
              <a:t>profiling </a:t>
            </a:r>
            <a:r>
              <a:rPr lang="en-US" sz="2800" dirty="0" smtClean="0"/>
              <a:t>together </a:t>
            </a:r>
            <a:r>
              <a:rPr lang="en-US" sz="2800" dirty="0"/>
              <a:t>with next-generation </a:t>
            </a:r>
            <a:r>
              <a:rPr lang="en-US" sz="2800" dirty="0" smtClean="0"/>
              <a:t>	sequencing are needed to identify </a:t>
            </a:r>
            <a:r>
              <a:rPr lang="en-US" sz="2800" dirty="0"/>
              <a:t>relevant </a:t>
            </a:r>
            <a:r>
              <a:rPr lang="en-US" sz="2800" dirty="0" smtClean="0"/>
              <a:t>	genomic mutations which may </a:t>
            </a:r>
            <a:r>
              <a:rPr lang="en-US" sz="2800" dirty="0"/>
              <a:t>help identify </a:t>
            </a:r>
            <a:r>
              <a:rPr lang="en-US" sz="2800" dirty="0" smtClean="0"/>
              <a:t>those 	ER</a:t>
            </a:r>
            <a:r>
              <a:rPr lang="en-US" sz="2800" dirty="0"/>
              <a:t>+ breast cancers </a:t>
            </a:r>
            <a:r>
              <a:rPr lang="en-US" sz="2800" dirty="0" smtClean="0"/>
              <a:t>characterized by primary or 	secondary endocrine resistance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Translational </a:t>
            </a:r>
            <a:r>
              <a:rPr lang="en-US" sz="2800" dirty="0"/>
              <a:t>studies continue to remain crucial for </a:t>
            </a:r>
            <a:r>
              <a:rPr lang="en-US" sz="2800" dirty="0" smtClean="0"/>
              <a:t>	optimizing clinical </a:t>
            </a:r>
            <a:r>
              <a:rPr lang="en-US" sz="2800" dirty="0"/>
              <a:t>benefit from any new targeted </a:t>
            </a:r>
            <a:r>
              <a:rPr lang="en-US" sz="2800" dirty="0" smtClean="0"/>
              <a:t>	therapy</a:t>
            </a:r>
            <a:r>
              <a:rPr lang="en-US" sz="2800" dirty="0"/>
              <a:t>, </a:t>
            </a:r>
            <a:r>
              <a:rPr lang="en-US" sz="2800" dirty="0" smtClean="0"/>
              <a:t>utilizing either </a:t>
            </a:r>
            <a:r>
              <a:rPr lang="en-US" sz="2800" dirty="0"/>
              <a:t>the original primary tumor </a:t>
            </a:r>
            <a:r>
              <a:rPr lang="en-US" sz="2800" dirty="0" smtClean="0"/>
              <a:t>	or </a:t>
            </a:r>
            <a:r>
              <a:rPr lang="en-US" sz="2800" dirty="0"/>
              <a:t>the relapsed </a:t>
            </a:r>
            <a:r>
              <a:rPr lang="en-US" sz="2800" dirty="0" smtClean="0"/>
              <a:t>metastatic sample</a:t>
            </a:r>
            <a:r>
              <a:rPr lang="en-US" sz="2800" dirty="0"/>
              <a:t>, where the </a:t>
            </a:r>
            <a:r>
              <a:rPr lang="en-US" sz="2800" dirty="0" smtClean="0"/>
              <a:t>	molecular </a:t>
            </a:r>
            <a:r>
              <a:rPr lang="en-US" sz="2800" dirty="0"/>
              <a:t>profile may have changed.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io-markers</a:t>
            </a:r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it-IT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785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imated-thank-you-image-00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000636"/>
            <a:ext cx="33718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9932"/>
            <a:ext cx="7828968" cy="529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" y="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 smtClean="0"/>
              <a:t>Targeting</a:t>
            </a:r>
            <a:r>
              <a:rPr lang="it-IT" sz="3000" dirty="0" smtClean="0"/>
              <a:t> endocrine </a:t>
            </a:r>
            <a:r>
              <a:rPr lang="it-IT" sz="3000" dirty="0" err="1" smtClean="0"/>
              <a:t>resistance</a:t>
            </a:r>
            <a:r>
              <a:rPr lang="it-IT" sz="3000" dirty="0" smtClean="0"/>
              <a:t> </a:t>
            </a:r>
            <a:r>
              <a:rPr lang="it-IT" sz="3000" dirty="0" err="1" smtClean="0"/>
              <a:t>pathways</a:t>
            </a:r>
            <a:r>
              <a:rPr lang="it-IT" sz="3000" dirty="0" smtClean="0"/>
              <a:t> in </a:t>
            </a:r>
            <a:r>
              <a:rPr lang="it-IT" sz="3000" dirty="0" err="1" smtClean="0"/>
              <a:t>breast</a:t>
            </a:r>
            <a:r>
              <a:rPr lang="it-IT" sz="3000" dirty="0" smtClean="0"/>
              <a:t> </a:t>
            </a:r>
            <a:r>
              <a:rPr lang="it-IT" sz="3000" dirty="0" err="1" smtClean="0"/>
              <a:t>cancer</a:t>
            </a:r>
            <a:endParaRPr lang="it-IT" sz="3000" dirty="0"/>
          </a:p>
        </p:txBody>
      </p:sp>
      <p:sp>
        <p:nvSpPr>
          <p:cNvPr id="2" name="Rettangolo 1"/>
          <p:cNvSpPr/>
          <p:nvPr/>
        </p:nvSpPr>
        <p:spPr>
          <a:xfrm>
            <a:off x="791072" y="6491069"/>
            <a:ext cx="8352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dirty="0" err="1"/>
              <a:t>Zardavas</a:t>
            </a:r>
            <a:r>
              <a:rPr lang="it-IT" sz="1000" dirty="0"/>
              <a:t> </a:t>
            </a:r>
            <a:r>
              <a:rPr lang="it-IT" sz="1000" dirty="0" smtClean="0"/>
              <a:t>D, </a:t>
            </a:r>
            <a:r>
              <a:rPr lang="it-IT" sz="1000" dirty="0" err="1" smtClean="0"/>
              <a:t>Baselga</a:t>
            </a:r>
            <a:r>
              <a:rPr lang="it-IT" sz="1000" dirty="0" smtClean="0"/>
              <a:t> </a:t>
            </a:r>
            <a:r>
              <a:rPr lang="it-IT" sz="1000" dirty="0"/>
              <a:t>J, </a:t>
            </a:r>
            <a:r>
              <a:rPr lang="it-IT" sz="1000" dirty="0" err="1"/>
              <a:t>Piccart</a:t>
            </a:r>
            <a:r>
              <a:rPr lang="it-IT" sz="1000" dirty="0"/>
              <a:t> M. </a:t>
            </a:r>
            <a:r>
              <a:rPr lang="it-IT" sz="1000" i="1" dirty="0" err="1"/>
              <a:t>Nat</a:t>
            </a:r>
            <a:r>
              <a:rPr lang="it-IT" sz="1000" i="1" dirty="0"/>
              <a:t> </a:t>
            </a:r>
            <a:r>
              <a:rPr lang="it-IT" sz="1000" i="1" dirty="0" err="1"/>
              <a:t>Rev</a:t>
            </a:r>
            <a:r>
              <a:rPr lang="it-IT" sz="1000" i="1" dirty="0"/>
              <a:t> </a:t>
            </a:r>
            <a:r>
              <a:rPr lang="it-IT" sz="1000" i="1" dirty="0" err="1"/>
              <a:t>Clin</a:t>
            </a:r>
            <a:r>
              <a:rPr lang="it-IT" sz="1000" i="1" dirty="0"/>
              <a:t> </a:t>
            </a:r>
            <a:r>
              <a:rPr lang="it-IT" sz="1000" i="1" dirty="0" err="1"/>
              <a:t>Oncol</a:t>
            </a:r>
            <a:r>
              <a:rPr lang="it-IT" sz="1000" i="1" dirty="0"/>
              <a:t>. </a:t>
            </a:r>
            <a:r>
              <a:rPr lang="it-IT" sz="1000" dirty="0"/>
              <a:t>2013;10(35):191–210.</a:t>
            </a:r>
          </a:p>
        </p:txBody>
      </p:sp>
    </p:spTree>
    <p:extLst>
      <p:ext uri="{BB962C8B-B14F-4D97-AF65-F5344CB8AC3E}">
        <p14:creationId xmlns:p14="http://schemas.microsoft.com/office/powerpoint/2010/main" xmlns="" val="16232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908720"/>
            <a:ext cx="7560840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 smtClean="0"/>
              <a:t>Bio-markers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response</a:t>
            </a:r>
            <a:r>
              <a:rPr lang="it-IT" sz="3600" b="1" dirty="0" smtClean="0"/>
              <a:t> </a:t>
            </a:r>
          </a:p>
          <a:p>
            <a:endParaRPr lang="it-IT" sz="3600" b="1" dirty="0"/>
          </a:p>
          <a:p>
            <a:pPr algn="just"/>
            <a:r>
              <a:rPr lang="en-US" sz="3600" dirty="0" smtClean="0"/>
              <a:t>Predictive </a:t>
            </a:r>
            <a:r>
              <a:rPr lang="en-US" sz="3600" dirty="0"/>
              <a:t>biomarkers of both acquired and </a:t>
            </a:r>
            <a:r>
              <a:rPr lang="en-US" sz="3600" i="1" dirty="0"/>
              <a:t>de novo </a:t>
            </a:r>
            <a:r>
              <a:rPr lang="en-US" sz="3600" dirty="0"/>
              <a:t>(</a:t>
            </a:r>
            <a:r>
              <a:rPr lang="en-US" sz="3600" dirty="0" smtClean="0"/>
              <a:t>primary) resistance </a:t>
            </a:r>
            <a:r>
              <a:rPr lang="en-US" sz="3600" dirty="0"/>
              <a:t>are </a:t>
            </a:r>
            <a:r>
              <a:rPr lang="en-US" sz="3600" dirty="0" smtClean="0"/>
              <a:t>highly required </a:t>
            </a:r>
            <a:r>
              <a:rPr lang="en-US" sz="3600" dirty="0"/>
              <a:t>to improve patient </a:t>
            </a:r>
            <a:r>
              <a:rPr lang="en-US" sz="3600" dirty="0" smtClean="0"/>
              <a:t>selection and </a:t>
            </a:r>
            <a:r>
              <a:rPr lang="en-US" sz="3600" dirty="0"/>
              <a:t>identify poor-responders who may benefit from </a:t>
            </a:r>
            <a:r>
              <a:rPr lang="en-US" sz="3600" dirty="0" smtClean="0"/>
              <a:t>alternative first </a:t>
            </a:r>
            <a:r>
              <a:rPr lang="en-US" sz="3600" dirty="0"/>
              <a:t>and later-line treatments. 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697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916832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Single agent endocrine </a:t>
            </a:r>
            <a:r>
              <a:rPr lang="it-IT" sz="3200" dirty="0" err="1" smtClean="0"/>
              <a:t>therapy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0" y="3140968"/>
            <a:ext cx="91766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2">
                    <a:lumMod val="50000"/>
                  </a:schemeClr>
                </a:solidFill>
              </a:rPr>
              <a:t>Combination of endocrine </a:t>
            </a:r>
            <a:r>
              <a:rPr lang="it-IT" sz="3200" dirty="0" err="1">
                <a:solidFill>
                  <a:schemeClr val="bg2">
                    <a:lumMod val="50000"/>
                  </a:schemeClr>
                </a:solidFill>
              </a:rPr>
              <a:t>therapies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221088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Combination of endocrine and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targeted therapies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0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827076" y="1526220"/>
            <a:ext cx="2088232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1° Line</a:t>
            </a:r>
          </a:p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NSAIs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790900" y="2996952"/>
            <a:ext cx="2221260" cy="14095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2° Line</a:t>
            </a:r>
          </a:p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Exemestane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HD-</a:t>
            </a:r>
            <a:r>
              <a:rPr lang="it-IT" sz="2400" dirty="0" err="1" smtClean="0">
                <a:solidFill>
                  <a:schemeClr val="tx1"/>
                </a:solidFill>
              </a:rPr>
              <a:t>Fulvestrant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5483088" y="4934160"/>
            <a:ext cx="2088232" cy="1224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3° Line</a:t>
            </a:r>
          </a:p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Tamoxifen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Freccia angolare in su 4"/>
          <p:cNvSpPr/>
          <p:nvPr/>
        </p:nvSpPr>
        <p:spPr>
          <a:xfrm rot="5400000">
            <a:off x="2682974" y="2938574"/>
            <a:ext cx="1296144" cy="919708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ngolare in su 5"/>
          <p:cNvSpPr/>
          <p:nvPr/>
        </p:nvSpPr>
        <p:spPr>
          <a:xfrm rot="5400000">
            <a:off x="4375162" y="4607458"/>
            <a:ext cx="1296144" cy="919708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2272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Single agents, </a:t>
            </a:r>
            <a:r>
              <a:rPr lang="it-IT" sz="3200" dirty="0" err="1" smtClean="0"/>
              <a:t>optimal</a:t>
            </a:r>
            <a:r>
              <a:rPr lang="it-IT" sz="3200" dirty="0" smtClean="0"/>
              <a:t> </a:t>
            </a:r>
            <a:r>
              <a:rPr lang="it-IT" sz="3200" dirty="0" err="1" smtClean="0"/>
              <a:t>sequence</a:t>
            </a:r>
            <a:r>
              <a:rPr lang="it-IT" sz="3200" dirty="0" smtClean="0"/>
              <a:t> </a:t>
            </a:r>
            <a:r>
              <a:rPr lang="it-IT" sz="3200" dirty="0" err="1" smtClean="0"/>
              <a:t>ER+</a:t>
            </a:r>
            <a:r>
              <a:rPr lang="it-IT" sz="3200" dirty="0" smtClean="0"/>
              <a:t> HER2- </a:t>
            </a:r>
            <a:r>
              <a:rPr lang="it-IT" sz="3200" dirty="0" err="1" smtClean="0"/>
              <a:t>metastatic</a:t>
            </a:r>
            <a:r>
              <a:rPr lang="it-IT" sz="3200" dirty="0" smtClean="0"/>
              <a:t> </a:t>
            </a:r>
            <a:r>
              <a:rPr lang="it-IT" sz="3200" dirty="0" err="1" smtClean="0"/>
              <a:t>breast</a:t>
            </a:r>
            <a:r>
              <a:rPr lang="it-IT" sz="3200" dirty="0" smtClean="0"/>
              <a:t> cancer? 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05056" y="3154064"/>
            <a:ext cx="16440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Progression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71931" y="4836479"/>
            <a:ext cx="16440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Progression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517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916832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</a:rPr>
              <a:t>Single agent endocrine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</a:rPr>
              <a:t>therapy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140968"/>
            <a:ext cx="91766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Combination of endocrine </a:t>
            </a:r>
            <a:r>
              <a:rPr lang="it-IT" sz="3200" dirty="0" err="1"/>
              <a:t>therapies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0" y="4221088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Combination of endocrine and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targeted therapies</a:t>
            </a:r>
            <a:endParaRPr lang="it-IT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2364</Words>
  <Application>Microsoft Office PowerPoint</Application>
  <PresentationFormat>Presentazione su schermo (4:3)</PresentationFormat>
  <Paragraphs>428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Clara</dc:creator>
  <cp:lastModifiedBy>Clara Natoli</cp:lastModifiedBy>
  <cp:revision>250</cp:revision>
  <dcterms:created xsi:type="dcterms:W3CDTF">2015-12-17T16:15:29Z</dcterms:created>
  <dcterms:modified xsi:type="dcterms:W3CDTF">2016-04-16T15:08:45Z</dcterms:modified>
</cp:coreProperties>
</file>