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8" r:id="rId2"/>
    <p:sldId id="257" r:id="rId3"/>
    <p:sldId id="332" r:id="rId4"/>
    <p:sldId id="333" r:id="rId5"/>
    <p:sldId id="335" r:id="rId6"/>
    <p:sldId id="350" r:id="rId7"/>
    <p:sldId id="338" r:id="rId8"/>
    <p:sldId id="320" r:id="rId9"/>
    <p:sldId id="343" r:id="rId10"/>
    <p:sldId id="351" r:id="rId11"/>
    <p:sldId id="339" r:id="rId12"/>
    <p:sldId id="337" r:id="rId13"/>
    <p:sldId id="318" r:id="rId14"/>
    <p:sldId id="319" r:id="rId15"/>
    <p:sldId id="321" r:id="rId16"/>
    <p:sldId id="324" r:id="rId17"/>
    <p:sldId id="322" r:id="rId18"/>
    <p:sldId id="323" r:id="rId19"/>
    <p:sldId id="340" r:id="rId20"/>
    <p:sldId id="260" r:id="rId21"/>
    <p:sldId id="261" r:id="rId22"/>
    <p:sldId id="265" r:id="rId23"/>
    <p:sldId id="273" r:id="rId24"/>
    <p:sldId id="349" r:id="rId25"/>
    <p:sldId id="295" r:id="rId26"/>
    <p:sldId id="302" r:id="rId27"/>
    <p:sldId id="306" r:id="rId28"/>
    <p:sldId id="294" r:id="rId29"/>
    <p:sldId id="307" r:id="rId30"/>
    <p:sldId id="285" r:id="rId31"/>
    <p:sldId id="356" r:id="rId32"/>
    <p:sldId id="357" r:id="rId33"/>
    <p:sldId id="358" r:id="rId34"/>
    <p:sldId id="359" r:id="rId35"/>
    <p:sldId id="360" r:id="rId36"/>
    <p:sldId id="353" r:id="rId37"/>
    <p:sldId id="310" r:id="rId38"/>
    <p:sldId id="354" r:id="rId39"/>
    <p:sldId id="314" r:id="rId40"/>
    <p:sldId id="287" r:id="rId41"/>
    <p:sldId id="361" r:id="rId4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9FF66"/>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2" autoAdjust="0"/>
    <p:restoredTop sz="93970" autoAdjust="0"/>
  </p:normalViewPr>
  <p:slideViewPr>
    <p:cSldViewPr>
      <p:cViewPr>
        <p:scale>
          <a:sx n="60" d="100"/>
          <a:sy n="60" d="100"/>
        </p:scale>
        <p:origin x="-2994" y="-78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592504-152E-054D-897E-9E7EE2867F95}" type="doc">
      <dgm:prSet loTypeId="urn:microsoft.com/office/officeart/2005/8/layout/hProcess9" loCatId="" qsTypeId="urn:microsoft.com/office/officeart/2005/8/quickstyle/simple4" qsCatId="simple" csTypeId="urn:microsoft.com/office/officeart/2005/8/colors/accent1_2" csCatId="accent1" phldr="1"/>
      <dgm:spPr/>
      <dgm:t>
        <a:bodyPr/>
        <a:lstStyle/>
        <a:p>
          <a:endParaRPr lang="es-ES"/>
        </a:p>
      </dgm:t>
    </dgm:pt>
    <dgm:pt modelId="{27C36355-E2DB-1148-BBAF-D8DFDFD9F760}">
      <dgm:prSet phldrT="[Texto]"/>
      <dgm:spPr/>
      <dgm:t>
        <a:bodyPr/>
        <a:lstStyle/>
        <a:p>
          <a:r>
            <a:rPr lang="es-ES" dirty="0" smtClean="0"/>
            <a:t>EMPIRICAL ONCOLOGY</a:t>
          </a:r>
          <a:endParaRPr lang="es-ES" dirty="0"/>
        </a:p>
      </dgm:t>
    </dgm:pt>
    <dgm:pt modelId="{8D96351F-4AF5-0945-B196-F38990F2C076}" type="parTrans" cxnId="{BE7A9D24-B330-054B-B239-6595715A2A13}">
      <dgm:prSet/>
      <dgm:spPr/>
      <dgm:t>
        <a:bodyPr/>
        <a:lstStyle/>
        <a:p>
          <a:endParaRPr lang="es-ES"/>
        </a:p>
      </dgm:t>
    </dgm:pt>
    <dgm:pt modelId="{F8E49418-B0DC-244A-92D5-92F1F8D22F1C}" type="sibTrans" cxnId="{BE7A9D24-B330-054B-B239-6595715A2A13}">
      <dgm:prSet/>
      <dgm:spPr/>
      <dgm:t>
        <a:bodyPr/>
        <a:lstStyle/>
        <a:p>
          <a:endParaRPr lang="es-ES"/>
        </a:p>
      </dgm:t>
    </dgm:pt>
    <dgm:pt modelId="{D974363D-A31B-F645-8D47-CD3C15F481D1}">
      <dgm:prSet phldrT="[Texto]"/>
      <dgm:spPr/>
      <dgm:t>
        <a:bodyPr/>
        <a:lstStyle/>
        <a:p>
          <a:r>
            <a:rPr lang="es-ES" dirty="0" smtClean="0"/>
            <a:t>MOLECULAR ONCOLOGY</a:t>
          </a:r>
          <a:endParaRPr lang="es-ES" dirty="0"/>
        </a:p>
      </dgm:t>
    </dgm:pt>
    <dgm:pt modelId="{195845F1-5F8E-C94D-807E-629FD8DECC8E}" type="parTrans" cxnId="{08BFB950-DF3D-0B43-A7E3-D285E6897C47}">
      <dgm:prSet/>
      <dgm:spPr/>
      <dgm:t>
        <a:bodyPr/>
        <a:lstStyle/>
        <a:p>
          <a:endParaRPr lang="es-ES"/>
        </a:p>
      </dgm:t>
    </dgm:pt>
    <dgm:pt modelId="{B8E36A2F-6347-A849-BBFB-CFB68690B968}" type="sibTrans" cxnId="{08BFB950-DF3D-0B43-A7E3-D285E6897C47}">
      <dgm:prSet/>
      <dgm:spPr/>
      <dgm:t>
        <a:bodyPr/>
        <a:lstStyle/>
        <a:p>
          <a:endParaRPr lang="es-ES"/>
        </a:p>
      </dgm:t>
    </dgm:pt>
    <dgm:pt modelId="{4E5C404B-7B6A-F845-9CBD-8E33940057A0}" type="pres">
      <dgm:prSet presAssocID="{ED592504-152E-054D-897E-9E7EE2867F95}" presName="CompostProcess" presStyleCnt="0">
        <dgm:presLayoutVars>
          <dgm:dir/>
          <dgm:resizeHandles val="exact"/>
        </dgm:presLayoutVars>
      </dgm:prSet>
      <dgm:spPr/>
      <dgm:t>
        <a:bodyPr/>
        <a:lstStyle/>
        <a:p>
          <a:endParaRPr lang="es-ES"/>
        </a:p>
      </dgm:t>
    </dgm:pt>
    <dgm:pt modelId="{97A5FCCD-8B1F-DA4C-B65E-CDC91ED0D516}" type="pres">
      <dgm:prSet presAssocID="{ED592504-152E-054D-897E-9E7EE2867F95}" presName="arrow" presStyleLbl="bgShp" presStyleIdx="0" presStyleCnt="1"/>
      <dgm:spPr/>
    </dgm:pt>
    <dgm:pt modelId="{45172018-C31E-6F40-9F85-1D5A46866831}" type="pres">
      <dgm:prSet presAssocID="{ED592504-152E-054D-897E-9E7EE2867F95}" presName="linearProcess" presStyleCnt="0"/>
      <dgm:spPr/>
    </dgm:pt>
    <dgm:pt modelId="{7A63C713-EB39-3440-AFC2-C8C208975D74}" type="pres">
      <dgm:prSet presAssocID="{27C36355-E2DB-1148-BBAF-D8DFDFD9F760}" presName="textNode" presStyleLbl="node1" presStyleIdx="0" presStyleCnt="2" custLinFactX="-20122" custLinFactNeighborX="-100000" custLinFactNeighborY="-1356">
        <dgm:presLayoutVars>
          <dgm:bulletEnabled val="1"/>
        </dgm:presLayoutVars>
      </dgm:prSet>
      <dgm:spPr/>
      <dgm:t>
        <a:bodyPr/>
        <a:lstStyle/>
        <a:p>
          <a:endParaRPr lang="es-ES"/>
        </a:p>
      </dgm:t>
    </dgm:pt>
    <dgm:pt modelId="{3169B3D0-8A91-AF41-B9EC-D5956BAF6AD6}" type="pres">
      <dgm:prSet presAssocID="{F8E49418-B0DC-244A-92D5-92F1F8D22F1C}" presName="sibTrans" presStyleCnt="0"/>
      <dgm:spPr/>
    </dgm:pt>
    <dgm:pt modelId="{704A1D07-8D89-0D4C-8BB1-B9140F2B7C92}" type="pres">
      <dgm:prSet presAssocID="{D974363D-A31B-F645-8D47-CD3C15F481D1}" presName="textNode" presStyleLbl="node1" presStyleIdx="1" presStyleCnt="2">
        <dgm:presLayoutVars>
          <dgm:bulletEnabled val="1"/>
        </dgm:presLayoutVars>
      </dgm:prSet>
      <dgm:spPr/>
      <dgm:t>
        <a:bodyPr/>
        <a:lstStyle/>
        <a:p>
          <a:endParaRPr lang="es-ES"/>
        </a:p>
      </dgm:t>
    </dgm:pt>
  </dgm:ptLst>
  <dgm:cxnLst>
    <dgm:cxn modelId="{62072316-970D-4764-A39C-60E5613F4E07}" type="presOf" srcId="{27C36355-E2DB-1148-BBAF-D8DFDFD9F760}" destId="{7A63C713-EB39-3440-AFC2-C8C208975D74}" srcOrd="0" destOrd="0" presId="urn:microsoft.com/office/officeart/2005/8/layout/hProcess9"/>
    <dgm:cxn modelId="{206B6801-9B72-4838-80DE-A9DA71CEC826}" type="presOf" srcId="{D974363D-A31B-F645-8D47-CD3C15F481D1}" destId="{704A1D07-8D89-0D4C-8BB1-B9140F2B7C92}" srcOrd="0" destOrd="0" presId="urn:microsoft.com/office/officeart/2005/8/layout/hProcess9"/>
    <dgm:cxn modelId="{64DA1E0F-97DA-41F6-BCC4-E726F43AF484}" type="presOf" srcId="{ED592504-152E-054D-897E-9E7EE2867F95}" destId="{4E5C404B-7B6A-F845-9CBD-8E33940057A0}" srcOrd="0" destOrd="0" presId="urn:microsoft.com/office/officeart/2005/8/layout/hProcess9"/>
    <dgm:cxn modelId="{BE7A9D24-B330-054B-B239-6595715A2A13}" srcId="{ED592504-152E-054D-897E-9E7EE2867F95}" destId="{27C36355-E2DB-1148-BBAF-D8DFDFD9F760}" srcOrd="0" destOrd="0" parTransId="{8D96351F-4AF5-0945-B196-F38990F2C076}" sibTransId="{F8E49418-B0DC-244A-92D5-92F1F8D22F1C}"/>
    <dgm:cxn modelId="{08BFB950-DF3D-0B43-A7E3-D285E6897C47}" srcId="{ED592504-152E-054D-897E-9E7EE2867F95}" destId="{D974363D-A31B-F645-8D47-CD3C15F481D1}" srcOrd="1" destOrd="0" parTransId="{195845F1-5F8E-C94D-807E-629FD8DECC8E}" sibTransId="{B8E36A2F-6347-A849-BBFB-CFB68690B968}"/>
    <dgm:cxn modelId="{D1969555-E275-4AB2-9E91-F8F97DB21946}" type="presParOf" srcId="{4E5C404B-7B6A-F845-9CBD-8E33940057A0}" destId="{97A5FCCD-8B1F-DA4C-B65E-CDC91ED0D516}" srcOrd="0" destOrd="0" presId="urn:microsoft.com/office/officeart/2005/8/layout/hProcess9"/>
    <dgm:cxn modelId="{F7CA96E5-35A0-41C1-A6B3-C0103E209B8C}" type="presParOf" srcId="{4E5C404B-7B6A-F845-9CBD-8E33940057A0}" destId="{45172018-C31E-6F40-9F85-1D5A46866831}" srcOrd="1" destOrd="0" presId="urn:microsoft.com/office/officeart/2005/8/layout/hProcess9"/>
    <dgm:cxn modelId="{2FDABFC7-0ED8-48E4-819C-D03BC07A4079}" type="presParOf" srcId="{45172018-C31E-6F40-9F85-1D5A46866831}" destId="{7A63C713-EB39-3440-AFC2-C8C208975D74}" srcOrd="0" destOrd="0" presId="urn:microsoft.com/office/officeart/2005/8/layout/hProcess9"/>
    <dgm:cxn modelId="{DE077D13-5765-4F62-A056-E0F8A959D815}" type="presParOf" srcId="{45172018-C31E-6F40-9F85-1D5A46866831}" destId="{3169B3D0-8A91-AF41-B9EC-D5956BAF6AD6}" srcOrd="1" destOrd="0" presId="urn:microsoft.com/office/officeart/2005/8/layout/hProcess9"/>
    <dgm:cxn modelId="{029FD721-2317-471C-A9D5-5EE5E4296B77}" type="presParOf" srcId="{45172018-C31E-6F40-9F85-1D5A46866831}" destId="{704A1D07-8D89-0D4C-8BB1-B9140F2B7C92}"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18FEB2-88CC-DB49-AB6D-9886B6CAD940}" type="doc">
      <dgm:prSet loTypeId="urn:microsoft.com/office/officeart/2005/8/layout/hProcess3" loCatId="" qsTypeId="urn:microsoft.com/office/officeart/2005/8/quickstyle/simple4" qsCatId="simple" csTypeId="urn:microsoft.com/office/officeart/2005/8/colors/accent1_2" csCatId="accent1" phldr="1"/>
      <dgm:spPr/>
      <dgm:t>
        <a:bodyPr/>
        <a:lstStyle/>
        <a:p>
          <a:endParaRPr lang="es-ES"/>
        </a:p>
      </dgm:t>
    </dgm:pt>
    <dgm:pt modelId="{1B158F60-2281-674F-9DB4-E1D38BFC4F63}">
      <dgm:prSet custT="1"/>
      <dgm:spPr/>
      <dgm:t>
        <a:bodyPr/>
        <a:lstStyle/>
        <a:p>
          <a:pPr algn="l" rtl="0"/>
          <a:r>
            <a:rPr lang="es-ES" sz="1800" b="1" dirty="0" smtClean="0">
              <a:solidFill>
                <a:schemeClr val="tx1"/>
              </a:solidFill>
            </a:rPr>
            <a:t>1980			1990					2010</a:t>
          </a:r>
          <a:endParaRPr lang="es-ES" sz="1800" b="1" dirty="0">
            <a:solidFill>
              <a:schemeClr val="tx1"/>
            </a:solidFill>
          </a:endParaRPr>
        </a:p>
      </dgm:t>
    </dgm:pt>
    <dgm:pt modelId="{B304C5F1-1905-9A40-9B44-D9E3CACE40CE}" type="parTrans" cxnId="{A96EA4C2-FEE7-3A43-90A0-A82F0FA49810}">
      <dgm:prSet/>
      <dgm:spPr/>
      <dgm:t>
        <a:bodyPr/>
        <a:lstStyle/>
        <a:p>
          <a:endParaRPr lang="es-ES">
            <a:solidFill>
              <a:schemeClr val="tx1"/>
            </a:solidFill>
          </a:endParaRPr>
        </a:p>
      </dgm:t>
    </dgm:pt>
    <dgm:pt modelId="{F5EF3F6B-0373-BA47-BA30-D40EC84928DE}" type="sibTrans" cxnId="{A96EA4C2-FEE7-3A43-90A0-A82F0FA49810}">
      <dgm:prSet/>
      <dgm:spPr/>
      <dgm:t>
        <a:bodyPr/>
        <a:lstStyle/>
        <a:p>
          <a:endParaRPr lang="es-ES">
            <a:solidFill>
              <a:schemeClr val="tx1"/>
            </a:solidFill>
          </a:endParaRPr>
        </a:p>
      </dgm:t>
    </dgm:pt>
    <dgm:pt modelId="{3F7734DA-5326-FD47-A134-6E5655FD2BBA}" type="pres">
      <dgm:prSet presAssocID="{4E18FEB2-88CC-DB49-AB6D-9886B6CAD940}" presName="Name0" presStyleCnt="0">
        <dgm:presLayoutVars>
          <dgm:dir/>
          <dgm:animLvl val="lvl"/>
          <dgm:resizeHandles val="exact"/>
        </dgm:presLayoutVars>
      </dgm:prSet>
      <dgm:spPr/>
      <dgm:t>
        <a:bodyPr/>
        <a:lstStyle/>
        <a:p>
          <a:endParaRPr lang="es-ES"/>
        </a:p>
      </dgm:t>
    </dgm:pt>
    <dgm:pt modelId="{850A267A-E16C-F54A-8DA7-932A0CA8A520}" type="pres">
      <dgm:prSet presAssocID="{4E18FEB2-88CC-DB49-AB6D-9886B6CAD940}" presName="dummy" presStyleCnt="0"/>
      <dgm:spPr/>
    </dgm:pt>
    <dgm:pt modelId="{F729F0A1-2615-E94B-A717-6A69F1342A65}" type="pres">
      <dgm:prSet presAssocID="{4E18FEB2-88CC-DB49-AB6D-9886B6CAD940}" presName="linH" presStyleCnt="0"/>
      <dgm:spPr/>
    </dgm:pt>
    <dgm:pt modelId="{2CE4799F-8730-1646-A743-6E5BFDC22C03}" type="pres">
      <dgm:prSet presAssocID="{4E18FEB2-88CC-DB49-AB6D-9886B6CAD940}" presName="padding1" presStyleCnt="0"/>
      <dgm:spPr/>
    </dgm:pt>
    <dgm:pt modelId="{32479718-43AA-9647-9167-92F25DE34117}" type="pres">
      <dgm:prSet presAssocID="{1B158F60-2281-674F-9DB4-E1D38BFC4F63}" presName="linV" presStyleCnt="0"/>
      <dgm:spPr/>
    </dgm:pt>
    <dgm:pt modelId="{4141533C-59F2-D648-BCA3-4008E6F61586}" type="pres">
      <dgm:prSet presAssocID="{1B158F60-2281-674F-9DB4-E1D38BFC4F63}" presName="spVertical1" presStyleCnt="0"/>
      <dgm:spPr/>
    </dgm:pt>
    <dgm:pt modelId="{0A9E4E01-D51C-5043-B2CB-2558FED87469}" type="pres">
      <dgm:prSet presAssocID="{1B158F60-2281-674F-9DB4-E1D38BFC4F63}" presName="parTx" presStyleLbl="revTx" presStyleIdx="0" presStyleCnt="1" custScaleX="111486" custScaleY="187761" custLinFactNeighborX="-4915" custLinFactNeighborY="1529">
        <dgm:presLayoutVars>
          <dgm:chMax val="0"/>
          <dgm:chPref val="0"/>
          <dgm:bulletEnabled val="1"/>
        </dgm:presLayoutVars>
      </dgm:prSet>
      <dgm:spPr/>
      <dgm:t>
        <a:bodyPr/>
        <a:lstStyle/>
        <a:p>
          <a:endParaRPr lang="es-ES"/>
        </a:p>
      </dgm:t>
    </dgm:pt>
    <dgm:pt modelId="{44A871AB-E316-9A44-8D2B-C33F52330EE3}" type="pres">
      <dgm:prSet presAssocID="{1B158F60-2281-674F-9DB4-E1D38BFC4F63}" presName="spVertical2" presStyleCnt="0"/>
      <dgm:spPr/>
    </dgm:pt>
    <dgm:pt modelId="{8E5AE9B7-7642-C746-AFE8-F2B9963A0D5B}" type="pres">
      <dgm:prSet presAssocID="{1B158F60-2281-674F-9DB4-E1D38BFC4F63}" presName="spVertical3" presStyleCnt="0"/>
      <dgm:spPr/>
    </dgm:pt>
    <dgm:pt modelId="{65DED30D-DBC6-D447-8671-50F2040D368A}" type="pres">
      <dgm:prSet presAssocID="{4E18FEB2-88CC-DB49-AB6D-9886B6CAD940}" presName="padding2" presStyleCnt="0"/>
      <dgm:spPr/>
    </dgm:pt>
    <dgm:pt modelId="{2DDA2A9E-8312-DD44-B121-FBC9C8266A61}" type="pres">
      <dgm:prSet presAssocID="{4E18FEB2-88CC-DB49-AB6D-9886B6CAD940}" presName="negArrow" presStyleCnt="0"/>
      <dgm:spPr/>
    </dgm:pt>
    <dgm:pt modelId="{27D15358-13DF-394A-AA75-002CDEA80F35}" type="pres">
      <dgm:prSet presAssocID="{4E18FEB2-88CC-DB49-AB6D-9886B6CAD940}" presName="backgroundArrow" presStyleLbl="node1" presStyleIdx="0" presStyleCnt="1" custScaleY="160073"/>
      <dgm:spPr>
        <a:solidFill>
          <a:schemeClr val="bg2"/>
        </a:solidFill>
      </dgm:spPr>
      <dgm:t>
        <a:bodyPr/>
        <a:lstStyle/>
        <a:p>
          <a:endParaRPr lang="en-US"/>
        </a:p>
      </dgm:t>
    </dgm:pt>
  </dgm:ptLst>
  <dgm:cxnLst>
    <dgm:cxn modelId="{69D92E11-BA67-4347-9790-EC0F740DBA56}" type="presOf" srcId="{4E18FEB2-88CC-DB49-AB6D-9886B6CAD940}" destId="{3F7734DA-5326-FD47-A134-6E5655FD2BBA}" srcOrd="0" destOrd="0" presId="urn:microsoft.com/office/officeart/2005/8/layout/hProcess3"/>
    <dgm:cxn modelId="{A96EA4C2-FEE7-3A43-90A0-A82F0FA49810}" srcId="{4E18FEB2-88CC-DB49-AB6D-9886B6CAD940}" destId="{1B158F60-2281-674F-9DB4-E1D38BFC4F63}" srcOrd="0" destOrd="0" parTransId="{B304C5F1-1905-9A40-9B44-D9E3CACE40CE}" sibTransId="{F5EF3F6B-0373-BA47-BA30-D40EC84928DE}"/>
    <dgm:cxn modelId="{B84BB8AF-F80E-4CC6-AD42-287D2E9C226B}" type="presOf" srcId="{1B158F60-2281-674F-9DB4-E1D38BFC4F63}" destId="{0A9E4E01-D51C-5043-B2CB-2558FED87469}" srcOrd="0" destOrd="0" presId="urn:microsoft.com/office/officeart/2005/8/layout/hProcess3"/>
    <dgm:cxn modelId="{CD34E326-63F9-4B91-A940-9138A7399546}" type="presParOf" srcId="{3F7734DA-5326-FD47-A134-6E5655FD2BBA}" destId="{850A267A-E16C-F54A-8DA7-932A0CA8A520}" srcOrd="0" destOrd="0" presId="urn:microsoft.com/office/officeart/2005/8/layout/hProcess3"/>
    <dgm:cxn modelId="{52515153-E350-4C29-A930-5CF9D72B07D1}" type="presParOf" srcId="{3F7734DA-5326-FD47-A134-6E5655FD2BBA}" destId="{F729F0A1-2615-E94B-A717-6A69F1342A65}" srcOrd="1" destOrd="0" presId="urn:microsoft.com/office/officeart/2005/8/layout/hProcess3"/>
    <dgm:cxn modelId="{BBC7F7B6-796D-4F5F-9D52-071411AC1052}" type="presParOf" srcId="{F729F0A1-2615-E94B-A717-6A69F1342A65}" destId="{2CE4799F-8730-1646-A743-6E5BFDC22C03}" srcOrd="0" destOrd="0" presId="urn:microsoft.com/office/officeart/2005/8/layout/hProcess3"/>
    <dgm:cxn modelId="{699701C6-9D2E-45D2-85C5-0533C114CF2F}" type="presParOf" srcId="{F729F0A1-2615-E94B-A717-6A69F1342A65}" destId="{32479718-43AA-9647-9167-92F25DE34117}" srcOrd="1" destOrd="0" presId="urn:microsoft.com/office/officeart/2005/8/layout/hProcess3"/>
    <dgm:cxn modelId="{79822B54-5F36-4F76-9A78-04AF4E4F7642}" type="presParOf" srcId="{32479718-43AA-9647-9167-92F25DE34117}" destId="{4141533C-59F2-D648-BCA3-4008E6F61586}" srcOrd="0" destOrd="0" presId="urn:microsoft.com/office/officeart/2005/8/layout/hProcess3"/>
    <dgm:cxn modelId="{3B3A6509-3B8E-4BB3-AC7A-F9A7C19C3E6E}" type="presParOf" srcId="{32479718-43AA-9647-9167-92F25DE34117}" destId="{0A9E4E01-D51C-5043-B2CB-2558FED87469}" srcOrd="1" destOrd="0" presId="urn:microsoft.com/office/officeart/2005/8/layout/hProcess3"/>
    <dgm:cxn modelId="{7AA1297B-0B68-4045-97F0-4D0B12511043}" type="presParOf" srcId="{32479718-43AA-9647-9167-92F25DE34117}" destId="{44A871AB-E316-9A44-8D2B-C33F52330EE3}" srcOrd="2" destOrd="0" presId="urn:microsoft.com/office/officeart/2005/8/layout/hProcess3"/>
    <dgm:cxn modelId="{3454D285-D702-48BB-A4C6-D2ADDEDE85BA}" type="presParOf" srcId="{32479718-43AA-9647-9167-92F25DE34117}" destId="{8E5AE9B7-7642-C746-AFE8-F2B9963A0D5B}" srcOrd="3" destOrd="0" presId="urn:microsoft.com/office/officeart/2005/8/layout/hProcess3"/>
    <dgm:cxn modelId="{CA0ADE8B-C625-4A0A-8F1B-9CD3DD2A9C02}" type="presParOf" srcId="{F729F0A1-2615-E94B-A717-6A69F1342A65}" destId="{65DED30D-DBC6-D447-8671-50F2040D368A}" srcOrd="2" destOrd="0" presId="urn:microsoft.com/office/officeart/2005/8/layout/hProcess3"/>
    <dgm:cxn modelId="{C12A2BE0-979E-498C-8A48-9C3CD3E21F1A}" type="presParOf" srcId="{F729F0A1-2615-E94B-A717-6A69F1342A65}" destId="{2DDA2A9E-8312-DD44-B121-FBC9C8266A61}" srcOrd="3" destOrd="0" presId="urn:microsoft.com/office/officeart/2005/8/layout/hProcess3"/>
    <dgm:cxn modelId="{71D954BA-F796-4AF6-95EE-8D545DBFA304}" type="presParOf" srcId="{F729F0A1-2615-E94B-A717-6A69F1342A65}" destId="{27D15358-13DF-394A-AA75-002CDEA80F35}" srcOrd="4"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FAEDE3-DC6B-3B4B-8905-84198681504B}" type="doc">
      <dgm:prSet loTypeId="urn:microsoft.com/office/officeart/2005/8/layout/hChevron3" loCatId="" qsTypeId="urn:microsoft.com/office/officeart/2005/8/quickstyle/3D3" qsCatId="3D" csTypeId="urn:microsoft.com/office/officeart/2005/8/colors/accent1_2" csCatId="accent1" phldr="1"/>
      <dgm:spPr/>
    </dgm:pt>
    <dgm:pt modelId="{EA51084C-3BB8-5042-B006-B7FD2919B466}">
      <dgm:prSet phldrT="[Texto]" custT="1"/>
      <dgm:spPr/>
      <dgm:t>
        <a:bodyPr/>
        <a:lstStyle/>
        <a:p>
          <a:r>
            <a:rPr lang="es-ES" sz="3600" dirty="0" err="1" smtClean="0"/>
            <a:t>Phase</a:t>
          </a:r>
          <a:r>
            <a:rPr lang="es-ES" sz="3600" dirty="0" smtClean="0"/>
            <a:t> I</a:t>
          </a:r>
          <a:endParaRPr lang="es-ES" sz="3600" dirty="0"/>
        </a:p>
      </dgm:t>
    </dgm:pt>
    <dgm:pt modelId="{51802679-F75D-B344-9DA9-D3C9DB0F0316}" type="parTrans" cxnId="{7488A3EC-CE3F-8245-8F3F-0B13BA93B3F8}">
      <dgm:prSet/>
      <dgm:spPr/>
      <dgm:t>
        <a:bodyPr/>
        <a:lstStyle/>
        <a:p>
          <a:endParaRPr lang="es-ES" sz="1400"/>
        </a:p>
      </dgm:t>
    </dgm:pt>
    <dgm:pt modelId="{F93A1890-B5E7-DD44-979E-1D4ADA7C5063}" type="sibTrans" cxnId="{7488A3EC-CE3F-8245-8F3F-0B13BA93B3F8}">
      <dgm:prSet/>
      <dgm:spPr/>
      <dgm:t>
        <a:bodyPr/>
        <a:lstStyle/>
        <a:p>
          <a:endParaRPr lang="es-ES" sz="1400"/>
        </a:p>
      </dgm:t>
    </dgm:pt>
    <dgm:pt modelId="{55B113C4-9FCB-0445-BD9D-262ACE7E9B6E}">
      <dgm:prSet phldrT="[Texto]" custT="1"/>
      <dgm:spPr/>
      <dgm:t>
        <a:bodyPr/>
        <a:lstStyle/>
        <a:p>
          <a:r>
            <a:rPr lang="es-ES" sz="3600" dirty="0" err="1" smtClean="0"/>
            <a:t>Phase</a:t>
          </a:r>
          <a:r>
            <a:rPr lang="es-ES" sz="3600" dirty="0" smtClean="0"/>
            <a:t> II</a:t>
          </a:r>
          <a:endParaRPr lang="es-ES" sz="3600" dirty="0"/>
        </a:p>
      </dgm:t>
    </dgm:pt>
    <dgm:pt modelId="{F9C1D470-44FB-7748-B738-4F3443993000}" type="parTrans" cxnId="{1BFD3F57-C29F-2248-BC84-47F308C88D5D}">
      <dgm:prSet/>
      <dgm:spPr/>
      <dgm:t>
        <a:bodyPr/>
        <a:lstStyle/>
        <a:p>
          <a:endParaRPr lang="es-ES" sz="1400"/>
        </a:p>
      </dgm:t>
    </dgm:pt>
    <dgm:pt modelId="{2CF8A95D-6A67-E444-B44D-FB3B21122836}" type="sibTrans" cxnId="{1BFD3F57-C29F-2248-BC84-47F308C88D5D}">
      <dgm:prSet/>
      <dgm:spPr/>
      <dgm:t>
        <a:bodyPr/>
        <a:lstStyle/>
        <a:p>
          <a:endParaRPr lang="es-ES" sz="1400"/>
        </a:p>
      </dgm:t>
    </dgm:pt>
    <dgm:pt modelId="{4C63EA7B-C248-F349-8EF8-5A5637AEDEF6}">
      <dgm:prSet phldrT="[Texto]" custT="1"/>
      <dgm:spPr/>
      <dgm:t>
        <a:bodyPr/>
        <a:lstStyle/>
        <a:p>
          <a:r>
            <a:rPr lang="es-ES" sz="3600" dirty="0" err="1" smtClean="0"/>
            <a:t>Phase</a:t>
          </a:r>
          <a:r>
            <a:rPr lang="es-ES" sz="3600" dirty="0" smtClean="0"/>
            <a:t> III</a:t>
          </a:r>
          <a:endParaRPr lang="es-ES" sz="3600" dirty="0"/>
        </a:p>
      </dgm:t>
    </dgm:pt>
    <dgm:pt modelId="{0CF5DF3A-A1F3-0141-87CA-B786C7D08434}" type="parTrans" cxnId="{14225885-2A38-2744-A472-EB39EA8C4E1F}">
      <dgm:prSet/>
      <dgm:spPr/>
      <dgm:t>
        <a:bodyPr/>
        <a:lstStyle/>
        <a:p>
          <a:endParaRPr lang="es-ES" sz="1400"/>
        </a:p>
      </dgm:t>
    </dgm:pt>
    <dgm:pt modelId="{B1BD557B-EFAA-2647-B92F-CD642FEC3EA9}" type="sibTrans" cxnId="{14225885-2A38-2744-A472-EB39EA8C4E1F}">
      <dgm:prSet/>
      <dgm:spPr/>
      <dgm:t>
        <a:bodyPr/>
        <a:lstStyle/>
        <a:p>
          <a:endParaRPr lang="es-ES" sz="1400"/>
        </a:p>
      </dgm:t>
    </dgm:pt>
    <dgm:pt modelId="{88FC2D5A-F051-704F-A5B2-499C5D7899A7}" type="pres">
      <dgm:prSet presAssocID="{15FAEDE3-DC6B-3B4B-8905-84198681504B}" presName="Name0" presStyleCnt="0">
        <dgm:presLayoutVars>
          <dgm:dir/>
          <dgm:resizeHandles val="exact"/>
        </dgm:presLayoutVars>
      </dgm:prSet>
      <dgm:spPr/>
    </dgm:pt>
    <dgm:pt modelId="{50B2689D-EEEE-7347-9C93-8DEF88565891}" type="pres">
      <dgm:prSet presAssocID="{EA51084C-3BB8-5042-B006-B7FD2919B466}" presName="parTxOnly" presStyleLbl="node1" presStyleIdx="0" presStyleCnt="3">
        <dgm:presLayoutVars>
          <dgm:bulletEnabled val="1"/>
        </dgm:presLayoutVars>
      </dgm:prSet>
      <dgm:spPr/>
      <dgm:t>
        <a:bodyPr/>
        <a:lstStyle/>
        <a:p>
          <a:endParaRPr lang="es-ES"/>
        </a:p>
      </dgm:t>
    </dgm:pt>
    <dgm:pt modelId="{C07FAA93-7460-C447-911A-B97E2620155F}" type="pres">
      <dgm:prSet presAssocID="{F93A1890-B5E7-DD44-979E-1D4ADA7C5063}" presName="parSpace" presStyleCnt="0"/>
      <dgm:spPr/>
    </dgm:pt>
    <dgm:pt modelId="{6A45DAF6-859F-6D4E-A342-E919DBC5021A}" type="pres">
      <dgm:prSet presAssocID="{55B113C4-9FCB-0445-BD9D-262ACE7E9B6E}" presName="parTxOnly" presStyleLbl="node1" presStyleIdx="1" presStyleCnt="3" custScaleX="128369">
        <dgm:presLayoutVars>
          <dgm:bulletEnabled val="1"/>
        </dgm:presLayoutVars>
      </dgm:prSet>
      <dgm:spPr/>
      <dgm:t>
        <a:bodyPr/>
        <a:lstStyle/>
        <a:p>
          <a:endParaRPr lang="es-ES"/>
        </a:p>
      </dgm:t>
    </dgm:pt>
    <dgm:pt modelId="{0C4080CE-816F-F042-A165-63C02AA0FD44}" type="pres">
      <dgm:prSet presAssocID="{2CF8A95D-6A67-E444-B44D-FB3B21122836}" presName="parSpace" presStyleCnt="0"/>
      <dgm:spPr/>
    </dgm:pt>
    <dgm:pt modelId="{E3A71A5C-B61E-E346-87DF-800DF5056515}" type="pres">
      <dgm:prSet presAssocID="{4C63EA7B-C248-F349-8EF8-5A5637AEDEF6}" presName="parTxOnly" presStyleLbl="node1" presStyleIdx="2" presStyleCnt="3" custScaleX="153965">
        <dgm:presLayoutVars>
          <dgm:bulletEnabled val="1"/>
        </dgm:presLayoutVars>
      </dgm:prSet>
      <dgm:spPr/>
      <dgm:t>
        <a:bodyPr/>
        <a:lstStyle/>
        <a:p>
          <a:endParaRPr lang="es-ES"/>
        </a:p>
      </dgm:t>
    </dgm:pt>
  </dgm:ptLst>
  <dgm:cxnLst>
    <dgm:cxn modelId="{8BA0826B-8C45-48CE-9688-343F069703C4}" type="presOf" srcId="{EA51084C-3BB8-5042-B006-B7FD2919B466}" destId="{50B2689D-EEEE-7347-9C93-8DEF88565891}" srcOrd="0" destOrd="0" presId="urn:microsoft.com/office/officeart/2005/8/layout/hChevron3"/>
    <dgm:cxn modelId="{0D4E5EF0-D6AB-4987-A235-6B225095BCDB}" type="presOf" srcId="{4C63EA7B-C248-F349-8EF8-5A5637AEDEF6}" destId="{E3A71A5C-B61E-E346-87DF-800DF5056515}" srcOrd="0" destOrd="0" presId="urn:microsoft.com/office/officeart/2005/8/layout/hChevron3"/>
    <dgm:cxn modelId="{7488A3EC-CE3F-8245-8F3F-0B13BA93B3F8}" srcId="{15FAEDE3-DC6B-3B4B-8905-84198681504B}" destId="{EA51084C-3BB8-5042-B006-B7FD2919B466}" srcOrd="0" destOrd="0" parTransId="{51802679-F75D-B344-9DA9-D3C9DB0F0316}" sibTransId="{F93A1890-B5E7-DD44-979E-1D4ADA7C5063}"/>
    <dgm:cxn modelId="{30F2E79D-4CD6-4C72-82FF-E57928C814AF}" type="presOf" srcId="{15FAEDE3-DC6B-3B4B-8905-84198681504B}" destId="{88FC2D5A-F051-704F-A5B2-499C5D7899A7}" srcOrd="0" destOrd="0" presId="urn:microsoft.com/office/officeart/2005/8/layout/hChevron3"/>
    <dgm:cxn modelId="{14225885-2A38-2744-A472-EB39EA8C4E1F}" srcId="{15FAEDE3-DC6B-3B4B-8905-84198681504B}" destId="{4C63EA7B-C248-F349-8EF8-5A5637AEDEF6}" srcOrd="2" destOrd="0" parTransId="{0CF5DF3A-A1F3-0141-87CA-B786C7D08434}" sibTransId="{B1BD557B-EFAA-2647-B92F-CD642FEC3EA9}"/>
    <dgm:cxn modelId="{1BFD3F57-C29F-2248-BC84-47F308C88D5D}" srcId="{15FAEDE3-DC6B-3B4B-8905-84198681504B}" destId="{55B113C4-9FCB-0445-BD9D-262ACE7E9B6E}" srcOrd="1" destOrd="0" parTransId="{F9C1D470-44FB-7748-B738-4F3443993000}" sibTransId="{2CF8A95D-6A67-E444-B44D-FB3B21122836}"/>
    <dgm:cxn modelId="{E957130F-B876-4D4F-B078-6F29357B0DAB}" type="presOf" srcId="{55B113C4-9FCB-0445-BD9D-262ACE7E9B6E}" destId="{6A45DAF6-859F-6D4E-A342-E919DBC5021A}" srcOrd="0" destOrd="0" presId="urn:microsoft.com/office/officeart/2005/8/layout/hChevron3"/>
    <dgm:cxn modelId="{2A35B31B-9C6B-4766-A0DF-5C475777EEB4}" type="presParOf" srcId="{88FC2D5A-F051-704F-A5B2-499C5D7899A7}" destId="{50B2689D-EEEE-7347-9C93-8DEF88565891}" srcOrd="0" destOrd="0" presId="urn:microsoft.com/office/officeart/2005/8/layout/hChevron3"/>
    <dgm:cxn modelId="{6261DD4B-2A86-43DD-AFF8-F352C67B7780}" type="presParOf" srcId="{88FC2D5A-F051-704F-A5B2-499C5D7899A7}" destId="{C07FAA93-7460-C447-911A-B97E2620155F}" srcOrd="1" destOrd="0" presId="urn:microsoft.com/office/officeart/2005/8/layout/hChevron3"/>
    <dgm:cxn modelId="{40F2AA94-0315-48BC-9A8C-7D6D89035794}" type="presParOf" srcId="{88FC2D5A-F051-704F-A5B2-499C5D7899A7}" destId="{6A45DAF6-859F-6D4E-A342-E919DBC5021A}" srcOrd="2" destOrd="0" presId="urn:microsoft.com/office/officeart/2005/8/layout/hChevron3"/>
    <dgm:cxn modelId="{CF15254C-0637-47A6-B9F1-0BAA849EFFB7}" type="presParOf" srcId="{88FC2D5A-F051-704F-A5B2-499C5D7899A7}" destId="{0C4080CE-816F-F042-A165-63C02AA0FD44}" srcOrd="3" destOrd="0" presId="urn:microsoft.com/office/officeart/2005/8/layout/hChevron3"/>
    <dgm:cxn modelId="{7AC5F9DE-6685-4125-881D-9AEFFB91AF34}" type="presParOf" srcId="{88FC2D5A-F051-704F-A5B2-499C5D7899A7}" destId="{E3A71A5C-B61E-E346-87DF-800DF5056515}" srcOrd="4"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FAEDE3-DC6B-3B4B-8905-84198681504B}" type="doc">
      <dgm:prSet loTypeId="urn:microsoft.com/office/officeart/2005/8/layout/hChevron3" loCatId="" qsTypeId="urn:microsoft.com/office/officeart/2005/8/quickstyle/3D4" qsCatId="3D" csTypeId="urn:microsoft.com/office/officeart/2005/8/colors/accent1_2" csCatId="accent1" phldr="1"/>
      <dgm:spPr/>
    </dgm:pt>
    <dgm:pt modelId="{EA51084C-3BB8-5042-B006-B7FD2919B466}">
      <dgm:prSet phldrT="[Texto]" custT="1"/>
      <dgm:spPr/>
      <dgm:t>
        <a:bodyPr/>
        <a:lstStyle/>
        <a:p>
          <a:r>
            <a:rPr lang="es-ES" sz="3600" dirty="0" err="1" smtClean="0"/>
            <a:t>Phase</a:t>
          </a:r>
          <a:r>
            <a:rPr lang="es-ES" sz="3600" dirty="0" smtClean="0"/>
            <a:t> I -II</a:t>
          </a:r>
          <a:endParaRPr lang="es-ES" sz="3600" dirty="0"/>
        </a:p>
      </dgm:t>
    </dgm:pt>
    <dgm:pt modelId="{51802679-F75D-B344-9DA9-D3C9DB0F0316}" type="parTrans" cxnId="{7488A3EC-CE3F-8245-8F3F-0B13BA93B3F8}">
      <dgm:prSet/>
      <dgm:spPr/>
      <dgm:t>
        <a:bodyPr/>
        <a:lstStyle/>
        <a:p>
          <a:endParaRPr lang="es-ES" sz="1400"/>
        </a:p>
      </dgm:t>
    </dgm:pt>
    <dgm:pt modelId="{F93A1890-B5E7-DD44-979E-1D4ADA7C5063}" type="sibTrans" cxnId="{7488A3EC-CE3F-8245-8F3F-0B13BA93B3F8}">
      <dgm:prSet/>
      <dgm:spPr/>
      <dgm:t>
        <a:bodyPr/>
        <a:lstStyle/>
        <a:p>
          <a:endParaRPr lang="es-ES" sz="1400"/>
        </a:p>
      </dgm:t>
    </dgm:pt>
    <dgm:pt modelId="{4C63EA7B-C248-F349-8EF8-5A5637AEDEF6}">
      <dgm:prSet phldrT="[Texto]" custT="1"/>
      <dgm:spPr/>
      <dgm:t>
        <a:bodyPr/>
        <a:lstStyle/>
        <a:p>
          <a:r>
            <a:rPr lang="es-ES" sz="3600" dirty="0" err="1" smtClean="0"/>
            <a:t>Phase</a:t>
          </a:r>
          <a:r>
            <a:rPr lang="es-ES" sz="3600" dirty="0" smtClean="0"/>
            <a:t> III</a:t>
          </a:r>
          <a:endParaRPr lang="es-ES" sz="3600" dirty="0"/>
        </a:p>
      </dgm:t>
    </dgm:pt>
    <dgm:pt modelId="{0CF5DF3A-A1F3-0141-87CA-B786C7D08434}" type="parTrans" cxnId="{14225885-2A38-2744-A472-EB39EA8C4E1F}">
      <dgm:prSet/>
      <dgm:spPr/>
      <dgm:t>
        <a:bodyPr/>
        <a:lstStyle/>
        <a:p>
          <a:endParaRPr lang="es-ES" sz="1400"/>
        </a:p>
      </dgm:t>
    </dgm:pt>
    <dgm:pt modelId="{B1BD557B-EFAA-2647-B92F-CD642FEC3EA9}" type="sibTrans" cxnId="{14225885-2A38-2744-A472-EB39EA8C4E1F}">
      <dgm:prSet/>
      <dgm:spPr/>
      <dgm:t>
        <a:bodyPr/>
        <a:lstStyle/>
        <a:p>
          <a:endParaRPr lang="es-ES" sz="1400"/>
        </a:p>
      </dgm:t>
    </dgm:pt>
    <dgm:pt modelId="{88FC2D5A-F051-704F-A5B2-499C5D7899A7}" type="pres">
      <dgm:prSet presAssocID="{15FAEDE3-DC6B-3B4B-8905-84198681504B}" presName="Name0" presStyleCnt="0">
        <dgm:presLayoutVars>
          <dgm:dir/>
          <dgm:resizeHandles val="exact"/>
        </dgm:presLayoutVars>
      </dgm:prSet>
      <dgm:spPr/>
    </dgm:pt>
    <dgm:pt modelId="{50B2689D-EEEE-7347-9C93-8DEF88565891}" type="pres">
      <dgm:prSet presAssocID="{EA51084C-3BB8-5042-B006-B7FD2919B466}" presName="parTxOnly" presStyleLbl="node1" presStyleIdx="0" presStyleCnt="2">
        <dgm:presLayoutVars>
          <dgm:bulletEnabled val="1"/>
        </dgm:presLayoutVars>
      </dgm:prSet>
      <dgm:spPr/>
      <dgm:t>
        <a:bodyPr/>
        <a:lstStyle/>
        <a:p>
          <a:endParaRPr lang="es-ES"/>
        </a:p>
      </dgm:t>
    </dgm:pt>
    <dgm:pt modelId="{C07FAA93-7460-C447-911A-B97E2620155F}" type="pres">
      <dgm:prSet presAssocID="{F93A1890-B5E7-DD44-979E-1D4ADA7C5063}" presName="parSpace" presStyleCnt="0"/>
      <dgm:spPr/>
    </dgm:pt>
    <dgm:pt modelId="{E3A71A5C-B61E-E346-87DF-800DF5056515}" type="pres">
      <dgm:prSet presAssocID="{4C63EA7B-C248-F349-8EF8-5A5637AEDEF6}" presName="parTxOnly" presStyleLbl="node1" presStyleIdx="1" presStyleCnt="2" custScaleX="153965" custLinFactNeighborX="-6772" custLinFactNeighborY="-21429">
        <dgm:presLayoutVars>
          <dgm:bulletEnabled val="1"/>
        </dgm:presLayoutVars>
      </dgm:prSet>
      <dgm:spPr/>
      <dgm:t>
        <a:bodyPr/>
        <a:lstStyle/>
        <a:p>
          <a:endParaRPr lang="es-ES"/>
        </a:p>
      </dgm:t>
    </dgm:pt>
  </dgm:ptLst>
  <dgm:cxnLst>
    <dgm:cxn modelId="{18D142DB-59BE-4DA7-9C0C-A2BE17A5EC3C}" type="presOf" srcId="{4C63EA7B-C248-F349-8EF8-5A5637AEDEF6}" destId="{E3A71A5C-B61E-E346-87DF-800DF5056515}" srcOrd="0" destOrd="0" presId="urn:microsoft.com/office/officeart/2005/8/layout/hChevron3"/>
    <dgm:cxn modelId="{E417D11A-E84E-4C38-B21B-ECB7C30FFB05}" type="presOf" srcId="{15FAEDE3-DC6B-3B4B-8905-84198681504B}" destId="{88FC2D5A-F051-704F-A5B2-499C5D7899A7}" srcOrd="0" destOrd="0" presId="urn:microsoft.com/office/officeart/2005/8/layout/hChevron3"/>
    <dgm:cxn modelId="{7488A3EC-CE3F-8245-8F3F-0B13BA93B3F8}" srcId="{15FAEDE3-DC6B-3B4B-8905-84198681504B}" destId="{EA51084C-3BB8-5042-B006-B7FD2919B466}" srcOrd="0" destOrd="0" parTransId="{51802679-F75D-B344-9DA9-D3C9DB0F0316}" sibTransId="{F93A1890-B5E7-DD44-979E-1D4ADA7C5063}"/>
    <dgm:cxn modelId="{92038205-BFBD-412C-8289-D17DA3B53779}" type="presOf" srcId="{EA51084C-3BB8-5042-B006-B7FD2919B466}" destId="{50B2689D-EEEE-7347-9C93-8DEF88565891}" srcOrd="0" destOrd="0" presId="urn:microsoft.com/office/officeart/2005/8/layout/hChevron3"/>
    <dgm:cxn modelId="{14225885-2A38-2744-A472-EB39EA8C4E1F}" srcId="{15FAEDE3-DC6B-3B4B-8905-84198681504B}" destId="{4C63EA7B-C248-F349-8EF8-5A5637AEDEF6}" srcOrd="1" destOrd="0" parTransId="{0CF5DF3A-A1F3-0141-87CA-B786C7D08434}" sibTransId="{B1BD557B-EFAA-2647-B92F-CD642FEC3EA9}"/>
    <dgm:cxn modelId="{16D2FB60-2724-47DA-ADA5-6D3EFBCB911F}" type="presParOf" srcId="{88FC2D5A-F051-704F-A5B2-499C5D7899A7}" destId="{50B2689D-EEEE-7347-9C93-8DEF88565891}" srcOrd="0" destOrd="0" presId="urn:microsoft.com/office/officeart/2005/8/layout/hChevron3"/>
    <dgm:cxn modelId="{AA46E7C3-65E0-44AC-8973-7AFA959D19FA}" type="presParOf" srcId="{88FC2D5A-F051-704F-A5B2-499C5D7899A7}" destId="{C07FAA93-7460-C447-911A-B97E2620155F}" srcOrd="1" destOrd="0" presId="urn:microsoft.com/office/officeart/2005/8/layout/hChevron3"/>
    <dgm:cxn modelId="{9C92DC7D-7B57-4E19-B4DF-6CB2D94FEEC2}" type="presParOf" srcId="{88FC2D5A-F051-704F-A5B2-499C5D7899A7}" destId="{E3A71A5C-B61E-E346-87DF-800DF5056515}" srcOrd="2" destOrd="0" presId="urn:microsoft.com/office/officeart/2005/8/layout/hChevro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674C45-5390-4716-8FCE-4FB99170AAEB}" type="doc">
      <dgm:prSet loTypeId="urn:microsoft.com/office/officeart/2005/8/layout/funnel1" loCatId="process" qsTypeId="urn:microsoft.com/office/officeart/2005/8/quickstyle/simple1" qsCatId="simple" csTypeId="urn:microsoft.com/office/officeart/2005/8/colors/colorful1#2" csCatId="colorful" phldr="1"/>
      <dgm:spPr/>
      <dgm:t>
        <a:bodyPr/>
        <a:lstStyle/>
        <a:p>
          <a:endParaRPr lang="en-US"/>
        </a:p>
      </dgm:t>
    </dgm:pt>
    <dgm:pt modelId="{365BB846-06D4-464E-B189-AF4EE88E0977}">
      <dgm:prSet phldrT="[Text]"/>
      <dgm:spPr/>
      <dgm:t>
        <a:bodyPr/>
        <a:lstStyle/>
        <a:p>
          <a:r>
            <a:rPr lang="en-US" b="1" dirty="0" smtClean="0"/>
            <a:t>Staffed for  4 Patient Cases/Day; Received &gt; 20 Cases/Day </a:t>
          </a:r>
          <a:endParaRPr lang="en-US" b="1" dirty="0"/>
        </a:p>
      </dgm:t>
    </dgm:pt>
    <dgm:pt modelId="{75718636-4653-4DD1-AE67-283BBBE9254B}" type="parTrans" cxnId="{9CBE5645-84C9-46B0-BBBA-783865C4054D}">
      <dgm:prSet/>
      <dgm:spPr/>
      <dgm:t>
        <a:bodyPr/>
        <a:lstStyle/>
        <a:p>
          <a:endParaRPr lang="en-US"/>
        </a:p>
      </dgm:t>
    </dgm:pt>
    <dgm:pt modelId="{E81D4D83-E9E3-47B9-ABD0-A23D3A533705}" type="sibTrans" cxnId="{9CBE5645-84C9-46B0-BBBA-783865C4054D}">
      <dgm:prSet/>
      <dgm:spPr/>
      <dgm:t>
        <a:bodyPr/>
        <a:lstStyle/>
        <a:p>
          <a:endParaRPr lang="en-US"/>
        </a:p>
      </dgm:t>
    </dgm:pt>
    <dgm:pt modelId="{12D50892-76E1-4CB6-8D83-6C5335BB0754}">
      <dgm:prSet phldrT="[Text]" custT="1"/>
      <dgm:spPr/>
      <dgm:t>
        <a:bodyPr/>
        <a:lstStyle/>
        <a:p>
          <a:r>
            <a:rPr lang="en-US" sz="1400" b="1" dirty="0" smtClean="0"/>
            <a:t>Lack of  Automated Extractors</a:t>
          </a:r>
          <a:endParaRPr lang="en-US" sz="1400" b="1" dirty="0"/>
        </a:p>
      </dgm:t>
    </dgm:pt>
    <dgm:pt modelId="{C12D4306-8385-46DF-8ED0-07F1209B1F58}" type="parTrans" cxnId="{395EDA0F-A2A9-43DE-BB10-D6A1395B2C7E}">
      <dgm:prSet/>
      <dgm:spPr/>
      <dgm:t>
        <a:bodyPr/>
        <a:lstStyle/>
        <a:p>
          <a:endParaRPr lang="en-US"/>
        </a:p>
      </dgm:t>
    </dgm:pt>
    <dgm:pt modelId="{C58BCB82-4333-4907-80FE-90FFF8D0FD9D}" type="sibTrans" cxnId="{395EDA0F-A2A9-43DE-BB10-D6A1395B2C7E}">
      <dgm:prSet/>
      <dgm:spPr/>
      <dgm:t>
        <a:bodyPr/>
        <a:lstStyle/>
        <a:p>
          <a:endParaRPr lang="en-US"/>
        </a:p>
      </dgm:t>
    </dgm:pt>
    <dgm:pt modelId="{2048F03D-BDD3-4487-9EA5-E8DCA9EB7327}">
      <dgm:prSet phldrT="[Text]"/>
      <dgm:spPr/>
      <dgm:t>
        <a:bodyPr/>
        <a:lstStyle/>
        <a:p>
          <a:r>
            <a:rPr lang="en-US" b="1" dirty="0" smtClean="0"/>
            <a:t>1 Tumor Sample/ Sequencing Chip</a:t>
          </a:r>
          <a:endParaRPr lang="en-US" b="1" dirty="0"/>
        </a:p>
      </dgm:t>
    </dgm:pt>
    <dgm:pt modelId="{DF0618E7-D09A-4D3C-BE04-4B40097740D1}" type="parTrans" cxnId="{C379C3F5-D0AC-4150-B3BF-A3B9E076FF6D}">
      <dgm:prSet/>
      <dgm:spPr/>
      <dgm:t>
        <a:bodyPr/>
        <a:lstStyle/>
        <a:p>
          <a:endParaRPr lang="en-US"/>
        </a:p>
      </dgm:t>
    </dgm:pt>
    <dgm:pt modelId="{16EF7A16-BF5A-4D28-A719-3764B27B0102}" type="sibTrans" cxnId="{C379C3F5-D0AC-4150-B3BF-A3B9E076FF6D}">
      <dgm:prSet/>
      <dgm:spPr/>
      <dgm:t>
        <a:bodyPr/>
        <a:lstStyle/>
        <a:p>
          <a:endParaRPr lang="en-US"/>
        </a:p>
      </dgm:t>
    </dgm:pt>
    <dgm:pt modelId="{40FFECB3-8F83-4E48-B2FD-C1EFCB7F833F}">
      <dgm:prSet phldrT="[Text]" custT="1"/>
      <dgm:spPr/>
      <dgm:t>
        <a:bodyPr/>
        <a:lstStyle/>
        <a:p>
          <a:pPr>
            <a:lnSpc>
              <a:spcPct val="114000"/>
            </a:lnSpc>
            <a:spcBef>
              <a:spcPts val="300"/>
            </a:spcBef>
            <a:spcAft>
              <a:spcPts val="0"/>
            </a:spcAft>
          </a:pPr>
          <a:r>
            <a:rPr lang="en-US" sz="2400" b="1" dirty="0" smtClean="0">
              <a:solidFill>
                <a:schemeClr val="tx1">
                  <a:lumMod val="65000"/>
                  <a:lumOff val="35000"/>
                </a:schemeClr>
              </a:solidFill>
              <a:latin typeface="+mn-lt"/>
              <a:cs typeface="Arial" panose="020B0604020202020204" pitchFamily="34" charset="0"/>
            </a:rPr>
            <a:t>Avg 80 Samples/Week - by Week 8 </a:t>
          </a:r>
        </a:p>
        <a:p>
          <a:pPr>
            <a:lnSpc>
              <a:spcPct val="114000"/>
            </a:lnSpc>
            <a:spcBef>
              <a:spcPts val="300"/>
            </a:spcBef>
            <a:spcAft>
              <a:spcPts val="0"/>
            </a:spcAft>
          </a:pPr>
          <a:r>
            <a:rPr lang="en-US" sz="2400" b="1" dirty="0" smtClean="0">
              <a:solidFill>
                <a:schemeClr val="tx1">
                  <a:lumMod val="65000"/>
                  <a:lumOff val="35000"/>
                </a:schemeClr>
              </a:solidFill>
              <a:latin typeface="+mn-lt"/>
              <a:cs typeface="Arial" panose="020B0604020202020204" pitchFamily="34" charset="0"/>
            </a:rPr>
            <a:t>Bottleneck</a:t>
          </a:r>
        </a:p>
        <a:p>
          <a:pPr>
            <a:lnSpc>
              <a:spcPct val="114000"/>
            </a:lnSpc>
            <a:spcBef>
              <a:spcPct val="0"/>
            </a:spcBef>
            <a:spcAft>
              <a:spcPts val="0"/>
            </a:spcAft>
          </a:pPr>
          <a:r>
            <a:rPr lang="en-US" sz="2400" b="1" dirty="0" smtClean="0">
              <a:solidFill>
                <a:schemeClr val="tx1">
                  <a:lumMod val="65000"/>
                  <a:lumOff val="35000"/>
                </a:schemeClr>
              </a:solidFill>
              <a:latin typeface="+mn-lt"/>
              <a:cs typeface="Arial" panose="020B0604020202020204" pitchFamily="34" charset="0"/>
            </a:rPr>
            <a:t>Turn-around Times &gt; 14 Days</a:t>
          </a:r>
          <a:endParaRPr lang="en-US" sz="2400" b="1" dirty="0">
            <a:solidFill>
              <a:schemeClr val="tx1">
                <a:lumMod val="65000"/>
                <a:lumOff val="35000"/>
              </a:schemeClr>
            </a:solidFill>
            <a:latin typeface="+mn-lt"/>
            <a:cs typeface="Arial" panose="020B0604020202020204" pitchFamily="34" charset="0"/>
          </a:endParaRPr>
        </a:p>
      </dgm:t>
    </dgm:pt>
    <dgm:pt modelId="{56392CBF-2828-4FBE-8DEB-8B33678ECDD0}" type="sibTrans" cxnId="{3F05ECF1-849E-4328-95ED-D4B00F146909}">
      <dgm:prSet/>
      <dgm:spPr/>
      <dgm:t>
        <a:bodyPr/>
        <a:lstStyle/>
        <a:p>
          <a:endParaRPr lang="en-US"/>
        </a:p>
      </dgm:t>
    </dgm:pt>
    <dgm:pt modelId="{C1F8A2E3-C3C6-4834-AE89-067C6BF1426A}" type="parTrans" cxnId="{3F05ECF1-849E-4328-95ED-D4B00F146909}">
      <dgm:prSet/>
      <dgm:spPr/>
      <dgm:t>
        <a:bodyPr/>
        <a:lstStyle/>
        <a:p>
          <a:endParaRPr lang="en-US"/>
        </a:p>
      </dgm:t>
    </dgm:pt>
    <dgm:pt modelId="{9C943F56-2BE1-4973-A934-8F15E5E7CB7C}" type="pres">
      <dgm:prSet presAssocID="{79674C45-5390-4716-8FCE-4FB99170AAEB}" presName="Name0" presStyleCnt="0">
        <dgm:presLayoutVars>
          <dgm:chMax val="4"/>
          <dgm:resizeHandles val="exact"/>
        </dgm:presLayoutVars>
      </dgm:prSet>
      <dgm:spPr/>
      <dgm:t>
        <a:bodyPr/>
        <a:lstStyle/>
        <a:p>
          <a:endParaRPr lang="en-US"/>
        </a:p>
      </dgm:t>
    </dgm:pt>
    <dgm:pt modelId="{EA2F89EF-C458-409B-A5B8-D13C27D7BD9F}" type="pres">
      <dgm:prSet presAssocID="{79674C45-5390-4716-8FCE-4FB99170AAEB}" presName="ellipse" presStyleLbl="trBgShp" presStyleIdx="0" presStyleCnt="1" custLinFactNeighborX="-6223" custLinFactNeighborY="-1522"/>
      <dgm:spPr/>
    </dgm:pt>
    <dgm:pt modelId="{B0212C6B-D592-4C7A-AEC8-147356894FBE}" type="pres">
      <dgm:prSet presAssocID="{79674C45-5390-4716-8FCE-4FB99170AAEB}" presName="arrow1" presStyleLbl="fgShp" presStyleIdx="0" presStyleCnt="1" custLinFactNeighborX="-1282" custLinFactNeighborY="-25929"/>
      <dgm:spPr/>
    </dgm:pt>
    <dgm:pt modelId="{652019E1-66BC-4846-BAE0-8C71446DF8B7}" type="pres">
      <dgm:prSet presAssocID="{79674C45-5390-4716-8FCE-4FB99170AAEB}" presName="rectangle" presStyleLbl="revTx" presStyleIdx="0" presStyleCnt="1" custScaleX="146666" custLinFactNeighborX="683" custLinFactNeighborY="20427">
        <dgm:presLayoutVars>
          <dgm:bulletEnabled val="1"/>
        </dgm:presLayoutVars>
      </dgm:prSet>
      <dgm:spPr/>
      <dgm:t>
        <a:bodyPr/>
        <a:lstStyle/>
        <a:p>
          <a:endParaRPr lang="en-US"/>
        </a:p>
      </dgm:t>
    </dgm:pt>
    <dgm:pt modelId="{9E92AA7C-A013-405D-9B7E-9A77781A25CF}" type="pres">
      <dgm:prSet presAssocID="{12D50892-76E1-4CB6-8D83-6C5335BB0754}" presName="item1" presStyleLbl="node1" presStyleIdx="0" presStyleCnt="3" custLinFactNeighborX="-2547" custLinFactNeighborY="1593">
        <dgm:presLayoutVars>
          <dgm:bulletEnabled val="1"/>
        </dgm:presLayoutVars>
      </dgm:prSet>
      <dgm:spPr/>
      <dgm:t>
        <a:bodyPr/>
        <a:lstStyle/>
        <a:p>
          <a:endParaRPr lang="en-US"/>
        </a:p>
      </dgm:t>
    </dgm:pt>
    <dgm:pt modelId="{8663A172-9189-45FD-ABA1-A6271E3E0856}" type="pres">
      <dgm:prSet presAssocID="{2048F03D-BDD3-4487-9EA5-E8DCA9EB7327}" presName="item2" presStyleLbl="node1" presStyleIdx="1" presStyleCnt="3">
        <dgm:presLayoutVars>
          <dgm:bulletEnabled val="1"/>
        </dgm:presLayoutVars>
      </dgm:prSet>
      <dgm:spPr/>
      <dgm:t>
        <a:bodyPr/>
        <a:lstStyle/>
        <a:p>
          <a:endParaRPr lang="en-US"/>
        </a:p>
      </dgm:t>
    </dgm:pt>
    <dgm:pt modelId="{715C87EF-E177-4ED9-B769-2881909EF462}" type="pres">
      <dgm:prSet presAssocID="{40FFECB3-8F83-4E48-B2FD-C1EFCB7F833F}" presName="item3" presStyleLbl="node1" presStyleIdx="2" presStyleCnt="3">
        <dgm:presLayoutVars>
          <dgm:bulletEnabled val="1"/>
        </dgm:presLayoutVars>
      </dgm:prSet>
      <dgm:spPr/>
      <dgm:t>
        <a:bodyPr/>
        <a:lstStyle/>
        <a:p>
          <a:endParaRPr lang="en-US"/>
        </a:p>
      </dgm:t>
    </dgm:pt>
    <dgm:pt modelId="{9CD2CB46-50C8-46B9-B251-F9BF1E0651A7}" type="pres">
      <dgm:prSet presAssocID="{79674C45-5390-4716-8FCE-4FB99170AAEB}" presName="funnel" presStyleLbl="trAlignAcc1" presStyleIdx="0" presStyleCnt="1" custLinFactNeighborX="-1282" custLinFactNeighborY="710"/>
      <dgm:spPr/>
    </dgm:pt>
  </dgm:ptLst>
  <dgm:cxnLst>
    <dgm:cxn modelId="{395EDA0F-A2A9-43DE-BB10-D6A1395B2C7E}" srcId="{79674C45-5390-4716-8FCE-4FB99170AAEB}" destId="{12D50892-76E1-4CB6-8D83-6C5335BB0754}" srcOrd="1" destOrd="0" parTransId="{C12D4306-8385-46DF-8ED0-07F1209B1F58}" sibTransId="{C58BCB82-4333-4907-80FE-90FFF8D0FD9D}"/>
    <dgm:cxn modelId="{E7E8AE93-F744-4948-AAA7-347771F9E917}" type="presOf" srcId="{79674C45-5390-4716-8FCE-4FB99170AAEB}" destId="{9C943F56-2BE1-4973-A934-8F15E5E7CB7C}" srcOrd="0" destOrd="0" presId="urn:microsoft.com/office/officeart/2005/8/layout/funnel1"/>
    <dgm:cxn modelId="{3F05ECF1-849E-4328-95ED-D4B00F146909}" srcId="{79674C45-5390-4716-8FCE-4FB99170AAEB}" destId="{40FFECB3-8F83-4E48-B2FD-C1EFCB7F833F}" srcOrd="3" destOrd="0" parTransId="{C1F8A2E3-C3C6-4834-AE89-067C6BF1426A}" sibTransId="{56392CBF-2828-4FBE-8DEB-8B33678ECDD0}"/>
    <dgm:cxn modelId="{4C03DB79-07CE-44FA-8E55-696D371AD8E1}" type="presOf" srcId="{40FFECB3-8F83-4E48-B2FD-C1EFCB7F833F}" destId="{652019E1-66BC-4846-BAE0-8C71446DF8B7}" srcOrd="0" destOrd="0" presId="urn:microsoft.com/office/officeart/2005/8/layout/funnel1"/>
    <dgm:cxn modelId="{117561F8-6668-459F-B6CD-2ACEB18B0118}" type="presOf" srcId="{2048F03D-BDD3-4487-9EA5-E8DCA9EB7327}" destId="{9E92AA7C-A013-405D-9B7E-9A77781A25CF}" srcOrd="0" destOrd="0" presId="urn:microsoft.com/office/officeart/2005/8/layout/funnel1"/>
    <dgm:cxn modelId="{E03D2EF5-6C6E-468A-AAF6-B17F9A12CA9C}" type="presOf" srcId="{12D50892-76E1-4CB6-8D83-6C5335BB0754}" destId="{8663A172-9189-45FD-ABA1-A6271E3E0856}" srcOrd="0" destOrd="0" presId="urn:microsoft.com/office/officeart/2005/8/layout/funnel1"/>
    <dgm:cxn modelId="{C379C3F5-D0AC-4150-B3BF-A3B9E076FF6D}" srcId="{79674C45-5390-4716-8FCE-4FB99170AAEB}" destId="{2048F03D-BDD3-4487-9EA5-E8DCA9EB7327}" srcOrd="2" destOrd="0" parTransId="{DF0618E7-D09A-4D3C-BE04-4B40097740D1}" sibTransId="{16EF7A16-BF5A-4D28-A719-3764B27B0102}"/>
    <dgm:cxn modelId="{27E7ECD8-27B6-4E54-962C-E52FD9DBA9F1}" type="presOf" srcId="{365BB846-06D4-464E-B189-AF4EE88E0977}" destId="{715C87EF-E177-4ED9-B769-2881909EF462}" srcOrd="0" destOrd="0" presId="urn:microsoft.com/office/officeart/2005/8/layout/funnel1"/>
    <dgm:cxn modelId="{9CBE5645-84C9-46B0-BBBA-783865C4054D}" srcId="{79674C45-5390-4716-8FCE-4FB99170AAEB}" destId="{365BB846-06D4-464E-B189-AF4EE88E0977}" srcOrd="0" destOrd="0" parTransId="{75718636-4653-4DD1-AE67-283BBBE9254B}" sibTransId="{E81D4D83-E9E3-47B9-ABD0-A23D3A533705}"/>
    <dgm:cxn modelId="{2323D1E7-3FC7-4962-AC89-3F8AF25ED535}" type="presParOf" srcId="{9C943F56-2BE1-4973-A934-8F15E5E7CB7C}" destId="{EA2F89EF-C458-409B-A5B8-D13C27D7BD9F}" srcOrd="0" destOrd="0" presId="urn:microsoft.com/office/officeart/2005/8/layout/funnel1"/>
    <dgm:cxn modelId="{9A3302CA-6A80-4119-B53B-EFAB9CED2BB5}" type="presParOf" srcId="{9C943F56-2BE1-4973-A934-8F15E5E7CB7C}" destId="{B0212C6B-D592-4C7A-AEC8-147356894FBE}" srcOrd="1" destOrd="0" presId="urn:microsoft.com/office/officeart/2005/8/layout/funnel1"/>
    <dgm:cxn modelId="{BC6BBD58-6751-465A-BE5A-71196C0F05A5}" type="presParOf" srcId="{9C943F56-2BE1-4973-A934-8F15E5E7CB7C}" destId="{652019E1-66BC-4846-BAE0-8C71446DF8B7}" srcOrd="2" destOrd="0" presId="urn:microsoft.com/office/officeart/2005/8/layout/funnel1"/>
    <dgm:cxn modelId="{DE071A69-049C-422A-A505-2CE49AB819C0}" type="presParOf" srcId="{9C943F56-2BE1-4973-A934-8F15E5E7CB7C}" destId="{9E92AA7C-A013-405D-9B7E-9A77781A25CF}" srcOrd="3" destOrd="0" presId="urn:microsoft.com/office/officeart/2005/8/layout/funnel1"/>
    <dgm:cxn modelId="{44ED182E-6628-4A1A-B241-3C4C0B7F1FB4}" type="presParOf" srcId="{9C943F56-2BE1-4973-A934-8F15E5E7CB7C}" destId="{8663A172-9189-45FD-ABA1-A6271E3E0856}" srcOrd="4" destOrd="0" presId="urn:microsoft.com/office/officeart/2005/8/layout/funnel1"/>
    <dgm:cxn modelId="{C4EF4254-F300-4361-864B-F3931CD0A4BC}" type="presParOf" srcId="{9C943F56-2BE1-4973-A934-8F15E5E7CB7C}" destId="{715C87EF-E177-4ED9-B769-2881909EF462}" srcOrd="5" destOrd="0" presId="urn:microsoft.com/office/officeart/2005/8/layout/funnel1"/>
    <dgm:cxn modelId="{11426DAB-88DE-4DF7-A353-F0F62DD0D063}" type="presParOf" srcId="{9C943F56-2BE1-4973-A934-8F15E5E7CB7C}" destId="{9CD2CB46-50C8-46B9-B251-F9BF1E0651A7}"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5FCCD-8B1F-DA4C-B65E-CDC91ED0D516}">
      <dsp:nvSpPr>
        <dsp:cNvPr id="0" name=""/>
        <dsp:cNvSpPr/>
      </dsp:nvSpPr>
      <dsp:spPr>
        <a:xfrm>
          <a:off x="626983" y="0"/>
          <a:ext cx="7105808" cy="2071702"/>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A63C713-EB39-3440-AFC2-C8C208975D74}">
      <dsp:nvSpPr>
        <dsp:cNvPr id="0" name=""/>
        <dsp:cNvSpPr/>
      </dsp:nvSpPr>
      <dsp:spPr>
        <a:xfrm>
          <a:off x="0" y="610273"/>
          <a:ext cx="4073757" cy="8286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S" sz="2900" kern="1200" dirty="0" smtClean="0"/>
            <a:t>EMPIRICAL ONCOLOGY</a:t>
          </a:r>
          <a:endParaRPr lang="es-ES" sz="2900" kern="1200" dirty="0"/>
        </a:p>
      </dsp:txBody>
      <dsp:txXfrm>
        <a:off x="40453" y="650726"/>
        <a:ext cx="3992851" cy="747774"/>
      </dsp:txXfrm>
    </dsp:sp>
    <dsp:sp modelId="{704A1D07-8D89-0D4C-8BB1-B9140F2B7C92}">
      <dsp:nvSpPr>
        <dsp:cNvPr id="0" name=""/>
        <dsp:cNvSpPr/>
      </dsp:nvSpPr>
      <dsp:spPr>
        <a:xfrm>
          <a:off x="4281833" y="621510"/>
          <a:ext cx="4073757" cy="8286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S" sz="2900" kern="1200" dirty="0" smtClean="0"/>
            <a:t>MOLECULAR ONCOLOGY</a:t>
          </a:r>
          <a:endParaRPr lang="es-ES" sz="2900" kern="1200" dirty="0"/>
        </a:p>
      </dsp:txBody>
      <dsp:txXfrm>
        <a:off x="4322286" y="661963"/>
        <a:ext cx="3992851" cy="747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15358-13DF-394A-AA75-002CDEA80F35}">
      <dsp:nvSpPr>
        <dsp:cNvPr id="0" name=""/>
        <dsp:cNvSpPr/>
      </dsp:nvSpPr>
      <dsp:spPr>
        <a:xfrm>
          <a:off x="20551" y="0"/>
          <a:ext cx="8393283" cy="611045"/>
        </a:xfrm>
        <a:prstGeom prst="rightArrow">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A9E4E01-D51C-5043-B2CB-2558FED87469}">
      <dsp:nvSpPr>
        <dsp:cNvPr id="0" name=""/>
        <dsp:cNvSpPr/>
      </dsp:nvSpPr>
      <dsp:spPr>
        <a:xfrm>
          <a:off x="361965" y="134155"/>
          <a:ext cx="7566283" cy="346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l" defTabSz="800100" rtl="0">
            <a:lnSpc>
              <a:spcPct val="90000"/>
            </a:lnSpc>
            <a:spcBef>
              <a:spcPct val="0"/>
            </a:spcBef>
            <a:spcAft>
              <a:spcPct val="35000"/>
            </a:spcAft>
          </a:pPr>
          <a:r>
            <a:rPr lang="es-ES" sz="1800" b="1" kern="1200" dirty="0" smtClean="0">
              <a:solidFill>
                <a:schemeClr val="tx1"/>
              </a:solidFill>
            </a:rPr>
            <a:t>1980			1990					2010</a:t>
          </a:r>
          <a:endParaRPr lang="es-ES" sz="1800" b="1" kern="1200" dirty="0">
            <a:solidFill>
              <a:schemeClr val="tx1"/>
            </a:solidFill>
          </a:endParaRPr>
        </a:p>
      </dsp:txBody>
      <dsp:txXfrm>
        <a:off x="361965" y="134155"/>
        <a:ext cx="7566283" cy="346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2689D-EEEE-7347-9C93-8DEF88565891}">
      <dsp:nvSpPr>
        <dsp:cNvPr id="0" name=""/>
        <dsp:cNvSpPr/>
      </dsp:nvSpPr>
      <dsp:spPr>
        <a:xfrm>
          <a:off x="1720" y="451461"/>
          <a:ext cx="2441736" cy="976694"/>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2024" tIns="96012" rIns="48006" bIns="96012" numCol="1" spcCol="1270" anchor="ctr" anchorCtr="0">
          <a:noAutofit/>
        </a:bodyPr>
        <a:lstStyle/>
        <a:p>
          <a:pPr lvl="0" algn="ctr" defTabSz="1600200">
            <a:lnSpc>
              <a:spcPct val="90000"/>
            </a:lnSpc>
            <a:spcBef>
              <a:spcPct val="0"/>
            </a:spcBef>
            <a:spcAft>
              <a:spcPct val="35000"/>
            </a:spcAft>
          </a:pPr>
          <a:r>
            <a:rPr lang="es-ES" sz="3600" kern="1200" dirty="0" err="1" smtClean="0"/>
            <a:t>Phase</a:t>
          </a:r>
          <a:r>
            <a:rPr lang="es-ES" sz="3600" kern="1200" dirty="0" smtClean="0"/>
            <a:t> I</a:t>
          </a:r>
          <a:endParaRPr lang="es-ES" sz="3600" kern="1200" dirty="0"/>
        </a:p>
      </dsp:txBody>
      <dsp:txXfrm>
        <a:off x="1720" y="451461"/>
        <a:ext cx="2197563" cy="976694"/>
      </dsp:txXfrm>
    </dsp:sp>
    <dsp:sp modelId="{6A45DAF6-859F-6D4E-A342-E919DBC5021A}">
      <dsp:nvSpPr>
        <dsp:cNvPr id="0" name=""/>
        <dsp:cNvSpPr/>
      </dsp:nvSpPr>
      <dsp:spPr>
        <a:xfrm>
          <a:off x="1955109" y="451461"/>
          <a:ext cx="3134432" cy="976694"/>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018" tIns="96012" rIns="48006" bIns="96012" numCol="1" spcCol="1270" anchor="ctr" anchorCtr="0">
          <a:noAutofit/>
        </a:bodyPr>
        <a:lstStyle/>
        <a:p>
          <a:pPr lvl="0" algn="ctr" defTabSz="1600200">
            <a:lnSpc>
              <a:spcPct val="90000"/>
            </a:lnSpc>
            <a:spcBef>
              <a:spcPct val="0"/>
            </a:spcBef>
            <a:spcAft>
              <a:spcPct val="35000"/>
            </a:spcAft>
          </a:pPr>
          <a:r>
            <a:rPr lang="es-ES" sz="3600" kern="1200" dirty="0" err="1" smtClean="0"/>
            <a:t>Phase</a:t>
          </a:r>
          <a:r>
            <a:rPr lang="es-ES" sz="3600" kern="1200" dirty="0" smtClean="0"/>
            <a:t> II</a:t>
          </a:r>
          <a:endParaRPr lang="es-ES" sz="3600" kern="1200" dirty="0"/>
        </a:p>
      </dsp:txBody>
      <dsp:txXfrm>
        <a:off x="2443456" y="451461"/>
        <a:ext cx="2157738" cy="976694"/>
      </dsp:txXfrm>
    </dsp:sp>
    <dsp:sp modelId="{E3A71A5C-B61E-E346-87DF-800DF5056515}">
      <dsp:nvSpPr>
        <dsp:cNvPr id="0" name=""/>
        <dsp:cNvSpPr/>
      </dsp:nvSpPr>
      <dsp:spPr>
        <a:xfrm>
          <a:off x="4601195" y="451461"/>
          <a:ext cx="3759419" cy="976694"/>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018" tIns="96012" rIns="48006" bIns="96012" numCol="1" spcCol="1270" anchor="ctr" anchorCtr="0">
          <a:noAutofit/>
        </a:bodyPr>
        <a:lstStyle/>
        <a:p>
          <a:pPr lvl="0" algn="ctr" defTabSz="1600200">
            <a:lnSpc>
              <a:spcPct val="90000"/>
            </a:lnSpc>
            <a:spcBef>
              <a:spcPct val="0"/>
            </a:spcBef>
            <a:spcAft>
              <a:spcPct val="35000"/>
            </a:spcAft>
          </a:pPr>
          <a:r>
            <a:rPr lang="es-ES" sz="3600" kern="1200" dirty="0" err="1" smtClean="0"/>
            <a:t>Phase</a:t>
          </a:r>
          <a:r>
            <a:rPr lang="es-ES" sz="3600" kern="1200" dirty="0" smtClean="0"/>
            <a:t> III</a:t>
          </a:r>
          <a:endParaRPr lang="es-ES" sz="3600" kern="1200" dirty="0"/>
        </a:p>
      </dsp:txBody>
      <dsp:txXfrm>
        <a:off x="5089542" y="451461"/>
        <a:ext cx="2782725" cy="976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2689D-EEEE-7347-9C93-8DEF88565891}">
      <dsp:nvSpPr>
        <dsp:cNvPr id="0" name=""/>
        <dsp:cNvSpPr/>
      </dsp:nvSpPr>
      <dsp:spPr>
        <a:xfrm>
          <a:off x="1659" y="0"/>
          <a:ext cx="3601549" cy="1000132"/>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2024" tIns="96012" rIns="48006" bIns="96012" numCol="1" spcCol="1270" anchor="ctr" anchorCtr="0">
          <a:noAutofit/>
        </a:bodyPr>
        <a:lstStyle/>
        <a:p>
          <a:pPr lvl="0" algn="ctr" defTabSz="1600200">
            <a:lnSpc>
              <a:spcPct val="90000"/>
            </a:lnSpc>
            <a:spcBef>
              <a:spcPct val="0"/>
            </a:spcBef>
            <a:spcAft>
              <a:spcPct val="35000"/>
            </a:spcAft>
          </a:pPr>
          <a:r>
            <a:rPr lang="es-ES" sz="3600" kern="1200" dirty="0" err="1" smtClean="0"/>
            <a:t>Phase</a:t>
          </a:r>
          <a:r>
            <a:rPr lang="es-ES" sz="3600" kern="1200" dirty="0" smtClean="0"/>
            <a:t> I -II</a:t>
          </a:r>
          <a:endParaRPr lang="es-ES" sz="3600" kern="1200" dirty="0"/>
        </a:p>
      </dsp:txBody>
      <dsp:txXfrm>
        <a:off x="1659" y="0"/>
        <a:ext cx="3351516" cy="1000132"/>
      </dsp:txXfrm>
    </dsp:sp>
    <dsp:sp modelId="{E3A71A5C-B61E-E346-87DF-800DF5056515}">
      <dsp:nvSpPr>
        <dsp:cNvPr id="0" name=""/>
        <dsp:cNvSpPr/>
      </dsp:nvSpPr>
      <dsp:spPr>
        <a:xfrm>
          <a:off x="2834119" y="0"/>
          <a:ext cx="5545125" cy="1000132"/>
        </a:xfrm>
        <a:prstGeom prst="chevr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4018" tIns="96012" rIns="48006" bIns="96012" numCol="1" spcCol="1270" anchor="ctr" anchorCtr="0">
          <a:noAutofit/>
        </a:bodyPr>
        <a:lstStyle/>
        <a:p>
          <a:pPr lvl="0" algn="ctr" defTabSz="1600200">
            <a:lnSpc>
              <a:spcPct val="90000"/>
            </a:lnSpc>
            <a:spcBef>
              <a:spcPct val="0"/>
            </a:spcBef>
            <a:spcAft>
              <a:spcPct val="35000"/>
            </a:spcAft>
          </a:pPr>
          <a:r>
            <a:rPr lang="es-ES" sz="3600" kern="1200" dirty="0" err="1" smtClean="0"/>
            <a:t>Phase</a:t>
          </a:r>
          <a:r>
            <a:rPr lang="es-ES" sz="3600" kern="1200" dirty="0" smtClean="0"/>
            <a:t> III</a:t>
          </a:r>
          <a:endParaRPr lang="es-ES" sz="3600" kern="1200" dirty="0"/>
        </a:p>
      </dsp:txBody>
      <dsp:txXfrm>
        <a:off x="3334185" y="0"/>
        <a:ext cx="4544993" cy="10001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F89EF-C458-409B-A5B8-D13C27D7BD9F}">
      <dsp:nvSpPr>
        <dsp:cNvPr id="0" name=""/>
        <dsp:cNvSpPr/>
      </dsp:nvSpPr>
      <dsp:spPr>
        <a:xfrm>
          <a:off x="810479" y="195763"/>
          <a:ext cx="3833622" cy="133136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212C6B-D592-4C7A-AEC8-147356894FBE}">
      <dsp:nvSpPr>
        <dsp:cNvPr id="0" name=""/>
        <dsp:cNvSpPr/>
      </dsp:nvSpPr>
      <dsp:spPr>
        <a:xfrm>
          <a:off x="2590800" y="3352801"/>
          <a:ext cx="742950" cy="475487"/>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2019E1-66BC-4846-BAE0-8C71446DF8B7}">
      <dsp:nvSpPr>
        <dsp:cNvPr id="0" name=""/>
        <dsp:cNvSpPr/>
      </dsp:nvSpPr>
      <dsp:spPr>
        <a:xfrm>
          <a:off x="380984" y="3909059"/>
          <a:ext cx="5230344" cy="89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114000"/>
            </a:lnSpc>
            <a:spcBef>
              <a:spcPct val="0"/>
            </a:spcBef>
            <a:spcAft>
              <a:spcPts val="0"/>
            </a:spcAft>
          </a:pPr>
          <a:r>
            <a:rPr lang="en-US" sz="2400" b="1" kern="1200" dirty="0" smtClean="0">
              <a:solidFill>
                <a:schemeClr val="tx1">
                  <a:lumMod val="65000"/>
                  <a:lumOff val="35000"/>
                </a:schemeClr>
              </a:solidFill>
              <a:latin typeface="+mn-lt"/>
              <a:cs typeface="Arial" panose="020B0604020202020204" pitchFamily="34" charset="0"/>
            </a:rPr>
            <a:t>Avg 80 Samples/Week - by Week 8 </a:t>
          </a:r>
        </a:p>
        <a:p>
          <a:pPr lvl="0" algn="ctr" defTabSz="1066800">
            <a:lnSpc>
              <a:spcPct val="114000"/>
            </a:lnSpc>
            <a:spcBef>
              <a:spcPct val="0"/>
            </a:spcBef>
            <a:spcAft>
              <a:spcPts val="0"/>
            </a:spcAft>
          </a:pPr>
          <a:r>
            <a:rPr lang="en-US" sz="2400" b="1" kern="1200" dirty="0" smtClean="0">
              <a:solidFill>
                <a:schemeClr val="tx1">
                  <a:lumMod val="65000"/>
                  <a:lumOff val="35000"/>
                </a:schemeClr>
              </a:solidFill>
              <a:latin typeface="+mn-lt"/>
              <a:cs typeface="Arial" panose="020B0604020202020204" pitchFamily="34" charset="0"/>
            </a:rPr>
            <a:t>Bottleneck</a:t>
          </a:r>
        </a:p>
        <a:p>
          <a:pPr lvl="0" algn="ctr" defTabSz="1066800">
            <a:lnSpc>
              <a:spcPct val="114000"/>
            </a:lnSpc>
            <a:spcBef>
              <a:spcPct val="0"/>
            </a:spcBef>
            <a:spcAft>
              <a:spcPts val="0"/>
            </a:spcAft>
          </a:pPr>
          <a:r>
            <a:rPr lang="en-US" sz="2400" b="1" kern="1200" dirty="0" smtClean="0">
              <a:solidFill>
                <a:schemeClr val="tx1">
                  <a:lumMod val="65000"/>
                  <a:lumOff val="35000"/>
                </a:schemeClr>
              </a:solidFill>
              <a:latin typeface="+mn-lt"/>
              <a:cs typeface="Arial" panose="020B0604020202020204" pitchFamily="34" charset="0"/>
            </a:rPr>
            <a:t>Turn-around Times &gt; 14 Days</a:t>
          </a:r>
          <a:endParaRPr lang="en-US" sz="2400" b="1" kern="1200" dirty="0">
            <a:solidFill>
              <a:schemeClr val="tx1">
                <a:lumMod val="65000"/>
                <a:lumOff val="35000"/>
              </a:schemeClr>
            </a:solidFill>
            <a:latin typeface="+mn-lt"/>
            <a:cs typeface="Arial" panose="020B0604020202020204" pitchFamily="34" charset="0"/>
          </a:endParaRPr>
        </a:p>
      </dsp:txBody>
      <dsp:txXfrm>
        <a:off x="380984" y="3909059"/>
        <a:ext cx="5230344" cy="891540"/>
      </dsp:txXfrm>
    </dsp:sp>
    <dsp:sp modelId="{9E92AA7C-A013-405D-9B7E-9A77781A25CF}">
      <dsp:nvSpPr>
        <dsp:cNvPr id="0" name=""/>
        <dsp:cNvSpPr/>
      </dsp:nvSpPr>
      <dsp:spPr>
        <a:xfrm>
          <a:off x="2408758" y="1671520"/>
          <a:ext cx="1337310" cy="133731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1 Tumor Sample/ Sequencing Chip</a:t>
          </a:r>
          <a:endParaRPr lang="en-US" sz="1200" b="1" kern="1200" dirty="0"/>
        </a:p>
      </dsp:txBody>
      <dsp:txXfrm>
        <a:off x="2604603" y="1867365"/>
        <a:ext cx="945620" cy="945620"/>
      </dsp:txXfrm>
    </dsp:sp>
    <dsp:sp modelId="{8663A172-9189-45FD-ABA1-A6271E3E0856}">
      <dsp:nvSpPr>
        <dsp:cNvPr id="0" name=""/>
        <dsp:cNvSpPr/>
      </dsp:nvSpPr>
      <dsp:spPr>
        <a:xfrm>
          <a:off x="1485899" y="646937"/>
          <a:ext cx="1337310" cy="133731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Lack of  Automated Extractors</a:t>
          </a:r>
          <a:endParaRPr lang="en-US" sz="1400" b="1" kern="1200" dirty="0"/>
        </a:p>
      </dsp:txBody>
      <dsp:txXfrm>
        <a:off x="1681744" y="842782"/>
        <a:ext cx="945620" cy="945620"/>
      </dsp:txXfrm>
    </dsp:sp>
    <dsp:sp modelId="{715C87EF-E177-4ED9-B769-2881909EF462}">
      <dsp:nvSpPr>
        <dsp:cNvPr id="0" name=""/>
        <dsp:cNvSpPr/>
      </dsp:nvSpPr>
      <dsp:spPr>
        <a:xfrm>
          <a:off x="2852927" y="323605"/>
          <a:ext cx="1337310" cy="133731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Staffed for  4 Patient Cases/Day; Received &gt; 20 Cases/Day </a:t>
          </a:r>
          <a:endParaRPr lang="en-US" sz="1200" b="1" kern="1200" dirty="0"/>
        </a:p>
      </dsp:txBody>
      <dsp:txXfrm>
        <a:off x="3048772" y="519450"/>
        <a:ext cx="945620" cy="945620"/>
      </dsp:txXfrm>
    </dsp:sp>
    <dsp:sp modelId="{9CD2CB46-50C8-46B9-B251-F9BF1E0651A7}">
      <dsp:nvSpPr>
        <dsp:cNvPr id="0" name=""/>
        <dsp:cNvSpPr/>
      </dsp:nvSpPr>
      <dsp:spPr>
        <a:xfrm>
          <a:off x="838202" y="76209"/>
          <a:ext cx="4160520" cy="3328416"/>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7EBCF9-2B27-44F5-9F91-7E21C6BD94C4}" type="datetimeFigureOut">
              <a:rPr lang="it-IT" smtClean="0"/>
              <a:pPr/>
              <a:t>07/12/2016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EA77EA-DB86-4F18-B7EB-4515550BB4DA}" type="slidenum">
              <a:rPr lang="it-IT" smtClean="0"/>
              <a:pPr/>
              <a:t>‹N›</a:t>
            </a:fld>
            <a:endParaRPr lang="it-IT"/>
          </a:p>
        </p:txBody>
      </p:sp>
    </p:spTree>
    <p:extLst>
      <p:ext uri="{BB962C8B-B14F-4D97-AF65-F5344CB8AC3E}">
        <p14:creationId xmlns:p14="http://schemas.microsoft.com/office/powerpoint/2010/main" val="2218012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a presentation of </a:t>
            </a:r>
            <a:r>
              <a:rPr lang="en-US" sz="1200" kern="1200" dirty="0" smtClean="0">
                <a:solidFill>
                  <a:schemeClr val="tx1"/>
                </a:solidFill>
                <a:effectLst/>
                <a:latin typeface="+mn-lt"/>
                <a:ea typeface="+mn-ea"/>
                <a:cs typeface="+mn-cs"/>
              </a:rPr>
              <a:t>the first interim analysis of the NCI-MATCH trial, a phase two precision medicine trial that seeks to determine whether matching certain drugs or drug combinations in adults whose tumors have specific gene abnormalities will effectively treat their cancer, regardless of their cancer type. This trial was co-developed by the ECOG-ACRIN Cancer Research Group and the National Cancer Institute, and its broad leadership spans all of the cooperative groups of the NCI National Clinical Trials</a:t>
            </a:r>
            <a:r>
              <a:rPr lang="en-US" sz="1200" kern="1200" baseline="0" dirty="0" smtClean="0">
                <a:solidFill>
                  <a:schemeClr val="tx1"/>
                </a:solidFill>
                <a:effectLst/>
                <a:latin typeface="+mn-lt"/>
                <a:ea typeface="+mn-ea"/>
                <a:cs typeface="+mn-cs"/>
              </a:rPr>
              <a:t> Network</a:t>
            </a:r>
            <a:r>
              <a:rPr lang="en-US" sz="1200" kern="1200" dirty="0" smtClean="0">
                <a:solidFill>
                  <a:schemeClr val="tx1"/>
                </a:solidFill>
                <a:effectLst/>
                <a:latin typeface="+mn-lt"/>
                <a:ea typeface="+mn-ea"/>
                <a:cs typeface="+mn-cs"/>
              </a:rPr>
              <a:t>, as shown here. </a:t>
            </a:r>
            <a:r>
              <a:rPr lang="en-US" sz="1200" i="0" kern="1200" dirty="0" smtClean="0">
                <a:solidFill>
                  <a:srgbClr val="FF0000"/>
                </a:solidFill>
                <a:effectLst/>
                <a:latin typeface="+mn-lt"/>
                <a:ea typeface="+mn-ea"/>
                <a:cs typeface="+mn-cs"/>
              </a:rPr>
              <a:t>T</a:t>
            </a:r>
            <a:r>
              <a:rPr lang="en-US" sz="1200" i="0" kern="1200" baseline="0" dirty="0" smtClean="0">
                <a:solidFill>
                  <a:srgbClr val="FF0000"/>
                </a:solidFill>
                <a:effectLst/>
                <a:latin typeface="+mn-lt"/>
                <a:ea typeface="+mn-ea"/>
                <a:cs typeface="+mn-cs"/>
              </a:rPr>
              <a:t>his interim analysis was presented at the annual meeting of the American Association for Cancer Research in New Orleans, Louisiana, in April 2016. Dr. Barbara Conley presented a poster and Dr. Peter O’Dwyer spoke as an invited guests at a special session on precision medicine. Their two presentations are combined here in the slides that you are about to view.</a:t>
            </a:r>
            <a:endParaRPr lang="en-US" sz="1200" i="0" kern="1200" dirty="0" smtClean="0">
              <a:solidFill>
                <a:srgbClr val="FF0000"/>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AF6DF7-3A18-415B-ABDB-525D75E211A1}" type="slidenum">
              <a:rPr lang="en-US" smtClean="0"/>
              <a:pPr/>
              <a:t>31</a:t>
            </a:fld>
            <a:endParaRPr lang="en-US" dirty="0"/>
          </a:p>
        </p:txBody>
      </p:sp>
    </p:spTree>
    <p:extLst>
      <p:ext uri="{BB962C8B-B14F-4D97-AF65-F5344CB8AC3E}">
        <p14:creationId xmlns:p14="http://schemas.microsoft.com/office/powerpoint/2010/main" val="141354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here we see the actual arms to which the patients were accrued. You see that for about</a:t>
            </a:r>
            <a:r>
              <a:rPr lang="en-US" sz="1200" kern="1200" baseline="0" dirty="0" smtClean="0">
                <a:solidFill>
                  <a:schemeClr val="tx1"/>
                </a:solidFill>
                <a:effectLst/>
                <a:latin typeface="+mn-lt"/>
                <a:ea typeface="+mn-ea"/>
                <a:cs typeface="+mn-cs"/>
              </a:rPr>
              <a:t> half </a:t>
            </a:r>
            <a:r>
              <a:rPr lang="en-US" sz="1200" kern="1200" dirty="0" smtClean="0">
                <a:solidFill>
                  <a:schemeClr val="tx1"/>
                </a:solidFill>
                <a:effectLst/>
                <a:latin typeface="+mn-lt"/>
                <a:ea typeface="+mn-ea"/>
                <a:cs typeface="+mn-cs"/>
              </a:rPr>
              <a:t>of the 33 patients who were assigned to a treatment, several factors led to them not being able to enroll on </a:t>
            </a:r>
            <a:r>
              <a:rPr lang="en-US" sz="1200" kern="1200" baseline="0" dirty="0" smtClean="0">
                <a:solidFill>
                  <a:schemeClr val="tx1"/>
                </a:solidFill>
                <a:effectLst/>
                <a:latin typeface="+mn-lt"/>
                <a:ea typeface="+mn-ea"/>
                <a:cs typeface="+mn-cs"/>
              </a:rPr>
              <a:t>a </a:t>
            </a:r>
            <a:r>
              <a:rPr lang="en-US" sz="1200" kern="1200" dirty="0" smtClean="0">
                <a:solidFill>
                  <a:schemeClr val="tx1"/>
                </a:solidFill>
                <a:effectLst/>
                <a:latin typeface="+mn-lt"/>
                <a:ea typeface="+mn-ea"/>
                <a:cs typeface="+mn-cs"/>
              </a:rPr>
              <a:t>treatment arm. For</a:t>
            </a:r>
            <a:r>
              <a:rPr lang="en-US" sz="1200" kern="1200" baseline="0" dirty="0" smtClean="0">
                <a:solidFill>
                  <a:schemeClr val="tx1"/>
                </a:solidFill>
                <a:effectLst/>
                <a:latin typeface="+mn-lt"/>
                <a:ea typeface="+mn-ea"/>
                <a:cs typeface="+mn-cs"/>
              </a:rPr>
              <a:t> ten patients, eligibility was the issue. Seven patients</a:t>
            </a:r>
            <a:r>
              <a:rPr lang="en-US" sz="1200" kern="1200" dirty="0" smtClean="0">
                <a:solidFill>
                  <a:schemeClr val="tx1"/>
                </a:solidFill>
                <a:effectLst/>
                <a:latin typeface="+mn-lt"/>
                <a:ea typeface="+mn-ea"/>
                <a:cs typeface="+mn-cs"/>
              </a:rPr>
              <a:t> either</a:t>
            </a:r>
            <a:r>
              <a:rPr lang="en-US" sz="1200" kern="1200" baseline="0" dirty="0" smtClean="0">
                <a:solidFill>
                  <a:schemeClr val="tx1"/>
                </a:solidFill>
                <a:effectLst/>
                <a:latin typeface="+mn-lt"/>
                <a:ea typeface="+mn-ea"/>
                <a:cs typeface="+mn-cs"/>
              </a:rPr>
              <a:t> started other treatment, experienced disease progression, or died. We</a:t>
            </a:r>
            <a:r>
              <a:rPr lang="en-US" sz="1200" kern="1200" dirty="0" smtClean="0">
                <a:solidFill>
                  <a:schemeClr val="tx1"/>
                </a:solidFill>
                <a:effectLst/>
                <a:latin typeface="+mn-lt"/>
                <a:ea typeface="+mn-ea"/>
                <a:cs typeface="+mn-cs"/>
              </a:rPr>
              <a:t> will be addressing this issue with renewed outreach and education about the importance</a:t>
            </a:r>
            <a:r>
              <a:rPr lang="en-US" sz="1200" kern="1200" baseline="0" dirty="0" smtClean="0">
                <a:solidFill>
                  <a:schemeClr val="tx1"/>
                </a:solidFill>
                <a:effectLst/>
                <a:latin typeface="+mn-lt"/>
                <a:ea typeface="+mn-ea"/>
                <a:cs typeface="+mn-cs"/>
              </a:rPr>
              <a:t> of following the eligibility criteria in the selection of patients. These include having a good ECOG performance status of zero or one and adequate organ function. It is important to select patients who will be able to withstand being off treatment for a month or more</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28AF6DF7-3A18-415B-ABDB-525D75E211A1}" type="slidenum">
              <a:rPr lang="en-US" smtClean="0"/>
              <a:pPr/>
              <a:t>32</a:t>
            </a:fld>
            <a:endParaRPr lang="en-US" dirty="0"/>
          </a:p>
        </p:txBody>
      </p:sp>
    </p:spTree>
    <p:extLst>
      <p:ext uri="{BB962C8B-B14F-4D97-AF65-F5344CB8AC3E}">
        <p14:creationId xmlns:p14="http://schemas.microsoft.com/office/powerpoint/2010/main" val="1644461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trial will be expanding to 24 arms in late May 2016. Here are the molecular</a:t>
            </a:r>
            <a:r>
              <a:rPr lang="en-US" baseline="0" dirty="0" smtClean="0"/>
              <a:t> targets for each arm along with the drug or drug combination being studied. The asterisks on this slide indicate seven arms that are currently undergoing regulatory review. The other arms are fully approved. </a:t>
            </a:r>
            <a:endParaRPr lang="en-US" dirty="0"/>
          </a:p>
        </p:txBody>
      </p:sp>
      <p:sp>
        <p:nvSpPr>
          <p:cNvPr id="4" name="Slide Number Placeholder 3"/>
          <p:cNvSpPr>
            <a:spLocks noGrp="1"/>
          </p:cNvSpPr>
          <p:nvPr>
            <p:ph type="sldNum" sz="quarter" idx="10"/>
          </p:nvPr>
        </p:nvSpPr>
        <p:spPr/>
        <p:txBody>
          <a:bodyPr/>
          <a:lstStyle/>
          <a:p>
            <a:fld id="{28AF6DF7-3A18-415B-ABDB-525D75E211A1}" type="slidenum">
              <a:rPr lang="en-US" smtClean="0"/>
              <a:pPr/>
              <a:t>33</a:t>
            </a:fld>
            <a:endParaRPr lang="en-US" dirty="0"/>
          </a:p>
        </p:txBody>
      </p:sp>
    </p:spTree>
    <p:extLst>
      <p:ext uri="{BB962C8B-B14F-4D97-AF65-F5344CB8AC3E}">
        <p14:creationId xmlns:p14="http://schemas.microsoft.com/office/powerpoint/2010/main" val="1814393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Here you see an illustration of the bottleneck that occurred in the laboratories because of the rapid accrual. </a:t>
            </a:r>
            <a:endParaRPr lang="en-US" dirty="0"/>
          </a:p>
        </p:txBody>
      </p:sp>
      <p:sp>
        <p:nvSpPr>
          <p:cNvPr id="4" name="Slide Number Placeholder 3"/>
          <p:cNvSpPr>
            <a:spLocks noGrp="1"/>
          </p:cNvSpPr>
          <p:nvPr>
            <p:ph type="sldNum" sz="quarter" idx="10"/>
          </p:nvPr>
        </p:nvSpPr>
        <p:spPr/>
        <p:txBody>
          <a:bodyPr/>
          <a:lstStyle/>
          <a:p>
            <a:fld id="{28AF6DF7-3A18-415B-ABDB-525D75E211A1}" type="slidenum">
              <a:rPr lang="en-US" smtClean="0"/>
              <a:pPr/>
              <a:t>34</a:t>
            </a:fld>
            <a:endParaRPr lang="en-US" dirty="0"/>
          </a:p>
        </p:txBody>
      </p:sp>
    </p:spTree>
    <p:extLst>
      <p:ext uri="{BB962C8B-B14F-4D97-AF65-F5344CB8AC3E}">
        <p14:creationId xmlns:p14="http://schemas.microsoft.com/office/powerpoint/2010/main" val="352402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conclusions from this interim analysis therefore are as</a:t>
            </a:r>
            <a:r>
              <a:rPr lang="en-US" sz="1200" kern="1200" baseline="0" dirty="0" smtClean="0">
                <a:solidFill>
                  <a:schemeClr val="tx1"/>
                </a:solidFill>
                <a:effectLst/>
                <a:latin typeface="+mn-lt"/>
                <a:ea typeface="+mn-ea"/>
                <a:cs typeface="+mn-cs"/>
              </a:rPr>
              <a:t> follows: (read verbatim).</a:t>
            </a:r>
            <a:endParaRPr lang="en-US" sz="1200" kern="1200" dirty="0" smtClean="0">
              <a:solidFill>
                <a:schemeClr val="tx1"/>
              </a:solidFill>
              <a:effectLst/>
              <a:latin typeface="+mn-lt"/>
              <a:ea typeface="+mn-ea"/>
              <a:cs typeface="+mn-cs"/>
            </a:endParaRPr>
          </a:p>
          <a:p>
            <a:endParaRPr lang="en-US" sz="1000" dirty="0"/>
          </a:p>
        </p:txBody>
      </p:sp>
      <p:sp>
        <p:nvSpPr>
          <p:cNvPr id="4" name="Slide Number Placeholder 3"/>
          <p:cNvSpPr>
            <a:spLocks noGrp="1"/>
          </p:cNvSpPr>
          <p:nvPr>
            <p:ph type="sldNum" sz="quarter" idx="10"/>
          </p:nvPr>
        </p:nvSpPr>
        <p:spPr/>
        <p:txBody>
          <a:bodyPr/>
          <a:lstStyle/>
          <a:p>
            <a:fld id="{28AF6DF7-3A18-415B-ABDB-525D75E211A1}" type="slidenum">
              <a:rPr lang="en-US" smtClean="0"/>
              <a:pPr/>
              <a:t>35</a:t>
            </a:fld>
            <a:endParaRPr lang="en-US" dirty="0"/>
          </a:p>
        </p:txBody>
      </p:sp>
    </p:spTree>
    <p:extLst>
      <p:ext uri="{BB962C8B-B14F-4D97-AF65-F5344CB8AC3E}">
        <p14:creationId xmlns:p14="http://schemas.microsoft.com/office/powerpoint/2010/main" val="205917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D5B7457-F418-400B-B021-84513778B901}" type="datetimeFigureOut">
              <a:rPr lang="it-IT" smtClean="0"/>
              <a:pPr/>
              <a:t>07/12/2016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C88142C-E54D-4A3F-95ED-EC13A2D04AB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D5B7457-F418-400B-B021-84513778B901}" type="datetimeFigureOut">
              <a:rPr lang="it-IT" smtClean="0"/>
              <a:pPr/>
              <a:t>07/12/2016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C88142C-E54D-4A3F-95ED-EC13A2D04AB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D5B7457-F418-400B-B021-84513778B901}" type="datetimeFigureOut">
              <a:rPr lang="it-IT" smtClean="0"/>
              <a:pPr/>
              <a:t>07/12/2016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C88142C-E54D-4A3F-95ED-EC13A2D04AB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D5B7457-F418-400B-B021-84513778B901}" type="datetimeFigureOut">
              <a:rPr lang="it-IT" smtClean="0"/>
              <a:pPr/>
              <a:t>07/12/2016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C88142C-E54D-4A3F-95ED-EC13A2D04AB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D5B7457-F418-400B-B021-84513778B901}" type="datetimeFigureOut">
              <a:rPr lang="it-IT" smtClean="0"/>
              <a:pPr/>
              <a:t>07/12/2016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C88142C-E54D-4A3F-95ED-EC13A2D04AB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D5B7457-F418-400B-B021-84513778B901}" type="datetimeFigureOut">
              <a:rPr lang="it-IT" smtClean="0"/>
              <a:pPr/>
              <a:t>07/12/2016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C88142C-E54D-4A3F-95ED-EC13A2D04AB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D5B7457-F418-400B-B021-84513778B901}" type="datetimeFigureOut">
              <a:rPr lang="it-IT" smtClean="0"/>
              <a:pPr/>
              <a:t>07/12/2016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C88142C-E54D-4A3F-95ED-EC13A2D04AB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D5B7457-F418-400B-B021-84513778B901}" type="datetimeFigureOut">
              <a:rPr lang="it-IT" smtClean="0"/>
              <a:pPr/>
              <a:t>07/12/2016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C88142C-E54D-4A3F-95ED-EC13A2D04AB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D5B7457-F418-400B-B021-84513778B901}" type="datetimeFigureOut">
              <a:rPr lang="it-IT" smtClean="0"/>
              <a:pPr/>
              <a:t>07/12/2016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C88142C-E54D-4A3F-95ED-EC13A2D04AB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D5B7457-F418-400B-B021-84513778B901}" type="datetimeFigureOut">
              <a:rPr lang="it-IT" smtClean="0"/>
              <a:pPr/>
              <a:t>07/12/2016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C88142C-E54D-4A3F-95ED-EC13A2D04AB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D5B7457-F418-400B-B021-84513778B901}" type="datetimeFigureOut">
              <a:rPr lang="it-IT" smtClean="0"/>
              <a:pPr/>
              <a:t>07/12/2016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C88142C-E54D-4A3F-95ED-EC13A2D04AB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B7457-F418-400B-B021-84513778B901}" type="datetimeFigureOut">
              <a:rPr lang="it-IT" smtClean="0"/>
              <a:pPr/>
              <a:t>07/12/2016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8142C-E54D-4A3F-95ED-EC13A2D04AB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p:cNvPicPr>
            <a:picLocks noChangeAspect="1" noChangeArrowheads="1"/>
          </p:cNvPicPr>
          <p:nvPr/>
        </p:nvPicPr>
        <p:blipFill>
          <a:blip r:embed="rId2"/>
          <a:srcRect/>
          <a:stretch>
            <a:fillRect/>
          </a:stretch>
        </p:blipFill>
        <p:spPr bwMode="auto">
          <a:xfrm>
            <a:off x="0" y="500042"/>
            <a:ext cx="4300298" cy="5643578"/>
          </a:xfrm>
          <a:prstGeom prst="rect">
            <a:avLst/>
          </a:prstGeom>
          <a:noFill/>
          <a:ln w="9525">
            <a:noFill/>
            <a:miter lim="800000"/>
            <a:headEnd/>
            <a:tailEnd/>
          </a:ln>
          <a:effectLst/>
        </p:spPr>
      </p:pic>
      <p:sp>
        <p:nvSpPr>
          <p:cNvPr id="2" name="Rettangolo 1"/>
          <p:cNvSpPr/>
          <p:nvPr/>
        </p:nvSpPr>
        <p:spPr>
          <a:xfrm>
            <a:off x="3929058" y="928670"/>
            <a:ext cx="5214942" cy="1384995"/>
          </a:xfrm>
          <a:prstGeom prst="rect">
            <a:avLst/>
          </a:prstGeom>
        </p:spPr>
        <p:txBody>
          <a:bodyPr wrap="square">
            <a:spAutoFit/>
          </a:bodyPr>
          <a:lstStyle/>
          <a:p>
            <a:r>
              <a:rPr lang="it-IT" sz="2800" b="1" dirty="0" smtClean="0"/>
              <a:t>Esiste </a:t>
            </a:r>
            <a:r>
              <a:rPr lang="it-IT" sz="2800" b="1" dirty="0"/>
              <a:t>uno standard nella terapia medica della malattia avanzata? </a:t>
            </a:r>
            <a:endParaRPr lang="it-IT" sz="2800" b="1" dirty="0" smtClean="0"/>
          </a:p>
          <a:p>
            <a:r>
              <a:rPr lang="it-IT" sz="2800" dirty="0" smtClean="0"/>
              <a:t>Clara </a:t>
            </a:r>
            <a:r>
              <a:rPr lang="it-IT" sz="2800" dirty="0" err="1" smtClean="0"/>
              <a:t>Natoli</a:t>
            </a:r>
            <a:r>
              <a:rPr lang="it-IT" sz="2800" dirty="0" smtClean="0"/>
              <a:t>, Chieti</a:t>
            </a:r>
            <a:endParaRPr lang="it-IT"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3071802" y="0"/>
            <a:ext cx="3071834" cy="2357454"/>
            <a:chOff x="3428992" y="0"/>
            <a:chExt cx="2247900" cy="1757349"/>
          </a:xfrm>
        </p:grpSpPr>
        <p:pic>
          <p:nvPicPr>
            <p:cNvPr id="104450" name="Picture 2"/>
            <p:cNvPicPr>
              <a:picLocks noChangeAspect="1" noChangeArrowheads="1"/>
            </p:cNvPicPr>
            <p:nvPr/>
          </p:nvPicPr>
          <p:blipFill>
            <a:blip r:embed="rId2"/>
            <a:srcRect/>
            <a:stretch>
              <a:fillRect/>
            </a:stretch>
          </p:blipFill>
          <p:spPr bwMode="auto">
            <a:xfrm>
              <a:off x="3571868" y="0"/>
              <a:ext cx="1895475" cy="523875"/>
            </a:xfrm>
            <a:prstGeom prst="rect">
              <a:avLst/>
            </a:prstGeom>
            <a:noFill/>
            <a:ln w="9525">
              <a:noFill/>
              <a:miter lim="800000"/>
              <a:headEnd/>
              <a:tailEnd/>
            </a:ln>
            <a:effectLst/>
          </p:spPr>
        </p:pic>
        <p:pic>
          <p:nvPicPr>
            <p:cNvPr id="104451" name="Picture 3"/>
            <p:cNvPicPr>
              <a:picLocks noChangeAspect="1" noChangeArrowheads="1"/>
            </p:cNvPicPr>
            <p:nvPr/>
          </p:nvPicPr>
          <p:blipFill>
            <a:blip r:embed="rId3"/>
            <a:srcRect/>
            <a:stretch>
              <a:fillRect/>
            </a:stretch>
          </p:blipFill>
          <p:spPr bwMode="auto">
            <a:xfrm>
              <a:off x="3428992" y="500042"/>
              <a:ext cx="2247900" cy="923925"/>
            </a:xfrm>
            <a:prstGeom prst="rect">
              <a:avLst/>
            </a:prstGeom>
            <a:noFill/>
            <a:ln w="9525">
              <a:noFill/>
              <a:miter lim="800000"/>
              <a:headEnd/>
              <a:tailEnd/>
            </a:ln>
            <a:effectLst/>
          </p:spPr>
        </p:pic>
        <p:pic>
          <p:nvPicPr>
            <p:cNvPr id="104452" name="Picture 4"/>
            <p:cNvPicPr>
              <a:picLocks noChangeAspect="1" noChangeArrowheads="1"/>
            </p:cNvPicPr>
            <p:nvPr/>
          </p:nvPicPr>
          <p:blipFill>
            <a:blip r:embed="rId4"/>
            <a:srcRect/>
            <a:stretch>
              <a:fillRect/>
            </a:stretch>
          </p:blipFill>
          <p:spPr bwMode="auto">
            <a:xfrm>
              <a:off x="4143372" y="1500174"/>
              <a:ext cx="866775" cy="257175"/>
            </a:xfrm>
            <a:prstGeom prst="rect">
              <a:avLst/>
            </a:prstGeom>
            <a:noFill/>
            <a:ln w="9525">
              <a:noFill/>
              <a:miter lim="800000"/>
              <a:headEnd/>
              <a:tailEnd/>
            </a:ln>
            <a:effectLst/>
          </p:spPr>
        </p:pic>
      </p:grpSp>
      <p:pic>
        <p:nvPicPr>
          <p:cNvPr id="6" name="Picture 2"/>
          <p:cNvPicPr>
            <a:picLocks noChangeAspect="1" noChangeArrowheads="1"/>
          </p:cNvPicPr>
          <p:nvPr/>
        </p:nvPicPr>
        <p:blipFill>
          <a:blip r:embed="rId5"/>
          <a:srcRect/>
          <a:stretch>
            <a:fillRect/>
          </a:stretch>
        </p:blipFill>
        <p:spPr bwMode="auto">
          <a:xfrm>
            <a:off x="0" y="2363964"/>
            <a:ext cx="9144000" cy="2739710"/>
          </a:xfrm>
          <a:prstGeom prst="rect">
            <a:avLst/>
          </a:prstGeom>
          <a:noFill/>
          <a:ln w="9525">
            <a:noFill/>
            <a:miter lim="800000"/>
            <a:headEnd/>
            <a:tailEnd/>
          </a:ln>
          <a:effectLst/>
        </p:spPr>
      </p:pic>
      <p:sp>
        <p:nvSpPr>
          <p:cNvPr id="7" name="Rettangolo 6"/>
          <p:cNvSpPr/>
          <p:nvPr/>
        </p:nvSpPr>
        <p:spPr>
          <a:xfrm>
            <a:off x="5500694" y="1928802"/>
            <a:ext cx="2500330" cy="369332"/>
          </a:xfrm>
          <a:prstGeom prst="rect">
            <a:avLst/>
          </a:prstGeom>
        </p:spPr>
        <p:txBody>
          <a:bodyPr wrap="square">
            <a:spAutoFit/>
          </a:bodyPr>
          <a:lstStyle/>
          <a:p>
            <a:r>
              <a:rPr lang="it-IT" i="1" dirty="0" smtClean="0"/>
              <a:t>“</a:t>
            </a:r>
            <a:r>
              <a:rPr lang="it-IT" dirty="0" smtClean="0"/>
              <a:t>disegno di legge Gelli</a:t>
            </a:r>
            <a:r>
              <a:rPr lang="it-IT" i="1" dirty="0" smtClean="0"/>
              <a:t>”</a:t>
            </a:r>
            <a:endParaRPr lang="it-IT" i="1" dirty="0"/>
          </a:p>
        </p:txBody>
      </p:sp>
      <p:cxnSp>
        <p:nvCxnSpPr>
          <p:cNvPr id="9" name="Connettore 1 8"/>
          <p:cNvCxnSpPr/>
          <p:nvPr/>
        </p:nvCxnSpPr>
        <p:spPr>
          <a:xfrm>
            <a:off x="5714976" y="3523585"/>
            <a:ext cx="2928958"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285688" y="3809337"/>
            <a:ext cx="8286808"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285688" y="4023651"/>
            <a:ext cx="821537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285688" y="4309403"/>
            <a:ext cx="2714644"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ttangolo 1"/>
          <p:cNvSpPr/>
          <p:nvPr/>
        </p:nvSpPr>
        <p:spPr>
          <a:xfrm>
            <a:off x="571472" y="5214950"/>
            <a:ext cx="7462612" cy="830997"/>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pPr algn="ctr"/>
            <a:r>
              <a:rPr lang="it-IT" sz="2400" b="1" dirty="0" smtClean="0"/>
              <a:t>Responsabilità </a:t>
            </a:r>
            <a:r>
              <a:rPr lang="it-IT" sz="2400" b="1" dirty="0"/>
              <a:t>professionale del personale sanitario: </a:t>
            </a:r>
            <a:r>
              <a:rPr lang="it-IT" sz="2400" b="1" dirty="0" smtClean="0"/>
              <a:t>attualmente in votazione al Senato …</a:t>
            </a:r>
            <a:endParaRPr lang="it-IT"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00034" y="2071678"/>
            <a:ext cx="8215370" cy="3170099"/>
          </a:xfrm>
          <a:prstGeom prst="rect">
            <a:avLst/>
          </a:prstGeom>
        </p:spPr>
        <p:txBody>
          <a:bodyPr wrap="square">
            <a:spAutoFit/>
          </a:bodyPr>
          <a:lstStyle/>
          <a:p>
            <a:r>
              <a:rPr lang="it-IT" sz="2400" b="1" dirty="0" smtClean="0"/>
              <a:t>Finalità </a:t>
            </a:r>
          </a:p>
          <a:p>
            <a:endParaRPr lang="it-IT" sz="800" b="1" dirty="0" smtClean="0"/>
          </a:p>
          <a:p>
            <a:pPr>
              <a:buFont typeface="Wingdings" pitchFamily="2" charset="2"/>
              <a:buChar char="Ø"/>
            </a:pPr>
            <a:r>
              <a:rPr lang="it-IT" sz="2400" dirty="0" smtClean="0"/>
              <a:t> Migliorare e standardizzare “la pratica clinica” e insieme 	“strumento” di formazione </a:t>
            </a:r>
          </a:p>
          <a:p>
            <a:pPr>
              <a:buFont typeface="Wingdings" pitchFamily="2" charset="2"/>
              <a:buChar char="Ø"/>
            </a:pPr>
            <a:r>
              <a:rPr lang="it-IT" sz="2400" dirty="0" smtClean="0"/>
              <a:t> Offrire al paziente sull’intera territorio nazionale la possibilità 	della “migliore cura” </a:t>
            </a:r>
          </a:p>
          <a:p>
            <a:pPr>
              <a:buFont typeface="Wingdings" pitchFamily="2" charset="2"/>
              <a:buChar char="Ø"/>
            </a:pPr>
            <a:r>
              <a:rPr lang="it-IT" sz="2400" dirty="0" smtClean="0"/>
              <a:t> Garantire un riferimento basato sull’evidenza per le istituzioni 	nazionali e regionali, per gli organismi regolatori ed i 	“</a:t>
            </a:r>
            <a:r>
              <a:rPr lang="it-IT" sz="2400" dirty="0" err="1" smtClean="0"/>
              <a:t>payers</a:t>
            </a:r>
            <a:r>
              <a:rPr lang="it-IT" sz="2400" dirty="0" smtClean="0"/>
              <a:t>” </a:t>
            </a:r>
          </a:p>
        </p:txBody>
      </p:sp>
      <p:pic>
        <p:nvPicPr>
          <p:cNvPr id="93186" name="Picture 2"/>
          <p:cNvPicPr>
            <a:picLocks noChangeAspect="1" noChangeArrowheads="1"/>
          </p:cNvPicPr>
          <p:nvPr/>
        </p:nvPicPr>
        <p:blipFill>
          <a:blip r:embed="rId2"/>
          <a:srcRect/>
          <a:stretch>
            <a:fillRect/>
          </a:stretch>
        </p:blipFill>
        <p:spPr bwMode="auto">
          <a:xfrm>
            <a:off x="785786" y="642918"/>
            <a:ext cx="7743825" cy="1019175"/>
          </a:xfrm>
          <a:prstGeom prst="rect">
            <a:avLst/>
          </a:prstGeom>
          <a:noFill/>
          <a:ln w="9525">
            <a:noFill/>
            <a:miter lim="800000"/>
            <a:headEnd/>
            <a:tailEnd/>
          </a:ln>
          <a:effectLst/>
        </p:spPr>
      </p:pic>
      <p:sp>
        <p:nvSpPr>
          <p:cNvPr id="4" name="Rettangolo 3"/>
          <p:cNvSpPr/>
          <p:nvPr/>
        </p:nvSpPr>
        <p:spPr>
          <a:xfrm>
            <a:off x="1643042" y="5643578"/>
            <a:ext cx="6215106" cy="461665"/>
          </a:xfrm>
          <a:prstGeom prst="rect">
            <a:avLst/>
          </a:prstGeom>
          <a:solidFill>
            <a:srgbClr val="FFFF99"/>
          </a:solidFill>
          <a:scene3d>
            <a:camera prst="orthographicFront"/>
            <a:lightRig rig="threePt" dir="t"/>
          </a:scene3d>
          <a:sp3d>
            <a:bevelT w="114300" prst="artDeco"/>
          </a:sp3d>
        </p:spPr>
        <p:txBody>
          <a:bodyPr wrap="square">
            <a:spAutoFit/>
          </a:bodyPr>
          <a:lstStyle/>
          <a:p>
            <a:r>
              <a:rPr lang="it-IT" sz="2400" dirty="0" smtClean="0"/>
              <a:t>Metodologia standardizzata (fonti, SIGN, GRADE)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NCCN Guidelines</a:t>
            </a:r>
            <a:endParaRPr kumimoji="0" lang="en-US" sz="4400" b="1" i="0" u="none" strike="noStrike" kern="1200" cap="none" spc="0" normalizeH="0" baseline="0" noProof="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500034" y="1571612"/>
            <a:ext cx="8229600" cy="4525963"/>
          </a:xfrm>
          <a:prstGeom prst="rect">
            <a:avLst/>
          </a:prstGeom>
        </p:spPr>
        <p:txBody>
          <a:bodyPr/>
          <a:lstStyle/>
          <a:p>
            <a:pPr marL="342900" marR="0" lvl="0" indent="-342900" algn="l" defTabSz="914400" rtl="0" eaLnBrk="1" fontAlgn="auto" latinLnBrk="0" hangingPunct="1">
              <a:lnSpc>
                <a:spcPct val="70000"/>
              </a:lnSpc>
              <a:spcBef>
                <a:spcPct val="20000"/>
              </a:spcBef>
              <a:spcAft>
                <a:spcPts val="600"/>
              </a:spcAft>
              <a:buClr>
                <a:schemeClr val="tx2"/>
              </a:buClr>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Comprehensive across all stages, modalities and continuum of care</a:t>
            </a:r>
          </a:p>
          <a:p>
            <a:pPr marL="742950" marR="0" lvl="1" indent="-285750" algn="l" defTabSz="914400" rtl="0" eaLnBrk="1" fontAlgn="auto" latinLnBrk="0" hangingPunct="1">
              <a:lnSpc>
                <a:spcPct val="70000"/>
              </a:lnSpc>
              <a:spcBef>
                <a:spcPct val="20000"/>
              </a:spcBef>
              <a:spcAft>
                <a:spcPts val="600"/>
              </a:spcAft>
              <a:buClr>
                <a:schemeClr val="tx2"/>
              </a:buClr>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44 multidisciplinary expert panels</a:t>
            </a:r>
          </a:p>
          <a:p>
            <a:pPr marL="742950" marR="0" lvl="1" indent="-285750" algn="l" defTabSz="914400" rtl="0" eaLnBrk="1" fontAlgn="auto" latinLnBrk="0" hangingPunct="1">
              <a:lnSpc>
                <a:spcPct val="70000"/>
              </a:lnSpc>
              <a:spcBef>
                <a:spcPct val="20000"/>
              </a:spcBef>
              <a:spcAft>
                <a:spcPts val="600"/>
              </a:spcAft>
              <a:buClr>
                <a:schemeClr val="tx2"/>
              </a:buClr>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Cancer screening, diagnosis, treatment and supportive care </a:t>
            </a:r>
          </a:p>
          <a:p>
            <a:pPr marL="342900" marR="0" lvl="0" indent="-342900" algn="l" defTabSz="914400" rtl="0" eaLnBrk="1" fontAlgn="auto" latinLnBrk="0" hangingPunct="1">
              <a:lnSpc>
                <a:spcPct val="70000"/>
              </a:lnSpc>
              <a:spcBef>
                <a:spcPct val="20000"/>
              </a:spcBef>
              <a:spcAft>
                <a:spcPts val="600"/>
              </a:spcAft>
              <a:buClr>
                <a:schemeClr val="tx2"/>
              </a:buClr>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Updated at least annually and up to 4 times per year 	since 1995</a:t>
            </a:r>
          </a:p>
          <a:p>
            <a:pPr marL="342900" marR="0" lvl="0" indent="-342900" algn="l" defTabSz="914400" rtl="0" eaLnBrk="1" fontAlgn="auto" latinLnBrk="0" hangingPunct="1">
              <a:lnSpc>
                <a:spcPct val="70000"/>
              </a:lnSpc>
              <a:spcBef>
                <a:spcPct val="20000"/>
              </a:spcBef>
              <a:spcAft>
                <a:spcPts val="600"/>
              </a:spcAft>
              <a:buClr>
                <a:schemeClr val="tx2"/>
              </a:buClr>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Category of evidence and consensus designated for 	each recommendation</a:t>
            </a:r>
          </a:p>
          <a:p>
            <a:pPr marL="342900" marR="0" lvl="0" indent="-342900" algn="l" defTabSz="914400" rtl="0" eaLnBrk="1" fontAlgn="auto" latinLnBrk="0" hangingPunct="1">
              <a:lnSpc>
                <a:spcPct val="70000"/>
              </a:lnSpc>
              <a:spcBef>
                <a:spcPct val="20000"/>
              </a:spcBef>
              <a:spcAft>
                <a:spcPts val="600"/>
              </a:spcAft>
              <a:buClr>
                <a:schemeClr val="tx2"/>
              </a:buClr>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Transparent processes</a:t>
            </a:r>
          </a:p>
          <a:p>
            <a:pPr marL="342900" marR="0" lvl="0" indent="-342900" algn="l" defTabSz="914400" rtl="0" eaLnBrk="1" fontAlgn="auto" latinLnBrk="0" hangingPunct="1">
              <a:lnSpc>
                <a:spcPct val="70000"/>
              </a:lnSpc>
              <a:spcBef>
                <a:spcPct val="20000"/>
              </a:spcBef>
              <a:spcAft>
                <a:spcPts val="600"/>
              </a:spcAft>
              <a:buClr>
                <a:schemeClr val="tx2"/>
              </a:buClr>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Centerpiece of suite of tools to support quality 	oncology care</a:t>
            </a:r>
          </a:p>
          <a:p>
            <a:pPr marL="342900" marR="0" lvl="0" indent="-342900" algn="l" defTabSz="914400" rtl="0" eaLnBrk="1" fontAlgn="auto" latinLnBrk="0" hangingPunct="1">
              <a:lnSpc>
                <a:spcPct val="70000"/>
              </a:lnSpc>
              <a:spcBef>
                <a:spcPct val="20000"/>
              </a:spcBef>
              <a:spcAft>
                <a:spcPts val="600"/>
              </a:spcAft>
              <a:buClr>
                <a:schemeClr val="tx2"/>
              </a:buClr>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70000"/>
              </a:lnSpc>
              <a:spcBef>
                <a:spcPct val="20000"/>
              </a:spcBef>
              <a:spcAft>
                <a:spcPts val="600"/>
              </a:spcAft>
              <a:buClr>
                <a:schemeClr val="tx2"/>
              </a:buClr>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70000"/>
              </a:lnSpc>
              <a:spcBef>
                <a:spcPct val="20000"/>
              </a:spcBef>
              <a:spcAft>
                <a:spcPts val="600"/>
              </a:spcAft>
              <a:buClr>
                <a:schemeClr val="accent2"/>
              </a:buClr>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260648"/>
            <a:ext cx="8648700" cy="64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107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71604" y="1785926"/>
            <a:ext cx="6143668" cy="2554545"/>
          </a:xfrm>
          <a:prstGeom prst="rect">
            <a:avLst/>
          </a:prstGeom>
          <a:solidFill>
            <a:srgbClr val="FFFF99"/>
          </a:solidFill>
          <a:scene3d>
            <a:camera prst="orthographicFront"/>
            <a:lightRig rig="threePt" dir="t"/>
          </a:scene3d>
          <a:sp3d>
            <a:bevelT w="114300" prst="artDeco"/>
          </a:sp3d>
        </p:spPr>
        <p:txBody>
          <a:bodyPr wrap="square" rtlCol="0">
            <a:spAutoFit/>
          </a:bodyPr>
          <a:lstStyle/>
          <a:p>
            <a:pPr algn="just"/>
            <a:r>
              <a:rPr lang="it-IT" sz="4000" i="1" dirty="0" smtClean="0"/>
              <a:t>Just </a:t>
            </a:r>
            <a:r>
              <a:rPr lang="it-IT" sz="4000" i="1" dirty="0" err="1" smtClean="0"/>
              <a:t>an</a:t>
            </a:r>
            <a:r>
              <a:rPr lang="it-IT" sz="4000" i="1" dirty="0" smtClean="0"/>
              <a:t> </a:t>
            </a:r>
            <a:r>
              <a:rPr lang="it-IT" sz="4000" i="1" dirty="0" err="1" smtClean="0"/>
              <a:t>example</a:t>
            </a:r>
            <a:r>
              <a:rPr lang="it-IT" sz="4000" i="1" dirty="0" smtClean="0"/>
              <a:t> of standard </a:t>
            </a:r>
            <a:r>
              <a:rPr lang="it-IT" sz="4000" i="1" dirty="0" err="1" smtClean="0"/>
              <a:t>therapies</a:t>
            </a:r>
            <a:r>
              <a:rPr lang="it-IT" sz="4000" i="1" dirty="0" smtClean="0"/>
              <a:t> </a:t>
            </a:r>
            <a:r>
              <a:rPr lang="it-IT" sz="4000" i="1" dirty="0" err="1" smtClean="0"/>
              <a:t>for</a:t>
            </a:r>
            <a:r>
              <a:rPr lang="it-IT" sz="4000" i="1" dirty="0" smtClean="0"/>
              <a:t> MBC </a:t>
            </a:r>
            <a:r>
              <a:rPr lang="it-IT" sz="4000" i="1" dirty="0" err="1" smtClean="0"/>
              <a:t>according</a:t>
            </a:r>
            <a:r>
              <a:rPr lang="it-IT" sz="4000" i="1" dirty="0" smtClean="0"/>
              <a:t> </a:t>
            </a:r>
            <a:r>
              <a:rPr lang="it-IT" sz="4000" i="1" dirty="0" err="1" smtClean="0"/>
              <a:t>to</a:t>
            </a:r>
            <a:r>
              <a:rPr lang="it-IT" sz="4000" i="1" dirty="0" smtClean="0"/>
              <a:t> </a:t>
            </a:r>
            <a:r>
              <a:rPr lang="it-IT" sz="4000" i="1" dirty="0" err="1" smtClean="0"/>
              <a:t>different</a:t>
            </a:r>
            <a:r>
              <a:rPr lang="it-IT" sz="4000" i="1" dirty="0" smtClean="0"/>
              <a:t> </a:t>
            </a:r>
            <a:r>
              <a:rPr lang="it-IT" sz="4000" i="1" dirty="0" err="1" smtClean="0"/>
              <a:t>clinical</a:t>
            </a:r>
            <a:r>
              <a:rPr lang="it-IT" sz="4000" i="1" dirty="0" smtClean="0"/>
              <a:t> </a:t>
            </a:r>
            <a:r>
              <a:rPr lang="it-IT" sz="4000" i="1" dirty="0" err="1" smtClean="0"/>
              <a:t>practice</a:t>
            </a:r>
            <a:r>
              <a:rPr lang="it-IT" sz="4000" i="1" dirty="0" smtClean="0"/>
              <a:t> </a:t>
            </a:r>
            <a:r>
              <a:rPr lang="it-IT" sz="4000" i="1" dirty="0" err="1" smtClean="0"/>
              <a:t>guideline</a:t>
            </a:r>
            <a:endParaRPr lang="it-IT" sz="4000" i="1" dirty="0"/>
          </a:p>
        </p:txBody>
      </p:sp>
    </p:spTree>
    <p:extLst>
      <p:ext uri="{BB962C8B-B14F-4D97-AF65-F5344CB8AC3E}">
        <p14:creationId xmlns:p14="http://schemas.microsoft.com/office/powerpoint/2010/main" val="2707084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357166"/>
            <a:ext cx="9144001" cy="4267882"/>
          </a:xfrm>
          <a:prstGeom prst="rect">
            <a:avLst/>
          </a:prstGeom>
          <a:noFill/>
          <a:ln w="9525">
            <a:noFill/>
            <a:miter lim="800000"/>
            <a:headEnd/>
            <a:tailEnd/>
          </a:ln>
        </p:spPr>
      </p:pic>
      <p:pic>
        <p:nvPicPr>
          <p:cNvPr id="3" name="Picture 4"/>
          <p:cNvPicPr>
            <a:picLocks noChangeAspect="1" noChangeArrowheads="1"/>
          </p:cNvPicPr>
          <p:nvPr/>
        </p:nvPicPr>
        <p:blipFill>
          <a:blip r:embed="rId3" cstate="print"/>
          <a:srcRect/>
          <a:stretch>
            <a:fillRect/>
          </a:stretch>
        </p:blipFill>
        <p:spPr bwMode="auto">
          <a:xfrm>
            <a:off x="-1" y="0"/>
            <a:ext cx="2106573" cy="2060848"/>
          </a:xfrm>
          <a:prstGeom prst="rect">
            <a:avLst/>
          </a:prstGeom>
          <a:noFill/>
          <a:ln w="9525">
            <a:noFill/>
            <a:miter lim="800000"/>
            <a:headEnd/>
            <a:tailEnd/>
          </a:ln>
        </p:spPr>
      </p:pic>
      <p:cxnSp>
        <p:nvCxnSpPr>
          <p:cNvPr id="6" name="Connettore 1 5"/>
          <p:cNvCxnSpPr/>
          <p:nvPr/>
        </p:nvCxnSpPr>
        <p:spPr>
          <a:xfrm>
            <a:off x="4714876" y="1500174"/>
            <a:ext cx="17281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0" y="4500570"/>
            <a:ext cx="9144000" cy="1754326"/>
          </a:xfrm>
          <a:prstGeom prst="rect">
            <a:avLst/>
          </a:prstGeom>
        </p:spPr>
        <p:txBody>
          <a:bodyPr wrap="square">
            <a:spAutoFit/>
          </a:bodyPr>
          <a:lstStyle/>
          <a:p>
            <a:pPr algn="just"/>
            <a:r>
              <a:rPr lang="it-IT" b="1" dirty="0" smtClean="0"/>
              <a:t>Le pazienti con carcinoma mammario metastatico </a:t>
            </a:r>
            <a:r>
              <a:rPr lang="it-IT" b="1" dirty="0" err="1" smtClean="0"/>
              <a:t>ER+</a:t>
            </a:r>
            <a:r>
              <a:rPr lang="it-IT" b="1" dirty="0" smtClean="0"/>
              <a:t> e/o </a:t>
            </a:r>
            <a:r>
              <a:rPr lang="it-IT" b="1" dirty="0" err="1" smtClean="0"/>
              <a:t>PgR+</a:t>
            </a:r>
            <a:r>
              <a:rPr lang="it-IT" b="1" dirty="0" smtClean="0"/>
              <a:t> in </a:t>
            </a:r>
            <a:r>
              <a:rPr lang="it-IT" b="1" dirty="0" err="1" smtClean="0"/>
              <a:t>premenopausa</a:t>
            </a:r>
            <a:r>
              <a:rPr lang="it-IT" b="1" dirty="0" smtClean="0"/>
              <a:t>, candidate a terapia ormonale con </a:t>
            </a:r>
            <a:r>
              <a:rPr lang="it-IT" b="1" dirty="0" err="1" smtClean="0"/>
              <a:t>Tamoxifene</a:t>
            </a:r>
            <a:r>
              <a:rPr lang="it-IT" b="1" dirty="0" smtClean="0"/>
              <a:t>, dovrebbe essere presa in considerazione l’associazione </a:t>
            </a:r>
            <a:r>
              <a:rPr lang="it-IT" b="1" dirty="0" err="1" smtClean="0"/>
              <a:t>LHRH-analogo</a:t>
            </a:r>
            <a:r>
              <a:rPr lang="it-IT" b="1" dirty="0" smtClean="0"/>
              <a:t>. Nelle pazienti con carcinoma mammario metastatico </a:t>
            </a:r>
            <a:r>
              <a:rPr lang="it-IT" b="1" dirty="0" err="1" smtClean="0"/>
              <a:t>ER+</a:t>
            </a:r>
            <a:r>
              <a:rPr lang="it-IT" b="1" dirty="0" smtClean="0"/>
              <a:t> e/o </a:t>
            </a:r>
            <a:r>
              <a:rPr lang="it-IT" b="1" dirty="0" err="1" smtClean="0"/>
              <a:t>PgR+</a:t>
            </a:r>
            <a:r>
              <a:rPr lang="it-IT" b="1" dirty="0" smtClean="0"/>
              <a:t> in </a:t>
            </a:r>
            <a:r>
              <a:rPr lang="it-IT" b="1" dirty="0" err="1" smtClean="0"/>
              <a:t>premenopausa</a:t>
            </a:r>
            <a:r>
              <a:rPr lang="it-IT" b="1" dirty="0" smtClean="0"/>
              <a:t>, già trattate in adiuvante o in prima linea metastatica con </a:t>
            </a:r>
            <a:r>
              <a:rPr lang="it-IT" b="1" dirty="0" err="1" smtClean="0"/>
              <a:t>tamoxifene</a:t>
            </a:r>
            <a:r>
              <a:rPr lang="it-IT" b="1" dirty="0" smtClean="0"/>
              <a:t> associato o meno a </a:t>
            </a:r>
            <a:r>
              <a:rPr lang="it-IT" b="1" dirty="0" err="1" smtClean="0"/>
              <a:t>LHRH-analogo</a:t>
            </a:r>
            <a:r>
              <a:rPr lang="it-IT" b="1" dirty="0" smtClean="0"/>
              <a:t>, può essere presa in considerazione l’associazione di un inibitore dell’</a:t>
            </a:r>
            <a:r>
              <a:rPr lang="it-IT" b="1" dirty="0" err="1" smtClean="0"/>
              <a:t>aromatasi</a:t>
            </a:r>
            <a:r>
              <a:rPr lang="it-IT" b="1" dirty="0" smtClean="0"/>
              <a:t> e </a:t>
            </a:r>
            <a:r>
              <a:rPr lang="it-IT" b="1" dirty="0" err="1" smtClean="0"/>
              <a:t>LHRH-analogo</a:t>
            </a:r>
            <a:endParaRPr lang="it-IT" dirty="0"/>
          </a:p>
        </p:txBody>
      </p:sp>
      <p:sp>
        <p:nvSpPr>
          <p:cNvPr id="4" name="CasellaDiTesto 3"/>
          <p:cNvSpPr txBox="1"/>
          <p:nvPr/>
        </p:nvSpPr>
        <p:spPr>
          <a:xfrm>
            <a:off x="0" y="4643446"/>
            <a:ext cx="9144000" cy="1815882"/>
          </a:xfrm>
          <a:prstGeom prst="rect">
            <a:avLst/>
          </a:prstGeom>
          <a:solidFill>
            <a:schemeClr val="accent5">
              <a:lumMod val="20000"/>
              <a:lumOff val="80000"/>
            </a:schemeClr>
          </a:solidFill>
          <a:scene3d>
            <a:camera prst="orthographicFront"/>
            <a:lightRig rig="threePt" dir="t"/>
          </a:scene3d>
          <a:sp3d>
            <a:bevelT/>
          </a:sp3d>
        </p:spPr>
        <p:txBody>
          <a:bodyPr wrap="square" rtlCol="0">
            <a:spAutoFit/>
          </a:bodyPr>
          <a:lstStyle/>
          <a:p>
            <a:pPr algn="just"/>
            <a:r>
              <a:rPr lang="it-IT" sz="2800" dirty="0" smtClean="0"/>
              <a:t>L’utilizzo di </a:t>
            </a:r>
            <a:r>
              <a:rPr lang="it-IT" sz="2800" dirty="0" err="1" smtClean="0"/>
              <a:t>fulvestrant</a:t>
            </a:r>
            <a:r>
              <a:rPr lang="it-IT" sz="2800" dirty="0" smtClean="0"/>
              <a:t> ed LHRH analogo, o di everolimus in combinazione ad IA ed </a:t>
            </a:r>
            <a:r>
              <a:rPr lang="it-IT" sz="2800" dirty="0" err="1" smtClean="0"/>
              <a:t>LHRH-analogo</a:t>
            </a:r>
            <a:r>
              <a:rPr lang="it-IT" sz="2800" dirty="0" smtClean="0"/>
              <a:t>, nelle pazienti in progressione, non è al momento supportata da evidenze sperimentali.</a:t>
            </a:r>
            <a:endParaRPr lang="it-IT" sz="2800" dirty="0"/>
          </a:p>
        </p:txBody>
      </p:sp>
    </p:spTree>
    <p:extLst>
      <p:ext uri="{BB962C8B-B14F-4D97-AF65-F5344CB8AC3E}">
        <p14:creationId xmlns:p14="http://schemas.microsoft.com/office/powerpoint/2010/main" val="331627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725758"/>
            <a:ext cx="7812360" cy="5870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3" cstate="print"/>
          <a:srcRect/>
          <a:stretch>
            <a:fillRect/>
          </a:stretch>
        </p:blipFill>
        <p:spPr bwMode="auto">
          <a:xfrm>
            <a:off x="-1" y="0"/>
            <a:ext cx="2106573" cy="2060848"/>
          </a:xfrm>
          <a:prstGeom prst="rect">
            <a:avLst/>
          </a:prstGeom>
          <a:noFill/>
          <a:ln w="9525">
            <a:noFill/>
            <a:miter lim="800000"/>
            <a:headEnd/>
            <a:tailEnd/>
          </a:ln>
        </p:spPr>
      </p:pic>
      <p:cxnSp>
        <p:nvCxnSpPr>
          <p:cNvPr id="4" name="Connettore 1 3"/>
          <p:cNvCxnSpPr/>
          <p:nvPr/>
        </p:nvCxnSpPr>
        <p:spPr>
          <a:xfrm>
            <a:off x="4860032" y="1412776"/>
            <a:ext cx="17281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174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1196752"/>
            <a:ext cx="9144000" cy="3593311"/>
          </a:xfrm>
          <a:prstGeom prst="rect">
            <a:avLst/>
          </a:prstGeom>
          <a:noFill/>
          <a:ln w="9525">
            <a:noFill/>
            <a:miter lim="800000"/>
            <a:headEnd/>
            <a:tailEnd/>
          </a:ln>
        </p:spPr>
      </p:pic>
      <p:cxnSp>
        <p:nvCxnSpPr>
          <p:cNvPr id="3" name="Connettore 1 2"/>
          <p:cNvCxnSpPr/>
          <p:nvPr/>
        </p:nvCxnSpPr>
        <p:spPr>
          <a:xfrm>
            <a:off x="1871700" y="2708920"/>
            <a:ext cx="5400600" cy="0"/>
          </a:xfrm>
          <a:prstGeom prst="line">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Rettangolo 3"/>
          <p:cNvSpPr/>
          <p:nvPr/>
        </p:nvSpPr>
        <p:spPr>
          <a:xfrm>
            <a:off x="1714480" y="2428868"/>
            <a:ext cx="5643602" cy="428628"/>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2 5"/>
          <p:cNvCxnSpPr/>
          <p:nvPr/>
        </p:nvCxnSpPr>
        <p:spPr>
          <a:xfrm rot="10800000">
            <a:off x="1714480" y="3571876"/>
            <a:ext cx="500066"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rot="10800000">
            <a:off x="2571736" y="3786190"/>
            <a:ext cx="500066"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rot="10800000">
            <a:off x="1115616" y="3933056"/>
            <a:ext cx="500066"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745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547664" y="692696"/>
            <a:ext cx="5868574" cy="6021288"/>
          </a:xfrm>
          <a:prstGeom prst="rect">
            <a:avLst/>
          </a:prstGeom>
          <a:noFill/>
          <a:ln w="9525">
            <a:noFill/>
            <a:miter lim="800000"/>
            <a:headEnd/>
            <a:tailEnd/>
          </a:ln>
        </p:spPr>
      </p:pic>
      <p:sp>
        <p:nvSpPr>
          <p:cNvPr id="3" name="Rettangolo 2"/>
          <p:cNvSpPr/>
          <p:nvPr/>
        </p:nvSpPr>
        <p:spPr>
          <a:xfrm>
            <a:off x="7443950" y="6627168"/>
            <a:ext cx="1700050" cy="230832"/>
          </a:xfrm>
          <a:prstGeom prst="rect">
            <a:avLst/>
          </a:prstGeom>
        </p:spPr>
        <p:txBody>
          <a:bodyPr wrap="square">
            <a:spAutoFit/>
          </a:bodyPr>
          <a:lstStyle/>
          <a:p>
            <a:r>
              <a:rPr lang="it-IT" sz="900" dirty="0" smtClean="0"/>
              <a:t>J </a:t>
            </a:r>
            <a:r>
              <a:rPr lang="it-IT" sz="900" dirty="0" err="1" smtClean="0"/>
              <a:t>Clin</a:t>
            </a:r>
            <a:r>
              <a:rPr lang="it-IT" sz="900" dirty="0" smtClean="0"/>
              <a:t> </a:t>
            </a:r>
            <a:r>
              <a:rPr lang="it-IT" sz="900" dirty="0" err="1" smtClean="0"/>
              <a:t>Oncol</a:t>
            </a:r>
            <a:r>
              <a:rPr lang="it-IT" sz="900" dirty="0" smtClean="0"/>
              <a:t> 34:3069-3103 2016</a:t>
            </a:r>
            <a:endParaRPr lang="it-IT" sz="900" dirty="0"/>
          </a:p>
        </p:txBody>
      </p:sp>
      <p:sp>
        <p:nvSpPr>
          <p:cNvPr id="5" name="Freccia a destra 4"/>
          <p:cNvSpPr/>
          <p:nvPr/>
        </p:nvSpPr>
        <p:spPr>
          <a:xfrm>
            <a:off x="2051720" y="2852936"/>
            <a:ext cx="272206" cy="135348"/>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a:off x="3059832" y="2852936"/>
            <a:ext cx="272206" cy="135348"/>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a:off x="3995936" y="2852936"/>
            <a:ext cx="272206" cy="135348"/>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a:off x="5004048" y="2852936"/>
            <a:ext cx="272206" cy="135348"/>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a:off x="6012160" y="2852936"/>
            <a:ext cx="272206" cy="135348"/>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a:off x="1403648" y="4797152"/>
            <a:ext cx="272206" cy="135348"/>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0" y="0"/>
            <a:ext cx="9144000" cy="830997"/>
          </a:xfrm>
          <a:prstGeom prst="rect">
            <a:avLst/>
          </a:prstGeom>
        </p:spPr>
        <p:txBody>
          <a:bodyPr wrap="square">
            <a:spAutoFit/>
          </a:bodyPr>
          <a:lstStyle/>
          <a:p>
            <a:pPr algn="ctr"/>
            <a:r>
              <a:rPr lang="it-IT" sz="2400" dirty="0" err="1" smtClean="0"/>
              <a:t>Hormone</a:t>
            </a:r>
            <a:r>
              <a:rPr lang="it-IT" sz="2400" dirty="0" smtClean="0"/>
              <a:t> </a:t>
            </a:r>
            <a:r>
              <a:rPr lang="it-IT" sz="2400" dirty="0" err="1" smtClean="0"/>
              <a:t>therapy</a:t>
            </a:r>
            <a:r>
              <a:rPr lang="it-IT" sz="2400" dirty="0" smtClean="0"/>
              <a:t> </a:t>
            </a:r>
            <a:r>
              <a:rPr lang="it-IT" sz="2400" dirty="0" err="1" smtClean="0"/>
              <a:t>for</a:t>
            </a:r>
            <a:r>
              <a:rPr lang="it-IT" sz="2400" dirty="0" smtClean="0"/>
              <a:t> </a:t>
            </a:r>
            <a:r>
              <a:rPr lang="it-IT" sz="2400" dirty="0" err="1" smtClean="0"/>
              <a:t>premenopausal</a:t>
            </a:r>
            <a:r>
              <a:rPr lang="it-IT" sz="2400" dirty="0" smtClean="0"/>
              <a:t> </a:t>
            </a:r>
            <a:r>
              <a:rPr lang="en-US" sz="2400" dirty="0" smtClean="0"/>
              <a:t>women with </a:t>
            </a:r>
          </a:p>
          <a:p>
            <a:pPr algn="ctr"/>
            <a:r>
              <a:rPr lang="en-US" sz="2400" dirty="0" smtClean="0"/>
              <a:t>HR+ MBC (ASCO  Guidelines)</a:t>
            </a:r>
          </a:p>
        </p:txBody>
      </p:sp>
    </p:spTree>
    <p:extLst>
      <p:ext uri="{BB962C8B-B14F-4D97-AF65-F5344CB8AC3E}">
        <p14:creationId xmlns:p14="http://schemas.microsoft.com/office/powerpoint/2010/main" val="2988646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28662" y="1285860"/>
            <a:ext cx="7358114" cy="3970318"/>
          </a:xfrm>
          <a:prstGeom prst="rect">
            <a:avLst/>
          </a:prstGeom>
          <a:solidFill>
            <a:srgbClr val="FFFF99"/>
          </a:solidFill>
          <a:scene3d>
            <a:camera prst="orthographicFront"/>
            <a:lightRig rig="threePt" dir="t"/>
          </a:scene3d>
          <a:sp3d>
            <a:bevelT w="114300" prst="artDeco"/>
          </a:sp3d>
        </p:spPr>
        <p:txBody>
          <a:bodyPr wrap="square" rtlCol="0">
            <a:spAutoFit/>
          </a:bodyPr>
          <a:lstStyle/>
          <a:p>
            <a:r>
              <a:rPr lang="it-IT" sz="2800" dirty="0" err="1" smtClean="0"/>
              <a:t>Any</a:t>
            </a:r>
            <a:r>
              <a:rPr lang="it-IT" sz="2800" dirty="0" smtClean="0"/>
              <a:t> </a:t>
            </a:r>
            <a:r>
              <a:rPr lang="it-IT" sz="2800" dirty="0" err="1" smtClean="0"/>
              <a:t>legal</a:t>
            </a:r>
            <a:r>
              <a:rPr lang="it-IT" sz="2800" dirty="0" smtClean="0"/>
              <a:t> </a:t>
            </a:r>
            <a:r>
              <a:rPr lang="it-IT" sz="2800" dirty="0" err="1" smtClean="0"/>
              <a:t>issue</a:t>
            </a:r>
            <a:r>
              <a:rPr lang="it-IT" sz="2800" dirty="0" smtClean="0"/>
              <a:t> </a:t>
            </a:r>
            <a:r>
              <a:rPr lang="it-IT" sz="2800" dirty="0" err="1" smtClean="0"/>
              <a:t>with</a:t>
            </a:r>
            <a:r>
              <a:rPr lang="it-IT" sz="2800" dirty="0" smtClean="0"/>
              <a:t> a </a:t>
            </a:r>
            <a:r>
              <a:rPr lang="it-IT" sz="2800" dirty="0" err="1" smtClean="0"/>
              <a:t>metastic</a:t>
            </a:r>
            <a:r>
              <a:rPr lang="it-IT" sz="2800" dirty="0" smtClean="0"/>
              <a:t> </a:t>
            </a:r>
            <a:r>
              <a:rPr lang="it-IT" sz="2800" dirty="0" err="1" smtClean="0"/>
              <a:t>pre-menopausal</a:t>
            </a:r>
            <a:r>
              <a:rPr lang="it-IT" sz="2800" dirty="0" smtClean="0"/>
              <a:t> </a:t>
            </a:r>
            <a:r>
              <a:rPr lang="it-IT" sz="2800" dirty="0" err="1" smtClean="0"/>
              <a:t>breast</a:t>
            </a:r>
            <a:r>
              <a:rPr lang="it-IT" sz="2800" dirty="0" smtClean="0"/>
              <a:t> </a:t>
            </a:r>
            <a:r>
              <a:rPr lang="it-IT" sz="2800" dirty="0" err="1" smtClean="0"/>
              <a:t>cancer</a:t>
            </a:r>
            <a:r>
              <a:rPr lang="it-IT" sz="2800" dirty="0" smtClean="0"/>
              <a:t> </a:t>
            </a:r>
            <a:r>
              <a:rPr lang="it-IT" sz="2800" dirty="0" err="1" smtClean="0"/>
              <a:t>patients</a:t>
            </a:r>
            <a:r>
              <a:rPr lang="it-IT" sz="2800" dirty="0" smtClean="0"/>
              <a:t> </a:t>
            </a:r>
            <a:r>
              <a:rPr lang="it-IT" sz="2800" dirty="0" err="1" smtClean="0"/>
              <a:t>not</a:t>
            </a:r>
            <a:r>
              <a:rPr lang="it-IT" sz="2800" dirty="0" smtClean="0"/>
              <a:t> </a:t>
            </a:r>
            <a:r>
              <a:rPr lang="it-IT" sz="2800" dirty="0" err="1" smtClean="0"/>
              <a:t>treated</a:t>
            </a:r>
            <a:r>
              <a:rPr lang="it-IT" sz="2800" dirty="0" smtClean="0"/>
              <a:t> </a:t>
            </a:r>
            <a:r>
              <a:rPr lang="it-IT" sz="2800" dirty="0" err="1" smtClean="0"/>
              <a:t>with</a:t>
            </a:r>
            <a:r>
              <a:rPr lang="it-IT" sz="2800" dirty="0" smtClean="0"/>
              <a:t> </a:t>
            </a:r>
            <a:r>
              <a:rPr lang="it-IT" sz="2800" dirty="0" err="1" smtClean="0"/>
              <a:t>ovarian</a:t>
            </a:r>
            <a:r>
              <a:rPr lang="it-IT" sz="2800" dirty="0" smtClean="0"/>
              <a:t> </a:t>
            </a:r>
            <a:r>
              <a:rPr lang="it-IT" sz="2800" dirty="0" err="1" smtClean="0"/>
              <a:t>suppression</a:t>
            </a:r>
            <a:r>
              <a:rPr lang="it-IT" sz="2800" dirty="0" smtClean="0"/>
              <a:t>  &amp; </a:t>
            </a:r>
            <a:r>
              <a:rPr lang="it-IT" sz="2800" dirty="0" err="1" smtClean="0"/>
              <a:t>guidelines</a:t>
            </a:r>
            <a:r>
              <a:rPr lang="it-IT" sz="2800" dirty="0" smtClean="0"/>
              <a:t> </a:t>
            </a:r>
            <a:r>
              <a:rPr lang="it-IT" sz="2800" dirty="0" err="1" smtClean="0"/>
              <a:t>for</a:t>
            </a:r>
            <a:r>
              <a:rPr lang="it-IT" sz="2800" dirty="0" smtClean="0"/>
              <a:t> </a:t>
            </a:r>
            <a:r>
              <a:rPr lang="it-IT" sz="2800" dirty="0" err="1" smtClean="0"/>
              <a:t>post-menopausal</a:t>
            </a:r>
            <a:r>
              <a:rPr lang="it-IT" sz="2800" dirty="0" smtClean="0"/>
              <a:t> </a:t>
            </a:r>
            <a:r>
              <a:rPr lang="it-IT" sz="2800" dirty="0" err="1" smtClean="0"/>
              <a:t>patients</a:t>
            </a:r>
            <a:r>
              <a:rPr lang="it-IT" sz="2800" dirty="0" smtClean="0"/>
              <a:t>?</a:t>
            </a:r>
          </a:p>
          <a:p>
            <a:endParaRPr lang="it-IT" sz="2800" dirty="0" smtClean="0"/>
          </a:p>
          <a:p>
            <a:r>
              <a:rPr lang="it-IT" sz="2800" dirty="0" smtClean="0"/>
              <a:t>.. or </a:t>
            </a:r>
            <a:r>
              <a:rPr lang="it-IT" sz="2800" dirty="0" err="1" smtClean="0"/>
              <a:t>if</a:t>
            </a:r>
            <a:r>
              <a:rPr lang="it-IT" sz="2800" dirty="0" smtClean="0"/>
              <a:t> </a:t>
            </a:r>
            <a:r>
              <a:rPr lang="it-IT" sz="2800" dirty="0" err="1" smtClean="0"/>
              <a:t>we</a:t>
            </a:r>
            <a:r>
              <a:rPr lang="it-IT" sz="2800" dirty="0" smtClean="0"/>
              <a:t> </a:t>
            </a:r>
            <a:r>
              <a:rPr lang="it-IT" sz="2800" dirty="0" err="1" smtClean="0"/>
              <a:t>treat</a:t>
            </a:r>
            <a:r>
              <a:rPr lang="it-IT" sz="2800" dirty="0" smtClean="0"/>
              <a:t> </a:t>
            </a:r>
            <a:r>
              <a:rPr lang="it-IT" sz="2800" dirty="0" err="1" smtClean="0"/>
              <a:t>her</a:t>
            </a:r>
            <a:r>
              <a:rPr lang="it-IT" sz="2800" dirty="0" smtClean="0"/>
              <a:t> </a:t>
            </a:r>
            <a:r>
              <a:rPr lang="it-IT" sz="2800" dirty="0" err="1" smtClean="0"/>
              <a:t>with</a:t>
            </a:r>
            <a:r>
              <a:rPr lang="it-IT" sz="2800" dirty="0" smtClean="0"/>
              <a:t> </a:t>
            </a:r>
            <a:r>
              <a:rPr lang="it-IT" sz="2800" dirty="0" err="1" smtClean="0"/>
              <a:t>ovarian</a:t>
            </a:r>
            <a:r>
              <a:rPr lang="it-IT" sz="2800" dirty="0" smtClean="0"/>
              <a:t> </a:t>
            </a:r>
            <a:r>
              <a:rPr lang="it-IT" sz="2800" dirty="0" err="1" smtClean="0"/>
              <a:t>suppression</a:t>
            </a:r>
            <a:r>
              <a:rPr lang="it-IT" sz="2800" dirty="0" smtClean="0"/>
              <a:t> &amp; </a:t>
            </a:r>
            <a:r>
              <a:rPr lang="it-IT" sz="2800" dirty="0" err="1" smtClean="0"/>
              <a:t>guidelines</a:t>
            </a:r>
            <a:r>
              <a:rPr lang="it-IT" sz="2800" dirty="0" smtClean="0"/>
              <a:t> </a:t>
            </a:r>
            <a:r>
              <a:rPr lang="it-IT" sz="2800" dirty="0" err="1" smtClean="0"/>
              <a:t>for</a:t>
            </a:r>
            <a:r>
              <a:rPr lang="it-IT" sz="2800" dirty="0" smtClean="0"/>
              <a:t> </a:t>
            </a:r>
            <a:r>
              <a:rPr lang="it-IT" sz="2800" dirty="0" err="1" smtClean="0"/>
              <a:t>post-menopausal</a:t>
            </a:r>
            <a:r>
              <a:rPr lang="it-IT" sz="2800" dirty="0" smtClean="0"/>
              <a:t> </a:t>
            </a:r>
            <a:r>
              <a:rPr lang="it-IT" sz="2800" dirty="0" err="1" smtClean="0"/>
              <a:t>patients</a:t>
            </a:r>
            <a:r>
              <a:rPr lang="it-IT" sz="2800" dirty="0" smtClean="0"/>
              <a:t>?</a:t>
            </a:r>
          </a:p>
          <a:p>
            <a:endParaRPr lang="it-IT" sz="2800" dirty="0" smtClean="0"/>
          </a:p>
          <a:p>
            <a:r>
              <a:rPr lang="it-IT" sz="2800" dirty="0" smtClean="0"/>
              <a:t>… or </a:t>
            </a:r>
            <a:r>
              <a:rPr lang="it-IT" sz="2800" dirty="0" err="1" smtClean="0"/>
              <a:t>should</a:t>
            </a:r>
            <a:r>
              <a:rPr lang="it-IT" sz="2800" dirty="0" smtClean="0"/>
              <a:t> </a:t>
            </a:r>
            <a:r>
              <a:rPr lang="it-IT" sz="2800" dirty="0" err="1" smtClean="0"/>
              <a:t>we</a:t>
            </a:r>
            <a:r>
              <a:rPr lang="it-IT" sz="2800" dirty="0" smtClean="0"/>
              <a:t> propose </a:t>
            </a:r>
            <a:r>
              <a:rPr lang="it-IT" sz="2800" dirty="0" err="1" smtClean="0"/>
              <a:t>surgical</a:t>
            </a:r>
            <a:r>
              <a:rPr lang="it-IT" sz="2800" dirty="0" smtClean="0"/>
              <a:t> </a:t>
            </a:r>
            <a:r>
              <a:rPr lang="it-IT" sz="2800" dirty="0" err="1" smtClean="0"/>
              <a:t>ovariectomy</a:t>
            </a:r>
            <a:r>
              <a:rPr lang="it-IT" sz="2800" dirty="0" smtClean="0"/>
              <a:t>?</a:t>
            </a:r>
            <a:endParaRPr lang="it-IT"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28596" y="285728"/>
            <a:ext cx="3979166" cy="707886"/>
          </a:xfrm>
          <a:prstGeom prst="rect">
            <a:avLst/>
          </a:prstGeom>
          <a:noFill/>
        </p:spPr>
        <p:txBody>
          <a:bodyPr wrap="none" rtlCol="0">
            <a:spAutoFit/>
          </a:bodyPr>
          <a:lstStyle/>
          <a:p>
            <a:r>
              <a:rPr lang="it-IT" sz="4000" dirty="0" err="1" smtClean="0"/>
              <a:t>We</a:t>
            </a:r>
            <a:r>
              <a:rPr lang="it-IT" sz="4000" dirty="0" smtClean="0"/>
              <a:t> </a:t>
            </a:r>
            <a:r>
              <a:rPr lang="it-IT" sz="4000" dirty="0" err="1" smtClean="0"/>
              <a:t>all</a:t>
            </a:r>
            <a:r>
              <a:rPr lang="it-IT" sz="4000" dirty="0" smtClean="0"/>
              <a:t> agree </a:t>
            </a:r>
            <a:r>
              <a:rPr lang="it-IT" sz="4000" dirty="0" err="1" smtClean="0"/>
              <a:t>that</a:t>
            </a:r>
            <a:r>
              <a:rPr lang="it-IT" sz="4000" dirty="0" smtClean="0"/>
              <a:t>: </a:t>
            </a:r>
            <a:endParaRPr lang="it-IT" sz="4000" dirty="0"/>
          </a:p>
        </p:txBody>
      </p:sp>
      <p:sp>
        <p:nvSpPr>
          <p:cNvPr id="7" name="CasellaDiTesto 6"/>
          <p:cNvSpPr txBox="1"/>
          <p:nvPr/>
        </p:nvSpPr>
        <p:spPr>
          <a:xfrm>
            <a:off x="500034" y="1500174"/>
            <a:ext cx="8286808" cy="3539430"/>
          </a:xfrm>
          <a:prstGeom prst="rect">
            <a:avLst/>
          </a:prstGeom>
          <a:noFill/>
        </p:spPr>
        <p:txBody>
          <a:bodyPr wrap="square" rtlCol="0">
            <a:spAutoFit/>
          </a:bodyPr>
          <a:lstStyle/>
          <a:p>
            <a:pPr>
              <a:buFont typeface="Wingdings" pitchFamily="2" charset="2"/>
              <a:buChar char="v"/>
            </a:pPr>
            <a:r>
              <a:rPr lang="it-IT" sz="3200" dirty="0" smtClean="0"/>
              <a:t> </a:t>
            </a:r>
            <a:r>
              <a:rPr lang="it-IT" sz="3200" dirty="0" err="1" smtClean="0"/>
              <a:t>Breast</a:t>
            </a:r>
            <a:r>
              <a:rPr lang="it-IT" sz="3200" dirty="0" smtClean="0"/>
              <a:t> </a:t>
            </a:r>
            <a:r>
              <a:rPr lang="it-IT" sz="3200" dirty="0" err="1" smtClean="0"/>
              <a:t>cancer</a:t>
            </a:r>
            <a:r>
              <a:rPr lang="it-IT" sz="3200" dirty="0" smtClean="0"/>
              <a:t> </a:t>
            </a:r>
            <a:r>
              <a:rPr lang="it-IT" sz="3200" dirty="0" err="1" smtClean="0"/>
              <a:t>is</a:t>
            </a:r>
            <a:r>
              <a:rPr lang="it-IT" sz="3200" dirty="0" smtClean="0"/>
              <a:t> </a:t>
            </a:r>
            <a:r>
              <a:rPr lang="it-IT" sz="3200" dirty="0" err="1" smtClean="0"/>
              <a:t>not</a:t>
            </a:r>
            <a:r>
              <a:rPr lang="it-IT" sz="3200" dirty="0" smtClean="0"/>
              <a:t> </a:t>
            </a:r>
            <a:r>
              <a:rPr lang="it-IT" sz="3200" dirty="0" err="1" smtClean="0"/>
              <a:t>only</a:t>
            </a:r>
            <a:r>
              <a:rPr lang="it-IT" sz="3200" dirty="0" smtClean="0"/>
              <a:t> </a:t>
            </a:r>
            <a:r>
              <a:rPr lang="it-IT" sz="3200" dirty="0" err="1" smtClean="0"/>
              <a:t>one</a:t>
            </a:r>
            <a:r>
              <a:rPr lang="it-IT" sz="3200" dirty="0" smtClean="0"/>
              <a:t> </a:t>
            </a:r>
            <a:r>
              <a:rPr lang="it-IT" sz="3200" dirty="0" err="1" smtClean="0"/>
              <a:t>disease</a:t>
            </a:r>
            <a:r>
              <a:rPr lang="it-IT" sz="3200" dirty="0" smtClean="0"/>
              <a:t> – </a:t>
            </a:r>
          </a:p>
          <a:p>
            <a:r>
              <a:rPr lang="it-IT" sz="3200" dirty="0" smtClean="0"/>
              <a:t>     	</a:t>
            </a:r>
            <a:r>
              <a:rPr lang="it-IT" sz="3200" dirty="0" err="1" smtClean="0"/>
              <a:t>Breast</a:t>
            </a:r>
            <a:r>
              <a:rPr lang="it-IT" sz="3200" dirty="0" smtClean="0"/>
              <a:t> </a:t>
            </a:r>
            <a:r>
              <a:rPr lang="it-IT" sz="3200" dirty="0" err="1" smtClean="0"/>
              <a:t>cancer</a:t>
            </a:r>
            <a:r>
              <a:rPr lang="it-IT" sz="3200" dirty="0" smtClean="0"/>
              <a:t> </a:t>
            </a:r>
            <a:r>
              <a:rPr lang="it-IT" sz="3200" dirty="0" err="1" smtClean="0"/>
              <a:t>is</a:t>
            </a:r>
            <a:r>
              <a:rPr lang="it-IT" sz="3200" dirty="0" smtClean="0"/>
              <a:t> a </a:t>
            </a:r>
            <a:r>
              <a:rPr lang="it-IT" sz="3200" dirty="0" err="1" smtClean="0"/>
              <a:t>heterogeneous</a:t>
            </a:r>
            <a:r>
              <a:rPr lang="it-IT" sz="3200" dirty="0" smtClean="0"/>
              <a:t> </a:t>
            </a:r>
            <a:r>
              <a:rPr lang="it-IT" sz="3200" dirty="0" err="1" smtClean="0"/>
              <a:t>disease</a:t>
            </a:r>
            <a:endParaRPr lang="it-IT" sz="3200" dirty="0" smtClean="0"/>
          </a:p>
          <a:p>
            <a:pPr>
              <a:buFont typeface="Wingdings" pitchFamily="2" charset="2"/>
              <a:buChar char="v"/>
            </a:pPr>
            <a:endParaRPr lang="it-IT" sz="3200" dirty="0" smtClean="0"/>
          </a:p>
          <a:p>
            <a:pPr>
              <a:buFont typeface="Wingdings" pitchFamily="2" charset="2"/>
              <a:buChar char="v"/>
            </a:pPr>
            <a:r>
              <a:rPr lang="it-IT" sz="3200" dirty="0" smtClean="0"/>
              <a:t> </a:t>
            </a:r>
            <a:r>
              <a:rPr lang="it-IT" sz="3200" dirty="0" err="1" smtClean="0"/>
              <a:t>Different</a:t>
            </a:r>
            <a:r>
              <a:rPr lang="it-IT" sz="3200" dirty="0" smtClean="0"/>
              <a:t> </a:t>
            </a:r>
            <a:r>
              <a:rPr lang="it-IT" sz="3200" dirty="0" err="1" smtClean="0"/>
              <a:t>histologies</a:t>
            </a:r>
            <a:r>
              <a:rPr lang="it-IT" sz="3200" dirty="0" smtClean="0"/>
              <a:t> and </a:t>
            </a:r>
            <a:r>
              <a:rPr lang="it-IT" sz="3200" dirty="0" err="1" smtClean="0"/>
              <a:t>receptors</a:t>
            </a:r>
            <a:r>
              <a:rPr lang="it-IT" sz="3200" dirty="0" smtClean="0"/>
              <a:t>,   	</a:t>
            </a:r>
            <a:r>
              <a:rPr lang="it-IT" sz="3200" dirty="0" err="1" smtClean="0"/>
              <a:t>different</a:t>
            </a:r>
            <a:r>
              <a:rPr lang="it-IT" sz="3200" dirty="0" smtClean="0"/>
              <a:t> </a:t>
            </a:r>
            <a:r>
              <a:rPr lang="it-IT" sz="3200" dirty="0" err="1" smtClean="0"/>
              <a:t>biological</a:t>
            </a:r>
            <a:r>
              <a:rPr lang="it-IT" sz="3200" dirty="0" smtClean="0"/>
              <a:t> </a:t>
            </a:r>
            <a:r>
              <a:rPr lang="it-IT" sz="3200" dirty="0" err="1" smtClean="0"/>
              <a:t>behaviors</a:t>
            </a:r>
            <a:endParaRPr lang="it-IT" sz="3200" dirty="0" smtClean="0"/>
          </a:p>
          <a:p>
            <a:pPr>
              <a:buFont typeface="Wingdings" pitchFamily="2" charset="2"/>
              <a:buChar char="v"/>
            </a:pPr>
            <a:endParaRPr lang="it-IT" sz="3200" dirty="0" smtClean="0"/>
          </a:p>
          <a:p>
            <a:pPr>
              <a:buFont typeface="Wingdings" pitchFamily="2" charset="2"/>
              <a:buChar char="v"/>
            </a:pPr>
            <a:r>
              <a:rPr lang="it-IT" sz="3200" dirty="0" smtClean="0"/>
              <a:t> </a:t>
            </a:r>
            <a:r>
              <a:rPr lang="it-IT" sz="3200" dirty="0" err="1" smtClean="0"/>
              <a:t>Different</a:t>
            </a:r>
            <a:r>
              <a:rPr lang="it-IT" sz="3200" dirty="0" smtClean="0"/>
              <a:t> </a:t>
            </a:r>
            <a:r>
              <a:rPr lang="it-IT" sz="3200" dirty="0" err="1" smtClean="0"/>
              <a:t>host</a:t>
            </a:r>
            <a:r>
              <a:rPr lang="it-IT" sz="3200" dirty="0" smtClean="0"/>
              <a:t> </a:t>
            </a:r>
            <a:r>
              <a:rPr lang="it-IT" sz="3200" dirty="0" err="1" smtClean="0"/>
              <a:t>characteristics</a:t>
            </a:r>
            <a:endParaRPr lang="it-IT" sz="3200" dirty="0"/>
          </a:p>
        </p:txBody>
      </p:sp>
      <p:sp>
        <p:nvSpPr>
          <p:cNvPr id="8" name="Rettangolo 7"/>
          <p:cNvSpPr/>
          <p:nvPr/>
        </p:nvSpPr>
        <p:spPr>
          <a:xfrm>
            <a:off x="2643174" y="5357826"/>
            <a:ext cx="5643602" cy="1077218"/>
          </a:xfrm>
          <a:prstGeom prst="rect">
            <a:avLst/>
          </a:prstGeom>
          <a:solidFill>
            <a:srgbClr val="FFFF99"/>
          </a:solidFill>
          <a:scene3d>
            <a:camera prst="orthographicFront"/>
            <a:lightRig rig="threePt" dir="t"/>
          </a:scene3d>
          <a:sp3d>
            <a:bevelT w="114300" prst="artDeco"/>
          </a:sp3d>
        </p:spPr>
        <p:txBody>
          <a:bodyPr wrap="square">
            <a:spAutoFit/>
          </a:bodyPr>
          <a:lstStyle/>
          <a:p>
            <a:pPr marL="342900" lvl="0" indent="-342900" algn="ctr">
              <a:spcBef>
                <a:spcPct val="20000"/>
              </a:spcBef>
              <a:defRPr/>
            </a:pPr>
            <a:r>
              <a:rPr lang="en-GB" sz="3200" dirty="0" smtClean="0"/>
              <a:t>... going from a single common disease to many rare diseases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611560" y="548680"/>
            <a:ext cx="7704857" cy="1107996"/>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600" b="0" i="1" u="none" strike="noStrike" cap="none" normalizeH="0" baseline="0" dirty="0" err="1" smtClean="0">
                <a:ln>
                  <a:noFill/>
                </a:ln>
                <a:solidFill>
                  <a:srgbClr val="212121"/>
                </a:solidFill>
                <a:effectLst/>
                <a:latin typeface="inherit"/>
                <a:cs typeface="Arial" pitchFamily="34" charset="0"/>
              </a:rPr>
              <a:t>There</a:t>
            </a:r>
            <a:r>
              <a:rPr kumimoji="0" lang="it-IT" sz="3600" b="0" i="1" u="none" strike="noStrike" cap="none" normalizeH="0" baseline="0" dirty="0" smtClean="0">
                <a:ln>
                  <a:noFill/>
                </a:ln>
                <a:solidFill>
                  <a:srgbClr val="212121"/>
                </a:solidFill>
                <a:effectLst/>
                <a:latin typeface="inherit"/>
                <a:cs typeface="Arial" pitchFamily="34" charset="0"/>
              </a:rPr>
              <a:t> </a:t>
            </a:r>
            <a:r>
              <a:rPr kumimoji="0" lang="it-IT" sz="3600" b="0" i="1" u="none" strike="noStrike" cap="none" normalizeH="0" baseline="0" dirty="0" err="1" smtClean="0">
                <a:ln>
                  <a:noFill/>
                </a:ln>
                <a:solidFill>
                  <a:srgbClr val="212121"/>
                </a:solidFill>
                <a:effectLst/>
                <a:latin typeface="inherit"/>
                <a:cs typeface="Arial" pitchFamily="34" charset="0"/>
              </a:rPr>
              <a:t>is</a:t>
            </a:r>
            <a:r>
              <a:rPr kumimoji="0" lang="it-IT" sz="3600" b="0" i="1" u="none" strike="noStrike" cap="none" normalizeH="0" baseline="0" dirty="0" smtClean="0">
                <a:ln>
                  <a:noFill/>
                </a:ln>
                <a:solidFill>
                  <a:srgbClr val="212121"/>
                </a:solidFill>
                <a:effectLst/>
                <a:latin typeface="inherit"/>
                <a:cs typeface="Arial" pitchFamily="34" charset="0"/>
              </a:rPr>
              <a:t> </a:t>
            </a:r>
            <a:r>
              <a:rPr kumimoji="0" lang="it-IT" sz="3600" b="0" i="1" u="none" strike="noStrike" cap="none" normalizeH="0" baseline="0" dirty="0" err="1" smtClean="0">
                <a:ln>
                  <a:noFill/>
                </a:ln>
                <a:solidFill>
                  <a:srgbClr val="212121"/>
                </a:solidFill>
                <a:effectLst/>
                <a:latin typeface="inherit"/>
                <a:cs typeface="Arial" pitchFamily="34" charset="0"/>
              </a:rPr>
              <a:t>today</a:t>
            </a:r>
            <a:r>
              <a:rPr kumimoji="0" lang="it-IT" sz="3600" b="0" i="1" u="none" strike="noStrike" cap="none" normalizeH="0" baseline="0" dirty="0" smtClean="0">
                <a:ln>
                  <a:noFill/>
                </a:ln>
                <a:solidFill>
                  <a:srgbClr val="212121"/>
                </a:solidFill>
                <a:effectLst/>
                <a:latin typeface="inherit"/>
                <a:cs typeface="Arial" pitchFamily="34" charset="0"/>
              </a:rPr>
              <a:t> a standard </a:t>
            </a:r>
            <a:r>
              <a:rPr kumimoji="0" lang="it-IT" sz="3600" b="0" i="1" u="none" strike="noStrike" cap="none" normalizeH="0" baseline="0" dirty="0" err="1" smtClean="0">
                <a:ln>
                  <a:noFill/>
                </a:ln>
                <a:solidFill>
                  <a:srgbClr val="212121"/>
                </a:solidFill>
                <a:effectLst/>
                <a:latin typeface="inherit"/>
                <a:cs typeface="Arial" pitchFamily="34" charset="0"/>
              </a:rPr>
              <a:t>medical</a:t>
            </a:r>
            <a:r>
              <a:rPr kumimoji="0" lang="it-IT" sz="3600" b="0" i="1" u="none" strike="noStrike" cap="none" normalizeH="0" baseline="0" dirty="0" smtClean="0">
                <a:ln>
                  <a:noFill/>
                </a:ln>
                <a:solidFill>
                  <a:srgbClr val="212121"/>
                </a:solidFill>
                <a:effectLst/>
                <a:latin typeface="inherit"/>
                <a:cs typeface="Arial" pitchFamily="34" charset="0"/>
              </a:rPr>
              <a:t> </a:t>
            </a:r>
            <a:r>
              <a:rPr kumimoji="0" lang="it-IT" sz="3600" b="0" i="1" u="none" strike="noStrike" cap="none" normalizeH="0" baseline="0" dirty="0" err="1" smtClean="0">
                <a:ln>
                  <a:noFill/>
                </a:ln>
                <a:solidFill>
                  <a:srgbClr val="212121"/>
                </a:solidFill>
                <a:effectLst/>
                <a:latin typeface="inherit"/>
                <a:cs typeface="Arial" pitchFamily="34" charset="0"/>
              </a:rPr>
              <a:t>therapy</a:t>
            </a:r>
            <a:r>
              <a:rPr kumimoji="0" lang="it-IT" sz="3600" b="0" i="1" u="none" strike="noStrike" cap="none" normalizeH="0" baseline="0" dirty="0" smtClean="0">
                <a:ln>
                  <a:noFill/>
                </a:ln>
                <a:solidFill>
                  <a:srgbClr val="212121"/>
                </a:solidFill>
                <a:effectLst/>
                <a:latin typeface="inherit"/>
                <a:cs typeface="Arial" pitchFamily="34" charset="0"/>
              </a:rPr>
              <a:t> of </a:t>
            </a:r>
            <a:r>
              <a:rPr kumimoji="0" lang="it-IT" sz="3600" b="0" i="1" u="none" strike="noStrike" cap="none" normalizeH="0" baseline="0" dirty="0" err="1" smtClean="0">
                <a:ln>
                  <a:noFill/>
                </a:ln>
                <a:solidFill>
                  <a:srgbClr val="212121"/>
                </a:solidFill>
                <a:effectLst/>
                <a:latin typeface="inherit"/>
                <a:cs typeface="Arial" pitchFamily="34" charset="0"/>
              </a:rPr>
              <a:t>metastatic</a:t>
            </a:r>
            <a:r>
              <a:rPr kumimoji="0" lang="it-IT" sz="3600" b="0" i="1" u="none" strike="noStrike" cap="none" normalizeH="0" baseline="0" dirty="0" smtClean="0">
                <a:ln>
                  <a:noFill/>
                </a:ln>
                <a:solidFill>
                  <a:srgbClr val="212121"/>
                </a:solidFill>
                <a:effectLst/>
                <a:latin typeface="inherit"/>
                <a:cs typeface="Arial" pitchFamily="34" charset="0"/>
              </a:rPr>
              <a:t> </a:t>
            </a:r>
            <a:r>
              <a:rPr kumimoji="0" lang="it-IT" sz="3600" b="0" i="1" u="none" strike="noStrike" cap="none" normalizeH="0" baseline="0" dirty="0" err="1" smtClean="0">
                <a:ln>
                  <a:noFill/>
                </a:ln>
                <a:solidFill>
                  <a:srgbClr val="212121"/>
                </a:solidFill>
                <a:effectLst/>
                <a:latin typeface="inherit"/>
                <a:cs typeface="Arial" pitchFamily="34" charset="0"/>
              </a:rPr>
              <a:t>breast</a:t>
            </a:r>
            <a:r>
              <a:rPr kumimoji="0" lang="it-IT" sz="3600" b="0" i="1" u="none" strike="noStrike" cap="none" normalizeH="0" baseline="0" dirty="0" smtClean="0">
                <a:ln>
                  <a:noFill/>
                </a:ln>
                <a:solidFill>
                  <a:srgbClr val="212121"/>
                </a:solidFill>
                <a:effectLst/>
                <a:latin typeface="inherit"/>
                <a:cs typeface="Arial" pitchFamily="34" charset="0"/>
              </a:rPr>
              <a:t> cancer?</a:t>
            </a:r>
            <a:r>
              <a:rPr kumimoji="0" lang="it-IT" sz="3600" b="0" i="1" u="none" strike="noStrike" cap="none" normalizeH="0" baseline="0" dirty="0" smtClean="0">
                <a:ln>
                  <a:noFill/>
                </a:ln>
                <a:solidFill>
                  <a:schemeClr val="tx1"/>
                </a:solidFill>
                <a:effectLst/>
                <a:latin typeface="Arial" pitchFamily="34" charset="0"/>
                <a:cs typeface="Arial" pitchFamily="34" charset="0"/>
              </a:rPr>
              <a:t> </a:t>
            </a:r>
          </a:p>
        </p:txBody>
      </p:sp>
      <p:pic>
        <p:nvPicPr>
          <p:cNvPr id="16387" name="Picture 3" descr="http://www.terrainfirma.co.uk/blog/wp-content/uploads/2012/03/yes-no-maybe.jpg"/>
          <p:cNvPicPr>
            <a:picLocks noChangeAspect="1" noChangeArrowheads="1"/>
          </p:cNvPicPr>
          <p:nvPr/>
        </p:nvPicPr>
        <p:blipFill>
          <a:blip r:embed="rId2" cstate="print"/>
          <a:srcRect/>
          <a:stretch>
            <a:fillRect/>
          </a:stretch>
        </p:blipFill>
        <p:spPr bwMode="auto">
          <a:xfrm>
            <a:off x="2195736" y="2132856"/>
            <a:ext cx="4104456" cy="410445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476672"/>
            <a:ext cx="7704857" cy="553998"/>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600" b="0" i="1" u="none" strike="noStrike" cap="none" normalizeH="0" baseline="0" dirty="0" smtClean="0">
                <a:ln>
                  <a:noFill/>
                </a:ln>
                <a:solidFill>
                  <a:srgbClr val="212121"/>
                </a:solidFill>
                <a:effectLst/>
                <a:latin typeface="inherit"/>
                <a:cs typeface="Arial" pitchFamily="34" charset="0"/>
              </a:rPr>
              <a:t>The </a:t>
            </a:r>
            <a:r>
              <a:rPr kumimoji="0" lang="it-IT" sz="3600" b="0" i="1" u="none" strike="noStrike" cap="none" normalizeH="0" baseline="0" dirty="0" err="1" smtClean="0">
                <a:ln>
                  <a:noFill/>
                </a:ln>
                <a:solidFill>
                  <a:srgbClr val="212121"/>
                </a:solidFill>
                <a:effectLst/>
                <a:latin typeface="inherit"/>
                <a:cs typeface="Arial" pitchFamily="34" charset="0"/>
              </a:rPr>
              <a:t>answe</a:t>
            </a:r>
            <a:r>
              <a:rPr lang="it-IT" sz="3600" i="1" dirty="0" err="1" smtClean="0">
                <a:solidFill>
                  <a:srgbClr val="212121"/>
                </a:solidFill>
                <a:latin typeface="inherit"/>
                <a:cs typeface="Arial" pitchFamily="34" charset="0"/>
              </a:rPr>
              <a:t>r</a:t>
            </a:r>
            <a:r>
              <a:rPr lang="it-IT" sz="3600" i="1" dirty="0" smtClean="0">
                <a:solidFill>
                  <a:srgbClr val="212121"/>
                </a:solidFill>
                <a:latin typeface="inherit"/>
                <a:cs typeface="Arial" pitchFamily="34" charset="0"/>
              </a:rPr>
              <a:t> </a:t>
            </a:r>
            <a:r>
              <a:rPr lang="it-IT" sz="3600" i="1" dirty="0" err="1" smtClean="0">
                <a:solidFill>
                  <a:srgbClr val="212121"/>
                </a:solidFill>
                <a:latin typeface="inherit"/>
                <a:cs typeface="Arial" pitchFamily="34" charset="0"/>
              </a:rPr>
              <a:t>is</a:t>
            </a:r>
            <a:r>
              <a:rPr lang="it-IT" sz="3600" i="1" dirty="0" smtClean="0">
                <a:solidFill>
                  <a:srgbClr val="212121"/>
                </a:solidFill>
                <a:latin typeface="inherit"/>
                <a:cs typeface="Arial" pitchFamily="34" charset="0"/>
              </a:rPr>
              <a:t> ….</a:t>
            </a:r>
            <a:endParaRPr kumimoji="0" lang="it-IT" sz="3600" b="0" i="1" u="none" strike="noStrike" cap="none" normalizeH="0" baseline="0" dirty="0" smtClean="0">
              <a:ln>
                <a:noFill/>
              </a:ln>
              <a:solidFill>
                <a:schemeClr val="tx1"/>
              </a:solidFill>
              <a:effectLst/>
              <a:latin typeface="Arial" pitchFamily="34" charset="0"/>
              <a:cs typeface="Arial" pitchFamily="34" charset="0"/>
            </a:endParaRPr>
          </a:p>
        </p:txBody>
      </p:sp>
      <p:pic>
        <p:nvPicPr>
          <p:cNvPr id="17410" name="Picture 2" descr="http://i.huffpost.com/gen/1268959/images/o-THE-ART-OF-SAYING-NO-facebook.jpg"/>
          <p:cNvPicPr>
            <a:picLocks noChangeAspect="1" noChangeArrowheads="1"/>
          </p:cNvPicPr>
          <p:nvPr/>
        </p:nvPicPr>
        <p:blipFill>
          <a:blip r:embed="rId2" cstate="print"/>
          <a:srcRect/>
          <a:stretch>
            <a:fillRect/>
          </a:stretch>
        </p:blipFill>
        <p:spPr bwMode="auto">
          <a:xfrm>
            <a:off x="1979712" y="1556792"/>
            <a:ext cx="5244168" cy="3168352"/>
          </a:xfrm>
          <a:prstGeom prst="rect">
            <a:avLst/>
          </a:prstGeom>
          <a:noFill/>
        </p:spPr>
      </p:pic>
      <p:sp>
        <p:nvSpPr>
          <p:cNvPr id="5" name="Rectangle 1"/>
          <p:cNvSpPr>
            <a:spLocks noChangeArrowheads="1"/>
          </p:cNvSpPr>
          <p:nvPr/>
        </p:nvSpPr>
        <p:spPr bwMode="auto">
          <a:xfrm>
            <a:off x="714348" y="4929198"/>
            <a:ext cx="8072494" cy="1107996"/>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600" b="0" i="1" u="none" strike="noStrike" cap="none" normalizeH="0" baseline="0" dirty="0" err="1" smtClean="0">
                <a:ln>
                  <a:noFill/>
                </a:ln>
                <a:solidFill>
                  <a:srgbClr val="212121"/>
                </a:solidFill>
                <a:effectLst/>
                <a:latin typeface="inherit"/>
                <a:cs typeface="Arial" pitchFamily="34" charset="0"/>
              </a:rPr>
              <a:t>since</a:t>
            </a:r>
            <a:r>
              <a:rPr kumimoji="0" lang="it-IT" sz="3600" b="0" i="1" u="none" strike="noStrike" cap="none" normalizeH="0" baseline="0" dirty="0" smtClean="0">
                <a:ln>
                  <a:noFill/>
                </a:ln>
                <a:solidFill>
                  <a:srgbClr val="212121"/>
                </a:solidFill>
                <a:effectLst/>
                <a:latin typeface="inherit"/>
                <a:cs typeface="Arial" pitchFamily="34" charset="0"/>
              </a:rPr>
              <a:t> </a:t>
            </a:r>
            <a:r>
              <a:rPr kumimoji="0" lang="it-IT" sz="3600" b="0" i="1" u="none" strike="noStrike" cap="none" normalizeH="0" baseline="0" dirty="0" err="1" smtClean="0">
                <a:ln>
                  <a:noFill/>
                </a:ln>
                <a:solidFill>
                  <a:srgbClr val="212121"/>
                </a:solidFill>
                <a:effectLst/>
                <a:latin typeface="inherit"/>
                <a:cs typeface="Arial" pitchFamily="34" charset="0"/>
              </a:rPr>
              <a:t>we</a:t>
            </a:r>
            <a:r>
              <a:rPr kumimoji="0" lang="it-IT" sz="3600" b="0" i="1" u="none" strike="noStrike" cap="none" normalizeH="0" baseline="0" dirty="0" smtClean="0">
                <a:ln>
                  <a:noFill/>
                </a:ln>
                <a:solidFill>
                  <a:srgbClr val="212121"/>
                </a:solidFill>
                <a:effectLst/>
                <a:latin typeface="inherit"/>
                <a:cs typeface="Arial" pitchFamily="34" charset="0"/>
              </a:rPr>
              <a:t> </a:t>
            </a:r>
            <a:r>
              <a:rPr kumimoji="0" lang="it-IT" sz="3600" b="0" i="1" u="none" strike="noStrike" cap="none" normalizeH="0" baseline="0" dirty="0" err="1" smtClean="0">
                <a:ln>
                  <a:noFill/>
                </a:ln>
                <a:solidFill>
                  <a:srgbClr val="212121"/>
                </a:solidFill>
                <a:effectLst/>
                <a:latin typeface="inherit"/>
                <a:cs typeface="Arial" pitchFamily="34" charset="0"/>
              </a:rPr>
              <a:t>have</a:t>
            </a:r>
            <a:r>
              <a:rPr kumimoji="0" lang="it-IT" sz="3600" b="0" i="1" u="none" strike="noStrike" cap="none" normalizeH="0" baseline="0" dirty="0" smtClean="0">
                <a:ln>
                  <a:noFill/>
                </a:ln>
                <a:solidFill>
                  <a:srgbClr val="212121"/>
                </a:solidFill>
                <a:effectLst/>
                <a:latin typeface="inherit"/>
                <a:cs typeface="Arial" pitchFamily="34" charset="0"/>
              </a:rPr>
              <a:t> </a:t>
            </a:r>
            <a:r>
              <a:rPr kumimoji="0" lang="it-IT" sz="3600" b="0" i="1" u="none" strike="noStrike" cap="none" normalizeH="0" baseline="0" dirty="0" err="1" smtClean="0">
                <a:ln>
                  <a:noFill/>
                </a:ln>
                <a:solidFill>
                  <a:srgbClr val="212121"/>
                </a:solidFill>
                <a:effectLst/>
                <a:latin typeface="inherit"/>
                <a:cs typeface="Arial" pitchFamily="34" charset="0"/>
              </a:rPr>
              <a:t>many</a:t>
            </a:r>
            <a:r>
              <a:rPr kumimoji="0" lang="it-IT" sz="3600" b="0" i="1" u="none" strike="noStrike" cap="none" normalizeH="0" baseline="0" dirty="0" smtClean="0">
                <a:ln>
                  <a:noFill/>
                </a:ln>
                <a:solidFill>
                  <a:srgbClr val="212121"/>
                </a:solidFill>
                <a:effectLst/>
                <a:latin typeface="inherit"/>
                <a:cs typeface="Arial" pitchFamily="34" charset="0"/>
              </a:rPr>
              <a:t> </a:t>
            </a:r>
            <a:r>
              <a:rPr kumimoji="0" lang="it-IT" sz="3600" b="0" i="1" u="none" strike="noStrike" cap="none" normalizeH="0" baseline="0" dirty="0" err="1" smtClean="0">
                <a:ln>
                  <a:noFill/>
                </a:ln>
                <a:solidFill>
                  <a:srgbClr val="212121"/>
                </a:solidFill>
                <a:effectLst/>
                <a:latin typeface="inherit"/>
                <a:cs typeface="Arial" pitchFamily="34" charset="0"/>
              </a:rPr>
              <a:t>standards</a:t>
            </a:r>
            <a:r>
              <a:rPr kumimoji="0" lang="it-IT" sz="3600" b="0" i="1" u="none" strike="noStrike" cap="none" normalizeH="0" baseline="0" dirty="0" smtClean="0">
                <a:ln>
                  <a:noFill/>
                </a:ln>
                <a:solidFill>
                  <a:srgbClr val="212121"/>
                </a:solidFill>
                <a:effectLst/>
                <a:latin typeface="inherit"/>
                <a:cs typeface="Arial" pitchFamily="34" charset="0"/>
              </a:rPr>
              <a:t> of care </a:t>
            </a:r>
            <a:r>
              <a:rPr kumimoji="0" lang="it-IT" sz="3600" b="0" i="1" u="none" strike="noStrike" cap="none" normalizeH="0" baseline="0" dirty="0" err="1" smtClean="0">
                <a:ln>
                  <a:noFill/>
                </a:ln>
                <a:solidFill>
                  <a:srgbClr val="212121"/>
                </a:solidFill>
                <a:effectLst/>
                <a:latin typeface="inherit"/>
                <a:cs typeface="Arial" pitchFamily="34" charset="0"/>
              </a:rPr>
              <a:t>for</a:t>
            </a:r>
            <a:r>
              <a:rPr kumimoji="0" lang="it-IT" sz="3600" b="0" i="1" u="none" strike="noStrike" cap="none" normalizeH="0" baseline="0" dirty="0" smtClean="0">
                <a:ln>
                  <a:noFill/>
                </a:ln>
                <a:solidFill>
                  <a:srgbClr val="212121"/>
                </a:solidFill>
                <a:effectLst/>
                <a:latin typeface="inherit"/>
                <a:cs typeface="Arial" pitchFamily="34" charset="0"/>
              </a:rPr>
              <a:t> MBC</a:t>
            </a:r>
            <a:endParaRPr kumimoji="0" lang="it-IT" sz="36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291426"/>
            <a:ext cx="8964488" cy="984885"/>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lvl="0" algn="ctr" fontAlgn="base">
              <a:spcBef>
                <a:spcPct val="0"/>
              </a:spcBef>
              <a:spcAft>
                <a:spcPct val="0"/>
              </a:spcAft>
            </a:pPr>
            <a:r>
              <a:rPr lang="it-IT" sz="3200" i="1" dirty="0" smtClean="0">
                <a:solidFill>
                  <a:srgbClr val="212121"/>
                </a:solidFill>
                <a:latin typeface="inherit"/>
                <a:cs typeface="Arial" pitchFamily="34" charset="0"/>
              </a:rPr>
              <a:t>… </a:t>
            </a:r>
            <a:r>
              <a:rPr lang="it-IT" sz="3200" i="1" dirty="0" err="1" smtClean="0">
                <a:solidFill>
                  <a:srgbClr val="212121"/>
                </a:solidFill>
                <a:latin typeface="inherit"/>
                <a:cs typeface="Arial" pitchFamily="34" charset="0"/>
              </a:rPr>
              <a:t>but</a:t>
            </a:r>
            <a:r>
              <a:rPr lang="it-IT" sz="3200" i="1" dirty="0" smtClean="0">
                <a:solidFill>
                  <a:srgbClr val="212121"/>
                </a:solidFill>
                <a:latin typeface="inherit"/>
                <a:cs typeface="Arial" pitchFamily="34" charset="0"/>
              </a:rPr>
              <a:t>, </a:t>
            </a:r>
            <a:r>
              <a:rPr lang="it-IT" sz="3200" i="1" dirty="0" err="1" smtClean="0">
                <a:solidFill>
                  <a:srgbClr val="212121"/>
                </a:solidFill>
                <a:latin typeface="inherit"/>
                <a:cs typeface="Arial" pitchFamily="34" charset="0"/>
              </a:rPr>
              <a:t>history</a:t>
            </a:r>
            <a:r>
              <a:rPr lang="it-IT" sz="3200" i="1" dirty="0" smtClean="0">
                <a:solidFill>
                  <a:srgbClr val="212121"/>
                </a:solidFill>
                <a:latin typeface="inherit"/>
                <a:cs typeface="Arial" pitchFamily="34" charset="0"/>
              </a:rPr>
              <a:t> of </a:t>
            </a:r>
            <a:r>
              <a:rPr lang="it-IT" sz="3200" i="1" dirty="0" err="1" smtClean="0">
                <a:solidFill>
                  <a:srgbClr val="212121"/>
                </a:solidFill>
                <a:latin typeface="inherit"/>
                <a:cs typeface="Arial" pitchFamily="34" charset="0"/>
              </a:rPr>
              <a:t>breast</a:t>
            </a:r>
            <a:r>
              <a:rPr lang="it-IT" sz="3200" i="1" dirty="0" smtClean="0">
                <a:solidFill>
                  <a:srgbClr val="212121"/>
                </a:solidFill>
                <a:latin typeface="inherit"/>
                <a:cs typeface="Arial" pitchFamily="34" charset="0"/>
              </a:rPr>
              <a:t> cancer </a:t>
            </a:r>
            <a:r>
              <a:rPr lang="it-IT" sz="3200" i="1" dirty="0" err="1" smtClean="0">
                <a:solidFill>
                  <a:srgbClr val="212121"/>
                </a:solidFill>
                <a:latin typeface="inherit"/>
                <a:cs typeface="Arial" pitchFamily="34" charset="0"/>
              </a:rPr>
              <a:t>therapy</a:t>
            </a:r>
            <a:r>
              <a:rPr lang="it-IT" sz="3200" i="1" dirty="0" smtClean="0">
                <a:solidFill>
                  <a:srgbClr val="212121"/>
                </a:solidFill>
                <a:latin typeface="inherit"/>
                <a:cs typeface="Arial" pitchFamily="34" charset="0"/>
              </a:rPr>
              <a:t> </a:t>
            </a:r>
            <a:r>
              <a:rPr lang="it-IT" sz="3200" i="1" dirty="0" err="1" smtClean="0">
                <a:solidFill>
                  <a:srgbClr val="212121"/>
                </a:solidFill>
                <a:latin typeface="inherit"/>
                <a:cs typeface="Arial" pitchFamily="34" charset="0"/>
              </a:rPr>
              <a:t>teach</a:t>
            </a:r>
            <a:r>
              <a:rPr lang="it-IT" sz="3200" i="1" dirty="0" smtClean="0">
                <a:solidFill>
                  <a:srgbClr val="212121"/>
                </a:solidFill>
                <a:latin typeface="inherit"/>
                <a:cs typeface="Arial" pitchFamily="34" charset="0"/>
              </a:rPr>
              <a:t> </a:t>
            </a:r>
            <a:r>
              <a:rPr lang="it-IT" sz="3200" i="1" dirty="0" err="1" smtClean="0">
                <a:solidFill>
                  <a:srgbClr val="212121"/>
                </a:solidFill>
                <a:latin typeface="inherit"/>
                <a:cs typeface="Arial" pitchFamily="34" charset="0"/>
              </a:rPr>
              <a:t>us</a:t>
            </a:r>
            <a:r>
              <a:rPr lang="it-IT" sz="3200" i="1" dirty="0" smtClean="0">
                <a:solidFill>
                  <a:srgbClr val="212121"/>
                </a:solidFill>
                <a:latin typeface="inherit"/>
                <a:cs typeface="Arial" pitchFamily="34" charset="0"/>
              </a:rPr>
              <a:t> …</a:t>
            </a:r>
            <a:endParaRPr kumimoji="0" lang="it-IT" sz="3200" b="0" i="1"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85720" y="3571876"/>
            <a:ext cx="8501122" cy="2215991"/>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lvl="0" algn="just" fontAlgn="base">
              <a:spcBef>
                <a:spcPct val="0"/>
              </a:spcBef>
              <a:spcAft>
                <a:spcPct val="0"/>
              </a:spcAft>
            </a:pPr>
            <a:r>
              <a:rPr kumimoji="0" lang="it-IT" sz="3600" b="0" i="1" u="none" strike="noStrike" cap="none" normalizeH="0" baseline="0" dirty="0" err="1" smtClean="0">
                <a:ln>
                  <a:noFill/>
                </a:ln>
                <a:solidFill>
                  <a:srgbClr val="212121"/>
                </a:solidFill>
                <a:effectLst/>
                <a:latin typeface="inherit"/>
                <a:cs typeface="Arial" pitchFamily="34" charset="0"/>
              </a:rPr>
              <a:t>that</a:t>
            </a:r>
            <a:r>
              <a:rPr kumimoji="0" lang="it-IT" sz="3600" b="0" i="1" u="none" strike="noStrike" cap="none" normalizeH="0" baseline="0" dirty="0" smtClean="0">
                <a:ln>
                  <a:noFill/>
                </a:ln>
                <a:solidFill>
                  <a:srgbClr val="212121"/>
                </a:solidFill>
                <a:effectLst/>
                <a:latin typeface="inherit"/>
                <a:cs typeface="Arial" pitchFamily="34" charset="0"/>
              </a:rPr>
              <a:t> the standard </a:t>
            </a:r>
            <a:r>
              <a:rPr kumimoji="0" lang="it-IT" sz="3600" b="0" i="1" u="none" strike="noStrike" cap="none" normalizeH="0" baseline="0" dirty="0" err="1" smtClean="0">
                <a:ln>
                  <a:noFill/>
                </a:ln>
                <a:solidFill>
                  <a:srgbClr val="212121"/>
                </a:solidFill>
                <a:effectLst/>
                <a:latin typeface="inherit"/>
                <a:cs typeface="Arial" pitchFamily="34" charset="0"/>
              </a:rPr>
              <a:t>is</a:t>
            </a:r>
            <a:r>
              <a:rPr kumimoji="0" lang="it-IT" sz="3600" b="0" i="1" u="none" strike="noStrike" cap="none" normalizeH="0" baseline="0" dirty="0" smtClean="0">
                <a:ln>
                  <a:noFill/>
                </a:ln>
                <a:solidFill>
                  <a:srgbClr val="212121"/>
                </a:solidFill>
                <a:effectLst/>
                <a:latin typeface="inherit"/>
                <a:cs typeface="Arial" pitchFamily="34" charset="0"/>
              </a:rPr>
              <a:t> </a:t>
            </a:r>
            <a:r>
              <a:rPr kumimoji="0" lang="it-IT" sz="3600" b="0" i="1" u="none" strike="noStrike" cap="none" normalizeH="0" baseline="0" dirty="0" err="1" smtClean="0">
                <a:ln>
                  <a:noFill/>
                </a:ln>
                <a:solidFill>
                  <a:srgbClr val="212121"/>
                </a:solidFill>
                <a:effectLst/>
                <a:latin typeface="inherit"/>
                <a:cs typeface="Arial" pitchFamily="34" charset="0"/>
              </a:rPr>
              <a:t>to</a:t>
            </a:r>
            <a:r>
              <a:rPr kumimoji="0" lang="it-IT" sz="3600" b="0" i="1" u="none" strike="noStrike" cap="none" normalizeH="0" baseline="0" dirty="0" smtClean="0">
                <a:ln>
                  <a:noFill/>
                </a:ln>
                <a:solidFill>
                  <a:srgbClr val="212121"/>
                </a:solidFill>
                <a:effectLst/>
                <a:latin typeface="inherit"/>
                <a:cs typeface="Arial" pitchFamily="34" charset="0"/>
              </a:rPr>
              <a:t> </a:t>
            </a:r>
            <a:r>
              <a:rPr kumimoji="0" lang="it-IT" sz="3600" b="0" i="1" u="none" strike="noStrike" cap="none" normalizeH="0" baseline="0" dirty="0" err="1" smtClean="0">
                <a:ln>
                  <a:noFill/>
                </a:ln>
                <a:solidFill>
                  <a:srgbClr val="212121"/>
                </a:solidFill>
                <a:effectLst/>
                <a:latin typeface="inherit"/>
                <a:cs typeface="Arial" pitchFamily="34" charset="0"/>
              </a:rPr>
              <a:t>shoot</a:t>
            </a:r>
            <a:r>
              <a:rPr kumimoji="0" lang="it-IT" sz="3600" b="0" i="1" u="none" strike="noStrike" cap="none" normalizeH="0" baseline="0" dirty="0" smtClean="0">
                <a:ln>
                  <a:noFill/>
                </a:ln>
                <a:solidFill>
                  <a:srgbClr val="212121"/>
                </a:solidFill>
                <a:effectLst/>
                <a:latin typeface="inherit"/>
                <a:cs typeface="Arial" pitchFamily="34" charset="0"/>
              </a:rPr>
              <a:t> </a:t>
            </a:r>
            <a:r>
              <a:rPr kumimoji="0" lang="it-IT" sz="3600" b="0" i="1" u="none" strike="noStrike" cap="none" normalizeH="0" baseline="0" dirty="0" err="1" smtClean="0">
                <a:ln>
                  <a:noFill/>
                </a:ln>
                <a:solidFill>
                  <a:srgbClr val="212121"/>
                </a:solidFill>
                <a:effectLst/>
                <a:latin typeface="inherit"/>
                <a:cs typeface="Arial" pitchFamily="34" charset="0"/>
              </a:rPr>
              <a:t>specific</a:t>
            </a:r>
            <a:r>
              <a:rPr kumimoji="0" lang="it-IT" sz="3600" b="0" i="1" u="none" strike="noStrike" cap="none" normalizeH="0" baseline="0" dirty="0" smtClean="0">
                <a:ln>
                  <a:noFill/>
                </a:ln>
                <a:solidFill>
                  <a:srgbClr val="212121"/>
                </a:solidFill>
                <a:effectLst/>
                <a:latin typeface="inherit"/>
                <a:cs typeface="Arial" pitchFamily="34" charset="0"/>
              </a:rPr>
              <a:t> </a:t>
            </a:r>
            <a:r>
              <a:rPr kumimoji="0" lang="it-IT" sz="3600" b="0" i="1" u="none" strike="noStrike" cap="none" normalizeH="0" baseline="0" dirty="0" err="1" smtClean="0">
                <a:ln>
                  <a:noFill/>
                </a:ln>
                <a:solidFill>
                  <a:srgbClr val="212121"/>
                </a:solidFill>
                <a:effectLst/>
                <a:latin typeface="inherit"/>
                <a:cs typeface="Arial" pitchFamily="34" charset="0"/>
              </a:rPr>
              <a:t>breast</a:t>
            </a:r>
            <a:r>
              <a:rPr kumimoji="0" lang="it-IT" sz="3600" b="0" i="1" u="none" strike="noStrike" cap="none" normalizeH="0" baseline="0" dirty="0" smtClean="0">
                <a:ln>
                  <a:noFill/>
                </a:ln>
                <a:solidFill>
                  <a:srgbClr val="212121"/>
                </a:solidFill>
                <a:effectLst/>
                <a:latin typeface="inherit"/>
                <a:cs typeface="Arial" pitchFamily="34" charset="0"/>
              </a:rPr>
              <a:t> </a:t>
            </a:r>
            <a:r>
              <a:rPr kumimoji="0" lang="it-IT" sz="3600" b="0" i="1" u="none" strike="noStrike" cap="none" normalizeH="0" baseline="0" dirty="0" err="1" smtClean="0">
                <a:ln>
                  <a:noFill/>
                </a:ln>
                <a:solidFill>
                  <a:srgbClr val="212121"/>
                </a:solidFill>
                <a:effectLst/>
                <a:latin typeface="inherit"/>
                <a:cs typeface="Arial" pitchFamily="34" charset="0"/>
              </a:rPr>
              <a:t>cancer</a:t>
            </a:r>
            <a:r>
              <a:rPr kumimoji="0" lang="it-IT" sz="3600" b="0" i="1" u="none" strike="noStrike" cap="none" normalizeH="0" baseline="0" dirty="0" smtClean="0">
                <a:ln>
                  <a:noFill/>
                </a:ln>
                <a:solidFill>
                  <a:srgbClr val="212121"/>
                </a:solidFill>
                <a:effectLst/>
                <a:latin typeface="inherit"/>
                <a:cs typeface="Arial" pitchFamily="34" charset="0"/>
              </a:rPr>
              <a:t> </a:t>
            </a:r>
            <a:r>
              <a:rPr kumimoji="0" lang="it-IT" sz="3600" b="0" i="1" u="none" strike="noStrike" cap="none" normalizeH="0" baseline="0" dirty="0" err="1" smtClean="0">
                <a:ln>
                  <a:noFill/>
                </a:ln>
                <a:solidFill>
                  <a:srgbClr val="212121"/>
                </a:solidFill>
                <a:effectLst/>
                <a:latin typeface="inherit"/>
                <a:cs typeface="Arial" pitchFamily="34" charset="0"/>
              </a:rPr>
              <a:t>targets</a:t>
            </a:r>
            <a:r>
              <a:rPr kumimoji="0" lang="it-IT" sz="3600" b="0" i="1" u="none" strike="noStrike" cap="none" normalizeH="0" baseline="0" dirty="0" smtClean="0">
                <a:ln>
                  <a:noFill/>
                </a:ln>
                <a:solidFill>
                  <a:srgbClr val="212121"/>
                </a:solidFill>
                <a:effectLst/>
                <a:latin typeface="inherit"/>
                <a:cs typeface="Arial" pitchFamily="34" charset="0"/>
              </a:rPr>
              <a:t> </a:t>
            </a:r>
            <a:r>
              <a:rPr lang="it-IT" sz="3600" i="1" dirty="0" err="1" smtClean="0">
                <a:solidFill>
                  <a:srgbClr val="212121"/>
                </a:solidFill>
                <a:latin typeface="inherit"/>
                <a:cs typeface="Arial" pitchFamily="34" charset="0"/>
              </a:rPr>
              <a:t>identified</a:t>
            </a:r>
            <a:r>
              <a:rPr lang="it-IT" sz="3600" i="1" dirty="0" smtClean="0">
                <a:solidFill>
                  <a:srgbClr val="212121"/>
                </a:solidFill>
                <a:latin typeface="inherit"/>
                <a:cs typeface="Arial" pitchFamily="34" charset="0"/>
              </a:rPr>
              <a:t> </a:t>
            </a:r>
            <a:r>
              <a:rPr lang="it-IT" sz="3600" i="1" dirty="0" err="1" smtClean="0">
                <a:solidFill>
                  <a:srgbClr val="212121"/>
                </a:solidFill>
                <a:latin typeface="inherit"/>
                <a:cs typeface="Arial" pitchFamily="34" charset="0"/>
              </a:rPr>
              <a:t>according</a:t>
            </a:r>
            <a:r>
              <a:rPr lang="it-IT" sz="3600" i="1" dirty="0" smtClean="0">
                <a:solidFill>
                  <a:srgbClr val="212121"/>
                </a:solidFill>
                <a:latin typeface="inherit"/>
                <a:cs typeface="Arial" pitchFamily="34" charset="0"/>
              </a:rPr>
              <a:t> </a:t>
            </a:r>
            <a:r>
              <a:rPr lang="it-IT" sz="3600" i="1" dirty="0" err="1" smtClean="0">
                <a:solidFill>
                  <a:srgbClr val="212121"/>
                </a:solidFill>
                <a:latin typeface="inherit"/>
                <a:cs typeface="Arial" pitchFamily="34" charset="0"/>
              </a:rPr>
              <a:t>to</a:t>
            </a:r>
            <a:r>
              <a:rPr lang="it-IT" sz="3600" i="1" dirty="0" smtClean="0">
                <a:solidFill>
                  <a:srgbClr val="212121"/>
                </a:solidFill>
                <a:latin typeface="inherit"/>
                <a:cs typeface="Arial" pitchFamily="34" charset="0"/>
              </a:rPr>
              <a:t> </a:t>
            </a:r>
            <a:r>
              <a:rPr lang="it-IT" sz="3600" i="1" dirty="0" err="1" smtClean="0">
                <a:solidFill>
                  <a:srgbClr val="212121"/>
                </a:solidFill>
                <a:latin typeface="inherit"/>
                <a:cs typeface="Arial" pitchFamily="34" charset="0"/>
              </a:rPr>
              <a:t>current</a:t>
            </a:r>
            <a:r>
              <a:rPr lang="it-IT" sz="3600" i="1" dirty="0" smtClean="0">
                <a:solidFill>
                  <a:srgbClr val="212121"/>
                </a:solidFill>
                <a:latin typeface="inherit"/>
                <a:cs typeface="Arial" pitchFamily="34" charset="0"/>
              </a:rPr>
              <a:t> </a:t>
            </a:r>
            <a:r>
              <a:rPr lang="it-IT" sz="3600" i="1" dirty="0" err="1" smtClean="0">
                <a:solidFill>
                  <a:srgbClr val="212121"/>
                </a:solidFill>
                <a:latin typeface="inherit"/>
                <a:cs typeface="Arial" pitchFamily="34" charset="0"/>
              </a:rPr>
              <a:t>definitions</a:t>
            </a:r>
            <a:r>
              <a:rPr lang="it-IT" sz="3600" i="1" dirty="0" smtClean="0">
                <a:solidFill>
                  <a:srgbClr val="212121"/>
                </a:solidFill>
                <a:latin typeface="inherit"/>
                <a:cs typeface="Arial" pitchFamily="34" charset="0"/>
              </a:rPr>
              <a:t> </a:t>
            </a:r>
            <a:r>
              <a:rPr lang="it-IT" sz="3600" i="1" dirty="0" err="1" smtClean="0">
                <a:solidFill>
                  <a:srgbClr val="212121"/>
                </a:solidFill>
                <a:latin typeface="inherit"/>
                <a:cs typeface="Arial" pitchFamily="34" charset="0"/>
              </a:rPr>
              <a:t>of</a:t>
            </a:r>
            <a:r>
              <a:rPr lang="it-IT" sz="3600" i="1" dirty="0" smtClean="0">
                <a:solidFill>
                  <a:srgbClr val="212121"/>
                </a:solidFill>
                <a:latin typeface="inherit"/>
                <a:cs typeface="Arial" pitchFamily="34" charset="0"/>
              </a:rPr>
              <a:t> </a:t>
            </a:r>
            <a:r>
              <a:rPr lang="it-IT" sz="3600" i="1" dirty="0" err="1" smtClean="0">
                <a:solidFill>
                  <a:srgbClr val="212121"/>
                </a:solidFill>
                <a:latin typeface="inherit"/>
                <a:cs typeface="Arial" pitchFamily="34" charset="0"/>
              </a:rPr>
              <a:t>molecular</a:t>
            </a:r>
            <a:r>
              <a:rPr lang="it-IT" sz="3600" i="1" dirty="0" smtClean="0">
                <a:solidFill>
                  <a:srgbClr val="212121"/>
                </a:solidFill>
                <a:latin typeface="inherit"/>
                <a:cs typeface="Arial" pitchFamily="34" charset="0"/>
              </a:rPr>
              <a:t> </a:t>
            </a:r>
            <a:r>
              <a:rPr lang="it-IT" sz="3200" i="1" dirty="0" err="1" smtClean="0">
                <a:solidFill>
                  <a:srgbClr val="212121"/>
                </a:solidFill>
                <a:latin typeface="inherit"/>
                <a:cs typeface="Arial" pitchFamily="34" charset="0"/>
              </a:rPr>
              <a:t>subtypes</a:t>
            </a:r>
            <a:r>
              <a:rPr lang="it-IT" sz="3600" i="1" dirty="0" smtClean="0">
                <a:solidFill>
                  <a:srgbClr val="212121"/>
                </a:solidFill>
                <a:latin typeface="inherit"/>
                <a:cs typeface="Arial" pitchFamily="34" charset="0"/>
              </a:rPr>
              <a:t> </a:t>
            </a:r>
            <a:r>
              <a:rPr lang="it-IT" sz="3600" i="1" dirty="0" err="1" smtClean="0">
                <a:solidFill>
                  <a:srgbClr val="212121"/>
                </a:solidFill>
                <a:latin typeface="inherit"/>
                <a:cs typeface="Arial" pitchFamily="34" charset="0"/>
              </a:rPr>
              <a:t>of</a:t>
            </a:r>
            <a:r>
              <a:rPr lang="it-IT" sz="3600" i="1" dirty="0" smtClean="0">
                <a:solidFill>
                  <a:srgbClr val="212121"/>
                </a:solidFill>
                <a:latin typeface="inherit"/>
                <a:cs typeface="Arial" pitchFamily="34" charset="0"/>
              </a:rPr>
              <a:t> </a:t>
            </a:r>
            <a:r>
              <a:rPr lang="it-IT" sz="3600" i="1" dirty="0" err="1" smtClean="0">
                <a:solidFill>
                  <a:srgbClr val="212121"/>
                </a:solidFill>
                <a:latin typeface="inherit"/>
                <a:cs typeface="Arial" pitchFamily="34" charset="0"/>
              </a:rPr>
              <a:t>disease</a:t>
            </a:r>
            <a:endParaRPr kumimoji="0" lang="it-IT" sz="3600" b="0" i="1" u="none" strike="noStrike" cap="none" normalizeH="0" baseline="0" dirty="0" smtClean="0">
              <a:ln>
                <a:noFill/>
              </a:ln>
              <a:solidFill>
                <a:schemeClr val="tx1"/>
              </a:solidFill>
              <a:effectLst/>
              <a:latin typeface="Arial" pitchFamily="34" charset="0"/>
              <a:cs typeface="Arial" pitchFamily="34" charset="0"/>
            </a:endParaRPr>
          </a:p>
        </p:txBody>
      </p:sp>
      <p:pic>
        <p:nvPicPr>
          <p:cNvPr id="21508" name="Picture 4" descr="https://4.bp.blogspot.com/-NgdYzBpCnBQ/V19CKh-QWtI/AAAAAAAAGik/IYscCgTZec8O2yRWds0wCA_TksxMrYk-wCLcB/s1600/targets-3-getting-better-until-bullseye.jpg"/>
          <p:cNvPicPr>
            <a:picLocks noChangeAspect="1" noChangeArrowheads="1"/>
          </p:cNvPicPr>
          <p:nvPr/>
        </p:nvPicPr>
        <p:blipFill>
          <a:blip r:embed="rId2" cstate="print"/>
          <a:srcRect/>
          <a:stretch>
            <a:fillRect/>
          </a:stretch>
        </p:blipFill>
        <p:spPr bwMode="auto">
          <a:xfrm>
            <a:off x="2786050" y="1071546"/>
            <a:ext cx="3143272" cy="2373170"/>
          </a:xfrm>
          <a:prstGeom prst="rect">
            <a:avLst/>
          </a:prstGeom>
          <a:noFill/>
        </p:spPr>
      </p:pic>
      <p:sp>
        <p:nvSpPr>
          <p:cNvPr id="6" name="Rettangolo 5"/>
          <p:cNvSpPr/>
          <p:nvPr/>
        </p:nvSpPr>
        <p:spPr>
          <a:xfrm>
            <a:off x="5143504" y="5786454"/>
            <a:ext cx="3342582" cy="584775"/>
          </a:xfrm>
          <a:prstGeom prst="rect">
            <a:avLst/>
          </a:prstGeom>
          <a:solidFill>
            <a:schemeClr val="accent6">
              <a:lumMod val="20000"/>
              <a:lumOff val="80000"/>
            </a:schemeClr>
          </a:solidFill>
          <a:scene3d>
            <a:camera prst="orthographicFront"/>
            <a:lightRig rig="threePt" dir="t"/>
          </a:scene3d>
          <a:sp3d>
            <a:bevelT w="114300" prst="artDeco"/>
          </a:sp3d>
        </p:spPr>
        <p:txBody>
          <a:bodyPr wrap="none">
            <a:spAutoFit/>
          </a:bodyPr>
          <a:lstStyle/>
          <a:p>
            <a:r>
              <a:rPr lang="it-IT" sz="3200" i="1" dirty="0" smtClean="0">
                <a:solidFill>
                  <a:srgbClr val="212121"/>
                </a:solidFill>
                <a:latin typeface="inherit"/>
                <a:cs typeface="Arial" pitchFamily="34" charset="0"/>
              </a:rPr>
              <a:t>&gt;&gt;&gt; </a:t>
            </a:r>
            <a:r>
              <a:rPr lang="it-IT" sz="3200" i="1" dirty="0" err="1" smtClean="0">
                <a:solidFill>
                  <a:srgbClr val="212121"/>
                </a:solidFill>
                <a:latin typeface="inherit"/>
                <a:cs typeface="Arial" pitchFamily="34" charset="0"/>
              </a:rPr>
              <a:t>is</a:t>
            </a:r>
            <a:r>
              <a:rPr lang="it-IT" sz="3200" i="1" dirty="0" smtClean="0">
                <a:solidFill>
                  <a:srgbClr val="212121"/>
                </a:solidFill>
                <a:latin typeface="inherit"/>
                <a:cs typeface="Arial" pitchFamily="34" charset="0"/>
              </a:rPr>
              <a:t> </a:t>
            </a:r>
            <a:r>
              <a:rPr lang="it-IT" sz="3200" i="1" dirty="0" err="1" smtClean="0">
                <a:solidFill>
                  <a:srgbClr val="212121"/>
                </a:solidFill>
                <a:latin typeface="inherit"/>
                <a:cs typeface="Arial" pitchFamily="34" charset="0"/>
              </a:rPr>
              <a:t>it</a:t>
            </a:r>
            <a:r>
              <a:rPr lang="it-IT" sz="3200" i="1" dirty="0" smtClean="0">
                <a:solidFill>
                  <a:srgbClr val="212121"/>
                </a:solidFill>
                <a:latin typeface="inherit"/>
                <a:cs typeface="Arial" pitchFamily="34" charset="0"/>
              </a:rPr>
              <a:t> </a:t>
            </a:r>
            <a:r>
              <a:rPr lang="it-IT" sz="3200" i="1" dirty="0" err="1" smtClean="0">
                <a:solidFill>
                  <a:srgbClr val="212121"/>
                </a:solidFill>
                <a:latin typeface="inherit"/>
                <a:cs typeface="Arial" pitchFamily="34" charset="0"/>
              </a:rPr>
              <a:t>enough</a:t>
            </a:r>
            <a:r>
              <a:rPr lang="it-IT" sz="3200" i="1" dirty="0" smtClean="0">
                <a:solidFill>
                  <a:srgbClr val="212121"/>
                </a:solidFill>
                <a:latin typeface="inherit"/>
                <a:cs typeface="Arial" pitchFamily="34" charset="0"/>
              </a:rPr>
              <a:t>?</a:t>
            </a:r>
            <a:endParaRPr lang="it-IT"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428596" y="2928934"/>
            <a:ext cx="8286808" cy="3046988"/>
          </a:xfrm>
          <a:prstGeom prst="rect">
            <a:avLst/>
          </a:prstGeom>
        </p:spPr>
        <p:txBody>
          <a:bodyPr wrap="square">
            <a:spAutoFit/>
          </a:bodyPr>
          <a:lstStyle/>
          <a:p>
            <a:pPr algn="just"/>
            <a:r>
              <a:rPr lang="en-US" sz="3200" dirty="0" smtClean="0"/>
              <a:t>&gt;&gt; even if recent advances in the medical treatment of patients with some of the most frequent subtypes have resulted in a significant improvement of their median OS, however metastatic breast cancer is still  </a:t>
            </a:r>
            <a:r>
              <a:rPr lang="en-US" sz="3200" i="1" dirty="0" smtClean="0">
                <a:solidFill>
                  <a:srgbClr val="FF0000"/>
                </a:solidFill>
                <a:effectLst>
                  <a:outerShdw blurRad="38100" dist="38100" dir="2700000" algn="tl">
                    <a:srgbClr val="000000">
                      <a:alpha val="43137"/>
                    </a:srgbClr>
                  </a:outerShdw>
                </a:effectLst>
              </a:rPr>
              <a:t>an incurable disease</a:t>
            </a:r>
            <a:r>
              <a:rPr lang="en-US" sz="3200" dirty="0" smtClean="0"/>
              <a:t>.</a:t>
            </a:r>
          </a:p>
        </p:txBody>
      </p:sp>
      <p:pic>
        <p:nvPicPr>
          <p:cNvPr id="23554" name="Picture 2" descr="http://blog.gomataseva.org/wp-content/uploads/2011/07/cancer-1.jpg"/>
          <p:cNvPicPr>
            <a:picLocks noChangeAspect="1" noChangeArrowheads="1"/>
          </p:cNvPicPr>
          <p:nvPr/>
        </p:nvPicPr>
        <p:blipFill>
          <a:blip r:embed="rId2" cstate="print"/>
          <a:srcRect/>
          <a:stretch>
            <a:fillRect/>
          </a:stretch>
        </p:blipFill>
        <p:spPr bwMode="auto">
          <a:xfrm>
            <a:off x="6215074" y="5540297"/>
            <a:ext cx="1357290" cy="1317703"/>
          </a:xfrm>
          <a:prstGeom prst="rect">
            <a:avLst/>
          </a:prstGeom>
          <a:noFill/>
        </p:spPr>
      </p:pic>
      <p:pic>
        <p:nvPicPr>
          <p:cNvPr id="49154" name="Picture 2" descr="http://katmichels.com/wp-content/uploads/2013/09/Say-No.jpg"/>
          <p:cNvPicPr>
            <a:picLocks noChangeAspect="1" noChangeArrowheads="1"/>
          </p:cNvPicPr>
          <p:nvPr/>
        </p:nvPicPr>
        <p:blipFill>
          <a:blip r:embed="rId3"/>
          <a:srcRect/>
          <a:stretch>
            <a:fillRect/>
          </a:stretch>
        </p:blipFill>
        <p:spPr bwMode="auto">
          <a:xfrm>
            <a:off x="2571736" y="0"/>
            <a:ext cx="4214842" cy="28331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23554"/>
                                        </p:tgtEl>
                                        <p:attrNameLst>
                                          <p:attrName>style.visibility</p:attrName>
                                        </p:attrNameLst>
                                      </p:cBhvr>
                                      <p:to>
                                        <p:strVal val="visible"/>
                                      </p:to>
                                    </p:set>
                                    <p:animEffect transition="in" filter="checkerboard(across)">
                                      <p:cBhvr>
                                        <p:cTn id="10"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14546" y="642918"/>
            <a:ext cx="4843698" cy="707886"/>
          </a:xfrm>
          <a:prstGeom prst="rect">
            <a:avLst/>
          </a:prstGeom>
          <a:noFill/>
        </p:spPr>
        <p:txBody>
          <a:bodyPr wrap="none" rtlCol="0">
            <a:spAutoFit/>
          </a:bodyPr>
          <a:lstStyle/>
          <a:p>
            <a:r>
              <a:rPr lang="it-IT" sz="4000" dirty="0" smtClean="0"/>
              <a:t>so, </a:t>
            </a:r>
            <a:r>
              <a:rPr lang="it-IT" sz="4000" dirty="0" err="1" smtClean="0"/>
              <a:t>what</a:t>
            </a:r>
            <a:r>
              <a:rPr lang="it-IT" sz="4000" dirty="0" smtClean="0"/>
              <a:t>  do </a:t>
            </a:r>
            <a:r>
              <a:rPr lang="it-IT" sz="4000" dirty="0" err="1" smtClean="0"/>
              <a:t>we</a:t>
            </a:r>
            <a:r>
              <a:rPr lang="it-IT" sz="4000" dirty="0" smtClean="0"/>
              <a:t> </a:t>
            </a:r>
            <a:r>
              <a:rPr lang="it-IT" sz="4000" dirty="0" err="1" smtClean="0"/>
              <a:t>need</a:t>
            </a:r>
            <a:r>
              <a:rPr lang="it-IT" sz="4000" dirty="0" smtClean="0"/>
              <a:t>?</a:t>
            </a:r>
            <a:endParaRPr lang="it-IT" sz="4000" dirty="0"/>
          </a:p>
        </p:txBody>
      </p:sp>
      <p:pic>
        <p:nvPicPr>
          <p:cNvPr id="47106" name="Picture 2" descr="http://www.mykiddytracker.com/uploads/Already%20Written%20Down%20Everything%20You%20Want%20to%20Know!.jpg"/>
          <p:cNvPicPr>
            <a:picLocks noChangeAspect="1" noChangeArrowheads="1"/>
          </p:cNvPicPr>
          <p:nvPr/>
        </p:nvPicPr>
        <p:blipFill>
          <a:blip r:embed="rId2"/>
          <a:srcRect/>
          <a:stretch>
            <a:fillRect/>
          </a:stretch>
        </p:blipFill>
        <p:spPr bwMode="auto">
          <a:xfrm>
            <a:off x="2357422" y="2071678"/>
            <a:ext cx="4143404" cy="414340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p:cNvGraphicFramePr>
          <p:nvPr>
            <p:extLst/>
          </p:nvPr>
        </p:nvGraphicFramePr>
        <p:xfrm>
          <a:off x="428596" y="1285861"/>
          <a:ext cx="8359775" cy="2071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6"/>
          <p:cNvGraphicFramePr/>
          <p:nvPr>
            <p:extLst/>
          </p:nvPr>
        </p:nvGraphicFramePr>
        <p:xfrm>
          <a:off x="357158" y="2928934"/>
          <a:ext cx="8434387" cy="6110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a 4"/>
          <p:cNvGraphicFramePr/>
          <p:nvPr>
            <p:extLst/>
          </p:nvPr>
        </p:nvGraphicFramePr>
        <p:xfrm>
          <a:off x="428596" y="3714752"/>
          <a:ext cx="8362335" cy="187961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Diagrama 5"/>
          <p:cNvGraphicFramePr/>
          <p:nvPr>
            <p:extLst/>
          </p:nvPr>
        </p:nvGraphicFramePr>
        <p:xfrm>
          <a:off x="357158" y="5500702"/>
          <a:ext cx="8429684" cy="100013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9" name="Título 1"/>
          <p:cNvSpPr txBox="1">
            <a:spLocks/>
          </p:cNvSpPr>
          <p:nvPr/>
        </p:nvSpPr>
        <p:spPr>
          <a:xfrm>
            <a:off x="0" y="357166"/>
            <a:ext cx="9144000" cy="57626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chemeClr val="tx1"/>
                </a:solidFill>
                <a:effectLst/>
                <a:uLnTx/>
                <a:uFillTx/>
                <a:latin typeface="+mj-lt"/>
                <a:ea typeface="+mj-ea"/>
                <a:cs typeface="+mj-cs"/>
              </a:rPr>
              <a:t>New trends of drug development</a:t>
            </a:r>
            <a:endParaRPr kumimoji="0" lang="es-E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67544" y="116632"/>
            <a:ext cx="8434387" cy="57626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smtClean="0">
                <a:ln>
                  <a:noFill/>
                </a:ln>
                <a:solidFill>
                  <a:schemeClr val="tx1"/>
                </a:solidFill>
                <a:effectLst/>
                <a:uLnTx/>
                <a:uFillTx/>
                <a:latin typeface="+mj-lt"/>
                <a:ea typeface="+mj-ea"/>
                <a:cs typeface="+mj-cs"/>
              </a:rPr>
              <a:t>Development of reliable endpoints to allow an early recognition of clinical benefit</a:t>
            </a:r>
            <a:endParaRPr kumimoji="0" lang="es-ES"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Imagen 3"/>
          <p:cNvPicPr>
            <a:picLocks noChangeAspect="1"/>
          </p:cNvPicPr>
          <p:nvPr/>
        </p:nvPicPr>
        <p:blipFill>
          <a:blip r:embed="rId2" cstate="print"/>
          <a:stretch>
            <a:fillRect/>
          </a:stretch>
        </p:blipFill>
        <p:spPr>
          <a:xfrm>
            <a:off x="0" y="1357298"/>
            <a:ext cx="6072198" cy="4566778"/>
          </a:xfrm>
          <a:prstGeom prst="rect">
            <a:avLst/>
          </a:prstGeom>
        </p:spPr>
      </p:pic>
      <p:sp>
        <p:nvSpPr>
          <p:cNvPr id="4" name="CuadroTexto 4"/>
          <p:cNvSpPr txBox="1"/>
          <p:nvPr/>
        </p:nvSpPr>
        <p:spPr>
          <a:xfrm>
            <a:off x="6950856" y="6596390"/>
            <a:ext cx="2790403" cy="261610"/>
          </a:xfrm>
          <a:prstGeom prst="rect">
            <a:avLst/>
          </a:prstGeom>
          <a:noFill/>
        </p:spPr>
        <p:txBody>
          <a:bodyPr wrap="square" rtlCol="0">
            <a:spAutoFit/>
          </a:bodyPr>
          <a:lstStyle/>
          <a:p>
            <a:r>
              <a:rPr lang="es-ES" sz="1100" dirty="0">
                <a:solidFill>
                  <a:srgbClr val="000000"/>
                </a:solidFill>
              </a:rPr>
              <a:t>Wilson et al. </a:t>
            </a:r>
            <a:r>
              <a:rPr lang="es-ES" sz="1100" dirty="0" err="1">
                <a:solidFill>
                  <a:srgbClr val="000000"/>
                </a:solidFill>
              </a:rPr>
              <a:t>Lancet</a:t>
            </a:r>
            <a:r>
              <a:rPr lang="es-ES" sz="1100" dirty="0">
                <a:solidFill>
                  <a:srgbClr val="000000"/>
                </a:solidFill>
              </a:rPr>
              <a:t> </a:t>
            </a:r>
            <a:r>
              <a:rPr lang="es-ES" sz="1100" dirty="0" err="1">
                <a:solidFill>
                  <a:srgbClr val="000000"/>
                </a:solidFill>
              </a:rPr>
              <a:t>Oncol</a:t>
            </a:r>
            <a:r>
              <a:rPr lang="es-ES" sz="1100" dirty="0">
                <a:solidFill>
                  <a:srgbClr val="000000"/>
                </a:solidFill>
              </a:rPr>
              <a:t> 2015</a:t>
            </a:r>
          </a:p>
        </p:txBody>
      </p:sp>
      <p:grpSp>
        <p:nvGrpSpPr>
          <p:cNvPr id="5" name="Gruppo 4"/>
          <p:cNvGrpSpPr/>
          <p:nvPr/>
        </p:nvGrpSpPr>
        <p:grpSpPr>
          <a:xfrm>
            <a:off x="6357950" y="1643050"/>
            <a:ext cx="2539999" cy="634999"/>
            <a:chOff x="4271359" y="0"/>
            <a:chExt cx="2539999" cy="634999"/>
          </a:xfrm>
          <a:scene3d>
            <a:camera prst="orthographicFront"/>
            <a:lightRig rig="flat" dir="t"/>
          </a:scene3d>
        </p:grpSpPr>
        <p:sp>
          <p:nvSpPr>
            <p:cNvPr id="18" name="Rettangolo arrotondato 17"/>
            <p:cNvSpPr/>
            <p:nvPr/>
          </p:nvSpPr>
          <p:spPr>
            <a:xfrm>
              <a:off x="4271359" y="0"/>
              <a:ext cx="2539999" cy="63499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ettangolo 18"/>
            <p:cNvSpPr/>
            <p:nvPr/>
          </p:nvSpPr>
          <p:spPr>
            <a:xfrm>
              <a:off x="4289957" y="18598"/>
              <a:ext cx="2502803" cy="5978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b="1" kern="1200" dirty="0" smtClean="0"/>
                <a:t>ENDPOINTS</a:t>
              </a:r>
              <a:endParaRPr lang="es-ES" sz="2400" b="1" kern="1200" dirty="0"/>
            </a:p>
          </p:txBody>
        </p:sp>
      </p:grpSp>
      <p:grpSp>
        <p:nvGrpSpPr>
          <p:cNvPr id="6" name="Gruppo 5"/>
          <p:cNvGrpSpPr/>
          <p:nvPr/>
        </p:nvGrpSpPr>
        <p:grpSpPr>
          <a:xfrm>
            <a:off x="6357950" y="2500300"/>
            <a:ext cx="2539999" cy="634999"/>
            <a:chOff x="4271359" y="857250"/>
            <a:chExt cx="2539999" cy="634999"/>
          </a:xfrm>
          <a:scene3d>
            <a:camera prst="orthographicFront"/>
            <a:lightRig rig="flat" dir="t"/>
          </a:scene3d>
        </p:grpSpPr>
        <p:sp>
          <p:nvSpPr>
            <p:cNvPr id="16" name="Rettangolo arrotondato 15"/>
            <p:cNvSpPr/>
            <p:nvPr/>
          </p:nvSpPr>
          <p:spPr>
            <a:xfrm>
              <a:off x="4271359" y="857250"/>
              <a:ext cx="2539999" cy="634999"/>
            </a:xfrm>
            <a:prstGeom prst="roundRect">
              <a:avLst>
                <a:gd name="adj" fmla="val 10000"/>
              </a:avLst>
            </a:prstGeom>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ettangolo 16"/>
            <p:cNvSpPr/>
            <p:nvPr/>
          </p:nvSpPr>
          <p:spPr>
            <a:xfrm>
              <a:off x="4289957" y="875848"/>
              <a:ext cx="2502803" cy="5978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err="1" smtClean="0"/>
                <a:t>Effect</a:t>
              </a:r>
              <a:r>
                <a:rPr lang="es-ES" sz="1800" kern="1200" dirty="0" smtClean="0"/>
                <a:t> </a:t>
              </a:r>
              <a:r>
                <a:rPr lang="es-ES" sz="1800" kern="1200" dirty="0" err="1" smtClean="0"/>
                <a:t>on</a:t>
              </a:r>
              <a:r>
                <a:rPr lang="es-ES" sz="1800" kern="1200" dirty="0" smtClean="0"/>
                <a:t> molecular target</a:t>
              </a:r>
              <a:endParaRPr lang="es-ES" sz="1800" kern="1200" dirty="0"/>
            </a:p>
          </p:txBody>
        </p:sp>
      </p:grpSp>
      <p:grpSp>
        <p:nvGrpSpPr>
          <p:cNvPr id="7" name="Gruppo 6"/>
          <p:cNvGrpSpPr/>
          <p:nvPr/>
        </p:nvGrpSpPr>
        <p:grpSpPr>
          <a:xfrm>
            <a:off x="6357950" y="3357550"/>
            <a:ext cx="2539999" cy="634999"/>
            <a:chOff x="4271359" y="1714500"/>
            <a:chExt cx="2539999" cy="634999"/>
          </a:xfrm>
          <a:scene3d>
            <a:camera prst="orthographicFront"/>
            <a:lightRig rig="flat" dir="t"/>
          </a:scene3d>
        </p:grpSpPr>
        <p:sp>
          <p:nvSpPr>
            <p:cNvPr id="14" name="Rettangolo arrotondato 13"/>
            <p:cNvSpPr/>
            <p:nvPr/>
          </p:nvSpPr>
          <p:spPr>
            <a:xfrm>
              <a:off x="4271359" y="1714500"/>
              <a:ext cx="2539999" cy="634999"/>
            </a:xfrm>
            <a:prstGeom prst="roundRect">
              <a:avLst>
                <a:gd name="adj" fmla="val 10000"/>
              </a:avLst>
            </a:prstGeom>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ettangolo 14"/>
            <p:cNvSpPr/>
            <p:nvPr/>
          </p:nvSpPr>
          <p:spPr>
            <a:xfrm>
              <a:off x="4289957" y="1733098"/>
              <a:ext cx="2502803" cy="5978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err="1" smtClean="0"/>
                <a:t>Circulating</a:t>
              </a:r>
              <a:r>
                <a:rPr lang="es-ES" sz="1800" kern="1200" dirty="0" smtClean="0"/>
                <a:t> tumor </a:t>
              </a:r>
              <a:r>
                <a:rPr lang="es-ES" sz="1800" kern="1200" dirty="0" err="1" smtClean="0"/>
                <a:t>cells</a:t>
              </a:r>
              <a:endParaRPr lang="es-ES" sz="1800" kern="1200" dirty="0"/>
            </a:p>
          </p:txBody>
        </p:sp>
      </p:grpSp>
      <p:grpSp>
        <p:nvGrpSpPr>
          <p:cNvPr id="8" name="Gruppo 7"/>
          <p:cNvGrpSpPr/>
          <p:nvPr/>
        </p:nvGrpSpPr>
        <p:grpSpPr>
          <a:xfrm>
            <a:off x="6357950" y="4214800"/>
            <a:ext cx="2539999" cy="634999"/>
            <a:chOff x="4271359" y="2571750"/>
            <a:chExt cx="2539999" cy="634999"/>
          </a:xfrm>
          <a:scene3d>
            <a:camera prst="orthographicFront"/>
            <a:lightRig rig="flat" dir="t"/>
          </a:scene3d>
        </p:grpSpPr>
        <p:sp>
          <p:nvSpPr>
            <p:cNvPr id="12" name="Rettangolo arrotondato 11"/>
            <p:cNvSpPr/>
            <p:nvPr/>
          </p:nvSpPr>
          <p:spPr>
            <a:xfrm>
              <a:off x="4271359" y="2571750"/>
              <a:ext cx="2539999" cy="634999"/>
            </a:xfrm>
            <a:prstGeom prst="roundRect">
              <a:avLst>
                <a:gd name="adj" fmla="val 10000"/>
              </a:avLst>
            </a:prstGeom>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ettangolo 12"/>
            <p:cNvSpPr/>
            <p:nvPr/>
          </p:nvSpPr>
          <p:spPr>
            <a:xfrm>
              <a:off x="4289957" y="2590348"/>
              <a:ext cx="2502803" cy="5978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err="1" smtClean="0"/>
                <a:t>Circulating</a:t>
              </a:r>
              <a:r>
                <a:rPr lang="es-ES" sz="1800" kern="1200" dirty="0" smtClean="0"/>
                <a:t> tumor DNA</a:t>
              </a:r>
              <a:endParaRPr lang="es-ES" sz="1800" kern="1200" dirty="0"/>
            </a:p>
          </p:txBody>
        </p:sp>
      </p:grpSp>
      <p:grpSp>
        <p:nvGrpSpPr>
          <p:cNvPr id="9" name="Gruppo 8"/>
          <p:cNvGrpSpPr/>
          <p:nvPr/>
        </p:nvGrpSpPr>
        <p:grpSpPr>
          <a:xfrm>
            <a:off x="6357950" y="5072050"/>
            <a:ext cx="2539999" cy="634999"/>
            <a:chOff x="4271359" y="3429000"/>
            <a:chExt cx="2539999" cy="634999"/>
          </a:xfrm>
          <a:scene3d>
            <a:camera prst="orthographicFront"/>
            <a:lightRig rig="flat" dir="t"/>
          </a:scene3d>
        </p:grpSpPr>
        <p:sp>
          <p:nvSpPr>
            <p:cNvPr id="10" name="Rettangolo arrotondato 9"/>
            <p:cNvSpPr/>
            <p:nvPr/>
          </p:nvSpPr>
          <p:spPr>
            <a:xfrm>
              <a:off x="4271359" y="3429000"/>
              <a:ext cx="2539999" cy="634999"/>
            </a:xfrm>
            <a:prstGeom prst="roundRect">
              <a:avLst>
                <a:gd name="adj" fmla="val 10000"/>
              </a:avLst>
            </a:prstGeom>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1" name="Rettangolo 10"/>
            <p:cNvSpPr/>
            <p:nvPr/>
          </p:nvSpPr>
          <p:spPr>
            <a:xfrm>
              <a:off x="4289957" y="3447598"/>
              <a:ext cx="2502803" cy="5978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err="1" smtClean="0"/>
                <a:t>Functional</a:t>
              </a:r>
              <a:r>
                <a:rPr lang="es-ES" sz="1800" kern="1200" dirty="0" smtClean="0"/>
                <a:t> </a:t>
              </a:r>
              <a:r>
                <a:rPr lang="es-ES" sz="1800" kern="1200" dirty="0" err="1" smtClean="0"/>
                <a:t>imaging</a:t>
              </a:r>
              <a:endParaRPr lang="es-ES" sz="1800" kern="1200" dirty="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8520" y="6611779"/>
            <a:ext cx="9252520" cy="246221"/>
          </a:xfrm>
          <a:prstGeom prst="rect">
            <a:avLst/>
          </a:prstGeom>
        </p:spPr>
        <p:txBody>
          <a:bodyPr wrap="square">
            <a:spAutoFit/>
          </a:bodyPr>
          <a:lstStyle/>
          <a:p>
            <a:pPr algn="r"/>
            <a:r>
              <a:rPr lang="en-US" sz="1000" dirty="0" smtClean="0"/>
              <a:t>Sharp A, Harper-Wynne C (2014) Treatment of Advanced Breast Cancer (ABC): The Expanding Landscape of Targeted Therapies. J Cancer </a:t>
            </a:r>
            <a:r>
              <a:rPr lang="en-US" sz="1000" dirty="0" err="1" smtClean="0"/>
              <a:t>Biol</a:t>
            </a:r>
            <a:r>
              <a:rPr lang="en-US" sz="1000" dirty="0" smtClean="0"/>
              <a:t> Res 2(1): 1036.</a:t>
            </a:r>
            <a:endParaRPr lang="it-IT" sz="1000" dirty="0"/>
          </a:p>
        </p:txBody>
      </p:sp>
      <p:sp>
        <p:nvSpPr>
          <p:cNvPr id="6" name="Rettangolo 5"/>
          <p:cNvSpPr/>
          <p:nvPr/>
        </p:nvSpPr>
        <p:spPr>
          <a:xfrm>
            <a:off x="1142976" y="428604"/>
            <a:ext cx="7143800" cy="954107"/>
          </a:xfrm>
          <a:prstGeom prst="rect">
            <a:avLst/>
          </a:prstGeom>
        </p:spPr>
        <p:txBody>
          <a:bodyPr wrap="square">
            <a:spAutoFit/>
          </a:bodyPr>
          <a:lstStyle/>
          <a:p>
            <a:r>
              <a:rPr lang="en-US" sz="2800" dirty="0" smtClean="0"/>
              <a:t>The </a:t>
            </a:r>
            <a:r>
              <a:rPr lang="en-US" sz="2800" b="1" dirty="0" smtClean="0"/>
              <a:t>precision medicine trials </a:t>
            </a:r>
            <a:r>
              <a:rPr lang="en-US" sz="2800" dirty="0" smtClean="0"/>
              <a:t>aim to indicate a treatment individually. </a:t>
            </a:r>
            <a:endParaRPr lang="it-IT" sz="2800" dirty="0"/>
          </a:p>
        </p:txBody>
      </p:sp>
      <p:pic>
        <p:nvPicPr>
          <p:cNvPr id="9" name="Imagen 3"/>
          <p:cNvPicPr>
            <a:picLocks noChangeAspect="1"/>
          </p:cNvPicPr>
          <p:nvPr/>
        </p:nvPicPr>
        <p:blipFill>
          <a:blip r:embed="rId2" cstate="print"/>
          <a:stretch>
            <a:fillRect/>
          </a:stretch>
        </p:blipFill>
        <p:spPr>
          <a:xfrm>
            <a:off x="1500166" y="1571611"/>
            <a:ext cx="6007990" cy="444166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8520" y="6611779"/>
            <a:ext cx="9252520" cy="246221"/>
          </a:xfrm>
          <a:prstGeom prst="rect">
            <a:avLst/>
          </a:prstGeom>
        </p:spPr>
        <p:txBody>
          <a:bodyPr wrap="square">
            <a:spAutoFit/>
          </a:bodyPr>
          <a:lstStyle/>
          <a:p>
            <a:pPr algn="r"/>
            <a:r>
              <a:rPr lang="en-US" sz="1000" dirty="0" smtClean="0"/>
              <a:t>Sharp A, Harper-Wynne C (2014) Treatment of Advanced Breast Cancer (ABC): The Expanding Landscape of Targeted Therapies. J Cancer </a:t>
            </a:r>
            <a:r>
              <a:rPr lang="en-US" sz="1000" dirty="0" err="1" smtClean="0"/>
              <a:t>Biol</a:t>
            </a:r>
            <a:r>
              <a:rPr lang="en-US" sz="1000" dirty="0" smtClean="0"/>
              <a:t> Res 2(1): 1036.</a:t>
            </a:r>
            <a:endParaRPr lang="it-IT" sz="1000" dirty="0"/>
          </a:p>
        </p:txBody>
      </p:sp>
      <p:sp>
        <p:nvSpPr>
          <p:cNvPr id="3" name="Rettangolo 2"/>
          <p:cNvSpPr/>
          <p:nvPr/>
        </p:nvSpPr>
        <p:spPr>
          <a:xfrm>
            <a:off x="0" y="285728"/>
            <a:ext cx="9144000" cy="646331"/>
          </a:xfrm>
          <a:prstGeom prst="rect">
            <a:avLst/>
          </a:prstGeom>
        </p:spPr>
        <p:txBody>
          <a:bodyPr wrap="square">
            <a:spAutoFit/>
          </a:bodyPr>
          <a:lstStyle/>
          <a:p>
            <a:pPr algn="ctr"/>
            <a:r>
              <a:rPr lang="en-US" sz="3600" i="1" dirty="0" smtClean="0"/>
              <a:t>Precision Medicine trials design</a:t>
            </a:r>
            <a:endParaRPr lang="en-US" sz="3600" dirty="0"/>
          </a:p>
        </p:txBody>
      </p:sp>
      <p:sp>
        <p:nvSpPr>
          <p:cNvPr id="4" name="Rettangolo 3"/>
          <p:cNvSpPr/>
          <p:nvPr/>
        </p:nvSpPr>
        <p:spPr>
          <a:xfrm>
            <a:off x="431032" y="2058568"/>
            <a:ext cx="2283638" cy="584775"/>
          </a:xfrm>
          <a:prstGeom prst="rect">
            <a:avLst/>
          </a:prstGeom>
          <a:solidFill>
            <a:schemeClr val="accent3">
              <a:lumMod val="20000"/>
              <a:lumOff val="80000"/>
            </a:schemeClr>
          </a:solidFill>
          <a:scene3d>
            <a:camera prst="orthographicFront"/>
            <a:lightRig rig="threePt" dir="t"/>
          </a:scene3d>
          <a:sp3d>
            <a:bevelT/>
          </a:sp3d>
        </p:spPr>
        <p:txBody>
          <a:bodyPr wrap="none">
            <a:spAutoFit/>
          </a:bodyPr>
          <a:lstStyle/>
          <a:p>
            <a:r>
              <a:rPr lang="en-US" sz="3200" dirty="0">
                <a:solidFill>
                  <a:prstClr val="black"/>
                </a:solidFill>
              </a:rPr>
              <a:t>basket trials </a:t>
            </a:r>
            <a:endParaRPr lang="it-IT" sz="3200" dirty="0"/>
          </a:p>
        </p:txBody>
      </p:sp>
      <p:sp>
        <p:nvSpPr>
          <p:cNvPr id="5" name="Rettangolo 4"/>
          <p:cNvSpPr/>
          <p:nvPr/>
        </p:nvSpPr>
        <p:spPr>
          <a:xfrm>
            <a:off x="3286116" y="2071678"/>
            <a:ext cx="2593402" cy="584775"/>
          </a:xfrm>
          <a:prstGeom prst="rect">
            <a:avLst/>
          </a:prstGeom>
          <a:solidFill>
            <a:schemeClr val="accent3">
              <a:lumMod val="20000"/>
              <a:lumOff val="80000"/>
            </a:schemeClr>
          </a:solidFill>
          <a:scene3d>
            <a:camera prst="orthographicFront"/>
            <a:lightRig rig="threePt" dir="t"/>
          </a:scene3d>
          <a:sp3d>
            <a:bevelT/>
          </a:sp3d>
        </p:spPr>
        <p:txBody>
          <a:bodyPr wrap="none">
            <a:spAutoFit/>
          </a:bodyPr>
          <a:lstStyle/>
          <a:p>
            <a:r>
              <a:rPr lang="en-US" sz="3200" dirty="0">
                <a:solidFill>
                  <a:schemeClr val="bg1">
                    <a:lumMod val="65000"/>
                  </a:schemeClr>
                </a:solidFill>
              </a:rPr>
              <a:t>umbrella trials</a:t>
            </a:r>
            <a:endParaRPr lang="it-IT" sz="3200" dirty="0">
              <a:solidFill>
                <a:schemeClr val="bg1">
                  <a:lumMod val="65000"/>
                </a:schemeClr>
              </a:solidFill>
            </a:endParaRPr>
          </a:p>
        </p:txBody>
      </p:sp>
      <p:sp>
        <p:nvSpPr>
          <p:cNvPr id="7" name="Rettangolo 6"/>
          <p:cNvSpPr/>
          <p:nvPr/>
        </p:nvSpPr>
        <p:spPr>
          <a:xfrm>
            <a:off x="6191672" y="2058568"/>
            <a:ext cx="2883097" cy="584775"/>
          </a:xfrm>
          <a:prstGeom prst="rect">
            <a:avLst/>
          </a:prstGeom>
          <a:solidFill>
            <a:schemeClr val="accent3">
              <a:lumMod val="20000"/>
              <a:lumOff val="80000"/>
            </a:schemeClr>
          </a:solidFill>
          <a:scene3d>
            <a:camera prst="orthographicFront"/>
            <a:lightRig rig="threePt" dir="t"/>
          </a:scene3d>
          <a:sp3d>
            <a:bevelT/>
          </a:sp3d>
        </p:spPr>
        <p:txBody>
          <a:bodyPr wrap="none">
            <a:spAutoFit/>
          </a:bodyPr>
          <a:lstStyle/>
          <a:p>
            <a:r>
              <a:rPr lang="it-IT" sz="3200" dirty="0" err="1" smtClean="0">
                <a:solidFill>
                  <a:schemeClr val="bg1">
                    <a:lumMod val="65000"/>
                  </a:schemeClr>
                </a:solidFill>
              </a:rPr>
              <a:t>Adaptive</a:t>
            </a:r>
            <a:r>
              <a:rPr lang="it-IT" sz="3200" dirty="0" smtClean="0">
                <a:solidFill>
                  <a:schemeClr val="bg1">
                    <a:lumMod val="65000"/>
                  </a:schemeClr>
                </a:solidFill>
              </a:rPr>
              <a:t> Design</a:t>
            </a:r>
            <a:endParaRPr lang="it-IT" sz="3200" dirty="0">
              <a:solidFill>
                <a:schemeClr val="bg1">
                  <a:lumMod val="65000"/>
                </a:schemeClr>
              </a:solidFill>
            </a:endParaRPr>
          </a:p>
        </p:txBody>
      </p:sp>
      <p:pic>
        <p:nvPicPr>
          <p:cNvPr id="8" name="Picture 2" descr="An external file that holds a picture, illustration, etc.&#10;Object name is gr1.jpg"/>
          <p:cNvPicPr>
            <a:picLocks noChangeAspect="1" noChangeArrowheads="1"/>
          </p:cNvPicPr>
          <p:nvPr/>
        </p:nvPicPr>
        <p:blipFill>
          <a:blip r:embed="rId2" cstate="print"/>
          <a:srcRect/>
          <a:stretch>
            <a:fillRect/>
          </a:stretch>
        </p:blipFill>
        <p:spPr bwMode="auto">
          <a:xfrm>
            <a:off x="2428860" y="3357562"/>
            <a:ext cx="4331730" cy="289937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827583" y="1916832"/>
            <a:ext cx="7647349" cy="4012498"/>
          </a:xfrm>
          <a:prstGeom prst="rect">
            <a:avLst/>
          </a:prstGeom>
          <a:noFill/>
          <a:ln w="9525">
            <a:noFill/>
            <a:miter lim="800000"/>
            <a:headEnd/>
            <a:tailEnd/>
          </a:ln>
        </p:spPr>
      </p:pic>
      <p:sp>
        <p:nvSpPr>
          <p:cNvPr id="3" name="Rettangolo 2"/>
          <p:cNvSpPr/>
          <p:nvPr/>
        </p:nvSpPr>
        <p:spPr>
          <a:xfrm>
            <a:off x="0" y="188640"/>
            <a:ext cx="9144000" cy="584775"/>
          </a:xfrm>
          <a:prstGeom prst="rect">
            <a:avLst/>
          </a:prstGeom>
        </p:spPr>
        <p:txBody>
          <a:bodyPr wrap="square">
            <a:spAutoFit/>
          </a:bodyPr>
          <a:lstStyle/>
          <a:p>
            <a:pPr algn="ctr"/>
            <a:r>
              <a:rPr lang="es-ES" sz="3200" dirty="0" smtClean="0"/>
              <a:t>THE BASKET TRIAL </a:t>
            </a:r>
            <a:endParaRPr lang="it-IT" sz="3200" dirty="0"/>
          </a:p>
        </p:txBody>
      </p:sp>
      <p:sp>
        <p:nvSpPr>
          <p:cNvPr id="4" name="Rettangolo 3"/>
          <p:cNvSpPr/>
          <p:nvPr/>
        </p:nvSpPr>
        <p:spPr>
          <a:xfrm>
            <a:off x="-108520" y="6611779"/>
            <a:ext cx="9252520" cy="246221"/>
          </a:xfrm>
          <a:prstGeom prst="rect">
            <a:avLst/>
          </a:prstGeom>
        </p:spPr>
        <p:txBody>
          <a:bodyPr wrap="square">
            <a:spAutoFit/>
          </a:bodyPr>
          <a:lstStyle/>
          <a:p>
            <a:pPr algn="r"/>
            <a:r>
              <a:rPr lang="en-US" sz="1000" dirty="0" err="1" smtClean="0"/>
              <a:t>Redig</a:t>
            </a:r>
            <a:r>
              <a:rPr lang="en-US" sz="1000" dirty="0" smtClean="0"/>
              <a:t>, A. and </a:t>
            </a:r>
            <a:r>
              <a:rPr lang="en-US" sz="1000" dirty="0" err="1" smtClean="0"/>
              <a:t>Pasi</a:t>
            </a:r>
            <a:r>
              <a:rPr lang="en-US" sz="1000" dirty="0" smtClean="0"/>
              <a:t>, JA. Basket Trials and the Evolution of Clinical Trial Design in an Era of Genomic Medicine. Journal of Clinical Oncology, Vol. 33, 2015</a:t>
            </a:r>
            <a:endParaRPr lang="it-IT" sz="1000" dirty="0"/>
          </a:p>
        </p:txBody>
      </p:sp>
      <p:sp>
        <p:nvSpPr>
          <p:cNvPr id="5" name="Rettangolo 4"/>
          <p:cNvSpPr/>
          <p:nvPr/>
        </p:nvSpPr>
        <p:spPr>
          <a:xfrm>
            <a:off x="785786" y="1071546"/>
            <a:ext cx="7776864" cy="830997"/>
          </a:xfrm>
          <a:prstGeom prst="rect">
            <a:avLst/>
          </a:prstGeom>
        </p:spPr>
        <p:txBody>
          <a:bodyPr wrap="square">
            <a:spAutoFit/>
          </a:bodyPr>
          <a:lstStyle/>
          <a:p>
            <a:r>
              <a:rPr lang="en-US" sz="2400" dirty="0" smtClean="0"/>
              <a:t>One Molecular Abnormality Targeted Across Multiple Tumor Types Simultaneous execution of multiple studies</a:t>
            </a:r>
            <a:endParaRPr lang="it-IT" sz="2400" dirty="0"/>
          </a:p>
        </p:txBody>
      </p:sp>
      <p:pic>
        <p:nvPicPr>
          <p:cNvPr id="6" name="Picture 2" descr="http://2.wlimg.com/product_images/bc-full/dir_50/1487559/bamboo-basket-1623392.jpg"/>
          <p:cNvPicPr>
            <a:picLocks noChangeAspect="1" noChangeArrowheads="1"/>
          </p:cNvPicPr>
          <p:nvPr/>
        </p:nvPicPr>
        <p:blipFill>
          <a:blip r:embed="rId3" cstate="print"/>
          <a:srcRect/>
          <a:stretch>
            <a:fillRect/>
          </a:stretch>
        </p:blipFill>
        <p:spPr bwMode="auto">
          <a:xfrm>
            <a:off x="1043608" y="4005064"/>
            <a:ext cx="1645782" cy="122413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57290" y="642918"/>
            <a:ext cx="6572295" cy="1077218"/>
          </a:xfrm>
          <a:prstGeom prst="rect">
            <a:avLst/>
          </a:prstGeom>
          <a:solidFill>
            <a:srgbClr val="FFFF99"/>
          </a:solidFill>
          <a:scene3d>
            <a:camera prst="orthographicFront"/>
            <a:lightRig rig="threePt" dir="t"/>
          </a:scene3d>
          <a:sp3d>
            <a:bevelT w="114300" prst="artDeco"/>
          </a:sp3d>
        </p:spPr>
        <p:txBody>
          <a:bodyPr wrap="square" rtlCol="0">
            <a:spAutoFit/>
          </a:bodyPr>
          <a:lstStyle/>
          <a:p>
            <a:pPr algn="ctr"/>
            <a:r>
              <a:rPr lang="it-IT" sz="3200" dirty="0" smtClean="0"/>
              <a:t>In </a:t>
            </a:r>
            <a:r>
              <a:rPr lang="it-IT" sz="3200" dirty="0" err="1" smtClean="0"/>
              <a:t>this</a:t>
            </a:r>
            <a:r>
              <a:rPr lang="it-IT" sz="3200" dirty="0" smtClean="0"/>
              <a:t> </a:t>
            </a:r>
            <a:r>
              <a:rPr lang="it-IT" sz="3200" dirty="0" err="1" smtClean="0"/>
              <a:t>setting</a:t>
            </a:r>
            <a:r>
              <a:rPr lang="it-IT" sz="3200" dirty="0" smtClean="0"/>
              <a:t> </a:t>
            </a:r>
            <a:r>
              <a:rPr lang="it-IT" sz="3200" dirty="0" err="1" smtClean="0"/>
              <a:t>it</a:t>
            </a:r>
            <a:r>
              <a:rPr lang="it-IT" sz="3200" dirty="0" smtClean="0"/>
              <a:t> </a:t>
            </a:r>
            <a:r>
              <a:rPr lang="it-IT" sz="3200" dirty="0" err="1" smtClean="0"/>
              <a:t>is</a:t>
            </a:r>
            <a:r>
              <a:rPr lang="it-IT" sz="3200" dirty="0" smtClean="0"/>
              <a:t> </a:t>
            </a:r>
            <a:r>
              <a:rPr lang="it-IT" sz="3200" dirty="0" err="1" smtClean="0"/>
              <a:t>quite</a:t>
            </a:r>
            <a:r>
              <a:rPr lang="it-IT" sz="3200" dirty="0" smtClean="0"/>
              <a:t> </a:t>
            </a:r>
            <a:r>
              <a:rPr lang="it-IT" sz="3200" dirty="0" err="1" smtClean="0"/>
              <a:t>difficult</a:t>
            </a:r>
            <a:r>
              <a:rPr lang="it-IT" sz="3200" dirty="0" smtClean="0"/>
              <a:t> </a:t>
            </a:r>
            <a:r>
              <a:rPr lang="it-IT" sz="3200" dirty="0" err="1" smtClean="0"/>
              <a:t>to</a:t>
            </a:r>
            <a:r>
              <a:rPr lang="it-IT" sz="3200" dirty="0" smtClean="0"/>
              <a:t> </a:t>
            </a:r>
            <a:r>
              <a:rPr lang="it-IT" sz="3200" dirty="0" err="1" smtClean="0"/>
              <a:t>define</a:t>
            </a:r>
            <a:r>
              <a:rPr lang="it-IT" sz="3200" dirty="0" smtClean="0"/>
              <a:t> a standard treatment fo MBC</a:t>
            </a:r>
            <a:endParaRPr lang="it-IT" sz="3200" dirty="0"/>
          </a:p>
        </p:txBody>
      </p:sp>
      <p:sp>
        <p:nvSpPr>
          <p:cNvPr id="3" name="CasellaDiTesto 2"/>
          <p:cNvSpPr txBox="1"/>
          <p:nvPr/>
        </p:nvSpPr>
        <p:spPr>
          <a:xfrm>
            <a:off x="1500166" y="2571744"/>
            <a:ext cx="6435504" cy="584775"/>
          </a:xfrm>
          <a:prstGeom prst="rect">
            <a:avLst/>
          </a:prstGeom>
          <a:solidFill>
            <a:schemeClr val="accent5">
              <a:lumMod val="20000"/>
              <a:lumOff val="80000"/>
            </a:schemeClr>
          </a:solidFill>
          <a:scene3d>
            <a:camera prst="orthographicFront"/>
            <a:lightRig rig="threePt" dir="t"/>
          </a:scene3d>
          <a:sp3d>
            <a:bevelT w="114300" prst="artDeco"/>
          </a:sp3d>
        </p:spPr>
        <p:txBody>
          <a:bodyPr wrap="square" rtlCol="0">
            <a:spAutoFit/>
          </a:bodyPr>
          <a:lstStyle/>
          <a:p>
            <a:pPr algn="ctr"/>
            <a:r>
              <a:rPr lang="it-IT" sz="3200" dirty="0" smtClean="0"/>
              <a:t>… </a:t>
            </a:r>
            <a:r>
              <a:rPr lang="it-IT" sz="3200" dirty="0" err="1" smtClean="0"/>
              <a:t>but</a:t>
            </a:r>
            <a:r>
              <a:rPr lang="it-IT" sz="3200" dirty="0" smtClean="0"/>
              <a:t>, </a:t>
            </a:r>
            <a:r>
              <a:rPr lang="it-IT" sz="3200" dirty="0" err="1" smtClean="0"/>
              <a:t>what</a:t>
            </a:r>
            <a:r>
              <a:rPr lang="it-IT" sz="3200" dirty="0" smtClean="0"/>
              <a:t> </a:t>
            </a:r>
            <a:r>
              <a:rPr lang="it-IT" sz="3200" dirty="0" err="1" smtClean="0"/>
              <a:t>is</a:t>
            </a:r>
            <a:r>
              <a:rPr lang="it-IT" sz="3200" dirty="0" smtClean="0"/>
              <a:t> a “standard </a:t>
            </a:r>
            <a:r>
              <a:rPr lang="it-IT" sz="3200" dirty="0" err="1" smtClean="0"/>
              <a:t>of</a:t>
            </a:r>
            <a:r>
              <a:rPr lang="it-IT" sz="3200" dirty="0" smtClean="0"/>
              <a:t> care”? </a:t>
            </a:r>
            <a:endParaRPr lang="it-IT" sz="3200" dirty="0"/>
          </a:p>
        </p:txBody>
      </p:sp>
      <p:pic>
        <p:nvPicPr>
          <p:cNvPr id="87042" name="Picture 2" descr="http://d3sdoylwcs36el.cloudfront.net/what_is_viral_marketing_id34856591.jpg"/>
          <p:cNvPicPr>
            <a:picLocks noChangeAspect="1" noChangeArrowheads="1"/>
          </p:cNvPicPr>
          <p:nvPr/>
        </p:nvPicPr>
        <p:blipFill>
          <a:blip r:embed="rId2"/>
          <a:srcRect/>
          <a:stretch>
            <a:fillRect/>
          </a:stretch>
        </p:blipFill>
        <p:spPr bwMode="auto">
          <a:xfrm>
            <a:off x="3286116" y="3643314"/>
            <a:ext cx="2638425"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checkerboard(across)">
                                      <p:cBhvr>
                                        <p:cTn id="7" dur="500"/>
                                        <p:tgtEl>
                                          <p:spTgt spid="8704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7422" y="285728"/>
            <a:ext cx="5308852" cy="6216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
          <p:cNvSpPr txBox="1"/>
          <p:nvPr/>
        </p:nvSpPr>
        <p:spPr>
          <a:xfrm>
            <a:off x="7369155" y="6611779"/>
            <a:ext cx="1774845" cy="246221"/>
          </a:xfrm>
          <a:prstGeom prst="rect">
            <a:avLst/>
          </a:prstGeom>
          <a:noFill/>
        </p:spPr>
        <p:txBody>
          <a:bodyPr wrap="none" rtlCol="0">
            <a:spAutoFit/>
          </a:bodyPr>
          <a:lstStyle/>
          <a:p>
            <a:r>
              <a:rPr lang="en-GB" sz="1000" b="1" dirty="0" smtClean="0"/>
              <a:t>Courtesy of Stephen Johnston</a:t>
            </a:r>
            <a:endParaRPr lang="en-GB" sz="1000" b="1" dirty="0"/>
          </a:p>
        </p:txBody>
      </p:sp>
      <p:sp>
        <p:nvSpPr>
          <p:cNvPr id="13" name="Rettangolo 12"/>
          <p:cNvSpPr/>
          <p:nvPr/>
        </p:nvSpPr>
        <p:spPr>
          <a:xfrm>
            <a:off x="0" y="285728"/>
            <a:ext cx="3183051" cy="584775"/>
          </a:xfrm>
          <a:prstGeom prst="rect">
            <a:avLst/>
          </a:prstGeom>
        </p:spPr>
        <p:txBody>
          <a:bodyPr wrap="none">
            <a:spAutoFit/>
          </a:bodyPr>
          <a:lstStyle/>
          <a:p>
            <a:r>
              <a:rPr lang="en-US" sz="3200" b="1" dirty="0" smtClean="0"/>
              <a:t>NCI-</a:t>
            </a:r>
            <a:r>
              <a:rPr lang="en-GB" altLang="zh-HK" sz="3200" b="1" dirty="0" smtClean="0">
                <a:cs typeface="Arial" pitchFamily="34" charset="0"/>
              </a:rPr>
              <a:t>MATCH study</a:t>
            </a:r>
            <a:endParaRPr lang="it-IT" sz="3200" b="1" dirty="0"/>
          </a:p>
        </p:txBody>
      </p:sp>
      <p:pic>
        <p:nvPicPr>
          <p:cNvPr id="14" name="Picture 2" descr="http://2.wlimg.com/product_images/bc-full/dir_50/1487559/bamboo-basket-1623392.jpg"/>
          <p:cNvPicPr>
            <a:picLocks noChangeAspect="1" noChangeArrowheads="1"/>
          </p:cNvPicPr>
          <p:nvPr/>
        </p:nvPicPr>
        <p:blipFill>
          <a:blip r:embed="rId3" cstate="print"/>
          <a:srcRect/>
          <a:stretch>
            <a:fillRect/>
          </a:stretch>
        </p:blipFill>
        <p:spPr bwMode="auto">
          <a:xfrm>
            <a:off x="571472" y="1000108"/>
            <a:ext cx="1645782" cy="122413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547" y="276045"/>
            <a:ext cx="8000999" cy="1590195"/>
          </a:xfrm>
        </p:spPr>
        <p:txBody>
          <a:bodyPr>
            <a:noAutofit/>
          </a:bodyPr>
          <a:lstStyle/>
          <a:p>
            <a:pPr>
              <a:lnSpc>
                <a:spcPct val="120000"/>
              </a:lnSpc>
              <a:spcAft>
                <a:spcPts val="450"/>
              </a:spcAft>
            </a:pPr>
            <a:r>
              <a:rPr lang="en-US" sz="3000" dirty="0"/>
              <a:t>NCI-Molecular Analysis for Therapy Choice</a:t>
            </a:r>
            <a:br>
              <a:rPr lang="en-US" sz="3000" dirty="0"/>
            </a:br>
            <a:r>
              <a:rPr lang="en-US" sz="3000" dirty="0"/>
              <a:t> (NCI-MATCH or EAY131)</a:t>
            </a:r>
          </a:p>
        </p:txBody>
      </p:sp>
      <p:sp>
        <p:nvSpPr>
          <p:cNvPr id="3" name="Subtitle 2"/>
          <p:cNvSpPr>
            <a:spLocks noGrp="1"/>
          </p:cNvSpPr>
          <p:nvPr>
            <p:ph type="subTitle" idx="1"/>
          </p:nvPr>
        </p:nvSpPr>
        <p:spPr>
          <a:xfrm>
            <a:off x="936172" y="1829664"/>
            <a:ext cx="7143750" cy="991040"/>
          </a:xfrm>
        </p:spPr>
        <p:txBody>
          <a:bodyPr>
            <a:normAutofit/>
          </a:bodyPr>
          <a:lstStyle/>
          <a:p>
            <a:pPr>
              <a:lnSpc>
                <a:spcPct val="132000"/>
              </a:lnSpc>
              <a:spcAft>
                <a:spcPts val="450"/>
              </a:spcAft>
            </a:pPr>
            <a:r>
              <a:rPr lang="en-US" sz="3825" b="0" dirty="0" smtClean="0">
                <a:solidFill>
                  <a:schemeClr val="tx1"/>
                </a:solidFill>
              </a:rPr>
              <a:t>Interim Analysis Results</a:t>
            </a:r>
            <a:endParaRPr lang="en-US" dirty="0" smtClean="0">
              <a:solidFill>
                <a:schemeClr val="tx1"/>
              </a:solidFill>
            </a:endParaRPr>
          </a:p>
        </p:txBody>
      </p:sp>
      <p:sp>
        <p:nvSpPr>
          <p:cNvPr id="4" name="Subtitle 2"/>
          <p:cNvSpPr txBox="1">
            <a:spLocks/>
          </p:cNvSpPr>
          <p:nvPr/>
        </p:nvSpPr>
        <p:spPr>
          <a:xfrm>
            <a:off x="936172" y="2912147"/>
            <a:ext cx="7143750" cy="2209800"/>
          </a:xfrm>
          <a:prstGeom prst="rect">
            <a:avLst/>
          </a:prstGeom>
        </p:spPr>
        <p:txBody>
          <a:bodyPr vert="horz" lIns="91440" tIns="45720" rIns="91440" bIns="45720" rtlCol="0">
            <a:normAutofit fontScale="25000" lnSpcReduction="20000"/>
          </a:bodyPr>
          <a:lstStyle>
            <a:lvl1pPr marL="0" indent="0" algn="ctr" defTabSz="685783" rtl="0" eaLnBrk="1" latinLnBrk="0" hangingPunct="1">
              <a:spcBef>
                <a:spcPct val="20000"/>
              </a:spcBef>
              <a:buFont typeface="Arial" panose="020B0604020202020204" pitchFamily="34" charset="0"/>
              <a:buNone/>
              <a:defRPr sz="2400" b="1" kern="1200">
                <a:solidFill>
                  <a:schemeClr val="tx1">
                    <a:tint val="75000"/>
                  </a:schemeClr>
                </a:solidFill>
                <a:latin typeface="Arial" panose="020B0604020202020204" pitchFamily="34" charset="0"/>
                <a:ea typeface="+mn-ea"/>
                <a:cs typeface="Arial" panose="020B0604020202020204" pitchFamily="34" charset="0"/>
              </a:defRPr>
            </a:lvl1pPr>
            <a:lvl2pPr marL="342892" indent="0" algn="ctr" defTabSz="685783" rtl="0" eaLnBrk="1" latinLnBrk="0" hangingPunct="1">
              <a:spcBef>
                <a:spcPct val="200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685783" indent="0" algn="ctr" defTabSz="685783" rtl="0" eaLnBrk="1" latinLnBrk="0" hangingPunct="1">
              <a:spcBef>
                <a:spcPct val="20000"/>
              </a:spcBef>
              <a:buFont typeface="Arial" panose="020B0604020202020204" pitchFamily="34" charset="0"/>
              <a:buNone/>
              <a:defRPr sz="2100" kern="1200">
                <a:solidFill>
                  <a:schemeClr val="tx1">
                    <a:tint val="75000"/>
                  </a:schemeClr>
                </a:solidFill>
                <a:latin typeface="Arial" panose="020B0604020202020204" pitchFamily="34" charset="0"/>
                <a:ea typeface="+mn-ea"/>
                <a:cs typeface="Arial" panose="020B0604020202020204" pitchFamily="34" charset="0"/>
              </a:defRPr>
            </a:lvl3pPr>
            <a:lvl4pPr marL="1028675" indent="0" algn="ctr" defTabSz="685783" rtl="0" eaLnBrk="1" latinLnBrk="0" hangingPunct="1">
              <a:spcBef>
                <a:spcPct val="200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371566" indent="0" algn="ctr" defTabSz="685783" rtl="0" eaLnBrk="1" latinLnBrk="0" hangingPunct="1">
              <a:spcBef>
                <a:spcPct val="200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1714457" indent="0" algn="ctr" defTabSz="685783"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6pPr>
            <a:lvl7pPr marL="2057348" indent="0" algn="ctr" defTabSz="685783"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7pPr>
            <a:lvl8pPr marL="2400240" indent="0" algn="ctr" defTabSz="685783"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8pPr>
            <a:lvl9pPr marL="2743132" indent="0" algn="ctr" defTabSz="685783"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9pPr>
          </a:lstStyle>
          <a:p>
            <a:pPr>
              <a:lnSpc>
                <a:spcPct val="132000"/>
              </a:lnSpc>
              <a:spcAft>
                <a:spcPts val="450"/>
              </a:spcAft>
            </a:pPr>
            <a:r>
              <a:rPr lang="en-US" sz="7200" dirty="0" smtClean="0">
                <a:solidFill>
                  <a:schemeClr val="tx1"/>
                </a:solidFill>
              </a:rPr>
              <a:t>Study Chairs: Keith </a:t>
            </a:r>
            <a:r>
              <a:rPr lang="en-US" sz="7200" dirty="0">
                <a:solidFill>
                  <a:schemeClr val="tx1"/>
                </a:solidFill>
              </a:rPr>
              <a:t>T. Flaherty</a:t>
            </a:r>
            <a:r>
              <a:rPr lang="en-US" sz="7200" baseline="30000" dirty="0">
                <a:solidFill>
                  <a:schemeClr val="tx1"/>
                </a:solidFill>
              </a:rPr>
              <a:t>1</a:t>
            </a:r>
            <a:r>
              <a:rPr lang="en-US" sz="7200" dirty="0">
                <a:solidFill>
                  <a:schemeClr val="tx1"/>
                </a:solidFill>
              </a:rPr>
              <a:t>, </a:t>
            </a:r>
            <a:r>
              <a:rPr lang="en-US" sz="7200" dirty="0" smtClean="0">
                <a:solidFill>
                  <a:schemeClr val="tx1"/>
                </a:solidFill>
              </a:rPr>
              <a:t>Alice P. Chen</a:t>
            </a:r>
            <a:r>
              <a:rPr lang="en-US" sz="7200" baseline="30000" dirty="0">
                <a:solidFill>
                  <a:schemeClr val="tx1"/>
                </a:solidFill>
              </a:rPr>
              <a:t>2</a:t>
            </a:r>
            <a:r>
              <a:rPr lang="en-US" sz="7200" dirty="0" smtClean="0">
                <a:solidFill>
                  <a:schemeClr val="tx1"/>
                </a:solidFill>
              </a:rPr>
              <a:t>, </a:t>
            </a:r>
            <a:r>
              <a:rPr lang="en-US" sz="7200" dirty="0">
                <a:solidFill>
                  <a:schemeClr val="tx1"/>
                </a:solidFill>
              </a:rPr>
              <a:t>Peter J. O'Dwyer</a:t>
            </a:r>
            <a:r>
              <a:rPr lang="en-US" sz="7200" baseline="30000" dirty="0">
                <a:solidFill>
                  <a:schemeClr val="tx1"/>
                </a:solidFill>
              </a:rPr>
              <a:t>3</a:t>
            </a:r>
            <a:r>
              <a:rPr lang="en-US" sz="7200" dirty="0">
                <a:solidFill>
                  <a:schemeClr val="tx1"/>
                </a:solidFill>
              </a:rPr>
              <a:t>, </a:t>
            </a:r>
            <a:r>
              <a:rPr lang="en-US" sz="7200" dirty="0" smtClean="0">
                <a:solidFill>
                  <a:schemeClr val="tx1"/>
                </a:solidFill>
              </a:rPr>
              <a:t>Barbara </a:t>
            </a:r>
            <a:r>
              <a:rPr lang="en-US" sz="7200" dirty="0">
                <a:solidFill>
                  <a:schemeClr val="tx1"/>
                </a:solidFill>
              </a:rPr>
              <a:t>A. Conley</a:t>
            </a:r>
            <a:r>
              <a:rPr lang="en-US" sz="7200" baseline="30000" dirty="0">
                <a:solidFill>
                  <a:schemeClr val="tx1"/>
                </a:solidFill>
              </a:rPr>
              <a:t>2</a:t>
            </a:r>
            <a:r>
              <a:rPr lang="en-US" sz="7200" dirty="0">
                <a:solidFill>
                  <a:schemeClr val="tx1"/>
                </a:solidFill>
              </a:rPr>
              <a:t>, Stanley R. Hamilton</a:t>
            </a:r>
            <a:r>
              <a:rPr lang="en-US" sz="7200" baseline="30000" dirty="0">
                <a:solidFill>
                  <a:schemeClr val="tx1"/>
                </a:solidFill>
              </a:rPr>
              <a:t>4</a:t>
            </a:r>
            <a:r>
              <a:rPr lang="en-US" sz="7200" dirty="0">
                <a:solidFill>
                  <a:schemeClr val="tx1"/>
                </a:solidFill>
              </a:rPr>
              <a:t>, </a:t>
            </a:r>
            <a:r>
              <a:rPr lang="en-US" sz="7200" dirty="0" smtClean="0">
                <a:solidFill>
                  <a:schemeClr val="tx1"/>
                </a:solidFill>
              </a:rPr>
              <a:t>Mickey </a:t>
            </a:r>
            <a:r>
              <a:rPr lang="en-US" sz="7200" dirty="0">
                <a:solidFill>
                  <a:schemeClr val="tx1"/>
                </a:solidFill>
              </a:rPr>
              <a:t>Williams</a:t>
            </a:r>
            <a:r>
              <a:rPr lang="en-US" sz="7200" baseline="30000" dirty="0">
                <a:solidFill>
                  <a:schemeClr val="tx1"/>
                </a:solidFill>
              </a:rPr>
              <a:t>5</a:t>
            </a:r>
            <a:r>
              <a:rPr lang="en-US" sz="7200" dirty="0">
                <a:solidFill>
                  <a:schemeClr val="tx1"/>
                </a:solidFill>
              </a:rPr>
              <a:t>, Robert J. Gray</a:t>
            </a:r>
            <a:r>
              <a:rPr lang="en-US" sz="7200" baseline="30000" dirty="0">
                <a:solidFill>
                  <a:schemeClr val="tx1"/>
                </a:solidFill>
              </a:rPr>
              <a:t>6</a:t>
            </a:r>
            <a:r>
              <a:rPr lang="en-US" sz="7200" dirty="0">
                <a:solidFill>
                  <a:schemeClr val="tx1"/>
                </a:solidFill>
              </a:rPr>
              <a:t>, Shuli Li</a:t>
            </a:r>
            <a:r>
              <a:rPr lang="en-US" sz="7200" baseline="30000" dirty="0">
                <a:solidFill>
                  <a:schemeClr val="tx1"/>
                </a:solidFill>
              </a:rPr>
              <a:t>6</a:t>
            </a:r>
            <a:r>
              <a:rPr lang="en-US" sz="7200" dirty="0">
                <a:solidFill>
                  <a:schemeClr val="tx1"/>
                </a:solidFill>
              </a:rPr>
              <a:t>, </a:t>
            </a:r>
            <a:r>
              <a:rPr lang="en-US" sz="7200" dirty="0" smtClean="0">
                <a:solidFill>
                  <a:schemeClr val="tx1"/>
                </a:solidFill>
              </a:rPr>
              <a:t>Lisa </a:t>
            </a:r>
            <a:r>
              <a:rPr lang="en-US" sz="7200" dirty="0">
                <a:solidFill>
                  <a:schemeClr val="tx1"/>
                </a:solidFill>
              </a:rPr>
              <a:t>M. </a:t>
            </a:r>
            <a:r>
              <a:rPr lang="en-US" sz="7200" dirty="0" smtClean="0">
                <a:solidFill>
                  <a:schemeClr val="tx1"/>
                </a:solidFill>
              </a:rPr>
              <a:t>McShane</a:t>
            </a:r>
            <a:r>
              <a:rPr lang="en-US" sz="7200" baseline="30000" dirty="0">
                <a:solidFill>
                  <a:schemeClr val="tx1"/>
                </a:solidFill>
              </a:rPr>
              <a:t>6</a:t>
            </a:r>
            <a:r>
              <a:rPr lang="en-US" sz="7200" dirty="0" smtClean="0">
                <a:solidFill>
                  <a:schemeClr val="tx1"/>
                </a:solidFill>
              </a:rPr>
              <a:t>, Lawrence V. Rubinstein</a:t>
            </a:r>
            <a:r>
              <a:rPr lang="en-US" sz="7200" baseline="30000" dirty="0" smtClean="0">
                <a:solidFill>
                  <a:schemeClr val="tx1"/>
                </a:solidFill>
              </a:rPr>
              <a:t>2</a:t>
            </a:r>
            <a:r>
              <a:rPr lang="en-US" sz="7200" dirty="0" smtClean="0">
                <a:solidFill>
                  <a:schemeClr val="tx1"/>
                </a:solidFill>
              </a:rPr>
              <a:t>, Susanna I. Lee</a:t>
            </a:r>
            <a:r>
              <a:rPr lang="en-US" sz="7200" baseline="30000" dirty="0">
                <a:solidFill>
                  <a:schemeClr val="tx1"/>
                </a:solidFill>
              </a:rPr>
              <a:t>1</a:t>
            </a:r>
            <a:r>
              <a:rPr lang="en-US" sz="7200" dirty="0" smtClean="0">
                <a:solidFill>
                  <a:schemeClr val="tx1"/>
                </a:solidFill>
              </a:rPr>
              <a:t>, Frank </a:t>
            </a:r>
            <a:r>
              <a:rPr lang="en-US" sz="7200" dirty="0">
                <a:solidFill>
                  <a:schemeClr val="tx1"/>
                </a:solidFill>
              </a:rPr>
              <a:t>I. </a:t>
            </a:r>
            <a:r>
              <a:rPr lang="en-US" sz="7200" dirty="0" smtClean="0">
                <a:solidFill>
                  <a:schemeClr val="tx1"/>
                </a:solidFill>
              </a:rPr>
              <a:t>Lin</a:t>
            </a:r>
            <a:r>
              <a:rPr lang="en-US" sz="7200" baseline="30000" dirty="0" smtClean="0">
                <a:solidFill>
                  <a:schemeClr val="tx1"/>
                </a:solidFill>
              </a:rPr>
              <a:t>7</a:t>
            </a:r>
            <a:r>
              <a:rPr lang="en-US" sz="7200" dirty="0" smtClean="0">
                <a:solidFill>
                  <a:schemeClr val="tx1"/>
                </a:solidFill>
              </a:rPr>
              <a:t>, Paolo </a:t>
            </a:r>
            <a:r>
              <a:rPr lang="en-US" sz="7200" dirty="0">
                <a:solidFill>
                  <a:schemeClr val="tx1"/>
                </a:solidFill>
              </a:rPr>
              <a:t>F. </a:t>
            </a:r>
            <a:r>
              <a:rPr lang="en-US" sz="7200" dirty="0" smtClean="0">
                <a:solidFill>
                  <a:schemeClr val="tx1"/>
                </a:solidFill>
              </a:rPr>
              <a:t>Caimi</a:t>
            </a:r>
            <a:r>
              <a:rPr lang="en-US" sz="7200" baseline="30000" dirty="0" smtClean="0">
                <a:solidFill>
                  <a:schemeClr val="tx1"/>
                </a:solidFill>
              </a:rPr>
              <a:t>8</a:t>
            </a:r>
            <a:r>
              <a:rPr lang="en-US" sz="7200" dirty="0" smtClean="0">
                <a:solidFill>
                  <a:schemeClr val="tx1"/>
                </a:solidFill>
              </a:rPr>
              <a:t>, </a:t>
            </a:r>
            <a:r>
              <a:rPr lang="en-US" sz="7200" dirty="0">
                <a:solidFill>
                  <a:schemeClr val="tx1"/>
                </a:solidFill>
              </a:rPr>
              <a:t>Albert A. Nemcek, Jr</a:t>
            </a:r>
            <a:r>
              <a:rPr lang="en-US" sz="7200" dirty="0" smtClean="0">
                <a:solidFill>
                  <a:schemeClr val="tx1"/>
                </a:solidFill>
              </a:rPr>
              <a:t>.,</a:t>
            </a:r>
            <a:r>
              <a:rPr lang="en-US" sz="7200" baseline="30000" dirty="0" smtClean="0">
                <a:solidFill>
                  <a:schemeClr val="tx1"/>
                </a:solidFill>
              </a:rPr>
              <a:t>9</a:t>
            </a:r>
            <a:r>
              <a:rPr lang="en-US" sz="7200" dirty="0" smtClean="0">
                <a:solidFill>
                  <a:schemeClr val="tx1"/>
                </a:solidFill>
              </a:rPr>
              <a:t> Edith P. Mitchell</a:t>
            </a:r>
            <a:r>
              <a:rPr lang="en-US" sz="7200" baseline="30000" dirty="0" smtClean="0">
                <a:solidFill>
                  <a:schemeClr val="tx1"/>
                </a:solidFill>
              </a:rPr>
              <a:t>10</a:t>
            </a:r>
            <a:r>
              <a:rPr lang="en-US" sz="7200" dirty="0" smtClean="0">
                <a:solidFill>
                  <a:schemeClr val="tx1"/>
                </a:solidFill>
              </a:rPr>
              <a:t>, </a:t>
            </a:r>
            <a:r>
              <a:rPr lang="en-US" sz="7200" dirty="0">
                <a:solidFill>
                  <a:schemeClr val="tx1"/>
                </a:solidFill>
              </a:rPr>
              <a:t>James </a:t>
            </a:r>
            <a:r>
              <a:rPr lang="en-US" sz="7200" dirty="0" smtClean="0">
                <a:solidFill>
                  <a:schemeClr val="tx1"/>
                </a:solidFill>
              </a:rPr>
              <a:t>A. Zwiebel</a:t>
            </a:r>
            <a:r>
              <a:rPr lang="en-US" sz="7200" baseline="30000" dirty="0" smtClean="0">
                <a:solidFill>
                  <a:schemeClr val="tx1"/>
                </a:solidFill>
              </a:rPr>
              <a:t>2</a:t>
            </a:r>
            <a:endParaRPr lang="en-US" sz="7200" dirty="0" smtClean="0">
              <a:solidFill>
                <a:schemeClr val="tx1"/>
              </a:solidFill>
            </a:endParaRPr>
          </a:p>
          <a:p>
            <a:pPr>
              <a:lnSpc>
                <a:spcPct val="132000"/>
              </a:lnSpc>
              <a:spcAft>
                <a:spcPts val="450"/>
              </a:spcAft>
            </a:pPr>
            <a:r>
              <a:rPr lang="en-US" sz="4800" b="0" baseline="30000" dirty="0" smtClean="0">
                <a:solidFill>
                  <a:schemeClr val="tx1"/>
                </a:solidFill>
              </a:rPr>
              <a:t>1</a:t>
            </a:r>
            <a:r>
              <a:rPr lang="en-US" sz="4800" b="0" dirty="0" smtClean="0">
                <a:solidFill>
                  <a:schemeClr val="tx1"/>
                </a:solidFill>
              </a:rPr>
              <a:t>Massachusetts </a:t>
            </a:r>
            <a:r>
              <a:rPr lang="en-US" sz="4800" b="0" dirty="0">
                <a:solidFill>
                  <a:schemeClr val="tx1"/>
                </a:solidFill>
              </a:rPr>
              <a:t>General Hospital, Boston, </a:t>
            </a:r>
            <a:r>
              <a:rPr lang="en-US" sz="4800" b="0" dirty="0" smtClean="0">
                <a:solidFill>
                  <a:schemeClr val="tx1"/>
                </a:solidFill>
              </a:rPr>
              <a:t>MA; </a:t>
            </a:r>
            <a:r>
              <a:rPr lang="en-US" sz="4800" b="0" baseline="30000" dirty="0" smtClean="0">
                <a:solidFill>
                  <a:schemeClr val="tx1"/>
                </a:solidFill>
              </a:rPr>
              <a:t>2</a:t>
            </a:r>
            <a:r>
              <a:rPr lang="en-US" sz="4800" b="0" dirty="0" smtClean="0">
                <a:solidFill>
                  <a:schemeClr val="tx1"/>
                </a:solidFill>
              </a:rPr>
              <a:t>National Cancer Institute (NCI), Division of Cancer Treatment and Diagnosis, </a:t>
            </a:r>
            <a:r>
              <a:rPr lang="en-US" sz="4800" b="0" dirty="0">
                <a:solidFill>
                  <a:schemeClr val="tx1"/>
                </a:solidFill>
              </a:rPr>
              <a:t>Bethesda, MD; </a:t>
            </a:r>
            <a:r>
              <a:rPr lang="en-US" sz="4800" b="0" baseline="30000" dirty="0">
                <a:solidFill>
                  <a:schemeClr val="tx1"/>
                </a:solidFill>
              </a:rPr>
              <a:t>3</a:t>
            </a:r>
            <a:r>
              <a:rPr lang="en-US" sz="4800" b="0" dirty="0">
                <a:solidFill>
                  <a:schemeClr val="tx1"/>
                </a:solidFill>
              </a:rPr>
              <a:t>University of Pennsylvania, Philadelphia, PA; </a:t>
            </a:r>
            <a:r>
              <a:rPr lang="en-US" sz="4800" b="0" baseline="30000" dirty="0" smtClean="0">
                <a:solidFill>
                  <a:schemeClr val="tx1"/>
                </a:solidFill>
              </a:rPr>
              <a:t>4</a:t>
            </a:r>
            <a:r>
              <a:rPr lang="en-US" sz="4800" b="0" dirty="0" smtClean="0">
                <a:solidFill>
                  <a:schemeClr val="tx1"/>
                </a:solidFill>
              </a:rPr>
              <a:t>MD </a:t>
            </a:r>
            <a:r>
              <a:rPr lang="en-US" sz="4800" b="0" dirty="0">
                <a:solidFill>
                  <a:schemeClr val="tx1"/>
                </a:solidFill>
              </a:rPr>
              <a:t>Anderson Cancer Center, Houston, TX; </a:t>
            </a:r>
            <a:r>
              <a:rPr lang="en-US" sz="4800" b="0" baseline="30000" dirty="0" smtClean="0">
                <a:solidFill>
                  <a:schemeClr val="tx1"/>
                </a:solidFill>
              </a:rPr>
              <a:t>5 </a:t>
            </a:r>
            <a:r>
              <a:rPr lang="en-US" sz="4800" b="0" dirty="0" smtClean="0">
                <a:solidFill>
                  <a:schemeClr val="tx1"/>
                </a:solidFill>
              </a:rPr>
              <a:t>NCI Frederick National Laboratory for Cancer Research, Frederick, MD; </a:t>
            </a:r>
            <a:r>
              <a:rPr lang="en-US" sz="4800" b="0" baseline="30000" dirty="0" smtClean="0">
                <a:solidFill>
                  <a:schemeClr val="tx1"/>
                </a:solidFill>
              </a:rPr>
              <a:t>6</a:t>
            </a:r>
            <a:r>
              <a:rPr lang="en-US" sz="4800" b="0" dirty="0" smtClean="0">
                <a:solidFill>
                  <a:schemeClr val="tx1"/>
                </a:solidFill>
              </a:rPr>
              <a:t>Dana-Farber Cancer Institute, Boston, MA; </a:t>
            </a:r>
            <a:r>
              <a:rPr lang="en-US" sz="4800" b="0" baseline="30000" dirty="0" smtClean="0">
                <a:solidFill>
                  <a:schemeClr val="tx1"/>
                </a:solidFill>
              </a:rPr>
              <a:t>7</a:t>
            </a:r>
            <a:r>
              <a:rPr lang="en-US" sz="4800" b="0" dirty="0" smtClean="0">
                <a:solidFill>
                  <a:schemeClr val="tx1"/>
                </a:solidFill>
              </a:rPr>
              <a:t>NCI Cancer Imaging Program, Rockville, MD </a:t>
            </a:r>
            <a:r>
              <a:rPr lang="en-US" sz="4800" b="0" baseline="30000" dirty="0" smtClean="0">
                <a:solidFill>
                  <a:schemeClr val="tx1"/>
                </a:solidFill>
              </a:rPr>
              <a:t>8</a:t>
            </a:r>
            <a:r>
              <a:rPr lang="en-US" sz="4800" b="0" dirty="0" smtClean="0">
                <a:solidFill>
                  <a:schemeClr val="tx1"/>
                </a:solidFill>
              </a:rPr>
              <a:t>Case Western Reserve University, Cleveland, OH, </a:t>
            </a:r>
            <a:r>
              <a:rPr lang="en-US" sz="4800" b="0" baseline="30000" dirty="0" smtClean="0">
                <a:solidFill>
                  <a:schemeClr val="tx1"/>
                </a:solidFill>
              </a:rPr>
              <a:t>9</a:t>
            </a:r>
            <a:r>
              <a:rPr lang="en-US" sz="4800" b="0" dirty="0" smtClean="0">
                <a:solidFill>
                  <a:schemeClr val="tx1"/>
                </a:solidFill>
              </a:rPr>
              <a:t>TNorthwestern University, Chicago, IL, </a:t>
            </a:r>
            <a:r>
              <a:rPr lang="en-US" sz="4800" b="0" baseline="30000" dirty="0" smtClean="0">
                <a:solidFill>
                  <a:schemeClr val="tx1"/>
                </a:solidFill>
              </a:rPr>
              <a:t>10</a:t>
            </a:r>
            <a:r>
              <a:rPr lang="en-US" sz="4800" b="0" dirty="0" smtClean="0">
                <a:solidFill>
                  <a:schemeClr val="tx1"/>
                </a:solidFill>
              </a:rPr>
              <a:t>Thomas Jefferson </a:t>
            </a:r>
            <a:r>
              <a:rPr lang="en-US" sz="4800" b="0" dirty="0">
                <a:solidFill>
                  <a:schemeClr val="tx1"/>
                </a:solidFill>
              </a:rPr>
              <a:t>University, Philadelphia, </a:t>
            </a:r>
            <a:r>
              <a:rPr lang="en-US" sz="4800" b="0" dirty="0" smtClean="0">
                <a:solidFill>
                  <a:schemeClr val="tx1"/>
                </a:solidFill>
              </a:rPr>
              <a:t>PA</a:t>
            </a:r>
          </a:p>
        </p:txBody>
      </p:sp>
    </p:spTree>
    <p:extLst>
      <p:ext uri="{BB962C8B-B14F-4D97-AF65-F5344CB8AC3E}">
        <p14:creationId xmlns:p14="http://schemas.microsoft.com/office/powerpoint/2010/main" val="2230798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563562"/>
          </a:xfrm>
        </p:spPr>
        <p:txBody>
          <a:bodyPr>
            <a:noAutofit/>
          </a:bodyPr>
          <a:lstStyle/>
          <a:p>
            <a:r>
              <a:rPr lang="en-US" sz="3200" dirty="0"/>
              <a:t>NCI-MATCH </a:t>
            </a:r>
            <a:r>
              <a:rPr lang="en-US" sz="3200" dirty="0" smtClean="0"/>
              <a:t>Enrollment Status of Patients with Treatment Assignments to First Ten Arms</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47300297"/>
              </p:ext>
            </p:extLst>
          </p:nvPr>
        </p:nvGraphicFramePr>
        <p:xfrm>
          <a:off x="642910" y="1428736"/>
          <a:ext cx="8001001" cy="4987832"/>
        </p:xfrm>
        <a:graphic>
          <a:graphicData uri="http://schemas.openxmlformats.org/drawingml/2006/table">
            <a:tbl>
              <a:tblPr firstRow="1" firstCol="1" bandRow="1">
                <a:tableStyleId>{BC89EF96-8CEA-46FF-86C4-4CE0E7609802}</a:tableStyleId>
              </a:tblPr>
              <a:tblGrid>
                <a:gridCol w="2667000"/>
                <a:gridCol w="914400"/>
                <a:gridCol w="900335"/>
                <a:gridCol w="896347"/>
                <a:gridCol w="1222291"/>
                <a:gridCol w="570403"/>
                <a:gridCol w="830225"/>
              </a:tblGrid>
              <a:tr h="1143000">
                <a:tc>
                  <a:txBody>
                    <a:bodyPr/>
                    <a:lstStyle/>
                    <a:p>
                      <a:pPr marL="0" marR="0" algn="l">
                        <a:spcBef>
                          <a:spcPts val="0"/>
                        </a:spcBef>
                        <a:spcAft>
                          <a:spcPts val="0"/>
                        </a:spcAft>
                      </a:pPr>
                      <a:endParaRPr lang="en-US" sz="1400" b="0" dirty="0">
                        <a:solidFill>
                          <a:schemeClr val="tx1">
                            <a:lumMod val="75000"/>
                            <a:lumOff val="2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solidFill>
                      <a:srgbClr val="F8F8F8"/>
                    </a:solidFill>
                  </a:tcPr>
                </a:tc>
                <a:tc>
                  <a:txBody>
                    <a:bodyPr/>
                    <a:lstStyle/>
                    <a:p>
                      <a:pPr marL="0" marR="0" algn="ctr">
                        <a:spcBef>
                          <a:spcPts val="0"/>
                        </a:spcBef>
                        <a:spcAft>
                          <a:spcPts val="0"/>
                        </a:spcAft>
                      </a:pPr>
                      <a:r>
                        <a:rPr lang="en-US" sz="1400" b="0" dirty="0" smtClean="0">
                          <a:solidFill>
                            <a:schemeClr val="tx1">
                              <a:lumMod val="75000"/>
                              <a:lumOff val="25000"/>
                            </a:schemeClr>
                          </a:solidFill>
                          <a:effectLst/>
                          <a:latin typeface="+mn-lt"/>
                          <a:ea typeface="MS Mincho" panose="02020609040205080304" pitchFamily="49" charset="-128"/>
                          <a:cs typeface="Times New Roman" panose="02020603050405020304" pitchFamily="18" charset="0"/>
                        </a:rPr>
                        <a:t>Assigned to Rx</a:t>
                      </a:r>
                    </a:p>
                    <a:p>
                      <a:pPr marL="0" marR="0" algn="ctr">
                        <a:spcBef>
                          <a:spcPts val="0"/>
                        </a:spcBef>
                        <a:spcAft>
                          <a:spcPts val="0"/>
                        </a:spcAft>
                      </a:pPr>
                      <a:r>
                        <a:rPr lang="en-US" sz="1400" b="0" dirty="0" smtClean="0">
                          <a:solidFill>
                            <a:schemeClr val="tx1">
                              <a:lumMod val="75000"/>
                              <a:lumOff val="25000"/>
                            </a:schemeClr>
                          </a:solidFill>
                          <a:effectLst/>
                          <a:latin typeface="+mn-lt"/>
                          <a:ea typeface="MS Mincho" panose="02020609040205080304" pitchFamily="49" charset="-128"/>
                          <a:cs typeface="Times New Roman" panose="02020603050405020304" pitchFamily="18" charset="0"/>
                        </a:rPr>
                        <a:t>(N-33)</a:t>
                      </a:r>
                      <a:endParaRPr lang="en-US" sz="1400" b="0" dirty="0">
                        <a:solidFill>
                          <a:schemeClr val="tx1">
                            <a:lumMod val="75000"/>
                            <a:lumOff val="2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solidFill>
                      <a:srgbClr val="F8F8F8"/>
                    </a:solidFill>
                  </a:tcPr>
                </a:tc>
                <a:tc>
                  <a:txBody>
                    <a:bodyPr/>
                    <a:lstStyle/>
                    <a:p>
                      <a:pPr marL="0" marR="0" algn="ctr">
                        <a:spcBef>
                          <a:spcPts val="0"/>
                        </a:spcBef>
                        <a:spcAft>
                          <a:spcPts val="0"/>
                        </a:spcAft>
                      </a:pPr>
                      <a:r>
                        <a:rPr lang="en-US" sz="1400" b="0" dirty="0" smtClean="0">
                          <a:solidFill>
                            <a:schemeClr val="tx1">
                              <a:lumMod val="75000"/>
                              <a:lumOff val="25000"/>
                            </a:schemeClr>
                          </a:solidFill>
                          <a:effectLst/>
                          <a:latin typeface="+mn-lt"/>
                          <a:ea typeface="MS Mincho" panose="02020609040205080304" pitchFamily="49" charset="-128"/>
                          <a:cs typeface="Times New Roman" panose="02020603050405020304" pitchFamily="18" charset="0"/>
                        </a:rPr>
                        <a:t>No Longer Met Overall Study Eligibility</a:t>
                      </a:r>
                      <a:endParaRPr lang="en-US" sz="1400" b="0" dirty="0">
                        <a:solidFill>
                          <a:schemeClr val="tx1">
                            <a:lumMod val="75000"/>
                            <a:lumOff val="2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solidFill>
                      <a:srgbClr val="F8F8F8"/>
                    </a:solidFill>
                  </a:tcPr>
                </a:tc>
                <a:tc>
                  <a:txBody>
                    <a:bodyPr/>
                    <a:lstStyle/>
                    <a:p>
                      <a:pPr marL="0" marR="0" algn="ctr">
                        <a:spcBef>
                          <a:spcPts val="0"/>
                        </a:spcBef>
                        <a:spcAft>
                          <a:spcPts val="0"/>
                        </a:spcAft>
                      </a:pPr>
                      <a:r>
                        <a:rPr lang="en-US" sz="1400" b="0" dirty="0" smtClean="0">
                          <a:solidFill>
                            <a:schemeClr val="tx1">
                              <a:lumMod val="75000"/>
                              <a:lumOff val="25000"/>
                            </a:schemeClr>
                          </a:solidFill>
                          <a:effectLst/>
                          <a:latin typeface="+mn-lt"/>
                          <a:ea typeface="MS Mincho" panose="02020609040205080304" pitchFamily="49" charset="-128"/>
                          <a:cs typeface="Times New Roman" panose="02020603050405020304" pitchFamily="18" charset="0"/>
                        </a:rPr>
                        <a:t>Ineligible for Arm</a:t>
                      </a:r>
                      <a:endParaRPr lang="en-US" sz="1400" b="0" dirty="0">
                        <a:solidFill>
                          <a:schemeClr val="tx1">
                            <a:lumMod val="75000"/>
                            <a:lumOff val="2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solidFill>
                      <a:srgbClr val="F8F8F8"/>
                    </a:solidFill>
                  </a:tcPr>
                </a:tc>
                <a:tc>
                  <a:txBody>
                    <a:bodyPr/>
                    <a:lstStyle/>
                    <a:p>
                      <a:pPr marL="0" marR="0" algn="ctr">
                        <a:spcBef>
                          <a:spcPts val="0"/>
                        </a:spcBef>
                        <a:spcAft>
                          <a:spcPts val="0"/>
                        </a:spcAft>
                      </a:pPr>
                      <a:r>
                        <a:rPr lang="en-US" sz="1400" b="0" dirty="0" smtClean="0">
                          <a:effectLst/>
                          <a:latin typeface="+mn-lt"/>
                        </a:rPr>
                        <a:t>Progressed/</a:t>
                      </a:r>
                      <a:br>
                        <a:rPr lang="en-US" sz="1400" b="0" dirty="0" smtClean="0">
                          <a:effectLst/>
                          <a:latin typeface="+mn-lt"/>
                        </a:rPr>
                      </a:br>
                      <a:r>
                        <a:rPr lang="en-US" sz="1400" b="0" dirty="0" smtClean="0">
                          <a:effectLst/>
                          <a:latin typeface="+mn-lt"/>
                        </a:rPr>
                        <a:t>Deteriorating</a:t>
                      </a:r>
                      <a:r>
                        <a:rPr lang="en-US" sz="1400" b="0" baseline="0" dirty="0" smtClean="0">
                          <a:effectLst/>
                          <a:latin typeface="+mn-lt"/>
                        </a:rPr>
                        <a:t> Condition/</a:t>
                      </a:r>
                      <a:br>
                        <a:rPr lang="en-US" sz="1400" b="0" baseline="0" dirty="0" smtClean="0">
                          <a:effectLst/>
                          <a:latin typeface="+mn-lt"/>
                        </a:rPr>
                      </a:br>
                      <a:r>
                        <a:rPr lang="en-US" sz="1400" b="0" baseline="0" dirty="0" smtClean="0">
                          <a:effectLst/>
                          <a:latin typeface="+mn-lt"/>
                        </a:rPr>
                        <a:t>Started Other Rx</a:t>
                      </a:r>
                      <a:endParaRPr lang="en-US" sz="1400" b="0" dirty="0">
                        <a:solidFill>
                          <a:schemeClr val="tx1">
                            <a:lumMod val="75000"/>
                            <a:lumOff val="2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solidFill>
                      <a:srgbClr val="F8F8F8"/>
                    </a:solidFill>
                  </a:tcPr>
                </a:tc>
                <a:tc>
                  <a:txBody>
                    <a:bodyPr/>
                    <a:lstStyle/>
                    <a:p>
                      <a:pPr marL="0" marR="0" algn="ctr">
                        <a:spcBef>
                          <a:spcPts val="0"/>
                        </a:spcBef>
                        <a:spcAft>
                          <a:spcPts val="0"/>
                        </a:spcAft>
                      </a:pPr>
                      <a:r>
                        <a:rPr lang="en-US" sz="1400" b="0" dirty="0" smtClean="0">
                          <a:solidFill>
                            <a:schemeClr val="tx1">
                              <a:lumMod val="75000"/>
                              <a:lumOff val="25000"/>
                            </a:schemeClr>
                          </a:solidFill>
                          <a:effectLst/>
                          <a:latin typeface="+mn-lt"/>
                          <a:ea typeface="MS Mincho" panose="02020609040205080304" pitchFamily="49" charset="-128"/>
                          <a:cs typeface="Times New Roman" panose="02020603050405020304" pitchFamily="18" charset="0"/>
                        </a:rPr>
                        <a:t>Died</a:t>
                      </a:r>
                      <a:endParaRPr lang="en-US" sz="1400" b="0" dirty="0">
                        <a:solidFill>
                          <a:schemeClr val="tx1">
                            <a:lumMod val="75000"/>
                            <a:lumOff val="2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solidFill>
                      <a:srgbClr val="F8F8F8"/>
                    </a:solidFill>
                  </a:tcPr>
                </a:tc>
                <a:tc>
                  <a:txBody>
                    <a:bodyPr/>
                    <a:lstStyle/>
                    <a:p>
                      <a:pPr marL="0" marR="0" algn="ctr">
                        <a:spcBef>
                          <a:spcPts val="0"/>
                        </a:spcBef>
                        <a:spcAft>
                          <a:spcPts val="0"/>
                        </a:spcAft>
                      </a:pPr>
                      <a:r>
                        <a:rPr lang="en-US" sz="1400" b="0" dirty="0" smtClean="0">
                          <a:solidFill>
                            <a:schemeClr val="tx1">
                              <a:lumMod val="75000"/>
                              <a:lumOff val="25000"/>
                            </a:schemeClr>
                          </a:solidFill>
                          <a:effectLst/>
                          <a:latin typeface="+mn-lt"/>
                          <a:ea typeface="MS Mincho" panose="02020609040205080304" pitchFamily="49" charset="-128"/>
                          <a:cs typeface="Times New Roman" panose="02020603050405020304" pitchFamily="18" charset="0"/>
                        </a:rPr>
                        <a:t>Enrolled for Rx</a:t>
                      </a:r>
                    </a:p>
                    <a:p>
                      <a:pPr marL="0" marR="0" algn="ctr">
                        <a:spcBef>
                          <a:spcPts val="0"/>
                        </a:spcBef>
                        <a:spcAft>
                          <a:spcPts val="0"/>
                        </a:spcAft>
                      </a:pPr>
                      <a:r>
                        <a:rPr lang="en-US" sz="1400" b="0" dirty="0" smtClean="0">
                          <a:solidFill>
                            <a:schemeClr val="tx1">
                              <a:lumMod val="75000"/>
                              <a:lumOff val="25000"/>
                            </a:schemeClr>
                          </a:solidFill>
                          <a:effectLst/>
                          <a:latin typeface="+mn-lt"/>
                          <a:ea typeface="MS Mincho" panose="02020609040205080304" pitchFamily="49" charset="-128"/>
                          <a:cs typeface="Times New Roman" panose="02020603050405020304" pitchFamily="18" charset="0"/>
                        </a:rPr>
                        <a:t>(N=16)</a:t>
                      </a:r>
                      <a:endParaRPr lang="en-US" sz="1400" b="0" dirty="0">
                        <a:solidFill>
                          <a:schemeClr val="tx1">
                            <a:lumMod val="75000"/>
                            <a:lumOff val="2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solidFill>
                      <a:srgbClr val="F8F8F8"/>
                    </a:solidFill>
                  </a:tcPr>
                </a:tc>
              </a:tr>
              <a:tr h="289559">
                <a:tc>
                  <a:txBody>
                    <a:bodyPr/>
                    <a:lstStyle/>
                    <a:p>
                      <a:pPr marL="234950" marR="0" indent="-234950" algn="l" defTabSz="685783" rtl="0" eaLnBrk="1" fontAlgn="auto" latinLnBrk="0" hangingPunct="1">
                        <a:lnSpc>
                          <a:spcPct val="100000"/>
                        </a:lnSpc>
                        <a:spcBef>
                          <a:spcPts val="0"/>
                        </a:spcBef>
                        <a:spcAft>
                          <a:spcPts val="0"/>
                        </a:spcAft>
                        <a:buClrTx/>
                        <a:buSzTx/>
                        <a:buFontTx/>
                        <a:buNone/>
                        <a:tabLst/>
                        <a:defRPr/>
                      </a:pPr>
                      <a:r>
                        <a:rPr lang="pt-BR" sz="1500" b="0" dirty="0" smtClean="0"/>
                        <a:t>Q</a:t>
                      </a:r>
                      <a:r>
                        <a:rPr lang="pt-BR" sz="1500" b="1" dirty="0" smtClean="0"/>
                        <a:t>:  Ado-trastuzumab</a:t>
                      </a:r>
                      <a:r>
                        <a:rPr lang="pt-BR" sz="1500" b="1" baseline="0" dirty="0" smtClean="0"/>
                        <a:t> emtansine </a:t>
                      </a:r>
                      <a:r>
                        <a:rPr lang="pt-BR" sz="1500" b="1" dirty="0" smtClean="0"/>
                        <a:t>in HER2 amplifications   </a:t>
                      </a:r>
                      <a:endParaRPr lang="en-US" sz="1500" b="1" dirty="0"/>
                    </a:p>
                  </a:txBody>
                  <a:tcPr marL="68580" marR="68580" marT="0" marB="0">
                    <a:solidFill>
                      <a:srgbClr val="F8F8F8"/>
                    </a:solid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11</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3</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2</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6</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r>
              <a:tr h="289559">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pt-BR" sz="1500" b="0" dirty="0" smtClean="0"/>
                        <a:t>U:  </a:t>
                      </a:r>
                      <a:r>
                        <a:rPr lang="en-US" sz="1500" b="0" dirty="0" smtClean="0"/>
                        <a:t>Defactinib in NF2 loss</a:t>
                      </a:r>
                    </a:p>
                  </a:txBody>
                  <a:tcPr marL="68580" marR="68580" marT="0" marB="0">
                    <a:solidFill>
                      <a:srgbClr val="F8F8F8"/>
                    </a:solid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7</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2</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1</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1</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1</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2</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r>
              <a:tr h="289559">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500" b="0" dirty="0" smtClean="0"/>
                        <a:t>B:  </a:t>
                      </a:r>
                      <a:r>
                        <a:rPr lang="en-US" sz="1500" b="1" dirty="0" smtClean="0"/>
                        <a:t>Afatinib in HER2 mutations</a:t>
                      </a:r>
                    </a:p>
                  </a:txBody>
                  <a:tcPr marL="68580" marR="68580" marT="0" marB="0">
                    <a:solidFill>
                      <a:srgbClr val="F8F8F8"/>
                    </a:solid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5</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1</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1</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3</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r>
              <a:tr h="289559">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pt-BR" sz="1500" b="0" dirty="0" smtClean="0"/>
                        <a:t>H:  Dabrafenib+Trametinib in  </a:t>
                      </a:r>
                      <a:br>
                        <a:rPr lang="pt-BR" sz="1500" b="0" dirty="0" smtClean="0"/>
                      </a:br>
                      <a:r>
                        <a:rPr lang="pt-BR" sz="1500" b="0" dirty="0" smtClean="0"/>
                        <a:t>      BRAF V600</a:t>
                      </a:r>
                    </a:p>
                  </a:txBody>
                  <a:tcPr marL="68580" marR="68580" marT="0" marB="0">
                    <a:solidFill>
                      <a:srgbClr val="F8F8F8"/>
                    </a:solid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5</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1</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2</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2</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r>
              <a:tr h="289559">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pt-BR" sz="1500" b="0" dirty="0" smtClean="0"/>
                        <a:t>R:  Trametinib in BRAF non-V600</a:t>
                      </a:r>
                      <a:endParaRPr lang="en-US" sz="1500" b="0" dirty="0" smtClean="0"/>
                    </a:p>
                  </a:txBody>
                  <a:tcPr marL="68580" marR="68580" marT="0" marB="0">
                    <a:solidFill>
                      <a:srgbClr val="F8F8F8"/>
                    </a:solid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2</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1</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1</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r>
              <a:tr h="289559">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500" b="0" dirty="0" smtClean="0"/>
                        <a:t>E:  </a:t>
                      </a:r>
                      <a:r>
                        <a:rPr lang="pt-BR" sz="1500" b="0" dirty="0" smtClean="0"/>
                        <a:t>AZD9291 in EGFR T790M</a:t>
                      </a:r>
                      <a:endParaRPr lang="en-US" sz="1500" b="0" dirty="0" smtClean="0"/>
                    </a:p>
                  </a:txBody>
                  <a:tcPr marL="68580" marR="68580" marT="0" marB="0">
                    <a:solidFill>
                      <a:srgbClr val="F8F8F8"/>
                    </a:solid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1</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1</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r>
              <a:tr h="289559">
                <a:tc>
                  <a:txBody>
                    <a:bodyPr/>
                    <a:lstStyle/>
                    <a:p>
                      <a:pPr marL="225425" marR="0" indent="-225425" algn="l" defTabSz="685783" rtl="0" eaLnBrk="1" fontAlgn="auto" latinLnBrk="0" hangingPunct="1">
                        <a:lnSpc>
                          <a:spcPct val="100000"/>
                        </a:lnSpc>
                        <a:spcBef>
                          <a:spcPts val="0"/>
                        </a:spcBef>
                        <a:spcAft>
                          <a:spcPts val="0"/>
                        </a:spcAft>
                        <a:buClrTx/>
                        <a:buSzTx/>
                        <a:buFontTx/>
                        <a:buNone/>
                        <a:tabLst/>
                        <a:defRPr/>
                      </a:pPr>
                      <a:r>
                        <a:rPr lang="pt-BR" sz="1500" b="0" dirty="0" smtClean="0"/>
                        <a:t>F:  Crizotinib in ALK translocations</a:t>
                      </a:r>
                      <a:endParaRPr lang="en-US" sz="1500" b="0" dirty="0"/>
                    </a:p>
                  </a:txBody>
                  <a:tcPr marL="68580" marR="68580" marT="0" marB="0">
                    <a:solidFill>
                      <a:srgbClr val="F8F8F8"/>
                    </a:solid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1</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1</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r>
              <a:tr h="289559">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500" b="0" dirty="0" smtClean="0"/>
                        <a:t>V:  Sunitinib in cKIT mutations</a:t>
                      </a:r>
                      <a:endParaRPr lang="en-US" sz="1500" b="0" dirty="0"/>
                    </a:p>
                  </a:txBody>
                  <a:tcPr marL="68580" marR="68580" marT="0" marB="0">
                    <a:solidFill>
                      <a:srgbClr val="F8F8F8"/>
                    </a:solid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1</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1</a:t>
                      </a: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r>
              <a:tr h="289559">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500" b="0" dirty="0" smtClean="0"/>
                        <a:t>A:  Afatinib in EGFR mutations</a:t>
                      </a:r>
                      <a:endParaRPr lang="pt-BR" sz="1500" b="0" dirty="0" smtClean="0"/>
                    </a:p>
                  </a:txBody>
                  <a:tcPr marL="68580" marR="68580" marT="0" marB="0">
                    <a:solidFill>
                      <a:srgbClr val="F8F8F8"/>
                    </a:solid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oFill/>
                  </a:tcPr>
                </a:tc>
              </a:tr>
              <a:tr h="228604">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pt-BR" sz="1500" b="0" dirty="0" smtClean="0"/>
                        <a:t>G: Crizotinib in ROS1</a:t>
                      </a:r>
                      <a:br>
                        <a:rPr lang="pt-BR" sz="1500" b="0" dirty="0" smtClean="0"/>
                      </a:br>
                      <a:r>
                        <a:rPr lang="pt-BR" sz="1500" b="0" dirty="0" smtClean="0"/>
                        <a:t>     translocations</a:t>
                      </a:r>
                      <a:endParaRPr lang="en-US" sz="1500" b="0" dirty="0"/>
                    </a:p>
                  </a:txBody>
                  <a:tcPr marL="68580" marR="68580" marT="0" marB="0">
                    <a:solidFill>
                      <a:srgbClr val="F8F8F8"/>
                    </a:solid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endParaRPr lang="en-US" sz="1500"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r>
              <a:tr h="278678">
                <a:tc>
                  <a:txBody>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sz="1500" b="1" dirty="0" smtClean="0"/>
                        <a:t>Total</a:t>
                      </a:r>
                      <a:endParaRPr lang="en-US" sz="1500" b="1" dirty="0"/>
                    </a:p>
                  </a:txBody>
                  <a:tcPr marL="68580" marR="68580" marT="0" marB="0" anchor="ctr">
                    <a:solidFill>
                      <a:srgbClr val="F8F8F8"/>
                    </a:solidFill>
                  </a:tcPr>
                </a:tc>
                <a:tc>
                  <a:txBody>
                    <a:bodyPr/>
                    <a:lstStyle/>
                    <a:p>
                      <a:pPr marL="0" marR="0" algn="ctr">
                        <a:spcBef>
                          <a:spcPts val="0"/>
                        </a:spcBef>
                        <a:spcAft>
                          <a:spcPts val="0"/>
                        </a:spcAft>
                      </a:pPr>
                      <a:r>
                        <a:rPr lang="en-US" sz="1500" b="1"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33</a:t>
                      </a:r>
                      <a:endParaRPr lang="en-US" sz="1500" b="1"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b="1"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5</a:t>
                      </a:r>
                      <a:endParaRPr lang="en-US" sz="1500" b="1"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b="1"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5</a:t>
                      </a:r>
                      <a:endParaRPr lang="en-US" sz="1500" b="1"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b="1"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3</a:t>
                      </a:r>
                      <a:endParaRPr lang="en-US" sz="1500" b="1"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b="1"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4</a:t>
                      </a:r>
                      <a:endParaRPr lang="en-US" sz="1500" b="1"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500" b="1" dirty="0" smtClean="0">
                          <a:solidFill>
                            <a:schemeClr val="tx1">
                              <a:lumMod val="75000"/>
                              <a:lumOff val="25000"/>
                            </a:schemeClr>
                          </a:solidFill>
                          <a:effectLst/>
                          <a:latin typeface="+mj-lt"/>
                          <a:ea typeface="MS Mincho" panose="02020609040205080304" pitchFamily="49" charset="-128"/>
                          <a:cs typeface="Times New Roman" panose="02020603050405020304" pitchFamily="18" charset="0"/>
                        </a:rPr>
                        <a:t>16</a:t>
                      </a:r>
                      <a:endParaRPr lang="en-US" sz="1500" b="1" dirty="0">
                        <a:solidFill>
                          <a:schemeClr val="tx1">
                            <a:lumMod val="75000"/>
                            <a:lumOff val="2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noFill/>
                  </a:tcPr>
                </a:tc>
              </a:tr>
            </a:tbl>
          </a:graphicData>
        </a:graphic>
      </p:graphicFrame>
    </p:spTree>
    <p:extLst>
      <p:ext uri="{BB962C8B-B14F-4D97-AF65-F5344CB8AC3E}">
        <p14:creationId xmlns:p14="http://schemas.microsoft.com/office/powerpoint/2010/main" val="2596527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74638"/>
            <a:ext cx="8305800" cy="563562"/>
          </a:xfrm>
        </p:spPr>
        <p:txBody>
          <a:bodyPr>
            <a:normAutofit/>
          </a:bodyPr>
          <a:lstStyle/>
          <a:p>
            <a:r>
              <a:rPr lang="en-US" sz="2550" dirty="0"/>
              <a:t>NCI-MATCH </a:t>
            </a:r>
            <a:r>
              <a:rPr lang="en-US" sz="2550" dirty="0" smtClean="0"/>
              <a:t>Expanding to 24 Arms in Late May 2016</a:t>
            </a:r>
            <a:endParaRPr lang="en-US" sz="2550" dirty="0"/>
          </a:p>
        </p:txBody>
      </p:sp>
      <p:graphicFrame>
        <p:nvGraphicFramePr>
          <p:cNvPr id="9" name="Content Placeholder 8"/>
          <p:cNvGraphicFramePr>
            <a:graphicFrameLocks noGrp="1"/>
          </p:cNvGraphicFramePr>
          <p:nvPr>
            <p:ph sz="half" idx="1"/>
            <p:extLst/>
          </p:nvPr>
        </p:nvGraphicFramePr>
        <p:xfrm>
          <a:off x="449721" y="1309223"/>
          <a:ext cx="4071773" cy="4732020"/>
        </p:xfrm>
        <a:graphic>
          <a:graphicData uri="http://schemas.openxmlformats.org/drawingml/2006/table">
            <a:tbl>
              <a:tblPr firstRow="1" bandRow="1">
                <a:tableStyleId>{5C22544A-7EE6-4342-B048-85BDC9FD1C3A}</a:tableStyleId>
              </a:tblPr>
              <a:tblGrid>
                <a:gridCol w="1941787"/>
                <a:gridCol w="2129986"/>
              </a:tblGrid>
              <a:tr h="274347">
                <a:tc>
                  <a:txBody>
                    <a:bodyPr/>
                    <a:lstStyle/>
                    <a:p>
                      <a:r>
                        <a:rPr lang="en-US" sz="1800" dirty="0" smtClean="0">
                          <a:solidFill>
                            <a:schemeClr val="tx1"/>
                          </a:solidFill>
                        </a:rPr>
                        <a:t>Arm /</a:t>
                      </a:r>
                      <a:r>
                        <a:rPr lang="en-US" sz="1800" baseline="0" dirty="0" smtClean="0">
                          <a:solidFill>
                            <a:schemeClr val="tx1"/>
                          </a:solidFill>
                        </a:rPr>
                        <a:t> </a:t>
                      </a:r>
                      <a:r>
                        <a:rPr lang="en-US" sz="1800" dirty="0" smtClean="0">
                          <a:solidFill>
                            <a:schemeClr val="tx1"/>
                          </a:solidFill>
                        </a:rPr>
                        <a:t>Target</a:t>
                      </a:r>
                      <a:endParaRPr lang="en-US"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r>
                        <a:rPr lang="en-US" sz="1800" dirty="0" smtClean="0">
                          <a:solidFill>
                            <a:schemeClr val="tx1"/>
                          </a:solidFill>
                        </a:rPr>
                        <a:t>Drugs(s)</a:t>
                      </a:r>
                      <a:endParaRPr lang="en-US"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r>
              <a:tr h="251460">
                <a:tc>
                  <a:txBody>
                    <a:bodyPr/>
                    <a:lstStyle/>
                    <a:p>
                      <a:r>
                        <a:rPr lang="en-US" sz="1800" b="0" dirty="0" smtClean="0"/>
                        <a:t>A     EGFR mut</a:t>
                      </a:r>
                      <a:endParaRPr lang="en-US" sz="18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t>Afatinib</a:t>
                      </a:r>
                      <a:endParaRPr lang="en-US" sz="18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14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0D0D0D"/>
                          </a:solidFill>
                        </a:rPr>
                        <a:t>B     HER2 mut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0D0D0D"/>
                          </a:solidFill>
                        </a:rPr>
                        <a:t>Afatinib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1460">
                <a:tc>
                  <a:txBody>
                    <a:bodyPr/>
                    <a:lstStyle/>
                    <a:p>
                      <a:r>
                        <a:rPr lang="en-US" sz="1800" b="0" dirty="0" smtClean="0"/>
                        <a:t>C1   MET amp</a:t>
                      </a:r>
                      <a:endParaRPr lang="en-US" sz="18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t>Crizotinib*</a:t>
                      </a:r>
                      <a:endParaRPr lang="en-US" sz="18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1460">
                <a:tc>
                  <a:txBody>
                    <a:bodyPr/>
                    <a:lstStyle/>
                    <a:p>
                      <a:r>
                        <a:rPr lang="en-US" sz="1800" b="0" dirty="0" smtClean="0"/>
                        <a:t>C2</a:t>
                      </a:r>
                      <a:r>
                        <a:rPr lang="en-US" sz="1800" b="0" baseline="0" dirty="0" smtClean="0"/>
                        <a:t>   MET ex 14 sk</a:t>
                      </a:r>
                      <a:endParaRPr lang="en-US" sz="18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t>Crizotinib*</a:t>
                      </a:r>
                      <a:endParaRPr lang="en-US" sz="18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1460">
                <a:tc>
                  <a:txBody>
                    <a:bodyPr/>
                    <a:lstStyle/>
                    <a:p>
                      <a:r>
                        <a:rPr lang="en-US" sz="1800" b="0" dirty="0" smtClean="0">
                          <a:solidFill>
                            <a:srgbClr val="0D0D0D"/>
                          </a:solidFill>
                        </a:rPr>
                        <a:t>E     EGFR T790M</a:t>
                      </a:r>
                      <a:endParaRPr lang="en-US" sz="1800" b="0" dirty="0">
                        <a:solidFill>
                          <a:srgbClr val="0D0D0D"/>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rgbClr val="0D0D0D"/>
                          </a:solidFill>
                        </a:rPr>
                        <a:t>AZD9291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1460">
                <a:tc>
                  <a:txBody>
                    <a:bodyPr/>
                    <a:lstStyle/>
                    <a:p>
                      <a:r>
                        <a:rPr lang="en-US" sz="1800" b="0" dirty="0" smtClean="0">
                          <a:solidFill>
                            <a:srgbClr val="0D0D0D"/>
                          </a:solidFill>
                        </a:rPr>
                        <a:t>F     ALK</a:t>
                      </a:r>
                      <a:r>
                        <a:rPr lang="en-US" sz="1800" b="0" baseline="0" dirty="0" smtClean="0">
                          <a:solidFill>
                            <a:srgbClr val="0D0D0D"/>
                          </a:solidFill>
                        </a:rPr>
                        <a:t> transloc</a:t>
                      </a:r>
                      <a:endParaRPr lang="en-US" sz="1800" b="0" dirty="0">
                        <a:solidFill>
                          <a:srgbClr val="0D0D0D"/>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solidFill>
                            <a:srgbClr val="0D0D0D"/>
                          </a:solidFill>
                        </a:rPr>
                        <a:t>Crizotinib</a:t>
                      </a:r>
                      <a:endParaRPr lang="en-US" sz="1800" b="0" dirty="0">
                        <a:solidFill>
                          <a:srgbClr val="0D0D0D"/>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1460">
                <a:tc>
                  <a:txBody>
                    <a:bodyPr/>
                    <a:lstStyle/>
                    <a:p>
                      <a:r>
                        <a:rPr lang="en-US" sz="1800" b="0" dirty="0" smtClean="0"/>
                        <a:t>G</a:t>
                      </a:r>
                      <a:r>
                        <a:rPr lang="en-US" sz="1800" b="0" baseline="0" dirty="0" smtClean="0"/>
                        <a:t>    ROS1  transloc</a:t>
                      </a:r>
                      <a:endParaRPr lang="en-US" sz="18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t>Crizotinib</a:t>
                      </a:r>
                      <a:endParaRPr lang="en-US" sz="18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1460">
                <a:tc>
                  <a:txBody>
                    <a:bodyPr/>
                    <a:lstStyle/>
                    <a:p>
                      <a:pPr marL="341313" marR="0" indent="-341313" algn="l" defTabSz="457200" rtl="0" eaLnBrk="1" fontAlgn="auto" latinLnBrk="0" hangingPunct="1">
                        <a:lnSpc>
                          <a:spcPct val="100000"/>
                        </a:lnSpc>
                        <a:spcBef>
                          <a:spcPts val="0"/>
                        </a:spcBef>
                        <a:spcAft>
                          <a:spcPts val="0"/>
                        </a:spcAft>
                        <a:buClrTx/>
                        <a:buSzTx/>
                        <a:buFontTx/>
                        <a:buNone/>
                        <a:tabLst/>
                        <a:defRPr/>
                      </a:pPr>
                      <a:r>
                        <a:rPr lang="en-US" sz="1800" b="0" dirty="0" smtClean="0">
                          <a:solidFill>
                            <a:srgbClr val="0D0D0D"/>
                          </a:solidFill>
                        </a:rPr>
                        <a:t>H    BRAF</a:t>
                      </a:r>
                      <a:r>
                        <a:rPr lang="en-US" sz="1800" b="0" baseline="0" dirty="0" smtClean="0">
                          <a:solidFill>
                            <a:srgbClr val="0D0D0D"/>
                          </a:solidFill>
                        </a:rPr>
                        <a:t> </a:t>
                      </a:r>
                      <a:r>
                        <a:rPr lang="en-US" sz="1800" b="0" dirty="0" smtClean="0">
                          <a:solidFill>
                            <a:srgbClr val="0D0D0D"/>
                          </a:solidFill>
                        </a:rPr>
                        <a:t>V600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D0D0D"/>
                          </a:solidFill>
                        </a:rPr>
                        <a:t>Dabrafenib+trametinib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14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0D0D0D"/>
                          </a:solidFill>
                        </a:rPr>
                        <a:t>I</a:t>
                      </a:r>
                      <a:r>
                        <a:rPr lang="en-US" sz="1800" b="1" baseline="0" dirty="0" smtClean="0">
                          <a:solidFill>
                            <a:srgbClr val="0D0D0D"/>
                          </a:solidFill>
                        </a:rPr>
                        <a:t>      </a:t>
                      </a:r>
                      <a:r>
                        <a:rPr lang="en-US" sz="1800" b="1" dirty="0" smtClean="0">
                          <a:solidFill>
                            <a:srgbClr val="0D0D0D"/>
                          </a:solidFill>
                        </a:rPr>
                        <a:t>PIK3CA mut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0D0D0D"/>
                          </a:solidFill>
                        </a:rPr>
                        <a:t>Taselisib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14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0D0D0D"/>
                          </a:solidFill>
                        </a:rPr>
                        <a:t>N    PTEN</a:t>
                      </a:r>
                      <a:r>
                        <a:rPr lang="en-US" sz="1800" b="1" baseline="0" dirty="0" smtClean="0">
                          <a:solidFill>
                            <a:srgbClr val="0D0D0D"/>
                          </a:solidFill>
                        </a:rPr>
                        <a:t> mut</a:t>
                      </a:r>
                      <a:endParaRPr lang="en-US" sz="1800" b="1" dirty="0" smtClean="0">
                        <a:solidFill>
                          <a:srgbClr val="0D0D0D"/>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0D0D0D"/>
                          </a:solidFill>
                        </a:rPr>
                        <a:t>GSK2636771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14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0D0D0D"/>
                          </a:solidFill>
                        </a:rPr>
                        <a:t>P</a:t>
                      </a:r>
                      <a:r>
                        <a:rPr lang="en-US" sz="1800" b="1" baseline="0" dirty="0" smtClean="0">
                          <a:solidFill>
                            <a:srgbClr val="0D0D0D"/>
                          </a:solidFill>
                        </a:rPr>
                        <a:t>     </a:t>
                      </a:r>
                      <a:r>
                        <a:rPr lang="en-US" sz="1800" b="1" dirty="0" smtClean="0">
                          <a:solidFill>
                            <a:srgbClr val="0D0D0D"/>
                          </a:solidFill>
                        </a:rPr>
                        <a:t>PTEN loss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0D0D0D"/>
                          </a:solidFill>
                        </a:rPr>
                        <a:t>GSK2636771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14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0D0D0D"/>
                          </a:solidFill>
                        </a:rPr>
                        <a:t>Q</a:t>
                      </a:r>
                      <a:r>
                        <a:rPr lang="en-US" sz="1800" b="1" baseline="0" dirty="0" smtClean="0">
                          <a:solidFill>
                            <a:srgbClr val="0D0D0D"/>
                          </a:solidFill>
                        </a:rPr>
                        <a:t>    </a:t>
                      </a:r>
                      <a:r>
                        <a:rPr lang="en-US" sz="1800" b="1" dirty="0" smtClean="0">
                          <a:solidFill>
                            <a:srgbClr val="0D0D0D"/>
                          </a:solidFill>
                        </a:rPr>
                        <a:t>HER 2 amp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0D0D0D"/>
                          </a:solidFill>
                        </a:rPr>
                        <a:t>Ado-trastuzumab emtansine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Content Placeholder 9"/>
          <p:cNvGraphicFramePr>
            <a:graphicFrameLocks noGrp="1"/>
          </p:cNvGraphicFramePr>
          <p:nvPr>
            <p:ph sz="half" idx="2"/>
            <p:extLst/>
          </p:nvPr>
        </p:nvGraphicFramePr>
        <p:xfrm>
          <a:off x="4876800" y="1295400"/>
          <a:ext cx="4061263" cy="4465318"/>
        </p:xfrm>
        <a:graphic>
          <a:graphicData uri="http://schemas.openxmlformats.org/drawingml/2006/table">
            <a:tbl>
              <a:tblPr firstRow="1" bandRow="1">
                <a:tableStyleId>{5C22544A-7EE6-4342-B048-85BDC9FD1C3A}</a:tableStyleId>
              </a:tblPr>
              <a:tblGrid>
                <a:gridCol w="2117943"/>
                <a:gridCol w="1943320"/>
              </a:tblGrid>
              <a:tr h="343486">
                <a:tc>
                  <a:txBody>
                    <a:bodyPr/>
                    <a:lstStyle/>
                    <a:p>
                      <a:r>
                        <a:rPr lang="en-US" sz="1800" b="1" dirty="0" smtClean="0">
                          <a:solidFill>
                            <a:schemeClr val="tx1"/>
                          </a:solidFill>
                        </a:rPr>
                        <a:t>Arm / Target</a:t>
                      </a:r>
                      <a:endParaRPr lang="en-US" sz="18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r>
                        <a:rPr lang="en-US" sz="1800" b="1" dirty="0" smtClean="0">
                          <a:solidFill>
                            <a:schemeClr val="tx1"/>
                          </a:solidFill>
                        </a:rPr>
                        <a:t>Drug(s)</a:t>
                      </a:r>
                      <a:endParaRPr lang="en-US" sz="18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r>
              <a:tr h="343486">
                <a:tc>
                  <a:txBody>
                    <a:bodyPr/>
                    <a:lstStyle/>
                    <a:p>
                      <a:r>
                        <a:rPr lang="en-US" sz="1800" b="0" dirty="0" smtClean="0">
                          <a:solidFill>
                            <a:srgbClr val="0D0D0D"/>
                          </a:solidFill>
                        </a:rPr>
                        <a:t>R     BRAF nonV600</a:t>
                      </a:r>
                      <a:endParaRPr lang="en-US" sz="1800" b="0" dirty="0">
                        <a:solidFill>
                          <a:srgbClr val="0D0D0D"/>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smtClean="0">
                          <a:solidFill>
                            <a:srgbClr val="0D0D0D"/>
                          </a:solidFill>
                        </a:rPr>
                        <a:t>Trametinib</a:t>
                      </a:r>
                      <a:endParaRPr lang="en-US" sz="1800" b="0" dirty="0">
                        <a:solidFill>
                          <a:srgbClr val="0D0D0D"/>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4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rgbClr val="0D0D0D"/>
                          </a:solidFill>
                        </a:rPr>
                        <a:t>S1   NF1 mut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rgbClr val="0D0D0D"/>
                          </a:solidFill>
                        </a:rPr>
                        <a:t>Trametinib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486">
                <a:tc>
                  <a:txBody>
                    <a:bodyPr/>
                    <a:lstStyle/>
                    <a:p>
                      <a:r>
                        <a:rPr lang="en-US" sz="1800" b="0" dirty="0" smtClean="0"/>
                        <a:t>S2    GNAQ/GNA11</a:t>
                      </a:r>
                      <a:endParaRPr lang="en-US" sz="18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smtClean="0"/>
                        <a:t>Trametinib</a:t>
                      </a:r>
                      <a:endParaRPr lang="en-US" sz="18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4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rgbClr val="0D0D0D"/>
                          </a:solidFill>
                        </a:rPr>
                        <a:t>T       SMO/PTCH1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rgbClr val="0D0D0D"/>
                          </a:solidFill>
                        </a:rPr>
                        <a:t>Vismodegib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4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rgbClr val="0D0D0D"/>
                          </a:solidFill>
                        </a:rPr>
                        <a:t>U      NF2 loss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rgbClr val="0D0D0D"/>
                          </a:solidFill>
                        </a:rPr>
                        <a:t>Defactinib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486">
                <a:tc>
                  <a:txBody>
                    <a:bodyPr/>
                    <a:lstStyle/>
                    <a:p>
                      <a:r>
                        <a:rPr lang="en-US" sz="1800" b="0" dirty="0" smtClean="0"/>
                        <a:t>V      cKIT mut</a:t>
                      </a:r>
                      <a:endParaRPr lang="en-US" sz="18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smtClean="0"/>
                        <a:t>Sunitinib</a:t>
                      </a:r>
                      <a:endParaRPr lang="en-US" sz="18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4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rgbClr val="0D0D0D"/>
                          </a:solidFill>
                        </a:rPr>
                        <a:t>W </a:t>
                      </a:r>
                      <a:r>
                        <a:rPr lang="en-US" sz="1800" b="0" baseline="0" dirty="0" smtClean="0">
                          <a:solidFill>
                            <a:srgbClr val="0D0D0D"/>
                          </a:solidFill>
                        </a:rPr>
                        <a:t>    </a:t>
                      </a:r>
                      <a:r>
                        <a:rPr lang="en-US" sz="1800" b="0" dirty="0" smtClean="0">
                          <a:solidFill>
                            <a:srgbClr val="0D0D0D"/>
                          </a:solidFill>
                        </a:rPr>
                        <a:t>FGFR1/2/3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smtClean="0"/>
                        <a:t>AZD 4547*</a:t>
                      </a:r>
                      <a:endParaRPr lang="en-US" sz="18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486">
                <a:tc>
                  <a:txBody>
                    <a:bodyPr/>
                    <a:lstStyle/>
                    <a:p>
                      <a:r>
                        <a:rPr lang="en-US" sz="1800" b="0" dirty="0" smtClean="0"/>
                        <a:t>X       DDR2 mut</a:t>
                      </a:r>
                      <a:endParaRPr lang="en-US" sz="18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smtClean="0"/>
                        <a:t>Dasatinib</a:t>
                      </a:r>
                      <a:endParaRPr lang="en-US" sz="18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486">
                <a:tc>
                  <a:txBody>
                    <a:bodyPr/>
                    <a:lstStyle/>
                    <a:p>
                      <a:r>
                        <a:rPr lang="en-US" sz="1800" b="0" dirty="0" smtClean="0">
                          <a:solidFill>
                            <a:srgbClr val="0D0D0D"/>
                          </a:solidFill>
                        </a:rPr>
                        <a:t>Y       AKT1 mut</a:t>
                      </a:r>
                      <a:endParaRPr lang="en-US" sz="1800" b="0" dirty="0">
                        <a:solidFill>
                          <a:srgbClr val="0D0D0D"/>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smtClean="0"/>
                        <a:t>AZD 5363*</a:t>
                      </a:r>
                      <a:endParaRPr lang="en-US" sz="18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486">
                <a:tc>
                  <a:txBody>
                    <a:bodyPr/>
                    <a:lstStyle/>
                    <a:p>
                      <a:r>
                        <a:rPr lang="en-US" sz="1800" b="0" dirty="0" smtClean="0">
                          <a:solidFill>
                            <a:srgbClr val="0D0D0D"/>
                          </a:solidFill>
                        </a:rPr>
                        <a:t>Z1A  NRAS mut</a:t>
                      </a:r>
                      <a:endParaRPr lang="en-US" sz="1800" b="0" dirty="0">
                        <a:solidFill>
                          <a:srgbClr val="0D0D0D"/>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smtClean="0"/>
                        <a:t>Binimetinib*</a:t>
                      </a:r>
                      <a:endParaRPr lang="en-US" sz="18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4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0D0D0D"/>
                          </a:solidFill>
                        </a:rPr>
                        <a:t>Z1B  CCND1,2,3 amp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smtClean="0"/>
                        <a:t>Palbociclib*</a:t>
                      </a:r>
                      <a:endParaRPr lang="en-US" sz="18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4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t>Z1D  dMMR</a:t>
                      </a:r>
                      <a:endParaRPr lang="en-US" sz="18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smtClean="0"/>
                        <a:t>Nivolumab*</a:t>
                      </a:r>
                      <a:endParaRPr lang="en-US" sz="18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TextBox 6"/>
          <p:cNvSpPr txBox="1"/>
          <p:nvPr/>
        </p:nvSpPr>
        <p:spPr>
          <a:xfrm>
            <a:off x="2895600" y="5870253"/>
            <a:ext cx="5686425" cy="369332"/>
          </a:xfrm>
          <a:prstGeom prst="rect">
            <a:avLst/>
          </a:prstGeom>
          <a:noFill/>
        </p:spPr>
        <p:txBody>
          <a:bodyPr wrap="square" rtlCol="0">
            <a:spAutoFit/>
          </a:bodyPr>
          <a:lstStyle/>
          <a:p>
            <a:pPr algn="r">
              <a:spcAft>
                <a:spcPts val="900"/>
              </a:spcAft>
            </a:pPr>
            <a:r>
              <a:rPr lang="en-US" dirty="0" smtClean="0"/>
              <a:t>*Pending approval</a:t>
            </a:r>
            <a:endParaRPr lang="en-US" sz="1350" i="1" dirty="0"/>
          </a:p>
        </p:txBody>
      </p:sp>
    </p:spTree>
    <p:extLst>
      <p:ext uri="{BB962C8B-B14F-4D97-AF65-F5344CB8AC3E}">
        <p14:creationId xmlns:p14="http://schemas.microsoft.com/office/powerpoint/2010/main" val="332400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688843302"/>
              </p:ext>
            </p:extLst>
          </p:nvPr>
        </p:nvGraphicFramePr>
        <p:xfrm>
          <a:off x="1643042" y="1428736"/>
          <a:ext cx="5943600" cy="480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txBox="1">
            <a:spLocks/>
          </p:cNvSpPr>
          <p:nvPr/>
        </p:nvSpPr>
        <p:spPr>
          <a:xfrm>
            <a:off x="457199" y="274638"/>
            <a:ext cx="8610601" cy="563562"/>
          </a:xfrm>
          <a:prstGeom prst="rect">
            <a:avLst/>
          </a:prstGeom>
        </p:spPr>
        <p:txBody>
          <a:bodyPr vert="horz" lIns="91440" tIns="45720" rIns="91440" bIns="45720" rtlCol="0" anchor="ctr">
            <a:noAutofit/>
          </a:bodyPr>
          <a:lstStyle>
            <a:lvl1pPr algn="l" defTabSz="685783" rtl="0" eaLnBrk="1" latinLnBrk="0" hangingPunct="1">
              <a:spcBef>
                <a:spcPct val="0"/>
              </a:spcBef>
              <a:buNone/>
              <a:defRPr sz="2550" b="1" kern="1200" baseline="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ctr"/>
            <a:r>
              <a:rPr lang="en-US" sz="2800" dirty="0" smtClean="0">
                <a:solidFill>
                  <a:schemeClr val="tx1"/>
                </a:solidFill>
              </a:rPr>
              <a:t>NCI-MATCH Laboratory Bottleneck </a:t>
            </a:r>
          </a:p>
          <a:p>
            <a:pPr algn="ctr"/>
            <a:r>
              <a:rPr lang="en-US" sz="2800" dirty="0" smtClean="0">
                <a:solidFill>
                  <a:schemeClr val="tx1"/>
                </a:solidFill>
              </a:rPr>
              <a:t>Caused by High Accrual</a:t>
            </a:r>
            <a:endParaRPr lang="en-US" sz="2800" dirty="0">
              <a:solidFill>
                <a:schemeClr val="tx1"/>
              </a:solidFill>
            </a:endParaRPr>
          </a:p>
        </p:txBody>
      </p:sp>
    </p:spTree>
    <p:extLst>
      <p:ext uri="{BB962C8B-B14F-4D97-AF65-F5344CB8AC3E}">
        <p14:creationId xmlns:p14="http://schemas.microsoft.com/office/powerpoint/2010/main" val="3071298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NCI-MATCH Conclusions from the Interim Analysis</a:t>
            </a:r>
            <a:endParaRPr lang="en-US" sz="3200" dirty="0"/>
          </a:p>
        </p:txBody>
      </p:sp>
      <p:sp>
        <p:nvSpPr>
          <p:cNvPr id="3" name="Content Placeholder 2"/>
          <p:cNvSpPr>
            <a:spLocks noGrp="1"/>
          </p:cNvSpPr>
          <p:nvPr>
            <p:ph idx="1"/>
          </p:nvPr>
        </p:nvSpPr>
        <p:spPr>
          <a:xfrm>
            <a:off x="500034" y="1714488"/>
            <a:ext cx="8305800" cy="4357696"/>
          </a:xfrm>
        </p:spPr>
        <p:txBody>
          <a:bodyPr>
            <a:noAutofit/>
          </a:bodyPr>
          <a:lstStyle/>
          <a:p>
            <a:pPr marL="457200" indent="-457200">
              <a:lnSpc>
                <a:spcPct val="130000"/>
              </a:lnSpc>
              <a:spcBef>
                <a:spcPts val="0"/>
              </a:spcBef>
              <a:buFont typeface="+mj-lt"/>
              <a:buAutoNum type="arabicPeriod"/>
            </a:pPr>
            <a:r>
              <a:rPr lang="en-US" sz="2300" dirty="0" smtClean="0"/>
              <a:t>A trial of therapy based on genetic characteristics of the tumor is feasible on a national scale in the NCI-sponsored networks</a:t>
            </a:r>
          </a:p>
          <a:p>
            <a:pPr marL="800100" lvl="1" indent="-342900">
              <a:lnSpc>
                <a:spcPct val="130000"/>
              </a:lnSpc>
              <a:spcBef>
                <a:spcPts val="0"/>
              </a:spcBef>
            </a:pPr>
            <a:r>
              <a:rPr lang="en-US" sz="2300" b="1" i="1" dirty="0" smtClean="0"/>
              <a:t>Unprecedented with registration higher </a:t>
            </a:r>
            <a:r>
              <a:rPr lang="en-US" sz="2300" b="1" i="1" dirty="0"/>
              <a:t>than for any other NCTN trial to date</a:t>
            </a:r>
          </a:p>
          <a:p>
            <a:pPr marL="457200" indent="-457200">
              <a:lnSpc>
                <a:spcPct val="130000"/>
              </a:lnSpc>
              <a:spcBef>
                <a:spcPts val="0"/>
              </a:spcBef>
              <a:buFont typeface="+mj-lt"/>
              <a:buAutoNum type="arabicPeriod"/>
            </a:pPr>
            <a:r>
              <a:rPr lang="en-US" sz="2300" dirty="0" smtClean="0"/>
              <a:t>The whole process of tumor characterization from accrual to biology read-out is feasible, having been accomplished in 87% of patients </a:t>
            </a:r>
            <a:endParaRPr lang="en-US" sz="2300" dirty="0"/>
          </a:p>
          <a:p>
            <a:pPr marL="457200" indent="-457200">
              <a:lnSpc>
                <a:spcPct val="130000"/>
              </a:lnSpc>
              <a:spcBef>
                <a:spcPts val="0"/>
              </a:spcBef>
              <a:buFont typeface="+mj-lt"/>
              <a:buAutoNum type="arabicPeriod"/>
            </a:pPr>
            <a:r>
              <a:rPr lang="en-US" sz="2300" dirty="0" smtClean="0"/>
              <a:t>A high proportion of less common malignancies in this early analysis opens options for advances in these cancers</a:t>
            </a:r>
          </a:p>
        </p:txBody>
      </p:sp>
    </p:spTree>
    <p:extLst>
      <p:ext uri="{BB962C8B-B14F-4D97-AF65-F5344CB8AC3E}">
        <p14:creationId xmlns:p14="http://schemas.microsoft.com/office/powerpoint/2010/main" val="2182622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8520" y="6611779"/>
            <a:ext cx="9252520" cy="246221"/>
          </a:xfrm>
          <a:prstGeom prst="rect">
            <a:avLst/>
          </a:prstGeom>
        </p:spPr>
        <p:txBody>
          <a:bodyPr wrap="square">
            <a:spAutoFit/>
          </a:bodyPr>
          <a:lstStyle/>
          <a:p>
            <a:pPr algn="r"/>
            <a:r>
              <a:rPr lang="en-US" sz="1000" dirty="0" smtClean="0"/>
              <a:t>Sharp A, Harper-Wynne C (2014) Treatment of Advanced Breast Cancer (ABC): The Expanding Landscape of Targeted Therapies. J Cancer </a:t>
            </a:r>
            <a:r>
              <a:rPr lang="en-US" sz="1000" dirty="0" err="1" smtClean="0"/>
              <a:t>Biol</a:t>
            </a:r>
            <a:r>
              <a:rPr lang="en-US" sz="1000" dirty="0" smtClean="0"/>
              <a:t> Res 2(1): 1036.</a:t>
            </a:r>
            <a:endParaRPr lang="it-IT" sz="1000" dirty="0"/>
          </a:p>
        </p:txBody>
      </p:sp>
      <p:sp>
        <p:nvSpPr>
          <p:cNvPr id="3" name="Rettangolo 2"/>
          <p:cNvSpPr/>
          <p:nvPr/>
        </p:nvSpPr>
        <p:spPr>
          <a:xfrm>
            <a:off x="0" y="285728"/>
            <a:ext cx="9144000" cy="646331"/>
          </a:xfrm>
          <a:prstGeom prst="rect">
            <a:avLst/>
          </a:prstGeom>
        </p:spPr>
        <p:txBody>
          <a:bodyPr wrap="square">
            <a:spAutoFit/>
          </a:bodyPr>
          <a:lstStyle/>
          <a:p>
            <a:pPr algn="ctr"/>
            <a:r>
              <a:rPr lang="en-US" sz="3600" i="1" dirty="0" smtClean="0"/>
              <a:t>New trials design</a:t>
            </a:r>
            <a:endParaRPr lang="en-US" sz="3600" dirty="0"/>
          </a:p>
        </p:txBody>
      </p:sp>
      <p:sp>
        <p:nvSpPr>
          <p:cNvPr id="4" name="Rettangolo 3"/>
          <p:cNvSpPr/>
          <p:nvPr/>
        </p:nvSpPr>
        <p:spPr>
          <a:xfrm>
            <a:off x="431032" y="2058568"/>
            <a:ext cx="2283638" cy="584775"/>
          </a:xfrm>
          <a:prstGeom prst="rect">
            <a:avLst/>
          </a:prstGeom>
          <a:solidFill>
            <a:schemeClr val="accent3">
              <a:lumMod val="20000"/>
              <a:lumOff val="80000"/>
            </a:schemeClr>
          </a:solidFill>
          <a:scene3d>
            <a:camera prst="orthographicFront"/>
            <a:lightRig rig="threePt" dir="t"/>
          </a:scene3d>
          <a:sp3d>
            <a:bevelT/>
          </a:sp3d>
        </p:spPr>
        <p:txBody>
          <a:bodyPr wrap="none">
            <a:spAutoFit/>
          </a:bodyPr>
          <a:lstStyle/>
          <a:p>
            <a:r>
              <a:rPr lang="en-US" sz="3200" dirty="0">
                <a:solidFill>
                  <a:schemeClr val="bg1">
                    <a:lumMod val="65000"/>
                  </a:schemeClr>
                </a:solidFill>
              </a:rPr>
              <a:t>basket trials </a:t>
            </a:r>
            <a:endParaRPr lang="it-IT" sz="3200" dirty="0">
              <a:solidFill>
                <a:schemeClr val="bg1">
                  <a:lumMod val="65000"/>
                </a:schemeClr>
              </a:solidFill>
            </a:endParaRPr>
          </a:p>
        </p:txBody>
      </p:sp>
      <p:sp>
        <p:nvSpPr>
          <p:cNvPr id="5" name="Rettangolo 4"/>
          <p:cNvSpPr/>
          <p:nvPr/>
        </p:nvSpPr>
        <p:spPr>
          <a:xfrm>
            <a:off x="3214678" y="2071678"/>
            <a:ext cx="2593402" cy="584775"/>
          </a:xfrm>
          <a:prstGeom prst="rect">
            <a:avLst/>
          </a:prstGeom>
          <a:solidFill>
            <a:schemeClr val="accent3">
              <a:lumMod val="20000"/>
              <a:lumOff val="80000"/>
            </a:schemeClr>
          </a:solidFill>
          <a:scene3d>
            <a:camera prst="orthographicFront"/>
            <a:lightRig rig="threePt" dir="t"/>
          </a:scene3d>
          <a:sp3d>
            <a:bevelT/>
          </a:sp3d>
        </p:spPr>
        <p:txBody>
          <a:bodyPr wrap="none">
            <a:spAutoFit/>
          </a:bodyPr>
          <a:lstStyle/>
          <a:p>
            <a:r>
              <a:rPr lang="en-US" sz="3200" dirty="0"/>
              <a:t>umbrella trials</a:t>
            </a:r>
            <a:endParaRPr lang="it-IT" sz="3200" dirty="0"/>
          </a:p>
        </p:txBody>
      </p:sp>
      <p:sp>
        <p:nvSpPr>
          <p:cNvPr id="7" name="Rettangolo 6"/>
          <p:cNvSpPr/>
          <p:nvPr/>
        </p:nvSpPr>
        <p:spPr>
          <a:xfrm>
            <a:off x="6191672" y="2058568"/>
            <a:ext cx="2883097" cy="584775"/>
          </a:xfrm>
          <a:prstGeom prst="rect">
            <a:avLst/>
          </a:prstGeom>
          <a:solidFill>
            <a:schemeClr val="accent3">
              <a:lumMod val="20000"/>
              <a:lumOff val="80000"/>
            </a:schemeClr>
          </a:solidFill>
          <a:scene3d>
            <a:camera prst="orthographicFront"/>
            <a:lightRig rig="threePt" dir="t"/>
          </a:scene3d>
          <a:sp3d>
            <a:bevelT/>
          </a:sp3d>
        </p:spPr>
        <p:txBody>
          <a:bodyPr wrap="none">
            <a:spAutoFit/>
          </a:bodyPr>
          <a:lstStyle/>
          <a:p>
            <a:r>
              <a:rPr lang="it-IT" sz="3200" dirty="0" err="1" smtClean="0">
                <a:solidFill>
                  <a:schemeClr val="bg1">
                    <a:lumMod val="65000"/>
                  </a:schemeClr>
                </a:solidFill>
              </a:rPr>
              <a:t>Adaptive</a:t>
            </a:r>
            <a:r>
              <a:rPr lang="it-IT" sz="3200" dirty="0" smtClean="0">
                <a:solidFill>
                  <a:schemeClr val="bg1">
                    <a:lumMod val="65000"/>
                  </a:schemeClr>
                </a:solidFill>
              </a:rPr>
              <a:t> Design</a:t>
            </a:r>
            <a:endParaRPr lang="it-IT" sz="3200" dirty="0">
              <a:solidFill>
                <a:schemeClr val="bg1">
                  <a:lumMod val="65000"/>
                </a:schemeClr>
              </a:solidFill>
            </a:endParaRPr>
          </a:p>
        </p:txBody>
      </p:sp>
      <p:pic>
        <p:nvPicPr>
          <p:cNvPr id="8" name="Picture 2" descr="An external file that holds a picture, illustration, etc.&#10;Object name is gr1.jpg"/>
          <p:cNvPicPr>
            <a:picLocks noChangeAspect="1" noChangeArrowheads="1"/>
          </p:cNvPicPr>
          <p:nvPr/>
        </p:nvPicPr>
        <p:blipFill>
          <a:blip r:embed="rId2" cstate="print"/>
          <a:srcRect/>
          <a:stretch>
            <a:fillRect/>
          </a:stretch>
        </p:blipFill>
        <p:spPr bwMode="auto">
          <a:xfrm>
            <a:off x="2428860" y="3357562"/>
            <a:ext cx="4331730" cy="289937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584775"/>
          </a:xfrm>
          <a:prstGeom prst="rect">
            <a:avLst/>
          </a:prstGeom>
        </p:spPr>
        <p:txBody>
          <a:bodyPr wrap="square">
            <a:spAutoFit/>
          </a:bodyPr>
          <a:lstStyle/>
          <a:p>
            <a:pPr algn="ctr"/>
            <a:r>
              <a:rPr lang="it-IT" sz="3200" dirty="0" err="1" smtClean="0"/>
              <a:t>Umbrella</a:t>
            </a:r>
            <a:r>
              <a:rPr lang="it-IT" sz="3200" dirty="0" smtClean="0"/>
              <a:t> Studies</a:t>
            </a:r>
            <a:endParaRPr lang="it-IT" sz="3200" dirty="0"/>
          </a:p>
        </p:txBody>
      </p:sp>
      <p:sp>
        <p:nvSpPr>
          <p:cNvPr id="3" name="Rettangolo 2"/>
          <p:cNvSpPr/>
          <p:nvPr/>
        </p:nvSpPr>
        <p:spPr>
          <a:xfrm>
            <a:off x="1857356" y="571480"/>
            <a:ext cx="5614614" cy="461665"/>
          </a:xfrm>
          <a:prstGeom prst="rect">
            <a:avLst/>
          </a:prstGeom>
        </p:spPr>
        <p:txBody>
          <a:bodyPr wrap="none">
            <a:spAutoFit/>
          </a:bodyPr>
          <a:lstStyle/>
          <a:p>
            <a:r>
              <a:rPr lang="en-US" sz="2400" dirty="0" smtClean="0"/>
              <a:t>One tumor type, multiple molecular targets</a:t>
            </a:r>
            <a:endParaRPr lang="it-IT" sz="2400" dirty="0"/>
          </a:p>
        </p:txBody>
      </p:sp>
      <p:grpSp>
        <p:nvGrpSpPr>
          <p:cNvPr id="6" name="Gruppo 5"/>
          <p:cNvGrpSpPr/>
          <p:nvPr/>
        </p:nvGrpSpPr>
        <p:grpSpPr>
          <a:xfrm>
            <a:off x="1428728" y="1142984"/>
            <a:ext cx="6215106" cy="3500462"/>
            <a:chOff x="1115616" y="1628800"/>
            <a:chExt cx="6984776" cy="3945508"/>
          </a:xfrm>
        </p:grpSpPr>
        <p:pic>
          <p:nvPicPr>
            <p:cNvPr id="58370" name="Picture 2"/>
            <p:cNvPicPr>
              <a:picLocks noChangeAspect="1" noChangeArrowheads="1"/>
            </p:cNvPicPr>
            <p:nvPr/>
          </p:nvPicPr>
          <p:blipFill>
            <a:blip r:embed="rId2" cstate="print"/>
            <a:srcRect/>
            <a:stretch>
              <a:fillRect/>
            </a:stretch>
          </p:blipFill>
          <p:spPr bwMode="auto">
            <a:xfrm>
              <a:off x="1115616" y="1700808"/>
              <a:ext cx="6819900" cy="3873500"/>
            </a:xfrm>
            <a:prstGeom prst="rect">
              <a:avLst/>
            </a:prstGeom>
            <a:noFill/>
            <a:ln w="9525">
              <a:noFill/>
              <a:miter lim="800000"/>
              <a:headEnd/>
              <a:tailEnd/>
            </a:ln>
          </p:spPr>
        </p:pic>
        <p:sp>
          <p:nvSpPr>
            <p:cNvPr id="5" name="Rettangolo 4"/>
            <p:cNvSpPr/>
            <p:nvPr/>
          </p:nvSpPr>
          <p:spPr>
            <a:xfrm>
              <a:off x="6588224" y="1628800"/>
              <a:ext cx="1512168"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 name="Rettangolo 6"/>
          <p:cNvSpPr/>
          <p:nvPr/>
        </p:nvSpPr>
        <p:spPr>
          <a:xfrm>
            <a:off x="107504" y="6611779"/>
            <a:ext cx="9036496" cy="246221"/>
          </a:xfrm>
          <a:prstGeom prst="rect">
            <a:avLst/>
          </a:prstGeom>
        </p:spPr>
        <p:txBody>
          <a:bodyPr wrap="square">
            <a:spAutoFit/>
          </a:bodyPr>
          <a:lstStyle/>
          <a:p>
            <a:pPr algn="r"/>
            <a:r>
              <a:rPr lang="it-IT" sz="1000" dirty="0" err="1" smtClean="0"/>
              <a:t>Sleijfer</a:t>
            </a:r>
            <a:r>
              <a:rPr lang="it-IT" sz="1000" dirty="0" smtClean="0"/>
              <a:t>, S </a:t>
            </a:r>
            <a:r>
              <a:rPr lang="it-IT" sz="1000" dirty="0" err="1" smtClean="0"/>
              <a:t>et</a:t>
            </a:r>
            <a:r>
              <a:rPr lang="it-IT" sz="1000" dirty="0" smtClean="0"/>
              <a:t> al. </a:t>
            </a:r>
            <a:r>
              <a:rPr lang="it-IT" sz="1000" dirty="0" err="1" smtClean="0"/>
              <a:t>Designing</a:t>
            </a:r>
            <a:r>
              <a:rPr lang="it-IT" sz="1000" dirty="0" smtClean="0"/>
              <a:t> </a:t>
            </a:r>
            <a:r>
              <a:rPr lang="it-IT" sz="1000" dirty="0" err="1" smtClean="0"/>
              <a:t>Transformative</a:t>
            </a:r>
            <a:r>
              <a:rPr lang="it-IT" sz="1000" dirty="0" smtClean="0"/>
              <a:t> </a:t>
            </a:r>
            <a:r>
              <a:rPr lang="it-IT" sz="1000" dirty="0" err="1" smtClean="0"/>
              <a:t>Clinical</a:t>
            </a:r>
            <a:r>
              <a:rPr lang="it-IT" sz="1000" dirty="0" smtClean="0"/>
              <a:t> </a:t>
            </a:r>
            <a:r>
              <a:rPr lang="it-IT" sz="1000" dirty="0" err="1" smtClean="0"/>
              <a:t>Trials</a:t>
            </a:r>
            <a:r>
              <a:rPr lang="it-IT" sz="1000" dirty="0" smtClean="0"/>
              <a:t> in the Cancer </a:t>
            </a:r>
            <a:r>
              <a:rPr lang="it-IT" sz="1000" dirty="0" err="1" smtClean="0"/>
              <a:t>Genome</a:t>
            </a:r>
            <a:r>
              <a:rPr lang="it-IT" sz="1000" dirty="0" smtClean="0"/>
              <a:t> Era. J </a:t>
            </a:r>
            <a:r>
              <a:rPr lang="it-IT" sz="1000" dirty="0" err="1" smtClean="0"/>
              <a:t>Clin</a:t>
            </a:r>
            <a:r>
              <a:rPr lang="it-IT" sz="1000" dirty="0" smtClean="0"/>
              <a:t> </a:t>
            </a:r>
            <a:r>
              <a:rPr lang="it-IT" sz="1000" dirty="0" err="1" smtClean="0"/>
              <a:t>Oncol</a:t>
            </a:r>
            <a:r>
              <a:rPr lang="it-IT" sz="1000" dirty="0" smtClean="0"/>
              <a:t> 31: 1834-184</a:t>
            </a:r>
            <a:endParaRPr lang="it-IT" sz="1000" dirty="0"/>
          </a:p>
        </p:txBody>
      </p:sp>
      <p:pic>
        <p:nvPicPr>
          <p:cNvPr id="58372" name="Picture 4" descr="http://www.paulnoll.com/Books/5000-Words/5000-pic-umbrella.jpg"/>
          <p:cNvPicPr>
            <a:picLocks noChangeAspect="1" noChangeArrowheads="1"/>
          </p:cNvPicPr>
          <p:nvPr/>
        </p:nvPicPr>
        <p:blipFill>
          <a:blip r:embed="rId3" cstate="print"/>
          <a:srcRect/>
          <a:stretch>
            <a:fillRect/>
          </a:stretch>
        </p:blipFill>
        <p:spPr bwMode="auto">
          <a:xfrm>
            <a:off x="1785918" y="1857364"/>
            <a:ext cx="1935739" cy="1285884"/>
          </a:xfrm>
          <a:prstGeom prst="rect">
            <a:avLst/>
          </a:prstGeom>
          <a:noFill/>
        </p:spPr>
      </p:pic>
      <p:sp>
        <p:nvSpPr>
          <p:cNvPr id="9" name="Rettangolo 8"/>
          <p:cNvSpPr/>
          <p:nvPr/>
        </p:nvSpPr>
        <p:spPr>
          <a:xfrm>
            <a:off x="142844" y="4643446"/>
            <a:ext cx="9001156" cy="1938992"/>
          </a:xfrm>
          <a:prstGeom prst="rect">
            <a:avLst/>
          </a:prstGeom>
        </p:spPr>
        <p:txBody>
          <a:bodyPr wrap="square">
            <a:spAutoFit/>
          </a:bodyPr>
          <a:lstStyle/>
          <a:p>
            <a:pPr algn="just"/>
            <a:r>
              <a:rPr lang="en-US" sz="2400" dirty="0" smtClean="0"/>
              <a:t>• Efficiency in drug evaluation compared with traditional histology driven sequential studies  • Evaluate large effects of targeted agents on relatively rare targets • Different types with shared molecular aberrations may be more similar than tumors from same type lacking molecular features</a:t>
            </a:r>
            <a:endParaRPr lang="it-IT"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8520" y="6611779"/>
            <a:ext cx="9252520" cy="246221"/>
          </a:xfrm>
          <a:prstGeom prst="rect">
            <a:avLst/>
          </a:prstGeom>
        </p:spPr>
        <p:txBody>
          <a:bodyPr wrap="square">
            <a:spAutoFit/>
          </a:bodyPr>
          <a:lstStyle/>
          <a:p>
            <a:pPr algn="r"/>
            <a:r>
              <a:rPr lang="en-US" sz="1000" dirty="0" smtClean="0"/>
              <a:t>Sharp A, Harper-Wynne C (2014) Treatment of Advanced Breast Cancer (ABC): The Expanding Landscape of Targeted Therapies. J Cancer </a:t>
            </a:r>
            <a:r>
              <a:rPr lang="en-US" sz="1000" dirty="0" err="1" smtClean="0"/>
              <a:t>Biol</a:t>
            </a:r>
            <a:r>
              <a:rPr lang="en-US" sz="1000" dirty="0" smtClean="0"/>
              <a:t> Res 2(1): 1036.</a:t>
            </a:r>
            <a:endParaRPr lang="it-IT" sz="1000" dirty="0"/>
          </a:p>
        </p:txBody>
      </p:sp>
      <p:sp>
        <p:nvSpPr>
          <p:cNvPr id="3" name="Rettangolo 2"/>
          <p:cNvSpPr/>
          <p:nvPr/>
        </p:nvSpPr>
        <p:spPr>
          <a:xfrm>
            <a:off x="0" y="285728"/>
            <a:ext cx="9144000" cy="646331"/>
          </a:xfrm>
          <a:prstGeom prst="rect">
            <a:avLst/>
          </a:prstGeom>
        </p:spPr>
        <p:txBody>
          <a:bodyPr wrap="square">
            <a:spAutoFit/>
          </a:bodyPr>
          <a:lstStyle/>
          <a:p>
            <a:pPr algn="ctr"/>
            <a:r>
              <a:rPr lang="en-US" sz="3600" i="1" dirty="0" smtClean="0"/>
              <a:t>New trials design</a:t>
            </a:r>
            <a:endParaRPr lang="en-US" sz="3600" dirty="0"/>
          </a:p>
        </p:txBody>
      </p:sp>
      <p:sp>
        <p:nvSpPr>
          <p:cNvPr id="4" name="Rettangolo 3"/>
          <p:cNvSpPr/>
          <p:nvPr/>
        </p:nvSpPr>
        <p:spPr>
          <a:xfrm>
            <a:off x="431032" y="2058568"/>
            <a:ext cx="2283638" cy="584775"/>
          </a:xfrm>
          <a:prstGeom prst="rect">
            <a:avLst/>
          </a:prstGeom>
          <a:solidFill>
            <a:schemeClr val="accent3">
              <a:lumMod val="20000"/>
              <a:lumOff val="80000"/>
            </a:schemeClr>
          </a:solidFill>
          <a:scene3d>
            <a:camera prst="orthographicFront"/>
            <a:lightRig rig="threePt" dir="t"/>
          </a:scene3d>
          <a:sp3d>
            <a:bevelT/>
          </a:sp3d>
        </p:spPr>
        <p:txBody>
          <a:bodyPr wrap="none">
            <a:spAutoFit/>
          </a:bodyPr>
          <a:lstStyle/>
          <a:p>
            <a:r>
              <a:rPr lang="en-US" sz="3200" dirty="0">
                <a:solidFill>
                  <a:schemeClr val="bg1">
                    <a:lumMod val="65000"/>
                  </a:schemeClr>
                </a:solidFill>
              </a:rPr>
              <a:t>basket trials </a:t>
            </a:r>
            <a:endParaRPr lang="it-IT" sz="3200" dirty="0">
              <a:solidFill>
                <a:schemeClr val="bg1">
                  <a:lumMod val="65000"/>
                </a:schemeClr>
              </a:solidFill>
            </a:endParaRPr>
          </a:p>
        </p:txBody>
      </p:sp>
      <p:sp>
        <p:nvSpPr>
          <p:cNvPr id="5" name="Rettangolo 4"/>
          <p:cNvSpPr/>
          <p:nvPr/>
        </p:nvSpPr>
        <p:spPr>
          <a:xfrm>
            <a:off x="3311352" y="2058568"/>
            <a:ext cx="2593402" cy="584775"/>
          </a:xfrm>
          <a:prstGeom prst="rect">
            <a:avLst/>
          </a:prstGeom>
          <a:solidFill>
            <a:schemeClr val="accent3">
              <a:lumMod val="20000"/>
              <a:lumOff val="80000"/>
            </a:schemeClr>
          </a:solidFill>
          <a:scene3d>
            <a:camera prst="orthographicFront"/>
            <a:lightRig rig="threePt" dir="t"/>
          </a:scene3d>
          <a:sp3d>
            <a:bevelT/>
          </a:sp3d>
        </p:spPr>
        <p:txBody>
          <a:bodyPr wrap="none">
            <a:spAutoFit/>
          </a:bodyPr>
          <a:lstStyle/>
          <a:p>
            <a:r>
              <a:rPr lang="en-US" sz="3200" dirty="0">
                <a:solidFill>
                  <a:schemeClr val="bg1">
                    <a:lumMod val="65000"/>
                  </a:schemeClr>
                </a:solidFill>
              </a:rPr>
              <a:t>umbrella trials</a:t>
            </a:r>
            <a:endParaRPr lang="it-IT" sz="3200" dirty="0">
              <a:solidFill>
                <a:schemeClr val="bg1">
                  <a:lumMod val="65000"/>
                </a:schemeClr>
              </a:solidFill>
            </a:endParaRPr>
          </a:p>
        </p:txBody>
      </p:sp>
      <p:sp>
        <p:nvSpPr>
          <p:cNvPr id="7" name="Rettangolo 6"/>
          <p:cNvSpPr/>
          <p:nvPr/>
        </p:nvSpPr>
        <p:spPr>
          <a:xfrm>
            <a:off x="6191672" y="2058568"/>
            <a:ext cx="2883097" cy="584775"/>
          </a:xfrm>
          <a:prstGeom prst="rect">
            <a:avLst/>
          </a:prstGeom>
          <a:solidFill>
            <a:schemeClr val="accent3">
              <a:lumMod val="20000"/>
              <a:lumOff val="80000"/>
            </a:schemeClr>
          </a:solidFill>
          <a:scene3d>
            <a:camera prst="orthographicFront"/>
            <a:lightRig rig="threePt" dir="t"/>
          </a:scene3d>
          <a:sp3d>
            <a:bevelT/>
          </a:sp3d>
        </p:spPr>
        <p:txBody>
          <a:bodyPr wrap="none">
            <a:spAutoFit/>
          </a:bodyPr>
          <a:lstStyle/>
          <a:p>
            <a:r>
              <a:rPr lang="it-IT" sz="3200" dirty="0" err="1" smtClean="0"/>
              <a:t>Adaptive</a:t>
            </a:r>
            <a:r>
              <a:rPr lang="it-IT" sz="3200" dirty="0" smtClean="0"/>
              <a:t> Design</a:t>
            </a:r>
            <a:endParaRPr lang="it-IT" sz="3200" dirty="0"/>
          </a:p>
        </p:txBody>
      </p:sp>
      <p:pic>
        <p:nvPicPr>
          <p:cNvPr id="8" name="Picture 2" descr="An external file that holds a picture, illustration, etc.&#10;Object name is gr1.jpg"/>
          <p:cNvPicPr>
            <a:picLocks noChangeAspect="1" noChangeArrowheads="1"/>
          </p:cNvPicPr>
          <p:nvPr/>
        </p:nvPicPr>
        <p:blipFill>
          <a:blip r:embed="rId2" cstate="print"/>
          <a:srcRect/>
          <a:stretch>
            <a:fillRect/>
          </a:stretch>
        </p:blipFill>
        <p:spPr bwMode="auto">
          <a:xfrm>
            <a:off x="2428860" y="3357562"/>
            <a:ext cx="4331730" cy="289937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a:stretch>
            <a:fillRect/>
          </a:stretch>
        </p:blipFill>
        <p:spPr bwMode="auto">
          <a:xfrm>
            <a:off x="1000100" y="1571612"/>
            <a:ext cx="7286676" cy="4627181"/>
          </a:xfrm>
          <a:prstGeom prst="rect">
            <a:avLst/>
          </a:prstGeom>
          <a:noFill/>
          <a:ln w="9525">
            <a:noFill/>
            <a:miter lim="800000"/>
            <a:headEnd/>
            <a:tailEnd/>
          </a:ln>
        </p:spPr>
      </p:pic>
      <p:sp>
        <p:nvSpPr>
          <p:cNvPr id="3" name="Rettangolo 2"/>
          <p:cNvSpPr/>
          <p:nvPr/>
        </p:nvSpPr>
        <p:spPr>
          <a:xfrm>
            <a:off x="0" y="214290"/>
            <a:ext cx="9144000" cy="584775"/>
          </a:xfrm>
          <a:prstGeom prst="rect">
            <a:avLst/>
          </a:prstGeom>
        </p:spPr>
        <p:txBody>
          <a:bodyPr wrap="square">
            <a:spAutoFit/>
          </a:bodyPr>
          <a:lstStyle/>
          <a:p>
            <a:pPr algn="ctr"/>
            <a:r>
              <a:rPr lang="it-IT" sz="3200" dirty="0" err="1" smtClean="0"/>
              <a:t>Adaptive</a:t>
            </a:r>
            <a:r>
              <a:rPr lang="it-IT" sz="3200" dirty="0" smtClean="0"/>
              <a:t> Trial </a:t>
            </a:r>
            <a:r>
              <a:rPr lang="it-IT" sz="3200" dirty="0" err="1" smtClean="0"/>
              <a:t>Designs</a:t>
            </a:r>
            <a:endParaRPr lang="it-IT" sz="3200" dirty="0"/>
          </a:p>
        </p:txBody>
      </p:sp>
      <p:sp>
        <p:nvSpPr>
          <p:cNvPr id="4" name="Rettangolo 3"/>
          <p:cNvSpPr/>
          <p:nvPr/>
        </p:nvSpPr>
        <p:spPr>
          <a:xfrm>
            <a:off x="0" y="6611779"/>
            <a:ext cx="9144000" cy="246221"/>
          </a:xfrm>
          <a:prstGeom prst="rect">
            <a:avLst/>
          </a:prstGeom>
        </p:spPr>
        <p:txBody>
          <a:bodyPr wrap="square">
            <a:spAutoFit/>
          </a:bodyPr>
          <a:lstStyle/>
          <a:p>
            <a:pPr algn="r"/>
            <a:r>
              <a:rPr lang="en-US" sz="1000" dirty="0" smtClean="0"/>
              <a:t>Chow, SC and Chang, M. Adaptive design methods in clinical trials – a review. </a:t>
            </a:r>
            <a:r>
              <a:rPr lang="en-US" sz="1000" dirty="0" err="1" smtClean="0"/>
              <a:t>Orphanet</a:t>
            </a:r>
            <a:r>
              <a:rPr lang="en-US" sz="1000" dirty="0" smtClean="0"/>
              <a:t> Journal of Rare Diseases 2008, 3:11</a:t>
            </a:r>
            <a:endParaRPr lang="it-IT" sz="1000" dirty="0"/>
          </a:p>
        </p:txBody>
      </p:sp>
      <p:sp>
        <p:nvSpPr>
          <p:cNvPr id="32770" name="AutoShape 2" descr="https://picturepark.com/wp-content/uploads/2013/07/Adaptive-Metadata-Digital-Asset-Management-Picturepark-DA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2771" name="Picture 3"/>
          <p:cNvPicPr>
            <a:picLocks noChangeAspect="1" noChangeArrowheads="1"/>
          </p:cNvPicPr>
          <p:nvPr/>
        </p:nvPicPr>
        <p:blipFill>
          <a:blip r:embed="rId3"/>
          <a:srcRect/>
          <a:stretch>
            <a:fillRect/>
          </a:stretch>
        </p:blipFill>
        <p:spPr bwMode="auto">
          <a:xfrm>
            <a:off x="0" y="0"/>
            <a:ext cx="2528890" cy="17203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285720" y="1428736"/>
          <a:ext cx="8643998" cy="4663440"/>
        </p:xfrm>
        <a:graphic>
          <a:graphicData uri="http://schemas.openxmlformats.org/drawingml/2006/table">
            <a:tbl>
              <a:tblPr/>
              <a:tblGrid>
                <a:gridCol w="8643998"/>
              </a:tblGrid>
              <a:tr h="0">
                <a:tc>
                  <a:txBody>
                    <a:bodyPr/>
                    <a:lstStyle/>
                    <a:p>
                      <a:pPr algn="l"/>
                      <a:r>
                        <a:rPr lang="it-IT" sz="2400" b="1" dirty="0" err="1"/>
                        <a:t>Initial</a:t>
                      </a:r>
                      <a:r>
                        <a:rPr lang="it-IT" sz="2400" b="1" dirty="0"/>
                        <a:t> </a:t>
                      </a:r>
                      <a:r>
                        <a:rPr lang="it-IT" sz="2400" b="1" dirty="0" err="1"/>
                        <a:t>Definition</a:t>
                      </a:r>
                      <a:endParaRPr lang="it-IT" sz="2400" dirty="0"/>
                    </a:p>
                  </a:txBody>
                  <a:tcPr>
                    <a:lnL>
                      <a:noFill/>
                    </a:lnL>
                    <a:lnR>
                      <a:noFill/>
                    </a:lnR>
                    <a:lnT>
                      <a:noFill/>
                    </a:lnT>
                    <a:lnB>
                      <a:noFill/>
                    </a:lnB>
                  </a:tcPr>
                </a:tc>
              </a:tr>
              <a:tr h="0">
                <a:tc>
                  <a:txBody>
                    <a:bodyPr/>
                    <a:lstStyle/>
                    <a:p>
                      <a:pPr algn="l"/>
                      <a:r>
                        <a:rPr lang="it-IT" sz="2400" dirty="0"/>
                        <a:t>  </a:t>
                      </a:r>
                      <a:r>
                        <a:rPr lang="it-IT" sz="2400" dirty="0" err="1"/>
                        <a:t>Based</a:t>
                      </a:r>
                      <a:r>
                        <a:rPr lang="it-IT" sz="2400" dirty="0"/>
                        <a:t> on custom</a:t>
                      </a:r>
                    </a:p>
                  </a:txBody>
                  <a:tcPr>
                    <a:lnL>
                      <a:noFill/>
                    </a:lnL>
                    <a:lnR>
                      <a:noFill/>
                    </a:lnR>
                    <a:lnT>
                      <a:noFill/>
                    </a:lnT>
                    <a:lnB>
                      <a:noFill/>
                    </a:lnB>
                  </a:tcPr>
                </a:tc>
              </a:tr>
              <a:tr h="0">
                <a:tc>
                  <a:txBody>
                    <a:bodyPr/>
                    <a:lstStyle/>
                    <a:p>
                      <a:pPr algn="l"/>
                      <a:r>
                        <a:rPr lang="en-US" sz="2400" dirty="0"/>
                        <a:t>  That which is </a:t>
                      </a:r>
                      <a:r>
                        <a:rPr lang="en-US" sz="2400" i="1" dirty="0"/>
                        <a:t>typically done is what is considered standard</a:t>
                      </a:r>
                    </a:p>
                  </a:txBody>
                  <a:tcPr>
                    <a:lnL>
                      <a:noFill/>
                    </a:lnL>
                    <a:lnR>
                      <a:noFill/>
                    </a:lnR>
                    <a:lnT>
                      <a:noFill/>
                    </a:lnT>
                    <a:lnB>
                      <a:noFill/>
                    </a:lnB>
                  </a:tcPr>
                </a:tc>
              </a:tr>
              <a:tr h="0">
                <a:tc>
                  <a:txBody>
                    <a:bodyPr/>
                    <a:lstStyle/>
                    <a:p>
                      <a:pPr algn="l"/>
                      <a:endParaRPr lang="en-US" sz="2400" b="1" dirty="0" smtClean="0"/>
                    </a:p>
                    <a:p>
                      <a:pPr algn="l"/>
                      <a:r>
                        <a:rPr lang="en-US" sz="2400" b="1" dirty="0" smtClean="0"/>
                        <a:t>The </a:t>
                      </a:r>
                      <a:r>
                        <a:rPr lang="en-US" sz="2400" b="1" dirty="0"/>
                        <a:t>20</a:t>
                      </a:r>
                      <a:r>
                        <a:rPr lang="en-US" sz="2400" b="1" baseline="30000" dirty="0"/>
                        <a:t>th</a:t>
                      </a:r>
                      <a:r>
                        <a:rPr lang="en-US" sz="2400" b="1" dirty="0"/>
                        <a:t> Century Definition</a:t>
                      </a:r>
                      <a:r>
                        <a:rPr lang="en-US" sz="2400" dirty="0"/>
                        <a:t> </a:t>
                      </a:r>
                      <a:r>
                        <a:rPr lang="en-US" sz="1200" dirty="0"/>
                        <a:t>(</a:t>
                      </a:r>
                      <a:r>
                        <a:rPr lang="en-US" sz="1200" i="1" dirty="0" err="1"/>
                        <a:t>Helling</a:t>
                      </a:r>
                      <a:r>
                        <a:rPr lang="en-US" sz="1200" i="1" dirty="0"/>
                        <a:t> v. Carey; The TJ Hooper</a:t>
                      </a:r>
                      <a:r>
                        <a:rPr lang="en-US" sz="1200" dirty="0"/>
                        <a:t>)</a:t>
                      </a:r>
                    </a:p>
                  </a:txBody>
                  <a:tcPr>
                    <a:lnL>
                      <a:noFill/>
                    </a:lnL>
                    <a:lnR>
                      <a:noFill/>
                    </a:lnR>
                    <a:lnT>
                      <a:noFill/>
                    </a:lnT>
                    <a:lnB>
                      <a:noFill/>
                    </a:lnB>
                  </a:tcPr>
                </a:tc>
              </a:tr>
              <a:tr h="0">
                <a:tc>
                  <a:txBody>
                    <a:bodyPr/>
                    <a:lstStyle/>
                    <a:p>
                      <a:pPr algn="l"/>
                      <a:r>
                        <a:rPr lang="en-US" sz="2400" dirty="0"/>
                        <a:t>  That which is customarily done </a:t>
                      </a:r>
                      <a:r>
                        <a:rPr lang="en-US" sz="2400" i="1" dirty="0"/>
                        <a:t>plus anything that seems </a:t>
                      </a:r>
                      <a:r>
                        <a:rPr lang="en-US" sz="2400" i="1" dirty="0" smtClean="0"/>
                        <a:t>  </a:t>
                      </a:r>
                    </a:p>
                    <a:p>
                      <a:pPr algn="l"/>
                      <a:r>
                        <a:rPr lang="en-US" sz="2400" i="1" dirty="0" smtClean="0"/>
                        <a:t>         reasonable </a:t>
                      </a:r>
                      <a:r>
                        <a:rPr lang="en-US" sz="2400" i="1" dirty="0"/>
                        <a:t>even if not typically done</a:t>
                      </a:r>
                    </a:p>
                  </a:txBody>
                  <a:tcPr>
                    <a:lnL>
                      <a:noFill/>
                    </a:lnL>
                    <a:lnR>
                      <a:noFill/>
                    </a:lnR>
                    <a:lnT>
                      <a:noFill/>
                    </a:lnT>
                    <a:lnB>
                      <a:noFill/>
                    </a:lnB>
                  </a:tcPr>
                </a:tc>
              </a:tr>
              <a:tr h="0">
                <a:tc>
                  <a:txBody>
                    <a:bodyPr/>
                    <a:lstStyle/>
                    <a:p>
                      <a:pPr algn="l"/>
                      <a:endParaRPr lang="en-US" sz="2400" b="1" dirty="0" smtClean="0"/>
                    </a:p>
                    <a:p>
                      <a:pPr algn="l"/>
                      <a:r>
                        <a:rPr lang="en-US" sz="2400" b="1" dirty="0" smtClean="0"/>
                        <a:t>The </a:t>
                      </a:r>
                      <a:r>
                        <a:rPr lang="en-US" sz="2400" b="1" dirty="0"/>
                        <a:t>Modern Definition</a:t>
                      </a:r>
                      <a:r>
                        <a:rPr lang="en-US" sz="2400" dirty="0"/>
                        <a:t> </a:t>
                      </a:r>
                      <a:r>
                        <a:rPr lang="en-US" sz="1200" dirty="0"/>
                        <a:t>(</a:t>
                      </a:r>
                      <a:r>
                        <a:rPr lang="en-US" sz="1200" i="1" dirty="0"/>
                        <a:t>Hall v. </a:t>
                      </a:r>
                      <a:r>
                        <a:rPr lang="en-US" sz="1200" i="1" dirty="0" err="1"/>
                        <a:t>Hilburn</a:t>
                      </a:r>
                      <a:r>
                        <a:rPr lang="en-US" sz="1200" i="1" dirty="0"/>
                        <a:t>; McCourt v. Abernathy; Johnston v. St. Francis Medical Center</a:t>
                      </a:r>
                      <a:r>
                        <a:rPr lang="en-US" sz="1200" dirty="0"/>
                        <a:t>)</a:t>
                      </a:r>
                    </a:p>
                  </a:txBody>
                  <a:tcPr>
                    <a:lnL>
                      <a:noFill/>
                    </a:lnL>
                    <a:lnR>
                      <a:noFill/>
                    </a:lnR>
                    <a:lnT>
                      <a:noFill/>
                    </a:lnT>
                    <a:lnB>
                      <a:noFill/>
                    </a:lnB>
                  </a:tcPr>
                </a:tc>
              </a:tr>
              <a:tr h="0">
                <a:tc>
                  <a:txBody>
                    <a:bodyPr/>
                    <a:lstStyle/>
                    <a:p>
                      <a:pPr algn="l"/>
                      <a:r>
                        <a:rPr lang="en-US" sz="2400" dirty="0"/>
                        <a:t>  That which a </a:t>
                      </a:r>
                      <a:r>
                        <a:rPr lang="en-US" sz="2400" i="1" dirty="0"/>
                        <a:t>minimally competent physician </a:t>
                      </a:r>
                      <a:r>
                        <a:rPr lang="en-US" sz="2400" dirty="0"/>
                        <a:t>in the same </a:t>
                      </a:r>
                      <a:r>
                        <a:rPr lang="en-US" sz="2400" dirty="0" smtClean="0"/>
                        <a:t>field</a:t>
                      </a:r>
                    </a:p>
                    <a:p>
                      <a:pPr algn="l"/>
                      <a:r>
                        <a:rPr lang="en-US" sz="2400" dirty="0" smtClean="0"/>
                        <a:t>         </a:t>
                      </a:r>
                      <a:r>
                        <a:rPr lang="en-US" sz="2400" dirty="0"/>
                        <a:t>would do under similar circumstances</a:t>
                      </a:r>
                    </a:p>
                  </a:txBody>
                  <a:tcPr>
                    <a:lnL>
                      <a:noFill/>
                    </a:lnL>
                    <a:lnR>
                      <a:noFill/>
                    </a:lnR>
                    <a:lnT>
                      <a:noFill/>
                    </a:lnT>
                    <a:lnB>
                      <a:noFill/>
                    </a:lnB>
                  </a:tcPr>
                </a:tc>
              </a:tr>
            </a:tbl>
          </a:graphicData>
        </a:graphic>
      </p:graphicFrame>
      <p:sp>
        <p:nvSpPr>
          <p:cNvPr id="1025" name="Rectangle 1"/>
          <p:cNvSpPr>
            <a:spLocks noChangeArrowheads="1"/>
          </p:cNvSpPr>
          <p:nvPr/>
        </p:nvSpPr>
        <p:spPr bwMode="auto">
          <a:xfrm>
            <a:off x="0" y="357166"/>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0" i="0" u="none" strike="noStrike" cap="none" normalizeH="0" baseline="0" dirty="0" err="1" smtClean="0">
                <a:ln>
                  <a:noFill/>
                </a:ln>
                <a:solidFill>
                  <a:schemeClr val="tx1"/>
                </a:solidFill>
                <a:effectLst/>
                <a:latin typeface="Arial" charset="0"/>
              </a:rPr>
              <a:t>Historical</a:t>
            </a:r>
            <a:r>
              <a:rPr kumimoji="0" lang="it-IT" sz="3200" b="0" i="0" u="none" strike="noStrike" cap="none" normalizeH="0" baseline="0" dirty="0" smtClean="0">
                <a:ln>
                  <a:noFill/>
                </a:ln>
                <a:solidFill>
                  <a:schemeClr val="tx1"/>
                </a:solidFill>
                <a:effectLst/>
                <a:latin typeface="Arial" charset="0"/>
              </a:rPr>
              <a:t> </a:t>
            </a:r>
            <a:r>
              <a:rPr kumimoji="0" lang="it-IT" sz="3200" b="0" i="0" u="none" strike="noStrike" cap="none" normalizeH="0" baseline="0" dirty="0" err="1" smtClean="0">
                <a:ln>
                  <a:noFill/>
                </a:ln>
                <a:solidFill>
                  <a:schemeClr val="tx1"/>
                </a:solidFill>
                <a:effectLst/>
                <a:latin typeface="Arial" charset="0"/>
              </a:rPr>
              <a:t>development</a:t>
            </a:r>
            <a:r>
              <a:rPr kumimoji="0" lang="it-IT" sz="3200" b="0" i="0" u="none" strike="noStrike" cap="none" normalizeH="0" baseline="0" dirty="0" smtClean="0">
                <a:ln>
                  <a:noFill/>
                </a:ln>
                <a:solidFill>
                  <a:schemeClr val="tx1"/>
                </a:solidFill>
                <a:effectLst/>
                <a:latin typeface="Arial" charset="0"/>
              </a:rPr>
              <a:t> </a:t>
            </a:r>
            <a:r>
              <a:rPr kumimoji="0" lang="it-IT" sz="3200" b="0" i="0" u="none" strike="noStrike" cap="none" normalizeH="0" baseline="0" dirty="0" err="1" smtClean="0">
                <a:ln>
                  <a:noFill/>
                </a:ln>
                <a:solidFill>
                  <a:schemeClr val="tx1"/>
                </a:solidFill>
                <a:effectLst/>
                <a:latin typeface="Arial" charset="0"/>
              </a:rPr>
              <a:t>of</a:t>
            </a:r>
            <a:r>
              <a:rPr kumimoji="0" lang="it-IT" sz="3200" b="0" i="0" u="none" strike="noStrike" cap="none" normalizeH="0" baseline="0" dirty="0" smtClean="0">
                <a:ln>
                  <a:noFill/>
                </a:ln>
                <a:solidFill>
                  <a:schemeClr val="tx1"/>
                </a:solidFill>
                <a:effectLst/>
                <a:latin typeface="Arial" charset="0"/>
              </a:rPr>
              <a:t> the Standard </a:t>
            </a:r>
            <a:r>
              <a:rPr kumimoji="0" lang="it-IT" sz="3200" b="0" i="0" u="none" strike="noStrike" cap="none" normalizeH="0" baseline="0" dirty="0" err="1" smtClean="0">
                <a:ln>
                  <a:noFill/>
                </a:ln>
                <a:solidFill>
                  <a:schemeClr val="tx1"/>
                </a:solidFill>
                <a:effectLst/>
                <a:latin typeface="Arial" charset="0"/>
              </a:rPr>
              <a:t>of</a:t>
            </a:r>
            <a:r>
              <a:rPr kumimoji="0" lang="it-IT" sz="3200" b="0" i="0" u="none" strike="noStrike" cap="none" normalizeH="0" baseline="0" dirty="0" smtClean="0">
                <a:ln>
                  <a:noFill/>
                </a:ln>
                <a:solidFill>
                  <a:schemeClr val="tx1"/>
                </a:solidFill>
                <a:effectLst/>
                <a:latin typeface="Arial" charset="0"/>
              </a:rPr>
              <a:t> Care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dirty="0" smtClean="0">
              <a:ln>
                <a:noFill/>
              </a:ln>
              <a:solidFill>
                <a:schemeClr val="tx1"/>
              </a:solidFill>
              <a:effectLst/>
              <a:latin typeface="Arial" charset="0"/>
            </a:endParaRPr>
          </a:p>
        </p:txBody>
      </p:sp>
      <p:sp>
        <p:nvSpPr>
          <p:cNvPr id="4" name="Rettangolo 3"/>
          <p:cNvSpPr/>
          <p:nvPr/>
        </p:nvSpPr>
        <p:spPr>
          <a:xfrm>
            <a:off x="6522770" y="6611779"/>
            <a:ext cx="2621230" cy="246221"/>
          </a:xfrm>
          <a:prstGeom prst="rect">
            <a:avLst/>
          </a:prstGeom>
        </p:spPr>
        <p:txBody>
          <a:bodyPr wrap="none">
            <a:spAutoFit/>
          </a:bodyPr>
          <a:lstStyle/>
          <a:p>
            <a:r>
              <a:rPr lang="en-US" sz="1000" dirty="0" smtClean="0"/>
              <a:t>West J </a:t>
            </a:r>
            <a:r>
              <a:rPr lang="en-US" sz="1000" dirty="0" err="1" smtClean="0"/>
              <a:t>Emerg</a:t>
            </a:r>
            <a:r>
              <a:rPr lang="en-US" sz="1000" dirty="0" smtClean="0"/>
              <a:t> Med. 2011 Feb; 12(1): 109–112. </a:t>
            </a:r>
            <a:endParaRPr lang="it-IT" sz="1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effectLst/>
                <a:uLnTx/>
                <a:uFillTx/>
                <a:latin typeface="+mj-lt"/>
                <a:ea typeface="+mj-ea"/>
                <a:cs typeface="+mj-cs"/>
              </a:rPr>
              <a:t>Conclusion</a:t>
            </a:r>
            <a:endParaRPr kumimoji="0" lang="en-GB" sz="4400" b="1" i="0" u="none" strike="noStrike" kern="1200" cap="none" spc="0" normalizeH="0" baseline="0" noProof="0" dirty="0">
              <a:ln>
                <a:noFill/>
              </a:ln>
              <a:effectLst/>
              <a:uLnTx/>
              <a:uFillTx/>
              <a:latin typeface="+mj-lt"/>
              <a:ea typeface="+mj-ea"/>
              <a:cs typeface="+mj-cs"/>
            </a:endParaRPr>
          </a:p>
        </p:txBody>
      </p:sp>
      <p:sp>
        <p:nvSpPr>
          <p:cNvPr id="3" name="Content Placeholder 2"/>
          <p:cNvSpPr txBox="1">
            <a:spLocks/>
          </p:cNvSpPr>
          <p:nvPr/>
        </p:nvSpPr>
        <p:spPr>
          <a:xfrm>
            <a:off x="357158" y="1142984"/>
            <a:ext cx="8435280" cy="4713387"/>
          </a:xfrm>
          <a:prstGeom prst="rect">
            <a:avLst/>
          </a:prstGeom>
        </p:spPr>
        <p:txBody>
          <a:bodyPr>
            <a:normAutofit fontScale="92500" lnSpcReduction="10000"/>
          </a:bodyPr>
          <a:lstStyle/>
          <a:p>
            <a:pPr marL="457200" marR="0" lvl="0" indent="-457200" algn="l" defTabSz="914400" rtl="0" eaLnBrk="1" fontAlgn="auto" latinLnBrk="0" hangingPunct="1">
              <a:lnSpc>
                <a:spcPct val="100000"/>
              </a:lnSpc>
              <a:spcBef>
                <a:spcPct val="20000"/>
              </a:spcBef>
              <a:spcAft>
                <a:spcPts val="0"/>
              </a:spcAft>
              <a:buClrTx/>
              <a:buSzTx/>
              <a:buFont typeface="Arial"/>
              <a:buChar char="•"/>
              <a:tabLst/>
              <a:defRPr/>
            </a:pPr>
            <a:r>
              <a:rPr kumimoji="0" lang="en-US" altLang="zh-TW" sz="3200" b="0" i="0" u="none" strike="noStrike" kern="1200" cap="none" spc="0" normalizeH="0" baseline="0" noProof="0" dirty="0" smtClean="0">
                <a:ln>
                  <a:noFill/>
                </a:ln>
                <a:effectLst/>
                <a:uLnTx/>
                <a:uFillTx/>
                <a:latin typeface="+mn-lt"/>
                <a:ea typeface="新細明體" charset="0"/>
                <a:cs typeface="Arial" charset="0"/>
              </a:rPr>
              <a:t>The emerging new technologies with liquid biopsy (CTCs, </a:t>
            </a:r>
            <a:r>
              <a:rPr kumimoji="0" lang="en-US" altLang="zh-TW" sz="3200" b="0" i="0" u="none" strike="noStrike" kern="1200" cap="none" spc="0" normalizeH="0" baseline="0" noProof="0" dirty="0" err="1" smtClean="0">
                <a:ln>
                  <a:noFill/>
                </a:ln>
                <a:effectLst/>
                <a:uLnTx/>
                <a:uFillTx/>
                <a:latin typeface="+mn-lt"/>
                <a:ea typeface="新細明體" charset="0"/>
                <a:cs typeface="Arial" charset="0"/>
              </a:rPr>
              <a:t>ctDNA</a:t>
            </a:r>
            <a:r>
              <a:rPr kumimoji="0" lang="en-US" altLang="zh-TW" sz="3200" b="0" i="0" u="none" strike="noStrike" kern="1200" cap="none" spc="0" normalizeH="0" baseline="0" noProof="0" dirty="0" smtClean="0">
                <a:ln>
                  <a:noFill/>
                </a:ln>
                <a:effectLst/>
                <a:uLnTx/>
                <a:uFillTx/>
                <a:latin typeface="+mn-lt"/>
                <a:ea typeface="新細明體" charset="0"/>
                <a:cs typeface="Arial" charset="0"/>
              </a:rPr>
              <a:t>), leading to potential serial and non-invasive mutational analyses, likely will become available in the near future.</a:t>
            </a:r>
          </a:p>
          <a:p>
            <a:pPr marL="457200" marR="0" lvl="0" indent="-457200" algn="l" defTabSz="914400" rtl="0" eaLnBrk="1" fontAlgn="auto" latinLnBrk="0" hangingPunct="1">
              <a:lnSpc>
                <a:spcPct val="100000"/>
              </a:lnSpc>
              <a:spcBef>
                <a:spcPct val="20000"/>
              </a:spcBef>
              <a:spcAft>
                <a:spcPts val="0"/>
              </a:spcAft>
              <a:buClrTx/>
              <a:buSzTx/>
              <a:buFont typeface="Arial"/>
              <a:buChar char="•"/>
              <a:tabLst/>
              <a:defRPr/>
            </a:pPr>
            <a:r>
              <a:rPr kumimoji="0" lang="en-US" altLang="zh-TW" sz="3200" b="0" i="0" u="none" strike="noStrike" kern="1200" cap="none" spc="0" normalizeH="0" baseline="0" noProof="0" dirty="0" smtClean="0">
                <a:ln>
                  <a:noFill/>
                </a:ln>
                <a:effectLst/>
                <a:uLnTx/>
                <a:uFillTx/>
                <a:latin typeface="+mn-lt"/>
                <a:ea typeface="新細明體" charset="0"/>
                <a:cs typeface="Arial" charset="0"/>
              </a:rPr>
              <a:t>Efforts to realize the dream </a:t>
            </a:r>
            <a:r>
              <a:rPr kumimoji="0" lang="en-US" altLang="zh-TW" sz="3200" b="1" i="0" u="none" strike="noStrike" kern="1200" cap="none" spc="0" normalizeH="0" baseline="0" noProof="0" dirty="0" smtClean="0">
                <a:ln>
                  <a:noFill/>
                </a:ln>
                <a:effectLst/>
                <a:uLnTx/>
                <a:uFillTx/>
                <a:latin typeface="+mn-lt"/>
                <a:ea typeface="新細明體" charset="0"/>
                <a:cs typeface="Arial" charset="0"/>
              </a:rPr>
              <a:t>of PRECISION MEDICINE for breast cancer (or other cancers) </a:t>
            </a:r>
            <a:r>
              <a:rPr kumimoji="0" lang="en-US" altLang="zh-TW" sz="3200" b="0" i="0" u="none" strike="noStrike" kern="1200" cap="none" spc="0" normalizeH="0" baseline="0" noProof="0" dirty="0" smtClean="0">
                <a:ln>
                  <a:noFill/>
                </a:ln>
                <a:effectLst/>
                <a:uLnTx/>
                <a:uFillTx/>
                <a:latin typeface="+mn-lt"/>
                <a:ea typeface="新細明體" charset="0"/>
                <a:cs typeface="Arial" charset="0"/>
              </a:rPr>
              <a:t>will include drug development and intelligent design of clinical trials for increasingly small subgroup of patients with specific host and disease characteristics through a multidisciplinary platform.</a:t>
            </a:r>
          </a:p>
          <a:p>
            <a:pPr marL="457200" marR="0" lvl="0" indent="-457200" algn="l" defTabSz="914400" rtl="0" eaLnBrk="1" fontAlgn="auto" latinLnBrk="0" hangingPunct="1">
              <a:lnSpc>
                <a:spcPct val="100000"/>
              </a:lnSpc>
              <a:spcBef>
                <a:spcPct val="20000"/>
              </a:spcBef>
              <a:spcAft>
                <a:spcPts val="0"/>
              </a:spcAft>
              <a:buClrTx/>
              <a:buSzTx/>
              <a:buFont typeface="Arial"/>
              <a:buChar char="•"/>
              <a:tabLst/>
              <a:defRPr/>
            </a:pPr>
            <a:endParaRPr kumimoji="0" lang="en-US" altLang="zh-TW" sz="3200" b="0" i="0" u="none" strike="noStrike" kern="1200" cap="none" spc="0" normalizeH="0" baseline="0" noProof="0" dirty="0">
              <a:ln>
                <a:noFill/>
              </a:ln>
              <a:effectLst/>
              <a:uLnTx/>
              <a:uFillTx/>
              <a:latin typeface="+mn-lt"/>
              <a:ea typeface="新細明體" charset="0"/>
              <a:cs typeface="Arial" charset="0"/>
            </a:endParaRPr>
          </a:p>
        </p:txBody>
      </p:sp>
      <p:sp>
        <p:nvSpPr>
          <p:cNvPr id="4" name="CasellaDiTesto 3"/>
          <p:cNvSpPr txBox="1"/>
          <p:nvPr/>
        </p:nvSpPr>
        <p:spPr>
          <a:xfrm>
            <a:off x="1" y="5929330"/>
            <a:ext cx="9144000" cy="584775"/>
          </a:xfrm>
          <a:prstGeom prst="rect">
            <a:avLst/>
          </a:prstGeom>
          <a:solidFill>
            <a:schemeClr val="accent6">
              <a:lumMod val="20000"/>
              <a:lumOff val="80000"/>
            </a:schemeClr>
          </a:solidFill>
          <a:scene3d>
            <a:camera prst="orthographicFront"/>
            <a:lightRig rig="threePt" dir="t"/>
          </a:scene3d>
          <a:sp3d>
            <a:bevelT w="114300" prst="artDeco"/>
          </a:sp3d>
        </p:spPr>
        <p:txBody>
          <a:bodyPr wrap="square" rtlCol="0">
            <a:spAutoFit/>
          </a:bodyPr>
          <a:lstStyle/>
          <a:p>
            <a:pPr algn="ctr"/>
            <a:r>
              <a:rPr lang="it-IT" sz="3200" dirty="0" err="1" smtClean="0"/>
              <a:t>Thus</a:t>
            </a:r>
            <a:r>
              <a:rPr lang="it-IT" sz="3200" dirty="0" smtClean="0"/>
              <a:t> </a:t>
            </a:r>
            <a:r>
              <a:rPr lang="it-IT" sz="3200" dirty="0" err="1" smtClean="0"/>
              <a:t>allowing</a:t>
            </a:r>
            <a:r>
              <a:rPr lang="it-IT" sz="3200" dirty="0" smtClean="0"/>
              <a:t> a standard care </a:t>
            </a:r>
            <a:r>
              <a:rPr lang="it-IT" sz="3200" dirty="0" err="1" smtClean="0"/>
              <a:t>to</a:t>
            </a:r>
            <a:r>
              <a:rPr lang="it-IT" sz="3200" dirty="0" smtClean="0"/>
              <a:t> the single </a:t>
            </a:r>
            <a:r>
              <a:rPr lang="it-IT" sz="3200" dirty="0" err="1" smtClean="0"/>
              <a:t>patient</a:t>
            </a:r>
            <a:r>
              <a:rPr lang="it-IT" sz="3200" dirty="0" smtClean="0"/>
              <a:t>!</a:t>
            </a:r>
            <a:endParaRPr lang="it-IT"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a:srcRect/>
          <a:stretch>
            <a:fillRect/>
          </a:stretch>
        </p:blipFill>
        <p:spPr bwMode="auto">
          <a:xfrm>
            <a:off x="785786" y="4855524"/>
            <a:ext cx="7978458" cy="1288120"/>
          </a:xfrm>
          <a:prstGeom prst="rect">
            <a:avLst/>
          </a:prstGeom>
          <a:noFill/>
          <a:ln w="9525">
            <a:noFill/>
            <a:miter lim="800000"/>
            <a:headEnd/>
            <a:tailEnd/>
          </a:ln>
          <a:effectLst/>
        </p:spPr>
      </p:pic>
      <p:pic>
        <p:nvPicPr>
          <p:cNvPr id="97285" name="Picture 5" descr="http://cdn.marcobelli.org/images/blog/2013/12/grazie_blu.jpg"/>
          <p:cNvPicPr>
            <a:picLocks noChangeAspect="1" noChangeArrowheads="1"/>
          </p:cNvPicPr>
          <p:nvPr/>
        </p:nvPicPr>
        <p:blipFill>
          <a:blip r:embed="rId3"/>
          <a:srcRect/>
          <a:stretch>
            <a:fillRect/>
          </a:stretch>
        </p:blipFill>
        <p:spPr bwMode="auto">
          <a:xfrm>
            <a:off x="2928926" y="1785926"/>
            <a:ext cx="2857500" cy="1552576"/>
          </a:xfrm>
          <a:prstGeom prst="rect">
            <a:avLst/>
          </a:prstGeom>
          <a:noFill/>
          <a:scene3d>
            <a:camera prst="orthographicFront"/>
            <a:lightRig rig="threePt" dir="t"/>
          </a:scene3d>
          <a:sp3d>
            <a:bevelT w="114300" prst="artDeco"/>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214282" y="928670"/>
            <a:ext cx="8572560"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sz="2800" b="1" i="1" dirty="0" smtClean="0">
                <a:latin typeface="Calibri" pitchFamily="34" charset="0"/>
              </a:rPr>
              <a:t>S</a:t>
            </a:r>
            <a:r>
              <a:rPr kumimoji="0" lang="it-IT" sz="2800" b="1" i="1" u="none" strike="noStrike" cap="none" normalizeH="0" baseline="0" dirty="0" smtClean="0">
                <a:ln>
                  <a:noFill/>
                </a:ln>
                <a:solidFill>
                  <a:schemeClr val="tx1"/>
                </a:solidFill>
                <a:effectLst/>
                <a:latin typeface="Calibri" pitchFamily="34" charset="0"/>
              </a:rPr>
              <a:t>tandard </a:t>
            </a:r>
            <a:r>
              <a:rPr kumimoji="0" lang="it-IT" sz="2800" b="1" i="1" u="none" strike="noStrike" cap="none" normalizeH="0" baseline="0" dirty="0" err="1" smtClean="0">
                <a:ln>
                  <a:noFill/>
                </a:ln>
                <a:solidFill>
                  <a:schemeClr val="tx1"/>
                </a:solidFill>
                <a:effectLst/>
                <a:latin typeface="Calibri" pitchFamily="34" charset="0"/>
              </a:rPr>
              <a:t>of</a:t>
            </a:r>
            <a:r>
              <a:rPr kumimoji="0" lang="it-IT" sz="2800" b="1" i="1" u="none" strike="noStrike" cap="none" normalizeH="0" baseline="0" dirty="0" smtClean="0">
                <a:ln>
                  <a:noFill/>
                </a:ln>
                <a:solidFill>
                  <a:schemeClr val="tx1"/>
                </a:solidFill>
                <a:effectLst/>
                <a:latin typeface="Calibri" pitchFamily="34" charset="0"/>
              </a:rPr>
              <a:t> care </a:t>
            </a: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Calibri" pitchFamily="34" charset="0"/>
            </a:endParaRPr>
          </a:p>
          <a:p>
            <a:pPr marL="457200" marR="0" lvl="1" indent="0" algn="just"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Calibri" pitchFamily="34" charset="0"/>
              </a:rPr>
              <a:t>Treatment </a:t>
            </a:r>
            <a:r>
              <a:rPr kumimoji="0" lang="it-IT" sz="2400" b="0" i="0" u="none" strike="noStrike" cap="none" normalizeH="0" baseline="0" dirty="0" err="1" smtClean="0">
                <a:ln>
                  <a:noFill/>
                </a:ln>
                <a:solidFill>
                  <a:schemeClr val="tx1"/>
                </a:solidFill>
                <a:effectLst/>
                <a:latin typeface="Calibri" pitchFamily="34" charset="0"/>
              </a:rPr>
              <a:t>that</a:t>
            </a:r>
            <a:r>
              <a:rPr kumimoji="0" lang="it-IT" sz="2400" b="0" i="0" u="none" strike="noStrike" cap="none" normalizeH="0" baseline="0" dirty="0" smtClean="0">
                <a:ln>
                  <a:noFill/>
                </a:ln>
                <a:solidFill>
                  <a:schemeClr val="tx1"/>
                </a:solidFill>
                <a:effectLst/>
                <a:latin typeface="Calibri" pitchFamily="34" charset="0"/>
              </a:rPr>
              <a:t> </a:t>
            </a:r>
            <a:r>
              <a:rPr kumimoji="0" lang="it-IT" sz="2400" b="0" i="0" u="none" strike="noStrike" cap="none" normalizeH="0" baseline="0" dirty="0" err="1" smtClean="0">
                <a:ln>
                  <a:noFill/>
                </a:ln>
                <a:solidFill>
                  <a:schemeClr val="tx1"/>
                </a:solidFill>
                <a:effectLst/>
                <a:latin typeface="Calibri" pitchFamily="34" charset="0"/>
              </a:rPr>
              <a:t>is</a:t>
            </a:r>
            <a:r>
              <a:rPr kumimoji="0" lang="it-IT" sz="2400" b="0" i="0" u="none" strike="noStrike" cap="none" normalizeH="0" baseline="0" dirty="0" smtClean="0">
                <a:ln>
                  <a:noFill/>
                </a:ln>
                <a:solidFill>
                  <a:schemeClr val="tx1"/>
                </a:solidFill>
                <a:effectLst/>
                <a:latin typeface="Calibri" pitchFamily="34" charset="0"/>
              </a:rPr>
              <a:t> </a:t>
            </a:r>
            <a:r>
              <a:rPr kumimoji="0" lang="it-IT" sz="2400" b="0" i="0" u="none" strike="noStrike" cap="none" normalizeH="0" baseline="0" dirty="0" err="1" smtClean="0">
                <a:ln>
                  <a:noFill/>
                </a:ln>
                <a:solidFill>
                  <a:schemeClr val="tx1"/>
                </a:solidFill>
                <a:effectLst/>
                <a:latin typeface="Calibri" pitchFamily="34" charset="0"/>
              </a:rPr>
              <a:t>accepted</a:t>
            </a:r>
            <a:r>
              <a:rPr kumimoji="0" lang="it-IT" sz="2400" b="0" i="0" u="none" strike="noStrike" cap="none" normalizeH="0" baseline="0" dirty="0" smtClean="0">
                <a:ln>
                  <a:noFill/>
                </a:ln>
                <a:solidFill>
                  <a:schemeClr val="tx1"/>
                </a:solidFill>
                <a:effectLst/>
                <a:latin typeface="Calibri" pitchFamily="34" charset="0"/>
              </a:rPr>
              <a:t> </a:t>
            </a:r>
            <a:r>
              <a:rPr kumimoji="0" lang="it-IT" sz="2400" b="0" i="0" u="none" strike="noStrike" cap="none" normalizeH="0" baseline="0" dirty="0" err="1" smtClean="0">
                <a:ln>
                  <a:noFill/>
                </a:ln>
                <a:solidFill>
                  <a:schemeClr val="tx1"/>
                </a:solidFill>
                <a:effectLst/>
                <a:latin typeface="Calibri" pitchFamily="34" charset="0"/>
              </a:rPr>
              <a:t>by</a:t>
            </a:r>
            <a:r>
              <a:rPr kumimoji="0" lang="it-IT" sz="2400" b="0" i="0" u="none" strike="noStrike" cap="none" normalizeH="0" baseline="0" dirty="0" smtClean="0">
                <a:ln>
                  <a:noFill/>
                </a:ln>
                <a:solidFill>
                  <a:schemeClr val="tx1"/>
                </a:solidFill>
                <a:effectLst/>
                <a:latin typeface="Calibri" pitchFamily="34" charset="0"/>
              </a:rPr>
              <a:t> </a:t>
            </a:r>
            <a:r>
              <a:rPr kumimoji="0" lang="it-IT" sz="2400" b="0" i="0" u="none" strike="noStrike" cap="none" normalizeH="0" baseline="0" dirty="0" err="1" smtClean="0">
                <a:ln>
                  <a:noFill/>
                </a:ln>
                <a:solidFill>
                  <a:schemeClr val="tx1"/>
                </a:solidFill>
                <a:effectLst/>
                <a:latin typeface="Calibri" pitchFamily="34" charset="0"/>
              </a:rPr>
              <a:t>medical</a:t>
            </a:r>
            <a:r>
              <a:rPr kumimoji="0" lang="it-IT" sz="2400" b="0" i="0" u="none" strike="noStrike" cap="none" normalizeH="0" baseline="0" dirty="0" smtClean="0">
                <a:ln>
                  <a:noFill/>
                </a:ln>
                <a:solidFill>
                  <a:schemeClr val="tx1"/>
                </a:solidFill>
                <a:effectLst/>
                <a:latin typeface="Calibri" pitchFamily="34" charset="0"/>
              </a:rPr>
              <a:t> </a:t>
            </a:r>
            <a:r>
              <a:rPr kumimoji="0" lang="it-IT" sz="2400" b="0" i="0" u="none" strike="noStrike" cap="none" normalizeH="0" baseline="0" dirty="0" err="1" smtClean="0">
                <a:ln>
                  <a:noFill/>
                </a:ln>
                <a:solidFill>
                  <a:schemeClr val="tx1"/>
                </a:solidFill>
                <a:effectLst/>
                <a:latin typeface="Calibri" pitchFamily="34" charset="0"/>
              </a:rPr>
              <a:t>experts</a:t>
            </a:r>
            <a:r>
              <a:rPr kumimoji="0" lang="it-IT" sz="2400" b="0" i="0" u="none" strike="noStrike" cap="none" normalizeH="0" baseline="0" dirty="0" smtClean="0">
                <a:ln>
                  <a:noFill/>
                </a:ln>
                <a:solidFill>
                  <a:schemeClr val="tx1"/>
                </a:solidFill>
                <a:effectLst/>
                <a:latin typeface="Calibri" pitchFamily="34" charset="0"/>
              </a:rPr>
              <a:t> </a:t>
            </a:r>
            <a:r>
              <a:rPr kumimoji="0" lang="it-IT" sz="2400" b="0" i="0" u="none" strike="noStrike" cap="none" normalizeH="0" baseline="0" dirty="0" err="1" smtClean="0">
                <a:ln>
                  <a:noFill/>
                </a:ln>
                <a:solidFill>
                  <a:schemeClr val="tx1"/>
                </a:solidFill>
                <a:effectLst/>
                <a:latin typeface="Calibri" pitchFamily="34" charset="0"/>
              </a:rPr>
              <a:t>as</a:t>
            </a:r>
            <a:r>
              <a:rPr kumimoji="0" lang="it-IT" sz="2400" b="0" i="0" u="none" strike="noStrike" cap="none" normalizeH="0" baseline="0" dirty="0" smtClean="0">
                <a:ln>
                  <a:noFill/>
                </a:ln>
                <a:solidFill>
                  <a:schemeClr val="tx1"/>
                </a:solidFill>
                <a:effectLst/>
                <a:latin typeface="Calibri" pitchFamily="34" charset="0"/>
              </a:rPr>
              <a:t> a </a:t>
            </a:r>
            <a:r>
              <a:rPr kumimoji="0" lang="it-IT" sz="2400" b="0" i="0" u="none" strike="noStrike" cap="none" normalizeH="0" baseline="0" dirty="0" err="1" smtClean="0">
                <a:ln>
                  <a:noFill/>
                </a:ln>
                <a:solidFill>
                  <a:schemeClr val="tx1"/>
                </a:solidFill>
                <a:effectLst/>
                <a:latin typeface="Calibri" pitchFamily="34" charset="0"/>
              </a:rPr>
              <a:t>proper</a:t>
            </a:r>
            <a:r>
              <a:rPr kumimoji="0" lang="it-IT" sz="2400" b="0" i="0" u="none" strike="noStrike" cap="none" normalizeH="0" baseline="0" dirty="0" smtClean="0">
                <a:ln>
                  <a:noFill/>
                </a:ln>
                <a:solidFill>
                  <a:schemeClr val="tx1"/>
                </a:solidFill>
                <a:effectLst/>
                <a:latin typeface="Calibri" pitchFamily="34" charset="0"/>
              </a:rPr>
              <a:t> treatment </a:t>
            </a:r>
            <a:r>
              <a:rPr kumimoji="0" lang="it-IT" sz="2400" b="0" i="0" u="none" strike="noStrike" cap="none" normalizeH="0" baseline="0" dirty="0" err="1" smtClean="0">
                <a:ln>
                  <a:noFill/>
                </a:ln>
                <a:solidFill>
                  <a:schemeClr val="tx1"/>
                </a:solidFill>
                <a:effectLst/>
                <a:latin typeface="Calibri" pitchFamily="34" charset="0"/>
              </a:rPr>
              <a:t>for</a:t>
            </a:r>
            <a:r>
              <a:rPr kumimoji="0" lang="it-IT" sz="2400" b="0" i="0" u="none" strike="noStrike" cap="none" normalizeH="0" baseline="0" dirty="0" smtClean="0">
                <a:ln>
                  <a:noFill/>
                </a:ln>
                <a:solidFill>
                  <a:schemeClr val="tx1"/>
                </a:solidFill>
                <a:effectLst/>
                <a:latin typeface="Calibri" pitchFamily="34" charset="0"/>
              </a:rPr>
              <a:t> a </a:t>
            </a:r>
            <a:r>
              <a:rPr kumimoji="0" lang="it-IT" sz="2400" b="0" i="0" u="none" strike="noStrike" cap="none" normalizeH="0" baseline="0" dirty="0" err="1" smtClean="0">
                <a:ln>
                  <a:noFill/>
                </a:ln>
                <a:solidFill>
                  <a:schemeClr val="tx1"/>
                </a:solidFill>
                <a:effectLst/>
                <a:latin typeface="Calibri" pitchFamily="34" charset="0"/>
              </a:rPr>
              <a:t>certain</a:t>
            </a:r>
            <a:r>
              <a:rPr kumimoji="0" lang="it-IT" sz="2400" b="0" i="0" u="none" strike="noStrike" cap="none" normalizeH="0" baseline="0" dirty="0" smtClean="0">
                <a:ln>
                  <a:noFill/>
                </a:ln>
                <a:solidFill>
                  <a:schemeClr val="tx1"/>
                </a:solidFill>
                <a:effectLst/>
                <a:latin typeface="Calibri" pitchFamily="34" charset="0"/>
              </a:rPr>
              <a:t> </a:t>
            </a:r>
            <a:r>
              <a:rPr kumimoji="0" lang="it-IT" sz="2400" b="0" i="0" u="none" strike="noStrike" cap="none" normalizeH="0" baseline="0" dirty="0" err="1" smtClean="0">
                <a:ln>
                  <a:noFill/>
                </a:ln>
                <a:solidFill>
                  <a:schemeClr val="tx1"/>
                </a:solidFill>
                <a:effectLst/>
                <a:latin typeface="Calibri" pitchFamily="34" charset="0"/>
              </a:rPr>
              <a:t>type</a:t>
            </a:r>
            <a:r>
              <a:rPr kumimoji="0" lang="it-IT" sz="2400" b="0" i="0" u="none" strike="noStrike" cap="none" normalizeH="0" baseline="0" dirty="0" smtClean="0">
                <a:ln>
                  <a:noFill/>
                </a:ln>
                <a:solidFill>
                  <a:schemeClr val="tx1"/>
                </a:solidFill>
                <a:effectLst/>
                <a:latin typeface="Calibri" pitchFamily="34" charset="0"/>
              </a:rPr>
              <a:t> </a:t>
            </a:r>
            <a:r>
              <a:rPr kumimoji="0" lang="it-IT" sz="2400" b="0" i="0" u="none" strike="noStrike" cap="none" normalizeH="0" baseline="0" dirty="0" err="1" smtClean="0">
                <a:ln>
                  <a:noFill/>
                </a:ln>
                <a:solidFill>
                  <a:schemeClr val="tx1"/>
                </a:solidFill>
                <a:effectLst/>
                <a:latin typeface="Calibri" pitchFamily="34" charset="0"/>
              </a:rPr>
              <a:t>of</a:t>
            </a:r>
            <a:r>
              <a:rPr kumimoji="0" lang="it-IT" sz="2400" b="0" i="0" u="none" strike="noStrike" cap="none" normalizeH="0" baseline="0" dirty="0" smtClean="0">
                <a:ln>
                  <a:noFill/>
                </a:ln>
                <a:solidFill>
                  <a:schemeClr val="tx1"/>
                </a:solidFill>
                <a:effectLst/>
                <a:latin typeface="Calibri" pitchFamily="34" charset="0"/>
              </a:rPr>
              <a:t> </a:t>
            </a:r>
            <a:r>
              <a:rPr kumimoji="0" lang="it-IT" sz="2400" b="0" i="0" u="none" strike="noStrike" cap="none" normalizeH="0" baseline="0" dirty="0" err="1" smtClean="0">
                <a:ln>
                  <a:noFill/>
                </a:ln>
                <a:solidFill>
                  <a:schemeClr val="tx1"/>
                </a:solidFill>
                <a:effectLst/>
                <a:latin typeface="Calibri" pitchFamily="34" charset="0"/>
              </a:rPr>
              <a:t>disease</a:t>
            </a:r>
            <a:r>
              <a:rPr kumimoji="0" lang="it-IT" sz="2400" b="0" i="0" u="none" strike="noStrike" cap="none" normalizeH="0" baseline="0" dirty="0" smtClean="0">
                <a:ln>
                  <a:noFill/>
                </a:ln>
                <a:solidFill>
                  <a:schemeClr val="tx1"/>
                </a:solidFill>
                <a:effectLst/>
                <a:latin typeface="Calibri" pitchFamily="34" charset="0"/>
              </a:rPr>
              <a:t> and </a:t>
            </a:r>
            <a:r>
              <a:rPr kumimoji="0" lang="it-IT" sz="2400" b="0" i="0" u="none" strike="noStrike" cap="none" normalizeH="0" baseline="0" dirty="0" err="1" smtClean="0">
                <a:ln>
                  <a:noFill/>
                </a:ln>
                <a:solidFill>
                  <a:schemeClr val="tx1"/>
                </a:solidFill>
                <a:effectLst/>
                <a:latin typeface="Calibri" pitchFamily="34" charset="0"/>
              </a:rPr>
              <a:t>that</a:t>
            </a:r>
            <a:r>
              <a:rPr kumimoji="0" lang="it-IT" sz="2400" b="0" i="0" u="none" strike="noStrike" cap="none" normalizeH="0" baseline="0" dirty="0" smtClean="0">
                <a:ln>
                  <a:noFill/>
                </a:ln>
                <a:solidFill>
                  <a:schemeClr val="tx1"/>
                </a:solidFill>
                <a:effectLst/>
                <a:latin typeface="Calibri" pitchFamily="34" charset="0"/>
              </a:rPr>
              <a:t> </a:t>
            </a:r>
            <a:r>
              <a:rPr kumimoji="0" lang="it-IT" sz="2400" b="0" i="0" u="none" strike="noStrike" cap="none" normalizeH="0" baseline="0" dirty="0" err="1" smtClean="0">
                <a:ln>
                  <a:noFill/>
                </a:ln>
                <a:solidFill>
                  <a:schemeClr val="tx1"/>
                </a:solidFill>
                <a:effectLst/>
                <a:latin typeface="Calibri" pitchFamily="34" charset="0"/>
              </a:rPr>
              <a:t>is</a:t>
            </a:r>
            <a:r>
              <a:rPr kumimoji="0" lang="it-IT" sz="2400" b="0" i="0" u="none" strike="noStrike" cap="none" normalizeH="0" baseline="0" dirty="0" smtClean="0">
                <a:ln>
                  <a:noFill/>
                </a:ln>
                <a:solidFill>
                  <a:schemeClr val="tx1"/>
                </a:solidFill>
                <a:effectLst/>
                <a:latin typeface="Calibri" pitchFamily="34" charset="0"/>
              </a:rPr>
              <a:t> </a:t>
            </a:r>
            <a:r>
              <a:rPr kumimoji="0" lang="it-IT" sz="2400" b="0" i="0" u="none" strike="noStrike" cap="none" normalizeH="0" baseline="0" dirty="0" err="1" smtClean="0">
                <a:ln>
                  <a:noFill/>
                </a:ln>
                <a:solidFill>
                  <a:schemeClr val="tx1"/>
                </a:solidFill>
                <a:effectLst/>
                <a:latin typeface="Calibri" pitchFamily="34" charset="0"/>
              </a:rPr>
              <a:t>widely</a:t>
            </a:r>
            <a:r>
              <a:rPr kumimoji="0" lang="it-IT" sz="2400" b="0" i="0" u="none" strike="noStrike" cap="none" normalizeH="0" baseline="0" dirty="0" smtClean="0">
                <a:ln>
                  <a:noFill/>
                </a:ln>
                <a:solidFill>
                  <a:schemeClr val="tx1"/>
                </a:solidFill>
                <a:effectLst/>
                <a:latin typeface="Calibri" pitchFamily="34" charset="0"/>
              </a:rPr>
              <a:t> </a:t>
            </a:r>
            <a:r>
              <a:rPr kumimoji="0" lang="it-IT" sz="2400" b="0" i="0" u="none" strike="noStrike" cap="none" normalizeH="0" baseline="0" dirty="0" err="1" smtClean="0">
                <a:ln>
                  <a:noFill/>
                </a:ln>
                <a:solidFill>
                  <a:schemeClr val="tx1"/>
                </a:solidFill>
                <a:effectLst/>
                <a:latin typeface="Calibri" pitchFamily="34" charset="0"/>
              </a:rPr>
              <a:t>used</a:t>
            </a:r>
            <a:r>
              <a:rPr kumimoji="0" lang="it-IT" sz="2400" b="0" i="0" u="none" strike="noStrike" cap="none" normalizeH="0" baseline="0" dirty="0" smtClean="0">
                <a:ln>
                  <a:noFill/>
                </a:ln>
                <a:solidFill>
                  <a:schemeClr val="tx1"/>
                </a:solidFill>
                <a:effectLst/>
                <a:latin typeface="Calibri" pitchFamily="34" charset="0"/>
              </a:rPr>
              <a:t> </a:t>
            </a:r>
            <a:r>
              <a:rPr kumimoji="0" lang="it-IT" sz="2400" b="0" i="0" u="none" strike="noStrike" cap="none" normalizeH="0" baseline="0" dirty="0" err="1" smtClean="0">
                <a:ln>
                  <a:noFill/>
                </a:ln>
                <a:solidFill>
                  <a:schemeClr val="tx1"/>
                </a:solidFill>
                <a:effectLst/>
                <a:latin typeface="Calibri" pitchFamily="34" charset="0"/>
              </a:rPr>
              <a:t>by</a:t>
            </a:r>
            <a:r>
              <a:rPr kumimoji="0" lang="it-IT" sz="2400" b="0" i="0" u="none" strike="noStrike" cap="none" normalizeH="0" baseline="0" dirty="0" smtClean="0">
                <a:ln>
                  <a:noFill/>
                </a:ln>
                <a:solidFill>
                  <a:schemeClr val="tx1"/>
                </a:solidFill>
                <a:effectLst/>
                <a:latin typeface="Calibri" pitchFamily="34" charset="0"/>
              </a:rPr>
              <a:t> </a:t>
            </a:r>
            <a:r>
              <a:rPr kumimoji="0" lang="it-IT" sz="2400" b="0" i="0" u="none" strike="noStrike" cap="none" normalizeH="0" baseline="0" dirty="0" err="1" smtClean="0">
                <a:ln>
                  <a:noFill/>
                </a:ln>
                <a:solidFill>
                  <a:schemeClr val="tx1"/>
                </a:solidFill>
                <a:effectLst/>
                <a:latin typeface="Calibri" pitchFamily="34" charset="0"/>
              </a:rPr>
              <a:t>healthcare</a:t>
            </a:r>
            <a:r>
              <a:rPr kumimoji="0" lang="it-IT" sz="2400" b="0" i="0" u="none" strike="noStrike" cap="none" normalizeH="0" baseline="0" dirty="0" smtClean="0">
                <a:ln>
                  <a:noFill/>
                </a:ln>
                <a:solidFill>
                  <a:schemeClr val="tx1"/>
                </a:solidFill>
                <a:effectLst/>
                <a:latin typeface="Calibri" pitchFamily="34" charset="0"/>
              </a:rPr>
              <a:t> </a:t>
            </a:r>
            <a:r>
              <a:rPr kumimoji="0" lang="it-IT" sz="2400" b="0" i="0" u="none" strike="noStrike" cap="none" normalizeH="0" baseline="0" dirty="0" err="1" smtClean="0">
                <a:ln>
                  <a:noFill/>
                </a:ln>
                <a:solidFill>
                  <a:schemeClr val="tx1"/>
                </a:solidFill>
                <a:effectLst/>
                <a:latin typeface="Calibri" pitchFamily="34" charset="0"/>
              </a:rPr>
              <a:t>professionals</a:t>
            </a:r>
            <a:r>
              <a:rPr kumimoji="0" lang="it-IT" sz="2400" b="0" i="0" u="none" strike="noStrike" cap="none" normalizeH="0" baseline="0" dirty="0" smtClean="0">
                <a:ln>
                  <a:noFill/>
                </a:ln>
                <a:solidFill>
                  <a:schemeClr val="tx1"/>
                </a:solidFill>
                <a:effectLst/>
                <a:latin typeface="Calibri" pitchFamily="34" charset="0"/>
              </a:rPr>
              <a:t>. </a:t>
            </a:r>
            <a:r>
              <a:rPr kumimoji="0" lang="it-IT" sz="2400" b="0" i="0" u="none" strike="noStrike" cap="none" normalizeH="0" baseline="0" dirty="0" err="1" smtClean="0">
                <a:ln>
                  <a:noFill/>
                </a:ln>
                <a:solidFill>
                  <a:schemeClr val="tx1"/>
                </a:solidFill>
                <a:effectLst/>
                <a:latin typeface="Calibri" pitchFamily="34" charset="0"/>
              </a:rPr>
              <a:t>Also</a:t>
            </a:r>
            <a:r>
              <a:rPr kumimoji="0" lang="it-IT" sz="2400" b="0" i="0" u="none" strike="noStrike" cap="none" normalizeH="0" baseline="0" dirty="0" smtClean="0">
                <a:ln>
                  <a:noFill/>
                </a:ln>
                <a:solidFill>
                  <a:schemeClr val="tx1"/>
                </a:solidFill>
                <a:effectLst/>
                <a:latin typeface="Calibri" pitchFamily="34" charset="0"/>
              </a:rPr>
              <a:t> </a:t>
            </a:r>
            <a:r>
              <a:rPr kumimoji="0" lang="it-IT" sz="2400" b="0" i="0" u="none" strike="noStrike" cap="none" normalizeH="0" baseline="0" dirty="0" err="1" smtClean="0">
                <a:ln>
                  <a:noFill/>
                </a:ln>
                <a:solidFill>
                  <a:schemeClr val="tx1"/>
                </a:solidFill>
                <a:effectLst/>
                <a:latin typeface="Calibri" pitchFamily="34" charset="0"/>
              </a:rPr>
              <a:t>called</a:t>
            </a:r>
            <a:r>
              <a:rPr kumimoji="0" lang="it-IT" sz="2400" b="0" i="0" u="none" strike="noStrike" cap="none" normalizeH="0" baseline="0" dirty="0" smtClean="0">
                <a:ln>
                  <a:noFill/>
                </a:ln>
                <a:solidFill>
                  <a:schemeClr val="tx1"/>
                </a:solidFill>
                <a:effectLst/>
                <a:latin typeface="Calibri" pitchFamily="34" charset="0"/>
              </a:rPr>
              <a:t> </a:t>
            </a:r>
            <a:r>
              <a:rPr kumimoji="0" lang="it-IT" sz="2400" b="0" i="1" u="none" strike="noStrike" cap="none" normalizeH="0" baseline="0" dirty="0" smtClean="0">
                <a:ln>
                  <a:noFill/>
                </a:ln>
                <a:solidFill>
                  <a:schemeClr val="tx1"/>
                </a:solidFill>
                <a:effectLst/>
                <a:latin typeface="Calibri" pitchFamily="34" charset="0"/>
              </a:rPr>
              <a:t>best </a:t>
            </a:r>
            <a:r>
              <a:rPr kumimoji="0" lang="it-IT" sz="2400" b="0" i="1" u="none" strike="noStrike" cap="none" normalizeH="0" baseline="0" dirty="0" err="1" smtClean="0">
                <a:ln>
                  <a:noFill/>
                </a:ln>
                <a:solidFill>
                  <a:schemeClr val="tx1"/>
                </a:solidFill>
                <a:effectLst/>
                <a:latin typeface="Calibri" pitchFamily="34" charset="0"/>
              </a:rPr>
              <a:t>practice</a:t>
            </a:r>
            <a:r>
              <a:rPr kumimoji="0" lang="it-IT" sz="2400" b="0" i="1" u="none" strike="noStrike" cap="none" normalizeH="0" baseline="0" dirty="0" smtClean="0">
                <a:ln>
                  <a:noFill/>
                </a:ln>
                <a:solidFill>
                  <a:schemeClr val="tx1"/>
                </a:solidFill>
                <a:effectLst/>
                <a:latin typeface="Calibri" pitchFamily="34" charset="0"/>
              </a:rPr>
              <a:t>, standard </a:t>
            </a:r>
            <a:r>
              <a:rPr kumimoji="0" lang="it-IT" sz="2400" b="0" i="1" u="none" strike="noStrike" cap="none" normalizeH="0" baseline="0" dirty="0" err="1" smtClean="0">
                <a:ln>
                  <a:noFill/>
                </a:ln>
                <a:solidFill>
                  <a:schemeClr val="tx1"/>
                </a:solidFill>
                <a:effectLst/>
                <a:latin typeface="Calibri" pitchFamily="34" charset="0"/>
              </a:rPr>
              <a:t>medical</a:t>
            </a:r>
            <a:r>
              <a:rPr kumimoji="0" lang="it-IT" sz="2400" b="0" i="1" u="none" strike="noStrike" cap="none" normalizeH="0" baseline="0" dirty="0" smtClean="0">
                <a:ln>
                  <a:noFill/>
                </a:ln>
                <a:solidFill>
                  <a:schemeClr val="tx1"/>
                </a:solidFill>
                <a:effectLst/>
                <a:latin typeface="Calibri" pitchFamily="34" charset="0"/>
              </a:rPr>
              <a:t> care, and standard </a:t>
            </a:r>
            <a:r>
              <a:rPr kumimoji="0" lang="it-IT" sz="2400" b="0" i="1" u="none" strike="noStrike" cap="none" normalizeH="0" baseline="0" dirty="0" err="1" smtClean="0">
                <a:ln>
                  <a:noFill/>
                </a:ln>
                <a:solidFill>
                  <a:schemeClr val="tx1"/>
                </a:solidFill>
                <a:effectLst/>
                <a:latin typeface="Calibri" pitchFamily="34" charset="0"/>
              </a:rPr>
              <a:t>therapy</a:t>
            </a:r>
            <a:r>
              <a:rPr kumimoji="0" lang="it-IT" sz="2400" b="0" i="0" u="none" strike="noStrike" cap="none" normalizeH="0" baseline="0" dirty="0" smtClean="0">
                <a:ln>
                  <a:noFill/>
                </a:ln>
                <a:solidFill>
                  <a:schemeClr val="tx1"/>
                </a:solidFill>
                <a:effectLst/>
                <a:latin typeface="Calibri" pitchFamily="34" charset="0"/>
              </a:rPr>
              <a:t>. </a:t>
            </a:r>
          </a:p>
        </p:txBody>
      </p:sp>
      <p:sp>
        <p:nvSpPr>
          <p:cNvPr id="3" name="Rettangolo 2"/>
          <p:cNvSpPr/>
          <p:nvPr/>
        </p:nvSpPr>
        <p:spPr>
          <a:xfrm>
            <a:off x="0" y="285728"/>
            <a:ext cx="9144000" cy="523220"/>
          </a:xfrm>
          <a:prstGeom prst="rect">
            <a:avLst/>
          </a:prstGeom>
        </p:spPr>
        <p:txBody>
          <a:bodyPr wrap="square">
            <a:spAutoFit/>
          </a:bodyPr>
          <a:lstStyle/>
          <a:p>
            <a:pPr algn="ctr"/>
            <a:r>
              <a:rPr lang="en-US" sz="2800" b="1" dirty="0" smtClean="0"/>
              <a:t>NCI Dictionary of Cancer Terms</a:t>
            </a:r>
            <a:endParaRPr lang="en-US" sz="2800" b="1" dirty="0"/>
          </a:p>
        </p:txBody>
      </p:sp>
      <p:grpSp>
        <p:nvGrpSpPr>
          <p:cNvPr id="6" name="Gruppo 5"/>
          <p:cNvGrpSpPr/>
          <p:nvPr/>
        </p:nvGrpSpPr>
        <p:grpSpPr>
          <a:xfrm>
            <a:off x="1500166" y="3571876"/>
            <a:ext cx="6215106" cy="1285884"/>
            <a:chOff x="642910" y="2928934"/>
            <a:chExt cx="8072494" cy="1928826"/>
          </a:xfrm>
        </p:grpSpPr>
        <p:pic>
          <p:nvPicPr>
            <p:cNvPr id="91138" name="Picture 2"/>
            <p:cNvPicPr>
              <a:picLocks noChangeAspect="1" noChangeArrowheads="1"/>
            </p:cNvPicPr>
            <p:nvPr/>
          </p:nvPicPr>
          <p:blipFill>
            <a:blip r:embed="rId2"/>
            <a:srcRect/>
            <a:stretch>
              <a:fillRect/>
            </a:stretch>
          </p:blipFill>
          <p:spPr bwMode="auto">
            <a:xfrm>
              <a:off x="642910" y="2928934"/>
              <a:ext cx="7929586" cy="1912154"/>
            </a:xfrm>
            <a:prstGeom prst="rect">
              <a:avLst/>
            </a:prstGeom>
            <a:noFill/>
            <a:ln w="9525">
              <a:noFill/>
              <a:miter lim="800000"/>
              <a:headEnd/>
              <a:tailEnd/>
            </a:ln>
            <a:effectLst/>
          </p:spPr>
        </p:pic>
        <p:sp>
          <p:nvSpPr>
            <p:cNvPr id="5" name="Rettangolo 4"/>
            <p:cNvSpPr/>
            <p:nvPr/>
          </p:nvSpPr>
          <p:spPr>
            <a:xfrm>
              <a:off x="4714876" y="4214818"/>
              <a:ext cx="4000528" cy="642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 name="Rettangolo 6"/>
          <p:cNvSpPr/>
          <p:nvPr/>
        </p:nvSpPr>
        <p:spPr>
          <a:xfrm>
            <a:off x="428596" y="5143512"/>
            <a:ext cx="8286808" cy="1569660"/>
          </a:xfrm>
          <a:prstGeom prst="rect">
            <a:avLst/>
          </a:prstGeom>
        </p:spPr>
        <p:txBody>
          <a:bodyPr wrap="square">
            <a:spAutoFit/>
          </a:bodyPr>
          <a:lstStyle/>
          <a:p>
            <a:pPr algn="just"/>
            <a:r>
              <a:rPr lang="en-US" sz="2400" dirty="0" smtClean="0"/>
              <a:t>… there is no medical definition for “standard of care”, although the term is firmly established in law and is defined as “</a:t>
            </a:r>
            <a:r>
              <a:rPr lang="en-US" sz="2400" i="1" dirty="0" smtClean="0"/>
              <a:t>the caution that a reasonable person in similar circumstances would exercise in providing </a:t>
            </a:r>
            <a:r>
              <a:rPr lang="it-IT" sz="2400" i="1" dirty="0" smtClean="0"/>
              <a:t>care </a:t>
            </a:r>
            <a:r>
              <a:rPr lang="it-IT" sz="2400" i="1" dirty="0" err="1" smtClean="0"/>
              <a:t>to</a:t>
            </a:r>
            <a:r>
              <a:rPr lang="it-IT" sz="2400" i="1" dirty="0" smtClean="0"/>
              <a:t> a </a:t>
            </a:r>
            <a:r>
              <a:rPr lang="it-IT" sz="2400" i="1" dirty="0" err="1" smtClean="0"/>
              <a:t>patient</a:t>
            </a:r>
            <a:r>
              <a:rPr lang="it-IT" sz="2400" dirty="0" smtClean="0"/>
              <a:t>.”</a:t>
            </a:r>
            <a:endParaRPr lang="it-IT"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http://s3.amazonaws.com/libapps/accounts/61213/images/EBMupdated.jpg"/>
          <p:cNvPicPr>
            <a:picLocks noChangeAspect="1" noChangeArrowheads="1"/>
          </p:cNvPicPr>
          <p:nvPr/>
        </p:nvPicPr>
        <p:blipFill>
          <a:blip r:embed="rId2"/>
          <a:srcRect/>
          <a:stretch>
            <a:fillRect/>
          </a:stretch>
        </p:blipFill>
        <p:spPr bwMode="auto">
          <a:xfrm>
            <a:off x="142844" y="1000108"/>
            <a:ext cx="7267575" cy="5619751"/>
          </a:xfrm>
          <a:prstGeom prst="rect">
            <a:avLst/>
          </a:prstGeom>
          <a:noFill/>
        </p:spPr>
      </p:pic>
      <p:sp>
        <p:nvSpPr>
          <p:cNvPr id="3" name="Rettangolo 2"/>
          <p:cNvSpPr/>
          <p:nvPr/>
        </p:nvSpPr>
        <p:spPr>
          <a:xfrm>
            <a:off x="0" y="0"/>
            <a:ext cx="9144000" cy="584775"/>
          </a:xfrm>
          <a:prstGeom prst="rect">
            <a:avLst/>
          </a:prstGeom>
        </p:spPr>
        <p:txBody>
          <a:bodyPr wrap="square">
            <a:spAutoFit/>
          </a:bodyPr>
          <a:lstStyle/>
          <a:p>
            <a:pPr algn="ctr"/>
            <a:r>
              <a:rPr lang="en-US" sz="3200" dirty="0" smtClean="0"/>
              <a:t>Clinical Practice Guidelines and the Standard of Care</a:t>
            </a:r>
            <a:endParaRPr lang="en-US" sz="3200" dirty="0"/>
          </a:p>
        </p:txBody>
      </p:sp>
      <p:sp>
        <p:nvSpPr>
          <p:cNvPr id="4" name="CasellaDiTesto 3"/>
          <p:cNvSpPr txBox="1"/>
          <p:nvPr/>
        </p:nvSpPr>
        <p:spPr>
          <a:xfrm>
            <a:off x="5072066" y="1071546"/>
            <a:ext cx="3714744" cy="1384995"/>
          </a:xfrm>
          <a:prstGeom prst="rect">
            <a:avLst/>
          </a:prstGeom>
          <a:solidFill>
            <a:srgbClr val="FFFF99"/>
          </a:solidFill>
          <a:scene3d>
            <a:camera prst="orthographicFront"/>
            <a:lightRig rig="threePt" dir="t"/>
          </a:scene3d>
          <a:sp3d>
            <a:bevelT w="114300" prst="artDeco"/>
          </a:sp3d>
        </p:spPr>
        <p:txBody>
          <a:bodyPr wrap="square" rtlCol="0">
            <a:spAutoFit/>
          </a:bodyPr>
          <a:lstStyle/>
          <a:p>
            <a:r>
              <a:rPr lang="it-IT" sz="2800" dirty="0" err="1" smtClean="0"/>
              <a:t>Most</a:t>
            </a:r>
            <a:r>
              <a:rPr lang="it-IT" sz="2800" dirty="0" smtClean="0"/>
              <a:t> </a:t>
            </a:r>
            <a:r>
              <a:rPr lang="it-IT" sz="2800" dirty="0" err="1" smtClean="0"/>
              <a:t>practice</a:t>
            </a:r>
            <a:r>
              <a:rPr lang="it-IT" sz="2800" dirty="0" smtClean="0"/>
              <a:t> </a:t>
            </a:r>
            <a:r>
              <a:rPr lang="it-IT" sz="2800" dirty="0" err="1" smtClean="0"/>
              <a:t>guidelines</a:t>
            </a:r>
            <a:r>
              <a:rPr lang="it-IT" sz="2800" dirty="0" smtClean="0"/>
              <a:t> are </a:t>
            </a:r>
            <a:r>
              <a:rPr lang="it-IT" sz="2800" dirty="0" err="1" smtClean="0"/>
              <a:t>based</a:t>
            </a:r>
            <a:r>
              <a:rPr lang="it-IT" sz="2800" dirty="0" smtClean="0"/>
              <a:t> on </a:t>
            </a:r>
            <a:r>
              <a:rPr lang="it-IT" sz="2800" b="1" dirty="0" err="1" smtClean="0"/>
              <a:t>Evidence</a:t>
            </a:r>
            <a:r>
              <a:rPr lang="it-IT" sz="2800" b="1" dirty="0" smtClean="0"/>
              <a:t> </a:t>
            </a:r>
            <a:r>
              <a:rPr lang="it-IT" sz="2800" b="1" dirty="0" err="1" smtClean="0"/>
              <a:t>Based</a:t>
            </a:r>
            <a:r>
              <a:rPr lang="it-IT" sz="2800" b="1" dirty="0" smtClean="0"/>
              <a:t> Medicine</a:t>
            </a:r>
            <a:endParaRPr lang="it-IT" sz="2800" b="1" dirty="0"/>
          </a:p>
        </p:txBody>
      </p:sp>
      <p:sp>
        <p:nvSpPr>
          <p:cNvPr id="5" name="CasellaDiTesto 4"/>
          <p:cNvSpPr txBox="1"/>
          <p:nvPr/>
        </p:nvSpPr>
        <p:spPr>
          <a:xfrm>
            <a:off x="6286512" y="3143248"/>
            <a:ext cx="2428892" cy="523220"/>
          </a:xfrm>
          <a:prstGeom prst="rect">
            <a:avLst/>
          </a:prstGeom>
          <a:solidFill>
            <a:srgbClr val="FFFF99"/>
          </a:solidFill>
          <a:scene3d>
            <a:camera prst="orthographicFront"/>
            <a:lightRig rig="threePt" dir="t"/>
          </a:scene3d>
          <a:sp3d>
            <a:bevelT w="114300" prst="artDeco"/>
          </a:sp3d>
        </p:spPr>
        <p:txBody>
          <a:bodyPr wrap="square" rtlCol="0">
            <a:spAutoFit/>
          </a:bodyPr>
          <a:lstStyle/>
          <a:p>
            <a:r>
              <a:rPr lang="it-IT" sz="2800" dirty="0" err="1" smtClean="0"/>
              <a:t>Is</a:t>
            </a:r>
            <a:r>
              <a:rPr lang="it-IT" sz="2800" dirty="0" smtClean="0"/>
              <a:t> </a:t>
            </a:r>
            <a:r>
              <a:rPr lang="it-IT" sz="2800" dirty="0" err="1" smtClean="0"/>
              <a:t>this</a:t>
            </a:r>
            <a:r>
              <a:rPr lang="it-IT" sz="2800" dirty="0" smtClean="0"/>
              <a:t> </a:t>
            </a:r>
            <a:r>
              <a:rPr lang="it-IT" sz="2800" dirty="0" err="1" smtClean="0"/>
              <a:t>enough</a:t>
            </a:r>
            <a:r>
              <a:rPr lang="it-IT" sz="2800" dirty="0" smtClean="0"/>
              <a:t>?</a:t>
            </a:r>
            <a:endParaRPr lang="it-IT"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0034"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effectLst/>
                <a:uLnTx/>
                <a:uFillTx/>
                <a:latin typeface="+mj-lt"/>
                <a:ea typeface="+mj-ea"/>
                <a:cs typeface="+mj-cs"/>
              </a:rPr>
              <a:t>Evidence-based </a:t>
            </a:r>
            <a:r>
              <a:rPr kumimoji="0" lang="en-US" sz="3600" b="1" i="1" u="none" strike="noStrike" kern="1200" cap="none" spc="0" normalizeH="0" baseline="0" noProof="0" dirty="0" smtClean="0">
                <a:ln>
                  <a:noFill/>
                </a:ln>
                <a:effectLst/>
                <a:uLnTx/>
                <a:uFillTx/>
                <a:latin typeface="+mj-lt"/>
                <a:ea typeface="+mj-ea"/>
                <a:cs typeface="+mj-cs"/>
              </a:rPr>
              <a:t>Consensus</a:t>
            </a:r>
            <a:r>
              <a:rPr kumimoji="0" lang="en-US" sz="3600" b="0" i="0" u="none" strike="noStrike" kern="1200" cap="none" spc="0" normalizeH="0" baseline="0" noProof="0" dirty="0" smtClean="0">
                <a:ln>
                  <a:noFill/>
                </a:ln>
                <a:effectLst/>
                <a:uLnTx/>
                <a:uFillTx/>
                <a:latin typeface="+mj-lt"/>
                <a:ea typeface="+mj-ea"/>
                <a:cs typeface="+mj-cs"/>
              </a:rPr>
              <a:t> Allows Comprehensive Guideline</a:t>
            </a:r>
            <a:endParaRPr kumimoji="0" lang="en-US" sz="3600" b="0" i="0" u="none" strike="noStrike" kern="1200" cap="none" spc="0" normalizeH="0" baseline="0" noProof="0" dirty="0">
              <a:ln>
                <a:noFill/>
              </a:ln>
              <a:effectLst/>
              <a:uLnTx/>
              <a:uFillTx/>
              <a:latin typeface="+mj-lt"/>
              <a:ea typeface="+mj-ea"/>
              <a:cs typeface="+mj-cs"/>
            </a:endParaRPr>
          </a:p>
        </p:txBody>
      </p:sp>
      <p:sp>
        <p:nvSpPr>
          <p:cNvPr id="3" name="Rectangle 3"/>
          <p:cNvSpPr>
            <a:spLocks noChangeArrowheads="1"/>
          </p:cNvSpPr>
          <p:nvPr/>
        </p:nvSpPr>
        <p:spPr bwMode="auto">
          <a:xfrm>
            <a:off x="1304908" y="2176470"/>
            <a:ext cx="381000" cy="762000"/>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4" name="Rectangle 4"/>
          <p:cNvSpPr>
            <a:spLocks noChangeArrowheads="1"/>
          </p:cNvSpPr>
          <p:nvPr/>
        </p:nvSpPr>
        <p:spPr bwMode="auto">
          <a:xfrm>
            <a:off x="6410308" y="2176470"/>
            <a:ext cx="914400" cy="762000"/>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5" name="Rectangle 5"/>
          <p:cNvSpPr>
            <a:spLocks noChangeArrowheads="1"/>
          </p:cNvSpPr>
          <p:nvPr/>
        </p:nvSpPr>
        <p:spPr bwMode="auto">
          <a:xfrm>
            <a:off x="5648308" y="2176470"/>
            <a:ext cx="381000" cy="762000"/>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6" name="Rectangle 6"/>
          <p:cNvSpPr>
            <a:spLocks noChangeArrowheads="1"/>
          </p:cNvSpPr>
          <p:nvPr/>
        </p:nvSpPr>
        <p:spPr bwMode="auto">
          <a:xfrm>
            <a:off x="2143108" y="2176470"/>
            <a:ext cx="838200" cy="762000"/>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7" name="Rectangle 7"/>
          <p:cNvSpPr>
            <a:spLocks noChangeArrowheads="1"/>
          </p:cNvSpPr>
          <p:nvPr/>
        </p:nvSpPr>
        <p:spPr bwMode="auto">
          <a:xfrm>
            <a:off x="4124308" y="2176470"/>
            <a:ext cx="1066800" cy="762000"/>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8" name="Rectangle 8"/>
          <p:cNvSpPr>
            <a:spLocks noChangeArrowheads="1"/>
          </p:cNvSpPr>
          <p:nvPr/>
        </p:nvSpPr>
        <p:spPr bwMode="auto">
          <a:xfrm>
            <a:off x="3286108" y="2176470"/>
            <a:ext cx="533400" cy="762000"/>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9" name="Rectangle 9"/>
          <p:cNvSpPr>
            <a:spLocks noChangeArrowheads="1"/>
          </p:cNvSpPr>
          <p:nvPr/>
        </p:nvSpPr>
        <p:spPr bwMode="auto">
          <a:xfrm>
            <a:off x="1304908" y="4024322"/>
            <a:ext cx="381000" cy="762000"/>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10" name="Rectangle 10"/>
          <p:cNvSpPr>
            <a:spLocks noChangeArrowheads="1"/>
          </p:cNvSpPr>
          <p:nvPr/>
        </p:nvSpPr>
        <p:spPr bwMode="auto">
          <a:xfrm>
            <a:off x="6410308" y="4024322"/>
            <a:ext cx="914400" cy="762000"/>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11" name="Rectangle 11"/>
          <p:cNvSpPr>
            <a:spLocks noChangeArrowheads="1"/>
          </p:cNvSpPr>
          <p:nvPr/>
        </p:nvSpPr>
        <p:spPr bwMode="auto">
          <a:xfrm>
            <a:off x="5648308" y="4024322"/>
            <a:ext cx="381000" cy="762000"/>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12" name="Rectangle 12"/>
          <p:cNvSpPr>
            <a:spLocks noChangeArrowheads="1"/>
          </p:cNvSpPr>
          <p:nvPr/>
        </p:nvSpPr>
        <p:spPr bwMode="auto">
          <a:xfrm>
            <a:off x="2143108" y="4024322"/>
            <a:ext cx="838200" cy="762000"/>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13" name="Rectangle 13"/>
          <p:cNvSpPr>
            <a:spLocks noChangeArrowheads="1"/>
          </p:cNvSpPr>
          <p:nvPr/>
        </p:nvSpPr>
        <p:spPr bwMode="auto">
          <a:xfrm>
            <a:off x="4124308" y="4024322"/>
            <a:ext cx="1066800" cy="762000"/>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14" name="Rectangle 14"/>
          <p:cNvSpPr>
            <a:spLocks noChangeArrowheads="1"/>
          </p:cNvSpPr>
          <p:nvPr/>
        </p:nvSpPr>
        <p:spPr bwMode="auto">
          <a:xfrm>
            <a:off x="3286108" y="4024322"/>
            <a:ext cx="533400" cy="762000"/>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15" name="Rectangle 15"/>
          <p:cNvSpPr>
            <a:spLocks noChangeArrowheads="1"/>
          </p:cNvSpPr>
          <p:nvPr/>
        </p:nvSpPr>
        <p:spPr bwMode="auto">
          <a:xfrm>
            <a:off x="685800" y="5715000"/>
            <a:ext cx="381000" cy="228600"/>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16" name="Rectangle 16"/>
          <p:cNvSpPr>
            <a:spLocks noChangeArrowheads="1"/>
          </p:cNvSpPr>
          <p:nvPr/>
        </p:nvSpPr>
        <p:spPr bwMode="auto">
          <a:xfrm>
            <a:off x="1685908" y="4024322"/>
            <a:ext cx="457200" cy="762000"/>
          </a:xfrm>
          <a:prstGeom prst="rect">
            <a:avLst/>
          </a:prstGeom>
          <a:solidFill>
            <a:srgbClr val="C0C0C0"/>
          </a:solidFill>
          <a:ln w="9525">
            <a:solidFill>
              <a:schemeClr val="tx1"/>
            </a:solidFill>
            <a:miter lim="800000"/>
            <a:headEnd/>
            <a:tailEnd/>
          </a:ln>
          <a:effectLst/>
        </p:spPr>
        <p:txBody>
          <a:bodyPr wrap="none" anchor="ctr"/>
          <a:lstStyle/>
          <a:p>
            <a:endParaRPr lang="it-IT"/>
          </a:p>
        </p:txBody>
      </p:sp>
      <p:sp>
        <p:nvSpPr>
          <p:cNvPr id="17" name="Rectangle 17"/>
          <p:cNvSpPr>
            <a:spLocks noChangeArrowheads="1"/>
          </p:cNvSpPr>
          <p:nvPr/>
        </p:nvSpPr>
        <p:spPr bwMode="auto">
          <a:xfrm>
            <a:off x="6029308" y="4024322"/>
            <a:ext cx="381000" cy="762000"/>
          </a:xfrm>
          <a:prstGeom prst="rect">
            <a:avLst/>
          </a:prstGeom>
          <a:solidFill>
            <a:srgbClr val="C0C0C0"/>
          </a:solidFill>
          <a:ln w="9525">
            <a:solidFill>
              <a:schemeClr val="tx1"/>
            </a:solidFill>
            <a:miter lim="800000"/>
            <a:headEnd/>
            <a:tailEnd/>
          </a:ln>
          <a:effectLst/>
        </p:spPr>
        <p:txBody>
          <a:bodyPr wrap="none" anchor="ctr"/>
          <a:lstStyle/>
          <a:p>
            <a:endParaRPr lang="it-IT"/>
          </a:p>
        </p:txBody>
      </p:sp>
      <p:sp>
        <p:nvSpPr>
          <p:cNvPr id="18" name="Rectangle 18"/>
          <p:cNvSpPr>
            <a:spLocks noChangeArrowheads="1"/>
          </p:cNvSpPr>
          <p:nvPr/>
        </p:nvSpPr>
        <p:spPr bwMode="auto">
          <a:xfrm>
            <a:off x="3819508" y="4024322"/>
            <a:ext cx="304800" cy="762000"/>
          </a:xfrm>
          <a:prstGeom prst="rect">
            <a:avLst/>
          </a:prstGeom>
          <a:solidFill>
            <a:srgbClr val="C0C0C0"/>
          </a:solidFill>
          <a:ln w="9525">
            <a:solidFill>
              <a:schemeClr val="tx1"/>
            </a:solidFill>
            <a:miter lim="800000"/>
            <a:headEnd/>
            <a:tailEnd/>
          </a:ln>
          <a:effectLst/>
        </p:spPr>
        <p:txBody>
          <a:bodyPr wrap="none" anchor="ctr"/>
          <a:lstStyle/>
          <a:p>
            <a:endParaRPr lang="it-IT"/>
          </a:p>
        </p:txBody>
      </p:sp>
      <p:sp>
        <p:nvSpPr>
          <p:cNvPr id="19" name="Rectangle 19"/>
          <p:cNvSpPr>
            <a:spLocks noChangeArrowheads="1"/>
          </p:cNvSpPr>
          <p:nvPr/>
        </p:nvSpPr>
        <p:spPr bwMode="auto">
          <a:xfrm>
            <a:off x="2981308" y="4024322"/>
            <a:ext cx="304800" cy="762000"/>
          </a:xfrm>
          <a:prstGeom prst="rect">
            <a:avLst/>
          </a:prstGeom>
          <a:solidFill>
            <a:srgbClr val="C0C0C0"/>
          </a:solidFill>
          <a:ln w="9525">
            <a:solidFill>
              <a:schemeClr val="tx1"/>
            </a:solidFill>
            <a:miter lim="800000"/>
            <a:headEnd/>
            <a:tailEnd/>
          </a:ln>
          <a:effectLst/>
        </p:spPr>
        <p:txBody>
          <a:bodyPr wrap="none" anchor="ctr"/>
          <a:lstStyle/>
          <a:p>
            <a:endParaRPr lang="it-IT"/>
          </a:p>
        </p:txBody>
      </p:sp>
      <p:sp>
        <p:nvSpPr>
          <p:cNvPr id="20" name="Rectangle 20"/>
          <p:cNvSpPr>
            <a:spLocks noChangeArrowheads="1"/>
          </p:cNvSpPr>
          <p:nvPr/>
        </p:nvSpPr>
        <p:spPr bwMode="auto">
          <a:xfrm>
            <a:off x="5191108" y="4024322"/>
            <a:ext cx="457200" cy="762000"/>
          </a:xfrm>
          <a:prstGeom prst="rect">
            <a:avLst/>
          </a:prstGeom>
          <a:solidFill>
            <a:srgbClr val="C0C0C0"/>
          </a:solidFill>
          <a:ln w="9525">
            <a:solidFill>
              <a:schemeClr val="tx1"/>
            </a:solidFill>
            <a:miter lim="800000"/>
            <a:headEnd/>
            <a:tailEnd/>
          </a:ln>
          <a:effectLst/>
        </p:spPr>
        <p:txBody>
          <a:bodyPr wrap="none" anchor="ctr"/>
          <a:lstStyle/>
          <a:p>
            <a:endParaRPr lang="it-IT"/>
          </a:p>
        </p:txBody>
      </p:sp>
      <p:sp>
        <p:nvSpPr>
          <p:cNvPr id="21" name="Rectangle 21"/>
          <p:cNvSpPr>
            <a:spLocks noChangeArrowheads="1"/>
          </p:cNvSpPr>
          <p:nvPr/>
        </p:nvSpPr>
        <p:spPr bwMode="auto">
          <a:xfrm>
            <a:off x="685800" y="6172200"/>
            <a:ext cx="381000" cy="228600"/>
          </a:xfrm>
          <a:prstGeom prst="rect">
            <a:avLst/>
          </a:prstGeom>
          <a:solidFill>
            <a:srgbClr val="C0C0C0"/>
          </a:solidFill>
          <a:ln w="9525">
            <a:solidFill>
              <a:schemeClr val="tx1"/>
            </a:solidFill>
            <a:miter lim="800000"/>
            <a:headEnd/>
            <a:tailEnd/>
          </a:ln>
          <a:effectLst/>
        </p:spPr>
        <p:txBody>
          <a:bodyPr wrap="none" anchor="ctr"/>
          <a:lstStyle/>
          <a:p>
            <a:endParaRPr lang="it-IT"/>
          </a:p>
        </p:txBody>
      </p:sp>
      <p:sp>
        <p:nvSpPr>
          <p:cNvPr id="22" name="Line 22"/>
          <p:cNvSpPr>
            <a:spLocks noChangeShapeType="1"/>
          </p:cNvSpPr>
          <p:nvPr/>
        </p:nvSpPr>
        <p:spPr bwMode="auto">
          <a:xfrm>
            <a:off x="1304908" y="3490922"/>
            <a:ext cx="6019800" cy="0"/>
          </a:xfrm>
          <a:prstGeom prst="line">
            <a:avLst/>
          </a:prstGeom>
          <a:noFill/>
          <a:ln w="76200">
            <a:solidFill>
              <a:schemeClr val="bg1"/>
            </a:solidFill>
            <a:round/>
            <a:headEnd/>
            <a:tailEnd type="triangle" w="med" len="med"/>
          </a:ln>
          <a:effectLst/>
        </p:spPr>
        <p:txBody>
          <a:bodyPr/>
          <a:lstStyle/>
          <a:p>
            <a:endParaRPr lang="it-IT"/>
          </a:p>
        </p:txBody>
      </p:sp>
      <p:sp>
        <p:nvSpPr>
          <p:cNvPr id="23" name="Text Box 23"/>
          <p:cNvSpPr txBox="1">
            <a:spLocks noChangeArrowheads="1"/>
          </p:cNvSpPr>
          <p:nvPr/>
        </p:nvSpPr>
        <p:spPr bwMode="auto">
          <a:xfrm>
            <a:off x="1714480" y="3286124"/>
            <a:ext cx="5106398" cy="461665"/>
          </a:xfrm>
          <a:prstGeom prst="rect">
            <a:avLst/>
          </a:prstGeom>
          <a:noFill/>
          <a:ln w="9525">
            <a:noFill/>
            <a:miter lim="800000"/>
            <a:headEnd/>
            <a:tailEnd/>
          </a:ln>
          <a:effectLst/>
        </p:spPr>
        <p:txBody>
          <a:bodyPr wrap="none">
            <a:spAutoFit/>
          </a:bodyPr>
          <a:lstStyle/>
          <a:p>
            <a:r>
              <a:rPr lang="en-US" sz="2400" b="1" dirty="0"/>
              <a:t>Continuum of disease and patient care</a:t>
            </a:r>
          </a:p>
        </p:txBody>
      </p:sp>
      <p:sp>
        <p:nvSpPr>
          <p:cNvPr id="24" name="Text Box 24"/>
          <p:cNvSpPr txBox="1">
            <a:spLocks noChangeArrowheads="1"/>
          </p:cNvSpPr>
          <p:nvPr/>
        </p:nvSpPr>
        <p:spPr bwMode="auto">
          <a:xfrm>
            <a:off x="1365250" y="5627688"/>
            <a:ext cx="2856231" cy="400110"/>
          </a:xfrm>
          <a:prstGeom prst="rect">
            <a:avLst/>
          </a:prstGeom>
          <a:noFill/>
          <a:ln w="9525">
            <a:noFill/>
            <a:miter lim="800000"/>
            <a:headEnd/>
            <a:tailEnd/>
          </a:ln>
          <a:effectLst/>
        </p:spPr>
        <p:txBody>
          <a:bodyPr wrap="none">
            <a:spAutoFit/>
          </a:bodyPr>
          <a:lstStyle/>
          <a:p>
            <a:r>
              <a:rPr lang="en-US" sz="2000"/>
              <a:t>High-level evidence exists</a:t>
            </a:r>
          </a:p>
        </p:txBody>
      </p:sp>
      <p:sp>
        <p:nvSpPr>
          <p:cNvPr id="25" name="Text Box 25"/>
          <p:cNvSpPr txBox="1">
            <a:spLocks noChangeArrowheads="1"/>
          </p:cNvSpPr>
          <p:nvPr/>
        </p:nvSpPr>
        <p:spPr bwMode="auto">
          <a:xfrm>
            <a:off x="1365250" y="6084888"/>
            <a:ext cx="4982839" cy="400110"/>
          </a:xfrm>
          <a:prstGeom prst="rect">
            <a:avLst/>
          </a:prstGeom>
          <a:noFill/>
          <a:ln w="9525">
            <a:noFill/>
            <a:miter lim="800000"/>
            <a:headEnd/>
            <a:tailEnd/>
          </a:ln>
          <a:effectLst/>
        </p:spPr>
        <p:txBody>
          <a:bodyPr wrap="none">
            <a:spAutoFit/>
          </a:bodyPr>
          <a:lstStyle/>
          <a:p>
            <a:r>
              <a:rPr lang="en-US" sz="2000" b="1" dirty="0"/>
              <a:t>Gaps in evidence filled with </a:t>
            </a:r>
            <a:r>
              <a:rPr lang="en-US" sz="2000" b="1" i="1" dirty="0"/>
              <a:t>expert consensus</a:t>
            </a:r>
          </a:p>
        </p:txBody>
      </p:sp>
      <p:sp>
        <p:nvSpPr>
          <p:cNvPr id="26" name="Text Box 26"/>
          <p:cNvSpPr txBox="1">
            <a:spLocks noChangeArrowheads="1"/>
          </p:cNvSpPr>
          <p:nvPr/>
        </p:nvSpPr>
        <p:spPr bwMode="auto">
          <a:xfrm>
            <a:off x="2643174" y="1500174"/>
            <a:ext cx="3421193" cy="461665"/>
          </a:xfrm>
          <a:prstGeom prst="rect">
            <a:avLst/>
          </a:prstGeom>
          <a:noFill/>
          <a:ln w="9525">
            <a:noFill/>
            <a:miter lim="800000"/>
            <a:headEnd/>
            <a:tailEnd/>
          </a:ln>
          <a:effectLst/>
        </p:spPr>
        <p:txBody>
          <a:bodyPr wrap="none">
            <a:spAutoFit/>
          </a:bodyPr>
          <a:lstStyle/>
          <a:p>
            <a:r>
              <a:rPr lang="en-US" sz="2400" b="1" dirty="0"/>
              <a:t>Evidence-based guideline</a:t>
            </a:r>
          </a:p>
        </p:txBody>
      </p:sp>
      <p:sp>
        <p:nvSpPr>
          <p:cNvPr id="27" name="Text Box 27"/>
          <p:cNvSpPr txBox="1">
            <a:spLocks noChangeArrowheads="1"/>
          </p:cNvSpPr>
          <p:nvPr/>
        </p:nvSpPr>
        <p:spPr bwMode="auto">
          <a:xfrm>
            <a:off x="2000232" y="4929198"/>
            <a:ext cx="4803110" cy="461665"/>
          </a:xfrm>
          <a:prstGeom prst="rect">
            <a:avLst/>
          </a:prstGeom>
          <a:noFill/>
          <a:ln w="9525">
            <a:noFill/>
            <a:miter lim="800000"/>
            <a:headEnd/>
            <a:tailEnd/>
          </a:ln>
          <a:effectLst/>
        </p:spPr>
        <p:txBody>
          <a:bodyPr wrap="none">
            <a:spAutoFit/>
          </a:bodyPr>
          <a:lstStyle/>
          <a:p>
            <a:r>
              <a:rPr lang="en-US" sz="2400" b="1" dirty="0"/>
              <a:t>Evidence-based consensus guideline</a:t>
            </a:r>
          </a:p>
        </p:txBody>
      </p:sp>
      <p:sp>
        <p:nvSpPr>
          <p:cNvPr id="28" name="Rettangolo 27"/>
          <p:cNvSpPr/>
          <p:nvPr/>
        </p:nvSpPr>
        <p:spPr>
          <a:xfrm>
            <a:off x="1214414" y="2071678"/>
            <a:ext cx="6215106" cy="10001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1142976" y="3929066"/>
            <a:ext cx="6215106" cy="10001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3" grpId="0"/>
      <p:bldP spid="25" grpId="0"/>
      <p:bldP spid="27"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00034" y="2071678"/>
            <a:ext cx="8215370" cy="2677656"/>
          </a:xfrm>
          <a:prstGeom prst="rect">
            <a:avLst/>
          </a:prstGeom>
        </p:spPr>
        <p:txBody>
          <a:bodyPr wrap="square">
            <a:spAutoFit/>
          </a:bodyPr>
          <a:lstStyle/>
          <a:p>
            <a:pPr algn="just"/>
            <a:r>
              <a:rPr lang="it-IT" sz="2800" dirty="0" smtClean="0"/>
              <a:t>Art. 3</a:t>
            </a:r>
          </a:p>
          <a:p>
            <a:pPr algn="just"/>
            <a:endParaRPr lang="it-IT" sz="2800" dirty="0" smtClean="0"/>
          </a:p>
          <a:p>
            <a:pPr algn="just"/>
            <a:r>
              <a:rPr lang="it-IT" sz="2800" dirty="0" smtClean="0"/>
              <a:t>1. L'esercente la professione sanitaria che nello svolgimento della propria </a:t>
            </a:r>
            <a:r>
              <a:rPr lang="it-IT" sz="2800" dirty="0" err="1" smtClean="0"/>
              <a:t>attivita'</a:t>
            </a:r>
            <a:r>
              <a:rPr lang="it-IT" sz="2800" dirty="0" smtClean="0"/>
              <a:t> </a:t>
            </a:r>
            <a:r>
              <a:rPr lang="it-IT" sz="2800" i="1" dirty="0" smtClean="0">
                <a:solidFill>
                  <a:srgbClr val="FF0000"/>
                </a:solidFill>
                <a:effectLst>
                  <a:outerShdw blurRad="38100" dist="38100" dir="2700000" algn="tl">
                    <a:srgbClr val="000000">
                      <a:alpha val="43137"/>
                    </a:srgbClr>
                  </a:outerShdw>
                </a:effectLst>
              </a:rPr>
              <a:t>si attiene a linee guida e buone pratiche accreditate dalla </a:t>
            </a:r>
            <a:r>
              <a:rPr lang="it-IT" sz="2800" i="1" dirty="0" err="1" smtClean="0">
                <a:solidFill>
                  <a:srgbClr val="FF0000"/>
                </a:solidFill>
                <a:effectLst>
                  <a:outerShdw blurRad="38100" dist="38100" dir="2700000" algn="tl">
                    <a:srgbClr val="000000">
                      <a:alpha val="43137"/>
                    </a:srgbClr>
                  </a:outerShdw>
                </a:effectLst>
              </a:rPr>
              <a:t>comunita'</a:t>
            </a:r>
            <a:r>
              <a:rPr lang="it-IT" sz="2800" i="1" dirty="0" smtClean="0">
                <a:solidFill>
                  <a:srgbClr val="FF0000"/>
                </a:solidFill>
                <a:effectLst>
                  <a:outerShdw blurRad="38100" dist="38100" dir="2700000" algn="tl">
                    <a:srgbClr val="000000">
                      <a:alpha val="43137"/>
                    </a:srgbClr>
                  </a:outerShdw>
                </a:effectLst>
              </a:rPr>
              <a:t> scientifica</a:t>
            </a:r>
            <a:r>
              <a:rPr lang="it-IT" sz="2800" i="1" dirty="0" smtClean="0"/>
              <a:t> </a:t>
            </a:r>
            <a:r>
              <a:rPr lang="it-IT" sz="2800" dirty="0" smtClean="0"/>
              <a:t>non risponde penalmente per colpa lieve. </a:t>
            </a:r>
            <a:endParaRPr lang="it-IT" sz="2800" dirty="0"/>
          </a:p>
        </p:txBody>
      </p:sp>
      <p:sp>
        <p:nvSpPr>
          <p:cNvPr id="4" name="Rettangolo 3"/>
          <p:cNvSpPr/>
          <p:nvPr/>
        </p:nvSpPr>
        <p:spPr>
          <a:xfrm>
            <a:off x="0" y="214290"/>
            <a:ext cx="9144000" cy="830997"/>
          </a:xfrm>
          <a:prstGeom prst="rect">
            <a:avLst/>
          </a:prstGeom>
        </p:spPr>
        <p:txBody>
          <a:bodyPr wrap="square">
            <a:spAutoFit/>
          </a:bodyPr>
          <a:lstStyle/>
          <a:p>
            <a:pPr algn="ctr"/>
            <a:r>
              <a:rPr lang="it-IT" sz="2400" b="1" dirty="0" smtClean="0"/>
              <a:t>Legge 8 novembre 2012, n. 189</a:t>
            </a:r>
          </a:p>
          <a:p>
            <a:pPr algn="ctr"/>
            <a:r>
              <a:rPr lang="it-IT" sz="2400" b="1" i="1" dirty="0" smtClean="0"/>
              <a:t>GU n. 263 del 10-11-2012 - Suppl. Ordinario n.201</a:t>
            </a:r>
            <a:endParaRPr lang="it-IT" sz="2400" dirty="0"/>
          </a:p>
        </p:txBody>
      </p:sp>
      <p:sp>
        <p:nvSpPr>
          <p:cNvPr id="5" name="Rettangolo 4"/>
          <p:cNvSpPr/>
          <p:nvPr/>
        </p:nvSpPr>
        <p:spPr>
          <a:xfrm>
            <a:off x="0" y="1142960"/>
            <a:ext cx="9144000" cy="369332"/>
          </a:xfrm>
          <a:prstGeom prst="rect">
            <a:avLst/>
          </a:prstGeom>
        </p:spPr>
        <p:txBody>
          <a:bodyPr wrap="square">
            <a:spAutoFit/>
          </a:bodyPr>
          <a:lstStyle/>
          <a:p>
            <a:pPr algn="ctr"/>
            <a:r>
              <a:rPr lang="it-IT" i="1" dirty="0" smtClean="0"/>
              <a:t>“c.d. legge </a:t>
            </a:r>
            <a:r>
              <a:rPr lang="it-IT" i="1" dirty="0" err="1" smtClean="0"/>
              <a:t>Balduzzi</a:t>
            </a:r>
            <a:r>
              <a:rPr lang="it-IT" i="1" dirty="0" smtClean="0"/>
              <a:t>”</a:t>
            </a:r>
            <a:endParaRPr lang="it-IT" i="1" dirty="0"/>
          </a:p>
        </p:txBody>
      </p:sp>
    </p:spTree>
    <p:extLst>
      <p:ext uri="{BB962C8B-B14F-4D97-AF65-F5344CB8AC3E}">
        <p14:creationId xmlns:p14="http://schemas.microsoft.com/office/powerpoint/2010/main" val="1289825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5720" y="1571612"/>
            <a:ext cx="8643998" cy="3970318"/>
          </a:xfrm>
          <a:prstGeom prst="rect">
            <a:avLst/>
          </a:prstGeom>
        </p:spPr>
        <p:txBody>
          <a:bodyPr wrap="square">
            <a:spAutoFit/>
          </a:bodyPr>
          <a:lstStyle/>
          <a:p>
            <a:pPr algn="just"/>
            <a:r>
              <a:rPr lang="it-IT" sz="2800" dirty="0" smtClean="0"/>
              <a:t>“l</a:t>
            </a:r>
            <a:r>
              <a:rPr lang="it-IT" sz="2800" i="1" dirty="0" smtClean="0"/>
              <a:t>’area della non punibilità è ingiustificatamente premiale per coloro che manifestano </a:t>
            </a:r>
            <a:r>
              <a:rPr lang="it-IT" sz="2800" i="1" u="sng" dirty="0" smtClean="0">
                <a:solidFill>
                  <a:srgbClr val="FF0000"/>
                </a:solidFill>
              </a:rPr>
              <a:t>acritica e rassicurante adesione</a:t>
            </a:r>
            <a:r>
              <a:rPr lang="it-IT" sz="2800" i="1" dirty="0" smtClean="0"/>
              <a:t> alle linee guida o alle buone prassi ed è altrettanto ingiustificatamente avvilente e penalizzante per chi se ne discosta con una pari dignità scientifica”. </a:t>
            </a:r>
          </a:p>
          <a:p>
            <a:pPr algn="just"/>
            <a:endParaRPr lang="it-IT" sz="2800" i="1" dirty="0" smtClean="0"/>
          </a:p>
          <a:p>
            <a:pPr algn="just"/>
            <a:r>
              <a:rPr lang="it-IT" sz="2800" dirty="0" smtClean="0"/>
              <a:t>In tal modo si “</a:t>
            </a:r>
            <a:r>
              <a:rPr lang="it-IT" sz="2800" i="1" u="sng" dirty="0" smtClean="0">
                <a:solidFill>
                  <a:srgbClr val="FF0000"/>
                </a:solidFill>
              </a:rPr>
              <a:t>blocca l’evoluzione del pensiero scientifico </a:t>
            </a:r>
            <a:r>
              <a:rPr lang="it-IT" sz="2800" i="1" dirty="0" smtClean="0"/>
              <a:t>e la sperimentazione clinica</a:t>
            </a:r>
            <a:r>
              <a:rPr lang="it-IT" sz="2800" dirty="0" smtClean="0"/>
              <a:t>”, violando, di fatto, gli articoli 3 e 33 della Costituzione.</a:t>
            </a:r>
          </a:p>
        </p:txBody>
      </p:sp>
      <p:sp>
        <p:nvSpPr>
          <p:cNvPr id="6" name="CasellaDiTesto 5"/>
          <p:cNvSpPr txBox="1"/>
          <p:nvPr/>
        </p:nvSpPr>
        <p:spPr>
          <a:xfrm>
            <a:off x="0" y="214290"/>
            <a:ext cx="9144000" cy="584775"/>
          </a:xfrm>
          <a:prstGeom prst="rect">
            <a:avLst/>
          </a:prstGeom>
          <a:noFill/>
        </p:spPr>
        <p:txBody>
          <a:bodyPr wrap="square" rtlCol="0">
            <a:spAutoFit/>
          </a:bodyPr>
          <a:lstStyle/>
          <a:p>
            <a:pPr algn="ctr"/>
            <a:r>
              <a:rPr lang="it-IT" sz="3200" b="1" dirty="0" smtClean="0"/>
              <a:t>NOTE</a:t>
            </a:r>
            <a:endParaRPr lang="it-IT" sz="32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1269</TotalTime>
  <Words>2142</Words>
  <Application>Microsoft Office PowerPoint</Application>
  <PresentationFormat>Presentazione su schermo (4:3)</PresentationFormat>
  <Paragraphs>267</Paragraphs>
  <Slides>41</Slides>
  <Notes>5</Notes>
  <HiddenSlides>0</HiddenSlides>
  <MMClips>0</MMClips>
  <ScaleCrop>false</ScaleCrop>
  <HeadingPairs>
    <vt:vector size="4" baseType="variant">
      <vt:variant>
        <vt:lpstr>Tema</vt:lpstr>
      </vt:variant>
      <vt:variant>
        <vt:i4>1</vt:i4>
      </vt:variant>
      <vt:variant>
        <vt:lpstr>Titoli diapositive</vt:lpstr>
      </vt:variant>
      <vt:variant>
        <vt:i4>41</vt:i4>
      </vt:variant>
    </vt:vector>
  </HeadingPairs>
  <TitlesOfParts>
    <vt:vector size="42"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NCI-Molecular Analysis for Therapy Choice  (NCI-MATCH or EAY131)</vt:lpstr>
      <vt:lpstr>NCI-MATCH Enrollment Status of Patients with Treatment Assignments to First Ten Arms</vt:lpstr>
      <vt:lpstr>NCI-MATCH Expanding to 24 Arms in Late May 2016</vt:lpstr>
      <vt:lpstr>Presentazione standard di PowerPoint</vt:lpstr>
      <vt:lpstr>NCI-MATCH Conclusions from the Interim Analysis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Clara</dc:creator>
  <cp:lastModifiedBy>Clara</cp:lastModifiedBy>
  <cp:revision>120</cp:revision>
  <dcterms:created xsi:type="dcterms:W3CDTF">2016-10-12T15:24:20Z</dcterms:created>
  <dcterms:modified xsi:type="dcterms:W3CDTF">2016-12-07T09:12:32Z</dcterms:modified>
</cp:coreProperties>
</file>