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3" r:id="rId1"/>
  </p:sldMasterIdLst>
  <p:notesMasterIdLst>
    <p:notesMasterId r:id="rId47"/>
  </p:notesMasterIdLst>
  <p:handoutMasterIdLst>
    <p:handoutMasterId r:id="rId48"/>
  </p:handoutMasterIdLst>
  <p:sldIdLst>
    <p:sldId id="257" r:id="rId2"/>
    <p:sldId id="511" r:id="rId3"/>
    <p:sldId id="512" r:id="rId4"/>
    <p:sldId id="513" r:id="rId5"/>
    <p:sldId id="514" r:id="rId6"/>
    <p:sldId id="542" r:id="rId7"/>
    <p:sldId id="515" r:id="rId8"/>
    <p:sldId id="543" r:id="rId9"/>
    <p:sldId id="516" r:id="rId10"/>
    <p:sldId id="544" r:id="rId11"/>
    <p:sldId id="517" r:id="rId12"/>
    <p:sldId id="518" r:id="rId13"/>
    <p:sldId id="519" r:id="rId14"/>
    <p:sldId id="520" r:id="rId15"/>
    <p:sldId id="521" r:id="rId16"/>
    <p:sldId id="522" r:id="rId17"/>
    <p:sldId id="523" r:id="rId18"/>
    <p:sldId id="524" r:id="rId19"/>
    <p:sldId id="525" r:id="rId20"/>
    <p:sldId id="526" r:id="rId21"/>
    <p:sldId id="527" r:id="rId22"/>
    <p:sldId id="528" r:id="rId23"/>
    <p:sldId id="546" r:id="rId24"/>
    <p:sldId id="547" r:id="rId25"/>
    <p:sldId id="548" r:id="rId26"/>
    <p:sldId id="549" r:id="rId27"/>
    <p:sldId id="555" r:id="rId28"/>
    <p:sldId id="550" r:id="rId29"/>
    <p:sldId id="552" r:id="rId30"/>
    <p:sldId id="553" r:id="rId31"/>
    <p:sldId id="529" r:id="rId32"/>
    <p:sldId id="530" r:id="rId33"/>
    <p:sldId id="533" r:id="rId34"/>
    <p:sldId id="532" r:id="rId35"/>
    <p:sldId id="534" r:id="rId36"/>
    <p:sldId id="531" r:id="rId37"/>
    <p:sldId id="535" r:id="rId38"/>
    <p:sldId id="536" r:id="rId39"/>
    <p:sldId id="537" r:id="rId40"/>
    <p:sldId id="540" r:id="rId41"/>
    <p:sldId id="538" r:id="rId42"/>
    <p:sldId id="539" r:id="rId43"/>
    <p:sldId id="541" r:id="rId44"/>
    <p:sldId id="554" r:id="rId45"/>
    <p:sldId id="545" r:id="rId4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9D51"/>
    <a:srgbClr val="FFEA90"/>
    <a:srgbClr val="FF9300"/>
    <a:srgbClr val="CE4C21"/>
    <a:srgbClr val="AE8846"/>
    <a:srgbClr val="56BCFE"/>
    <a:srgbClr val="FFFD78"/>
    <a:srgbClr val="D5C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/>
    <p:restoredTop sz="86323"/>
  </p:normalViewPr>
  <p:slideViewPr>
    <p:cSldViewPr>
      <p:cViewPr varScale="1">
        <p:scale>
          <a:sx n="79" d="100"/>
          <a:sy n="79" d="100"/>
        </p:scale>
        <p:origin x="200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59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2B5B0B4A-7029-BE4D-8757-2D809E39D3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9CE5AEDA-568C-4A45-A9A2-FD33BCFB08D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6676" name="Rectangle 4">
            <a:extLst>
              <a:ext uri="{FF2B5EF4-FFF2-40B4-BE49-F238E27FC236}">
                <a16:creationId xmlns:a16="http://schemas.microsoft.com/office/drawing/2014/main" id="{D4C33BD2-3109-BC49-B0D0-9EDC9DDE3FF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6677" name="Rectangle 5">
            <a:extLst>
              <a:ext uri="{FF2B5EF4-FFF2-40B4-BE49-F238E27FC236}">
                <a16:creationId xmlns:a16="http://schemas.microsoft.com/office/drawing/2014/main" id="{5C8CA802-73A3-F248-BFCD-CF62E0CCA4A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A5A31B98-0522-F446-A14A-FD584FDA15F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3D33183-4D1B-3646-B7C2-62002C8736D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B3767F8-D22D-A946-A53B-9C392A3BC61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CDDC31F2-8A92-DE44-8C2B-2746B25A0A5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0E0C4D7-B7AA-A641-B800-F1E834CF2B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49B4F05E-A377-1240-A07B-748072B344D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21FB494-ED66-D843-95D8-BA6962D9B7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CF750EBA-1D7E-4546-93EC-C54769FA3E1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10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00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11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63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12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84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13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96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14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86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15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07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16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15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17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40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18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84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19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84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2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040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20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043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21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65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22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504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23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28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24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101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25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258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26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843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27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642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28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03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29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141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3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907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30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809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31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934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32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0309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33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7729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34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831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35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854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36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987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37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6702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38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1339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39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31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4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1957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40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904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41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903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42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61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43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375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44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7492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45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55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5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92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6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80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7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27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8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405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8EB2AA5-76CD-3749-B9AF-5C8BE41D0D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/>
            <a:fld id="{FE7790B9-810D-AA4C-8015-721C7C5313FE}" type="slidenum">
              <a:rPr lang="it-IT" altLang="it-IT" sz="1200">
                <a:latin typeface="Times New Roman" panose="02020603050405020304" pitchFamily="18" charset="0"/>
              </a:rPr>
              <a:pPr eaLnBrk="1" hangingPunct="1"/>
              <a:t>9</a:t>
            </a:fld>
            <a:endParaRPr lang="it-IT" altLang="it-IT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01C1FD8C-554C-3340-B88A-2442B13F9F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6925"/>
            <a:ext cx="4273550" cy="3205163"/>
          </a:xfrm>
          <a:solidFill>
            <a:srgbClr val="FFFFFF"/>
          </a:solidFill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7D9F7F1D-BF91-E348-BA8F-ABD949C26F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6575"/>
            <a:ext cx="5029200" cy="38496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23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6B381-4C3E-FA47-8991-FEB98BE29E30}" type="slidenum">
              <a:rPr lang="it-IT" altLang="it-IT" smtClean="0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856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2D73-7C43-8A48-A5D4-3EA94E43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01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2D73-7C43-8A48-A5D4-3EA94E43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114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2D73-7C43-8A48-A5D4-3EA94E436553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4461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2D73-7C43-8A48-A5D4-3EA94E43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170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2D73-7C43-8A48-A5D4-3EA94E43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918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2D73-7C43-8A48-A5D4-3EA94E43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0785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2D73-7C43-8A48-A5D4-3EA94E43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889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2D73-7C43-8A48-A5D4-3EA94E43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2D73-7C43-8A48-A5D4-3EA94E43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09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2D73-7C43-8A48-A5D4-3EA94E43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383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2D73-7C43-8A48-A5D4-3EA94E43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50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2D73-7C43-8A48-A5D4-3EA94E43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321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2D73-7C43-8A48-A5D4-3EA94E43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85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2D73-7C43-8A48-A5D4-3EA94E43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1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2D73-7C43-8A48-A5D4-3EA94E43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52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32D73-7C43-8A48-A5D4-3EA94E43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07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A9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7032D73-7C43-8A48-A5D4-3EA94E4365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06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55" r:id="rId12"/>
    <p:sldLayoutId id="2147484256" r:id="rId13"/>
    <p:sldLayoutId id="2147484257" r:id="rId14"/>
    <p:sldLayoutId id="2147484258" r:id="rId15"/>
    <p:sldLayoutId id="2147484259" r:id="rId16"/>
    <p:sldLayoutId id="214748426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rgbClr val="FFEA90">
                <a:lumMod val="62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14313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E94A4EE-ABC9-904F-B8E0-4E753CDA683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72" y="764704"/>
            <a:ext cx="5763605" cy="1264741"/>
          </a:xfrm>
          <a:prstGeom prst="rect">
            <a:avLst/>
          </a:prstGeom>
        </p:spPr>
      </p:pic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8891440E-F7A8-B64A-ABC1-47005CF834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3" y="2631400"/>
            <a:ext cx="4149252" cy="3645024"/>
          </a:xfrm>
          <a:prstGeom prst="rect">
            <a:avLst/>
          </a:prstGeom>
        </p:spPr>
      </p:pic>
      <p:pic>
        <p:nvPicPr>
          <p:cNvPr id="7" name="Immagine 6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232D044E-BD9B-B14D-BB07-AFBAD56E49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3"/>
          <a:stretch/>
        </p:blipFill>
        <p:spPr>
          <a:xfrm>
            <a:off x="5148064" y="2598862"/>
            <a:ext cx="3600400" cy="38497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61A11974-D937-2044-9AF0-58CDA94F8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16632"/>
            <a:ext cx="71335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LNS+                       SVUOTAMENTO LINFONODALE</a:t>
            </a: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90B3418D-FADC-7B47-A019-049F86472AFE}"/>
              </a:ext>
            </a:extLst>
          </p:cNvPr>
          <p:cNvSpPr/>
          <p:nvPr/>
        </p:nvSpPr>
        <p:spPr>
          <a:xfrm>
            <a:off x="2314650" y="203448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7F79479-D1DD-6646-97F4-DD0FACEF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80" y="600557"/>
            <a:ext cx="4834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 COSA DICONO LE LINEE GUIDA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94BAD778-870C-F143-8EDC-DF702819B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900" y="594450"/>
            <a:ext cx="1988428" cy="50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NCCN 2019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A9B3EEB2-1D5F-8949-AD8F-5CC90298A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301208"/>
            <a:ext cx="909735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U: Per i pz. con LNS+ due studi prospettici randomizzati di fase III </a:t>
            </a:r>
            <a:r>
              <a:rPr lang="it-IT" sz="2000" b="1" dirty="0">
                <a:solidFill>
                  <a:srgbClr val="C00000"/>
                </a:solidFill>
              </a:rPr>
              <a:t>NON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 hanno dimostrato miglioramento in termini di </a:t>
            </a:r>
            <a:r>
              <a:rPr lang="it-IT" sz="2000" b="1" u="sng" dirty="0">
                <a:solidFill>
                  <a:schemeClr val="accent1">
                    <a:lumMod val="50000"/>
                  </a:schemeClr>
                </a:solidFill>
              </a:rPr>
              <a:t>Sopravvivenza Totale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it-IT" sz="2000" b="1" u="sng" dirty="0">
                <a:solidFill>
                  <a:schemeClr val="accent1">
                    <a:lumMod val="50000"/>
                  </a:schemeClr>
                </a:solidFill>
              </a:rPr>
              <a:t>Melanoma specifica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 per i pz. sottoposti a svuotamento radicale, rispetto a sorveglianza ecografica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(ma indicano un miglior controllo loco regionale di malattia)</a:t>
            </a:r>
            <a:endParaRPr lang="it-IT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AECE5876-7321-B644-A167-574D7E1C2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80" y="1294254"/>
            <a:ext cx="5460524" cy="2078978"/>
          </a:xfrm>
          <a:prstGeom prst="rect">
            <a:avLst/>
          </a:prstGeom>
        </p:spPr>
      </p:pic>
      <p:pic>
        <p:nvPicPr>
          <p:cNvPr id="7" name="Immagine 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037FFA66-5223-5C4E-B31E-58C4003586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0" y="3284984"/>
            <a:ext cx="5549900" cy="2019300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D50D2507-3C7D-A74A-B209-BBF536834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80" y="981218"/>
            <a:ext cx="71335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NATIONAL COMPREHENSIVE CANCER NETWORK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B8FF5DF1-F021-2243-917B-45700ED3EBE0}"/>
              </a:ext>
            </a:extLst>
          </p:cNvPr>
          <p:cNvSpPr/>
          <p:nvPr/>
        </p:nvSpPr>
        <p:spPr>
          <a:xfrm>
            <a:off x="5555406" y="4439099"/>
            <a:ext cx="1824906" cy="650059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3473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61A11974-D937-2044-9AF0-58CDA94F8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475298"/>
            <a:ext cx="71335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LNS+                       SVUOTAMENTO LINFONODALE</a:t>
            </a: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90B3418D-FADC-7B47-A019-049F86472AFE}"/>
              </a:ext>
            </a:extLst>
          </p:cNvPr>
          <p:cNvSpPr/>
          <p:nvPr/>
        </p:nvSpPr>
        <p:spPr>
          <a:xfrm>
            <a:off x="2314650" y="1562114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7F79479-D1DD-6646-97F4-DD0FACEF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80" y="1959223"/>
            <a:ext cx="4436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 COSA DICONO GLI STUDI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C661F6C-1C7D-D44F-8B6C-182FE92080F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69" y="228600"/>
            <a:ext cx="3600400" cy="790056"/>
          </a:xfrm>
          <a:prstGeom prst="rect">
            <a:avLst/>
          </a:prstGeom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2256A11B-A19A-444F-B732-B278AB6DA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2596023"/>
            <a:ext cx="44367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LEITER 2016</a:t>
            </a:r>
          </a:p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FARIES 2017</a:t>
            </a:r>
          </a:p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DELGADO 2017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D69CD623-F3F2-EC4D-9415-68E6D4207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80" y="4437112"/>
            <a:ext cx="4436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 PROSPETTIVE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DAEF7BA5-D909-D840-9603-A23F63A4C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5073912"/>
            <a:ext cx="44367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ROSSI 2017</a:t>
            </a:r>
          </a:p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SINNAMON 2018</a:t>
            </a:r>
          </a:p>
        </p:txBody>
      </p:sp>
    </p:spTree>
    <p:extLst>
      <p:ext uri="{BB962C8B-B14F-4D97-AF65-F5344CB8AC3E}">
        <p14:creationId xmlns:p14="http://schemas.microsoft.com/office/powerpoint/2010/main" val="1620245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61A11974-D937-2044-9AF0-58CDA94F8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948" y="254716"/>
            <a:ext cx="71335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LNS+                       SVUOTAMENTO LINFONODALE</a:t>
            </a: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90B3418D-FADC-7B47-A019-049F86472AFE}"/>
              </a:ext>
            </a:extLst>
          </p:cNvPr>
          <p:cNvSpPr/>
          <p:nvPr/>
        </p:nvSpPr>
        <p:spPr>
          <a:xfrm>
            <a:off x="2352354" y="346935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7F79479-D1DD-6646-97F4-DD0FACEF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444" y="738641"/>
            <a:ext cx="63998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 COSA DICONO GLI STUDI   </a:t>
            </a: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LEITER 2016</a:t>
            </a:r>
          </a:p>
          <a:p>
            <a:pPr>
              <a:spcBef>
                <a:spcPct val="50000"/>
              </a:spcBef>
              <a:defRPr/>
            </a:pPr>
            <a:endParaRPr lang="it-IT" b="1" dirty="0">
              <a:solidFill>
                <a:srgbClr val="CE4C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</p:txBody>
      </p:sp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AFB8B71-9DFD-BA4B-AEC4-120D531F1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" y="1484784"/>
            <a:ext cx="9097355" cy="252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63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D69CD623-F3F2-EC4D-9415-68E6D4207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690408"/>
            <a:ext cx="83529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 Non ci sono benefici in termini di </a:t>
            </a:r>
            <a:r>
              <a:rPr lang="it-IT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sopravvivenza libera da metastasi a distanza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, </a:t>
            </a:r>
            <a:r>
              <a:rPr lang="it-IT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sopravvivenza globale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, </a:t>
            </a:r>
            <a:r>
              <a:rPr lang="it-IT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sopravvivenza libera da recidiva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tra i gruppi dello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svuotamento linfonodale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e quello della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sorveglianza ecografica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(ogni 4 mesi per 2 anni)</a:t>
            </a:r>
          </a:p>
        </p:txBody>
      </p:sp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AFB8B71-9DFD-BA4B-AEC4-120D531F1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22" y="123826"/>
            <a:ext cx="5220072" cy="1446449"/>
          </a:xfrm>
          <a:prstGeom prst="rect">
            <a:avLst/>
          </a:prstGeom>
        </p:spPr>
      </p:pic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id="{A995D114-E81C-AF40-9887-63D3AF0882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33" y="1651371"/>
            <a:ext cx="3516114" cy="1936521"/>
          </a:xfrm>
          <a:prstGeom prst="rect">
            <a:avLst/>
          </a:prstGeom>
        </p:spPr>
      </p:pic>
      <p:pic>
        <p:nvPicPr>
          <p:cNvPr id="11" name="Immagine 10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DA19AC33-5024-4C46-998F-C5CD5F85BA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248" y="2619631"/>
            <a:ext cx="3516114" cy="1989680"/>
          </a:xfrm>
          <a:prstGeom prst="rect">
            <a:avLst/>
          </a:prstGeom>
        </p:spPr>
      </p:pic>
      <p:pic>
        <p:nvPicPr>
          <p:cNvPr id="12" name="Immagine 11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BC0338C0-2190-F54B-8C30-FEE8BD66B6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83" y="1800864"/>
            <a:ext cx="3175798" cy="179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3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D69CD623-F3F2-EC4D-9415-68E6D4207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4658360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 Nessuna differenza in termini di </a:t>
            </a:r>
            <a:r>
              <a:rPr lang="it-IT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sopravvivenza libera da metastasi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nei gruppi con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micro o </a:t>
            </a:r>
            <a:r>
              <a:rPr lang="it-IT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macropositività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linfonodale</a:t>
            </a:r>
          </a:p>
        </p:txBody>
      </p:sp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AFB8B71-9DFD-BA4B-AEC4-120D531F1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22" y="123826"/>
            <a:ext cx="5220072" cy="1446449"/>
          </a:xfrm>
          <a:prstGeom prst="rect">
            <a:avLst/>
          </a:prstGeom>
        </p:spPr>
      </p:pic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0D370EC0-086D-524E-84B4-648AD5991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648"/>
            <a:ext cx="4745692" cy="2839472"/>
          </a:xfrm>
          <a:prstGeom prst="rect">
            <a:avLst/>
          </a:prstGeom>
        </p:spPr>
      </p:pic>
      <p:pic>
        <p:nvPicPr>
          <p:cNvPr id="7" name="Immagine 6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46AB5541-4C68-E04E-8BEC-EAE87C4F9B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693" y="1669647"/>
            <a:ext cx="4398307" cy="2839472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E7B8E861-E0E4-F14C-923B-ED6ADB2F2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543" y="1700379"/>
            <a:ext cx="4436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 meno di 1 mm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8EBC359-F636-1A4B-A2B4-192AB9AB5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128" y="1546490"/>
            <a:ext cx="4436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 più di 1 mm</a:t>
            </a:r>
          </a:p>
        </p:txBody>
      </p:sp>
    </p:spTree>
    <p:extLst>
      <p:ext uri="{BB962C8B-B14F-4D97-AF65-F5344CB8AC3E}">
        <p14:creationId xmlns:p14="http://schemas.microsoft.com/office/powerpoint/2010/main" val="951985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D69CD623-F3F2-EC4D-9415-68E6D4207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325015"/>
            <a:ext cx="84969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 Risulta invece un leggero miglioramento del controllo locoregionale della malattia (in termini di sviluppo di metastasi linfonodali) in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20 casi (8%) contro 34 casi (15%)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tra i due gruppi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</p:txBody>
      </p:sp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AFB8B71-9DFD-BA4B-AEC4-120D531F1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22" y="123826"/>
            <a:ext cx="5220072" cy="1446449"/>
          </a:xfrm>
          <a:prstGeom prst="rect">
            <a:avLst/>
          </a:prstGeom>
        </p:spPr>
      </p:pic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D0CE8FF-EA3A-5349-9231-57EC7AC5DD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628800"/>
            <a:ext cx="6070600" cy="36830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546D95E-D1E9-5F44-A8D6-7802020DBC3D}"/>
              </a:ext>
            </a:extLst>
          </p:cNvPr>
          <p:cNvSpPr/>
          <p:nvPr/>
        </p:nvSpPr>
        <p:spPr>
          <a:xfrm>
            <a:off x="1680716" y="2852936"/>
            <a:ext cx="4979516" cy="432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321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61A11974-D937-2044-9AF0-58CDA94F8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948" y="254716"/>
            <a:ext cx="71335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LNS+                       SVUOTAMENTO LINFONODALE</a:t>
            </a: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90B3418D-FADC-7B47-A019-049F86472AFE}"/>
              </a:ext>
            </a:extLst>
          </p:cNvPr>
          <p:cNvSpPr/>
          <p:nvPr/>
        </p:nvSpPr>
        <p:spPr>
          <a:xfrm>
            <a:off x="2352354" y="346935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7F79479-D1DD-6646-97F4-DD0FACEF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12" y="738641"/>
            <a:ext cx="6471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 COSA DICONO GLI STUDI      </a:t>
            </a: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FARIES 2017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0A5DC3E-8C76-044C-9F77-DC19AF468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412" y="1628800"/>
            <a:ext cx="7133530" cy="385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70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D69CD623-F3F2-EC4D-9415-68E6D4207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4690408"/>
            <a:ext cx="77768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 Non ci sono benefici in termini di </a:t>
            </a:r>
            <a:r>
              <a:rPr lang="it-IT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sopravvivenza melanoma-specifica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tra i gruppi dello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svuotamento linfonodale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e quello della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sorveglianza ecografica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(ogni 4 mesi per 2 anni) sia con la 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positivita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del LNS anatomopatologica che con la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PCR polimerasi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F6A92A0-19C8-9D42-A2C2-6DE457D28E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54" y="2089274"/>
            <a:ext cx="3473330" cy="244296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44FEC33-33DE-F64C-8E9E-8D4C8097D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1" y="2089897"/>
            <a:ext cx="3481639" cy="244296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D341A33-87F6-C749-9BE7-CBBB9B3D8E2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6593"/>
          <a:stretch/>
        </p:blipFill>
        <p:spPr>
          <a:xfrm>
            <a:off x="1750739" y="0"/>
            <a:ext cx="5642521" cy="193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13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D69CD623-F3F2-EC4D-9415-68E6D4207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690408"/>
            <a:ext cx="8352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A:   La sopravvivenza libera da malattia 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e’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leggermente più alta nel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gruppo di dissezione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rispetto al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gruppo di osservazione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(68 ± 1,7% e 63 ± 1,7%, rispettivamente, 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P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= 0,02)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D341A33-87F6-C749-9BE7-CBBB9B3D8E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593"/>
          <a:stretch/>
        </p:blipFill>
        <p:spPr>
          <a:xfrm>
            <a:off x="1750739" y="0"/>
            <a:ext cx="5642521" cy="1932351"/>
          </a:xfrm>
          <a:prstGeom prst="rect">
            <a:avLst/>
          </a:prstGeom>
        </p:spPr>
      </p:pic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9A1203B0-578E-6A44-9527-49D01C499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89" y="1300163"/>
            <a:ext cx="5642522" cy="2811185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4F63812F-F41E-A647-8E53-C7E6E7835966}"/>
              </a:ext>
            </a:extLst>
          </p:cNvPr>
          <p:cNvSpPr/>
          <p:nvPr/>
        </p:nvSpPr>
        <p:spPr>
          <a:xfrm>
            <a:off x="4067944" y="2237019"/>
            <a:ext cx="432048" cy="3998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379149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D69CD623-F3F2-EC4D-9415-68E6D4207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4690408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B:   Sensibile riduzione del tasso di recidiva linfonodale dopo dissezione linfonodale (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P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&lt;0.001).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D341A33-87F6-C749-9BE7-CBBB9B3D8E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593"/>
          <a:stretch/>
        </p:blipFill>
        <p:spPr>
          <a:xfrm>
            <a:off x="1750739" y="0"/>
            <a:ext cx="5642521" cy="1932351"/>
          </a:xfrm>
          <a:prstGeom prst="rect">
            <a:avLst/>
          </a:prstGeom>
        </p:spPr>
      </p:pic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9A1203B0-578E-6A44-9527-49D01C499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89" y="1300163"/>
            <a:ext cx="5642522" cy="2811185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4F63812F-F41E-A647-8E53-C7E6E7835966}"/>
              </a:ext>
            </a:extLst>
          </p:cNvPr>
          <p:cNvSpPr/>
          <p:nvPr/>
        </p:nvSpPr>
        <p:spPr>
          <a:xfrm>
            <a:off x="4067944" y="2237019"/>
            <a:ext cx="432048" cy="3998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90EEBE8D-1183-3C4A-8ECD-8AA5BF25D803}"/>
              </a:ext>
            </a:extLst>
          </p:cNvPr>
          <p:cNvSpPr/>
          <p:nvPr/>
        </p:nvSpPr>
        <p:spPr>
          <a:xfrm>
            <a:off x="6754715" y="1849142"/>
            <a:ext cx="432048" cy="3998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8299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14313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E94A4EE-ABC9-904F-B8E0-4E753CDA683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69" y="228600"/>
            <a:ext cx="3600400" cy="790056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61A11974-D937-2044-9AF0-58CDA94F8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9" y="2492896"/>
            <a:ext cx="84931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</a:t>
            </a:r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VALUTAZIONE SCIENTIFICA CRITICA  </a:t>
            </a: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DELL’ATTEGGIAMENTO CORRENTE</a:t>
            </a:r>
          </a:p>
          <a:p>
            <a:pPr>
              <a:spcBef>
                <a:spcPct val="50000"/>
              </a:spcBef>
              <a:defRPr/>
            </a:pPr>
            <a:endParaRPr lang="it-IT" sz="20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LNS+                       SVUOTAMENTO LINFONODALE DI COMPLETAMENTO</a:t>
            </a: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90B3418D-FADC-7B47-A019-049F86472AFE}"/>
              </a:ext>
            </a:extLst>
          </p:cNvPr>
          <p:cNvSpPr/>
          <p:nvPr/>
        </p:nvSpPr>
        <p:spPr>
          <a:xfrm>
            <a:off x="1403648" y="3455665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60E77527-F36D-2648-ACF3-55F6BD773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669" y="1484784"/>
            <a:ext cx="74266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0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</a:t>
            </a:r>
            <a:r>
              <a:rPr lang="it-IT" sz="2000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-128"/>
              </a:rPr>
              <a:t>QUALE E’ IL RUOLO DELLA CHIRURGIA NEL MELANOMA AL III STADIO ?</a:t>
            </a:r>
            <a:endParaRPr lang="it-IT" sz="20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A4B4FEE-8CD9-AC48-9B81-7A42FDE3F96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80" y="4116561"/>
            <a:ext cx="4246860" cy="2575019"/>
          </a:xfrm>
          <a:prstGeom prst="rect">
            <a:avLst/>
          </a:prstGeom>
        </p:spPr>
      </p:pic>
      <p:pic>
        <p:nvPicPr>
          <p:cNvPr id="11" name="Picture 26" descr="metastasis">
            <a:extLst>
              <a:ext uri="{FF2B5EF4-FFF2-40B4-BE49-F238E27FC236}">
                <a16:creationId xmlns:a16="http://schemas.microsoft.com/office/drawing/2014/main" id="{AFB1F543-0A8B-7445-8C87-C039169EA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3" b="11911"/>
          <a:stretch>
            <a:fillRect/>
          </a:stretch>
        </p:blipFill>
        <p:spPr bwMode="auto">
          <a:xfrm>
            <a:off x="226160" y="4119974"/>
            <a:ext cx="4163778" cy="250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733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D69CD623-F3F2-EC4D-9415-68E6D4207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4557" y="3356992"/>
            <a:ext cx="7551899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C:   nessuna differenza significativa tra i gruppi nella sopravvivenza libera da metastasi  (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P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=0.27 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P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=0,66).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Conclusioni 1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La dissezione linfonodale di completamento permette una migliore 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stadiazione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e un miglior controllo loco-regionale della malattia.</a:t>
            </a:r>
          </a:p>
          <a:p>
            <a:pPr algn="ctr">
              <a:spcBef>
                <a:spcPct val="50000"/>
              </a:spcBef>
              <a:defRPr/>
            </a:pPr>
            <a:endParaRPr lang="it-IT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D341A33-87F6-C749-9BE7-CBBB9B3D8E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593"/>
          <a:stretch/>
        </p:blipFill>
        <p:spPr>
          <a:xfrm>
            <a:off x="1750739" y="0"/>
            <a:ext cx="5642521" cy="1932351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4F63812F-F41E-A647-8E53-C7E6E7835966}"/>
              </a:ext>
            </a:extLst>
          </p:cNvPr>
          <p:cNvSpPr/>
          <p:nvPr/>
        </p:nvSpPr>
        <p:spPr>
          <a:xfrm>
            <a:off x="8216543" y="1532458"/>
            <a:ext cx="432048" cy="3998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311B7BF5-F6C3-924A-97E5-9FF68B6DC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099" y="116632"/>
            <a:ext cx="34798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5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D69CD623-F3F2-EC4D-9415-68E6D4207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5" y="3040499"/>
            <a:ext cx="8629811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Conclusioni 2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Viene introdotto il concetto di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carico tumorale sentinella.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Valoro prognostico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indipendente del coinvolgimento dei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linfonodi non sentinella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La dissezione linfonodale a completamento immediato riduce il tasso di recidiva linfonodale regionale di quasi il 70%, portando una piccola ma significativa diminuzione del rischio complessivo di recidiva.</a:t>
            </a:r>
          </a:p>
          <a:p>
            <a:pPr algn="ctr">
              <a:spcBef>
                <a:spcPct val="50000"/>
              </a:spcBef>
              <a:defRPr/>
            </a:pP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  <a:p>
            <a:pPr algn="ctr">
              <a:spcBef>
                <a:spcPct val="50000"/>
              </a:spcBef>
              <a:defRPr/>
            </a:pPr>
            <a:endParaRPr lang="it-IT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D341A33-87F6-C749-9BE7-CBBB9B3D8E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593"/>
          <a:stretch/>
        </p:blipFill>
        <p:spPr>
          <a:xfrm>
            <a:off x="1750739" y="0"/>
            <a:ext cx="5642521" cy="1932351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4F63812F-F41E-A647-8E53-C7E6E7835966}"/>
              </a:ext>
            </a:extLst>
          </p:cNvPr>
          <p:cNvSpPr/>
          <p:nvPr/>
        </p:nvSpPr>
        <p:spPr>
          <a:xfrm>
            <a:off x="8216543" y="1532458"/>
            <a:ext cx="432048" cy="3998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F76F905-99F1-7B4F-B667-D8A309D4A9FE}"/>
              </a:ext>
            </a:extLst>
          </p:cNvPr>
          <p:cNvSpPr/>
          <p:nvPr/>
        </p:nvSpPr>
        <p:spPr>
          <a:xfrm>
            <a:off x="46645" y="5085184"/>
            <a:ext cx="8773827" cy="1512168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8F22E28-8E8D-2643-9587-017360AB84C9}"/>
              </a:ext>
            </a:extLst>
          </p:cNvPr>
          <p:cNvSpPr/>
          <p:nvPr/>
        </p:nvSpPr>
        <p:spPr>
          <a:xfrm flipV="1">
            <a:off x="2627784" y="4229278"/>
            <a:ext cx="1728192" cy="351849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26" descr="metastasis">
            <a:extLst>
              <a:ext uri="{FF2B5EF4-FFF2-40B4-BE49-F238E27FC236}">
                <a16:creationId xmlns:a16="http://schemas.microsoft.com/office/drawing/2014/main" id="{FE975AB4-6674-0547-A6F8-6D2FFE55C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3" b="11911"/>
          <a:stretch>
            <a:fillRect/>
          </a:stretch>
        </p:blipFill>
        <p:spPr bwMode="auto">
          <a:xfrm>
            <a:off x="5832052" y="2065454"/>
            <a:ext cx="2729521" cy="149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92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D69CD623-F3F2-EC4D-9415-68E6D4207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5" y="2164646"/>
            <a:ext cx="862981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Conclusioni 3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La mancanza di un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beneficio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di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sopravvivenza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con la dissezione linfonodale di completamento suggerisce che qualsiasi aumento della sopravvivenza dopo chirurgia si verifica tra pazienti con malattia limitata al linfonodo sentinella (Biopsia del LNS). 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I pazienti con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metastasi nei linfonodi non-sentinella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possono ancora essere sottoposti a trattamento di salvataggio con completamento della dissezione linfonodale, ma la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tempistica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di tali interventi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non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sembra essere critica.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D341A33-87F6-C749-9BE7-CBBB9B3D8E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593"/>
          <a:stretch/>
        </p:blipFill>
        <p:spPr>
          <a:xfrm>
            <a:off x="1750739" y="0"/>
            <a:ext cx="5642521" cy="1932351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4F63812F-F41E-A647-8E53-C7E6E7835966}"/>
              </a:ext>
            </a:extLst>
          </p:cNvPr>
          <p:cNvSpPr/>
          <p:nvPr/>
        </p:nvSpPr>
        <p:spPr>
          <a:xfrm>
            <a:off x="8216543" y="1532458"/>
            <a:ext cx="432048" cy="39989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1685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61A11974-D937-2044-9AF0-58CDA94F8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948" y="254716"/>
            <a:ext cx="71335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LNS+                       SVUOTAMENTO LINFONODALE</a:t>
            </a: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90B3418D-FADC-7B47-A019-049F86472AFE}"/>
              </a:ext>
            </a:extLst>
          </p:cNvPr>
          <p:cNvSpPr/>
          <p:nvPr/>
        </p:nvSpPr>
        <p:spPr>
          <a:xfrm>
            <a:off x="2352354" y="346935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7F79479-D1DD-6646-97F4-DD0FACEF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412" y="738641"/>
            <a:ext cx="68319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 COSA DICONO GLI STUDI      </a:t>
            </a: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DELGADO 2017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558F0AB-49D9-594A-B40E-F99348F33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7005"/>
            <a:ext cx="9144000" cy="316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86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123826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558F0AB-49D9-594A-B40E-F99348F33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16" y="126857"/>
            <a:ext cx="6948264" cy="2401305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44426F0E-F504-9D41-8FF3-142A7F73B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476672"/>
            <a:ext cx="16473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REVIEW</a:t>
            </a:r>
            <a:endParaRPr lang="it-IT" b="1" dirty="0">
              <a:solidFill>
                <a:srgbClr val="C99D5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algn="ctr">
              <a:spcBef>
                <a:spcPct val="50000"/>
              </a:spcBef>
              <a:defRPr/>
            </a:pPr>
            <a:endParaRPr lang="it-IT" b="1" dirty="0">
              <a:solidFill>
                <a:srgbClr val="CE4C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6E269FDE-89A4-144B-8508-50300939F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935" y="2492896"/>
            <a:ext cx="608526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1.354 PZ. COMPRESI IN 4 STUDI 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(COMPRESI I DUE STUDI PREC. CITATI)</a:t>
            </a:r>
          </a:p>
          <a:p>
            <a:pPr algn="ctr">
              <a:spcBef>
                <a:spcPct val="50000"/>
              </a:spcBef>
              <a:defRPr/>
            </a:pPr>
            <a:endParaRPr lang="it-IT" b="1" dirty="0">
              <a:solidFill>
                <a:srgbClr val="CE4C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VALUTAZIONE DELLA 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SOPRAVVIVENZA MELANOMA SPECIFICA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DOPO</a:t>
            </a: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CHIRURGIA DI COMPLETAMENTO 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VS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SOLO OSSERVAZIONE</a:t>
            </a:r>
          </a:p>
          <a:p>
            <a:pPr algn="ctr">
              <a:spcBef>
                <a:spcPct val="50000"/>
              </a:spcBef>
              <a:defRPr/>
            </a:pPr>
            <a:endParaRPr lang="it-IT" b="1" dirty="0">
              <a:solidFill>
                <a:srgbClr val="C99D5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algn="ctr">
              <a:spcBef>
                <a:spcPct val="50000"/>
              </a:spcBef>
              <a:defRPr/>
            </a:pPr>
            <a:endParaRPr lang="it-IT" b="1" dirty="0">
              <a:solidFill>
                <a:srgbClr val="CE4C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8845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123826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558F0AB-49D9-594A-B40E-F99348F33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16" y="126857"/>
            <a:ext cx="6948264" cy="2401305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44426F0E-F504-9D41-8FF3-142A7F73B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476672"/>
            <a:ext cx="16473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REVIEW</a:t>
            </a:r>
            <a:endParaRPr lang="it-IT" b="1" dirty="0">
              <a:solidFill>
                <a:srgbClr val="C99D5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algn="ctr">
              <a:spcBef>
                <a:spcPct val="50000"/>
              </a:spcBef>
              <a:defRPr/>
            </a:pPr>
            <a:endParaRPr lang="it-IT" b="1" dirty="0">
              <a:solidFill>
                <a:srgbClr val="CE4C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</p:txBody>
      </p:sp>
      <p:pic>
        <p:nvPicPr>
          <p:cNvPr id="7" name="Immagine 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DCAB0EB-946D-3549-AFF9-B9560A18AB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16" y="2636912"/>
            <a:ext cx="6948264" cy="356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92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123826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558F0AB-49D9-594A-B40E-F99348F33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16" y="126857"/>
            <a:ext cx="6948264" cy="2401305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44426F0E-F504-9D41-8FF3-142A7F73B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476672"/>
            <a:ext cx="16473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REVIEW</a:t>
            </a:r>
            <a:endParaRPr lang="it-IT" b="1" dirty="0">
              <a:solidFill>
                <a:srgbClr val="C99D5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algn="ctr">
              <a:spcBef>
                <a:spcPct val="50000"/>
              </a:spcBef>
              <a:defRPr/>
            </a:pPr>
            <a:endParaRPr lang="it-IT" b="1" dirty="0">
              <a:solidFill>
                <a:srgbClr val="CE4C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6E269FDE-89A4-144B-8508-50300939F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935" y="2736502"/>
            <a:ext cx="608526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CONCLUSIONI 1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Nessun beneficio di sopravvivenza </a:t>
            </a: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aggiuntivo nello</a:t>
            </a: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svuotamento </a:t>
            </a: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rispetto a</a:t>
            </a: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</a:t>
            </a:r>
            <a:r>
              <a:rPr lang="it-IT" b="1" dirty="0" err="1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Oss</a:t>
            </a: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/ svuotamento ritardato (negli studi più recenti)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vs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Miglioramento della sopravvivenza (negli studi meno recenti) con la chirurgia precoce rispetto alla tardiva</a:t>
            </a:r>
            <a:endParaRPr lang="it-IT" b="1" u="sng" dirty="0">
              <a:solidFill>
                <a:srgbClr val="C99D5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  <a:p>
            <a:pPr algn="ctr">
              <a:spcBef>
                <a:spcPct val="50000"/>
              </a:spcBef>
              <a:defRPr/>
            </a:pPr>
            <a:endParaRPr lang="it-IT" b="1" dirty="0">
              <a:solidFill>
                <a:srgbClr val="CE4C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8300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123826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558F0AB-49D9-594A-B40E-F99348F33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16" y="126857"/>
            <a:ext cx="6948264" cy="2401305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44426F0E-F504-9D41-8FF3-142A7F73B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476672"/>
            <a:ext cx="16473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REVIEW</a:t>
            </a:r>
            <a:endParaRPr lang="it-IT" b="1" dirty="0">
              <a:solidFill>
                <a:srgbClr val="C99D5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algn="ctr">
              <a:spcBef>
                <a:spcPct val="50000"/>
              </a:spcBef>
              <a:defRPr/>
            </a:pPr>
            <a:endParaRPr lang="it-IT" b="1" dirty="0">
              <a:solidFill>
                <a:srgbClr val="CE4C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6E269FDE-89A4-144B-8508-50300939F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731" y="2767568"/>
            <a:ext cx="667462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CONCLUSIONI 2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Però le tempistiche non sono paragonabili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u="sng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6 settimane contro 6-8 mesi (studi meno recenti)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u="sng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4-5 mesi contro 6-8 (studi più </a:t>
            </a:r>
            <a:r>
              <a:rPr lang="it-IT" b="1" u="sng" dirty="0" err="1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rcenti</a:t>
            </a:r>
            <a:r>
              <a:rPr lang="it-IT" b="1" u="sng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)</a:t>
            </a:r>
            <a:endParaRPr lang="it-IT" b="1" u="sng" dirty="0">
              <a:solidFill>
                <a:srgbClr val="C99D5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  <a:p>
            <a:pPr algn="ctr">
              <a:spcBef>
                <a:spcPct val="50000"/>
              </a:spcBef>
              <a:defRPr/>
            </a:pPr>
            <a:endParaRPr lang="it-IT" b="1" dirty="0">
              <a:solidFill>
                <a:srgbClr val="CE4C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7319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123826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558F0AB-49D9-594A-B40E-F99348F33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16" y="126857"/>
            <a:ext cx="6948264" cy="2401305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44426F0E-F504-9D41-8FF3-142A7F73B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476672"/>
            <a:ext cx="16473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REVIEW</a:t>
            </a:r>
            <a:endParaRPr lang="it-IT" b="1" dirty="0">
              <a:solidFill>
                <a:srgbClr val="C99D5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algn="ctr">
              <a:spcBef>
                <a:spcPct val="50000"/>
              </a:spcBef>
              <a:defRPr/>
            </a:pPr>
            <a:endParaRPr lang="it-IT" b="1" dirty="0">
              <a:solidFill>
                <a:srgbClr val="CE4C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6E269FDE-89A4-144B-8508-50300939F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935" y="2736502"/>
            <a:ext cx="608526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CONCLUSIONI 3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La differenza di sopravvivenza rispetto alle sottopopolazioni di </a:t>
            </a:r>
            <a:r>
              <a:rPr lang="it-IT" b="1" dirty="0" err="1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Morton</a:t>
            </a: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et al. e Cascinelli  può essere spiegato dai </a:t>
            </a: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tempi della procedura </a:t>
            </a: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piuttosto che </a:t>
            </a: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dall'estensione della chirurgia</a:t>
            </a:r>
          </a:p>
        </p:txBody>
      </p:sp>
    </p:spTree>
    <p:extLst>
      <p:ext uri="{BB962C8B-B14F-4D97-AF65-F5344CB8AC3E}">
        <p14:creationId xmlns:p14="http://schemas.microsoft.com/office/powerpoint/2010/main" val="2959793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123826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558F0AB-49D9-594A-B40E-F99348F33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16" y="126857"/>
            <a:ext cx="6948264" cy="2401305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44426F0E-F504-9D41-8FF3-142A7F73B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476672"/>
            <a:ext cx="16473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REVIEW</a:t>
            </a:r>
            <a:endParaRPr lang="it-IT" b="1" dirty="0">
              <a:solidFill>
                <a:srgbClr val="C99D5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algn="ctr">
              <a:spcBef>
                <a:spcPct val="50000"/>
              </a:spcBef>
              <a:defRPr/>
            </a:pPr>
            <a:endParaRPr lang="it-IT" b="1" dirty="0">
              <a:solidFill>
                <a:srgbClr val="CE4C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6E269FDE-89A4-144B-8508-50300939F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935" y="2736502"/>
            <a:ext cx="6085262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CONCLUSIONI 4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Nonostante il miglioramento della </a:t>
            </a: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SOPRAVVIVENZA LIBERA DA MALATTIA</a:t>
            </a: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, la chirurgia non sembra migliorare la </a:t>
            </a: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SOPRAVVIVENZA MELANOMA SPECIFICA </a:t>
            </a: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nei pazienti con precedente biopsia del LNS</a:t>
            </a:r>
          </a:p>
        </p:txBody>
      </p:sp>
    </p:spTree>
    <p:extLst>
      <p:ext uri="{BB962C8B-B14F-4D97-AF65-F5344CB8AC3E}">
        <p14:creationId xmlns:p14="http://schemas.microsoft.com/office/powerpoint/2010/main" val="104462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14313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E94A4EE-ABC9-904F-B8E0-4E753CDA683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969" y="228600"/>
            <a:ext cx="3600400" cy="790056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61A11974-D937-2044-9AF0-58CDA94F8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484784"/>
            <a:ext cx="71335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LNS+                       SVUOTAMENTO LINFONODALE</a:t>
            </a: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90B3418D-FADC-7B47-A019-049F86472AFE}"/>
              </a:ext>
            </a:extLst>
          </p:cNvPr>
          <p:cNvSpPr/>
          <p:nvPr/>
        </p:nvSpPr>
        <p:spPr>
          <a:xfrm>
            <a:off x="2530674" y="1571600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7F79479-D1DD-6646-97F4-DD0FACEF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404" y="1988840"/>
            <a:ext cx="71335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              COSA DICONO LE LINEE GUIDA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94BAD778-870C-F143-8EDC-DF702819B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3429000"/>
            <a:ext cx="46463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NICE 2015</a:t>
            </a:r>
          </a:p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AIOM 2018</a:t>
            </a:r>
          </a:p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NCCN 2019</a:t>
            </a:r>
          </a:p>
        </p:txBody>
      </p:sp>
      <p:pic>
        <p:nvPicPr>
          <p:cNvPr id="5" name="Immagine 4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FFDF3783-AE73-E143-9A4A-0BD28F8FF5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2717800"/>
            <a:ext cx="3303488" cy="330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99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123826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558F0AB-49D9-594A-B40E-F99348F33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16" y="126857"/>
            <a:ext cx="6948264" cy="2401305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44426F0E-F504-9D41-8FF3-142A7F73B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476672"/>
            <a:ext cx="16473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REVIEW</a:t>
            </a:r>
            <a:endParaRPr lang="it-IT" b="1" dirty="0">
              <a:solidFill>
                <a:srgbClr val="C99D51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-128"/>
            </a:endParaRPr>
          </a:p>
          <a:p>
            <a:pPr algn="ctr">
              <a:spcBef>
                <a:spcPct val="50000"/>
              </a:spcBef>
              <a:defRPr/>
            </a:pPr>
            <a:endParaRPr lang="it-IT" b="1" dirty="0">
              <a:solidFill>
                <a:srgbClr val="CE4C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6E269FDE-89A4-144B-8508-50300939F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4935" y="2961526"/>
            <a:ext cx="60852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CONCLUSIONI 5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Eventi avversi significativi sono stati riportati nel 24%, COMPORTANDO il peggioramento della qualità della vita dei pazienti sottoposti a chirurgia</a:t>
            </a: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Gli autori </a:t>
            </a: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auspicano FUTURI STUDI </a:t>
            </a: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che considerino</a:t>
            </a: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il timing della chirurgia</a:t>
            </a:r>
          </a:p>
        </p:txBody>
      </p:sp>
    </p:spTree>
    <p:extLst>
      <p:ext uri="{BB962C8B-B14F-4D97-AF65-F5344CB8AC3E}">
        <p14:creationId xmlns:p14="http://schemas.microsoft.com/office/powerpoint/2010/main" val="554985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D69CD623-F3F2-EC4D-9415-68E6D4207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3299500"/>
            <a:ext cx="862981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Ricerca di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fattori prognostici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in grado di predire lo stato linfonodale residuo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dopo biopsia del linfonodo sentinella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(linfonodi non sentinella) in modo da predire quando fare o non fare la 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linfoadenectomia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di completamento e il timing ottimale</a:t>
            </a:r>
          </a:p>
        </p:txBody>
      </p:sp>
      <p:sp>
        <p:nvSpPr>
          <p:cNvPr id="10" name="Freeform 29" descr="Piastrelle bicolori">
            <a:extLst>
              <a:ext uri="{FF2B5EF4-FFF2-40B4-BE49-F238E27FC236}">
                <a16:creationId xmlns:a16="http://schemas.microsoft.com/office/drawing/2014/main" id="{0AC43378-1219-0A40-A15F-F028054AB2BD}"/>
              </a:ext>
            </a:extLst>
          </p:cNvPr>
          <p:cNvSpPr>
            <a:spLocks/>
          </p:cNvSpPr>
          <p:nvPr/>
        </p:nvSpPr>
        <p:spPr bwMode="auto">
          <a:xfrm rot="2603545">
            <a:off x="2615704" y="5657863"/>
            <a:ext cx="546100" cy="620713"/>
          </a:xfrm>
          <a:custGeom>
            <a:avLst/>
            <a:gdLst>
              <a:gd name="T0" fmla="*/ 0 w 576"/>
              <a:gd name="T1" fmla="*/ 384 h 720"/>
              <a:gd name="T2" fmla="*/ 48 w 576"/>
              <a:gd name="T3" fmla="*/ 576 h 720"/>
              <a:gd name="T4" fmla="*/ 96 w 576"/>
              <a:gd name="T5" fmla="*/ 672 h 720"/>
              <a:gd name="T6" fmla="*/ 288 w 576"/>
              <a:gd name="T7" fmla="*/ 720 h 720"/>
              <a:gd name="T8" fmla="*/ 576 w 576"/>
              <a:gd name="T9" fmla="*/ 528 h 720"/>
              <a:gd name="T10" fmla="*/ 576 w 576"/>
              <a:gd name="T11" fmla="*/ 384 h 720"/>
              <a:gd name="T12" fmla="*/ 384 w 576"/>
              <a:gd name="T13" fmla="*/ 336 h 720"/>
              <a:gd name="T14" fmla="*/ 384 w 576"/>
              <a:gd name="T15" fmla="*/ 144 h 720"/>
              <a:gd name="T16" fmla="*/ 432 w 576"/>
              <a:gd name="T17" fmla="*/ 48 h 720"/>
              <a:gd name="T18" fmla="*/ 288 w 576"/>
              <a:gd name="T19" fmla="*/ 0 h 720"/>
              <a:gd name="T20" fmla="*/ 144 w 576"/>
              <a:gd name="T21" fmla="*/ 48 h 720"/>
              <a:gd name="T22" fmla="*/ 0 w 576"/>
              <a:gd name="T23" fmla="*/ 144 h 720"/>
              <a:gd name="T24" fmla="*/ 0 w 576"/>
              <a:gd name="T25" fmla="*/ 240 h 720"/>
              <a:gd name="T26" fmla="*/ 48 w 576"/>
              <a:gd name="T27" fmla="*/ 336 h 720"/>
              <a:gd name="T28" fmla="*/ 0 w 576"/>
              <a:gd name="T29" fmla="*/ 384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6" h="720">
                <a:moveTo>
                  <a:pt x="0" y="384"/>
                </a:moveTo>
                <a:lnTo>
                  <a:pt x="48" y="576"/>
                </a:lnTo>
                <a:lnTo>
                  <a:pt x="96" y="672"/>
                </a:lnTo>
                <a:lnTo>
                  <a:pt x="288" y="720"/>
                </a:lnTo>
                <a:lnTo>
                  <a:pt x="576" y="528"/>
                </a:lnTo>
                <a:lnTo>
                  <a:pt x="576" y="384"/>
                </a:lnTo>
                <a:lnTo>
                  <a:pt x="384" y="336"/>
                </a:lnTo>
                <a:lnTo>
                  <a:pt x="384" y="144"/>
                </a:lnTo>
                <a:lnTo>
                  <a:pt x="432" y="48"/>
                </a:lnTo>
                <a:lnTo>
                  <a:pt x="288" y="0"/>
                </a:lnTo>
                <a:lnTo>
                  <a:pt x="144" y="48"/>
                </a:lnTo>
                <a:lnTo>
                  <a:pt x="0" y="144"/>
                </a:lnTo>
                <a:lnTo>
                  <a:pt x="0" y="240"/>
                </a:lnTo>
                <a:lnTo>
                  <a:pt x="48" y="336"/>
                </a:lnTo>
                <a:lnTo>
                  <a:pt x="0" y="384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35921" dir="2700000" algn="ctr" rotWithShape="0">
              <a:schemeClr val="tx1">
                <a:lumMod val="85000"/>
                <a:lumOff val="15000"/>
              </a:schemeClr>
            </a:outerShdw>
          </a:effectLst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5" name="Oval 32">
            <a:extLst>
              <a:ext uri="{FF2B5EF4-FFF2-40B4-BE49-F238E27FC236}">
                <a16:creationId xmlns:a16="http://schemas.microsoft.com/office/drawing/2014/main" id="{D43FC3DE-01C3-D045-81E4-D142CE103249}"/>
              </a:ext>
            </a:extLst>
          </p:cNvPr>
          <p:cNvSpPr>
            <a:spLocks noChangeArrowheads="1"/>
          </p:cNvSpPr>
          <p:nvPr/>
        </p:nvSpPr>
        <p:spPr bwMode="auto">
          <a:xfrm rot="2603545">
            <a:off x="5223402" y="5547758"/>
            <a:ext cx="239713" cy="1762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Oval 33">
            <a:extLst>
              <a:ext uri="{FF2B5EF4-FFF2-40B4-BE49-F238E27FC236}">
                <a16:creationId xmlns:a16="http://schemas.microsoft.com/office/drawing/2014/main" id="{FA527597-90AB-E94B-AB6B-6BC98489F2A9}"/>
              </a:ext>
            </a:extLst>
          </p:cNvPr>
          <p:cNvSpPr>
            <a:spLocks noChangeArrowheads="1"/>
          </p:cNvSpPr>
          <p:nvPr/>
        </p:nvSpPr>
        <p:spPr bwMode="auto">
          <a:xfrm rot="2603545">
            <a:off x="5580608" y="5403793"/>
            <a:ext cx="238125" cy="17462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7" name="Oval 34">
            <a:extLst>
              <a:ext uri="{FF2B5EF4-FFF2-40B4-BE49-F238E27FC236}">
                <a16:creationId xmlns:a16="http://schemas.microsoft.com/office/drawing/2014/main" id="{D5B27950-E28C-C042-95D7-2C11B4DF558D}"/>
              </a:ext>
            </a:extLst>
          </p:cNvPr>
          <p:cNvSpPr>
            <a:spLocks noChangeArrowheads="1"/>
          </p:cNvSpPr>
          <p:nvPr/>
        </p:nvSpPr>
        <p:spPr bwMode="auto">
          <a:xfrm rot="2603545">
            <a:off x="5633463" y="5694822"/>
            <a:ext cx="239713" cy="17462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" name="Oval 35">
            <a:extLst>
              <a:ext uri="{FF2B5EF4-FFF2-40B4-BE49-F238E27FC236}">
                <a16:creationId xmlns:a16="http://schemas.microsoft.com/office/drawing/2014/main" id="{2EE8CDA7-D8F2-D14C-8F59-89526DC4E845}"/>
              </a:ext>
            </a:extLst>
          </p:cNvPr>
          <p:cNvSpPr>
            <a:spLocks noChangeArrowheads="1"/>
          </p:cNvSpPr>
          <p:nvPr/>
        </p:nvSpPr>
        <p:spPr bwMode="auto">
          <a:xfrm rot="2603545">
            <a:off x="5872461" y="5559556"/>
            <a:ext cx="238125" cy="17462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" name="Oval 36">
            <a:extLst>
              <a:ext uri="{FF2B5EF4-FFF2-40B4-BE49-F238E27FC236}">
                <a16:creationId xmlns:a16="http://schemas.microsoft.com/office/drawing/2014/main" id="{2F308111-1275-F24B-BF80-3043820D5F71}"/>
              </a:ext>
            </a:extLst>
          </p:cNvPr>
          <p:cNvSpPr>
            <a:spLocks noChangeArrowheads="1"/>
          </p:cNvSpPr>
          <p:nvPr/>
        </p:nvSpPr>
        <p:spPr bwMode="auto">
          <a:xfrm rot="2603545">
            <a:off x="6105264" y="5660244"/>
            <a:ext cx="239713" cy="17462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" name="Oval 37">
            <a:extLst>
              <a:ext uri="{FF2B5EF4-FFF2-40B4-BE49-F238E27FC236}">
                <a16:creationId xmlns:a16="http://schemas.microsoft.com/office/drawing/2014/main" id="{FD567C43-D7AC-4445-BD97-FF6E94ABA3B9}"/>
              </a:ext>
            </a:extLst>
          </p:cNvPr>
          <p:cNvSpPr>
            <a:spLocks noChangeArrowheads="1"/>
          </p:cNvSpPr>
          <p:nvPr/>
        </p:nvSpPr>
        <p:spPr bwMode="auto">
          <a:xfrm rot="2603545">
            <a:off x="5935681" y="5259610"/>
            <a:ext cx="239713" cy="17462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1" name="Oval 38">
            <a:extLst>
              <a:ext uri="{FF2B5EF4-FFF2-40B4-BE49-F238E27FC236}">
                <a16:creationId xmlns:a16="http://schemas.microsoft.com/office/drawing/2014/main" id="{52A1048A-1CE5-AE49-8B78-8DBADAABAD0C}"/>
              </a:ext>
            </a:extLst>
          </p:cNvPr>
          <p:cNvSpPr>
            <a:spLocks noChangeArrowheads="1"/>
          </p:cNvSpPr>
          <p:nvPr/>
        </p:nvSpPr>
        <p:spPr bwMode="auto">
          <a:xfrm rot="2603545">
            <a:off x="5586149" y="5049317"/>
            <a:ext cx="239713" cy="17462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2" name="AutoShape 39">
            <a:extLst>
              <a:ext uri="{FF2B5EF4-FFF2-40B4-BE49-F238E27FC236}">
                <a16:creationId xmlns:a16="http://schemas.microsoft.com/office/drawing/2014/main" id="{2DE11D4A-89A1-024E-9F51-B007D58C0DF8}"/>
              </a:ext>
            </a:extLst>
          </p:cNvPr>
          <p:cNvSpPr>
            <a:spLocks noChangeArrowheads="1"/>
          </p:cNvSpPr>
          <p:nvPr/>
        </p:nvSpPr>
        <p:spPr bwMode="auto">
          <a:xfrm rot="21134733">
            <a:off x="3426847" y="5531460"/>
            <a:ext cx="1654898" cy="222459"/>
          </a:xfrm>
          <a:prstGeom prst="rightArrow">
            <a:avLst>
              <a:gd name="adj1" fmla="val 50000"/>
              <a:gd name="adj2" fmla="val 163614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23" name="AutoShape 40">
            <a:extLst>
              <a:ext uri="{FF2B5EF4-FFF2-40B4-BE49-F238E27FC236}">
                <a16:creationId xmlns:a16="http://schemas.microsoft.com/office/drawing/2014/main" id="{6F8DA1D2-FA8A-254F-BFF5-CF1D898D864C}"/>
              </a:ext>
            </a:extLst>
          </p:cNvPr>
          <p:cNvSpPr>
            <a:spLocks noChangeArrowheads="1"/>
          </p:cNvSpPr>
          <p:nvPr/>
        </p:nvSpPr>
        <p:spPr bwMode="auto">
          <a:xfrm rot="21134733">
            <a:off x="3481722" y="5824351"/>
            <a:ext cx="1652394" cy="220256"/>
          </a:xfrm>
          <a:prstGeom prst="rightArrow">
            <a:avLst>
              <a:gd name="adj1" fmla="val 50000"/>
              <a:gd name="adj2" fmla="val 1650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1026" name="Picture 2" descr="Risultati immagini per prospettive">
            <a:extLst>
              <a:ext uri="{FF2B5EF4-FFF2-40B4-BE49-F238E27FC236}">
                <a16:creationId xmlns:a16="http://schemas.microsoft.com/office/drawing/2014/main" id="{3FA25324-A5EC-FC43-BC89-22AC9D322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28" y="109228"/>
            <a:ext cx="2934140" cy="293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7">
            <a:extLst>
              <a:ext uri="{FF2B5EF4-FFF2-40B4-BE49-F238E27FC236}">
                <a16:creationId xmlns:a16="http://schemas.microsoft.com/office/drawing/2014/main" id="{B7361CB6-0740-8B42-8807-238117196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514" y="1345465"/>
            <a:ext cx="35529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PROSPETTIVE</a:t>
            </a:r>
          </a:p>
        </p:txBody>
      </p:sp>
    </p:spTree>
    <p:extLst>
      <p:ext uri="{BB962C8B-B14F-4D97-AF65-F5344CB8AC3E}">
        <p14:creationId xmlns:p14="http://schemas.microsoft.com/office/powerpoint/2010/main" val="3222483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4CF5A4FA-8D12-5F40-9D7F-7765F7C1E2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3695"/>
            <a:ext cx="9144000" cy="3710609"/>
          </a:xfrm>
          <a:prstGeom prst="rect">
            <a:avLst/>
          </a:prstGeom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D10F322C-302A-4F44-ADBA-19C82351C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948" y="254716"/>
            <a:ext cx="71335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LNS+                       SVUOTAMENTO LINFONODALE</a:t>
            </a:r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7E025743-506A-8943-B226-91BA13D086DE}"/>
              </a:ext>
            </a:extLst>
          </p:cNvPr>
          <p:cNvSpPr/>
          <p:nvPr/>
        </p:nvSpPr>
        <p:spPr>
          <a:xfrm>
            <a:off x="2352354" y="346935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56B75266-038E-AF4E-A2F8-A80311E5A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428" y="738641"/>
            <a:ext cx="6471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 PROSPETTIVE                 </a:t>
            </a: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ROSSI 2017</a:t>
            </a:r>
          </a:p>
        </p:txBody>
      </p:sp>
    </p:spTree>
    <p:extLst>
      <p:ext uri="{BB962C8B-B14F-4D97-AF65-F5344CB8AC3E}">
        <p14:creationId xmlns:p14="http://schemas.microsoft.com/office/powerpoint/2010/main" val="3206996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4CF5A4FA-8D12-5F40-9D7F-7765F7C1E2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53"/>
          <a:stretch/>
        </p:blipFill>
        <p:spPr>
          <a:xfrm>
            <a:off x="1253374" y="206716"/>
            <a:ext cx="6660232" cy="1928286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3E4942F7-E5CD-494F-8D6B-F866F96F1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584" y="2367171"/>
            <a:ext cx="86298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Dal 10 al 30 %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dei paz. sottoposti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a svuotamento linfonodale di completamento </a:t>
            </a:r>
            <a:r>
              <a:rPr lang="it-I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ha linfonodi metastatici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730CF84-82E9-5D41-A441-437C9FB02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583" y="3480346"/>
            <a:ext cx="862981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ct val="50000"/>
              </a:spcBef>
            </a:lvl1pPr>
          </a:lstStyle>
          <a:p>
            <a:r>
              <a:rPr lang="it-IT" dirty="0">
                <a:solidFill>
                  <a:srgbClr val="002060"/>
                </a:solidFill>
                <a:latin typeface="+mj-lt"/>
              </a:rPr>
              <a:t>Identificazione di sei variabili </a:t>
            </a:r>
            <a:r>
              <a:rPr lang="it-IT" dirty="0" err="1">
                <a:solidFill>
                  <a:srgbClr val="002060"/>
                </a:solidFill>
                <a:latin typeface="+mj-lt"/>
              </a:rPr>
              <a:t>clinicopatologiche</a:t>
            </a:r>
            <a:r>
              <a:rPr lang="it-IT" dirty="0">
                <a:solidFill>
                  <a:srgbClr val="002060"/>
                </a:solidFill>
                <a:latin typeface="+mj-lt"/>
              </a:rPr>
              <a:t> (sito e spessore del tumore primitivo, numero di linfonodi sentinella escissi e coinvolti, diametro delle metastasi del linfonodo sentinella) che COMBINATE predicono lo stato dei linfonodi NON - sentinella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50E0908-613F-F743-8A1E-D8FD858A9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55" y="1602834"/>
            <a:ext cx="1908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ROSSI 2017</a:t>
            </a:r>
          </a:p>
        </p:txBody>
      </p:sp>
    </p:spTree>
    <p:extLst>
      <p:ext uri="{BB962C8B-B14F-4D97-AF65-F5344CB8AC3E}">
        <p14:creationId xmlns:p14="http://schemas.microsoft.com/office/powerpoint/2010/main" val="4007116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4CF5A4FA-8D12-5F40-9D7F-7765F7C1E2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53"/>
          <a:stretch/>
        </p:blipFill>
        <p:spPr>
          <a:xfrm>
            <a:off x="1253374" y="206716"/>
            <a:ext cx="6660232" cy="192828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2932FF2-28DB-9940-A358-4F989C388B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57"/>
          <a:stretch/>
        </p:blipFill>
        <p:spPr>
          <a:xfrm>
            <a:off x="897759" y="2270297"/>
            <a:ext cx="7274641" cy="4471071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4535C328-7C3C-1F4C-97E5-E2ED72FBFC45}"/>
              </a:ext>
            </a:extLst>
          </p:cNvPr>
          <p:cNvSpPr/>
          <p:nvPr/>
        </p:nvSpPr>
        <p:spPr>
          <a:xfrm>
            <a:off x="971600" y="2420888"/>
            <a:ext cx="1730025" cy="432048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11491FFA-28D1-604B-866F-7CE6AE3A4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55" y="1602834"/>
            <a:ext cx="1908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ROSSI 2017</a:t>
            </a:r>
          </a:p>
        </p:txBody>
      </p:sp>
    </p:spTree>
    <p:extLst>
      <p:ext uri="{BB962C8B-B14F-4D97-AF65-F5344CB8AC3E}">
        <p14:creationId xmlns:p14="http://schemas.microsoft.com/office/powerpoint/2010/main" val="2096398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4CF5A4FA-8D12-5F40-9D7F-7765F7C1E2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53"/>
          <a:stretch/>
        </p:blipFill>
        <p:spPr>
          <a:xfrm>
            <a:off x="1253374" y="206716"/>
            <a:ext cx="6660232" cy="1928286"/>
          </a:xfrm>
          <a:prstGeom prst="rect">
            <a:avLst/>
          </a:prstGeom>
        </p:spPr>
      </p:pic>
      <p:sp>
        <p:nvSpPr>
          <p:cNvPr id="7" name="Text Box 7">
            <a:extLst>
              <a:ext uri="{FF2B5EF4-FFF2-40B4-BE49-F238E27FC236}">
                <a16:creationId xmlns:a16="http://schemas.microsoft.com/office/drawing/2014/main" id="{F730CF84-82E9-5D41-A441-437C9FB02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2704760"/>
            <a:ext cx="81313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spcBef>
                <a:spcPct val="50000"/>
              </a:spcBef>
            </a:lvl1pPr>
          </a:lstStyle>
          <a:p>
            <a:r>
              <a:rPr lang="it-IT" dirty="0">
                <a:solidFill>
                  <a:srgbClr val="002060"/>
                </a:solidFill>
                <a:latin typeface="+mj-lt"/>
              </a:rPr>
              <a:t>Creazione di un nomogramma che dallo score permette di identificare facilmente la % di rischio di positività dei linfonodi non sentinella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07DF93B-5394-F04B-A13B-D9A4FE45638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33"/>
          <a:stretch/>
        </p:blipFill>
        <p:spPr>
          <a:xfrm>
            <a:off x="340591" y="4149080"/>
            <a:ext cx="8407873" cy="2335769"/>
          </a:xfrm>
          <a:prstGeom prst="rect">
            <a:avLst/>
          </a:prstGeom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C711D431-F691-254C-BE76-4B9BAA62A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55" y="1602834"/>
            <a:ext cx="1908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ROSSI 2017</a:t>
            </a:r>
          </a:p>
        </p:txBody>
      </p:sp>
    </p:spTree>
    <p:extLst>
      <p:ext uri="{BB962C8B-B14F-4D97-AF65-F5344CB8AC3E}">
        <p14:creationId xmlns:p14="http://schemas.microsoft.com/office/powerpoint/2010/main" val="1649713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D69CD623-F3F2-EC4D-9415-68E6D4207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221088"/>
            <a:ext cx="862981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Prospettive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Ricerca di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fattori prognostici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in grado di predire lo stato linfonodale residuo 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dopo biopsia del linfonodo sentinella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(linfonodi non sentinella) in modo da predire quando fare o non fare la </a:t>
            </a:r>
            <a:r>
              <a:rPr lang="it-IT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linfoadenectomia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di completamento</a:t>
            </a:r>
          </a:p>
        </p:txBody>
      </p:sp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917434CE-2FA5-204C-83BD-B77177F99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49" y="1322291"/>
            <a:ext cx="8172400" cy="3011966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08342CEE-5D98-8D4C-9455-86988409B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481161"/>
            <a:ext cx="5040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PROSPETTIVE</a:t>
            </a: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  SINNAMON 2018</a:t>
            </a:r>
          </a:p>
        </p:txBody>
      </p:sp>
    </p:spTree>
    <p:extLst>
      <p:ext uri="{BB962C8B-B14F-4D97-AF65-F5344CB8AC3E}">
        <p14:creationId xmlns:p14="http://schemas.microsoft.com/office/powerpoint/2010/main" val="97912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D69CD623-F3F2-EC4D-9415-68E6D4207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617710"/>
            <a:ext cx="862981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Breslow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&gt; </a:t>
            </a:r>
            <a:r>
              <a:rPr lang="it-IT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3 mm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Presenza di Linfociti Infiltranti il Tumore </a:t>
            </a:r>
            <a:r>
              <a:rPr lang="it-IT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TILs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LSN positivi su totali &gt;2/3</a:t>
            </a:r>
          </a:p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Meta LSN sia </a:t>
            </a:r>
            <a:r>
              <a:rPr lang="it-IT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subcapsulari</a:t>
            </a: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che parenchimali</a:t>
            </a:r>
          </a:p>
        </p:txBody>
      </p:sp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917434CE-2FA5-204C-83BD-B77177F99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42" y="-5383"/>
            <a:ext cx="6330419" cy="233309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ADFCA95-336D-884F-A112-A2EF32661E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5087"/>
            <a:ext cx="9144000" cy="1987826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61FEEAF2-6719-9E42-BAD3-E085B6046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792" y="4617710"/>
            <a:ext cx="3448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1 punto</a:t>
            </a:r>
          </a:p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1 punto</a:t>
            </a:r>
          </a:p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1 punto</a:t>
            </a:r>
          </a:p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1 punto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126E27AC-0BE9-F746-9588-3D382901A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149" y="711994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SINNAMON 2018</a:t>
            </a:r>
          </a:p>
        </p:txBody>
      </p:sp>
    </p:spTree>
    <p:extLst>
      <p:ext uri="{BB962C8B-B14F-4D97-AF65-F5344CB8AC3E}">
        <p14:creationId xmlns:p14="http://schemas.microsoft.com/office/powerpoint/2010/main" val="4093667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917434CE-2FA5-204C-83BD-B77177F990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42" y="-5383"/>
            <a:ext cx="6330419" cy="2333098"/>
          </a:xfrm>
          <a:prstGeom prst="rect">
            <a:avLst/>
          </a:prstGeom>
        </p:spPr>
      </p:pic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EDE614E1-51D4-EA48-8C98-BE79BE567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2276036"/>
            <a:ext cx="4851400" cy="4508500"/>
          </a:xfrm>
          <a:prstGeom prst="rect">
            <a:avLst/>
          </a:prstGeom>
        </p:spPr>
      </p:pic>
      <p:sp>
        <p:nvSpPr>
          <p:cNvPr id="6" name="Text Box 7">
            <a:extLst>
              <a:ext uri="{FF2B5EF4-FFF2-40B4-BE49-F238E27FC236}">
                <a16:creationId xmlns:a16="http://schemas.microsoft.com/office/drawing/2014/main" id="{F3DC191D-2F42-0C4A-8BD1-0232399BB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149" y="711994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SINNAMON 2018</a:t>
            </a:r>
          </a:p>
        </p:txBody>
      </p:sp>
    </p:spTree>
    <p:extLst>
      <p:ext uri="{BB962C8B-B14F-4D97-AF65-F5344CB8AC3E}">
        <p14:creationId xmlns:p14="http://schemas.microsoft.com/office/powerpoint/2010/main" val="285084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Risultati immagini per bivio">
            <a:extLst>
              <a:ext uri="{FF2B5EF4-FFF2-40B4-BE49-F238E27FC236}">
                <a16:creationId xmlns:a16="http://schemas.microsoft.com/office/drawing/2014/main" id="{BA572263-1432-134C-B65C-8C42BB28A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" y="1318012"/>
            <a:ext cx="9077486" cy="55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Risultati immagini per chirurgia">
            <a:extLst>
              <a:ext uri="{FF2B5EF4-FFF2-40B4-BE49-F238E27FC236}">
                <a16:creationId xmlns:a16="http://schemas.microsoft.com/office/drawing/2014/main" id="{5671BDAA-45AF-C748-B2B4-B5EDF2606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318012"/>
            <a:ext cx="2763664" cy="155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Risultati immagini per matematica">
            <a:extLst>
              <a:ext uri="{FF2B5EF4-FFF2-40B4-BE49-F238E27FC236}">
                <a16:creationId xmlns:a16="http://schemas.microsoft.com/office/drawing/2014/main" id="{21B244AB-EC9D-744A-A3D6-C88E80786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690" y="1300163"/>
            <a:ext cx="2763664" cy="154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B050A01D-16A2-2C44-A659-96D7DA653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77" y="2996341"/>
            <a:ext cx="1724000" cy="461665"/>
          </a:xfrm>
          <a:prstGeom prst="rect">
            <a:avLst/>
          </a:prstGeom>
          <a:solidFill>
            <a:srgbClr val="FFFF00">
              <a:alpha val="56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CHIRURGIA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C774DE6C-AD74-8148-B178-852C59540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2972122"/>
            <a:ext cx="2160240" cy="461665"/>
          </a:xfrm>
          <a:prstGeom prst="rect">
            <a:avLst/>
          </a:prstGeom>
          <a:solidFill>
            <a:srgbClr val="FFFF00">
              <a:alpha val="56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MATEMATICA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2B6E7468-8B3A-F648-9B54-64221BE5A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592" y="313487"/>
            <a:ext cx="280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SCELTA</a:t>
            </a:r>
          </a:p>
        </p:txBody>
      </p:sp>
    </p:spTree>
    <p:extLst>
      <p:ext uri="{BB962C8B-B14F-4D97-AF65-F5344CB8AC3E}">
        <p14:creationId xmlns:p14="http://schemas.microsoft.com/office/powerpoint/2010/main" val="1335865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61A11974-D937-2044-9AF0-58CDA94F8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16632"/>
            <a:ext cx="71335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LNS+                       SVUOTAMENTO LINFONODALE</a:t>
            </a: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90B3418D-FADC-7B47-A019-049F86472AFE}"/>
              </a:ext>
            </a:extLst>
          </p:cNvPr>
          <p:cNvSpPr/>
          <p:nvPr/>
        </p:nvSpPr>
        <p:spPr>
          <a:xfrm>
            <a:off x="2314650" y="203448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7F79479-D1DD-6646-97F4-DD0FACEF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80" y="600557"/>
            <a:ext cx="44367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 COSA DICONO LINEE GUIDA</a:t>
            </a:r>
          </a:p>
          <a:p>
            <a:pPr>
              <a:spcBef>
                <a:spcPct val="50000"/>
              </a:spcBef>
              <a:defRPr/>
            </a:pPr>
            <a:endParaRPr lang="it-IT" b="1" dirty="0">
              <a:solidFill>
                <a:srgbClr val="CE4C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94BAD778-870C-F143-8EDC-DF702819B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142" y="569059"/>
            <a:ext cx="29112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NICE 2015</a:t>
            </a:r>
          </a:p>
          <a:p>
            <a:pPr>
              <a:spcBef>
                <a:spcPct val="50000"/>
              </a:spcBef>
              <a:defRPr/>
            </a:pPr>
            <a:endParaRPr lang="it-IT" b="1" dirty="0">
              <a:solidFill>
                <a:srgbClr val="C99D5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</p:txBody>
      </p:sp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4FAF6ED-6B7B-4E4B-933C-DA00C3CBC7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7" b="6993"/>
          <a:stretch/>
        </p:blipFill>
        <p:spPr>
          <a:xfrm>
            <a:off x="1021471" y="1410268"/>
            <a:ext cx="6828343" cy="1933263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09460073-6C68-D646-A34C-DFB4110BD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202755"/>
            <a:ext cx="861500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La gestione dei linfonodi coinvolti ─ identificati mediante  biopsia del LSN, test di imaging o esame clinico – </a:t>
            </a:r>
            <a:r>
              <a:rPr lang="it-IT" sz="2800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è controversa</a:t>
            </a:r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determinando variabilità della pratica clinica.</a:t>
            </a:r>
            <a:endParaRPr lang="it-IT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316A89FF-F7A8-7A48-83E0-02B745942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307" y="981218"/>
            <a:ext cx="5761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NATIONAL INSTITUTE OF HEALT</a:t>
            </a:r>
          </a:p>
        </p:txBody>
      </p:sp>
    </p:spTree>
    <p:extLst>
      <p:ext uri="{BB962C8B-B14F-4D97-AF65-F5344CB8AC3E}">
        <p14:creationId xmlns:p14="http://schemas.microsoft.com/office/powerpoint/2010/main" val="267712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Risultati immagini per bivio">
            <a:extLst>
              <a:ext uri="{FF2B5EF4-FFF2-40B4-BE49-F238E27FC236}">
                <a16:creationId xmlns:a16="http://schemas.microsoft.com/office/drawing/2014/main" id="{BA572263-1432-134C-B65C-8C42BB28A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" y="1318012"/>
            <a:ext cx="9077486" cy="55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Risultati immagini per chirurgia">
            <a:extLst>
              <a:ext uri="{FF2B5EF4-FFF2-40B4-BE49-F238E27FC236}">
                <a16:creationId xmlns:a16="http://schemas.microsoft.com/office/drawing/2014/main" id="{5671BDAA-45AF-C748-B2B4-B5EDF2606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318012"/>
            <a:ext cx="2763664" cy="155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Risultati immagini per matematica">
            <a:extLst>
              <a:ext uri="{FF2B5EF4-FFF2-40B4-BE49-F238E27FC236}">
                <a16:creationId xmlns:a16="http://schemas.microsoft.com/office/drawing/2014/main" id="{21B244AB-EC9D-744A-A3D6-C88E80786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690" y="1300163"/>
            <a:ext cx="2763664" cy="154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B050A01D-16A2-2C44-A659-96D7DA653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77" y="2996341"/>
            <a:ext cx="1724000" cy="461665"/>
          </a:xfrm>
          <a:prstGeom prst="rect">
            <a:avLst/>
          </a:prstGeom>
          <a:solidFill>
            <a:srgbClr val="FFFF00">
              <a:alpha val="56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CHIRURGIA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C774DE6C-AD74-8148-B178-852C59540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224" y="2972122"/>
            <a:ext cx="2160240" cy="461665"/>
          </a:xfrm>
          <a:prstGeom prst="rect">
            <a:avLst/>
          </a:prstGeom>
          <a:solidFill>
            <a:srgbClr val="FF0000">
              <a:alpha val="56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FFEA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MATEMATICA</a:t>
            </a:r>
          </a:p>
        </p:txBody>
      </p:sp>
      <p:sp>
        <p:nvSpPr>
          <p:cNvPr id="2" name="Freccia giù 1">
            <a:extLst>
              <a:ext uri="{FF2B5EF4-FFF2-40B4-BE49-F238E27FC236}">
                <a16:creationId xmlns:a16="http://schemas.microsoft.com/office/drawing/2014/main" id="{32CC2EE2-6752-FE42-B3AC-33F804B4CEB5}"/>
              </a:ext>
            </a:extLst>
          </p:cNvPr>
          <p:cNvSpPr/>
          <p:nvPr/>
        </p:nvSpPr>
        <p:spPr>
          <a:xfrm rot="10800000">
            <a:off x="7308304" y="3645024"/>
            <a:ext cx="576064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6038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D69CD623-F3F2-EC4D-9415-68E6D4207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22" y="2276872"/>
            <a:ext cx="3448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LINFOADENECTOMIE INGUINALI RADICALI </a:t>
            </a: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22</a:t>
            </a:r>
          </a:p>
          <a:p>
            <a:pPr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LN +    56/315    	</a:t>
            </a:r>
          </a:p>
          <a:p>
            <a:pPr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(in media 3,3/18,5)</a:t>
            </a:r>
          </a:p>
          <a:p>
            <a:pPr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Min. 8     Max 42</a:t>
            </a:r>
          </a:p>
          <a:p>
            <a:pPr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LNNS NEG. 33% </a:t>
            </a:r>
            <a:endParaRPr lang="it-IT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  <a:p>
            <a:pPr>
              <a:spcBef>
                <a:spcPct val="50000"/>
              </a:spcBef>
              <a:defRPr/>
            </a:pP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1FEEAF2-6719-9E42-BAD3-E085B6046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1484784"/>
            <a:ext cx="344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ESPERIENZA PERSONALE 2015-2019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C1EA806F-56C5-E842-934A-C0AE2CD46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668" y="116632"/>
            <a:ext cx="5643562" cy="1323439"/>
          </a:xfrm>
          <a:prstGeom prst="rect">
            <a:avLst/>
          </a:prstGeom>
          <a:solidFill>
            <a:schemeClr val="accent1">
              <a:lumMod val="75000"/>
              <a:alpha val="59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000" b="1" dirty="0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CLINICA CHIRURGICA INDIRIZZO TORACICO</a:t>
            </a:r>
          </a:p>
          <a:p>
            <a:pPr algn="ctr" eaLnBrk="0" hangingPunct="0">
              <a:defRPr/>
            </a:pPr>
            <a:r>
              <a:rPr lang="it-IT" sz="2000" b="1" dirty="0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CHIETI</a:t>
            </a:r>
          </a:p>
          <a:p>
            <a:pPr algn="ctr" eaLnBrk="0" hangingPunct="0">
              <a:defRPr/>
            </a:pPr>
            <a:r>
              <a:rPr lang="it-IT" sz="2000" b="1" dirty="0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 </a:t>
            </a:r>
            <a:r>
              <a:rPr lang="it-IT" sz="2000" b="1" i="1" dirty="0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Direttore Prof </a:t>
            </a:r>
            <a:r>
              <a:rPr lang="it-IT" sz="2000" b="1" i="1" dirty="0" err="1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F</a:t>
            </a:r>
            <a:r>
              <a:rPr lang="it-IT" sz="2000" b="1" i="1" dirty="0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. Mucilli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06115044-8063-0B44-8709-5A074B59B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2204864"/>
            <a:ext cx="42825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LINFOADENECTOMIE ASCELLARI RADICALI</a:t>
            </a:r>
          </a:p>
          <a:p>
            <a:pPr algn="ctr"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28</a:t>
            </a:r>
          </a:p>
          <a:p>
            <a:pPr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LN +    54/537    	</a:t>
            </a:r>
          </a:p>
          <a:p>
            <a:pPr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(in media 2,1/20,6)</a:t>
            </a:r>
          </a:p>
          <a:p>
            <a:pPr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Min. 10 Max 35</a:t>
            </a:r>
          </a:p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LNNS NEG 50%</a:t>
            </a:r>
          </a:p>
        </p:txBody>
      </p:sp>
      <p:pic>
        <p:nvPicPr>
          <p:cNvPr id="7" name="Immagine 6" descr="Immagine che contiene abbigliamento, interni&#10;&#10;Descrizione generata automaticamente">
            <a:extLst>
              <a:ext uri="{FF2B5EF4-FFF2-40B4-BE49-F238E27FC236}">
                <a16:creationId xmlns:a16="http://schemas.microsoft.com/office/drawing/2014/main" id="{47FCFE25-C31B-D14E-9B16-8060E254BD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15" y="1163628"/>
            <a:ext cx="1071563" cy="1041236"/>
          </a:xfrm>
          <a:prstGeom prst="rect">
            <a:avLst/>
          </a:prstGeom>
        </p:spPr>
      </p:pic>
      <p:pic>
        <p:nvPicPr>
          <p:cNvPr id="5" name="Immagine 4" descr="Immagine che contiene abbigliamento, persona&#10;&#10;Descrizione generata automaticamente">
            <a:extLst>
              <a:ext uri="{FF2B5EF4-FFF2-40B4-BE49-F238E27FC236}">
                <a16:creationId xmlns:a16="http://schemas.microsoft.com/office/drawing/2014/main" id="{C9E7F482-3A7E-A84B-A596-7DCF850267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260" y="1261595"/>
            <a:ext cx="1351891" cy="100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5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D69CD623-F3F2-EC4D-9415-68E6D4207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22" y="2276872"/>
            <a:ext cx="344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LNNS NEG. 33% </a:t>
            </a:r>
            <a:endParaRPr lang="it-IT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  <a:p>
            <a:pPr>
              <a:spcBef>
                <a:spcPct val="50000"/>
              </a:spcBef>
              <a:defRPr/>
            </a:pP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1FEEAF2-6719-9E42-BAD3-E085B6046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1484784"/>
            <a:ext cx="344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ESPERIENZA PERSONALE 2015-2019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C1EA806F-56C5-E842-934A-C0AE2CD46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668" y="116632"/>
            <a:ext cx="5643562" cy="1323439"/>
          </a:xfrm>
          <a:prstGeom prst="rect">
            <a:avLst/>
          </a:prstGeom>
          <a:solidFill>
            <a:schemeClr val="accent1">
              <a:lumMod val="75000"/>
              <a:alpha val="59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000" b="1" dirty="0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CLINICA CHIRURGICA INDIRIZZO TORACICO</a:t>
            </a:r>
          </a:p>
          <a:p>
            <a:pPr algn="ctr" eaLnBrk="0" hangingPunct="0">
              <a:defRPr/>
            </a:pPr>
            <a:r>
              <a:rPr lang="it-IT" sz="2000" b="1" dirty="0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CHIETI</a:t>
            </a:r>
          </a:p>
          <a:p>
            <a:pPr algn="ctr" eaLnBrk="0" hangingPunct="0">
              <a:defRPr/>
            </a:pPr>
            <a:r>
              <a:rPr lang="it-IT" sz="2000" b="1" dirty="0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 </a:t>
            </a:r>
            <a:r>
              <a:rPr lang="it-IT" sz="2000" b="1" i="1" dirty="0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Direttore Prof </a:t>
            </a:r>
            <a:r>
              <a:rPr lang="it-IT" sz="2000" b="1" i="1" dirty="0" err="1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F</a:t>
            </a:r>
            <a:r>
              <a:rPr lang="it-IT" sz="2000" b="1" i="1" dirty="0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. Mucilli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06115044-8063-0B44-8709-5A074B59B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2824" y="2348880"/>
            <a:ext cx="25628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LNNS NEG 50%</a:t>
            </a:r>
          </a:p>
        </p:txBody>
      </p:sp>
      <p:pic>
        <p:nvPicPr>
          <p:cNvPr id="7" name="Immagine 6" descr="Immagine che contiene abbigliamento, interni&#10;&#10;Descrizione generata automaticamente">
            <a:extLst>
              <a:ext uri="{FF2B5EF4-FFF2-40B4-BE49-F238E27FC236}">
                <a16:creationId xmlns:a16="http://schemas.microsoft.com/office/drawing/2014/main" id="{47FCFE25-C31B-D14E-9B16-8060E254BD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294" y="1269377"/>
            <a:ext cx="1071563" cy="1041236"/>
          </a:xfrm>
          <a:prstGeom prst="rect">
            <a:avLst/>
          </a:prstGeom>
        </p:spPr>
      </p:pic>
      <p:pic>
        <p:nvPicPr>
          <p:cNvPr id="5" name="Immagine 4" descr="Immagine che contiene abbigliamento, persona&#10;&#10;Descrizione generata automaticamente">
            <a:extLst>
              <a:ext uri="{FF2B5EF4-FFF2-40B4-BE49-F238E27FC236}">
                <a16:creationId xmlns:a16="http://schemas.microsoft.com/office/drawing/2014/main" id="{C9E7F482-3A7E-A84B-A596-7DCF850267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482" y="1304501"/>
            <a:ext cx="1351891" cy="1006727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6BDB03ED-AB4F-AC42-AE3A-E9FE52D4A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524" y="2843644"/>
            <a:ext cx="66158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NON HANNO PROBABILMENTE NESSUN BENEFICIO DALLA LINFOADENECTOMIA DI COMPLETAMENTO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E4023C6-9D07-BF46-A74A-3FFD20D6C46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1" y="4042134"/>
            <a:ext cx="3624560" cy="2528763"/>
          </a:xfrm>
          <a:prstGeom prst="rect">
            <a:avLst/>
          </a:prstGeom>
        </p:spPr>
      </p:pic>
      <p:sp>
        <p:nvSpPr>
          <p:cNvPr id="12" name="Text Box 7">
            <a:extLst>
              <a:ext uri="{FF2B5EF4-FFF2-40B4-BE49-F238E27FC236}">
                <a16:creationId xmlns:a16="http://schemas.microsoft.com/office/drawing/2014/main" id="{66FA4510-1B22-AF49-94E8-8A8D85D7D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0852" y="4337019"/>
            <a:ext cx="28138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CERCARE DI EVITARE LA CHIRURGIA NEI CASI IN CUI NON PORTA BENEFICIO</a:t>
            </a:r>
          </a:p>
        </p:txBody>
      </p:sp>
    </p:spTree>
    <p:extLst>
      <p:ext uri="{BB962C8B-B14F-4D97-AF65-F5344CB8AC3E}">
        <p14:creationId xmlns:p14="http://schemas.microsoft.com/office/powerpoint/2010/main" val="1356052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61FEEAF2-6719-9E42-BAD3-E085B6046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840" y="1484784"/>
            <a:ext cx="344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ESPERIENZA PERSONALE 2015-2019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C1EA806F-56C5-E842-934A-C0AE2CD46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668" y="116632"/>
            <a:ext cx="5643562" cy="1323439"/>
          </a:xfrm>
          <a:prstGeom prst="rect">
            <a:avLst/>
          </a:prstGeom>
          <a:solidFill>
            <a:schemeClr val="accent1">
              <a:lumMod val="75000"/>
              <a:alpha val="59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000" b="1" dirty="0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CLINICA CHIRURGICA INDIRIZZO TORACICO</a:t>
            </a:r>
          </a:p>
          <a:p>
            <a:pPr algn="ctr" eaLnBrk="0" hangingPunct="0">
              <a:defRPr/>
            </a:pPr>
            <a:r>
              <a:rPr lang="it-IT" sz="2000" b="1" dirty="0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CHIETI</a:t>
            </a:r>
          </a:p>
          <a:p>
            <a:pPr algn="ctr" eaLnBrk="0" hangingPunct="0">
              <a:defRPr/>
            </a:pPr>
            <a:r>
              <a:rPr lang="it-IT" sz="2000" b="1" dirty="0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 </a:t>
            </a:r>
            <a:r>
              <a:rPr lang="it-IT" sz="2000" b="1" i="1" dirty="0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Direttore Prof </a:t>
            </a:r>
            <a:r>
              <a:rPr lang="it-IT" sz="2000" b="1" i="1" dirty="0" err="1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F</a:t>
            </a:r>
            <a:r>
              <a:rPr lang="it-IT" sz="2000" b="1" i="1" dirty="0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. Mucilli</a:t>
            </a:r>
          </a:p>
        </p:txBody>
      </p:sp>
      <p:pic>
        <p:nvPicPr>
          <p:cNvPr id="12" name="Immagine 11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D47D29B0-BDFE-C64B-85E0-FC060932C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0" y="3429000"/>
            <a:ext cx="2400619" cy="1660292"/>
          </a:xfrm>
          <a:prstGeom prst="rect">
            <a:avLst/>
          </a:prstGeom>
        </p:spPr>
      </p:pic>
      <p:pic>
        <p:nvPicPr>
          <p:cNvPr id="15" name="Immagine 14" descr="Immagine che contiene parete, interni, cielo&#10;&#10;Descrizione generata automaticamente">
            <a:extLst>
              <a:ext uri="{FF2B5EF4-FFF2-40B4-BE49-F238E27FC236}">
                <a16:creationId xmlns:a16="http://schemas.microsoft.com/office/drawing/2014/main" id="{D6F47057-4B64-0F43-A4F0-7A2A7862F7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90" y="2273300"/>
            <a:ext cx="2298700" cy="4584700"/>
          </a:xfrm>
          <a:prstGeom prst="rect">
            <a:avLst/>
          </a:prstGeom>
        </p:spPr>
      </p:pic>
      <p:pic>
        <p:nvPicPr>
          <p:cNvPr id="19" name="Immagine 18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4D86E221-44A1-8346-A2D9-C0F96C406C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54" y="1617932"/>
            <a:ext cx="2350277" cy="167116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9D012615-438A-F84E-B7F3-02AA090AED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076" y="1617932"/>
            <a:ext cx="2295064" cy="4848970"/>
          </a:xfrm>
          <a:prstGeom prst="rect">
            <a:avLst/>
          </a:prstGeom>
        </p:spPr>
      </p:pic>
      <p:sp>
        <p:nvSpPr>
          <p:cNvPr id="10" name="Text Box 7">
            <a:extLst>
              <a:ext uri="{FF2B5EF4-FFF2-40B4-BE49-F238E27FC236}">
                <a16:creationId xmlns:a16="http://schemas.microsoft.com/office/drawing/2014/main" id="{8823FB12-B70B-4441-A78C-4644750A4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454" y="5600196"/>
            <a:ext cx="344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PRIMA DELLA CHIRURGIA</a:t>
            </a:r>
          </a:p>
        </p:txBody>
      </p:sp>
    </p:spTree>
    <p:extLst>
      <p:ext uri="{BB962C8B-B14F-4D97-AF65-F5344CB8AC3E}">
        <p14:creationId xmlns:p14="http://schemas.microsoft.com/office/powerpoint/2010/main" val="3930988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61FEEAF2-6719-9E42-BAD3-E085B6046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1484784"/>
            <a:ext cx="344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ESPERIENZA PERSONALE 2015-2019</a:t>
            </a:r>
          </a:p>
        </p:txBody>
      </p:sp>
      <p:sp>
        <p:nvSpPr>
          <p:cNvPr id="9" name="Text Box 21">
            <a:extLst>
              <a:ext uri="{FF2B5EF4-FFF2-40B4-BE49-F238E27FC236}">
                <a16:creationId xmlns:a16="http://schemas.microsoft.com/office/drawing/2014/main" id="{C1EA806F-56C5-E842-934A-C0AE2CD46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668" y="116632"/>
            <a:ext cx="5643562" cy="1323439"/>
          </a:xfrm>
          <a:prstGeom prst="rect">
            <a:avLst/>
          </a:prstGeom>
          <a:solidFill>
            <a:schemeClr val="accent1">
              <a:lumMod val="75000"/>
              <a:alpha val="59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000" b="1" dirty="0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CLINICA CHIRURGICA INDIRIZZO TORACICO</a:t>
            </a:r>
          </a:p>
          <a:p>
            <a:pPr algn="ctr" eaLnBrk="0" hangingPunct="0">
              <a:defRPr/>
            </a:pPr>
            <a:r>
              <a:rPr lang="it-IT" sz="2000" b="1" dirty="0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CHIETI</a:t>
            </a:r>
          </a:p>
          <a:p>
            <a:pPr algn="ctr" eaLnBrk="0" hangingPunct="0">
              <a:defRPr/>
            </a:pPr>
            <a:r>
              <a:rPr lang="it-IT" sz="2000" b="1" dirty="0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 </a:t>
            </a:r>
            <a:r>
              <a:rPr lang="it-IT" sz="2000" b="1" i="1" dirty="0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Direttore Prof </a:t>
            </a:r>
            <a:r>
              <a:rPr lang="it-IT" sz="2000" b="1" i="1" dirty="0" err="1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F</a:t>
            </a:r>
            <a:r>
              <a:rPr lang="it-IT" sz="2000" b="1" i="1" dirty="0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. Mucilli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8CDED0B-BE9E-014D-A9DA-99C79690C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0" y="2315781"/>
            <a:ext cx="4386495" cy="2997324"/>
          </a:xfrm>
          <a:prstGeom prst="rect">
            <a:avLst/>
          </a:prstGeom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FE5FCF46-06D0-4943-A587-F91A4A94A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341" y="5760840"/>
            <a:ext cx="34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DOPO LA CHIRURGIA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5B285BB2-D017-8245-A59D-39AB5B5D1520}"/>
              </a:ext>
            </a:extLst>
          </p:cNvPr>
          <p:cNvGrpSpPr/>
          <p:nvPr/>
        </p:nvGrpSpPr>
        <p:grpSpPr>
          <a:xfrm>
            <a:off x="6153015" y="1556792"/>
            <a:ext cx="2665980" cy="4852268"/>
            <a:chOff x="6153015" y="1556792"/>
            <a:chExt cx="2665980" cy="4852268"/>
          </a:xfrm>
        </p:grpSpPr>
        <p:pic>
          <p:nvPicPr>
            <p:cNvPr id="6" name="Immagine 5" descr="Immagine che contiene edificio&#10;&#10;Descrizione generata automaticamente">
              <a:extLst>
                <a:ext uri="{FF2B5EF4-FFF2-40B4-BE49-F238E27FC236}">
                  <a16:creationId xmlns:a16="http://schemas.microsoft.com/office/drawing/2014/main" id="{78A1179F-2F3E-EC45-A5B9-5C49853AA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3015" y="1556792"/>
              <a:ext cx="2665980" cy="4852268"/>
            </a:xfrm>
            <a:prstGeom prst="rect">
              <a:avLst/>
            </a:prstGeom>
          </p:spPr>
        </p:pic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09EB5E57-D99C-E44A-9833-61D29CC9E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6444208" y="4404662"/>
              <a:ext cx="1224136" cy="1957834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92408710-254B-1042-B837-C331961DA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4358098"/>
              <a:ext cx="177701" cy="1634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64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Risultati immagini per DORMIRE LIBRI">
            <a:extLst>
              <a:ext uri="{FF2B5EF4-FFF2-40B4-BE49-F238E27FC236}">
                <a16:creationId xmlns:a16="http://schemas.microsoft.com/office/drawing/2014/main" id="{14452B47-DB24-2A4E-ABEC-531B274DC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8" y="165100"/>
            <a:ext cx="7950200" cy="6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1">
            <a:extLst>
              <a:ext uri="{FF2B5EF4-FFF2-40B4-BE49-F238E27FC236}">
                <a16:creationId xmlns:a16="http://schemas.microsoft.com/office/drawing/2014/main" id="{C1EA806F-56C5-E842-934A-C0AE2CD46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668" y="116632"/>
            <a:ext cx="5643562" cy="1323439"/>
          </a:xfrm>
          <a:prstGeom prst="rect">
            <a:avLst/>
          </a:prstGeom>
          <a:solidFill>
            <a:schemeClr val="accent1">
              <a:lumMod val="75000"/>
              <a:alpha val="59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000" b="1" dirty="0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CLINICA CHIRURGICA INDIRIZZO TORACICO</a:t>
            </a:r>
          </a:p>
          <a:p>
            <a:pPr algn="ctr" eaLnBrk="0" hangingPunct="0">
              <a:defRPr/>
            </a:pPr>
            <a:r>
              <a:rPr lang="it-IT" sz="2000" b="1" dirty="0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CHIETI</a:t>
            </a:r>
          </a:p>
          <a:p>
            <a:pPr algn="ctr" eaLnBrk="0" hangingPunct="0">
              <a:defRPr/>
            </a:pPr>
            <a:r>
              <a:rPr lang="it-IT" sz="2000" b="1" dirty="0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 </a:t>
            </a:r>
            <a:r>
              <a:rPr lang="it-IT" sz="2000" b="1" i="1" dirty="0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Direttore Prof </a:t>
            </a:r>
            <a:r>
              <a:rPr lang="it-IT" sz="2000" b="1" i="1" dirty="0" err="1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F</a:t>
            </a:r>
            <a:r>
              <a:rPr lang="it-IT" sz="2000" b="1" i="1" dirty="0">
                <a:solidFill>
                  <a:srgbClr val="F6F4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  <a:ea typeface="ＭＳ Ｐゴシック" charset="-128"/>
              </a:rPr>
              <a:t>. Mucilli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61FEEAF2-6719-9E42-BAD3-E085B6046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18" y="2204864"/>
            <a:ext cx="3448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3883507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61A11974-D937-2044-9AF0-58CDA94F8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16632"/>
            <a:ext cx="71335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LNS+                       SVUOTAMENTO LINFONODALE</a:t>
            </a: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90B3418D-FADC-7B47-A019-049F86472AFE}"/>
              </a:ext>
            </a:extLst>
          </p:cNvPr>
          <p:cNvSpPr/>
          <p:nvPr/>
        </p:nvSpPr>
        <p:spPr>
          <a:xfrm>
            <a:off x="2314650" y="203448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7F79479-D1DD-6646-97F4-DD0FACEF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80" y="600557"/>
            <a:ext cx="5050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 COSA DICONO LE LINEE GUIDA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94BAD778-870C-F143-8EDC-DF702819B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2426" y="594450"/>
            <a:ext cx="2405998" cy="50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NICE 2015</a:t>
            </a:r>
          </a:p>
        </p:txBody>
      </p:sp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4FAF6ED-6B7B-4E4B-933C-DA00C3CBC7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7" b="6993"/>
          <a:stretch/>
        </p:blipFill>
        <p:spPr>
          <a:xfrm>
            <a:off x="1984624" y="1096176"/>
            <a:ext cx="5174751" cy="1465093"/>
          </a:xfrm>
          <a:prstGeom prst="rect">
            <a:avLst/>
          </a:prstGeom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6C411CE8-D914-3942-97CB-28A869B38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708920"/>
            <a:ext cx="8208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Considerare la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linfoadenectomia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radicale nei pazienti nello stadio IIIA (LNS con </a:t>
            </a:r>
            <a:r>
              <a:rPr lang="it-IT" u="sng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micrometastasi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 e offrire loro informazioni dettagliate, verbali e scritte, sui possibili vantaggi e svantaggi. </a:t>
            </a:r>
            <a:r>
              <a:rPr lang="it-IT" dirty="0">
                <a:solidFill>
                  <a:srgbClr val="CE4C21"/>
                </a:solidFill>
                <a:latin typeface="+mj-lt"/>
              </a:rPr>
              <a:t>[Raccomandazione basata su evidenza di </a:t>
            </a:r>
            <a:r>
              <a:rPr lang="it-IT" u="sng" dirty="0">
                <a:solidFill>
                  <a:srgbClr val="CE4C21"/>
                </a:solidFill>
                <a:latin typeface="+mj-lt"/>
              </a:rPr>
              <a:t>qualità molto bassa </a:t>
            </a:r>
            <a:r>
              <a:rPr lang="it-IT" dirty="0">
                <a:solidFill>
                  <a:srgbClr val="CE4C21"/>
                </a:solidFill>
                <a:latin typeface="+mj-lt"/>
              </a:rPr>
              <a:t>da studi osservazionali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]</a:t>
            </a:r>
            <a:endParaRPr lang="it-IT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39E7B54A-9C96-044B-BC17-186FAC8A9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739660"/>
            <a:ext cx="848579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>
                <a:solidFill>
                  <a:srgbClr val="0070C0"/>
                </a:solidFill>
                <a:latin typeface="+mj-lt"/>
              </a:rPr>
              <a:t>Proporre la dissezione linfonodale terapeutica nei pazienti con melanoma in stadio IIIB-IIIC, linfonodi palpabili o invasione linfonodale rilevata mediante test di imaging. </a:t>
            </a:r>
            <a:r>
              <a:rPr lang="it-IT" dirty="0">
                <a:solidFill>
                  <a:srgbClr val="CE4C21"/>
                </a:solidFill>
                <a:latin typeface="+mj-lt"/>
              </a:rPr>
              <a:t>[Raccomandazione basata su evidenza di </a:t>
            </a:r>
            <a:r>
              <a:rPr lang="it-IT" u="sng" dirty="0">
                <a:solidFill>
                  <a:srgbClr val="CE4C21"/>
                </a:solidFill>
                <a:latin typeface="+mj-lt"/>
              </a:rPr>
              <a:t>qualità molto bassa</a:t>
            </a:r>
            <a:r>
              <a:rPr lang="it-IT" dirty="0">
                <a:solidFill>
                  <a:srgbClr val="CE4C21"/>
                </a:solidFill>
                <a:latin typeface="+mj-lt"/>
              </a:rPr>
              <a:t> da studi osservazionali]</a:t>
            </a:r>
            <a:endParaRPr lang="it-IT" b="1" dirty="0">
              <a:solidFill>
                <a:srgbClr val="CE4C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396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61A11974-D937-2044-9AF0-58CDA94F8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16632"/>
            <a:ext cx="71335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LNS+                       SVUOTAMENTO LINFONODALE</a:t>
            </a: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90B3418D-FADC-7B47-A019-049F86472AFE}"/>
              </a:ext>
            </a:extLst>
          </p:cNvPr>
          <p:cNvSpPr/>
          <p:nvPr/>
        </p:nvSpPr>
        <p:spPr>
          <a:xfrm>
            <a:off x="2314650" y="203448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7F79479-D1DD-6646-97F4-DD0FACEF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80" y="600557"/>
            <a:ext cx="50500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 COSA DICONO LE LINEE GUIDA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94BAD778-870C-F143-8EDC-DF702819B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2426" y="594450"/>
            <a:ext cx="2405998" cy="50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NICE 2015</a:t>
            </a:r>
          </a:p>
        </p:txBody>
      </p:sp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4FAF6ED-6B7B-4E4B-933C-DA00C3CBC7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7" b="6993"/>
          <a:stretch/>
        </p:blipFill>
        <p:spPr>
          <a:xfrm>
            <a:off x="1984624" y="1096176"/>
            <a:ext cx="5174751" cy="1465093"/>
          </a:xfrm>
          <a:prstGeom prst="rect">
            <a:avLst/>
          </a:prstGeom>
        </p:spPr>
      </p:pic>
      <p:sp>
        <p:nvSpPr>
          <p:cNvPr id="14" name="Text Box 7">
            <a:extLst>
              <a:ext uri="{FF2B5EF4-FFF2-40B4-BE49-F238E27FC236}">
                <a16:creationId xmlns:a16="http://schemas.microsoft.com/office/drawing/2014/main" id="{6C411CE8-D914-3942-97CB-28A869B38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2708920"/>
            <a:ext cx="82089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Considerare la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linfoadenectomia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radicale nei pazienti nello stadio IIIA (LNS con </a:t>
            </a:r>
            <a:r>
              <a:rPr lang="it-IT" u="sng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micrometastasi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) e offrire loro informazioni dettagliate, verbali e scritte, sui possibili vantaggi e svantaggi. </a:t>
            </a:r>
            <a:r>
              <a:rPr lang="it-IT" dirty="0">
                <a:solidFill>
                  <a:srgbClr val="CE4C21"/>
                </a:solidFill>
                <a:latin typeface="+mj-lt"/>
              </a:rPr>
              <a:t>[Raccomandazione basata su evidenza di </a:t>
            </a:r>
            <a:r>
              <a:rPr lang="it-IT" u="sng" dirty="0">
                <a:solidFill>
                  <a:srgbClr val="CE4C21"/>
                </a:solidFill>
                <a:latin typeface="+mj-lt"/>
              </a:rPr>
              <a:t>qualità molto bassa </a:t>
            </a:r>
            <a:r>
              <a:rPr lang="it-IT" dirty="0">
                <a:solidFill>
                  <a:srgbClr val="CE4C21"/>
                </a:solidFill>
                <a:latin typeface="+mj-lt"/>
              </a:rPr>
              <a:t>da studi osservazionali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]</a:t>
            </a:r>
            <a:endParaRPr lang="it-IT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39E7B54A-9C96-044B-BC17-186FAC8A9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739660"/>
            <a:ext cx="848579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dirty="0">
                <a:solidFill>
                  <a:srgbClr val="0070C0"/>
                </a:solidFill>
                <a:latin typeface="+mj-lt"/>
              </a:rPr>
              <a:t>Proporre la dissezione linfonodale terapeutica nei pazienti con melanoma in stadio IIIB-IIIC, linfonodi palpabili o invasione linfonodale rilevata mediante test di imaging. </a:t>
            </a:r>
            <a:r>
              <a:rPr lang="it-IT" dirty="0">
                <a:solidFill>
                  <a:srgbClr val="CE4C21"/>
                </a:solidFill>
                <a:latin typeface="+mj-lt"/>
              </a:rPr>
              <a:t>[Raccomandazione basata su evidenza di </a:t>
            </a:r>
            <a:r>
              <a:rPr lang="it-IT" u="sng" dirty="0">
                <a:solidFill>
                  <a:srgbClr val="CE4C21"/>
                </a:solidFill>
                <a:latin typeface="+mj-lt"/>
              </a:rPr>
              <a:t>qualità molto bassa</a:t>
            </a:r>
            <a:r>
              <a:rPr lang="it-IT" dirty="0">
                <a:solidFill>
                  <a:srgbClr val="CE4C21"/>
                </a:solidFill>
                <a:latin typeface="+mj-lt"/>
              </a:rPr>
              <a:t> da studi osservazionali]</a:t>
            </a:r>
            <a:endParaRPr lang="it-IT" b="1" dirty="0">
              <a:solidFill>
                <a:srgbClr val="CE4C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ＭＳ Ｐゴシック" charset="-128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77E688F5-F938-324C-89C2-E76B036CA326}"/>
              </a:ext>
            </a:extLst>
          </p:cNvPr>
          <p:cNvSpPr/>
          <p:nvPr/>
        </p:nvSpPr>
        <p:spPr>
          <a:xfrm>
            <a:off x="323528" y="2708920"/>
            <a:ext cx="1872208" cy="504056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C151C275-7A88-2B4F-A817-BB1B8CCD7485}"/>
              </a:ext>
            </a:extLst>
          </p:cNvPr>
          <p:cNvSpPr/>
          <p:nvPr/>
        </p:nvSpPr>
        <p:spPr>
          <a:xfrm>
            <a:off x="168343" y="4739660"/>
            <a:ext cx="1872208" cy="504056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2587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61A11974-D937-2044-9AF0-58CDA94F8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16632"/>
            <a:ext cx="71335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LNS+                       SVUOTAMENTO LINFONODALE</a:t>
            </a: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90B3418D-FADC-7B47-A019-049F86472AFE}"/>
              </a:ext>
            </a:extLst>
          </p:cNvPr>
          <p:cNvSpPr/>
          <p:nvPr/>
        </p:nvSpPr>
        <p:spPr>
          <a:xfrm>
            <a:off x="2314650" y="203448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7F79479-D1DD-6646-97F4-DD0FACEF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80" y="600557"/>
            <a:ext cx="4762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 COSA DICONO LE LINEE GUIDA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94BAD778-870C-F143-8EDC-DF702819B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892" y="594450"/>
            <a:ext cx="1988428" cy="50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AIOM 2018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6FD64C8-96EE-1F4C-9E7D-1EF95B9E04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36" y="1052737"/>
            <a:ext cx="4436700" cy="1449238"/>
          </a:xfrm>
          <a:prstGeom prst="rect">
            <a:avLst/>
          </a:prstGeom>
        </p:spPr>
      </p:pic>
      <p:sp>
        <p:nvSpPr>
          <p:cNvPr id="15" name="Text Box 7">
            <a:extLst>
              <a:ext uri="{FF2B5EF4-FFF2-40B4-BE49-F238E27FC236}">
                <a16:creationId xmlns:a16="http://schemas.microsoft.com/office/drawing/2014/main" id="{A9B3EEB2-1D5F-8949-AD8F-5CC90298A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811668"/>
            <a:ext cx="8208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Implicazioni per le ricerche future: </a:t>
            </a:r>
            <a:endParaRPr lang="it-IT" dirty="0">
              <a:solidFill>
                <a:srgbClr val="C00000"/>
              </a:solidFill>
            </a:endParaRPr>
          </a:p>
          <a:p>
            <a:r>
              <a:rPr lang="it-IT" dirty="0">
                <a:solidFill>
                  <a:srgbClr val="0070C0"/>
                </a:solidFill>
              </a:rPr>
              <a:t>Ulteriori studi potranno definire meglio i sottogruppi che effettivamente si beneficiano in termini di OS della </a:t>
            </a:r>
            <a:r>
              <a:rPr lang="it-IT" dirty="0" err="1">
                <a:solidFill>
                  <a:srgbClr val="0070C0"/>
                </a:solidFill>
              </a:rPr>
              <a:t>linfadenectomia</a:t>
            </a:r>
            <a:r>
              <a:rPr lang="it-IT" dirty="0">
                <a:solidFill>
                  <a:srgbClr val="0070C0"/>
                </a:solidFill>
              </a:rPr>
              <a:t> di completamento 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D4640C6A-D93B-5546-B74D-D2FFD65C5F63}"/>
              </a:ext>
            </a:extLst>
          </p:cNvPr>
          <p:cNvGrpSpPr/>
          <p:nvPr/>
        </p:nvGrpSpPr>
        <p:grpSpPr>
          <a:xfrm>
            <a:off x="251521" y="2636912"/>
            <a:ext cx="8845834" cy="2530657"/>
            <a:chOff x="587880" y="2604466"/>
            <a:chExt cx="8111246" cy="2067254"/>
          </a:xfrm>
        </p:grpSpPr>
        <p:pic>
          <p:nvPicPr>
            <p:cNvPr id="13" name="Immagine 12" descr="Immagine che contiene screenshot&#10;&#10;Descrizione generata automaticamente">
              <a:extLst>
                <a:ext uri="{FF2B5EF4-FFF2-40B4-BE49-F238E27FC236}">
                  <a16:creationId xmlns:a16="http://schemas.microsoft.com/office/drawing/2014/main" id="{64F6801B-31F7-8941-9F7A-854FD52B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80" y="2604466"/>
              <a:ext cx="8064500" cy="1651000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CB4258F1-401C-2C40-A871-52E105DF71C2}"/>
                </a:ext>
              </a:extLst>
            </p:cNvPr>
            <p:cNvSpPr txBox="1"/>
            <p:nvPr/>
          </p:nvSpPr>
          <p:spPr>
            <a:xfrm>
              <a:off x="634627" y="3933056"/>
              <a:ext cx="80644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La </a:t>
              </a:r>
              <a:r>
                <a:rPr lang="it-IT" sz="1400" dirty="0" err="1"/>
                <a:t>qualita</a:t>
              </a:r>
              <a:r>
                <a:rPr lang="it-IT" sz="1400" dirty="0"/>
                <a:t>̀ delle evidenze è stata giudicata </a:t>
              </a:r>
              <a:r>
                <a:rPr lang="it-IT" sz="1400" b="1" dirty="0"/>
                <a:t>BASSA</a:t>
              </a:r>
              <a:br>
                <a:rPr lang="it-IT" sz="1400" b="1" dirty="0"/>
              </a:br>
              <a:endParaRPr lang="it-IT" sz="1400" dirty="0"/>
            </a:p>
            <a:p>
              <a:endParaRPr lang="it-IT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0478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61A11974-D937-2044-9AF0-58CDA94F8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16632"/>
            <a:ext cx="71335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LNS+                       SVUOTAMENTO LINFONODALE</a:t>
            </a: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90B3418D-FADC-7B47-A019-049F86472AFE}"/>
              </a:ext>
            </a:extLst>
          </p:cNvPr>
          <p:cNvSpPr/>
          <p:nvPr/>
        </p:nvSpPr>
        <p:spPr>
          <a:xfrm>
            <a:off x="2314650" y="203448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7F79479-D1DD-6646-97F4-DD0FACEF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80" y="600557"/>
            <a:ext cx="47620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 COSA DICONO LE LINEE GUIDA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94BAD778-870C-F143-8EDC-DF702819B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892" y="594450"/>
            <a:ext cx="1988428" cy="50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AIOM 2018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6FD64C8-96EE-1F4C-9E7D-1EF95B9E04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36" y="1052737"/>
            <a:ext cx="4436700" cy="1449238"/>
          </a:xfrm>
          <a:prstGeom prst="rect">
            <a:avLst/>
          </a:prstGeom>
        </p:spPr>
      </p:pic>
      <p:sp>
        <p:nvSpPr>
          <p:cNvPr id="15" name="Text Box 7">
            <a:extLst>
              <a:ext uri="{FF2B5EF4-FFF2-40B4-BE49-F238E27FC236}">
                <a16:creationId xmlns:a16="http://schemas.microsoft.com/office/drawing/2014/main" id="{A9B3EEB2-1D5F-8949-AD8F-5CC90298A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811668"/>
            <a:ext cx="8208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Implicazioni per le ricerche future: </a:t>
            </a:r>
            <a:endParaRPr lang="it-IT" dirty="0">
              <a:solidFill>
                <a:srgbClr val="C00000"/>
              </a:solidFill>
            </a:endParaRPr>
          </a:p>
          <a:p>
            <a:r>
              <a:rPr lang="it-IT" dirty="0">
                <a:solidFill>
                  <a:srgbClr val="0070C0"/>
                </a:solidFill>
              </a:rPr>
              <a:t>Ulteriori studi potranno definire meglio i sottogruppi che effettivamente si beneficiano in termini di Sopravvivenza Totale della </a:t>
            </a:r>
            <a:r>
              <a:rPr lang="it-IT" dirty="0" err="1">
                <a:solidFill>
                  <a:srgbClr val="0070C0"/>
                </a:solidFill>
              </a:rPr>
              <a:t>linfadenectomia</a:t>
            </a:r>
            <a:r>
              <a:rPr lang="it-IT" dirty="0">
                <a:solidFill>
                  <a:srgbClr val="0070C0"/>
                </a:solidFill>
              </a:rPr>
              <a:t> di completamento 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D4640C6A-D93B-5546-B74D-D2FFD65C5F63}"/>
              </a:ext>
            </a:extLst>
          </p:cNvPr>
          <p:cNvGrpSpPr/>
          <p:nvPr/>
        </p:nvGrpSpPr>
        <p:grpSpPr>
          <a:xfrm>
            <a:off x="251521" y="2636912"/>
            <a:ext cx="8845834" cy="2530657"/>
            <a:chOff x="587880" y="2604466"/>
            <a:chExt cx="8111246" cy="2067254"/>
          </a:xfrm>
        </p:grpSpPr>
        <p:pic>
          <p:nvPicPr>
            <p:cNvPr id="13" name="Immagine 12" descr="Immagine che contiene screenshot&#10;&#10;Descrizione generata automaticamente">
              <a:extLst>
                <a:ext uri="{FF2B5EF4-FFF2-40B4-BE49-F238E27FC236}">
                  <a16:creationId xmlns:a16="http://schemas.microsoft.com/office/drawing/2014/main" id="{64F6801B-31F7-8941-9F7A-854FD52B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80" y="2604466"/>
              <a:ext cx="8064500" cy="1651000"/>
            </a:xfrm>
            <a:prstGeom prst="rect">
              <a:avLst/>
            </a:prstGeom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CB4258F1-401C-2C40-A871-52E105DF71C2}"/>
                </a:ext>
              </a:extLst>
            </p:cNvPr>
            <p:cNvSpPr txBox="1"/>
            <p:nvPr/>
          </p:nvSpPr>
          <p:spPr>
            <a:xfrm>
              <a:off x="634627" y="3933056"/>
              <a:ext cx="80644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/>
                <a:t>La </a:t>
              </a:r>
              <a:r>
                <a:rPr lang="it-IT" sz="1400" dirty="0" err="1"/>
                <a:t>qualita</a:t>
              </a:r>
              <a:r>
                <a:rPr lang="it-IT" sz="1400" dirty="0"/>
                <a:t>̀ delle evidenze è stata giudicata </a:t>
              </a:r>
              <a:r>
                <a:rPr lang="it-IT" sz="1400" b="1" dirty="0"/>
                <a:t>BASSA</a:t>
              </a:r>
              <a:br>
                <a:rPr lang="it-IT" sz="1400" b="1" dirty="0"/>
              </a:br>
              <a:endParaRPr lang="it-IT" sz="1400" dirty="0"/>
            </a:p>
            <a:p>
              <a:endParaRPr lang="it-IT" sz="1400" dirty="0"/>
            </a:p>
          </p:txBody>
        </p:sp>
      </p:grpSp>
      <p:sp>
        <p:nvSpPr>
          <p:cNvPr id="14" name="Ovale 13">
            <a:extLst>
              <a:ext uri="{FF2B5EF4-FFF2-40B4-BE49-F238E27FC236}">
                <a16:creationId xmlns:a16="http://schemas.microsoft.com/office/drawing/2014/main" id="{353D6068-759E-7D45-80E5-26D7A2F38A90}"/>
              </a:ext>
            </a:extLst>
          </p:cNvPr>
          <p:cNvSpPr/>
          <p:nvPr/>
        </p:nvSpPr>
        <p:spPr>
          <a:xfrm>
            <a:off x="128360" y="3645024"/>
            <a:ext cx="3147496" cy="504056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0CB52219-7663-674C-97B3-5CF26F863FD1}"/>
              </a:ext>
            </a:extLst>
          </p:cNvPr>
          <p:cNvSpPr/>
          <p:nvPr/>
        </p:nvSpPr>
        <p:spPr>
          <a:xfrm>
            <a:off x="2699792" y="3933056"/>
            <a:ext cx="1872208" cy="773786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8615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56BCFE">
                <a:alpha val="34000"/>
              </a:srgb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magine 7" descr="LogoASL.jpg">
            <a:extLst>
              <a:ext uri="{FF2B5EF4-FFF2-40B4-BE49-F238E27FC236}">
                <a16:creationId xmlns:a16="http://schemas.microsoft.com/office/drawing/2014/main" id="{14C23E52-1BE0-9C45-809C-4CB0224D4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792" y="2286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2" descr="C:\Documents and Settings\ch0102\Desktop\Schermata 2013-05-12 a 19.23.34.png">
            <a:extLst>
              <a:ext uri="{FF2B5EF4-FFF2-40B4-BE49-F238E27FC236}">
                <a16:creationId xmlns:a16="http://schemas.microsoft.com/office/drawing/2014/main" id="{479C415C-6D30-CE42-BE69-96EC40478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5" y="123826"/>
            <a:ext cx="1077912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61A11974-D937-2044-9AF0-58CDA94F8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116632"/>
            <a:ext cx="71335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LNS+                       SVUOTAMENTO LINFONODALE</a:t>
            </a: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90B3418D-FADC-7B47-A019-049F86472AFE}"/>
              </a:ext>
            </a:extLst>
          </p:cNvPr>
          <p:cNvSpPr/>
          <p:nvPr/>
        </p:nvSpPr>
        <p:spPr>
          <a:xfrm>
            <a:off x="2314650" y="203448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7F79479-D1DD-6646-97F4-DD0FACEFA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80" y="600557"/>
            <a:ext cx="4834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 COSA DICONO LE LINEE GUIDA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94BAD778-870C-F143-8EDC-DF702819B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900" y="594450"/>
            <a:ext cx="1988428" cy="50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99D5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NCCN 2019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A9B3EEB2-1D5F-8949-AD8F-5CC90298A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301208"/>
            <a:ext cx="84604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T: Per i pz. sottoposti a biopsia del LNS+ e non sottoposti a </a:t>
            </a:r>
            <a:r>
              <a:rPr lang="it-IT" sz="2000" b="1" dirty="0" err="1">
                <a:solidFill>
                  <a:schemeClr val="accent1">
                    <a:lumMod val="50000"/>
                  </a:schemeClr>
                </a:solidFill>
              </a:rPr>
              <a:t>linfoadenectomia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 di completamento è indicata sorveglianza ECOGRAFICA ogni 4 mesi per 2 anni …</a:t>
            </a:r>
            <a:endParaRPr lang="it-IT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AECE5876-7321-B644-A167-574D7E1C2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80" y="1294254"/>
            <a:ext cx="5460524" cy="2078978"/>
          </a:xfrm>
          <a:prstGeom prst="rect">
            <a:avLst/>
          </a:prstGeom>
        </p:spPr>
      </p:pic>
      <p:pic>
        <p:nvPicPr>
          <p:cNvPr id="7" name="Immagine 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037FFA66-5223-5C4E-B31E-58C4003586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0" y="3284984"/>
            <a:ext cx="5549900" cy="2019300"/>
          </a:xfrm>
          <a:prstGeom prst="rect">
            <a:avLst/>
          </a:prstGeom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D50D2507-3C7D-A74A-B209-BBF536834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080" y="981218"/>
            <a:ext cx="71335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b="1" dirty="0">
                <a:solidFill>
                  <a:srgbClr val="CE4C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     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charset="-128"/>
              </a:rPr>
              <a:t>NATIONAL COMPREHENSIVE CANCER NETWORK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B8FF5DF1-F021-2243-917B-45700ED3EBE0}"/>
              </a:ext>
            </a:extLst>
          </p:cNvPr>
          <p:cNvSpPr/>
          <p:nvPr/>
        </p:nvSpPr>
        <p:spPr>
          <a:xfrm>
            <a:off x="5436096" y="3861048"/>
            <a:ext cx="1824906" cy="650059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8942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{F8609640-7871-AD4E-8CBE-251D34F1D73E}tf10001073</Template>
  <TotalTime>27973</TotalTime>
  <Words>1457</Words>
  <Application>Microsoft Macintosh PowerPoint</Application>
  <PresentationFormat>Presentazione su schermo (4:3)</PresentationFormat>
  <Paragraphs>218</Paragraphs>
  <Slides>45</Slides>
  <Notes>45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0" baseType="lpstr">
      <vt:lpstr>Arial</vt:lpstr>
      <vt:lpstr>Book Antiqua</vt:lpstr>
      <vt:lpstr>Times New Roman</vt:lpstr>
      <vt:lpstr>Tw Cen MT</vt:lpstr>
      <vt:lpstr>Goccia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Del Cimmuto Pasqualino</dc:creator>
  <cp:lastModifiedBy>Mj568</cp:lastModifiedBy>
  <cp:revision>301</cp:revision>
  <cp:lastPrinted>2019-05-21T08:20:57Z</cp:lastPrinted>
  <dcterms:created xsi:type="dcterms:W3CDTF">2006-09-28T11:24:16Z</dcterms:created>
  <dcterms:modified xsi:type="dcterms:W3CDTF">2019-06-18T16:13:21Z</dcterms:modified>
</cp:coreProperties>
</file>