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261" r:id="rId6"/>
    <p:sldId id="300" r:id="rId7"/>
    <p:sldId id="291" r:id="rId8"/>
    <p:sldId id="292" r:id="rId9"/>
    <p:sldId id="293" r:id="rId10"/>
    <p:sldId id="295" r:id="rId11"/>
    <p:sldId id="296" r:id="rId12"/>
    <p:sldId id="265" r:id="rId13"/>
    <p:sldId id="266" r:id="rId14"/>
    <p:sldId id="267" r:id="rId15"/>
    <p:sldId id="269" r:id="rId16"/>
    <p:sldId id="270" r:id="rId17"/>
    <p:sldId id="272" r:id="rId18"/>
    <p:sldId id="273" r:id="rId19"/>
    <p:sldId id="275" r:id="rId20"/>
    <p:sldId id="299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98" r:id="rId33"/>
    <p:sldId id="288" r:id="rId34"/>
    <p:sldId id="297" r:id="rId3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35" autoAdjust="0"/>
  </p:normalViewPr>
  <p:slideViewPr>
    <p:cSldViewPr>
      <p:cViewPr varScale="1">
        <p:scale>
          <a:sx n="79" d="100"/>
          <a:sy n="79" d="100"/>
        </p:scale>
        <p:origin x="16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CCDD4-97F5-441D-94D7-FCC71D7476CE}" type="datetimeFigureOut">
              <a:rPr lang="it-IT" smtClean="0"/>
              <a:pPr/>
              <a:t>19/10/2019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88514-5BCD-4C70-ACEB-E34C7AE41FB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036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88514-5BCD-4C70-ACEB-E34C7AE41FB1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88514-5BCD-4C70-ACEB-E34C7AE41FB1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88514-5BCD-4C70-ACEB-E34C7AE41FB1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88514-5BCD-4C70-ACEB-E34C7AE41FB1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88514-5BCD-4C70-ACEB-E34C7AE41FB1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88514-5BCD-4C70-ACEB-E34C7AE41FB1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u="none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88514-5BCD-4C70-ACEB-E34C7AE41FB1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88514-5BCD-4C70-ACEB-E34C7AE41FB1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88514-5BCD-4C70-ACEB-E34C7AE41FB1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88514-5BCD-4C70-ACEB-E34C7AE41FB1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88514-5BCD-4C70-ACEB-E34C7AE41FB1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88514-5BCD-4C70-ACEB-E34C7AE41FB1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88514-5BCD-4C70-ACEB-E34C7AE41FB1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88514-5BCD-4C70-ACEB-E34C7AE41FB1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88514-5BCD-4C70-ACEB-E34C7AE41FB1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88514-5BCD-4C70-ACEB-E34C7AE41FB1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88514-5BCD-4C70-ACEB-E34C7AE41FB1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63605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88514-5BCD-4C70-ACEB-E34C7AE41FB1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88514-5BCD-4C70-ACEB-E34C7AE41FB1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88514-5BCD-4C70-ACEB-E34C7AE41FB1}" type="slidenum">
              <a:rPr lang="it-IT" smtClean="0"/>
              <a:pPr/>
              <a:t>31</a:t>
            </a:fld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88514-5BCD-4C70-ACEB-E34C7AE41FB1}" type="slidenum">
              <a:rPr lang="it-IT" smtClean="0"/>
              <a:pPr/>
              <a:t>33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88514-5BCD-4C70-ACEB-E34C7AE41FB1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it-IT">
              <a:latin typeface="Arial" pitchFamily="34" charset="0"/>
            </a:endParaRPr>
          </a:p>
        </p:txBody>
      </p:sp>
      <p:sp>
        <p:nvSpPr>
          <p:cNvPr id="18227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27FCC1-C35F-4771-AD4E-D62D8A4C09C1}" type="slidenum">
              <a:rPr lang="en-GB" altLang="it-IT">
                <a:latin typeface="Arial" pitchFamily="34" charset="0"/>
              </a:rPr>
              <a:pPr/>
              <a:t>6</a:t>
            </a:fld>
            <a:endParaRPr lang="en-GB" altLang="it-IT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88514-5BCD-4C70-ACEB-E34C7AE41FB1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88514-5BCD-4C70-ACEB-E34C7AE41FB1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5816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/>
          </a:p>
        </p:txBody>
      </p:sp>
      <p:sp>
        <p:nvSpPr>
          <p:cNvPr id="399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65C356-3D39-4BFC-8CBA-5F4E36A5C84B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88514-5BCD-4C70-ACEB-E34C7AE41FB1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0578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88514-5BCD-4C70-ACEB-E34C7AE41FB1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19/10/2019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19/10/2019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caravatta@hot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lcaravatta@hotmail.com" TargetMode="Externa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75040" cy="695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3571868" y="2000240"/>
            <a:ext cx="5286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/>
              <a:t>The emerging role of SBRT in the treatment</a:t>
            </a:r>
          </a:p>
          <a:p>
            <a:pPr algn="ctr"/>
            <a:r>
              <a:rPr lang="it-IT" sz="3600" i="1" dirty="0" err="1"/>
              <a:t>of</a:t>
            </a:r>
            <a:r>
              <a:rPr lang="it-IT" sz="3600" i="1" dirty="0"/>
              <a:t> </a:t>
            </a:r>
            <a:r>
              <a:rPr lang="it-IT" sz="3600" i="1" dirty="0" err="1"/>
              <a:t>liver</a:t>
            </a:r>
            <a:r>
              <a:rPr lang="it-IT" sz="3600" i="1" dirty="0"/>
              <a:t> </a:t>
            </a:r>
            <a:r>
              <a:rPr lang="it-IT" sz="3600" i="1" dirty="0" err="1"/>
              <a:t>metastases</a:t>
            </a:r>
            <a:endParaRPr lang="it-IT" sz="3600" i="1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3428992" y="4111625"/>
            <a:ext cx="5715008" cy="1006475"/>
          </a:xfrm>
          <a:prstGeom prst="rect">
            <a:avLst/>
          </a:prstGeom>
        </p:spPr>
        <p:txBody>
          <a:bodyPr rtlCol="0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1" u="none" strike="noStrike" kern="1200" cap="sm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Luciana </a:t>
            </a:r>
            <a:r>
              <a:rPr kumimoji="0" lang="it-IT" sz="2400" b="0" i="1" u="none" strike="noStrike" kern="1200" cap="sm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Caravatta</a:t>
            </a:r>
            <a:r>
              <a:rPr kumimoji="0" lang="it-IT" sz="2000" b="0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it-IT" sz="2000" b="0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3"/>
              </a:rPr>
              <a:t>lcaravatta@hotmail.com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UOC </a:t>
            </a:r>
            <a:r>
              <a:rPr kumimoji="0" lang="it-IT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Radioterapia Oncologica, PO “S.S. Annunziata”, Chieti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D432FB22-34E4-4172-8392-07D8896324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2" y="5767388"/>
            <a:ext cx="1042988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8"/>
          <p:cNvSpPr txBox="1">
            <a:spLocks noChangeArrowheads="1"/>
          </p:cNvSpPr>
          <p:nvPr/>
        </p:nvSpPr>
        <p:spPr bwMode="auto">
          <a:xfrm>
            <a:off x="1240662" y="124885"/>
            <a:ext cx="65738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it-IT" sz="2800" b="1" cap="all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RADIOTERAPIA GUIDATA DALLA IMMAGINI</a:t>
            </a:r>
            <a:endParaRPr lang="en-US" sz="2800" dirty="0">
              <a:latin typeface="Calibri" pitchFamily="34" charset="0"/>
            </a:endParaRPr>
          </a:p>
        </p:txBody>
      </p:sp>
      <p:pic>
        <p:nvPicPr>
          <p:cNvPr id="65538" name="Immagin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2488"/>
            <a:ext cx="9412288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/>
          <a:srcRect t="7407" b="51045"/>
          <a:stretch>
            <a:fillRect/>
          </a:stretch>
        </p:blipFill>
        <p:spPr bwMode="auto">
          <a:xfrm>
            <a:off x="111125" y="188913"/>
            <a:ext cx="914400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/>
          <a:srcRect t="58147"/>
          <a:stretch>
            <a:fillRect/>
          </a:stretch>
        </p:blipFill>
        <p:spPr bwMode="auto">
          <a:xfrm>
            <a:off x="111125" y="3429000"/>
            <a:ext cx="91440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195263" y="188913"/>
            <a:ext cx="23796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>
                <a:solidFill>
                  <a:schemeClr val="bg1"/>
                </a:solidFill>
              </a:rPr>
              <a:t>TC  Planning </a:t>
            </a: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177800" y="3429000"/>
            <a:ext cx="1184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>
                <a:solidFill>
                  <a:schemeClr val="bg1"/>
                </a:solidFill>
              </a:rPr>
              <a:t>CBCT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626581" y="3614843"/>
            <a:ext cx="8001056" cy="158377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it-IT" dirty="0"/>
              <a:t>TRATTAMENTO DELLE METASTASI EPATICHE: RUOLO DELLA SBRT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1274" r="11858"/>
          <a:stretch>
            <a:fillRect/>
          </a:stretch>
        </p:blipFill>
        <p:spPr bwMode="auto">
          <a:xfrm>
            <a:off x="740711" y="3857628"/>
            <a:ext cx="6903123" cy="109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3714752"/>
            <a:ext cx="1039639" cy="119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sellaDiTesto 8"/>
          <p:cNvSpPr txBox="1"/>
          <p:nvPr/>
        </p:nvSpPr>
        <p:spPr>
          <a:xfrm>
            <a:off x="7669241" y="4798464"/>
            <a:ext cx="673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2018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9" y="1571614"/>
            <a:ext cx="5364653" cy="173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1928802"/>
            <a:ext cx="1582813" cy="115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CasellaDiTesto 13"/>
          <p:cNvSpPr txBox="1"/>
          <p:nvPr/>
        </p:nvSpPr>
        <p:spPr>
          <a:xfrm>
            <a:off x="5929322" y="3071810"/>
            <a:ext cx="673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2018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642910" y="1477723"/>
            <a:ext cx="6786610" cy="1996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5357826"/>
            <a:ext cx="5286412" cy="138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print"/>
          <a:srcRect r="27334" b="18390"/>
          <a:stretch>
            <a:fillRect/>
          </a:stretch>
        </p:blipFill>
        <p:spPr bwMode="auto">
          <a:xfrm>
            <a:off x="5214942" y="5357826"/>
            <a:ext cx="3000396" cy="72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ttangolo 17"/>
          <p:cNvSpPr/>
          <p:nvPr/>
        </p:nvSpPr>
        <p:spPr>
          <a:xfrm>
            <a:off x="604130" y="5286388"/>
            <a:ext cx="7786742" cy="15716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6572264" y="6215082"/>
            <a:ext cx="673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2018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it-IT" dirty="0"/>
              <a:t>TRATTAMENTO DELLE METASTASI EPATICHE: RUOLO DELLA SBRT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901" y="3643915"/>
            <a:ext cx="9148901" cy="116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sellaDiTesto 8"/>
          <p:cNvSpPr txBox="1"/>
          <p:nvPr/>
        </p:nvSpPr>
        <p:spPr>
          <a:xfrm>
            <a:off x="5357322" y="6488668"/>
            <a:ext cx="3786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/>
              <a:t>Moon DH et al. </a:t>
            </a:r>
            <a:r>
              <a:rPr lang="en-US" i="1" dirty="0" err="1"/>
              <a:t>Radiother</a:t>
            </a:r>
            <a:r>
              <a:rPr lang="en-US" i="1" dirty="0"/>
              <a:t> </a:t>
            </a:r>
            <a:r>
              <a:rPr lang="en-US" i="1" dirty="0" err="1"/>
              <a:t>Oncol</a:t>
            </a:r>
            <a:r>
              <a:rPr lang="en-US" i="1" dirty="0"/>
              <a:t> 2018</a:t>
            </a:r>
            <a:endParaRPr lang="it-IT" i="1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276872"/>
            <a:ext cx="9144000" cy="129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tangolo 5"/>
          <p:cNvSpPr/>
          <p:nvPr/>
        </p:nvSpPr>
        <p:spPr>
          <a:xfrm>
            <a:off x="1691680" y="2276872"/>
            <a:ext cx="792088" cy="2520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grpSp>
        <p:nvGrpSpPr>
          <p:cNvPr id="6" name="Gruppo 5"/>
          <p:cNvGrpSpPr/>
          <p:nvPr/>
        </p:nvGrpSpPr>
        <p:grpSpPr>
          <a:xfrm>
            <a:off x="414338" y="1428736"/>
            <a:ext cx="8315325" cy="4938728"/>
            <a:chOff x="414338" y="719122"/>
            <a:chExt cx="8315325" cy="4938728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3388" y="1200150"/>
              <a:ext cx="8277225" cy="445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4338" y="719122"/>
              <a:ext cx="8315325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Titolo 1"/>
          <p:cNvSpPr txBox="1">
            <a:spLocks/>
          </p:cNvSpPr>
          <p:nvPr/>
        </p:nvSpPr>
        <p:spPr>
          <a:xfrm>
            <a:off x="428596" y="214290"/>
            <a:ext cx="8229600" cy="114300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TRATTAMENTO DELLE METASTASI EPATICHE: RUOLO DELLA SBRT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357322" y="6488668"/>
            <a:ext cx="3786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/>
              <a:t>Moon DH et al. </a:t>
            </a:r>
            <a:r>
              <a:rPr lang="en-US" i="1" dirty="0" err="1"/>
              <a:t>Radiother</a:t>
            </a:r>
            <a:r>
              <a:rPr lang="en-US" i="1" dirty="0"/>
              <a:t> </a:t>
            </a:r>
            <a:r>
              <a:rPr lang="en-US" i="1" dirty="0" err="1"/>
              <a:t>Oncol</a:t>
            </a:r>
            <a:r>
              <a:rPr lang="en-US" i="1" dirty="0"/>
              <a:t> 2018</a:t>
            </a:r>
            <a:endParaRPr lang="it-IT" i="1" dirty="0"/>
          </a:p>
        </p:txBody>
      </p:sp>
      <p:sp>
        <p:nvSpPr>
          <p:cNvPr id="2" name="Rettangolo 1"/>
          <p:cNvSpPr/>
          <p:nvPr/>
        </p:nvSpPr>
        <p:spPr>
          <a:xfrm>
            <a:off x="1857356" y="1428736"/>
            <a:ext cx="936104" cy="49387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3635896" y="1428736"/>
            <a:ext cx="936104" cy="49387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it-IT" dirty="0"/>
              <a:t>FATTORI CHE INFLUENZANO L’EFFICACIA DELLA SBRT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525963"/>
          </a:xfrm>
        </p:spPr>
        <p:txBody>
          <a:bodyPr/>
          <a:lstStyle/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it-IT" i="1" dirty="0"/>
              <a:t>ISTOLOGIA </a:t>
            </a:r>
            <a:r>
              <a:rPr lang="it-IT" i="1" dirty="0">
                <a:sym typeface="Wingdings" pitchFamily="2" charset="2"/>
              </a:rPr>
              <a:t> TUMORI RADIORESISTENTI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it-IT" i="1" dirty="0">
                <a:sym typeface="Wingdings" pitchFamily="2" charset="2"/>
              </a:rPr>
              <a:t>DOSE </a:t>
            </a:r>
            <a:r>
              <a:rPr lang="it-IT" i="1" dirty="0" err="1">
                <a:sym typeface="Wingdings" pitchFamily="2" charset="2"/>
              </a:rPr>
              <a:t>DI</a:t>
            </a:r>
            <a:r>
              <a:rPr lang="it-IT" i="1" dirty="0">
                <a:sym typeface="Wingdings" pitchFamily="2" charset="2"/>
              </a:rPr>
              <a:t> RADIOTERAPIA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it-IT" i="1" dirty="0"/>
              <a:t>DIMENSIONI DELLA METASTASI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it-IT" i="1" dirty="0">
                <a:sym typeface="Wingdings" pitchFamily="2" charset="2"/>
              </a:rPr>
              <a:t>PRECEDENTI TRATTAMENTI</a:t>
            </a:r>
            <a:endParaRPr lang="it-IT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it-IT" dirty="0"/>
              <a:t>FATTORI CHE INFLUENZANO L’EFFICACIA DELLA SBRT: </a:t>
            </a:r>
            <a:r>
              <a:rPr lang="it-IT" b="1" i="1" dirty="0">
                <a:solidFill>
                  <a:srgbClr val="FF0000"/>
                </a:solidFill>
              </a:rPr>
              <a:t>istologia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526680" y="6488668"/>
            <a:ext cx="261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i="1" dirty="0"/>
              <a:t>Ahmed K. A., </a:t>
            </a:r>
            <a:r>
              <a:rPr lang="en-US" i="1" dirty="0"/>
              <a:t>IJROBP </a:t>
            </a:r>
            <a:r>
              <a:rPr lang="it-IT" i="1" dirty="0"/>
              <a:t>2016</a:t>
            </a:r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2143116"/>
            <a:ext cx="45815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sellaDiTesto 15"/>
          <p:cNvSpPr txBox="1"/>
          <p:nvPr/>
        </p:nvSpPr>
        <p:spPr>
          <a:xfrm>
            <a:off x="4714876" y="2643182"/>
            <a:ext cx="4357718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dirty="0"/>
              <a:t>Metastasi da </a:t>
            </a:r>
            <a:r>
              <a:rPr lang="it-IT" sz="2400" b="1" dirty="0">
                <a:solidFill>
                  <a:srgbClr val="FF0000"/>
                </a:solidFill>
              </a:rPr>
              <a:t>adenocarcinoma del colon-retto</a:t>
            </a:r>
            <a:r>
              <a:rPr lang="it-IT" sz="2400" dirty="0"/>
              <a:t> risultano più </a:t>
            </a:r>
            <a:r>
              <a:rPr lang="it-IT" sz="2400" b="1" dirty="0" err="1">
                <a:solidFill>
                  <a:srgbClr val="FF0000"/>
                </a:solidFill>
              </a:rPr>
              <a:t>radioresistenti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dirty="0"/>
              <a:t>rispetto a adenocarcinoma della mammella e del polmone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357158" y="1571612"/>
            <a:ext cx="84411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/>
              <a:t>L’istologia gioca un </a:t>
            </a:r>
            <a:r>
              <a:rPr lang="it-IT" sz="2200" b="1" dirty="0"/>
              <a:t>ruolo significativo </a:t>
            </a:r>
            <a:r>
              <a:rPr lang="it-IT" sz="2200" dirty="0"/>
              <a:t>nel determinare la radiosensibilità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714876" y="2214554"/>
            <a:ext cx="2595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372 metastasi epatiche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337192"/>
            <a:ext cx="9144032" cy="118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6843370" y="6488668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/>
              <a:t>Chang D, Cancer </a:t>
            </a:r>
            <a:r>
              <a:rPr lang="it-IT" i="1" dirty="0"/>
              <a:t>2011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000628" y="2258319"/>
            <a:ext cx="41433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65 pazienti</a:t>
            </a:r>
          </a:p>
          <a:p>
            <a:r>
              <a:rPr lang="it-IT" sz="2800" dirty="0"/>
              <a:t>102 </a:t>
            </a:r>
            <a:r>
              <a:rPr lang="it-IT" sz="2800" b="1" dirty="0">
                <a:solidFill>
                  <a:srgbClr val="FF0000"/>
                </a:solidFill>
              </a:rPr>
              <a:t>CRC </a:t>
            </a:r>
            <a:r>
              <a:rPr lang="it-IT" sz="2800" dirty="0"/>
              <a:t>metastasi:</a:t>
            </a:r>
          </a:p>
          <a:p>
            <a:r>
              <a:rPr lang="en-US" sz="2800" dirty="0"/>
              <a:t>1° CHT =73%; 2° CHT=42%</a:t>
            </a:r>
            <a:endParaRPr lang="it-IT" sz="2800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2143116"/>
            <a:ext cx="4643470" cy="338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tangolo 7"/>
          <p:cNvSpPr/>
          <p:nvPr/>
        </p:nvSpPr>
        <p:spPr>
          <a:xfrm>
            <a:off x="3929058" y="2786058"/>
            <a:ext cx="673080" cy="5156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457200" y="274638"/>
            <a:ext cx="8229600" cy="172560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FATTORI CHE INFLUENZANO L’EFFICACIA DELLA SBRT: </a:t>
            </a:r>
            <a:b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istologia e dose di prescrizione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857752" y="3929066"/>
            <a:ext cx="400049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BED  = 117 </a:t>
            </a:r>
            <a:r>
              <a:rPr lang="it-IT" sz="2400" dirty="0" err="1"/>
              <a:t>Gy</a:t>
            </a:r>
            <a:r>
              <a:rPr lang="it-IT" sz="2400" dirty="0"/>
              <a:t> sarebbe necessario per un tasso di controllo locale del 90%.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3375042"/>
            <a:ext cx="8686800" cy="3768734"/>
          </a:xfrm>
        </p:spPr>
        <p:txBody>
          <a:bodyPr/>
          <a:lstStyle/>
          <a:p>
            <a:r>
              <a:rPr lang="it-IT" dirty="0"/>
              <a:t>70 pazienti con 103 </a:t>
            </a:r>
            <a:r>
              <a:rPr lang="it-IT" b="1" dirty="0">
                <a:solidFill>
                  <a:srgbClr val="FF0000"/>
                </a:solidFill>
              </a:rPr>
              <a:t>CRC</a:t>
            </a:r>
            <a:r>
              <a:rPr lang="it-IT" dirty="0"/>
              <a:t> metastasi epatiche trattate con SBRT, 45 – 60 </a:t>
            </a:r>
            <a:r>
              <a:rPr lang="it-IT" dirty="0" err="1"/>
              <a:t>Gy</a:t>
            </a:r>
            <a:r>
              <a:rPr lang="it-IT" dirty="0"/>
              <a:t>, 3-4 frazioni</a:t>
            </a:r>
          </a:p>
          <a:p>
            <a:r>
              <a:rPr lang="it-IT" dirty="0"/>
              <a:t>Follow-up mediano = 34.2 mesi</a:t>
            </a:r>
          </a:p>
          <a:p>
            <a:pPr lvl="1">
              <a:buNone/>
            </a:pPr>
            <a:r>
              <a:rPr lang="it-IT" dirty="0"/>
              <a:t>	(</a:t>
            </a:r>
            <a:r>
              <a:rPr lang="it-IT" dirty="0" err="1"/>
              <a:t>range</a:t>
            </a:r>
            <a:r>
              <a:rPr lang="it-IT" dirty="0"/>
              <a:t> = 5.3 – 121.8 mesi)</a:t>
            </a:r>
          </a:p>
          <a:p>
            <a:r>
              <a:rPr lang="it-IT" dirty="0"/>
              <a:t>1y LC = 93%, 2y LC = 73%, 3y LC = 68%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57200" y="274638"/>
            <a:ext cx="8229600" cy="172560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FATTORI CHE INFLUENZANO L’EFFICACIA DELLA SBRT: </a:t>
            </a:r>
            <a:b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istologia e dose di prescrizione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037782" y="6488668"/>
            <a:ext cx="2106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i="1" dirty="0" err="1"/>
              <a:t>Joo</a:t>
            </a:r>
            <a:r>
              <a:rPr lang="it-IT" i="1" dirty="0"/>
              <a:t> JH, </a:t>
            </a:r>
            <a:r>
              <a:rPr lang="en-US" i="1" dirty="0"/>
              <a:t>IJROBP 2017</a:t>
            </a:r>
            <a:endParaRPr lang="it-IT" i="1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22499"/>
            <a:ext cx="7189787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135578"/>
            <a:ext cx="2357422" cy="54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tangolo 10"/>
          <p:cNvSpPr/>
          <p:nvPr/>
        </p:nvSpPr>
        <p:spPr>
          <a:xfrm>
            <a:off x="214282" y="2094129"/>
            <a:ext cx="8715436" cy="12144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7037782" y="6488668"/>
            <a:ext cx="2106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i="1" dirty="0" err="1"/>
              <a:t>Joo</a:t>
            </a:r>
            <a:r>
              <a:rPr lang="it-IT" i="1" dirty="0"/>
              <a:t> JH, </a:t>
            </a:r>
            <a:r>
              <a:rPr lang="en-US" i="1" dirty="0"/>
              <a:t>IJROBP 2017</a:t>
            </a:r>
            <a:endParaRPr lang="it-IT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002239"/>
            <a:ext cx="5786478" cy="485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uppo 10"/>
          <p:cNvGrpSpPr/>
          <p:nvPr/>
        </p:nvGrpSpPr>
        <p:grpSpPr>
          <a:xfrm>
            <a:off x="1357290" y="1930801"/>
            <a:ext cx="3328655" cy="1083712"/>
            <a:chOff x="1357290" y="1500174"/>
            <a:chExt cx="3328655" cy="108371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b="6810"/>
            <a:stretch>
              <a:fillRect/>
            </a:stretch>
          </p:blipFill>
          <p:spPr bwMode="auto">
            <a:xfrm>
              <a:off x="1357290" y="1500174"/>
              <a:ext cx="1928826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ttangolo 8"/>
            <p:cNvSpPr/>
            <p:nvPr/>
          </p:nvSpPr>
          <p:spPr>
            <a:xfrm>
              <a:off x="2928926" y="2214554"/>
              <a:ext cx="17570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>
                  <a:solidFill>
                    <a:srgbClr val="FF0000"/>
                  </a:solidFill>
                </a:rPr>
                <a:t>BED 132-180 </a:t>
              </a:r>
              <a:r>
                <a:rPr lang="it-IT" b="1" dirty="0" err="1">
                  <a:solidFill>
                    <a:srgbClr val="FF0000"/>
                  </a:solidFill>
                </a:rPr>
                <a:t>Gy</a:t>
              </a:r>
              <a:r>
                <a:rPr lang="it-IT" b="1" dirty="0">
                  <a:solidFill>
                    <a:srgbClr val="FF0000"/>
                  </a:solidFill>
                </a:rPr>
                <a:t> </a:t>
              </a:r>
            </a:p>
          </p:txBody>
        </p:sp>
      </p:grpSp>
      <p:sp>
        <p:nvSpPr>
          <p:cNvPr id="7" name="CasellaDiTesto 6"/>
          <p:cNvSpPr txBox="1"/>
          <p:nvPr/>
        </p:nvSpPr>
        <p:spPr>
          <a:xfrm>
            <a:off x="2952492" y="2061535"/>
            <a:ext cx="1272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BED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b="1" dirty="0">
                <a:solidFill>
                  <a:srgbClr val="FF0000"/>
                </a:solidFill>
              </a:rPr>
              <a:t>&lt;80 </a:t>
            </a:r>
            <a:r>
              <a:rPr lang="it-IT" b="1" dirty="0" err="1">
                <a:solidFill>
                  <a:srgbClr val="FF0000"/>
                </a:solidFill>
              </a:rPr>
              <a:t>Gy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928926" y="2359429"/>
            <a:ext cx="170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BED 100-112 </a:t>
            </a:r>
            <a:r>
              <a:rPr lang="it-IT" b="1" dirty="0" err="1">
                <a:solidFill>
                  <a:srgbClr val="FF0000"/>
                </a:solidFill>
              </a:rPr>
              <a:t>Gy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457200" y="274638"/>
            <a:ext cx="8229600" cy="172560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FATTORI CHE INFLUENZANO L’EFFICACIA DELLA SBRT: </a:t>
            </a:r>
            <a:b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istologia e dose di prescrizione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08480" y="2019719"/>
            <a:ext cx="4572032" cy="12684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000" dirty="0"/>
              <a:t>LC 1y = 88%, 2y = 52% e 3y = 47%</a:t>
            </a:r>
          </a:p>
          <a:p>
            <a:pPr>
              <a:buFont typeface="Wingdings" pitchFamily="2" charset="2"/>
              <a:buChar char="Ø"/>
            </a:pPr>
            <a:r>
              <a:rPr lang="it-IT" sz="2000" dirty="0"/>
              <a:t>LC 1y = 96%, 2y = 83% e 3y = 74%</a:t>
            </a:r>
          </a:p>
          <a:p>
            <a:pPr>
              <a:buFont typeface="Wingdings" pitchFamily="2" charset="2"/>
              <a:buChar char="Ø"/>
            </a:pPr>
            <a:r>
              <a:rPr lang="it-IT" sz="2000" dirty="0"/>
              <a:t>LC 1y = 93%, 2y = 89% e 3y = 89%</a:t>
            </a:r>
          </a:p>
          <a:p>
            <a:pPr>
              <a:buFont typeface="Wingdings" pitchFamily="2" charset="2"/>
              <a:buChar char="Ø"/>
            </a:pPr>
            <a:endParaRPr lang="it-IT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/>
          <p:cNvGrpSpPr/>
          <p:nvPr/>
        </p:nvGrpSpPr>
        <p:grpSpPr>
          <a:xfrm>
            <a:off x="5214942" y="3280316"/>
            <a:ext cx="3786214" cy="3577684"/>
            <a:chOff x="4714876" y="3280316"/>
            <a:chExt cx="3786214" cy="357768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359" r="3720" b="4678"/>
            <a:stretch>
              <a:fillRect/>
            </a:stretch>
          </p:blipFill>
          <p:spPr bwMode="auto">
            <a:xfrm>
              <a:off x="4714876" y="3280316"/>
              <a:ext cx="3786214" cy="3577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CasellaDiTesto 9"/>
            <p:cNvSpPr txBox="1"/>
            <p:nvPr/>
          </p:nvSpPr>
          <p:spPr>
            <a:xfrm>
              <a:off x="7215206" y="5715016"/>
              <a:ext cx="944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i="1" dirty="0"/>
                <a:t>p=0.003</a:t>
              </a:r>
            </a:p>
          </p:txBody>
        </p:sp>
      </p:grp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406" y="3714752"/>
            <a:ext cx="5214974" cy="2500330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it-IT" dirty="0"/>
              <a:t>60 pazienti trattati con dose escalation: 22.7 - 62.1 </a:t>
            </a:r>
            <a:r>
              <a:rPr lang="it-IT" dirty="0" err="1"/>
              <a:t>Gy</a:t>
            </a:r>
            <a:r>
              <a:rPr lang="it-IT" dirty="0"/>
              <a:t> in 6 frazioni</a:t>
            </a:r>
          </a:p>
          <a:p>
            <a:pPr>
              <a:spcAft>
                <a:spcPts val="600"/>
              </a:spcAft>
            </a:pPr>
            <a:r>
              <a:rPr lang="it-IT" dirty="0"/>
              <a:t>Diametro mediano delle lesioni </a:t>
            </a:r>
            <a:r>
              <a:rPr lang="it-IT" b="1" dirty="0">
                <a:solidFill>
                  <a:srgbClr val="FF0000"/>
                </a:solidFill>
              </a:rPr>
              <a:t>= 4.5 cm</a:t>
            </a:r>
          </a:p>
          <a:p>
            <a:pPr>
              <a:spcAft>
                <a:spcPts val="600"/>
              </a:spcAft>
            </a:pPr>
            <a:r>
              <a:rPr lang="it-IT" dirty="0"/>
              <a:t>1y LC = 49.8%, 4yLC = 26.2%</a:t>
            </a:r>
          </a:p>
          <a:p>
            <a:pPr>
              <a:buNone/>
            </a:pPr>
            <a:endParaRPr lang="it-IT" dirty="0"/>
          </a:p>
          <a:p>
            <a:pPr indent="15875" algn="ctr">
              <a:buNone/>
            </a:pPr>
            <a:r>
              <a:rPr lang="it-IT" b="1" i="1" dirty="0"/>
              <a:t>Controllo locale significativamente associato alla dose e alla dimensione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57200" y="274638"/>
            <a:ext cx="8229600" cy="172560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FATTORI CHE INFLUENZANO L’EFFICACIA DELLA SBRT: </a:t>
            </a:r>
            <a:b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dose di prescrizione e dimensione</a:t>
            </a:r>
          </a:p>
        </p:txBody>
      </p:sp>
      <p:sp>
        <p:nvSpPr>
          <p:cNvPr id="6" name="Rettangolo 5"/>
          <p:cNvSpPr/>
          <p:nvPr/>
        </p:nvSpPr>
        <p:spPr>
          <a:xfrm>
            <a:off x="0" y="6497445"/>
            <a:ext cx="26118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Mc </a:t>
            </a:r>
            <a:r>
              <a:rPr lang="en-US" i="1" dirty="0" err="1"/>
              <a:t>Partlin</a:t>
            </a:r>
            <a:r>
              <a:rPr lang="en-US" i="1" dirty="0"/>
              <a:t> A</a:t>
            </a:r>
            <a:r>
              <a:rPr lang="it-IT" i="1" dirty="0"/>
              <a:t>, </a:t>
            </a:r>
            <a:r>
              <a:rPr lang="en-US" i="1" dirty="0"/>
              <a:t>IJROBP 2017</a:t>
            </a:r>
            <a:endParaRPr lang="it-IT" i="1" dirty="0"/>
          </a:p>
          <a:p>
            <a:endParaRPr lang="it-IT" i="1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145" y="2214560"/>
            <a:ext cx="6937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2668302"/>
            <a:ext cx="2357422" cy="54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ttangolo 8"/>
          <p:cNvSpPr/>
          <p:nvPr/>
        </p:nvSpPr>
        <p:spPr>
          <a:xfrm>
            <a:off x="214282" y="2094129"/>
            <a:ext cx="8715436" cy="12144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/>
          <p:cNvSpPr txBox="1">
            <a:spLocks/>
          </p:cNvSpPr>
          <p:nvPr/>
        </p:nvSpPr>
        <p:spPr bwMode="auto">
          <a:xfrm>
            <a:off x="1331913" y="11684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it-IT" sz="2800" dirty="0" err="1">
                <a:latin typeface="Albertus MT"/>
              </a:rPr>
              <a:t>Nothing</a:t>
            </a:r>
            <a:r>
              <a:rPr lang="it-IT" sz="2800" dirty="0">
                <a:latin typeface="Albertus MT"/>
              </a:rPr>
              <a:t> </a:t>
            </a:r>
            <a:r>
              <a:rPr lang="it-IT" sz="2800" dirty="0" err="1">
                <a:latin typeface="Albertus MT"/>
              </a:rPr>
              <a:t>to</a:t>
            </a:r>
            <a:r>
              <a:rPr lang="it-IT" sz="2800" dirty="0">
                <a:latin typeface="Albertus MT"/>
              </a:rPr>
              <a:t> </a:t>
            </a:r>
            <a:r>
              <a:rPr lang="it-IT" sz="2800" dirty="0" err="1">
                <a:latin typeface="Albertus MT"/>
              </a:rPr>
              <a:t>disclose</a:t>
            </a:r>
            <a:endParaRPr lang="it-IT" sz="2800" dirty="0">
              <a:latin typeface="Albertus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it-IT" dirty="0"/>
              <a:t>FATTORI CHE INFLUENZANO L’EFFICACIA DELLA SBRT: </a:t>
            </a:r>
            <a:r>
              <a:rPr lang="it-IT" b="1" i="1" dirty="0">
                <a:solidFill>
                  <a:srgbClr val="FF0000"/>
                </a:solidFill>
              </a:rPr>
              <a:t>dimensioni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929322" y="6500834"/>
            <a:ext cx="3169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i="1" dirty="0" err="1"/>
              <a:t>Rusthoven</a:t>
            </a:r>
            <a:r>
              <a:rPr lang="it-IT" i="1" dirty="0"/>
              <a:t> KE, J </a:t>
            </a:r>
            <a:r>
              <a:rPr lang="it-IT" i="1" dirty="0" err="1"/>
              <a:t>Clin</a:t>
            </a:r>
            <a:r>
              <a:rPr lang="it-IT" i="1" dirty="0"/>
              <a:t> </a:t>
            </a:r>
            <a:r>
              <a:rPr lang="it-IT" i="1" dirty="0" err="1"/>
              <a:t>Oncol</a:t>
            </a:r>
            <a:r>
              <a:rPr lang="it-IT" i="1" dirty="0"/>
              <a:t> 2009</a:t>
            </a:r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71612"/>
            <a:ext cx="532451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548019"/>
            <a:ext cx="3428992" cy="9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043" y="3286124"/>
            <a:ext cx="6697535" cy="2682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ttangolo 13"/>
          <p:cNvSpPr/>
          <p:nvPr/>
        </p:nvSpPr>
        <p:spPr>
          <a:xfrm>
            <a:off x="71406" y="1500174"/>
            <a:ext cx="8929718" cy="107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1151634" y="6143644"/>
            <a:ext cx="7278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Per lesioni con diametro &gt; 3 cm </a:t>
            </a:r>
            <a:r>
              <a:rPr lang="it-IT" b="1" dirty="0">
                <a:sym typeface="Wingdings" pitchFamily="2" charset="2"/>
              </a:rPr>
              <a:t> considera una dose </a:t>
            </a:r>
            <a:r>
              <a:rPr lang="it-IT" b="1" dirty="0">
                <a:solidFill>
                  <a:srgbClr val="FF0000"/>
                </a:solidFill>
                <a:sym typeface="Wingdings" pitchFamily="2" charset="2"/>
              </a:rPr>
              <a:t>&gt; 60 </a:t>
            </a:r>
            <a:r>
              <a:rPr lang="it-IT" b="1" dirty="0" err="1">
                <a:solidFill>
                  <a:srgbClr val="FF0000"/>
                </a:solidFill>
                <a:sym typeface="Wingdings" pitchFamily="2" charset="2"/>
              </a:rPr>
              <a:t>Gy</a:t>
            </a:r>
            <a:r>
              <a:rPr lang="it-IT" b="1" dirty="0">
                <a:solidFill>
                  <a:srgbClr val="FF0000"/>
                </a:solidFill>
                <a:sym typeface="Wingdings" pitchFamily="2" charset="2"/>
              </a:rPr>
              <a:t> in 3 frazioni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8303105" y="2130974"/>
            <a:ext cx="6737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/>
              <a:t>2009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142844" y="2773916"/>
            <a:ext cx="8858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68 pazienti con metastasi inoperabili da: </a:t>
            </a:r>
            <a:r>
              <a:rPr lang="it-IT" b="1" dirty="0">
                <a:solidFill>
                  <a:srgbClr val="FF0000"/>
                </a:solidFill>
              </a:rPr>
              <a:t>CRC</a:t>
            </a:r>
            <a:r>
              <a:rPr lang="it-IT" b="1" dirty="0"/>
              <a:t> (n=40), mammella (n=12), altro (n=16)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6715172" y="3571876"/>
            <a:ext cx="242886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t-IT" dirty="0"/>
              <a:t>Controllo locale maggiore in </a:t>
            </a:r>
            <a:r>
              <a:rPr lang="it-IT" b="1" dirty="0">
                <a:solidFill>
                  <a:srgbClr val="FF0000"/>
                </a:solidFill>
              </a:rPr>
              <a:t>lesioni di piccole dimensioni </a:t>
            </a:r>
            <a:r>
              <a:rPr lang="it-IT" dirty="0"/>
              <a:t>(p&lt;0.001) e </a:t>
            </a:r>
          </a:p>
          <a:p>
            <a:r>
              <a:rPr lang="it-IT" dirty="0"/>
              <a:t>trattate a </a:t>
            </a:r>
            <a:r>
              <a:rPr lang="it-IT" b="1" dirty="0">
                <a:solidFill>
                  <a:srgbClr val="FF0000"/>
                </a:solidFill>
              </a:rPr>
              <a:t>dosi più alte</a:t>
            </a:r>
            <a:r>
              <a:rPr lang="it-IT" dirty="0"/>
              <a:t> (p&lt;0.01)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57200" y="274638"/>
            <a:ext cx="8229600" cy="172560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FATTORI CHE INFLUENZANO L’EFFICACIA DELLA SBRT: </a:t>
            </a:r>
            <a:b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it-IT" sz="4400" b="1" i="1" dirty="0">
                <a:solidFill>
                  <a:srgbClr val="FF0000"/>
                </a:solidFill>
              </a:rPr>
              <a:t> chemioterapia </a:t>
            </a:r>
            <a:r>
              <a:rPr kumimoji="0" lang="it-IT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pre-</a:t>
            </a:r>
            <a:r>
              <a:rPr kumimoji="0" lang="it-IT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SBRT</a:t>
            </a:r>
          </a:p>
        </p:txBody>
      </p:sp>
      <p:sp>
        <p:nvSpPr>
          <p:cNvPr id="6" name="Rettangolo 5"/>
          <p:cNvSpPr/>
          <p:nvPr/>
        </p:nvSpPr>
        <p:spPr>
          <a:xfrm>
            <a:off x="5711361" y="6488668"/>
            <a:ext cx="34326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i="1" dirty="0" err="1"/>
              <a:t>Klement</a:t>
            </a:r>
            <a:r>
              <a:rPr lang="en-US" i="1" dirty="0"/>
              <a:t> RJ</a:t>
            </a:r>
            <a:r>
              <a:rPr lang="it-IT" i="1" dirty="0"/>
              <a:t>, </a:t>
            </a:r>
            <a:r>
              <a:rPr lang="en-US" i="1" dirty="0" err="1"/>
              <a:t>Radiother</a:t>
            </a:r>
            <a:r>
              <a:rPr lang="en-US" i="1" dirty="0"/>
              <a:t> </a:t>
            </a:r>
            <a:r>
              <a:rPr lang="en-US" i="1" dirty="0" err="1"/>
              <a:t>Oncol</a:t>
            </a:r>
            <a:r>
              <a:rPr lang="en-US" i="1" dirty="0"/>
              <a:t> 2017</a:t>
            </a:r>
            <a:endParaRPr lang="it-IT" i="1" dirty="0"/>
          </a:p>
          <a:p>
            <a:pPr algn="r"/>
            <a:endParaRPr lang="it-IT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500562" y="3714752"/>
            <a:ext cx="43581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i="1" dirty="0"/>
              <a:t>452 trattamenti SBRT in 363 pazienti</a:t>
            </a:r>
          </a:p>
          <a:p>
            <a:pPr algn="ctr"/>
            <a:r>
              <a:rPr lang="it-IT" sz="2000" b="1" i="1" dirty="0"/>
              <a:t>analizzati in un data-base multicentrico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9851" y="2214554"/>
            <a:ext cx="707548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3255" y="2857496"/>
            <a:ext cx="1460502" cy="48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tangolo 9"/>
          <p:cNvSpPr/>
          <p:nvPr/>
        </p:nvSpPr>
        <p:spPr>
          <a:xfrm>
            <a:off x="1139851" y="2143116"/>
            <a:ext cx="7000924" cy="128588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9" name="Gruppo 18"/>
          <p:cNvGrpSpPr/>
          <p:nvPr/>
        </p:nvGrpSpPr>
        <p:grpSpPr>
          <a:xfrm>
            <a:off x="214282" y="3571876"/>
            <a:ext cx="4214842" cy="3071810"/>
            <a:chOff x="214282" y="3571876"/>
            <a:chExt cx="4214842" cy="3071810"/>
          </a:xfrm>
        </p:grpSpPr>
        <p:grpSp>
          <p:nvGrpSpPr>
            <p:cNvPr id="16" name="Gruppo 15"/>
            <p:cNvGrpSpPr/>
            <p:nvPr/>
          </p:nvGrpSpPr>
          <p:grpSpPr>
            <a:xfrm>
              <a:off x="214282" y="3571876"/>
              <a:ext cx="4214842" cy="3071810"/>
              <a:chOff x="357158" y="3714752"/>
              <a:chExt cx="3571900" cy="2284123"/>
            </a:xfrm>
          </p:grpSpPr>
          <p:grpSp>
            <p:nvGrpSpPr>
              <p:cNvPr id="12" name="Gruppo 11"/>
              <p:cNvGrpSpPr/>
              <p:nvPr/>
            </p:nvGrpSpPr>
            <p:grpSpPr>
              <a:xfrm>
                <a:off x="357158" y="3714752"/>
                <a:ext cx="3571900" cy="2284123"/>
                <a:chOff x="357158" y="3714752"/>
                <a:chExt cx="3571900" cy="2284123"/>
              </a:xfrm>
            </p:grpSpPr>
            <p:pic>
              <p:nvPicPr>
                <p:cNvPr id="4099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60151" y="4865400"/>
                  <a:ext cx="3552825" cy="11334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098" name="Picture 2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 r="265"/>
                <a:stretch>
                  <a:fillRect/>
                </a:stretch>
              </p:blipFill>
              <p:spPr bwMode="auto">
                <a:xfrm>
                  <a:off x="357158" y="3714752"/>
                  <a:ext cx="3571900" cy="1181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cxnSp>
            <p:nvCxnSpPr>
              <p:cNvPr id="14" name="Connettore 1 13"/>
              <p:cNvCxnSpPr/>
              <p:nvPr/>
            </p:nvCxnSpPr>
            <p:spPr>
              <a:xfrm>
                <a:off x="491408" y="4758014"/>
                <a:ext cx="285752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Rettangolo 17"/>
            <p:cNvSpPr/>
            <p:nvPr/>
          </p:nvSpPr>
          <p:spPr>
            <a:xfrm>
              <a:off x="301486" y="5540608"/>
              <a:ext cx="3571900" cy="35719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2357453"/>
          </a:xfrm>
        </p:spPr>
        <p:txBody>
          <a:bodyPr>
            <a:normAutofit fontScale="85000" lnSpcReduction="10000"/>
          </a:bodyPr>
          <a:lstStyle/>
          <a:p>
            <a:r>
              <a:rPr lang="it-IT" dirty="0"/>
              <a:t>Chiara </a:t>
            </a:r>
            <a:r>
              <a:rPr lang="it-IT" b="1" dirty="0">
                <a:solidFill>
                  <a:srgbClr val="FF0000"/>
                </a:solidFill>
              </a:rPr>
              <a:t>relazione dose-risposta </a:t>
            </a:r>
            <a:r>
              <a:rPr lang="it-IT" dirty="0"/>
              <a:t>in una ampia coorte di metastasi epatica con differente istologia</a:t>
            </a:r>
          </a:p>
          <a:p>
            <a:r>
              <a:rPr lang="it-IT" dirty="0"/>
              <a:t>Oltre la dose, </a:t>
            </a:r>
            <a:r>
              <a:rPr lang="it-IT" b="1" dirty="0">
                <a:solidFill>
                  <a:srgbClr val="FF0000"/>
                </a:solidFill>
              </a:rPr>
              <a:t>l’istologia e la chemioterapia </a:t>
            </a:r>
            <a:r>
              <a:rPr lang="it-IT" b="1" dirty="0" err="1">
                <a:solidFill>
                  <a:srgbClr val="FF0000"/>
                </a:solidFill>
              </a:rPr>
              <a:t>pre-</a:t>
            </a:r>
            <a:r>
              <a:rPr lang="it-IT" b="1" dirty="0">
                <a:solidFill>
                  <a:srgbClr val="FF0000"/>
                </a:solidFill>
              </a:rPr>
              <a:t> SBRT </a:t>
            </a:r>
            <a:r>
              <a:rPr lang="it-IT" dirty="0"/>
              <a:t>sono risultati i fattori fortemente influenti sul controllo locale</a:t>
            </a:r>
          </a:p>
        </p:txBody>
      </p:sp>
      <p:sp>
        <p:nvSpPr>
          <p:cNvPr id="4" name="Rettangolo 3"/>
          <p:cNvSpPr/>
          <p:nvPr/>
        </p:nvSpPr>
        <p:spPr>
          <a:xfrm>
            <a:off x="5711361" y="6488668"/>
            <a:ext cx="34326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i="1" dirty="0" err="1"/>
              <a:t>Klement</a:t>
            </a:r>
            <a:r>
              <a:rPr lang="en-US" i="1" dirty="0"/>
              <a:t> RJ</a:t>
            </a:r>
            <a:r>
              <a:rPr lang="it-IT" i="1" dirty="0"/>
              <a:t>, </a:t>
            </a:r>
            <a:r>
              <a:rPr lang="en-US" i="1" dirty="0" err="1"/>
              <a:t>Radiother</a:t>
            </a:r>
            <a:r>
              <a:rPr lang="en-US" i="1" dirty="0"/>
              <a:t> </a:t>
            </a:r>
            <a:r>
              <a:rPr lang="en-US" i="1" dirty="0" err="1"/>
              <a:t>Oncol</a:t>
            </a:r>
            <a:r>
              <a:rPr lang="en-US" i="1" dirty="0"/>
              <a:t> 2017</a:t>
            </a:r>
            <a:endParaRPr lang="it-IT" i="1" dirty="0"/>
          </a:p>
          <a:p>
            <a:pPr algn="r"/>
            <a:endParaRPr lang="it-IT" i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285992"/>
            <a:ext cx="7429552" cy="413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/>
          <a:lstStyle/>
          <a:p>
            <a:r>
              <a:rPr lang="it-IT" dirty="0"/>
              <a:t>Le nuove sfide della SBRT epatica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2918" y="1600201"/>
            <a:ext cx="8686800" cy="4525963"/>
          </a:xfrm>
        </p:spPr>
        <p:txBody>
          <a:bodyPr>
            <a:normAutofit/>
          </a:bodyPr>
          <a:lstStyle/>
          <a:p>
            <a:r>
              <a:rPr lang="it-IT" dirty="0"/>
              <a:t>Lesioni &gt; 3cm</a:t>
            </a:r>
          </a:p>
          <a:p>
            <a:r>
              <a:rPr lang="it-IT" dirty="0" err="1"/>
              <a:t>Istotipi</a:t>
            </a:r>
            <a:r>
              <a:rPr lang="it-IT" dirty="0"/>
              <a:t> </a:t>
            </a:r>
            <a:r>
              <a:rPr lang="it-IT" dirty="0" err="1"/>
              <a:t>radioresistenti</a:t>
            </a:r>
            <a:r>
              <a:rPr lang="it-IT" dirty="0"/>
              <a:t> (CRC, </a:t>
            </a:r>
            <a:r>
              <a:rPr lang="it-IT" dirty="0" err="1"/>
              <a:t>no-breast</a:t>
            </a:r>
            <a:r>
              <a:rPr lang="it-IT" dirty="0"/>
              <a:t>)</a:t>
            </a:r>
          </a:p>
          <a:p>
            <a:r>
              <a:rPr lang="it-IT" dirty="0"/>
              <a:t>Pazienti “pesantemente” pre-trattati (chemioterapia e terapie locali)</a:t>
            </a:r>
          </a:p>
          <a:p>
            <a:endParaRPr lang="it-IT" dirty="0"/>
          </a:p>
          <a:p>
            <a:pPr>
              <a:buNone/>
            </a:pPr>
            <a:r>
              <a:rPr lang="it-IT" i="1" dirty="0"/>
              <a:t>Può </a:t>
            </a:r>
            <a:r>
              <a:rPr lang="it-IT" b="1" i="1" dirty="0">
                <a:solidFill>
                  <a:srgbClr val="FF0000"/>
                </a:solidFill>
              </a:rPr>
              <a:t>l’escalation della dose </a:t>
            </a:r>
            <a:r>
              <a:rPr lang="it-IT" i="1" dirty="0"/>
              <a:t>migliorare il controllo locale in questo </a:t>
            </a:r>
            <a:r>
              <a:rPr lang="it-IT" i="1" dirty="0" err="1"/>
              <a:t>setting</a:t>
            </a:r>
            <a:r>
              <a:rPr lang="it-IT" i="1" dirty="0"/>
              <a:t> di </a:t>
            </a:r>
            <a:r>
              <a:rPr lang="it-IT" b="1" i="1" dirty="0">
                <a:solidFill>
                  <a:srgbClr val="FF0000"/>
                </a:solidFill>
              </a:rPr>
              <a:t>pazienti sfavorevoli</a:t>
            </a:r>
            <a:r>
              <a:rPr lang="it-IT" i="1" dirty="0"/>
              <a:t>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it-IT" i="1" dirty="0"/>
              <a:t>Può </a:t>
            </a:r>
            <a:r>
              <a:rPr lang="it-IT" b="1" i="1" dirty="0">
                <a:solidFill>
                  <a:srgbClr val="FF0000"/>
                </a:solidFill>
              </a:rPr>
              <a:t>l’escalation della dose </a:t>
            </a:r>
            <a:r>
              <a:rPr lang="it-IT" i="1" dirty="0"/>
              <a:t>migliorare il controllo locale?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43050"/>
            <a:ext cx="6143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285992"/>
            <a:ext cx="2357422" cy="54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tangolo 6"/>
          <p:cNvSpPr/>
          <p:nvPr/>
        </p:nvSpPr>
        <p:spPr>
          <a:xfrm>
            <a:off x="428596" y="1571612"/>
            <a:ext cx="7929618" cy="18573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857628"/>
            <a:ext cx="6673313" cy="222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sellaDiTesto 8"/>
          <p:cNvSpPr txBox="1"/>
          <p:nvPr/>
        </p:nvSpPr>
        <p:spPr>
          <a:xfrm>
            <a:off x="6572264" y="2916792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2013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3112" y="4357694"/>
            <a:ext cx="2746574" cy="81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sellaDiTesto 10"/>
          <p:cNvSpPr txBox="1"/>
          <p:nvPr/>
        </p:nvSpPr>
        <p:spPr>
          <a:xfrm>
            <a:off x="7358082" y="521495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2018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428596" y="3929066"/>
            <a:ext cx="8643966" cy="23574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Può </a:t>
            </a:r>
            <a:r>
              <a:rPr kumimoji="0" lang="it-IT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l’escalation della dose </a:t>
            </a:r>
            <a:r>
              <a:rPr kumimoji="0" lang="it-IT" sz="4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migliorare il controllo locale?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643702" y="6488692"/>
            <a:ext cx="2514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/>
              <a:t>Scorsetti</a:t>
            </a:r>
            <a:r>
              <a:rPr lang="en-US" i="1" dirty="0"/>
              <a:t> M</a:t>
            </a:r>
            <a:r>
              <a:rPr lang="it-IT" i="1" dirty="0"/>
              <a:t>, </a:t>
            </a:r>
            <a:r>
              <a:rPr lang="en-US" i="1" dirty="0"/>
              <a:t>IJROBP 2013</a:t>
            </a:r>
            <a:endParaRPr lang="it-IT" i="1" dirty="0"/>
          </a:p>
        </p:txBody>
      </p:sp>
      <p:grpSp>
        <p:nvGrpSpPr>
          <p:cNvPr id="10" name="Gruppo 9"/>
          <p:cNvGrpSpPr/>
          <p:nvPr/>
        </p:nvGrpSpPr>
        <p:grpSpPr>
          <a:xfrm>
            <a:off x="206235" y="1714488"/>
            <a:ext cx="4095779" cy="4965978"/>
            <a:chOff x="206235" y="1892022"/>
            <a:chExt cx="4095779" cy="496597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6235" y="1892022"/>
              <a:ext cx="4095779" cy="608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4282" y="2501007"/>
              <a:ext cx="4071956" cy="4356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Rettangolo 11"/>
          <p:cNvSpPr/>
          <p:nvPr/>
        </p:nvSpPr>
        <p:spPr>
          <a:xfrm>
            <a:off x="254188" y="4214818"/>
            <a:ext cx="4000528" cy="7858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245814" y="5715016"/>
            <a:ext cx="4000528" cy="714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Segnaposto contenuto 17"/>
          <p:cNvSpPr>
            <a:spLocks noGrp="1"/>
          </p:cNvSpPr>
          <p:nvPr>
            <p:ph idx="1"/>
          </p:nvPr>
        </p:nvSpPr>
        <p:spPr>
          <a:xfrm>
            <a:off x="4357686" y="1785926"/>
            <a:ext cx="4786314" cy="347187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it-IT" dirty="0">
                <a:solidFill>
                  <a:srgbClr val="FF0000"/>
                </a:solidFill>
              </a:rPr>
              <a:t>61 pazienti</a:t>
            </a:r>
          </a:p>
          <a:p>
            <a:pPr>
              <a:buNone/>
            </a:pPr>
            <a:r>
              <a:rPr lang="it-IT" dirty="0">
                <a:solidFill>
                  <a:srgbClr val="FF0000"/>
                </a:solidFill>
              </a:rPr>
              <a:t>76 metastasi epatiche:</a:t>
            </a:r>
          </a:p>
          <a:p>
            <a:pPr marL="722313">
              <a:buFont typeface="Wingdings" pitchFamily="2" charset="2"/>
              <a:buChar char="ü"/>
            </a:pPr>
            <a:r>
              <a:rPr lang="it-IT" dirty="0"/>
              <a:t>Non resecabili</a:t>
            </a:r>
          </a:p>
          <a:p>
            <a:pPr marL="722313">
              <a:buFont typeface="Wingdings" pitchFamily="2" charset="2"/>
              <a:buChar char="ü"/>
            </a:pPr>
            <a:r>
              <a:rPr lang="it-IT" dirty="0"/>
              <a:t>Diametro massimo = 6 cm</a:t>
            </a:r>
          </a:p>
          <a:p>
            <a:pPr marL="722313">
              <a:buFont typeface="Wingdings" pitchFamily="2" charset="2"/>
              <a:buChar char="ü"/>
            </a:pPr>
            <a:r>
              <a:rPr lang="it-IT" dirty="0"/>
              <a:t>Funzionalità epatica adeguata</a:t>
            </a:r>
          </a:p>
          <a:p>
            <a:pPr marL="722313">
              <a:buFont typeface="Wingdings" pitchFamily="2" charset="2"/>
              <a:buChar char="ü"/>
            </a:pPr>
            <a:r>
              <a:rPr lang="it-IT" dirty="0"/>
              <a:t>Malattia extra-epatica assente o controllata</a:t>
            </a:r>
          </a:p>
          <a:p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143240" y="442913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85%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it-IT" dirty="0"/>
              <a:t>Dose di prescrizione 75 </a:t>
            </a:r>
            <a:r>
              <a:rPr lang="it-IT" dirty="0" err="1"/>
              <a:t>Gy</a:t>
            </a:r>
            <a:r>
              <a:rPr lang="it-IT" dirty="0"/>
              <a:t>, 3 frazioni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76 metastasi epatiche</a:t>
            </a:r>
            <a:endParaRPr lang="it-IT" dirty="0"/>
          </a:p>
        </p:txBody>
      </p:sp>
      <p:grpSp>
        <p:nvGrpSpPr>
          <p:cNvPr id="10" name="Gruppo 9"/>
          <p:cNvGrpSpPr/>
          <p:nvPr/>
        </p:nvGrpSpPr>
        <p:grpSpPr>
          <a:xfrm>
            <a:off x="71406" y="2366963"/>
            <a:ext cx="4786346" cy="3633805"/>
            <a:chOff x="214282" y="2366963"/>
            <a:chExt cx="5351155" cy="3990995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2366963"/>
              <a:ext cx="5351155" cy="3990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ttangolo 5"/>
            <p:cNvSpPr/>
            <p:nvPr/>
          </p:nvSpPr>
          <p:spPr>
            <a:xfrm>
              <a:off x="238422" y="2770292"/>
              <a:ext cx="5286412" cy="78581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ttangolo 6"/>
            <p:cNvSpPr/>
            <p:nvPr/>
          </p:nvSpPr>
          <p:spPr>
            <a:xfrm>
              <a:off x="254188" y="5500702"/>
              <a:ext cx="5286412" cy="78581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9" name="Rettangolo 8"/>
          <p:cNvSpPr/>
          <p:nvPr/>
        </p:nvSpPr>
        <p:spPr>
          <a:xfrm>
            <a:off x="6643702" y="6488692"/>
            <a:ext cx="2514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/>
              <a:t>Scorsetti</a:t>
            </a:r>
            <a:r>
              <a:rPr lang="en-US" i="1" dirty="0"/>
              <a:t> M</a:t>
            </a:r>
            <a:r>
              <a:rPr lang="it-IT" i="1" dirty="0"/>
              <a:t>, </a:t>
            </a:r>
            <a:r>
              <a:rPr lang="en-US" i="1" dirty="0"/>
              <a:t>IJROBP 2013</a:t>
            </a:r>
            <a:endParaRPr lang="it-IT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46669" t="13672" r="13799" b="19922"/>
          <a:stretch>
            <a:fillRect/>
          </a:stretch>
        </p:blipFill>
        <p:spPr bwMode="auto">
          <a:xfrm>
            <a:off x="4857752" y="2000240"/>
            <a:ext cx="4235847" cy="400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tangolo 10"/>
          <p:cNvSpPr/>
          <p:nvPr/>
        </p:nvSpPr>
        <p:spPr>
          <a:xfrm>
            <a:off x="142844" y="6072206"/>
            <a:ext cx="2645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BED =144.38Gy - 262.5Gy</a:t>
            </a:r>
            <a:endParaRPr lang="it-IT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it-IT" sz="3600" dirty="0"/>
              <a:t>Risultati a lungo termine: controllo locale</a:t>
            </a:r>
          </a:p>
        </p:txBody>
      </p:sp>
      <p:sp>
        <p:nvSpPr>
          <p:cNvPr id="6" name="Rettangolo 5"/>
          <p:cNvSpPr/>
          <p:nvPr/>
        </p:nvSpPr>
        <p:spPr>
          <a:xfrm>
            <a:off x="5311989" y="6488668"/>
            <a:ext cx="3832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i="1" dirty="0" err="1"/>
              <a:t>Scorsetti</a:t>
            </a:r>
            <a:r>
              <a:rPr lang="en-US" i="1" dirty="0"/>
              <a:t> M</a:t>
            </a:r>
            <a:r>
              <a:rPr lang="it-IT" i="1" dirty="0"/>
              <a:t>, </a:t>
            </a:r>
            <a:r>
              <a:rPr lang="it-IT" i="1" dirty="0" err="1"/>
              <a:t>Radiation</a:t>
            </a:r>
            <a:r>
              <a:rPr lang="it-IT" i="1" dirty="0"/>
              <a:t> </a:t>
            </a:r>
            <a:r>
              <a:rPr lang="it-IT" i="1" dirty="0" err="1"/>
              <a:t>Oncology</a:t>
            </a:r>
            <a:r>
              <a:rPr lang="it-IT" i="1" dirty="0"/>
              <a:t> 2018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786578" y="1500174"/>
            <a:ext cx="16716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1y LC = 94%</a:t>
            </a:r>
          </a:p>
          <a:p>
            <a:r>
              <a:rPr lang="it-IT" sz="2400" b="1" dirty="0">
                <a:solidFill>
                  <a:srgbClr val="FF0000"/>
                </a:solidFill>
              </a:rPr>
              <a:t>5y LC = 78%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1303" y="1500174"/>
            <a:ext cx="3669523" cy="240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143380"/>
            <a:ext cx="796259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sellaDiTesto 11"/>
          <p:cNvSpPr txBox="1"/>
          <p:nvPr/>
        </p:nvSpPr>
        <p:spPr>
          <a:xfrm>
            <a:off x="714348" y="6072206"/>
            <a:ext cx="3817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rgbClr val="FF0000"/>
                </a:solidFill>
              </a:rPr>
              <a:t>Risposta metabolica completa a 6 mesi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2" y="92297"/>
            <a:ext cx="6585848" cy="640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tangolo 5"/>
          <p:cNvSpPr/>
          <p:nvPr/>
        </p:nvSpPr>
        <p:spPr>
          <a:xfrm>
            <a:off x="285752" y="4807205"/>
            <a:ext cx="6572264" cy="571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85720" y="3164131"/>
            <a:ext cx="6572264" cy="571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285720" y="1735371"/>
            <a:ext cx="6572264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7000892" y="357166"/>
            <a:ext cx="1928794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Nessuna correlazione tra LC e dimensione della lesione e/o istologia</a:t>
            </a:r>
          </a:p>
        </p:txBody>
      </p:sp>
      <p:sp>
        <p:nvSpPr>
          <p:cNvPr id="10" name="Rettangolo 9"/>
          <p:cNvSpPr/>
          <p:nvPr/>
        </p:nvSpPr>
        <p:spPr>
          <a:xfrm>
            <a:off x="5836556" y="6488668"/>
            <a:ext cx="33074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i="1" dirty="0" err="1"/>
              <a:t>Scorsetti</a:t>
            </a:r>
            <a:r>
              <a:rPr lang="en-US" sz="1600" i="1" dirty="0"/>
              <a:t> M</a:t>
            </a:r>
            <a:r>
              <a:rPr lang="it-IT" sz="1600" i="1" dirty="0"/>
              <a:t>, </a:t>
            </a:r>
            <a:r>
              <a:rPr lang="it-IT" sz="1600" i="1" dirty="0" err="1"/>
              <a:t>Radiation</a:t>
            </a:r>
            <a:r>
              <a:rPr lang="it-IT" sz="1600" i="1" dirty="0"/>
              <a:t> </a:t>
            </a:r>
            <a:r>
              <a:rPr lang="it-IT" sz="1600" i="1" dirty="0" err="1"/>
              <a:t>Oncology</a:t>
            </a:r>
            <a:r>
              <a:rPr lang="it-IT" sz="1600" i="1" dirty="0"/>
              <a:t> 2018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Risultati a lungo termine: sopravvivenza </a:t>
            </a:r>
          </a:p>
        </p:txBody>
      </p:sp>
      <p:sp>
        <p:nvSpPr>
          <p:cNvPr id="3" name="Rettangolo 2"/>
          <p:cNvSpPr/>
          <p:nvPr/>
        </p:nvSpPr>
        <p:spPr>
          <a:xfrm>
            <a:off x="5836556" y="6488668"/>
            <a:ext cx="33074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i="1" dirty="0" err="1"/>
              <a:t>Scorsetti</a:t>
            </a:r>
            <a:r>
              <a:rPr lang="en-US" sz="1600" i="1" dirty="0"/>
              <a:t> M</a:t>
            </a:r>
            <a:r>
              <a:rPr lang="it-IT" sz="1600" i="1" dirty="0"/>
              <a:t>, </a:t>
            </a:r>
            <a:r>
              <a:rPr lang="it-IT" sz="1600" i="1" dirty="0" err="1"/>
              <a:t>Radiation</a:t>
            </a:r>
            <a:r>
              <a:rPr lang="it-IT" sz="1600" i="1" dirty="0"/>
              <a:t> </a:t>
            </a:r>
            <a:r>
              <a:rPr lang="it-IT" sz="1600" i="1" dirty="0" err="1"/>
              <a:t>Oncology</a:t>
            </a:r>
            <a:r>
              <a:rPr lang="it-IT" sz="1600" i="1" dirty="0"/>
              <a:t> 2018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85926"/>
            <a:ext cx="8991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Connettore 1 6"/>
          <p:cNvCxnSpPr/>
          <p:nvPr/>
        </p:nvCxnSpPr>
        <p:spPr>
          <a:xfrm rot="5400000" flipH="1" flipV="1">
            <a:off x="535753" y="3464719"/>
            <a:ext cx="178595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1214414" y="220241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83%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313580" y="3214686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30%</a:t>
            </a:r>
          </a:p>
        </p:txBody>
      </p:sp>
      <p:cxnSp>
        <p:nvCxnSpPr>
          <p:cNvPr id="17" name="Connettore 1 16"/>
          <p:cNvCxnSpPr/>
          <p:nvPr/>
        </p:nvCxnSpPr>
        <p:spPr>
          <a:xfrm rot="5400000" flipH="1" flipV="1">
            <a:off x="2178827" y="4004691"/>
            <a:ext cx="64294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3342038" y="3488296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21%</a:t>
            </a:r>
          </a:p>
        </p:txBody>
      </p:sp>
      <p:cxnSp>
        <p:nvCxnSpPr>
          <p:cNvPr id="22" name="Connettore 1 21"/>
          <p:cNvCxnSpPr/>
          <p:nvPr/>
        </p:nvCxnSpPr>
        <p:spPr>
          <a:xfrm rot="5400000" flipH="1" flipV="1">
            <a:off x="3393273" y="4131801"/>
            <a:ext cx="35719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7786710" y="3000372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rgbClr val="FF0000"/>
                </a:solidFill>
              </a:rPr>
              <a:t>p&lt;0.001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1857356" y="5357826"/>
            <a:ext cx="551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Sopravvivenza globale mediana = 2.3 anni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it-IT" dirty="0"/>
              <a:t>BACKGROUND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281498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it-IT" dirty="0"/>
              <a:t>Il fegato è un sito comune di metastasi per le neoplasie gastrointestinali, polmonari e da mammella.</a:t>
            </a:r>
          </a:p>
          <a:p>
            <a:pPr algn="just"/>
            <a:r>
              <a:rPr lang="it-IT" dirty="0"/>
              <a:t>Dal 30 al 70% dei pazienti con </a:t>
            </a:r>
            <a:r>
              <a:rPr lang="it-IT" dirty="0">
                <a:solidFill>
                  <a:srgbClr val="FF0000"/>
                </a:solidFill>
              </a:rPr>
              <a:t>tumore colon-rettale</a:t>
            </a:r>
            <a:r>
              <a:rPr lang="it-IT" dirty="0"/>
              <a:t> sviluppa metastasi epatiche, spesso confinata solo al fegato</a:t>
            </a:r>
            <a:endParaRPr lang="it-IT" b="1" dirty="0"/>
          </a:p>
          <a:p>
            <a:pPr algn="just"/>
            <a:r>
              <a:rPr lang="it-IT" dirty="0"/>
              <a:t>Negli ultimi anni il </a:t>
            </a:r>
            <a:r>
              <a:rPr lang="it-IT" dirty="0">
                <a:solidFill>
                  <a:srgbClr val="FF0000"/>
                </a:solidFill>
              </a:rPr>
              <a:t>management del tumore colon-rettale</a:t>
            </a:r>
            <a:r>
              <a:rPr lang="it-IT" dirty="0"/>
              <a:t> è diventato </a:t>
            </a:r>
            <a:r>
              <a:rPr lang="it-IT" dirty="0">
                <a:solidFill>
                  <a:srgbClr val="FF0000"/>
                </a:solidFill>
              </a:rPr>
              <a:t>sempre più multidisciplinare </a:t>
            </a:r>
            <a:r>
              <a:rPr lang="it-IT" dirty="0"/>
              <a:t>migliorando significativamente la sopravvivenza e la qualità della vita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179308" y="6429396"/>
            <a:ext cx="4964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i="1" dirty="0" err="1"/>
              <a:t>Høyer</a:t>
            </a:r>
            <a:r>
              <a:rPr lang="it-IT" i="1" dirty="0"/>
              <a:t> M, </a:t>
            </a:r>
            <a:r>
              <a:rPr lang="en-US" i="1" dirty="0"/>
              <a:t>IJROBP 2012; </a:t>
            </a:r>
            <a:r>
              <a:rPr lang="it-IT" i="1" dirty="0" err="1"/>
              <a:t>Comito</a:t>
            </a:r>
            <a:r>
              <a:rPr lang="it-IT" i="1" dirty="0"/>
              <a:t> T, </a:t>
            </a:r>
            <a:r>
              <a:rPr lang="en-US" i="1" cap="all" dirty="0" err="1"/>
              <a:t>bmc</a:t>
            </a:r>
            <a:r>
              <a:rPr lang="en-US" i="1" cap="all" dirty="0"/>
              <a:t> </a:t>
            </a:r>
            <a:r>
              <a:rPr lang="en-US" i="1" dirty="0"/>
              <a:t>Cancer</a:t>
            </a:r>
            <a:r>
              <a:rPr lang="en-US" i="1" cap="all" dirty="0"/>
              <a:t> </a:t>
            </a:r>
            <a:r>
              <a:rPr lang="en-US" i="1" dirty="0"/>
              <a:t>2014</a:t>
            </a:r>
            <a:endParaRPr lang="it-IT" i="1" dirty="0"/>
          </a:p>
        </p:txBody>
      </p:sp>
      <p:pic>
        <p:nvPicPr>
          <p:cNvPr id="7" name="Afbeelding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5200" y="4556146"/>
            <a:ext cx="308451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3913808"/>
            <a:ext cx="9144000" cy="595312"/>
          </a:xfrm>
          <a:prstGeom prst="rect">
            <a:avLst/>
          </a:prstGeom>
        </p:spPr>
        <p:txBody>
          <a:bodyPr vert="horz" lIns="91428" tIns="45715" rIns="91428" bIns="45715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M1 ≠ M1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6263" y="4556146"/>
            <a:ext cx="27654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9700" y="4556146"/>
            <a:ext cx="283527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Tossicità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/>
              <a:t>Tossicità ACUTA e TARDIVA</a:t>
            </a:r>
          </a:p>
          <a:p>
            <a:pPr>
              <a:buFont typeface="Wingdings" pitchFamily="2" charset="2"/>
              <a:buChar char="Ø"/>
            </a:pPr>
            <a:r>
              <a:rPr lang="it-IT" dirty="0"/>
              <a:t>Nessuna G3 e G4 o G5</a:t>
            </a:r>
          </a:p>
          <a:p>
            <a:pPr>
              <a:buFont typeface="Wingdings" pitchFamily="2" charset="2"/>
              <a:buChar char="Ø"/>
            </a:pPr>
            <a:r>
              <a:rPr lang="it-IT" dirty="0"/>
              <a:t>Nessuna RILD</a:t>
            </a:r>
          </a:p>
        </p:txBody>
      </p:sp>
      <p:sp>
        <p:nvSpPr>
          <p:cNvPr id="6" name="Rettangolo 5"/>
          <p:cNvSpPr/>
          <p:nvPr/>
        </p:nvSpPr>
        <p:spPr>
          <a:xfrm>
            <a:off x="5836556" y="6488668"/>
            <a:ext cx="33074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i="1" dirty="0" err="1"/>
              <a:t>Scorsetti</a:t>
            </a:r>
            <a:r>
              <a:rPr lang="en-US" sz="1600" i="1" dirty="0"/>
              <a:t> M</a:t>
            </a:r>
            <a:r>
              <a:rPr lang="it-IT" sz="1600" i="1" dirty="0"/>
              <a:t>, </a:t>
            </a:r>
            <a:r>
              <a:rPr lang="it-IT" sz="1600" i="1" dirty="0" err="1"/>
              <a:t>Radiation</a:t>
            </a:r>
            <a:r>
              <a:rPr lang="it-IT" sz="1600" i="1" dirty="0"/>
              <a:t> </a:t>
            </a:r>
            <a:r>
              <a:rPr lang="it-IT" sz="1600" i="1" dirty="0" err="1"/>
              <a:t>Oncology</a:t>
            </a:r>
            <a:r>
              <a:rPr lang="it-IT" sz="1600" i="1" dirty="0"/>
              <a:t> 2018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SBRT per</a:t>
            </a:r>
            <a:r>
              <a:rPr kumimoji="0" lang="it-IT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metastasi epatiche da CRC</a:t>
            </a:r>
          </a:p>
        </p:txBody>
      </p:sp>
      <p:sp>
        <p:nvSpPr>
          <p:cNvPr id="4" name="Rettangolo 3"/>
          <p:cNvSpPr/>
          <p:nvPr/>
        </p:nvSpPr>
        <p:spPr>
          <a:xfrm>
            <a:off x="5728938" y="6488668"/>
            <a:ext cx="35344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i="1" dirty="0"/>
              <a:t>E. Van </a:t>
            </a:r>
            <a:r>
              <a:rPr lang="it-IT" sz="1600" i="1" dirty="0" err="1"/>
              <a:t>Cutsem</a:t>
            </a:r>
            <a:r>
              <a:rPr lang="it-IT" sz="1600" i="1" dirty="0"/>
              <a:t>, </a:t>
            </a:r>
            <a:r>
              <a:rPr lang="it-IT" sz="1600" i="1" dirty="0" err="1"/>
              <a:t>Annals</a:t>
            </a:r>
            <a:r>
              <a:rPr lang="it-IT" sz="1600" i="1" dirty="0"/>
              <a:t> </a:t>
            </a:r>
            <a:r>
              <a:rPr lang="it-IT" sz="1600" i="1" dirty="0" err="1"/>
              <a:t>of</a:t>
            </a:r>
            <a:r>
              <a:rPr lang="it-IT" sz="1600" i="1" dirty="0"/>
              <a:t> </a:t>
            </a:r>
            <a:r>
              <a:rPr lang="it-IT" sz="1600" i="1" dirty="0" err="1"/>
              <a:t>Oncology</a:t>
            </a:r>
            <a:r>
              <a:rPr lang="it-IT" sz="1600" i="1" dirty="0"/>
              <a:t> 2016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8375" y="1500174"/>
            <a:ext cx="6465591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500174"/>
            <a:ext cx="182277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sellaDiTesto 6"/>
          <p:cNvSpPr txBox="1"/>
          <p:nvPr/>
        </p:nvSpPr>
        <p:spPr>
          <a:xfrm>
            <a:off x="357158" y="207167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2016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2143116"/>
            <a:ext cx="29337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sellaDiTesto 7"/>
          <p:cNvSpPr txBox="1"/>
          <p:nvPr/>
        </p:nvSpPr>
        <p:spPr>
          <a:xfrm>
            <a:off x="0" y="2714620"/>
            <a:ext cx="2786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Algoritmo di trattamento per pazienti con malattia </a:t>
            </a:r>
            <a:r>
              <a:rPr lang="it-IT" dirty="0" err="1"/>
              <a:t>oligometastatica</a:t>
            </a:r>
            <a:r>
              <a:rPr lang="it-IT" dirty="0"/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SBRT per</a:t>
            </a:r>
            <a:r>
              <a:rPr kumimoji="0" lang="it-IT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metastasi epatiche da CRC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453385"/>
              </p:ext>
            </p:extLst>
          </p:nvPr>
        </p:nvGraphicFramePr>
        <p:xfrm>
          <a:off x="323528" y="1690464"/>
          <a:ext cx="8496944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1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800" u="none" strike="noStrike" kern="1200" cap="all" baseline="0" dirty="0"/>
                        <a:t>indicata</a:t>
                      </a:r>
                      <a:endParaRPr lang="it-IT" b="0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u="none" strike="noStrike" kern="1200" baseline="0" dirty="0"/>
                        <a:t>PS  Buono (ECOG 0–1 o </a:t>
                      </a:r>
                      <a:r>
                        <a:rPr lang="it-IT" sz="1800" u="none" strike="noStrike" kern="1200" baseline="0" dirty="0" err="1"/>
                        <a:t>Karnofsky</a:t>
                      </a:r>
                      <a:r>
                        <a:rPr lang="it-IT" sz="1800" u="none" strike="noStrike" kern="1200" baseline="0" dirty="0"/>
                        <a:t> &gt;70)</a:t>
                      </a:r>
                    </a:p>
                    <a:p>
                      <a:r>
                        <a:rPr lang="it-IT" sz="1800" u="none" strike="noStrike" kern="1200" baseline="0" dirty="0"/>
                        <a:t>Numero ≤3</a:t>
                      </a:r>
                    </a:p>
                    <a:p>
                      <a:r>
                        <a:rPr lang="it-IT" sz="1800" u="none" strike="noStrike" kern="1200" baseline="0" dirty="0"/>
                        <a:t>Diametro ≤3 cm</a:t>
                      </a:r>
                    </a:p>
                    <a:p>
                      <a:r>
                        <a:rPr lang="it-IT" sz="1800" u="none" strike="noStrike" kern="1200" baseline="0" dirty="0"/>
                        <a:t>Distanza da </a:t>
                      </a:r>
                      <a:r>
                        <a:rPr lang="it-IT" sz="1800" u="none" strike="noStrike" kern="1200" baseline="0" dirty="0" err="1"/>
                        <a:t>OARs</a:t>
                      </a:r>
                      <a:r>
                        <a:rPr lang="it-IT" sz="1800" u="none" strike="noStrike" kern="1200" baseline="0" dirty="0"/>
                        <a:t> &gt;8 mm,</a:t>
                      </a:r>
                    </a:p>
                    <a:p>
                      <a:r>
                        <a:rPr lang="it-IT" sz="1800" u="none" strike="noStrike" kern="1200" baseline="0" dirty="0"/>
                        <a:t>Buona funzionalità epatica e volume fegato residuo &gt;1000 cm3</a:t>
                      </a:r>
                      <a:endParaRPr lang="it-IT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u="none" strike="noStrike" kern="1200" cap="all" baseline="0" dirty="0"/>
                        <a:t>Borderline</a:t>
                      </a:r>
                      <a:endParaRPr lang="it-IT" b="1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u="none" strike="noStrike" kern="1200" baseline="0" dirty="0"/>
                        <a:t>Numero = 4</a:t>
                      </a:r>
                    </a:p>
                    <a:p>
                      <a:r>
                        <a:rPr lang="it-IT" sz="1800" b="1" u="none" strike="noStrike" kern="1200" baseline="0" dirty="0"/>
                        <a:t>Diametro&gt;3 e  ≤6 cm, </a:t>
                      </a:r>
                    </a:p>
                    <a:p>
                      <a:r>
                        <a:rPr lang="it-IT" sz="1800" b="1" u="none" strike="noStrike" kern="1200" baseline="0" dirty="0"/>
                        <a:t>Distanza da </a:t>
                      </a:r>
                      <a:r>
                        <a:rPr lang="it-IT" sz="1800" b="1" u="none" strike="noStrike" kern="1200" baseline="0" dirty="0" err="1"/>
                        <a:t>OARs</a:t>
                      </a:r>
                      <a:r>
                        <a:rPr lang="it-IT" sz="1800" b="1" u="none" strike="noStrike" kern="1200" baseline="0" dirty="0"/>
                        <a:t> &gt;5 e ≤8 mm </a:t>
                      </a:r>
                    </a:p>
                    <a:p>
                      <a:r>
                        <a:rPr lang="it-IT" sz="1800" b="1" u="none" strike="noStrike" kern="1200" baseline="0" dirty="0"/>
                        <a:t>Moderata funzionalità epatica e volume fegato residuo ≥700 e &lt;1000 cm3</a:t>
                      </a:r>
                      <a:endParaRPr lang="it-I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u="none" strike="noStrike" kern="1200" cap="all" baseline="0" dirty="0"/>
                        <a:t>Non raccomandata</a:t>
                      </a:r>
                      <a:endParaRPr lang="it-IT" b="1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u="none" strike="noStrike" kern="1200" baseline="0" dirty="0"/>
                        <a:t>Numero </a:t>
                      </a:r>
                      <a:r>
                        <a:rPr lang="it-IT" sz="1800" b="1" u="sng" strike="noStrike" kern="1200" baseline="0" dirty="0"/>
                        <a:t>&gt;</a:t>
                      </a:r>
                      <a:r>
                        <a:rPr lang="it-IT" sz="1800" b="1" u="none" strike="noStrike" kern="1200" baseline="0" dirty="0"/>
                        <a:t> 5</a:t>
                      </a:r>
                    </a:p>
                    <a:p>
                      <a:r>
                        <a:rPr lang="it-IT" sz="1800" b="1" u="none" strike="noStrike" kern="1200" baseline="0" dirty="0"/>
                        <a:t>Diametro </a:t>
                      </a:r>
                      <a:r>
                        <a:rPr lang="it-IT" sz="1800" b="1" u="sng" strike="noStrike" kern="1200" baseline="0" dirty="0"/>
                        <a:t>&gt;</a:t>
                      </a:r>
                      <a:r>
                        <a:rPr lang="it-IT" sz="1800" b="1" u="none" strike="noStrike" kern="1200" baseline="0" dirty="0"/>
                        <a:t>6 cm</a:t>
                      </a:r>
                    </a:p>
                    <a:p>
                      <a:r>
                        <a:rPr lang="it-IT" sz="1800" b="1" u="none" strike="noStrike" kern="1200" baseline="0" dirty="0"/>
                        <a:t>Distanza da </a:t>
                      </a:r>
                      <a:r>
                        <a:rPr lang="it-IT" sz="1800" b="1" u="none" strike="noStrike" kern="1200" baseline="0" dirty="0" err="1"/>
                        <a:t>OARs</a:t>
                      </a:r>
                      <a:r>
                        <a:rPr lang="it-IT" sz="1800" b="1" u="none" strike="noStrike" kern="1200" baseline="0" dirty="0"/>
                        <a:t> ≤5 mm</a:t>
                      </a:r>
                    </a:p>
                    <a:p>
                      <a:r>
                        <a:rPr lang="it-IT" sz="1800" b="1" u="none" strike="noStrike" kern="1200" baseline="0" dirty="0"/>
                        <a:t>Inadeguata funzionalità epatica e volume fegato residuo &lt;700 cm3</a:t>
                      </a:r>
                      <a:endParaRPr lang="it-I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2163691" y="6488668"/>
            <a:ext cx="6980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i="1" dirty="0"/>
              <a:t>Comito T, </a:t>
            </a:r>
            <a:r>
              <a:rPr lang="en-US" i="1" cap="all" dirty="0"/>
              <a:t>reports of practical oncology and radiotherapy </a:t>
            </a:r>
            <a:r>
              <a:rPr lang="en-US" i="1" dirty="0"/>
              <a:t>2015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11310855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SBRT per</a:t>
            </a:r>
            <a:r>
              <a:rPr kumimoji="0" lang="it-IT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metastasi epatiche: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dirty="0">
                <a:latin typeface="+mj-lt"/>
                <a:ea typeface="+mj-ea"/>
                <a:cs typeface="+mj-cs"/>
              </a:rPr>
              <a:t>TAKE HOME MESSAGES</a:t>
            </a:r>
            <a:endParaRPr kumimoji="0" lang="it-IT" sz="4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29195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La </a:t>
            </a:r>
            <a:r>
              <a:rPr lang="it-IT" b="1" dirty="0">
                <a:solidFill>
                  <a:srgbClr val="FF0000"/>
                </a:solidFill>
              </a:rPr>
              <a:t>selezione multidisciplinare </a:t>
            </a:r>
            <a:r>
              <a:rPr lang="it-IT" dirty="0"/>
              <a:t>dei pazienti </a:t>
            </a:r>
            <a:r>
              <a:rPr lang="it-IT" dirty="0" err="1"/>
              <a:t>oligometastatici</a:t>
            </a:r>
            <a:r>
              <a:rPr lang="it-IT" dirty="0"/>
              <a:t> è raccomandata</a:t>
            </a:r>
          </a:p>
          <a:p>
            <a:r>
              <a:rPr lang="it-IT" dirty="0"/>
              <a:t>SBRT è efficace anche nelle lesioni di grandi dimensioni … </a:t>
            </a:r>
            <a:r>
              <a:rPr lang="it-IT" b="1" dirty="0">
                <a:solidFill>
                  <a:srgbClr val="FF0000"/>
                </a:solidFill>
              </a:rPr>
              <a:t>ma non troppo grandi </a:t>
            </a:r>
            <a:r>
              <a:rPr lang="it-IT" dirty="0"/>
              <a:t>(&gt; 6 cm) perché in queste è difficile erogare dosi ablative</a:t>
            </a:r>
          </a:p>
          <a:p>
            <a:r>
              <a:rPr lang="it-IT" b="1" dirty="0">
                <a:solidFill>
                  <a:srgbClr val="FF0000"/>
                </a:solidFill>
              </a:rPr>
              <a:t>Dosi ablative </a:t>
            </a:r>
            <a:r>
              <a:rPr lang="it-IT" dirty="0"/>
              <a:t>sono cruciali</a:t>
            </a:r>
          </a:p>
          <a:p>
            <a:r>
              <a:rPr lang="it-IT" b="1" dirty="0">
                <a:solidFill>
                  <a:srgbClr val="FF0000"/>
                </a:solidFill>
              </a:rPr>
              <a:t>L’integrazione con le terapie sistemiche </a:t>
            </a:r>
            <a:r>
              <a:rPr lang="it-IT" dirty="0"/>
              <a:t>è cruciale</a:t>
            </a:r>
          </a:p>
          <a:p>
            <a:r>
              <a:rPr lang="it-IT" dirty="0"/>
              <a:t>SBRT è efficace in pazienti con lunga storia di malattia e pre-trattati … </a:t>
            </a:r>
            <a:r>
              <a:rPr lang="it-IT" b="1" dirty="0">
                <a:solidFill>
                  <a:srgbClr val="FF0000"/>
                </a:solidFill>
              </a:rPr>
              <a:t>ma non aspettiamo troppo</a:t>
            </a:r>
            <a:r>
              <a:rPr lang="it-IT" dirty="0"/>
              <a:t>!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20180418124421_IMG_0348.JPG">
            <a:extLst>
              <a:ext uri="{FF2B5EF4-FFF2-40B4-BE49-F238E27FC236}">
                <a16:creationId xmlns:a16="http://schemas.microsoft.com/office/drawing/2014/main" id="{B8E845E8-2B07-482F-879E-681D06249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689" y="476672"/>
            <a:ext cx="3812823" cy="508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-354373" y="2206605"/>
            <a:ext cx="5286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i="1" dirty="0"/>
              <a:t>Grazie per l’attenzione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0" y="5809456"/>
            <a:ext cx="5715008" cy="1006475"/>
          </a:xfrm>
          <a:prstGeom prst="rect">
            <a:avLst/>
          </a:prstGeom>
        </p:spPr>
        <p:txBody>
          <a:bodyPr rtlCol="0">
            <a:normAutofit fontScale="8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1" u="none" strike="noStrike" kern="1200" cap="sm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Luciana </a:t>
            </a:r>
            <a:r>
              <a:rPr kumimoji="0" lang="it-IT" sz="2400" b="0" i="1" u="none" strike="noStrike" kern="1200" cap="sm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Caravatta</a:t>
            </a:r>
            <a:r>
              <a:rPr kumimoji="0" lang="it-IT" sz="2000" b="0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it-IT" sz="2000" b="0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3"/>
              </a:rPr>
              <a:t>lcaravatta@hotmail.com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UOC </a:t>
            </a:r>
            <a:r>
              <a:rPr kumimoji="0" lang="it-IT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Radioterapia Oncologica,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 “S.S. Annunziata”, Chieti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D432FB22-34E4-4172-8392-07D8896324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2" y="5767388"/>
            <a:ext cx="1042988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1867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it-IT" dirty="0"/>
              <a:t>CHIRURGIA DELLE METASTASI EPATICHE: OUTCOMES</a:t>
            </a:r>
          </a:p>
        </p:txBody>
      </p:sp>
      <p:pic>
        <p:nvPicPr>
          <p:cNvPr id="307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928802"/>
            <a:ext cx="38766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sellaDiTesto 11"/>
          <p:cNvSpPr txBox="1"/>
          <p:nvPr/>
        </p:nvSpPr>
        <p:spPr>
          <a:xfrm>
            <a:off x="3929058" y="1785926"/>
            <a:ext cx="5214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dirty="0"/>
          </a:p>
          <a:p>
            <a:r>
              <a:rPr lang="it-IT" sz="2000" dirty="0"/>
              <a:t>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3894165" y="6237312"/>
            <a:ext cx="5249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i="1" dirty="0" err="1"/>
              <a:t>Fong</a:t>
            </a:r>
            <a:r>
              <a:rPr lang="it-IT" i="1" dirty="0"/>
              <a:t> Y, </a:t>
            </a:r>
            <a:r>
              <a:rPr lang="it-IT" i="1" dirty="0" err="1"/>
              <a:t>Ann</a:t>
            </a:r>
            <a:r>
              <a:rPr lang="it-IT" i="1" dirty="0"/>
              <a:t> </a:t>
            </a:r>
            <a:r>
              <a:rPr lang="it-IT" i="1" dirty="0" err="1"/>
              <a:t>Surg</a:t>
            </a:r>
            <a:r>
              <a:rPr lang="it-IT" i="1" dirty="0"/>
              <a:t> 1999</a:t>
            </a:r>
          </a:p>
          <a:p>
            <a:pPr algn="r"/>
            <a:r>
              <a:rPr lang="it-IT" i="1" dirty="0" err="1"/>
              <a:t>Tomlinson</a:t>
            </a:r>
            <a:r>
              <a:rPr lang="it-IT" i="1" dirty="0"/>
              <a:t> JS, J </a:t>
            </a:r>
            <a:r>
              <a:rPr lang="it-IT" i="1" dirty="0" err="1"/>
              <a:t>Clin</a:t>
            </a:r>
            <a:r>
              <a:rPr lang="it-IT" i="1" dirty="0"/>
              <a:t> </a:t>
            </a:r>
            <a:r>
              <a:rPr lang="it-IT" i="1" dirty="0" err="1"/>
              <a:t>Oncol</a:t>
            </a:r>
            <a:r>
              <a:rPr lang="it-IT" i="1" dirty="0"/>
              <a:t> Off J Am </a:t>
            </a:r>
            <a:r>
              <a:rPr lang="it-IT" i="1" dirty="0" err="1"/>
              <a:t>Soc</a:t>
            </a:r>
            <a:r>
              <a:rPr lang="it-IT" i="1" dirty="0"/>
              <a:t> </a:t>
            </a:r>
            <a:r>
              <a:rPr lang="it-IT" i="1" dirty="0" err="1"/>
              <a:t>Clin</a:t>
            </a:r>
            <a:r>
              <a:rPr lang="it-IT" i="1" dirty="0"/>
              <a:t> </a:t>
            </a:r>
            <a:r>
              <a:rPr lang="it-IT" i="1" dirty="0" err="1"/>
              <a:t>Oncol</a:t>
            </a:r>
            <a:r>
              <a:rPr lang="it-IT" i="1" dirty="0"/>
              <a:t> 2007</a:t>
            </a:r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4071934" y="1714488"/>
            <a:ext cx="48577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lang="it-IT" sz="3200" dirty="0"/>
              <a:t>L’introduzione dei moderni regimi di chemioterapia ha permesso un </a:t>
            </a:r>
            <a:r>
              <a:rPr lang="it-IT" sz="3200" dirty="0">
                <a:solidFill>
                  <a:srgbClr val="FF0000"/>
                </a:solidFill>
              </a:rPr>
              <a:t>miglioramento della PFS </a:t>
            </a:r>
            <a:r>
              <a:rPr lang="it-IT" sz="3200" dirty="0"/>
              <a:t>e minimamente della OS, con un limitato controllo di malattia.</a:t>
            </a:r>
          </a:p>
          <a:p>
            <a:endParaRPr lang="it-IT" sz="3200" dirty="0"/>
          </a:p>
          <a:p>
            <a:r>
              <a:rPr lang="it-IT" sz="3200" dirty="0"/>
              <a:t>La </a:t>
            </a:r>
            <a:r>
              <a:rPr lang="it-IT" sz="3200" dirty="0">
                <a:solidFill>
                  <a:srgbClr val="FF0000"/>
                </a:solidFill>
              </a:rPr>
              <a:t>resezione chirurgica </a:t>
            </a:r>
            <a:r>
              <a:rPr lang="it-IT" sz="3200" dirty="0"/>
              <a:t>ha </a:t>
            </a:r>
            <a:r>
              <a:rPr lang="it-IT" sz="3200" dirty="0">
                <a:solidFill>
                  <a:srgbClr val="FF0000"/>
                </a:solidFill>
              </a:rPr>
              <a:t>migliorato la Sopravvivenza globale</a:t>
            </a:r>
            <a:r>
              <a:rPr lang="it-IT" sz="3200" dirty="0"/>
              <a:t>:</a:t>
            </a:r>
          </a:p>
          <a:p>
            <a:endParaRPr lang="it-IT" sz="3200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it-IT" sz="3200" dirty="0"/>
              <a:t>1y OS: 90-95%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it-IT" sz="3200" dirty="0"/>
              <a:t>5y OS: 20-40%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it-IT" sz="3200" dirty="0"/>
              <a:t>10y OS: 10-20%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it-IT" sz="3200" dirty="0"/>
              <a:t>Sopravvivenza mediana: </a:t>
            </a:r>
            <a:r>
              <a:rPr lang="en-US" sz="3200" dirty="0"/>
              <a:t>40–53 </a:t>
            </a:r>
            <a:r>
              <a:rPr lang="en-US" sz="3200" dirty="0" err="1"/>
              <a:t>mesi</a:t>
            </a:r>
            <a:endParaRPr lang="it-IT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1500174"/>
            <a:ext cx="4071966" cy="489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6248" y="2260623"/>
            <a:ext cx="485775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800" dirty="0"/>
              <a:t>Solo 10-50% dei pazienti sono suscettibili di resezione chirurgica a causa di:</a:t>
            </a:r>
          </a:p>
          <a:p>
            <a:r>
              <a:rPr lang="it-IT" sz="2800" dirty="0"/>
              <a:t>Difficoltà tecniche</a:t>
            </a:r>
          </a:p>
          <a:p>
            <a:r>
              <a:rPr lang="it-IT" sz="2800" dirty="0"/>
              <a:t>Fattori tumorali sfavorevoli</a:t>
            </a:r>
          </a:p>
          <a:p>
            <a:r>
              <a:rPr lang="it-IT" sz="2800" dirty="0" err="1"/>
              <a:t>Comorbidità</a:t>
            </a:r>
            <a:r>
              <a:rPr lang="it-IT" sz="2800" dirty="0"/>
              <a:t> </a:t>
            </a: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it-IT" dirty="0"/>
              <a:t>CHIRURGIA DELLE METASTASI EPATICHE: LIMITI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894165" y="6000768"/>
            <a:ext cx="52498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i="1" dirty="0" err="1"/>
              <a:t>Fong</a:t>
            </a:r>
            <a:r>
              <a:rPr lang="it-IT" i="1" dirty="0"/>
              <a:t> Y, </a:t>
            </a:r>
            <a:r>
              <a:rPr lang="it-IT" i="1" dirty="0" err="1"/>
              <a:t>Ann</a:t>
            </a:r>
            <a:r>
              <a:rPr lang="it-IT" i="1" dirty="0"/>
              <a:t> </a:t>
            </a:r>
            <a:r>
              <a:rPr lang="it-IT" i="1" dirty="0" err="1"/>
              <a:t>Surg</a:t>
            </a:r>
            <a:r>
              <a:rPr lang="it-IT" i="1" dirty="0"/>
              <a:t> 1999</a:t>
            </a:r>
          </a:p>
          <a:p>
            <a:pPr algn="r"/>
            <a:r>
              <a:rPr lang="it-IT" i="1" dirty="0" err="1"/>
              <a:t>Tomlinson</a:t>
            </a:r>
            <a:r>
              <a:rPr lang="it-IT" i="1" dirty="0"/>
              <a:t> JS, J </a:t>
            </a:r>
            <a:r>
              <a:rPr lang="it-IT" i="1" dirty="0" err="1"/>
              <a:t>Clin</a:t>
            </a:r>
            <a:r>
              <a:rPr lang="it-IT" i="1" dirty="0"/>
              <a:t> </a:t>
            </a:r>
            <a:r>
              <a:rPr lang="it-IT" i="1" dirty="0" err="1"/>
              <a:t>Oncol</a:t>
            </a:r>
            <a:r>
              <a:rPr lang="it-IT" i="1" dirty="0"/>
              <a:t> Off J Am </a:t>
            </a:r>
            <a:r>
              <a:rPr lang="it-IT" i="1" dirty="0" err="1"/>
              <a:t>Soc</a:t>
            </a:r>
            <a:r>
              <a:rPr lang="it-IT" i="1" dirty="0"/>
              <a:t> </a:t>
            </a:r>
            <a:r>
              <a:rPr lang="it-IT" i="1" dirty="0" err="1"/>
              <a:t>Clin</a:t>
            </a:r>
            <a:r>
              <a:rPr lang="it-IT" i="1" dirty="0"/>
              <a:t> </a:t>
            </a:r>
            <a:r>
              <a:rPr lang="it-IT" i="1" dirty="0" err="1"/>
              <a:t>Oncol</a:t>
            </a:r>
            <a:r>
              <a:rPr lang="it-IT" i="1" dirty="0"/>
              <a:t> 2007</a:t>
            </a:r>
          </a:p>
          <a:p>
            <a:pPr algn="r"/>
            <a:r>
              <a:rPr lang="it-IT" i="1" dirty="0" err="1"/>
              <a:t>Adam</a:t>
            </a:r>
            <a:r>
              <a:rPr lang="it-IT" i="1" dirty="0"/>
              <a:t> R, De </a:t>
            </a:r>
            <a:r>
              <a:rPr lang="it-IT" i="1" dirty="0" err="1"/>
              <a:t>Gramont</a:t>
            </a:r>
            <a:r>
              <a:rPr lang="it-IT" i="1" dirty="0"/>
              <a:t> A, The </a:t>
            </a:r>
            <a:r>
              <a:rPr lang="it-IT" i="1" dirty="0" err="1"/>
              <a:t>Oncologist</a:t>
            </a:r>
            <a:r>
              <a:rPr lang="it-IT" i="1" dirty="0"/>
              <a:t> </a:t>
            </a:r>
            <a:r>
              <a:rPr lang="it-IT" dirty="0"/>
              <a:t>2012</a:t>
            </a:r>
            <a:endParaRPr lang="it-IT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ttangolo 7"/>
          <p:cNvSpPr>
            <a:spLocks noChangeArrowheads="1"/>
          </p:cNvSpPr>
          <p:nvPr/>
        </p:nvSpPr>
        <p:spPr bwMode="auto">
          <a:xfrm>
            <a:off x="611188" y="1700213"/>
            <a:ext cx="82089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it-IT" altLang="it-IT"/>
          </a:p>
          <a:p>
            <a:pPr eaLnBrk="1" hangingPunct="1"/>
            <a:r>
              <a:rPr lang="en-US" altLang="it-IT"/>
              <a:t> </a:t>
            </a:r>
          </a:p>
          <a:p>
            <a:pPr eaLnBrk="1" hangingPunct="1"/>
            <a:endParaRPr lang="en-US" altLang="it-IT"/>
          </a:p>
          <a:p>
            <a:pPr eaLnBrk="1" hangingPunct="1"/>
            <a:endParaRPr lang="it-IT" altLang="it-IT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28596" y="1298564"/>
            <a:ext cx="6088092" cy="3416320"/>
          </a:xfrm>
          <a:prstGeom prst="rect">
            <a:avLst/>
          </a:prstGeom>
          <a:noFill/>
          <a:ln w="31750"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Char char="Ø"/>
              <a:defRPr/>
            </a:pPr>
            <a:endParaRPr lang="en-US" sz="2400" dirty="0"/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400" dirty="0"/>
              <a:t>Radiofrequency ablation (RFA)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it-IT" sz="2400" dirty="0" err="1"/>
              <a:t>Microwave</a:t>
            </a:r>
            <a:r>
              <a:rPr lang="it-IT" sz="2400" dirty="0"/>
              <a:t> </a:t>
            </a:r>
            <a:r>
              <a:rPr lang="it-IT" sz="2400" dirty="0" err="1"/>
              <a:t>ablation</a:t>
            </a:r>
            <a:r>
              <a:rPr lang="it-IT" sz="2400" dirty="0"/>
              <a:t> (MWA)</a:t>
            </a:r>
            <a:endParaRPr lang="en-US" sz="2400" dirty="0"/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400" dirty="0"/>
              <a:t>Cryosurgical ablation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400" dirty="0" err="1"/>
              <a:t>Transasterial</a:t>
            </a:r>
            <a:r>
              <a:rPr lang="en-US" sz="2400" dirty="0"/>
              <a:t> chemo-</a:t>
            </a:r>
            <a:r>
              <a:rPr lang="en-US" sz="2400" dirty="0" err="1"/>
              <a:t>embolization</a:t>
            </a:r>
            <a:r>
              <a:rPr lang="en-US" sz="2400" dirty="0"/>
              <a:t> (TACE)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400" dirty="0" err="1"/>
              <a:t>Percutanoeous</a:t>
            </a:r>
            <a:r>
              <a:rPr lang="en-US" sz="2400" dirty="0"/>
              <a:t> Ethanol Injection (PEI)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400" dirty="0"/>
              <a:t>High Focused Ultrasound ablation (HIFU)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400" dirty="0"/>
              <a:t>Interstitial radiation therapy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sz="2400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28628" y="4429132"/>
            <a:ext cx="8715404" cy="1569660"/>
          </a:xfrm>
          <a:prstGeom prst="rect">
            <a:avLst/>
          </a:prstGeom>
          <a:noFill/>
          <a:ln w="31750">
            <a:solidFill>
              <a:schemeClr val="tx2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dirty="0"/>
              <a:t>LIMITI:</a:t>
            </a:r>
          </a:p>
          <a:p>
            <a:r>
              <a:rPr lang="it-IT" sz="2400" dirty="0"/>
              <a:t>Lesioni con diametro &gt;3-4 cm</a:t>
            </a:r>
          </a:p>
          <a:p>
            <a:r>
              <a:rPr lang="it-IT" sz="2400" dirty="0"/>
              <a:t>Lesioni localizzate in prossimità dei grossi vasi, vie biliari principali, colecisti e immediatamente al di sotto del diaframma</a:t>
            </a:r>
          </a:p>
        </p:txBody>
      </p:sp>
      <p:pic>
        <p:nvPicPr>
          <p:cNvPr id="665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1628775"/>
            <a:ext cx="21463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3429000"/>
            <a:ext cx="2154237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it-IT" dirty="0"/>
              <a:t>TERAPIE LOCALI ALTERNATIVE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4572000" y="607220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i="1" dirty="0" err="1"/>
              <a:t>Pawlik</a:t>
            </a:r>
            <a:r>
              <a:rPr lang="en-US" sz="1600" i="1" dirty="0"/>
              <a:t>, et al, Ann </a:t>
            </a:r>
            <a:r>
              <a:rPr lang="en-US" sz="1600" i="1" dirty="0" err="1"/>
              <a:t>Surg</a:t>
            </a:r>
            <a:r>
              <a:rPr lang="en-US" sz="1600" i="1" dirty="0"/>
              <a:t> </a:t>
            </a:r>
            <a:r>
              <a:rPr lang="en-US" sz="1600" i="1" dirty="0" err="1"/>
              <a:t>onco</a:t>
            </a:r>
            <a:r>
              <a:rPr lang="en-US" sz="1600" i="1" dirty="0"/>
              <a:t> 2003</a:t>
            </a:r>
          </a:p>
          <a:p>
            <a:pPr algn="r">
              <a:defRPr/>
            </a:pPr>
            <a:r>
              <a:rPr lang="en-US" sz="1600" i="1" dirty="0" err="1"/>
              <a:t>Bageacu</a:t>
            </a:r>
            <a:r>
              <a:rPr lang="en-US" sz="1600" i="1" dirty="0"/>
              <a:t> et al, </a:t>
            </a:r>
            <a:r>
              <a:rPr lang="en-US" sz="1600" i="1" dirty="0" err="1"/>
              <a:t>Eur</a:t>
            </a:r>
            <a:r>
              <a:rPr lang="en-US" sz="1600" i="1" dirty="0"/>
              <a:t> J </a:t>
            </a:r>
            <a:r>
              <a:rPr lang="en-US" sz="1600" i="1" dirty="0" err="1"/>
              <a:t>Surg</a:t>
            </a:r>
            <a:r>
              <a:rPr lang="en-US" sz="1600" i="1" dirty="0"/>
              <a:t> </a:t>
            </a:r>
            <a:r>
              <a:rPr lang="en-US" sz="1600" i="1" dirty="0" err="1"/>
              <a:t>Oncol</a:t>
            </a:r>
            <a:r>
              <a:rPr lang="en-US" sz="1600" i="1" dirty="0"/>
              <a:t> 2007</a:t>
            </a:r>
          </a:p>
          <a:p>
            <a:pPr algn="r">
              <a:defRPr/>
            </a:pPr>
            <a:r>
              <a:rPr lang="en-US" sz="1600" i="1" dirty="0" err="1"/>
              <a:t>Garcea</a:t>
            </a:r>
            <a:r>
              <a:rPr lang="en-US" sz="1600" i="1" dirty="0"/>
              <a:t> G, </a:t>
            </a:r>
            <a:r>
              <a:rPr lang="en-US" sz="1600" i="1" dirty="0" err="1"/>
              <a:t>Eur</a:t>
            </a:r>
            <a:r>
              <a:rPr lang="en-US" sz="1600" i="1" dirty="0"/>
              <a:t> J Cancer 2003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3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dirty="0">
                <a:latin typeface="+mj-lt"/>
                <a:ea typeface="+mj-ea"/>
                <a:cs typeface="+mj-cs"/>
              </a:rPr>
              <a:t>MALATTIA OLIGOMETASTATICA</a:t>
            </a:r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dirty="0">
                <a:latin typeface="+mj-lt"/>
                <a:ea typeface="+mj-ea"/>
                <a:cs typeface="+mj-cs"/>
              </a:rPr>
              <a:t>i</a:t>
            </a:r>
            <a:r>
              <a:rPr lang="it-IT" sz="4400" noProof="0" dirty="0">
                <a:latin typeface="+mj-lt"/>
                <a:ea typeface="+mj-ea"/>
                <a:cs typeface="+mj-cs"/>
              </a:rPr>
              <a:t>l nuovo paradigma per la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b="1" noProof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radioterapia con dosi ablative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uppo 8"/>
          <p:cNvGrpSpPr/>
          <p:nvPr/>
        </p:nvGrpSpPr>
        <p:grpSpPr>
          <a:xfrm>
            <a:off x="6156325" y="1628775"/>
            <a:ext cx="2185988" cy="4365625"/>
            <a:chOff x="6156325" y="1628775"/>
            <a:chExt cx="2185988" cy="4365625"/>
          </a:xfrm>
        </p:grpSpPr>
        <p:pic>
          <p:nvPicPr>
            <p:cNvPr id="4" name="Picture 11" descr="human_bod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56325" y="1628775"/>
              <a:ext cx="2185988" cy="43656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AutoShape 18"/>
            <p:cNvSpPr>
              <a:spLocks noChangeArrowheads="1"/>
            </p:cNvSpPr>
            <p:nvPr/>
          </p:nvSpPr>
          <p:spPr bwMode="auto">
            <a:xfrm>
              <a:off x="6948488" y="2565400"/>
              <a:ext cx="217487" cy="268288"/>
            </a:xfrm>
            <a:prstGeom prst="irregularSeal1">
              <a:avLst/>
            </a:prstGeom>
            <a:solidFill>
              <a:srgbClr val="FBC09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it-IT"/>
            </a:p>
          </p:txBody>
        </p:sp>
        <p:sp>
          <p:nvSpPr>
            <p:cNvPr id="6" name="AutoShape 18"/>
            <p:cNvSpPr>
              <a:spLocks noChangeArrowheads="1"/>
            </p:cNvSpPr>
            <p:nvPr/>
          </p:nvSpPr>
          <p:spPr bwMode="auto">
            <a:xfrm>
              <a:off x="7286644" y="2660647"/>
              <a:ext cx="217488" cy="268287"/>
            </a:xfrm>
            <a:prstGeom prst="irregularSeal1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it-IT"/>
            </a:p>
          </p:txBody>
        </p:sp>
        <p:sp>
          <p:nvSpPr>
            <p:cNvPr id="7" name="AutoShape 18"/>
            <p:cNvSpPr>
              <a:spLocks noChangeArrowheads="1"/>
            </p:cNvSpPr>
            <p:nvPr/>
          </p:nvSpPr>
          <p:spPr bwMode="auto">
            <a:xfrm>
              <a:off x="6948488" y="3375027"/>
              <a:ext cx="217487" cy="268287"/>
            </a:xfrm>
            <a:prstGeom prst="irregularSeal1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it-IT"/>
            </a:p>
          </p:txBody>
        </p:sp>
        <p:sp>
          <p:nvSpPr>
            <p:cNvPr id="8" name="AutoShape 16"/>
            <p:cNvSpPr>
              <a:spLocks noChangeArrowheads="1"/>
            </p:cNvSpPr>
            <p:nvPr/>
          </p:nvSpPr>
          <p:spPr bwMode="auto">
            <a:xfrm rot="5400000">
              <a:off x="7168374" y="3066254"/>
              <a:ext cx="433388" cy="339725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it-IT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5013325"/>
            <a:ext cx="4967287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3284819"/>
            <a:ext cx="3176580" cy="171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643050"/>
            <a:ext cx="4229481" cy="163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368412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it-IT" sz="3600" cap="all" dirty="0"/>
              <a:t>Sfide nel trattamento delle metastasi epatiche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983048"/>
          </a:xfrm>
        </p:spPr>
        <p:txBody>
          <a:bodyPr/>
          <a:lstStyle/>
          <a:p>
            <a:r>
              <a:rPr lang="it-IT" dirty="0"/>
              <a:t>Il fegato è altamente sensibile alle radiazioni </a:t>
            </a:r>
            <a:r>
              <a:rPr lang="it-IT" dirty="0">
                <a:sym typeface="Wingdings" pitchFamily="2" charset="2"/>
              </a:rPr>
              <a:t></a:t>
            </a:r>
            <a:r>
              <a:rPr lang="en-US" dirty="0">
                <a:latin typeface="Calibri" pitchFamily="34" charset="0"/>
              </a:rPr>
              <a:t> Radiation induced liver diseases (RILD)</a:t>
            </a:r>
          </a:p>
          <a:p>
            <a:r>
              <a:rPr lang="en-US" dirty="0" err="1">
                <a:latin typeface="Calibri" pitchFamily="34" charset="0"/>
              </a:rPr>
              <a:t>Movimento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d’organo</a:t>
            </a:r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endParaRPr lang="it-IT" dirty="0"/>
          </a:p>
        </p:txBody>
      </p:sp>
      <p:grpSp>
        <p:nvGrpSpPr>
          <p:cNvPr id="4" name="Gruppo 6"/>
          <p:cNvGrpSpPr>
            <a:grpSpLocks/>
          </p:cNvGrpSpPr>
          <p:nvPr/>
        </p:nvGrpSpPr>
        <p:grpSpPr bwMode="auto">
          <a:xfrm>
            <a:off x="361950" y="3623444"/>
            <a:ext cx="5362178" cy="3091704"/>
            <a:chOff x="4080681" y="1799746"/>
            <a:chExt cx="5063319" cy="301863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3389" t="7570"/>
            <a:stretch>
              <a:fillRect/>
            </a:stretch>
          </p:blipFill>
          <p:spPr bwMode="auto">
            <a:xfrm>
              <a:off x="4080681" y="1799746"/>
              <a:ext cx="5063319" cy="2763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80681" y="4353301"/>
              <a:ext cx="2210937" cy="465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789040"/>
            <a:ext cx="2950389" cy="25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6067" t="13672" r="14349"/>
          <a:stretch>
            <a:fillRect/>
          </a:stretch>
        </p:blipFill>
        <p:spPr bwMode="auto">
          <a:xfrm>
            <a:off x="71406" y="1425212"/>
            <a:ext cx="8791074" cy="5361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itolo 3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latin typeface="Calibri" pitchFamily="34" charset="0"/>
              </a:rPr>
              <a:t>TECNICHE DI CONTROLLO DEL RESPIRO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2084</TotalTime>
  <Words>1252</Words>
  <Application>Microsoft Office PowerPoint</Application>
  <PresentationFormat>Presentazione su schermo (4:3)</PresentationFormat>
  <Paragraphs>219</Paragraphs>
  <Slides>34</Slides>
  <Notes>28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9" baseType="lpstr">
      <vt:lpstr>Albertus MT</vt:lpstr>
      <vt:lpstr>Arial</vt:lpstr>
      <vt:lpstr>Calibri</vt:lpstr>
      <vt:lpstr>Wingdings</vt:lpstr>
      <vt:lpstr>Tema di Office</vt:lpstr>
      <vt:lpstr>Presentazione standard di PowerPoint</vt:lpstr>
      <vt:lpstr>Presentazione standard di PowerPoint</vt:lpstr>
      <vt:lpstr>BACKGROUND</vt:lpstr>
      <vt:lpstr>CHIRURGIA DELLE METASTASI EPATICHE: OUTCOMES</vt:lpstr>
      <vt:lpstr>CHIRURGIA DELLE METASTASI EPATICHE: LIMITI</vt:lpstr>
      <vt:lpstr>TERAPIE LOCALI ALTERNATIVE</vt:lpstr>
      <vt:lpstr>Presentazione standard di PowerPoint</vt:lpstr>
      <vt:lpstr>Sfide nel trattamento delle metastasi epatiche</vt:lpstr>
      <vt:lpstr>Presentazione standard di PowerPoint</vt:lpstr>
      <vt:lpstr>Presentazione standard di PowerPoint</vt:lpstr>
      <vt:lpstr>TRATTAMENTO DELLE METASTASI EPATICHE: RUOLO DELLA SBRT</vt:lpstr>
      <vt:lpstr>TRATTAMENTO DELLE METASTASI EPATICHE: RUOLO DELLA SBRT</vt:lpstr>
      <vt:lpstr>Presentazione standard di PowerPoint</vt:lpstr>
      <vt:lpstr>FATTORI CHE INFLUENZANO L’EFFICACIA DELLA SBRT</vt:lpstr>
      <vt:lpstr>FATTORI CHE INFLUENZANO L’EFFICACIA DELLA SBRT: istologia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FATTORI CHE INFLUENZANO L’EFFICACIA DELLA SBRT: dimensioni</vt:lpstr>
      <vt:lpstr>Presentazione standard di PowerPoint</vt:lpstr>
      <vt:lpstr>Presentazione standard di PowerPoint</vt:lpstr>
      <vt:lpstr>Le nuove sfide della SBRT epatica</vt:lpstr>
      <vt:lpstr>Può l’escalation della dose migliorare il controllo locale?</vt:lpstr>
      <vt:lpstr>Presentazione standard di PowerPoint</vt:lpstr>
      <vt:lpstr>Dose di prescrizione 75 Gy, 3 frazioni</vt:lpstr>
      <vt:lpstr>Risultati a lungo termine: controllo locale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Luciana</dc:creator>
  <cp:lastModifiedBy>Clara</cp:lastModifiedBy>
  <cp:revision>145</cp:revision>
  <dcterms:created xsi:type="dcterms:W3CDTF">2019-10-03T08:48:30Z</dcterms:created>
  <dcterms:modified xsi:type="dcterms:W3CDTF">2019-10-19T16:20:37Z</dcterms:modified>
</cp:coreProperties>
</file>