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47"/>
  </p:notesMasterIdLst>
  <p:sldIdLst>
    <p:sldId id="257" r:id="rId2"/>
    <p:sldId id="324" r:id="rId3"/>
    <p:sldId id="325" r:id="rId4"/>
    <p:sldId id="296" r:id="rId5"/>
    <p:sldId id="340" r:id="rId6"/>
    <p:sldId id="348" r:id="rId7"/>
    <p:sldId id="330" r:id="rId8"/>
    <p:sldId id="297" r:id="rId9"/>
    <p:sldId id="332" r:id="rId10"/>
    <p:sldId id="323" r:id="rId11"/>
    <p:sldId id="347" r:id="rId12"/>
    <p:sldId id="328" r:id="rId13"/>
    <p:sldId id="334" r:id="rId14"/>
    <p:sldId id="335" r:id="rId15"/>
    <p:sldId id="336" r:id="rId16"/>
    <p:sldId id="337" r:id="rId17"/>
    <p:sldId id="338" r:id="rId18"/>
    <p:sldId id="339" r:id="rId19"/>
    <p:sldId id="350" r:id="rId20"/>
    <p:sldId id="327" r:id="rId21"/>
    <p:sldId id="355" r:id="rId22"/>
    <p:sldId id="352" r:id="rId23"/>
    <p:sldId id="353" r:id="rId24"/>
    <p:sldId id="354" r:id="rId25"/>
    <p:sldId id="351" r:id="rId26"/>
    <p:sldId id="329" r:id="rId27"/>
    <p:sldId id="343" r:id="rId28"/>
    <p:sldId id="356" r:id="rId29"/>
    <p:sldId id="310" r:id="rId30"/>
    <p:sldId id="357" r:id="rId31"/>
    <p:sldId id="342" r:id="rId32"/>
    <p:sldId id="345" r:id="rId33"/>
    <p:sldId id="361" r:id="rId34"/>
    <p:sldId id="304" r:id="rId35"/>
    <p:sldId id="344" r:id="rId36"/>
    <p:sldId id="326" r:id="rId37"/>
    <p:sldId id="360" r:id="rId38"/>
    <p:sldId id="362" r:id="rId39"/>
    <p:sldId id="331" r:id="rId40"/>
    <p:sldId id="263" r:id="rId41"/>
    <p:sldId id="358" r:id="rId42"/>
    <p:sldId id="256" r:id="rId43"/>
    <p:sldId id="258" r:id="rId44"/>
    <p:sldId id="349" r:id="rId45"/>
    <p:sldId id="363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547"/>
  </p:normalViewPr>
  <p:slideViewPr>
    <p:cSldViewPr snapToGrid="0" snapToObjects="1">
      <p:cViewPr varScale="1">
        <p:scale>
          <a:sx n="81" d="100"/>
          <a:sy n="81" d="100"/>
        </p:scale>
        <p:origin x="8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19E24-4A7F-3046-9B5F-F9969B2C7613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0916-B6C3-6949-A9CB-FC14C73A01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1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97BD5-4689-454B-B1FB-E757886777E4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60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67118-0708-E84B-93A7-286F41A9C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EEAA32-1ED7-CA4E-AED9-C89997752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69F5A1-ECD0-9841-A032-EA4A158F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C9508F-C800-A44C-99EA-E4D5252A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C84B96-467D-D940-9F4E-0C5CFE1E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87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009D9-EB8D-6B48-9439-7202E877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7DE6E5-8700-454A-8698-3431FC9BD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8CDCA2-C558-D946-889A-993E8C91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9D7A3A-FA3F-B149-A7B2-F4C889A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4E025B-66A9-F042-A0AE-2CF024BF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41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0295285-3C7C-3D4C-BF6E-57AA2C7ED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9B55CF-1ADC-5841-A4AD-2473BAD91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24210D-A1C4-FD4A-8DA6-1A35AE1A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3F52BB-5DCB-2841-8B15-F40C1F6E6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6D5A4E-A574-FD4B-A2FF-ECBA7AE3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55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72AF3-8305-054C-B862-845D7BCB3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0AA8D6-AF96-FD48-BBF4-511A3E0C7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5A16A5-F119-5D4B-BCC0-1D143179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DE7493-ACC0-0F44-AFA8-D9184BDF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271EC6-880C-6547-8285-31B598B5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0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3AA54-BF9C-0D4D-BA75-4EEFB1B8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D84D0C-79E9-6F48-A9E5-B9E328D27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67EDB6-770B-DF4F-BF51-90C9B6DB9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98F49C-6CE2-D549-A560-3EBFA838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5A0584-6F2C-2E47-A155-918E74D1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173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1D436-787F-DC41-AC17-1ED62CDA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398B3E-F5D0-6547-8E07-2FC55EEF3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2E9195-65CE-9F42-909C-3635DB68C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DC8C21-4FA7-6A40-BA6E-DBB395C1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6067CA-CB69-1C49-8A63-E0C12B96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77664C-5D52-134D-96A6-70FBBC4D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63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253754-77D6-AE4B-BB6F-CC4C499D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C04F01-D43E-A146-9307-F112FCB7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92F3E3-8118-4446-9C39-47B45A93E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1F23A13-E5C4-EB4C-A65F-39EE7B1AB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6F60457-EFEB-354F-8F91-750C54668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1028355-2F5F-344C-BB5A-248E4A5BF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171D7B-98F4-A345-BB54-4AB7FA1E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86AD3E-265E-AF4B-B66F-767A7159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64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F0A966-40D4-7244-9CD6-571C30EC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85E0C45-7437-594A-88B3-E6F67CC6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E96BC1-09AB-B140-AFC6-6E5921C5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694CBB-EB60-974A-81FA-AB77AA9E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07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BAC4C0-EFE3-EB4E-BB2B-5F744BC91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796EF3-5C5F-D048-91F9-E4E461A1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383714-9BB3-0546-8A95-970E0C87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69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3D9DA-6ECD-5240-8A01-90E631AED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8CE1D1-4163-F94C-8EB6-AD447AED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922198-9993-074F-86AF-78957D8E2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2FFC3D-717C-D548-9CD5-68A72EC4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3F1F1B-7CA0-EA4C-BEB9-BD6105BC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7B9033-9779-8444-81DC-1B77EAEA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28E99F-83DA-AB40-81C3-0C8F001B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FD4346B-A37D-1049-A46A-94CC87AE1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F98214-1E51-104C-9CEC-A3C581676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B3AB95-3C08-AB48-8677-5A78F087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D86563-EF2F-9E43-A269-41842F50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6CC920-4EBB-2C4D-8DD7-7BEF0F83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07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25C6990-678A-F744-BE15-160FE210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D5F348-F166-5F41-9834-9331CA5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7D0BD7-9425-1D45-95ED-EEE14F63B4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F26F4-54B8-8843-A947-3E962652050D}" type="datetimeFigureOut">
              <a:rPr lang="it-IT" smtClean="0"/>
              <a:t>19/10/2019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7F80D7-4B26-F54E-83D0-E9E6C1259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D8CAAB-1C17-C443-A8D4-A86E412E9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6C073-8932-CB4E-B74F-0C979D40D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39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15604" y="660306"/>
            <a:ext cx="8759488" cy="18288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br>
              <a:rPr lang="it-IT" dirty="0">
                <a:ln/>
                <a:solidFill>
                  <a:schemeClr val="accent3"/>
                </a:solidFill>
                <a:latin typeface="Comic Sans MS" pitchFamily="66" charset="0"/>
              </a:rPr>
            </a:br>
            <a:br>
              <a:rPr lang="it-IT" dirty="0">
                <a:ln/>
                <a:solidFill>
                  <a:schemeClr val="accent3"/>
                </a:solidFill>
                <a:latin typeface="Comic Sans MS" pitchFamily="66" charset="0"/>
              </a:rPr>
            </a:br>
            <a:r>
              <a:rPr lang="en-US" sz="6600" dirty="0">
                <a:ln/>
                <a:solidFill>
                  <a:schemeClr val="accent3"/>
                </a:solidFill>
              </a:rPr>
              <a:t> </a:t>
            </a:r>
            <a:br>
              <a:rPr lang="en-US" sz="7200" dirty="0">
                <a:ln/>
                <a:solidFill>
                  <a:schemeClr val="accent3"/>
                </a:solidFill>
                <a:latin typeface="Edwardian Script ITC"/>
                <a:cs typeface="Edwardian Script ITC"/>
              </a:rPr>
            </a:br>
            <a:r>
              <a:rPr lang="en-US" sz="8000" b="1" dirty="0">
                <a:ln/>
                <a:solidFill>
                  <a:schemeClr val="accent3">
                    <a:lumMod val="40000"/>
                    <a:lumOff val="60000"/>
                  </a:schemeClr>
                </a:solidFill>
                <a:latin typeface="Edwardian Script ITC"/>
                <a:cs typeface="Edwardian Script ITC"/>
              </a:rPr>
              <a:t>Hereditary pancreatic cancer</a:t>
            </a:r>
            <a:br>
              <a:rPr lang="en-US" sz="8800" dirty="0">
                <a:ln/>
                <a:solidFill>
                  <a:schemeClr val="accent3"/>
                </a:solidFill>
                <a:highlight>
                  <a:srgbClr val="000080"/>
                </a:highlight>
                <a:latin typeface="Edwardian Script ITC"/>
                <a:cs typeface="Edwardian Script ITC"/>
              </a:rPr>
            </a:br>
            <a:endParaRPr lang="it-IT" sz="4000" i="1" dirty="0">
              <a:ln/>
              <a:solidFill>
                <a:schemeClr val="accent3"/>
              </a:solidFill>
              <a:highlight>
                <a:srgbClr val="000080"/>
              </a:highlight>
              <a:latin typeface="Comic Sans MS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794946" y="5750004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Edwardian Script ITC"/>
                <a:cs typeface="Edwardian Script ITC"/>
              </a:rPr>
              <a:t>L. Stuppia, </a:t>
            </a:r>
            <a:r>
              <a:rPr lang="it-IT" sz="2400" dirty="0" err="1">
                <a:latin typeface="Edwardian Script ITC"/>
                <a:cs typeface="Edwardian Script ITC"/>
              </a:rPr>
              <a:t>Medical</a:t>
            </a:r>
            <a:r>
              <a:rPr lang="it-IT" sz="2400" dirty="0">
                <a:latin typeface="Edwardian Script ITC"/>
                <a:cs typeface="Edwardian Script ITC"/>
              </a:rPr>
              <a:t> Genetics</a:t>
            </a:r>
          </a:p>
          <a:p>
            <a:pPr algn="ctr"/>
            <a:r>
              <a:rPr lang="it-IT" sz="2400" dirty="0">
                <a:latin typeface="Edwardian Script ITC"/>
                <a:cs typeface="Edwardian Script ITC"/>
              </a:rPr>
              <a:t>G. d’Annunzio </a:t>
            </a:r>
            <a:r>
              <a:rPr lang="it-IT" sz="2400" dirty="0" err="1">
                <a:latin typeface="Edwardian Script ITC"/>
                <a:cs typeface="Edwardian Script ITC"/>
              </a:rPr>
              <a:t>University</a:t>
            </a:r>
            <a:r>
              <a:rPr lang="it-IT" sz="2400" dirty="0">
                <a:latin typeface="Edwardian Script ITC"/>
                <a:cs typeface="Edwardian Script ITC"/>
              </a:rPr>
              <a:t> Chieti-Pescara, </a:t>
            </a:r>
            <a:r>
              <a:rPr lang="it-IT" sz="2400" dirty="0" err="1">
                <a:latin typeface="Edwardian Script ITC"/>
                <a:cs typeface="Edwardian Script ITC"/>
              </a:rPr>
              <a:t>Italy</a:t>
            </a:r>
            <a:endParaRPr lang="it-IT" sz="2400" dirty="0">
              <a:latin typeface="Edwardian Script ITC"/>
              <a:cs typeface="Edwardian Script ITC"/>
            </a:endParaRPr>
          </a:p>
          <a:p>
            <a:pPr algn="ctr"/>
            <a:endParaRPr lang="it-IT" dirty="0">
              <a:latin typeface="Comic Sans MS" pitchFamily="66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8F4CF4-BD2F-DB42-8FD2-94D48A6CA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280" y="3542468"/>
            <a:ext cx="3797877" cy="18989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72905F-3912-3D44-8315-EFDCA9082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95" y="2809562"/>
            <a:ext cx="2404242" cy="3717965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0923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8FA610-D1DD-3E4F-B120-9FED3D95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079500"/>
            <a:ext cx="72136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FBD576-4781-1046-9739-8F27CC32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6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A8D1B1A-E744-FB4A-85D1-889C4AFD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387350"/>
            <a:ext cx="10655300" cy="60833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F9F89D4-C953-5945-B5C8-7EB855C9362F}"/>
              </a:ext>
            </a:extLst>
          </p:cNvPr>
          <p:cNvSpPr/>
          <p:nvPr/>
        </p:nvSpPr>
        <p:spPr>
          <a:xfrm>
            <a:off x="8582776" y="6285984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URWPalladioL"/>
              </a:rPr>
              <a:t>Int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J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Mol</a:t>
            </a:r>
            <a:r>
              <a:rPr lang="it-IT" i="1" dirty="0">
                <a:latin typeface="URWPalladioL"/>
              </a:rPr>
              <a:t>. Sci. </a:t>
            </a:r>
            <a:r>
              <a:rPr lang="it-IT" b="1" dirty="0">
                <a:latin typeface="URWPalladioL"/>
              </a:rPr>
              <a:t>2019</a:t>
            </a:r>
            <a:r>
              <a:rPr lang="it-IT" dirty="0">
                <a:latin typeface="URWPalladioL"/>
              </a:rPr>
              <a:t>, </a:t>
            </a:r>
            <a:r>
              <a:rPr lang="it-IT" i="1" dirty="0">
                <a:latin typeface="URWPalladioL"/>
              </a:rPr>
              <a:t>20</a:t>
            </a:r>
            <a:r>
              <a:rPr lang="it-IT" dirty="0">
                <a:latin typeface="URWPalladioL"/>
              </a:rPr>
              <a:t>, 561;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8570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67A451-3F11-7A4C-BF74-C11FD5C5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i="1" dirty="0" err="1"/>
              <a:t>Peutz-Jeghers</a:t>
            </a:r>
            <a:r>
              <a:rPr lang="en-US" sz="4000" b="1" i="1" dirty="0"/>
              <a:t> Syndrome (PJS)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0107DA-DD48-4A4B-A377-BFDF275A2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515" y="2121762"/>
            <a:ext cx="6204984" cy="362691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Autosomal dominant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Prevalence: 1-9 / 1 000 000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Perioral/buccal pigmentation and gastrointestinal multiple </a:t>
            </a:r>
            <a:r>
              <a:rPr lang="en-US" sz="2400" dirty="0" err="1"/>
              <a:t>hamartomatous</a:t>
            </a:r>
            <a:r>
              <a:rPr lang="en-US" sz="2400" dirty="0"/>
              <a:t> polyps in more than 95% of cases.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Inactivating mutations of the STK11/LKB1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15.2-fold increased risk of any cancer, 132-fold  for PC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These data highlight PJS as one of the highest risk factors for PC onset.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93F4AF-F4F4-4D44-8ACF-53AB2662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606" y="321176"/>
            <a:ext cx="3220878" cy="2439816"/>
          </a:xfrm>
          <a:prstGeom prst="rect">
            <a:avLst/>
          </a:prstGeom>
        </p:spPr>
      </p:pic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83FE9EA6-1D92-0D4B-AE9F-74B6EB72CE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136" r="1136"/>
          <a:stretch>
            <a:fillRect/>
          </a:stretch>
        </p:blipFill>
        <p:spPr>
          <a:xfrm>
            <a:off x="8283902" y="3308863"/>
            <a:ext cx="3086582" cy="24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6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F867A0-183C-E047-AAAF-62D519DE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7325"/>
            <a:ext cx="4467225" cy="160020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it-IT" sz="4000" b="1" i="1" dirty="0" err="1"/>
              <a:t>Hereditary</a:t>
            </a:r>
            <a:r>
              <a:rPr lang="it-IT" sz="4000" b="1" i="1" dirty="0"/>
              <a:t> </a:t>
            </a:r>
            <a:r>
              <a:rPr lang="it-IT" sz="4000" b="1" i="1" dirty="0" err="1"/>
              <a:t>Pancreatitis</a:t>
            </a:r>
            <a:r>
              <a:rPr lang="it-IT" sz="4000" b="1" i="1" dirty="0"/>
              <a:t> (HP) 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6C91086-6AA0-7743-BBFE-163A45766D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572" b="1572"/>
          <a:stretch>
            <a:fillRect/>
          </a:stretch>
        </p:blipFill>
        <p:spPr/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1C653F-D1E7-134B-85BA-FF93D572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2057400"/>
            <a:ext cx="4467225" cy="440355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1800" dirty="0" err="1"/>
              <a:t>Recurrent</a:t>
            </a:r>
            <a:r>
              <a:rPr lang="it-IT" sz="1800" dirty="0"/>
              <a:t> acute </a:t>
            </a:r>
            <a:r>
              <a:rPr lang="it-IT" sz="1800" dirty="0" err="1"/>
              <a:t>pancreatitis</a:t>
            </a:r>
            <a:r>
              <a:rPr lang="it-IT" sz="1800" dirty="0"/>
              <a:t>, </a:t>
            </a:r>
            <a:r>
              <a:rPr lang="it-IT" sz="1800" dirty="0" err="1"/>
              <a:t>leading</a:t>
            </a:r>
            <a:r>
              <a:rPr lang="it-IT" sz="1800" dirty="0"/>
              <a:t> </a:t>
            </a:r>
            <a:r>
              <a:rPr lang="it-IT" sz="1800" dirty="0" err="1"/>
              <a:t>eventually</a:t>
            </a:r>
            <a:r>
              <a:rPr lang="it-IT" sz="1800" dirty="0"/>
              <a:t> to </a:t>
            </a:r>
            <a:r>
              <a:rPr lang="it-IT" sz="1800" dirty="0" err="1"/>
              <a:t>chronic</a:t>
            </a:r>
            <a:r>
              <a:rPr lang="it-IT" sz="1800" dirty="0"/>
              <a:t> </a:t>
            </a:r>
            <a:r>
              <a:rPr lang="it-IT" sz="1800" dirty="0" err="1"/>
              <a:t>pancreatitis</a:t>
            </a:r>
            <a:endParaRPr lang="it-IT" sz="1800" dirty="0"/>
          </a:p>
          <a:p>
            <a:r>
              <a:rPr lang="it-IT" sz="1800" dirty="0" err="1"/>
              <a:t>Autosomal</a:t>
            </a:r>
            <a:r>
              <a:rPr lang="it-IT" sz="1800" dirty="0"/>
              <a:t> </a:t>
            </a:r>
            <a:r>
              <a:rPr lang="it-IT" sz="1800" dirty="0" err="1"/>
              <a:t>dominant</a:t>
            </a:r>
            <a:r>
              <a:rPr lang="it-IT" sz="1800" dirty="0"/>
              <a:t>, 80% </a:t>
            </a:r>
            <a:r>
              <a:rPr lang="it-IT" sz="1800" dirty="0" err="1"/>
              <a:t>penetrance</a:t>
            </a:r>
            <a:endParaRPr lang="it-IT" sz="1800" dirty="0"/>
          </a:p>
          <a:p>
            <a:r>
              <a:rPr lang="it-IT" sz="1800" dirty="0" err="1"/>
              <a:t>Prevalence</a:t>
            </a:r>
            <a:r>
              <a:rPr lang="it-IT" sz="1800" dirty="0"/>
              <a:t>: 3-6/1.000.000</a:t>
            </a:r>
          </a:p>
          <a:p>
            <a:r>
              <a:rPr lang="it-IT" sz="1800" dirty="0" err="1"/>
              <a:t>Early</a:t>
            </a:r>
            <a:r>
              <a:rPr lang="it-IT" sz="1800" dirty="0"/>
              <a:t> </a:t>
            </a:r>
            <a:r>
              <a:rPr lang="it-IT" sz="1800" dirty="0" err="1"/>
              <a:t>onset</a:t>
            </a:r>
            <a:r>
              <a:rPr lang="it-IT" sz="1800" dirty="0"/>
              <a:t> (</a:t>
            </a:r>
            <a:r>
              <a:rPr lang="it-IT" sz="1800" dirty="0" err="1"/>
              <a:t>age</a:t>
            </a:r>
            <a:r>
              <a:rPr lang="it-IT" sz="1800" dirty="0"/>
              <a:t> &lt; 25 </a:t>
            </a:r>
            <a:r>
              <a:rPr lang="it-IT" sz="1800" dirty="0" err="1"/>
              <a:t>years</a:t>
            </a:r>
            <a:r>
              <a:rPr lang="it-IT" sz="1800" dirty="0"/>
              <a:t>)</a:t>
            </a:r>
          </a:p>
          <a:p>
            <a:r>
              <a:rPr lang="it-IT" sz="1800" dirty="0" err="1"/>
              <a:t>Activating</a:t>
            </a:r>
            <a:r>
              <a:rPr lang="it-IT" sz="1800" dirty="0"/>
              <a:t> </a:t>
            </a:r>
            <a:r>
              <a:rPr lang="it-IT" sz="1800" dirty="0" err="1"/>
              <a:t>mutations</a:t>
            </a:r>
            <a:r>
              <a:rPr lang="it-IT" sz="1800" dirty="0"/>
              <a:t> in PRSS1 </a:t>
            </a:r>
            <a:r>
              <a:rPr lang="it-IT" sz="1800" dirty="0" err="1"/>
              <a:t>encoding</a:t>
            </a:r>
            <a:r>
              <a:rPr lang="it-IT" sz="1800" dirty="0"/>
              <a:t> the </a:t>
            </a:r>
            <a:r>
              <a:rPr lang="it-IT" sz="1800" dirty="0" err="1"/>
              <a:t>cationic</a:t>
            </a:r>
            <a:r>
              <a:rPr lang="it-IT" sz="1800" dirty="0"/>
              <a:t> </a:t>
            </a:r>
            <a:r>
              <a:rPr lang="it-IT" sz="1800" dirty="0" err="1"/>
              <a:t>trypsinogen</a:t>
            </a:r>
            <a:r>
              <a:rPr lang="it-IT" sz="1800" dirty="0"/>
              <a:t> </a:t>
            </a:r>
            <a:r>
              <a:rPr lang="it-IT" sz="1800" dirty="0" err="1"/>
              <a:t>related</a:t>
            </a:r>
            <a:r>
              <a:rPr lang="it-IT" sz="1800" dirty="0"/>
              <a:t> to </a:t>
            </a:r>
            <a:r>
              <a:rPr lang="it-IT" sz="1800" dirty="0" err="1"/>
              <a:t>trypsin</a:t>
            </a:r>
            <a:r>
              <a:rPr lang="it-IT" sz="1800" dirty="0"/>
              <a:t> </a:t>
            </a:r>
            <a:r>
              <a:rPr lang="it-IT" sz="1800" dirty="0" err="1"/>
              <a:t>activation</a:t>
            </a:r>
            <a:endParaRPr lang="it-IT" sz="1800" dirty="0"/>
          </a:p>
          <a:p>
            <a:r>
              <a:rPr lang="it-IT" sz="1800" dirty="0" err="1"/>
              <a:t>Inactivating</a:t>
            </a:r>
            <a:r>
              <a:rPr lang="it-IT" sz="1800" dirty="0"/>
              <a:t> </a:t>
            </a:r>
            <a:r>
              <a:rPr lang="it-IT" sz="1800" dirty="0" err="1"/>
              <a:t>mutations</a:t>
            </a:r>
            <a:r>
              <a:rPr lang="it-IT" sz="1800" dirty="0"/>
              <a:t> in SPINK1 </a:t>
            </a:r>
            <a:r>
              <a:rPr lang="it-IT" sz="1800" dirty="0" err="1"/>
              <a:t>inhibiting</a:t>
            </a:r>
            <a:r>
              <a:rPr lang="it-IT" sz="1800" dirty="0"/>
              <a:t> </a:t>
            </a:r>
            <a:r>
              <a:rPr lang="it-IT" sz="1800" dirty="0" err="1"/>
              <a:t>trypsin</a:t>
            </a:r>
            <a:r>
              <a:rPr lang="it-IT" sz="1800" dirty="0"/>
              <a:t>. </a:t>
            </a:r>
          </a:p>
          <a:p>
            <a:r>
              <a:rPr lang="it-IT" sz="1800" dirty="0"/>
              <a:t>HP </a:t>
            </a:r>
            <a:r>
              <a:rPr lang="it-IT" sz="1800" dirty="0" err="1"/>
              <a:t>increases</a:t>
            </a:r>
            <a:r>
              <a:rPr lang="it-IT" sz="1800" dirty="0"/>
              <a:t> PC </a:t>
            </a:r>
            <a:r>
              <a:rPr lang="it-IT" sz="1800" dirty="0" err="1"/>
              <a:t>risk</a:t>
            </a:r>
            <a:r>
              <a:rPr lang="it-IT" sz="1800" dirty="0"/>
              <a:t> by 53-fold and the cumulative PC </a:t>
            </a:r>
            <a:r>
              <a:rPr lang="it-IT" sz="1800" dirty="0" err="1"/>
              <a:t>risk</a:t>
            </a:r>
            <a:r>
              <a:rPr lang="it-IT" sz="1800" dirty="0"/>
              <a:t> </a:t>
            </a:r>
            <a:r>
              <a:rPr lang="it-IT" sz="1800" dirty="0" err="1"/>
              <a:t>reaches</a:t>
            </a:r>
            <a:r>
              <a:rPr lang="it-IT" sz="1800" dirty="0"/>
              <a:t> 40% </a:t>
            </a:r>
            <a:r>
              <a:rPr lang="it-IT" sz="1800" dirty="0" err="1"/>
              <a:t>at</a:t>
            </a:r>
            <a:r>
              <a:rPr lang="it-IT" sz="1800" dirty="0"/>
              <a:t> 70 </a:t>
            </a:r>
            <a:r>
              <a:rPr lang="it-IT" sz="1800" dirty="0" err="1"/>
              <a:t>years</a:t>
            </a:r>
            <a:r>
              <a:rPr lang="it-IT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206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1C6F4-79B7-8D43-B24A-CE483C4F0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0632"/>
            <a:ext cx="3932237" cy="181676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it-IT" b="1" i="1" dirty="0"/>
            </a:br>
            <a:br>
              <a:rPr lang="it-IT" b="1" i="1" dirty="0"/>
            </a:br>
            <a:br>
              <a:rPr lang="it-IT" b="1" i="1" dirty="0"/>
            </a:br>
            <a:r>
              <a:rPr lang="it-IT" b="1" i="1" dirty="0" err="1"/>
              <a:t>Familial</a:t>
            </a:r>
            <a:r>
              <a:rPr lang="it-IT" b="1" i="1" dirty="0"/>
              <a:t> </a:t>
            </a:r>
            <a:r>
              <a:rPr lang="it-IT" b="1" i="1" dirty="0" err="1"/>
              <a:t>Atypical</a:t>
            </a:r>
            <a:r>
              <a:rPr lang="it-IT" b="1" i="1" dirty="0"/>
              <a:t> Multiple Mole Melanoma (FAMMM) 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A0D791-DCAF-BA4B-83E6-4299B98A4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913" y="2740791"/>
            <a:ext cx="4329112" cy="290202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it-IT" sz="2000" dirty="0"/>
              <a:t>Multiple (&gt; 50) </a:t>
            </a:r>
            <a:r>
              <a:rPr lang="it-IT" sz="2000" dirty="0" err="1"/>
              <a:t>atypical</a:t>
            </a:r>
            <a:r>
              <a:rPr lang="it-IT" sz="2000" dirty="0"/>
              <a:t> nevi </a:t>
            </a:r>
            <a:r>
              <a:rPr lang="it-IT" sz="2000" dirty="0" err="1"/>
              <a:t>progressing</a:t>
            </a:r>
            <a:r>
              <a:rPr lang="it-IT" sz="2000" dirty="0"/>
              <a:t> to melanoma.</a:t>
            </a:r>
          </a:p>
          <a:p>
            <a:r>
              <a:rPr lang="it-IT" sz="2000" dirty="0"/>
              <a:t>AD, </a:t>
            </a:r>
            <a:r>
              <a:rPr lang="it-IT" sz="2000" dirty="0" err="1"/>
              <a:t>unknown</a:t>
            </a:r>
            <a:r>
              <a:rPr lang="it-IT" sz="2000" dirty="0"/>
              <a:t> </a:t>
            </a:r>
            <a:r>
              <a:rPr lang="it-IT" sz="2000" dirty="0" err="1"/>
              <a:t>prevalence</a:t>
            </a:r>
            <a:endParaRPr lang="it-IT" sz="2000" dirty="0"/>
          </a:p>
          <a:p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incidences</a:t>
            </a:r>
            <a:r>
              <a:rPr lang="it-IT" sz="2000" dirty="0"/>
              <a:t> of PC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breast</a:t>
            </a:r>
            <a:r>
              <a:rPr lang="it-IT" sz="2000" dirty="0"/>
              <a:t>, </a:t>
            </a:r>
            <a:r>
              <a:rPr lang="it-IT" sz="2000" dirty="0" err="1"/>
              <a:t>lung</a:t>
            </a:r>
            <a:r>
              <a:rPr lang="it-IT" sz="2000" dirty="0"/>
              <a:t> and </a:t>
            </a:r>
            <a:r>
              <a:rPr lang="it-IT" sz="2000" dirty="0" err="1"/>
              <a:t>endometrium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endParaRPr lang="it-IT" sz="2000" dirty="0"/>
          </a:p>
          <a:p>
            <a:r>
              <a:rPr lang="it-IT" sz="2000" u="sng" dirty="0" err="1"/>
              <a:t>Inactivating</a:t>
            </a:r>
            <a:r>
              <a:rPr lang="it-IT" sz="2000" u="sng" dirty="0"/>
              <a:t> </a:t>
            </a:r>
            <a:r>
              <a:rPr lang="it-IT" sz="2000" u="sng" dirty="0" err="1"/>
              <a:t>mutations</a:t>
            </a:r>
            <a:r>
              <a:rPr lang="it-IT" sz="2000" u="sng" dirty="0"/>
              <a:t> in </a:t>
            </a:r>
            <a:r>
              <a:rPr lang="it-IT" sz="2000" i="1" u="sng" dirty="0"/>
              <a:t>CDKN2A </a:t>
            </a:r>
            <a:r>
              <a:rPr lang="it-IT" sz="2000" u="sng" dirty="0"/>
              <a:t>(</a:t>
            </a:r>
            <a:r>
              <a:rPr lang="it-IT" sz="2000" i="1" u="sng" dirty="0"/>
              <a:t>p16</a:t>
            </a:r>
            <a:r>
              <a:rPr lang="it-IT" sz="2000" u="sng" dirty="0"/>
              <a:t>) </a:t>
            </a:r>
          </a:p>
          <a:p>
            <a:r>
              <a:rPr lang="it-IT" sz="2000" dirty="0"/>
              <a:t>Cumulative PC </a:t>
            </a:r>
            <a:r>
              <a:rPr lang="it-IT" sz="2000" dirty="0" err="1"/>
              <a:t>risk</a:t>
            </a:r>
            <a:r>
              <a:rPr lang="it-IT" sz="2000" dirty="0"/>
              <a:t> in FAMMM families </a:t>
            </a:r>
            <a:r>
              <a:rPr lang="it-IT" sz="2000" dirty="0" err="1"/>
              <a:t>harboring</a:t>
            </a:r>
            <a:r>
              <a:rPr lang="it-IT" sz="2000" dirty="0"/>
              <a:t> </a:t>
            </a:r>
            <a:r>
              <a:rPr lang="it-IT" sz="2000" i="1" dirty="0"/>
              <a:t>CDKN2A </a:t>
            </a:r>
            <a:r>
              <a:rPr lang="it-IT" sz="2000" dirty="0" err="1"/>
              <a:t>mutation</a:t>
            </a:r>
            <a:r>
              <a:rPr lang="it-IT" sz="2000" dirty="0"/>
              <a:t> 17% </a:t>
            </a:r>
            <a:r>
              <a:rPr lang="it-IT" sz="2000" dirty="0" err="1"/>
              <a:t>at</a:t>
            </a:r>
            <a:r>
              <a:rPr lang="it-IT" sz="2000" dirty="0"/>
              <a:t> 75 </a:t>
            </a:r>
            <a:r>
              <a:rPr lang="it-IT" sz="2000" dirty="0" err="1"/>
              <a:t>years</a:t>
            </a:r>
            <a:r>
              <a:rPr lang="it-IT" sz="2000" dirty="0"/>
              <a:t> of </a:t>
            </a:r>
            <a:r>
              <a:rPr lang="it-IT" sz="2000" dirty="0" err="1"/>
              <a:t>age</a:t>
            </a:r>
            <a:r>
              <a:rPr lang="it-IT" sz="2000" dirty="0"/>
              <a:t>  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3A8994A2-DB8C-CA45-AD23-6A61603C4E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74" b="5074"/>
          <a:stretch>
            <a:fillRect/>
          </a:stretch>
        </p:blipFill>
        <p:spPr/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FA07F38-C7F6-9840-985F-AE27935A900C}"/>
              </a:ext>
            </a:extLst>
          </p:cNvPr>
          <p:cNvSpPr/>
          <p:nvPr/>
        </p:nvSpPr>
        <p:spPr>
          <a:xfrm>
            <a:off x="7660232" y="6158984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1F1F3F"/>
                </a:solidFill>
                <a:latin typeface="Verdana" panose="020B0604030504040204" pitchFamily="34" charset="0"/>
              </a:rPr>
              <a:t> </a:t>
            </a:r>
            <a:r>
              <a:rPr lang="it-IT" dirty="0" err="1">
                <a:solidFill>
                  <a:srgbClr val="1F1F3F"/>
                </a:solidFill>
                <a:latin typeface="Verdana" panose="020B0604030504040204" pitchFamily="34" charset="0"/>
              </a:rPr>
              <a:t>Indian</a:t>
            </a:r>
            <a:r>
              <a:rPr lang="it-IT" dirty="0">
                <a:solidFill>
                  <a:srgbClr val="1F1F3F"/>
                </a:solidFill>
                <a:latin typeface="Verdana" panose="020B0604030504040204" pitchFamily="34" charset="0"/>
              </a:rPr>
              <a:t> </a:t>
            </a:r>
            <a:r>
              <a:rPr lang="it-IT" dirty="0" err="1">
                <a:solidFill>
                  <a:srgbClr val="1F1F3F"/>
                </a:solidFill>
                <a:latin typeface="Verdana" panose="020B0604030504040204" pitchFamily="34" charset="0"/>
              </a:rPr>
              <a:t>J</a:t>
            </a:r>
            <a:r>
              <a:rPr lang="it-IT" dirty="0">
                <a:solidFill>
                  <a:srgbClr val="1F1F3F"/>
                </a:solidFill>
                <a:latin typeface="Verdana" panose="020B0604030504040204" pitchFamily="34" charset="0"/>
              </a:rPr>
              <a:t> </a:t>
            </a:r>
            <a:r>
              <a:rPr lang="it-IT" dirty="0" err="1">
                <a:solidFill>
                  <a:srgbClr val="1F1F3F"/>
                </a:solidFill>
                <a:latin typeface="Verdana" panose="020B0604030504040204" pitchFamily="34" charset="0"/>
              </a:rPr>
              <a:t>Dermatol</a:t>
            </a:r>
            <a:r>
              <a:rPr lang="it-IT" dirty="0">
                <a:solidFill>
                  <a:srgbClr val="1F1F3F"/>
                </a:solidFill>
                <a:latin typeface="Verdana" panose="020B0604030504040204" pitchFamily="34" charset="0"/>
              </a:rPr>
              <a:t> 2015;60:217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2872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6C99D2B-10C7-B441-BE28-70E8839A7D7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it-IT" i="1" dirty="0" err="1"/>
              <a:t>Familial</a:t>
            </a:r>
            <a:r>
              <a:rPr lang="it-IT" i="1" dirty="0"/>
              <a:t> </a:t>
            </a:r>
            <a:r>
              <a:rPr lang="it-IT" i="1" dirty="0" err="1"/>
              <a:t>Adenomatous</a:t>
            </a:r>
            <a:r>
              <a:rPr lang="it-IT" i="1" dirty="0"/>
              <a:t> </a:t>
            </a:r>
            <a:r>
              <a:rPr lang="it-IT" i="1" dirty="0" err="1"/>
              <a:t>Polyposis</a:t>
            </a:r>
            <a:r>
              <a:rPr lang="it-IT" i="1" dirty="0"/>
              <a:t> (FAP) 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CE5F0490-7FEE-6247-B39B-5D15B7FBD0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76" b="2276"/>
          <a:stretch>
            <a:fillRect/>
          </a:stretch>
        </p:blipFill>
        <p:spPr/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7D7E9F-734E-FC4B-9772-78D41B14C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042" y="2430379"/>
            <a:ext cx="4374983" cy="381158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it-IT" sz="2000" dirty="0" err="1"/>
              <a:t>Hundreds</a:t>
            </a:r>
            <a:r>
              <a:rPr lang="it-IT" sz="2000" dirty="0"/>
              <a:t> </a:t>
            </a:r>
            <a:r>
              <a:rPr lang="it-IT" sz="2000" dirty="0" err="1"/>
              <a:t>colorectal</a:t>
            </a:r>
            <a:r>
              <a:rPr lang="it-IT" sz="2000" dirty="0"/>
              <a:t> </a:t>
            </a:r>
            <a:r>
              <a:rPr lang="it-IT" sz="2000" dirty="0" err="1"/>
              <a:t>adenomas</a:t>
            </a:r>
            <a:r>
              <a:rPr lang="it-IT" sz="2000" dirty="0"/>
              <a:t> </a:t>
            </a:r>
            <a:r>
              <a:rPr lang="it-IT" sz="2000" dirty="0" err="1"/>
              <a:t>inevitably</a:t>
            </a:r>
            <a:r>
              <a:rPr lang="it-IT" sz="2000" dirty="0"/>
              <a:t> </a:t>
            </a:r>
            <a:r>
              <a:rPr lang="it-IT" sz="2000" dirty="0" err="1"/>
              <a:t>progressing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</a:t>
            </a:r>
            <a:r>
              <a:rPr lang="it-IT" sz="2000" dirty="0" err="1"/>
              <a:t>malignancies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an </a:t>
            </a:r>
            <a:r>
              <a:rPr lang="it-IT" sz="2000" dirty="0" err="1"/>
              <a:t>average</a:t>
            </a:r>
            <a:r>
              <a:rPr lang="it-IT" sz="2000" dirty="0"/>
              <a:t> </a:t>
            </a:r>
            <a:r>
              <a:rPr lang="it-IT" sz="2000" dirty="0" err="1"/>
              <a:t>age</a:t>
            </a:r>
            <a:r>
              <a:rPr lang="it-IT" sz="2000" dirty="0"/>
              <a:t> of 35–40 </a:t>
            </a:r>
            <a:r>
              <a:rPr lang="it-IT" sz="2000" dirty="0" err="1"/>
              <a:t>years</a:t>
            </a:r>
            <a:r>
              <a:rPr lang="it-IT" sz="2000" dirty="0"/>
              <a:t>.</a:t>
            </a:r>
          </a:p>
          <a:p>
            <a:r>
              <a:rPr lang="it-IT" sz="2000" dirty="0" err="1"/>
              <a:t>Mutations</a:t>
            </a:r>
            <a:r>
              <a:rPr lang="it-IT" sz="2000" dirty="0"/>
              <a:t> in  </a:t>
            </a:r>
            <a:r>
              <a:rPr lang="it-IT" sz="2000" i="1" dirty="0"/>
              <a:t>APC </a:t>
            </a:r>
            <a:r>
              <a:rPr lang="it-IT" sz="2000" dirty="0"/>
              <a:t>and</a:t>
            </a:r>
            <a:r>
              <a:rPr lang="it-IT" sz="2000" i="1" dirty="0"/>
              <a:t> MUTHY </a:t>
            </a:r>
            <a:r>
              <a:rPr lang="it-IT" sz="2000" i="1" dirty="0" err="1"/>
              <a:t>genes</a:t>
            </a:r>
            <a:endParaRPr lang="it-IT" sz="2000" i="1" dirty="0"/>
          </a:p>
          <a:p>
            <a:r>
              <a:rPr lang="it-IT" sz="2000" i="1" dirty="0"/>
              <a:t>AD or AR, </a:t>
            </a:r>
            <a:r>
              <a:rPr lang="it-IT" sz="2000" i="1" dirty="0" err="1"/>
              <a:t>prevalence</a:t>
            </a:r>
            <a:r>
              <a:rPr lang="it-IT" sz="2000" i="1" dirty="0"/>
              <a:t> 1-9 / 100 000 </a:t>
            </a:r>
            <a:r>
              <a:rPr lang="it-IT" sz="2000" dirty="0"/>
              <a:t> </a:t>
            </a:r>
          </a:p>
          <a:p>
            <a:r>
              <a:rPr lang="it-IT" sz="2000" dirty="0" err="1"/>
              <a:t>Increased</a:t>
            </a:r>
            <a:r>
              <a:rPr lang="it-IT" sz="2000" dirty="0"/>
              <a:t> PC </a:t>
            </a:r>
            <a:r>
              <a:rPr lang="it-IT" sz="2000" dirty="0" err="1"/>
              <a:t>risk</a:t>
            </a:r>
            <a:r>
              <a:rPr lang="it-IT" sz="2000" dirty="0"/>
              <a:t> by 4.5-fold and cumulative PC </a:t>
            </a:r>
            <a:r>
              <a:rPr lang="it-IT" sz="2000" dirty="0" err="1"/>
              <a:t>risk</a:t>
            </a:r>
            <a:r>
              <a:rPr lang="it-IT" sz="2000" dirty="0"/>
              <a:t>  1.7% </a:t>
            </a:r>
            <a:r>
              <a:rPr lang="it-IT" sz="2000" dirty="0" err="1"/>
              <a:t>at</a:t>
            </a:r>
            <a:r>
              <a:rPr lang="it-IT" sz="2000" dirty="0"/>
              <a:t> 80 </a:t>
            </a:r>
            <a:r>
              <a:rPr lang="it-IT" sz="2000" dirty="0" err="1"/>
              <a:t>years</a:t>
            </a:r>
            <a:r>
              <a:rPr lang="it-IT" sz="2000" dirty="0"/>
              <a:t> of </a:t>
            </a:r>
            <a:r>
              <a:rPr lang="it-IT" sz="2000" dirty="0" err="1"/>
              <a:t>age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Unusual</a:t>
            </a:r>
            <a:r>
              <a:rPr lang="it-IT" sz="2000" dirty="0"/>
              <a:t> </a:t>
            </a:r>
            <a:r>
              <a:rPr lang="it-IT" sz="2000" dirty="0" err="1"/>
              <a:t>histology</a:t>
            </a:r>
            <a:r>
              <a:rPr lang="it-IT" sz="2000" dirty="0"/>
              <a:t>  in PC </a:t>
            </a:r>
            <a:r>
              <a:rPr lang="it-IT" sz="2000" dirty="0" err="1"/>
              <a:t>cases</a:t>
            </a:r>
            <a:r>
              <a:rPr lang="it-IT" sz="2000" dirty="0"/>
              <a:t> </a:t>
            </a:r>
            <a:r>
              <a:rPr lang="it-IT" sz="2000" dirty="0" err="1"/>
              <a:t>deriving</a:t>
            </a:r>
            <a:r>
              <a:rPr lang="it-IT" sz="2000" dirty="0"/>
              <a:t> from FAP  (</a:t>
            </a:r>
            <a:r>
              <a:rPr lang="it-IT" sz="2000" dirty="0" err="1"/>
              <a:t>poorly</a:t>
            </a:r>
            <a:r>
              <a:rPr lang="it-IT" sz="2000" dirty="0"/>
              <a:t> </a:t>
            </a:r>
            <a:r>
              <a:rPr lang="it-IT" sz="2000" dirty="0" err="1"/>
              <a:t>differentiated</a:t>
            </a:r>
            <a:r>
              <a:rPr lang="it-IT" sz="2000" dirty="0"/>
              <a:t> neuroendocrine carcinoma, </a:t>
            </a:r>
            <a:r>
              <a:rPr lang="it-IT" sz="2000" dirty="0" err="1"/>
              <a:t>acinar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carcinoma, </a:t>
            </a:r>
            <a:r>
              <a:rPr lang="it-IT" sz="2000" dirty="0" err="1"/>
              <a:t>pancreatoblastoma</a:t>
            </a:r>
            <a:r>
              <a:rPr lang="it-IT" sz="2000" dirty="0"/>
              <a:t>).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649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7C44F9-4EDA-3B49-B56A-1B5A297D9A9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/>
              <a:t>Lynch </a:t>
            </a:r>
            <a:r>
              <a:rPr lang="it-IT" dirty="0" err="1"/>
              <a:t>Syndrome</a:t>
            </a:r>
            <a:r>
              <a:rPr lang="it-IT" dirty="0"/>
              <a:t> (LS)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8C604-041B-EA40-868E-4C7D92331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011" y="2334126"/>
            <a:ext cx="4387014" cy="38115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400" dirty="0" err="1"/>
              <a:t>Colorectal</a:t>
            </a:r>
            <a:r>
              <a:rPr lang="it-IT" sz="2400" dirty="0"/>
              <a:t> </a:t>
            </a:r>
            <a:r>
              <a:rPr lang="it-IT" sz="2400" dirty="0" err="1"/>
              <a:t>cancer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early</a:t>
            </a:r>
            <a:r>
              <a:rPr lang="it-IT" sz="2400" dirty="0"/>
              <a:t> </a:t>
            </a:r>
            <a:r>
              <a:rPr lang="it-IT" sz="2400" dirty="0" err="1"/>
              <a:t>ages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Inactivating</a:t>
            </a:r>
            <a:r>
              <a:rPr lang="it-IT" sz="2400" dirty="0"/>
              <a:t> </a:t>
            </a:r>
            <a:r>
              <a:rPr lang="it-IT" sz="2400" dirty="0" err="1"/>
              <a:t>mutations</a:t>
            </a:r>
            <a:r>
              <a:rPr lang="it-IT" sz="2400" dirty="0"/>
              <a:t> in MMR </a:t>
            </a:r>
            <a:r>
              <a:rPr lang="it-IT" sz="2400" dirty="0" err="1"/>
              <a:t>genes</a:t>
            </a:r>
            <a:r>
              <a:rPr lang="it-IT" sz="2400" dirty="0"/>
              <a:t> (MLH1, MSH2, MSH6 and PMS2) and EPCAM.  </a:t>
            </a:r>
          </a:p>
          <a:p>
            <a:r>
              <a:rPr lang="it-IT" sz="2400" dirty="0" err="1"/>
              <a:t>Increased</a:t>
            </a:r>
            <a:r>
              <a:rPr lang="it-IT" sz="2400" dirty="0"/>
              <a:t> PC </a:t>
            </a:r>
            <a:r>
              <a:rPr lang="it-IT" sz="2400" dirty="0" err="1"/>
              <a:t>risk</a:t>
            </a:r>
            <a:r>
              <a:rPr lang="it-IT" sz="2400" dirty="0"/>
              <a:t> by 8.6-fold and cumulative PC </a:t>
            </a:r>
            <a:r>
              <a:rPr lang="it-IT" sz="2400" dirty="0" err="1"/>
              <a:t>risk</a:t>
            </a:r>
            <a:r>
              <a:rPr lang="it-IT" sz="2400" dirty="0"/>
              <a:t>  3.7% to 7.8 </a:t>
            </a:r>
            <a:r>
              <a:rPr lang="it-IT" sz="2400" dirty="0" err="1"/>
              <a:t>at</a:t>
            </a:r>
            <a:r>
              <a:rPr lang="it-IT" sz="2400" dirty="0"/>
              <a:t> 75  </a:t>
            </a:r>
            <a:r>
              <a:rPr lang="it-IT" sz="2400" dirty="0" err="1"/>
              <a:t>years</a:t>
            </a:r>
            <a:r>
              <a:rPr lang="it-IT" sz="2400" dirty="0"/>
              <a:t> of </a:t>
            </a:r>
            <a:r>
              <a:rPr lang="it-IT" sz="2400" dirty="0" err="1"/>
              <a:t>age</a:t>
            </a:r>
            <a:r>
              <a:rPr lang="it-IT" sz="2400" dirty="0"/>
              <a:t>, </a:t>
            </a:r>
            <a:r>
              <a:rPr lang="it-IT" sz="2400" dirty="0" err="1"/>
              <a:t>based</a:t>
            </a:r>
            <a:r>
              <a:rPr lang="it-IT" sz="2400" dirty="0"/>
              <a:t> on the </a:t>
            </a:r>
            <a:r>
              <a:rPr lang="it-IT" sz="2400" dirty="0" err="1"/>
              <a:t>mutated</a:t>
            </a:r>
            <a:r>
              <a:rPr lang="it-IT" sz="2400" dirty="0"/>
              <a:t> gene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65CE635C-ABE1-634B-8E2E-60239E031D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394" r="1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173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586C5-DEE3-9643-8232-1D3B3FCF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72" y="187325"/>
            <a:ext cx="3932237" cy="148431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it-IT" b="1" i="1" dirty="0"/>
            </a:br>
            <a:r>
              <a:rPr lang="it-IT" b="1" i="1" dirty="0" err="1"/>
              <a:t>Hereditary</a:t>
            </a:r>
            <a:r>
              <a:rPr lang="it-IT" b="1" i="1" dirty="0"/>
              <a:t> </a:t>
            </a:r>
            <a:r>
              <a:rPr lang="it-IT" b="1" i="1" dirty="0" err="1"/>
              <a:t>Breast</a:t>
            </a:r>
            <a:r>
              <a:rPr lang="it-IT" b="1" i="1" dirty="0"/>
              <a:t> and </a:t>
            </a:r>
            <a:r>
              <a:rPr lang="it-IT" b="1" i="1" dirty="0" err="1"/>
              <a:t>Ovarian</a:t>
            </a:r>
            <a:r>
              <a:rPr lang="it-IT" b="1" i="1" dirty="0"/>
              <a:t> </a:t>
            </a:r>
            <a:r>
              <a:rPr lang="it-IT" b="1" i="1" dirty="0" err="1"/>
              <a:t>Cancer</a:t>
            </a:r>
            <a:r>
              <a:rPr lang="it-IT" b="1" i="1" dirty="0"/>
              <a:t> </a:t>
            </a:r>
            <a:r>
              <a:rPr lang="it-IT" b="1" i="1" dirty="0" err="1"/>
              <a:t>Syndrome</a:t>
            </a:r>
            <a:r>
              <a:rPr lang="it-IT" b="1" i="1" dirty="0"/>
              <a:t> (HBOC)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B4608FD3-7104-5042-8159-5485CFA61F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39" r="14539"/>
          <a:stretch>
            <a:fillRect/>
          </a:stretch>
        </p:blipFill>
        <p:spPr>
          <a:xfrm>
            <a:off x="5183188" y="987425"/>
            <a:ext cx="6053083" cy="4873625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8EF1C3-2131-4347-A8B2-95A1500B5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884" y="2057399"/>
            <a:ext cx="4435141" cy="380365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000" dirty="0" err="1"/>
              <a:t>Breast</a:t>
            </a:r>
            <a:r>
              <a:rPr lang="it-IT" sz="2000" dirty="0"/>
              <a:t> and </a:t>
            </a:r>
            <a:r>
              <a:rPr lang="it-IT" sz="2000" dirty="0" err="1"/>
              <a:t>ovarian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r>
              <a:rPr lang="it-IT" sz="2000" dirty="0"/>
              <a:t> </a:t>
            </a:r>
            <a:r>
              <a:rPr lang="it-IT" sz="2000" dirty="0" err="1"/>
              <a:t>occurring</a:t>
            </a:r>
            <a:r>
              <a:rPr lang="it-IT" sz="2000" dirty="0"/>
              <a:t> </a:t>
            </a:r>
            <a:r>
              <a:rPr lang="it-IT" sz="2000" dirty="0" err="1"/>
              <a:t>before</a:t>
            </a:r>
            <a:r>
              <a:rPr lang="it-IT" sz="2000" dirty="0"/>
              <a:t> the </a:t>
            </a:r>
            <a:r>
              <a:rPr lang="it-IT" sz="2000" dirty="0" err="1"/>
              <a:t>age</a:t>
            </a:r>
            <a:r>
              <a:rPr lang="it-IT" sz="2000" dirty="0"/>
              <a:t> of 50</a:t>
            </a:r>
          </a:p>
          <a:p>
            <a:r>
              <a:rPr lang="it-IT" sz="2000" dirty="0" err="1"/>
              <a:t>Inactivating</a:t>
            </a:r>
            <a:r>
              <a:rPr lang="it-IT" sz="2000" dirty="0"/>
              <a:t> </a:t>
            </a:r>
            <a:r>
              <a:rPr lang="it-IT" sz="2000" dirty="0" err="1"/>
              <a:t>mutations</a:t>
            </a:r>
            <a:r>
              <a:rPr lang="it-IT" sz="2000" dirty="0"/>
              <a:t> in BRCA1/2, </a:t>
            </a:r>
            <a:r>
              <a:rPr lang="it-IT" sz="2000" dirty="0" err="1"/>
              <a:t>involved</a:t>
            </a:r>
            <a:r>
              <a:rPr lang="it-IT" sz="2000" dirty="0"/>
              <a:t> in the </a:t>
            </a:r>
            <a:r>
              <a:rPr lang="it-IT" sz="2000" dirty="0" err="1"/>
              <a:t>homologous</a:t>
            </a:r>
            <a:r>
              <a:rPr lang="it-IT" sz="2000" dirty="0"/>
              <a:t> </a:t>
            </a:r>
            <a:r>
              <a:rPr lang="it-IT" sz="2000" dirty="0" err="1"/>
              <a:t>recombination</a:t>
            </a:r>
            <a:r>
              <a:rPr lang="it-IT" sz="2000" dirty="0"/>
              <a:t> </a:t>
            </a:r>
            <a:r>
              <a:rPr lang="it-IT" sz="2000" dirty="0" err="1"/>
              <a:t>repair</a:t>
            </a:r>
            <a:r>
              <a:rPr lang="it-IT" sz="2000" dirty="0"/>
              <a:t> (HRR) </a:t>
            </a:r>
            <a:r>
              <a:rPr lang="it-IT" sz="2000" dirty="0" err="1"/>
              <a:t>pathway</a:t>
            </a:r>
            <a:r>
              <a:rPr lang="it-IT" sz="2000" dirty="0"/>
              <a:t>. </a:t>
            </a:r>
          </a:p>
          <a:p>
            <a:r>
              <a:rPr lang="it-IT" sz="2000" dirty="0"/>
              <a:t>BRCA2 </a:t>
            </a:r>
            <a:r>
              <a:rPr lang="it-IT" sz="2000" dirty="0" err="1"/>
              <a:t>mutation</a:t>
            </a:r>
            <a:r>
              <a:rPr lang="it-IT" sz="2000" dirty="0"/>
              <a:t> </a:t>
            </a:r>
            <a:r>
              <a:rPr lang="it-IT" sz="2000" dirty="0" err="1"/>
              <a:t>widely</a:t>
            </a:r>
            <a:r>
              <a:rPr lang="it-IT" sz="2000" dirty="0"/>
              <a:t> </a:t>
            </a:r>
            <a:r>
              <a:rPr lang="it-IT" sz="2000" dirty="0" err="1"/>
              <a:t>accepted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PC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factor</a:t>
            </a:r>
            <a:endParaRPr lang="it-IT" sz="2000" dirty="0"/>
          </a:p>
          <a:p>
            <a:r>
              <a:rPr lang="it-IT" sz="2000" dirty="0"/>
              <a:t> Relative PC </a:t>
            </a:r>
            <a:r>
              <a:rPr lang="it-IT" sz="2000" dirty="0" err="1"/>
              <a:t>risk</a:t>
            </a:r>
            <a:r>
              <a:rPr lang="it-IT" sz="2000" dirty="0"/>
              <a:t>:</a:t>
            </a:r>
          </a:p>
          <a:p>
            <a:r>
              <a:rPr lang="it-IT" sz="2000" dirty="0"/>
              <a:t>	 1 to 2.6  in BRCA1 </a:t>
            </a:r>
            <a:r>
              <a:rPr lang="it-IT" sz="2000" dirty="0" err="1"/>
              <a:t>carriers</a:t>
            </a:r>
            <a:r>
              <a:rPr lang="it-IT" sz="2000" dirty="0"/>
              <a:t> </a:t>
            </a:r>
          </a:p>
          <a:p>
            <a:r>
              <a:rPr lang="it-IT" sz="2000" dirty="0"/>
              <a:t>	 2.1 to 21.7  in BRCA2 </a:t>
            </a:r>
            <a:r>
              <a:rPr lang="it-IT" sz="2000" dirty="0" err="1"/>
              <a:t>carriers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8808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25D312A-1046-9241-B1B4-E0B129388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err="1"/>
              <a:t>Familial</a:t>
            </a:r>
            <a:r>
              <a:rPr lang="it-IT" b="1" dirty="0"/>
              <a:t> </a:t>
            </a:r>
            <a:r>
              <a:rPr lang="it-IT" b="1" dirty="0" err="1"/>
              <a:t>Pancreatic</a:t>
            </a:r>
            <a:r>
              <a:rPr lang="it-IT" b="1" dirty="0"/>
              <a:t> </a:t>
            </a:r>
            <a:r>
              <a:rPr lang="it-IT" b="1" dirty="0" err="1"/>
              <a:t>Cancer</a:t>
            </a:r>
            <a:r>
              <a:rPr lang="it-IT" b="1" dirty="0"/>
              <a:t> (FPC) 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BECFAFE-FE82-3F4E-8296-E29EC737B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FPC </a:t>
            </a:r>
            <a:r>
              <a:rPr lang="it-IT" sz="3600" dirty="0" err="1"/>
              <a:t>refers</a:t>
            </a:r>
            <a:r>
              <a:rPr lang="it-IT" sz="3600" dirty="0"/>
              <a:t> to </a:t>
            </a:r>
            <a:r>
              <a:rPr lang="it-IT" sz="3600" dirty="0" err="1"/>
              <a:t>individuals</a:t>
            </a:r>
            <a:r>
              <a:rPr lang="it-IT" sz="3600" dirty="0"/>
              <a:t> </a:t>
            </a:r>
            <a:r>
              <a:rPr lang="it-IT" sz="3600" dirty="0" err="1"/>
              <a:t>having</a:t>
            </a:r>
            <a:r>
              <a:rPr lang="it-IT" sz="3600" dirty="0"/>
              <a:t> </a:t>
            </a:r>
            <a:r>
              <a:rPr lang="it-IT" sz="3600" dirty="0" err="1"/>
              <a:t>two</a:t>
            </a:r>
            <a:r>
              <a:rPr lang="it-IT" sz="3600" dirty="0"/>
              <a:t> or more </a:t>
            </a:r>
            <a:r>
              <a:rPr lang="it-IT" sz="3600" dirty="0" err="1"/>
              <a:t>FDRs</a:t>
            </a:r>
            <a:endParaRPr lang="it-IT" sz="3600" dirty="0"/>
          </a:p>
          <a:p>
            <a:r>
              <a:rPr lang="it-IT" sz="3600" dirty="0"/>
              <a:t>Relative PC </a:t>
            </a:r>
            <a:r>
              <a:rPr lang="it-IT" sz="3600" dirty="0" err="1"/>
              <a:t>risk</a:t>
            </a:r>
            <a:r>
              <a:rPr lang="it-IT" sz="3600" dirty="0"/>
              <a:t>:  </a:t>
            </a:r>
          </a:p>
          <a:p>
            <a:pPr lvl="1"/>
            <a:r>
              <a:rPr lang="it-IT" sz="3200" dirty="0"/>
              <a:t>4.5  in </a:t>
            </a:r>
            <a:r>
              <a:rPr lang="it-IT" sz="3200" dirty="0" err="1"/>
              <a:t>cases</a:t>
            </a:r>
            <a:r>
              <a:rPr lang="it-IT" sz="3200" dirty="0"/>
              <a:t> with </a:t>
            </a:r>
            <a:r>
              <a:rPr lang="it-IT" sz="3200" dirty="0" err="1"/>
              <a:t>one</a:t>
            </a:r>
            <a:r>
              <a:rPr lang="it-IT" sz="3200" dirty="0"/>
              <a:t> </a:t>
            </a:r>
            <a:r>
              <a:rPr lang="it-IT" sz="3200" dirty="0" err="1"/>
              <a:t>affected</a:t>
            </a:r>
            <a:r>
              <a:rPr lang="it-IT" sz="3200" dirty="0"/>
              <a:t> FDR</a:t>
            </a:r>
          </a:p>
          <a:p>
            <a:pPr lvl="1"/>
            <a:r>
              <a:rPr lang="it-IT" sz="3200" dirty="0"/>
              <a:t>6.4  in </a:t>
            </a:r>
            <a:r>
              <a:rPr lang="it-IT" sz="3200" dirty="0" err="1"/>
              <a:t>cases</a:t>
            </a:r>
            <a:r>
              <a:rPr lang="it-IT" sz="3200" dirty="0"/>
              <a:t> with </a:t>
            </a:r>
            <a:r>
              <a:rPr lang="it-IT" sz="3200" dirty="0" err="1"/>
              <a:t>two</a:t>
            </a:r>
            <a:r>
              <a:rPr lang="it-IT" sz="3200" dirty="0"/>
              <a:t> </a:t>
            </a:r>
            <a:r>
              <a:rPr lang="it-IT" sz="3200" dirty="0" err="1"/>
              <a:t>affected</a:t>
            </a:r>
            <a:r>
              <a:rPr lang="it-IT" sz="3200" dirty="0"/>
              <a:t> </a:t>
            </a:r>
            <a:r>
              <a:rPr lang="it-IT" sz="3200" dirty="0" err="1"/>
              <a:t>FDRs</a:t>
            </a:r>
            <a:endParaRPr lang="it-IT" sz="3200" dirty="0"/>
          </a:p>
          <a:p>
            <a:pPr lvl="1"/>
            <a:r>
              <a:rPr lang="it-IT" sz="3200" dirty="0"/>
              <a:t>32.0  in </a:t>
            </a:r>
            <a:r>
              <a:rPr lang="it-IT" sz="3200" dirty="0" err="1"/>
              <a:t>cases</a:t>
            </a:r>
            <a:r>
              <a:rPr lang="it-IT" sz="3200" dirty="0"/>
              <a:t> with </a:t>
            </a:r>
            <a:r>
              <a:rPr lang="it-IT" sz="3200" dirty="0" err="1"/>
              <a:t>three</a:t>
            </a:r>
            <a:r>
              <a:rPr lang="it-IT" sz="3200" dirty="0"/>
              <a:t> or more </a:t>
            </a:r>
            <a:r>
              <a:rPr lang="it-IT" sz="3200" dirty="0" err="1"/>
              <a:t>affected</a:t>
            </a:r>
            <a:r>
              <a:rPr lang="it-IT" sz="3200" dirty="0"/>
              <a:t> </a:t>
            </a:r>
            <a:r>
              <a:rPr lang="it-IT" sz="3200" dirty="0" err="1"/>
              <a:t>FDRs</a:t>
            </a:r>
            <a:r>
              <a:rPr lang="it-IT" sz="3200" dirty="0"/>
              <a:t>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37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quotidiano, testo&#10;&#10;Descrizione generata automaticamente">
            <a:extLst>
              <a:ext uri="{FF2B5EF4-FFF2-40B4-BE49-F238E27FC236}">
                <a16:creationId xmlns:a16="http://schemas.microsoft.com/office/drawing/2014/main" id="{E089B2FF-6163-8940-94F5-B1A6359A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51" y="0"/>
            <a:ext cx="518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6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FCCEF7D-DFAA-DF42-B24B-C3B2A0C14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5" y="1213177"/>
            <a:ext cx="11942949" cy="371528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67F3E08-AB24-914C-A919-1723DBA4374B}"/>
              </a:ext>
            </a:extLst>
          </p:cNvPr>
          <p:cNvSpPr/>
          <p:nvPr/>
        </p:nvSpPr>
        <p:spPr>
          <a:xfrm>
            <a:off x="8587135" y="6001284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URWPalladioL"/>
              </a:rPr>
              <a:t>Int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J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Mol</a:t>
            </a:r>
            <a:r>
              <a:rPr lang="it-IT" i="1" dirty="0">
                <a:latin typeface="URWPalladioL"/>
              </a:rPr>
              <a:t>. Sci. </a:t>
            </a:r>
            <a:r>
              <a:rPr lang="it-IT" b="1" dirty="0">
                <a:latin typeface="URWPalladioL"/>
              </a:rPr>
              <a:t>2019</a:t>
            </a:r>
            <a:r>
              <a:rPr lang="it-IT" dirty="0">
                <a:latin typeface="URWPalladioL"/>
              </a:rPr>
              <a:t>, </a:t>
            </a:r>
            <a:r>
              <a:rPr lang="it-IT" i="1" dirty="0">
                <a:latin typeface="URWPalladioL"/>
              </a:rPr>
              <a:t>20</a:t>
            </a:r>
            <a:r>
              <a:rPr lang="it-IT" dirty="0">
                <a:latin typeface="URWPalladioL"/>
              </a:rPr>
              <a:t>, 561;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351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824C70-E2E3-D643-AECB-7B15BE531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b="1" dirty="0"/>
              <a:t>La sorveglianza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C5E9B6-71A0-B54D-8464-5334D6D695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825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BECFA2-5D72-3343-94B4-DFA910CED684}"/>
              </a:ext>
            </a:extLst>
          </p:cNvPr>
          <p:cNvSpPr/>
          <p:nvPr/>
        </p:nvSpPr>
        <p:spPr>
          <a:xfrm>
            <a:off x="883403" y="2305615"/>
            <a:ext cx="10445858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i="1" dirty="0" err="1"/>
              <a:t>Considering</a:t>
            </a:r>
            <a:r>
              <a:rPr lang="it-IT" sz="2800" i="1" dirty="0"/>
              <a:t> the </a:t>
            </a:r>
            <a:r>
              <a:rPr lang="it-IT" sz="2800" i="1" dirty="0" err="1"/>
              <a:t>low</a:t>
            </a:r>
            <a:r>
              <a:rPr lang="it-IT" sz="2800" i="1" dirty="0"/>
              <a:t> </a:t>
            </a:r>
            <a:r>
              <a:rPr lang="it-IT" sz="2800" i="1" dirty="0" err="1"/>
              <a:t>incidence</a:t>
            </a:r>
            <a:r>
              <a:rPr lang="it-IT" sz="2800" i="1" dirty="0"/>
              <a:t> of PC, </a:t>
            </a:r>
            <a:r>
              <a:rPr lang="it-IT" sz="2800" i="1" dirty="0" err="1"/>
              <a:t>comprehensive</a:t>
            </a:r>
            <a:r>
              <a:rPr lang="it-IT" sz="2800" i="1" dirty="0"/>
              <a:t> </a:t>
            </a:r>
            <a:r>
              <a:rPr lang="it-IT" sz="2800" i="1" dirty="0" err="1"/>
              <a:t>surveillance</a:t>
            </a:r>
            <a:r>
              <a:rPr lang="it-IT" sz="2800" i="1" dirty="0"/>
              <a:t> for the general </a:t>
            </a:r>
            <a:r>
              <a:rPr lang="it-IT" sz="2800" i="1" dirty="0" err="1"/>
              <a:t>population</a:t>
            </a:r>
            <a:r>
              <a:rPr lang="it-IT" sz="2800" i="1" dirty="0"/>
              <a:t> </a:t>
            </a:r>
            <a:r>
              <a:rPr lang="it-IT" sz="2800" i="1" dirty="0" err="1"/>
              <a:t>is</a:t>
            </a:r>
            <a:r>
              <a:rPr lang="it-IT" sz="2800" i="1" dirty="0"/>
              <a:t> </a:t>
            </a:r>
            <a:r>
              <a:rPr lang="it-IT" sz="2800" i="1" dirty="0" err="1"/>
              <a:t>not</a:t>
            </a:r>
            <a:r>
              <a:rPr lang="it-IT" sz="2800" i="1" dirty="0"/>
              <a:t> </a:t>
            </a:r>
            <a:r>
              <a:rPr lang="it-IT" sz="2800" i="1" dirty="0" err="1"/>
              <a:t>recommended</a:t>
            </a:r>
            <a:r>
              <a:rPr lang="it-IT" sz="2800" i="1" dirty="0"/>
              <a:t>, and </a:t>
            </a:r>
            <a:r>
              <a:rPr lang="it-IT" sz="2800" i="1" dirty="0" err="1"/>
              <a:t>only</a:t>
            </a:r>
            <a:r>
              <a:rPr lang="it-IT" sz="2800" i="1" dirty="0"/>
              <a:t> </a:t>
            </a:r>
            <a:r>
              <a:rPr lang="it-IT" sz="2800" i="1" dirty="0" err="1"/>
              <a:t>cases</a:t>
            </a:r>
            <a:r>
              <a:rPr lang="it-IT" sz="2800" i="1" dirty="0"/>
              <a:t> with </a:t>
            </a:r>
            <a:r>
              <a:rPr lang="it-IT" sz="2800" i="1" dirty="0" err="1"/>
              <a:t>increased</a:t>
            </a:r>
            <a:r>
              <a:rPr lang="it-IT" sz="2800" i="1" dirty="0"/>
              <a:t> PC </a:t>
            </a:r>
            <a:r>
              <a:rPr lang="it-IT" sz="2800" i="1" dirty="0" err="1"/>
              <a:t>risk</a:t>
            </a:r>
            <a:r>
              <a:rPr lang="it-IT" sz="2800" i="1" dirty="0"/>
              <a:t> &gt; 10-fold or </a:t>
            </a:r>
            <a:r>
              <a:rPr lang="it-IT" sz="2800" i="1" dirty="0" err="1"/>
              <a:t>lifetime</a:t>
            </a:r>
            <a:r>
              <a:rPr lang="it-IT" sz="2800" i="1" dirty="0"/>
              <a:t> PC </a:t>
            </a:r>
            <a:r>
              <a:rPr lang="it-IT" sz="2800" i="1" dirty="0" err="1"/>
              <a:t>risk</a:t>
            </a:r>
            <a:r>
              <a:rPr lang="it-IT" sz="2800" i="1" dirty="0"/>
              <a:t> &gt; 5% are </a:t>
            </a:r>
            <a:r>
              <a:rPr lang="it-IT" sz="2800" i="1" dirty="0" err="1"/>
              <a:t>considered</a:t>
            </a:r>
            <a:r>
              <a:rPr lang="it-IT" sz="2800" i="1" dirty="0"/>
              <a:t> </a:t>
            </a:r>
            <a:r>
              <a:rPr lang="it-IT" sz="2800" i="1" dirty="0" err="1"/>
              <a:t>as</a:t>
            </a:r>
            <a:r>
              <a:rPr lang="it-IT" sz="2800" i="1" dirty="0"/>
              <a:t> </a:t>
            </a:r>
            <a:r>
              <a:rPr lang="it-IT" sz="2800" i="1" dirty="0" err="1"/>
              <a:t>feasible</a:t>
            </a:r>
            <a:r>
              <a:rPr lang="it-IT" sz="2800" i="1" dirty="0"/>
              <a:t> </a:t>
            </a:r>
            <a:r>
              <a:rPr lang="it-IT" sz="2800" i="1" dirty="0" err="1"/>
              <a:t>candidates</a:t>
            </a:r>
            <a:r>
              <a:rPr lang="it-IT" sz="2800" i="1" dirty="0"/>
              <a:t> for </a:t>
            </a:r>
            <a:r>
              <a:rPr lang="it-IT" sz="2800" i="1" dirty="0" err="1"/>
              <a:t>surveillance</a:t>
            </a:r>
            <a:r>
              <a:rPr lang="it-IT" sz="28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270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BF32AC-0B5D-2540-81EB-13825988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Expert </a:t>
            </a:r>
            <a:r>
              <a:rPr lang="it-IT" b="1" dirty="0" err="1"/>
              <a:t>consensus</a:t>
            </a:r>
            <a:r>
              <a:rPr lang="it-IT" b="1" dirty="0"/>
              <a:t> </a:t>
            </a:r>
            <a:r>
              <a:rPr lang="it-IT" b="1" dirty="0" err="1"/>
              <a:t>practice</a:t>
            </a:r>
            <a:r>
              <a:rPr lang="it-IT" b="1" dirty="0"/>
              <a:t> </a:t>
            </a:r>
            <a:r>
              <a:rPr lang="it-IT" b="1" dirty="0" err="1"/>
              <a:t>recommendations</a:t>
            </a:r>
            <a:r>
              <a:rPr lang="it-IT" b="1" dirty="0"/>
              <a:t>  International Symposium of </a:t>
            </a:r>
            <a:r>
              <a:rPr lang="it-IT" b="1" dirty="0" err="1"/>
              <a:t>Inherited</a:t>
            </a:r>
            <a:r>
              <a:rPr lang="it-IT" b="1" dirty="0"/>
              <a:t> </a:t>
            </a:r>
            <a:r>
              <a:rPr lang="it-IT" b="1" dirty="0" err="1"/>
              <a:t>Diseases</a:t>
            </a:r>
            <a:r>
              <a:rPr lang="it-IT" b="1" dirty="0"/>
              <a:t> of the Pancreas, 2007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5CE5E4-63B9-3B48-8BE1-978FE4405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64" y="2370137"/>
            <a:ext cx="10515600" cy="435133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AutoNum type="arabicParenR"/>
            </a:pPr>
            <a:r>
              <a:rPr lang="it-IT" dirty="0" err="1"/>
              <a:t>Individuals</a:t>
            </a:r>
            <a:r>
              <a:rPr lang="it-IT" dirty="0"/>
              <a:t> with PJS or </a:t>
            </a:r>
            <a:r>
              <a:rPr lang="it-IT" dirty="0" err="1"/>
              <a:t>hereditary</a:t>
            </a:r>
            <a:r>
              <a:rPr lang="it-IT" dirty="0"/>
              <a:t> </a:t>
            </a:r>
            <a:r>
              <a:rPr lang="it-IT" dirty="0" err="1"/>
              <a:t>pancreatitis</a:t>
            </a:r>
            <a:r>
              <a:rPr lang="it-IT" dirty="0"/>
              <a:t>; 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it-IT" i="1" dirty="0"/>
              <a:t>BRCA1</a:t>
            </a:r>
            <a:r>
              <a:rPr lang="it-IT" dirty="0"/>
              <a:t>, </a:t>
            </a:r>
            <a:r>
              <a:rPr lang="it-IT" i="1" dirty="0"/>
              <a:t>BRCA2 </a:t>
            </a:r>
            <a:r>
              <a:rPr lang="it-IT" dirty="0"/>
              <a:t>or </a:t>
            </a:r>
            <a:r>
              <a:rPr lang="it-IT" i="1" dirty="0"/>
              <a:t>CDKN2A </a:t>
            </a:r>
            <a:r>
              <a:rPr lang="it-IT" dirty="0" err="1"/>
              <a:t>mutation</a:t>
            </a:r>
            <a:r>
              <a:rPr lang="it-IT" dirty="0"/>
              <a:t> </a:t>
            </a:r>
            <a:r>
              <a:rPr lang="it-IT" dirty="0" err="1"/>
              <a:t>carriers</a:t>
            </a:r>
            <a:r>
              <a:rPr lang="it-IT" dirty="0"/>
              <a:t> with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 first- or </a:t>
            </a:r>
            <a:r>
              <a:rPr lang="it-IT" dirty="0" err="1"/>
              <a:t>second-degree</a:t>
            </a:r>
            <a:r>
              <a:rPr lang="it-IT" dirty="0"/>
              <a:t> relative; 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it-IT" dirty="0" err="1"/>
              <a:t>Individuals</a:t>
            </a:r>
            <a:r>
              <a:rPr lang="it-IT" dirty="0"/>
              <a:t> with </a:t>
            </a:r>
            <a:r>
              <a:rPr lang="it-IT" dirty="0" err="1"/>
              <a:t>three</a:t>
            </a:r>
            <a:r>
              <a:rPr lang="it-IT" dirty="0"/>
              <a:t> or more </a:t>
            </a:r>
            <a:r>
              <a:rPr lang="it-IT" dirty="0" err="1"/>
              <a:t>affected</a:t>
            </a:r>
            <a:r>
              <a:rPr lang="it-IT" dirty="0"/>
              <a:t> first-</a:t>
            </a:r>
            <a:r>
              <a:rPr lang="it-IT" dirty="0" err="1"/>
              <a:t>degree</a:t>
            </a:r>
            <a:r>
              <a:rPr lang="it-IT" dirty="0"/>
              <a:t>, </a:t>
            </a:r>
            <a:r>
              <a:rPr lang="it-IT" dirty="0" err="1"/>
              <a:t>second-degree</a:t>
            </a:r>
            <a:r>
              <a:rPr lang="it-IT" dirty="0"/>
              <a:t> or </a:t>
            </a:r>
            <a:r>
              <a:rPr lang="it-IT" dirty="0" err="1"/>
              <a:t>third-degree</a:t>
            </a:r>
            <a:r>
              <a:rPr lang="it-IT" dirty="0"/>
              <a:t> </a:t>
            </a:r>
            <a:r>
              <a:rPr lang="it-IT" dirty="0" err="1"/>
              <a:t>relatives</a:t>
            </a:r>
            <a:r>
              <a:rPr lang="it-IT" dirty="0"/>
              <a:t>; 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it-IT" dirty="0"/>
              <a:t> </a:t>
            </a:r>
            <a:r>
              <a:rPr lang="it-IT" dirty="0" err="1"/>
              <a:t>Individuals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relatives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FDR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001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A8AAB0-3690-5543-8BDF-02058867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International </a:t>
            </a:r>
            <a:r>
              <a:rPr lang="it-IT" b="1" dirty="0" err="1"/>
              <a:t>Cancer</a:t>
            </a:r>
            <a:r>
              <a:rPr lang="it-IT" b="1" dirty="0"/>
              <a:t> of the Pancreas Screening (CAPS) </a:t>
            </a:r>
            <a:r>
              <a:rPr lang="it-IT" b="1" dirty="0" err="1"/>
              <a:t>Consortium</a:t>
            </a:r>
            <a:r>
              <a:rPr lang="it-IT" b="1" dirty="0"/>
              <a:t>, 2013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26854E-CDAC-2346-8347-AEFACE259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5015"/>
            <a:ext cx="10515600" cy="435133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it-IT" dirty="0" err="1"/>
              <a:t>Individuals</a:t>
            </a:r>
            <a:r>
              <a:rPr lang="it-IT" dirty="0"/>
              <a:t> with PJS; </a:t>
            </a:r>
          </a:p>
          <a:p>
            <a:pPr marL="514350" indent="-514350">
              <a:buAutoNum type="arabicParenR"/>
            </a:pPr>
            <a:r>
              <a:rPr lang="it-IT" i="1" dirty="0"/>
              <a:t>CDKN2A</a:t>
            </a:r>
            <a:r>
              <a:rPr lang="it-IT" dirty="0"/>
              <a:t>, </a:t>
            </a:r>
            <a:r>
              <a:rPr lang="it-IT" i="1" dirty="0"/>
              <a:t>BRCA2 </a:t>
            </a:r>
            <a:r>
              <a:rPr lang="it-IT" dirty="0"/>
              <a:t>or MMR gene </a:t>
            </a:r>
            <a:r>
              <a:rPr lang="it-IT" dirty="0" err="1"/>
              <a:t>mutation</a:t>
            </a:r>
            <a:r>
              <a:rPr lang="it-IT" dirty="0"/>
              <a:t> </a:t>
            </a:r>
            <a:r>
              <a:rPr lang="it-IT" dirty="0" err="1"/>
              <a:t>carriers</a:t>
            </a:r>
            <a:r>
              <a:rPr lang="it-IT" dirty="0"/>
              <a:t> with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 FDR; </a:t>
            </a:r>
          </a:p>
          <a:p>
            <a:pPr marL="514350" indent="-514350">
              <a:buAutoNum type="arabicParenR"/>
            </a:pPr>
            <a:r>
              <a:rPr lang="it-IT" dirty="0" err="1"/>
              <a:t>Individuals</a:t>
            </a:r>
            <a:r>
              <a:rPr lang="it-IT" dirty="0"/>
              <a:t> with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FDRs</a:t>
            </a:r>
            <a:r>
              <a:rPr lang="it-IT" dirty="0"/>
              <a:t>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5540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41CE537-1EF9-B242-A02A-3080A43F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DDC491-24D2-FA45-95F2-3D84A23C7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793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it-IT" sz="4100" i="1" dirty="0" err="1"/>
              <a:t>Germline</a:t>
            </a:r>
            <a:r>
              <a:rPr lang="it-IT" sz="4100" i="1" dirty="0"/>
              <a:t> </a:t>
            </a:r>
            <a:r>
              <a:rPr lang="it-IT" sz="4100" i="1" dirty="0" err="1"/>
              <a:t>mutations</a:t>
            </a:r>
            <a:r>
              <a:rPr lang="it-IT" sz="4100" i="1" dirty="0"/>
              <a:t> in </a:t>
            </a:r>
            <a:r>
              <a:rPr lang="it-IT" sz="4100" i="1" dirty="0" err="1"/>
              <a:t>cancer</a:t>
            </a:r>
            <a:r>
              <a:rPr lang="it-IT" sz="4100" i="1" dirty="0"/>
              <a:t> </a:t>
            </a:r>
            <a:r>
              <a:rPr lang="it-IT" sz="4100" i="1" dirty="0" err="1"/>
              <a:t>susceptibility</a:t>
            </a:r>
            <a:r>
              <a:rPr lang="it-IT" sz="4100" i="1" dirty="0"/>
              <a:t> </a:t>
            </a:r>
            <a:r>
              <a:rPr lang="it-IT" sz="4100" i="1" dirty="0" err="1"/>
              <a:t>genes</a:t>
            </a:r>
            <a:r>
              <a:rPr lang="it-IT" sz="4100" i="1" dirty="0"/>
              <a:t> are </a:t>
            </a:r>
            <a:r>
              <a:rPr lang="it-IT" sz="4100" i="1" dirty="0" err="1"/>
              <a:t>also</a:t>
            </a:r>
            <a:r>
              <a:rPr lang="it-IT" sz="4100" i="1" dirty="0"/>
              <a:t> </a:t>
            </a:r>
            <a:r>
              <a:rPr lang="it-IT" sz="4100" i="1" dirty="0" err="1"/>
              <a:t>found</a:t>
            </a:r>
            <a:r>
              <a:rPr lang="it-IT" sz="4100" i="1" dirty="0"/>
              <a:t> in </a:t>
            </a:r>
            <a:r>
              <a:rPr lang="it-IT" sz="4100" i="1" dirty="0" err="1"/>
              <a:t>cases</a:t>
            </a:r>
            <a:r>
              <a:rPr lang="it-IT" sz="4100" i="1" dirty="0"/>
              <a:t> </a:t>
            </a:r>
            <a:r>
              <a:rPr lang="it-IT" sz="4100" i="1" dirty="0" err="1"/>
              <a:t>without</a:t>
            </a:r>
            <a:r>
              <a:rPr lang="it-IT" sz="4100" i="1" dirty="0"/>
              <a:t> definite family </a:t>
            </a:r>
            <a:r>
              <a:rPr lang="it-IT" sz="4100" i="1" dirty="0" err="1"/>
              <a:t>history</a:t>
            </a:r>
            <a:r>
              <a:rPr lang="it-IT" sz="4100" i="1" dirty="0"/>
              <a:t> or </a:t>
            </a:r>
            <a:r>
              <a:rPr lang="it-IT" sz="4100" i="1" dirty="0" err="1"/>
              <a:t>association</a:t>
            </a:r>
            <a:r>
              <a:rPr lang="it-IT" sz="4100" i="1" dirty="0"/>
              <a:t> with </a:t>
            </a:r>
            <a:r>
              <a:rPr lang="it-IT" sz="4100" i="1" dirty="0" err="1"/>
              <a:t>hereditary</a:t>
            </a:r>
            <a:r>
              <a:rPr lang="it-IT" sz="4100" i="1" dirty="0"/>
              <a:t> </a:t>
            </a:r>
            <a:r>
              <a:rPr lang="it-IT" sz="4100" i="1" dirty="0" err="1"/>
              <a:t>syndromes</a:t>
            </a:r>
            <a:r>
              <a:rPr lang="it-IT" sz="4100" i="1" dirty="0"/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sz="4100" i="1" dirty="0"/>
              <a:t>The </a:t>
            </a:r>
            <a:r>
              <a:rPr lang="it-IT" sz="4100" i="1" dirty="0" err="1"/>
              <a:t>disparity</a:t>
            </a:r>
            <a:r>
              <a:rPr lang="it-IT" sz="4100" i="1" dirty="0"/>
              <a:t> in </a:t>
            </a:r>
            <a:r>
              <a:rPr lang="it-IT" sz="4100" i="1" dirty="0" err="1"/>
              <a:t>germline</a:t>
            </a:r>
            <a:r>
              <a:rPr lang="it-IT" sz="4100" i="1" dirty="0"/>
              <a:t> </a:t>
            </a:r>
            <a:r>
              <a:rPr lang="it-IT" sz="4100" i="1" dirty="0" err="1"/>
              <a:t>mutation</a:t>
            </a:r>
            <a:r>
              <a:rPr lang="it-IT" sz="4100" i="1" dirty="0"/>
              <a:t> </a:t>
            </a:r>
            <a:r>
              <a:rPr lang="it-IT" sz="4100" i="1" dirty="0" err="1"/>
              <a:t>prevalence</a:t>
            </a:r>
            <a:r>
              <a:rPr lang="it-IT" sz="4100" i="1" dirty="0"/>
              <a:t> </a:t>
            </a:r>
            <a:r>
              <a:rPr lang="it-IT" sz="4100" i="1" dirty="0" err="1"/>
              <a:t>between</a:t>
            </a:r>
            <a:r>
              <a:rPr lang="it-IT" sz="4100" i="1" dirty="0"/>
              <a:t> FPC and </a:t>
            </a:r>
            <a:r>
              <a:rPr lang="it-IT" sz="4100" i="1" dirty="0" err="1"/>
              <a:t>sporadic</a:t>
            </a:r>
            <a:r>
              <a:rPr lang="it-IT" sz="4100" i="1" dirty="0"/>
              <a:t> PC </a:t>
            </a:r>
            <a:r>
              <a:rPr lang="it-IT" sz="4100" i="1" dirty="0" err="1"/>
              <a:t>is</a:t>
            </a:r>
            <a:r>
              <a:rPr lang="it-IT" sz="4100" i="1" dirty="0"/>
              <a:t> </a:t>
            </a:r>
            <a:r>
              <a:rPr lang="it-IT" sz="4100" i="1" dirty="0" err="1"/>
              <a:t>not</a:t>
            </a:r>
            <a:r>
              <a:rPr lang="it-IT" sz="4100" i="1" dirty="0"/>
              <a:t> </a:t>
            </a:r>
            <a:r>
              <a:rPr lang="it-IT" sz="4100" i="1" dirty="0" err="1"/>
              <a:t>dramatic</a:t>
            </a:r>
            <a:r>
              <a:rPr lang="it-IT" sz="4100" i="1" dirty="0"/>
              <a:t>, and </a:t>
            </a:r>
            <a:r>
              <a:rPr lang="it-IT" sz="4100" i="1" dirty="0" err="1"/>
              <a:t>that</a:t>
            </a:r>
            <a:r>
              <a:rPr lang="it-IT" sz="4100" i="1" dirty="0"/>
              <a:t> </a:t>
            </a:r>
            <a:r>
              <a:rPr lang="it-IT" sz="4100" i="1" dirty="0" err="1"/>
              <a:t>current</a:t>
            </a:r>
            <a:r>
              <a:rPr lang="it-IT" sz="4100" i="1" dirty="0"/>
              <a:t> screening </a:t>
            </a:r>
            <a:r>
              <a:rPr lang="it-IT" sz="4100" i="1" dirty="0" err="1"/>
              <a:t>strategies</a:t>
            </a:r>
            <a:r>
              <a:rPr lang="it-IT" sz="4100" i="1" dirty="0"/>
              <a:t> </a:t>
            </a:r>
            <a:r>
              <a:rPr lang="it-IT" sz="4100" i="1" dirty="0" err="1"/>
              <a:t>chiefly</a:t>
            </a:r>
            <a:r>
              <a:rPr lang="it-IT" sz="4100" i="1" dirty="0"/>
              <a:t> </a:t>
            </a:r>
            <a:r>
              <a:rPr lang="it-IT" sz="4100" i="1" dirty="0" err="1"/>
              <a:t>based</a:t>
            </a:r>
            <a:r>
              <a:rPr lang="it-IT" sz="4100" i="1" dirty="0"/>
              <a:t> on family </a:t>
            </a:r>
            <a:r>
              <a:rPr lang="it-IT" sz="4100" i="1" dirty="0" err="1"/>
              <a:t>history</a:t>
            </a:r>
            <a:r>
              <a:rPr lang="it-IT" sz="4100" i="1" dirty="0"/>
              <a:t> </a:t>
            </a:r>
            <a:r>
              <a:rPr lang="it-IT" sz="4100" i="1" dirty="0" err="1"/>
              <a:t>cannot</a:t>
            </a:r>
            <a:r>
              <a:rPr lang="it-IT" sz="4100" i="1" dirty="0"/>
              <a:t> </a:t>
            </a:r>
            <a:r>
              <a:rPr lang="it-IT" sz="4100" i="1" dirty="0" err="1"/>
              <a:t>completely</a:t>
            </a:r>
            <a:r>
              <a:rPr lang="it-IT" sz="4100" i="1" dirty="0"/>
              <a:t> </a:t>
            </a:r>
            <a:r>
              <a:rPr lang="it-IT" sz="4100" i="1" dirty="0" err="1"/>
              <a:t>extract</a:t>
            </a:r>
            <a:r>
              <a:rPr lang="it-IT" sz="4100" i="1" dirty="0"/>
              <a:t> </a:t>
            </a:r>
            <a:r>
              <a:rPr lang="it-IT" sz="4100" i="1" dirty="0" err="1"/>
              <a:t>susceptibility</a:t>
            </a:r>
            <a:r>
              <a:rPr lang="it-IT" sz="4100" i="1" dirty="0"/>
              <a:t> gene </a:t>
            </a:r>
            <a:r>
              <a:rPr lang="it-IT" sz="4100" i="1" dirty="0" err="1"/>
              <a:t>carriers</a:t>
            </a:r>
            <a:r>
              <a:rPr lang="it-IT" sz="4100" i="1" dirty="0"/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it-IT" sz="3600" i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9627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1330F6-1277-AB4E-8F09-C317B193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943" y="3146083"/>
            <a:ext cx="5312132" cy="3091661"/>
          </a:xfrm>
          <a:prstGeom prst="rect">
            <a:avLst/>
          </a:prstGeom>
        </p:spPr>
      </p:pic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3246BB09-DC25-364E-A13F-DB538A70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23" y="3146082"/>
            <a:ext cx="5102253" cy="3091662"/>
          </a:xfrm>
          <a:prstGeom prst="rect">
            <a:avLst/>
          </a:prstGeom>
        </p:spPr>
      </p:pic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1ABC70AD-6FE0-1847-A2B4-32CD73CB3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3" y="511444"/>
            <a:ext cx="6096000" cy="1939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988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D45E5A3-2326-B244-91D6-FDC733AAD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84" y="781643"/>
            <a:ext cx="5294716" cy="264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E05F8C6-FF12-B847-80B3-EB6D476B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76574"/>
            <a:ext cx="5294715" cy="390485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4DA20FD-B770-A246-BAF4-CB66D060720D}"/>
              </a:ext>
            </a:extLst>
          </p:cNvPr>
          <p:cNvSpPr/>
          <p:nvPr/>
        </p:nvSpPr>
        <p:spPr>
          <a:xfrm>
            <a:off x="643468" y="3768033"/>
            <a:ext cx="5436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>
                <a:latin typeface="AdvOT77db9845"/>
              </a:rPr>
              <a:t>Previously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reported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population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frequency</a:t>
            </a:r>
            <a:r>
              <a:rPr lang="it-IT" dirty="0">
                <a:latin typeface="AdvOT77db9845"/>
              </a:rPr>
              <a:t> of </a:t>
            </a:r>
            <a:r>
              <a:rPr lang="it-IT" dirty="0" err="1">
                <a:latin typeface="AdvOT77db9845"/>
              </a:rPr>
              <a:t>pathogenic</a:t>
            </a:r>
            <a:r>
              <a:rPr lang="it-IT" dirty="0">
                <a:latin typeface="AdvOT77db9845"/>
              </a:rPr>
              <a:t> </a:t>
            </a:r>
            <a:r>
              <a:rPr lang="it-IT" dirty="0">
                <a:latin typeface="AdvOT255b5711.I"/>
              </a:rPr>
              <a:t>BRCA1</a:t>
            </a:r>
            <a:r>
              <a:rPr lang="it-IT" dirty="0">
                <a:latin typeface="AdvOT77db9845"/>
              </a:rPr>
              <a:t>/</a:t>
            </a:r>
            <a:r>
              <a:rPr lang="it-IT" dirty="0">
                <a:latin typeface="AdvOT255b5711.I"/>
              </a:rPr>
              <a:t>2 </a:t>
            </a:r>
            <a:r>
              <a:rPr lang="it-IT" dirty="0" err="1">
                <a:latin typeface="AdvOT77db9845"/>
              </a:rPr>
              <a:t>mutations</a:t>
            </a:r>
            <a:r>
              <a:rPr lang="it-IT" dirty="0">
                <a:latin typeface="AdvOT77db9845"/>
              </a:rPr>
              <a:t> </a:t>
            </a:r>
            <a:r>
              <a:rPr lang="it-IT" u="sng" dirty="0">
                <a:latin typeface="AdvOT77db9845"/>
              </a:rPr>
              <a:t>: 1:400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 err="1">
                <a:latin typeface="AdvOT77db9845"/>
              </a:rPr>
              <a:t>Observed</a:t>
            </a:r>
            <a:r>
              <a:rPr lang="it-IT" dirty="0">
                <a:latin typeface="AdvOT77db9845"/>
              </a:rPr>
              <a:t> </a:t>
            </a:r>
            <a:r>
              <a:rPr lang="it-IT" dirty="0" err="1">
                <a:latin typeface="AdvOT77db9845"/>
              </a:rPr>
              <a:t>frequency</a:t>
            </a:r>
            <a:r>
              <a:rPr lang="it-IT" dirty="0">
                <a:latin typeface="AdvOT77db9845"/>
              </a:rPr>
              <a:t>  </a:t>
            </a:r>
            <a:r>
              <a:rPr lang="it-IT" u="sng" dirty="0">
                <a:latin typeface="AdvOT77db9845"/>
              </a:rPr>
              <a:t>0.65% (1:153)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AdvOT77db9845"/>
              </a:rPr>
              <a:t>	 </a:t>
            </a:r>
            <a:r>
              <a:rPr lang="it-IT" dirty="0">
                <a:latin typeface="AdvOT255b5711.I"/>
              </a:rPr>
              <a:t>BRCA1 </a:t>
            </a:r>
            <a:r>
              <a:rPr lang="it-IT" dirty="0">
                <a:latin typeface="AdvOT77db9845"/>
              </a:rPr>
              <a:t>0.20% (1:500) </a:t>
            </a:r>
          </a:p>
          <a:p>
            <a:r>
              <a:rPr lang="it-IT" dirty="0">
                <a:latin typeface="AdvOT77db9845"/>
              </a:rPr>
              <a:t>	 </a:t>
            </a:r>
            <a:r>
              <a:rPr lang="it-IT" dirty="0">
                <a:latin typeface="AdvOT255b5711.I"/>
              </a:rPr>
              <a:t>BRCA2 </a:t>
            </a:r>
            <a:r>
              <a:rPr lang="it-IT" dirty="0">
                <a:latin typeface="AdvOT77db9845"/>
              </a:rPr>
              <a:t>0.45% (1:222).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2330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8A436A9-47BD-3643-82BB-653FA89CF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504950"/>
            <a:ext cx="94107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6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25535E-336E-5844-8741-23AB26D1B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641410"/>
            <a:ext cx="5294716" cy="157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4E8CB2-1F0A-3C43-81DC-99C68AFC7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21" y="643467"/>
            <a:ext cx="38301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829D2A-5420-A549-ACE3-D8B36C3F2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270" y="0"/>
            <a:ext cx="4539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8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26192-64EF-5E43-850C-3355E1ADB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800" b="1" dirty="0"/>
              <a:t>La terapia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4D745A-31C5-2845-ABC1-2F68986DE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6217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94E94A5-E581-9A43-A559-1B8003A11959}"/>
              </a:ext>
            </a:extLst>
          </p:cNvPr>
          <p:cNvSpPr/>
          <p:nvPr/>
        </p:nvSpPr>
        <p:spPr>
          <a:xfrm>
            <a:off x="5486400" y="254150"/>
            <a:ext cx="6572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Helvetica" pitchFamily="2" charset="0"/>
              </a:rPr>
              <a:t>CONCLUSIONS: 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latin typeface="Times" pitchFamily="2" charset="0"/>
              </a:rPr>
              <a:t>Carriers</a:t>
            </a:r>
            <a:r>
              <a:rPr lang="it-IT" dirty="0">
                <a:latin typeface="Times" pitchFamily="2" charset="0"/>
              </a:rPr>
              <a:t> of BRCA1/BRCA2 </a:t>
            </a:r>
            <a:r>
              <a:rPr lang="it-IT" dirty="0" err="1">
                <a:latin typeface="Times" pitchFamily="2" charset="0"/>
              </a:rPr>
              <a:t>mutation</a:t>
            </a:r>
            <a:r>
              <a:rPr lang="it-IT" dirty="0">
                <a:latin typeface="Times" pitchFamily="2" charset="0"/>
              </a:rPr>
              <a:t> with </a:t>
            </a:r>
            <a:r>
              <a:rPr lang="it-IT" dirty="0" err="1">
                <a:latin typeface="Times" pitchFamily="2" charset="0"/>
              </a:rPr>
              <a:t>sporadic</a:t>
            </a:r>
            <a:r>
              <a:rPr lang="it-IT" dirty="0">
                <a:latin typeface="Times" pitchFamily="2" charset="0"/>
              </a:rPr>
              <a:t> PDAC </a:t>
            </a:r>
            <a:r>
              <a:rPr lang="it-IT" dirty="0" err="1">
                <a:latin typeface="Times" pitchFamily="2" charset="0"/>
              </a:rPr>
              <a:t>had</a:t>
            </a:r>
            <a:r>
              <a:rPr lang="it-IT" dirty="0">
                <a:latin typeface="Times" pitchFamily="2" charset="0"/>
              </a:rPr>
              <a:t> a </a:t>
            </a:r>
            <a:r>
              <a:rPr lang="it-IT" dirty="0" err="1">
                <a:latin typeface="Times" pitchFamily="2" charset="0"/>
              </a:rPr>
              <a:t>worse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survival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after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pancreatectomy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than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their</a:t>
            </a:r>
            <a:r>
              <a:rPr lang="it-IT" dirty="0">
                <a:latin typeface="Times" pitchFamily="2" charset="0"/>
              </a:rPr>
              <a:t> BRCA wild-</a:t>
            </a:r>
            <a:r>
              <a:rPr lang="it-IT" dirty="0" err="1">
                <a:latin typeface="Times" pitchFamily="2" charset="0"/>
              </a:rPr>
              <a:t>type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counterparts</a:t>
            </a:r>
            <a:r>
              <a:rPr lang="it-IT" dirty="0">
                <a:latin typeface="Times" pitchFamily="2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latin typeface="Times" pitchFamily="2" charset="0"/>
              </a:rPr>
              <a:t>However</a:t>
            </a:r>
            <a:r>
              <a:rPr lang="it-IT" dirty="0">
                <a:latin typeface="Times" pitchFamily="2" charset="0"/>
              </a:rPr>
              <a:t>, </a:t>
            </a:r>
            <a:r>
              <a:rPr lang="it-IT" dirty="0" err="1">
                <a:latin typeface="Times" pitchFamily="2" charset="0"/>
              </a:rPr>
              <a:t>platinum-based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chemotherapy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regimens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were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associated</a:t>
            </a:r>
            <a:r>
              <a:rPr lang="it-IT" dirty="0">
                <a:latin typeface="Times" pitchFamily="2" charset="0"/>
              </a:rPr>
              <a:t> with </a:t>
            </a:r>
            <a:r>
              <a:rPr lang="it-IT" dirty="0" err="1">
                <a:latin typeface="Times" pitchFamily="2" charset="0"/>
              </a:rPr>
              <a:t>markedly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improved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survival</a:t>
            </a:r>
            <a:r>
              <a:rPr lang="it-IT" dirty="0">
                <a:latin typeface="Times" pitchFamily="2" charset="0"/>
              </a:rPr>
              <a:t> in </a:t>
            </a:r>
            <a:r>
              <a:rPr lang="it-IT" dirty="0" err="1">
                <a:latin typeface="Times" pitchFamily="2" charset="0"/>
              </a:rPr>
              <a:t>patients</a:t>
            </a:r>
            <a:r>
              <a:rPr lang="it-IT" dirty="0">
                <a:latin typeface="Times" pitchFamily="2" charset="0"/>
              </a:rPr>
              <a:t> with BRCA1/BRCA2 </a:t>
            </a:r>
            <a:r>
              <a:rPr lang="it-IT" dirty="0" err="1">
                <a:latin typeface="Times" pitchFamily="2" charset="0"/>
              </a:rPr>
              <a:t>mutations,with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survival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differences</a:t>
            </a:r>
            <a:r>
              <a:rPr lang="it-IT" dirty="0">
                <a:latin typeface="Times" pitchFamily="2" charset="0"/>
              </a:rPr>
              <a:t> no </a:t>
            </a:r>
            <a:r>
              <a:rPr lang="it-IT" dirty="0" err="1">
                <a:latin typeface="Times" pitchFamily="2" charset="0"/>
              </a:rPr>
              <a:t>longer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appreciated</a:t>
            </a:r>
            <a:r>
              <a:rPr lang="it-IT" dirty="0">
                <a:latin typeface="Times" pitchFamily="2" charset="0"/>
              </a:rPr>
              <a:t> with wild-</a:t>
            </a:r>
            <a:r>
              <a:rPr lang="it-IT" dirty="0" err="1">
                <a:latin typeface="Times" pitchFamily="2" charset="0"/>
              </a:rPr>
              <a:t>type</a:t>
            </a:r>
            <a:r>
              <a:rPr lang="it-IT" dirty="0">
                <a:latin typeface="Times" pitchFamily="2" charset="0"/>
              </a:rPr>
              <a:t> </a:t>
            </a:r>
            <a:r>
              <a:rPr lang="it-IT" dirty="0" err="1">
                <a:latin typeface="Times" pitchFamily="2" charset="0"/>
              </a:rPr>
              <a:t>patients</a:t>
            </a:r>
            <a:r>
              <a:rPr lang="it-IT" dirty="0">
                <a:latin typeface="Times" pitchFamily="2" charset="0"/>
              </a:rPr>
              <a:t>. </a:t>
            </a:r>
            <a:endParaRPr lang="it-IT" dirty="0"/>
          </a:p>
        </p:txBody>
      </p:sp>
      <p:pic>
        <p:nvPicPr>
          <p:cNvPr id="4" name="Immagine 3" descr="Immagine che contiene uccello, coltello, tavolo&#10;&#10;Descrizione generata automaticamente">
            <a:extLst>
              <a:ext uri="{FF2B5EF4-FFF2-40B4-BE49-F238E27FC236}">
                <a16:creationId xmlns:a16="http://schemas.microsoft.com/office/drawing/2014/main" id="{5E5B90E7-DF3E-FB4C-8323-23EDD8127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478196"/>
            <a:ext cx="5232734" cy="149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D96B0E-49CF-F645-AFF2-C85C3FE05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39" y="2550962"/>
            <a:ext cx="5473862" cy="3925120"/>
          </a:xfrm>
          <a:prstGeom prst="rect">
            <a:avLst/>
          </a:prstGeom>
        </p:spPr>
      </p:pic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C5DB9BC-34EC-AA40-8E21-C43620549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6" y="2529049"/>
            <a:ext cx="5366084" cy="38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00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657E4124-0030-374B-B4B4-4ABC1577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797"/>
            <a:ext cx="12192000" cy="54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0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52269E-FC0D-504F-AF03-EE9305BF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5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81BEBE-46F2-F244-8E07-448D12A3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00" y="643467"/>
            <a:ext cx="10079800" cy="557106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4221C30-4FE2-DD4D-A42D-8B026F826568}"/>
              </a:ext>
            </a:extLst>
          </p:cNvPr>
          <p:cNvSpPr/>
          <p:nvPr/>
        </p:nvSpPr>
        <p:spPr>
          <a:xfrm>
            <a:off x="8626197" y="643467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Poly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(ADP-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ribose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it-IT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polymerases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9433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13E2C537-A417-B847-9F06-F32525A8D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119" y="0"/>
            <a:ext cx="7485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0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B1EFBC7-8FE6-E34C-9371-260FF947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984250"/>
            <a:ext cx="11341100" cy="48895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DE6A1F5-85DA-6F46-ADD9-911A261DDC48}"/>
              </a:ext>
            </a:extLst>
          </p:cNvPr>
          <p:cNvSpPr/>
          <p:nvPr/>
        </p:nvSpPr>
        <p:spPr>
          <a:xfrm>
            <a:off x="7435902" y="6003033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URWPalladioL"/>
              </a:rPr>
              <a:t>Int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J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Mol</a:t>
            </a:r>
            <a:r>
              <a:rPr lang="it-IT" i="1" dirty="0">
                <a:latin typeface="URWPalladioL"/>
              </a:rPr>
              <a:t>. Sci. </a:t>
            </a:r>
            <a:r>
              <a:rPr lang="it-IT" b="1" dirty="0">
                <a:latin typeface="URWPalladioL"/>
              </a:rPr>
              <a:t>2019</a:t>
            </a:r>
            <a:r>
              <a:rPr lang="it-IT" dirty="0">
                <a:latin typeface="URWPalladioL"/>
              </a:rPr>
              <a:t>, </a:t>
            </a:r>
            <a:r>
              <a:rPr lang="it-IT" i="1" dirty="0">
                <a:latin typeface="URWPalladioL"/>
              </a:rPr>
              <a:t>20</a:t>
            </a:r>
            <a:r>
              <a:rPr lang="it-IT" dirty="0">
                <a:latin typeface="URWPalladioL"/>
              </a:rPr>
              <a:t>, 561;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9349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73B9ADB-2F51-054A-907F-73A55453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9" y="342646"/>
            <a:ext cx="11343741" cy="617270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BC9F4E1-275F-4448-BD29-CA518686655A}"/>
              </a:ext>
            </a:extLst>
          </p:cNvPr>
          <p:cNvSpPr/>
          <p:nvPr/>
        </p:nvSpPr>
        <p:spPr>
          <a:xfrm>
            <a:off x="5512230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latin typeface="SxrpvpMyriadPro"/>
              </a:rPr>
              <a:t>Journal of </a:t>
            </a:r>
            <a:r>
              <a:rPr lang="it-IT" b="1" dirty="0" err="1">
                <a:latin typeface="SxrpvpMyriadPro"/>
              </a:rPr>
              <a:t>Cancer</a:t>
            </a:r>
            <a:r>
              <a:rPr lang="it-IT" b="1" dirty="0">
                <a:latin typeface="SxrpvpMyriadPro"/>
              </a:rPr>
              <a:t> </a:t>
            </a:r>
            <a:r>
              <a:rPr lang="it-IT" b="1" dirty="0" err="1">
                <a:latin typeface="SxrpvpMyriadPro"/>
              </a:rPr>
              <a:t>Research</a:t>
            </a:r>
            <a:r>
              <a:rPr lang="it-IT" b="1" dirty="0">
                <a:latin typeface="SxrpvpMyriadPro"/>
              </a:rPr>
              <a:t> and </a:t>
            </a:r>
            <a:r>
              <a:rPr lang="it-IT" b="1" dirty="0" err="1">
                <a:latin typeface="SxrpvpMyriadPro"/>
              </a:rPr>
              <a:t>Clinical</a:t>
            </a:r>
            <a:r>
              <a:rPr lang="it-IT" b="1" dirty="0">
                <a:latin typeface="SxrpvpMyriadPro"/>
              </a:rPr>
              <a:t> </a:t>
            </a:r>
            <a:r>
              <a:rPr lang="it-IT" b="1" dirty="0" err="1">
                <a:latin typeface="SxrpvpMyriadPro"/>
              </a:rPr>
              <a:t>Oncology</a:t>
            </a:r>
            <a:r>
              <a:rPr lang="it-IT" b="1" dirty="0">
                <a:latin typeface="SxrpvpMyriadPro"/>
              </a:rPr>
              <a:t> (2018)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5851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CFDF5-C2FE-E94F-B4BA-9CBF1D0A0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b="1" dirty="0"/>
              <a:t>Il test genetico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D1C417-ABDC-8B46-BD6A-AC4384DDE8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975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7A25E3-3210-CD45-814D-E9B9A3B9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39700"/>
            <a:ext cx="10160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1FE3A61-0DA7-A14E-85AE-693AE21B2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" r="-2" b="-2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1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magine corre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60648"/>
            <a:ext cx="291985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po 4"/>
          <p:cNvGrpSpPr/>
          <p:nvPr/>
        </p:nvGrpSpPr>
        <p:grpSpPr>
          <a:xfrm>
            <a:off x="6616072" y="260648"/>
            <a:ext cx="4896544" cy="6192688"/>
            <a:chOff x="0" y="1"/>
            <a:chExt cx="2731490" cy="4106779"/>
          </a:xfrm>
        </p:grpSpPr>
        <p:sp>
          <p:nvSpPr>
            <p:cNvPr id="6" name="Rettangolo 5"/>
            <p:cNvSpPr/>
            <p:nvPr/>
          </p:nvSpPr>
          <p:spPr>
            <a:xfrm>
              <a:off x="0" y="1"/>
              <a:ext cx="2731490" cy="410677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 cstate="print"/>
            <a:srcRect l="2013" r="1780" b="3411"/>
            <a:stretch/>
          </p:blipFill>
          <p:spPr>
            <a:xfrm>
              <a:off x="36095" y="48127"/>
              <a:ext cx="2623846" cy="291966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 cstate="print"/>
            <a:srcRect r="52129"/>
            <a:stretch/>
          </p:blipFill>
          <p:spPr>
            <a:xfrm>
              <a:off x="126557" y="2919664"/>
              <a:ext cx="2274479" cy="1018323"/>
            </a:xfrm>
            <a:prstGeom prst="rect">
              <a:avLst/>
            </a:prstGeom>
          </p:spPr>
        </p:pic>
      </p:grpSp>
      <p:sp>
        <p:nvSpPr>
          <p:cNvPr id="9" name="CasellaDiTesto 8"/>
          <p:cNvSpPr txBox="1"/>
          <p:nvPr/>
        </p:nvSpPr>
        <p:spPr>
          <a:xfrm>
            <a:off x="397558" y="4735832"/>
            <a:ext cx="5981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NGS ANALYSIS</a:t>
            </a:r>
          </a:p>
        </p:txBody>
      </p:sp>
    </p:spTree>
    <p:extLst>
      <p:ext uri="{BB962C8B-B14F-4D97-AF65-F5344CB8AC3E}">
        <p14:creationId xmlns:p14="http://schemas.microsoft.com/office/powerpoint/2010/main" val="3905867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C8F529-4629-B54A-B1D4-6D8F419D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25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621355-893E-4880-8476-B03075CAFBAF}"/>
              </a:ext>
            </a:extLst>
          </p:cNvPr>
          <p:cNvSpPr txBox="1"/>
          <p:nvPr/>
        </p:nvSpPr>
        <p:spPr>
          <a:xfrm>
            <a:off x="3500907" y="244698"/>
            <a:ext cx="5190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PANNELLO MULTIGENICO PER LA PREDISPOSIZIONE AI TUMORI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45F7F07-ACDF-4364-9571-8A80E06F20A9}"/>
              </a:ext>
            </a:extLst>
          </p:cNvPr>
          <p:cNvSpPr/>
          <p:nvPr/>
        </p:nvSpPr>
        <p:spPr>
          <a:xfrm>
            <a:off x="347730" y="1184856"/>
            <a:ext cx="3309870" cy="2047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7415B10-22A5-423B-BF24-D3CB01821348}"/>
              </a:ext>
            </a:extLst>
          </p:cNvPr>
          <p:cNvSpPr/>
          <p:nvPr/>
        </p:nvSpPr>
        <p:spPr>
          <a:xfrm>
            <a:off x="4339107" y="1184856"/>
            <a:ext cx="3309870" cy="2047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514188E5-CA75-4FAE-9CE3-62B0FEB06F5C}"/>
              </a:ext>
            </a:extLst>
          </p:cNvPr>
          <p:cNvSpPr/>
          <p:nvPr/>
        </p:nvSpPr>
        <p:spPr>
          <a:xfrm>
            <a:off x="8330484" y="1184856"/>
            <a:ext cx="3309870" cy="2047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98BAB26-F36A-4644-BF25-CCC556C1702B}"/>
              </a:ext>
            </a:extLst>
          </p:cNvPr>
          <p:cNvSpPr/>
          <p:nvPr/>
        </p:nvSpPr>
        <p:spPr>
          <a:xfrm>
            <a:off x="347730" y="3625404"/>
            <a:ext cx="3309870" cy="29878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49DA2A1-4BD2-4D26-9D2E-7E2F9CCBB34F}"/>
              </a:ext>
            </a:extLst>
          </p:cNvPr>
          <p:cNvSpPr/>
          <p:nvPr/>
        </p:nvSpPr>
        <p:spPr>
          <a:xfrm>
            <a:off x="4083405" y="3625403"/>
            <a:ext cx="3769758" cy="2047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9C29502-8136-4205-8785-6E681FFC052A}"/>
              </a:ext>
            </a:extLst>
          </p:cNvPr>
          <p:cNvSpPr/>
          <p:nvPr/>
        </p:nvSpPr>
        <p:spPr>
          <a:xfrm>
            <a:off x="8330484" y="3635422"/>
            <a:ext cx="3309870" cy="20477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22135AD-30F2-4977-8B58-57F2BA7F46D5}"/>
              </a:ext>
            </a:extLst>
          </p:cNvPr>
          <p:cNvSpPr/>
          <p:nvPr/>
        </p:nvSpPr>
        <p:spPr>
          <a:xfrm>
            <a:off x="4339107" y="5967212"/>
            <a:ext cx="3309870" cy="781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410F8C-5E06-4BCD-A350-4D9BCC41A268}"/>
              </a:ext>
            </a:extLst>
          </p:cNvPr>
          <p:cNvSpPr txBox="1"/>
          <p:nvPr/>
        </p:nvSpPr>
        <p:spPr>
          <a:xfrm>
            <a:off x="394683" y="1195649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 CANCER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ella 17">
            <a:extLst>
              <a:ext uri="{FF2B5EF4-FFF2-40B4-BE49-F238E27FC236}">
                <a16:creationId xmlns:a16="http://schemas.microsoft.com/office/drawing/2014/main" id="{E5EF4091-229C-47E4-BBF5-D4FF9331375E}"/>
              </a:ext>
            </a:extLst>
          </p:cNvPr>
          <p:cNvGraphicFramePr>
            <a:graphicFrameLocks noGrp="1"/>
          </p:cNvGraphicFramePr>
          <p:nvPr/>
        </p:nvGraphicFramePr>
        <p:xfrm>
          <a:off x="410780" y="1585508"/>
          <a:ext cx="3206841" cy="1900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947">
                  <a:extLst>
                    <a:ext uri="{9D8B030D-6E8A-4147-A177-3AD203B41FA5}">
                      <a16:colId xmlns:a16="http://schemas.microsoft.com/office/drawing/2014/main" val="2215746126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3896578489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2925475701"/>
                    </a:ext>
                  </a:extLst>
                </a:gridCol>
              </a:tblGrid>
              <a:tr h="322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52938"/>
                  </a:ext>
                </a:extLst>
              </a:tr>
              <a:tr h="54747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CHEK2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BARD1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020771"/>
                  </a:ext>
                </a:extLst>
              </a:tr>
              <a:tr h="322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STK11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CDH1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390988"/>
                  </a:ext>
                </a:extLst>
              </a:tr>
              <a:tr h="322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02164"/>
                  </a:ext>
                </a:extLst>
              </a:tr>
              <a:tr h="386453"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21281"/>
                  </a:ext>
                </a:extLst>
              </a:tr>
            </a:tbl>
          </a:graphicData>
        </a:graphic>
      </p:graphicFrame>
      <p:graphicFrame>
        <p:nvGraphicFramePr>
          <p:cNvPr id="19" name="Tabella 17">
            <a:extLst>
              <a:ext uri="{FF2B5EF4-FFF2-40B4-BE49-F238E27FC236}">
                <a16:creationId xmlns:a16="http://schemas.microsoft.com/office/drawing/2014/main" id="{4EDD6935-9772-46A5-8ED0-B1F0113CAC9F}"/>
              </a:ext>
            </a:extLst>
          </p:cNvPr>
          <p:cNvGraphicFramePr>
            <a:graphicFrameLocks noGrp="1"/>
          </p:cNvGraphicFramePr>
          <p:nvPr/>
        </p:nvGraphicFramePr>
        <p:xfrm>
          <a:off x="4442136" y="1593178"/>
          <a:ext cx="3206841" cy="1900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947">
                  <a:extLst>
                    <a:ext uri="{9D8B030D-6E8A-4147-A177-3AD203B41FA5}">
                      <a16:colId xmlns:a16="http://schemas.microsoft.com/office/drawing/2014/main" val="2215746126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3896578489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2925475701"/>
                    </a:ext>
                  </a:extLst>
                </a:gridCol>
              </a:tblGrid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5293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EPCAM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BRIP1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RAD51D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020771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39098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STK11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RAD51C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02164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21281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7A9576-82C0-45DE-A7D6-DF0718A7C00A}"/>
              </a:ext>
            </a:extLst>
          </p:cNvPr>
          <p:cNvSpPr txBox="1"/>
          <p:nvPr/>
        </p:nvSpPr>
        <p:spPr>
          <a:xfrm>
            <a:off x="4317099" y="1155630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OVARIAN CANCER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FCB432-9BDD-44C1-A619-171160E7AA42}"/>
              </a:ext>
            </a:extLst>
          </p:cNvPr>
          <p:cNvSpPr txBox="1"/>
          <p:nvPr/>
        </p:nvSpPr>
        <p:spPr>
          <a:xfrm>
            <a:off x="8303652" y="1195648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FC86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CANCER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5497B04-EABE-4AFA-BDF3-E0C8055BCC03}"/>
              </a:ext>
            </a:extLst>
          </p:cNvPr>
          <p:cNvSpPr txBox="1"/>
          <p:nvPr/>
        </p:nvSpPr>
        <p:spPr>
          <a:xfrm>
            <a:off x="370801" y="3594295"/>
            <a:ext cx="3209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COLORECTAL CANCER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A89ADDC-ED16-4A81-9CB8-257FB3FF2DFA}"/>
              </a:ext>
            </a:extLst>
          </p:cNvPr>
          <p:cNvSpPr txBox="1"/>
          <p:nvPr/>
        </p:nvSpPr>
        <p:spPr>
          <a:xfrm>
            <a:off x="3861517" y="3698967"/>
            <a:ext cx="419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PANCREATIC ADENOCARCINOMA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4815030-DF2A-4536-88F7-C38C09909364}"/>
              </a:ext>
            </a:extLst>
          </p:cNvPr>
          <p:cNvSpPr txBox="1"/>
          <p:nvPr/>
        </p:nvSpPr>
        <p:spPr>
          <a:xfrm>
            <a:off x="8330483" y="3648805"/>
            <a:ext cx="330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 CANCER</a:t>
            </a: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ella 17">
            <a:extLst>
              <a:ext uri="{FF2B5EF4-FFF2-40B4-BE49-F238E27FC236}">
                <a16:creationId xmlns:a16="http://schemas.microsoft.com/office/drawing/2014/main" id="{5665036B-A019-4AAC-BCC8-A494D5115F0E}"/>
              </a:ext>
            </a:extLst>
          </p:cNvPr>
          <p:cNvGraphicFramePr>
            <a:graphicFrameLocks noGrp="1"/>
          </p:cNvGraphicFramePr>
          <p:nvPr/>
        </p:nvGraphicFramePr>
        <p:xfrm>
          <a:off x="8406681" y="1580380"/>
          <a:ext cx="3206841" cy="2079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291">
                  <a:extLst>
                    <a:ext uri="{9D8B030D-6E8A-4147-A177-3AD203B41FA5}">
                      <a16:colId xmlns:a16="http://schemas.microsoft.com/office/drawing/2014/main" val="2215746126"/>
                    </a:ext>
                  </a:extLst>
                </a:gridCol>
                <a:gridCol w="1078603">
                  <a:extLst>
                    <a:ext uri="{9D8B030D-6E8A-4147-A177-3AD203B41FA5}">
                      <a16:colId xmlns:a16="http://schemas.microsoft.com/office/drawing/2014/main" val="3896578489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2925475701"/>
                    </a:ext>
                  </a:extLst>
                </a:gridCol>
              </a:tblGrid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CDH1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EPCAM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BMPR1A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5293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020771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SMAD4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STK11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39098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APC</a:t>
                      </a:r>
                    </a:p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02164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21281"/>
                  </a:ext>
                </a:extLst>
              </a:tr>
            </a:tbl>
          </a:graphicData>
        </a:graphic>
      </p:graphicFrame>
      <p:graphicFrame>
        <p:nvGraphicFramePr>
          <p:cNvPr id="26" name="Tabella 17">
            <a:extLst>
              <a:ext uri="{FF2B5EF4-FFF2-40B4-BE49-F238E27FC236}">
                <a16:creationId xmlns:a16="http://schemas.microsoft.com/office/drawing/2014/main" id="{60DA359C-0F7D-4533-BB7B-3893DDD096F5}"/>
              </a:ext>
            </a:extLst>
          </p:cNvPr>
          <p:cNvGraphicFramePr>
            <a:graphicFrameLocks noGrp="1"/>
          </p:cNvGraphicFramePr>
          <p:nvPr/>
        </p:nvGraphicFramePr>
        <p:xfrm>
          <a:off x="410780" y="3994836"/>
          <a:ext cx="3206841" cy="329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947">
                  <a:extLst>
                    <a:ext uri="{9D8B030D-6E8A-4147-A177-3AD203B41FA5}">
                      <a16:colId xmlns:a16="http://schemas.microsoft.com/office/drawing/2014/main" val="2215746126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3896578489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2925475701"/>
                    </a:ext>
                  </a:extLst>
                </a:gridCol>
              </a:tblGrid>
              <a:tr h="32748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BMPR1A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52938"/>
                  </a:ext>
                </a:extLst>
              </a:tr>
              <a:tr h="3274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EPCAM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CHEK2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SMAD4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020771"/>
                  </a:ext>
                </a:extLst>
              </a:tr>
              <a:tr h="196491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390988"/>
                  </a:ext>
                </a:extLst>
              </a:tr>
              <a:tr h="1023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STK11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POLD1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PTEN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GREM1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MUTYH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AXIN1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02164"/>
                  </a:ext>
                </a:extLst>
              </a:tr>
              <a:tr h="218324"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21281"/>
                  </a:ext>
                </a:extLst>
              </a:tr>
            </a:tbl>
          </a:graphicData>
        </a:graphic>
      </p:graphicFrame>
      <p:graphicFrame>
        <p:nvGraphicFramePr>
          <p:cNvPr id="27" name="Tabella 17">
            <a:extLst>
              <a:ext uri="{FF2B5EF4-FFF2-40B4-BE49-F238E27FC236}">
                <a16:creationId xmlns:a16="http://schemas.microsoft.com/office/drawing/2014/main" id="{3C4A0946-175C-49CF-9565-5F67C601EC03}"/>
              </a:ext>
            </a:extLst>
          </p:cNvPr>
          <p:cNvGraphicFramePr>
            <a:graphicFrameLocks noGrp="1"/>
          </p:cNvGraphicFramePr>
          <p:nvPr/>
        </p:nvGraphicFramePr>
        <p:xfrm>
          <a:off x="4364328" y="4067150"/>
          <a:ext cx="3206841" cy="19000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947">
                  <a:extLst>
                    <a:ext uri="{9D8B030D-6E8A-4147-A177-3AD203B41FA5}">
                      <a16:colId xmlns:a16="http://schemas.microsoft.com/office/drawing/2014/main" val="2215746126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3896578489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2925475701"/>
                    </a:ext>
                  </a:extLst>
                </a:gridCol>
              </a:tblGrid>
              <a:tr h="3387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CDKN2A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BRCA2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5293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020771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STK11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39098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02164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21281"/>
                  </a:ext>
                </a:extLst>
              </a:tr>
            </a:tbl>
          </a:graphicData>
        </a:graphic>
      </p:graphicFrame>
      <p:graphicFrame>
        <p:nvGraphicFramePr>
          <p:cNvPr id="28" name="Tabella 17">
            <a:extLst>
              <a:ext uri="{FF2B5EF4-FFF2-40B4-BE49-F238E27FC236}">
                <a16:creationId xmlns:a16="http://schemas.microsoft.com/office/drawing/2014/main" id="{B3474344-368C-44BD-B218-9BB5D9DF09D9}"/>
              </a:ext>
            </a:extLst>
          </p:cNvPr>
          <p:cNvGraphicFramePr>
            <a:graphicFrameLocks noGrp="1"/>
          </p:cNvGraphicFramePr>
          <p:nvPr/>
        </p:nvGraphicFramePr>
        <p:xfrm>
          <a:off x="8381998" y="4079599"/>
          <a:ext cx="3206841" cy="2079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947">
                  <a:extLst>
                    <a:ext uri="{9D8B030D-6E8A-4147-A177-3AD203B41FA5}">
                      <a16:colId xmlns:a16="http://schemas.microsoft.com/office/drawing/2014/main" val="2215746126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3896578489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2925475701"/>
                    </a:ext>
                  </a:extLst>
                </a:gridCol>
              </a:tblGrid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CHEK2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45293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MSH6</a:t>
                      </a:r>
                    </a:p>
                    <a:p>
                      <a:pPr algn="ctr"/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020771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r>
                        <a:rPr lang="it-IT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PALB2</a:t>
                      </a:r>
                      <a:endParaRPr lang="it-I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390988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02164"/>
                  </a:ext>
                </a:extLst>
              </a:tr>
              <a:tr h="338714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21281"/>
                  </a:ext>
                </a:extLst>
              </a:tr>
            </a:tbl>
          </a:graphicData>
        </a:graphic>
      </p:graphicFrame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FBB6606-3278-4221-8F20-1C9935781346}"/>
              </a:ext>
            </a:extLst>
          </p:cNvPr>
          <p:cNvSpPr txBox="1"/>
          <p:nvPr/>
        </p:nvSpPr>
        <p:spPr>
          <a:xfrm>
            <a:off x="4376132" y="5968170"/>
            <a:ext cx="3309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MELANOMA</a:t>
            </a:r>
          </a:p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CDK4          BRCA2       CDKN2A</a:t>
            </a: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4BE25B29-6F98-4D32-A39F-9337E1F1D468}"/>
              </a:ext>
            </a:extLst>
          </p:cNvPr>
          <p:cNvSpPr/>
          <p:nvPr/>
        </p:nvSpPr>
        <p:spPr>
          <a:xfrm>
            <a:off x="1584101" y="1577105"/>
            <a:ext cx="875764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8363482E-574D-4D89-825C-602345A11FA9}"/>
              </a:ext>
            </a:extLst>
          </p:cNvPr>
          <p:cNvSpPr/>
          <p:nvPr/>
        </p:nvSpPr>
        <p:spPr>
          <a:xfrm>
            <a:off x="5593185" y="1565872"/>
            <a:ext cx="875764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9E92ADBD-49EB-4F94-B45F-F1299D9FF2D0}"/>
              </a:ext>
            </a:extLst>
          </p:cNvPr>
          <p:cNvSpPr/>
          <p:nvPr/>
        </p:nvSpPr>
        <p:spPr>
          <a:xfrm>
            <a:off x="5556160" y="6259599"/>
            <a:ext cx="875764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AD5C2742-7952-4026-BDF5-4A1CA2969BB1}"/>
              </a:ext>
            </a:extLst>
          </p:cNvPr>
          <p:cNvSpPr/>
          <p:nvPr/>
        </p:nvSpPr>
        <p:spPr>
          <a:xfrm>
            <a:off x="5527181" y="4079599"/>
            <a:ext cx="875764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A257AC38-CB94-4114-B03B-8B8CC758E3F5}"/>
              </a:ext>
            </a:extLst>
          </p:cNvPr>
          <p:cNvSpPr/>
          <p:nvPr/>
        </p:nvSpPr>
        <p:spPr>
          <a:xfrm>
            <a:off x="9522445" y="4077406"/>
            <a:ext cx="875764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6BD6F4FF-4D66-42F4-8DA5-9777AD1EB588}"/>
              </a:ext>
            </a:extLst>
          </p:cNvPr>
          <p:cNvSpPr/>
          <p:nvPr/>
        </p:nvSpPr>
        <p:spPr>
          <a:xfrm>
            <a:off x="566670" y="1580380"/>
            <a:ext cx="772733" cy="326441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6C0AD772-A337-4B13-9B5A-76F681B410A6}"/>
              </a:ext>
            </a:extLst>
          </p:cNvPr>
          <p:cNvSpPr/>
          <p:nvPr/>
        </p:nvSpPr>
        <p:spPr>
          <a:xfrm>
            <a:off x="4578973" y="1568475"/>
            <a:ext cx="772733" cy="326441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4843A9B6-73BB-4D50-93A2-A515EF38926A}"/>
              </a:ext>
            </a:extLst>
          </p:cNvPr>
          <p:cNvSpPr/>
          <p:nvPr/>
        </p:nvSpPr>
        <p:spPr>
          <a:xfrm>
            <a:off x="8513469" y="4077407"/>
            <a:ext cx="772733" cy="326441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45AB1AE-0988-4635-8F06-BC693A396CBA}"/>
              </a:ext>
            </a:extLst>
          </p:cNvPr>
          <p:cNvSpPr/>
          <p:nvPr/>
        </p:nvSpPr>
        <p:spPr>
          <a:xfrm>
            <a:off x="2691145" y="1579163"/>
            <a:ext cx="772733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108F4B9A-D06E-440B-BCB2-4644A2E4475E}"/>
              </a:ext>
            </a:extLst>
          </p:cNvPr>
          <p:cNvSpPr/>
          <p:nvPr/>
        </p:nvSpPr>
        <p:spPr>
          <a:xfrm>
            <a:off x="6712574" y="1568474"/>
            <a:ext cx="772733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F9192C4E-55FF-45EC-84F7-24D2176A4D31}"/>
              </a:ext>
            </a:extLst>
          </p:cNvPr>
          <p:cNvSpPr/>
          <p:nvPr/>
        </p:nvSpPr>
        <p:spPr>
          <a:xfrm>
            <a:off x="2671957" y="3994836"/>
            <a:ext cx="772733" cy="32316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499FF4BE-3FE5-47C1-B691-F77D68FCB9E4}"/>
              </a:ext>
            </a:extLst>
          </p:cNvPr>
          <p:cNvSpPr/>
          <p:nvPr/>
        </p:nvSpPr>
        <p:spPr>
          <a:xfrm>
            <a:off x="6670987" y="4077407"/>
            <a:ext cx="772733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3843F489-558E-4ACA-9D7F-DDDE5368583F}"/>
              </a:ext>
            </a:extLst>
          </p:cNvPr>
          <p:cNvSpPr/>
          <p:nvPr/>
        </p:nvSpPr>
        <p:spPr>
          <a:xfrm>
            <a:off x="4578972" y="1938256"/>
            <a:ext cx="772733" cy="326441"/>
          </a:xfrm>
          <a:prstGeom prst="ellipse">
            <a:avLst/>
          </a:prstGeom>
          <a:noFill/>
          <a:ln w="28575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48DE1F7D-876A-4CDD-856B-648182EBA08A}"/>
              </a:ext>
            </a:extLst>
          </p:cNvPr>
          <p:cNvSpPr/>
          <p:nvPr/>
        </p:nvSpPr>
        <p:spPr>
          <a:xfrm>
            <a:off x="9636077" y="1568474"/>
            <a:ext cx="772733" cy="326441"/>
          </a:xfrm>
          <a:prstGeom prst="ellipse">
            <a:avLst/>
          </a:prstGeom>
          <a:noFill/>
          <a:ln w="28575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B08A87F5-9BBB-49A6-B5EC-14D33FB97B9E}"/>
              </a:ext>
            </a:extLst>
          </p:cNvPr>
          <p:cNvSpPr/>
          <p:nvPr/>
        </p:nvSpPr>
        <p:spPr>
          <a:xfrm>
            <a:off x="585715" y="4500889"/>
            <a:ext cx="772733" cy="326441"/>
          </a:xfrm>
          <a:prstGeom prst="ellipse">
            <a:avLst/>
          </a:prstGeom>
          <a:noFill/>
          <a:ln w="28575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>
            <a:extLst>
              <a:ext uri="{FF2B5EF4-FFF2-40B4-BE49-F238E27FC236}">
                <a16:creationId xmlns:a16="http://schemas.microsoft.com/office/drawing/2014/main" id="{246B810E-77BA-4B45-9527-C4B938AC8A35}"/>
              </a:ext>
            </a:extLst>
          </p:cNvPr>
          <p:cNvSpPr/>
          <p:nvPr/>
        </p:nvSpPr>
        <p:spPr>
          <a:xfrm>
            <a:off x="551646" y="4961793"/>
            <a:ext cx="2893044" cy="447334"/>
          </a:xfrm>
          <a:prstGeom prst="ellipse">
            <a:avLst/>
          </a:prstGeom>
          <a:noFill/>
          <a:ln w="28575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4B4FA504-3751-4F04-89C7-28586C2EA581}"/>
              </a:ext>
            </a:extLst>
          </p:cNvPr>
          <p:cNvSpPr/>
          <p:nvPr/>
        </p:nvSpPr>
        <p:spPr>
          <a:xfrm>
            <a:off x="4468429" y="4549962"/>
            <a:ext cx="2893044" cy="447334"/>
          </a:xfrm>
          <a:prstGeom prst="ellipse">
            <a:avLst/>
          </a:prstGeom>
          <a:noFill/>
          <a:ln w="28575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>
            <a:extLst>
              <a:ext uri="{FF2B5EF4-FFF2-40B4-BE49-F238E27FC236}">
                <a16:creationId xmlns:a16="http://schemas.microsoft.com/office/drawing/2014/main" id="{860C9890-D976-42EC-9428-0CA92DE142F5}"/>
              </a:ext>
            </a:extLst>
          </p:cNvPr>
          <p:cNvSpPr/>
          <p:nvPr/>
        </p:nvSpPr>
        <p:spPr>
          <a:xfrm>
            <a:off x="8538896" y="4517225"/>
            <a:ext cx="2893044" cy="447334"/>
          </a:xfrm>
          <a:prstGeom prst="ellipse">
            <a:avLst/>
          </a:prstGeom>
          <a:noFill/>
          <a:ln w="28575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027F7A6B-280E-4B93-AFAF-13707A1415FD}"/>
              </a:ext>
            </a:extLst>
          </p:cNvPr>
          <p:cNvSpPr/>
          <p:nvPr/>
        </p:nvSpPr>
        <p:spPr>
          <a:xfrm>
            <a:off x="8541576" y="1903546"/>
            <a:ext cx="2893044" cy="413946"/>
          </a:xfrm>
          <a:prstGeom prst="ellipse">
            <a:avLst/>
          </a:prstGeom>
          <a:noFill/>
          <a:ln w="28575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CCFF"/>
              </a:solidFill>
            </a:endParaRP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1A703E08-61A5-4B66-9D9F-BB8C1604AE2E}"/>
              </a:ext>
            </a:extLst>
          </p:cNvPr>
          <p:cNvSpPr/>
          <p:nvPr/>
        </p:nvSpPr>
        <p:spPr>
          <a:xfrm>
            <a:off x="1627833" y="1931346"/>
            <a:ext cx="772733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9A655D88-AAF5-4D4E-B9A8-E64A9CD90472}"/>
              </a:ext>
            </a:extLst>
          </p:cNvPr>
          <p:cNvSpPr/>
          <p:nvPr/>
        </p:nvSpPr>
        <p:spPr>
          <a:xfrm>
            <a:off x="10644916" y="4077406"/>
            <a:ext cx="772733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9675A703-7DBA-4054-AF78-A58D0E677638}"/>
              </a:ext>
            </a:extLst>
          </p:cNvPr>
          <p:cNvSpPr/>
          <p:nvPr/>
        </p:nvSpPr>
        <p:spPr>
          <a:xfrm>
            <a:off x="1639371" y="4512220"/>
            <a:ext cx="772733" cy="32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D071A497-3DC2-41F3-818B-54084BAC3D08}"/>
              </a:ext>
            </a:extLst>
          </p:cNvPr>
          <p:cNvSpPr/>
          <p:nvPr/>
        </p:nvSpPr>
        <p:spPr>
          <a:xfrm>
            <a:off x="1639371" y="2421229"/>
            <a:ext cx="820494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148C8318-F82E-4AAE-9B6F-432F3A321A2C}"/>
              </a:ext>
            </a:extLst>
          </p:cNvPr>
          <p:cNvSpPr/>
          <p:nvPr/>
        </p:nvSpPr>
        <p:spPr>
          <a:xfrm>
            <a:off x="9580133" y="2426085"/>
            <a:ext cx="820494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A9AE3C62-59E3-4BAC-8B83-4BC365B2A9D7}"/>
              </a:ext>
            </a:extLst>
          </p:cNvPr>
          <p:cNvSpPr/>
          <p:nvPr/>
        </p:nvSpPr>
        <p:spPr>
          <a:xfrm>
            <a:off x="4578972" y="2754135"/>
            <a:ext cx="820494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>
            <a:extLst>
              <a:ext uri="{FF2B5EF4-FFF2-40B4-BE49-F238E27FC236}">
                <a16:creationId xmlns:a16="http://schemas.microsoft.com/office/drawing/2014/main" id="{08948E9F-A537-4563-9FD8-BE9B4406F65F}"/>
              </a:ext>
            </a:extLst>
          </p:cNvPr>
          <p:cNvSpPr/>
          <p:nvPr/>
        </p:nvSpPr>
        <p:spPr>
          <a:xfrm>
            <a:off x="518909" y="5404665"/>
            <a:ext cx="820494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119C4F35-844E-4793-9F1D-C6422D81487C}"/>
              </a:ext>
            </a:extLst>
          </p:cNvPr>
          <p:cNvSpPr/>
          <p:nvPr/>
        </p:nvSpPr>
        <p:spPr>
          <a:xfrm>
            <a:off x="4470039" y="4942364"/>
            <a:ext cx="820494" cy="32644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0B102B0B-2FDC-4D8F-A0FF-A292F479F1F6}"/>
              </a:ext>
            </a:extLst>
          </p:cNvPr>
          <p:cNvSpPr/>
          <p:nvPr/>
        </p:nvSpPr>
        <p:spPr>
          <a:xfrm>
            <a:off x="4578972" y="2354990"/>
            <a:ext cx="2893044" cy="447334"/>
          </a:xfrm>
          <a:prstGeom prst="ellipse">
            <a:avLst/>
          </a:prstGeom>
          <a:noFill/>
          <a:ln w="28575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CCFF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D4AD84-A41E-42F9-A8ED-7B7713BECB2D}"/>
              </a:ext>
            </a:extLst>
          </p:cNvPr>
          <p:cNvSpPr txBox="1"/>
          <p:nvPr/>
        </p:nvSpPr>
        <p:spPr>
          <a:xfrm>
            <a:off x="8128116" y="6299779"/>
            <a:ext cx="406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TOTALE GENI PANNELLO TUMORI=31</a:t>
            </a:r>
          </a:p>
        </p:txBody>
      </p:sp>
    </p:spTree>
    <p:extLst>
      <p:ext uri="{BB962C8B-B14F-4D97-AF65-F5344CB8AC3E}">
        <p14:creationId xmlns:p14="http://schemas.microsoft.com/office/powerpoint/2010/main" val="4597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4" grpId="0" animBg="1"/>
      <p:bldP spid="6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54CF4FB-D838-5648-AF35-10CF119B5DA8}"/>
              </a:ext>
            </a:extLst>
          </p:cNvPr>
          <p:cNvSpPr/>
          <p:nvPr/>
        </p:nvSpPr>
        <p:spPr>
          <a:xfrm>
            <a:off x="8536281" y="6018531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URWPalladioL"/>
              </a:rPr>
              <a:t>Int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J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Mol</a:t>
            </a:r>
            <a:r>
              <a:rPr lang="it-IT" i="1" dirty="0">
                <a:latin typeface="URWPalladioL"/>
              </a:rPr>
              <a:t>. Sci. </a:t>
            </a:r>
            <a:r>
              <a:rPr lang="it-IT" b="1" dirty="0">
                <a:latin typeface="URWPalladioL"/>
              </a:rPr>
              <a:t>2019</a:t>
            </a:r>
            <a:r>
              <a:rPr lang="it-IT" dirty="0">
                <a:latin typeface="URWPalladioL"/>
              </a:rPr>
              <a:t>, </a:t>
            </a:r>
            <a:r>
              <a:rPr lang="it-IT" i="1" dirty="0">
                <a:latin typeface="URWPalladioL"/>
              </a:rPr>
              <a:t>20</a:t>
            </a:r>
            <a:r>
              <a:rPr lang="it-IT" dirty="0">
                <a:latin typeface="URWPalladioL"/>
              </a:rPr>
              <a:t>, 561; </a:t>
            </a:r>
            <a:endParaRPr lang="it-IT" dirty="0"/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A19956A-18F5-C64E-8E90-C1921ED91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54000"/>
            <a:ext cx="11074400" cy="6350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75CA57A-F648-EB41-A573-284FA299176F}"/>
              </a:ext>
            </a:extLst>
          </p:cNvPr>
          <p:cNvSpPr/>
          <p:nvPr/>
        </p:nvSpPr>
        <p:spPr>
          <a:xfrm>
            <a:off x="8671620" y="6387863"/>
            <a:ext cx="29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>
                <a:latin typeface="URWPalladioL"/>
              </a:rPr>
              <a:t>Int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J</a:t>
            </a:r>
            <a:r>
              <a:rPr lang="it-IT" i="1" dirty="0">
                <a:latin typeface="URWPalladioL"/>
              </a:rPr>
              <a:t>. </a:t>
            </a:r>
            <a:r>
              <a:rPr lang="it-IT" i="1" dirty="0" err="1">
                <a:latin typeface="URWPalladioL"/>
              </a:rPr>
              <a:t>Mol</a:t>
            </a:r>
            <a:r>
              <a:rPr lang="it-IT" i="1" dirty="0">
                <a:latin typeface="URWPalladioL"/>
              </a:rPr>
              <a:t>. Sci. </a:t>
            </a:r>
            <a:r>
              <a:rPr lang="it-IT" b="1" dirty="0">
                <a:latin typeface="URWPalladioL"/>
              </a:rPr>
              <a:t>2019</a:t>
            </a:r>
            <a:r>
              <a:rPr lang="it-IT" dirty="0">
                <a:latin typeface="URWPalladioL"/>
              </a:rPr>
              <a:t>, </a:t>
            </a:r>
            <a:r>
              <a:rPr lang="it-IT" i="1" dirty="0">
                <a:latin typeface="URWPalladioL"/>
              </a:rPr>
              <a:t>20</a:t>
            </a:r>
            <a:r>
              <a:rPr lang="it-IT" dirty="0">
                <a:latin typeface="URWPalladioL"/>
              </a:rPr>
              <a:t>, 561;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8022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quotidiano, testo&#10;&#10;Descrizione generata automaticamente">
            <a:extLst>
              <a:ext uri="{FF2B5EF4-FFF2-40B4-BE49-F238E27FC236}">
                <a16:creationId xmlns:a16="http://schemas.microsoft.com/office/drawing/2014/main" id="{E089B2FF-6163-8940-94F5-B1A6359A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51" y="0"/>
            <a:ext cx="5189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57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screenshot, interni&#10;&#10;Descrizione generata automaticamente">
            <a:extLst>
              <a:ext uri="{FF2B5EF4-FFF2-40B4-BE49-F238E27FC236}">
                <a16:creationId xmlns:a16="http://schemas.microsoft.com/office/drawing/2014/main" id="{70F3CF0C-7A58-EB43-8A7D-FB4CF9CA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28" y="643466"/>
            <a:ext cx="837754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5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B0784E-47E1-C142-8FB1-F931A5027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8951495" cy="67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43C7EC-9FA1-DB45-B97E-7DD4FE38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1" y="100014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2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C801C1F-715E-414B-B4A7-6234DB56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48" y="0"/>
            <a:ext cx="9905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325806-1AF5-1148-BFE4-8E841AF6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648" y="643466"/>
            <a:ext cx="7854192" cy="57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3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DE0C07-0DDA-1C43-8C87-E49E2D7BE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11" y="0"/>
            <a:ext cx="8515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83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</Words>
  <Application>Microsoft Office PowerPoint</Application>
  <PresentationFormat>Widescreen</PresentationFormat>
  <Paragraphs>163</Paragraphs>
  <Slides>45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9" baseType="lpstr">
      <vt:lpstr>AdvOT255b5711.I</vt:lpstr>
      <vt:lpstr>AdvOT77db9845</vt:lpstr>
      <vt:lpstr>Arial</vt:lpstr>
      <vt:lpstr>Calibri</vt:lpstr>
      <vt:lpstr>Calibri Light</vt:lpstr>
      <vt:lpstr>Comic Sans MS</vt:lpstr>
      <vt:lpstr>Edwardian Script ITC</vt:lpstr>
      <vt:lpstr>Helvetica</vt:lpstr>
      <vt:lpstr>SxrpvpMyriadPro</vt:lpstr>
      <vt:lpstr>Times</vt:lpstr>
      <vt:lpstr>Times New Roman</vt:lpstr>
      <vt:lpstr>URWPalladioL</vt:lpstr>
      <vt:lpstr>Verdana</vt:lpstr>
      <vt:lpstr>Tema di Office</vt:lpstr>
      <vt:lpstr>    Hereditary pancreatic cancer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Peutz-Jeghers Syndrome (PJS) </vt:lpstr>
      <vt:lpstr>Hereditary Pancreatitis (HP)  </vt:lpstr>
      <vt:lpstr>   Familial Atypical Multiple Mole Melanoma (FAMMM)  </vt:lpstr>
      <vt:lpstr>Familial Adenomatous Polyposis (FAP)  </vt:lpstr>
      <vt:lpstr>Lynch Syndrome (LS) </vt:lpstr>
      <vt:lpstr> Hereditary Breast and Ovarian Cancer Syndrome (HBOC)</vt:lpstr>
      <vt:lpstr>Familial Pancreatic Cancer (FPC)  </vt:lpstr>
      <vt:lpstr>Presentazione standard di PowerPoint</vt:lpstr>
      <vt:lpstr>La sorveglianza</vt:lpstr>
      <vt:lpstr>Presentazione standard di PowerPoint</vt:lpstr>
      <vt:lpstr>Expert consensus practice recommendations  International Symposium of Inherited Diseases of the Pancreas, 2007</vt:lpstr>
      <vt:lpstr>International Cancer of the Pancreas Screening (CAPS) Consortium, 2013 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terapia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test genetico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Hereditary pancreatic cancer </dc:title>
  <dc:creator>Liborio Stuppia</dc:creator>
  <cp:lastModifiedBy>Clara</cp:lastModifiedBy>
  <cp:revision>1</cp:revision>
  <cp:lastPrinted>2019-10-11T06:55:43Z</cp:lastPrinted>
  <dcterms:created xsi:type="dcterms:W3CDTF">2019-10-11T04:48:58Z</dcterms:created>
  <dcterms:modified xsi:type="dcterms:W3CDTF">2019-10-19T16:21:46Z</dcterms:modified>
</cp:coreProperties>
</file>