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910" r:id="rId2"/>
    <p:sldMasterId id="2147483940" r:id="rId3"/>
    <p:sldMasterId id="2147483942" r:id="rId4"/>
    <p:sldMasterId id="2147483960" r:id="rId5"/>
    <p:sldMasterId id="2147483966" r:id="rId6"/>
    <p:sldMasterId id="2147483984" r:id="rId7"/>
    <p:sldMasterId id="2147483986" r:id="rId8"/>
    <p:sldMasterId id="2147483989" r:id="rId9"/>
  </p:sldMasterIdLst>
  <p:notesMasterIdLst>
    <p:notesMasterId r:id="rId64"/>
  </p:notesMasterIdLst>
  <p:handoutMasterIdLst>
    <p:handoutMasterId r:id="rId65"/>
  </p:handoutMasterIdLst>
  <p:sldIdLst>
    <p:sldId id="458" r:id="rId10"/>
    <p:sldId id="1321" r:id="rId11"/>
    <p:sldId id="1375" r:id="rId12"/>
    <p:sldId id="1317" r:id="rId13"/>
    <p:sldId id="1382" r:id="rId14"/>
    <p:sldId id="1371" r:id="rId15"/>
    <p:sldId id="1383" r:id="rId16"/>
    <p:sldId id="1373" r:id="rId17"/>
    <p:sldId id="1395" r:id="rId18"/>
    <p:sldId id="1452" r:id="rId19"/>
    <p:sldId id="1384" r:id="rId20"/>
    <p:sldId id="1377" r:id="rId21"/>
    <p:sldId id="1389" r:id="rId22"/>
    <p:sldId id="1391" r:id="rId23"/>
    <p:sldId id="1417" r:id="rId24"/>
    <p:sldId id="1390" r:id="rId25"/>
    <p:sldId id="1444" r:id="rId26"/>
    <p:sldId id="1393" r:id="rId27"/>
    <p:sldId id="1394" r:id="rId28"/>
    <p:sldId id="1418" r:id="rId29"/>
    <p:sldId id="1365" r:id="rId30"/>
    <p:sldId id="1366" r:id="rId31"/>
    <p:sldId id="1405" r:id="rId32"/>
    <p:sldId id="1406" r:id="rId33"/>
    <p:sldId id="1430" r:id="rId34"/>
    <p:sldId id="1433" r:id="rId35"/>
    <p:sldId id="1407" r:id="rId36"/>
    <p:sldId id="1398" r:id="rId37"/>
    <p:sldId id="1419" r:id="rId38"/>
    <p:sldId id="1408" r:id="rId39"/>
    <p:sldId id="1409" r:id="rId40"/>
    <p:sldId id="1399" r:id="rId41"/>
    <p:sldId id="1410" r:id="rId42"/>
    <p:sldId id="1411" r:id="rId43"/>
    <p:sldId id="1420" r:id="rId44"/>
    <p:sldId id="1421" r:id="rId45"/>
    <p:sldId id="1445" r:id="rId46"/>
    <p:sldId id="1446" r:id="rId47"/>
    <p:sldId id="1449" r:id="rId48"/>
    <p:sldId id="1414" r:id="rId49"/>
    <p:sldId id="1372" r:id="rId50"/>
    <p:sldId id="1412" r:id="rId51"/>
    <p:sldId id="1413" r:id="rId52"/>
    <p:sldId id="1448" r:id="rId53"/>
    <p:sldId id="1442" r:id="rId54"/>
    <p:sldId id="1358" r:id="rId55"/>
    <p:sldId id="1356" r:id="rId56"/>
    <p:sldId id="1363" r:id="rId57"/>
    <p:sldId id="1355" r:id="rId58"/>
    <p:sldId id="1354" r:id="rId59"/>
    <p:sldId id="1349" r:id="rId60"/>
    <p:sldId id="1453" r:id="rId61"/>
    <p:sldId id="1447" r:id="rId62"/>
    <p:sldId id="1415" r:id="rId63"/>
  </p:sldIdLst>
  <p:sldSz cx="10287000" cy="6858000" type="35mm"/>
  <p:notesSz cx="7099300" cy="10234613"/>
  <p:defaultTextStyle>
    <a:defPPr>
      <a:defRPr lang="en-US"/>
    </a:defPPr>
    <a:lvl1pPr marL="0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1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5AB"/>
    <a:srgbClr val="990000"/>
    <a:srgbClr val="FF9393"/>
    <a:srgbClr val="E57F7F"/>
    <a:srgbClr val="FF6161"/>
    <a:srgbClr val="FF9900"/>
    <a:srgbClr val="66FFCC"/>
    <a:srgbClr val="99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 autoAdjust="0"/>
    <p:restoredTop sz="95429" autoAdjust="0"/>
  </p:normalViewPr>
  <p:slideViewPr>
    <p:cSldViewPr>
      <p:cViewPr varScale="1">
        <p:scale>
          <a:sx n="120" d="100"/>
          <a:sy n="120" d="100"/>
        </p:scale>
        <p:origin x="-108" y="-372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72" cy="51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088" y="0"/>
            <a:ext cx="3076672" cy="51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90A92-BFA3-44A2-90A1-86778BDC39D0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68"/>
            <a:ext cx="3076672" cy="511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088" y="9721868"/>
            <a:ext cx="3076672" cy="511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394B9-8806-4F8E-8987-68D1D29D3C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03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8BCC9FB-D21F-4EE6-AE84-13516043C955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1513" y="768350"/>
            <a:ext cx="57562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69357B6-5896-4213-BCF9-11024334A25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6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1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341EC-8BEB-4388-A485-B6931EBE597D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21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7863" y="785813"/>
            <a:ext cx="5773737" cy="3849687"/>
          </a:xfrm>
          <a:ln/>
        </p:spPr>
      </p:sp>
      <p:sp>
        <p:nvSpPr>
          <p:cNvPr id="621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365" y="4870327"/>
            <a:ext cx="5207796" cy="4635781"/>
          </a:xfrm>
          <a:noFill/>
          <a:ln/>
        </p:spPr>
        <p:txBody>
          <a:bodyPr/>
          <a:lstStyle/>
          <a:p>
            <a:pPr eaLnBrk="1" hangingPunct="1"/>
            <a:r>
              <a:rPr lang="it-IT" smtClean="0"/>
              <a:t>Preparare </a:t>
            </a:r>
            <a:r>
              <a:rPr lang="it-IT" dirty="0" smtClean="0"/>
              <a:t>6 diapo</a:t>
            </a:r>
          </a:p>
        </p:txBody>
      </p:sp>
    </p:spTree>
    <p:extLst>
      <p:ext uri="{BB962C8B-B14F-4D97-AF65-F5344CB8AC3E}">
        <p14:creationId xmlns:p14="http://schemas.microsoft.com/office/powerpoint/2010/main" val="3210142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71513" y="768350"/>
            <a:ext cx="5756275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2009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357B6-5896-4213-BCF9-11024334A2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1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71513" y="768350"/>
            <a:ext cx="5756275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2009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357B6-5896-4213-BCF9-11024334A25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1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71513" y="768350"/>
            <a:ext cx="5756275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2009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357B6-5896-4213-BCF9-11024334A2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1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4352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3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706" indent="0" algn="ctr">
              <a:buNone/>
              <a:defRPr/>
            </a:lvl2pPr>
            <a:lvl3pPr marL="911426" indent="0" algn="ctr">
              <a:buNone/>
              <a:defRPr/>
            </a:lvl3pPr>
            <a:lvl4pPr marL="1367143" indent="0" algn="ctr">
              <a:buNone/>
              <a:defRPr/>
            </a:lvl4pPr>
            <a:lvl5pPr marL="1822856" indent="0" algn="ctr">
              <a:buNone/>
              <a:defRPr/>
            </a:lvl5pPr>
            <a:lvl6pPr marL="2278570" indent="0" algn="ctr">
              <a:buNone/>
              <a:defRPr/>
            </a:lvl6pPr>
            <a:lvl7pPr marL="2734286" indent="0" algn="ctr">
              <a:buNone/>
              <a:defRPr/>
            </a:lvl7pPr>
            <a:lvl8pPr marL="3190001" indent="0" algn="ctr">
              <a:buNone/>
              <a:defRPr/>
            </a:lvl8pPr>
            <a:lvl9pPr marL="364571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15074-C94E-4E6F-A39C-7599F7325B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71525" y="2135020"/>
            <a:ext cx="874395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C073-11FD-4E9E-A546-D95F4A9B443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FDB3-4082-453E-9BFD-C37E87BD592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3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8275" y="454779"/>
            <a:ext cx="9470611" cy="584775"/>
          </a:xfrm>
        </p:spPr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6377942"/>
            <a:ext cx="3291840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6379073"/>
            <a:ext cx="236601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6377942"/>
            <a:ext cx="236601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C60B-F984-4852-9E81-1EDBF1D6A17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3DDF-EAA8-43E3-9E59-196CD91766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2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44" tIns="45570" rIns="91144" bIns="455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44" tIns="45570" rIns="91144" bIns="45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8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4" tIns="45570" rIns="91144" bIns="4557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4" tIns="45570" rIns="91144" bIns="4557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3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4" tIns="45570" rIns="91144" bIns="4557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9B9B7-C178-4B13-94A2-3E6518E9D7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5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14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71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28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299" indent="-34129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46" indent="-28415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193" indent="-22700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786" indent="-22700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9382" indent="-22700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6428" indent="-2278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2142" indent="-2278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7857" indent="-2278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3570" indent="-2278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06" algn="l" defTabSz="911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26" algn="l" defTabSz="911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43" algn="l" defTabSz="911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56" algn="l" defTabSz="911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570" algn="l" defTabSz="911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286" algn="l" defTabSz="911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001" algn="l" defTabSz="911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714" algn="l" defTabSz="911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14350" y="6360944"/>
            <a:ext cx="24003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CC073-11FD-4E9E-A546-D95F4A9B443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514725" y="6360944"/>
            <a:ext cx="325755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372350" y="6360944"/>
            <a:ext cx="24003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4FDB3-4082-453E-9BFD-C37E87BD592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7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ctr" defTabSz="9143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3480" y="517261"/>
            <a:ext cx="2153412" cy="528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97236"/>
            <a:endParaRPr sz="2200" dirty="0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8275" y="454778"/>
            <a:ext cx="947061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6566" y="1307117"/>
            <a:ext cx="883896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6377942"/>
            <a:ext cx="329184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097236">
              <a:defRPr sz="2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6377942"/>
            <a:ext cx="236601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1097236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z="2200" smtClean="0">
                <a:solidFill>
                  <a:prstClr val="black">
                    <a:tint val="75000"/>
                  </a:prstClr>
                </a:solidFill>
              </a:rPr>
              <a:pPr/>
              <a:t>5/8/2019</a:t>
            </a:fld>
            <a:endParaRPr lang="en-US" sz="2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6377942"/>
            <a:ext cx="236601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defTabSz="1097236">
              <a:defRPr sz="2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18">
        <a:defRPr>
          <a:latin typeface="+mn-lt"/>
          <a:ea typeface="+mn-ea"/>
          <a:cs typeface="+mn-cs"/>
        </a:defRPr>
      </a:lvl2pPr>
      <a:lvl3pPr marL="1097236">
        <a:defRPr>
          <a:latin typeface="+mn-lt"/>
          <a:ea typeface="+mn-ea"/>
          <a:cs typeface="+mn-cs"/>
        </a:defRPr>
      </a:lvl3pPr>
      <a:lvl4pPr marL="1645854">
        <a:defRPr>
          <a:latin typeface="+mn-lt"/>
          <a:ea typeface="+mn-ea"/>
          <a:cs typeface="+mn-cs"/>
        </a:defRPr>
      </a:lvl4pPr>
      <a:lvl5pPr marL="2194472">
        <a:defRPr>
          <a:latin typeface="+mn-lt"/>
          <a:ea typeface="+mn-ea"/>
          <a:cs typeface="+mn-cs"/>
        </a:defRPr>
      </a:lvl5pPr>
      <a:lvl6pPr marL="2743091">
        <a:defRPr>
          <a:latin typeface="+mn-lt"/>
          <a:ea typeface="+mn-ea"/>
          <a:cs typeface="+mn-cs"/>
        </a:defRPr>
      </a:lvl6pPr>
      <a:lvl7pPr marL="3291708">
        <a:defRPr>
          <a:latin typeface="+mn-lt"/>
          <a:ea typeface="+mn-ea"/>
          <a:cs typeface="+mn-cs"/>
        </a:defRPr>
      </a:lvl7pPr>
      <a:lvl8pPr marL="3840326">
        <a:defRPr>
          <a:latin typeface="+mn-lt"/>
          <a:ea typeface="+mn-ea"/>
          <a:cs typeface="+mn-cs"/>
        </a:defRPr>
      </a:lvl8pPr>
      <a:lvl9pPr marL="438894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18">
        <a:defRPr>
          <a:latin typeface="+mn-lt"/>
          <a:ea typeface="+mn-ea"/>
          <a:cs typeface="+mn-cs"/>
        </a:defRPr>
      </a:lvl2pPr>
      <a:lvl3pPr marL="1097236">
        <a:defRPr>
          <a:latin typeface="+mn-lt"/>
          <a:ea typeface="+mn-ea"/>
          <a:cs typeface="+mn-cs"/>
        </a:defRPr>
      </a:lvl3pPr>
      <a:lvl4pPr marL="1645854">
        <a:defRPr>
          <a:latin typeface="+mn-lt"/>
          <a:ea typeface="+mn-ea"/>
          <a:cs typeface="+mn-cs"/>
        </a:defRPr>
      </a:lvl4pPr>
      <a:lvl5pPr marL="2194472">
        <a:defRPr>
          <a:latin typeface="+mn-lt"/>
          <a:ea typeface="+mn-ea"/>
          <a:cs typeface="+mn-cs"/>
        </a:defRPr>
      </a:lvl5pPr>
      <a:lvl6pPr marL="2743091">
        <a:defRPr>
          <a:latin typeface="+mn-lt"/>
          <a:ea typeface="+mn-ea"/>
          <a:cs typeface="+mn-cs"/>
        </a:defRPr>
      </a:lvl6pPr>
      <a:lvl7pPr marL="3291708">
        <a:defRPr>
          <a:latin typeface="+mn-lt"/>
          <a:ea typeface="+mn-ea"/>
          <a:cs typeface="+mn-cs"/>
        </a:defRPr>
      </a:lvl7pPr>
      <a:lvl8pPr marL="3840326">
        <a:defRPr>
          <a:latin typeface="+mn-lt"/>
          <a:ea typeface="+mn-ea"/>
          <a:cs typeface="+mn-cs"/>
        </a:defRPr>
      </a:lvl8pPr>
      <a:lvl9pPr marL="4388945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3480" y="517261"/>
            <a:ext cx="2153412" cy="528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97236"/>
            <a:endParaRPr sz="2200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8275" y="454778"/>
            <a:ext cx="947061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6566" y="1307117"/>
            <a:ext cx="883896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6377942"/>
            <a:ext cx="329184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36"/>
            <a:endParaRPr sz="2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6377942"/>
            <a:ext cx="236601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36"/>
            <a:fld id="{1D8BD707-D9CF-40AE-B4C6-C98DA3205C09}" type="datetimeFigureOut">
              <a:rPr lang="en-US" sz="2200">
                <a:solidFill>
                  <a:prstClr val="black">
                    <a:tint val="75000"/>
                  </a:prstClr>
                </a:solidFill>
              </a:rPr>
              <a:pPr defTabSz="1097236"/>
              <a:t>5/8/2019</a:t>
            </a:fld>
            <a:endParaRPr lang="en-US" sz="2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6377942"/>
            <a:ext cx="236601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36"/>
            <a:fld id="{B6F15528-21DE-4FAA-801E-634DDDAF4B2B}" type="slidenum">
              <a:rPr sz="2200">
                <a:solidFill>
                  <a:prstClr val="black">
                    <a:tint val="75000"/>
                  </a:prstClr>
                </a:solidFill>
              </a:rPr>
              <a:pPr defTabSz="1097236"/>
              <a:t>‹N›</a:t>
            </a:fld>
            <a:endParaRPr sz="220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18">
        <a:defRPr>
          <a:latin typeface="+mn-lt"/>
          <a:ea typeface="+mn-ea"/>
          <a:cs typeface="+mn-cs"/>
        </a:defRPr>
      </a:lvl2pPr>
      <a:lvl3pPr marL="1097236">
        <a:defRPr>
          <a:latin typeface="+mn-lt"/>
          <a:ea typeface="+mn-ea"/>
          <a:cs typeface="+mn-cs"/>
        </a:defRPr>
      </a:lvl3pPr>
      <a:lvl4pPr marL="1645854">
        <a:defRPr>
          <a:latin typeface="+mn-lt"/>
          <a:ea typeface="+mn-ea"/>
          <a:cs typeface="+mn-cs"/>
        </a:defRPr>
      </a:lvl4pPr>
      <a:lvl5pPr marL="2194472">
        <a:defRPr>
          <a:latin typeface="+mn-lt"/>
          <a:ea typeface="+mn-ea"/>
          <a:cs typeface="+mn-cs"/>
        </a:defRPr>
      </a:lvl5pPr>
      <a:lvl6pPr marL="2743091">
        <a:defRPr>
          <a:latin typeface="+mn-lt"/>
          <a:ea typeface="+mn-ea"/>
          <a:cs typeface="+mn-cs"/>
        </a:defRPr>
      </a:lvl6pPr>
      <a:lvl7pPr marL="3291708">
        <a:defRPr>
          <a:latin typeface="+mn-lt"/>
          <a:ea typeface="+mn-ea"/>
          <a:cs typeface="+mn-cs"/>
        </a:defRPr>
      </a:lvl7pPr>
      <a:lvl8pPr marL="3840326">
        <a:defRPr>
          <a:latin typeface="+mn-lt"/>
          <a:ea typeface="+mn-ea"/>
          <a:cs typeface="+mn-cs"/>
        </a:defRPr>
      </a:lvl8pPr>
      <a:lvl9pPr marL="438894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18">
        <a:defRPr>
          <a:latin typeface="+mn-lt"/>
          <a:ea typeface="+mn-ea"/>
          <a:cs typeface="+mn-cs"/>
        </a:defRPr>
      </a:lvl2pPr>
      <a:lvl3pPr marL="1097236">
        <a:defRPr>
          <a:latin typeface="+mn-lt"/>
          <a:ea typeface="+mn-ea"/>
          <a:cs typeface="+mn-cs"/>
        </a:defRPr>
      </a:lvl3pPr>
      <a:lvl4pPr marL="1645854">
        <a:defRPr>
          <a:latin typeface="+mn-lt"/>
          <a:ea typeface="+mn-ea"/>
          <a:cs typeface="+mn-cs"/>
        </a:defRPr>
      </a:lvl4pPr>
      <a:lvl5pPr marL="2194472">
        <a:defRPr>
          <a:latin typeface="+mn-lt"/>
          <a:ea typeface="+mn-ea"/>
          <a:cs typeface="+mn-cs"/>
        </a:defRPr>
      </a:lvl5pPr>
      <a:lvl6pPr marL="2743091">
        <a:defRPr>
          <a:latin typeface="+mn-lt"/>
          <a:ea typeface="+mn-ea"/>
          <a:cs typeface="+mn-cs"/>
        </a:defRPr>
      </a:lvl6pPr>
      <a:lvl7pPr marL="3291708">
        <a:defRPr>
          <a:latin typeface="+mn-lt"/>
          <a:ea typeface="+mn-ea"/>
          <a:cs typeface="+mn-cs"/>
        </a:defRPr>
      </a:lvl7pPr>
      <a:lvl8pPr marL="3840326">
        <a:defRPr>
          <a:latin typeface="+mn-lt"/>
          <a:ea typeface="+mn-ea"/>
          <a:cs typeface="+mn-cs"/>
        </a:defRPr>
      </a:lvl8pPr>
      <a:lvl9pPr marL="4388945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707234" y="365129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234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07231" y="6357427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D47C60B-F984-4852-9E81-1EDBF1D6A17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08/05/2019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407649" y="6357427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265196" y="6357427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DD3DDF-EAA8-43E3-9E59-196CD91766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707234" y="365129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234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07231" y="635737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D47C60B-F984-4852-9E81-1EDBF1D6A17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08/05/2019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407649" y="6357373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265196" y="635737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DD3DDF-EAA8-43E3-9E59-196CD91766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287000" cy="2062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736522"/>
            <a:ext cx="10287000" cy="121478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 descr="FinalNRG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573" y="320261"/>
            <a:ext cx="2218911" cy="12327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023925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6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287000" cy="2062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736522"/>
            <a:ext cx="10287000" cy="121478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 descr="FinalNRG 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573" y="320261"/>
            <a:ext cx="2218911" cy="12327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023925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6626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Calderone GISANGUI\Diapo\logo_I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1996" y="5181601"/>
            <a:ext cx="1078756" cy="116830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/>
          <a:stretch/>
        </p:blipFill>
        <p:spPr bwMode="auto">
          <a:xfrm>
            <a:off x="592373" y="2820532"/>
            <a:ext cx="935172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501" y="382134"/>
            <a:ext cx="394799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EARLY STAGE NSCLC</a:t>
            </a:r>
            <a:endParaRPr lang="en-US" sz="36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8321" y="4343400"/>
            <a:ext cx="2634274" cy="21162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6996" r="43334" b="35115"/>
          <a:stretch/>
        </p:blipFill>
        <p:spPr>
          <a:xfrm>
            <a:off x="571501" y="1517997"/>
            <a:ext cx="6282873" cy="366500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914900" y="228600"/>
            <a:ext cx="5143500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dirty="0"/>
              <a:t>Several subsequent studies have concluded that PFTs change minimally after SBRT for peripheral </a:t>
            </a:r>
            <a:r>
              <a:rPr lang="en-US" dirty="0" smtClean="0"/>
              <a:t>lesions </a:t>
            </a:r>
            <a:r>
              <a:rPr lang="en-US" dirty="0"/>
              <a:t>and that poor baseline PFTs do not correlate with decreased cause-specific </a:t>
            </a:r>
            <a:r>
              <a:rPr lang="en-US" dirty="0" smtClean="0"/>
              <a:t>survival. </a:t>
            </a:r>
            <a:r>
              <a:rPr lang="en-US" dirty="0"/>
              <a:t>Thus, in this very fragile population, poor PFTs should not be used to exclude patients from treatment with lung SBRT. </a:t>
            </a:r>
          </a:p>
        </p:txBody>
      </p:sp>
    </p:spTree>
    <p:extLst>
      <p:ext uri="{BB962C8B-B14F-4D97-AF65-F5344CB8AC3E}">
        <p14:creationId xmlns:p14="http://schemas.microsoft.com/office/powerpoint/2010/main" val="24362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07" y="-27716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501" y="382134"/>
            <a:ext cx="394799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EARLY STAGE NSCLC</a:t>
            </a:r>
            <a:endParaRPr lang="en-US" sz="36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3732" y="1339927"/>
            <a:ext cx="7526401" cy="1872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30050" y="4267201"/>
            <a:ext cx="9563100" cy="163121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7" indent="-342887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Patients with T1, T2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(≤5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cm), T3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(≤5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cm), N0, M0 medically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inoperable </a:t>
            </a:r>
          </a:p>
          <a:p>
            <a:pPr marL="342887" indent="-342887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no CENTRAL TUMORS</a:t>
            </a:r>
          </a:p>
          <a:p>
            <a:pPr marL="342887" indent="-342887"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18 </a:t>
            </a:r>
            <a:r>
              <a:rPr lang="it-IT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Gy</a:t>
            </a:r>
            <a:r>
              <a:rPr lang="it-IT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x 3 over 1.5-2 </a:t>
            </a:r>
            <a:r>
              <a:rPr lang="it-IT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wks</a:t>
            </a:r>
            <a:endParaRPr lang="it-IT" sz="20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887" indent="-342887">
              <a:buFont typeface="Wingdings" panose="05000000000000000000" pitchFamily="2" charset="2"/>
              <a:buChar char="Ø"/>
            </a:pPr>
            <a:r>
              <a:rPr lang="it-IT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Primary</a:t>
            </a:r>
            <a:r>
              <a:rPr lang="it-IT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endpoint</a:t>
            </a:r>
            <a:r>
              <a:rPr lang="it-IT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 T control</a:t>
            </a:r>
          </a:p>
          <a:p>
            <a:pPr marL="342887" indent="-342887"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55 </a:t>
            </a:r>
            <a:r>
              <a:rPr lang="it-IT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pts</a:t>
            </a:r>
            <a:r>
              <a:rPr lang="it-IT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 44 T1 and 11 T2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727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501" y="382134"/>
            <a:ext cx="394799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EARLY STAGE NSCLC</a:t>
            </a:r>
            <a:endParaRPr lang="en-U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26911"/>
          <a:stretch/>
        </p:blipFill>
        <p:spPr bwMode="auto">
          <a:xfrm>
            <a:off x="5845982" y="1144132"/>
            <a:ext cx="3714634" cy="27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ottotitolo 3"/>
          <p:cNvSpPr>
            <a:spLocks noGrp="1"/>
          </p:cNvSpPr>
          <p:nvPr/>
        </p:nvSpPr>
        <p:spPr>
          <a:xfrm>
            <a:off x="703885" y="1676400"/>
            <a:ext cx="4965132" cy="144780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chemeClr val="tx1"/>
                </a:solidFill>
              </a:rPr>
              <a:t>5-yr T recurrence (treated volume):  7%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984945" y="3939575"/>
            <a:ext cx="3047365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err="1" smtClean="0">
                <a:solidFill>
                  <a:srgbClr val="00B0F0"/>
                </a:solidFill>
              </a:rPr>
              <a:t>Timmerman</a:t>
            </a:r>
            <a:r>
              <a:rPr lang="it-IT" dirty="0" smtClean="0">
                <a:solidFill>
                  <a:srgbClr val="00B0F0"/>
                </a:solidFill>
              </a:rPr>
              <a:t> et al, ASTRO 2014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71501" y="382134"/>
            <a:ext cx="394799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EARLY STAGE NSCLC</a:t>
            </a:r>
            <a:endParaRPr lang="en-U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26911"/>
          <a:stretch/>
        </p:blipFill>
        <p:spPr bwMode="auto">
          <a:xfrm>
            <a:off x="5845982" y="1144132"/>
            <a:ext cx="3714634" cy="27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ottotitolo 3"/>
          <p:cNvSpPr>
            <a:spLocks noGrp="1"/>
          </p:cNvSpPr>
          <p:nvPr/>
        </p:nvSpPr>
        <p:spPr>
          <a:xfrm>
            <a:off x="703885" y="1676400"/>
            <a:ext cx="4965132" cy="1447800"/>
          </a:xfrm>
          <a:prstGeom prst="rect">
            <a:avLst/>
          </a:prstGeom>
        </p:spPr>
        <p:txBody>
          <a:bodyPr vert="horz" lIns="91436" tIns="45718" rIns="91436" bIns="45718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chemeClr val="tx1"/>
                </a:solidFill>
              </a:rPr>
              <a:t>5-yr T recurrence (</a:t>
            </a:r>
            <a:r>
              <a:rPr lang="it-IT" sz="2000" b="1" dirty="0" err="1" smtClean="0">
                <a:solidFill>
                  <a:schemeClr val="tx1"/>
                </a:solidFill>
              </a:rPr>
              <a:t>treated</a:t>
            </a:r>
            <a:r>
              <a:rPr lang="it-IT" sz="2000" b="1" dirty="0" smtClean="0">
                <a:solidFill>
                  <a:schemeClr val="tx1"/>
                </a:solidFill>
              </a:rPr>
              <a:t> volume):  7%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rgbClr val="FF0000"/>
                </a:solidFill>
              </a:rPr>
              <a:t>5-yr </a:t>
            </a:r>
            <a:r>
              <a:rPr lang="it-IT" sz="2000" b="1" dirty="0" err="1" smtClean="0">
                <a:solidFill>
                  <a:srgbClr val="FF0000"/>
                </a:solidFill>
              </a:rPr>
              <a:t>Lobar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rec</a:t>
            </a:r>
            <a:r>
              <a:rPr lang="it-IT" sz="2000" b="1" dirty="0" smtClean="0">
                <a:solidFill>
                  <a:srgbClr val="FF0000"/>
                </a:solidFill>
              </a:rPr>
              <a:t>: 20%</a:t>
            </a:r>
          </a:p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rgbClr val="FF0000"/>
                </a:solidFill>
              </a:rPr>
              <a:t>5-yr T+N: 38%</a:t>
            </a:r>
          </a:p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rgbClr val="FF0000"/>
                </a:solidFill>
              </a:rPr>
              <a:t>5-yr DM-rate: 31%</a:t>
            </a:r>
          </a:p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rgbClr val="FF0000"/>
                </a:solidFill>
              </a:rPr>
              <a:t>5-yr OS: 40%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984945" y="3939575"/>
            <a:ext cx="3047365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err="1" smtClean="0">
                <a:solidFill>
                  <a:srgbClr val="00B0F0"/>
                </a:solidFill>
              </a:rPr>
              <a:t>Timmerman</a:t>
            </a:r>
            <a:r>
              <a:rPr lang="it-IT" dirty="0" smtClean="0">
                <a:solidFill>
                  <a:srgbClr val="00B0F0"/>
                </a:solidFill>
              </a:rPr>
              <a:t> et al, ASTRO 2014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81100" y="4961744"/>
            <a:ext cx="8001000" cy="954103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PREDOMINANT SITE OF FAILURE IS OUTSIDE THE TREATED VOLUME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71501" y="382134"/>
            <a:ext cx="394799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EARLY STAGE NSCLC</a:t>
            </a:r>
            <a:endParaRPr lang="en-U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26911"/>
          <a:stretch/>
        </p:blipFill>
        <p:spPr bwMode="auto">
          <a:xfrm>
            <a:off x="5845982" y="1144132"/>
            <a:ext cx="3714634" cy="27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ottotitolo 3"/>
          <p:cNvSpPr>
            <a:spLocks noGrp="1"/>
          </p:cNvSpPr>
          <p:nvPr/>
        </p:nvSpPr>
        <p:spPr>
          <a:xfrm>
            <a:off x="703885" y="1676400"/>
            <a:ext cx="4965132" cy="1447800"/>
          </a:xfrm>
          <a:prstGeom prst="rect">
            <a:avLst/>
          </a:prstGeom>
        </p:spPr>
        <p:txBody>
          <a:bodyPr vert="horz" lIns="91436" tIns="45718" rIns="91436" bIns="45718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chemeClr val="tx1"/>
                </a:solidFill>
              </a:rPr>
              <a:t>5-yr T recurrence (</a:t>
            </a:r>
            <a:r>
              <a:rPr lang="it-IT" sz="2000" b="1" dirty="0" err="1" smtClean="0">
                <a:solidFill>
                  <a:schemeClr val="tx1"/>
                </a:solidFill>
              </a:rPr>
              <a:t>treated</a:t>
            </a:r>
            <a:r>
              <a:rPr lang="it-IT" sz="2000" b="1" dirty="0" smtClean="0">
                <a:solidFill>
                  <a:schemeClr val="tx1"/>
                </a:solidFill>
              </a:rPr>
              <a:t> volume):  7%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rgbClr val="FF0000"/>
                </a:solidFill>
              </a:rPr>
              <a:t>5-yr </a:t>
            </a:r>
            <a:r>
              <a:rPr lang="it-IT" sz="2000" b="1" dirty="0" err="1" smtClean="0">
                <a:solidFill>
                  <a:srgbClr val="FF0000"/>
                </a:solidFill>
              </a:rPr>
              <a:t>Lobar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rec</a:t>
            </a:r>
            <a:r>
              <a:rPr lang="it-IT" sz="2000" b="1" dirty="0" smtClean="0">
                <a:solidFill>
                  <a:srgbClr val="FF0000"/>
                </a:solidFill>
              </a:rPr>
              <a:t>: 20%</a:t>
            </a:r>
          </a:p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rgbClr val="FF0000"/>
                </a:solidFill>
              </a:rPr>
              <a:t>5-yr T+N: 38%</a:t>
            </a:r>
          </a:p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rgbClr val="FF0000"/>
                </a:solidFill>
              </a:rPr>
              <a:t>5-yr DM-rate: 31%</a:t>
            </a:r>
          </a:p>
          <a:p>
            <a:pPr marL="342887" indent="-342887" algn="l">
              <a:buFontTx/>
              <a:buChar char="-"/>
            </a:pPr>
            <a:r>
              <a:rPr lang="it-IT" sz="2000" b="1" dirty="0" smtClean="0">
                <a:solidFill>
                  <a:srgbClr val="FF0000"/>
                </a:solidFill>
              </a:rPr>
              <a:t>5-yr OS: 40%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984945" y="3939575"/>
            <a:ext cx="3047365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err="1" smtClean="0">
                <a:solidFill>
                  <a:srgbClr val="00B0F0"/>
                </a:solidFill>
              </a:rPr>
              <a:t>Timmerman</a:t>
            </a:r>
            <a:r>
              <a:rPr lang="it-IT" dirty="0" smtClean="0">
                <a:solidFill>
                  <a:srgbClr val="00B0F0"/>
                </a:solidFill>
              </a:rPr>
              <a:t> et al, ASTRO 2014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81100" y="4961744"/>
            <a:ext cx="8001000" cy="954103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PREDOMINANT SITE OF FAILURE IS OUTSIDE THE TREATED VOLUME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4500" y="6020934"/>
            <a:ext cx="7598490" cy="6463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676 pts treated with SBRT, 5-YR DM rate </a:t>
            </a:r>
            <a:r>
              <a:rPr lang="it-IT" dirty="0" smtClean="0">
                <a:solidFill>
                  <a:schemeClr val="bg1"/>
                </a:solidFill>
                <a:sym typeface="Symbol"/>
              </a:rPr>
              <a:t></a:t>
            </a:r>
            <a:r>
              <a:rPr lang="it-IT" dirty="0" smtClean="0">
                <a:solidFill>
                  <a:schemeClr val="bg1"/>
                </a:solidFill>
              </a:rPr>
              <a:t>20%, median time </a:t>
            </a:r>
            <a:r>
              <a:rPr lang="it-IT" dirty="0" smtClean="0">
                <a:solidFill>
                  <a:schemeClr val="bg1"/>
                </a:solidFill>
                <a:sym typeface="Symbol"/>
              </a:rPr>
              <a:t></a:t>
            </a:r>
            <a:r>
              <a:rPr lang="it-IT" dirty="0" smtClean="0">
                <a:solidFill>
                  <a:schemeClr val="bg1"/>
                </a:solidFill>
              </a:rPr>
              <a:t>10 mths</a:t>
            </a:r>
          </a:p>
          <a:p>
            <a:pPr algn="r"/>
            <a:r>
              <a:rPr lang="it-IT" dirty="0" smtClean="0">
                <a:solidFill>
                  <a:schemeClr val="bg1"/>
                </a:solidFill>
              </a:rPr>
              <a:t>Senthi et al, Lancet Oncol 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asellaDiTesto 7"/>
          <p:cNvSpPr txBox="1"/>
          <p:nvPr/>
        </p:nvSpPr>
        <p:spPr>
          <a:xfrm>
            <a:off x="2552700" y="2743200"/>
            <a:ext cx="4800600" cy="2062099"/>
          </a:xfrm>
          <a:prstGeom prst="rect">
            <a:avLst/>
          </a:prstGeom>
          <a:solidFill>
            <a:srgbClr val="FF0000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?IS PURSUING ABSCOPAL EFFECT A FEASIBLE STRATEGY IN SELECTED EARLY STAGE NSCLC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71777" y="382134"/>
            <a:ext cx="5366461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LOCALLY ADVANCED NSCLC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0101" y="2667001"/>
            <a:ext cx="450756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smtClean="0"/>
              <a:t>N2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8802" y="2667001"/>
            <a:ext cx="4252951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smtClean="0"/>
              <a:t>Chemoradiotherapy                            Surgery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01" y="4431269"/>
            <a:ext cx="450756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smtClean="0"/>
              <a:t>N3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8932" y="4431269"/>
            <a:ext cx="2059145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smtClean="0"/>
              <a:t>Chemoradiotherapy</a:t>
            </a:r>
            <a:endParaRPr lang="en-US" dirty="0"/>
          </a:p>
        </p:txBody>
      </p:sp>
      <p:sp>
        <p:nvSpPr>
          <p:cNvPr id="10" name="Circular Arrow 9"/>
          <p:cNvSpPr/>
          <p:nvPr/>
        </p:nvSpPr>
        <p:spPr>
          <a:xfrm flipH="1">
            <a:off x="3695704" y="1447800"/>
            <a:ext cx="3505200" cy="2209800"/>
          </a:xfrm>
          <a:prstGeom prst="circular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ircular Arrow 10"/>
          <p:cNvSpPr/>
          <p:nvPr/>
        </p:nvSpPr>
        <p:spPr>
          <a:xfrm flipV="1">
            <a:off x="3848100" y="2133600"/>
            <a:ext cx="3352800" cy="2209800"/>
          </a:xfrm>
          <a:prstGeom prst="circular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0901" y="3048000"/>
            <a:ext cx="2835320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1400" dirty="0" smtClean="0"/>
              <a:t>Role of S still controversial</a:t>
            </a:r>
          </a:p>
          <a:p>
            <a:r>
              <a:rPr lang="it-IT" sz="1400" dirty="0" smtClean="0"/>
              <a:t>pN2 should receive pre or postop RT</a:t>
            </a:r>
            <a:endParaRPr lang="en-US" sz="1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9700" y="3048001"/>
            <a:ext cx="2397004" cy="126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Content Placehold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5400000">
            <a:off x="7863394" y="2995945"/>
            <a:ext cx="1540525" cy="271189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3534" y="2363334"/>
            <a:ext cx="37433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1" y="3048001"/>
            <a:ext cx="43243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696362" y="5944732"/>
            <a:ext cx="107772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1400" dirty="0" smtClean="0"/>
              <a:t>By serial 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916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800101" y="745037"/>
            <a:ext cx="4857476" cy="267765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2800" dirty="0" err="1" smtClean="0"/>
              <a:t>Outline</a:t>
            </a:r>
            <a:endParaRPr lang="it-IT" sz="2800" dirty="0" smtClean="0"/>
          </a:p>
          <a:p>
            <a:endParaRPr lang="it-IT" sz="2800" dirty="0" smtClean="0"/>
          </a:p>
          <a:p>
            <a:endParaRPr lang="it-IT" sz="2800" dirty="0"/>
          </a:p>
          <a:p>
            <a:pPr marL="457182" indent="-457182">
              <a:buFont typeface="Wingdings" panose="05000000000000000000" pitchFamily="2" charset="2"/>
              <a:buChar char="Ø"/>
            </a:pPr>
            <a:r>
              <a:rPr lang="it-IT" sz="2800" dirty="0" smtClean="0"/>
              <a:t>RT in early stage NSCLC</a:t>
            </a:r>
          </a:p>
          <a:p>
            <a:pPr marL="457182" indent="-457182">
              <a:buFont typeface="Wingdings" panose="05000000000000000000" pitchFamily="2" charset="2"/>
              <a:buChar char="Ø"/>
            </a:pPr>
            <a:r>
              <a:rPr lang="it-IT" sz="2800" dirty="0" smtClean="0"/>
              <a:t>RT in </a:t>
            </a:r>
            <a:r>
              <a:rPr lang="it-IT" sz="2800" dirty="0" err="1" smtClean="0"/>
              <a:t>locally</a:t>
            </a:r>
            <a:r>
              <a:rPr lang="it-IT" sz="2800" dirty="0" smtClean="0"/>
              <a:t> </a:t>
            </a:r>
            <a:r>
              <a:rPr lang="it-IT" sz="2800" dirty="0" err="1" smtClean="0"/>
              <a:t>advanced</a:t>
            </a:r>
            <a:r>
              <a:rPr lang="it-IT" sz="2800" dirty="0" smtClean="0"/>
              <a:t> NSCLC</a:t>
            </a:r>
          </a:p>
          <a:p>
            <a:pPr marL="457182" indent="-457182">
              <a:buFont typeface="Wingdings" panose="05000000000000000000" pitchFamily="2" charset="2"/>
              <a:buChar char="Ø"/>
            </a:pPr>
            <a:r>
              <a:rPr lang="it-IT" sz="2800" dirty="0" smtClean="0"/>
              <a:t>RT in the (oligo)metastatic pt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49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842" y="152401"/>
            <a:ext cx="9058275" cy="23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90701" y="4192132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Newly diagnosed </a:t>
            </a:r>
            <a:r>
              <a:rPr lang="en-US" sz="2400" dirty="0" err="1" smtClean="0"/>
              <a:t>unresectable</a:t>
            </a:r>
            <a:r>
              <a:rPr lang="en-US" sz="2400" dirty="0" smtClean="0"/>
              <a:t> Stage III A or B NSCLC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5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842" y="152401"/>
            <a:ext cx="9058275" cy="23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502" y="2971800"/>
            <a:ext cx="511712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314701" y="6020934"/>
            <a:ext cx="374101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smtClean="0"/>
              <a:t>? Cardiac events </a:t>
            </a:r>
            <a:r>
              <a:rPr lang="it-IT" dirty="0" smtClean="0">
                <a:solidFill>
                  <a:srgbClr val="0070C0"/>
                </a:solidFill>
              </a:rPr>
              <a:t>Wang et al, JCO 2017</a:t>
            </a:r>
          </a:p>
          <a:p>
            <a:r>
              <a:rPr lang="it-IT" dirty="0" smtClean="0"/>
              <a:t>? Technique</a:t>
            </a:r>
            <a:r>
              <a:rPr lang="it-IT" dirty="0" smtClean="0">
                <a:solidFill>
                  <a:srgbClr val="0070C0"/>
                </a:solidFill>
              </a:rPr>
              <a:t> Chun et al, JCO 2017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1" y="161928"/>
            <a:ext cx="8877300" cy="653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49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9822" y="540150"/>
            <a:ext cx="9033272" cy="164583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5192615">
              <a:spcBef>
                <a:spcPts val="114"/>
              </a:spcBef>
            </a:pPr>
            <a:r>
              <a:rPr sz="3400" spc="-36" dirty="0"/>
              <a:t>PACIFIC: </a:t>
            </a:r>
            <a:r>
              <a:rPr sz="3400" spc="-6" dirty="0"/>
              <a:t>Study</a:t>
            </a:r>
            <a:r>
              <a:rPr sz="3400" spc="-24" dirty="0"/>
              <a:t> </a:t>
            </a:r>
            <a:r>
              <a:rPr sz="3400" spc="-6" dirty="0"/>
              <a:t>Design</a:t>
            </a:r>
            <a:endParaRPr sz="3400" dirty="0"/>
          </a:p>
          <a:p>
            <a:pPr marL="15239">
              <a:spcBef>
                <a:spcPts val="48"/>
              </a:spcBef>
            </a:pPr>
            <a:r>
              <a:rPr sz="1900" spc="-6" dirty="0"/>
              <a:t>Phase III, Randomized, Double-blind, Placebo-controlled, </a:t>
            </a:r>
            <a:r>
              <a:rPr sz="1900" spc="-12" dirty="0"/>
              <a:t>Multicenter, </a:t>
            </a:r>
            <a:r>
              <a:rPr sz="1900" spc="-6" dirty="0"/>
              <a:t>International</a:t>
            </a:r>
            <a:r>
              <a:rPr sz="1900" spc="216" dirty="0"/>
              <a:t> </a:t>
            </a:r>
            <a:r>
              <a:rPr sz="1900" spc="-6" dirty="0"/>
              <a:t>Study</a:t>
            </a:r>
            <a:endParaRPr sz="1900" dirty="0"/>
          </a:p>
        </p:txBody>
      </p:sp>
      <p:sp>
        <p:nvSpPr>
          <p:cNvPr id="3" name="object 3"/>
          <p:cNvSpPr txBox="1"/>
          <p:nvPr/>
        </p:nvSpPr>
        <p:spPr>
          <a:xfrm>
            <a:off x="3199689" y="6254547"/>
            <a:ext cx="6674406" cy="553997"/>
          </a:xfrm>
          <a:prstGeom prst="rect">
            <a:avLst/>
          </a:prstGeom>
        </p:spPr>
        <p:txBody>
          <a:bodyPr vert="horz" wrap="square" lIns="0" tIns="15239" rIns="0" bIns="0" rtlCol="0">
            <a:spAutoFit/>
          </a:bodyPr>
          <a:lstStyle/>
          <a:p>
            <a:pPr marL="713174" marR="6096" indent="-698698" algn="r" defTabSz="1097192">
              <a:spcBef>
                <a:spcPts val="120"/>
              </a:spcBef>
            </a:pP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*Defined</a:t>
            </a:r>
            <a:r>
              <a:rPr sz="700" spc="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as</a:t>
            </a:r>
            <a:r>
              <a:rPr sz="700" spc="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time</a:t>
            </a:r>
            <a:r>
              <a:rPr sz="700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from</a:t>
            </a:r>
            <a:r>
              <a:rPr sz="700" spc="-1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randomization</a:t>
            </a:r>
            <a:r>
              <a:rPr sz="700" spc="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(which</a:t>
            </a:r>
            <a:r>
              <a:rPr sz="700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occurred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up</a:t>
            </a:r>
            <a:r>
              <a:rPr sz="700" spc="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700" spc="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weeks</a:t>
            </a:r>
            <a:r>
              <a:rPr sz="700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post-cCRT) to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 first</a:t>
            </a:r>
            <a:r>
              <a:rPr sz="700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documented</a:t>
            </a:r>
            <a:r>
              <a:rPr sz="700" spc="4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event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 of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tumor</a:t>
            </a:r>
            <a:r>
              <a:rPr sz="700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progression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sz="700" spc="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 in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700" spc="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absence</a:t>
            </a:r>
            <a:r>
              <a:rPr sz="700" spc="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of progression.  </a:t>
            </a:r>
            <a:r>
              <a:rPr sz="700" b="1" spc="-6" dirty="0">
                <a:solidFill>
                  <a:prstClr val="black"/>
                </a:solidFill>
                <a:latin typeface="Arial"/>
                <a:cs typeface="Arial"/>
              </a:rPr>
              <a:t>ClinicalTrials.gov </a:t>
            </a:r>
            <a:r>
              <a:rPr sz="700" b="1" spc="-12" dirty="0">
                <a:solidFill>
                  <a:prstClr val="black"/>
                </a:solidFill>
                <a:latin typeface="Arial"/>
                <a:cs typeface="Arial"/>
              </a:rPr>
              <a:t>number: </a:t>
            </a:r>
            <a:r>
              <a:rPr sz="700" b="1" dirty="0">
                <a:solidFill>
                  <a:prstClr val="black"/>
                </a:solidFill>
                <a:latin typeface="Arial"/>
                <a:cs typeface="Arial"/>
              </a:rPr>
              <a:t>NCT02125461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BICR,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blinded independent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central review; cCRT, concurrent chemoradiation therapy; DoR,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duration</a:t>
            </a:r>
            <a:r>
              <a:rPr sz="700" spc="18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700" spc="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response;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NSCLC, non-small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cell lung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cancer;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ORR,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objective response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rate;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OS,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overall survival;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PFS,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progression-free survival;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PROs,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patient-reported</a:t>
            </a:r>
            <a:r>
              <a:rPr sz="700" spc="1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outcomes;</a:t>
            </a:r>
            <a:r>
              <a:rPr sz="700" spc="1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PS,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performance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status;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q2w, every 2 weeks; RECIST, Response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Evaluation Criteria in Solid </a:t>
            </a:r>
            <a:r>
              <a:rPr sz="700" spc="-6" dirty="0">
                <a:solidFill>
                  <a:prstClr val="black"/>
                </a:solidFill>
                <a:latin typeface="Arial"/>
                <a:cs typeface="Arial"/>
              </a:rPr>
              <a:t>Tumors;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WHO, World Health</a:t>
            </a:r>
            <a:r>
              <a:rPr sz="700" spc="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Organization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2340" y="1895864"/>
            <a:ext cx="3306128" cy="3553270"/>
          </a:xfrm>
          <a:prstGeom prst="rect">
            <a:avLst/>
          </a:prstGeom>
          <a:solidFill>
            <a:srgbClr val="003864"/>
          </a:solidFill>
        </p:spPr>
        <p:txBody>
          <a:bodyPr vert="horz" wrap="square" lIns="0" tIns="105146" rIns="0" bIns="0" rtlCol="0">
            <a:spAutoFit/>
          </a:bodyPr>
          <a:lstStyle/>
          <a:p>
            <a:pPr marL="422876" marR="285726" indent="-206485" defTabSz="1097192">
              <a:spcBef>
                <a:spcPts val="828"/>
              </a:spcBef>
              <a:buFontTx/>
              <a:buChar char="•"/>
              <a:tabLst>
                <a:tab pos="423638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Patients </a:t>
            </a: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with stage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III, locally  </a:t>
            </a: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advanced, unresectable NSCLC  </a:t>
            </a:r>
            <a:r>
              <a:rPr sz="1400" spc="-12" dirty="0">
                <a:solidFill>
                  <a:srgbClr val="FFFFFF"/>
                </a:solidFill>
                <a:latin typeface="Arial"/>
                <a:cs typeface="Arial"/>
              </a:rPr>
              <a:t>who </a:t>
            </a: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have not progressed following  definitive platinum-based </a:t>
            </a:r>
            <a:r>
              <a:rPr sz="1400" spc="-12" dirty="0">
                <a:solidFill>
                  <a:srgbClr val="FFFFFF"/>
                </a:solidFill>
                <a:latin typeface="Arial"/>
                <a:cs typeface="Arial"/>
              </a:rPr>
              <a:t>cCRT  </a:t>
            </a: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(≥2 cycles)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097192">
              <a:spcBef>
                <a:spcPts val="6"/>
              </a:spcBef>
              <a:buClr>
                <a:srgbClr val="FFFFFF"/>
              </a:buClr>
              <a:buFont typeface="Arial"/>
              <a:buChar char="•"/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22876" indent="-206485" defTabSz="1097192">
              <a:buFontTx/>
              <a:buChar char="•"/>
              <a:tabLst>
                <a:tab pos="423638" algn="l"/>
              </a:tabLst>
            </a:pP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18 years or</a:t>
            </a:r>
            <a:r>
              <a:rPr sz="140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older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097192">
              <a:spcBef>
                <a:spcPts val="6"/>
              </a:spcBef>
              <a:buClr>
                <a:srgbClr val="FFFFFF"/>
              </a:buClr>
              <a:buFont typeface="Arial"/>
              <a:buChar char="•"/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22876" indent="-206485" defTabSz="1097192">
              <a:buFontTx/>
              <a:buChar char="•"/>
              <a:tabLst>
                <a:tab pos="423638" algn="l"/>
              </a:tabLst>
            </a:pPr>
            <a:r>
              <a:rPr sz="1400" spc="6" dirty="0">
                <a:solidFill>
                  <a:srgbClr val="FFFFFF"/>
                </a:solidFill>
                <a:latin typeface="Arial"/>
                <a:cs typeface="Arial"/>
              </a:rPr>
              <a:t>WHO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PS </a:t>
            </a: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score 0 or</a:t>
            </a:r>
            <a:r>
              <a:rPr sz="1400" spc="-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097192">
              <a:buClr>
                <a:srgbClr val="FFFFFF"/>
              </a:buClr>
              <a:buFont typeface="Arial"/>
              <a:buChar char="•"/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22876" indent="-206485" defTabSz="1097192">
              <a:buFontTx/>
              <a:buChar char="•"/>
              <a:tabLst>
                <a:tab pos="423638" algn="l"/>
              </a:tabLst>
            </a:pP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Estimated life expectancy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22876" defTabSz="1097192"/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≥12</a:t>
            </a:r>
            <a:r>
              <a:rPr sz="1400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weeks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097192">
              <a:spcBef>
                <a:spcPts val="6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22876" indent="-206485" defTabSz="1097192">
              <a:buFontTx/>
              <a:buChar char="•"/>
              <a:tabLst>
                <a:tab pos="423638" algn="l"/>
              </a:tabLst>
            </a:pP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Archived tissue </a:t>
            </a:r>
            <a:r>
              <a:rPr sz="1400" spc="-12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140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" dirty="0">
                <a:solidFill>
                  <a:srgbClr val="FFFFFF"/>
                </a:solidFill>
                <a:latin typeface="Arial"/>
                <a:cs typeface="Arial"/>
              </a:rPr>
              <a:t>collected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097192">
              <a:spcBef>
                <a:spcPts val="6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68797" defTabSz="1097192"/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All-comers</a:t>
            </a:r>
            <a:r>
              <a:rPr sz="1400" b="1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population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83060" y="2009650"/>
            <a:ext cx="1978819" cy="1201088"/>
          </a:xfrm>
          <a:prstGeom prst="rect">
            <a:avLst/>
          </a:prstGeom>
          <a:solidFill>
            <a:srgbClr val="156B71"/>
          </a:solidFill>
        </p:spPr>
        <p:txBody>
          <a:bodyPr vert="horz" wrap="square" lIns="0" tIns="122672" rIns="0" bIns="0" rtlCol="0">
            <a:spAutoFit/>
          </a:bodyPr>
          <a:lstStyle/>
          <a:p>
            <a:pPr marL="307824" marR="299441" indent="219439" defTabSz="1097192">
              <a:spcBef>
                <a:spcPts val="966"/>
              </a:spcBef>
            </a:pPr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Durvalumab  10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mg/kg q2w</a:t>
            </a:r>
            <a:r>
              <a:rPr sz="1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for 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up to </a:t>
            </a:r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months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1097192"/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N=476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3060" y="4615805"/>
            <a:ext cx="1978819" cy="987183"/>
          </a:xfrm>
          <a:prstGeom prst="rect">
            <a:avLst/>
          </a:prstGeom>
          <a:solidFill>
            <a:srgbClr val="C7473C"/>
          </a:solidFill>
        </p:spPr>
        <p:txBody>
          <a:bodyPr vert="horz" wrap="square" lIns="0" tIns="124196" rIns="0" bIns="0" rtlCol="0">
            <a:spAutoFit/>
          </a:bodyPr>
          <a:lstStyle/>
          <a:p>
            <a:pPr marL="703270" defTabSz="1097192">
              <a:spcBef>
                <a:spcPts val="978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Placebo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07824" marR="299441" algn="ctr" defTabSz="1097192"/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10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mg/kg q2w</a:t>
            </a:r>
            <a:r>
              <a:rPr sz="1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for 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up to </a:t>
            </a:r>
            <a:r>
              <a:rPr sz="1400" b="1" spc="-6" dirty="0">
                <a:solidFill>
                  <a:srgbClr val="FFFFFF"/>
                </a:solidFill>
                <a:latin typeface="Arial"/>
                <a:cs typeface="Arial"/>
              </a:rPr>
              <a:t>12 months  N=237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48508" y="2588771"/>
            <a:ext cx="1435179" cy="1389380"/>
          </a:xfrm>
          <a:custGeom>
            <a:avLst/>
            <a:gdLst/>
            <a:ahLst/>
            <a:cxnLst/>
            <a:rect l="l" t="t" r="r" b="b"/>
            <a:pathLst>
              <a:path w="1275714" h="1042035">
                <a:moveTo>
                  <a:pt x="915035" y="1029335"/>
                </a:moveTo>
                <a:lnTo>
                  <a:pt x="0" y="1029335"/>
                </a:lnTo>
                <a:lnTo>
                  <a:pt x="0" y="1042035"/>
                </a:lnTo>
                <a:lnTo>
                  <a:pt x="924940" y="1042035"/>
                </a:lnTo>
                <a:lnTo>
                  <a:pt x="927735" y="1039113"/>
                </a:lnTo>
                <a:lnTo>
                  <a:pt x="927735" y="1035685"/>
                </a:lnTo>
                <a:lnTo>
                  <a:pt x="915035" y="1035685"/>
                </a:lnTo>
                <a:lnTo>
                  <a:pt x="915035" y="1029335"/>
                </a:lnTo>
                <a:close/>
              </a:path>
              <a:path w="1275714" h="1042035">
                <a:moveTo>
                  <a:pt x="1199007" y="31750"/>
                </a:moveTo>
                <a:lnTo>
                  <a:pt x="917828" y="31750"/>
                </a:lnTo>
                <a:lnTo>
                  <a:pt x="915035" y="34543"/>
                </a:lnTo>
                <a:lnTo>
                  <a:pt x="915035" y="1035685"/>
                </a:lnTo>
                <a:lnTo>
                  <a:pt x="921385" y="1029335"/>
                </a:lnTo>
                <a:lnTo>
                  <a:pt x="927735" y="1029335"/>
                </a:lnTo>
                <a:lnTo>
                  <a:pt x="927735" y="44450"/>
                </a:lnTo>
                <a:lnTo>
                  <a:pt x="921385" y="44450"/>
                </a:lnTo>
                <a:lnTo>
                  <a:pt x="927735" y="38100"/>
                </a:lnTo>
                <a:lnTo>
                  <a:pt x="1199007" y="38100"/>
                </a:lnTo>
                <a:lnTo>
                  <a:pt x="1199007" y="31750"/>
                </a:lnTo>
                <a:close/>
              </a:path>
              <a:path w="1275714" h="1042035">
                <a:moveTo>
                  <a:pt x="927735" y="1029335"/>
                </a:moveTo>
                <a:lnTo>
                  <a:pt x="921385" y="1029335"/>
                </a:lnTo>
                <a:lnTo>
                  <a:pt x="915035" y="1035685"/>
                </a:lnTo>
                <a:lnTo>
                  <a:pt x="927735" y="1035685"/>
                </a:lnTo>
                <a:lnTo>
                  <a:pt x="927735" y="1029335"/>
                </a:lnTo>
                <a:close/>
              </a:path>
              <a:path w="1275714" h="1042035">
                <a:moveTo>
                  <a:pt x="1199007" y="0"/>
                </a:moveTo>
                <a:lnTo>
                  <a:pt x="1199007" y="76200"/>
                </a:lnTo>
                <a:lnTo>
                  <a:pt x="1262507" y="44450"/>
                </a:lnTo>
                <a:lnTo>
                  <a:pt x="1211707" y="44450"/>
                </a:lnTo>
                <a:lnTo>
                  <a:pt x="1211707" y="31750"/>
                </a:lnTo>
                <a:lnTo>
                  <a:pt x="1262507" y="31750"/>
                </a:lnTo>
                <a:lnTo>
                  <a:pt x="1199007" y="0"/>
                </a:lnTo>
                <a:close/>
              </a:path>
              <a:path w="1275714" h="1042035">
                <a:moveTo>
                  <a:pt x="927735" y="38100"/>
                </a:moveTo>
                <a:lnTo>
                  <a:pt x="921385" y="44450"/>
                </a:lnTo>
                <a:lnTo>
                  <a:pt x="927735" y="44450"/>
                </a:lnTo>
                <a:lnTo>
                  <a:pt x="927735" y="38100"/>
                </a:lnTo>
                <a:close/>
              </a:path>
              <a:path w="1275714" h="1042035">
                <a:moveTo>
                  <a:pt x="1199007" y="38100"/>
                </a:moveTo>
                <a:lnTo>
                  <a:pt x="927735" y="38100"/>
                </a:lnTo>
                <a:lnTo>
                  <a:pt x="927735" y="44450"/>
                </a:lnTo>
                <a:lnTo>
                  <a:pt x="1199007" y="44450"/>
                </a:lnTo>
                <a:lnTo>
                  <a:pt x="1199007" y="38100"/>
                </a:lnTo>
                <a:close/>
              </a:path>
              <a:path w="1275714" h="1042035">
                <a:moveTo>
                  <a:pt x="1262507" y="31750"/>
                </a:moveTo>
                <a:lnTo>
                  <a:pt x="1211707" y="31750"/>
                </a:lnTo>
                <a:lnTo>
                  <a:pt x="1211707" y="44450"/>
                </a:lnTo>
                <a:lnTo>
                  <a:pt x="1262507" y="44450"/>
                </a:lnTo>
                <a:lnTo>
                  <a:pt x="1275207" y="38100"/>
                </a:lnTo>
                <a:lnTo>
                  <a:pt x="1262507" y="317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pPr defTabSz="1097192"/>
            <a:endParaRPr dirty="0"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48508" y="3960029"/>
            <a:ext cx="1435179" cy="1336040"/>
          </a:xfrm>
          <a:custGeom>
            <a:avLst/>
            <a:gdLst/>
            <a:ahLst/>
            <a:cxnLst/>
            <a:rect l="l" t="t" r="r" b="b"/>
            <a:pathLst>
              <a:path w="1275714" h="1002029">
                <a:moveTo>
                  <a:pt x="1199007" y="925334"/>
                </a:moveTo>
                <a:lnTo>
                  <a:pt x="1199007" y="1001534"/>
                </a:lnTo>
                <a:lnTo>
                  <a:pt x="1262507" y="969784"/>
                </a:lnTo>
                <a:lnTo>
                  <a:pt x="1211707" y="969784"/>
                </a:lnTo>
                <a:lnTo>
                  <a:pt x="1211707" y="957084"/>
                </a:lnTo>
                <a:lnTo>
                  <a:pt x="1262507" y="957084"/>
                </a:lnTo>
                <a:lnTo>
                  <a:pt x="1199007" y="925334"/>
                </a:lnTo>
                <a:close/>
              </a:path>
              <a:path w="1275714" h="1002029">
                <a:moveTo>
                  <a:pt x="915035" y="6350"/>
                </a:moveTo>
                <a:lnTo>
                  <a:pt x="915035" y="966939"/>
                </a:lnTo>
                <a:lnTo>
                  <a:pt x="917828" y="969784"/>
                </a:lnTo>
                <a:lnTo>
                  <a:pt x="1199007" y="969784"/>
                </a:lnTo>
                <a:lnTo>
                  <a:pt x="1199007" y="963434"/>
                </a:lnTo>
                <a:lnTo>
                  <a:pt x="927735" y="963434"/>
                </a:lnTo>
                <a:lnTo>
                  <a:pt x="921385" y="957084"/>
                </a:lnTo>
                <a:lnTo>
                  <a:pt x="927735" y="957084"/>
                </a:lnTo>
                <a:lnTo>
                  <a:pt x="927735" y="12700"/>
                </a:lnTo>
                <a:lnTo>
                  <a:pt x="921385" y="12700"/>
                </a:lnTo>
                <a:lnTo>
                  <a:pt x="915035" y="6350"/>
                </a:lnTo>
                <a:close/>
              </a:path>
              <a:path w="1275714" h="1002029">
                <a:moveTo>
                  <a:pt x="1262507" y="957084"/>
                </a:moveTo>
                <a:lnTo>
                  <a:pt x="1211707" y="957084"/>
                </a:lnTo>
                <a:lnTo>
                  <a:pt x="1211707" y="969784"/>
                </a:lnTo>
                <a:lnTo>
                  <a:pt x="1262507" y="969784"/>
                </a:lnTo>
                <a:lnTo>
                  <a:pt x="1275207" y="963434"/>
                </a:lnTo>
                <a:lnTo>
                  <a:pt x="1262507" y="957084"/>
                </a:lnTo>
                <a:close/>
              </a:path>
              <a:path w="1275714" h="1002029">
                <a:moveTo>
                  <a:pt x="927735" y="957084"/>
                </a:moveTo>
                <a:lnTo>
                  <a:pt x="921385" y="957084"/>
                </a:lnTo>
                <a:lnTo>
                  <a:pt x="927735" y="963434"/>
                </a:lnTo>
                <a:lnTo>
                  <a:pt x="927735" y="957084"/>
                </a:lnTo>
                <a:close/>
              </a:path>
              <a:path w="1275714" h="1002029">
                <a:moveTo>
                  <a:pt x="1199007" y="957084"/>
                </a:moveTo>
                <a:lnTo>
                  <a:pt x="927735" y="957084"/>
                </a:lnTo>
                <a:lnTo>
                  <a:pt x="927735" y="963434"/>
                </a:lnTo>
                <a:lnTo>
                  <a:pt x="1199007" y="963434"/>
                </a:lnTo>
                <a:lnTo>
                  <a:pt x="1199007" y="957084"/>
                </a:lnTo>
                <a:close/>
              </a:path>
              <a:path w="1275714" h="1002029">
                <a:moveTo>
                  <a:pt x="924940" y="0"/>
                </a:moveTo>
                <a:lnTo>
                  <a:pt x="0" y="0"/>
                </a:lnTo>
                <a:lnTo>
                  <a:pt x="0" y="12700"/>
                </a:lnTo>
                <a:lnTo>
                  <a:pt x="915035" y="12700"/>
                </a:lnTo>
                <a:lnTo>
                  <a:pt x="915035" y="6350"/>
                </a:lnTo>
                <a:lnTo>
                  <a:pt x="927735" y="6350"/>
                </a:lnTo>
                <a:lnTo>
                  <a:pt x="927735" y="2793"/>
                </a:lnTo>
                <a:lnTo>
                  <a:pt x="924940" y="0"/>
                </a:lnTo>
                <a:close/>
              </a:path>
              <a:path w="1275714" h="1002029">
                <a:moveTo>
                  <a:pt x="927735" y="6350"/>
                </a:moveTo>
                <a:lnTo>
                  <a:pt x="915035" y="6350"/>
                </a:lnTo>
                <a:lnTo>
                  <a:pt x="921385" y="12700"/>
                </a:lnTo>
                <a:lnTo>
                  <a:pt x="927735" y="12700"/>
                </a:lnTo>
                <a:lnTo>
                  <a:pt x="927735" y="63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pPr defTabSz="1097192"/>
            <a:endParaRPr dirty="0"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5622" y="3432558"/>
            <a:ext cx="1643777" cy="877162"/>
          </a:xfrm>
          <a:prstGeom prst="rect">
            <a:avLst/>
          </a:prstGeom>
        </p:spPr>
        <p:txBody>
          <a:bodyPr vert="horz" wrap="square" lIns="0" tIns="15239" rIns="0" bIns="0" rtlCol="0">
            <a:spAutoFit/>
          </a:bodyPr>
          <a:lstStyle/>
          <a:p>
            <a:pPr marL="15239" marR="6096" algn="ctr" defTabSz="1097192">
              <a:spcBef>
                <a:spcPts val="120"/>
              </a:spcBef>
            </a:pPr>
            <a:r>
              <a:rPr sz="1400" spc="-6" dirty="0">
                <a:solidFill>
                  <a:prstClr val="black"/>
                </a:solidFill>
                <a:latin typeface="Arial"/>
                <a:cs typeface="Arial"/>
              </a:rPr>
              <a:t>2:1 randomization,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stratified </a:t>
            </a:r>
            <a:r>
              <a:rPr sz="1400" spc="-6" dirty="0">
                <a:solidFill>
                  <a:prstClr val="black"/>
                </a:solidFill>
                <a:latin typeface="Arial"/>
                <a:cs typeface="Arial"/>
              </a:rPr>
              <a:t>by age,</a:t>
            </a:r>
            <a:r>
              <a:rPr sz="1400" spc="-1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6" dirty="0">
                <a:solidFill>
                  <a:prstClr val="black"/>
                </a:solidFill>
                <a:latin typeface="Arial"/>
                <a:cs typeface="Arial"/>
              </a:rPr>
              <a:t>sex,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and smoking history  </a:t>
            </a:r>
            <a:r>
              <a:rPr sz="1400" spc="-6" dirty="0">
                <a:solidFill>
                  <a:prstClr val="black"/>
                </a:solidFill>
                <a:latin typeface="Arial"/>
                <a:cs typeface="Arial"/>
              </a:rPr>
              <a:t>N=713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44793" y="3910605"/>
            <a:ext cx="2191703" cy="1667113"/>
          </a:xfrm>
          <a:prstGeom prst="rect">
            <a:avLst/>
          </a:prstGeom>
        </p:spPr>
        <p:txBody>
          <a:bodyPr vert="horz" wrap="square" lIns="0" tIns="106670" rIns="0" bIns="0" rtlCol="0">
            <a:spAutoFit/>
          </a:bodyPr>
          <a:lstStyle/>
          <a:p>
            <a:pPr marL="278108" defTabSz="1097192">
              <a:spcBef>
                <a:spcPts val="840"/>
              </a:spcBef>
            </a:pPr>
            <a:r>
              <a:rPr sz="1300" b="1" spc="-6" dirty="0">
                <a:solidFill>
                  <a:prstClr val="black"/>
                </a:solidFill>
                <a:latin typeface="Arial"/>
                <a:cs typeface="Arial"/>
              </a:rPr>
              <a:t>Key secondary</a:t>
            </a:r>
            <a:r>
              <a:rPr sz="1300" b="1" spc="-4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prstClr val="black"/>
                </a:solidFill>
                <a:latin typeface="Arial"/>
                <a:cs typeface="Arial"/>
              </a:rPr>
              <a:t>endpoints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21725" indent="-206485" defTabSz="1097192">
              <a:spcBef>
                <a:spcPts val="720"/>
              </a:spcBef>
              <a:buFontTx/>
              <a:buChar char="•"/>
              <a:tabLst>
                <a:tab pos="222487" algn="l"/>
              </a:tabLst>
            </a:pPr>
            <a:r>
              <a:rPr sz="1300" spc="-6" dirty="0">
                <a:solidFill>
                  <a:prstClr val="black"/>
                </a:solidFill>
                <a:latin typeface="Arial"/>
                <a:cs typeface="Arial"/>
              </a:rPr>
              <a:t>ORR </a:t>
            </a:r>
            <a:r>
              <a:rPr sz="1300" dirty="0">
                <a:solidFill>
                  <a:prstClr val="black"/>
                </a:solidFill>
                <a:latin typeface="Arial"/>
                <a:cs typeface="Arial"/>
              </a:rPr>
              <a:t>(per</a:t>
            </a:r>
            <a:r>
              <a:rPr sz="1300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spc="-6" dirty="0">
                <a:solidFill>
                  <a:prstClr val="black"/>
                </a:solidFill>
                <a:latin typeface="Arial"/>
                <a:cs typeface="Arial"/>
              </a:rPr>
              <a:t>BICR)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21725" indent="-206485" defTabSz="1097192">
              <a:spcBef>
                <a:spcPts val="720"/>
              </a:spcBef>
              <a:buFontTx/>
              <a:buChar char="•"/>
              <a:tabLst>
                <a:tab pos="222487" algn="l"/>
              </a:tabLst>
            </a:pPr>
            <a:r>
              <a:rPr sz="1300" spc="-6" dirty="0">
                <a:solidFill>
                  <a:prstClr val="black"/>
                </a:solidFill>
                <a:latin typeface="Arial"/>
                <a:cs typeface="Arial"/>
              </a:rPr>
              <a:t>DoR </a:t>
            </a:r>
            <a:r>
              <a:rPr sz="1300" dirty="0">
                <a:solidFill>
                  <a:prstClr val="black"/>
                </a:solidFill>
                <a:latin typeface="Arial"/>
                <a:cs typeface="Arial"/>
              </a:rPr>
              <a:t>(per</a:t>
            </a:r>
            <a:r>
              <a:rPr sz="13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spc="-6" dirty="0">
                <a:solidFill>
                  <a:prstClr val="black"/>
                </a:solidFill>
                <a:latin typeface="Arial"/>
                <a:cs typeface="Arial"/>
              </a:rPr>
              <a:t>BICR)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21725" indent="-206485" defTabSz="1097192">
              <a:spcBef>
                <a:spcPts val="720"/>
              </a:spcBef>
              <a:buFontTx/>
              <a:buChar char="•"/>
              <a:tabLst>
                <a:tab pos="222487" algn="l"/>
              </a:tabLst>
            </a:pPr>
            <a:r>
              <a:rPr sz="1300" dirty="0">
                <a:solidFill>
                  <a:prstClr val="black"/>
                </a:solidFill>
                <a:latin typeface="Arial"/>
                <a:cs typeface="Arial"/>
              </a:rPr>
              <a:t>Safety and</a:t>
            </a:r>
            <a:r>
              <a:rPr sz="1300" spc="-6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spc="-6" dirty="0">
                <a:solidFill>
                  <a:prstClr val="black"/>
                </a:solidFill>
                <a:latin typeface="Arial"/>
                <a:cs typeface="Arial"/>
              </a:rPr>
              <a:t>tolerability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21725" indent="-206485" defTabSz="1097192">
              <a:spcBef>
                <a:spcPts val="720"/>
              </a:spcBef>
              <a:buFontTx/>
              <a:buChar char="•"/>
              <a:tabLst>
                <a:tab pos="222487" algn="l"/>
              </a:tabLst>
            </a:pPr>
            <a:r>
              <a:rPr sz="1300" spc="-6" dirty="0">
                <a:solidFill>
                  <a:prstClr val="black"/>
                </a:solidFill>
                <a:latin typeface="Arial"/>
                <a:cs typeface="Arial"/>
              </a:rPr>
              <a:t>PROs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36348" y="2009985"/>
            <a:ext cx="2822496" cy="951286"/>
          </a:xfrm>
          <a:prstGeom prst="rect">
            <a:avLst/>
          </a:prstGeom>
          <a:ln w="6096">
            <a:solidFill>
              <a:srgbClr val="D9D9D9"/>
            </a:solidFill>
          </a:ln>
        </p:spPr>
        <p:txBody>
          <a:bodyPr vert="horz" wrap="square" lIns="0" tIns="2286" rIns="0" bIns="0" rtlCol="0">
            <a:spAutoFit/>
          </a:bodyPr>
          <a:lstStyle/>
          <a:p>
            <a:pPr defTabSz="1097192">
              <a:spcBef>
                <a:spcPts val="18"/>
              </a:spcBef>
            </a:pPr>
            <a:endParaRPr sz="11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33172" defTabSz="1097192"/>
            <a:r>
              <a:rPr sz="1300" b="1" dirty="0">
                <a:solidFill>
                  <a:prstClr val="black"/>
                </a:solidFill>
                <a:latin typeface="Arial"/>
                <a:cs typeface="Arial"/>
              </a:rPr>
              <a:t>Co-primary</a:t>
            </a:r>
            <a:r>
              <a:rPr sz="1300" b="1" spc="-4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prstClr val="black"/>
                </a:solidFill>
                <a:latin typeface="Arial"/>
                <a:cs typeface="Arial"/>
              </a:rPr>
              <a:t>endpoints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37540" indent="-207247" defTabSz="1097192">
              <a:spcBef>
                <a:spcPts val="720"/>
              </a:spcBef>
              <a:buFontTx/>
              <a:buChar char="•"/>
              <a:tabLst>
                <a:tab pos="337540" algn="l"/>
              </a:tabLst>
            </a:pPr>
            <a:r>
              <a:rPr sz="1300" dirty="0">
                <a:solidFill>
                  <a:prstClr val="black"/>
                </a:solidFill>
                <a:latin typeface="Arial"/>
                <a:cs typeface="Arial"/>
              </a:rPr>
              <a:t>PFS by </a:t>
            </a:r>
            <a:r>
              <a:rPr sz="1300" spc="-6" dirty="0">
                <a:solidFill>
                  <a:prstClr val="black"/>
                </a:solidFill>
                <a:latin typeface="Arial"/>
                <a:cs typeface="Arial"/>
              </a:rPr>
              <a:t>BICR using RECIST</a:t>
            </a:r>
            <a:r>
              <a:rPr sz="1300" spc="-2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spc="-6" dirty="0">
                <a:solidFill>
                  <a:prstClr val="black"/>
                </a:solidFill>
                <a:latin typeface="Arial"/>
                <a:cs typeface="Arial"/>
              </a:rPr>
              <a:t>v1.1*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37540" indent="-207247" defTabSz="1097192">
              <a:spcBef>
                <a:spcPts val="720"/>
              </a:spcBef>
              <a:buFontTx/>
              <a:buChar char="•"/>
              <a:tabLst>
                <a:tab pos="337540" algn="l"/>
              </a:tabLst>
            </a:pPr>
            <a:r>
              <a:rPr sz="1300" dirty="0">
                <a:solidFill>
                  <a:prstClr val="black"/>
                </a:solidFill>
                <a:latin typeface="Arial"/>
                <a:cs typeface="Arial"/>
              </a:rPr>
              <a:t>OS</a:t>
            </a:r>
          </a:p>
        </p:txBody>
      </p:sp>
      <p:sp>
        <p:nvSpPr>
          <p:cNvPr id="12" name="object 12"/>
          <p:cNvSpPr/>
          <p:nvPr/>
        </p:nvSpPr>
        <p:spPr>
          <a:xfrm>
            <a:off x="4670299" y="3830319"/>
            <a:ext cx="238316" cy="25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97192"/>
            <a:endParaRPr dirty="0"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06445" y="3796289"/>
            <a:ext cx="168593" cy="262379"/>
          </a:xfrm>
          <a:prstGeom prst="rect">
            <a:avLst/>
          </a:prstGeom>
        </p:spPr>
        <p:txBody>
          <a:bodyPr vert="horz" wrap="square" lIns="0" tIns="16001" rIns="0" bIns="0" rtlCol="0">
            <a:spAutoFit/>
          </a:bodyPr>
          <a:lstStyle/>
          <a:p>
            <a:pPr marL="15239" defTabSz="1097192">
              <a:spcBef>
                <a:spcPts val="126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8200" y="3305726"/>
            <a:ext cx="845106" cy="877162"/>
          </a:xfrm>
          <a:prstGeom prst="rect">
            <a:avLst/>
          </a:prstGeom>
        </p:spPr>
        <p:txBody>
          <a:bodyPr vert="horz" wrap="square" lIns="0" tIns="15239" rIns="0" bIns="0" rtlCol="0">
            <a:spAutoFit/>
          </a:bodyPr>
          <a:lstStyle/>
          <a:p>
            <a:pPr marL="15239" marR="6096" indent="16001" defTabSz="1097192">
              <a:spcBef>
                <a:spcPts val="120"/>
              </a:spcBef>
            </a:pPr>
            <a:r>
              <a:rPr sz="1400" spc="-6" dirty="0">
                <a:solidFill>
                  <a:prstClr val="black"/>
                </a:solidFill>
                <a:latin typeface="Arial"/>
                <a:cs typeface="Arial"/>
              </a:rPr>
              <a:t>1–42 days  po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z="1400" spc="-12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400" spc="-6" dirty="0">
                <a:solidFill>
                  <a:prstClr val="black"/>
                </a:solidFill>
                <a:latin typeface="Arial"/>
                <a:cs typeface="Arial"/>
              </a:rPr>
              <a:t>cC</a:t>
            </a:r>
            <a:r>
              <a:rPr sz="1400" spc="-42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1302" y="282053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FF00"/>
                </a:solidFill>
              </a:rPr>
              <a:t>Px D 60 Gy, V20</a:t>
            </a:r>
            <a:r>
              <a:rPr lang="it-IT" sz="1200" b="1" dirty="0" smtClean="0">
                <a:solidFill>
                  <a:srgbClr val="FFFF00"/>
                </a:solidFill>
                <a:sym typeface="Symbol"/>
              </a:rPr>
              <a:t></a:t>
            </a:r>
            <a:r>
              <a:rPr lang="it-IT" sz="1200" b="1" dirty="0" smtClean="0">
                <a:solidFill>
                  <a:srgbClr val="FFFF00"/>
                </a:solidFill>
              </a:rPr>
              <a:t> 35%</a:t>
            </a:r>
            <a:endParaRPr lang="en-US" sz="1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854946" y="438878"/>
            <a:ext cx="6585991" cy="114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400">
              <a:lnSpc>
                <a:spcPct val="97000"/>
              </a:lnSpc>
              <a:buClr>
                <a:srgbClr val="FFFFFF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GB" sz="1633" b="1" dirty="0">
                <a:solidFill>
                  <a:srgbClr val="002060"/>
                </a:solidFill>
                <a:latin typeface="Arial" charset="0"/>
              </a:rPr>
              <a:t>Original Article</a:t>
            </a:r>
            <a:r>
              <a:rPr lang="en-GB" sz="2540" b="1" dirty="0">
                <a:solidFill>
                  <a:srgbClr val="002060"/>
                </a:solidFill>
                <a:latin typeface="Arial" charset="0"/>
              </a:rPr>
              <a:t> </a:t>
            </a:r>
            <a:br>
              <a:rPr lang="en-GB" sz="2540" b="1" dirty="0">
                <a:solidFill>
                  <a:srgbClr val="002060"/>
                </a:solidFill>
                <a:latin typeface="Arial" charset="0"/>
              </a:rPr>
            </a:br>
            <a:r>
              <a:rPr lang="en-GB" sz="2540" b="1" dirty="0">
                <a:solidFill>
                  <a:srgbClr val="002060"/>
                </a:solidFill>
                <a:latin typeface="Arial" charset="0"/>
              </a:rPr>
              <a:t>Overall Survival with Durvalumab after Chemoradiotherapy in Stage III NSCLC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807574" y="1753270"/>
            <a:ext cx="6630138" cy="280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400">
              <a:lnSpc>
                <a:spcPct val="97000"/>
              </a:lnSpc>
              <a:buClr>
                <a:srgbClr val="FFFFFF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GB" sz="1633" b="1" dirty="0" err="1">
                <a:solidFill>
                  <a:srgbClr val="002060"/>
                </a:solidFill>
                <a:latin typeface="Arial" charset="0"/>
              </a:rPr>
              <a:t>Scott J. </a:t>
            </a:r>
            <a:r>
              <a:rPr lang="en-GB" sz="1633" b="1" dirty="0">
                <a:solidFill>
                  <a:srgbClr val="002060"/>
                </a:solidFill>
                <a:latin typeface="Arial" charset="0"/>
              </a:rPr>
              <a:t>Antonia</a:t>
            </a:r>
            <a:r>
              <a:rPr lang="en-GB" sz="1633" dirty="0">
                <a:solidFill>
                  <a:srgbClr val="002060"/>
                </a:solidFill>
                <a:latin typeface="Arial" charset="0"/>
              </a:rPr>
              <a:t>, M.D., Ph.D. for the </a:t>
            </a:r>
            <a:r>
              <a:rPr lang="en-GB" sz="1633" b="1" dirty="0">
                <a:solidFill>
                  <a:srgbClr val="002060"/>
                </a:solidFill>
                <a:latin typeface="Arial" charset="0"/>
              </a:rPr>
              <a:t>PACIFIC Investigators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807778" y="5115078"/>
            <a:ext cx="6585991" cy="73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4400">
              <a:lnSpc>
                <a:spcPct val="97000"/>
              </a:lnSpc>
              <a:buClr>
                <a:srgbClr val="FFFFFF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GB" sz="1633" dirty="0">
                <a:solidFill>
                  <a:srgbClr val="FFFFFF"/>
                </a:solidFill>
                <a:latin typeface="Arial" charset="0"/>
              </a:rPr>
              <a:t>N Engl J Med</a:t>
            </a:r>
          </a:p>
          <a:p>
            <a:pPr algn="ctr" defTabSz="914400">
              <a:lnSpc>
                <a:spcPct val="97000"/>
              </a:lnSpc>
              <a:buClr>
                <a:srgbClr val="FFFFFF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GB" sz="1633" dirty="0">
                <a:solidFill>
                  <a:srgbClr val="FFFFFF"/>
                </a:solidFill>
                <a:latin typeface="Arial" charset="0"/>
              </a:rPr>
              <a:t>Volume 379(24):2342-2350</a:t>
            </a:r>
          </a:p>
          <a:p>
            <a:pPr algn="ctr" defTabSz="914400">
              <a:lnSpc>
                <a:spcPct val="97000"/>
              </a:lnSpc>
              <a:buClr>
                <a:srgbClr val="FFFFFF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GB" sz="1633" dirty="0">
                <a:solidFill>
                  <a:srgbClr val="FFFFFF"/>
                </a:solidFill>
                <a:latin typeface="Arial" charset="0"/>
              </a:rPr>
              <a:t>December 13, 2018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06510" y="3091897"/>
            <a:ext cx="7262515" cy="5241925"/>
          </a:xfrm>
          <a:prstGeom prst="rect">
            <a:avLst/>
          </a:prstGeom>
          <a:ln/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" indent="0">
              <a:lnSpc>
                <a:spcPct val="92000"/>
              </a:lnSpc>
              <a:spcAft>
                <a:spcPts val="888"/>
              </a:spcAft>
              <a:buSzPct val="100000"/>
              <a:buFont typeface="Arial" panose="020B0604020202020204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dirty="0">
                <a:solidFill>
                  <a:srgbClr val="002060"/>
                </a:solidFill>
                <a:latin typeface="Arial" charset="0"/>
              </a:rPr>
              <a:t>“in patients with locally advanced non–small-cell lung cancer who have undergone concurrent chemotherapy and radiation therapy, the use of </a:t>
            </a:r>
            <a:r>
              <a:rPr lang="en-GB" sz="2000" dirty="0" err="1">
                <a:solidFill>
                  <a:srgbClr val="002060"/>
                </a:solidFill>
                <a:latin typeface="Arial" charset="0"/>
              </a:rPr>
              <a:t>durvalumab</a:t>
            </a:r>
            <a:r>
              <a:rPr lang="en-GB" sz="2000" dirty="0">
                <a:solidFill>
                  <a:srgbClr val="002060"/>
                </a:solidFill>
                <a:latin typeface="Arial" charset="0"/>
              </a:rPr>
              <a:t> in the year after completing treatment significantly prolonged disease-free and overall survival as compared with placebo.”</a:t>
            </a:r>
          </a:p>
        </p:txBody>
      </p:sp>
      <p:sp>
        <p:nvSpPr>
          <p:cNvPr id="9" name="Rettangolo 8"/>
          <p:cNvSpPr/>
          <p:nvPr/>
        </p:nvSpPr>
        <p:spPr>
          <a:xfrm>
            <a:off x="6286928" y="6401470"/>
            <a:ext cx="3822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it-IT" sz="1400" b="1" i="1" dirty="0">
                <a:solidFill>
                  <a:prstClr val="black"/>
                </a:solidFill>
              </a:rPr>
              <a:t>n </a:t>
            </a:r>
            <a:r>
              <a:rPr lang="it-IT" sz="1400" b="1" i="1" dirty="0" err="1">
                <a:solidFill>
                  <a:prstClr val="black"/>
                </a:solidFill>
              </a:rPr>
              <a:t>engl</a:t>
            </a:r>
            <a:r>
              <a:rPr lang="it-IT" sz="1400" b="1" i="1" dirty="0">
                <a:solidFill>
                  <a:prstClr val="black"/>
                </a:solidFill>
              </a:rPr>
              <a:t> j </a:t>
            </a:r>
            <a:r>
              <a:rPr lang="it-IT" sz="1400" b="1" i="1" dirty="0" err="1">
                <a:solidFill>
                  <a:prstClr val="black"/>
                </a:solidFill>
              </a:rPr>
              <a:t>med</a:t>
            </a:r>
            <a:r>
              <a:rPr lang="it-IT" sz="1400" b="1" i="1" dirty="0">
                <a:solidFill>
                  <a:prstClr val="black"/>
                </a:solidFill>
              </a:rPr>
              <a:t> 379;24 nejm.org </a:t>
            </a:r>
            <a:r>
              <a:rPr lang="it-IT" sz="1400" b="1" i="1" dirty="0" err="1">
                <a:solidFill>
                  <a:prstClr val="black"/>
                </a:solidFill>
              </a:rPr>
              <a:t>December</a:t>
            </a:r>
            <a:r>
              <a:rPr lang="it-IT" sz="1400" b="1" i="1" dirty="0">
                <a:solidFill>
                  <a:prstClr val="black"/>
                </a:solidFill>
              </a:rPr>
              <a:t> 13, 2018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1851" y="-10801"/>
            <a:ext cx="2165357" cy="432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01866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46480" y="381643"/>
            <a:ext cx="7271930" cy="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>
              <a:lnSpc>
                <a:spcPct val="97000"/>
              </a:lnSpc>
              <a:buClr>
                <a:srgbClr val="FFFFFF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Arial" charset="0"/>
              </a:rPr>
              <a:t>Overall Survival in the Intention-to-Treat Population.</a:t>
            </a:r>
            <a:endParaRPr lang="en-GB" b="1" dirty="0">
              <a:solidFill>
                <a:srgbClr val="4472C4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143176" y="5973333"/>
            <a:ext cx="5984391" cy="1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7000"/>
              </a:lnSpc>
              <a:buClr>
                <a:srgbClr val="FFFFFF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</a:pPr>
            <a:r>
              <a:rPr lang="en-GB" sz="1089" b="1">
                <a:solidFill>
                  <a:srgbClr val="FFFFFF"/>
                </a:solidFill>
                <a:latin typeface="Arial" charset="0"/>
              </a:rPr>
              <a:t>Antonia SJ et al. N Engl J Med 2018;379:2342-2350</a:t>
            </a:r>
            <a:endParaRPr lang="en-GB" sz="1089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6482" y="776464"/>
            <a:ext cx="7012220" cy="5832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453966" y="73873"/>
            <a:ext cx="3822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it-IT" sz="1400" b="1" i="1" dirty="0">
                <a:solidFill>
                  <a:prstClr val="black"/>
                </a:solidFill>
              </a:rPr>
              <a:t>n </a:t>
            </a:r>
            <a:r>
              <a:rPr lang="it-IT" sz="1400" b="1" i="1" dirty="0" err="1">
                <a:solidFill>
                  <a:prstClr val="black"/>
                </a:solidFill>
              </a:rPr>
              <a:t>engl</a:t>
            </a:r>
            <a:r>
              <a:rPr lang="it-IT" sz="1400" b="1" i="1" dirty="0">
                <a:solidFill>
                  <a:prstClr val="black"/>
                </a:solidFill>
              </a:rPr>
              <a:t> j </a:t>
            </a:r>
            <a:r>
              <a:rPr lang="it-IT" sz="1400" b="1" i="1" dirty="0" err="1">
                <a:solidFill>
                  <a:prstClr val="black"/>
                </a:solidFill>
              </a:rPr>
              <a:t>med</a:t>
            </a:r>
            <a:r>
              <a:rPr lang="it-IT" sz="1400" b="1" i="1" dirty="0">
                <a:solidFill>
                  <a:prstClr val="black"/>
                </a:solidFill>
              </a:rPr>
              <a:t> 379;24 nejm.org </a:t>
            </a:r>
            <a:r>
              <a:rPr lang="it-IT" sz="1400" b="1" i="1" dirty="0" err="1">
                <a:solidFill>
                  <a:prstClr val="black"/>
                </a:solidFill>
              </a:rPr>
              <a:t>December</a:t>
            </a:r>
            <a:r>
              <a:rPr lang="it-IT" sz="1400" b="1" i="1" dirty="0">
                <a:solidFill>
                  <a:prstClr val="black"/>
                </a:solidFill>
              </a:rPr>
              <a:t> 13, 2018</a:t>
            </a:r>
          </a:p>
        </p:txBody>
      </p:sp>
    </p:spTree>
    <p:extLst>
      <p:ext uri="{BB962C8B-B14F-4D97-AF65-F5344CB8AC3E}">
        <p14:creationId xmlns:p14="http://schemas.microsoft.com/office/powerpoint/2010/main" val="268146968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4" name="Picture 2" descr="C:\Users\GSANG\Desktop\Screenshot 2017-12-03 12.13.32.png"/>
          <p:cNvPicPr>
            <a:picLocks noChangeAspect="1" noChangeArrowheads="1"/>
          </p:cNvPicPr>
          <p:nvPr/>
        </p:nvPicPr>
        <p:blipFill>
          <a:blip r:embed="rId4" cstate="print"/>
          <a:srcRect l="26371" t="26489" r="31336" b="22835"/>
          <a:stretch>
            <a:fillRect/>
          </a:stretch>
        </p:blipFill>
        <p:spPr bwMode="auto">
          <a:xfrm>
            <a:off x="3771904" y="2895605"/>
            <a:ext cx="3208098" cy="2093913"/>
          </a:xfrm>
          <a:prstGeom prst="rect">
            <a:avLst/>
          </a:prstGeom>
          <a:noFill/>
        </p:spPr>
      </p:pic>
      <p:pic>
        <p:nvPicPr>
          <p:cNvPr id="6" name="Picture 2" descr="C:\Users\GSANG\Desktop\Screenshot 2017-12-03 12.13.32.png"/>
          <p:cNvPicPr>
            <a:picLocks noChangeAspect="1" noChangeArrowheads="1"/>
          </p:cNvPicPr>
          <p:nvPr/>
        </p:nvPicPr>
        <p:blipFill>
          <a:blip r:embed="rId4" cstate="print"/>
          <a:srcRect l="11942" t="12788" r="29346" b="76251"/>
          <a:stretch>
            <a:fillRect/>
          </a:stretch>
        </p:blipFill>
        <p:spPr bwMode="auto">
          <a:xfrm>
            <a:off x="647703" y="304800"/>
            <a:ext cx="8991600" cy="914400"/>
          </a:xfrm>
          <a:prstGeom prst="rect">
            <a:avLst/>
          </a:prstGeom>
          <a:noFill/>
        </p:spPr>
      </p:pic>
      <p:pic>
        <p:nvPicPr>
          <p:cNvPr id="1027" name="Picture 3" descr="C:\Users\GSANG\Desktop\Screenshot 2017-12-03 12.13.15.png"/>
          <p:cNvPicPr>
            <a:picLocks noChangeAspect="1" noChangeArrowheads="1"/>
          </p:cNvPicPr>
          <p:nvPr/>
        </p:nvPicPr>
        <p:blipFill>
          <a:blip r:embed="rId5" cstate="print"/>
          <a:srcRect l="26526" t="27250" r="31678" b="23425"/>
          <a:stretch>
            <a:fillRect/>
          </a:stretch>
        </p:blipFill>
        <p:spPr bwMode="auto">
          <a:xfrm>
            <a:off x="647700" y="1371600"/>
            <a:ext cx="3170356" cy="2038086"/>
          </a:xfrm>
          <a:prstGeom prst="rect">
            <a:avLst/>
          </a:prstGeom>
          <a:noFill/>
        </p:spPr>
      </p:pic>
      <p:pic>
        <p:nvPicPr>
          <p:cNvPr id="1028" name="Picture 4" descr="C:\Users\GSANG\Desktop\Screenshot 2017-12-03 12.13.53.png"/>
          <p:cNvPicPr>
            <a:picLocks noChangeAspect="1" noChangeArrowheads="1"/>
          </p:cNvPicPr>
          <p:nvPr/>
        </p:nvPicPr>
        <p:blipFill>
          <a:blip r:embed="rId6" cstate="print"/>
          <a:srcRect l="26371" t="27402" r="32331" b="25100"/>
          <a:stretch>
            <a:fillRect/>
          </a:stretch>
        </p:blipFill>
        <p:spPr bwMode="auto">
          <a:xfrm>
            <a:off x="6972677" y="4572000"/>
            <a:ext cx="3132611" cy="1962600"/>
          </a:xfrm>
          <a:prstGeom prst="rect">
            <a:avLst/>
          </a:prstGeom>
          <a:noFill/>
        </p:spPr>
      </p:pic>
      <p:sp>
        <p:nvSpPr>
          <p:cNvPr id="9" name="Curved Right Arrow 8"/>
          <p:cNvSpPr/>
          <p:nvPr/>
        </p:nvSpPr>
        <p:spPr>
          <a:xfrm rot="19400289">
            <a:off x="2582293" y="3657873"/>
            <a:ext cx="609600" cy="1066800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rot="19400289">
            <a:off x="6104515" y="5181327"/>
            <a:ext cx="609600" cy="1066800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533" y="991732"/>
            <a:ext cx="1003866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76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733" y="382134"/>
            <a:ext cx="5076831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OLIGOMETASTATIC NSCLC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1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501" y="382134"/>
            <a:ext cx="394799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EARLY STAGE NSCLC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1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732" y="382134"/>
            <a:ext cx="7169647" cy="646327"/>
          </a:xfrm>
          <a:prstGeom prst="rect">
            <a:avLst/>
          </a:prstGeom>
          <a:solidFill>
            <a:schemeClr val="tx1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OLIGOMETASTATIC NSCLC </a:t>
            </a:r>
            <a:r>
              <a:rPr lang="it-IT" sz="3600" b="1" dirty="0" smtClean="0">
                <a:solidFill>
                  <a:srgbClr val="FFFF00"/>
                </a:solidFill>
              </a:rPr>
              <a:t>RESEARCH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2" y="1295400"/>
            <a:ext cx="87121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1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733" y="382134"/>
            <a:ext cx="5076831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OLIGOMETASTATIC NSCLC</a:t>
            </a:r>
            <a:endParaRPr lang="en-US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2" y="1219200"/>
            <a:ext cx="890546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1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93725"/>
            <a:ext cx="1022985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9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4" y="2053153"/>
            <a:ext cx="9916755" cy="294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649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4" name="CasellaDiTesto 7"/>
          <p:cNvSpPr txBox="1"/>
          <p:nvPr/>
        </p:nvSpPr>
        <p:spPr>
          <a:xfrm>
            <a:off x="1028700" y="2743200"/>
            <a:ext cx="8458200" cy="2062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it-IT" sz="3200" b="1" dirty="0" smtClean="0"/>
              <a:t>Provided there is benefit in </a:t>
            </a:r>
            <a:r>
              <a:rPr lang="it-IT" sz="3200" b="1" dirty="0" err="1" smtClean="0"/>
              <a:t>chasing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DMs</a:t>
            </a:r>
            <a:r>
              <a:rPr lang="it-IT" sz="3200" b="1" dirty="0" smtClean="0"/>
              <a:t> down, </a:t>
            </a:r>
          </a:p>
          <a:p>
            <a:pPr marL="514350" indent="-514350" algn="ctr">
              <a:buAutoNum type="arabicPeriod"/>
            </a:pPr>
            <a:r>
              <a:rPr lang="it-IT" sz="3200" b="1" dirty="0" smtClean="0"/>
              <a:t>Should </a:t>
            </a:r>
            <a:r>
              <a:rPr lang="it-IT" sz="3200" b="1" dirty="0" err="1" smtClean="0"/>
              <a:t>all</a:t>
            </a:r>
            <a:r>
              <a:rPr lang="it-IT" sz="3200" b="1" dirty="0" smtClean="0"/>
              <a:t> M1 </a:t>
            </a:r>
            <a:r>
              <a:rPr lang="it-IT" sz="3200" b="1" dirty="0" err="1" smtClean="0"/>
              <a:t>lesions</a:t>
            </a:r>
            <a:r>
              <a:rPr lang="it-IT" sz="3200" b="1" dirty="0" smtClean="0"/>
              <a:t> be treated?</a:t>
            </a:r>
          </a:p>
          <a:p>
            <a:pPr marL="514350" indent="-514350" algn="ctr">
              <a:buAutoNum type="arabicPeriod"/>
            </a:pPr>
            <a:r>
              <a:rPr lang="it-IT" sz="3200" b="1" dirty="0" smtClean="0"/>
              <a:t>To which dose (if with RT)?</a:t>
            </a:r>
          </a:p>
          <a:p>
            <a:pPr marL="514350" indent="-514350" algn="ctr">
              <a:buAutoNum type="arabicPeriod"/>
            </a:pPr>
            <a:r>
              <a:rPr lang="it-IT" sz="3200" b="1" dirty="0" smtClean="0"/>
              <a:t>Does IT have any role?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276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4900" y="387079"/>
            <a:ext cx="8001000" cy="616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93" y="652466"/>
            <a:ext cx="970597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3"/>
          <p:cNvSpPr txBox="1"/>
          <p:nvPr/>
        </p:nvSpPr>
        <p:spPr>
          <a:xfrm>
            <a:off x="7810500" y="6324600"/>
            <a:ext cx="2017404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smtClean="0">
                <a:solidFill>
                  <a:srgbClr val="00B0F0"/>
                </a:solidFill>
              </a:rPr>
              <a:t>Welsh, ASTRO 2017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168" y="242891"/>
            <a:ext cx="888682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3"/>
          <p:cNvSpPr txBox="1"/>
          <p:nvPr/>
        </p:nvSpPr>
        <p:spPr>
          <a:xfrm>
            <a:off x="7581900" y="1600200"/>
            <a:ext cx="2017404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dirty="0" smtClean="0">
                <a:solidFill>
                  <a:srgbClr val="00B0F0"/>
                </a:solidFill>
              </a:rPr>
              <a:t>Welsh, ASTRO 2017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0" y="152400"/>
            <a:ext cx="4540250" cy="250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71500" y="358140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A total of 46 reported cases (only 3 lung ca) have been identified from 1969 to 2014 with median radiation dose of 31Gy, median follow-up of 17.5 months, and median documented time to notice the </a:t>
            </a:r>
            <a:r>
              <a:rPr lang="en-US" sz="2000" b="1" dirty="0" err="1" smtClean="0"/>
              <a:t>abscopal</a:t>
            </a:r>
            <a:r>
              <a:rPr lang="en-US" sz="2000" b="1" dirty="0" smtClean="0"/>
              <a:t> effect was 2 months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920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13D6D3F8-238E-43FB-A520-1668D5078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7" t="23056" r="21905" b="15963"/>
          <a:stretch/>
        </p:blipFill>
        <p:spPr>
          <a:xfrm>
            <a:off x="795999" y="626696"/>
            <a:ext cx="8383500" cy="5761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0D624777-C149-41AB-81A6-3088D2F102A1}"/>
              </a:ext>
            </a:extLst>
          </p:cNvPr>
          <p:cNvSpPr/>
          <p:nvPr/>
        </p:nvSpPr>
        <p:spPr>
          <a:xfrm>
            <a:off x="4686300" y="6343133"/>
            <a:ext cx="5803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it-IT" i="1" dirty="0">
                <a:solidFill>
                  <a:prstClr val="black"/>
                </a:solidFill>
              </a:rPr>
              <a:t>Silvia C. Formenti </a:t>
            </a:r>
            <a:r>
              <a:rPr lang="it-IT" i="1" dirty="0" err="1" smtClean="0">
                <a:solidFill>
                  <a:prstClr val="black"/>
                </a:solidFill>
              </a:rPr>
              <a:t>Ther</a:t>
            </a:r>
            <a:r>
              <a:rPr lang="it-IT" i="1" dirty="0" smtClean="0">
                <a:solidFill>
                  <a:prstClr val="black"/>
                </a:solidFill>
              </a:rPr>
              <a:t> </a:t>
            </a:r>
            <a:r>
              <a:rPr lang="it-IT" i="1" dirty="0" err="1">
                <a:solidFill>
                  <a:prstClr val="black"/>
                </a:solidFill>
              </a:rPr>
              <a:t>Adv</a:t>
            </a:r>
            <a:r>
              <a:rPr lang="it-IT" i="1" dirty="0">
                <a:solidFill>
                  <a:prstClr val="black"/>
                </a:solidFill>
              </a:rPr>
              <a:t> </a:t>
            </a:r>
            <a:r>
              <a:rPr lang="it-IT" i="1" dirty="0" err="1">
                <a:solidFill>
                  <a:prstClr val="black"/>
                </a:solidFill>
              </a:rPr>
              <a:t>Med</a:t>
            </a:r>
            <a:r>
              <a:rPr lang="it-IT" i="1" dirty="0">
                <a:solidFill>
                  <a:prstClr val="black"/>
                </a:solidFill>
              </a:rPr>
              <a:t> </a:t>
            </a:r>
            <a:r>
              <a:rPr lang="it-IT" i="1" dirty="0" err="1">
                <a:solidFill>
                  <a:prstClr val="black"/>
                </a:solidFill>
              </a:rPr>
              <a:t>Oncol</a:t>
            </a:r>
            <a:r>
              <a:rPr lang="it-IT" i="1" dirty="0">
                <a:solidFill>
                  <a:prstClr val="black"/>
                </a:solidFill>
              </a:rPr>
              <a:t> </a:t>
            </a:r>
            <a:r>
              <a:rPr lang="it-IT" dirty="0">
                <a:solidFill>
                  <a:prstClr val="black"/>
                </a:solidFill>
              </a:rPr>
              <a:t>2018, Vol. 10: 1–11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7A8087A5-555F-4073-B9BC-C34A708995F5}"/>
              </a:ext>
            </a:extLst>
          </p:cNvPr>
          <p:cNvSpPr/>
          <p:nvPr/>
        </p:nvSpPr>
        <p:spPr>
          <a:xfrm>
            <a:off x="1604076" y="176655"/>
            <a:ext cx="69255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it-IT" sz="2000" b="1" dirty="0" err="1">
                <a:solidFill>
                  <a:srgbClr val="002060"/>
                </a:solidFill>
                <a:cs typeface="Calibri" panose="020F0502020204030204" pitchFamily="34" charset="0"/>
              </a:rPr>
              <a:t>Radiotherapy</a:t>
            </a:r>
            <a:r>
              <a:rPr lang="it-IT" sz="2000" b="1" dirty="0">
                <a:solidFill>
                  <a:srgbClr val="002060"/>
                </a:solidFill>
                <a:cs typeface="Calibri" panose="020F0502020204030204" pitchFamily="34" charset="0"/>
              </a:rPr>
              <a:t> and checkpoint </a:t>
            </a:r>
            <a:r>
              <a:rPr lang="it-IT" sz="2000" b="1" dirty="0" err="1">
                <a:solidFill>
                  <a:srgbClr val="002060"/>
                </a:solidFill>
                <a:cs typeface="Calibri" panose="020F0502020204030204" pitchFamily="34" charset="0"/>
              </a:rPr>
              <a:t>inhibitors</a:t>
            </a:r>
            <a:r>
              <a:rPr lang="it-IT" sz="2000" b="1" dirty="0">
                <a:solidFill>
                  <a:srgbClr val="002060"/>
                </a:solidFill>
                <a:cs typeface="Calibri" panose="020F0502020204030204" pitchFamily="34" charset="0"/>
              </a:rPr>
              <a:t>: a </a:t>
            </a:r>
            <a:r>
              <a:rPr lang="it-IT" sz="2000" b="1" dirty="0" err="1">
                <a:solidFill>
                  <a:srgbClr val="002060"/>
                </a:solidFill>
                <a:cs typeface="Calibri" panose="020F0502020204030204" pitchFamily="34" charset="0"/>
              </a:rPr>
              <a:t>winning</a:t>
            </a:r>
            <a:r>
              <a:rPr lang="it-IT" sz="2000" b="1" dirty="0">
                <a:solidFill>
                  <a:srgbClr val="002060"/>
                </a:solidFill>
                <a:cs typeface="Calibri" panose="020F0502020204030204" pitchFamily="34" charset="0"/>
              </a:rPr>
              <a:t> new </a:t>
            </a:r>
            <a:r>
              <a:rPr lang="it-IT" sz="2000" b="1" dirty="0" err="1">
                <a:solidFill>
                  <a:srgbClr val="002060"/>
                </a:solidFill>
                <a:cs typeface="Calibri" panose="020F0502020204030204" pitchFamily="34" charset="0"/>
              </a:rPr>
              <a:t>combination</a:t>
            </a:r>
            <a:r>
              <a:rPr lang="it-IT" sz="20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it-IT" sz="20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46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029" y="914400"/>
            <a:ext cx="9741272" cy="4876800"/>
          </a:xfrm>
          <a:prstGeom prst="rect">
            <a:avLst/>
          </a:prstGeom>
        </p:spPr>
      </p:pic>
      <p:sp>
        <p:nvSpPr>
          <p:cNvPr id="5" name="Fumetto 1 4"/>
          <p:cNvSpPr/>
          <p:nvPr/>
        </p:nvSpPr>
        <p:spPr>
          <a:xfrm>
            <a:off x="152074" y="382999"/>
            <a:ext cx="5720523" cy="1224132"/>
          </a:xfrm>
          <a:prstGeom prst="wedgeRectCallout">
            <a:avLst>
              <a:gd name="adj1" fmla="val -22036"/>
              <a:gd name="adj2" fmla="val 922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4" name="Rettangolo 3"/>
          <p:cNvSpPr/>
          <p:nvPr/>
        </p:nvSpPr>
        <p:spPr>
          <a:xfrm>
            <a:off x="419100" y="533632"/>
            <a:ext cx="5143500" cy="923326"/>
          </a:xfrm>
          <a:prstGeom prst="rect">
            <a:avLst/>
          </a:prstGeom>
          <a:solidFill>
            <a:schemeClr val="bg1"/>
          </a:solidFill>
        </p:spPr>
        <p:txBody>
          <a:bodyPr lIns="91436" tIns="45718" rIns="91436" bIns="45718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</a:rPr>
              <a:t>Cell </a:t>
            </a:r>
            <a:r>
              <a:rPr lang="en-US" dirty="0">
                <a:latin typeface="Arial" panose="020B0604020202020204" pitchFamily="34" charset="0"/>
              </a:rPr>
              <a:t>surface expression of MHC class I molecules was increased in a radiation dose-dependent manner </a:t>
            </a:r>
          </a:p>
        </p:txBody>
      </p:sp>
      <p:sp>
        <p:nvSpPr>
          <p:cNvPr id="7" name="Fumetto 1 6"/>
          <p:cNvSpPr/>
          <p:nvPr/>
        </p:nvSpPr>
        <p:spPr>
          <a:xfrm>
            <a:off x="130843" y="5558799"/>
            <a:ext cx="5720523" cy="764933"/>
          </a:xfrm>
          <a:prstGeom prst="wedgeRectCallout">
            <a:avLst>
              <a:gd name="adj1" fmla="val -29427"/>
              <a:gd name="adj2" fmla="val -788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Radiation enhances the ability of T cells to infiltrate the tumor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umetto 1 7"/>
          <p:cNvSpPr/>
          <p:nvPr/>
        </p:nvSpPr>
        <p:spPr>
          <a:xfrm>
            <a:off x="6667675" y="112966"/>
            <a:ext cx="3282123" cy="878767"/>
          </a:xfrm>
          <a:prstGeom prst="wedgeRectCallout">
            <a:avLst>
              <a:gd name="adj1" fmla="val -22036"/>
              <a:gd name="adj2" fmla="val 922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Both apoptosis &amp; necrosis cause Ag release, but the former is </a:t>
            </a:r>
            <a:r>
              <a:rPr lang="en-US" sz="1400" dirty="0" err="1" smtClean="0">
                <a:solidFill>
                  <a:schemeClr val="tx1"/>
                </a:solidFill>
              </a:rPr>
              <a:t>tolerogenic</a:t>
            </a:r>
            <a:r>
              <a:rPr lang="en-US" sz="1400" dirty="0" smtClean="0">
                <a:solidFill>
                  <a:schemeClr val="tx1"/>
                </a:solidFill>
              </a:rPr>
              <a:t> while the latter immunogenic throughout DC maturation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umetto 1 8"/>
          <p:cNvSpPr/>
          <p:nvPr/>
        </p:nvSpPr>
        <p:spPr>
          <a:xfrm>
            <a:off x="6649108" y="3396499"/>
            <a:ext cx="3282123" cy="878767"/>
          </a:xfrm>
          <a:prstGeom prst="wedgeRectCallout">
            <a:avLst>
              <a:gd name="adj1" fmla="val 15710"/>
              <a:gd name="adj2" fmla="val 1101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Directly or throughout DAMPs or PAMPs </a:t>
            </a:r>
            <a:r>
              <a:rPr lang="en-US" sz="1400" dirty="0">
                <a:solidFill>
                  <a:schemeClr val="tx1"/>
                </a:solidFill>
              </a:rPr>
              <a:t>can cause APC activation and maturation. </a:t>
            </a:r>
          </a:p>
        </p:txBody>
      </p:sp>
    </p:spTree>
    <p:extLst>
      <p:ext uri="{BB962C8B-B14F-4D97-AF65-F5344CB8AC3E}">
        <p14:creationId xmlns:p14="http://schemas.microsoft.com/office/powerpoint/2010/main" val="38867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" y="1447800"/>
            <a:ext cx="8908610" cy="36576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086223" y="2133601"/>
            <a:ext cx="5907299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dirty="0" smtClean="0"/>
              <a:t>PDL1 </a:t>
            </a:r>
            <a:r>
              <a:rPr lang="en-US" sz="2800" b="1" dirty="0" err="1" smtClean="0"/>
              <a:t>upregulated</a:t>
            </a:r>
            <a:r>
              <a:rPr lang="en-US" sz="2800" b="1" dirty="0" smtClean="0"/>
              <a:t> by RT </a:t>
            </a:r>
            <a:endParaRPr lang="en-US" sz="2800" dirty="0"/>
          </a:p>
        </p:txBody>
      </p:sp>
      <p:sp>
        <p:nvSpPr>
          <p:cNvPr id="5" name="Rettangolo 4"/>
          <p:cNvSpPr/>
          <p:nvPr/>
        </p:nvSpPr>
        <p:spPr>
          <a:xfrm>
            <a:off x="3500944" y="2307902"/>
            <a:ext cx="6595556" cy="98488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100" b="1" dirty="0">
              <a:latin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</a:rPr>
              <a:t>Multifunctional cytokine activated by </a:t>
            </a:r>
            <a:r>
              <a:rPr lang="en-US" b="1" dirty="0" smtClean="0">
                <a:latin typeface="Calibri" panose="020F0502020204030204" pitchFamily="34" charset="0"/>
              </a:rPr>
              <a:t>radiation suppressing </a:t>
            </a:r>
            <a:r>
              <a:rPr lang="en-US" b="1" dirty="0">
                <a:latin typeface="Calibri" panose="020F0502020204030204" pitchFamily="34" charset="0"/>
              </a:rPr>
              <a:t>CD8 cells and polarizing macrophages to a tumor-promoting phenotype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0" y="4528457"/>
            <a:ext cx="4128000" cy="20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" y="685800"/>
            <a:ext cx="956804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9701" y="6324601"/>
            <a:ext cx="1935650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NODAL VOLUME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501" y="382134"/>
            <a:ext cx="394799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EARLY STAGE NSCLC</a:t>
            </a:r>
            <a:endParaRPr lang="en-US" sz="36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2" t="26996" r="42592" b="39410"/>
          <a:stretch/>
        </p:blipFill>
        <p:spPr>
          <a:xfrm>
            <a:off x="723901" y="1666627"/>
            <a:ext cx="872318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533" y="762000"/>
            <a:ext cx="929444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6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838200"/>
            <a:ext cx="9631902" cy="51054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877300" y="5562600"/>
            <a:ext cx="1066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4710"/>
            <a:ext cx="3854450" cy="163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80174" y="2057400"/>
            <a:ext cx="9753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To </a:t>
            </a:r>
            <a:r>
              <a:rPr lang="en-US" dirty="0" smtClean="0"/>
              <a:t>prospectively evaluate </a:t>
            </a:r>
            <a:r>
              <a:rPr lang="en-US" dirty="0"/>
              <a:t>radiation therapy to </a:t>
            </a:r>
            <a:r>
              <a:rPr lang="en-US" b="1" dirty="0"/>
              <a:t>one</a:t>
            </a:r>
            <a:r>
              <a:rPr lang="en-US" dirty="0"/>
              <a:t> metastasis (palliative dose, </a:t>
            </a:r>
            <a:r>
              <a:rPr lang="en-US" dirty="0" smtClean="0"/>
              <a:t>6GyX5 or </a:t>
            </a:r>
            <a:r>
              <a:rPr lang="en-US" dirty="0"/>
              <a:t>9GyX3) and concurrent </a:t>
            </a:r>
            <a:r>
              <a:rPr lang="en-US" dirty="0" err="1"/>
              <a:t>ipilimumab</a:t>
            </a:r>
            <a:r>
              <a:rPr lang="en-US" dirty="0"/>
              <a:t>, 39 patients were </a:t>
            </a:r>
            <a:r>
              <a:rPr lang="en-US" dirty="0" smtClean="0"/>
              <a:t>enrolled between </a:t>
            </a:r>
            <a:r>
              <a:rPr lang="en-US" dirty="0"/>
              <a:t>June 2014 and April </a:t>
            </a:r>
            <a:r>
              <a:rPr lang="en-US" dirty="0" smtClean="0"/>
              <a:t>2015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Twenty-one </a:t>
            </a:r>
            <a:r>
              <a:rPr lang="en-US" dirty="0" smtClean="0"/>
              <a:t>of </a:t>
            </a:r>
            <a:r>
              <a:rPr lang="en-US" dirty="0"/>
              <a:t>39 patients (54%) completed 4 cycles of </a:t>
            </a:r>
            <a:r>
              <a:rPr lang="en-US" dirty="0" err="1" smtClean="0"/>
              <a:t>ipilimumab</a:t>
            </a:r>
            <a:r>
              <a:rPr lang="en-US" dirty="0" smtClean="0"/>
              <a:t> and </a:t>
            </a:r>
            <a:r>
              <a:rPr lang="en-US" dirty="0"/>
              <a:t>could be evaluated at day 88 by Response </a:t>
            </a:r>
            <a:r>
              <a:rPr lang="en-US" dirty="0" smtClean="0"/>
              <a:t>Criteria In </a:t>
            </a:r>
            <a:r>
              <a:rPr lang="en-US" dirty="0"/>
              <a:t>Solid Tumors (RECIST).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Objective </a:t>
            </a:r>
            <a:r>
              <a:rPr lang="en-US" dirty="0"/>
              <a:t>radiographic responses occurred in </a:t>
            </a:r>
            <a:r>
              <a:rPr lang="en-US" b="1" dirty="0"/>
              <a:t>18%</a:t>
            </a:r>
            <a:r>
              <a:rPr lang="en-US" dirty="0"/>
              <a:t> of </a:t>
            </a:r>
            <a:r>
              <a:rPr lang="en-US" dirty="0" smtClean="0"/>
              <a:t>enrolled patients </a:t>
            </a:r>
            <a:r>
              <a:rPr lang="en-US" dirty="0"/>
              <a:t>(7 of 39 patients) or 33% of evaluable patients (7 of </a:t>
            </a:r>
            <a:r>
              <a:rPr lang="en-US" dirty="0" smtClean="0"/>
              <a:t>21 patients</a:t>
            </a:r>
            <a:r>
              <a:rPr lang="en-US" dirty="0"/>
              <a:t>) with 2 complete (CR) and 5 partial (PR) </a:t>
            </a:r>
            <a:r>
              <a:rPr lang="en-US" dirty="0" smtClean="0"/>
              <a:t>responses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Increased serum </a:t>
            </a:r>
            <a:r>
              <a:rPr lang="en-US" dirty="0"/>
              <a:t>interferon-β after radiation and early dynamic </a:t>
            </a:r>
            <a:r>
              <a:rPr lang="en-US" dirty="0" smtClean="0"/>
              <a:t>changes of </a:t>
            </a:r>
            <a:r>
              <a:rPr lang="en-US" dirty="0"/>
              <a:t>blood T cell clones were the strongest response predictors</a:t>
            </a:r>
            <a:r>
              <a:rPr lang="en-US" dirty="0" smtClean="0"/>
              <a:t>, confirming </a:t>
            </a:r>
            <a:r>
              <a:rPr lang="en-US" dirty="0"/>
              <a:t>preclinical mechanistic data.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Functional analysis in </a:t>
            </a:r>
            <a:r>
              <a:rPr lang="en-US" dirty="0"/>
              <a:t>one responding patient showed the rapid in vivo </a:t>
            </a:r>
            <a:r>
              <a:rPr lang="en-US" dirty="0" smtClean="0"/>
              <a:t>expansion of </a:t>
            </a:r>
            <a:r>
              <a:rPr lang="en-US" dirty="0"/>
              <a:t>CD8 T cells recognizing a </a:t>
            </a:r>
            <a:r>
              <a:rPr lang="en-US" dirty="0" err="1"/>
              <a:t>neoantigen</a:t>
            </a:r>
            <a:r>
              <a:rPr lang="en-US" dirty="0"/>
              <a:t> encoded in a </a:t>
            </a:r>
            <a:r>
              <a:rPr lang="en-US" dirty="0" smtClean="0"/>
              <a:t>gene upregulated </a:t>
            </a:r>
            <a:r>
              <a:rPr lang="en-US" dirty="0"/>
              <a:t>by radiation, supporting the hypothesis that </a:t>
            </a:r>
            <a:r>
              <a:rPr lang="en-US" dirty="0" smtClean="0"/>
              <a:t>one explanation </a:t>
            </a:r>
            <a:r>
              <a:rPr lang="en-US" dirty="0"/>
              <a:t>for the </a:t>
            </a:r>
            <a:r>
              <a:rPr lang="en-US" dirty="0" err="1"/>
              <a:t>abscopal</a:t>
            </a:r>
            <a:r>
              <a:rPr lang="en-US" dirty="0"/>
              <a:t> response is </a:t>
            </a:r>
            <a:r>
              <a:rPr lang="en-US" dirty="0" smtClean="0"/>
              <a:t>radiation-induced exposure </a:t>
            </a:r>
            <a:r>
              <a:rPr lang="en-US" dirty="0"/>
              <a:t>of immunogenic mutations to the immune </a:t>
            </a:r>
            <a:r>
              <a:rPr lang="en-US" dirty="0" smtClean="0"/>
              <a:t>system.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Collectively </a:t>
            </a:r>
            <a:r>
              <a:rPr lang="en-US" dirty="0"/>
              <a:t>these results demonstrate that radiation </a:t>
            </a:r>
            <a:r>
              <a:rPr lang="en-US" dirty="0" smtClean="0"/>
              <a:t>therapy in </a:t>
            </a:r>
            <a:r>
              <a:rPr lang="en-US" dirty="0"/>
              <a:t>combination with CTLA-4 blockade induces systemic </a:t>
            </a:r>
            <a:r>
              <a:rPr lang="en-US" dirty="0" smtClean="0"/>
              <a:t>tumor responses </a:t>
            </a:r>
            <a:r>
              <a:rPr lang="en-US" dirty="0"/>
              <a:t>in patients with NSCLC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57" y="144710"/>
            <a:ext cx="5412817" cy="142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0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4" name="CasellaDiTesto 2"/>
          <p:cNvSpPr txBox="1"/>
          <p:nvPr/>
        </p:nvSpPr>
        <p:spPr>
          <a:xfrm>
            <a:off x="495300" y="762000"/>
            <a:ext cx="9296399" cy="483208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it-IT" sz="2800" b="1" dirty="0" err="1" smtClean="0"/>
              <a:t>Conclusions</a:t>
            </a:r>
            <a:endParaRPr lang="it-IT" sz="2800" b="1" dirty="0" smtClean="0"/>
          </a:p>
          <a:p>
            <a:endParaRPr lang="it-IT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2800" dirty="0" smtClean="0"/>
              <a:t>SBRT </a:t>
            </a:r>
            <a:r>
              <a:rPr lang="it-IT" sz="2800" dirty="0" err="1" smtClean="0"/>
              <a:t>is</a:t>
            </a:r>
            <a:r>
              <a:rPr lang="it-IT" sz="2800" dirty="0" smtClean="0"/>
              <a:t> the SOC in </a:t>
            </a:r>
            <a:r>
              <a:rPr lang="it-IT" sz="2800" dirty="0" err="1" smtClean="0"/>
              <a:t>inoperable</a:t>
            </a:r>
            <a:r>
              <a:rPr lang="it-IT" sz="2800" dirty="0" smtClean="0"/>
              <a:t> NSCLC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2800" dirty="0" smtClean="0"/>
              <a:t>ALL </a:t>
            </a:r>
            <a:r>
              <a:rPr lang="it-IT" sz="2800" dirty="0" err="1" smtClean="0"/>
              <a:t>Metastases-directed</a:t>
            </a:r>
            <a:r>
              <a:rPr lang="it-IT" sz="2800" dirty="0" smtClean="0"/>
              <a:t> </a:t>
            </a:r>
            <a:r>
              <a:rPr lang="it-IT" sz="2800" dirty="0" err="1" smtClean="0"/>
              <a:t>therapy</a:t>
            </a:r>
            <a:r>
              <a:rPr lang="it-IT" sz="2800" dirty="0" smtClean="0"/>
              <a:t> </a:t>
            </a:r>
            <a:r>
              <a:rPr lang="it-IT" sz="2800" dirty="0" err="1" smtClean="0"/>
              <a:t>prolongs</a:t>
            </a:r>
            <a:r>
              <a:rPr lang="it-IT" sz="2800" dirty="0" smtClean="0"/>
              <a:t> OS in </a:t>
            </a:r>
            <a:r>
              <a:rPr lang="it-IT" sz="2800" dirty="0" err="1" smtClean="0"/>
              <a:t>advanced</a:t>
            </a:r>
            <a:r>
              <a:rPr lang="it-IT" sz="2800" dirty="0" smtClean="0"/>
              <a:t> NSCLC </a:t>
            </a:r>
            <a:r>
              <a:rPr lang="it-IT" sz="2800" dirty="0" err="1" smtClean="0"/>
              <a:t>not</a:t>
            </a:r>
            <a:r>
              <a:rPr lang="it-IT" sz="2800" dirty="0" smtClean="0"/>
              <a:t> </a:t>
            </a:r>
            <a:r>
              <a:rPr lang="it-IT" sz="2800" dirty="0" err="1" smtClean="0"/>
              <a:t>progressing</a:t>
            </a:r>
            <a:r>
              <a:rPr lang="it-IT" sz="2800" dirty="0" smtClean="0"/>
              <a:t> </a:t>
            </a:r>
            <a:r>
              <a:rPr lang="it-IT" sz="2800" dirty="0" err="1" smtClean="0"/>
              <a:t>during</a:t>
            </a:r>
            <a:r>
              <a:rPr lang="it-IT" sz="2800" dirty="0" smtClean="0"/>
              <a:t> </a:t>
            </a:r>
            <a:r>
              <a:rPr lang="it-IT" sz="2800" dirty="0" err="1" smtClean="0"/>
              <a:t>chemo</a:t>
            </a:r>
            <a:r>
              <a:rPr lang="it-IT" sz="2800" dirty="0" smtClean="0"/>
              <a:t> (</a:t>
            </a:r>
            <a:r>
              <a:rPr lang="it-IT" sz="2800" dirty="0" err="1" smtClean="0"/>
              <a:t>likely</a:t>
            </a:r>
            <a:r>
              <a:rPr lang="it-IT" sz="2800" dirty="0" smtClean="0"/>
              <a:t> </a:t>
            </a:r>
            <a:r>
              <a:rPr lang="it-IT" sz="2800" dirty="0" err="1" smtClean="0"/>
              <a:t>not</a:t>
            </a:r>
            <a:r>
              <a:rPr lang="it-IT" sz="2800" dirty="0" smtClean="0"/>
              <a:t> </a:t>
            </a:r>
            <a:r>
              <a:rPr lang="it-IT" sz="2800" dirty="0" err="1" smtClean="0"/>
              <a:t>abscopal</a:t>
            </a:r>
            <a:r>
              <a:rPr lang="it-IT" sz="2800" dirty="0" smtClean="0"/>
              <a:t>)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2800" dirty="0" smtClean="0"/>
              <a:t>IT</a:t>
            </a:r>
            <a:r>
              <a:rPr lang="it-IT" sz="2800" dirty="0" smtClean="0"/>
              <a:t>&amp;(SB)RT </a:t>
            </a:r>
            <a:r>
              <a:rPr lang="it-IT" sz="2800" dirty="0" smtClean="0"/>
              <a:t>combos </a:t>
            </a:r>
            <a:r>
              <a:rPr lang="it-IT" sz="2800" dirty="0" err="1" smtClean="0"/>
              <a:t>may</a:t>
            </a:r>
            <a:r>
              <a:rPr lang="it-IT" sz="2800" dirty="0" smtClean="0"/>
              <a:t> </a:t>
            </a:r>
            <a:r>
              <a:rPr lang="it-IT" sz="2800" dirty="0" err="1" smtClean="0"/>
              <a:t>provide</a:t>
            </a:r>
            <a:r>
              <a:rPr lang="it-IT" sz="2800" dirty="0" smtClean="0"/>
              <a:t> </a:t>
            </a:r>
            <a:r>
              <a:rPr lang="it-IT" sz="2800" dirty="0" err="1" smtClean="0"/>
              <a:t>improved</a:t>
            </a:r>
            <a:r>
              <a:rPr lang="it-IT" sz="2800" dirty="0" smtClean="0"/>
              <a:t> </a:t>
            </a:r>
            <a:r>
              <a:rPr lang="it-IT" sz="2800" dirty="0" err="1" smtClean="0"/>
              <a:t>outcomes</a:t>
            </a:r>
            <a:r>
              <a:rPr lang="it-IT" sz="2800" dirty="0" smtClean="0"/>
              <a:t> </a:t>
            </a:r>
            <a:r>
              <a:rPr lang="it-IT" sz="2800" dirty="0" err="1" smtClean="0"/>
              <a:t>virtually</a:t>
            </a:r>
            <a:r>
              <a:rPr lang="it-IT" sz="2800" dirty="0" smtClean="0"/>
              <a:t> in </a:t>
            </a:r>
            <a:r>
              <a:rPr lang="it-IT" sz="2800" dirty="0" err="1" smtClean="0"/>
              <a:t>all</a:t>
            </a:r>
            <a:r>
              <a:rPr lang="it-IT" sz="2800" dirty="0" smtClean="0"/>
              <a:t> </a:t>
            </a:r>
            <a:r>
              <a:rPr lang="it-IT" sz="2800" dirty="0" err="1" smtClean="0"/>
              <a:t>settings</a:t>
            </a:r>
            <a:r>
              <a:rPr lang="it-IT" sz="2800" dirty="0" smtClean="0"/>
              <a:t>/</a:t>
            </a:r>
            <a:r>
              <a:rPr lang="it-IT" sz="2800" dirty="0" err="1" smtClean="0"/>
              <a:t>stages</a:t>
            </a:r>
            <a:r>
              <a:rPr lang="it-IT" sz="2800" dirty="0" smtClean="0"/>
              <a:t> of </a:t>
            </a:r>
            <a:r>
              <a:rPr lang="it-IT" sz="2800" dirty="0" smtClean="0"/>
              <a:t>NSCLC (</a:t>
            </a:r>
            <a:r>
              <a:rPr lang="it-IT" sz="2800" dirty="0" err="1" smtClean="0"/>
              <a:t>local</a:t>
            </a:r>
            <a:r>
              <a:rPr lang="it-IT" sz="2800" dirty="0" smtClean="0"/>
              <a:t> + </a:t>
            </a:r>
            <a:r>
              <a:rPr lang="it-IT" sz="2800" dirty="0" err="1" smtClean="0"/>
              <a:t>abscopal</a:t>
            </a:r>
            <a:r>
              <a:rPr lang="it-IT" sz="2800" dirty="0" smtClean="0"/>
              <a:t>)</a:t>
            </a:r>
            <a:endParaRPr lang="it-IT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2800" dirty="0" err="1" smtClean="0"/>
              <a:t>Durvalumab</a:t>
            </a:r>
            <a:r>
              <a:rPr lang="it-IT" sz="2800" dirty="0" smtClean="0"/>
              <a:t> </a:t>
            </a:r>
            <a:r>
              <a:rPr lang="it-IT" sz="2800" dirty="0" err="1" smtClean="0"/>
              <a:t>is</a:t>
            </a:r>
            <a:r>
              <a:rPr lang="it-IT" sz="2800" dirty="0" smtClean="0"/>
              <a:t> </a:t>
            </a:r>
            <a:r>
              <a:rPr lang="it-IT" sz="2800" dirty="0" err="1" smtClean="0"/>
              <a:t>currently</a:t>
            </a:r>
            <a:r>
              <a:rPr lang="it-IT" sz="2800" dirty="0" smtClean="0"/>
              <a:t> </a:t>
            </a:r>
            <a:r>
              <a:rPr lang="it-IT" sz="2800" dirty="0" err="1" smtClean="0"/>
              <a:t>recommended</a:t>
            </a:r>
            <a:r>
              <a:rPr lang="it-IT" sz="2800" dirty="0" smtClean="0"/>
              <a:t> for </a:t>
            </a:r>
            <a:r>
              <a:rPr lang="it-IT" sz="2800" dirty="0" err="1" smtClean="0"/>
              <a:t>unresectable</a:t>
            </a:r>
            <a:r>
              <a:rPr lang="it-IT" sz="2800" dirty="0" smtClean="0"/>
              <a:t> stage III </a:t>
            </a:r>
            <a:r>
              <a:rPr lang="it-IT" sz="2800" dirty="0" err="1" smtClean="0"/>
              <a:t>dis</a:t>
            </a:r>
            <a:r>
              <a:rPr lang="it-IT" sz="2800" dirty="0" smtClean="0"/>
              <a:t> </a:t>
            </a:r>
            <a:r>
              <a:rPr lang="it-IT" sz="2800" dirty="0" err="1" smtClean="0"/>
              <a:t>after</a:t>
            </a:r>
            <a:r>
              <a:rPr lang="it-IT" sz="2800" dirty="0" smtClean="0"/>
              <a:t> </a:t>
            </a:r>
            <a:r>
              <a:rPr lang="it-IT" sz="2800" dirty="0" err="1" smtClean="0"/>
              <a:t>primary</a:t>
            </a:r>
            <a:r>
              <a:rPr lang="it-IT" sz="2800" dirty="0" smtClean="0"/>
              <a:t> </a:t>
            </a:r>
            <a:r>
              <a:rPr lang="it-IT" sz="2800" dirty="0" err="1" smtClean="0"/>
              <a:t>chemorads</a:t>
            </a:r>
            <a:r>
              <a:rPr lang="it-IT" sz="2800" dirty="0" smtClean="0"/>
              <a:t> </a:t>
            </a:r>
            <a:r>
              <a:rPr lang="it-IT" sz="2800" dirty="0" err="1" smtClean="0"/>
              <a:t>thought</a:t>
            </a:r>
            <a:r>
              <a:rPr lang="it-IT" sz="2800" dirty="0" smtClean="0"/>
              <a:t> </a:t>
            </a:r>
            <a:r>
              <a:rPr lang="it-IT" sz="2800" dirty="0" err="1" smtClean="0"/>
              <a:t>better</a:t>
            </a:r>
            <a:r>
              <a:rPr lang="it-IT" sz="2800" dirty="0" smtClean="0"/>
              <a:t> </a:t>
            </a:r>
            <a:r>
              <a:rPr lang="it-IT" sz="2800" dirty="0" err="1" smtClean="0"/>
              <a:t>understanding</a:t>
            </a:r>
            <a:r>
              <a:rPr lang="it-IT" sz="2800" dirty="0" smtClean="0"/>
              <a:t> of timing/</a:t>
            </a:r>
            <a:r>
              <a:rPr lang="it-IT" sz="2800" dirty="0" err="1" smtClean="0"/>
              <a:t>other</a:t>
            </a:r>
            <a:r>
              <a:rPr lang="it-IT" sz="2800" dirty="0" smtClean="0"/>
              <a:t> </a:t>
            </a:r>
            <a:r>
              <a:rPr lang="it-IT" sz="2800" dirty="0" err="1" smtClean="0"/>
              <a:t>details</a:t>
            </a:r>
            <a:r>
              <a:rPr lang="it-IT" sz="2800" dirty="0" smtClean="0"/>
              <a:t> of the </a:t>
            </a:r>
            <a:r>
              <a:rPr lang="it-IT" sz="2800" dirty="0" err="1" smtClean="0"/>
              <a:t>combination</a:t>
            </a:r>
            <a:r>
              <a:rPr lang="it-IT" sz="2800" dirty="0" smtClean="0"/>
              <a:t> are to be </a:t>
            </a:r>
            <a:r>
              <a:rPr lang="it-IT" sz="2800" dirty="0" err="1" smtClean="0"/>
              <a:t>explored</a:t>
            </a:r>
            <a:r>
              <a:rPr lang="it-IT" sz="2800" dirty="0" smtClean="0"/>
              <a:t>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76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501" y="382134"/>
            <a:ext cx="394799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EARLY STAGE NSCLC</a:t>
            </a:r>
            <a:endParaRPr lang="en-US" sz="3600" b="1" dirty="0"/>
          </a:p>
        </p:txBody>
      </p:sp>
      <p:pic>
        <p:nvPicPr>
          <p:cNvPr id="2050" name="Picture 2" descr="E:\Dropbox\CK\Rotterdam\pics rotterdam\2017-11-14 13.56.21.jpg"/>
          <p:cNvPicPr>
            <a:picLocks noChangeAspect="1" noChangeArrowheads="1"/>
          </p:cNvPicPr>
          <p:nvPr/>
        </p:nvPicPr>
        <p:blipFill>
          <a:blip r:embed="rId5" cstate="print"/>
          <a:srcRect l="9836" t="29412" r="14754" b="1471"/>
          <a:stretch>
            <a:fillRect/>
          </a:stretch>
        </p:blipFill>
        <p:spPr bwMode="auto">
          <a:xfrm>
            <a:off x="1333500" y="1066807"/>
            <a:ext cx="7696200" cy="5242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420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55" y="68602"/>
            <a:ext cx="5444071" cy="665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3700" y="69538"/>
            <a:ext cx="4800600" cy="65619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71501" y="382134"/>
            <a:ext cx="394799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it-IT" sz="3600" b="1" dirty="0" smtClean="0"/>
              <a:t>EARLY STAGE NSCLC</a:t>
            </a:r>
            <a:endParaRPr lang="en-US" sz="36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8321" y="4343400"/>
            <a:ext cx="2634274" cy="21162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6996" r="43334" b="35115"/>
          <a:stretch/>
        </p:blipFill>
        <p:spPr>
          <a:xfrm>
            <a:off x="571501" y="1517997"/>
            <a:ext cx="6282873" cy="366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0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16441</TotalTime>
  <Words>1818</Words>
  <Application>Microsoft Office PowerPoint</Application>
  <PresentationFormat>Diapositive 35 mm</PresentationFormat>
  <Paragraphs>271</Paragraphs>
  <Slides>54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Titoli diapositive</vt:lpstr>
      </vt:variant>
      <vt:variant>
        <vt:i4>54</vt:i4>
      </vt:variant>
    </vt:vector>
  </HeadingPairs>
  <TitlesOfParts>
    <vt:vector size="63" baseType="lpstr">
      <vt:lpstr>1_Default Design</vt:lpstr>
      <vt:lpstr>Tema di Office</vt:lpstr>
      <vt:lpstr>Office Theme</vt:lpstr>
      <vt:lpstr>1_Office Theme</vt:lpstr>
      <vt:lpstr>9_Tema di Office</vt:lpstr>
      <vt:lpstr>12_Tema di Office</vt:lpstr>
      <vt:lpstr>21_Tema di Office</vt:lpstr>
      <vt:lpstr>Title Slide</vt:lpstr>
      <vt:lpstr>1_Title Slide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PACIFIC: Study Design Phase III, Randomized, Double-blind, Placebo-controlled, Multicenter, International Study</vt:lpstr>
      <vt:lpstr>PFS by BICR (Primary Endpoint; ITT)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Pippo</dc:creator>
  <cp:lastModifiedBy>GS</cp:lastModifiedBy>
  <cp:revision>1397</cp:revision>
  <cp:lastPrinted>2017-06-12T14:54:36Z</cp:lastPrinted>
  <dcterms:created xsi:type="dcterms:W3CDTF">2011-06-04T11:01:28Z</dcterms:created>
  <dcterms:modified xsi:type="dcterms:W3CDTF">2019-05-08T18:16:17Z</dcterms:modified>
</cp:coreProperties>
</file>