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3" r:id="rId6"/>
    <p:sldId id="257" r:id="rId7"/>
    <p:sldId id="258" r:id="rId8"/>
    <p:sldId id="266" r:id="rId9"/>
    <p:sldId id="279" r:id="rId10"/>
    <p:sldId id="280" r:id="rId11"/>
    <p:sldId id="267" r:id="rId12"/>
    <p:sldId id="268" r:id="rId13"/>
    <p:sldId id="293" r:id="rId14"/>
    <p:sldId id="294" r:id="rId15"/>
    <p:sldId id="295" r:id="rId16"/>
    <p:sldId id="296" r:id="rId17"/>
    <p:sldId id="298" r:id="rId18"/>
    <p:sldId id="262" r:id="rId19"/>
    <p:sldId id="297" r:id="rId20"/>
    <p:sldId id="292" r:id="rId21"/>
    <p:sldId id="281" r:id="rId22"/>
    <p:sldId id="282" r:id="rId23"/>
    <p:sldId id="269" r:id="rId24"/>
    <p:sldId id="284" r:id="rId25"/>
    <p:sldId id="285" r:id="rId26"/>
    <p:sldId id="287" r:id="rId27"/>
    <p:sldId id="286" r:id="rId28"/>
    <p:sldId id="288" r:id="rId29"/>
    <p:sldId id="289" r:id="rId30"/>
    <p:sldId id="283" r:id="rId31"/>
    <p:sldId id="290" r:id="rId32"/>
    <p:sldId id="299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99CC"/>
    <a:srgbClr val="33CC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25AC-D289-42CB-B6FB-74FACF49C420}" type="datetimeFigureOut">
              <a:rPr lang="it-IT" smtClean="0"/>
              <a:t>08/05/2019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EEBE-4935-453E-888D-5B0AE228D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952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25AC-D289-42CB-B6FB-74FACF49C420}" type="datetimeFigureOut">
              <a:rPr lang="it-IT" smtClean="0"/>
              <a:t>08/05/2019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EEBE-4935-453E-888D-5B0AE228D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251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25AC-D289-42CB-B6FB-74FACF49C420}" type="datetimeFigureOut">
              <a:rPr lang="it-IT" smtClean="0"/>
              <a:t>08/05/2019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EEBE-4935-453E-888D-5B0AE228D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19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25AC-D289-42CB-B6FB-74FACF49C420}" type="datetimeFigureOut">
              <a:rPr lang="it-IT" smtClean="0"/>
              <a:t>08/05/2019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EEBE-4935-453E-888D-5B0AE228D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225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25AC-D289-42CB-B6FB-74FACF49C420}" type="datetimeFigureOut">
              <a:rPr lang="it-IT" smtClean="0"/>
              <a:t>08/05/2019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EEBE-4935-453E-888D-5B0AE228D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8120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25AC-D289-42CB-B6FB-74FACF49C420}" type="datetimeFigureOut">
              <a:rPr lang="it-IT" smtClean="0"/>
              <a:t>08/05/2019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EEBE-4935-453E-888D-5B0AE228D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11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25AC-D289-42CB-B6FB-74FACF49C420}" type="datetimeFigureOut">
              <a:rPr lang="it-IT" smtClean="0"/>
              <a:t>08/05/2019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EEBE-4935-453E-888D-5B0AE228D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9380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25AC-D289-42CB-B6FB-74FACF49C420}" type="datetimeFigureOut">
              <a:rPr lang="it-IT" smtClean="0"/>
              <a:t>08/05/2019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EEBE-4935-453E-888D-5B0AE228D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765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25AC-D289-42CB-B6FB-74FACF49C420}" type="datetimeFigureOut">
              <a:rPr lang="it-IT" smtClean="0"/>
              <a:t>08/05/2019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EEBE-4935-453E-888D-5B0AE228D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80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25AC-D289-42CB-B6FB-74FACF49C420}" type="datetimeFigureOut">
              <a:rPr lang="it-IT" smtClean="0"/>
              <a:t>08/05/2019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EEBE-4935-453E-888D-5B0AE228D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27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25AC-D289-42CB-B6FB-74FACF49C420}" type="datetimeFigureOut">
              <a:rPr lang="it-IT" smtClean="0"/>
              <a:t>08/05/2019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EEBE-4935-453E-888D-5B0AE228D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39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525AC-D289-42CB-B6FB-74FACF49C420}" type="datetimeFigureOut">
              <a:rPr lang="it-IT" smtClean="0"/>
              <a:t>08/05/2019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7EEBE-4935-453E-888D-5B0AE228DB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223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5322235" y="812144"/>
            <a:ext cx="41695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009999"/>
                </a:solidFill>
              </a:rPr>
              <a:t>Giuseppe Perrone</a:t>
            </a:r>
          </a:p>
          <a:p>
            <a:r>
              <a:rPr lang="it-IT" sz="2000" b="1" dirty="0">
                <a:solidFill>
                  <a:srgbClr val="009999"/>
                </a:solidFill>
              </a:rPr>
              <a:t>Anatomia Patologica</a:t>
            </a:r>
          </a:p>
          <a:p>
            <a:r>
              <a:rPr lang="it-IT" sz="2000" b="1" dirty="0">
                <a:solidFill>
                  <a:srgbClr val="009999"/>
                </a:solidFill>
              </a:rPr>
              <a:t>Università Campus </a:t>
            </a:r>
            <a:r>
              <a:rPr lang="it-IT" sz="2000" b="1" dirty="0" err="1">
                <a:solidFill>
                  <a:srgbClr val="009999"/>
                </a:solidFill>
              </a:rPr>
              <a:t>Bio</a:t>
            </a:r>
            <a:r>
              <a:rPr lang="it-IT" sz="2000" b="1" dirty="0">
                <a:solidFill>
                  <a:srgbClr val="009999"/>
                </a:solidFill>
              </a:rPr>
              <a:t>-Medico di Roma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88" y="1975563"/>
            <a:ext cx="4072663" cy="480255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83" y="812144"/>
            <a:ext cx="1187679" cy="99975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31482" t="16280" r="37851" b="8790"/>
          <a:stretch/>
        </p:blipFill>
        <p:spPr>
          <a:xfrm>
            <a:off x="7982918" y="1975563"/>
            <a:ext cx="3349318" cy="445911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918" y="6434674"/>
            <a:ext cx="2334960" cy="3434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/>
          <a:srcRect l="61928" t="7365" r="14286" b="4382"/>
          <a:stretch/>
        </p:blipFill>
        <p:spPr>
          <a:xfrm>
            <a:off x="0" y="0"/>
            <a:ext cx="3291840" cy="687035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647722" y="91935"/>
            <a:ext cx="6183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 err="1">
                <a:solidFill>
                  <a:srgbClr val="009999"/>
                </a:solidFill>
              </a:rPr>
              <a:t>Genomic</a:t>
            </a:r>
            <a:r>
              <a:rPr lang="it-IT" sz="3600" b="1" dirty="0">
                <a:solidFill>
                  <a:srgbClr val="009999"/>
                </a:solidFill>
              </a:rPr>
              <a:t> </a:t>
            </a:r>
            <a:r>
              <a:rPr lang="it-IT" sz="3600" b="1" dirty="0" err="1">
                <a:solidFill>
                  <a:srgbClr val="009999"/>
                </a:solidFill>
              </a:rPr>
              <a:t>profiles</a:t>
            </a:r>
            <a:r>
              <a:rPr lang="it-IT" sz="3600" b="1" dirty="0">
                <a:solidFill>
                  <a:srgbClr val="009999"/>
                </a:solidFill>
              </a:rPr>
              <a:t> of NSCLC </a:t>
            </a:r>
          </a:p>
        </p:txBody>
      </p:sp>
    </p:spTree>
    <p:extLst>
      <p:ext uri="{BB962C8B-B14F-4D97-AF65-F5344CB8AC3E}">
        <p14:creationId xmlns:p14="http://schemas.microsoft.com/office/powerpoint/2010/main" val="2530772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5" t="27226" r="16183" b="19698"/>
          <a:stretch/>
        </p:blipFill>
        <p:spPr bwMode="auto">
          <a:xfrm>
            <a:off x="1351810" y="736771"/>
            <a:ext cx="9367803" cy="54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346" y="846941"/>
            <a:ext cx="1328029" cy="111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11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0027" r="13009" b="5168"/>
          <a:stretch/>
        </p:blipFill>
        <p:spPr>
          <a:xfrm>
            <a:off x="6874525" y="1357950"/>
            <a:ext cx="4869455" cy="410889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1" y="275420"/>
            <a:ext cx="6059277" cy="627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97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E1B5A43-D434-43C8-BF8F-47702156F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43" t="19682" r="32428" b="8318"/>
          <a:stretch/>
        </p:blipFill>
        <p:spPr>
          <a:xfrm>
            <a:off x="3421281" y="236231"/>
            <a:ext cx="5349437" cy="638553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45736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44108" y="1246178"/>
            <a:ext cx="82850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0" i="0" u="none" strike="noStrike" baseline="0" dirty="0">
                <a:solidFill>
                  <a:srgbClr val="0070C0"/>
                </a:solidFill>
                <a:latin typeface="DIN-Medium"/>
              </a:rPr>
              <a:t>L’analisi mutazionale dell’EGFR al momento della diagnosi in</a:t>
            </a:r>
            <a:r>
              <a:rPr lang="it-IT" sz="3600" b="0" i="0" u="none" strike="noStrike" dirty="0">
                <a:solidFill>
                  <a:srgbClr val="0070C0"/>
                </a:solidFill>
                <a:latin typeface="DIN-Medium"/>
              </a:rPr>
              <a:t> </a:t>
            </a:r>
            <a:r>
              <a:rPr lang="it-IT" sz="3600" b="0" i="0" u="none" strike="noStrike" baseline="0" dirty="0">
                <a:solidFill>
                  <a:srgbClr val="0070C0"/>
                </a:solidFill>
                <a:latin typeface="DIN-Medium"/>
              </a:rPr>
              <a:t>pazienti </a:t>
            </a:r>
            <a:r>
              <a:rPr lang="it-IT" sz="3600" b="1" i="1" u="none" strike="noStrike" baseline="0" dirty="0">
                <a:solidFill>
                  <a:srgbClr val="FF0000"/>
                </a:solidFill>
                <a:latin typeface="DIN-MediumItalic"/>
              </a:rPr>
              <a:t>naïve</a:t>
            </a:r>
            <a:r>
              <a:rPr lang="it-IT" sz="3600" b="0" i="1" u="none" strike="noStrike" baseline="0" dirty="0">
                <a:solidFill>
                  <a:srgbClr val="0070C0"/>
                </a:solidFill>
                <a:latin typeface="DIN-MediumItalic"/>
              </a:rPr>
              <a:t> </a:t>
            </a:r>
            <a:r>
              <a:rPr lang="it-IT" sz="3600" b="0" i="0" u="none" strike="noStrike" baseline="0" dirty="0">
                <a:solidFill>
                  <a:srgbClr val="0070C0"/>
                </a:solidFill>
                <a:latin typeface="DIN-Medium"/>
              </a:rPr>
              <a:t>con NSCLC avanzato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48904" y="1450728"/>
            <a:ext cx="886690" cy="76944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5DE176-EFD9-442E-B321-63DB3E371893}"/>
              </a:ext>
            </a:extLst>
          </p:cNvPr>
          <p:cNvSpPr txBox="1"/>
          <p:nvPr/>
        </p:nvSpPr>
        <p:spPr>
          <a:xfrm>
            <a:off x="448905" y="4391711"/>
            <a:ext cx="886690" cy="76944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DECD0B2-0ED0-4326-973A-955D13EE4DA5}"/>
              </a:ext>
            </a:extLst>
          </p:cNvPr>
          <p:cNvSpPr/>
          <p:nvPr/>
        </p:nvSpPr>
        <p:spPr>
          <a:xfrm>
            <a:off x="2406652" y="3852918"/>
            <a:ext cx="81599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rgbClr val="0070C0"/>
                </a:solidFill>
                <a:latin typeface="DIN-Medium"/>
              </a:rPr>
              <a:t>L’analisi mutazionale del gene EGFR al momento della </a:t>
            </a:r>
            <a:r>
              <a:rPr lang="it-IT" sz="3600" b="1" dirty="0">
                <a:solidFill>
                  <a:srgbClr val="FF0000"/>
                </a:solidFill>
                <a:latin typeface="DIN-Medium"/>
              </a:rPr>
              <a:t>progressione di malattia</a:t>
            </a:r>
            <a:r>
              <a:rPr lang="it-IT" sz="3600" dirty="0">
                <a:solidFill>
                  <a:srgbClr val="0070C0"/>
                </a:solidFill>
                <a:latin typeface="DIN-Medium"/>
              </a:rPr>
              <a:t> a EGFR-TKI in pazienti con NSCLC avanzato</a:t>
            </a:r>
          </a:p>
        </p:txBody>
      </p:sp>
    </p:spTree>
    <p:extLst>
      <p:ext uri="{BB962C8B-B14F-4D97-AF65-F5344CB8AC3E}">
        <p14:creationId xmlns:p14="http://schemas.microsoft.com/office/powerpoint/2010/main" val="3330047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309" y="1130266"/>
            <a:ext cx="584661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i="0" u="none" strike="noStrike" baseline="0" dirty="0">
                <a:solidFill>
                  <a:srgbClr val="0070C0"/>
                </a:solidFill>
                <a:latin typeface="DIN-Medium"/>
              </a:rPr>
              <a:t>L’analisi mutazionale dell’EGFR al momento della diagnosi in</a:t>
            </a:r>
            <a:r>
              <a:rPr lang="it-IT" sz="2400" b="0" i="0" u="none" strike="noStrike" dirty="0">
                <a:solidFill>
                  <a:srgbClr val="0070C0"/>
                </a:solidFill>
                <a:latin typeface="DIN-Medium"/>
              </a:rPr>
              <a:t> </a:t>
            </a:r>
            <a:r>
              <a:rPr lang="it-IT" sz="2400" b="0" i="0" u="none" strike="noStrike" baseline="0" dirty="0">
                <a:solidFill>
                  <a:srgbClr val="0070C0"/>
                </a:solidFill>
                <a:latin typeface="DIN-Medium"/>
              </a:rPr>
              <a:t>pazienti </a:t>
            </a:r>
            <a:r>
              <a:rPr lang="it-IT" sz="2400" b="0" i="1" u="none" strike="noStrike" baseline="0" dirty="0">
                <a:solidFill>
                  <a:srgbClr val="FF0000"/>
                </a:solidFill>
                <a:latin typeface="DIN-MediumItalic"/>
              </a:rPr>
              <a:t>naïve</a:t>
            </a:r>
            <a:r>
              <a:rPr lang="it-IT" sz="2400" b="0" i="1" u="none" strike="noStrike" baseline="0" dirty="0">
                <a:solidFill>
                  <a:srgbClr val="0070C0"/>
                </a:solidFill>
                <a:latin typeface="DIN-MediumItalic"/>
              </a:rPr>
              <a:t> </a:t>
            </a:r>
            <a:r>
              <a:rPr lang="it-IT" sz="2400" b="0" i="0" u="none" strike="noStrike" baseline="0" dirty="0">
                <a:solidFill>
                  <a:srgbClr val="0070C0"/>
                </a:solidFill>
                <a:latin typeface="DIN-Medium"/>
              </a:rPr>
              <a:t>con NSCLC avanzato</a:t>
            </a:r>
          </a:p>
          <a:p>
            <a:pPr marL="285750" indent="-285750" algn="just">
              <a:buFontTx/>
              <a:buChar char="-"/>
            </a:pPr>
            <a:endParaRPr lang="it-IT" dirty="0">
              <a:latin typeface="DIN-Light"/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DIN-Light"/>
              </a:rPr>
              <a:t>E’ attualmente raccomandato che la determinazione dello stato mutazionale del gene EGFR venga effettuata su campione tissutale/citologico al momento della diagnosi.</a:t>
            </a:r>
          </a:p>
          <a:p>
            <a:pPr algn="just"/>
            <a:endParaRPr lang="it-IT" dirty="0">
              <a:latin typeface="DIN-Light"/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DIN-Light"/>
              </a:rPr>
              <a:t>25% delle biopsie polmonari standard non è adeguato all’analisi molecolare.</a:t>
            </a:r>
          </a:p>
          <a:p>
            <a:pPr marL="285750" indent="-285750" algn="just">
              <a:buFontTx/>
              <a:buChar char="-"/>
            </a:pPr>
            <a:endParaRPr lang="it-IT" dirty="0">
              <a:latin typeface="DIN-Light"/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DIN-Light"/>
              </a:rPr>
              <a:t>Molteplici studi e meta-analisi hanno valutato l’accuratezza diagnostica dell’analisi del </a:t>
            </a:r>
            <a:r>
              <a:rPr lang="it-IT" dirty="0" err="1">
                <a:latin typeface="DIN-Light"/>
              </a:rPr>
              <a:t>ctDNA</a:t>
            </a:r>
            <a:r>
              <a:rPr lang="it-IT" dirty="0">
                <a:latin typeface="DIN-Light"/>
              </a:rPr>
              <a:t> per l’identificazione mutazioni attivanti del gene EGFR dimostrando buona </a:t>
            </a:r>
            <a:r>
              <a:rPr lang="it-IT" dirty="0">
                <a:solidFill>
                  <a:srgbClr val="FF0000"/>
                </a:solidFill>
                <a:latin typeface="DIN-Light"/>
              </a:rPr>
              <a:t>specificità (&gt;90%) </a:t>
            </a:r>
            <a:r>
              <a:rPr lang="it-IT" dirty="0">
                <a:latin typeface="DIN-Light"/>
              </a:rPr>
              <a:t>con </a:t>
            </a:r>
            <a:r>
              <a:rPr lang="it-IT" dirty="0">
                <a:solidFill>
                  <a:srgbClr val="FF0000"/>
                </a:solidFill>
                <a:latin typeface="DIN-Light"/>
              </a:rPr>
              <a:t>sensibilità tra il 50% e l’80%</a:t>
            </a:r>
            <a:r>
              <a:rPr lang="it-IT" dirty="0">
                <a:latin typeface="DIN-Light"/>
              </a:rPr>
              <a:t> in funzione della tecnologia impiegata.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39015" t="33131" r="24848" b="43704"/>
          <a:stretch/>
        </p:blipFill>
        <p:spPr>
          <a:xfrm>
            <a:off x="6493163" y="4913744"/>
            <a:ext cx="5148579" cy="185651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35530" t="20876" r="24849" b="19174"/>
          <a:stretch/>
        </p:blipFill>
        <p:spPr>
          <a:xfrm>
            <a:off x="5975927" y="-1"/>
            <a:ext cx="6086764" cy="501588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29309" y="120073"/>
            <a:ext cx="886690" cy="76944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0070C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104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7714" t="10159" r="16143" b="12254"/>
          <a:stretch/>
        </p:blipFill>
        <p:spPr>
          <a:xfrm>
            <a:off x="1700979" y="504793"/>
            <a:ext cx="8790042" cy="579990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29309" y="120073"/>
            <a:ext cx="886690" cy="76944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0070C0"/>
                </a:solidFill>
              </a:rPr>
              <a:t>1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CD62CB70-62D7-42C4-94F5-565EE479ADAF}"/>
              </a:ext>
            </a:extLst>
          </p:cNvPr>
          <p:cNvCxnSpPr>
            <a:cxnSpLocks/>
          </p:cNvCxnSpPr>
          <p:nvPr/>
        </p:nvCxnSpPr>
        <p:spPr>
          <a:xfrm>
            <a:off x="1162975" y="2949764"/>
            <a:ext cx="617903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7C4CD9B-26EF-45BA-98A1-7A7274391048}"/>
              </a:ext>
            </a:extLst>
          </p:cNvPr>
          <p:cNvCxnSpPr>
            <a:cxnSpLocks/>
          </p:cNvCxnSpPr>
          <p:nvPr/>
        </p:nvCxnSpPr>
        <p:spPr>
          <a:xfrm>
            <a:off x="1162975" y="1974700"/>
            <a:ext cx="617903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CCBFDE0-918E-4A43-AFCD-0E76CC89949D}"/>
              </a:ext>
            </a:extLst>
          </p:cNvPr>
          <p:cNvCxnSpPr>
            <a:cxnSpLocks/>
          </p:cNvCxnSpPr>
          <p:nvPr/>
        </p:nvCxnSpPr>
        <p:spPr>
          <a:xfrm>
            <a:off x="1162975" y="3741357"/>
            <a:ext cx="617903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87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16034" y="2274838"/>
            <a:ext cx="81599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rgbClr val="0070C0"/>
                </a:solidFill>
                <a:latin typeface="DIN-Medium"/>
              </a:rPr>
              <a:t>L’analisi mutazionale del gene EGFR al momento della </a:t>
            </a:r>
            <a:r>
              <a:rPr lang="it-IT" sz="3600" b="1" dirty="0">
                <a:solidFill>
                  <a:srgbClr val="FF0000"/>
                </a:solidFill>
                <a:latin typeface="DIN-Medium"/>
              </a:rPr>
              <a:t>progressione di malattia</a:t>
            </a:r>
            <a:r>
              <a:rPr lang="it-IT" sz="3600" dirty="0">
                <a:solidFill>
                  <a:srgbClr val="0070C0"/>
                </a:solidFill>
                <a:latin typeface="DIN-Medium"/>
              </a:rPr>
              <a:t> a EGFR-TKI in pazienti con NSCLC avanzato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B2878F-C02A-4964-A7F4-22457A63950F}"/>
              </a:ext>
            </a:extLst>
          </p:cNvPr>
          <p:cNvSpPr txBox="1"/>
          <p:nvPr/>
        </p:nvSpPr>
        <p:spPr>
          <a:xfrm>
            <a:off x="182880" y="456747"/>
            <a:ext cx="886690" cy="76944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0070C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46590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l="26143" t="23988" r="24857" b="7683"/>
          <a:stretch/>
        </p:blipFill>
        <p:spPr>
          <a:xfrm>
            <a:off x="2002969" y="310793"/>
            <a:ext cx="8186062" cy="6421173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82880" y="154908"/>
            <a:ext cx="886690" cy="76944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0070C0"/>
                </a:solidFill>
              </a:rPr>
              <a:t>2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F49809A5-0D6F-42E2-BABF-02457883B987}"/>
              </a:ext>
            </a:extLst>
          </p:cNvPr>
          <p:cNvCxnSpPr>
            <a:cxnSpLocks/>
          </p:cNvCxnSpPr>
          <p:nvPr/>
        </p:nvCxnSpPr>
        <p:spPr>
          <a:xfrm>
            <a:off x="1473694" y="3047418"/>
            <a:ext cx="617903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D7A751EC-6F04-4DAB-BA08-292DDB856783}"/>
              </a:ext>
            </a:extLst>
          </p:cNvPr>
          <p:cNvCxnSpPr>
            <a:cxnSpLocks/>
          </p:cNvCxnSpPr>
          <p:nvPr/>
        </p:nvCxnSpPr>
        <p:spPr>
          <a:xfrm>
            <a:off x="1385066" y="4149729"/>
            <a:ext cx="617903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3E7639EA-EB8C-4351-A91B-F3A8888BE764}"/>
              </a:ext>
            </a:extLst>
          </p:cNvPr>
          <p:cNvCxnSpPr>
            <a:cxnSpLocks/>
          </p:cNvCxnSpPr>
          <p:nvPr/>
        </p:nvCxnSpPr>
        <p:spPr>
          <a:xfrm flipH="1">
            <a:off x="9657000" y="3955900"/>
            <a:ext cx="68548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B16F47-7195-40C4-95EB-48D32C721754}"/>
              </a:ext>
            </a:extLst>
          </p:cNvPr>
          <p:cNvSpPr txBox="1"/>
          <p:nvPr/>
        </p:nvSpPr>
        <p:spPr>
          <a:xfrm>
            <a:off x="9092416" y="5779363"/>
            <a:ext cx="2193229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OSIMERTINIB</a:t>
            </a:r>
          </a:p>
        </p:txBody>
      </p:sp>
    </p:spTree>
    <p:extLst>
      <p:ext uri="{BB962C8B-B14F-4D97-AF65-F5344CB8AC3E}">
        <p14:creationId xmlns:p14="http://schemas.microsoft.com/office/powerpoint/2010/main" val="240955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5286" t="28317" r="24714" b="31301"/>
          <a:stretch/>
        </p:blipFill>
        <p:spPr>
          <a:xfrm>
            <a:off x="1240179" y="959860"/>
            <a:ext cx="9711641" cy="55148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F1B881-8F72-469F-BEC9-C0791820795D}"/>
              </a:ext>
            </a:extLst>
          </p:cNvPr>
          <p:cNvSpPr txBox="1"/>
          <p:nvPr/>
        </p:nvSpPr>
        <p:spPr>
          <a:xfrm>
            <a:off x="182880" y="456747"/>
            <a:ext cx="886690" cy="76944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275AA49-2A6F-4DA5-AFD7-AE2649AC7147}"/>
              </a:ext>
            </a:extLst>
          </p:cNvPr>
          <p:cNvSpPr/>
          <p:nvPr/>
        </p:nvSpPr>
        <p:spPr>
          <a:xfrm>
            <a:off x="5433134" y="3497802"/>
            <a:ext cx="5308847" cy="7457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3450B52-B752-4928-8A98-ED32489255A2}"/>
              </a:ext>
            </a:extLst>
          </p:cNvPr>
          <p:cNvSpPr/>
          <p:nvPr/>
        </p:nvSpPr>
        <p:spPr>
          <a:xfrm>
            <a:off x="5433133" y="5199310"/>
            <a:ext cx="5308847" cy="10474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373F430-33B1-4D7F-9A6E-80F0E80053E6}"/>
              </a:ext>
            </a:extLst>
          </p:cNvPr>
          <p:cNvSpPr/>
          <p:nvPr/>
        </p:nvSpPr>
        <p:spPr>
          <a:xfrm>
            <a:off x="5433133" y="4336697"/>
            <a:ext cx="5308847" cy="76944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5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31629" y="320667"/>
            <a:ext cx="1077749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i="0" u="none" strike="noStrike" baseline="0" dirty="0">
                <a:solidFill>
                  <a:srgbClr val="0070C0"/>
                </a:solidFill>
                <a:latin typeface="DIN-Light"/>
              </a:rPr>
              <a:t>L’analisi mutazionale del gene EGFR al momento della</a:t>
            </a:r>
            <a:r>
              <a:rPr lang="it-IT" sz="2400" b="0" i="0" u="none" strike="noStrike" dirty="0">
                <a:solidFill>
                  <a:srgbClr val="0070C0"/>
                </a:solidFill>
                <a:latin typeface="DIN-Light"/>
              </a:rPr>
              <a:t> </a:t>
            </a:r>
            <a:r>
              <a:rPr lang="it-IT" sz="2400" b="0" i="0" u="none" strike="noStrike" baseline="0" dirty="0">
                <a:solidFill>
                  <a:srgbClr val="FF0000"/>
                </a:solidFill>
                <a:latin typeface="DIN-Light"/>
              </a:rPr>
              <a:t>progressione di malattia </a:t>
            </a:r>
            <a:r>
              <a:rPr lang="it-IT" sz="2400" b="0" i="0" u="none" strike="noStrike" baseline="0" dirty="0">
                <a:solidFill>
                  <a:srgbClr val="0070C0"/>
                </a:solidFill>
                <a:latin typeface="DIN-Light"/>
              </a:rPr>
              <a:t>a EGFR-TKI in pazienti con NSCLC</a:t>
            </a:r>
            <a:r>
              <a:rPr lang="it-IT" sz="2400" b="0" i="0" u="none" strike="noStrike" dirty="0">
                <a:solidFill>
                  <a:srgbClr val="0070C0"/>
                </a:solidFill>
                <a:latin typeface="DIN-Light"/>
              </a:rPr>
              <a:t> </a:t>
            </a:r>
            <a:r>
              <a:rPr lang="it-IT" sz="2400" b="0" i="0" u="none" strike="noStrike" baseline="0" dirty="0">
                <a:solidFill>
                  <a:srgbClr val="0070C0"/>
                </a:solidFill>
                <a:latin typeface="DIN-Light"/>
              </a:rPr>
              <a:t>Avanzato</a:t>
            </a:r>
          </a:p>
          <a:p>
            <a:pPr algn="just"/>
            <a:endParaRPr lang="it-IT" b="0" i="0" u="none" strike="noStrike" baseline="0" dirty="0">
              <a:latin typeface="DIN-Light"/>
            </a:endParaRPr>
          </a:p>
          <a:p>
            <a:pPr algn="just"/>
            <a:r>
              <a:rPr lang="it-IT" sz="1600" b="0" i="0" u="none" strike="noStrike" baseline="0" dirty="0">
                <a:latin typeface="DIN-Light"/>
              </a:rPr>
              <a:t>- Rimborsabilità di </a:t>
            </a:r>
            <a:r>
              <a:rPr lang="it-IT" sz="1600" b="0" i="0" u="none" strike="noStrike" baseline="0" dirty="0" err="1">
                <a:latin typeface="DIN-Light"/>
              </a:rPr>
              <a:t>Osimertinib</a:t>
            </a:r>
            <a:r>
              <a:rPr lang="it-IT" sz="1600" dirty="0">
                <a:latin typeface="DIN-Light"/>
              </a:rPr>
              <a:t>: </a:t>
            </a:r>
            <a:r>
              <a:rPr lang="it-IT" sz="1600" b="0" i="0" u="none" strike="noStrike" baseline="0" dirty="0">
                <a:latin typeface="DIN-Light"/>
              </a:rPr>
              <a:t>necessaria</a:t>
            </a:r>
            <a:r>
              <a:rPr lang="it-IT" sz="1600" b="0" i="0" u="none" strike="noStrike" dirty="0">
                <a:latin typeface="DIN-Light"/>
              </a:rPr>
              <a:t> </a:t>
            </a:r>
            <a:r>
              <a:rPr lang="it-IT" sz="1600" b="0" i="0" u="none" strike="noStrike" baseline="0" dirty="0">
                <a:latin typeface="DIN-Light"/>
              </a:rPr>
              <a:t>la rivalutazione del gene EGFR al momento della</a:t>
            </a:r>
            <a:r>
              <a:rPr lang="it-IT" sz="1600" b="0" i="0" u="none" strike="noStrike" dirty="0">
                <a:latin typeface="DIN-Light"/>
              </a:rPr>
              <a:t> </a:t>
            </a:r>
            <a:r>
              <a:rPr lang="it-IT" sz="1600" b="0" i="0" u="none" strike="noStrike" baseline="0" dirty="0">
                <a:latin typeface="DIN-Light"/>
              </a:rPr>
              <a:t>progressione radiologica dopo trattamento con un EGFR-TKI</a:t>
            </a:r>
            <a:r>
              <a:rPr lang="it-IT" sz="1600" b="0" i="0" u="none" strike="noStrike" dirty="0">
                <a:latin typeface="DIN-Light"/>
              </a:rPr>
              <a:t> al fine di valutare la mutazione T790M.</a:t>
            </a:r>
            <a:endParaRPr lang="it-IT" sz="1600" b="0" i="0" u="none" strike="noStrike" baseline="0" dirty="0">
              <a:latin typeface="DIN-Light"/>
            </a:endParaRPr>
          </a:p>
          <a:p>
            <a:pPr algn="just"/>
            <a:endParaRPr lang="it-IT" sz="1600" b="0" i="0" u="none" strike="noStrike" baseline="0" dirty="0">
              <a:latin typeface="DIN-Light"/>
            </a:endParaRPr>
          </a:p>
          <a:p>
            <a:pPr algn="just"/>
            <a:r>
              <a:rPr lang="it-IT" sz="1600" b="0" i="0" u="none" strike="noStrike" baseline="0" dirty="0">
                <a:latin typeface="DIN-Light"/>
              </a:rPr>
              <a:t>- Studio AURA: dimostra</a:t>
            </a:r>
            <a:r>
              <a:rPr lang="it-IT" sz="1600" b="0" i="0" u="none" strike="noStrike" dirty="0">
                <a:latin typeface="DIN-Light"/>
              </a:rPr>
              <a:t> l’utilità </a:t>
            </a:r>
            <a:r>
              <a:rPr lang="it-IT" sz="1600" b="0" i="0" u="none" strike="noStrike" baseline="0" dirty="0">
                <a:latin typeface="DIN-Light"/>
              </a:rPr>
              <a:t>del test</a:t>
            </a:r>
            <a:r>
              <a:rPr lang="it-IT" sz="1600" b="0" i="0" u="none" strike="noStrike" dirty="0">
                <a:latin typeface="DIN-Light"/>
              </a:rPr>
              <a:t> </a:t>
            </a:r>
            <a:r>
              <a:rPr lang="it-IT" sz="1600" b="0" i="0" u="none" strike="noStrike" baseline="0" dirty="0">
                <a:latin typeface="DIN-Light"/>
              </a:rPr>
              <a:t>su </a:t>
            </a:r>
            <a:r>
              <a:rPr lang="it-IT" sz="1600" b="0" i="0" u="none" strike="noStrike" baseline="0" dirty="0" err="1">
                <a:latin typeface="DIN-Light"/>
              </a:rPr>
              <a:t>ctDNA</a:t>
            </a:r>
            <a:r>
              <a:rPr lang="it-IT" sz="1600" b="0" i="0" u="none" strike="noStrike" baseline="0" dirty="0">
                <a:latin typeface="DIN-Light"/>
              </a:rPr>
              <a:t> come alternativa alla valutazione su tessuto. Va comunque considerato che la sensibilità e la specificità del</a:t>
            </a:r>
            <a:r>
              <a:rPr lang="it-IT" sz="1600" b="0" i="0" u="none" strike="noStrike" dirty="0">
                <a:latin typeface="DIN-Light"/>
              </a:rPr>
              <a:t> </a:t>
            </a:r>
            <a:r>
              <a:rPr lang="it-IT" sz="1600" b="0" i="0" u="none" strike="noStrike" baseline="0" dirty="0">
                <a:latin typeface="DIN-Light"/>
              </a:rPr>
              <a:t>test per la T790M appaiono in generale inferiori rispetto alle mutazioni</a:t>
            </a:r>
            <a:r>
              <a:rPr lang="it-IT" sz="1600" b="0" i="0" u="none" strike="noStrike" dirty="0">
                <a:latin typeface="DIN-Light"/>
              </a:rPr>
              <a:t> </a:t>
            </a:r>
            <a:r>
              <a:rPr lang="it-IT" sz="1600" b="0" i="0" u="none" strike="noStrike" baseline="0" dirty="0">
                <a:latin typeface="DIN-Light"/>
              </a:rPr>
              <a:t>sensibilizzanti dell’EGFR.</a:t>
            </a:r>
            <a:endParaRPr lang="it-IT" sz="1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26406" t="48351" r="23414" b="18165"/>
          <a:stretch/>
        </p:blipFill>
        <p:spPr>
          <a:xfrm>
            <a:off x="1528438" y="2811867"/>
            <a:ext cx="8957569" cy="361767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82880" y="456747"/>
            <a:ext cx="886690" cy="76944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0070C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5327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3819526"/>
            <a:ext cx="61912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uppo 1"/>
          <p:cNvGrpSpPr>
            <a:grpSpLocks/>
          </p:cNvGrpSpPr>
          <p:nvPr/>
        </p:nvGrpSpPr>
        <p:grpSpPr bwMode="auto">
          <a:xfrm>
            <a:off x="2671764" y="361950"/>
            <a:ext cx="6962775" cy="2647950"/>
            <a:chOff x="1381124" y="875980"/>
            <a:chExt cx="6191251" cy="2324420"/>
          </a:xfrm>
        </p:grpSpPr>
        <p:pic>
          <p:nvPicPr>
            <p:cNvPr id="1229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05" t="45000"/>
            <a:stretch>
              <a:fillRect/>
            </a:stretch>
          </p:blipFill>
          <p:spPr bwMode="auto">
            <a:xfrm>
              <a:off x="1381124" y="1524000"/>
              <a:ext cx="6172285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875"/>
            <a:stretch>
              <a:fillRect/>
            </a:stretch>
          </p:blipFill>
          <p:spPr bwMode="auto">
            <a:xfrm>
              <a:off x="1387175" y="875980"/>
              <a:ext cx="6185200" cy="65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Ovale 8"/>
          <p:cNvSpPr/>
          <p:nvPr/>
        </p:nvSpPr>
        <p:spPr>
          <a:xfrm>
            <a:off x="2424114" y="3497263"/>
            <a:ext cx="2967037" cy="16748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46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6" y="1749976"/>
            <a:ext cx="3879592" cy="3227942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200" y="330507"/>
            <a:ext cx="5702147" cy="62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23482" t="25379" r="43185" b="22246"/>
          <a:stretch/>
        </p:blipFill>
        <p:spPr>
          <a:xfrm>
            <a:off x="2926553" y="3695137"/>
            <a:ext cx="3294269" cy="291157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l="7703" t="25934" r="11090" b="26045"/>
          <a:stretch/>
        </p:blipFill>
        <p:spPr>
          <a:xfrm>
            <a:off x="84191" y="80789"/>
            <a:ext cx="4725141" cy="157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81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47080" t="23560" r="6800" b="13369"/>
          <a:stretch/>
        </p:blipFill>
        <p:spPr>
          <a:xfrm>
            <a:off x="6098697" y="792954"/>
            <a:ext cx="4738801" cy="36452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47135" t="22860" r="7189" b="15084"/>
          <a:stretch/>
        </p:blipFill>
        <p:spPr>
          <a:xfrm>
            <a:off x="1049498" y="3122138"/>
            <a:ext cx="4559565" cy="348443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29625" t="17902" r="14647" b="17189"/>
          <a:stretch/>
        </p:blipFill>
        <p:spPr>
          <a:xfrm>
            <a:off x="189571" y="146640"/>
            <a:ext cx="4204010" cy="275435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697979" y="2842288"/>
            <a:ext cx="18808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b="1" dirty="0">
                <a:latin typeface="OTNEJMScalaSansLF-Bold"/>
              </a:rPr>
              <a:t>N </a:t>
            </a:r>
            <a:r>
              <a:rPr lang="it-IT" sz="800" b="1" dirty="0" err="1">
                <a:latin typeface="OTNEJMScalaSansLF-Bold"/>
              </a:rPr>
              <a:t>Engl</a:t>
            </a:r>
            <a:r>
              <a:rPr lang="it-IT" sz="800" b="1" dirty="0">
                <a:latin typeface="OTNEJMScalaSansLF-Bold"/>
              </a:rPr>
              <a:t> J </a:t>
            </a:r>
            <a:r>
              <a:rPr lang="it-IT" sz="800" b="1" dirty="0" err="1">
                <a:latin typeface="OTNEJMScalaSansLF-Bold"/>
              </a:rPr>
              <a:t>Med</a:t>
            </a:r>
            <a:r>
              <a:rPr lang="it-IT" sz="800" b="1" dirty="0">
                <a:latin typeface="OTNEJMScalaSansLF-Bold"/>
              </a:rPr>
              <a:t> 2015;372:2018-28.</a:t>
            </a:r>
          </a:p>
          <a:p>
            <a:r>
              <a:rPr lang="it-IT" sz="800" b="1" dirty="0">
                <a:latin typeface="OTNEJMScalaSansLF-Bold"/>
              </a:rPr>
              <a:t>DOI: 10.1056/NEJMoa1501824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1634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6634" y="1090246"/>
            <a:ext cx="4356062" cy="549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99678" y="129765"/>
            <a:ext cx="6838950" cy="626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charset="0"/>
              </a:rPr>
              <a:t>Role of the PD-1 Pathway in Cancer</a:t>
            </a:r>
            <a:endParaRPr lang="en-US" dirty="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975272" y="1391018"/>
            <a:ext cx="4572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>
              <a:buFont typeface="Arial" charset="0"/>
              <a:buChar char="•"/>
            </a:pPr>
            <a:r>
              <a:rPr lang="en-US" sz="2400" dirty="0"/>
              <a:t>Programmed death 1 (PD-1) pathway is an immune checkpoint pathway that is expressed on the surface of activated T cells</a:t>
            </a:r>
          </a:p>
          <a:p>
            <a:pPr marL="225425" indent="-225425">
              <a:buFont typeface="Arial" charset="0"/>
              <a:buChar char="•"/>
            </a:pPr>
            <a:endParaRPr lang="en-US" sz="2400" dirty="0"/>
          </a:p>
          <a:p>
            <a:pPr marL="225425" indent="-225425">
              <a:buFont typeface="Arial" charset="0"/>
              <a:buChar char="•"/>
            </a:pPr>
            <a:r>
              <a:rPr lang="en-US" sz="2400" dirty="0"/>
              <a:t>One of its ligands, PD-L1, is highly expressed on the surface of tumor cells</a:t>
            </a:r>
          </a:p>
          <a:p>
            <a:pPr marL="225425" indent="-225425">
              <a:buFont typeface="Arial" charset="0"/>
              <a:buChar char="•"/>
            </a:pPr>
            <a:endParaRPr lang="en-US" sz="2400" dirty="0"/>
          </a:p>
          <a:p>
            <a:pPr marL="225425" indent="-225425">
              <a:buFont typeface="Arial" charset="0"/>
              <a:buChar char="•"/>
            </a:pPr>
            <a:r>
              <a:rPr lang="en-US" sz="2400" dirty="0"/>
              <a:t>Binding of PD-1 with PD-L1 inhibits T cell activation, allowing immunosuppression and neoplastic growth</a:t>
            </a:r>
          </a:p>
        </p:txBody>
      </p:sp>
    </p:spTree>
    <p:extLst>
      <p:ext uri="{BB962C8B-B14F-4D97-AF65-F5344CB8AC3E}">
        <p14:creationId xmlns:p14="http://schemas.microsoft.com/office/powerpoint/2010/main" val="558265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6701" t="28055" r="20769" b="19583"/>
          <a:stretch/>
        </p:blipFill>
        <p:spPr>
          <a:xfrm>
            <a:off x="60732" y="1805593"/>
            <a:ext cx="6174815" cy="30180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18343" t="18909" r="28070" b="18379"/>
          <a:stretch/>
        </p:blipFill>
        <p:spPr>
          <a:xfrm>
            <a:off x="6235547" y="364257"/>
            <a:ext cx="4794106" cy="3161141"/>
          </a:xfrm>
          <a:prstGeom prst="rect">
            <a:avLst/>
          </a:prstGeom>
        </p:spPr>
      </p:pic>
      <p:pic>
        <p:nvPicPr>
          <p:cNvPr id="4" name="Segnaposto contenuto 3"/>
          <p:cNvPicPr>
            <a:picLocks noChangeAspect="1"/>
          </p:cNvPicPr>
          <p:nvPr/>
        </p:nvPicPr>
        <p:blipFill rotWithShape="1">
          <a:blip r:embed="rId4"/>
          <a:srcRect l="22875" t="26638" r="23260" b="21818"/>
          <a:stretch/>
        </p:blipFill>
        <p:spPr>
          <a:xfrm>
            <a:off x="6807200" y="3793065"/>
            <a:ext cx="4842933" cy="257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78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37" y="631834"/>
            <a:ext cx="10969459" cy="559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22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0781" t="14306" r="28672" b="4722"/>
          <a:stretch/>
        </p:blipFill>
        <p:spPr>
          <a:xfrm>
            <a:off x="1962150" y="314325"/>
            <a:ext cx="8334375" cy="62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74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81" y="168519"/>
            <a:ext cx="8695227" cy="651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25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45930"/>
          <a:stretch/>
        </p:blipFill>
        <p:spPr>
          <a:xfrm>
            <a:off x="711900" y="472743"/>
            <a:ext cx="10747726" cy="489935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26" y="5479209"/>
            <a:ext cx="4205400" cy="25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14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483" y="154320"/>
            <a:ext cx="7767134" cy="654541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54" y="2140162"/>
            <a:ext cx="3096000" cy="25737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4" y="6447538"/>
            <a:ext cx="4205400" cy="25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69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438" y="173719"/>
            <a:ext cx="7749485" cy="650937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69" y="2157705"/>
            <a:ext cx="3044400" cy="25414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9" y="6279309"/>
            <a:ext cx="4205400" cy="25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38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3" t="33904" r="24193" b="34610"/>
          <a:stretch>
            <a:fillRect/>
          </a:stretch>
        </p:blipFill>
        <p:spPr bwMode="auto">
          <a:xfrm>
            <a:off x="1684338" y="215900"/>
            <a:ext cx="791845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CasellaDiTesto 1"/>
          <p:cNvSpPr txBox="1">
            <a:spLocks noChangeArrowheads="1"/>
          </p:cNvSpPr>
          <p:nvPr/>
        </p:nvSpPr>
        <p:spPr bwMode="auto">
          <a:xfrm>
            <a:off x="726562" y="3399872"/>
            <a:ext cx="3570209" cy="156966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 err="1">
                <a:solidFill>
                  <a:srgbClr val="FF0000"/>
                </a:solidFill>
                <a:latin typeface="Calibri" pitchFamily="34" charset="0"/>
              </a:rPr>
              <a:t>Immunohistochemistry</a:t>
            </a:r>
            <a:endParaRPr lang="it-IT" altLang="it-IT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  <a:latin typeface="Calibri" pitchFamily="34" charset="0"/>
              </a:rPr>
              <a:t>ADC: TTF1+, p63+/-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  <a:latin typeface="Calibri" pitchFamily="34" charset="0"/>
              </a:rPr>
              <a:t>SQC: TTF1-, p63+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  <a:latin typeface="Calibri" pitchFamily="34" charset="0"/>
              </a:rPr>
              <a:t>LCC-</a:t>
            </a:r>
            <a:r>
              <a:rPr lang="it-IT" altLang="it-IT" b="1" dirty="0" err="1">
                <a:solidFill>
                  <a:srgbClr val="FF0000"/>
                </a:solidFill>
                <a:latin typeface="Calibri" pitchFamily="34" charset="0"/>
              </a:rPr>
              <a:t>null</a:t>
            </a:r>
            <a:r>
              <a:rPr lang="it-IT" altLang="it-IT" b="1" dirty="0">
                <a:solidFill>
                  <a:srgbClr val="FF0000"/>
                </a:solidFill>
                <a:latin typeface="Calibri" pitchFamily="34" charset="0"/>
              </a:rPr>
              <a:t>: TTF1-, p63-</a:t>
            </a:r>
          </a:p>
        </p:txBody>
      </p:sp>
      <p:pic>
        <p:nvPicPr>
          <p:cNvPr id="2150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1" t="19533" r="33928" b="18781"/>
          <a:stretch>
            <a:fillRect/>
          </a:stretch>
        </p:blipFill>
        <p:spPr bwMode="auto">
          <a:xfrm>
            <a:off x="4476368" y="1712914"/>
            <a:ext cx="58896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7"/>
          <p:cNvGrpSpPr>
            <a:grpSpLocks/>
          </p:cNvGrpSpPr>
          <p:nvPr/>
        </p:nvGrpSpPr>
        <p:grpSpPr bwMode="auto">
          <a:xfrm>
            <a:off x="5407026" y="2338389"/>
            <a:ext cx="2543175" cy="225425"/>
            <a:chOff x="3882452" y="2338466"/>
            <a:chExt cx="2543318" cy="224672"/>
          </a:xfrm>
        </p:grpSpPr>
        <p:sp>
          <p:nvSpPr>
            <p:cNvPr id="6" name="Rettangolo 5"/>
            <p:cNvSpPr/>
            <p:nvPr/>
          </p:nvSpPr>
          <p:spPr>
            <a:xfrm>
              <a:off x="3882452" y="2338466"/>
              <a:ext cx="1146239" cy="22150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5279531" y="2341630"/>
              <a:ext cx="1146239" cy="22150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6908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53" y="104401"/>
            <a:ext cx="9372208" cy="656321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580433" y="278433"/>
            <a:ext cx="146544" cy="5029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7792246" y="272575"/>
            <a:ext cx="133222" cy="5029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8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A3A99C7-684F-4DC9-A856-7C9FBFC4D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14" t="25170" r="19413" b="22041"/>
          <a:stretch/>
        </p:blipFill>
        <p:spPr>
          <a:xfrm>
            <a:off x="124287" y="102093"/>
            <a:ext cx="3732243" cy="177682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56D8135-29C4-45B4-9A8A-B5593EAB2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87" t="14966" r="33314" b="17883"/>
          <a:stretch/>
        </p:blipFill>
        <p:spPr>
          <a:xfrm>
            <a:off x="124287" y="1987420"/>
            <a:ext cx="4342420" cy="476848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CBB8742-4256-4DF0-9411-23EEF9A60E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21" t="34286" r="28597" b="26259"/>
          <a:stretch/>
        </p:blipFill>
        <p:spPr>
          <a:xfrm>
            <a:off x="4469362" y="1567542"/>
            <a:ext cx="7394479" cy="372291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167DF34E-3447-4259-85E4-4036C3BD5A90}"/>
              </a:ext>
            </a:extLst>
          </p:cNvPr>
          <p:cNvSpPr/>
          <p:nvPr/>
        </p:nvSpPr>
        <p:spPr>
          <a:xfrm>
            <a:off x="8166601" y="1651518"/>
            <a:ext cx="3697240" cy="6718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0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5322235" y="812144"/>
            <a:ext cx="41695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009999"/>
                </a:solidFill>
              </a:rPr>
              <a:t>Giuseppe Perrone</a:t>
            </a:r>
          </a:p>
          <a:p>
            <a:r>
              <a:rPr lang="it-IT" sz="2000" b="1" dirty="0">
                <a:solidFill>
                  <a:srgbClr val="009999"/>
                </a:solidFill>
              </a:rPr>
              <a:t>Anatomia Patologica</a:t>
            </a:r>
          </a:p>
          <a:p>
            <a:r>
              <a:rPr lang="it-IT" sz="2000" b="1" dirty="0">
                <a:solidFill>
                  <a:srgbClr val="009999"/>
                </a:solidFill>
              </a:rPr>
              <a:t>Università Campus </a:t>
            </a:r>
            <a:r>
              <a:rPr lang="it-IT" sz="2000" b="1" dirty="0" err="1">
                <a:solidFill>
                  <a:srgbClr val="009999"/>
                </a:solidFill>
              </a:rPr>
              <a:t>Bio</a:t>
            </a:r>
            <a:r>
              <a:rPr lang="it-IT" sz="2000" b="1" dirty="0">
                <a:solidFill>
                  <a:srgbClr val="009999"/>
                </a:solidFill>
              </a:rPr>
              <a:t>-Medico di Roma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88" y="1975563"/>
            <a:ext cx="4072663" cy="480255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83" y="812144"/>
            <a:ext cx="1187679" cy="99975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31482" t="16280" r="37851" b="8790"/>
          <a:stretch/>
        </p:blipFill>
        <p:spPr>
          <a:xfrm>
            <a:off x="7982918" y="1975563"/>
            <a:ext cx="3349318" cy="445911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918" y="6434674"/>
            <a:ext cx="2334960" cy="3434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/>
          <a:srcRect l="61928" t="7365" r="14286" b="4382"/>
          <a:stretch/>
        </p:blipFill>
        <p:spPr>
          <a:xfrm>
            <a:off x="0" y="0"/>
            <a:ext cx="3291840" cy="687035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647722" y="91935"/>
            <a:ext cx="6183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 err="1">
                <a:solidFill>
                  <a:srgbClr val="009999"/>
                </a:solidFill>
              </a:rPr>
              <a:t>Genomic</a:t>
            </a:r>
            <a:r>
              <a:rPr lang="it-IT" sz="3600" b="1" dirty="0">
                <a:solidFill>
                  <a:srgbClr val="009999"/>
                </a:solidFill>
              </a:rPr>
              <a:t> </a:t>
            </a:r>
            <a:r>
              <a:rPr lang="it-IT" sz="3600" b="1" dirty="0" err="1">
                <a:solidFill>
                  <a:srgbClr val="009999"/>
                </a:solidFill>
              </a:rPr>
              <a:t>profiles</a:t>
            </a:r>
            <a:r>
              <a:rPr lang="it-IT" sz="3600" b="1" dirty="0">
                <a:solidFill>
                  <a:srgbClr val="009999"/>
                </a:solidFill>
              </a:rPr>
              <a:t> of NSCLC </a:t>
            </a:r>
          </a:p>
        </p:txBody>
      </p:sp>
    </p:spTree>
    <p:extLst>
      <p:ext uri="{BB962C8B-B14F-4D97-AF65-F5344CB8AC3E}">
        <p14:creationId xmlns:p14="http://schemas.microsoft.com/office/powerpoint/2010/main" val="1384779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683" y="3819526"/>
            <a:ext cx="61912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uppo 1"/>
          <p:cNvGrpSpPr>
            <a:grpSpLocks/>
          </p:cNvGrpSpPr>
          <p:nvPr/>
        </p:nvGrpSpPr>
        <p:grpSpPr bwMode="auto">
          <a:xfrm>
            <a:off x="3608197" y="361950"/>
            <a:ext cx="6962775" cy="2647950"/>
            <a:chOff x="1381124" y="875980"/>
            <a:chExt cx="6191251" cy="2324420"/>
          </a:xfrm>
        </p:grpSpPr>
        <p:pic>
          <p:nvPicPr>
            <p:cNvPr id="2253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05" t="45000"/>
            <a:stretch>
              <a:fillRect/>
            </a:stretch>
          </p:blipFill>
          <p:spPr bwMode="auto">
            <a:xfrm>
              <a:off x="1381124" y="1524000"/>
              <a:ext cx="6172285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875"/>
            <a:stretch>
              <a:fillRect/>
            </a:stretch>
          </p:blipFill>
          <p:spPr bwMode="auto">
            <a:xfrm>
              <a:off x="1387175" y="875980"/>
              <a:ext cx="6185200" cy="65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ttangolo 7"/>
          <p:cNvSpPr/>
          <p:nvPr/>
        </p:nvSpPr>
        <p:spPr>
          <a:xfrm>
            <a:off x="3892359" y="3819526"/>
            <a:ext cx="3140075" cy="46831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CasellaDiTesto 1"/>
          <p:cNvSpPr txBox="1">
            <a:spLocks noChangeArrowheads="1"/>
          </p:cNvSpPr>
          <p:nvPr/>
        </p:nvSpPr>
        <p:spPr bwMode="auto">
          <a:xfrm>
            <a:off x="1101136" y="4956599"/>
            <a:ext cx="3570209" cy="156966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 err="1">
                <a:solidFill>
                  <a:srgbClr val="FF0000"/>
                </a:solidFill>
                <a:latin typeface="Calibri" pitchFamily="34" charset="0"/>
              </a:rPr>
              <a:t>Immunohistochemistry</a:t>
            </a:r>
            <a:endParaRPr lang="it-IT" altLang="it-IT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  <a:latin typeface="Calibri" pitchFamily="34" charset="0"/>
              </a:rPr>
              <a:t>ADC: TTF1+, p63+/-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  <a:latin typeface="Calibri" pitchFamily="34" charset="0"/>
              </a:rPr>
              <a:t>SQC: TTF1-, p63+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  <a:latin typeface="Calibri" pitchFamily="34" charset="0"/>
              </a:rPr>
              <a:t>LCC-</a:t>
            </a:r>
            <a:r>
              <a:rPr lang="it-IT" altLang="it-IT" b="1" dirty="0" err="1">
                <a:solidFill>
                  <a:srgbClr val="FF0000"/>
                </a:solidFill>
                <a:latin typeface="Calibri" pitchFamily="34" charset="0"/>
              </a:rPr>
              <a:t>null</a:t>
            </a:r>
            <a:r>
              <a:rPr lang="it-IT" altLang="it-IT" b="1" dirty="0">
                <a:solidFill>
                  <a:srgbClr val="FF0000"/>
                </a:solidFill>
                <a:latin typeface="Calibri" pitchFamily="34" charset="0"/>
              </a:rPr>
              <a:t>: TTF1-, p63-</a:t>
            </a:r>
          </a:p>
        </p:txBody>
      </p:sp>
    </p:spTree>
    <p:extLst>
      <p:ext uri="{BB962C8B-B14F-4D97-AF65-F5344CB8AC3E}">
        <p14:creationId xmlns:p14="http://schemas.microsoft.com/office/powerpoint/2010/main" val="300628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0322" t="38189" r="6050" b="35613"/>
          <a:stretch/>
        </p:blipFill>
        <p:spPr>
          <a:xfrm>
            <a:off x="112891" y="293510"/>
            <a:ext cx="8410222" cy="168330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31943" t="24904" r="18123" b="5098"/>
          <a:stretch/>
        </p:blipFill>
        <p:spPr>
          <a:xfrm>
            <a:off x="1473201" y="2136790"/>
            <a:ext cx="5689601" cy="221262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57332" t="19049" r="15963" b="4574"/>
          <a:stretch/>
        </p:blipFill>
        <p:spPr>
          <a:xfrm>
            <a:off x="8263467" y="415199"/>
            <a:ext cx="3928533" cy="631996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19037" t="26593" r="4370" b="64076"/>
          <a:stretch/>
        </p:blipFill>
        <p:spPr>
          <a:xfrm>
            <a:off x="112892" y="193166"/>
            <a:ext cx="8410222" cy="59956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l="19407" t="34313" r="26719" b="31602"/>
          <a:stretch/>
        </p:blipFill>
        <p:spPr>
          <a:xfrm>
            <a:off x="112891" y="4509390"/>
            <a:ext cx="7902220" cy="22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37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9662" r="13712" b="15872"/>
          <a:stretch>
            <a:fillRect/>
          </a:stretch>
        </p:blipFill>
        <p:spPr bwMode="auto">
          <a:xfrm>
            <a:off x="1695450" y="485775"/>
            <a:ext cx="6084888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3" t="10747" r="35263" b="51241"/>
          <a:stretch>
            <a:fillRect/>
          </a:stretch>
        </p:blipFill>
        <p:spPr bwMode="auto">
          <a:xfrm>
            <a:off x="7891464" y="2439988"/>
            <a:ext cx="254793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t="48035" r="61674" b="14679"/>
          <a:stretch>
            <a:fillRect/>
          </a:stretch>
        </p:blipFill>
        <p:spPr bwMode="auto">
          <a:xfrm>
            <a:off x="7891463" y="4359276"/>
            <a:ext cx="252095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53008" r="33611" b="30779"/>
          <a:stretch>
            <a:fillRect/>
          </a:stretch>
        </p:blipFill>
        <p:spPr bwMode="auto">
          <a:xfrm>
            <a:off x="1814513" y="4430713"/>
            <a:ext cx="5897562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t="10747" r="61674" b="51241"/>
          <a:stretch>
            <a:fillRect/>
          </a:stretch>
        </p:blipFill>
        <p:spPr bwMode="auto">
          <a:xfrm>
            <a:off x="7891463" y="534988"/>
            <a:ext cx="2519362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>
          <a:xfrm>
            <a:off x="1695450" y="4749800"/>
            <a:ext cx="1504950" cy="446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960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B3B89B1-6EC9-4EAD-95EB-054A4B071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71" y="90804"/>
            <a:ext cx="8901857" cy="66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51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8294DC0-B06F-4D67-8399-A51B9774C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65" t="24626" r="15280" b="30068"/>
          <a:stretch/>
        </p:blipFill>
        <p:spPr>
          <a:xfrm>
            <a:off x="1015481" y="2677886"/>
            <a:ext cx="10439175" cy="385820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1F140B9-74D8-4094-AB73-9367FE100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29" t="22177" r="22933" b="33470"/>
          <a:stretch/>
        </p:blipFill>
        <p:spPr>
          <a:xfrm>
            <a:off x="155786" y="321906"/>
            <a:ext cx="4705464" cy="211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41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31371" r="23096" b="27165"/>
          <a:stretch>
            <a:fillRect/>
          </a:stretch>
        </p:blipFill>
        <p:spPr bwMode="auto">
          <a:xfrm>
            <a:off x="1277652" y="567675"/>
            <a:ext cx="9611058" cy="57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2455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368</Words>
  <Application>Microsoft Office PowerPoint</Application>
  <PresentationFormat>Widescreen</PresentationFormat>
  <Paragraphs>48</Paragraphs>
  <Slides>32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DIN-Light</vt:lpstr>
      <vt:lpstr>DIN-Medium</vt:lpstr>
      <vt:lpstr>DIN-MediumItalic</vt:lpstr>
      <vt:lpstr>OTNEJMScalaSansLF-Bold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Perrone Giuseppe</dc:creator>
  <cp:lastModifiedBy>Giuseppe Perrone</cp:lastModifiedBy>
  <cp:revision>41</cp:revision>
  <dcterms:created xsi:type="dcterms:W3CDTF">2017-05-18T21:23:52Z</dcterms:created>
  <dcterms:modified xsi:type="dcterms:W3CDTF">2019-05-08T21:44:33Z</dcterms:modified>
</cp:coreProperties>
</file>