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0" r:id="rId3"/>
    <p:sldId id="257" r:id="rId4"/>
    <p:sldId id="269" r:id="rId5"/>
    <p:sldId id="268" r:id="rId6"/>
    <p:sldId id="260" r:id="rId7"/>
    <p:sldId id="261" r:id="rId8"/>
    <p:sldId id="262" r:id="rId9"/>
    <p:sldId id="263" r:id="rId10"/>
    <p:sldId id="265" r:id="rId11"/>
    <p:sldId id="271" r:id="rId12"/>
    <p:sldId id="267" r:id="rId13"/>
    <p:sldId id="266" r:id="rId14"/>
    <p:sldId id="272" r:id="rId15"/>
    <p:sldId id="259" r:id="rId16"/>
    <p:sldId id="273" r:id="rId17"/>
  </p:sldIdLst>
  <p:sldSz cx="10080625" cy="5670550"/>
  <p:notesSz cx="7772400" cy="10058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56" y="-78"/>
      </p:cViewPr>
      <p:guideLst>
        <p:guide orient="horz" pos="1786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74312831-E472-4846-A2D2-4F816647D21D}" type="slidenum">
              <a:rPr/>
              <a:pPr marL="0" marR="0" lvl="0" indent="0" algn="r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‹N›</a:t>
            </a:fld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Segnaposto intestazion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Segnaposto data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FDF54436-CDA5-40CF-A384-766A3DA82C2C}" type="slidenum">
              <a:rPr/>
              <a:pPr lvl="0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en-US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0B5C29-5521-4DD6-946A-0FCB1F977FC0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3ED5DAD-341F-465E-AE83-0D377D4233D9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8850" y="225425"/>
            <a:ext cx="2266950" cy="43894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3212" cy="43894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E95E6B-6A32-43CC-A8AB-ED89AB36E520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997664-7C02-4ACB-8DBC-FE2F9F027FF3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F7A485-EEBA-4C37-B176-579CCF6048A0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9287" cy="3287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4925" y="1327150"/>
            <a:ext cx="4460875" cy="3287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7DB0FA-B997-4D5F-902B-3A5C52130101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0958CA-77E9-41D9-BD9E-383241043D79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80BD58-9D14-4275-9618-37D8A714BE3E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FFF373-586A-4DB6-A307-9A65C1C5F60A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C58D8B-6C5E-417D-83B5-245A1E8F3419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CEF151-4279-4F08-96CD-A2B366595824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503999" y="132660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US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503999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0809AAC6-9205-463A-A3D7-298DAD6F6BE8}" type="slidenum">
              <a:rPr/>
              <a:pPr lvl="0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eaLnBrk="1" hangingPunct="1">
        <a:tabLst/>
        <a:defRPr lang="en-US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Mangal" pitchFamily="2"/>
        </a:defRPr>
      </a:lvl1pPr>
    </p:titleStyle>
    <p:bodyStyle>
      <a:lvl1pPr eaLnBrk="1" hangingPunct="1">
        <a:spcBef>
          <a:spcPts val="1417"/>
        </a:spcBef>
        <a:spcAft>
          <a:spcPts val="0"/>
        </a:spcAft>
        <a:tabLst/>
        <a:defRPr lang="en-US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it/url?sa=i&amp;rct=j&amp;q=&amp;esrc=s&amp;source=images&amp;cd=&amp;ved=2ahUKEwi_7ZrT0PPiAhVByKQKHZONBZ0QjRx6BAgBEAU&amp;url=https://www.alessandrotestori.it/immagini-melanoma-e-tumori-della-pelle/&amp;psig=AOvVaw1H3hGB3b5MZyM-HqVpVso8&amp;ust=1560967869875473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oogle.it/url?sa=i&amp;rct=j&amp;q=&amp;esrc=s&amp;source=images&amp;cd=&amp;cad=rja&amp;uact=8&amp;ved=2ahUKEwiR-JzGufPiAhXQLlAKHeG3CH8QjRx6BAgBEAQ&amp;url=https://onlinelibrary.wiley.com/doi/pdf/10.3322/caac.21409&amp;psig=AOvVaw2WDemyblCsUsnWxGIPbfvX&amp;ust=1560961678563426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it/url?sa=i&amp;rct=j&amp;q=&amp;esrc=s&amp;source=images&amp;cd=&amp;ved=2ahUKEwiIqcmFx_PiAhXGC-wKHTtwBqEQjRx6BAgBEAU&amp;url=http://medmedicine.it/articoli/anatomia-patologica/167-melanoma&amp;psig=AOvVaw0aQswzHgezDwGSnz7C2yT-&amp;ust=156096530174142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s://www.google.it/url?sa=i&amp;rct=j&amp;q=&amp;esrc=s&amp;source=images&amp;cd=&amp;ved=2ahUKEwiq8Zzqx_PiAhWFGuwKHROqBhUQjRx6BAgBEAU&amp;url=https://www.ilmelanoma.com/melanoma/chirurgia-plastica-del-melanoma/atlante-di-chirurgia-del-melanoma/attachment/8/&amp;psig=AOvVaw0A6hKnKWsaZmUDApZ0luku&amp;ust=156096549668626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it/url?sa=i&amp;rct=j&amp;q=&amp;esrc=s&amp;source=images&amp;cd=&amp;ved=2ahUKEwijmpr2zvPiAhVPDuwKHZpxD-YQjRx6BAgBEAU&amp;url=https://staibenissimo.com/come-prendersi-le-misure-senza-litigare-col-metro-da-sarta/&amp;psig=AOvVaw1xV9jZ28tCngMs4ZsLa1AB&amp;ust=1560967414639447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2ahUKEwiln-mpy_PiAhXNjqQKHVidCa0QjRx6BAgBEAU&amp;url=/url?sa=i&amp;rct=j&amp;q=&amp;esrc=s&amp;source=images&amp;cd=&amp;ved=2ahUKEwiln-mpy_PiAhXNjqQKHVidCa0QjRx6BAgBEAU&amp;url=https://it.depositphotos.com/183920448/stock-video-cell-division-microbiology-with-blue.html&amp;psig=AOvVaw2wqabgbkJgopw2ZfUyDWAy&amp;ust=1560966404390197&amp;psig=AOvVaw2wqabgbkJgopw2ZfUyDWAy&amp;ust=1560966404390197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paola&amp;giulio\Desktop\relazioni giulio\gg\IMG_9728.JPG"/>
          <p:cNvPicPr>
            <a:picLocks noChangeAspect="1" noChangeArrowheads="1"/>
          </p:cNvPicPr>
          <p:nvPr/>
        </p:nvPicPr>
        <p:blipFill>
          <a:blip r:embed="rId3" cstate="print">
            <a:lum bright="40000" contrast="40000"/>
          </a:blip>
          <a:srcRect/>
          <a:stretch>
            <a:fillRect/>
          </a:stretch>
        </p:blipFill>
        <p:spPr bwMode="auto">
          <a:xfrm>
            <a:off x="-744812" y="-2565325"/>
            <a:ext cx="13417972" cy="10063107"/>
          </a:xfrm>
          <a:prstGeom prst="rect">
            <a:avLst/>
          </a:prstGeom>
          <a:noFill/>
        </p:spPr>
      </p:pic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600075"/>
            <a:ext cx="4103688" cy="1874838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new AJCC classification for melanoma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b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impact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 clinical practice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4294967295"/>
          </p:nvPr>
        </p:nvSpPr>
        <p:spPr>
          <a:xfrm>
            <a:off x="4178249" y="3411538"/>
            <a:ext cx="9070975" cy="3287712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Giulio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Gualdi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Dermatologia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Spedali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Civili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Brescia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magine"/>
          <p:cNvPicPr>
            <a:picLocks noChangeAspect="1"/>
          </p:cNvPicPr>
          <p:nvPr/>
        </p:nvPicPr>
        <p:blipFill>
          <a:blip r:embed="rId4" cstate="print">
            <a:alphaModFix/>
            <a:lum bright="20000"/>
          </a:blip>
          <a:srcRect/>
          <a:stretch>
            <a:fillRect/>
          </a:stretch>
        </p:blipFill>
        <p:spPr>
          <a:xfrm>
            <a:off x="863848" y="3915395"/>
            <a:ext cx="1368152" cy="1548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7784" y="378867"/>
            <a:ext cx="957706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 smtClean="0"/>
              <a:t>Linfonodi (N)</a:t>
            </a:r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r>
              <a:rPr lang="it-IT" sz="2400" dirty="0" smtClean="0"/>
              <a:t>Il numero di metastasi interessanti i linfonodi regionali viene mantenuto</a:t>
            </a:r>
          </a:p>
          <a:p>
            <a:pPr algn="ctr"/>
            <a:endParaRPr lang="it-IT" sz="2400" dirty="0" smtClean="0"/>
          </a:p>
          <a:p>
            <a:pPr algn="ctr"/>
            <a:r>
              <a:rPr lang="it-IT" sz="2400" dirty="0" smtClean="0"/>
              <a:t>l’invasione metastatica dei linfonodi regionali non è più descritta come N “microscopici” e “macroscopici” ma sostituita da</a:t>
            </a:r>
          </a:p>
          <a:p>
            <a:pPr algn="ctr"/>
            <a:endParaRPr lang="it-IT" sz="2400" dirty="0" smtClean="0"/>
          </a:p>
          <a:p>
            <a:pPr algn="ctr"/>
            <a:r>
              <a:rPr lang="it-IT" sz="2400" b="1" dirty="0" smtClean="0"/>
              <a:t>Clinicamente occulto </a:t>
            </a:r>
            <a:r>
              <a:rPr lang="it-IT" sz="2400" dirty="0" smtClean="0"/>
              <a:t>( pazienti in Stadio I-II con metastasi </a:t>
            </a:r>
            <a:r>
              <a:rPr lang="it-IT" sz="2400" dirty="0" err="1" smtClean="0"/>
              <a:t>linfonodali</a:t>
            </a:r>
            <a:r>
              <a:rPr lang="it-IT" sz="2400" dirty="0" smtClean="0"/>
              <a:t>  evidenziate SNB) </a:t>
            </a:r>
          </a:p>
          <a:p>
            <a:pPr algn="ctr"/>
            <a:r>
              <a:rPr lang="it-IT" sz="2400" b="1" dirty="0" smtClean="0"/>
              <a:t>Clinicamente evidente </a:t>
            </a:r>
            <a:r>
              <a:rPr lang="it-IT" sz="2400" dirty="0" smtClean="0"/>
              <a:t>(pazienti Stadio clinico </a:t>
            </a:r>
            <a:r>
              <a:rPr lang="it-IT" sz="2400" dirty="0" err="1" smtClean="0"/>
              <a:t>III</a:t>
            </a:r>
            <a:r>
              <a:rPr lang="it-IT" sz="2400" dirty="0" smtClean="0"/>
              <a:t> con malattia </a:t>
            </a:r>
            <a:r>
              <a:rPr lang="it-IT" sz="2400" dirty="0" err="1" smtClean="0"/>
              <a:t>linfonodale</a:t>
            </a:r>
            <a:r>
              <a:rPr lang="it-IT" sz="2400" dirty="0" smtClean="0"/>
              <a:t> )</a:t>
            </a:r>
          </a:p>
          <a:p>
            <a:endParaRPr lang="it-IT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51880" y="303957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 smtClean="0"/>
              <a:t>La malattia regionale non </a:t>
            </a:r>
            <a:r>
              <a:rPr lang="it-IT" sz="3200" dirty="0" err="1" smtClean="0"/>
              <a:t>linfonodale</a:t>
            </a:r>
            <a:r>
              <a:rPr lang="it-IT" sz="3200" dirty="0" smtClean="0"/>
              <a:t> </a:t>
            </a:r>
          </a:p>
          <a:p>
            <a:pPr algn="ctr"/>
            <a:r>
              <a:rPr lang="it-IT" sz="3200" dirty="0" smtClean="0"/>
              <a:t>( </a:t>
            </a:r>
            <a:r>
              <a:rPr lang="it-IT" sz="3200" dirty="0" err="1" smtClean="0"/>
              <a:t>microsatellitosi</a:t>
            </a:r>
            <a:r>
              <a:rPr lang="it-IT" sz="3200" dirty="0" smtClean="0"/>
              <a:t>, </a:t>
            </a:r>
            <a:r>
              <a:rPr lang="it-IT" sz="3200" dirty="0" err="1" smtClean="0"/>
              <a:t>satellitosi</a:t>
            </a:r>
            <a:r>
              <a:rPr lang="it-IT" sz="3200" dirty="0" smtClean="0"/>
              <a:t> e metastasi cutanee o sottocutanee in </a:t>
            </a:r>
            <a:r>
              <a:rPr lang="it-IT" sz="3200" dirty="0" err="1" smtClean="0"/>
              <a:t>transit</a:t>
            </a:r>
            <a:r>
              <a:rPr lang="it-IT" sz="3200" dirty="0" smtClean="0"/>
              <a:t>)</a:t>
            </a:r>
          </a:p>
          <a:p>
            <a:pPr algn="ctr"/>
            <a:r>
              <a:rPr lang="it-IT" sz="3200" dirty="0" smtClean="0"/>
              <a:t> viene formalmente legato al numero di linfonodi coinvolti definendo  i sottogruppi </a:t>
            </a:r>
          </a:p>
          <a:p>
            <a:pPr algn="ctr"/>
            <a:r>
              <a:rPr lang="it-IT" sz="3200" b="1" dirty="0" smtClean="0"/>
              <a:t>N1c-N2c-N3c </a:t>
            </a:r>
            <a:r>
              <a:rPr lang="it-IT" sz="3200" dirty="0" smtClean="0"/>
              <a:t>   </a:t>
            </a:r>
            <a:endParaRPr lang="it-IT" sz="3200" dirty="0"/>
          </a:p>
        </p:txBody>
      </p:sp>
      <p:pic>
        <p:nvPicPr>
          <p:cNvPr id="32770" name="Picture 2" descr="Risultati immagini per metastasi in transi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153" y="3410388"/>
            <a:ext cx="2880319" cy="2161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Risultati immagini per AJCC eighth edition melanoma stage III subgroup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2238" y="-1181100"/>
            <a:ext cx="1857375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8" name="Picture 4" descr="https://media.springernature.com/original/springer-static/image/art%3A10.1245%2Fs10434-018-6513-7/MediaObjects/10434_2018_6513_Fig2_HTM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75" y="26963"/>
            <a:ext cx="4104457" cy="546686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4608264" y="1014164"/>
            <a:ext cx="51845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Lo stadio IIID raggruppa pazienti </a:t>
            </a:r>
          </a:p>
          <a:p>
            <a:r>
              <a:rPr lang="it-IT" dirty="0" smtClean="0"/>
              <a:t>con melanoma in stadio T4b (spessore &gt;4 mm e ulcerato) e più di 4 linfonodi regionali metastatici (N3a o N3b)</a:t>
            </a:r>
          </a:p>
          <a:p>
            <a:endParaRPr lang="it-IT" dirty="0" smtClean="0"/>
          </a:p>
          <a:p>
            <a:r>
              <a:rPr lang="it-IT" dirty="0" smtClean="0"/>
              <a:t> oppure 2 linfonodi regionali metastatici ed evidenza di micro metastasi (noduli di cellule tumorali identificate al microscopio nel tessuto di allargamento intorno alla cicatrice dove sé stato asportato il melanoma) o metastasi satelliti visibili a occhio nudo o metastasi in </a:t>
            </a:r>
            <a:r>
              <a:rPr lang="it-IT" dirty="0" err="1" smtClean="0"/>
              <a:t>transit</a:t>
            </a:r>
            <a:r>
              <a:rPr lang="it-IT" dirty="0" smtClean="0"/>
              <a:t> (N3c) presenti nell’area di cute compresa tra il melanoma e il bacino </a:t>
            </a:r>
            <a:r>
              <a:rPr lang="it-IT" dirty="0" err="1" smtClean="0"/>
              <a:t>linfonodale</a:t>
            </a:r>
            <a:r>
              <a:rPr lang="it-IT" dirty="0" smtClean="0"/>
              <a:t> di pertinenza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4608264" y="98971"/>
            <a:ext cx="5040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 I gruppi prognostici di stadio III sono aumentati da 3 a 4 sottogruppi (stadio IIIA-IIID)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925850" y="819051"/>
            <a:ext cx="8146910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/>
              <a:t>Metastasi</a:t>
            </a:r>
          </a:p>
          <a:p>
            <a:endParaRPr lang="it-IT" dirty="0" smtClean="0"/>
          </a:p>
          <a:p>
            <a:r>
              <a:rPr lang="it-IT" sz="2400" dirty="0" smtClean="0"/>
              <a:t>Viene aggiunto un nuovo sottogruppo in base alla localizzazione</a:t>
            </a:r>
          </a:p>
          <a:p>
            <a:endParaRPr lang="it-IT" sz="2400" dirty="0" smtClean="0"/>
          </a:p>
          <a:p>
            <a:r>
              <a:rPr lang="it-IT" sz="2400" dirty="0" smtClean="0"/>
              <a:t>M1a: cute,</a:t>
            </a:r>
            <a:r>
              <a:rPr lang="it-IT" sz="2400" dirty="0" err="1" smtClean="0"/>
              <a:t>settocute</a:t>
            </a:r>
            <a:r>
              <a:rPr lang="it-IT" sz="2400" dirty="0" smtClean="0"/>
              <a:t>,muscolo e  linfonodi a distanza</a:t>
            </a:r>
          </a:p>
          <a:p>
            <a:r>
              <a:rPr lang="it-IT" sz="2400" dirty="0" smtClean="0"/>
              <a:t>M1b: polmone</a:t>
            </a:r>
          </a:p>
          <a:p>
            <a:r>
              <a:rPr lang="it-IT" sz="2400" dirty="0" smtClean="0"/>
              <a:t>M1c: viscerali</a:t>
            </a:r>
          </a:p>
          <a:p>
            <a:r>
              <a:rPr lang="it-IT" sz="2400" dirty="0" smtClean="0"/>
              <a:t>M1d: sistema nervoso centrale</a:t>
            </a:r>
          </a:p>
          <a:p>
            <a:endParaRPr lang="it-IT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07864" y="1681113"/>
            <a:ext cx="78488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/>
              <a:t>Ciascuna designazione della sottocategoria M1 viene integrata con  il livello </a:t>
            </a:r>
          </a:p>
          <a:p>
            <a:pPr algn="ctr"/>
            <a:r>
              <a:rPr lang="it-IT" sz="2800" dirty="0" smtClean="0"/>
              <a:t>della lattato deidrogenasi (LDH) identificando un elevato LDH status con “1” ed uno basso con “0” </a:t>
            </a:r>
          </a:p>
          <a:p>
            <a:pPr algn="ctr"/>
            <a:endParaRPr lang="it-IT" sz="2800" dirty="0" smtClean="0"/>
          </a:p>
          <a:p>
            <a:pPr algn="ctr"/>
            <a:r>
              <a:rPr lang="it-IT" sz="2000" dirty="0" smtClean="0"/>
              <a:t>(quindi elevati livelli di  LDH non designano più l’appartenenza alla sottocategoria M1c)</a:t>
            </a:r>
          </a:p>
          <a:p>
            <a:endParaRPr lang="it-IT" sz="2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151880" y="242987"/>
            <a:ext cx="28927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 smtClean="0"/>
              <a:t>LDH status</a:t>
            </a:r>
            <a:endParaRPr lang="it-IT" sz="4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t="11849" b="39408"/>
          <a:stretch>
            <a:fillRect/>
          </a:stretch>
        </p:blipFill>
        <p:spPr>
          <a:xfrm>
            <a:off x="765856" y="170979"/>
            <a:ext cx="8666944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t="69325" b="6867"/>
          <a:stretch>
            <a:fillRect/>
          </a:stretch>
        </p:blipFill>
        <p:spPr>
          <a:xfrm>
            <a:off x="765856" y="3339331"/>
            <a:ext cx="8666944" cy="1547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alphaModFix/>
            <a:lum bright="-20000" contrast="40000"/>
          </a:blip>
          <a:srcRect l="34897" t="77524" r="7174" b="14486"/>
          <a:stretch>
            <a:fillRect/>
          </a:stretch>
        </p:blipFill>
        <p:spPr>
          <a:xfrm>
            <a:off x="143768" y="531019"/>
            <a:ext cx="9793088" cy="1335421"/>
          </a:xfrm>
          <a:prstGeom prst="rect">
            <a:avLst/>
          </a:prstGeom>
          <a:ln w="38100"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4096542" y="4360217"/>
            <a:ext cx="18798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 smtClean="0"/>
              <a:t>grazie</a:t>
            </a:r>
            <a:endParaRPr lang="it-IT" sz="5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333767" y="4011210"/>
            <a:ext cx="23150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Giulio </a:t>
            </a:r>
            <a:r>
              <a:rPr lang="it-IT" b="1" dirty="0" err="1" smtClean="0"/>
              <a:t>Gualdi</a:t>
            </a:r>
            <a:endParaRPr lang="it-IT" b="1" dirty="0" smtClean="0"/>
          </a:p>
          <a:p>
            <a:pPr algn="ctr"/>
            <a:r>
              <a:rPr lang="it-IT" dirty="0" smtClean="0"/>
              <a:t>Clinica Dermatologica</a:t>
            </a:r>
          </a:p>
          <a:p>
            <a:pPr algn="ctr"/>
            <a:r>
              <a:rPr lang="it-IT" dirty="0" smtClean="0"/>
              <a:t>Università G </a:t>
            </a:r>
            <a:r>
              <a:rPr lang="it-IT" dirty="0" err="1" smtClean="0"/>
              <a:t>D’Annuzio</a:t>
            </a:r>
            <a:endParaRPr lang="it-IT" dirty="0" smtClean="0"/>
          </a:p>
          <a:p>
            <a:pPr algn="ctr"/>
            <a:r>
              <a:rPr lang="it-IT" dirty="0" err="1" smtClean="0"/>
              <a:t>Chieti-Pescara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11503" y="98971"/>
            <a:ext cx="56371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dirty="0" smtClean="0"/>
              <a:t>Linguaggio comune</a:t>
            </a:r>
            <a:endParaRPr lang="it-IT" sz="5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520032" y="1251099"/>
            <a:ext cx="5013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Linguaggio universalmente condiviso essenziale per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87784" y="2331219"/>
            <a:ext cx="3141758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Comunicazione </a:t>
            </a:r>
            <a:r>
              <a:rPr lang="it-IT" dirty="0" err="1" smtClean="0"/>
              <a:t>clinico-paziente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960192" y="2619251"/>
            <a:ext cx="2518382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Comunicazione tra clinici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984528" y="2177911"/>
            <a:ext cx="2424895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Gestione medico legale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03808" y="3690079"/>
            <a:ext cx="5309787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Stratificazione  di gruppi di pazienti in base al rischio 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480472" y="3762087"/>
            <a:ext cx="3241593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Raccomandazioni di trattamento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808064" y="4914215"/>
            <a:ext cx="2291397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dirty="0" err="1" smtClean="0"/>
              <a:t>Eligibilità</a:t>
            </a:r>
            <a:r>
              <a:rPr lang="it-IT" dirty="0" smtClean="0"/>
              <a:t> a </a:t>
            </a:r>
            <a:r>
              <a:rPr lang="it-IT" dirty="0" err="1" smtClean="0"/>
              <a:t>trials</a:t>
            </a:r>
            <a:r>
              <a:rPr lang="it-IT" dirty="0" smtClean="0"/>
              <a:t> clinici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b="64883"/>
          <a:stretch>
            <a:fillRect/>
          </a:stretch>
        </p:blipFill>
        <p:spPr>
          <a:xfrm>
            <a:off x="-144015" y="531019"/>
            <a:ext cx="10368903" cy="36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7320" y="1035075"/>
            <a:ext cx="3784880" cy="201622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compatLnSpc="0"/>
          <a:lstStyle/>
          <a:p>
            <a:pPr lvl="0" hangingPunct="0">
              <a:spcBef>
                <a:spcPts val="879"/>
              </a:spcBef>
              <a:spcAft>
                <a:spcPts val="879"/>
              </a:spcAft>
              <a:tabLst/>
            </a:pPr>
            <a:r>
              <a:rPr lang="en-US" sz="2000" dirty="0" smtClean="0">
                <a:latin typeface="Arial" pitchFamily="34" charset="0"/>
                <a:ea typeface="Segoe UI" pitchFamily="2"/>
                <a:cs typeface="Arial" pitchFamily="34" charset="0"/>
              </a:rPr>
              <a:t> </a:t>
            </a:r>
            <a:r>
              <a:rPr lang="en-US" sz="2000" b="1" dirty="0">
                <a:latin typeface="Arial" pitchFamily="34" charset="0"/>
                <a:ea typeface="Segoe UI" pitchFamily="2"/>
                <a:cs typeface="Arial" pitchFamily="34" charset="0"/>
              </a:rPr>
              <a:t>La </a:t>
            </a:r>
            <a:r>
              <a:rPr lang="en-US" sz="2000" b="1" dirty="0" err="1">
                <a:latin typeface="Arial" pitchFamily="34" charset="0"/>
                <a:ea typeface="Segoe UI" pitchFamily="2"/>
                <a:cs typeface="Arial" pitchFamily="34" charset="0"/>
              </a:rPr>
              <a:t>nuova</a:t>
            </a:r>
            <a:r>
              <a:rPr lang="en-US" sz="2000" b="1" dirty="0">
                <a:latin typeface="Arial" pitchFamily="34" charset="0"/>
                <a:ea typeface="Segoe UI" pitchFamily="2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ea typeface="Segoe UI" pitchFamily="2"/>
                <a:cs typeface="Arial" pitchFamily="34" charset="0"/>
              </a:rPr>
              <a:t>classificazione</a:t>
            </a:r>
            <a:r>
              <a:rPr lang="en-US" sz="2000" b="1" dirty="0" smtClean="0">
                <a:latin typeface="Arial" pitchFamily="34" charset="0"/>
                <a:ea typeface="Segoe UI" pitchFamily="2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ea typeface="Segoe UI" pitchFamily="2"/>
                <a:cs typeface="Arial" pitchFamily="34" charset="0"/>
              </a:rPr>
              <a:t>si</a:t>
            </a:r>
            <a:r>
              <a:rPr lang="en-US" sz="2000" b="1" dirty="0" smtClean="0">
                <a:latin typeface="Arial" pitchFamily="34" charset="0"/>
                <a:ea typeface="Segoe UI" pitchFamily="2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ea typeface="Segoe UI" pitchFamily="2"/>
                <a:cs typeface="Arial" pitchFamily="34" charset="0"/>
              </a:rPr>
              <a:t>basa</a:t>
            </a:r>
            <a:r>
              <a:rPr lang="en-US" sz="2000" dirty="0" smtClean="0">
                <a:latin typeface="Arial" pitchFamily="34" charset="0"/>
                <a:ea typeface="Segoe UI" pitchFamily="2"/>
                <a:cs typeface="Arial" pitchFamily="34" charset="0"/>
              </a:rPr>
              <a:t>:</a:t>
            </a:r>
          </a:p>
          <a:p>
            <a:pPr lvl="0" hangingPunct="0">
              <a:spcBef>
                <a:spcPts val="879"/>
              </a:spcBef>
              <a:spcAft>
                <a:spcPts val="879"/>
              </a:spcAft>
              <a:tabLst/>
            </a:pPr>
            <a:r>
              <a:rPr lang="en-US" sz="2000" dirty="0" smtClean="0">
                <a:latin typeface="Arial" pitchFamily="34" charset="0"/>
                <a:ea typeface="Segoe UI" pitchFamily="2"/>
                <a:cs typeface="Arial" pitchFamily="34" charset="0"/>
              </a:rPr>
              <a:t>  46.000 </a:t>
            </a:r>
            <a:r>
              <a:rPr lang="en-US" sz="2000" dirty="0" err="1" smtClean="0">
                <a:latin typeface="Arial" pitchFamily="34" charset="0"/>
                <a:ea typeface="Segoe UI" pitchFamily="2"/>
                <a:cs typeface="Arial" pitchFamily="34" charset="0"/>
              </a:rPr>
              <a:t>pazienti</a:t>
            </a:r>
            <a:r>
              <a:rPr lang="en-US" sz="2000" dirty="0" smtClean="0">
                <a:latin typeface="Arial" pitchFamily="34" charset="0"/>
                <a:ea typeface="Segoe UI" pitchFamily="2"/>
                <a:cs typeface="Arial" pitchFamily="34" charset="0"/>
              </a:rPr>
              <a:t> con melanoma in </a:t>
            </a:r>
            <a:r>
              <a:rPr lang="en-US" sz="2000" dirty="0" err="1" smtClean="0">
                <a:latin typeface="Arial" pitchFamily="34" charset="0"/>
                <a:ea typeface="Segoe UI" pitchFamily="2"/>
                <a:cs typeface="Arial" pitchFamily="34" charset="0"/>
              </a:rPr>
              <a:t>stadio</a:t>
            </a:r>
            <a:r>
              <a:rPr lang="en-US" sz="2000" dirty="0" smtClean="0">
                <a:latin typeface="Arial" pitchFamily="34" charset="0"/>
                <a:ea typeface="Segoe UI" pitchFamily="2"/>
                <a:cs typeface="Arial" pitchFamily="34" charset="0"/>
              </a:rPr>
              <a:t> I, II e III </a:t>
            </a:r>
            <a:r>
              <a:rPr lang="en-US" sz="2000" dirty="0" err="1" smtClean="0">
                <a:latin typeface="Arial" pitchFamily="34" charset="0"/>
                <a:ea typeface="Segoe UI" pitchFamily="2"/>
                <a:cs typeface="Arial" pitchFamily="34" charset="0"/>
              </a:rPr>
              <a:t>diagnosticati</a:t>
            </a:r>
            <a:r>
              <a:rPr lang="en-US" sz="2000" dirty="0" smtClean="0">
                <a:latin typeface="Arial" pitchFamily="34" charset="0"/>
                <a:ea typeface="Segoe UI" pitchFamily="2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Segoe UI" pitchFamily="2"/>
                <a:cs typeface="Arial" pitchFamily="34" charset="0"/>
              </a:rPr>
              <a:t>dal</a:t>
            </a:r>
            <a:r>
              <a:rPr lang="en-US" sz="2000" dirty="0" smtClean="0">
                <a:latin typeface="Arial" pitchFamily="34" charset="0"/>
                <a:ea typeface="Segoe UI" pitchFamily="2"/>
                <a:cs typeface="Arial" pitchFamily="34" charset="0"/>
              </a:rPr>
              <a:t> 1998 </a:t>
            </a:r>
            <a:r>
              <a:rPr lang="en-US" sz="2000" dirty="0" err="1" smtClean="0">
                <a:latin typeface="Arial" pitchFamily="34" charset="0"/>
                <a:ea typeface="Segoe UI" pitchFamily="2"/>
                <a:cs typeface="Arial" pitchFamily="34" charset="0"/>
              </a:rPr>
              <a:t>provenienti</a:t>
            </a:r>
            <a:endParaRPr lang="en-US" sz="2000" dirty="0" smtClean="0">
              <a:latin typeface="Arial" pitchFamily="34" charset="0"/>
              <a:ea typeface="Segoe UI" pitchFamily="2"/>
              <a:cs typeface="Arial" pitchFamily="34" charset="0"/>
            </a:endParaRPr>
          </a:p>
          <a:p>
            <a:pPr lvl="0" hangingPunct="0">
              <a:spcBef>
                <a:spcPts val="879"/>
              </a:spcBef>
              <a:spcAft>
                <a:spcPts val="879"/>
              </a:spcAft>
              <a:tabLst/>
            </a:pPr>
            <a:r>
              <a:rPr lang="en-US" sz="2000" dirty="0" smtClean="0">
                <a:latin typeface="Arial" pitchFamily="34" charset="0"/>
                <a:ea typeface="Segoe UI" pitchFamily="2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ea typeface="Segoe UI" pitchFamily="2"/>
                <a:cs typeface="Arial" pitchFamily="34" charset="0"/>
              </a:rPr>
              <a:t>da</a:t>
            </a:r>
            <a:r>
              <a:rPr lang="en-US" sz="2000" dirty="0">
                <a:latin typeface="Arial" pitchFamily="34" charset="0"/>
                <a:ea typeface="Segoe UI" pitchFamily="2"/>
                <a:cs typeface="Arial" pitchFamily="34" charset="0"/>
              </a:rPr>
              <a:t> 10 </a:t>
            </a:r>
            <a:r>
              <a:rPr lang="en-US" sz="2000" dirty="0" err="1">
                <a:latin typeface="Arial" pitchFamily="34" charset="0"/>
                <a:ea typeface="Segoe UI" pitchFamily="2"/>
                <a:cs typeface="Arial" pitchFamily="34" charset="0"/>
              </a:rPr>
              <a:t>centri</a:t>
            </a:r>
            <a:r>
              <a:rPr lang="en-US" sz="2000" dirty="0">
                <a:latin typeface="Arial" pitchFamily="34" charset="0"/>
                <a:ea typeface="Segoe UI" pitchFamily="2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ea typeface="Segoe UI" pitchFamily="2"/>
                <a:cs typeface="Arial" pitchFamily="34" charset="0"/>
              </a:rPr>
              <a:t>da</a:t>
            </a:r>
            <a:r>
              <a:rPr lang="en-US" sz="2000" dirty="0">
                <a:latin typeface="Arial" pitchFamily="34" charset="0"/>
                <a:ea typeface="Segoe UI" pitchFamily="2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ea typeface="Segoe UI" pitchFamily="2"/>
                <a:cs typeface="Arial" pitchFamily="34" charset="0"/>
              </a:rPr>
              <a:t>tutto</a:t>
            </a:r>
            <a:r>
              <a:rPr lang="en-US" sz="2000" dirty="0">
                <a:latin typeface="Arial" pitchFamily="34" charset="0"/>
                <a:ea typeface="Segoe UI" pitchFamily="2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ea typeface="Segoe UI" pitchFamily="2"/>
                <a:cs typeface="Arial" pitchFamily="34" charset="0"/>
              </a:rPr>
              <a:t>il</a:t>
            </a:r>
            <a:r>
              <a:rPr lang="en-US" sz="2000" dirty="0">
                <a:latin typeface="Arial" pitchFamily="34" charset="0"/>
                <a:ea typeface="Segoe UI" pitchFamily="2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Segoe UI" pitchFamily="2"/>
                <a:cs typeface="Arial" pitchFamily="34" charset="0"/>
              </a:rPr>
              <a:t>mondo</a:t>
            </a:r>
            <a:endParaRPr lang="en-US" sz="2000" dirty="0" smtClean="0">
              <a:latin typeface="Arial" pitchFamily="34" charset="0"/>
              <a:ea typeface="Segoe UI" pitchFamily="2"/>
              <a:cs typeface="Arial" pitchFamily="34" charset="0"/>
            </a:endParaRPr>
          </a:p>
          <a:p>
            <a:pPr lvl="0" hangingPunct="0">
              <a:spcBef>
                <a:spcPts val="879"/>
              </a:spcBef>
              <a:spcAft>
                <a:spcPts val="879"/>
              </a:spcAft>
              <a:buFont typeface="Arial" pitchFamily="34" charset="0"/>
              <a:buChar char="•"/>
              <a:tabLst/>
            </a:pPr>
            <a:endParaRPr lang="en-US" sz="2000" dirty="0" smtClean="0">
              <a:latin typeface="Arial" pitchFamily="34" charset="0"/>
              <a:ea typeface="Segoe UI" pitchFamily="2"/>
              <a:cs typeface="Arial" pitchFamily="34" charset="0"/>
            </a:endParaRPr>
          </a:p>
          <a:p>
            <a:pPr lvl="0" hangingPunct="0">
              <a:spcBef>
                <a:spcPts val="879"/>
              </a:spcBef>
              <a:spcAft>
                <a:spcPts val="879"/>
              </a:spcAft>
              <a:buFont typeface="Arial" pitchFamily="34" charset="0"/>
              <a:buChar char="•"/>
              <a:tabLst/>
            </a:pPr>
            <a:r>
              <a:rPr lang="en-US" sz="2000" dirty="0" smtClean="0">
                <a:latin typeface="Arial" pitchFamily="34" charset="0"/>
                <a:ea typeface="Segoe UI" pitchFamily="2"/>
                <a:cs typeface="Arial" pitchFamily="34" charset="0"/>
              </a:rPr>
              <a:t>Sui </a:t>
            </a:r>
            <a:r>
              <a:rPr lang="en-US" sz="2000" dirty="0" err="1" smtClean="0">
                <a:latin typeface="Arial" pitchFamily="34" charset="0"/>
                <a:ea typeface="Segoe UI" pitchFamily="2"/>
                <a:cs typeface="Arial" pitchFamily="34" charset="0"/>
              </a:rPr>
              <a:t>dati</a:t>
            </a:r>
            <a:r>
              <a:rPr lang="en-US" sz="2000" dirty="0" smtClean="0">
                <a:latin typeface="Arial" pitchFamily="34" charset="0"/>
                <a:ea typeface="Segoe UI" pitchFamily="2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Segoe UI" pitchFamily="2"/>
                <a:cs typeface="Arial" pitchFamily="34" charset="0"/>
              </a:rPr>
              <a:t>della</a:t>
            </a:r>
            <a:r>
              <a:rPr lang="en-US" sz="2000" dirty="0" smtClean="0">
                <a:latin typeface="Arial" pitchFamily="34" charset="0"/>
                <a:ea typeface="Segoe UI" pitchFamily="2"/>
                <a:cs typeface="Arial" pitchFamily="34" charset="0"/>
              </a:rPr>
              <a:t> 7 </a:t>
            </a:r>
            <a:r>
              <a:rPr lang="en-US" sz="2000" dirty="0" err="1" smtClean="0">
                <a:latin typeface="Arial" pitchFamily="34" charset="0"/>
                <a:ea typeface="Segoe UI" pitchFamily="2"/>
                <a:cs typeface="Arial" pitchFamily="34" charset="0"/>
              </a:rPr>
              <a:t>edizione</a:t>
            </a:r>
            <a:endParaRPr lang="en-US" sz="2000" dirty="0" smtClean="0">
              <a:latin typeface="Arial" pitchFamily="34" charset="0"/>
              <a:ea typeface="Segoe UI" pitchFamily="2"/>
              <a:cs typeface="Arial" pitchFamily="34" charset="0"/>
            </a:endParaRPr>
          </a:p>
          <a:p>
            <a:pPr lvl="0" hangingPunct="0">
              <a:spcBef>
                <a:spcPts val="879"/>
              </a:spcBef>
              <a:spcAft>
                <a:spcPts val="879"/>
              </a:spcAft>
              <a:buFont typeface="Arial" pitchFamily="34" charset="0"/>
              <a:buChar char="•"/>
              <a:tabLst/>
            </a:pPr>
            <a:endParaRPr lang="en-US" sz="2000" dirty="0" smtClean="0">
              <a:latin typeface="Arial" pitchFamily="34" charset="0"/>
              <a:ea typeface="Segoe UI" pitchFamily="2"/>
              <a:cs typeface="Arial" pitchFamily="34" charset="0"/>
            </a:endParaRPr>
          </a:p>
          <a:p>
            <a:pPr lvl="0" hangingPunct="0">
              <a:spcBef>
                <a:spcPts val="879"/>
              </a:spcBef>
              <a:spcAft>
                <a:spcPts val="879"/>
              </a:spcAft>
              <a:buFont typeface="Arial" pitchFamily="34" charset="0"/>
              <a:buChar char="•"/>
              <a:tabLst/>
            </a:pPr>
            <a:r>
              <a:rPr lang="en-US" sz="2000" dirty="0" smtClean="0">
                <a:latin typeface="Arial" pitchFamily="34" charset="0"/>
                <a:ea typeface="Segoe UI" pitchFamily="2"/>
                <a:cs typeface="Arial" pitchFamily="34" charset="0"/>
              </a:rPr>
              <a:t>Sui </a:t>
            </a:r>
            <a:r>
              <a:rPr lang="en-US" sz="2000" dirty="0" err="1" smtClean="0">
                <a:latin typeface="Arial" pitchFamily="34" charset="0"/>
                <a:ea typeface="Segoe UI" pitchFamily="2"/>
                <a:cs typeface="Arial" pitchFamily="34" charset="0"/>
              </a:rPr>
              <a:t>dati</a:t>
            </a:r>
            <a:r>
              <a:rPr lang="en-US" sz="2000" dirty="0" smtClean="0">
                <a:latin typeface="Arial" pitchFamily="34" charset="0"/>
                <a:ea typeface="Segoe UI" pitchFamily="2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Segoe UI" pitchFamily="2"/>
                <a:cs typeface="Arial" pitchFamily="34" charset="0"/>
              </a:rPr>
              <a:t>provenienti</a:t>
            </a:r>
            <a:r>
              <a:rPr lang="en-US" sz="2000" dirty="0" smtClean="0">
                <a:latin typeface="Arial" pitchFamily="34" charset="0"/>
                <a:ea typeface="Segoe UI" pitchFamily="2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Segoe UI" pitchFamily="2"/>
                <a:cs typeface="Arial" pitchFamily="34" charset="0"/>
              </a:rPr>
              <a:t>da</a:t>
            </a:r>
            <a:r>
              <a:rPr lang="en-US" sz="2000" dirty="0" smtClean="0">
                <a:latin typeface="Arial" pitchFamily="34" charset="0"/>
                <a:ea typeface="Segoe UI" pitchFamily="2"/>
                <a:cs typeface="Arial" pitchFamily="34" charset="0"/>
              </a:rPr>
              <a:t> trials </a:t>
            </a:r>
            <a:r>
              <a:rPr lang="en-US" sz="2000" dirty="0" err="1" smtClean="0">
                <a:latin typeface="Arial" pitchFamily="34" charset="0"/>
                <a:ea typeface="Segoe UI" pitchFamily="2"/>
                <a:cs typeface="Arial" pitchFamily="34" charset="0"/>
              </a:rPr>
              <a:t>clinici</a:t>
            </a:r>
            <a:endParaRPr lang="en-US" sz="2000" dirty="0" smtClean="0">
              <a:latin typeface="Arial" pitchFamily="34" charset="0"/>
              <a:ea typeface="Segoe UI" pitchFamily="2"/>
              <a:cs typeface="Arial" pitchFamily="34" charset="0"/>
            </a:endParaRPr>
          </a:p>
          <a:p>
            <a:pPr lvl="0" hangingPunct="0">
              <a:spcBef>
                <a:spcPts val="879"/>
              </a:spcBef>
              <a:spcAft>
                <a:spcPts val="879"/>
              </a:spcAft>
              <a:buNone/>
              <a:tabLst/>
            </a:pPr>
            <a:r>
              <a:rPr lang="en-US" sz="1600" dirty="0" smtClean="0">
                <a:latin typeface="Arial" pitchFamily="34" charset="0"/>
                <a:ea typeface="Segoe UI" pitchFamily="2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alphaModFix/>
            <a:lum bright="-10000" contrast="40000"/>
          </a:blip>
          <a:srcRect l="32640" t="33979" b="13345"/>
          <a:stretch>
            <a:fillRect/>
          </a:stretch>
        </p:blipFill>
        <p:spPr>
          <a:xfrm>
            <a:off x="3312369" y="98971"/>
            <a:ext cx="6984527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69361" y="1945045"/>
            <a:ext cx="34587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ea typeface="Segoe UI" pitchFamily="2"/>
                <a:cs typeface="Arial" pitchFamily="34" charset="0"/>
              </a:rPr>
              <a:t>L’AJCC Melanoma Expert Panel</a:t>
            </a:r>
          </a:p>
          <a:p>
            <a:pPr algn="ctr"/>
            <a:r>
              <a:rPr lang="en-US" dirty="0" smtClean="0">
                <a:latin typeface="Arial" pitchFamily="34" charset="0"/>
                <a:ea typeface="Segoe UI" pitchFamily="2"/>
                <a:cs typeface="Arial" pitchFamily="34" charset="0"/>
              </a:rPr>
              <a:t> ha </a:t>
            </a:r>
            <a:r>
              <a:rPr lang="en-US" dirty="0" err="1" smtClean="0">
                <a:latin typeface="Arial" pitchFamily="34" charset="0"/>
                <a:ea typeface="Segoe UI" pitchFamily="2"/>
                <a:cs typeface="Arial" pitchFamily="34" charset="0"/>
              </a:rPr>
              <a:t>introdotto</a:t>
            </a:r>
            <a:r>
              <a:rPr lang="en-US" dirty="0" smtClean="0">
                <a:latin typeface="Arial" pitchFamily="34" charset="0"/>
                <a:ea typeface="Segoe UI" pitchFamily="2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Segoe UI" pitchFamily="2"/>
                <a:cs typeface="Arial" pitchFamily="34" charset="0"/>
              </a:rPr>
              <a:t>importanti</a:t>
            </a:r>
            <a:r>
              <a:rPr lang="en-US" dirty="0" smtClean="0">
                <a:latin typeface="Arial" pitchFamily="34" charset="0"/>
                <a:ea typeface="Segoe UI" pitchFamily="2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Segoe UI" pitchFamily="2"/>
                <a:cs typeface="Arial" pitchFamily="34" charset="0"/>
              </a:rPr>
              <a:t>modifiche</a:t>
            </a:r>
            <a:endParaRPr lang="en-US" dirty="0" smtClean="0">
              <a:latin typeface="Arial" pitchFamily="34" charset="0"/>
              <a:ea typeface="Segoe UI" pitchFamily="2"/>
              <a:cs typeface="Arial" pitchFamily="34" charset="0"/>
            </a:endParaRPr>
          </a:p>
          <a:p>
            <a:pPr algn="ctr"/>
            <a:endParaRPr lang="it-IT" b="1" dirty="0" smtClean="0"/>
          </a:p>
          <a:p>
            <a:pPr algn="ctr"/>
            <a:r>
              <a:rPr lang="it-IT" b="1" dirty="0" smtClean="0"/>
              <a:t>Identificabili ad</a:t>
            </a:r>
          </a:p>
          <a:p>
            <a:pPr algn="ctr"/>
            <a:r>
              <a:rPr lang="it-IT" b="1" dirty="0" smtClean="0"/>
              <a:t>8 punti </a:t>
            </a:r>
            <a:endParaRPr lang="it-IT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79872" y="531019"/>
            <a:ext cx="3060966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Tumore primitivo</a:t>
            </a:r>
          </a:p>
          <a:p>
            <a:endParaRPr lang="it-IT" sz="2800" dirty="0"/>
          </a:p>
          <a:p>
            <a:endParaRPr lang="it-IT" sz="2800" dirty="0" smtClean="0"/>
          </a:p>
          <a:p>
            <a:r>
              <a:rPr lang="it-IT" sz="2800" dirty="0" smtClean="0"/>
              <a:t>Linfonodi</a:t>
            </a:r>
          </a:p>
          <a:p>
            <a:endParaRPr lang="it-IT" sz="2800" dirty="0" smtClean="0"/>
          </a:p>
          <a:p>
            <a:endParaRPr lang="it-IT" sz="2800" dirty="0" smtClean="0"/>
          </a:p>
          <a:p>
            <a:r>
              <a:rPr lang="it-IT" sz="2800" dirty="0" smtClean="0"/>
              <a:t>Metastasi</a:t>
            </a:r>
          </a:p>
          <a:p>
            <a:endParaRPr lang="it-IT" sz="2800" dirty="0"/>
          </a:p>
          <a:p>
            <a:endParaRPr lang="it-IT" sz="2800" dirty="0" smtClean="0"/>
          </a:p>
          <a:p>
            <a:r>
              <a:rPr lang="it-IT" sz="4800" dirty="0" err="1" smtClean="0"/>
              <a:t>Stadiazione</a:t>
            </a:r>
            <a:endParaRPr lang="it-IT" sz="4800" dirty="0"/>
          </a:p>
        </p:txBody>
      </p:sp>
      <p:pic>
        <p:nvPicPr>
          <p:cNvPr id="8194" name="Picture 2" descr="Risultati immagini per melanoma primitiv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320232" y="92258"/>
            <a:ext cx="2376264" cy="15908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6" name="Picture 4" descr="Risultati immagini per metastasi ascellar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4568" y="1340323"/>
            <a:ext cx="2376264" cy="1782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E:\Documents and Settings\aaa\Documenti\RELAZIONI GIULIO\BERGONZINI  1 8 06\bergonz\19.7.06bergonzini\interv.20.9.06a\DSCN57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2200" y="2547268"/>
            <a:ext cx="2307482" cy="1730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isultati immagini per metro da sart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4448" y="1467123"/>
            <a:ext cx="4104456" cy="2747405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431800" y="809173"/>
            <a:ext cx="8856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err="1" smtClean="0"/>
              <a:t>T-spessore</a:t>
            </a:r>
            <a:r>
              <a:rPr lang="it-IT" sz="3600" dirty="0" smtClean="0"/>
              <a:t> del melanoma primitivo</a:t>
            </a:r>
          </a:p>
          <a:p>
            <a:endParaRPr lang="it-IT" dirty="0" smtClean="0"/>
          </a:p>
          <a:p>
            <a:r>
              <a:rPr lang="it-IT" sz="2400" dirty="0" smtClean="0"/>
              <a:t>Vengono mantenute le </a:t>
            </a:r>
            <a:r>
              <a:rPr lang="it-IT" sz="2400" dirty="0" err="1" smtClean="0"/>
              <a:t>T-categorie</a:t>
            </a:r>
            <a:r>
              <a:rPr lang="it-IT" sz="2400" dirty="0" smtClean="0"/>
              <a:t> a 1mm 2mm e 4mm</a:t>
            </a:r>
          </a:p>
          <a:p>
            <a:r>
              <a:rPr lang="it-IT" sz="2400" dirty="0" smtClean="0"/>
              <a:t>Cambio nella approssimazione della misurazione</a:t>
            </a:r>
          </a:p>
          <a:p>
            <a:endParaRPr lang="it-IT" sz="2400" dirty="0" smtClean="0"/>
          </a:p>
          <a:p>
            <a:r>
              <a:rPr lang="it-IT" sz="2400" dirty="0" smtClean="0"/>
              <a:t>Passaggio da 0,01 a 0,1</a:t>
            </a:r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dirty="0" smtClean="0"/>
          </a:p>
        </p:txBody>
      </p:sp>
      <p:sp>
        <p:nvSpPr>
          <p:cNvPr id="4" name="Rettangolo 3"/>
          <p:cNvSpPr/>
          <p:nvPr/>
        </p:nvSpPr>
        <p:spPr>
          <a:xfrm>
            <a:off x="719832" y="4266143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Per tanto  melanomi con spessore compreso tra 0,75 e 0,84 vengono definiti 0,8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35856" y="242987"/>
            <a:ext cx="83529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/>
              <a:t>Sulla base di una analisi multivariata del sottogruppo di pazienti con spessore inferiore a 0,8 ( 7568 pazienti) </a:t>
            </a:r>
          </a:p>
          <a:p>
            <a:pPr algn="ctr"/>
            <a:r>
              <a:rPr lang="it-IT" sz="2800" dirty="0" smtClean="0"/>
              <a:t>si è individuata una correlazione statisticamente significativa con il fattore “ulcerazione”</a:t>
            </a:r>
          </a:p>
          <a:p>
            <a:pPr algn="ctr"/>
            <a:r>
              <a:rPr lang="it-IT" sz="2800" dirty="0" smtClean="0"/>
              <a:t> e non significativa col fattore  “mitosi” </a:t>
            </a:r>
          </a:p>
          <a:p>
            <a:endParaRPr lang="it-IT" dirty="0" smtClean="0"/>
          </a:p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3" name="Picture 3" descr="E:\Documents and Settings\aaa\Documenti\RELAZIONI GIULIO\BERGONZINI  1 8 06\BERGONZINI\I07352060203MB49_3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6924545" y="2691259"/>
            <a:ext cx="1716167" cy="2581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6" name="Picture 2" descr="Immagine correlat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6494" r="6575"/>
          <a:stretch>
            <a:fillRect/>
          </a:stretch>
        </p:blipFill>
        <p:spPr bwMode="auto">
          <a:xfrm rot="16200000">
            <a:off x="988225" y="3175677"/>
            <a:ext cx="2559555" cy="1656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215776" y="314995"/>
          <a:ext cx="8856985" cy="5196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2"/>
                <a:gridCol w="2521332"/>
                <a:gridCol w="2585981"/>
              </a:tblGrid>
              <a:tr h="377468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T categoria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spessore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ulcerazione</a:t>
                      </a:r>
                      <a:endParaRPr lang="it-IT" sz="1200" dirty="0"/>
                    </a:p>
                  </a:txBody>
                  <a:tcPr/>
                </a:tc>
              </a:tr>
              <a:tr h="268912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TX (non valutabile spessore)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Non applicabile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Non applicabile</a:t>
                      </a:r>
                      <a:endParaRPr lang="it-IT" sz="1200" dirty="0"/>
                    </a:p>
                  </a:txBody>
                  <a:tcPr/>
                </a:tc>
              </a:tr>
              <a:tr h="273730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T0(non evidenza di tumore primitivo)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Non applicabile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Non applicabile</a:t>
                      </a:r>
                      <a:endParaRPr lang="it-IT" sz="1200" dirty="0"/>
                    </a:p>
                  </a:txBody>
                  <a:tcPr/>
                </a:tc>
              </a:tr>
              <a:tr h="268912">
                <a:tc>
                  <a:txBody>
                    <a:bodyPr/>
                    <a:lstStyle/>
                    <a:p>
                      <a:r>
                        <a:rPr lang="it-IT" sz="1400" b="1" dirty="0" err="1" smtClean="0"/>
                        <a:t>Tis</a:t>
                      </a:r>
                      <a:r>
                        <a:rPr lang="it-IT" sz="1400" b="1" dirty="0" smtClean="0"/>
                        <a:t> melanoma in situ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Non applicabile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Non applicabile</a:t>
                      </a:r>
                      <a:endParaRPr lang="it-IT" sz="1200" dirty="0"/>
                    </a:p>
                  </a:txBody>
                  <a:tcPr/>
                </a:tc>
              </a:tr>
              <a:tr h="286761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Inferiore o uguale a 1.0mm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Non nota o non specificabile</a:t>
                      </a:r>
                      <a:endParaRPr lang="it-IT" sz="1200" dirty="0"/>
                    </a:p>
                  </a:txBody>
                  <a:tcPr/>
                </a:tc>
              </a:tr>
              <a:tr h="273730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      T1a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Inferiore a 0,8mm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Senza ulcerazione</a:t>
                      </a:r>
                      <a:endParaRPr lang="it-IT" sz="1200" dirty="0"/>
                    </a:p>
                  </a:txBody>
                  <a:tcPr/>
                </a:tc>
              </a:tr>
              <a:tr h="479027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      T1b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Inferiore a 0,8 mm</a:t>
                      </a:r>
                    </a:p>
                    <a:p>
                      <a:r>
                        <a:rPr lang="it-IT" sz="1200" dirty="0" smtClean="0"/>
                        <a:t>Compreso tra 0,8 e 1 mm            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Con ulcerazione</a:t>
                      </a:r>
                    </a:p>
                    <a:p>
                      <a:r>
                        <a:rPr lang="it-IT" sz="1200" dirty="0" smtClean="0"/>
                        <a:t>Con/senza ulcerazione</a:t>
                      </a:r>
                      <a:endParaRPr lang="it-IT" sz="1200" dirty="0"/>
                    </a:p>
                  </a:txBody>
                  <a:tcPr/>
                </a:tc>
              </a:tr>
              <a:tr h="273730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T2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Compreso tra 1 e 2 mm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Non nota o non specificabile</a:t>
                      </a:r>
                      <a:endParaRPr lang="it-IT" sz="1200" dirty="0"/>
                    </a:p>
                  </a:txBody>
                  <a:tcPr/>
                </a:tc>
              </a:tr>
              <a:tr h="273730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      T2a 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Compreso tra 1 e 2 mm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Senza ulcerazione</a:t>
                      </a:r>
                      <a:endParaRPr lang="it-IT" sz="1200" dirty="0"/>
                    </a:p>
                  </a:txBody>
                  <a:tcPr/>
                </a:tc>
              </a:tr>
              <a:tr h="273730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      T2b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Compreso tra 1 e 2 mm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Con ulcerazione</a:t>
                      </a:r>
                      <a:endParaRPr lang="it-IT" sz="1200" dirty="0"/>
                    </a:p>
                  </a:txBody>
                  <a:tcPr/>
                </a:tc>
              </a:tr>
              <a:tr h="273730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T3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Compreso tra 2 e 4 mm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Non nota o non specificabile</a:t>
                      </a:r>
                      <a:endParaRPr lang="it-IT" sz="1200" dirty="0"/>
                    </a:p>
                  </a:txBody>
                  <a:tcPr/>
                </a:tc>
              </a:tr>
              <a:tr h="273730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       T3a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Compreso tra 2 e 4 mm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Senza ulcerazione</a:t>
                      </a:r>
                      <a:endParaRPr lang="it-IT" sz="1200" dirty="0"/>
                    </a:p>
                  </a:txBody>
                  <a:tcPr/>
                </a:tc>
              </a:tr>
              <a:tr h="273730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       T3b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Compreso tra 2 e 4 mm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Con ulcerazione</a:t>
                      </a:r>
                      <a:endParaRPr lang="it-IT" sz="1200" dirty="0"/>
                    </a:p>
                  </a:txBody>
                  <a:tcPr/>
                </a:tc>
              </a:tr>
              <a:tr h="293794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T4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Maggiore di 4mm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Non nota o non specificabile</a:t>
                      </a:r>
                      <a:endParaRPr lang="it-IT" sz="1200" dirty="0"/>
                    </a:p>
                  </a:txBody>
                  <a:tcPr/>
                </a:tc>
              </a:tr>
              <a:tr h="282354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        T4a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Maggiore di 4mm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Senza ulcerazione</a:t>
                      </a:r>
                      <a:endParaRPr lang="it-IT" sz="1200" dirty="0"/>
                    </a:p>
                  </a:txBody>
                  <a:tcPr/>
                </a:tc>
              </a:tr>
              <a:tr h="377468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        T4b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/>
                        <a:t>Maggore</a:t>
                      </a:r>
                      <a:r>
                        <a:rPr lang="it-IT" sz="1200" dirty="0" smtClean="0"/>
                        <a:t> di 4 mm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Con ulcerazione</a:t>
                      </a:r>
                      <a:endParaRPr lang="it-IT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215776" y="1611139"/>
            <a:ext cx="8856984" cy="1080120"/>
          </a:xfrm>
          <a:prstGeom prst="rect">
            <a:avLst/>
          </a:prstGeom>
          <a:solidFill>
            <a:srgbClr val="FFCCFF">
              <a:alpha val="21176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215776" y="2691259"/>
            <a:ext cx="8856984" cy="936104"/>
          </a:xfrm>
          <a:prstGeom prst="rect">
            <a:avLst/>
          </a:prstGeom>
          <a:solidFill>
            <a:srgbClr val="FFFF00">
              <a:alpha val="21176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15776" y="3627363"/>
            <a:ext cx="8856984" cy="936104"/>
          </a:xfrm>
          <a:prstGeom prst="rect">
            <a:avLst/>
          </a:prstGeom>
          <a:solidFill>
            <a:srgbClr val="FFC000">
              <a:alpha val="21176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15776" y="4563467"/>
            <a:ext cx="8856984" cy="936104"/>
          </a:xfrm>
          <a:prstGeom prst="rect">
            <a:avLst/>
          </a:prstGeom>
          <a:solidFill>
            <a:srgbClr val="FF0000">
              <a:alpha val="21176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Parentesi graffa chiusa 8"/>
          <p:cNvSpPr/>
          <p:nvPr/>
        </p:nvSpPr>
        <p:spPr>
          <a:xfrm>
            <a:off x="9216776" y="1971179"/>
            <a:ext cx="144016" cy="72008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9312840" y="1899171"/>
            <a:ext cx="6960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/>
              <a:t>IA</a:t>
            </a:r>
            <a:endParaRPr lang="it-IT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chieti mel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chieti mela</Template>
  <TotalTime>339</TotalTime>
  <Words>622</Words>
  <Application>Microsoft Office PowerPoint</Application>
  <PresentationFormat>Personalizzato</PresentationFormat>
  <Paragraphs>137</Paragraphs>
  <Slides>16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chieti mela</vt:lpstr>
      <vt:lpstr>The new AJCC classification for melanoma: impact on clinical practice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AJCC classification for melanoma:impact on clinical practice</dc:title>
  <dc:creator>paola&amp;giulio</dc:creator>
  <cp:lastModifiedBy>paola&amp;giulio</cp:lastModifiedBy>
  <cp:revision>5</cp:revision>
  <dcterms:created xsi:type="dcterms:W3CDTF">2019-06-18T14:15:39Z</dcterms:created>
  <dcterms:modified xsi:type="dcterms:W3CDTF">2019-06-19T06:45:58Z</dcterms:modified>
</cp:coreProperties>
</file>