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88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  <p:sldMasterId id="2147483694" r:id="rId4"/>
    <p:sldMasterId id="2147483706" r:id="rId5"/>
    <p:sldMasterId id="2147483718" r:id="rId6"/>
    <p:sldMasterId id="2147483730" r:id="rId7"/>
    <p:sldMasterId id="2147483776" r:id="rId8"/>
    <p:sldMasterId id="2147483789" r:id="rId9"/>
    <p:sldMasterId id="2147483801" r:id="rId10"/>
    <p:sldMasterId id="2147483813" r:id="rId11"/>
    <p:sldMasterId id="2147483825" r:id="rId12"/>
    <p:sldMasterId id="2147483849" r:id="rId13"/>
    <p:sldMasterId id="2147483861" r:id="rId14"/>
    <p:sldMasterId id="2147483873" r:id="rId15"/>
    <p:sldMasterId id="2147483886" r:id="rId16"/>
    <p:sldMasterId id="2147483899" r:id="rId17"/>
    <p:sldMasterId id="2147483933" r:id="rId18"/>
    <p:sldMasterId id="2147483950" r:id="rId19"/>
    <p:sldMasterId id="2147483967" r:id="rId20"/>
    <p:sldMasterId id="2147483984" r:id="rId21"/>
    <p:sldMasterId id="2147484001" r:id="rId22"/>
    <p:sldMasterId id="2147484018" r:id="rId23"/>
    <p:sldMasterId id="2147484030" r:id="rId24"/>
  </p:sldMasterIdLst>
  <p:notesMasterIdLst>
    <p:notesMasterId r:id="rId75"/>
  </p:notesMasterIdLst>
  <p:sldIdLst>
    <p:sldId id="257" r:id="rId25"/>
    <p:sldId id="280" r:id="rId26"/>
    <p:sldId id="281" r:id="rId27"/>
    <p:sldId id="272" r:id="rId28"/>
    <p:sldId id="274" r:id="rId29"/>
    <p:sldId id="267" r:id="rId30"/>
    <p:sldId id="275" r:id="rId31"/>
    <p:sldId id="291" r:id="rId32"/>
    <p:sldId id="319" r:id="rId33"/>
    <p:sldId id="292" r:id="rId34"/>
    <p:sldId id="336" r:id="rId35"/>
    <p:sldId id="293" r:id="rId36"/>
    <p:sldId id="294" r:id="rId37"/>
    <p:sldId id="295" r:id="rId38"/>
    <p:sldId id="296" r:id="rId39"/>
    <p:sldId id="343" r:id="rId40"/>
    <p:sldId id="298" r:id="rId41"/>
    <p:sldId id="299" r:id="rId42"/>
    <p:sldId id="300" r:id="rId43"/>
    <p:sldId id="301" r:id="rId44"/>
    <p:sldId id="302" r:id="rId45"/>
    <p:sldId id="303" r:id="rId46"/>
    <p:sldId id="342" r:id="rId47"/>
    <p:sldId id="305" r:id="rId48"/>
    <p:sldId id="340" r:id="rId49"/>
    <p:sldId id="307" r:id="rId50"/>
    <p:sldId id="310" r:id="rId51"/>
    <p:sldId id="341" r:id="rId52"/>
    <p:sldId id="337" r:id="rId53"/>
    <p:sldId id="344" r:id="rId54"/>
    <p:sldId id="324" r:id="rId55"/>
    <p:sldId id="312" r:id="rId56"/>
    <p:sldId id="327" r:id="rId57"/>
    <p:sldId id="328" r:id="rId58"/>
    <p:sldId id="329" r:id="rId59"/>
    <p:sldId id="334" r:id="rId60"/>
    <p:sldId id="331" r:id="rId61"/>
    <p:sldId id="332" r:id="rId62"/>
    <p:sldId id="325" r:id="rId63"/>
    <p:sldId id="270" r:id="rId64"/>
    <p:sldId id="277" r:id="rId65"/>
    <p:sldId id="276" r:id="rId66"/>
    <p:sldId id="259" r:id="rId67"/>
    <p:sldId id="264" r:id="rId68"/>
    <p:sldId id="320" r:id="rId69"/>
    <p:sldId id="321" r:id="rId70"/>
    <p:sldId id="322" r:id="rId71"/>
    <p:sldId id="323" r:id="rId72"/>
    <p:sldId id="282" r:id="rId73"/>
    <p:sldId id="290" r:id="rId7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/>
    <p:restoredTop sz="94674"/>
  </p:normalViewPr>
  <p:slideViewPr>
    <p:cSldViewPr>
      <p:cViewPr varScale="1">
        <p:scale>
          <a:sx n="73" d="100"/>
          <a:sy n="73" d="100"/>
        </p:scale>
        <p:origin x="-115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slide" Target="slides/slide50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DC58B-7252-4BDC-9A50-4236587264C0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C10E2-C1F5-4DF8-83B7-20362165356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37946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DS-8201a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novel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HER2-targeted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antibody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drug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conjugate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humanised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anti-HER2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antibody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cleavable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peptide-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linker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topoisomerase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inhibitor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payload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A10D4DB-384D-4213-ABDB-400FE145C3A1}" type="slidenum">
              <a:rPr lang="en-US" altLang="en-US" smtClean="0">
                <a:solidFill>
                  <a:prstClr val="black"/>
                </a:solidFill>
              </a:rPr>
              <a:pPr/>
              <a:t>33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3655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smtClean="0"/>
              <a:t>Lo studio è ancora aperto in fase di reclutamento, </a:t>
            </a:r>
            <a:r>
              <a:rPr lang="it-IT" dirty="0" err="1" smtClean="0"/>
              <a:t>abstract</a:t>
            </a:r>
            <a:r>
              <a:rPr lang="it-IT" dirty="0" smtClean="0"/>
              <a:t> </a:t>
            </a:r>
            <a:r>
              <a:rPr lang="it-IT" dirty="0" err="1" smtClean="0"/>
              <a:t>pubb</a:t>
            </a:r>
            <a:r>
              <a:rPr lang="it-IT" baseline="0" dirty="0" smtClean="0"/>
              <a:t> .</a:t>
            </a:r>
          </a:p>
          <a:p>
            <a:endParaRPr lang="it-IT" baseline="0" dirty="0" smtClean="0"/>
          </a:p>
          <a:p>
            <a:r>
              <a:rPr lang="en-US" b="1" dirty="0" smtClean="0">
                <a:effectLst/>
              </a:rPr>
              <a:t>Results:</a:t>
            </a:r>
            <a:r>
              <a:rPr lang="en-US" dirty="0" smtClean="0">
                <a:effectLst/>
              </a:rPr>
              <a:t> A total of 45 pts were recruited (n=15 in each cohort). Median age was 59.5y, and median number of prior lines was 3.0. The PFS6R in cohorts A, B1 and B2 were 33.3% (5/15), 40.0% (6/15) and 53.3% (8/15), respectively. Regarding safety, grade 1-2 and 3-4 toxicities occurred in 97.7% and 84.4% of pts. The most common grade 3-4 toxicities were neutropenia (80%) and thrombocytopenia (17%). Dose reductions were required in 60% of pts. Regarding PAM50, a total of 40 (83.9%) tumors samples (22 primary and 18 metastasis) were profiled. Subtype distribution was as follows: 92.9% HER2-enriched (HER2-E) and 7.1% Basal-like in cohort A, and 46.2% HER2-E, 23.1% Luminal B, 19.2% Luminal A and 11.5% Normal-like in cohorts B1+2. No significant differences in PFS were observed across the 3 cohorts. In cohorts A+B1+B2, Luminal disease defined by PAM50 showed a higher median PFS compared to non-luminal disease (12.4 vs. 4.1 months; adjusted hazard ratio=0.37; p-value=0.052). Clinical Benefit Rate (CBR6) was 73% in Luminal Vs. 31% in non-</a:t>
            </a:r>
            <a:r>
              <a:rPr lang="en-US" dirty="0" err="1" smtClean="0">
                <a:effectLst/>
              </a:rPr>
              <a:t>luminals</a:t>
            </a:r>
            <a:r>
              <a:rPr lang="en-US" dirty="0" smtClean="0">
                <a:effectLst/>
              </a:rPr>
              <a:t> (p=0.031). In cohorts B1+B2, Luminal disease defined by PAM50 showed a higher median PFS compared to non-luminal disease (12.4 vs. 4.1 months; adjusted hazard ratio=0.30; p-value=0.025). CBR6 was 73% in Luminal Vs. 25% in non-</a:t>
            </a:r>
            <a:r>
              <a:rPr lang="en-US" dirty="0" err="1" smtClean="0">
                <a:effectLst/>
              </a:rPr>
              <a:t>luminals</a:t>
            </a:r>
            <a:r>
              <a:rPr lang="en-US" dirty="0" smtClean="0">
                <a:effectLst/>
              </a:rPr>
              <a:t> (p=0.022). No clinical-pathological variable was found associated with PFS or CBR6 in all pts or in cohorts B1+B2.</a:t>
            </a:r>
          </a:p>
          <a:p>
            <a:r>
              <a:rPr lang="en-US" b="1" dirty="0" smtClean="0">
                <a:effectLst/>
              </a:rPr>
              <a:t>Conclusion</a:t>
            </a:r>
            <a:r>
              <a:rPr lang="en-US" dirty="0" smtClean="0">
                <a:effectLst/>
              </a:rPr>
              <a:t>: </a:t>
            </a:r>
            <a:r>
              <a:rPr lang="en-US" dirty="0" err="1" smtClean="0">
                <a:effectLst/>
              </a:rPr>
              <a:t>Palbociclib</a:t>
            </a:r>
            <a:r>
              <a:rPr lang="en-US" dirty="0" smtClean="0">
                <a:effectLst/>
              </a:rPr>
              <a:t> in combination with TTZ is safe and active in TTZ pre-treated HER2+ advanced BC, specially within ER+ disease. Identification of the non-luminal subtypes by PAM50 might help identify pts who might not derive a large benefit from this treatment strategy regardless ER status. Our results might have important implications for current and future clinical trials evaluating CDK4/6 inhibitors in HER2+ disease. In Part 2, a total of 92 pts in cohorts B1 and B2 will be included to better assess the efficacy of this treatment strategy.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0F6E57-2DB6-1D40-96D4-94190C53B9E5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9746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 smtClean="0"/>
              <a:t>ELIMINEREI</a:t>
            </a:r>
            <a:r>
              <a:rPr lang="it-IT" sz="1200" baseline="0" dirty="0" smtClean="0"/>
              <a:t> IL RIQUADRO ROSSO E LA MEDIAN DURATION OF RESPONSE, PARLANDO SOLO DEGLI ALTRI DATI (ORR, PFS E OS)</a:t>
            </a:r>
            <a:endParaRPr lang="it-IT" sz="12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0F6E57-2DB6-1D40-96D4-94190C53B9E5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096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0F6E57-2DB6-1D40-96D4-94190C53B9E5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7404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phase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 non-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randomised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open-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label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multiple-dose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done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safety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tolerability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DS-8201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HER2+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tumours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F9B43-7FD5-4C12-B982-D7D49B0D4F1E}" type="slidenum">
              <a:rPr lang="it-IT" smtClean="0">
                <a:solidFill>
                  <a:prstClr val="black"/>
                </a:solidFill>
              </a:rPr>
              <a:pPr/>
              <a:t>34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0516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dose escalation (part 1)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doses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expansion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5·4 mg/kg or 6·4 mg/kg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established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it-IT" dirty="0"/>
          </a:p>
        </p:txBody>
      </p:sp>
      <p:sp>
        <p:nvSpPr>
          <p:cNvPr id="35844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A2B2CB2-F6D9-4F77-AFEE-4403C951D3FE}" type="slidenum">
              <a:rPr lang="fr-FR" altLang="en-US" smtClean="0">
                <a:solidFill>
                  <a:prstClr val="black"/>
                </a:solidFill>
              </a:rPr>
              <a:pPr/>
              <a:t>35</a:t>
            </a:fld>
            <a:endParaRPr lang="fr-FR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8546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/>
              <a:t>NCT03523585*</a:t>
            </a:r>
          </a:p>
          <a:p>
            <a:r>
              <a:rPr lang="en-GB" altLang="en-US" smtClean="0"/>
              <a:t>NCT03529110*</a:t>
            </a:r>
          </a:p>
          <a:p>
            <a:r>
              <a:rPr lang="en-GB" altLang="en-US" smtClean="0"/>
              <a:t>NCT03734029*</a:t>
            </a:r>
          </a:p>
          <a:p>
            <a:endParaRPr lang="en-GB" altLang="en-US" smtClean="0"/>
          </a:p>
        </p:txBody>
      </p:sp>
      <p:sp>
        <p:nvSpPr>
          <p:cNvPr id="37892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084936E-0069-450B-BEA6-A2599285A013}" type="slidenum">
              <a:rPr lang="fr-FR" altLang="en-US" smtClean="0">
                <a:solidFill>
                  <a:prstClr val="black"/>
                </a:solidFill>
              </a:rPr>
              <a:pPr/>
              <a:t>36</a:t>
            </a:fld>
            <a:endParaRPr lang="fr-FR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625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Trastuzumab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duocarmazine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novel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HER2-targeting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antibody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drug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conjugate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comprised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trastuzumab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covalently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bound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linker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drug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containing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duocarmycin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F9B43-7FD5-4C12-B982-D7D49B0D4F1E}" type="slidenum">
              <a:rPr lang="it-IT" smtClean="0">
                <a:solidFill>
                  <a:prstClr val="black"/>
                </a:solidFill>
              </a:rPr>
              <a:pPr/>
              <a:t>37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9734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first-in-human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safety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trastuzumab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duocarmazine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tumours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assessed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F9B43-7FD5-4C12-B982-D7D49B0D4F1E}" type="slidenum">
              <a:rPr lang="it-IT" smtClean="0">
                <a:solidFill>
                  <a:prstClr val="black"/>
                </a:solidFill>
              </a:rPr>
              <a:pPr/>
              <a:t>38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106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198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E231660-545B-437A-B1A2-E6BF37E4C0CB}" type="slidenum">
              <a:rPr lang="en-US" altLang="en-US" smtClean="0">
                <a:solidFill>
                  <a:prstClr val="black"/>
                </a:solidFill>
              </a:rPr>
              <a:pPr/>
              <a:t>39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092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4931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i="1" dirty="0"/>
              <a:t>BC, breast cancer; CT, chemotherapy; mets, metastases.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hangingPunct="1">
              <a:defRPr/>
            </a:pPr>
            <a:fld id="{2FB72F01-6714-4A31-8C22-8E0F1B091B56}" type="slidenum">
              <a:rPr lang="en-US" altLang="en-US" b="0" smtClean="0">
                <a:solidFill>
                  <a:srgbClr val="000000"/>
                </a:solidFill>
              </a:rPr>
              <a:pPr eaLnBrk="1" hangingPunct="1">
                <a:defRPr/>
              </a:pPr>
              <a:t>43</a:t>
            </a:fld>
            <a:endParaRPr lang="en-US" altLang="en-US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217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BC, breast cancer; CT, chemotherapy; ITT, intention-to-treat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hangingPunct="1">
              <a:defRPr/>
            </a:pPr>
            <a:fld id="{2FB72F01-6714-4A31-8C22-8E0F1B091B56}" type="slidenum">
              <a:rPr lang="en-US" altLang="en-US" b="0" smtClean="0">
                <a:solidFill>
                  <a:srgbClr val="000000"/>
                </a:solidFill>
              </a:rPr>
              <a:pPr eaLnBrk="1" hangingPunct="1">
                <a:defRPr/>
              </a:pPr>
              <a:t>44</a:t>
            </a:fld>
            <a:endParaRPr lang="en-US" altLang="en-US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278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57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94642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474344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70" y="1906588"/>
            <a:ext cx="3825875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906588"/>
            <a:ext cx="3827462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2199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86108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87007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420276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616186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994451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53067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270" y="570027"/>
            <a:ext cx="1951037" cy="5653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4" y="570027"/>
            <a:ext cx="5702300" cy="5653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2953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78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78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CE43909-130D-4716-BC65-A1E8F8DF8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15446977-10D8-469F-B1B2-5C1313E70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F412DF5B-EE91-4FE1-B2F4-E06C37436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EFE6B1ED-8068-4886-B3B3-A053DEE4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2EC6983E-0C9E-4821-9F35-3C0776D5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6391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AA5E378-AF2E-422C-81BA-065FBD437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9E89E683-42E7-48BD-B960-9D409BC50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75A143DA-5E02-41EC-9139-7F18AD37C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88DAE807-B450-46CE-B15F-095D35E93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F38B660B-6262-4B4F-9B31-8D46DA71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41175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23A7773-D92E-4EFB-8D7E-407021D4A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8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99F50BED-9B25-40C2-83E6-EE1EE1DA3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16E3F2DA-3BB1-4BF1-AE46-28CF35441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9603D7FB-8F98-4088-8405-8416A987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B58B2C0-16FE-4466-B39B-29E02D7A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2535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0AD75A9-AF99-4918-BEC9-5E1360068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C1234107-7810-4CFE-80CF-56E758874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1F66A479-5A91-42D1-9A02-22DBEC065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EC6C3919-594F-4D9E-8C4D-F28680A0C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7604E19C-7B8D-441A-A6C8-8EC623570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05238F5E-C52E-4161-AD33-BFCFC2B3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01281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D55F59E-804E-4236-B2B2-B7066667D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64F466F9-8CCE-41A6-A6A0-F0D79E692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D43D7359-DB44-4E6A-AA1E-DD35B68AB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1439022D-7F29-4D14-9113-D6B26E03F8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A1A912D3-3FBD-44A7-A2DC-4EA0ACD4E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81E23014-7B51-4752-A527-8FB043ECA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53AD8DBF-B224-41E1-9390-65F53347C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7E413416-DC73-44DE-800E-F41D55BD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74972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5279FCB-D7F4-4381-8E8E-7B019E303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8C4F5D85-F9AC-4AA4-8654-F8A5B729F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15B495B3-6245-490F-81D1-AA85FC7E2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EF69147C-C6C9-4376-821E-9F18D6D7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6817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BF475DC7-431A-486A-BF5A-82B8354A1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61ACEF72-FFD4-4650-963B-887ED689D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3FE0CC66-C17A-48F4-857F-5E196291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86227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D2FD2F8-BA3D-4C6A-8F59-4528CE6ED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562EEEB-C7F5-4506-86AB-A2608AA97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EE19245D-52B6-49F1-8D0B-AD3620246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2DF2B8CE-45AE-42A4-844F-8A43B25AA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4F1F213B-75E7-415F-B793-6879E238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F54C7831-B449-4ABA-8646-553523E31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2619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9959769-DC5B-4C44-A528-EEB028271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0E7C21E8-98C5-4362-9E9F-F8DB861F7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C1C63F58-887D-468C-9B09-DA4A2BF95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B4EF0FBA-F0C6-485B-AE95-2723DD8C8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CD10BD12-23ED-4D75-995D-59049CF5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F28B78D4-3D4F-4BFC-B01C-EED40224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1476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9C33A7C-918A-458A-86E6-CDDF36151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EFBB7D77-19E5-4162-B5D2-03D44EE7F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1EFB73AB-39F3-43D0-BBBB-D4624EA4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F439865C-3AE6-425E-9BBF-8FF4CF34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C4364250-0B37-4453-8042-582F2EDB4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731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081BD8D-90B2-44AB-9FF3-1F7A441F1FAE}"/>
              </a:ext>
            </a:extLst>
          </p:cNvPr>
          <p:cNvSpPr/>
          <p:nvPr userDrawn="1"/>
        </p:nvSpPr>
        <p:spPr>
          <a:xfrm>
            <a:off x="1" y="-16330"/>
            <a:ext cx="9144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xmlns="" id="{34810A1D-62AF-40D2-BE14-AD3A7D2918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544269" y="409576"/>
            <a:ext cx="8274617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5" descr="CCO_ONC_RGB.jpg">
            <a:extLst>
              <a:ext uri="{FF2B5EF4-FFF2-40B4-BE49-F238E27FC236}">
                <a16:creationId xmlns:a16="http://schemas.microsoft.com/office/drawing/2014/main" xmlns="" id="{A6AEE984-4E13-41A6-A9D5-072DBE2E5A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931"/>
          <a:stretch>
            <a:fillRect/>
          </a:stretch>
        </p:blipFill>
        <p:spPr bwMode="auto">
          <a:xfrm>
            <a:off x="6112669" y="5876925"/>
            <a:ext cx="2755106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3AF77E-7372-43DB-8233-0B9E4BDFEC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5784" y="3355525"/>
            <a:ext cx="2854163" cy="124741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4565F86-5224-49AF-834C-BFD680380CA1}"/>
              </a:ext>
            </a:extLst>
          </p:cNvPr>
          <p:cNvCxnSpPr/>
          <p:nvPr userDrawn="1"/>
        </p:nvCxnSpPr>
        <p:spPr bwMode="auto">
          <a:xfrm>
            <a:off x="-16671" y="4605619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789014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397A46A6-CE53-43A2-8BA1-B59468A3F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708E1F11-308B-476E-838E-6B5CB3112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6D23BA56-B9C9-48A7-A3C3-983B09D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4BD9A32C-52EE-4285-98BA-6CBA02D4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5ADA59AE-11C5-4FBF-A6E7-7643C30E1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8777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CE43909-130D-4716-BC65-A1E8F8DF8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15446977-10D8-469F-B1B2-5C1313E70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F412DF5B-EE91-4FE1-B2F4-E06C37436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EFE6B1ED-8068-4886-B3B3-A053DEE4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2EC6983E-0C9E-4821-9F35-3C0776D5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6391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AA5E378-AF2E-422C-81BA-065FBD437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9E89E683-42E7-48BD-B960-9D409BC50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75A143DA-5E02-41EC-9139-7F18AD37C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88DAE807-B450-46CE-B15F-095D35E93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F38B660B-6262-4B4F-9B31-8D46DA71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41175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23A7773-D92E-4EFB-8D7E-407021D4A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8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99F50BED-9B25-40C2-83E6-EE1EE1DA3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16E3F2DA-3BB1-4BF1-AE46-28CF35441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9603D7FB-8F98-4088-8405-8416A987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B58B2C0-16FE-4466-B39B-29E02D7A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2535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0AD75A9-AF99-4918-BEC9-5E1360068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C1234107-7810-4CFE-80CF-56E758874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1F66A479-5A91-42D1-9A02-22DBEC065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EC6C3919-594F-4D9E-8C4D-F28680A0C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7604E19C-7B8D-441A-A6C8-8EC623570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05238F5E-C52E-4161-AD33-BFCFC2B3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012812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D55F59E-804E-4236-B2B2-B7066667D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64F466F9-8CCE-41A6-A6A0-F0D79E692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D43D7359-DB44-4E6A-AA1E-DD35B68AB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1439022D-7F29-4D14-9113-D6B26E03F8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A1A912D3-3FBD-44A7-A2DC-4EA0ACD4E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81E23014-7B51-4752-A527-8FB043ECA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53AD8DBF-B224-41E1-9390-65F53347C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7E413416-DC73-44DE-800E-F41D55BD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74972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5279FCB-D7F4-4381-8E8E-7B019E303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8C4F5D85-F9AC-4AA4-8654-F8A5B729F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15B495B3-6245-490F-81D1-AA85FC7E2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EF69147C-C6C9-4376-821E-9F18D6D7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6817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BF475DC7-431A-486A-BF5A-82B8354A1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61ACEF72-FFD4-4650-963B-887ED689D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3FE0CC66-C17A-48F4-857F-5E196291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86227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D2FD2F8-BA3D-4C6A-8F59-4528CE6ED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562EEEB-C7F5-4506-86AB-A2608AA97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EE19245D-52B6-49F1-8D0B-AD3620246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2DF2B8CE-45AE-42A4-844F-8A43B25AA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4F1F213B-75E7-415F-B793-6879E238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F54C7831-B449-4ABA-8646-553523E31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2619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9959769-DC5B-4C44-A528-EEB028271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0E7C21E8-98C5-4362-9E9F-F8DB861F7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C1C63F58-887D-468C-9B09-DA4A2BF95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B4EF0FBA-F0C6-485B-AE95-2723DD8C8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CD10BD12-23ED-4D75-995D-59049CF5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F28B78D4-3D4F-4BFC-B01C-EED40224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147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238248"/>
            <a:ext cx="8154333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67" y="1513047"/>
            <a:ext cx="8158147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55099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9C33A7C-918A-458A-86E6-CDDF36151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EFBB7D77-19E5-4162-B5D2-03D44EE7F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1EFB73AB-39F3-43D0-BBBB-D4624EA4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F439865C-3AE6-425E-9BBF-8FF4CF34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C4364250-0B37-4453-8042-582F2EDB4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73123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397A46A6-CE53-43A2-8BA1-B59468A3F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708E1F11-308B-476E-838E-6B5CB3112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6D23BA56-B9C9-48A7-A3C3-983B09D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4BD9A32C-52EE-4285-98BA-6CBA02D4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5ADA59AE-11C5-4FBF-A6E7-7643C30E1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8777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42934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94642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474344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65" y="1906588"/>
            <a:ext cx="3825875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906588"/>
            <a:ext cx="3827462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2199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86108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870073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420276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61618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4" y="330201"/>
            <a:ext cx="8433112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9144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3436" y="5345430"/>
            <a:ext cx="2870564" cy="1247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466405-1923-4B43-B650-416DC175A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8166" y="5345430"/>
            <a:ext cx="2854163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9144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117007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994451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53067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265" y="570017"/>
            <a:ext cx="1951037" cy="5653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4" y="570017"/>
            <a:ext cx="5702300" cy="5653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29538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4293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94642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474344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65" y="1906588"/>
            <a:ext cx="3825875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906588"/>
            <a:ext cx="3827462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21997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861080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87007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42027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238248"/>
            <a:ext cx="815433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510730"/>
            <a:ext cx="3981959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510730"/>
            <a:ext cx="3922178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9092829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6161867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994451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530675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265" y="570017"/>
            <a:ext cx="1951037" cy="5653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4" y="570017"/>
            <a:ext cx="5702300" cy="5653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29538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531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069A6-5432-1C43-82AC-6DF257619A2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697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F0D77-0E91-7645-8BD8-F88D78B24C1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401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70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B5602-8D10-2E48-B863-60B2B102035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13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B4EF9-DC3D-2844-8678-2E4CA1AB7EE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59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7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7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E6B04-28FB-414E-BE31-291AEAF1F6B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960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C1BFE-C104-8C44-AF9F-C7EFB5D9C87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94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510730"/>
            <a:ext cx="3922178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319" y="238248"/>
            <a:ext cx="8154333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510730"/>
            <a:ext cx="3981959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7967234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BB512-C0BC-1D4A-B5D9-7D4688DBD55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36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1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779C9-C04A-CF41-9BA4-1FAFE6276A3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3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3BFDD-ACBA-2B42-9F29-ABDBF1018DF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824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18197-72A2-AF40-9203-FC788630744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59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1A326-8009-444A-AEB3-9A7C26DFFA4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72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10-10 alle 08.04.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55" t="19104" r="60741" b="65288"/>
          <a:stretch>
            <a:fillRect/>
          </a:stretch>
        </p:blipFill>
        <p:spPr bwMode="auto">
          <a:xfrm>
            <a:off x="0" y="4767"/>
            <a:ext cx="10985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logo AUSLAOU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6438" y="6"/>
            <a:ext cx="2087562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Modena Cancer Center</a:t>
            </a:r>
          </a:p>
        </p:txBody>
      </p:sp>
    </p:spTree>
    <p:extLst>
      <p:ext uri="{BB962C8B-B14F-4D97-AF65-F5344CB8AC3E}">
        <p14:creationId xmlns:p14="http://schemas.microsoft.com/office/powerpoint/2010/main" xmlns="" val="137885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531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069A6-5432-1C43-82AC-6DF257619A2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697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F0D77-0E91-7645-8BD8-F88D78B24C1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401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70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B5602-8D10-2E48-B863-60B2B102035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13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B4EF9-DC3D-2844-8678-2E4CA1AB7EE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59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32" y="238248"/>
            <a:ext cx="8355791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055454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7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7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E6B04-28FB-414E-BE31-291AEAF1F6B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960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C1BFE-C104-8C44-AF9F-C7EFB5D9C87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94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BB512-C0BC-1D4A-B5D9-7D4688DBD55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36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1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779C9-C04A-CF41-9BA4-1FAFE6276A3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3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3BFDD-ACBA-2B42-9F29-ABDBF1018DF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824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18197-72A2-AF40-9203-FC788630744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59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1A326-8009-444A-AEB3-9A7C26DFFA4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72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10-10 alle 08.04.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55" t="19104" r="60741" b="65288"/>
          <a:stretch>
            <a:fillRect/>
          </a:stretch>
        </p:blipFill>
        <p:spPr bwMode="auto">
          <a:xfrm>
            <a:off x="0" y="4767"/>
            <a:ext cx="10985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logo AUSLAOU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6438" y="6"/>
            <a:ext cx="2087562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Modena Cancer Center</a:t>
            </a:r>
          </a:p>
        </p:txBody>
      </p:sp>
    </p:spTree>
    <p:extLst>
      <p:ext uri="{BB962C8B-B14F-4D97-AF65-F5344CB8AC3E}">
        <p14:creationId xmlns:p14="http://schemas.microsoft.com/office/powerpoint/2010/main" xmlns="" val="137885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26459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428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8563775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8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5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57784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10892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22704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73615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15778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5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329193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5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757161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26700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40485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3705" y="508001"/>
            <a:ext cx="5040313" cy="8255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285750" y="1587500"/>
            <a:ext cx="2476500" cy="3683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57500" y="1587500"/>
            <a:ext cx="2476500" cy="1778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2857500" y="3492500"/>
            <a:ext cx="2476500" cy="1778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545703" y="6438742"/>
            <a:ext cx="1143000" cy="305593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fld id="{F4F4FDA3-344C-7E46-97CD-F337A7C91EE5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726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85779" y="4856795"/>
            <a:ext cx="8462963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3" y="239836"/>
            <a:ext cx="8433012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319" y="1895598"/>
            <a:ext cx="8154333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xmlns="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931"/>
          <a:stretch>
            <a:fillRect/>
          </a:stretch>
        </p:blipFill>
        <p:spPr bwMode="auto">
          <a:xfrm>
            <a:off x="6112669" y="5876925"/>
            <a:ext cx="2755106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269C14-72D2-4D8E-AF86-83A88FD0B2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5784" y="3355525"/>
            <a:ext cx="2854163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FB50470-EA3D-49B4-8F28-4C9C1E0D226A}"/>
              </a:ext>
            </a:extLst>
          </p:cNvPr>
          <p:cNvCxnSpPr/>
          <p:nvPr userDrawn="1"/>
        </p:nvCxnSpPr>
        <p:spPr bwMode="auto">
          <a:xfrm>
            <a:off x="-16671" y="4605619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3058027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05568"/>
                </a:solidFill>
              </a:defRPr>
            </a:lvl1pPr>
            <a:lvl2pPr>
              <a:defRPr>
                <a:solidFill>
                  <a:srgbClr val="505568"/>
                </a:solidFill>
              </a:defRPr>
            </a:lvl2pPr>
            <a:lvl3pPr>
              <a:defRPr>
                <a:solidFill>
                  <a:srgbClr val="505568"/>
                </a:solidFill>
              </a:defRPr>
            </a:lvl3pPr>
            <a:lvl4pPr>
              <a:defRPr>
                <a:solidFill>
                  <a:srgbClr val="505568"/>
                </a:solidFill>
              </a:defRPr>
            </a:lvl4pPr>
            <a:lvl5pPr>
              <a:defRPr>
                <a:solidFill>
                  <a:srgbClr val="50556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" y="6427798"/>
            <a:ext cx="7539038" cy="430307"/>
          </a:xfrm>
        </p:spPr>
        <p:txBody>
          <a:bodyPr anchor="b"/>
          <a:lstStyle>
            <a:lvl1pPr marL="0" indent="0">
              <a:buNone/>
              <a:defRPr sz="1467">
                <a:solidFill>
                  <a:srgbClr val="505568"/>
                </a:solidFill>
                <a:latin typeface="+mj-lt"/>
              </a:defRPr>
            </a:lvl1pPr>
            <a:lvl2pPr>
              <a:buNone/>
              <a:defRPr sz="1600">
                <a:latin typeface="+mj-lt"/>
              </a:defRPr>
            </a:lvl2pPr>
            <a:lvl3pPr>
              <a:buNone/>
              <a:defRPr sz="1600">
                <a:latin typeface="+mj-lt"/>
              </a:defRPr>
            </a:lvl3pPr>
            <a:lvl4pPr>
              <a:buNone/>
              <a:defRPr sz="1600">
                <a:latin typeface="+mj-lt"/>
              </a:defRPr>
            </a:lvl4pPr>
            <a:lvl5pPr>
              <a:buNone/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9793298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2186" y="983876"/>
            <a:ext cx="6261099" cy="264816"/>
          </a:xfrm>
        </p:spPr>
        <p:txBody>
          <a:bodyPr/>
          <a:lstStyle>
            <a:lvl1pPr>
              <a:defRPr sz="172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xmlns="" id="{AF6763EE-0163-E34B-A761-E06F3B4EF5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xmlns="" id="{4A5C2437-6D88-7447-BCDD-A8727F248A2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2BC30-2C82-419C-AA94-75F81F9738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xmlns="" id="{4F9B5FEC-B971-0B4E-B9DF-FDD0420B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414BE-A684-409F-8F1C-33AAF1E6A43B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17768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xmlns="" id="{AF6763EE-0163-E34B-A761-E06F3B4EF5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xmlns="" id="{4A5C2437-6D88-7447-BCDD-A8727F248A2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9BDBE-E8D6-4DA2-AA5A-1EAE7B4079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xmlns="" id="{4F9B5FEC-B971-0B4E-B9DF-FDD0420B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45267-CE86-4514-B5A3-39CD9927E93C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23021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0000" y="2112966"/>
            <a:ext cx="8236800" cy="401362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0000" y="550906"/>
            <a:ext cx="5254702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40000" y="1080106"/>
            <a:ext cx="5254702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A7CD0-78D0-42EA-ADB5-8E9333008CA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367383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26459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42824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83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55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57784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108929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22704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736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591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15778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52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329193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52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757161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26700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40485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3705" y="508001"/>
            <a:ext cx="5040313" cy="8255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285750" y="1587500"/>
            <a:ext cx="2476500" cy="3683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57500" y="1587500"/>
            <a:ext cx="2476500" cy="1778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2857500" y="3492500"/>
            <a:ext cx="2476500" cy="1778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545703" y="6438732"/>
            <a:ext cx="1143000" cy="305593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fld id="{F4F4FDA3-344C-7E46-97CD-F337A7C91EE5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72684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05568"/>
                </a:solidFill>
              </a:defRPr>
            </a:lvl1pPr>
            <a:lvl2pPr>
              <a:defRPr>
                <a:solidFill>
                  <a:srgbClr val="505568"/>
                </a:solidFill>
              </a:defRPr>
            </a:lvl2pPr>
            <a:lvl3pPr>
              <a:defRPr>
                <a:solidFill>
                  <a:srgbClr val="505568"/>
                </a:solidFill>
              </a:defRPr>
            </a:lvl3pPr>
            <a:lvl4pPr>
              <a:defRPr>
                <a:solidFill>
                  <a:srgbClr val="505568"/>
                </a:solidFill>
              </a:defRPr>
            </a:lvl4pPr>
            <a:lvl5pPr>
              <a:defRPr>
                <a:solidFill>
                  <a:srgbClr val="50556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" y="6427788"/>
            <a:ext cx="7539038" cy="430307"/>
          </a:xfrm>
        </p:spPr>
        <p:txBody>
          <a:bodyPr anchor="b"/>
          <a:lstStyle>
            <a:lvl1pPr marL="0" indent="0">
              <a:buNone/>
              <a:defRPr sz="1467">
                <a:solidFill>
                  <a:srgbClr val="505568"/>
                </a:solidFill>
                <a:latin typeface="+mj-lt"/>
              </a:defRPr>
            </a:lvl1pPr>
            <a:lvl2pPr>
              <a:buNone/>
              <a:defRPr sz="1600">
                <a:latin typeface="+mj-lt"/>
              </a:defRPr>
            </a:lvl2pPr>
            <a:lvl3pPr>
              <a:buNone/>
              <a:defRPr sz="1600">
                <a:latin typeface="+mj-lt"/>
              </a:defRPr>
            </a:lvl3pPr>
            <a:lvl4pPr>
              <a:buNone/>
              <a:defRPr sz="1600">
                <a:latin typeface="+mj-lt"/>
              </a:defRPr>
            </a:lvl4pPr>
            <a:lvl5pPr>
              <a:buNone/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9793298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2186" y="983876"/>
            <a:ext cx="6261099" cy="264816"/>
          </a:xfrm>
        </p:spPr>
        <p:txBody>
          <a:bodyPr/>
          <a:lstStyle>
            <a:lvl1pPr>
              <a:defRPr sz="172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xmlns="" id="{AF6763EE-0163-E34B-A761-E06F3B4EF5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xmlns="" id="{4A5C2437-6D88-7447-BCDD-A8727F248A2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2BC30-2C82-419C-AA94-75F81F9738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xmlns="" id="{4F9B5FEC-B971-0B4E-B9DF-FDD0420B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414BE-A684-409F-8F1C-33AAF1E6A43B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17768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xmlns="" id="{AF6763EE-0163-E34B-A761-E06F3B4EF5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xmlns="" id="{4A5C2437-6D88-7447-BCDD-A8727F248A2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9BDBE-E8D6-4DA2-AA5A-1EAE7B4079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xmlns="" id="{4F9B5FEC-B971-0B4E-B9DF-FDD0420B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45267-CE86-4514-B5A3-39CD9927E93C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23021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0000" y="2112966"/>
            <a:ext cx="8236800" cy="401362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0000" y="550896"/>
            <a:ext cx="5254702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40000" y="1080096"/>
            <a:ext cx="5254702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A7CD0-78D0-42EA-ADB5-8E9333008CA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3673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26459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42824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82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54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57784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108929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22704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73615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15778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51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329193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51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757161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267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706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40485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3705" y="508001"/>
            <a:ext cx="5040313" cy="8255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285750" y="1587500"/>
            <a:ext cx="2476500" cy="3683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57500" y="1587500"/>
            <a:ext cx="2476500" cy="1778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2857500" y="3492500"/>
            <a:ext cx="2476500" cy="1778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545703" y="6438722"/>
            <a:ext cx="1143000" cy="305593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fld id="{F4F4FDA3-344C-7E46-97CD-F337A7C91EE5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72684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05568"/>
                </a:solidFill>
              </a:defRPr>
            </a:lvl1pPr>
            <a:lvl2pPr>
              <a:defRPr>
                <a:solidFill>
                  <a:srgbClr val="505568"/>
                </a:solidFill>
              </a:defRPr>
            </a:lvl2pPr>
            <a:lvl3pPr>
              <a:defRPr>
                <a:solidFill>
                  <a:srgbClr val="505568"/>
                </a:solidFill>
              </a:defRPr>
            </a:lvl3pPr>
            <a:lvl4pPr>
              <a:defRPr>
                <a:solidFill>
                  <a:srgbClr val="505568"/>
                </a:solidFill>
              </a:defRPr>
            </a:lvl4pPr>
            <a:lvl5pPr>
              <a:defRPr>
                <a:solidFill>
                  <a:srgbClr val="50556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" y="6427778"/>
            <a:ext cx="7539038" cy="430307"/>
          </a:xfrm>
        </p:spPr>
        <p:txBody>
          <a:bodyPr anchor="b"/>
          <a:lstStyle>
            <a:lvl1pPr marL="0" indent="0">
              <a:buNone/>
              <a:defRPr sz="1467">
                <a:solidFill>
                  <a:srgbClr val="505568"/>
                </a:solidFill>
                <a:latin typeface="+mj-lt"/>
              </a:defRPr>
            </a:lvl1pPr>
            <a:lvl2pPr>
              <a:buNone/>
              <a:defRPr sz="1600">
                <a:latin typeface="+mj-lt"/>
              </a:defRPr>
            </a:lvl2pPr>
            <a:lvl3pPr>
              <a:buNone/>
              <a:defRPr sz="1600">
                <a:latin typeface="+mj-lt"/>
              </a:defRPr>
            </a:lvl3pPr>
            <a:lvl4pPr>
              <a:buNone/>
              <a:defRPr sz="1600">
                <a:latin typeface="+mj-lt"/>
              </a:defRPr>
            </a:lvl4pPr>
            <a:lvl5pPr>
              <a:buNone/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9793298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2186" y="983876"/>
            <a:ext cx="6261099" cy="264816"/>
          </a:xfrm>
        </p:spPr>
        <p:txBody>
          <a:bodyPr/>
          <a:lstStyle>
            <a:lvl1pPr>
              <a:defRPr sz="172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xmlns="" id="{AF6763EE-0163-E34B-A761-E06F3B4EF5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xmlns="" id="{4A5C2437-6D88-7447-BCDD-A8727F248A2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2BC30-2C82-419C-AA94-75F81F9738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xmlns="" id="{4F9B5FEC-B971-0B4E-B9DF-FDD0420B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414BE-A684-409F-8F1C-33AAF1E6A43B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17768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xmlns="" id="{AF6763EE-0163-E34B-A761-E06F3B4EF5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xmlns="" id="{4A5C2437-6D88-7447-BCDD-A8727F248A2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9BDBE-E8D6-4DA2-AA5A-1EAE7B4079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xmlns="" id="{4F9B5FEC-B971-0B4E-B9DF-FDD0420B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45267-CE86-4514-B5A3-39CD9927E93C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23021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0000" y="2112966"/>
            <a:ext cx="8236800" cy="401362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0000" y="550886"/>
            <a:ext cx="5254702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40000" y="1080086"/>
            <a:ext cx="5254702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A7CD0-78D0-42EA-ADB5-8E9333008CA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367383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26459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42824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81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53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57784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1089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22704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73615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15778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9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329193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9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757161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26700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40485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3705" y="508001"/>
            <a:ext cx="5040313" cy="8255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285750" y="1587500"/>
            <a:ext cx="2476500" cy="3683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57500" y="1587500"/>
            <a:ext cx="2476500" cy="1778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2857500" y="3492500"/>
            <a:ext cx="2476500" cy="1778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545703" y="6438710"/>
            <a:ext cx="1143000" cy="305593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fld id="{F4F4FDA3-344C-7E46-97CD-F337A7C91EE5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72684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05568"/>
                </a:solidFill>
              </a:defRPr>
            </a:lvl1pPr>
            <a:lvl2pPr>
              <a:defRPr>
                <a:solidFill>
                  <a:srgbClr val="505568"/>
                </a:solidFill>
              </a:defRPr>
            </a:lvl2pPr>
            <a:lvl3pPr>
              <a:defRPr>
                <a:solidFill>
                  <a:srgbClr val="505568"/>
                </a:solidFill>
              </a:defRPr>
            </a:lvl3pPr>
            <a:lvl4pPr>
              <a:defRPr>
                <a:solidFill>
                  <a:srgbClr val="505568"/>
                </a:solidFill>
              </a:defRPr>
            </a:lvl4pPr>
            <a:lvl5pPr>
              <a:defRPr>
                <a:solidFill>
                  <a:srgbClr val="50556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" y="6427766"/>
            <a:ext cx="7539038" cy="430307"/>
          </a:xfrm>
        </p:spPr>
        <p:txBody>
          <a:bodyPr anchor="b"/>
          <a:lstStyle>
            <a:lvl1pPr marL="0" indent="0">
              <a:buNone/>
              <a:defRPr sz="1467">
                <a:solidFill>
                  <a:srgbClr val="505568"/>
                </a:solidFill>
                <a:latin typeface="+mj-lt"/>
              </a:defRPr>
            </a:lvl1pPr>
            <a:lvl2pPr>
              <a:buNone/>
              <a:defRPr sz="1600">
                <a:latin typeface="+mj-lt"/>
              </a:defRPr>
            </a:lvl2pPr>
            <a:lvl3pPr>
              <a:buNone/>
              <a:defRPr sz="1600">
                <a:latin typeface="+mj-lt"/>
              </a:defRPr>
            </a:lvl3pPr>
            <a:lvl4pPr>
              <a:buNone/>
              <a:defRPr sz="1600">
                <a:latin typeface="+mj-lt"/>
              </a:defRPr>
            </a:lvl4pPr>
            <a:lvl5pPr>
              <a:buNone/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9793298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2186" y="983876"/>
            <a:ext cx="6261099" cy="264816"/>
          </a:xfrm>
        </p:spPr>
        <p:txBody>
          <a:bodyPr/>
          <a:lstStyle>
            <a:lvl1pPr>
              <a:defRPr sz="172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xmlns="" id="{AF6763EE-0163-E34B-A761-E06F3B4EF5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xmlns="" id="{4A5C2437-6D88-7447-BCDD-A8727F248A2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2BC30-2C82-419C-AA94-75F81F9738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xmlns="" id="{4F9B5FEC-B971-0B4E-B9DF-FDD0420B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414BE-A684-409F-8F1C-33AAF1E6A43B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177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10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10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xmlns="" id="{AF6763EE-0163-E34B-A761-E06F3B4EF5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xmlns="" id="{4A5C2437-6D88-7447-BCDD-A8727F248A2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9BDBE-E8D6-4DA2-AA5A-1EAE7B4079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xmlns="" id="{4F9B5FEC-B971-0B4E-B9DF-FDD0420B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45267-CE86-4514-B5A3-39CD9927E93C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23021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0000" y="2112966"/>
            <a:ext cx="8236800" cy="401362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0000" y="550874"/>
            <a:ext cx="5254702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40000" y="1080074"/>
            <a:ext cx="5254702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A7CD0-78D0-42EA-ADB5-8E9333008CA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367383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26459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42824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57784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108929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22704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73615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15778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3291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757161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26700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40485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3696" y="508001"/>
            <a:ext cx="5040313" cy="8255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285750" y="1587500"/>
            <a:ext cx="2476500" cy="3683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57500" y="1587500"/>
            <a:ext cx="2476500" cy="1778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2857500" y="3492500"/>
            <a:ext cx="2476500" cy="1778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545703" y="6438654"/>
            <a:ext cx="1143000" cy="305593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fld id="{F4F4FDA3-344C-7E46-97CD-F337A7C91EE5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72684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05568"/>
                </a:solidFill>
              </a:defRPr>
            </a:lvl1pPr>
            <a:lvl2pPr>
              <a:defRPr>
                <a:solidFill>
                  <a:srgbClr val="505568"/>
                </a:solidFill>
              </a:defRPr>
            </a:lvl2pPr>
            <a:lvl3pPr>
              <a:defRPr>
                <a:solidFill>
                  <a:srgbClr val="505568"/>
                </a:solidFill>
              </a:defRPr>
            </a:lvl3pPr>
            <a:lvl4pPr>
              <a:defRPr>
                <a:solidFill>
                  <a:srgbClr val="505568"/>
                </a:solidFill>
              </a:defRPr>
            </a:lvl4pPr>
            <a:lvl5pPr>
              <a:defRPr>
                <a:solidFill>
                  <a:srgbClr val="50556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" y="6427710"/>
            <a:ext cx="7539038" cy="430307"/>
          </a:xfrm>
        </p:spPr>
        <p:txBody>
          <a:bodyPr anchor="b"/>
          <a:lstStyle>
            <a:lvl1pPr marL="0" indent="0">
              <a:buNone/>
              <a:defRPr sz="1467">
                <a:solidFill>
                  <a:srgbClr val="505568"/>
                </a:solidFill>
                <a:latin typeface="+mj-lt"/>
              </a:defRPr>
            </a:lvl1pPr>
            <a:lvl2pPr>
              <a:buNone/>
              <a:defRPr sz="1600">
                <a:latin typeface="+mj-lt"/>
              </a:defRPr>
            </a:lvl2pPr>
            <a:lvl3pPr>
              <a:buNone/>
              <a:defRPr sz="1600">
                <a:latin typeface="+mj-lt"/>
              </a:defRPr>
            </a:lvl3pPr>
            <a:lvl4pPr>
              <a:buNone/>
              <a:defRPr sz="1600">
                <a:latin typeface="+mj-lt"/>
              </a:defRPr>
            </a:lvl4pPr>
            <a:lvl5pPr>
              <a:buNone/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9793298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2186" y="983876"/>
            <a:ext cx="6261099" cy="264816"/>
          </a:xfrm>
        </p:spPr>
        <p:txBody>
          <a:bodyPr/>
          <a:lstStyle>
            <a:lvl1pPr>
              <a:defRPr sz="172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xmlns="" id="{AF6763EE-0163-E34B-A761-E06F3B4EF5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xmlns="" id="{4A5C2437-6D88-7447-BCDD-A8727F248A2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2BC30-2C82-419C-AA94-75F81F9738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xmlns="" id="{4F9B5FEC-B971-0B4E-B9DF-FDD0420B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414BE-A684-409F-8F1C-33AAF1E6A43B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17768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xmlns="" id="{AF6763EE-0163-E34B-A761-E06F3B4EF5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xmlns="" id="{4A5C2437-6D88-7447-BCDD-A8727F248A2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9BDBE-E8D6-4DA2-AA5A-1EAE7B4079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xmlns="" id="{4F9B5FEC-B971-0B4E-B9DF-FDD0420B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45267-CE86-4514-B5A3-39CD9927E93C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23021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0000" y="2112966"/>
            <a:ext cx="8236800" cy="401362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0000" y="550818"/>
            <a:ext cx="5254702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40000" y="1080018"/>
            <a:ext cx="5254702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A7CD0-78D0-42EA-ADB5-8E9333008CA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367383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26459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428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57784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108929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22704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73615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15778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329193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757161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26700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40485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3688" y="508001"/>
            <a:ext cx="5040313" cy="8255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285750" y="1587500"/>
            <a:ext cx="2476500" cy="3683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57500" y="1587500"/>
            <a:ext cx="2476500" cy="1778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2857500" y="3492500"/>
            <a:ext cx="2476500" cy="1778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545703" y="6438638"/>
            <a:ext cx="1143000" cy="305593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fld id="{F4F4FDA3-344C-7E46-97CD-F337A7C91EE5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726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21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05568"/>
                </a:solidFill>
              </a:defRPr>
            </a:lvl1pPr>
            <a:lvl2pPr>
              <a:defRPr>
                <a:solidFill>
                  <a:srgbClr val="505568"/>
                </a:solidFill>
              </a:defRPr>
            </a:lvl2pPr>
            <a:lvl3pPr>
              <a:defRPr>
                <a:solidFill>
                  <a:srgbClr val="505568"/>
                </a:solidFill>
              </a:defRPr>
            </a:lvl3pPr>
            <a:lvl4pPr>
              <a:defRPr>
                <a:solidFill>
                  <a:srgbClr val="505568"/>
                </a:solidFill>
              </a:defRPr>
            </a:lvl4pPr>
            <a:lvl5pPr>
              <a:defRPr>
                <a:solidFill>
                  <a:srgbClr val="50556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" y="6427694"/>
            <a:ext cx="7539038" cy="430307"/>
          </a:xfrm>
        </p:spPr>
        <p:txBody>
          <a:bodyPr anchor="b"/>
          <a:lstStyle>
            <a:lvl1pPr marL="0" indent="0">
              <a:buNone/>
              <a:defRPr sz="1467">
                <a:solidFill>
                  <a:srgbClr val="505568"/>
                </a:solidFill>
                <a:latin typeface="+mj-lt"/>
              </a:defRPr>
            </a:lvl1pPr>
            <a:lvl2pPr>
              <a:buNone/>
              <a:defRPr sz="1600">
                <a:latin typeface="+mj-lt"/>
              </a:defRPr>
            </a:lvl2pPr>
            <a:lvl3pPr>
              <a:buNone/>
              <a:defRPr sz="1600">
                <a:latin typeface="+mj-lt"/>
              </a:defRPr>
            </a:lvl3pPr>
            <a:lvl4pPr>
              <a:buNone/>
              <a:defRPr sz="1600">
                <a:latin typeface="+mj-lt"/>
              </a:defRPr>
            </a:lvl4pPr>
            <a:lvl5pPr>
              <a:buNone/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9793298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2186" y="983876"/>
            <a:ext cx="6261099" cy="264816"/>
          </a:xfrm>
        </p:spPr>
        <p:txBody>
          <a:bodyPr/>
          <a:lstStyle>
            <a:lvl1pPr>
              <a:defRPr sz="172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xmlns="" id="{AF6763EE-0163-E34B-A761-E06F3B4EF5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xmlns="" id="{4A5C2437-6D88-7447-BCDD-A8727F248A2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2BC30-2C82-419C-AA94-75F81F9738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xmlns="" id="{4F9B5FEC-B971-0B4E-B9DF-FDD0420B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414BE-A684-409F-8F1C-33AAF1E6A43B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17768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xmlns="" id="{AF6763EE-0163-E34B-A761-E06F3B4EF5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xmlns="" id="{4A5C2437-6D88-7447-BCDD-A8727F248A2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9BDBE-E8D6-4DA2-AA5A-1EAE7B4079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xmlns="" id="{4F9B5FEC-B971-0B4E-B9DF-FDD0420B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45267-CE86-4514-B5A3-39CD9927E93C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23021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0000" y="2112964"/>
            <a:ext cx="8236800" cy="401362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0000" y="550802"/>
            <a:ext cx="5254702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40000" y="1080002"/>
            <a:ext cx="5254702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A7CD0-78D0-42EA-ADB5-8E9333008CA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367383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42934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946429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4743445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25875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906588"/>
            <a:ext cx="3827462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21997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861080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8700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4202766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6161867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9944515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530675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213" y="569913"/>
            <a:ext cx="1951037" cy="5653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3" y="569913"/>
            <a:ext cx="5702300" cy="5653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295386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42934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946429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4743445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25875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906588"/>
            <a:ext cx="3827462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21997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8610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870073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4202766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6161867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9944515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530675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213" y="569913"/>
            <a:ext cx="1951037" cy="5653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3" y="569913"/>
            <a:ext cx="5702300" cy="5653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295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704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804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804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8990" y="610419"/>
            <a:ext cx="7026097" cy="614464"/>
          </a:xfrm>
        </p:spPr>
        <p:txBody>
          <a:bodyPr lIns="0" tIns="0" rIns="0" bIns="0"/>
          <a:lstStyle>
            <a:lvl1pPr>
              <a:defRPr sz="2995" b="0" i="0">
                <a:solidFill>
                  <a:srgbClr val="95373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28651" y="6356504"/>
            <a:ext cx="205740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457950" y="6356504"/>
            <a:ext cx="20574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0262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429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9464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47434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73" y="1906588"/>
            <a:ext cx="3825875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906588"/>
            <a:ext cx="3827462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219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8610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8700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42027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6161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99445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5306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273" y="570033"/>
            <a:ext cx="1951037" cy="5653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4" y="570033"/>
            <a:ext cx="5702300" cy="5653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29538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CE43909-130D-4716-BC65-A1E8F8DF8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15446977-10D8-469F-B1B2-5C1313E70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F412DF5B-EE91-4FE1-B2F4-E06C37436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EFE6B1ED-8068-4886-B3B3-A053DEE4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2EC6983E-0C9E-4821-9F35-3C0776D5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6391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AA5E378-AF2E-422C-81BA-065FBD437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9E89E683-42E7-48BD-B960-9D409BC50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75A143DA-5E02-41EC-9139-7F18AD37C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88DAE807-B450-46CE-B15F-095D35E93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F38B660B-6262-4B4F-9B31-8D46DA71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41175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23A7773-D92E-4EFB-8D7E-407021D4A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85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99F50BED-9B25-40C2-83E6-EE1EE1DA3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8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16E3F2DA-3BB1-4BF1-AE46-28CF35441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9603D7FB-8F98-4088-8405-8416A987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B58B2C0-16FE-4466-B39B-29E02D7A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2535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0AD75A9-AF99-4918-BEC9-5E1360068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C1234107-7810-4CFE-80CF-56E758874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1F66A479-5A91-42D1-9A02-22DBEC065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EC6C3919-594F-4D9E-8C4D-F28680A0C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7604E19C-7B8D-441A-A6C8-8EC623570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05238F5E-C52E-4161-AD33-BFCFC2B3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01281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D55F59E-804E-4236-B2B2-B7066667D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64F466F9-8CCE-41A6-A6A0-F0D79E692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D43D7359-DB44-4E6A-AA1E-DD35B68AB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1439022D-7F29-4D14-9113-D6B26E03F8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A1A912D3-3FBD-44A7-A2DC-4EA0ACD4E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81E23014-7B51-4752-A527-8FB043ECA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53AD8DBF-B224-41E1-9390-65F53347C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7E413416-DC73-44DE-800E-F41D55BD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7497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5279FCB-D7F4-4381-8E8E-7B019E303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8C4F5D85-F9AC-4AA4-8654-F8A5B729F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15B495B3-6245-490F-81D1-AA85FC7E2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EF69147C-C6C9-4376-821E-9F18D6D7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6817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BF475DC7-431A-486A-BF5A-82B8354A1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61ACEF72-FFD4-4650-963B-887ED689D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3FE0CC66-C17A-48F4-857F-5E196291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8622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111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11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D2FD2F8-BA3D-4C6A-8F59-4528CE6ED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562EEEB-C7F5-4506-86AB-A2608AA97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4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EE19245D-52B6-49F1-8D0B-AD3620246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2DF2B8CE-45AE-42A4-844F-8A43B25AA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4F1F213B-75E7-415F-B793-6879E238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F54C7831-B449-4ABA-8646-553523E31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261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9959769-DC5B-4C44-A528-EEB028271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0E7C21E8-98C5-4362-9E9F-F8DB861F7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4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C1C63F58-887D-468C-9B09-DA4A2BF95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B4EF0FBA-F0C6-485B-AE95-2723DD8C8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CD10BD12-23ED-4D75-995D-59049CF5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F28B78D4-3D4F-4BFC-B01C-EED40224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1476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9C33A7C-918A-458A-86E6-CDDF36151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EFBB7D77-19E5-4162-B5D2-03D44EE7F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1EFB73AB-39F3-43D0-BBBB-D4624EA4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F439865C-3AE6-425E-9BBF-8FF4CF34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C4364250-0B37-4453-8042-582F2EDB4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73123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397A46A6-CE53-43A2-8BA1-B59468A3F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708E1F11-308B-476E-838E-6B5CB3112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6D23BA56-B9C9-48A7-A3C3-983B09D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4BD9A32C-52EE-4285-98BA-6CBA02D4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5ADA59AE-11C5-4FBF-A6E7-7643C30E1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8777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561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70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9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9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1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774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774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3D9C-3371-46F7-A65C-5CCD6C4E5C9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F9D-5B86-4866-872F-2CF817A069D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3D9C-3371-46F7-A65C-5CCD6C4E5C9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F9D-5B86-4866-872F-2CF817A069D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3D9C-3371-46F7-A65C-5CCD6C4E5C9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F9D-5B86-4866-872F-2CF817A069D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3D9C-3371-46F7-A65C-5CCD6C4E5C9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F9D-5B86-4866-872F-2CF817A069D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3D9C-3371-46F7-A65C-5CCD6C4E5C9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F9D-5B86-4866-872F-2CF817A069D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3D9C-3371-46F7-A65C-5CCD6C4E5C9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F9D-5B86-4866-872F-2CF817A069D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3D9C-3371-46F7-A65C-5CCD6C4E5C9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F9D-5B86-4866-872F-2CF817A069D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3D9C-3371-46F7-A65C-5CCD6C4E5C9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F9D-5B86-4866-872F-2CF817A069D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3D9C-3371-46F7-A65C-5CCD6C4E5C9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F9D-5B86-4866-872F-2CF817A069D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3D9C-3371-46F7-A65C-5CCD6C4E5C9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F9D-5B86-4866-872F-2CF817A069D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75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3D9C-3371-46F7-A65C-5CCD6C4E5C9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F9D-5B86-4866-872F-2CF817A069D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069A6-5432-1C43-82AC-6DF257619A2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6971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F0D77-0E91-7645-8BD8-F88D78B24C1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40140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70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B5602-8D10-2E48-B863-60B2B102035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1338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B4EF9-DC3D-2844-8678-2E4CA1AB7EE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59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17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19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8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8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E6B04-28FB-414E-BE31-291AEAF1F6B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96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C1BFE-C104-8C44-AF9F-C7EFB5D9C87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9436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BB512-C0BC-1D4A-B5D9-7D4688DBD55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3698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1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779C9-C04A-CF41-9BA4-1FAFE6276A3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391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3BFDD-ACBA-2B42-9F29-ABDBF1018DF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82405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18197-72A2-AF40-9203-FC788630744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5941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1A326-8009-444A-AEB3-9A7C26DFFA4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7298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10-10 alle 08.04.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55" t="19104" r="60741" b="65288"/>
          <a:stretch>
            <a:fillRect/>
          </a:stretch>
        </p:blipFill>
        <p:spPr bwMode="auto">
          <a:xfrm>
            <a:off x="0" y="4767"/>
            <a:ext cx="10985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logo AUSLAOU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6438" y="6"/>
            <a:ext cx="2087562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Modena Cancer Center</a:t>
            </a:r>
          </a:p>
        </p:txBody>
      </p:sp>
    </p:spTree>
    <p:extLst>
      <p:ext uri="{BB962C8B-B14F-4D97-AF65-F5344CB8AC3E}">
        <p14:creationId xmlns:p14="http://schemas.microsoft.com/office/powerpoint/2010/main" xmlns="" val="13788582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4293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946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72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47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474344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70" y="1906588"/>
            <a:ext cx="3825875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906588"/>
            <a:ext cx="3827462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2199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86108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87007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420276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616186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994451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53067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270" y="570027"/>
            <a:ext cx="1951037" cy="5653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4" y="570027"/>
            <a:ext cx="5702300" cy="5653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29538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429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17" Type="http://schemas.openxmlformats.org/officeDocument/2006/relationships/theme" Target="../theme/theme19.xml"/><Relationship Id="rId2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17" Type="http://schemas.openxmlformats.org/officeDocument/2006/relationships/theme" Target="../theme/theme20.xml"/><Relationship Id="rId2" Type="http://schemas.openxmlformats.org/officeDocument/2006/relationships/slideLayout" Target="../slideLayouts/slideLayout227.xml"/><Relationship Id="rId16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slideLayout" Target="../slideLayouts/slideLayout23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13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slideLayout" Target="../slideLayouts/slideLayout269.xml"/><Relationship Id="rId17" Type="http://schemas.openxmlformats.org/officeDocument/2006/relationships/theme" Target="../theme/theme22.xml"/><Relationship Id="rId2" Type="http://schemas.openxmlformats.org/officeDocument/2006/relationships/slideLayout" Target="../slideLayouts/slideLayout259.xml"/><Relationship Id="rId16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Relationship Id="rId14" Type="http://schemas.openxmlformats.org/officeDocument/2006/relationships/slideLayout" Target="../slideLayouts/slideLayout27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4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4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4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25" y="569913"/>
            <a:ext cx="7805737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25" y="1906588"/>
            <a:ext cx="7805737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457200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4318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647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8636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10795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1536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19939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24511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29083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430213" indent="-323850" algn="l" defTabSz="457200" rtl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2013" indent="-285750" algn="l" defTabSz="457200" rtl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3813" indent="-215900" algn="l" defTabSz="457200" rtl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5613" indent="-214313" algn="l" defTabSz="4572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74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46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18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290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62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47ED91A1-22B0-40FE-B11A-C55A8CAFB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60CC26B1-6F22-408E-B69E-7A1EA4B5A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293BCB6F-1E76-4D76-B145-93138D7AC7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757F048-5645-421C-8BAD-CAD5A7B37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69941CCB-0A00-4970-A79A-EBF8E7D07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84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47ED91A1-22B0-40FE-B11A-C55A8CAFB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60CC26B1-6F22-408E-B69E-7A1EA4B5A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293BCB6F-1E76-4D76-B145-93138D7AC7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757F048-5645-421C-8BAD-CAD5A7B37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69941CCB-0A00-4970-A79A-EBF8E7D07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84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25" y="569913"/>
            <a:ext cx="7805737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25" y="1906588"/>
            <a:ext cx="7805737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defTabSz="457200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4318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647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8636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10795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1536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19939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24511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29083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430213" indent="-323850" algn="l" defTabSz="457200" rtl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2013" indent="-285750" algn="l" defTabSz="457200" rtl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3813" indent="-215900" algn="l" defTabSz="457200" rtl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5613" indent="-214313" algn="l" defTabSz="4572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74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46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18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290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62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25" y="569913"/>
            <a:ext cx="7805737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25" y="1906588"/>
            <a:ext cx="7805737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defTabSz="457200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4318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647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8636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10795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1536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19939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24511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29083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430213" indent="-323850" algn="l" defTabSz="457200" rtl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2013" indent="-285750" algn="l" defTabSz="457200" rtl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3813" indent="-215900" algn="l" defTabSz="457200" rtl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5613" indent="-214313" algn="l" defTabSz="4572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74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46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18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290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62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CA397C6-2DF5-C749-AF4D-6D48BFE8E2B8}" type="slidenum">
              <a:rPr lang="it-IT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CA397C6-2DF5-C749-AF4D-6D48BFE8E2B8}" type="slidenum">
              <a:rPr lang="it-IT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4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4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4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793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44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44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44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793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43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43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43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793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xmlns="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319" y="238125"/>
            <a:ext cx="8154333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xmlns="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0173" y="1517650"/>
            <a:ext cx="8161479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928AFCB-3188-4961-AAEE-DB4C7846ECE6}"/>
              </a:ext>
            </a:extLst>
          </p:cNvPr>
          <p:cNvSpPr/>
          <p:nvPr/>
        </p:nvSpPr>
        <p:spPr>
          <a:xfrm>
            <a:off x="1" y="122"/>
            <a:ext cx="9144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9144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07A185B-7FCD-47CF-95BF-44DC96F2E8FE}"/>
              </a:ext>
            </a:extLst>
          </p:cNvPr>
          <p:cNvSpPr/>
          <p:nvPr userDrawn="1"/>
        </p:nvSpPr>
        <p:spPr>
          <a:xfrm>
            <a:off x="1" y="122"/>
            <a:ext cx="9144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57123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4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42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4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793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  <p:sldLayoutId id="2147483980" r:id="rId13"/>
    <p:sldLayoutId id="2147483981" r:id="rId14"/>
    <p:sldLayoutId id="2147483982" r:id="rId15"/>
    <p:sldLayoutId id="214748398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793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1BC69-0B91-4419-9918-52F340EEC52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520F4-8AB5-48C5-8554-5983AE97CD2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793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69913"/>
            <a:ext cx="7805737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5737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ctr" defTabSz="457200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4318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647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8636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10795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1536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19939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24511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29083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430213" indent="-323850" algn="l" defTabSz="457200" rtl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2013" indent="-285750" algn="l" defTabSz="457200" rtl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3813" indent="-215900" algn="l" defTabSz="457200" rtl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5613" indent="-214313" algn="l" defTabSz="4572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74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46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18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290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62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69913"/>
            <a:ext cx="7805737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5737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ctr" defTabSz="457200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4318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647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8636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10795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1536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19939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24511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29083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430213" indent="-323850" algn="l" defTabSz="457200" rtl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2013" indent="-285750" algn="l" defTabSz="457200" rtl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3813" indent="-215900" algn="l" defTabSz="457200" rtl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5613" indent="-214313" algn="l" defTabSz="4572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74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46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18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290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62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5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51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5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25" y="569913"/>
            <a:ext cx="7805737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25" y="1906588"/>
            <a:ext cx="7805737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457200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4318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647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8636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10795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1536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19939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24511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29083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430213" indent="-323850" algn="l" defTabSz="457200" rtl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2013" indent="-285750" algn="l" defTabSz="457200" rtl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3813" indent="-215900" algn="l" defTabSz="457200" rtl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5613" indent="-214313" algn="l" defTabSz="4572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74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46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18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290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62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47ED91A1-22B0-40FE-B11A-C55A8CAFB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60CC26B1-6F22-408E-B69E-7A1EA4B5A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293BCB6F-1E76-4D76-B145-93138D7AC7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26279-1601-4AC7-BB09-FBEEC92567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757F048-5645-421C-8BAD-CAD5A7B37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69941CCB-0A00-4970-A79A-EBF8E7D07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1A9A9-2003-404A-929E-4FF93828E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84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4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A972A-C28B-445C-8B53-E444B7F3397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4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4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9F85E-4906-432B-BBBA-9C5DFB0D933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4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F3D9C-3371-46F7-A65C-5CCD6C4E5C9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4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4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F6F9D-5B86-4866-872F-2CF817A069D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CA397C6-2DF5-C749-AF4D-6D48BFE8E2B8}" type="slidenum">
              <a:rPr lang="it-IT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25" y="569913"/>
            <a:ext cx="7805737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25" y="1906588"/>
            <a:ext cx="7805737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457200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4318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647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8636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10795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1536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19939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24511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29083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430213" indent="-323850" algn="l" defTabSz="457200" rtl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2013" indent="-285750" algn="l" defTabSz="457200" rtl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3813" indent="-215900" algn="l" defTabSz="457200" rtl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5613" indent="-214313" algn="l" defTabSz="4572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74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46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18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290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62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8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8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nicaltrials.gov/ct2/show/NCT0352358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9.xml"/><Relationship Id="rId5" Type="http://schemas.openxmlformats.org/officeDocument/2006/relationships/hyperlink" Target="https://clinicaltrials.gov/ct2/show/NCT03734029" TargetMode="External"/><Relationship Id="rId4" Type="http://schemas.openxmlformats.org/officeDocument/2006/relationships/hyperlink" Target="https://www.clinicaltrials.gov/ct2/show/NCT03529110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clinicaloptions.com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sa=i&amp;rct=j&amp;q=&amp;esrc=s&amp;source=images&amp;cd=&amp;ved=2ahUKEwiNidqmr4bjAhURDewKHbTqAYkQjRx6BAgBEAU&amp;url=https://faculty.mdanderson.org/profiles/gabriel_n_hortobagyi.html&amp;psig=AOvVaw1SKnRd_CPGPo5KvEFL9CZK&amp;ust=1561611764066252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4860032" y="5157312"/>
            <a:ext cx="3015762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GIULIANA </a:t>
            </a:r>
            <a:r>
              <a:rPr lang="it-IT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D’AURIA</a:t>
            </a:r>
            <a:endParaRPr lang="it-IT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it-IT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UOC Oncologia ASL Roma 2</a:t>
            </a:r>
          </a:p>
          <a:p>
            <a:pPr algn="ctr"/>
            <a:r>
              <a:rPr lang="it-IT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Osp</a:t>
            </a:r>
            <a:r>
              <a:rPr lang="it-IT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Pertini-S.Eugenio-CTO</a:t>
            </a:r>
            <a:endParaRPr lang="it-IT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211960" y="1916832"/>
            <a:ext cx="4145687" cy="16789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Therapeutic</a:t>
            </a: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approach</a:t>
            </a: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it-IT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to</a:t>
            </a: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HER 2 </a:t>
            </a:r>
            <a:r>
              <a:rPr lang="it-IT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breast</a:t>
            </a: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cancer</a:t>
            </a: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it-IT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metastatic</a:t>
            </a: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setting</a:t>
            </a:r>
            <a:endParaRPr lang="it-IT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59440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14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Margetuximab: Fc-engineered to Activate Immune Responses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38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/>
            <a:r>
              <a:rPr lang="en-US" sz="1200" dirty="0" smtClean="0">
                <a:latin typeface="Arial" charset="0"/>
                <a:ea typeface="+mn-ea"/>
              </a:rPr>
              <a:t>Presented By Hope Rugo at 2019 ASCO Annual Meeting</a:t>
            </a:r>
            <a:endParaRPr lang="en-US" sz="1200" dirty="0">
              <a:latin typeface="Arial" charset="0"/>
              <a:ea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72816"/>
            <a:ext cx="8966892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3563888" y="476672"/>
            <a:ext cx="1465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ADCC</a:t>
            </a:r>
            <a:endParaRPr lang="it-IT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Immagine 8" descr="Nastro ro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28344" cy="12283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14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Study CP-MGAH22-04 (SOPHIA) Design1,2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38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Hope Rugo at 2019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14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ITT Population: Prior Cancer Therapy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38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Hope Rugo at 2019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14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PFS Analysis in ITT Population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38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Hope Rugo at 2019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14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Planned* Exploratory PFS Analyses by FcR Genotypes (CBA) 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38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Hope Rugo at 2019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SOFIA TRIAL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Carlos Barrios at 2019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14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NALA study design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38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/>
            <a:r>
              <a:rPr lang="en-US" sz="1200" dirty="0" smtClean="0">
                <a:latin typeface="Arial" charset="0"/>
                <a:ea typeface="+mn-ea"/>
              </a:rPr>
              <a:t>Presented By Cristina Saura at 2019 ASCO Annual Meeting</a:t>
            </a:r>
            <a:endParaRPr lang="en-US" sz="1200" dirty="0">
              <a:latin typeface="Arial" charset="0"/>
              <a:ea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14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Baseline characteristics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38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Cristina Saura at 2019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ttangolo arrotondato 4"/>
          <p:cNvSpPr/>
          <p:nvPr/>
        </p:nvSpPr>
        <p:spPr bwMode="auto">
          <a:xfrm>
            <a:off x="0" y="4365104"/>
            <a:ext cx="9144000" cy="1008112"/>
          </a:xfrm>
          <a:prstGeom prst="roundRect">
            <a:avLst/>
          </a:prstGeom>
          <a:solidFill>
            <a:srgbClr val="FF6699">
              <a:alpha val="3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14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Centrally confirmed PFS (co-primary endpoint)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38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Cristina Saura at 2019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8917" t="11430" r="11962" b="6561"/>
          <a:stretch>
            <a:fillRect/>
          </a:stretch>
        </p:blipFill>
        <p:spPr bwMode="auto">
          <a:xfrm>
            <a:off x="755576" y="1196752"/>
            <a:ext cx="8121420" cy="47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940152" y="6309320"/>
            <a:ext cx="2930610" cy="369332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Lisa Carey, SABCS 2018</a:t>
            </a:r>
            <a:endParaRPr lang="it-IT" b="1" i="1" dirty="0">
              <a:solidFill>
                <a:srgbClr val="1F497D"/>
              </a:solidFill>
              <a:latin typeface="Segoe UI Emoji" pitchFamily="34" charset="0"/>
              <a:ea typeface="Segoe UI Emoji" pitchFamily="34" charset="0"/>
            </a:endParaRPr>
          </a:p>
        </p:txBody>
      </p:sp>
      <p:pic>
        <p:nvPicPr>
          <p:cNvPr id="4" name="Immagine 3" descr="Nastro ro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28344" cy="1228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14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Prespecified restricted means analysis – PFS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38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Cristina Saura at 2019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97F917C-FDFA-4441-B8D2-FB8991F9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54" y="115"/>
            <a:ext cx="7886700" cy="1325563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NALA </a:t>
            </a:r>
            <a:r>
              <a:rPr lang="it-IT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summary</a:t>
            </a:r>
            <a:r>
              <a:rPr lang="it-IT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of results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284F8C67-4A35-487F-9B52-F9A47FDAA6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9873" y="1063887"/>
            <a:ext cx="3486683" cy="243567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2DE5B8BA-39B3-4BA3-8E58-B06E8893CF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5419" y="1063886"/>
            <a:ext cx="3454518" cy="243567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0B9CCE43-3410-484A-A1B6-31C2E233A2D4}"/>
              </a:ext>
            </a:extLst>
          </p:cNvPr>
          <p:cNvSpPr txBox="1"/>
          <p:nvPr/>
        </p:nvSpPr>
        <p:spPr>
          <a:xfrm>
            <a:off x="6156232" y="6550335"/>
            <a:ext cx="277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prstClr val="black"/>
                </a:solidFill>
              </a:rPr>
              <a:t>Swain</a:t>
            </a:r>
            <a:r>
              <a:rPr lang="it-IT" sz="1400" i="1" dirty="0">
                <a:solidFill>
                  <a:prstClr val="black"/>
                </a:solidFill>
              </a:rPr>
              <a:t> et al, </a:t>
            </a:r>
            <a:r>
              <a:rPr lang="it-IT" sz="1400" i="1" dirty="0" err="1">
                <a:solidFill>
                  <a:prstClr val="black"/>
                </a:solidFill>
              </a:rPr>
              <a:t>Abstr</a:t>
            </a:r>
            <a:r>
              <a:rPr lang="it-IT" sz="1400" i="1" dirty="0">
                <a:solidFill>
                  <a:prstClr val="black"/>
                </a:solidFill>
              </a:rPr>
              <a:t>. 1020, ASCO 2019</a:t>
            </a:r>
            <a:endParaRPr lang="en-US" sz="1400" i="1" dirty="0">
              <a:solidFill>
                <a:prstClr val="black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FE0A51C5-94AF-4360-8BD6-CD7E4AB9EAD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0869" y="3820606"/>
            <a:ext cx="3400454" cy="243567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D82A643C-F6F7-471E-9519-D9A5C56EA2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9887" y="3776010"/>
            <a:ext cx="3500299" cy="243567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03FC49CA-E32A-4779-B923-315E068ADE4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9852" y="951209"/>
            <a:ext cx="3454517" cy="253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536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69E10ED-F304-4D2F-8661-88E7999B4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NALA </a:t>
            </a:r>
            <a:r>
              <a:rPr lang="it-IT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safety</a:t>
            </a:r>
            <a:r>
              <a:rPr lang="it-IT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considerations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DE8BA640-4C17-4AC0-95B9-05FE611302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27" y="1975556"/>
            <a:ext cx="4209836" cy="283139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0C0A575C-D1A1-4572-90EB-E119486F5F6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5733" y="1975125"/>
            <a:ext cx="4662448" cy="285158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A8FFA2F2-2865-466C-B326-8617F9B981A8}"/>
              </a:ext>
            </a:extLst>
          </p:cNvPr>
          <p:cNvSpPr txBox="1"/>
          <p:nvPr/>
        </p:nvSpPr>
        <p:spPr>
          <a:xfrm>
            <a:off x="5796188" y="6381432"/>
            <a:ext cx="277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prstClr val="black"/>
                </a:solidFill>
              </a:rPr>
              <a:t>Swain</a:t>
            </a:r>
            <a:r>
              <a:rPr lang="it-IT" sz="1400" i="1" dirty="0">
                <a:solidFill>
                  <a:prstClr val="black"/>
                </a:solidFill>
              </a:rPr>
              <a:t> et al, </a:t>
            </a:r>
            <a:r>
              <a:rPr lang="it-IT" sz="1400" i="1" dirty="0" err="1">
                <a:solidFill>
                  <a:prstClr val="black"/>
                </a:solidFill>
              </a:rPr>
              <a:t>Abstr</a:t>
            </a:r>
            <a:r>
              <a:rPr lang="it-IT" sz="1400" i="1" dirty="0">
                <a:solidFill>
                  <a:prstClr val="black"/>
                </a:solidFill>
              </a:rPr>
              <a:t>. 1020, ASCO 2019</a:t>
            </a:r>
            <a:endParaRPr lang="en-US" sz="1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07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NALA TRIAL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/>
            <a:r>
              <a:rPr lang="en-US" sz="1200" dirty="0" smtClean="0">
                <a:latin typeface="Arial" charset="0"/>
                <a:ea typeface="+mn-ea"/>
              </a:rPr>
              <a:t>Presented By Carlos Barrios at 2019 ASCO Annual Meeting</a:t>
            </a:r>
            <a:endParaRPr lang="en-US" sz="1200" dirty="0">
              <a:latin typeface="Arial" charset="0"/>
              <a:ea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04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PHENIX Study Design&lt;br /&gt; Pyrotinib combined with capecitabine in women with HER2+ metastatic breast caNcer prevIously treated with trastuzumab and taXanes: a randomized phase 3 study&lt;br /&gt;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28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Zefei Jiang at 2019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ttangolo arrotondato 4"/>
          <p:cNvSpPr/>
          <p:nvPr/>
        </p:nvSpPr>
        <p:spPr bwMode="auto">
          <a:xfrm>
            <a:off x="251520" y="2780928"/>
            <a:ext cx="2664296" cy="792088"/>
          </a:xfrm>
          <a:prstGeom prst="roundRect">
            <a:avLst/>
          </a:prstGeom>
          <a:noFill/>
          <a:ln w="38100" cap="flat" cmpd="sng" algn="ctr">
            <a:solidFill>
              <a:srgbClr val="FF66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8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/>
            <a:r>
              <a:rPr lang="en-US" sz="1200" dirty="0" smtClean="0">
                <a:latin typeface="Arial" charset="0"/>
                <a:ea typeface="+mn-ea"/>
              </a:rPr>
              <a:t>Presented By Zefei Jiang at 2019 ASCO Annual Meeting</a:t>
            </a:r>
            <a:endParaRPr lang="en-US" sz="1200" dirty="0">
              <a:latin typeface="Arial" charset="0"/>
              <a:ea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04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9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28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Zefei Jiang at 2019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04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14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28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/>
            <a:r>
              <a:rPr lang="en-US" sz="1200" dirty="0" smtClean="0">
                <a:latin typeface="Arial" charset="0"/>
                <a:ea typeface="+mn-ea"/>
              </a:rPr>
              <a:t>Presented By Zefei Jiang at 2019 ASCO Annual Meeting</a:t>
            </a:r>
            <a:endParaRPr lang="en-US" sz="1200" dirty="0">
              <a:latin typeface="Arial" charset="0"/>
              <a:ea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PHENIX TRIAL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/>
            <a:r>
              <a:rPr lang="en-US" sz="1200" dirty="0" smtClean="0">
                <a:latin typeface="Arial" charset="0"/>
                <a:ea typeface="+mn-ea"/>
              </a:rPr>
              <a:t>Presented By Carlos Barrios at 2019 ASCO Annual Meeting</a:t>
            </a:r>
            <a:endParaRPr lang="en-US" sz="1200" dirty="0">
              <a:latin typeface="Arial" charset="0"/>
              <a:ea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04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Anti-HER2 directed TKIs in Development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28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/>
            <a:r>
              <a:rPr lang="en-US" sz="1200" dirty="0" smtClean="0">
                <a:latin typeface="Arial" charset="0"/>
                <a:ea typeface="+mn-ea"/>
              </a:rPr>
              <a:t>Presented By Carlos Barrios at 2019 ASCO Annual Meeting</a:t>
            </a:r>
            <a:endParaRPr lang="en-US" sz="1200" dirty="0">
              <a:latin typeface="Arial" charset="0"/>
              <a:ea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1403708" y="548800"/>
            <a:ext cx="638989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malattia HER2 positiva: </a:t>
            </a:r>
            <a:r>
              <a:rPr lang="it-IT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Trastuzumab</a:t>
            </a:r>
            <a:endParaRPr lang="it-IT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 cstate="print"/>
          <a:srcRect t="65916"/>
          <a:stretch>
            <a:fillRect/>
          </a:stretch>
        </p:blipFill>
        <p:spPr bwMode="auto">
          <a:xfrm>
            <a:off x="250825" y="2133720"/>
            <a:ext cx="8382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Immagine 7" descr="NEJ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5" y="1412875"/>
            <a:ext cx="36671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3"/>
          <p:cNvPicPr>
            <a:picLocks noChangeAspect="1" noChangeArrowheads="1"/>
          </p:cNvPicPr>
          <p:nvPr/>
        </p:nvPicPr>
        <p:blipFill>
          <a:blip r:embed="rId4" cstate="print"/>
          <a:srcRect l="15341" r="9926"/>
          <a:stretch>
            <a:fillRect/>
          </a:stretch>
        </p:blipFill>
        <p:spPr bwMode="auto">
          <a:xfrm>
            <a:off x="34985" y="3284538"/>
            <a:ext cx="49688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4"/>
          <p:cNvPicPr>
            <a:picLocks noChangeAspect="1" noChangeArrowheads="1"/>
          </p:cNvPicPr>
          <p:nvPr/>
        </p:nvPicPr>
        <p:blipFill>
          <a:blip r:embed="rId5" cstate="print"/>
          <a:srcRect l="4974" r="6421"/>
          <a:stretch>
            <a:fillRect/>
          </a:stretch>
        </p:blipFill>
        <p:spPr bwMode="auto">
          <a:xfrm>
            <a:off x="4643498" y="3275013"/>
            <a:ext cx="44656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Nastro ros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28344" cy="1228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203848" y="476776"/>
            <a:ext cx="2291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OUTLINE</a:t>
            </a:r>
            <a:endParaRPr lang="it-IT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03648" y="2132856"/>
            <a:ext cx="6120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6699"/>
              </a:buClr>
              <a:buFont typeface="Wingdings" pitchFamily="2" charset="2"/>
              <a:buChar char="ü"/>
            </a:pPr>
            <a:r>
              <a:rPr lang="it-IT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Margetuximab</a:t>
            </a:r>
            <a:endParaRPr lang="it-IT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buClr>
                <a:srgbClr val="FF6699"/>
              </a:buClr>
              <a:buFont typeface="Wingdings" pitchFamily="2" charset="2"/>
              <a:buChar char="ü"/>
            </a:pPr>
            <a:r>
              <a:rPr lang="it-IT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Neratinib</a:t>
            </a:r>
            <a:endParaRPr lang="it-IT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buClr>
                <a:srgbClr val="FF6699"/>
              </a:buClr>
              <a:buFont typeface="Wingdings" pitchFamily="2" charset="2"/>
              <a:buChar char="ü"/>
            </a:pPr>
            <a:r>
              <a:rPr lang="it-IT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Pyrotinib</a:t>
            </a:r>
            <a:endParaRPr lang="it-IT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buClr>
                <a:srgbClr val="FF6699"/>
              </a:buClr>
              <a:buFont typeface="Wingdings" pitchFamily="2" charset="2"/>
              <a:buChar char="ü"/>
            </a:pPr>
            <a:r>
              <a:rPr lang="it-IT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New </a:t>
            </a:r>
            <a:r>
              <a:rPr lang="it-IT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drugs</a:t>
            </a:r>
            <a:r>
              <a:rPr lang="it-IT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and </a:t>
            </a:r>
            <a:r>
              <a:rPr lang="it-IT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combinations</a:t>
            </a:r>
            <a:endParaRPr lang="it-IT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Immagine 5" descr="Nastro ro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8344" cy="122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811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5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26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7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dirty="0" smtClean="0">
                <a:solidFill>
                  <a:prstClr val="black"/>
                </a:solidFill>
                <a:latin typeface="Arial" charset="0"/>
              </a:rPr>
              <a:t>Presented By Sunil Verma at 2019 ASCO Annual Meeting</a:t>
            </a:r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8124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04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Anti-HER2 directed Antibody Drug Conjugates in Development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28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/>
            <a:r>
              <a:rPr lang="en-US" sz="1200" dirty="0" smtClean="0">
                <a:latin typeface="Arial" charset="0"/>
                <a:ea typeface="+mn-ea"/>
              </a:rPr>
              <a:t>Presented By Carlos Barrios at 2019 ASCO Annual Meeting</a:t>
            </a:r>
            <a:endParaRPr lang="en-US" sz="1200" dirty="0">
              <a:latin typeface="Arial" charset="0"/>
              <a:ea typeface="+mn-ea"/>
            </a:endParaRPr>
          </a:p>
        </p:txBody>
      </p:sp>
      <p:sp>
        <p:nvSpPr>
          <p:cNvPr id="5" name="Rettangolo arrotondato 4"/>
          <p:cNvSpPr/>
          <p:nvPr/>
        </p:nvSpPr>
        <p:spPr bwMode="auto">
          <a:xfrm>
            <a:off x="611560" y="2492896"/>
            <a:ext cx="7920880" cy="1296144"/>
          </a:xfrm>
          <a:prstGeom prst="roundRect">
            <a:avLst/>
          </a:prstGeom>
          <a:solidFill>
            <a:srgbClr val="FF6699">
              <a:alpha val="3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E858FD8-F0AF-4D37-AFDF-AAABF40D1B4B}"/>
              </a:ext>
            </a:extLst>
          </p:cNvPr>
          <p:cNvSpPr/>
          <p:nvPr/>
        </p:nvSpPr>
        <p:spPr>
          <a:xfrm>
            <a:off x="5701787" y="3486465"/>
            <a:ext cx="2056569" cy="380390"/>
          </a:xfrm>
          <a:prstGeom prst="roundRect">
            <a:avLst/>
          </a:prstGeom>
          <a:solidFill>
            <a:srgbClr val="4472C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latin typeface="Calibri Light"/>
                <a:cs typeface="Arial" panose="020B0604020202020204" pitchFamily="34" charset="0"/>
              </a:rPr>
              <a:t>Bystander effect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23B94CA-BFA6-45E3-B8D4-D76B38DFE3D2}"/>
              </a:ext>
            </a:extLst>
          </p:cNvPr>
          <p:cNvSpPr/>
          <p:nvPr/>
        </p:nvSpPr>
        <p:spPr>
          <a:xfrm>
            <a:off x="5706129" y="2597193"/>
            <a:ext cx="2056568" cy="336305"/>
          </a:xfrm>
          <a:prstGeom prst="roundRect">
            <a:avLst/>
          </a:prstGeom>
          <a:solidFill>
            <a:srgbClr val="4472C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latin typeface="Calibri Light"/>
                <a:cs typeface="Arial" panose="020B0604020202020204" pitchFamily="34" charset="0"/>
              </a:rPr>
              <a:t>High potency of payload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04B3FD5-CADF-40D7-976C-C9E2AB898FAD}"/>
              </a:ext>
            </a:extLst>
          </p:cNvPr>
          <p:cNvSpPr/>
          <p:nvPr/>
        </p:nvSpPr>
        <p:spPr>
          <a:xfrm>
            <a:off x="5701787" y="3979253"/>
            <a:ext cx="2056569" cy="380390"/>
          </a:xfrm>
          <a:prstGeom prst="roundRect">
            <a:avLst/>
          </a:prstGeom>
          <a:solidFill>
            <a:srgbClr val="4472C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latin typeface="Calibri Light"/>
                <a:cs typeface="Arial" panose="020B0604020202020204" pitchFamily="34" charset="0"/>
              </a:rPr>
              <a:t>Stable linker-payload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22ACD88-9DEB-4FF0-916B-2FB1068C4EC3}"/>
              </a:ext>
            </a:extLst>
          </p:cNvPr>
          <p:cNvSpPr/>
          <p:nvPr/>
        </p:nvSpPr>
        <p:spPr>
          <a:xfrm>
            <a:off x="5701787" y="3005103"/>
            <a:ext cx="2056569" cy="423898"/>
          </a:xfrm>
          <a:prstGeom prst="roundRect">
            <a:avLst/>
          </a:prstGeom>
          <a:solidFill>
            <a:srgbClr val="4472C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latin typeface="Calibri Light"/>
                <a:cs typeface="Arial" panose="020B0604020202020204" pitchFamily="34" charset="0"/>
              </a:rPr>
              <a:t>Payload with short systemic half-life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D161585-9038-4D5B-B339-415B84735AE6}"/>
              </a:ext>
            </a:extLst>
          </p:cNvPr>
          <p:cNvSpPr/>
          <p:nvPr/>
        </p:nvSpPr>
        <p:spPr>
          <a:xfrm>
            <a:off x="5706128" y="1929198"/>
            <a:ext cx="2056569" cy="522937"/>
          </a:xfrm>
          <a:prstGeom prst="roundRect">
            <a:avLst/>
          </a:prstGeom>
          <a:solidFill>
            <a:srgbClr val="4472C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latin typeface="Calibri Light"/>
                <a:cs typeface="Arial" panose="020B0604020202020204" pitchFamily="34" charset="0"/>
              </a:rPr>
              <a:t>Payload with a different mechanism of action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BD061E8-C1CE-4C98-8EB1-416F87CA04CC}"/>
              </a:ext>
            </a:extLst>
          </p:cNvPr>
          <p:cNvSpPr/>
          <p:nvPr/>
        </p:nvSpPr>
        <p:spPr>
          <a:xfrm>
            <a:off x="5701789" y="4928998"/>
            <a:ext cx="2056568" cy="380391"/>
          </a:xfrm>
          <a:prstGeom prst="roundRect">
            <a:avLst/>
          </a:prstGeom>
          <a:solidFill>
            <a:srgbClr val="4472C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latin typeface="Calibri Light"/>
                <a:cs typeface="Arial" panose="020B0604020202020204" pitchFamily="34" charset="0"/>
              </a:rPr>
              <a:t>High drug-to-antibody ratio (~1:8)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75AC57CC-F13D-40C0-AA5F-6A7BA3E69D49}"/>
              </a:ext>
            </a:extLst>
          </p:cNvPr>
          <p:cNvSpPr/>
          <p:nvPr/>
        </p:nvSpPr>
        <p:spPr>
          <a:xfrm>
            <a:off x="5701789" y="4454175"/>
            <a:ext cx="2056568" cy="380391"/>
          </a:xfrm>
          <a:prstGeom prst="roundRect">
            <a:avLst/>
          </a:prstGeom>
          <a:solidFill>
            <a:srgbClr val="4472C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latin typeface="Calibri Light"/>
                <a:cs typeface="Arial" panose="020B0604020202020204" pitchFamily="34" charset="0"/>
              </a:rPr>
              <a:t>Tumor-selective cleavable linker</a:t>
            </a:r>
          </a:p>
        </p:txBody>
      </p:sp>
      <p:pic>
        <p:nvPicPr>
          <p:cNvPr id="2664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4595" y="1745102"/>
            <a:ext cx="4274319" cy="37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9" name="TextBox 13"/>
          <p:cNvSpPr txBox="1">
            <a:spLocks noChangeArrowheads="1"/>
          </p:cNvSpPr>
          <p:nvPr/>
        </p:nvSpPr>
        <p:spPr bwMode="auto">
          <a:xfrm>
            <a:off x="6792657" y="6453188"/>
            <a:ext cx="2159794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r"/>
            <a:r>
              <a:rPr lang="en-US" altLang="en-US" sz="1000" dirty="0">
                <a:solidFill>
                  <a:prstClr val="black"/>
                </a:solidFill>
                <a:latin typeface="Calibri Light"/>
                <a:cs typeface="Arial" panose="020B0604020202020204" pitchFamily="34" charset="0"/>
              </a:rPr>
              <a:t>Iwata et al. ASCO 2018. 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Trastuzumab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Deruxtecan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(DS-8201a</a:t>
            </a:r>
            <a:r>
              <a:rPr lang="en-US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): Structure 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and Mechanism of Action</a:t>
            </a:r>
            <a:b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it-IT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28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143001" y="1158875"/>
            <a:ext cx="3718322" cy="3556000"/>
            <a:chOff x="1052513" y="921528"/>
            <a:chExt cx="4862512" cy="212758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29220CE5-CAB3-483F-9F57-1703CB0E3A64}"/>
                </a:ext>
              </a:extLst>
            </p:cNvPr>
            <p:cNvSpPr/>
            <p:nvPr/>
          </p:nvSpPr>
          <p:spPr>
            <a:xfrm>
              <a:off x="1078982" y="927227"/>
              <a:ext cx="4836043" cy="2121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graphicFrame>
          <p:nvGraphicFramePr>
            <p:cNvPr id="31754" name="Object 17"/>
            <p:cNvGraphicFramePr>
              <a:graphicFrameLocks noChangeAspect="1"/>
            </p:cNvGraphicFramePr>
            <p:nvPr/>
          </p:nvGraphicFramePr>
          <p:xfrm>
            <a:off x="1052513" y="921528"/>
            <a:ext cx="4862512" cy="2092325"/>
          </p:xfrm>
          <a:graphic>
            <a:graphicData uri="http://schemas.openxmlformats.org/presentationml/2006/ole">
              <p:oleObj spid="_x0000_s9220" name="Prism 6" r:id="rId4" imgW="4861832" imgH="2524680" progId="">
                <p:embed/>
              </p:oleObj>
            </a:graphicData>
          </a:graphic>
        </p:graphicFrame>
      </p:grp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6487277" y="6572024"/>
            <a:ext cx="2591991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000" dirty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Tamura et al, Lancet Oncology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A65C6BE-EF1E-394E-B298-345F9786F313}"/>
              </a:ext>
            </a:extLst>
          </p:cNvPr>
          <p:cNvSpPr/>
          <p:nvPr/>
        </p:nvSpPr>
        <p:spPr>
          <a:xfrm>
            <a:off x="2789646" y="1772817"/>
            <a:ext cx="846250" cy="398888"/>
          </a:xfrm>
          <a:prstGeom prst="rect">
            <a:avLst/>
          </a:prstGeom>
          <a:solidFill>
            <a:srgbClr val="D7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111</a:t>
            </a:r>
          </a:p>
        </p:txBody>
      </p:sp>
      <p:pic>
        <p:nvPicPr>
          <p:cNvPr id="3175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679" r="75641"/>
          <a:stretch>
            <a:fillRect/>
          </a:stretch>
        </p:blipFill>
        <p:spPr bwMode="auto">
          <a:xfrm>
            <a:off x="5203031" y="1851025"/>
            <a:ext cx="2401491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8" r="10004" b="64211"/>
          <a:stretch>
            <a:fillRect/>
          </a:stretch>
        </p:blipFill>
        <p:spPr bwMode="auto">
          <a:xfrm>
            <a:off x="1691880" y="4821326"/>
            <a:ext cx="3169444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0" t="78255" r="17000" b="2325"/>
          <a:stretch>
            <a:fillRect/>
          </a:stretch>
        </p:blipFill>
        <p:spPr bwMode="auto">
          <a:xfrm>
            <a:off x="4927997" y="5391238"/>
            <a:ext cx="2951559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886700" cy="831623"/>
          </a:xfrm>
        </p:spPr>
        <p:txBody>
          <a:bodyPr>
            <a:no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Efficacy of DS-8201a in HER2+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mBC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: Phase I </a:t>
            </a:r>
            <a:r>
              <a:rPr lang="en-US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study</a:t>
            </a:r>
            <a:r>
              <a:rPr lang="en-US" altLang="en-US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en-US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it-IT" sz="3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557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2789673" y="5899787"/>
            <a:ext cx="35647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Accrual complete as of September 2018</a:t>
            </a:r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8123" y="1994539"/>
            <a:ext cx="563046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6741468" y="6475413"/>
            <a:ext cx="211336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r"/>
            <a:r>
              <a:rPr lang="en-US" altLang="en-US" sz="1000" dirty="0" err="1">
                <a:solidFill>
                  <a:prstClr val="black"/>
                </a:solidFill>
                <a:latin typeface="Calibri Light"/>
                <a:cs typeface="Arial" panose="020B0604020202020204" pitchFamily="34" charset="0"/>
              </a:rPr>
              <a:t>ClinicalTrials.gov</a:t>
            </a:r>
            <a:r>
              <a:rPr lang="en-US" altLang="en-US" sz="1000" dirty="0">
                <a:solidFill>
                  <a:prstClr val="black"/>
                </a:solidFill>
                <a:latin typeface="Calibri Light"/>
                <a:cs typeface="Arial" panose="020B0604020202020204" pitchFamily="34" charset="0"/>
              </a:rPr>
              <a:t>  NCT03248492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8335838" cy="132556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DESTINY-Breast01 study: 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DS-8201a in HER2+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MBC 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with prior T-DM1</a:t>
            </a:r>
            <a:endParaRPr lang="it-IT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356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4FE783AB-D565-2E4E-8FA9-4C370BF6E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893421"/>
              </p:ext>
            </p:extLst>
          </p:nvPr>
        </p:nvGraphicFramePr>
        <p:xfrm>
          <a:off x="1475656" y="1772816"/>
          <a:ext cx="6336507" cy="4248182"/>
        </p:xfrm>
        <a:graphic>
          <a:graphicData uri="http://schemas.openxmlformats.org/drawingml/2006/table">
            <a:tbl>
              <a:tblPr/>
              <a:tblGrid>
                <a:gridCol w="1508656">
                  <a:extLst>
                    <a:ext uri="{9D8B030D-6E8A-4147-A177-3AD203B41FA5}">
                      <a16:colId xmlns:a16="http://schemas.microsoft.com/office/drawing/2014/main" xmlns="" val="1205493512"/>
                    </a:ext>
                  </a:extLst>
                </a:gridCol>
                <a:gridCol w="2338455">
                  <a:extLst>
                    <a:ext uri="{9D8B030D-6E8A-4147-A177-3AD203B41FA5}">
                      <a16:colId xmlns:a16="http://schemas.microsoft.com/office/drawing/2014/main" xmlns="" val="2467818805"/>
                    </a:ext>
                  </a:extLst>
                </a:gridCol>
                <a:gridCol w="1357714">
                  <a:extLst>
                    <a:ext uri="{9D8B030D-6E8A-4147-A177-3AD203B41FA5}">
                      <a16:colId xmlns:a16="http://schemas.microsoft.com/office/drawing/2014/main" xmlns="" val="2010129889"/>
                    </a:ext>
                  </a:extLst>
                </a:gridCol>
                <a:gridCol w="1131682">
                  <a:extLst>
                    <a:ext uri="{9D8B030D-6E8A-4147-A177-3AD203B41FA5}">
                      <a16:colId xmlns:a16="http://schemas.microsoft.com/office/drawing/2014/main" xmlns="" val="4248063706"/>
                    </a:ext>
                  </a:extLst>
                </a:gridCol>
              </a:tblGrid>
              <a:tr h="823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Study </a:t>
                      </a:r>
                      <a:endParaRPr lang="en-GB" sz="1600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Name</a:t>
                      </a:r>
                      <a:endParaRPr lang="en-GB" sz="1600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8587" marR="68587" marT="45723" marB="45723"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Description/Population</a:t>
                      </a:r>
                      <a:endParaRPr lang="en-GB" sz="1600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8587" marR="68587" marT="45723" marB="45723"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 err="1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CT.gov</a:t>
                      </a:r>
                      <a:r>
                        <a:rPr lang="en-GB" sz="1600" b="1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 Identifier and EUDRA CT Identifier</a:t>
                      </a:r>
                      <a:endParaRPr lang="en-GB" sz="1600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8587" marR="68587" marT="45723" marB="45723"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Recruitment Status</a:t>
                      </a:r>
                      <a:endParaRPr lang="en-GB" sz="1600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8587" marR="68587" marT="45723" marB="45723"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37439657"/>
                  </a:ext>
                </a:extLst>
              </a:tr>
              <a:tr h="13747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DESTINY-Breast02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DS-8201a vs investigator’s choice </a:t>
                      </a:r>
                      <a:r>
                        <a:rPr lang="en-GB" sz="1400" b="0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in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HER2-positive</a:t>
                      </a:r>
                      <a:r>
                        <a:rPr lang="en-GB" sz="1400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unresectable and/or </a:t>
                      </a:r>
                      <a:r>
                        <a:rPr lang="en-GB" sz="1400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MBC previously 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treated with standard of care </a:t>
                      </a:r>
                      <a:r>
                        <a:rPr lang="en-GB" sz="1400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anti-HER2 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therapies including </a:t>
                      </a:r>
                      <a:r>
                        <a:rPr lang="en-GB" sz="1400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T-DM1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u="sng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hlinkClick r:id="rId3" tooltip="https://www.clinicaltrials.gov/ct2/show/NCT03523585"/>
                        </a:rPr>
                        <a:t>NCT03523585</a:t>
                      </a:r>
                      <a:r>
                        <a:rPr lang="en-GB" sz="1400" u="sng" baseline="300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*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2018-000221-31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Recruiting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72055402"/>
                  </a:ext>
                </a:extLst>
              </a:tr>
              <a:tr h="8248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DESTINY-Breast03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DS-8201a vs. T-DM1 </a:t>
                      </a:r>
                      <a:r>
                        <a:rPr lang="en-GB" sz="1400" b="0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in</a:t>
                      </a:r>
                      <a:r>
                        <a:rPr lang="en-GB" sz="1400" b="1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 HER2-positive</a:t>
                      </a:r>
                      <a:r>
                        <a:rPr lang="en-GB" sz="1400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unresectable and/or </a:t>
                      </a:r>
                      <a:r>
                        <a:rPr lang="en-GB" sz="1400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MBC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sng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hlinkClick r:id="rId4" tooltip="https://www.clinicaltrials.gov/ct2/show/NCT03529110"/>
                        </a:rPr>
                        <a:t>NCT03529110</a:t>
                      </a:r>
                      <a:r>
                        <a:rPr lang="en-GB" sz="1400" u="sng" baseline="300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*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2018-000222-61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Recruiting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03645272"/>
                  </a:ext>
                </a:extLst>
              </a:tr>
              <a:tr h="8248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DESTINY-Breast04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DS-8201a vs. physician’s choice</a:t>
                      </a:r>
                      <a:r>
                        <a:rPr lang="en-GB" sz="1400" b="1" baseline="0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n-GB" sz="1400" b="0" baseline="0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in</a:t>
                      </a:r>
                      <a:r>
                        <a:rPr lang="en-GB" sz="1400" b="1" baseline="0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n-GB" sz="1400" b="1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HER2-low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, unresectable and/or </a:t>
                      </a:r>
                      <a:r>
                        <a:rPr lang="en-GB" sz="1400" dirty="0" smtClean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MBC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u="sng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hlinkClick r:id="rId5"/>
                        </a:rPr>
                        <a:t>NCT03734029</a:t>
                      </a:r>
                      <a:r>
                        <a:rPr lang="en-GB" sz="1400" u="sng" baseline="300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*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2018-003069-33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Recruiting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778924"/>
                  </a:ext>
                </a:extLst>
              </a:tr>
            </a:tbl>
          </a:graphicData>
        </a:graphic>
      </p:graphicFrame>
      <p:sp>
        <p:nvSpPr>
          <p:cNvPr id="36909" name="Rectangle 1"/>
          <p:cNvSpPr>
            <a:spLocks noChangeArrowheads="1"/>
          </p:cNvSpPr>
          <p:nvPr/>
        </p:nvSpPr>
        <p:spPr bwMode="auto">
          <a:xfrm>
            <a:off x="2293145" y="2323199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6910" name="TextBox 7"/>
          <p:cNvSpPr txBox="1">
            <a:spLocks noChangeArrowheads="1"/>
          </p:cNvSpPr>
          <p:nvPr/>
        </p:nvSpPr>
        <p:spPr bwMode="auto">
          <a:xfrm>
            <a:off x="6300192" y="6580189"/>
            <a:ext cx="274938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en-US" sz="1000" dirty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ClinicalTrials.gov accessed 26APR2019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886700" cy="132556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Ongoing Phase 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III Trials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DS-8201a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MBC</a:t>
            </a:r>
            <a:b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it-IT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393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8263830" cy="1325563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SYD-985: </a:t>
            </a:r>
            <a:r>
              <a:rPr lang="en-US" alt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Trastuzumab </a:t>
            </a:r>
            <a:r>
              <a:rPr lang="en-US" altLang="en-US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Duocarmazine</a:t>
            </a:r>
            <a:r>
              <a:rPr lang="en-US" alt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it-IT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915" name="Content Placeholder 3"/>
          <p:cNvSpPr>
            <a:spLocks noGrp="1" noChangeArrowheads="1"/>
          </p:cNvSpPr>
          <p:nvPr>
            <p:ph idx="1"/>
          </p:nvPr>
        </p:nvSpPr>
        <p:spPr>
          <a:xfrm>
            <a:off x="628651" y="1825625"/>
            <a:ext cx="3878036" cy="43513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 sz="2400" dirty="0">
                <a:latin typeface="+mj-lt"/>
              </a:rPr>
              <a:t>HER2-targeting ADC based on trastuzumab</a:t>
            </a:r>
          </a:p>
          <a:p>
            <a:pPr>
              <a:spcAft>
                <a:spcPts val="600"/>
              </a:spcAft>
            </a:pPr>
            <a:r>
              <a:rPr lang="en-US" altLang="en-US" sz="2400" dirty="0">
                <a:latin typeface="+mj-lt"/>
              </a:rPr>
              <a:t>Protease cleavable linker with a DNA alkylating toxin </a:t>
            </a:r>
            <a:r>
              <a:rPr lang="en-US" altLang="en-US" sz="2400" dirty="0" err="1">
                <a:latin typeface="+mj-lt"/>
              </a:rPr>
              <a:t>duocarmycin</a:t>
            </a:r>
            <a:endParaRPr lang="en-US" altLang="en-US" sz="2400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altLang="en-US" sz="2400" dirty="0">
                <a:latin typeface="+mj-lt"/>
              </a:rPr>
              <a:t>Toxin incorporated into the linker as an inactive prodrug</a:t>
            </a:r>
          </a:p>
          <a:p>
            <a:pPr>
              <a:spcAft>
                <a:spcPts val="600"/>
              </a:spcAft>
            </a:pPr>
            <a:r>
              <a:rPr lang="en-US" altLang="en-US" sz="2400" dirty="0">
                <a:latin typeface="+mj-lt"/>
              </a:rPr>
              <a:t>Proteolytic cleavage: release of the membrane permeable active toxin</a:t>
            </a:r>
          </a:p>
          <a:p>
            <a:endParaRPr lang="en-US" altLang="en-US" sz="2400" dirty="0">
              <a:latin typeface="+mj-lt"/>
            </a:endParaRP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6984" y="1940993"/>
            <a:ext cx="3908822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2244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8 CuadroTexto"/>
          <p:cNvSpPr txBox="1">
            <a:spLocks noChangeArrowheads="1"/>
          </p:cNvSpPr>
          <p:nvPr/>
        </p:nvSpPr>
        <p:spPr bwMode="auto">
          <a:xfrm>
            <a:off x="7425151" y="6535758"/>
            <a:ext cx="156567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5143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defTabSz="5143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defTabSz="5143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defTabSz="5143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284413" indent="1588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41613" indent="1588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198813" indent="1588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56013" indent="1588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s-ES" altLang="en-US" sz="1000" dirty="0">
                <a:solidFill>
                  <a:srgbClr val="000000"/>
                </a:solidFill>
                <a:latin typeface="Calibri Light"/>
                <a:cs typeface="Arial" panose="020B0604020202020204" pitchFamily="34" charset="0"/>
              </a:rPr>
              <a:t>Saura C, et al. ASCO 2018</a:t>
            </a:r>
          </a:p>
        </p:txBody>
      </p:sp>
      <p:pic>
        <p:nvPicPr>
          <p:cNvPr id="39940" name="Imagen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3267" y="1582878"/>
            <a:ext cx="6556772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6DFDEA-8B1D-B449-8065-32AB3E8608F7}"/>
              </a:ext>
            </a:extLst>
          </p:cNvPr>
          <p:cNvSpPr txBox="1"/>
          <p:nvPr/>
        </p:nvSpPr>
        <p:spPr>
          <a:xfrm>
            <a:off x="1925242" y="2497278"/>
            <a:ext cx="24176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Calibri Light" panose="020F0302020204030204" pitchFamily="34" charset="0"/>
                <a:ea typeface="MS PGothic" panose="020B0600070205080204" pitchFamily="34" charset="-128"/>
              </a:rPr>
              <a:t>HER2+ (n=48): ORR 33</a:t>
            </a:r>
            <a:r>
              <a:rPr lang="en-GB" dirty="0" smtClean="0">
                <a:solidFill>
                  <a:prstClr val="black"/>
                </a:solidFill>
                <a:latin typeface="Calibri Light" panose="020F0302020204030204" pitchFamily="34" charset="0"/>
                <a:ea typeface="MS PGothic" panose="020B0600070205080204" pitchFamily="34" charset="-128"/>
              </a:rPr>
              <a:t>%</a:t>
            </a:r>
            <a:endParaRPr lang="en-GB" dirty="0">
              <a:solidFill>
                <a:prstClr val="black"/>
              </a:solidFill>
              <a:latin typeface="Calibri Light" panose="020F03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32656"/>
            <a:ext cx="8047806" cy="132556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Efficacy of SYD-985 in 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MBC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Phase I study</a:t>
            </a:r>
            <a:r>
              <a:rPr lang="en-US" dirty="0" smtClean="0"/>
              <a:t/>
            </a:r>
            <a:br>
              <a:rPr lang="en-US" dirty="0" smtClean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25824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Phase III: Tulip Trial (n=345)</a:t>
            </a:r>
            <a:br>
              <a:rPr lang="en-US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03723" y="322269"/>
            <a:ext cx="6797278" cy="1336675"/>
          </a:xfrm>
          <a:prstGeom prst="rect">
            <a:avLst/>
          </a:prstGeom>
        </p:spPr>
        <p:txBody>
          <a:bodyPr>
            <a:norm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284413" indent="1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41613" indent="1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198813" indent="1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56013" indent="1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3200" dirty="0">
              <a:solidFill>
                <a:prstClr val="black"/>
              </a:solidFill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866596DF-AABE-40DC-8E03-2E053BB3A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021" y="6600933"/>
            <a:ext cx="20431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altLang="en-US" sz="1000" dirty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CT.gov: NCT03262935</a:t>
            </a:r>
          </a:p>
        </p:txBody>
      </p:sp>
      <p:grpSp>
        <p:nvGrpSpPr>
          <p:cNvPr id="3" name="Group 33"/>
          <p:cNvGrpSpPr>
            <a:grpSpLocks noChangeAspect="1"/>
          </p:cNvGrpSpPr>
          <p:nvPr/>
        </p:nvGrpSpPr>
        <p:grpSpPr bwMode="auto">
          <a:xfrm>
            <a:off x="867460" y="2177497"/>
            <a:ext cx="7821746" cy="2376000"/>
            <a:chOff x="-428683" y="4622203"/>
            <a:chExt cx="13587726" cy="1392094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-428683" y="4622203"/>
              <a:ext cx="13587726" cy="1392094"/>
              <a:chOff x="-552317" y="2480073"/>
              <a:chExt cx="10976674" cy="1392094"/>
            </a:xfrm>
          </p:grpSpPr>
          <p:grpSp>
            <p:nvGrpSpPr>
              <p:cNvPr id="5" name="Group 22"/>
              <p:cNvGrpSpPr>
                <a:grpSpLocks/>
              </p:cNvGrpSpPr>
              <p:nvPr/>
            </p:nvGrpSpPr>
            <p:grpSpPr bwMode="auto">
              <a:xfrm>
                <a:off x="-552317" y="2480073"/>
                <a:ext cx="10976674" cy="1392094"/>
                <a:chOff x="-435086" y="2179915"/>
                <a:chExt cx="10976674" cy="2038165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xmlns="" id="{EF9E8329-0D3B-A449-B7E9-0531876E14DB}"/>
                    </a:ext>
                  </a:extLst>
                </p:cNvPr>
                <p:cNvSpPr/>
                <p:nvPr/>
              </p:nvSpPr>
              <p:spPr>
                <a:xfrm>
                  <a:off x="-435086" y="2179915"/>
                  <a:ext cx="2221304" cy="1780679"/>
                </a:xfrm>
                <a:prstGeom prst="rect">
                  <a:avLst/>
                </a:prstGeom>
                <a:solidFill>
                  <a:srgbClr val="FFD1FF"/>
                </a:solidFill>
                <a:ln>
                  <a:solidFill>
                    <a:srgbClr val="FFCC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en-US" altLang="en-US" b="1" dirty="0">
                      <a:solidFill>
                        <a:prstClr val="black"/>
                      </a:solidFill>
                      <a:latin typeface="Calibri Light" panose="020F030202020403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HER2+ MBC</a:t>
                  </a:r>
                </a:p>
                <a:p>
                  <a:pPr algn="ctr">
                    <a:spcAft>
                      <a:spcPts val="600"/>
                    </a:spcAft>
                    <a:buClr>
                      <a:prstClr val="white"/>
                    </a:buClr>
                  </a:pPr>
                  <a:r>
                    <a:rPr lang="en-US" altLang="en-US" sz="1200" dirty="0">
                      <a:solidFill>
                        <a:prstClr val="black"/>
                      </a:solidFill>
                      <a:latin typeface="Calibri Light" panose="020F030202020403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≥2 HER2-Rx regimens</a:t>
                  </a:r>
                  <a:endParaRPr lang="en-US" altLang="en-US" sz="2000" dirty="0">
                    <a:solidFill>
                      <a:prstClr val="black"/>
                    </a:solidFill>
                    <a:latin typeface="Calibri Light" panose="020F03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xmlns="" id="{588EE1D3-C6F2-F546-AEC9-A18B75823777}"/>
                    </a:ext>
                  </a:extLst>
                </p:cNvPr>
                <p:cNvSpPr/>
                <p:nvPr/>
              </p:nvSpPr>
              <p:spPr>
                <a:xfrm>
                  <a:off x="2372846" y="2179915"/>
                  <a:ext cx="4073937" cy="806579"/>
                </a:xfrm>
                <a:prstGeom prst="rect">
                  <a:avLst/>
                </a:prstGeom>
                <a:solidFill>
                  <a:srgbClr val="F0198C"/>
                </a:solidFill>
                <a:ln>
                  <a:solidFill>
                    <a:srgbClr val="F0198C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prstClr val="white"/>
                      </a:solidFill>
                      <a:latin typeface="Calibri Light" panose="020F0302020204030204" pitchFamily="34" charset="0"/>
                      <a:cs typeface="Arial" pitchFamily="34" charset="0"/>
                    </a:rPr>
                    <a:t>SYD985 (1.2 mg/kg Q3W)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EDE3F0CD-3D5C-F846-8B65-8AFCA553168C}"/>
                    </a:ext>
                  </a:extLst>
                </p:cNvPr>
                <p:cNvSpPr/>
                <p:nvPr/>
              </p:nvSpPr>
              <p:spPr>
                <a:xfrm>
                  <a:off x="2372846" y="3352557"/>
                  <a:ext cx="4073937" cy="865523"/>
                </a:xfrm>
                <a:prstGeom prst="rect">
                  <a:avLst/>
                </a:prstGeom>
                <a:solidFill>
                  <a:srgbClr val="6666FF"/>
                </a:solidFill>
                <a:ln>
                  <a:solidFill>
                    <a:srgbClr val="6666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prstClr val="white"/>
                      </a:solidFill>
                      <a:latin typeface="Calibri Light" panose="020F0302020204030204" pitchFamily="34" charset="0"/>
                      <a:cs typeface="Arial" pitchFamily="34" charset="0"/>
                    </a:rPr>
                    <a:t>Physician's choice </a:t>
                  </a:r>
                </a:p>
                <a:p>
                  <a:pPr algn="ctr">
                    <a:defRPr/>
                  </a:pPr>
                  <a:r>
                    <a:rPr lang="en-US" sz="1400" b="1" dirty="0">
                      <a:solidFill>
                        <a:prstClr val="white"/>
                      </a:solidFill>
                      <a:latin typeface="Calibri Light" panose="020F0302020204030204" pitchFamily="34" charset="0"/>
                      <a:cs typeface="Arial" pitchFamily="34" charset="0"/>
                    </a:rPr>
                    <a:t>(as per SOC) 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5C27A399-E10C-FD4B-84D6-1DDF099495B6}"/>
                    </a:ext>
                  </a:extLst>
                </p:cNvPr>
                <p:cNvSpPr/>
                <p:nvPr/>
              </p:nvSpPr>
              <p:spPr>
                <a:xfrm>
                  <a:off x="7142390" y="2375356"/>
                  <a:ext cx="3399198" cy="1557319"/>
                </a:xfrm>
                <a:prstGeom prst="rect">
                  <a:avLst/>
                </a:prstGeom>
                <a:solidFill>
                  <a:srgbClr val="E618CD"/>
                </a:solidFill>
                <a:ln>
                  <a:solidFill>
                    <a:srgbClr val="E618CD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prstClr val="white"/>
                      </a:solidFill>
                      <a:latin typeface="Calibri Light" panose="020F0302020204030204" pitchFamily="34" charset="0"/>
                      <a:cs typeface="Arial" pitchFamily="34" charset="0"/>
                    </a:rPr>
                    <a:t>Primary endpoint: PFS</a:t>
                  </a:r>
                </a:p>
                <a:p>
                  <a:pPr algn="ctr">
                    <a:defRPr/>
                  </a:pPr>
                  <a:r>
                    <a:rPr lang="en-US" sz="1400" b="1" dirty="0">
                      <a:solidFill>
                        <a:prstClr val="white"/>
                      </a:solidFill>
                      <a:latin typeface="Calibri Light" panose="020F0302020204030204" pitchFamily="34" charset="0"/>
                      <a:cs typeface="Arial" pitchFamily="34" charset="0"/>
                    </a:rPr>
                    <a:t>Secondary endpoints: OS, ORR, PRO</a:t>
                  </a: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xmlns="" id="{FC020AB9-E0DB-2E43-83A8-D59BBA047BFE}"/>
                    </a:ext>
                  </a:extLst>
                </p:cNvPr>
                <p:cNvCxnSpPr>
                  <a:cxnSpLocks/>
                  <a:stCxn id="19" idx="3"/>
                  <a:endCxn id="21" idx="1"/>
                </p:cNvCxnSpPr>
                <p:nvPr/>
              </p:nvCxnSpPr>
              <p:spPr>
                <a:xfrm>
                  <a:off x="1786218" y="3070256"/>
                  <a:ext cx="586628" cy="716614"/>
                </a:xfrm>
                <a:prstGeom prst="straightConnector1">
                  <a:avLst/>
                </a:prstGeom>
                <a:ln>
                  <a:solidFill>
                    <a:srgbClr val="FFCCFF"/>
                  </a:solidFill>
                  <a:tailEnd type="arrow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xmlns="" id="{EB4B9315-BEFC-8D43-A5E8-2A358BF89121}"/>
                    </a:ext>
                  </a:extLst>
                </p:cNvPr>
                <p:cNvCxnSpPr>
                  <a:cxnSpLocks/>
                  <a:stCxn id="19" idx="3"/>
                  <a:endCxn id="20" idx="1"/>
                </p:cNvCxnSpPr>
                <p:nvPr/>
              </p:nvCxnSpPr>
              <p:spPr>
                <a:xfrm flipV="1">
                  <a:off x="1786218" y="2583205"/>
                  <a:ext cx="586628" cy="487051"/>
                </a:xfrm>
                <a:prstGeom prst="straightConnector1">
                  <a:avLst/>
                </a:prstGeom>
                <a:ln>
                  <a:solidFill>
                    <a:srgbClr val="FFCCFF"/>
                  </a:solidFill>
                  <a:tailEnd type="arrow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xmlns="" id="{ACDEFCB3-308D-714E-A6A0-F15C22F67E11}"/>
                    </a:ext>
                  </a:extLst>
                </p:cNvPr>
                <p:cNvCxnSpPr>
                  <a:cxnSpLocks/>
                  <a:stCxn id="20" idx="3"/>
                  <a:endCxn id="22" idx="1"/>
                </p:cNvCxnSpPr>
                <p:nvPr/>
              </p:nvCxnSpPr>
              <p:spPr>
                <a:xfrm>
                  <a:off x="6446783" y="2583205"/>
                  <a:ext cx="695607" cy="570810"/>
                </a:xfrm>
                <a:prstGeom prst="straightConnector1">
                  <a:avLst/>
                </a:prstGeom>
                <a:ln>
                  <a:solidFill>
                    <a:srgbClr val="FFCCFF"/>
                  </a:solidFill>
                  <a:tailEnd type="arrow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xmlns="" id="{F88E8470-269D-184C-944E-061D329DBE2F}"/>
                  </a:ext>
                </a:extLst>
              </p:cNvPr>
              <p:cNvCxnSpPr>
                <a:cxnSpLocks/>
                <a:stCxn id="21" idx="3"/>
                <a:endCxn id="22" idx="1"/>
              </p:cNvCxnSpPr>
              <p:nvPr/>
            </p:nvCxnSpPr>
            <p:spPr>
              <a:xfrm flipV="1">
                <a:off x="6329552" y="3145396"/>
                <a:ext cx="695607" cy="432248"/>
              </a:xfrm>
              <a:prstGeom prst="straightConnector1">
                <a:avLst/>
              </a:prstGeom>
              <a:ln>
                <a:solidFill>
                  <a:srgbClr val="FFCCFF"/>
                </a:solidFill>
                <a:tailEnd type="arrow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13" name="5-Point Star 12">
              <a:extLst>
                <a:ext uri="{FF2B5EF4-FFF2-40B4-BE49-F238E27FC236}">
                  <a16:creationId xmlns:a16="http://schemas.microsoft.com/office/drawing/2014/main" xmlns="" id="{73EE0FD4-E630-A247-945A-93F573748D6F}"/>
                </a:ext>
              </a:extLst>
            </p:cNvPr>
            <p:cNvSpPr/>
            <p:nvPr/>
          </p:nvSpPr>
          <p:spPr>
            <a:xfrm>
              <a:off x="7958164" y="4848922"/>
              <a:ext cx="261191" cy="235193"/>
            </a:xfrm>
            <a:prstGeom prst="star5">
              <a:avLst/>
            </a:prstGeom>
            <a:solidFill>
              <a:srgbClr val="FFCCFF"/>
            </a:solidFill>
            <a:ln>
              <a:solidFill>
                <a:srgbClr val="FFCC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00">
                <a:solidFill>
                  <a:srgbClr val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4" name="5-Point Star 13">
              <a:extLst>
                <a:ext uri="{FF2B5EF4-FFF2-40B4-BE49-F238E27FC236}">
                  <a16:creationId xmlns:a16="http://schemas.microsoft.com/office/drawing/2014/main" xmlns="" id="{9715962A-D70C-AD4C-BBB5-CAE1EAEF881F}"/>
                </a:ext>
              </a:extLst>
            </p:cNvPr>
            <p:cNvSpPr/>
            <p:nvPr/>
          </p:nvSpPr>
          <p:spPr>
            <a:xfrm>
              <a:off x="7955293" y="5548147"/>
              <a:ext cx="261193" cy="235193"/>
            </a:xfrm>
            <a:prstGeom prst="star5">
              <a:avLst/>
            </a:prstGeom>
            <a:solidFill>
              <a:srgbClr val="FFCCFF"/>
            </a:solidFill>
            <a:ln>
              <a:solidFill>
                <a:srgbClr val="FFCC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00">
                <a:solidFill>
                  <a:srgbClr val="000000"/>
                </a:solidFill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8269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2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Key Phase III HER2 Positive MBC Trials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4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/>
            <a:r>
              <a:rPr lang="en-US" sz="1200" dirty="0" smtClean="0">
                <a:latin typeface="Arial" charset="0"/>
                <a:ea typeface="+mn-ea"/>
              </a:rPr>
              <a:t>Presented By Carlos Barrios at 2019 ASCO Annual Meeting</a:t>
            </a:r>
            <a:endParaRPr lang="en-US" sz="1200" dirty="0">
              <a:latin typeface="Arial" charset="0"/>
              <a:ea typeface="+mn-ea"/>
            </a:endParaRPr>
          </a:p>
        </p:txBody>
      </p:sp>
      <p:pic>
        <p:nvPicPr>
          <p:cNvPr id="5" name="Immagine 4" descr="Nastro ro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28344" cy="12283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2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20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4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Sunil Verma at 2019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7391" t="21282" r="15052" b="21625"/>
          <a:stretch>
            <a:fillRect/>
          </a:stretch>
        </p:blipFill>
        <p:spPr bwMode="auto">
          <a:xfrm>
            <a:off x="107504" y="620688"/>
            <a:ext cx="9037248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7709" t="22266" r="16182" b="21625"/>
          <a:stretch>
            <a:fillRect/>
          </a:stretch>
        </p:blipFill>
        <p:spPr bwMode="auto">
          <a:xfrm>
            <a:off x="1" y="692696"/>
            <a:ext cx="8964488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6838" t="22122" r="15052" b="21625"/>
          <a:stretch>
            <a:fillRect/>
          </a:stretch>
        </p:blipFill>
        <p:spPr bwMode="auto">
          <a:xfrm>
            <a:off x="107504" y="1268760"/>
            <a:ext cx="8863440" cy="482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1732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AAF54B-36C4-42B2-B033-1D31065A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monarcHER: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4FC702-59BD-427C-945F-2400247FA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In the randomized phase II monarcHER trial, the primary endpoint of median PFS was significantly prolonged with abemaciclib + trastuzumab + fulvestrant vs trastuzumab + CT in patients with hormone receptor–positive/HER2-positive advanced BC previously treated with HER2-directed therapies</a:t>
            </a:r>
          </a:p>
          <a:p>
            <a:pPr lvl="1"/>
            <a:r>
              <a:rPr lang="en-US" sz="1800" dirty="0"/>
              <a:t>Median PFS: 8.32 vs 5.69 mos; HR: 0.673; </a:t>
            </a:r>
            <a:r>
              <a:rPr lang="en-US" sz="1800" i="1" dirty="0"/>
              <a:t>P </a:t>
            </a:r>
            <a:r>
              <a:rPr lang="en-US" sz="1800" dirty="0"/>
              <a:t>= .0506 (prespecified </a:t>
            </a:r>
            <a:r>
              <a:rPr lang="el-GR" sz="1800" dirty="0"/>
              <a:t>α</a:t>
            </a:r>
            <a:r>
              <a:rPr lang="en-US" sz="1800" dirty="0"/>
              <a:t> = 0.20)</a:t>
            </a:r>
          </a:p>
          <a:p>
            <a:pPr lvl="1"/>
            <a:r>
              <a:rPr lang="en-US" sz="1800" dirty="0"/>
              <a:t>Median PFS did not improve with abemaciclib + trastuzumab vs trastuzumab + CT</a:t>
            </a:r>
          </a:p>
          <a:p>
            <a:r>
              <a:rPr lang="en-US" sz="1800" dirty="0"/>
              <a:t>Confirmed best ORR significantly higher with abemaciclib + trastuzumab + fulvestrant vs trastuzumab + CT in ITT population (32.9% vs 13.9%; </a:t>
            </a:r>
            <a:r>
              <a:rPr lang="en-US" sz="1800" i="1" dirty="0"/>
              <a:t>P </a:t>
            </a:r>
            <a:r>
              <a:rPr lang="en-US" sz="1800" dirty="0"/>
              <a:t>= .0042) and in subgroup with measurable disease (35.7% vs 16.2%; </a:t>
            </a:r>
            <a:r>
              <a:rPr lang="en-US" sz="1800" i="1" dirty="0"/>
              <a:t>P </a:t>
            </a:r>
            <a:r>
              <a:rPr lang="en-US" sz="1800" dirty="0"/>
              <a:t>= .0111)</a:t>
            </a:r>
          </a:p>
          <a:p>
            <a:r>
              <a:rPr lang="en-US" sz="1800" dirty="0"/>
              <a:t>Safety profile generally tolerable with no new signals observed</a:t>
            </a:r>
          </a:p>
          <a:p>
            <a:r>
              <a:rPr lang="en-US" sz="1800" dirty="0"/>
              <a:t>Investigators concluded that abemaciclib has shown clinical activity in hormone receptor–positive/HER2-positive advanced BC</a:t>
            </a:r>
          </a:p>
          <a:p>
            <a:endParaRPr lang="en-US" sz="1800" dirty="0"/>
          </a:p>
          <a:p>
            <a:endParaRPr lang="en-US" sz="1800" dirty="0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xmlns="" id="{3A190B51-E984-4D8B-B9B7-DBF872AFFAC1}"/>
              </a:ext>
            </a:extLst>
          </p:cNvPr>
          <p:cNvGrpSpPr>
            <a:grpSpLocks/>
          </p:cNvGrpSpPr>
          <p:nvPr/>
        </p:nvGrpSpPr>
        <p:grpSpPr bwMode="auto">
          <a:xfrm>
            <a:off x="7042177" y="6216652"/>
            <a:ext cx="2488502" cy="447822"/>
            <a:chOff x="9527309" y="3551529"/>
            <a:chExt cx="3317920" cy="448324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xmlns="" id="{5C3DB9AA-59B7-4E05-8BC7-9BA1E04F14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11327791" y="3551529"/>
              <a:ext cx="551335" cy="17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xmlns="" id="{F3F613D5-27FA-4121-A91E-587AB7D72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7309" y="3691731"/>
              <a:ext cx="3317920" cy="308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Slide credit: </a:t>
              </a:r>
              <a:r>
                <a:rPr lang="en-US" altLang="en-US" sz="1400" dirty="0">
                  <a:solidFill>
                    <a:srgbClr val="455560"/>
                  </a:solidFill>
                  <a:latin typeface="Calibri" panose="020F0502020204030204" pitchFamily="34" charset="0"/>
                  <a:cs typeface="Arial" panose="020B0604020202020204" pitchFamily="34" charset="0"/>
                  <a:hlinkClick r:id="rId4"/>
                </a:rPr>
                <a:t>clinicaloptions.com</a:t>
              </a:r>
              <a:endParaRPr lang="en-US" altLang="en-US" sz="140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 Box 15">
            <a:extLst>
              <a:ext uri="{FF2B5EF4-FFF2-40B4-BE49-F238E27FC236}">
                <a16:creationId xmlns:a16="http://schemas.microsoft.com/office/drawing/2014/main" xmlns="" id="{5ED0A8BC-636E-466C-9901-147AC4EED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43" y="6363160"/>
            <a:ext cx="589002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0" spc="-1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Tolaney. ESMO 2019. Abstr LBA23.</a:t>
            </a:r>
            <a:endParaRPr lang="en-US" altLang="en-US" sz="1200" b="0" dirty="0">
              <a:solidFill>
                <a:srgbClr val="4555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198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95537" y="6280608"/>
            <a:ext cx="964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000" b="1" dirty="0">
                <a:solidFill>
                  <a:srgbClr val="424E82"/>
                </a:solidFill>
              </a:rPr>
              <a:t>E </a:t>
            </a:r>
            <a:r>
              <a:rPr lang="it-IT" sz="1000" b="1" dirty="0" err="1" smtClean="0">
                <a:solidFill>
                  <a:srgbClr val="424E82"/>
                </a:solidFill>
              </a:rPr>
              <a:t>Ciruelos,et</a:t>
            </a:r>
            <a:r>
              <a:rPr lang="it-IT" sz="1000" b="1" dirty="0" smtClean="0">
                <a:solidFill>
                  <a:srgbClr val="424E82"/>
                </a:solidFill>
              </a:rPr>
              <a:t> al.</a:t>
            </a:r>
            <a:r>
              <a:rPr lang="en-US" sz="1000" b="1" dirty="0">
                <a:solidFill>
                  <a:srgbClr val="424E82"/>
                </a:solidFill>
              </a:rPr>
              <a:t> </a:t>
            </a:r>
            <a:r>
              <a:rPr lang="en-US" sz="1000" b="1" dirty="0" smtClean="0">
                <a:solidFill>
                  <a:srgbClr val="424E82"/>
                </a:solidFill>
              </a:rPr>
              <a:t>Abstracts</a:t>
            </a:r>
            <a:r>
              <a:rPr lang="en-US" sz="1000" b="1" dirty="0">
                <a:solidFill>
                  <a:srgbClr val="424E82"/>
                </a:solidFill>
              </a:rPr>
              <a:t>: 2018 San Antonio Breast Cancer Symposium; December 4-8, 2018; San Antonio, Texas</a:t>
            </a:r>
            <a:endParaRPr lang="it-IT" sz="1000" b="1" dirty="0">
              <a:solidFill>
                <a:srgbClr val="424E82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001327" y="2492896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900" b="1" dirty="0" smtClean="0">
                <a:ln w="0"/>
                <a:solidFill>
                  <a:srgbClr val="424E8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N=15</a:t>
            </a:r>
            <a:endParaRPr lang="it-IT" sz="900" b="1" dirty="0">
              <a:ln w="0"/>
              <a:solidFill>
                <a:srgbClr val="424E8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307641" y="1377309"/>
            <a:ext cx="30598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100" b="1" dirty="0" smtClean="0">
                <a:solidFill>
                  <a:srgbClr val="424E82"/>
                </a:solidFill>
              </a:rPr>
              <a:t>PFS6 </a:t>
            </a:r>
            <a:r>
              <a:rPr lang="it-IT" sz="1100" b="1" dirty="0" err="1" smtClean="0">
                <a:solidFill>
                  <a:srgbClr val="424E82"/>
                </a:solidFill>
              </a:rPr>
              <a:t>Rates</a:t>
            </a:r>
            <a:r>
              <a:rPr lang="it-IT" sz="1100" b="1" dirty="0" smtClean="0">
                <a:solidFill>
                  <a:srgbClr val="424E82"/>
                </a:solidFill>
              </a:rPr>
              <a:t>: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100" b="1" dirty="0">
                <a:solidFill>
                  <a:srgbClr val="424E82"/>
                </a:solidFill>
              </a:rPr>
              <a:t>C</a:t>
            </a:r>
            <a:r>
              <a:rPr lang="en-US" sz="1100" b="1" dirty="0" smtClean="0">
                <a:solidFill>
                  <a:srgbClr val="424E82"/>
                </a:solidFill>
              </a:rPr>
              <a:t>ohort A: 33,3%</a:t>
            </a:r>
            <a:r>
              <a:rPr lang="en-US" sz="1100" b="1" dirty="0">
                <a:solidFill>
                  <a:srgbClr val="424E82"/>
                </a:solidFill>
              </a:rPr>
              <a:t> (5/15), </a:t>
            </a:r>
            <a:endParaRPr lang="en-US" sz="1100" b="1" dirty="0" smtClean="0">
              <a:solidFill>
                <a:srgbClr val="424E82"/>
              </a:solidFill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100" b="1" dirty="0" smtClean="0">
                <a:solidFill>
                  <a:srgbClr val="424E82"/>
                </a:solidFill>
              </a:rPr>
              <a:t>Cohort B: </a:t>
            </a:r>
            <a:r>
              <a:rPr lang="en-US" sz="1100" b="1" dirty="0">
                <a:solidFill>
                  <a:srgbClr val="424E82"/>
                </a:solidFill>
              </a:rPr>
              <a:t>40.0% (6/15) </a:t>
            </a:r>
            <a:endParaRPr lang="en-US" sz="1100" b="1" dirty="0" smtClean="0">
              <a:solidFill>
                <a:srgbClr val="424E82"/>
              </a:solidFill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100" b="1" dirty="0" smtClean="0">
                <a:solidFill>
                  <a:srgbClr val="424E82"/>
                </a:solidFill>
              </a:rPr>
              <a:t>Cohort B2: 53.3</a:t>
            </a:r>
            <a:r>
              <a:rPr lang="en-US" sz="1100" b="1" dirty="0">
                <a:solidFill>
                  <a:srgbClr val="424E82"/>
                </a:solidFill>
              </a:rPr>
              <a:t>% (</a:t>
            </a:r>
            <a:r>
              <a:rPr lang="en-US" sz="1100" b="1" dirty="0" smtClean="0">
                <a:solidFill>
                  <a:srgbClr val="424E82"/>
                </a:solidFill>
              </a:rPr>
              <a:t>8/15)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b="1" dirty="0" smtClean="0">
              <a:solidFill>
                <a:srgbClr val="424E82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424E82"/>
                </a:solidFill>
              </a:rPr>
              <a:t>Median PFS in </a:t>
            </a:r>
            <a:r>
              <a:rPr lang="en-US" sz="1100" b="1" dirty="0">
                <a:solidFill>
                  <a:srgbClr val="424E82"/>
                </a:solidFill>
              </a:rPr>
              <a:t>cohorts B1+B2,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424E82"/>
                </a:solidFill>
              </a:rPr>
              <a:t>Luminal </a:t>
            </a:r>
            <a:r>
              <a:rPr lang="en-US" sz="1100" b="1" dirty="0">
                <a:solidFill>
                  <a:srgbClr val="424E82"/>
                </a:solidFill>
              </a:rPr>
              <a:t>vs Non-Luminal </a:t>
            </a:r>
            <a:r>
              <a:rPr lang="en-US" sz="1100" b="1" dirty="0" smtClean="0">
                <a:solidFill>
                  <a:srgbClr val="424E82"/>
                </a:solidFill>
              </a:rPr>
              <a:t>(defined </a:t>
            </a:r>
            <a:r>
              <a:rPr lang="en-US" sz="1100" b="1" dirty="0">
                <a:solidFill>
                  <a:srgbClr val="424E82"/>
                </a:solidFill>
              </a:rPr>
              <a:t>by </a:t>
            </a:r>
            <a:r>
              <a:rPr lang="en-US" sz="1100" b="1" dirty="0" smtClean="0">
                <a:solidFill>
                  <a:srgbClr val="424E82"/>
                </a:solidFill>
              </a:rPr>
              <a:t>PAM50) 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424E82"/>
                </a:solidFill>
              </a:rPr>
              <a:t>12.4 </a:t>
            </a:r>
            <a:r>
              <a:rPr lang="en-US" sz="1100" b="1" dirty="0">
                <a:solidFill>
                  <a:srgbClr val="424E82"/>
                </a:solidFill>
              </a:rPr>
              <a:t>vs. 4.1 </a:t>
            </a:r>
            <a:r>
              <a:rPr lang="en-US" sz="1100" b="1" dirty="0" smtClean="0">
                <a:solidFill>
                  <a:srgbClr val="424E82"/>
                </a:solidFill>
              </a:rPr>
              <a:t>months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424E82"/>
                </a:solidFill>
              </a:rPr>
              <a:t>(HR=0.30</a:t>
            </a:r>
            <a:r>
              <a:rPr lang="en-US" sz="1100" b="1" dirty="0">
                <a:solidFill>
                  <a:srgbClr val="424E82"/>
                </a:solidFill>
              </a:rPr>
              <a:t>; p-value=0.025). </a:t>
            </a:r>
            <a:endParaRPr lang="en-US" sz="1100" b="1" dirty="0" smtClean="0">
              <a:solidFill>
                <a:srgbClr val="424E82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424E82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424E82"/>
                </a:solidFill>
              </a:rPr>
              <a:t>CBR6 in </a:t>
            </a:r>
            <a:r>
              <a:rPr lang="en-US" sz="1100" b="1" dirty="0">
                <a:solidFill>
                  <a:srgbClr val="424E82"/>
                </a:solidFill>
              </a:rPr>
              <a:t>Luminal vs Non-Luminal </a:t>
            </a:r>
            <a:r>
              <a:rPr lang="en-US" sz="1100" b="1" dirty="0" smtClean="0">
                <a:solidFill>
                  <a:srgbClr val="424E82"/>
                </a:solidFill>
              </a:rPr>
              <a:t>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424E82"/>
                </a:solidFill>
              </a:rPr>
              <a:t>73% v</a:t>
            </a:r>
            <a:r>
              <a:rPr lang="en-US" sz="1100" b="1" dirty="0" smtClean="0">
                <a:solidFill>
                  <a:srgbClr val="424E82"/>
                </a:solidFill>
              </a:rPr>
              <a:t>s</a:t>
            </a:r>
            <a:r>
              <a:rPr lang="en-US" sz="1100" b="1" dirty="0">
                <a:solidFill>
                  <a:srgbClr val="424E82"/>
                </a:solidFill>
              </a:rPr>
              <a:t>. 25% </a:t>
            </a:r>
            <a:endParaRPr lang="en-US" sz="1100" b="1" dirty="0" smtClean="0">
              <a:solidFill>
                <a:srgbClr val="424E82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424E82"/>
                </a:solidFill>
              </a:rPr>
              <a:t>(</a:t>
            </a:r>
            <a:r>
              <a:rPr lang="en-US" sz="1100" b="1" dirty="0">
                <a:solidFill>
                  <a:srgbClr val="424E82"/>
                </a:solidFill>
              </a:rPr>
              <a:t>p=0.022</a:t>
            </a:r>
            <a:r>
              <a:rPr lang="en-US" sz="1100" b="1" dirty="0" smtClean="0">
                <a:solidFill>
                  <a:srgbClr val="424E82"/>
                </a:solidFill>
              </a:rPr>
              <a:t>) </a:t>
            </a:r>
            <a:endParaRPr lang="it-IT" sz="1100" b="1" dirty="0">
              <a:solidFill>
                <a:srgbClr val="424E82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736"/>
            <a:ext cx="6012160" cy="5411637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 bwMode="auto">
          <a:xfrm>
            <a:off x="6307643" y="1377309"/>
            <a:ext cx="2584839" cy="2462213"/>
          </a:xfrm>
          <a:prstGeom prst="rect">
            <a:avLst/>
          </a:prstGeom>
          <a:noFill/>
          <a:ln>
            <a:solidFill>
              <a:srgbClr val="424E82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341339" y="3938712"/>
            <a:ext cx="25511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424E82"/>
                </a:solidFill>
              </a:rPr>
              <a:t>Safety: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424E82"/>
                </a:solidFill>
              </a:rPr>
              <a:t>G</a:t>
            </a:r>
            <a:r>
              <a:rPr lang="en-US" sz="1100" b="1" dirty="0" smtClean="0">
                <a:solidFill>
                  <a:srgbClr val="424E82"/>
                </a:solidFill>
              </a:rPr>
              <a:t>rade </a:t>
            </a:r>
            <a:r>
              <a:rPr lang="en-US" sz="1100" b="1" dirty="0">
                <a:solidFill>
                  <a:srgbClr val="424E82"/>
                </a:solidFill>
              </a:rPr>
              <a:t>1-2 </a:t>
            </a:r>
            <a:r>
              <a:rPr lang="en-US" sz="1100" b="1" dirty="0" smtClean="0">
                <a:solidFill>
                  <a:srgbClr val="424E82"/>
                </a:solidFill>
              </a:rPr>
              <a:t>in 97.7% of pts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424E82"/>
                </a:solidFill>
              </a:rPr>
              <a:t>Grade 3-4 in 84.4</a:t>
            </a:r>
            <a:r>
              <a:rPr lang="en-US" sz="1100" b="1" dirty="0">
                <a:solidFill>
                  <a:srgbClr val="424E82"/>
                </a:solidFill>
              </a:rPr>
              <a:t>% of </a:t>
            </a:r>
            <a:r>
              <a:rPr lang="en-US" sz="1100" b="1" dirty="0" smtClean="0">
                <a:solidFill>
                  <a:srgbClr val="424E82"/>
                </a:solidFill>
              </a:rPr>
              <a:t>pts, mainly neutropenia </a:t>
            </a:r>
            <a:r>
              <a:rPr lang="en-US" sz="1100" b="1" dirty="0">
                <a:solidFill>
                  <a:srgbClr val="424E82"/>
                </a:solidFill>
              </a:rPr>
              <a:t>(80%) </a:t>
            </a:r>
            <a:r>
              <a:rPr lang="en-US" sz="1100" b="1" dirty="0" smtClean="0">
                <a:solidFill>
                  <a:srgbClr val="424E82"/>
                </a:solidFill>
              </a:rPr>
              <a:t>and thrombocytopenia (</a:t>
            </a:r>
            <a:r>
              <a:rPr lang="en-US" sz="1100" b="1" dirty="0">
                <a:solidFill>
                  <a:srgbClr val="424E82"/>
                </a:solidFill>
              </a:rPr>
              <a:t>17%). </a:t>
            </a:r>
            <a:endParaRPr lang="en-US" sz="1100" b="1" dirty="0" smtClean="0">
              <a:solidFill>
                <a:srgbClr val="424E82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424E82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424E82"/>
                </a:solidFill>
              </a:rPr>
              <a:t>Dose </a:t>
            </a:r>
            <a:r>
              <a:rPr lang="en-US" sz="1100" b="1" dirty="0">
                <a:solidFill>
                  <a:srgbClr val="424E82"/>
                </a:solidFill>
              </a:rPr>
              <a:t>reductions were required in 60% of pts.</a:t>
            </a:r>
            <a:endParaRPr lang="it-IT" sz="1100" b="1" dirty="0">
              <a:solidFill>
                <a:srgbClr val="424E82"/>
              </a:solidFill>
            </a:endParaRPr>
          </a:p>
        </p:txBody>
      </p:sp>
      <p:sp>
        <p:nvSpPr>
          <p:cNvPr id="16" name="Rettangolo 15"/>
          <p:cNvSpPr/>
          <p:nvPr/>
        </p:nvSpPr>
        <p:spPr bwMode="auto">
          <a:xfrm>
            <a:off x="6307643" y="3938712"/>
            <a:ext cx="2584839" cy="1794544"/>
          </a:xfrm>
          <a:prstGeom prst="rect">
            <a:avLst/>
          </a:prstGeom>
          <a:noFill/>
          <a:ln>
            <a:solidFill>
              <a:srgbClr val="424E82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8781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340872"/>
            <a:ext cx="7571792" cy="404074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260752"/>
            <a:ext cx="5137330" cy="98737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6179655"/>
            <a:ext cx="3404886" cy="26567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899164" y="5542517"/>
            <a:ext cx="6162525" cy="60016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100" b="1" dirty="0" err="1" smtClean="0">
                <a:solidFill>
                  <a:srgbClr val="424E82"/>
                </a:solidFill>
              </a:rPr>
              <a:t>Primary</a:t>
            </a:r>
            <a:r>
              <a:rPr lang="it-IT" sz="1100" b="1" dirty="0" smtClean="0">
                <a:solidFill>
                  <a:srgbClr val="424E82"/>
                </a:solidFill>
              </a:rPr>
              <a:t> </a:t>
            </a:r>
            <a:r>
              <a:rPr lang="it-IT" sz="1100" b="1" dirty="0" err="1" smtClean="0">
                <a:solidFill>
                  <a:srgbClr val="424E82"/>
                </a:solidFill>
              </a:rPr>
              <a:t>endpoint</a:t>
            </a:r>
            <a:r>
              <a:rPr lang="it-IT" sz="1100" b="1" dirty="0" smtClean="0">
                <a:solidFill>
                  <a:srgbClr val="424E82"/>
                </a:solidFill>
              </a:rPr>
              <a:t> of the </a:t>
            </a:r>
            <a:r>
              <a:rPr lang="it-IT" sz="1100" b="1" dirty="0" err="1" smtClean="0">
                <a:solidFill>
                  <a:srgbClr val="424E82"/>
                </a:solidFill>
              </a:rPr>
              <a:t>Phase</a:t>
            </a:r>
            <a:r>
              <a:rPr lang="it-IT" sz="1100" b="1" dirty="0" smtClean="0">
                <a:solidFill>
                  <a:srgbClr val="424E82"/>
                </a:solidFill>
              </a:rPr>
              <a:t> II part of the </a:t>
            </a:r>
            <a:r>
              <a:rPr lang="it-IT" sz="1100" b="1" dirty="0" err="1" smtClean="0">
                <a:solidFill>
                  <a:srgbClr val="424E82"/>
                </a:solidFill>
              </a:rPr>
              <a:t>study</a:t>
            </a:r>
            <a:r>
              <a:rPr lang="it-IT" sz="1100" b="1" dirty="0" smtClean="0">
                <a:solidFill>
                  <a:srgbClr val="424E82"/>
                </a:solidFill>
              </a:rPr>
              <a:t> : ORR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100" b="1" dirty="0" smtClean="0">
              <a:solidFill>
                <a:srgbClr val="424E82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100" b="1" dirty="0" err="1" smtClean="0">
                <a:solidFill>
                  <a:srgbClr val="424E82"/>
                </a:solidFill>
              </a:rPr>
              <a:t>Secondary</a:t>
            </a:r>
            <a:r>
              <a:rPr lang="it-IT" sz="1100" b="1" dirty="0" smtClean="0">
                <a:solidFill>
                  <a:srgbClr val="424E82"/>
                </a:solidFill>
              </a:rPr>
              <a:t> </a:t>
            </a:r>
            <a:r>
              <a:rPr lang="it-IT" sz="1100" b="1" dirty="0" err="1" smtClean="0">
                <a:solidFill>
                  <a:srgbClr val="424E82"/>
                </a:solidFill>
              </a:rPr>
              <a:t>endpoints</a:t>
            </a:r>
            <a:r>
              <a:rPr lang="it-IT" sz="1100" b="1" dirty="0" smtClean="0">
                <a:solidFill>
                  <a:srgbClr val="424E82"/>
                </a:solidFill>
              </a:rPr>
              <a:t>: PFS, DCR, </a:t>
            </a:r>
            <a:r>
              <a:rPr lang="it-IT" sz="1100" b="1" dirty="0" err="1" smtClean="0">
                <a:solidFill>
                  <a:srgbClr val="424E82"/>
                </a:solidFill>
              </a:rPr>
              <a:t>duration</a:t>
            </a:r>
            <a:r>
              <a:rPr lang="it-IT" sz="1100" b="1" dirty="0" smtClean="0">
                <a:solidFill>
                  <a:srgbClr val="424E82"/>
                </a:solidFill>
              </a:rPr>
              <a:t> of </a:t>
            </a:r>
            <a:r>
              <a:rPr lang="it-IT" sz="1100" b="1" dirty="0" err="1" smtClean="0">
                <a:solidFill>
                  <a:srgbClr val="424E82"/>
                </a:solidFill>
              </a:rPr>
              <a:t>response</a:t>
            </a:r>
            <a:r>
              <a:rPr lang="it-IT" sz="1100" b="1" dirty="0" smtClean="0">
                <a:solidFill>
                  <a:srgbClr val="424E82"/>
                </a:solidFill>
              </a:rPr>
              <a:t>, </a:t>
            </a:r>
            <a:r>
              <a:rPr lang="it-IT" sz="1100" b="1" dirty="0" err="1" smtClean="0">
                <a:solidFill>
                  <a:srgbClr val="424E82"/>
                </a:solidFill>
              </a:rPr>
              <a:t>duration</a:t>
            </a:r>
            <a:r>
              <a:rPr lang="it-IT" sz="1100" b="1" dirty="0" smtClean="0">
                <a:solidFill>
                  <a:srgbClr val="424E82"/>
                </a:solidFill>
              </a:rPr>
              <a:t> of </a:t>
            </a:r>
            <a:r>
              <a:rPr lang="it-IT" sz="1100" b="1" dirty="0" err="1" smtClean="0">
                <a:solidFill>
                  <a:srgbClr val="424E82"/>
                </a:solidFill>
              </a:rPr>
              <a:t>disease</a:t>
            </a:r>
            <a:r>
              <a:rPr lang="it-IT" sz="1100" b="1" dirty="0" smtClean="0">
                <a:solidFill>
                  <a:srgbClr val="424E82"/>
                </a:solidFill>
              </a:rPr>
              <a:t> control, OS</a:t>
            </a:r>
            <a:endParaRPr lang="it-IT" sz="1100" b="1" dirty="0">
              <a:solidFill>
                <a:srgbClr val="424E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741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16480" y="978796"/>
            <a:ext cx="47339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2400" dirty="0" err="1" smtClean="0">
                <a:solidFill>
                  <a:srgbClr val="424E82"/>
                </a:solidFill>
              </a:rPr>
              <a:t>Results</a:t>
            </a:r>
            <a:r>
              <a:rPr lang="it-IT" sz="1400" dirty="0" smtClean="0">
                <a:solidFill>
                  <a:srgbClr val="424E82"/>
                </a:solidFill>
              </a:rPr>
              <a:t>: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424E82"/>
                </a:solidFill>
              </a:rPr>
              <a:t>PDL1 + </a:t>
            </a:r>
            <a:r>
              <a:rPr lang="it-IT" dirty="0" err="1" smtClean="0">
                <a:solidFill>
                  <a:srgbClr val="424E82"/>
                </a:solidFill>
              </a:rPr>
              <a:t>cohort</a:t>
            </a:r>
            <a:r>
              <a:rPr lang="it-IT" dirty="0" smtClean="0">
                <a:solidFill>
                  <a:srgbClr val="424E82"/>
                </a:solidFill>
              </a:rPr>
              <a:t> (n= 46)</a:t>
            </a:r>
          </a:p>
          <a:p>
            <a:pPr marL="1085850" lvl="2" indent="-1714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424E82"/>
                </a:solidFill>
              </a:rPr>
              <a:t>ORR: 15,2% (CI 7-27%)</a:t>
            </a:r>
          </a:p>
          <a:p>
            <a:pPr marL="1085850" lvl="2" indent="-1714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rgbClr val="424E82"/>
                </a:solidFill>
              </a:rPr>
              <a:t>Median</a:t>
            </a:r>
            <a:r>
              <a:rPr lang="it-IT" sz="1400" dirty="0" smtClean="0">
                <a:solidFill>
                  <a:srgbClr val="424E82"/>
                </a:solidFill>
              </a:rPr>
              <a:t> PFS: 2,7 </a:t>
            </a:r>
            <a:r>
              <a:rPr lang="it-IT" sz="1400" dirty="0" err="1" smtClean="0">
                <a:solidFill>
                  <a:srgbClr val="424E82"/>
                </a:solidFill>
              </a:rPr>
              <a:t>mo</a:t>
            </a:r>
            <a:endParaRPr lang="it-IT" sz="1400" dirty="0">
              <a:solidFill>
                <a:srgbClr val="424E82"/>
              </a:solidFill>
            </a:endParaRPr>
          </a:p>
          <a:p>
            <a:pPr marL="1085850" lvl="2" indent="-1714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rgbClr val="424E82"/>
                </a:solidFill>
              </a:rPr>
              <a:t>Median</a:t>
            </a:r>
            <a:r>
              <a:rPr lang="it-IT" sz="1400" dirty="0" smtClean="0">
                <a:solidFill>
                  <a:srgbClr val="424E82"/>
                </a:solidFill>
              </a:rPr>
              <a:t> </a:t>
            </a:r>
            <a:r>
              <a:rPr lang="it-IT" sz="1400" dirty="0" err="1" smtClean="0">
                <a:solidFill>
                  <a:srgbClr val="424E82"/>
                </a:solidFill>
              </a:rPr>
              <a:t>duration</a:t>
            </a:r>
            <a:r>
              <a:rPr lang="it-IT" sz="1400" dirty="0" smtClean="0">
                <a:solidFill>
                  <a:srgbClr val="424E82"/>
                </a:solidFill>
              </a:rPr>
              <a:t> of </a:t>
            </a:r>
            <a:r>
              <a:rPr lang="it-IT" sz="1400" dirty="0" err="1" smtClean="0">
                <a:solidFill>
                  <a:srgbClr val="424E82"/>
                </a:solidFill>
              </a:rPr>
              <a:t>disease</a:t>
            </a:r>
            <a:r>
              <a:rPr lang="it-IT" sz="1400" dirty="0" smtClean="0">
                <a:solidFill>
                  <a:srgbClr val="424E82"/>
                </a:solidFill>
              </a:rPr>
              <a:t> control: 11,1 </a:t>
            </a:r>
            <a:r>
              <a:rPr lang="it-IT" sz="1400" dirty="0" err="1" smtClean="0">
                <a:solidFill>
                  <a:srgbClr val="424E82"/>
                </a:solidFill>
              </a:rPr>
              <a:t>mo</a:t>
            </a:r>
            <a:endParaRPr lang="it-IT" sz="1400" dirty="0" smtClean="0">
              <a:solidFill>
                <a:srgbClr val="424E82"/>
              </a:solidFill>
            </a:endParaRPr>
          </a:p>
          <a:p>
            <a:pPr marL="1085850" lvl="2" indent="-1714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rgbClr val="424E82"/>
                </a:solidFill>
              </a:rPr>
              <a:t>Median</a:t>
            </a:r>
            <a:r>
              <a:rPr lang="it-IT" sz="1400" dirty="0" smtClean="0">
                <a:solidFill>
                  <a:srgbClr val="424E82"/>
                </a:solidFill>
              </a:rPr>
              <a:t> OS: 16,1 </a:t>
            </a:r>
            <a:r>
              <a:rPr lang="it-IT" sz="1400" dirty="0" err="1" smtClean="0">
                <a:solidFill>
                  <a:srgbClr val="424E82"/>
                </a:solidFill>
              </a:rPr>
              <a:t>mo</a:t>
            </a:r>
            <a:endParaRPr lang="it-IT" sz="1400" dirty="0" smtClean="0">
              <a:solidFill>
                <a:srgbClr val="424E82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708240" y="1329992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424E82"/>
                </a:solidFill>
              </a:rPr>
              <a:t>PDL1 </a:t>
            </a:r>
            <a:r>
              <a:rPr lang="it-IT" dirty="0" smtClean="0">
                <a:solidFill>
                  <a:srgbClr val="424E82"/>
                </a:solidFill>
              </a:rPr>
              <a:t>- </a:t>
            </a:r>
            <a:r>
              <a:rPr lang="it-IT" dirty="0" err="1">
                <a:solidFill>
                  <a:srgbClr val="424E82"/>
                </a:solidFill>
              </a:rPr>
              <a:t>cohort</a:t>
            </a:r>
            <a:r>
              <a:rPr lang="it-IT" dirty="0">
                <a:solidFill>
                  <a:srgbClr val="424E82"/>
                </a:solidFill>
              </a:rPr>
              <a:t> (n= </a:t>
            </a:r>
            <a:r>
              <a:rPr lang="it-IT" dirty="0" smtClean="0">
                <a:solidFill>
                  <a:srgbClr val="424E82"/>
                </a:solidFill>
              </a:rPr>
              <a:t>12)</a:t>
            </a:r>
            <a:endParaRPr lang="it-IT" dirty="0">
              <a:solidFill>
                <a:srgbClr val="424E82"/>
              </a:solidFill>
            </a:endParaRPr>
          </a:p>
          <a:p>
            <a:pPr marL="1085850" lvl="2" indent="-1714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424E82"/>
                </a:solidFill>
              </a:rPr>
              <a:t>ORR: </a:t>
            </a:r>
            <a:r>
              <a:rPr lang="it-IT" sz="1400" dirty="0" smtClean="0">
                <a:solidFill>
                  <a:srgbClr val="424E82"/>
                </a:solidFill>
              </a:rPr>
              <a:t>0</a:t>
            </a:r>
            <a:endParaRPr lang="it-IT" sz="1100" dirty="0" smtClean="0">
              <a:solidFill>
                <a:srgbClr val="000000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5884" y="6416019"/>
            <a:ext cx="5105400" cy="447675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416435" y="2730463"/>
            <a:ext cx="372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5850" lvl="2" indent="-1714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424E82"/>
                </a:solidFill>
              </a:rPr>
              <a:t>12-months PFS Rates:13%</a:t>
            </a:r>
          </a:p>
          <a:p>
            <a:pPr marL="1085850" lvl="2" indent="-1714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424E82"/>
                </a:solidFill>
              </a:rPr>
              <a:t>12-months </a:t>
            </a:r>
            <a:r>
              <a:rPr lang="it-IT" sz="1400" dirty="0" smtClean="0">
                <a:solidFill>
                  <a:srgbClr val="424E82"/>
                </a:solidFill>
              </a:rPr>
              <a:t>OS </a:t>
            </a:r>
            <a:r>
              <a:rPr lang="it-IT" sz="1400" dirty="0" err="1" smtClean="0">
                <a:solidFill>
                  <a:srgbClr val="424E82"/>
                </a:solidFill>
              </a:rPr>
              <a:t>Rates</a:t>
            </a:r>
            <a:r>
              <a:rPr lang="it-IT" sz="1400" dirty="0" smtClean="0">
                <a:solidFill>
                  <a:srgbClr val="424E82"/>
                </a:solidFill>
              </a:rPr>
              <a:t>: 65%</a:t>
            </a:r>
            <a:endParaRPr lang="it-IT" sz="1400" dirty="0">
              <a:solidFill>
                <a:srgbClr val="424E82"/>
              </a:solidFill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</a:pPr>
            <a:endParaRPr lang="it-IT" sz="1400" dirty="0" smtClean="0">
              <a:solidFill>
                <a:srgbClr val="424E82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725677" y="2717726"/>
            <a:ext cx="372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5850" lvl="2" indent="-1714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424E82"/>
                </a:solidFill>
              </a:rPr>
              <a:t>12-months PFS Rates:0%</a:t>
            </a:r>
          </a:p>
          <a:p>
            <a:pPr marL="1085850" lvl="2" indent="-1714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424E82"/>
                </a:solidFill>
              </a:rPr>
              <a:t>12-months OS </a:t>
            </a:r>
            <a:r>
              <a:rPr lang="it-IT" sz="1400" dirty="0" err="1">
                <a:solidFill>
                  <a:srgbClr val="424E82"/>
                </a:solidFill>
              </a:rPr>
              <a:t>Rates</a:t>
            </a:r>
            <a:r>
              <a:rPr lang="it-IT" sz="1400" dirty="0">
                <a:solidFill>
                  <a:srgbClr val="424E82"/>
                </a:solidFill>
              </a:rPr>
              <a:t>: </a:t>
            </a:r>
            <a:r>
              <a:rPr lang="it-IT" sz="1400" dirty="0" smtClean="0">
                <a:solidFill>
                  <a:srgbClr val="424E82"/>
                </a:solidFill>
              </a:rPr>
              <a:t>12%</a:t>
            </a:r>
            <a:endParaRPr lang="it-IT" sz="1400" dirty="0">
              <a:solidFill>
                <a:srgbClr val="424E82"/>
              </a:solidFill>
            </a:endParaRPr>
          </a:p>
          <a:p>
            <a:pPr marL="1085850" lvl="2" indent="-1714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it-IT" sz="1400" dirty="0" smtClean="0">
              <a:solidFill>
                <a:srgbClr val="424E82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3169041"/>
            <a:ext cx="6660818" cy="3108382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173968"/>
            <a:ext cx="3024324" cy="49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7778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0611" y="6110493"/>
            <a:ext cx="5105400" cy="447675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683568" y="1281782"/>
            <a:ext cx="6912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424E82"/>
                </a:solidFill>
              </a:rPr>
              <a:t>Stromal</a:t>
            </a:r>
            <a:r>
              <a:rPr lang="it-IT" sz="2400" dirty="0">
                <a:solidFill>
                  <a:srgbClr val="424E82"/>
                </a:solidFill>
              </a:rPr>
              <a:t> </a:t>
            </a:r>
            <a:r>
              <a:rPr lang="it-IT" sz="2400" dirty="0" err="1">
                <a:solidFill>
                  <a:srgbClr val="424E82"/>
                </a:solidFill>
              </a:rPr>
              <a:t>TILs</a:t>
            </a:r>
            <a:r>
              <a:rPr lang="it-IT" sz="2400" dirty="0">
                <a:solidFill>
                  <a:srgbClr val="424E82"/>
                </a:solidFill>
              </a:rPr>
              <a:t> (</a:t>
            </a:r>
            <a:r>
              <a:rPr lang="it-IT" sz="2400" dirty="0" err="1">
                <a:solidFill>
                  <a:srgbClr val="424E82"/>
                </a:solidFill>
              </a:rPr>
              <a:t>sTILs</a:t>
            </a:r>
            <a:r>
              <a:rPr lang="it-IT" sz="2400" dirty="0">
                <a:solidFill>
                  <a:srgbClr val="424E82"/>
                </a:solidFill>
              </a:rPr>
              <a:t>) from </a:t>
            </a:r>
            <a:r>
              <a:rPr lang="it-IT" sz="2400" dirty="0" err="1">
                <a:solidFill>
                  <a:srgbClr val="424E82"/>
                </a:solidFill>
              </a:rPr>
              <a:t>metastatic</a:t>
            </a:r>
            <a:r>
              <a:rPr lang="it-IT" sz="2400" dirty="0">
                <a:solidFill>
                  <a:srgbClr val="424E82"/>
                </a:solidFill>
              </a:rPr>
              <a:t> </a:t>
            </a:r>
            <a:r>
              <a:rPr lang="it-IT" sz="2400" dirty="0" err="1" smtClean="0">
                <a:solidFill>
                  <a:srgbClr val="424E82"/>
                </a:solidFill>
              </a:rPr>
              <a:t>biopsy</a:t>
            </a:r>
            <a:r>
              <a:rPr lang="it-IT" sz="1400" dirty="0" smtClean="0">
                <a:solidFill>
                  <a:srgbClr val="424E82"/>
                </a:solidFill>
              </a:rPr>
              <a:t>: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424E82"/>
                </a:solidFill>
              </a:rPr>
              <a:t>ORR 39% (</a:t>
            </a:r>
            <a:r>
              <a:rPr lang="it-IT" dirty="0" err="1" smtClean="0">
                <a:solidFill>
                  <a:srgbClr val="424E82"/>
                </a:solidFill>
              </a:rPr>
              <a:t>sTILs</a:t>
            </a:r>
            <a:r>
              <a:rPr lang="it-IT" dirty="0" smtClean="0">
                <a:solidFill>
                  <a:srgbClr val="424E82"/>
                </a:solidFill>
              </a:rPr>
              <a:t>+) vs 5% (</a:t>
            </a:r>
            <a:r>
              <a:rPr lang="it-IT" dirty="0" err="1" smtClean="0">
                <a:solidFill>
                  <a:srgbClr val="424E82"/>
                </a:solidFill>
              </a:rPr>
              <a:t>sTILs</a:t>
            </a:r>
            <a:r>
              <a:rPr lang="it-IT" dirty="0" smtClean="0">
                <a:solidFill>
                  <a:srgbClr val="424E82"/>
                </a:solidFill>
              </a:rPr>
              <a:t>-)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83568" y="5517336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it-IT" sz="2400" dirty="0" err="1" smtClean="0">
                <a:solidFill>
                  <a:srgbClr val="424E82"/>
                </a:solidFill>
              </a:rPr>
              <a:t>Toxicity</a:t>
            </a:r>
            <a:r>
              <a:rPr lang="it-IT" sz="2400" dirty="0" smtClean="0">
                <a:solidFill>
                  <a:srgbClr val="424E82"/>
                </a:solidFill>
              </a:rPr>
              <a:t>: 2/58 with grade III/IV </a:t>
            </a:r>
            <a:r>
              <a:rPr lang="it-IT" sz="2400" dirty="0" err="1" smtClean="0">
                <a:solidFill>
                  <a:srgbClr val="424E82"/>
                </a:solidFill>
              </a:rPr>
              <a:t>pneumonitis</a:t>
            </a:r>
            <a:endParaRPr lang="it-IT" sz="1400" dirty="0" smtClean="0">
              <a:solidFill>
                <a:srgbClr val="424E82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6" y="2132856"/>
            <a:ext cx="7091284" cy="295232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173968"/>
            <a:ext cx="3024324" cy="49145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 bwMode="auto">
          <a:xfrm>
            <a:off x="1115617" y="1664230"/>
            <a:ext cx="3960440" cy="391646"/>
          </a:xfrm>
          <a:prstGeom prst="rect">
            <a:avLst/>
          </a:prstGeom>
          <a:noFill/>
          <a:ln>
            <a:solidFill>
              <a:srgbClr val="FF6699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20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Current Approach for Advanced HER2+ Breast Cancer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" y="67114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/>
            <a:r>
              <a:rPr lang="en-US" sz="1200" dirty="0" smtClean="0">
                <a:latin typeface="Arial" charset="0"/>
                <a:ea typeface="+mn-ea"/>
              </a:rPr>
              <a:t>Presented By Carlos Barrios at 2019 ASCO Annual Meeting</a:t>
            </a:r>
            <a:endParaRPr lang="en-US" sz="1200" dirty="0">
              <a:latin typeface="Arial" charset="0"/>
              <a:ea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E91EF93-6B76-4D6B-B003-05FC2CE3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8191822" cy="1325563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8-year follow-up of the CLEOPATRA trial (OS)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0C625C5D-1674-4110-89BD-56EF6C803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590" y="1768600"/>
            <a:ext cx="7940760" cy="432470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511029BC-0532-46FE-9FF1-2EA8156F3D13}"/>
              </a:ext>
            </a:extLst>
          </p:cNvPr>
          <p:cNvSpPr txBox="1"/>
          <p:nvPr/>
        </p:nvSpPr>
        <p:spPr>
          <a:xfrm>
            <a:off x="5940212" y="6381448"/>
            <a:ext cx="277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prstClr val="black"/>
                </a:solidFill>
              </a:rPr>
              <a:t>Swain</a:t>
            </a:r>
            <a:r>
              <a:rPr lang="it-IT" sz="1400" i="1" dirty="0">
                <a:solidFill>
                  <a:prstClr val="black"/>
                </a:solidFill>
              </a:rPr>
              <a:t> et al, </a:t>
            </a:r>
            <a:r>
              <a:rPr lang="it-IT" sz="1400" i="1" dirty="0" err="1">
                <a:solidFill>
                  <a:prstClr val="black"/>
                </a:solidFill>
              </a:rPr>
              <a:t>Abstr</a:t>
            </a:r>
            <a:r>
              <a:rPr lang="it-IT" sz="1400" i="1" dirty="0">
                <a:solidFill>
                  <a:prstClr val="black"/>
                </a:solidFill>
              </a:rPr>
              <a:t>. 1020, ASCO 2019</a:t>
            </a:r>
            <a:endParaRPr lang="en-US" sz="1400" i="1" dirty="0">
              <a:solidFill>
                <a:prstClr val="black"/>
              </a:solidFill>
            </a:endParaRPr>
          </a:p>
        </p:txBody>
      </p:sp>
      <p:pic>
        <p:nvPicPr>
          <p:cNvPr id="8" name="Immagine 7" descr="Nastro ro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28344" cy="122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706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70" y="2514714"/>
            <a:ext cx="7805737" cy="344487"/>
          </a:xfrm>
        </p:spPr>
        <p:txBody>
          <a:bodyPr/>
          <a:lstStyle/>
          <a:p>
            <a:r>
              <a:rPr lang="en-US" sz="7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"If I have seen further it is by standing upon the shoulders of giants."</a:t>
            </a:r>
            <a:endParaRPr lang="en-US" sz="700" b="1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736" y="128898"/>
            <a:ext cx="8624605" cy="646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14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Gabriel Hortobagyi at 2019 ASCO Annual Meeting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 descr="Risultati immagini per hortobagy oncologis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6" y="3068960"/>
            <a:ext cx="2238375" cy="336232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/>
        </p:nvSpPr>
        <p:spPr>
          <a:xfrm>
            <a:off x="46798" y="6396335"/>
            <a:ext cx="289855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i="1" dirty="0"/>
              <a:t>Mark D. </a:t>
            </a:r>
            <a:r>
              <a:rPr lang="en-GB" sz="1050" i="1" dirty="0" err="1" smtClean="0"/>
              <a:t>Pegram</a:t>
            </a:r>
            <a:r>
              <a:rPr lang="en-GB" sz="1050" i="1" dirty="0" smtClean="0"/>
              <a:t> </a:t>
            </a:r>
            <a:r>
              <a:rPr lang="en-GB" sz="1050" dirty="0"/>
              <a:t>2018 ASCO EDUCATIONAL BOOK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" y="514350"/>
            <a:ext cx="763905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8" y="714375"/>
            <a:ext cx="823912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436096" y="6237312"/>
            <a:ext cx="3256020" cy="369332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spAutoFit/>
          </a:bodyPr>
          <a:lstStyle/>
          <a:p>
            <a:r>
              <a:rPr lang="it-IT" b="1" i="1" dirty="0" err="1" smtClean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Awada</a:t>
            </a:r>
            <a:r>
              <a:rPr lang="it-IT" b="1" i="1" dirty="0" smtClean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ESMO </a:t>
            </a:r>
            <a:r>
              <a:rPr lang="it-IT" b="1" i="1" dirty="0" err="1" smtClean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Breast</a:t>
            </a:r>
            <a:r>
              <a:rPr lang="it-IT" b="1" i="1" dirty="0" smtClean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2019</a:t>
            </a:r>
            <a:endParaRPr lang="it-IT" b="1" i="1" dirty="0">
              <a:solidFill>
                <a:srgbClr val="1F497D"/>
              </a:solidFill>
              <a:latin typeface="Segoe UI Emoji" pitchFamily="34" charset="0"/>
              <a:ea typeface="Segoe UI Emoji" pitchFamily="34" charset="0"/>
            </a:endParaRPr>
          </a:p>
        </p:txBody>
      </p:sp>
      <p:pic>
        <p:nvPicPr>
          <p:cNvPr id="4" name="Immagine 3" descr="Nastro ro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28344" cy="1228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7" y="1052736"/>
            <a:ext cx="8808815" cy="490869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436096" y="6237312"/>
            <a:ext cx="3256020" cy="369332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spAutoFit/>
          </a:bodyPr>
          <a:lstStyle/>
          <a:p>
            <a:r>
              <a:rPr lang="it-IT" b="1" i="1" dirty="0" err="1" smtClean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Awada</a:t>
            </a:r>
            <a:r>
              <a:rPr lang="it-IT" b="1" i="1" dirty="0" smtClean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ESMO </a:t>
            </a:r>
            <a:r>
              <a:rPr lang="it-IT" b="1" i="1" dirty="0" err="1" smtClean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Breast</a:t>
            </a:r>
            <a:r>
              <a:rPr lang="it-IT" b="1" i="1" dirty="0" smtClean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2019</a:t>
            </a:r>
            <a:endParaRPr lang="it-IT" b="1" i="1" dirty="0">
              <a:solidFill>
                <a:srgbClr val="1F497D"/>
              </a:solidFill>
              <a:latin typeface="Segoe UI Emoji" pitchFamily="34" charset="0"/>
              <a:ea typeface="Segoe UI Emoj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11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203848" y="476776"/>
            <a:ext cx="2291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OUTLINE</a:t>
            </a:r>
            <a:endParaRPr lang="it-IT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03648" y="2132856"/>
            <a:ext cx="6120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6699"/>
              </a:buClr>
              <a:buFont typeface="Wingdings" pitchFamily="2" charset="2"/>
              <a:buChar char="ü"/>
            </a:pPr>
            <a:r>
              <a:rPr lang="it-IT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Margetuximab</a:t>
            </a:r>
            <a:endParaRPr lang="it-IT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buClr>
                <a:srgbClr val="FF6699"/>
              </a:buClr>
              <a:buFont typeface="Wingdings" pitchFamily="2" charset="2"/>
              <a:buChar char="ü"/>
            </a:pPr>
            <a:r>
              <a:rPr lang="it-IT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Neratinib</a:t>
            </a:r>
            <a:endParaRPr lang="it-IT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buClr>
                <a:srgbClr val="FF6699"/>
              </a:buClr>
              <a:buFont typeface="Wingdings" pitchFamily="2" charset="2"/>
              <a:buChar char="ü"/>
            </a:pPr>
            <a:r>
              <a:rPr lang="it-IT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Pyrotinib</a:t>
            </a:r>
            <a:endParaRPr lang="it-IT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buClr>
                <a:srgbClr val="FF6699"/>
              </a:buClr>
              <a:buFont typeface="Wingdings" pitchFamily="2" charset="2"/>
              <a:buChar char="ü"/>
            </a:pPr>
            <a:r>
              <a:rPr lang="it-IT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New </a:t>
            </a:r>
            <a:r>
              <a:rPr lang="it-IT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drugs</a:t>
            </a:r>
            <a:r>
              <a:rPr lang="it-IT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and </a:t>
            </a:r>
            <a:r>
              <a:rPr lang="it-IT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combinations</a:t>
            </a:r>
            <a:endParaRPr lang="it-IT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Immagine 5" descr="Nastro ro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8344" cy="122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811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GYN_Schmid_KEYNOTE-522" id="{B7A7D620-29AA-4146-BFCE-AEDE1B7E146E}" vid="{98A13B81-12BD-CC45-8E21-E3BAE5CE34E5}"/>
    </a:ext>
  </a:extLst>
</a:theme>
</file>

<file path=ppt/theme/theme20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1710</Words>
  <Application>Microsoft Office PowerPoint</Application>
  <PresentationFormat>Presentazione su schermo (4:3)</PresentationFormat>
  <Paragraphs>204</Paragraphs>
  <Slides>50</Slides>
  <Notes>12</Notes>
  <HiddenSlides>0</HiddenSlides>
  <MMClips>0</MMClips>
  <ScaleCrop>false</ScaleCrop>
  <HeadingPairs>
    <vt:vector size="6" baseType="variant">
      <vt:variant>
        <vt:lpstr>Tema</vt:lpstr>
      </vt:variant>
      <vt:variant>
        <vt:i4>24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75" baseType="lpstr">
      <vt:lpstr>1_Tema di Office</vt:lpstr>
      <vt:lpstr>2017_HTAA_Diabetes</vt:lpstr>
      <vt:lpstr>2_Tema di Office</vt:lpstr>
      <vt:lpstr>Default Design</vt:lpstr>
      <vt:lpstr>3_Tema di Office</vt:lpstr>
      <vt:lpstr>4_Tema di Office</vt:lpstr>
      <vt:lpstr>5_Tema di Office</vt:lpstr>
      <vt:lpstr>Presentazione vuota</vt:lpstr>
      <vt:lpstr>1_Default Design</vt:lpstr>
      <vt:lpstr>2_Default Design</vt:lpstr>
      <vt:lpstr>8_Tema di Office</vt:lpstr>
      <vt:lpstr>9_Tema di Office</vt:lpstr>
      <vt:lpstr>4_Default Design</vt:lpstr>
      <vt:lpstr>5_Default Design</vt:lpstr>
      <vt:lpstr>1_Presentazione vuota</vt:lpstr>
      <vt:lpstr>2_Presentazione vuota</vt:lpstr>
      <vt:lpstr>7_Tema di Office</vt:lpstr>
      <vt:lpstr>11_Tema di Office</vt:lpstr>
      <vt:lpstr>12_Tema di Office</vt:lpstr>
      <vt:lpstr>13_Tema di Office</vt:lpstr>
      <vt:lpstr>14_Tema di Office</vt:lpstr>
      <vt:lpstr>15_Tema di Office</vt:lpstr>
      <vt:lpstr>6_Default Design</vt:lpstr>
      <vt:lpstr>7_Default Design</vt:lpstr>
      <vt:lpstr>Prism 6</vt:lpstr>
      <vt:lpstr>Diapositiva 1</vt:lpstr>
      <vt:lpstr>Diapositiva 2</vt:lpstr>
      <vt:lpstr>Diapositiva 3</vt:lpstr>
      <vt:lpstr>Key Phase III HER2 Positive MBC Trials</vt:lpstr>
      <vt:lpstr>8-year follow-up of the CLEOPATRA trial (OS)</vt:lpstr>
      <vt:lpstr>Diapositiva 6</vt:lpstr>
      <vt:lpstr>Diapositiva 7</vt:lpstr>
      <vt:lpstr>Diapositiva 8</vt:lpstr>
      <vt:lpstr>Diapositiva 9</vt:lpstr>
      <vt:lpstr>Margetuximab: Fc-engineered to Activate Immune Responses</vt:lpstr>
      <vt:lpstr>Diapositiva 11</vt:lpstr>
      <vt:lpstr>Study CP-MGAH22-04 (SOPHIA) Design1,2</vt:lpstr>
      <vt:lpstr>ITT Population: Prior Cancer Therapy</vt:lpstr>
      <vt:lpstr>PFS Analysis in ITT Population</vt:lpstr>
      <vt:lpstr>Planned* Exploratory PFS Analyses by FcR Genotypes (CBA) </vt:lpstr>
      <vt:lpstr>SOFIA TRIAL</vt:lpstr>
      <vt:lpstr>NALA study design</vt:lpstr>
      <vt:lpstr>Baseline characteristics</vt:lpstr>
      <vt:lpstr>Centrally confirmed PFS (co-primary endpoint)</vt:lpstr>
      <vt:lpstr>Prespecified restricted means analysis – PFS</vt:lpstr>
      <vt:lpstr>NALA summary of results</vt:lpstr>
      <vt:lpstr>NALA safety considerations</vt:lpstr>
      <vt:lpstr>NALA TRIAL</vt:lpstr>
      <vt:lpstr>PHENIX Study Design&lt;br /&gt; Pyrotinib combined with capecitabine in women with HER2+ metastatic breast caNcer prevIously treated with trastuzumab and taXanes: a randomized phase 3 study&lt;br /&gt;</vt:lpstr>
      <vt:lpstr>Slide 8</vt:lpstr>
      <vt:lpstr>Slide 9</vt:lpstr>
      <vt:lpstr>Slide 14</vt:lpstr>
      <vt:lpstr>PHENIX TRIAL</vt:lpstr>
      <vt:lpstr>Anti-HER2 directed TKIs in Development</vt:lpstr>
      <vt:lpstr>Diapositiva 30</vt:lpstr>
      <vt:lpstr>Slide 26</vt:lpstr>
      <vt:lpstr>Anti-HER2 directed Antibody Drug Conjugates in Development</vt:lpstr>
      <vt:lpstr>Trastuzumab Deruxtecan (DS-8201a): Structure and Mechanism of Action </vt:lpstr>
      <vt:lpstr>Efficacy of DS-8201a in HER2+ mBC: Phase I study  </vt:lpstr>
      <vt:lpstr>DESTINY-Breast01 study:  DS-8201a in HER2+ MBC with prior T-DM1</vt:lpstr>
      <vt:lpstr>Ongoing Phase III Trials:  DS-8201a in MBC </vt:lpstr>
      <vt:lpstr>SYD-985: Trastuzumab Duocarmazine </vt:lpstr>
      <vt:lpstr>Efficacy of SYD-985 in MBC: Phase I study </vt:lpstr>
      <vt:lpstr>Phase III: Tulip Trial (n=345) </vt:lpstr>
      <vt:lpstr>Slide 20</vt:lpstr>
      <vt:lpstr>Diapositiva 41</vt:lpstr>
      <vt:lpstr>Diapositiva 42</vt:lpstr>
      <vt:lpstr>Diapositiva 43</vt:lpstr>
      <vt:lpstr>monarcHER: Conclusions</vt:lpstr>
      <vt:lpstr>Diapositiva 45</vt:lpstr>
      <vt:lpstr>Diapositiva 46</vt:lpstr>
      <vt:lpstr>Diapositiva 47</vt:lpstr>
      <vt:lpstr>Diapositiva 48</vt:lpstr>
      <vt:lpstr>Current Approach for Advanced HER2+ Breast Cancer</vt:lpstr>
      <vt:lpstr>"If I have seen further it is by standing upon the shoulders of giants."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Giuliana D'Auria</dc:creator>
  <cp:lastModifiedBy>Clara</cp:lastModifiedBy>
  <cp:revision>25</cp:revision>
  <dcterms:created xsi:type="dcterms:W3CDTF">2019-11-06T16:47:20Z</dcterms:created>
  <dcterms:modified xsi:type="dcterms:W3CDTF">2019-12-04T14:47:50Z</dcterms:modified>
</cp:coreProperties>
</file>