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71" r:id="rId3"/>
    <p:sldId id="272" r:id="rId4"/>
    <p:sldId id="280" r:id="rId5"/>
    <p:sldId id="273" r:id="rId6"/>
    <p:sldId id="310" r:id="rId7"/>
    <p:sldId id="277" r:id="rId8"/>
    <p:sldId id="278" r:id="rId9"/>
    <p:sldId id="290" r:id="rId10"/>
    <p:sldId id="293" r:id="rId11"/>
    <p:sldId id="279" r:id="rId12"/>
    <p:sldId id="282" r:id="rId13"/>
    <p:sldId id="306" r:id="rId14"/>
    <p:sldId id="291" r:id="rId15"/>
    <p:sldId id="307" r:id="rId16"/>
    <p:sldId id="283" r:id="rId17"/>
    <p:sldId id="286" r:id="rId18"/>
    <p:sldId id="292" r:id="rId19"/>
    <p:sldId id="308" r:id="rId20"/>
    <p:sldId id="295" r:id="rId21"/>
    <p:sldId id="300" r:id="rId22"/>
    <p:sldId id="301" r:id="rId23"/>
    <p:sldId id="285" r:id="rId24"/>
    <p:sldId id="289" r:id="rId25"/>
    <p:sldId id="30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www.google.it/url?sa=i&amp;rct=j&amp;q=&amp;esrc=s&amp;source=images&amp;cd=&amp;ved=2ahUKEwjKmIfc4InlAhUMblAKHetvAxMQjRx6BAgBEAQ&amp;url=/url?sa=i&amp;rct=j&amp;q=&amp;esrc=s&amp;source=images&amp;cd=&amp;ved=&amp;url=http://www.univaq.it/include/utilities/blob.php?table=dati_trasp&amp;id=80&amp;item=curriculum&amp;psig=AOvVaw2r4OMWeewfeVGeYmgf8Qm6&amp;ust=1570524183604269&amp;psig=AOvVaw2r4OMWeewfeVGeYmgf8Qm6&amp;ust=157052418360426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3374FDD-1DFA-FE43-B1B7-86C6C476D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666" y="1011242"/>
            <a:ext cx="6858000" cy="1384490"/>
          </a:xfrm>
        </p:spPr>
        <p:txBody>
          <a:bodyPr>
            <a:normAutofit/>
          </a:bodyPr>
          <a:lstStyle/>
          <a:p>
            <a:r>
              <a:rPr lang="it-IT" sz="2000" dirty="0"/>
              <a:t>I</a:t>
            </a:r>
            <a:r>
              <a:rPr lang="it-IT" sz="2000" b="1" dirty="0"/>
              <a:t>n riferimento  alla mia partecipazione in qualità di Relatore al Convegno dal Titolo  </a:t>
            </a:r>
            <a:br>
              <a:rPr lang="it-IT" sz="2000" b="1" dirty="0"/>
            </a:br>
            <a:r>
              <a:rPr lang="it-IT" sz="2000" b="1" dirty="0"/>
              <a:t>«  </a:t>
            </a:r>
            <a:r>
              <a:rPr lang="it-IT" sz="2000" b="1" dirty="0" err="1"/>
              <a:t>Highlights</a:t>
            </a:r>
            <a:r>
              <a:rPr lang="it-IT" sz="2000" b="1" dirty="0"/>
              <a:t> in </a:t>
            </a:r>
            <a:r>
              <a:rPr lang="it-IT" sz="2000" b="1" dirty="0" err="1"/>
              <a:t>gastrointestinal</a:t>
            </a:r>
            <a:r>
              <a:rPr lang="it-IT" sz="2000" b="1" dirty="0"/>
              <a:t> </a:t>
            </a:r>
            <a:r>
              <a:rPr lang="it-IT" sz="2000" b="1" dirty="0" err="1"/>
              <a:t>cancer</a:t>
            </a:r>
            <a:r>
              <a:rPr lang="it-IT" sz="2000" b="1" dirty="0"/>
              <a:t>»   </a:t>
            </a:r>
            <a:br>
              <a:rPr lang="it-IT" sz="2000" b="1" dirty="0"/>
            </a:br>
            <a:r>
              <a:rPr lang="it-IT" sz="2000" b="1" dirty="0"/>
              <a:t>Chieti   11 ottobre</a:t>
            </a:r>
            <a:endParaRPr lang="it-IT" sz="2000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9850D1A7-1087-2046-BE6B-FBC4107E7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8290" y="3501008"/>
            <a:ext cx="6858000" cy="1384490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Dichiaro</a:t>
            </a:r>
            <a:br>
              <a:rPr lang="it-IT" dirty="0"/>
            </a:br>
            <a:r>
              <a:rPr lang="it-IT" b="1" dirty="0"/>
              <a:t>che negli ultimi due anni </a:t>
            </a:r>
            <a:r>
              <a:rPr lang="it-IT" b="1" u="sng" dirty="0"/>
              <a:t>NON ho avuto </a:t>
            </a:r>
            <a:r>
              <a:rPr lang="it-IT" b="1" dirty="0"/>
              <a:t>rapporti diretti di finanziamento con soggetti portatori di interessi commerciali in campo sanitario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7ECC51-A79F-464E-8169-3025A347D857}"/>
              </a:ext>
            </a:extLst>
          </p:cNvPr>
          <p:cNvSpPr txBox="1"/>
          <p:nvPr/>
        </p:nvSpPr>
        <p:spPr>
          <a:xfrm>
            <a:off x="288388" y="6197287"/>
            <a:ext cx="3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Giovanni Luca Gravina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0C2F9E-EEE0-D640-A972-8F31DF4B90FB}"/>
              </a:ext>
            </a:extLst>
          </p:cNvPr>
          <p:cNvSpPr txBox="1"/>
          <p:nvPr/>
        </p:nvSpPr>
        <p:spPr>
          <a:xfrm>
            <a:off x="2730998" y="2524629"/>
            <a:ext cx="417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Io sottoscritto </a:t>
            </a:r>
          </a:p>
          <a:p>
            <a:pPr algn="ctr"/>
            <a:r>
              <a:rPr lang="it-IT" dirty="0"/>
              <a:t>Prof. Giovanni Luca Gravina</a:t>
            </a:r>
          </a:p>
        </p:txBody>
      </p:sp>
    </p:spTree>
    <p:extLst>
      <p:ext uri="{BB962C8B-B14F-4D97-AF65-F5344CB8AC3E}">
        <p14:creationId xmlns:p14="http://schemas.microsoft.com/office/powerpoint/2010/main" val="76874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t="30915" r="50609" b="34542"/>
          <a:stretch/>
        </p:blipFill>
        <p:spPr bwMode="auto">
          <a:xfrm>
            <a:off x="4824432" y="1439754"/>
            <a:ext cx="3888432" cy="278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24182" r="50000" b="40000"/>
          <a:stretch/>
        </p:blipFill>
        <p:spPr bwMode="auto">
          <a:xfrm>
            <a:off x="5148064" y="4129323"/>
            <a:ext cx="3740988" cy="275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-251012" y="620688"/>
            <a:ext cx="97116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00" b="1" dirty="0">
                <a:solidFill>
                  <a:srgbClr val="C00000"/>
                </a:solidFill>
              </a:rPr>
              <a:t>The detrimental value of the 3D-CRT in the dose escalation  </a:t>
            </a:r>
            <a:endParaRPr lang="en-US" sz="2900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768648" y="2204864"/>
            <a:ext cx="1377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Overall survival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35420" y="4921423"/>
            <a:ext cx="2069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Progression-free survival 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161256" y="1340768"/>
            <a:ext cx="4338736" cy="5351268"/>
            <a:chOff x="17240" y="1412776"/>
            <a:chExt cx="4338736" cy="5351268"/>
          </a:xfrm>
        </p:grpSpPr>
        <p:sp>
          <p:nvSpPr>
            <p:cNvPr id="28" name="Callout con freccia in giù 27"/>
            <p:cNvSpPr/>
            <p:nvPr/>
          </p:nvSpPr>
          <p:spPr>
            <a:xfrm>
              <a:off x="167812" y="2128443"/>
              <a:ext cx="4046444" cy="1488658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High dose-RT (60 Gy)+ 5FU+CDDP</a:t>
              </a:r>
            </a:p>
            <a:p>
              <a:pPr algn="ctr"/>
              <a:r>
                <a:rPr lang="it-IT" b="1" dirty="0"/>
                <a:t>Vs</a:t>
              </a:r>
            </a:p>
            <a:p>
              <a:pPr algn="ctr"/>
              <a:r>
                <a:rPr lang="it-IT" b="1" dirty="0"/>
                <a:t>GEMCITABINE ALONE</a:t>
              </a:r>
              <a:endParaRPr lang="en-US" b="1" dirty="0"/>
            </a:p>
          </p:txBody>
        </p:sp>
        <p:sp>
          <p:nvSpPr>
            <p:cNvPr id="29" name="Callout con freccia in giù 28"/>
            <p:cNvSpPr/>
            <p:nvPr/>
          </p:nvSpPr>
          <p:spPr>
            <a:xfrm>
              <a:off x="176477" y="3658713"/>
              <a:ext cx="4070583" cy="1174849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u="sng" dirty="0">
                  <a:solidFill>
                    <a:srgbClr val="C00000"/>
                  </a:solidFill>
                </a:rPr>
                <a:t>OS:</a:t>
              </a:r>
              <a:r>
                <a:rPr lang="it-IT" b="1" dirty="0"/>
                <a:t> CRT: 8,6 </a:t>
              </a:r>
              <a:r>
                <a:rPr lang="it-IT" b="1" dirty="0" err="1"/>
                <a:t>months</a:t>
              </a:r>
              <a:r>
                <a:rPr lang="it-IT" b="1" dirty="0"/>
                <a:t> vs GEM: 13 </a:t>
              </a:r>
              <a:r>
                <a:rPr lang="it-IT" b="1" dirty="0" err="1"/>
                <a:t>months</a:t>
              </a:r>
              <a:endParaRPr lang="it-IT" b="1" dirty="0"/>
            </a:p>
            <a:p>
              <a:pPr algn="ctr"/>
              <a:r>
                <a:rPr lang="it-IT" b="1" dirty="0"/>
                <a:t>High CRT </a:t>
              </a:r>
              <a:r>
                <a:rPr lang="it-IT" b="1" dirty="0" err="1"/>
                <a:t>toxicity</a:t>
              </a:r>
              <a:r>
                <a:rPr lang="it-IT" b="1" dirty="0"/>
                <a:t> : 78% grade 3 and 4</a:t>
              </a:r>
              <a:endParaRPr lang="en-US" b="1" dirty="0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529792" y="1412776"/>
              <a:ext cx="3322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FFCD/SFRO phase III RCT</a:t>
              </a: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17240" y="4913174"/>
              <a:ext cx="4338736" cy="1399077"/>
            </a:xfrm>
            <a:prstGeom prst="rec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/>
                <a:t>CRITICISM: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it-IT" sz="2000" b="1" dirty="0" err="1"/>
                <a:t>Not</a:t>
              </a:r>
              <a:r>
                <a:rPr lang="it-IT" sz="2000" b="1" dirty="0"/>
                <a:t> standard CHT </a:t>
              </a:r>
              <a:r>
                <a:rPr lang="it-IT" sz="2000" b="1" dirty="0" err="1"/>
                <a:t>Poor</a:t>
              </a:r>
              <a:r>
                <a:rPr lang="it-IT" sz="2000" b="1" dirty="0"/>
                <a:t> </a:t>
              </a:r>
              <a:r>
                <a:rPr lang="it-IT" sz="2000" b="1" dirty="0" err="1"/>
                <a:t>compliance</a:t>
              </a:r>
              <a:r>
                <a:rPr lang="it-IT" sz="2000" b="1" dirty="0"/>
                <a:t> and 3DCRT </a:t>
              </a:r>
              <a:r>
                <a:rPr lang="it-IT" sz="2000" b="1" dirty="0" err="1"/>
                <a:t>without</a:t>
              </a:r>
              <a:r>
                <a:rPr lang="it-IT" sz="2000" b="1" dirty="0"/>
                <a:t> IGRT or </a:t>
              </a:r>
              <a:r>
                <a:rPr lang="it-IT" sz="2000" b="1" dirty="0" err="1"/>
                <a:t>organ</a:t>
              </a:r>
              <a:r>
                <a:rPr lang="it-IT" sz="2000" b="1" dirty="0"/>
                <a:t> </a:t>
              </a:r>
              <a:r>
                <a:rPr lang="it-IT" sz="2000" b="1" dirty="0" err="1"/>
                <a:t>motion</a:t>
              </a:r>
              <a:r>
                <a:rPr lang="it-IT" sz="2000" b="1" dirty="0"/>
                <a:t> control </a:t>
              </a:r>
              <a:endParaRPr lang="en-US" sz="2000" b="1" dirty="0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167812" y="6456267"/>
              <a:ext cx="3889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/>
                <a:t>Chauffert</a:t>
              </a:r>
              <a:r>
                <a:rPr lang="en-US" sz="1400" b="1" dirty="0"/>
                <a:t> B et al. Ann </a:t>
              </a:r>
              <a:r>
                <a:rPr lang="en-US" sz="1400" b="1" dirty="0" err="1"/>
                <a:t>Oncol</a:t>
              </a:r>
              <a:r>
                <a:rPr lang="en-US" sz="1400" b="1" dirty="0"/>
                <a:t> 2008;19(9):1592–9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6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7037" r="26771" b="37222"/>
          <a:stretch/>
        </p:blipFill>
        <p:spPr bwMode="auto">
          <a:xfrm>
            <a:off x="140957" y="3046658"/>
            <a:ext cx="8856984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47125" y="2260771"/>
            <a:ext cx="7049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Intensity modulated radiation therapy (IMRT) </a:t>
            </a:r>
            <a:endParaRPr lang="en-US" sz="2800" dirty="0"/>
          </a:p>
        </p:txBody>
      </p:sp>
      <p:sp>
        <p:nvSpPr>
          <p:cNvPr id="7" name="Rettangolo 6"/>
          <p:cNvSpPr/>
          <p:nvPr/>
        </p:nvSpPr>
        <p:spPr>
          <a:xfrm>
            <a:off x="512014" y="764704"/>
            <a:ext cx="809631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b="1" dirty="0">
                <a:solidFill>
                  <a:srgbClr val="C00000"/>
                </a:solidFill>
              </a:rPr>
              <a:t>The adding value of the advanced radiation </a:t>
            </a:r>
          </a:p>
          <a:p>
            <a:pPr algn="ctr"/>
            <a:r>
              <a:rPr lang="en-US" sz="3400" b="1" dirty="0">
                <a:solidFill>
                  <a:srgbClr val="C00000"/>
                </a:solidFill>
              </a:rPr>
              <a:t>techniques in the dose escalation  </a:t>
            </a:r>
            <a:endParaRPr lang="en-US" sz="3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4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2777" r="31043" b="15741"/>
          <a:stretch/>
        </p:blipFill>
        <p:spPr bwMode="auto">
          <a:xfrm>
            <a:off x="1655810" y="3040134"/>
            <a:ext cx="6407474" cy="378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22592" r="30000" b="63557"/>
          <a:stretch/>
        </p:blipFill>
        <p:spPr bwMode="auto">
          <a:xfrm>
            <a:off x="1033984" y="5871529"/>
            <a:ext cx="7632848" cy="97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47664" y="2276872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The image guided RT (IGRT)</a:t>
            </a:r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512014" y="764704"/>
            <a:ext cx="809631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b="1" dirty="0">
                <a:solidFill>
                  <a:srgbClr val="C00000"/>
                </a:solidFill>
              </a:rPr>
              <a:t>The adding value of the advanced radiation </a:t>
            </a:r>
          </a:p>
          <a:p>
            <a:pPr algn="ctr"/>
            <a:r>
              <a:rPr lang="en-US" sz="3400" b="1" dirty="0">
                <a:solidFill>
                  <a:srgbClr val="C00000"/>
                </a:solidFill>
              </a:rPr>
              <a:t>techniques in the dose escalation  </a:t>
            </a:r>
            <a:endParaRPr lang="en-US" sz="3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6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12169" y="4398046"/>
            <a:ext cx="29276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The anatomical complexity and </a:t>
            </a:r>
          </a:p>
          <a:p>
            <a:pPr algn="ctr"/>
            <a:r>
              <a:rPr lang="en-US" sz="3200" b="1" i="1" dirty="0"/>
              <a:t>organ motion control</a:t>
            </a:r>
            <a:endParaRPr lang="en-US" sz="3200" dirty="0"/>
          </a:p>
        </p:txBody>
      </p:sp>
      <p:grpSp>
        <p:nvGrpSpPr>
          <p:cNvPr id="2" name="Gruppo 1"/>
          <p:cNvGrpSpPr/>
          <p:nvPr/>
        </p:nvGrpSpPr>
        <p:grpSpPr>
          <a:xfrm>
            <a:off x="1119609" y="1844824"/>
            <a:ext cx="6881125" cy="1926605"/>
            <a:chOff x="1763688" y="2023393"/>
            <a:chExt cx="6881125" cy="192660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1" t="24606" r="24286" b="47301"/>
            <a:stretch/>
          </p:blipFill>
          <p:spPr bwMode="auto">
            <a:xfrm>
              <a:off x="1763688" y="2023393"/>
              <a:ext cx="6346372" cy="192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t="21651" r="55893" b="70495"/>
            <a:stretch/>
          </p:blipFill>
          <p:spPr bwMode="auto">
            <a:xfrm>
              <a:off x="6228184" y="3007117"/>
              <a:ext cx="2416629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32857" r="17679" b="17937"/>
          <a:stretch/>
        </p:blipFill>
        <p:spPr bwMode="auto">
          <a:xfrm>
            <a:off x="3006327" y="4230380"/>
            <a:ext cx="6036954" cy="259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4211960" y="3861048"/>
            <a:ext cx="389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Intra-</a:t>
            </a:r>
            <a:r>
              <a:rPr lang="it-IT" b="1" dirty="0" err="1"/>
              <a:t>fraction</a:t>
            </a:r>
            <a:r>
              <a:rPr lang="it-IT" b="1" dirty="0"/>
              <a:t> </a:t>
            </a:r>
            <a:r>
              <a:rPr lang="it-IT" b="1" dirty="0" err="1"/>
              <a:t>motion</a:t>
            </a:r>
            <a:r>
              <a:rPr lang="it-IT" b="1" dirty="0"/>
              <a:t> </a:t>
            </a:r>
            <a:r>
              <a:rPr lang="it-IT" b="1" dirty="0" err="1"/>
              <a:t>during</a:t>
            </a:r>
            <a:r>
              <a:rPr lang="it-IT" b="1" dirty="0"/>
              <a:t> treatment</a:t>
            </a:r>
            <a:endParaRPr lang="en-US" b="1" dirty="0"/>
          </a:p>
        </p:txBody>
      </p:sp>
      <p:sp>
        <p:nvSpPr>
          <p:cNvPr id="11" name="Rettangolo 10"/>
          <p:cNvSpPr/>
          <p:nvPr/>
        </p:nvSpPr>
        <p:spPr>
          <a:xfrm>
            <a:off x="512014" y="764704"/>
            <a:ext cx="809631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b="1" dirty="0">
                <a:solidFill>
                  <a:srgbClr val="C00000"/>
                </a:solidFill>
              </a:rPr>
              <a:t>The adding value of the advanced radiation </a:t>
            </a:r>
          </a:p>
          <a:p>
            <a:pPr algn="ctr"/>
            <a:r>
              <a:rPr lang="en-US" sz="3400" b="1" dirty="0">
                <a:solidFill>
                  <a:srgbClr val="C00000"/>
                </a:solidFill>
              </a:rPr>
              <a:t>techniques in the dose escalation  </a:t>
            </a:r>
            <a:endParaRPr lang="en-US" sz="3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0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5141" r="28687" b="7797"/>
          <a:stretch/>
        </p:blipFill>
        <p:spPr bwMode="auto">
          <a:xfrm>
            <a:off x="395536" y="692696"/>
            <a:ext cx="8280920" cy="595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42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5141" r="28687" b="7797"/>
          <a:stretch/>
        </p:blipFill>
        <p:spPr bwMode="auto">
          <a:xfrm>
            <a:off x="395536" y="692696"/>
            <a:ext cx="8280920" cy="595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36580" r="57930" b="52476"/>
          <a:stretch/>
        </p:blipFill>
        <p:spPr bwMode="auto">
          <a:xfrm>
            <a:off x="395536" y="1844824"/>
            <a:ext cx="6807222" cy="13513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97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22223" r="29896" b="21666"/>
          <a:stretch/>
        </p:blipFill>
        <p:spPr bwMode="auto">
          <a:xfrm>
            <a:off x="1187624" y="3013432"/>
            <a:ext cx="73660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22592" r="30000" b="43333"/>
          <a:stretch/>
        </p:blipFill>
        <p:spPr bwMode="auto">
          <a:xfrm>
            <a:off x="971600" y="381069"/>
            <a:ext cx="7156424" cy="225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102506" y="2624172"/>
            <a:ext cx="6285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IMRT CURRENT SIMULTANEOUS INTEGRATED BOOST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074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539552" y="764704"/>
            <a:ext cx="7495597" cy="2448272"/>
            <a:chOff x="395536" y="2270732"/>
            <a:chExt cx="6926299" cy="210701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5" t="34572" r="31357" b="42598"/>
            <a:stretch/>
          </p:blipFill>
          <p:spPr bwMode="auto">
            <a:xfrm>
              <a:off x="395536" y="2541427"/>
              <a:ext cx="6788258" cy="1565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87" t="19435" r="31357" b="49841"/>
            <a:stretch/>
          </p:blipFill>
          <p:spPr bwMode="auto">
            <a:xfrm>
              <a:off x="5839743" y="2270732"/>
              <a:ext cx="1482092" cy="2107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1" t="60791" r="32628" b="10282"/>
          <a:stretch/>
        </p:blipFill>
        <p:spPr bwMode="auto">
          <a:xfrm>
            <a:off x="57536" y="4062165"/>
            <a:ext cx="9086464" cy="279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t="85876" r="55542" b="7062"/>
          <a:stretch/>
        </p:blipFill>
        <p:spPr bwMode="auto">
          <a:xfrm>
            <a:off x="2627784" y="1106785"/>
            <a:ext cx="3571240" cy="48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95536" y="3415834"/>
            <a:ext cx="775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Patients with </a:t>
            </a:r>
            <a:r>
              <a:rPr lang="en-US" b="1" i="1" dirty="0" err="1"/>
              <a:t>unresectable</a:t>
            </a:r>
            <a:r>
              <a:rPr lang="en-US" b="1" i="1" dirty="0"/>
              <a:t> tumors more </a:t>
            </a:r>
            <a:r>
              <a:rPr lang="en-US" b="1" i="1" dirty="0">
                <a:solidFill>
                  <a:srgbClr val="C00000"/>
                </a:solidFill>
              </a:rPr>
              <a:t>than 1 cm from the closest GI mucosa </a:t>
            </a:r>
            <a:r>
              <a:rPr lang="en-US" b="1" i="1" dirty="0"/>
              <a:t>were selected for treatment with dose-escalated RT</a:t>
            </a:r>
          </a:p>
        </p:txBody>
      </p:sp>
    </p:spTree>
    <p:extLst>
      <p:ext uri="{BB962C8B-B14F-4D97-AF65-F5344CB8AC3E}">
        <p14:creationId xmlns:p14="http://schemas.microsoft.com/office/powerpoint/2010/main" val="194606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539552" y="620688"/>
            <a:ext cx="7495597" cy="2376264"/>
            <a:chOff x="539552" y="836712"/>
            <a:chExt cx="7495597" cy="2376264"/>
          </a:xfrm>
        </p:grpSpPr>
        <p:grpSp>
          <p:nvGrpSpPr>
            <p:cNvPr id="2" name="Gruppo 1"/>
            <p:cNvGrpSpPr/>
            <p:nvPr/>
          </p:nvGrpSpPr>
          <p:grpSpPr>
            <a:xfrm>
              <a:off x="539552" y="836712"/>
              <a:ext cx="7495597" cy="2376264"/>
              <a:chOff x="395536" y="2270732"/>
              <a:chExt cx="6926299" cy="2107014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65" t="34572" r="31357" b="42598"/>
              <a:stretch/>
            </p:blipFill>
            <p:spPr bwMode="auto">
              <a:xfrm>
                <a:off x="395536" y="2541427"/>
                <a:ext cx="6788258" cy="1565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87" t="19435" r="31357" b="49841"/>
              <a:stretch/>
            </p:blipFill>
            <p:spPr bwMode="auto">
              <a:xfrm>
                <a:off x="5839743" y="2270732"/>
                <a:ext cx="1482092" cy="2107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6" t="85876" r="55542" b="7062"/>
            <a:stretch/>
          </p:blipFill>
          <p:spPr bwMode="auto">
            <a:xfrm>
              <a:off x="2627784" y="1106785"/>
              <a:ext cx="3571240" cy="484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051" r="58536" b="41697"/>
          <a:stretch/>
        </p:blipFill>
        <p:spPr bwMode="auto">
          <a:xfrm>
            <a:off x="539552" y="3057414"/>
            <a:ext cx="3852852" cy="329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4716016" y="3039821"/>
            <a:ext cx="3852852" cy="3147706"/>
            <a:chOff x="4895612" y="3501008"/>
            <a:chExt cx="3071252" cy="26436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3" t="57549" r="58536" b="4953"/>
            <a:stretch/>
          </p:blipFill>
          <p:spPr bwMode="auto">
            <a:xfrm>
              <a:off x="4895612" y="3573016"/>
              <a:ext cx="3071252" cy="257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6588224" y="3501008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ttangolo 7"/>
          <p:cNvSpPr/>
          <p:nvPr/>
        </p:nvSpPr>
        <p:spPr>
          <a:xfrm>
            <a:off x="1159738" y="6371314"/>
            <a:ext cx="3318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OS (17.8 </a:t>
            </a:r>
            <a:r>
              <a:rPr lang="en-US" b="1" dirty="0" err="1"/>
              <a:t>vs</a:t>
            </a:r>
            <a:r>
              <a:rPr lang="en-US" b="1" dirty="0"/>
              <a:t> 15.0 months, P=0.03)</a:t>
            </a:r>
          </a:p>
        </p:txBody>
      </p:sp>
      <p:sp>
        <p:nvSpPr>
          <p:cNvPr id="9" name="Rettangolo 8"/>
          <p:cNvSpPr/>
          <p:nvPr/>
        </p:nvSpPr>
        <p:spPr>
          <a:xfrm>
            <a:off x="1781416" y="3584400"/>
            <a:ext cx="1781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2 years OS  36% </a:t>
            </a:r>
            <a:r>
              <a:rPr lang="en-US" sz="1100" b="1" dirty="0" err="1"/>
              <a:t>vs</a:t>
            </a:r>
            <a:r>
              <a:rPr lang="en-US" sz="1100" b="1" dirty="0"/>
              <a:t> 19% </a:t>
            </a:r>
          </a:p>
          <a:p>
            <a:r>
              <a:rPr lang="en-US" sz="1100" b="1" dirty="0"/>
              <a:t>3 years OS  31% </a:t>
            </a:r>
            <a:r>
              <a:rPr lang="en-US" sz="1100" b="1" dirty="0" err="1"/>
              <a:t>vs</a:t>
            </a:r>
            <a:r>
              <a:rPr lang="en-US" sz="1100" b="1" dirty="0"/>
              <a:t> 9%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73410" y="6322330"/>
            <a:ext cx="3331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RFS (10.2 </a:t>
            </a:r>
            <a:r>
              <a:rPr lang="en-US" b="1" dirty="0" err="1"/>
              <a:t>vs</a:t>
            </a:r>
            <a:r>
              <a:rPr lang="en-US" b="1" dirty="0"/>
              <a:t> 6.2 months, P=0.05) 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886400" y="3535622"/>
            <a:ext cx="1781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1 years RFS  21% </a:t>
            </a:r>
            <a:r>
              <a:rPr lang="en-US" sz="1100" b="1" dirty="0" err="1"/>
              <a:t>vs</a:t>
            </a:r>
            <a:r>
              <a:rPr lang="en-US" sz="1100" b="1" dirty="0"/>
              <a:t> 9% </a:t>
            </a:r>
          </a:p>
          <a:p>
            <a:r>
              <a:rPr lang="en-US" sz="1100" b="1" dirty="0"/>
              <a:t>2 years RFS  17% </a:t>
            </a:r>
            <a:r>
              <a:rPr lang="en-US" sz="1100" b="1" dirty="0" err="1"/>
              <a:t>vs</a:t>
            </a:r>
            <a:r>
              <a:rPr lang="en-US" sz="1100" b="1" dirty="0"/>
              <a:t> 6%</a:t>
            </a:r>
          </a:p>
        </p:txBody>
      </p:sp>
    </p:spTree>
    <p:extLst>
      <p:ext uri="{BB962C8B-B14F-4D97-AF65-F5344CB8AC3E}">
        <p14:creationId xmlns:p14="http://schemas.microsoft.com/office/powerpoint/2010/main" val="141237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5141" r="28687" b="7797"/>
          <a:stretch/>
        </p:blipFill>
        <p:spPr bwMode="auto">
          <a:xfrm>
            <a:off x="323528" y="692696"/>
            <a:ext cx="8280920" cy="595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47871" r="40288" b="29566"/>
          <a:stretch/>
        </p:blipFill>
        <p:spPr bwMode="auto">
          <a:xfrm>
            <a:off x="323528" y="3068960"/>
            <a:ext cx="8424936" cy="2197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3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816" r="28750" b="4815"/>
          <a:stretch/>
        </p:blipFill>
        <p:spPr bwMode="auto">
          <a:xfrm>
            <a:off x="5903640" y="-13259"/>
            <a:ext cx="3240360" cy="689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1844824"/>
            <a:ext cx="56521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Radiation therapy for locally advanced pancreatic adenocarcinoma: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 open issues</a:t>
            </a:r>
          </a:p>
          <a:p>
            <a:endParaRPr lang="it-IT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2600" b="1" dirty="0"/>
              <a:t>Prof. Giovanni Luca Gravina</a:t>
            </a:r>
          </a:p>
          <a:p>
            <a:endParaRPr lang="it-IT" sz="2400" b="1" dirty="0"/>
          </a:p>
          <a:p>
            <a:pPr algn="ctr"/>
            <a:r>
              <a:rPr lang="it-IT" sz="2200" b="1" dirty="0"/>
              <a:t>Università Degli Studi Dell’Aquila</a:t>
            </a:r>
          </a:p>
          <a:p>
            <a:pPr algn="ctr"/>
            <a:r>
              <a:rPr lang="it-IT" sz="2200" b="1" dirty="0"/>
              <a:t>Divisione di Radioterapia</a:t>
            </a:r>
          </a:p>
          <a:p>
            <a:pPr algn="ctr"/>
            <a:r>
              <a:rPr lang="it-IT" sz="2200" b="1" dirty="0"/>
              <a:t>P.O. San Salvatore, L’Aquila</a:t>
            </a:r>
          </a:p>
          <a:p>
            <a:endParaRPr lang="en-US" sz="2400" b="1" dirty="0"/>
          </a:p>
        </p:txBody>
      </p:sp>
      <p:pic>
        <p:nvPicPr>
          <p:cNvPr id="4100" name="Picture 4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6" y="281890"/>
            <a:ext cx="1441680" cy="14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magine correla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64" y="429720"/>
            <a:ext cx="2664296" cy="12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5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259632" y="548680"/>
            <a:ext cx="5886895" cy="1536598"/>
            <a:chOff x="971600" y="856082"/>
            <a:chExt cx="5886895" cy="1536598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33984" r="26097" b="54232"/>
            <a:stretch/>
          </p:blipFill>
          <p:spPr bwMode="auto">
            <a:xfrm>
              <a:off x="971600" y="1584545"/>
              <a:ext cx="5742879" cy="80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24458" r="26097" b="69998"/>
            <a:stretch/>
          </p:blipFill>
          <p:spPr bwMode="auto">
            <a:xfrm>
              <a:off x="1115616" y="1207655"/>
              <a:ext cx="5742879" cy="38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2" t="62556" r="35521" b="32891"/>
            <a:stretch/>
          </p:blipFill>
          <p:spPr bwMode="auto">
            <a:xfrm>
              <a:off x="2915816" y="856082"/>
              <a:ext cx="2014245" cy="370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t="18622" r="16433" b="17886"/>
          <a:stretch/>
        </p:blipFill>
        <p:spPr bwMode="auto">
          <a:xfrm>
            <a:off x="274120" y="2241392"/>
            <a:ext cx="8607894" cy="44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380312" y="2996952"/>
            <a:ext cx="430188" cy="3662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3419872" y="2986648"/>
            <a:ext cx="430188" cy="3662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3995876" y="2977872"/>
            <a:ext cx="430188" cy="3662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259632" y="543578"/>
            <a:ext cx="5886895" cy="1514297"/>
            <a:chOff x="971600" y="889535"/>
            <a:chExt cx="5886895" cy="151429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33984" r="26097" b="54070"/>
            <a:stretch/>
          </p:blipFill>
          <p:spPr bwMode="auto">
            <a:xfrm>
              <a:off x="971600" y="1584546"/>
              <a:ext cx="5742879" cy="819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24458" r="26097" b="69998"/>
            <a:stretch/>
          </p:blipFill>
          <p:spPr bwMode="auto">
            <a:xfrm>
              <a:off x="1115616" y="1207655"/>
              <a:ext cx="5742879" cy="38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2" t="62556" r="35521" b="32891"/>
            <a:stretch/>
          </p:blipFill>
          <p:spPr bwMode="auto">
            <a:xfrm>
              <a:off x="2915816" y="889535"/>
              <a:ext cx="2014245" cy="370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30570" r="30945" b="20650"/>
          <a:stretch/>
        </p:blipFill>
        <p:spPr bwMode="auto">
          <a:xfrm>
            <a:off x="1203420" y="2069606"/>
            <a:ext cx="6608939" cy="481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195736" y="2780928"/>
            <a:ext cx="936104" cy="3600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5292079" y="2780928"/>
            <a:ext cx="1944217" cy="3600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6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26179" r="23628" b="11708"/>
          <a:stretch/>
        </p:blipFill>
        <p:spPr bwMode="auto">
          <a:xfrm>
            <a:off x="280120" y="2986000"/>
            <a:ext cx="5660032" cy="36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259632" y="543578"/>
            <a:ext cx="5886895" cy="1514297"/>
            <a:chOff x="971600" y="889535"/>
            <a:chExt cx="5886895" cy="151429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33984" r="26097" b="54070"/>
            <a:stretch/>
          </p:blipFill>
          <p:spPr bwMode="auto">
            <a:xfrm>
              <a:off x="971600" y="1584546"/>
              <a:ext cx="5742879" cy="819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9" t="24458" r="26097" b="69998"/>
            <a:stretch/>
          </p:blipFill>
          <p:spPr bwMode="auto">
            <a:xfrm>
              <a:off x="1115616" y="1207655"/>
              <a:ext cx="5742879" cy="38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2" t="62556" r="35521" b="32891"/>
            <a:stretch/>
          </p:blipFill>
          <p:spPr bwMode="auto">
            <a:xfrm>
              <a:off x="2915816" y="889535"/>
              <a:ext cx="2014245" cy="370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ttangolo 3"/>
          <p:cNvSpPr/>
          <p:nvPr/>
        </p:nvSpPr>
        <p:spPr>
          <a:xfrm>
            <a:off x="1989087" y="220486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/>
              <a:t>1-year Local Control rates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175320" y="2875824"/>
            <a:ext cx="8518539" cy="3010740"/>
            <a:chOff x="175320" y="2598744"/>
            <a:chExt cx="8518539" cy="3010740"/>
          </a:xfrm>
        </p:grpSpPr>
        <p:sp>
          <p:nvSpPr>
            <p:cNvPr id="16" name="Rettangolo 15"/>
            <p:cNvSpPr/>
            <p:nvPr/>
          </p:nvSpPr>
          <p:spPr>
            <a:xfrm>
              <a:off x="175320" y="2598744"/>
              <a:ext cx="8518539" cy="24784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175320" y="2598744"/>
              <a:ext cx="8518539" cy="3010740"/>
              <a:chOff x="175320" y="2598744"/>
              <a:chExt cx="8518539" cy="3010740"/>
            </a:xfrm>
          </p:grpSpPr>
          <p:sp>
            <p:nvSpPr>
              <p:cNvPr id="11" name="Rettangolo 10"/>
              <p:cNvSpPr/>
              <p:nvPr/>
            </p:nvSpPr>
            <p:spPr>
              <a:xfrm>
                <a:off x="6230197" y="5240152"/>
                <a:ext cx="179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The BED</a:t>
                </a:r>
                <a:r>
                  <a:rPr lang="en-US" b="1" baseline="-25000" dirty="0">
                    <a:solidFill>
                      <a:srgbClr val="C00000"/>
                    </a:solidFill>
                  </a:rPr>
                  <a:t>10</a:t>
                </a:r>
                <a:r>
                  <a:rPr lang="en-US" b="1" u="sng" dirty="0">
                    <a:solidFill>
                      <a:srgbClr val="C00000"/>
                    </a:solidFill>
                  </a:rPr>
                  <a:t>&gt;</a:t>
                </a:r>
                <a:r>
                  <a:rPr lang="en-US" b="1" dirty="0">
                    <a:solidFill>
                      <a:srgbClr val="C00000"/>
                    </a:solidFill>
                  </a:rPr>
                  <a:t>70Gy </a:t>
                </a: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6232942" y="3451769"/>
                <a:ext cx="179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The BED</a:t>
                </a:r>
                <a:r>
                  <a:rPr lang="en-US" b="1" baseline="-25000" dirty="0">
                    <a:solidFill>
                      <a:srgbClr val="C00000"/>
                    </a:solidFill>
                  </a:rPr>
                  <a:t>10</a:t>
                </a:r>
                <a:r>
                  <a:rPr lang="en-US" b="1" dirty="0">
                    <a:solidFill>
                      <a:srgbClr val="C00000"/>
                    </a:solidFill>
                  </a:rPr>
                  <a:t>&lt;70Gy </a:t>
                </a:r>
              </a:p>
            </p:txBody>
          </p:sp>
          <p:grpSp>
            <p:nvGrpSpPr>
              <p:cNvPr id="8" name="Gruppo 7"/>
              <p:cNvGrpSpPr/>
              <p:nvPr/>
            </p:nvGrpSpPr>
            <p:grpSpPr>
              <a:xfrm>
                <a:off x="175320" y="2598744"/>
                <a:ext cx="8518539" cy="2478430"/>
                <a:chOff x="175320" y="2598744"/>
                <a:chExt cx="8518539" cy="2478430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83" t="45085" r="23628" b="46415"/>
                <a:stretch/>
              </p:blipFill>
              <p:spPr bwMode="auto">
                <a:xfrm>
                  <a:off x="179512" y="2598744"/>
                  <a:ext cx="8514347" cy="75824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83" t="79316" r="23628" b="11933"/>
                <a:stretch/>
              </p:blipFill>
              <p:spPr bwMode="auto">
                <a:xfrm>
                  <a:off x="175320" y="4296589"/>
                  <a:ext cx="8514347" cy="7805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" name="Rettangolo 8"/>
              <p:cNvSpPr/>
              <p:nvPr/>
            </p:nvSpPr>
            <p:spPr>
              <a:xfrm>
                <a:off x="5552708" y="2808332"/>
                <a:ext cx="3096344" cy="36004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5580112" y="4509120"/>
                <a:ext cx="3096344" cy="36004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Rettangolo 18"/>
          <p:cNvSpPr/>
          <p:nvPr/>
        </p:nvSpPr>
        <p:spPr>
          <a:xfrm>
            <a:off x="1187623" y="3212976"/>
            <a:ext cx="6836002" cy="17543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SBRT results in acute and late clinically signiﬁcant toxicity  </a:t>
            </a:r>
          </a:p>
          <a:p>
            <a:pPr algn="ctr"/>
            <a:r>
              <a:rPr lang="en-US" sz="3600" dirty="0"/>
              <a:t>(G3-G4) of &lt;7%. </a:t>
            </a:r>
          </a:p>
        </p:txBody>
      </p:sp>
    </p:spTree>
    <p:extLst>
      <p:ext uri="{BB962C8B-B14F-4D97-AF65-F5344CB8AC3E}">
        <p14:creationId xmlns:p14="http://schemas.microsoft.com/office/powerpoint/2010/main" val="18763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2024" r="27396" b="58704"/>
          <a:stretch/>
        </p:blipFill>
        <p:spPr bwMode="auto">
          <a:xfrm>
            <a:off x="145605" y="764704"/>
            <a:ext cx="8829570" cy="15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638984" y="2564904"/>
            <a:ext cx="8181488" cy="3528392"/>
            <a:chOff x="611560" y="1772816"/>
            <a:chExt cx="7670800" cy="315417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8" t="29630" r="26875" b="56296"/>
            <a:stretch/>
          </p:blipFill>
          <p:spPr bwMode="auto">
            <a:xfrm>
              <a:off x="611560" y="1772816"/>
              <a:ext cx="7670800" cy="96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0" t="63461" r="29847" b="6295"/>
            <a:stretch/>
          </p:blipFill>
          <p:spPr bwMode="auto">
            <a:xfrm>
              <a:off x="698942" y="2852936"/>
              <a:ext cx="7329442" cy="2074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50559" y="4163765"/>
            <a:ext cx="7190136" cy="3222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2024" r="27396" b="58704"/>
          <a:stretch/>
        </p:blipFill>
        <p:spPr bwMode="auto">
          <a:xfrm>
            <a:off x="145605" y="764704"/>
            <a:ext cx="8829570" cy="15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15720" r="30921" b="8491"/>
          <a:stretch/>
        </p:blipFill>
        <p:spPr bwMode="auto">
          <a:xfrm>
            <a:off x="1737776" y="2342152"/>
            <a:ext cx="5714544" cy="448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89240" y="3051026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/>
              <a:t>After</a:t>
            </a:r>
            <a:r>
              <a:rPr lang="it-IT" sz="1100" b="1" dirty="0"/>
              <a:t> </a:t>
            </a:r>
            <a:r>
              <a:rPr lang="it-IT" sz="1100" b="1" dirty="0" err="1"/>
              <a:t>propensity</a:t>
            </a:r>
            <a:r>
              <a:rPr lang="it-IT" sz="1100" b="1" dirty="0"/>
              <a:t> </a:t>
            </a:r>
            <a:r>
              <a:rPr lang="it-IT" sz="1100" b="1" dirty="0" err="1"/>
              <a:t>matching</a:t>
            </a:r>
            <a:endParaRPr lang="en-US" sz="11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306896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No </a:t>
            </a:r>
            <a:r>
              <a:rPr lang="it-IT" sz="1100" b="1" dirty="0" err="1"/>
              <a:t>propensity</a:t>
            </a:r>
            <a:r>
              <a:rPr lang="it-IT" sz="1100" b="1" dirty="0"/>
              <a:t> </a:t>
            </a:r>
            <a:r>
              <a:rPr lang="it-IT" sz="1100" b="1" dirty="0" err="1"/>
              <a:t>matching</a:t>
            </a:r>
            <a:endParaRPr lang="en-US" sz="11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5085184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/>
              <a:t>After</a:t>
            </a:r>
            <a:r>
              <a:rPr lang="it-IT" sz="1100" b="1" dirty="0"/>
              <a:t> </a:t>
            </a:r>
            <a:r>
              <a:rPr lang="it-IT" sz="1100" b="1" dirty="0" err="1"/>
              <a:t>propensity</a:t>
            </a:r>
            <a:r>
              <a:rPr lang="it-IT" sz="1100" b="1" dirty="0"/>
              <a:t> </a:t>
            </a:r>
            <a:r>
              <a:rPr lang="it-IT" sz="1100" b="1" dirty="0" err="1"/>
              <a:t>matching</a:t>
            </a:r>
            <a:endParaRPr lang="en-US" sz="11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089240" y="5085184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/>
              <a:t>After</a:t>
            </a:r>
            <a:r>
              <a:rPr lang="it-IT" sz="1100" b="1" dirty="0"/>
              <a:t> </a:t>
            </a:r>
            <a:r>
              <a:rPr lang="it-IT" sz="1100" b="1" dirty="0" err="1"/>
              <a:t>propensity</a:t>
            </a:r>
            <a:r>
              <a:rPr lang="it-IT" sz="1100" b="1" dirty="0"/>
              <a:t> </a:t>
            </a:r>
            <a:r>
              <a:rPr lang="it-IT" sz="1100" b="1" dirty="0" err="1"/>
              <a:t>matching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51314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04160" y="764704"/>
            <a:ext cx="221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/>
              <a:t>Summary</a:t>
            </a:r>
            <a:endParaRPr lang="en-US" sz="4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496" y="1628800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600" b="1" dirty="0" err="1"/>
              <a:t>Is</a:t>
            </a:r>
            <a:r>
              <a:rPr lang="it-IT" sz="2600" b="1" dirty="0"/>
              <a:t> </a:t>
            </a:r>
            <a:r>
              <a:rPr lang="it-IT" sz="2600" b="1" dirty="0" err="1"/>
              <a:t>it</a:t>
            </a:r>
            <a:r>
              <a:rPr lang="it-IT" sz="2600" b="1" dirty="0"/>
              <a:t> </a:t>
            </a:r>
            <a:r>
              <a:rPr lang="it-IT" sz="2600" b="1" dirty="0" err="1"/>
              <a:t>reasonable</a:t>
            </a:r>
            <a:r>
              <a:rPr lang="it-IT" sz="2600" b="1" dirty="0"/>
              <a:t> to </a:t>
            </a:r>
            <a:r>
              <a:rPr lang="it-IT" sz="2600" b="1" dirty="0" err="1"/>
              <a:t>treat</a:t>
            </a:r>
            <a:r>
              <a:rPr lang="it-IT" sz="2600" b="1" dirty="0"/>
              <a:t> </a:t>
            </a:r>
            <a:r>
              <a:rPr lang="it-IT" sz="2600" b="1" dirty="0" err="1"/>
              <a:t>patients</a:t>
            </a:r>
            <a:r>
              <a:rPr lang="it-IT" sz="2600" b="1" dirty="0"/>
              <a:t> with LAPC with dose </a:t>
            </a:r>
          </a:p>
          <a:p>
            <a:r>
              <a:rPr lang="it-IT" sz="2600" b="1" dirty="0"/>
              <a:t>     </a:t>
            </a:r>
            <a:r>
              <a:rPr lang="it-IT" sz="2600" b="1" dirty="0" err="1"/>
              <a:t>escalated</a:t>
            </a:r>
            <a:r>
              <a:rPr lang="it-IT" sz="2600" b="1" dirty="0"/>
              <a:t> RT? 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200" b="1" dirty="0"/>
          </a:p>
          <a:p>
            <a:pPr algn="ctr"/>
            <a:r>
              <a:rPr lang="it-IT" sz="2200" b="1" dirty="0"/>
              <a:t>	</a:t>
            </a:r>
            <a:r>
              <a:rPr lang="it-IT" sz="2200" b="1" dirty="0" err="1"/>
              <a:t>probably</a:t>
            </a:r>
            <a:r>
              <a:rPr lang="it-IT" sz="2200" b="1" dirty="0"/>
              <a:t> yes…..</a:t>
            </a:r>
            <a:r>
              <a:rPr lang="it-IT" sz="2200" b="1" dirty="0" err="1"/>
              <a:t>but</a:t>
            </a:r>
            <a:r>
              <a:rPr lang="it-IT" sz="2200" b="1" dirty="0"/>
              <a:t> in </a:t>
            </a:r>
            <a:r>
              <a:rPr lang="it-IT" sz="2200" b="1" dirty="0" err="1"/>
              <a:t>selected</a:t>
            </a:r>
            <a:r>
              <a:rPr lang="it-IT" sz="2200" b="1" dirty="0"/>
              <a:t> men…with the </a:t>
            </a:r>
          </a:p>
          <a:p>
            <a:pPr algn="ctr"/>
            <a:r>
              <a:rPr lang="it-IT" sz="2200" b="1" dirty="0"/>
              <a:t>appropriate </a:t>
            </a:r>
            <a:r>
              <a:rPr lang="it-IT" sz="2200" b="1" dirty="0" err="1"/>
              <a:t>thecnology</a:t>
            </a:r>
            <a:r>
              <a:rPr lang="it-IT" sz="2200" b="1" dirty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2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5496" y="3789040"/>
            <a:ext cx="9232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600" b="1" dirty="0"/>
              <a:t>Can SBRT or hypofractionated IMRT </a:t>
            </a:r>
            <a:r>
              <a:rPr lang="it-IT" sz="2600" b="1" dirty="0" err="1"/>
              <a:t>replace</a:t>
            </a:r>
            <a:r>
              <a:rPr lang="it-IT" sz="2600" b="1" dirty="0"/>
              <a:t>  </a:t>
            </a:r>
            <a:r>
              <a:rPr lang="it-IT" sz="2600" b="1" dirty="0" err="1"/>
              <a:t>conventional</a:t>
            </a:r>
            <a:r>
              <a:rPr lang="it-IT" sz="2600" b="1" dirty="0"/>
              <a:t> RT ? </a:t>
            </a:r>
          </a:p>
          <a:p>
            <a:pPr lvl="1"/>
            <a:r>
              <a:rPr lang="it-IT" sz="2600" b="1" dirty="0"/>
              <a:t>	</a:t>
            </a:r>
          </a:p>
          <a:p>
            <a:pPr lvl="1"/>
            <a:r>
              <a:rPr lang="it-IT" sz="2200" b="1" dirty="0"/>
              <a:t>	</a:t>
            </a:r>
            <a:r>
              <a:rPr lang="it-IT" sz="2200" b="1" dirty="0" err="1"/>
              <a:t>Probabily</a:t>
            </a:r>
            <a:r>
              <a:rPr lang="it-IT" sz="2200" b="1" dirty="0"/>
              <a:t> yes…</a:t>
            </a:r>
            <a:r>
              <a:rPr lang="it-IT" sz="2200" b="1" dirty="0" err="1"/>
              <a:t>but</a:t>
            </a:r>
            <a:endParaRPr lang="it-IT" sz="2200" b="1" dirty="0"/>
          </a:p>
          <a:p>
            <a:pPr algn="ctr"/>
            <a:r>
              <a:rPr lang="it-IT" sz="2200" b="1" u="sng" dirty="0">
                <a:solidFill>
                  <a:srgbClr val="FF0000"/>
                </a:solidFill>
              </a:rPr>
              <a:t>      to date </a:t>
            </a:r>
            <a:r>
              <a:rPr lang="it-IT" sz="2200" b="1" u="sng" dirty="0" err="1">
                <a:solidFill>
                  <a:srgbClr val="FF0000"/>
                </a:solidFill>
              </a:rPr>
              <a:t>low</a:t>
            </a:r>
            <a:r>
              <a:rPr lang="it-IT" sz="2200" b="1" u="sng" dirty="0">
                <a:solidFill>
                  <a:srgbClr val="FF0000"/>
                </a:solidFill>
              </a:rPr>
              <a:t> </a:t>
            </a:r>
            <a:r>
              <a:rPr lang="it-IT" sz="2200" b="1" u="sng" dirty="0" err="1">
                <a:solidFill>
                  <a:srgbClr val="FF0000"/>
                </a:solidFill>
              </a:rPr>
              <a:t>level</a:t>
            </a:r>
            <a:r>
              <a:rPr lang="it-IT" sz="2200" b="1" u="sng" dirty="0">
                <a:solidFill>
                  <a:srgbClr val="FF0000"/>
                </a:solidFill>
              </a:rPr>
              <a:t> of </a:t>
            </a:r>
            <a:r>
              <a:rPr lang="it-IT" sz="2200" b="1" u="sng" dirty="0" err="1">
                <a:solidFill>
                  <a:srgbClr val="FF0000"/>
                </a:solidFill>
              </a:rPr>
              <a:t>evidence</a:t>
            </a:r>
            <a:r>
              <a:rPr lang="it-IT" sz="2200" b="1" u="sng" dirty="0">
                <a:solidFill>
                  <a:srgbClr val="FF0000"/>
                </a:solidFill>
              </a:rPr>
              <a:t>  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604" y="5890046"/>
            <a:ext cx="7923836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5400" b="1" dirty="0" err="1"/>
              <a:t>Clinical</a:t>
            </a:r>
            <a:r>
              <a:rPr lang="it-IT" sz="5400" b="1" dirty="0"/>
              <a:t> Trial ? </a:t>
            </a:r>
            <a:r>
              <a:rPr lang="it-IT" sz="5400" b="1" dirty="0" err="1">
                <a:solidFill>
                  <a:srgbClr val="FF0000"/>
                </a:solidFill>
              </a:rPr>
              <a:t>Absolutely</a:t>
            </a:r>
            <a:r>
              <a:rPr lang="it-IT" sz="5400" b="1" dirty="0">
                <a:solidFill>
                  <a:srgbClr val="FF0000"/>
                </a:solidFill>
              </a:rPr>
              <a:t> !!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82700" y="213285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/>
              <a:t>Locoregional progression: </a:t>
            </a:r>
            <a:r>
              <a:rPr lang="en-US" sz="2400" b="1" dirty="0">
                <a:solidFill>
                  <a:srgbClr val="FF0000"/>
                </a:solidFill>
              </a:rPr>
              <a:t>33% to 73% of patients</a:t>
            </a:r>
          </a:p>
        </p:txBody>
      </p:sp>
      <p:sp>
        <p:nvSpPr>
          <p:cNvPr id="5" name="Rettangolo 4"/>
          <p:cNvSpPr/>
          <p:nvPr/>
        </p:nvSpPr>
        <p:spPr>
          <a:xfrm>
            <a:off x="433636" y="4581129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/>
              <a:t>It is clear that a subset of patients do not ever develop metastatic disease, and some patients with metastatic disease die from local tumor progression</a:t>
            </a:r>
          </a:p>
        </p:txBody>
      </p:sp>
      <p:sp>
        <p:nvSpPr>
          <p:cNvPr id="6" name="Rettangolo 5"/>
          <p:cNvSpPr/>
          <p:nvPr/>
        </p:nvSpPr>
        <p:spPr>
          <a:xfrm>
            <a:off x="467544" y="3212977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/>
              <a:t>Local tumor progression leads to mortality in: </a:t>
            </a:r>
            <a:r>
              <a:rPr lang="en-US" sz="2400" b="1" dirty="0">
                <a:solidFill>
                  <a:srgbClr val="FF0000"/>
                </a:solidFill>
              </a:rPr>
              <a:t>30% to 50%</a:t>
            </a:r>
            <a:r>
              <a:rPr lang="en-US" sz="2400" b="1" dirty="0"/>
              <a:t> of patients with </a:t>
            </a:r>
            <a:r>
              <a:rPr lang="en-US" sz="2400" b="1" dirty="0">
                <a:solidFill>
                  <a:srgbClr val="FF0000"/>
                </a:solidFill>
              </a:rPr>
              <a:t>locally advanced pancreatic cancer</a:t>
            </a:r>
            <a:endParaRPr lang="en-US" sz="2400" b="1" dirty="0"/>
          </a:p>
        </p:txBody>
      </p:sp>
      <p:sp>
        <p:nvSpPr>
          <p:cNvPr id="7" name="Rettangolo 6"/>
          <p:cNvSpPr/>
          <p:nvPr/>
        </p:nvSpPr>
        <p:spPr>
          <a:xfrm>
            <a:off x="0" y="548680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Key Points in the Treatment of Locally Advanced Inoperable Pancreatic Cancer </a:t>
            </a:r>
          </a:p>
          <a:p>
            <a:br>
              <a:rPr lang="en-US" sz="3000" b="1" dirty="0"/>
            </a:b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3431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48680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Key Points in the Treatment of Locally Advanced Inoperable Pancreatic Cancer </a:t>
            </a:r>
          </a:p>
          <a:p>
            <a:br>
              <a:rPr lang="en-US" sz="2800" b="1" dirty="0"/>
            </a:br>
            <a:endParaRPr lang="en-U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6528" y="199523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WHICH IS THE ROLE OF RADIOTHERAPY IN </a:t>
            </a:r>
            <a:r>
              <a:rPr lang="en-US" sz="3600" b="1" cap="all" dirty="0"/>
              <a:t>Locally Advanced </a:t>
            </a:r>
          </a:p>
          <a:p>
            <a:pPr algn="ctr"/>
            <a:r>
              <a:rPr lang="en-US" sz="3600" b="1" cap="all" dirty="0"/>
              <a:t>Pancreatic Cancer</a:t>
            </a:r>
            <a:r>
              <a:rPr lang="en-US" sz="3600" b="1" dirty="0"/>
              <a:t>? 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5536" y="4581128"/>
            <a:ext cx="7848872" cy="144655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AT THE BEST IT IS </a:t>
            </a:r>
            <a:r>
              <a:rPr lang="it-IT" sz="4400" b="1" dirty="0">
                <a:solidFill>
                  <a:srgbClr val="FF0000"/>
                </a:solidFill>
              </a:rPr>
              <a:t>CONTROVERSAL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25354" y="54868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LAPC AND CONCURRENT CHEMORADIOTHERAPY 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79512" y="1228906"/>
            <a:ext cx="4860032" cy="5289496"/>
            <a:chOff x="4355976" y="1552008"/>
            <a:chExt cx="4860032" cy="5289496"/>
          </a:xfrm>
        </p:grpSpPr>
        <p:sp>
          <p:nvSpPr>
            <p:cNvPr id="17" name="Callout con freccia in giù 16"/>
            <p:cNvSpPr/>
            <p:nvPr/>
          </p:nvSpPr>
          <p:spPr>
            <a:xfrm>
              <a:off x="4355976" y="2132856"/>
              <a:ext cx="4680520" cy="1561706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Full dose GEM (1,000 mg/m 2)</a:t>
              </a:r>
            </a:p>
            <a:p>
              <a:pPr algn="ctr"/>
              <a:r>
                <a:rPr lang="it-IT" b="1" dirty="0"/>
                <a:t>Vs</a:t>
              </a:r>
            </a:p>
            <a:p>
              <a:pPr algn="ctr"/>
              <a:r>
                <a:rPr lang="it-IT" b="1" dirty="0"/>
                <a:t>CRT (50.4Gy)+Dose </a:t>
              </a:r>
              <a:r>
                <a:rPr lang="it-IT" b="1" dirty="0" err="1"/>
                <a:t>reduced</a:t>
              </a:r>
              <a:r>
                <a:rPr lang="it-IT" b="1" dirty="0"/>
                <a:t> GEM (600 mg/m2)</a:t>
              </a:r>
              <a:endParaRPr lang="en-US" b="1" dirty="0"/>
            </a:p>
          </p:txBody>
        </p:sp>
        <p:sp>
          <p:nvSpPr>
            <p:cNvPr id="18" name="Callout con freccia in giù 17"/>
            <p:cNvSpPr/>
            <p:nvPr/>
          </p:nvSpPr>
          <p:spPr>
            <a:xfrm>
              <a:off x="4644008" y="3736174"/>
              <a:ext cx="4070583" cy="1174849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u="sng" dirty="0">
                  <a:solidFill>
                    <a:srgbClr val="C00000"/>
                  </a:solidFill>
                </a:rPr>
                <a:t>OS:</a:t>
              </a:r>
              <a:r>
                <a:rPr lang="it-IT" b="1" dirty="0"/>
                <a:t> CRT: 11,1 </a:t>
              </a:r>
              <a:r>
                <a:rPr lang="it-IT" b="1" dirty="0" err="1"/>
                <a:t>months</a:t>
              </a:r>
              <a:r>
                <a:rPr lang="it-IT" b="1" dirty="0"/>
                <a:t> vs GEM: 9,2 </a:t>
              </a:r>
              <a:r>
                <a:rPr lang="it-IT" b="1" dirty="0" err="1"/>
                <a:t>months</a:t>
              </a:r>
              <a:endParaRPr lang="it-IT" b="1" dirty="0"/>
            </a:p>
            <a:p>
              <a:pPr algn="ctr"/>
              <a:r>
                <a:rPr lang="it-IT" b="1" dirty="0"/>
                <a:t>High CRT </a:t>
              </a:r>
              <a:r>
                <a:rPr lang="it-IT" b="1" dirty="0" err="1"/>
                <a:t>toxicity</a:t>
              </a:r>
              <a:r>
                <a:rPr lang="it-IT" b="1" dirty="0"/>
                <a:t> : 41% grade 4 and 5</a:t>
              </a:r>
              <a:endParaRPr lang="en-US" b="1" dirty="0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540760" y="1552008"/>
              <a:ext cx="25976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ECOG phase III RCT</a:t>
              </a: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644008" y="4990635"/>
              <a:ext cx="4079102" cy="1399077"/>
            </a:xfrm>
            <a:prstGeom prst="rec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/>
                <a:t>CRITICISM: </a:t>
              </a:r>
            </a:p>
            <a:p>
              <a:pPr algn="just"/>
              <a:r>
                <a:rPr lang="it-IT" sz="2000" b="1" dirty="0"/>
                <a:t>The trial </a:t>
              </a:r>
              <a:r>
                <a:rPr lang="it-IT" sz="2000" b="1" dirty="0" err="1"/>
                <a:t>was</a:t>
              </a:r>
              <a:r>
                <a:rPr lang="it-IT" sz="2000" b="1" dirty="0"/>
                <a:t> </a:t>
              </a:r>
              <a:r>
                <a:rPr lang="it-IT" sz="2000" b="1" dirty="0" err="1"/>
                <a:t>closed</a:t>
              </a:r>
              <a:r>
                <a:rPr lang="it-IT" sz="2000" b="1" dirty="0"/>
                <a:t> </a:t>
              </a:r>
              <a:r>
                <a:rPr lang="it-IT" sz="2000" b="1" dirty="0" err="1"/>
                <a:t>early</a:t>
              </a:r>
              <a:r>
                <a:rPr lang="it-IT" sz="2000" b="1" dirty="0"/>
                <a:t> </a:t>
              </a:r>
              <a:r>
                <a:rPr lang="it-IT" sz="2000" b="1" dirty="0" err="1"/>
                <a:t>secondary</a:t>
              </a:r>
              <a:r>
                <a:rPr lang="it-IT" sz="2000" b="1" dirty="0"/>
                <a:t> to </a:t>
              </a:r>
              <a:r>
                <a:rPr lang="it-IT" sz="2000" b="1" dirty="0" err="1"/>
                <a:t>poor</a:t>
              </a:r>
              <a:r>
                <a:rPr lang="it-IT" sz="2000" b="1" dirty="0"/>
                <a:t> </a:t>
              </a:r>
              <a:r>
                <a:rPr lang="it-IT" sz="2000" b="1" dirty="0" err="1"/>
                <a:t>accrual</a:t>
              </a:r>
              <a:r>
                <a:rPr lang="it-IT" sz="2000" b="1" dirty="0"/>
                <a:t>…..</a:t>
              </a:r>
              <a:r>
                <a:rPr lang="it-IT" sz="2000" b="1" dirty="0" err="1"/>
                <a:t>but</a:t>
              </a:r>
              <a:r>
                <a:rPr lang="it-IT" sz="2000" b="1" dirty="0"/>
                <a:t>…</a:t>
              </a:r>
              <a:r>
                <a:rPr lang="it-IT" sz="2000" b="1" dirty="0" err="1"/>
                <a:t>powered</a:t>
              </a:r>
              <a:r>
                <a:rPr lang="it-IT" sz="2000" b="1" dirty="0"/>
                <a:t> to show </a:t>
              </a:r>
              <a:r>
                <a:rPr lang="it-IT" sz="2000" b="1" dirty="0" err="1"/>
                <a:t>survival</a:t>
              </a:r>
              <a:r>
                <a:rPr lang="it-IT" sz="2000" b="1" dirty="0"/>
                <a:t> benefit</a:t>
              </a:r>
              <a:endParaRPr lang="en-US" sz="2000" b="1" dirty="0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644008" y="6533727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 err="1"/>
                <a:t>Loehrer</a:t>
              </a:r>
              <a:r>
                <a:rPr lang="en-US" sz="1400" b="1" dirty="0"/>
                <a:t> PJ </a:t>
              </a:r>
              <a:r>
                <a:rPr lang="en-US" sz="1400" b="1" dirty="0" err="1"/>
                <a:t>Sr</a:t>
              </a:r>
              <a:r>
                <a:rPr lang="en-US" sz="1400" b="1" dirty="0"/>
                <a:t> et al. J </a:t>
              </a:r>
              <a:r>
                <a:rPr lang="en-US" sz="1400" b="1" dirty="0" err="1"/>
                <a:t>Clin</a:t>
              </a:r>
              <a:r>
                <a:rPr lang="en-US" sz="1400" b="1" dirty="0"/>
                <a:t> </a:t>
              </a:r>
              <a:r>
                <a:rPr lang="en-US" sz="1400" b="1" dirty="0" err="1"/>
                <a:t>Oncol</a:t>
              </a:r>
              <a:r>
                <a:rPr lang="en-US" sz="1400" b="1" dirty="0"/>
                <a:t> 2011;29(31):4105–12.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716016" y="2128942"/>
            <a:ext cx="4427984" cy="4264684"/>
            <a:chOff x="4716016" y="2128942"/>
            <a:chExt cx="4427984" cy="426468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6389" r="22348" b="35284"/>
            <a:stretch/>
          </p:blipFill>
          <p:spPr bwMode="auto">
            <a:xfrm>
              <a:off x="4716016" y="2941440"/>
              <a:ext cx="4427984" cy="3452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ttangolo 10"/>
            <p:cNvSpPr/>
            <p:nvPr/>
          </p:nvSpPr>
          <p:spPr>
            <a:xfrm>
              <a:off x="5724128" y="2128942"/>
              <a:ext cx="2696572" cy="46166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POSITIVE EVIDENCE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2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25354" y="54868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LAPC AND CONCURRENT CHEMORADIOTHERAPY 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40188" y="1339661"/>
            <a:ext cx="8455230" cy="5521781"/>
            <a:chOff x="340188" y="1339661"/>
            <a:chExt cx="8455230" cy="5521781"/>
          </a:xfrm>
        </p:grpSpPr>
        <p:sp>
          <p:nvSpPr>
            <p:cNvPr id="11" name="Rettangolo 10"/>
            <p:cNvSpPr/>
            <p:nvPr/>
          </p:nvSpPr>
          <p:spPr>
            <a:xfrm>
              <a:off x="5580112" y="1339661"/>
              <a:ext cx="2871620" cy="46166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NEGATIVE EVIDENCE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7" t="30915" r="50609" b="38378"/>
            <a:stretch/>
          </p:blipFill>
          <p:spPr bwMode="auto">
            <a:xfrm>
              <a:off x="340188" y="4399547"/>
              <a:ext cx="3871772" cy="246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2" t="24182" r="50000" b="40000"/>
            <a:stretch/>
          </p:blipFill>
          <p:spPr bwMode="auto">
            <a:xfrm>
              <a:off x="4788024" y="1988840"/>
              <a:ext cx="4007394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ttangolo 13"/>
            <p:cNvSpPr/>
            <p:nvPr/>
          </p:nvSpPr>
          <p:spPr>
            <a:xfrm>
              <a:off x="2602430" y="5274230"/>
              <a:ext cx="13770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Overall survival 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228184" y="2636912"/>
              <a:ext cx="20690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Progression-free survival 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311828" y="1054771"/>
            <a:ext cx="8528346" cy="5038525"/>
            <a:chOff x="167812" y="1412776"/>
            <a:chExt cx="8528346" cy="5038525"/>
          </a:xfrm>
        </p:grpSpPr>
        <p:sp>
          <p:nvSpPr>
            <p:cNvPr id="22" name="Callout con freccia in giù 21"/>
            <p:cNvSpPr/>
            <p:nvPr/>
          </p:nvSpPr>
          <p:spPr>
            <a:xfrm>
              <a:off x="167812" y="2128443"/>
              <a:ext cx="4046444" cy="1488658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High dose-RT (60 Gy)+ 5FU+CDDP</a:t>
              </a:r>
            </a:p>
            <a:p>
              <a:pPr algn="ctr"/>
              <a:r>
                <a:rPr lang="it-IT" b="1" dirty="0"/>
                <a:t>Vs</a:t>
              </a:r>
            </a:p>
            <a:p>
              <a:pPr algn="ctr"/>
              <a:r>
                <a:rPr lang="it-IT" b="1" dirty="0"/>
                <a:t>GEMCITABINE ALONE</a:t>
              </a:r>
              <a:endParaRPr lang="en-US" b="1" dirty="0"/>
            </a:p>
          </p:txBody>
        </p:sp>
        <p:sp>
          <p:nvSpPr>
            <p:cNvPr id="23" name="Callout con freccia in giù 22"/>
            <p:cNvSpPr/>
            <p:nvPr/>
          </p:nvSpPr>
          <p:spPr>
            <a:xfrm>
              <a:off x="176477" y="3658713"/>
              <a:ext cx="4070583" cy="1174849"/>
            </a:xfrm>
            <a:prstGeom prst="downArrowCallou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u="sng" dirty="0">
                  <a:solidFill>
                    <a:srgbClr val="C00000"/>
                  </a:solidFill>
                </a:rPr>
                <a:t>OS:</a:t>
              </a:r>
              <a:r>
                <a:rPr lang="it-IT" b="1" dirty="0"/>
                <a:t> CRT: 8,6 </a:t>
              </a:r>
              <a:r>
                <a:rPr lang="it-IT" b="1" dirty="0" err="1"/>
                <a:t>months</a:t>
              </a:r>
              <a:r>
                <a:rPr lang="it-IT" b="1" dirty="0"/>
                <a:t> vs GEM: 13 </a:t>
              </a:r>
              <a:r>
                <a:rPr lang="it-IT" b="1" dirty="0" err="1"/>
                <a:t>months</a:t>
              </a:r>
              <a:endParaRPr lang="it-IT" b="1" dirty="0"/>
            </a:p>
            <a:p>
              <a:pPr algn="ctr"/>
              <a:r>
                <a:rPr lang="it-IT" b="1" dirty="0"/>
                <a:t>High CRT </a:t>
              </a:r>
              <a:r>
                <a:rPr lang="it-IT" b="1" dirty="0" err="1"/>
                <a:t>toxicity</a:t>
              </a:r>
              <a:r>
                <a:rPr lang="it-IT" b="1" dirty="0"/>
                <a:t> : 78% grade 3 and 4</a:t>
              </a:r>
              <a:endParaRPr lang="en-US" b="1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29792" y="1412776"/>
              <a:ext cx="3322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FFCD/SFRO phase III RCT</a:t>
              </a: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4806358" y="6143524"/>
              <a:ext cx="3889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/>
                <a:t>Chauffert</a:t>
              </a:r>
              <a:r>
                <a:rPr lang="en-US" sz="1400" b="1" dirty="0"/>
                <a:t> B et al. Ann </a:t>
              </a:r>
              <a:r>
                <a:rPr lang="en-US" sz="1400" b="1" dirty="0" err="1"/>
                <a:t>Oncol</a:t>
              </a:r>
              <a:r>
                <a:rPr lang="en-US" sz="1400" b="1" dirty="0"/>
                <a:t> 2008;19(9):1592–9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4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54868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Who should get radiation based on the trial outcomes?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1520" y="1549043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400" b="1" dirty="0"/>
              <a:t>Based on the </a:t>
            </a:r>
            <a:r>
              <a:rPr lang="en-US" sz="2400" b="1" u="sng" dirty="0">
                <a:solidFill>
                  <a:srgbClr val="C00000"/>
                </a:solidFill>
              </a:rPr>
              <a:t>mixed and equivocal data </a:t>
            </a:r>
            <a:r>
              <a:rPr lang="en-US" sz="2400" b="1" dirty="0"/>
              <a:t>of radiation therapy in the LAPC setting t</a:t>
            </a:r>
            <a:r>
              <a:rPr lang="en-US" sz="2400" b="1" dirty="0">
                <a:solidFill>
                  <a:prstClr val="black"/>
                </a:solidFill>
              </a:rPr>
              <a:t>he benefit and role of </a:t>
            </a:r>
            <a:r>
              <a:rPr lang="en-US" sz="2400" b="1" u="sng" dirty="0">
                <a:solidFill>
                  <a:srgbClr val="C00000"/>
                </a:solidFill>
              </a:rPr>
              <a:t>radiation in pancreatic cancer is uncertain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</p:txBody>
      </p:sp>
      <p:sp>
        <p:nvSpPr>
          <p:cNvPr id="6" name="Rettangolo 5"/>
          <p:cNvSpPr/>
          <p:nvPr/>
        </p:nvSpPr>
        <p:spPr>
          <a:xfrm>
            <a:off x="287524" y="319913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u="sng" dirty="0">
                <a:solidFill>
                  <a:srgbClr val="C00000"/>
                </a:solidFill>
              </a:rPr>
              <a:t>The radiation therapy has a role </a:t>
            </a:r>
            <a:r>
              <a:rPr lang="en-US" sz="2400" b="1" dirty="0"/>
              <a:t>in pancreatic cancer for several reasons: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596984" y="2790260"/>
            <a:ext cx="130195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lvl="0">
              <a:defRPr sz="2400" b="1">
                <a:solidFill>
                  <a:prstClr val="black"/>
                </a:solidFill>
              </a:defRPr>
            </a:lvl1pPr>
          </a:lstStyle>
          <a:p>
            <a:r>
              <a:rPr lang="it-IT" dirty="0"/>
              <a:t>….</a:t>
            </a:r>
            <a:r>
              <a:rPr lang="it-IT" dirty="0" err="1"/>
              <a:t>But</a:t>
            </a:r>
            <a:r>
              <a:rPr lang="it-IT" dirty="0"/>
              <a:t>…. </a:t>
            </a:r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1035100" y="4221088"/>
            <a:ext cx="7929388" cy="2543318"/>
            <a:chOff x="1035100" y="4221088"/>
            <a:chExt cx="7929388" cy="2543318"/>
          </a:xfrm>
        </p:grpSpPr>
        <p:sp>
          <p:nvSpPr>
            <p:cNvPr id="7" name="Rettangolo 6"/>
            <p:cNvSpPr/>
            <p:nvPr/>
          </p:nvSpPr>
          <p:spPr>
            <a:xfrm>
              <a:off x="1043608" y="4221088"/>
              <a:ext cx="7200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b="1" dirty="0"/>
                <a:t>First, </a:t>
              </a:r>
              <a:r>
                <a:rPr lang="en-US" sz="2000" b="1" u="sng" dirty="0">
                  <a:solidFill>
                    <a:srgbClr val="C00000"/>
                  </a:solidFill>
                </a:rPr>
                <a:t>patient selection </a:t>
              </a:r>
              <a:r>
                <a:rPr lang="en-US" sz="2000" b="1" dirty="0"/>
                <a:t>strongly influences outcome</a:t>
              </a: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1039540" y="5252987"/>
              <a:ext cx="75823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b="1" dirty="0"/>
                <a:t>Third, </a:t>
              </a:r>
              <a:r>
                <a:rPr lang="en-US" sz="2000" b="1" u="sng" dirty="0">
                  <a:solidFill>
                    <a:srgbClr val="C00000"/>
                  </a:solidFill>
                </a:rPr>
                <a:t>the anatomic complexity and motion </a:t>
              </a:r>
              <a:r>
                <a:rPr lang="en-US" sz="2000" b="1" dirty="0"/>
                <a:t>of the pancreas during</a:t>
              </a:r>
            </a:p>
            <a:p>
              <a:r>
                <a:rPr lang="en-US" sz="2000" b="1" dirty="0"/>
                <a:t> treatment may explain some of the mixed data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1047924" y="6056520"/>
              <a:ext cx="79165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b="1" dirty="0"/>
                <a:t>Fourth, </a:t>
              </a:r>
              <a:r>
                <a:rPr lang="en-US" sz="2000" b="1" u="sng" dirty="0">
                  <a:solidFill>
                    <a:srgbClr val="C00000"/>
                  </a:solidFill>
                </a:rPr>
                <a:t>new technology </a:t>
              </a:r>
              <a:r>
                <a:rPr lang="en-US" sz="2000" b="1" dirty="0"/>
                <a:t>may offer better therapy and improved outcomes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035100" y="4746104"/>
              <a:ext cx="7772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b="1" dirty="0"/>
                <a:t>Second, </a:t>
              </a:r>
              <a:r>
                <a:rPr lang="en-US" sz="2000" b="1" u="sng" dirty="0">
                  <a:solidFill>
                    <a:srgbClr val="C00000"/>
                  </a:solidFill>
                </a:rPr>
                <a:t>dose escalation </a:t>
              </a:r>
              <a:r>
                <a:rPr lang="en-US" sz="2000" b="1" dirty="0"/>
                <a:t>may improve clinical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4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9850" y="493688"/>
            <a:ext cx="9074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Who should get radiation based on the trial outcomes?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8956" y="128565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Patient selection: SMAD4 Gene and CA19-9 marker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5536" y="1946497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100" b="1" dirty="0"/>
              <a:t>Ideally, radiation should be offered to patients when preventing local failure might affect survival</a:t>
            </a:r>
          </a:p>
        </p:txBody>
      </p:sp>
      <p:sp>
        <p:nvSpPr>
          <p:cNvPr id="9" name="Rettangolo 8"/>
          <p:cNvSpPr/>
          <p:nvPr/>
        </p:nvSpPr>
        <p:spPr>
          <a:xfrm>
            <a:off x="69850" y="6172051"/>
            <a:ext cx="5072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*Crane CH et al.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 2011;29(22): 3037–43.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402804" y="3079408"/>
            <a:ext cx="8741196" cy="2869872"/>
            <a:chOff x="402804" y="3079408"/>
            <a:chExt cx="8741196" cy="2869872"/>
          </a:xfrm>
        </p:grpSpPr>
        <p:grpSp>
          <p:nvGrpSpPr>
            <p:cNvPr id="13" name="Gruppo 12"/>
            <p:cNvGrpSpPr/>
            <p:nvPr/>
          </p:nvGrpSpPr>
          <p:grpSpPr>
            <a:xfrm>
              <a:off x="402804" y="3079408"/>
              <a:ext cx="8372920" cy="1501720"/>
              <a:chOff x="402804" y="3079408"/>
              <a:chExt cx="8372920" cy="1501720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402804" y="3079408"/>
                <a:ext cx="834146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100" b="1" dirty="0"/>
                  <a:t>*SMAD4 (dpc4) is a histologic marker that has been shown to correlate with failure pattern.</a:t>
                </a:r>
              </a:p>
            </p:txBody>
          </p:sp>
          <p:sp>
            <p:nvSpPr>
              <p:cNvPr id="7" name="Rettangolo 6"/>
              <p:cNvSpPr/>
              <p:nvPr/>
            </p:nvSpPr>
            <p:spPr>
              <a:xfrm>
                <a:off x="1079972" y="3787294"/>
                <a:ext cx="76957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/>
                  <a:t>An intact SMAD4 was associated with an increased risk of local progression</a:t>
                </a:r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1094284" y="4211796"/>
                <a:ext cx="71287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/>
                  <a:t>Loss of SMAD4 was associated a distant dominant progression</a:t>
                </a:r>
              </a:p>
            </p:txBody>
          </p:sp>
        </p:grpSp>
        <p:grpSp>
          <p:nvGrpSpPr>
            <p:cNvPr id="14" name="Gruppo 13"/>
            <p:cNvGrpSpPr/>
            <p:nvPr/>
          </p:nvGrpSpPr>
          <p:grpSpPr>
            <a:xfrm>
              <a:off x="402804" y="4847764"/>
              <a:ext cx="8741196" cy="1101516"/>
              <a:chOff x="402804" y="4847764"/>
              <a:chExt cx="8741196" cy="1101516"/>
            </a:xfrm>
          </p:grpSpPr>
          <p:sp>
            <p:nvSpPr>
              <p:cNvPr id="10" name="Rettangolo 9"/>
              <p:cNvSpPr/>
              <p:nvPr/>
            </p:nvSpPr>
            <p:spPr>
              <a:xfrm>
                <a:off x="402804" y="4847764"/>
                <a:ext cx="8741196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100" b="1" dirty="0"/>
                  <a:t>°Ca19-9 has been suggested as a risk </a:t>
                </a:r>
                <a:r>
                  <a:rPr lang="en-US" sz="2100" b="1" dirty="0" err="1"/>
                  <a:t>stratifier</a:t>
                </a:r>
                <a:r>
                  <a:rPr lang="en-US" sz="2100" b="1" dirty="0"/>
                  <a:t> following induction CHT	</a:t>
                </a: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1123368" y="5302949"/>
                <a:ext cx="730006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/>
                  <a:t>A Ca19-9</a:t>
                </a:r>
                <a:r>
                  <a:rPr lang="en-US" b="1" u="sng" dirty="0"/>
                  <a:t>&lt;</a:t>
                </a:r>
                <a:r>
                  <a:rPr lang="en-US" b="1" dirty="0"/>
                  <a:t> 46 U/mL was associated with improved survival for patients candidates for </a:t>
                </a:r>
                <a:r>
                  <a:rPr lang="en-US" b="1" dirty="0" err="1"/>
                  <a:t>chemoradiation</a:t>
                </a:r>
                <a:endParaRPr lang="en-US" b="1" dirty="0"/>
              </a:p>
            </p:txBody>
          </p:sp>
        </p:grpSp>
      </p:grpSp>
      <p:sp>
        <p:nvSpPr>
          <p:cNvPr id="12" name="Rettangolo 11"/>
          <p:cNvSpPr/>
          <p:nvPr/>
        </p:nvSpPr>
        <p:spPr>
          <a:xfrm>
            <a:off x="136872" y="6452184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°Hurt CN et al Br J Cancer 2017; 116(10):1264–70.</a:t>
            </a:r>
          </a:p>
        </p:txBody>
      </p:sp>
    </p:spTree>
    <p:extLst>
      <p:ext uri="{BB962C8B-B14F-4D97-AF65-F5344CB8AC3E}">
        <p14:creationId xmlns:p14="http://schemas.microsoft.com/office/powerpoint/2010/main" val="13648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9074" r="28438" b="5463"/>
          <a:stretch/>
        </p:blipFill>
        <p:spPr bwMode="auto"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51520" y="620688"/>
            <a:ext cx="8603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DOSE ESCALATION: the standard dose is enough ?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99868" y="2420888"/>
            <a:ext cx="8465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b="1" dirty="0"/>
              <a:t>Phase III study comparing CTRT </a:t>
            </a:r>
            <a:r>
              <a:rPr lang="en-US" sz="2200" b="1" dirty="0" err="1"/>
              <a:t>vs</a:t>
            </a:r>
            <a:r>
              <a:rPr lang="en-US" sz="2200" b="1" dirty="0"/>
              <a:t> CT in patients with LAPC that was controlled after 4 months of GEM with or without </a:t>
            </a:r>
            <a:r>
              <a:rPr lang="en-US" sz="2200" b="1" dirty="0" err="1"/>
              <a:t>erlotinib</a:t>
            </a:r>
            <a:endParaRPr lang="en-US" sz="2200" b="1" dirty="0"/>
          </a:p>
        </p:txBody>
      </p:sp>
      <p:sp>
        <p:nvSpPr>
          <p:cNvPr id="17" name="Rettangolo 16"/>
          <p:cNvSpPr/>
          <p:nvPr/>
        </p:nvSpPr>
        <p:spPr>
          <a:xfrm>
            <a:off x="282668" y="3329116"/>
            <a:ext cx="81777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b="1" dirty="0" err="1"/>
              <a:t>Chemoradiation</a:t>
            </a:r>
            <a:r>
              <a:rPr lang="en-US" sz="2200" b="1" dirty="0"/>
              <a:t> (54 Gy over 6 weeks + concurrent </a:t>
            </a:r>
            <a:r>
              <a:rPr lang="en-US" sz="2200" b="1" dirty="0" err="1"/>
              <a:t>capecitabine</a:t>
            </a:r>
            <a:r>
              <a:rPr lang="en-US" sz="2200" b="1" dirty="0"/>
              <a:t>) was not superior to CT alone (continuation of GEM) in improving OS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73686" y="4725144"/>
            <a:ext cx="8490802" cy="156966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C00000"/>
                </a:solidFill>
              </a:rPr>
              <a:t>Locoregional progression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/>
              <a:t>CTRT group= 32%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/>
              <a:t>CT-alone group= 46% (p=0.03)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310965" y="1628800"/>
            <a:ext cx="377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LAP07 phase III trial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73686" y="4565446"/>
            <a:ext cx="8490802" cy="181588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</a:rPr>
              <a:t>Dose escalation?</a:t>
            </a:r>
          </a:p>
          <a:p>
            <a:pPr algn="ctr"/>
            <a:r>
              <a:rPr lang="it-IT" sz="3600" b="1" dirty="0"/>
              <a:t>Treatment </a:t>
            </a:r>
            <a:r>
              <a:rPr lang="it-IT" sz="3600" b="1" dirty="0" err="1"/>
              <a:t>intesification</a:t>
            </a:r>
            <a:r>
              <a:rPr lang="it-IT" sz="3600" b="1" dirty="0"/>
              <a:t> </a:t>
            </a:r>
            <a:r>
              <a:rPr lang="it-IT" sz="3600" b="1" dirty="0" err="1"/>
              <a:t>may</a:t>
            </a:r>
            <a:r>
              <a:rPr lang="it-IT" sz="3600" b="1" dirty="0"/>
              <a:t> be </a:t>
            </a:r>
          </a:p>
          <a:p>
            <a:pPr algn="ctr"/>
            <a:r>
              <a:rPr lang="it-IT" sz="3600" b="1" dirty="0" err="1"/>
              <a:t>warranted</a:t>
            </a:r>
            <a:r>
              <a:rPr lang="it-IT" sz="3600" b="1" dirty="0"/>
              <a:t> to </a:t>
            </a:r>
            <a:r>
              <a:rPr lang="it-IT" sz="3600" b="1" dirty="0" err="1"/>
              <a:t>improve</a:t>
            </a:r>
            <a:r>
              <a:rPr lang="it-IT" sz="3600" b="1" dirty="0"/>
              <a:t> OS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479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876</Words>
  <Application>Microsoft Office PowerPoint</Application>
  <PresentationFormat>Presentazione su schermo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Arial</vt:lpstr>
      <vt:lpstr>Calibri</vt:lpstr>
      <vt:lpstr>Tema di Office</vt:lpstr>
      <vt:lpstr>In riferimento  alla mia partecipazione in qualità di Relatore al Convegno dal Titolo   «  Highlights in gastrointestinal cancer»    Chieti   11 ottobre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 L Gravina</dc:creator>
  <cp:lastModifiedBy>Clara</cp:lastModifiedBy>
  <cp:revision>150</cp:revision>
  <dcterms:created xsi:type="dcterms:W3CDTF">2019-10-05T09:22:25Z</dcterms:created>
  <dcterms:modified xsi:type="dcterms:W3CDTF">2019-10-19T16:23:10Z</dcterms:modified>
</cp:coreProperties>
</file>