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25"/>
  </p:notesMasterIdLst>
  <p:handoutMasterIdLst>
    <p:handoutMasterId r:id="rId26"/>
  </p:handoutMasterIdLst>
  <p:sldIdLst>
    <p:sldId id="1327" r:id="rId3"/>
    <p:sldId id="1177" r:id="rId4"/>
    <p:sldId id="1218" r:id="rId5"/>
    <p:sldId id="369" r:id="rId6"/>
    <p:sldId id="1334" r:id="rId7"/>
    <p:sldId id="1339" r:id="rId8"/>
    <p:sldId id="1340" r:id="rId9"/>
    <p:sldId id="1325" r:id="rId10"/>
    <p:sldId id="1341" r:id="rId11"/>
    <p:sldId id="275" r:id="rId12"/>
    <p:sldId id="1326" r:id="rId13"/>
    <p:sldId id="1329" r:id="rId14"/>
    <p:sldId id="1328" r:id="rId15"/>
    <p:sldId id="1330" r:id="rId16"/>
    <p:sldId id="1336" r:id="rId17"/>
    <p:sldId id="1338" r:id="rId18"/>
    <p:sldId id="1335" r:id="rId19"/>
    <p:sldId id="1342" r:id="rId20"/>
    <p:sldId id="1333" r:id="rId21"/>
    <p:sldId id="1337" r:id="rId22"/>
    <p:sldId id="1238" r:id="rId23"/>
    <p:sldId id="273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4643"/>
  </p:normalViewPr>
  <p:slideViewPr>
    <p:cSldViewPr snapToGrid="0" snapToObjects="1">
      <p:cViewPr varScale="1">
        <p:scale>
          <a:sx n="121" d="100"/>
          <a:sy n="121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220FE26-492E-EC44-BD3A-154B01BBF1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22CD294-F259-B041-AE05-A0F46617F5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9C3E2-F291-3444-97BD-A1031E55F8DC}" type="datetimeFigureOut">
              <a:rPr lang="it-IT" smtClean="0"/>
              <a:t>20/06/19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A0DCAC-9E08-7942-A93F-994F129C07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2E7E22-E3A5-C749-96E4-80EC5B0625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2BBD6-FA01-8E47-91D3-F7C085DEDF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165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150EE-383E-1545-BF9B-2443955ED054}" type="datetimeFigureOut">
              <a:rPr lang="en-US" smtClean="0"/>
              <a:t>6/20/19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C577E-4AB1-5446-8AFA-B51E84275F4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8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D26B99-65B3-4941-A9CC-77D29375E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A61E91D-A149-B14B-A333-8A3A1BAF1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8029F6-0C47-7F4E-81DF-5E27B680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77AA-C310-3648-9E7B-4E221E4C77D3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A05FB5-FAD6-D243-B28A-1BC7A05B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B3A1D5-F08E-3F4C-9D21-AB826A9E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B7DA-9958-C94E-9BAC-5632A2193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3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94CB95-F175-FE4C-9C50-78B9E09AB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7D7907-B5EB-7347-A317-87957D591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4076F5-B3F8-444E-9CD4-E4935176D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77AA-C310-3648-9E7B-4E221E4C77D3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7DA9BA-EAEC-574D-B94E-389EC24C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1E94C0-B833-C440-AA7F-FD3D56CF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B7DA-9958-C94E-9BAC-5632A2193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6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78A7991-DEDA-B74A-8976-9752BBAD5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3C7F9B1-CD01-7C49-839C-D49C06829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00B9F7-6043-934E-96F0-80A51351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77AA-C310-3648-9E7B-4E221E4C77D3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EEB8E7-B32C-E34F-AD84-2384B7D4F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E8F85A-7CBE-CC42-BDBF-DA1B69EF2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B7DA-9958-C94E-9BAC-5632A2193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2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302421" y="1016001"/>
            <a:ext cx="11514668" cy="512072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583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90B156-43A8-BB44-A1A7-F375918F3439}" type="datetimeFigureOut">
              <a:rPr lang="it-IT">
                <a:solidFill>
                  <a:prstClr val="black"/>
                </a:solidFill>
                <a:latin typeface="Calibri"/>
              </a:rPr>
              <a:pPr/>
              <a:t>20/06/19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9380216-92A6-E646-B0EA-9FB7E49D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9684" y="6340146"/>
            <a:ext cx="2844800" cy="365125"/>
          </a:xfrm>
        </p:spPr>
        <p:txBody>
          <a:bodyPr/>
          <a:lstStyle/>
          <a:p>
            <a:fld id="{E8AC3F97-C260-E844-BFD6-CEACA6A7BA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251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90B156-43A8-BB44-A1A7-F375918F3439}" type="datetimeFigureOut">
              <a:rPr lang="it-IT">
                <a:solidFill>
                  <a:prstClr val="black"/>
                </a:solidFill>
                <a:latin typeface="Calibri"/>
              </a:rPr>
              <a:pPr/>
              <a:t>20/06/19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C3F97-C260-E844-BFD6-CEACA6A7BA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6492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90B156-43A8-BB44-A1A7-F375918F3439}" type="datetimeFigureOut">
              <a:rPr lang="it-IT">
                <a:solidFill>
                  <a:prstClr val="black"/>
                </a:solidFill>
                <a:latin typeface="Calibri"/>
              </a:rPr>
              <a:pPr/>
              <a:t>20/06/19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C3F97-C260-E844-BFD6-CEACA6A7BA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136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90B156-43A8-BB44-A1A7-F375918F3439}" type="datetimeFigureOut">
              <a:rPr lang="it-IT">
                <a:solidFill>
                  <a:prstClr val="black"/>
                </a:solidFill>
                <a:latin typeface="Calibri"/>
              </a:rPr>
              <a:pPr/>
              <a:t>20/06/19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C3F97-C260-E844-BFD6-CEACA6A7BA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203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90B156-43A8-BB44-A1A7-F375918F3439}" type="datetimeFigureOut">
              <a:rPr lang="it-IT">
                <a:solidFill>
                  <a:prstClr val="black"/>
                </a:solidFill>
                <a:latin typeface="Calibri"/>
              </a:rPr>
              <a:pPr/>
              <a:t>20/06/19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C3F97-C260-E844-BFD6-CEACA6A7BA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6317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90B156-43A8-BB44-A1A7-F375918F3439}" type="datetimeFigureOut">
              <a:rPr lang="it-IT">
                <a:solidFill>
                  <a:prstClr val="black"/>
                </a:solidFill>
                <a:latin typeface="Calibri"/>
              </a:rPr>
              <a:pPr/>
              <a:t>20/06/19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C3F97-C260-E844-BFD6-CEACA6A7BA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885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90B156-43A8-BB44-A1A7-F375918F3439}" type="datetimeFigureOut">
              <a:rPr lang="it-IT">
                <a:solidFill>
                  <a:prstClr val="black"/>
                </a:solidFill>
                <a:latin typeface="Calibri"/>
              </a:rPr>
              <a:pPr/>
              <a:t>20/06/19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C3F97-C260-E844-BFD6-CEACA6A7BA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94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3FE2A8-B694-F347-87CC-7F342EA10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AFB29D-28BE-7F41-A132-043F0D19C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FE4666-AE34-2D4A-ACBB-9E8BE947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77AA-C310-3648-9E7B-4E221E4C77D3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E850EA-C3ED-1746-A597-26E9AB3C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719A40-7B47-5A44-9450-8BF86DF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B7DA-9958-C94E-9BAC-5632A2193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21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7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90B156-43A8-BB44-A1A7-F375918F3439}" type="datetimeFigureOut">
              <a:rPr lang="it-IT">
                <a:solidFill>
                  <a:prstClr val="black"/>
                </a:solidFill>
                <a:latin typeface="Calibri"/>
              </a:rPr>
              <a:pPr/>
              <a:t>20/06/19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C3F97-C260-E844-BFD6-CEACA6A7BA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211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5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90B156-43A8-BB44-A1A7-F375918F3439}" type="datetimeFigureOut">
              <a:rPr lang="it-IT">
                <a:solidFill>
                  <a:prstClr val="black"/>
                </a:solidFill>
                <a:latin typeface="Calibri"/>
              </a:rPr>
              <a:pPr/>
              <a:t>20/06/19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C3F97-C260-E844-BFD6-CEACA6A7BA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625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90B156-43A8-BB44-A1A7-F375918F3439}" type="datetimeFigureOut">
              <a:rPr lang="it-IT">
                <a:solidFill>
                  <a:prstClr val="black"/>
                </a:solidFill>
                <a:latin typeface="Calibri"/>
              </a:rPr>
              <a:pPr/>
              <a:t>20/06/19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C3F97-C260-E844-BFD6-CEACA6A7BA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9305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90B156-43A8-BB44-A1A7-F375918F3439}" type="datetimeFigureOut">
              <a:rPr lang="it-IT">
                <a:solidFill>
                  <a:prstClr val="black"/>
                </a:solidFill>
                <a:latin typeface="Calibri"/>
              </a:rPr>
              <a:pPr/>
              <a:t>20/06/19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C3F97-C260-E844-BFD6-CEACA6A7BA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67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425"/>
            <a:ext cx="10968960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41" y="3935953"/>
            <a:ext cx="10968960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 defTabSz="904508" hangingPunct="1">
              <a:lnSpc>
                <a:spcPct val="100000"/>
              </a:lnSpc>
              <a:buClrTx/>
              <a:buSzTx/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04508" hangingPunct="1">
              <a:lnSpc>
                <a:spcPct val="100000"/>
              </a:lnSpc>
              <a:buClrTx/>
              <a:buSzTx/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03265" hangingPunct="1">
              <a:lnSpc>
                <a:spcPct val="100000"/>
              </a:lnSpc>
              <a:buClrTx/>
              <a:buSzTx/>
              <a:defRPr/>
            </a:lvl1pPr>
          </a:lstStyle>
          <a:p>
            <a:fld id="{6291E59A-7512-324C-9B6F-134954F70FA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218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302421" y="1016001"/>
            <a:ext cx="11514668" cy="512072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727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72"/>
            <a:ext cx="2844800" cy="366713"/>
          </a:xfrm>
          <a:prstGeom prst="rect">
            <a:avLst/>
          </a:prstGeom>
        </p:spPr>
        <p:txBody>
          <a:bodyPr/>
          <a:lstStyle>
            <a:lvl1pPr eaLnBrk="1" hangingPunct="1">
              <a:defRPr sz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72"/>
            <a:ext cx="3860800" cy="366713"/>
          </a:xfrm>
          <a:prstGeom prst="rect">
            <a:avLst/>
          </a:prstGeom>
        </p:spPr>
        <p:txBody>
          <a:bodyPr/>
          <a:lstStyle>
            <a:lvl1pPr eaLnBrk="1" hangingPunct="1">
              <a:defRPr sz="12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EE9DF-63F0-9040-9D19-269E203163AC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6757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819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552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75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33F7CE-7DE1-1D4E-81B9-481FD1F67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32F13D-947F-DE4B-8E2E-AD96524E1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10CEE1-7301-9748-B735-7D35901D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77AA-C310-3648-9E7B-4E221E4C77D3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C3800B-D38E-2A40-93FE-17BA4FD98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FCD7EB-3B2E-1E48-A1B5-AC6CBF86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B7DA-9958-C94E-9BAC-5632A2193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6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29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61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4" y="63503"/>
            <a:ext cx="11518368" cy="8326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004" y="1123927"/>
            <a:ext cx="11518369" cy="5040313"/>
          </a:xfrm>
        </p:spPr>
        <p:txBody>
          <a:bodyPr/>
          <a:lstStyle>
            <a:lvl2pPr marL="625459" indent="-265107">
              <a:tabLst/>
              <a:defRPr/>
            </a:lvl2pPr>
            <a:lvl3pPr marL="898503" indent="-184146"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35002" y="6437184"/>
            <a:ext cx="10801351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58" indent="0">
              <a:buFontTx/>
              <a:buNone/>
              <a:defRPr sz="1400"/>
            </a:lvl2pPr>
            <a:lvl3pPr marL="357178" indent="0">
              <a:buFontTx/>
              <a:buNone/>
              <a:defRPr sz="1400"/>
            </a:lvl3pPr>
            <a:lvl4pPr marL="536561" indent="0">
              <a:buFontTx/>
              <a:buNone/>
              <a:defRPr sz="1400"/>
            </a:lvl4pPr>
            <a:lvl5pPr marL="71277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3419902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52BAC-FBCA-4A9F-8FB0-519A46C92696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8000" y="6372104"/>
            <a:ext cx="953803" cy="246184"/>
          </a:xfrm>
          <a:prstGeom prst="rect">
            <a:avLst/>
          </a:prstGeom>
        </p:spPr>
        <p:txBody>
          <a:bodyPr/>
          <a:lstStyle/>
          <a:p>
            <a:fld id="{2D4E44AC-BE32-4363-A28D-428549E2B169}" type="slidenum">
              <a:rPr lang="en-US" smtClean="0"/>
              <a:t>‹N›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235200" y="6477000"/>
            <a:ext cx="12192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8668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52BAC-FBCA-4A9F-8FB0-519A46C92696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E44AC-BE32-4363-A28D-428549E2B169}" type="slidenum">
              <a:rPr lang="en-US" smtClean="0"/>
              <a:t>‹N›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235200" y="6477000"/>
            <a:ext cx="12192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3317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52BAC-FBCA-4A9F-8FB0-519A46C92696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E44AC-BE32-4363-A28D-428549E2B169}" type="slidenum">
              <a:rPr lang="en-US" smtClean="0"/>
              <a:t>‹N›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235200" y="6477000"/>
            <a:ext cx="12192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4734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5949" y="0"/>
            <a:ext cx="8696051" cy="68673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78" r="664"/>
          <a:stretch/>
        </p:blipFill>
        <p:spPr>
          <a:xfrm>
            <a:off x="1" y="0"/>
            <a:ext cx="10707055" cy="6867379"/>
          </a:xfrm>
          <a:prstGeom prst="rect">
            <a:avLst/>
          </a:prstGeom>
          <a:effectLst>
            <a:outerShdw blurRad="228600" dist="38100" algn="tl" rotWithShape="0">
              <a:prstClr val="black">
                <a:alpha val="32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5924" y="1334831"/>
            <a:ext cx="4707917" cy="1325428"/>
          </a:xfrm>
        </p:spPr>
        <p:txBody>
          <a:bodyPr anchor="t">
            <a:normAutofit/>
          </a:bodyPr>
          <a:lstStyle>
            <a:lvl1pPr algn="l">
              <a:defRPr sz="36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5925" y="3322973"/>
            <a:ext cx="4013371" cy="919163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Presenter: </a:t>
            </a:r>
            <a:r>
              <a:rPr lang="en-US" dirty="0" err="1"/>
              <a:t>Xxxxxx</a:t>
            </a:r>
            <a:r>
              <a:rPr lang="en-US" dirty="0"/>
              <a:t> </a:t>
            </a:r>
            <a:r>
              <a:rPr lang="en-US" dirty="0" err="1"/>
              <a:t>Xxxxx</a:t>
            </a:r>
            <a:endParaRPr lang="en-US" dirty="0"/>
          </a:p>
          <a:p>
            <a:r>
              <a:rPr lang="en-US" dirty="0"/>
              <a:t>Date: Month xx, 2017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25" y="5207292"/>
            <a:ext cx="4024147" cy="11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57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74035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D65157-2398-2945-A594-55E62F5F55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lvl1pPr>
          </a:lstStyle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1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C75C56-C709-2A4D-A846-BCAF3FB4B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1B18AA-57DE-DD4D-A9C8-147B7F974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6AA7E2-9B0B-D34D-B25D-9B7ADE8BA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05CA31-232A-8346-BB88-CB84AE62B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77AA-C310-3648-9E7B-4E221E4C77D3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DC10D8-AF76-4846-AA87-8311C38FC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8445E6-94C6-8140-BCF6-E3316119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B7DA-9958-C94E-9BAC-5632A2193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2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982F94-CF16-5B4A-A6DC-6732DEE3B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D7E378-DD0C-4648-8363-07E0A2726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295D300-F150-B84C-87D7-41F262492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8172E95-F1B7-F44F-8A31-4FF55DDC7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5B5201-F86F-6C4C-B305-2B5F7208A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D7F3728-65B1-B841-88B5-AACE519CE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77AA-C310-3648-9E7B-4E221E4C77D3}" type="datetimeFigureOut">
              <a:rPr lang="en-US" smtClean="0"/>
              <a:t>6/20/19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9DA5086-A611-774E-B8ED-4675A054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88F33F8-E053-8C44-A975-4F0683D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B7DA-9958-C94E-9BAC-5632A2193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0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9900C4-D243-2B4E-9FD8-EC68141F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65D2057-CCE3-7947-BF2D-4C3B2D53A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77AA-C310-3648-9E7B-4E221E4C77D3}" type="datetimeFigureOut">
              <a:rPr lang="en-US" smtClean="0"/>
              <a:t>6/20/19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C312AC-46FE-9241-87E9-B1A5FB63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C99CE2-9556-5147-B89D-1C481FE1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B7DA-9958-C94E-9BAC-5632A2193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3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A654DDB-71AB-E645-8395-F416E7D04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77AA-C310-3648-9E7B-4E221E4C77D3}" type="datetimeFigureOut">
              <a:rPr lang="en-US" smtClean="0"/>
              <a:t>6/20/19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82D582-9A6A-8345-BF08-819F6A18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E47F3ED-815C-F743-8C67-98C2EE10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B7DA-9958-C94E-9BAC-5632A2193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66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662B0-F9DE-6C46-8FB2-B1B8515D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2F673E-7D67-5E48-B0EE-D2AB2E4A1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DF339C-CD52-9640-86A4-0359CC25B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827E7B7-5001-2D4C-B357-C15917B3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77AA-C310-3648-9E7B-4E221E4C77D3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4B9E87-604B-6F46-8F53-6FD62908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916530-4154-224E-B561-C0580E756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B7DA-9958-C94E-9BAC-5632A2193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E35C76-01FE-4846-A426-A43E7B929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72C9433-FAFF-EA4D-AB13-E1C957957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3990C0-7861-2243-96AE-AF2CDD1A0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09457E-B808-344A-AD91-28BE1710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77AA-C310-3648-9E7B-4E221E4C77D3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2CA86B-9863-8D4E-A319-47259574C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F95978-A209-5143-A9E9-97F199E4F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B7DA-9958-C94E-9BAC-5632A2193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3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12E6024-184D-F740-B82B-C1BC8A5FB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B6BBAA-7D21-1541-A108-03DA012A3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8F9440-5661-4E44-A034-58D5B6B93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D77AA-C310-3648-9E7B-4E221E4C77D3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A9E8C4-23E3-C345-88F3-B264C018C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B344BF-1551-784C-BA48-B17CD598C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0B7DA-9958-C94E-9BAC-5632A2193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8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165600" y="274639"/>
            <a:ext cx="741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C3F97-C260-E844-BFD6-CEACA6A7BA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magine 6"/>
          <p:cNvPicPr>
            <a:picLocks noChangeAspect="1"/>
          </p:cNvPicPr>
          <p:nvPr userDrawn="1"/>
        </p:nvPicPr>
        <p:blipFill>
          <a:blip r:embed="rId2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2772228"/>
            <a:ext cx="12168149" cy="409041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55023" y="45613"/>
            <a:ext cx="2209205" cy="85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0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iorgio.scagliotti@unito.it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2209800" y="1372792"/>
            <a:ext cx="9439101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en-US" sz="2667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Cosa </a:t>
            </a:r>
            <a:r>
              <a:rPr lang="en-US" sz="2667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chiede</a:t>
            </a:r>
            <a:r>
              <a:rPr lang="en-US" sz="2667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67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l’Oncologo</a:t>
            </a:r>
            <a:r>
              <a:rPr lang="en-US" sz="2667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al </a:t>
            </a:r>
            <a:r>
              <a:rPr lang="en-US" sz="2667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giornalista</a:t>
            </a:r>
            <a:r>
              <a:rPr lang="en-US" sz="2667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medico-</a:t>
            </a:r>
            <a:r>
              <a:rPr lang="en-US" sz="2667" dirty="0" err="1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scientifico</a:t>
            </a:r>
            <a:r>
              <a:rPr lang="en-US" sz="2667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3561624" y="4662254"/>
            <a:ext cx="8087277" cy="175260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</a:pPr>
            <a:r>
              <a:rPr lang="it-IT" sz="1600" dirty="0">
                <a:solidFill>
                  <a:prstClr val="black"/>
                </a:solidFill>
              </a:rPr>
              <a:t>Giorgio V. Scagliotti</a:t>
            </a:r>
          </a:p>
          <a:p>
            <a:pPr lvl="0" algn="r">
              <a:lnSpc>
                <a:spcPct val="100000"/>
              </a:lnSpc>
            </a:pPr>
            <a:r>
              <a:rPr lang="it-IT" sz="1600" dirty="0">
                <a:solidFill>
                  <a:prstClr val="black"/>
                </a:solidFill>
              </a:rPr>
              <a:t>Università  di Torino</a:t>
            </a:r>
          </a:p>
          <a:p>
            <a:pPr lvl="0" algn="r">
              <a:lnSpc>
                <a:spcPct val="100000"/>
              </a:lnSpc>
            </a:pPr>
            <a:r>
              <a:rPr lang="it-IT" sz="1600" dirty="0">
                <a:solidFill>
                  <a:prstClr val="black"/>
                </a:solidFill>
              </a:rPr>
              <a:t>Dipartimento di Oncologia</a:t>
            </a:r>
          </a:p>
          <a:p>
            <a:pPr lvl="0" algn="r">
              <a:lnSpc>
                <a:spcPct val="100000"/>
              </a:lnSpc>
            </a:pPr>
            <a:r>
              <a:rPr lang="it-IT" sz="1600" dirty="0">
                <a:solidFill>
                  <a:srgbClr val="000090"/>
                </a:solidFill>
                <a:hlinkClick r:id="rId2"/>
              </a:rPr>
              <a:t>giorgio.scagliotti@unito.it</a:t>
            </a:r>
            <a:endParaRPr lang="it-IT" sz="1600" dirty="0">
              <a:solidFill>
                <a:srgbClr val="000090"/>
              </a:solidFill>
            </a:endParaRPr>
          </a:p>
          <a:p>
            <a:pPr lvl="0" algn="r">
              <a:lnSpc>
                <a:spcPct val="100000"/>
              </a:lnSpc>
            </a:pPr>
            <a:r>
              <a:rPr lang="it-IT" sz="1600" dirty="0">
                <a:solidFill>
                  <a:srgbClr val="000090"/>
                </a:solidFill>
              </a:rPr>
              <a:t>@giorgioscaglio3 on </a:t>
            </a:r>
            <a:r>
              <a:rPr lang="it-IT" sz="1600" dirty="0" err="1">
                <a:solidFill>
                  <a:srgbClr val="000090"/>
                </a:solidFill>
              </a:rPr>
              <a:t>Twitter</a:t>
            </a:r>
            <a:endParaRPr lang="it-IT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4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4245" y="59484"/>
            <a:ext cx="11317044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Abraham Wald and the Missing Bullet Holes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i="1" dirty="0">
                <a:solidFill>
                  <a:schemeClr val="tx1"/>
                </a:solidFill>
              </a:rPr>
              <a:t>Survivorship bias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4245" y="5393211"/>
            <a:ext cx="11532197" cy="1229215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The Allies were only sampling planes that completed their missions and returned home. </a:t>
            </a:r>
          </a:p>
          <a:p>
            <a:pPr marL="0" indent="0" algn="ctr">
              <a:buNone/>
            </a:pPr>
            <a:r>
              <a:rPr lang="en-US" sz="2400" dirty="0"/>
              <a:t> Abraham Wald saw what everyone else could not:  the aircraft that didn’t make it home.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721" y="1553449"/>
            <a:ext cx="8061974" cy="346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11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F0F6A4-726A-4944-958B-215A540D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b="1" dirty="0" err="1"/>
              <a:t>Proposte</a:t>
            </a:r>
            <a:endParaRPr lang="en-US" sz="28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BB1E49-D163-5642-B751-8F52B28FB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Alleanza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professionale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it-IT" dirty="0"/>
          </a:p>
          <a:p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331DB3-7D42-2B44-9C69-A6A5A5E2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0" y="2528410"/>
            <a:ext cx="8805209" cy="37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74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F0F6A4-726A-4944-958B-215A540D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b="1" dirty="0" err="1"/>
              <a:t>Proposte</a:t>
            </a:r>
            <a:endParaRPr lang="en-US" sz="28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BB1E49-D163-5642-B751-8F52B28FB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Alleanza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professionale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Necessità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di tempo per “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maturi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vs.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urgenza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della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notizia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12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E88A01-FA86-4B45-8AA9-4EBD52D25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err="1"/>
              <a:t>Proportional</a:t>
            </a:r>
            <a:r>
              <a:rPr lang="it-IT" sz="3600" dirty="0"/>
              <a:t> </a:t>
            </a:r>
            <a:r>
              <a:rPr lang="it-IT" sz="3600" dirty="0" err="1"/>
              <a:t>hazards</a:t>
            </a:r>
            <a:r>
              <a:rPr lang="it-IT" sz="3600" dirty="0"/>
              <a:t> – </a:t>
            </a:r>
            <a:r>
              <a:rPr lang="it-IT" sz="3600" dirty="0" err="1"/>
              <a:t>not</a:t>
            </a:r>
            <a:r>
              <a:rPr lang="it-IT" sz="3600" dirty="0"/>
              <a:t> </a:t>
            </a:r>
            <a:r>
              <a:rPr lang="it-IT" sz="3600" dirty="0" err="1"/>
              <a:t>always</a:t>
            </a:r>
            <a:r>
              <a:rPr lang="it-IT" sz="3600" dirty="0"/>
              <a:t> the case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DC21495-2730-B642-B3C6-94183D9C3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63501"/>
            <a:ext cx="4832421" cy="24334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DF47B0B-976E-D143-80C0-274EE1CA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2463501"/>
            <a:ext cx="4888252" cy="24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78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F0F6A4-726A-4944-958B-215A540D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b="1" dirty="0" err="1"/>
              <a:t>Proposte</a:t>
            </a:r>
            <a:endParaRPr lang="en-US" sz="28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BB1E49-D163-5642-B751-8F52B28FB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Alleanza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professionale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Necessità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di tempo per “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maturi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vs.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urgenza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della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notizia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Dare “un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valore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alla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notizia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Chiedere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sempre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quanto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valido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è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(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quanto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questo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trasla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nella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pratica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18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7C4793-BE0D-E84E-9E2B-0EE57BD33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>
              <a:tabLst>
                <a:tab pos="4257675" algn="l"/>
              </a:tabLst>
            </a:pPr>
            <a:r>
              <a:rPr lang="it-IT" sz="2800" b="1" dirty="0"/>
              <a:t>Features of the Trials </a:t>
            </a:r>
            <a:r>
              <a:rPr lang="it-IT" sz="2800" b="1" dirty="0" err="1"/>
              <a:t>Cited</a:t>
            </a:r>
            <a:r>
              <a:rPr lang="it-IT" sz="2800" b="1" dirty="0"/>
              <a:t> in </a:t>
            </a:r>
            <a:r>
              <a:rPr lang="it-IT" sz="2800" b="1" dirty="0" err="1"/>
              <a:t>Approvals</a:t>
            </a:r>
            <a:r>
              <a:rPr lang="it-IT" sz="2800" b="1" dirty="0"/>
              <a:t> of </a:t>
            </a:r>
            <a:r>
              <a:rPr lang="it-IT" sz="2800" b="1" dirty="0" err="1"/>
              <a:t>NASs</a:t>
            </a:r>
            <a:r>
              <a:rPr lang="it-IT" sz="2800" b="1" dirty="0"/>
              <a:t> </a:t>
            </a:r>
            <a:br>
              <a:rPr lang="it-IT" sz="2800" b="1" dirty="0"/>
            </a:br>
            <a:r>
              <a:rPr lang="it-IT" sz="2800" b="1" dirty="0" err="1"/>
              <a:t>Launched</a:t>
            </a:r>
            <a:r>
              <a:rPr lang="it-IT" sz="2800" b="1" dirty="0"/>
              <a:t> the </a:t>
            </a:r>
            <a:r>
              <a:rPr lang="it-IT" sz="2800" b="1" dirty="0" err="1"/>
              <a:t>United</a:t>
            </a:r>
            <a:r>
              <a:rPr lang="it-IT" sz="2800" b="1" dirty="0"/>
              <a:t> </a:t>
            </a:r>
            <a:r>
              <a:rPr lang="it-IT" sz="2800" b="1" dirty="0" err="1"/>
              <a:t>States</a:t>
            </a:r>
            <a:r>
              <a:rPr lang="it-IT" sz="2800" b="1" dirty="0"/>
              <a:t> in 2018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B5704D-99A7-5F4C-8820-906B25DC6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45" y="1690688"/>
            <a:ext cx="10522720" cy="48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28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F0F6A4-726A-4944-958B-215A540D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 err="1"/>
              <a:t>Soluzioni</a:t>
            </a:r>
            <a:endParaRPr lang="en-US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BB1E49-D163-5642-B751-8F52B28F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8050"/>
          </a:xfrm>
        </p:spPr>
        <p:txBody>
          <a:bodyPr>
            <a:normAutofit/>
          </a:bodyPr>
          <a:lstStyle/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Alleanza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professionale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Necessità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di tempo per “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dati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maturi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vs.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urgenza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della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notizia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Dare “un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valore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alla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notizia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Chiedere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sempre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quanto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valido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è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il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(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quanto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questo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trasla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nella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pratica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?)</a:t>
            </a: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Favorire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molteplicità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dei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pareri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vs. la “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spettacolarità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dell’investigatore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principale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02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0F47CB-5B26-3B49-BCEC-EF44419E1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it-IT" sz="2800" dirty="0" err="1"/>
              <a:t>Emerging</a:t>
            </a:r>
            <a:r>
              <a:rPr lang="it-IT" sz="2800" dirty="0"/>
              <a:t> social networks </a:t>
            </a:r>
            <a:r>
              <a:rPr lang="it-IT" sz="2800" dirty="0" err="1"/>
              <a:t>explains</a:t>
            </a:r>
            <a:br>
              <a:rPr lang="it-IT" sz="2800" dirty="0"/>
            </a:br>
            <a:r>
              <a:rPr lang="it-IT" sz="2800" dirty="0" err="1"/>
              <a:t>academic</a:t>
            </a:r>
            <a:r>
              <a:rPr lang="it-IT" sz="2800" dirty="0"/>
              <a:t> </a:t>
            </a:r>
            <a:r>
              <a:rPr lang="it-IT" sz="2800" dirty="0" err="1"/>
              <a:t>failure</a:t>
            </a:r>
            <a:r>
              <a:rPr lang="it-IT" sz="2800" dirty="0"/>
              <a:t> and success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82CA09-DDB7-C448-AF30-216915622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60" y="1485520"/>
            <a:ext cx="10484002" cy="422763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6909D0E-89E4-7344-9199-04C5121FE627}"/>
              </a:ext>
            </a:extLst>
          </p:cNvPr>
          <p:cNvSpPr txBox="1"/>
          <p:nvPr/>
        </p:nvSpPr>
        <p:spPr>
          <a:xfrm>
            <a:off x="450921" y="6379286"/>
            <a:ext cx="6003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Stadtfeld</a:t>
            </a:r>
            <a:r>
              <a:rPr lang="it-IT" sz="1200" dirty="0"/>
              <a:t> C et al. PNAS 2019; 116:792-797</a:t>
            </a:r>
          </a:p>
        </p:txBody>
      </p:sp>
    </p:spTree>
    <p:extLst>
      <p:ext uri="{BB962C8B-B14F-4D97-AF65-F5344CB8AC3E}">
        <p14:creationId xmlns:p14="http://schemas.microsoft.com/office/powerpoint/2010/main" val="164800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F0F6A4-726A-4944-958B-215A540D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 err="1"/>
              <a:t>Soluzioni</a:t>
            </a:r>
            <a:endParaRPr lang="en-US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BB1E49-D163-5642-B751-8F52B28F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8050"/>
          </a:xfrm>
        </p:spPr>
        <p:txBody>
          <a:bodyPr>
            <a:normAutofit fontScale="92500" lnSpcReduction="10000"/>
          </a:bodyPr>
          <a:lstStyle/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Alleanza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professionale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Necessità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di tempo per “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dati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maturi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vs.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urgenza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della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notizia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Dare “un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valore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alla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notizia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Chiedere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sempre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quanto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valido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è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il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(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quanto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questo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trasla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nella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pratica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?)</a:t>
            </a: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Favorire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molteplicità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dei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pareri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vs. la “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spettacolarità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dell’investigatore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principale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Che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conseguenze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ha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il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trattamento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sulle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performance a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lungo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termine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servizio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sanitario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nazionale</a:t>
            </a: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61950" indent="-361950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Dare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rilevanza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più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parametri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dello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studio clinic</a:t>
            </a:r>
            <a:r>
              <a:rPr lang="it-IT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o (compresa la tossicità generata)</a:t>
            </a: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03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8A4F7-35CD-FD41-86AA-235C89C9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027" y="102516"/>
            <a:ext cx="6904018" cy="1143000"/>
          </a:xfrm>
        </p:spPr>
        <p:txBody>
          <a:bodyPr>
            <a:normAutofit/>
          </a:bodyPr>
          <a:lstStyle/>
          <a:p>
            <a:pPr algn="r"/>
            <a:r>
              <a:rPr lang="it-IT" sz="2800" b="1" dirty="0" err="1"/>
              <a:t>Retrospective</a:t>
            </a:r>
            <a:r>
              <a:rPr lang="it-IT" sz="2800" b="1" dirty="0"/>
              <a:t> </a:t>
            </a:r>
            <a:r>
              <a:rPr lang="it-IT" sz="2800" b="1" dirty="0" err="1"/>
              <a:t>studies</a:t>
            </a:r>
            <a:r>
              <a:rPr lang="it-IT" sz="2800" b="1" dirty="0"/>
              <a:t> in rare </a:t>
            </a:r>
            <a:r>
              <a:rPr lang="it-IT" sz="2800" b="1" dirty="0" err="1"/>
              <a:t>diseases</a:t>
            </a:r>
            <a:endParaRPr lang="it-IT" sz="28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6D272C-35DA-0046-86F0-306222C9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79" y="1284419"/>
            <a:ext cx="7143637" cy="482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6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14EE89-F91F-F148-96D4-739E3F4ED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62" y="127453"/>
            <a:ext cx="10959951" cy="1325563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Do we want to be innovative or </a:t>
            </a:r>
            <a:b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maintain our tradition way of doing things?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9BAED6-0240-3348-8F37-7A4471810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67" y="2025649"/>
            <a:ext cx="5740400" cy="42859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6DC529F-D95C-D945-93D7-BC019B12F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81" y="2025649"/>
            <a:ext cx="5468471" cy="428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01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7D97F7-FBCA-1E43-9044-E4AB0A4C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it-IT" sz="2800" b="1" dirty="0"/>
              <a:t>Select Positive and Negative </a:t>
            </a:r>
            <a:r>
              <a:rPr lang="it-IT" sz="2800" b="1" dirty="0" err="1"/>
              <a:t>Events</a:t>
            </a:r>
            <a:r>
              <a:rPr lang="it-IT" sz="2800" b="1" dirty="0"/>
              <a:t> </a:t>
            </a:r>
            <a:br>
              <a:rPr lang="it-IT" sz="2800" b="1" dirty="0"/>
            </a:br>
            <a:r>
              <a:rPr lang="it-IT" sz="2800" b="1" dirty="0" err="1"/>
              <a:t>at</a:t>
            </a:r>
            <a:r>
              <a:rPr lang="it-IT" sz="2800" b="1" dirty="0"/>
              <a:t> </a:t>
            </a:r>
            <a:r>
              <a:rPr lang="it-IT" sz="2800" b="1" dirty="0" err="1"/>
              <a:t>Registration</a:t>
            </a:r>
            <a:r>
              <a:rPr lang="it-IT" sz="2800" b="1" dirty="0"/>
              <a:t> and </a:t>
            </a:r>
            <a:r>
              <a:rPr lang="it-IT" sz="2800" b="1" dirty="0" err="1"/>
              <a:t>Clinical</a:t>
            </a:r>
            <a:r>
              <a:rPr lang="it-IT" sz="2800" b="1" dirty="0"/>
              <a:t> </a:t>
            </a:r>
            <a:r>
              <a:rPr lang="it-IT" sz="2800" b="1" dirty="0" err="1"/>
              <a:t>Levels</a:t>
            </a:r>
            <a:r>
              <a:rPr lang="it-IT" sz="2800" b="1" dirty="0"/>
              <a:t>, 2018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C82DD49-15EB-2E4E-AD5B-9025B9B1D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87" y="1690688"/>
            <a:ext cx="10557339" cy="503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79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3F5680-5FCD-A54C-887F-A5668CDA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800" dirty="0">
                <a:latin typeface="+mn-lt"/>
              </a:rPr>
              <a:t>Cops &amp; Docs take away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E73375-F6AB-A64E-ABCB-8C79181D3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77" y="1901359"/>
            <a:ext cx="10515600" cy="4351339"/>
          </a:xfrm>
        </p:spPr>
        <p:txBody>
          <a:bodyPr/>
          <a:lstStyle/>
          <a:p>
            <a:pPr marL="404813" indent="-404813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Make careful observation an habit</a:t>
            </a:r>
          </a:p>
          <a:p>
            <a:pPr marL="404813" indent="-404813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Learn to describe what you see </a:t>
            </a:r>
          </a:p>
          <a:p>
            <a:pPr marL="404813" indent="-404813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Allows a different interpretation of the observation</a:t>
            </a:r>
          </a:p>
          <a:p>
            <a:pPr marL="404813" indent="-404813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Understand that one scene can have several plausible explanations</a:t>
            </a:r>
          </a:p>
          <a:p>
            <a:pPr marL="404813" indent="-404813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Avoid tunnel vision</a:t>
            </a:r>
          </a:p>
          <a:p>
            <a:pPr marL="404813" indent="-404813"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Exercise creative thinking skill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62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05E16-8485-4C1A-8DF0-6E0950EF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C5C47-F302-4B96-ACE1-6361ACF6F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E9082-1127-E143-8F05-1B45C735227A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52FA4EC-37D3-4D05-8CA1-B49C92A54C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" y="-67736"/>
            <a:ext cx="12311387" cy="692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81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B6DE42-3F75-254A-8C8A-DC44BFBE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172" y="274639"/>
            <a:ext cx="7997371" cy="1143000"/>
          </a:xfrm>
        </p:spPr>
        <p:txBody>
          <a:bodyPr>
            <a:noAutofit/>
          </a:bodyPr>
          <a:lstStyle/>
          <a:p>
            <a:r>
              <a:rPr lang="it-IT" sz="3200" dirty="0">
                <a:solidFill>
                  <a:schemeClr val="tx1"/>
                </a:solidFill>
              </a:rPr>
              <a:t>The </a:t>
            </a:r>
            <a:r>
              <a:rPr lang="it-IT" sz="3200" dirty="0" err="1">
                <a:solidFill>
                  <a:schemeClr val="tx1"/>
                </a:solidFill>
              </a:rPr>
              <a:t>digital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revolution</a:t>
            </a:r>
            <a:r>
              <a:rPr lang="it-IT" sz="3200" dirty="0">
                <a:solidFill>
                  <a:schemeClr val="tx1"/>
                </a:solidFill>
              </a:rPr>
              <a:t> and the 5 Ps of medicine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C7E1BA-512D-6F45-8482-94A0EEA9B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4 P’s from Marketing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product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price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place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promotion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A604C7-64D1-BA4A-A4AC-140C5CEAF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5 P’s of Healthcare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preventive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predictive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participatory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personalized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pertinent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1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13514" y="36534"/>
            <a:ext cx="8113220" cy="127923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Therapy options for multiple tumor</a:t>
            </a:r>
            <a:b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types have increased adding to treatment complexity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104" y="1315771"/>
            <a:ext cx="9616611" cy="384870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16450" y="5193893"/>
            <a:ext cx="10849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Clr>
                <a:srgbClr val="FF0000"/>
              </a:buClr>
              <a:buSzPct val="50000"/>
              <a:buFont typeface="Wingdings" charset="2"/>
              <a:buChar char=""/>
            </a:pPr>
            <a:r>
              <a:rPr lang="en-US" dirty="0"/>
              <a:t>The pace of development has been exceptionally fast in the last decade due to a combination of factors (increasing focus on targeted drug development based on biomarker segmentation as well as favorable regulatory policies such as the introduction of Breakthrough Therapy Designations)</a:t>
            </a:r>
          </a:p>
          <a:p>
            <a:pPr marL="285744" indent="-285744">
              <a:buClr>
                <a:srgbClr val="FF0000"/>
              </a:buClr>
              <a:buSzPct val="50000"/>
              <a:buFont typeface="Wingdings" charset="2"/>
              <a:buChar char=""/>
            </a:pPr>
            <a:r>
              <a:rPr lang="en-US" dirty="0"/>
              <a:t>Multiple agents with similar </a:t>
            </a:r>
            <a:r>
              <a:rPr lang="en-US" dirty="0" err="1"/>
              <a:t>MoA</a:t>
            </a:r>
            <a:r>
              <a:rPr lang="en-US" dirty="0"/>
              <a:t> are available, presenting a complex situation for clinicians in the wake of limited clinical data directly comparing newer treatments with established ones</a:t>
            </a:r>
          </a:p>
        </p:txBody>
      </p:sp>
    </p:spTree>
    <p:extLst>
      <p:ext uri="{BB962C8B-B14F-4D97-AF65-F5344CB8AC3E}">
        <p14:creationId xmlns:p14="http://schemas.microsoft.com/office/powerpoint/2010/main" val="845521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E42505-CF8F-254B-A824-F54BCD33F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Problematiche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734455-318F-374C-AD43-35B557F32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oncologi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come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tutti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medici,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hanno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tendenza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alla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descrittività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Uno studio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è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”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struttura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piuttosto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rigida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tende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(ma non lo fa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sempre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 a dare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rappresentazione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mondo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reale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livelli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evidenza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non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sono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necessariamente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stessi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ma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esiste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chiara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tendenza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privilegiare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“la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notizia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214298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366EDB-4AE7-0D4E-9617-A0B058F5C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it-IT" sz="2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Olarutumab</a:t>
            </a:r>
            <a:r>
              <a:rPr lang="it-IT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STS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CC7C12-5CFB-0142-819E-FB3139723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5251"/>
            <a:ext cx="12192000" cy="23508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F4A5568-9078-5D4C-AD9E-6E9DA359C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036"/>
          <a:stretch/>
        </p:blipFill>
        <p:spPr>
          <a:xfrm>
            <a:off x="550135" y="1321818"/>
            <a:ext cx="10863729" cy="182768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15CCB5F-8B31-064E-B3AA-B3CE446AF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92" b="11569"/>
          <a:stretch/>
        </p:blipFill>
        <p:spPr>
          <a:xfrm>
            <a:off x="4970031" y="1554999"/>
            <a:ext cx="7134711" cy="181133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554742B-5CAD-9943-A73C-0BB68B4EAD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109"/>
          <a:stretch/>
        </p:blipFill>
        <p:spPr>
          <a:xfrm>
            <a:off x="225910" y="1554999"/>
            <a:ext cx="4901909" cy="159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E42505-CF8F-254B-A824-F54BCD33F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Problematiche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734455-318F-374C-AD43-35B557F32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oncologi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come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tutti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medici,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hanno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tendenza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alla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descrittività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Uno studio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è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”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struttura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piuttosto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rigida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tende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(ma non lo fa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sempre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 a dare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rappresentazione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mondo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reale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livelli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evidenza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non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sono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necessariamente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stessi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ma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esiste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chiara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tendenza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privilegiare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“la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notizia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”. 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Non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sempre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nuovo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necessariamente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supera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vecchio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      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Molte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volte la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classe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medica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rifugia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tecnicismi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perchè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fondamentalmente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impreparata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dialogare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con chi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vuole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tutto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un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minuto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applicazioni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“derivate” di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studio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clinico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e il pensiero dirompente possono portare a risultati inattesi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37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76421C-3FA1-4D46-ACEC-7048D0723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733" dirty="0"/>
              <a:t>Il </a:t>
            </a:r>
            <a:r>
              <a:rPr lang="en-US" sz="3733" dirty="0" err="1"/>
              <a:t>visibile</a:t>
            </a:r>
            <a:r>
              <a:rPr lang="en-US" sz="3733" dirty="0"/>
              <a:t> e </a:t>
            </a:r>
            <a:r>
              <a:rPr lang="en-US" sz="3733" dirty="0" err="1"/>
              <a:t>l’invisibile</a:t>
            </a:r>
            <a:endParaRPr lang="en-US" sz="3733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ED6A37A-4D99-CC41-827A-9F2A0E4C1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629" y="1523998"/>
            <a:ext cx="5101772" cy="51017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6D7CB28-4868-A947-9923-6E62FC79F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60" t="-1745" r="-17678" b="1745"/>
          <a:stretch/>
        </p:blipFill>
        <p:spPr>
          <a:xfrm>
            <a:off x="1567544" y="1299513"/>
            <a:ext cx="5825065" cy="53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E42505-CF8F-254B-A824-F54BCD33F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Problematiche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734455-318F-374C-AD43-35B557F32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oncologi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come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tutti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medici,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hanno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tendenza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alla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descrittività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Uno studio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è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”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struttura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piuttosto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rigida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tende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(ma non lo fa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sempre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 a dare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rappresentazione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mondo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reale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livelli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evidenza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non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sono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necessariamente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stessi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ma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esiste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chiara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tendenza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privilegiare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“la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notizia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”. 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Non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sempre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nuovo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necessariamente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supera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il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vecchio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      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Molte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volte la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classe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medica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rifugia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tecnicismi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perchè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fondamentalmente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impreparata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dialogare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con chi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vuole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tutto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un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minuto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applicazioni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“derivate” di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uno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studio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clinico</a:t>
            </a: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e il pensiero dirompente possono portare a risultati inattesi</a:t>
            </a:r>
          </a:p>
          <a:p>
            <a:pPr>
              <a:buClr>
                <a:srgbClr val="FF0000"/>
              </a:buClr>
              <a:buSzPct val="70000"/>
              <a:buFont typeface=".Hiragino Kaku Gothic Interface W3"/>
              <a:buChar char="◉"/>
            </a:pPr>
            <a:r>
              <a:rPr lang="it-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 numeri e le statistiche «non sempre dicono tutto»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1445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Personalizzati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749</Words>
  <Application>Microsoft Macintosh PowerPoint</Application>
  <PresentationFormat>Widescreen</PresentationFormat>
  <Paragraphs>84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32" baseType="lpstr">
      <vt:lpstr>Heiti SC Light</vt:lpstr>
      <vt:lpstr>.Hiragino Kaku Gothic Interface W3</vt:lpstr>
      <vt:lpstr>Arial</vt:lpstr>
      <vt:lpstr>Calibri</vt:lpstr>
      <vt:lpstr>Calibri Light</vt:lpstr>
      <vt:lpstr>Courier New</vt:lpstr>
      <vt:lpstr>Gill Sans</vt:lpstr>
      <vt:lpstr>Wingdings</vt:lpstr>
      <vt:lpstr>Tema di Office</vt:lpstr>
      <vt:lpstr>1_Tema di Office</vt:lpstr>
      <vt:lpstr>Cosa chiede l’Oncologo al giornalista medico-scientifico </vt:lpstr>
      <vt:lpstr>Do we want to be innovative or  maintain our tradition way of doing things?</vt:lpstr>
      <vt:lpstr>The digital revolution and the 5 Ps of medicine</vt:lpstr>
      <vt:lpstr>Therapy options for multiple tumor types have increased adding to treatment complexity</vt:lpstr>
      <vt:lpstr>Problematiche</vt:lpstr>
      <vt:lpstr>Olarutumab &amp; STS</vt:lpstr>
      <vt:lpstr>Problematiche</vt:lpstr>
      <vt:lpstr>Il visibile e l’invisibile</vt:lpstr>
      <vt:lpstr>Problematiche</vt:lpstr>
      <vt:lpstr>Abraham Wald and the Missing Bullet Holes Survivorship bias</vt:lpstr>
      <vt:lpstr>Proposte</vt:lpstr>
      <vt:lpstr>Proposte</vt:lpstr>
      <vt:lpstr>Proportional hazards – not always the case </vt:lpstr>
      <vt:lpstr>Proposte</vt:lpstr>
      <vt:lpstr>Features of the Trials Cited in Approvals of NASs  Launched the United States in 2018</vt:lpstr>
      <vt:lpstr>Soluzioni</vt:lpstr>
      <vt:lpstr>Emerging social networks explains academic failure and success</vt:lpstr>
      <vt:lpstr>Soluzioni</vt:lpstr>
      <vt:lpstr>Retrospective studies in rare diseases</vt:lpstr>
      <vt:lpstr>Select Positive and Negative Events  at Registration and Clinical Levels, 2018</vt:lpstr>
      <vt:lpstr>Cops &amp; Docs take away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Cosa chiede l’Oncologo al Giornalista medico-scientifico </dc:title>
  <dc:creator>Utente di Microsoft Office</dc:creator>
  <cp:lastModifiedBy>Utente di Microsoft Office</cp:lastModifiedBy>
  <cp:revision>24</cp:revision>
  <cp:lastPrinted>2019-06-20T15:23:14Z</cp:lastPrinted>
  <dcterms:created xsi:type="dcterms:W3CDTF">2019-06-06T08:14:59Z</dcterms:created>
  <dcterms:modified xsi:type="dcterms:W3CDTF">2019-06-20T15:23:26Z</dcterms:modified>
</cp:coreProperties>
</file>