
<file path=[Content_Types].xml><?xml version="1.0" encoding="utf-8"?>
<Types xmlns="http://schemas.openxmlformats.org/package/2006/content-types"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Default Extension="xlsm" ContentType="application/vnd.ms-excel.sheet.macroEnabled.12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Override PartName="/ppt/charts/style7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charts/style6.xml" ContentType="application/vnd.ms-office.chart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  <p:sldMasterId id="2147483881" r:id="rId2"/>
  </p:sldMasterIdLst>
  <p:notesMasterIdLst>
    <p:notesMasterId r:id="rId26"/>
  </p:notesMasterIdLst>
  <p:handoutMasterIdLst>
    <p:handoutMasterId r:id="rId27"/>
  </p:handoutMasterIdLst>
  <p:sldIdLst>
    <p:sldId id="257" r:id="rId3"/>
    <p:sldId id="294" r:id="rId4"/>
    <p:sldId id="472" r:id="rId5"/>
    <p:sldId id="423" r:id="rId6"/>
    <p:sldId id="286" r:id="rId7"/>
    <p:sldId id="313" r:id="rId8"/>
    <p:sldId id="305" r:id="rId9"/>
    <p:sldId id="317" r:id="rId10"/>
    <p:sldId id="318" r:id="rId11"/>
    <p:sldId id="293" r:id="rId12"/>
    <p:sldId id="478" r:id="rId13"/>
    <p:sldId id="480" r:id="rId14"/>
    <p:sldId id="325" r:id="rId15"/>
    <p:sldId id="326" r:id="rId16"/>
    <p:sldId id="315" r:id="rId17"/>
    <p:sldId id="482" r:id="rId18"/>
    <p:sldId id="479" r:id="rId19"/>
    <p:sldId id="331" r:id="rId20"/>
    <p:sldId id="473" r:id="rId21"/>
    <p:sldId id="475" r:id="rId22"/>
    <p:sldId id="329" r:id="rId23"/>
    <p:sldId id="333" r:id="rId24"/>
    <p:sldId id="291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cesco Baretta" initials="FB" lastIdx="1" clrIdx="0"/>
  <p:cmAuthor id="1" name="MARINA ELENA CAZZANIGA" initials="MEC" lastIdx="1" clrIdx="1"/>
  <p:cmAuthor id="2" name="MARINA ELENA CAZZANIGA" initials="MEC [3]" lastIdx="1" clrIdx="2"/>
  <p:cmAuthor id="3" name="MARINA ELENA CAZZANIGA" initials="MEC [4]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3399CC"/>
    <a:srgbClr val="00FFFF"/>
    <a:srgbClr val="FFFF00"/>
    <a:srgbClr val="FF6600"/>
    <a:srgbClr val="666699"/>
    <a:srgbClr val="66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4146" autoAdjust="0"/>
    <p:restoredTop sz="96240"/>
  </p:normalViewPr>
  <p:slideViewPr>
    <p:cSldViewPr snapToGrid="0">
      <p:cViewPr varScale="1">
        <p:scale>
          <a:sx n="78" d="100"/>
          <a:sy n="78" d="100"/>
        </p:scale>
        <p:origin x="-773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2046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Foglio_di_lavoro_di_Microsoft_Office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Foglio_di_lavoro_di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artella_di_lavoro_con_attivazione_macro_di_Microsoft_Office_Excel12.xlsm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Foglio_di_lavoro_di_Microsoft_Office_Excel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Foglio_di_lavoro_di_Microsoft_Office_Excel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artella_di_lavoro_con_attivazione_macro_di_Microsoft_Office_Excel3.xlsm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artella_di_lavoro_con_attivazione_macro_di_Microsoft_Office_Excel4.xlsm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artella_di_lavoro_con_attivazione_macro_di_Microsoft_Office_Excel5.xlsm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artella_di_lavoro_con_attivazione_macro_di_Microsoft_Office_Excel6.xlsm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Foglio_di_lavoro_di_Microsoft_Office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Foglio_di_lavoro_di_Microsoft_Office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Foglio_di_lavoro_di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18"/>
  <c:chart>
    <c:title>
      <c:tx>
        <c:rich>
          <a:bodyPr/>
          <a:lstStyle/>
          <a:p>
            <a:pPr>
              <a:defRPr>
                <a:solidFill>
                  <a:schemeClr val="accent2">
                    <a:lumMod val="75000"/>
                  </a:schemeClr>
                </a:solidFill>
              </a:defRPr>
            </a:pP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Adjuvant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Luminals</c:v>
                </c:pt>
              </c:strCache>
            </c:strRef>
          </c:tx>
          <c:spPr>
            <a:solidFill>
              <a:srgbClr val="3366FF"/>
            </a:solidFill>
          </c:spPr>
          <c:dLbls>
            <c:dLbl>
              <c:idx val="1"/>
              <c:layout>
                <c:manualLayout>
                  <c:x val="-1.5151515151515704E-3"/>
                  <c:y val="-2.732240437158469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43-DF4C-BF6D-AE032F310F3D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Anthra-based (no tax)</c:v>
                </c:pt>
                <c:pt idx="1">
                  <c:v>Anthra-Taxane</c:v>
                </c:pt>
                <c:pt idx="2">
                  <c:v>CMF-Like</c:v>
                </c:pt>
                <c:pt idx="3">
                  <c:v>Taxane mono/combo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44.2</c:v>
                </c:pt>
                <c:pt idx="1">
                  <c:v>30.5</c:v>
                </c:pt>
                <c:pt idx="2">
                  <c:v>17.5</c:v>
                </c:pt>
                <c:pt idx="3">
                  <c:v>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043-DF4C-BF6D-AE032F310F3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TNBC</c:v>
                </c:pt>
              </c:strCache>
            </c:strRef>
          </c:tx>
          <c:spPr>
            <a:solidFill>
              <a:srgbClr val="C66DCD"/>
            </a:solidFill>
          </c:spPr>
          <c:dLbls>
            <c:dLbl>
              <c:idx val="0"/>
              <c:layout>
                <c:manualLayout>
                  <c:x val="2.2727272727272711E-2"/>
                  <c:y val="-1.6393442622950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43-DF4C-BF6D-AE032F310F3D}"/>
                </c:ext>
              </c:extLst>
            </c:dLbl>
            <c:dLbl>
              <c:idx val="1"/>
              <c:layout>
                <c:manualLayout>
                  <c:x val="2.1212121212121203E-2"/>
                  <c:y val="-3.278688524590159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43-DF4C-BF6D-AE032F310F3D}"/>
                </c:ext>
              </c:extLst>
            </c:dLbl>
            <c:dLbl>
              <c:idx val="2"/>
              <c:layout>
                <c:manualLayout>
                  <c:x val="1.9696969696969702E-2"/>
                  <c:y val="-8.196721311475410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043-DF4C-BF6D-AE032F310F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262673"/>
                    </a:solidFill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Anthra-based (no tax)</c:v>
                </c:pt>
                <c:pt idx="1">
                  <c:v>Anthra-Taxane</c:v>
                </c:pt>
                <c:pt idx="2">
                  <c:v>CMF-Like</c:v>
                </c:pt>
                <c:pt idx="3">
                  <c:v>Taxane mono/combo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25.7</c:v>
                </c:pt>
                <c:pt idx="1">
                  <c:v>36.1</c:v>
                </c:pt>
                <c:pt idx="2">
                  <c:v>8.2000000000000011</c:v>
                </c:pt>
                <c:pt idx="3">
                  <c:v>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043-DF4C-BF6D-AE032F310F3D}"/>
            </c:ext>
          </c:extLst>
        </c:ser>
        <c:dLbls>
          <c:showVal val="1"/>
        </c:dLbls>
        <c:shape val="box"/>
        <c:axId val="147902848"/>
        <c:axId val="147904384"/>
        <c:axId val="0"/>
      </c:bar3DChart>
      <c:catAx>
        <c:axId val="14790284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>
                <a:solidFill>
                  <a:srgbClr val="262673"/>
                </a:solidFill>
              </a:defRPr>
            </a:pPr>
            <a:endParaRPr lang="it-IT"/>
          </a:p>
        </c:txPr>
        <c:crossAx val="147904384"/>
        <c:crosses val="autoZero"/>
        <c:auto val="1"/>
        <c:lblAlgn val="ctr"/>
        <c:lblOffset val="100"/>
      </c:catAx>
      <c:valAx>
        <c:axId val="147904384"/>
        <c:scaling>
          <c:orientation val="minMax"/>
          <c:max val="50"/>
        </c:scaling>
        <c:axPos val="l"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it-IT" dirty="0"/>
                  <a:t>%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lnSpc>
                <a:spcPct val="120000"/>
              </a:lnSpc>
              <a:defRPr>
                <a:solidFill>
                  <a:srgbClr val="262673"/>
                </a:solidFill>
              </a:defRPr>
            </a:pPr>
            <a:endParaRPr lang="it-IT"/>
          </a:p>
        </c:txPr>
        <c:crossAx val="147902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496194225721799"/>
          <c:y val="5.2188589131276615E-2"/>
          <c:w val="0.14867442137914597"/>
          <c:h val="0.15245342283034302"/>
        </c:manualLayout>
      </c:layout>
      <c:txPr>
        <a:bodyPr/>
        <a:lstStyle/>
        <a:p>
          <a:pPr>
            <a:defRPr>
              <a:solidFill>
                <a:srgbClr val="262673"/>
              </a:solidFill>
            </a:defRPr>
          </a:pPr>
          <a:endParaRPr lang="it-IT"/>
        </a:p>
      </c:txPr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Foglio1!$A$2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2BD-DB43-A9EB-0A8B1B43B2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Foglio1!$B$1:$C$1</c:f>
              <c:strCache>
                <c:ptCount val="2"/>
                <c:pt idx="0">
                  <c:v>8 Yr OS %</c:v>
                </c:pt>
                <c:pt idx="1">
                  <c:v>40 mos OS from 1st PD</c:v>
                </c:pt>
              </c:strCache>
            </c:strRef>
          </c:cat>
          <c:val>
            <c:numRef>
              <c:f>Foglio1!$B$2:$C$2</c:f>
              <c:numCache>
                <c:formatCode>General</c:formatCode>
                <c:ptCount val="2"/>
                <c:pt idx="0">
                  <c:v>40</c:v>
                </c:pt>
                <c:pt idx="1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8E-A34E-A071-E20E2CB16634}"/>
            </c:ext>
          </c:extLst>
        </c:ser>
        <c:dLbls>
          <c:showVal val="1"/>
        </c:dLbls>
        <c:gapWidth val="182"/>
        <c:axId val="167986304"/>
        <c:axId val="167987840"/>
      </c:barChart>
      <c:catAx>
        <c:axId val="16798630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7987840"/>
        <c:crosses val="autoZero"/>
        <c:auto val="1"/>
        <c:lblAlgn val="ctr"/>
        <c:lblOffset val="100"/>
      </c:catAx>
      <c:valAx>
        <c:axId val="167987840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>
                    <a:solidFill>
                      <a:srgbClr val="002060"/>
                    </a:solidFill>
                  </a:rPr>
                  <a:t> %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7986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rgbClr val="FF0000"/>
      </a:solidFill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it-IT" dirty="0" err="1">
                <a:solidFill>
                  <a:srgbClr val="002060"/>
                </a:solidFill>
              </a:rPr>
              <a:t>Median</a:t>
            </a:r>
            <a:r>
              <a:rPr lang="it-IT" baseline="0" dirty="0">
                <a:solidFill>
                  <a:srgbClr val="002060"/>
                </a:solidFill>
              </a:rPr>
              <a:t> OS </a:t>
            </a:r>
            <a:r>
              <a:rPr lang="it-IT" baseline="0" dirty="0" err="1">
                <a:solidFill>
                  <a:srgbClr val="002060"/>
                </a:solidFill>
              </a:rPr>
              <a:t>according</a:t>
            </a:r>
            <a:r>
              <a:rPr lang="it-IT" baseline="0" dirty="0">
                <a:solidFill>
                  <a:srgbClr val="002060"/>
                </a:solidFill>
              </a:rPr>
              <a:t> to 1stLine CHT (ns)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7BD-0646-BA49-6DC26E10B6D8}"/>
              </c:ext>
            </c:extLst>
          </c:dPt>
          <c:dPt>
            <c:idx val="1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7BD-0646-BA49-6DC26E10B6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Pacli/Beva</c:v>
                </c:pt>
                <c:pt idx="1">
                  <c:v>Platinum based</c:v>
                </c:pt>
                <c:pt idx="2">
                  <c:v>VNR/Cape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17.8</c:v>
                </c:pt>
                <c:pt idx="1">
                  <c:v>14.1</c:v>
                </c:pt>
                <c:pt idx="2">
                  <c:v>16.3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BD-0646-BA49-6DC26E10B6D8}"/>
            </c:ext>
          </c:extLst>
        </c:ser>
        <c:dLbls>
          <c:showVal val="1"/>
        </c:dLbls>
        <c:gapWidth val="182"/>
        <c:axId val="168030976"/>
        <c:axId val="168032512"/>
      </c:barChart>
      <c:catAx>
        <c:axId val="16803097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8032512"/>
        <c:crosses val="autoZero"/>
        <c:auto val="1"/>
        <c:lblAlgn val="ctr"/>
        <c:lblOffset val="100"/>
      </c:catAx>
      <c:valAx>
        <c:axId val="168032512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 err="1"/>
                  <a:t>Months</a:t>
                </a:r>
                <a:endParaRPr lang="it-IT" dirty="0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8030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18"/>
  <c:chart>
    <c:view3D>
      <c:depthPercent val="100"/>
      <c:rAngAx val="1"/>
    </c:view3D>
    <c:floor>
      <c:spPr>
        <a:noFill/>
        <a:ln w="3175">
          <a:solidFill>
            <a:srgbClr val="808080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bar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LUMINALS</c:v>
                </c:pt>
              </c:strCache>
            </c:strRef>
          </c:tx>
          <c:spPr>
            <a:solidFill>
              <a:srgbClr val="FF28E6"/>
            </a:solidFill>
          </c:spPr>
          <c:dLbls>
            <c:dLbl>
              <c:idx val="0"/>
              <c:layout>
                <c:manualLayout>
                  <c:x val="3.3333333333333298E-2"/>
                  <c:y val="-6.2500000000000012E-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002060"/>
                      </a:solidFill>
                    </a:defRPr>
                  </a:pPr>
                  <a:endParaRPr lang="it-IT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A5-2147-92EB-3FB3F620C2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PFS 1st line</c:v>
                </c:pt>
                <c:pt idx="1">
                  <c:v>TTC 1st line</c:v>
                </c:pt>
                <c:pt idx="2">
                  <c:v>PFS 2nd line</c:v>
                </c:pt>
                <c:pt idx="3">
                  <c:v>TTC 2nd line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13.3</c:v>
                </c:pt>
                <c:pt idx="1">
                  <c:v>17.899999999999999</c:v>
                </c:pt>
                <c:pt idx="2">
                  <c:v>6.8</c:v>
                </c:pt>
                <c:pt idx="3">
                  <c:v>12.9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A5-2147-92EB-3FB3F620C2B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TNBC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5.2083333333333322E-2"/>
                  <c:y val="-2.500000000000000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it-IT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A5-2147-92EB-3FB3F620C2BE}"/>
                </c:ext>
              </c:extLst>
            </c:dLbl>
            <c:dLbl>
              <c:idx val="1"/>
              <c:layout>
                <c:manualLayout>
                  <c:x val="3.5416666666666707E-2"/>
                  <c:y val="-1.8749999999999999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002060"/>
                      </a:solidFill>
                    </a:defRPr>
                  </a:pPr>
                  <a:endParaRPr lang="it-IT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A5-2147-92EB-3FB3F620C2BE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PFS 1st line</c:v>
                </c:pt>
                <c:pt idx="1">
                  <c:v>TTC 1st line</c:v>
                </c:pt>
                <c:pt idx="2">
                  <c:v>PFS 2nd line</c:v>
                </c:pt>
                <c:pt idx="3">
                  <c:v>TTC 2nd line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8.129999999999999</c:v>
                </c:pt>
                <c:pt idx="1">
                  <c:v>8.1</c:v>
                </c:pt>
                <c:pt idx="2">
                  <c:v>4.2</c:v>
                </c:pt>
                <c:pt idx="3">
                  <c:v>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3A5-2147-92EB-3FB3F620C2BE}"/>
            </c:ext>
          </c:extLst>
        </c:ser>
        <c:dLbls/>
        <c:shape val="cylinder"/>
        <c:axId val="168017280"/>
        <c:axId val="168178816"/>
        <c:axId val="0"/>
      </c:bar3DChart>
      <c:catAx>
        <c:axId val="16801728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it-IT"/>
          </a:p>
        </c:txPr>
        <c:crossAx val="168178816"/>
        <c:crosses val="autoZero"/>
        <c:auto val="1"/>
        <c:lblAlgn val="ctr"/>
        <c:lblOffset val="100"/>
      </c:catAx>
      <c:valAx>
        <c:axId val="1681788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206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>
                    <a:solidFill>
                      <a:srgbClr val="002060"/>
                    </a:solidFill>
                  </a:rPr>
                  <a:t>months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000090"/>
                </a:solidFill>
              </a:defRPr>
            </a:pPr>
            <a:endParaRPr lang="it-IT"/>
          </a:p>
        </c:txPr>
        <c:crossAx val="168017280"/>
        <c:crosses val="autoZero"/>
        <c:crossBetween val="between"/>
      </c:valAx>
      <c:spPr>
        <a:noFill/>
        <a:ln w="25405">
          <a:noFill/>
        </a:ln>
      </c:spPr>
    </c:plotArea>
    <c:legend>
      <c:legendPos val="r"/>
      <c:layout/>
      <c:txPr>
        <a:bodyPr/>
        <a:lstStyle/>
        <a:p>
          <a:pPr>
            <a:defRPr b="1">
              <a:solidFill>
                <a:srgbClr val="002060"/>
              </a:solidFill>
            </a:defRPr>
          </a:pPr>
          <a:endParaRPr lang="it-IT"/>
        </a:p>
      </c:txPr>
    </c:legend>
    <c:plotVisOnly val="1"/>
    <c:dispBlanksAs val="gap"/>
  </c:chart>
  <c:txPr>
    <a:bodyPr/>
    <a:lstStyle/>
    <a:p>
      <a:pPr>
        <a:defRPr sz="1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/>
      <c:txPr>
        <a:bodyPr/>
        <a:lstStyle/>
        <a:p>
          <a:pPr>
            <a:defRPr>
              <a:solidFill>
                <a:srgbClr val="0070C0"/>
              </a:solidFill>
            </a:defRPr>
          </a:pPr>
          <a:endParaRPr lang="it-IT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BIOLOGY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dPt>
            <c:idx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7E9-064E-83AC-662E49951C22}"/>
              </c:ext>
            </c:extLst>
          </c:dPt>
          <c:dPt>
            <c:idx val="1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7E9-064E-83AC-662E49951C22}"/>
              </c:ext>
            </c:extLst>
          </c:dPt>
          <c:dPt>
            <c:idx val="2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7E9-064E-83AC-662E49951C22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0000"/>
                      </a:solidFill>
                    </a:defRPr>
                  </a:pPr>
                  <a:endParaRPr lang="it-IT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rgbClr val="0070C0"/>
                    </a:solidFill>
                  </a:defRPr>
                </a:pPr>
                <a:endParaRPr lang="it-IT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Foglio1!$A$2:$A$4</c:f>
              <c:strCache>
                <c:ptCount val="3"/>
                <c:pt idx="0">
                  <c:v>ER+/PgR+</c:v>
                </c:pt>
                <c:pt idx="1">
                  <c:v>ER+/PgR-</c:v>
                </c:pt>
                <c:pt idx="2">
                  <c:v>TNBC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66.7</c:v>
                </c:pt>
                <c:pt idx="1">
                  <c:v>29.8</c:v>
                </c:pt>
                <c:pt idx="2">
                  <c:v>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8E-D642-AC1C-9906B15B27F7}"/>
            </c:ext>
          </c:extLst>
        </c:ser>
        <c:dLbls/>
        <c:gapWidth val="100"/>
        <c:axId val="168345600"/>
        <c:axId val="168347136"/>
      </c:barChart>
      <c:catAx>
        <c:axId val="1683456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0070C0"/>
                </a:solidFill>
              </a:defRPr>
            </a:pPr>
            <a:endParaRPr lang="it-IT"/>
          </a:p>
        </c:txPr>
        <c:crossAx val="168347136"/>
        <c:crosses val="autoZero"/>
        <c:auto val="1"/>
        <c:lblAlgn val="ctr"/>
        <c:lblOffset val="100"/>
      </c:catAx>
      <c:valAx>
        <c:axId val="16834713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r>
                  <a:rPr lang="en-US">
                    <a:solidFill>
                      <a:srgbClr val="0070C0"/>
                    </a:solidFill>
                  </a:rPr>
                  <a:t>%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0070C0"/>
                </a:solidFill>
              </a:defRPr>
            </a:pPr>
            <a:endParaRPr lang="it-IT"/>
          </a:p>
        </c:txPr>
        <c:crossAx val="1683456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Time from end of last CHT and Death 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3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E03-964F-9506-225ED0DE77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336699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&gt; 2 months</c:v>
                </c:pt>
                <c:pt idx="1">
                  <c:v>2 months</c:v>
                </c:pt>
                <c:pt idx="2">
                  <c:v>&gt;1 &lt;2 months</c:v>
                </c:pt>
                <c:pt idx="3">
                  <c:v>&lt;1 month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46.6</c:v>
                </c:pt>
                <c:pt idx="1">
                  <c:v>21.3</c:v>
                </c:pt>
                <c:pt idx="2">
                  <c:v>14.6</c:v>
                </c:pt>
                <c:pt idx="3">
                  <c:v>17.3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E8-C448-A5E4-689066F4D4E8}"/>
            </c:ext>
          </c:extLst>
        </c:ser>
        <c:dLbls>
          <c:showVal val="1"/>
        </c:dLbls>
        <c:gapWidth val="182"/>
        <c:axId val="169154048"/>
        <c:axId val="169155584"/>
      </c:barChart>
      <c:catAx>
        <c:axId val="16915404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9155584"/>
        <c:crosses val="autoZero"/>
        <c:auto val="1"/>
        <c:lblAlgn val="ctr"/>
        <c:lblOffset val="100"/>
      </c:catAx>
      <c:valAx>
        <c:axId val="169155584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33669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out overall Deaths</a:t>
                </a:r>
              </a:p>
            </c:rich>
          </c:tx>
          <c:layout>
            <c:manualLayout>
              <c:xMode val="edge"/>
              <c:yMode val="edge"/>
              <c:x val="0.37529721113092251"/>
              <c:y val="0.88701442057967661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915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rgbClr val="FF0000"/>
      </a:solidFill>
    </a:ln>
    <a:effectLst/>
  </c:spPr>
  <c:txPr>
    <a:bodyPr/>
    <a:lstStyle/>
    <a:p>
      <a:pPr>
        <a:defRPr sz="1600">
          <a:solidFill>
            <a:srgbClr val="336699"/>
          </a:solidFill>
        </a:defRPr>
      </a:pPr>
      <a:endParaRPr lang="it-IT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barChart>
        <c:barDir val="bar"/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586-8D45-A42B-AA110C61BB4D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586-8D45-A42B-AA110C61BB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ESMO</c:v>
                </c:pt>
                <c:pt idx="1">
                  <c:v>SABCS</c:v>
                </c:pt>
                <c:pt idx="2">
                  <c:v>ASCO</c:v>
                </c:pt>
                <c:pt idx="3">
                  <c:v>AIOM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86-8D45-A42B-AA110C61BB4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ESMO</c:v>
                </c:pt>
                <c:pt idx="1">
                  <c:v>SABCS</c:v>
                </c:pt>
                <c:pt idx="2">
                  <c:v>ASCO</c:v>
                </c:pt>
                <c:pt idx="3">
                  <c:v>AIOM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3</c:v>
                </c:pt>
                <c:pt idx="1">
                  <c:v>0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586-8D45-A42B-AA110C61BB4D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586-8D45-A42B-AA110C61BB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ESMO</c:v>
                </c:pt>
                <c:pt idx="1">
                  <c:v>SABCS</c:v>
                </c:pt>
                <c:pt idx="2">
                  <c:v>ASCO</c:v>
                </c:pt>
                <c:pt idx="3">
                  <c:v>AIOM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586-8D45-A42B-AA110C61BB4D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ESMO</c:v>
                </c:pt>
                <c:pt idx="1">
                  <c:v>SABCS</c:v>
                </c:pt>
                <c:pt idx="2">
                  <c:v>ASCO</c:v>
                </c:pt>
                <c:pt idx="3">
                  <c:v>AIOM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22-1140-9C52-FA8964743EE2}"/>
            </c:ext>
          </c:extLst>
        </c:ser>
        <c:dLbls>
          <c:showVal val="1"/>
        </c:dLbls>
        <c:overlap val="100"/>
        <c:axId val="169282560"/>
        <c:axId val="169296640"/>
      </c:barChart>
      <c:catAx>
        <c:axId val="16928256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9296640"/>
        <c:crosses val="autoZero"/>
        <c:auto val="1"/>
        <c:lblAlgn val="ctr"/>
        <c:lblOffset val="100"/>
      </c:catAx>
      <c:valAx>
        <c:axId val="169296640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rgbClr val="33669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rgbClr val="336699"/>
                    </a:solidFill>
                  </a:rPr>
                  <a:t>N° </a:t>
                </a:r>
                <a:r>
                  <a:rPr lang="en-US" b="1" dirty="0" err="1">
                    <a:solidFill>
                      <a:srgbClr val="336699"/>
                    </a:solidFill>
                  </a:rPr>
                  <a:t>Presentazioni</a:t>
                </a:r>
                <a:r>
                  <a:rPr lang="en-US" b="1" baseline="0" dirty="0">
                    <a:solidFill>
                      <a:srgbClr val="336699"/>
                    </a:solidFill>
                  </a:rPr>
                  <a:t> per anno </a:t>
                </a:r>
                <a:endParaRPr lang="en-US" b="1" dirty="0">
                  <a:solidFill>
                    <a:srgbClr val="336699"/>
                  </a:solidFill>
                </a:endParaRP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9282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Anthra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0000"/>
                      </a:solidFill>
                    </a:defRPr>
                  </a:pPr>
                  <a:endParaRPr lang="it-IT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rgbClr val="0070C0"/>
                    </a:solidFill>
                  </a:defRPr>
                </a:pPr>
                <a:endParaRPr lang="it-IT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Foglio1!$A$2</c:f>
              <c:strCache>
                <c:ptCount val="1"/>
                <c:pt idx="0">
                  <c:v>Luminal A</c:v>
                </c:pt>
              </c:strCache>
            </c:strRef>
          </c:cat>
          <c:val>
            <c:numRef>
              <c:f>Foglio1!$B$2</c:f>
              <c:numCache>
                <c:formatCode>General</c:formatCode>
                <c:ptCount val="1"/>
                <c:pt idx="0">
                  <c:v>53.9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5A-294B-AF11-283F97D49F21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Anthra+Taxane</c:v>
                </c:pt>
              </c:strCache>
            </c:strRef>
          </c:tx>
          <c:spPr>
            <a:solidFill>
              <a:srgbClr val="7030A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rgbClr val="0070C0"/>
                    </a:solidFill>
                  </a:defRPr>
                </a:pPr>
                <a:endParaRPr lang="it-IT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Foglio1!$A$2</c:f>
              <c:strCache>
                <c:ptCount val="1"/>
                <c:pt idx="0">
                  <c:v>Luminal A</c:v>
                </c:pt>
              </c:strCache>
            </c:strRef>
          </c:cat>
          <c:val>
            <c:numRef>
              <c:f>Foglio1!$C$2</c:f>
              <c:numCache>
                <c:formatCode>General</c:formatCode>
                <c:ptCount val="1"/>
                <c:pt idx="0">
                  <c:v>19.7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C5A-294B-AF11-283F97D49F21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CMF-like</c:v>
                </c:pt>
              </c:strCache>
            </c:strRef>
          </c:tx>
          <c:spPr>
            <a:solidFill>
              <a:srgbClr val="00FFFF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rgbClr val="0070C0"/>
                    </a:solidFill>
                  </a:defRPr>
                </a:pPr>
                <a:endParaRPr lang="it-IT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Foglio1!$A$2</c:f>
              <c:strCache>
                <c:ptCount val="1"/>
                <c:pt idx="0">
                  <c:v>Luminal A</c:v>
                </c:pt>
              </c:strCache>
            </c:strRef>
          </c:cat>
          <c:val>
            <c:numRef>
              <c:f>Foglio1!$D$2</c:f>
              <c:numCache>
                <c:formatCode>General</c:formatCode>
                <c:ptCount val="1"/>
                <c:pt idx="0">
                  <c:v>19.7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C5A-294B-AF11-283F97D49F21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Taxane alone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/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5A-294B-AF11-283F97D49F21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rgbClr val="0070C0"/>
                    </a:solidFill>
                  </a:defRPr>
                </a:pPr>
                <a:endParaRPr lang="it-IT"/>
              </a:p>
            </c:txPr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Foglio1!$A$2</c:f>
              <c:strCache>
                <c:ptCount val="1"/>
                <c:pt idx="0">
                  <c:v>Luminal A</c:v>
                </c:pt>
              </c:strCache>
            </c:strRef>
          </c:cat>
          <c:val>
            <c:numRef>
              <c:f>Foglio1!$E$2</c:f>
              <c:numCache>
                <c:formatCode>General</c:formatCode>
                <c:ptCount val="1"/>
                <c:pt idx="0">
                  <c:v>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C5A-294B-AF11-283F97D49F21}"/>
            </c:ext>
          </c:extLst>
        </c:ser>
        <c:dLbls/>
        <c:axId val="166774656"/>
        <c:axId val="166776192"/>
      </c:barChart>
      <c:catAx>
        <c:axId val="166774656"/>
        <c:scaling>
          <c:orientation val="minMax"/>
        </c:scaling>
        <c:delete val="1"/>
        <c:axPos val="b"/>
        <c:numFmt formatCode="General" sourceLinked="0"/>
        <c:tickLblPos val="none"/>
        <c:crossAx val="166776192"/>
        <c:crosses val="autoZero"/>
        <c:auto val="1"/>
        <c:lblAlgn val="ctr"/>
        <c:lblOffset val="100"/>
      </c:catAx>
      <c:valAx>
        <c:axId val="16677619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 %</a:t>
                </a:r>
              </a:p>
            </c:rich>
          </c:tx>
          <c:layout/>
        </c:title>
        <c:numFmt formatCode="General" sourceLinked="1"/>
        <c:tickLblPos val="nextTo"/>
        <c:spPr>
          <a:ln>
            <a:solidFill>
              <a:srgbClr val="002060"/>
            </a:solidFill>
          </a:ln>
        </c:spPr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it-IT"/>
          </a:p>
        </c:txPr>
        <c:crossAx val="16677465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18"/>
  <c:chart>
    <c:autoTitleDeleted val="1"/>
    <c:view3D>
      <c:depthPercent val="100"/>
      <c:rAngAx val="1"/>
    </c:view3D>
    <c:floor>
      <c:spPr>
        <a:noFill/>
        <a:ln w="3175">
          <a:solidFill>
            <a:srgbClr val="808080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59614935953519"/>
          <c:y val="0.14896153349683705"/>
          <c:w val="0.81456580747919316"/>
          <c:h val="0.40095155113807501"/>
        </c:manualLayout>
      </c:layout>
      <c:bar3D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Luminals</c:v>
                </c:pt>
              </c:strCache>
            </c:strRef>
          </c:tx>
          <c:spPr>
            <a:solidFill>
              <a:srgbClr val="3366FF"/>
            </a:solidFill>
          </c:spPr>
          <c:dLbls>
            <c:dLbl>
              <c:idx val="1"/>
              <c:layout>
                <c:manualLayout>
                  <c:x val="-1.5151515151515702E-3"/>
                  <c:y val="-2.7322404371584692E-2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it-IT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ED-204E-B787-429AF7F0E1E6}"/>
                </c:ext>
              </c:extLst>
            </c:dLbl>
            <c:dLbl>
              <c:idx val="6"/>
              <c:layout>
                <c:manualLayout>
                  <c:x val="-2.8490028490028504E-3"/>
                  <c:y val="1.6393227485908501E-2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/>
                      <a:t>19</a:t>
                    </a:r>
                  </a:p>
                </c:rich>
              </c:tx>
              <c:spPr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ED-204E-B787-429AF7F0E1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Foglio1!$A$2:$A$10</c:f>
              <c:strCache>
                <c:ptCount val="9"/>
                <c:pt idx="0">
                  <c:v>Anthra-based (no tax)</c:v>
                </c:pt>
                <c:pt idx="1">
                  <c:v>Anthra-Taxane</c:v>
                </c:pt>
                <c:pt idx="2">
                  <c:v>CMF-Like</c:v>
                </c:pt>
                <c:pt idx="3">
                  <c:v>Taxane mono/combo</c:v>
                </c:pt>
                <c:pt idx="4">
                  <c:v>Pacli/beva</c:v>
                </c:pt>
                <c:pt idx="5">
                  <c:v>Platinum-based</c:v>
                </c:pt>
                <c:pt idx="6">
                  <c:v>Cape and/or Vinorelbine</c:v>
                </c:pt>
                <c:pt idx="7">
                  <c:v>Eribuline</c:v>
                </c:pt>
                <c:pt idx="8">
                  <c:v>Endocrine alone</c:v>
                </c:pt>
              </c:strCache>
            </c:strRef>
          </c:cat>
          <c:val>
            <c:numRef>
              <c:f>Foglio1!$B$2:$B$10</c:f>
              <c:numCache>
                <c:formatCode>General</c:formatCode>
                <c:ptCount val="9"/>
                <c:pt idx="0">
                  <c:v>7</c:v>
                </c:pt>
                <c:pt idx="1">
                  <c:v>3</c:v>
                </c:pt>
                <c:pt idx="2">
                  <c:v>0.60000000000000009</c:v>
                </c:pt>
                <c:pt idx="3">
                  <c:v>19</c:v>
                </c:pt>
                <c:pt idx="4">
                  <c:v>20</c:v>
                </c:pt>
                <c:pt idx="5">
                  <c:v>3.6</c:v>
                </c:pt>
                <c:pt idx="6">
                  <c:v>19</c:v>
                </c:pt>
                <c:pt idx="7">
                  <c:v>0</c:v>
                </c:pt>
                <c:pt idx="8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2ED-204E-B787-429AF7F0E1E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TNBC</c:v>
                </c:pt>
              </c:strCache>
            </c:strRef>
          </c:tx>
          <c:spPr>
            <a:solidFill>
              <a:srgbClr val="C66DCD"/>
            </a:solidFill>
          </c:spPr>
          <c:dLbls>
            <c:dLbl>
              <c:idx val="0"/>
              <c:layout>
                <c:manualLayout>
                  <c:x val="2.2727272727272711E-2"/>
                  <c:y val="-1.63934426229508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rgbClr val="262673"/>
                      </a:solidFill>
                    </a:defRPr>
                  </a:pPr>
                  <a:endParaRPr lang="it-IT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ED-204E-B787-429AF7F0E1E6}"/>
                </c:ext>
              </c:extLst>
            </c:dLbl>
            <c:dLbl>
              <c:idx val="1"/>
              <c:layout>
                <c:manualLayout>
                  <c:x val="2.12121212121212E-2"/>
                  <c:y val="-3.2786885245901599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rgbClr val="262673"/>
                      </a:solidFill>
                    </a:defRPr>
                  </a:pPr>
                  <a:endParaRPr lang="it-IT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2ED-204E-B787-429AF7F0E1E6}"/>
                </c:ext>
              </c:extLst>
            </c:dLbl>
            <c:dLbl>
              <c:idx val="2"/>
              <c:layout>
                <c:manualLayout>
                  <c:x val="1.9696969696969702E-2"/>
                  <c:y val="-8.1967213114754103E-3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rgbClr val="262673"/>
                      </a:solidFill>
                    </a:defRPr>
                  </a:pPr>
                  <a:endParaRPr lang="it-IT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2ED-204E-B787-429AF7F0E1E6}"/>
                </c:ext>
              </c:extLst>
            </c:dLbl>
            <c:dLbl>
              <c:idx val="8"/>
              <c:layout>
                <c:manualLayout>
                  <c:x val="5.6980056980055899E-3"/>
                  <c:y val="5.464480874316939E-3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rgbClr val="262673"/>
                      </a:solidFill>
                    </a:defRPr>
                  </a:pPr>
                  <a:endParaRPr lang="it-IT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2ED-204E-B787-429AF7F0E1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262673"/>
                    </a:solidFill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Foglio1!$A$2:$A$10</c:f>
              <c:strCache>
                <c:ptCount val="9"/>
                <c:pt idx="0">
                  <c:v>Anthra-based (no tax)</c:v>
                </c:pt>
                <c:pt idx="1">
                  <c:v>Anthra-Taxane</c:v>
                </c:pt>
                <c:pt idx="2">
                  <c:v>CMF-Like</c:v>
                </c:pt>
                <c:pt idx="3">
                  <c:v>Taxane mono/combo</c:v>
                </c:pt>
                <c:pt idx="4">
                  <c:v>Pacli/beva</c:v>
                </c:pt>
                <c:pt idx="5">
                  <c:v>Platinum-based</c:v>
                </c:pt>
                <c:pt idx="6">
                  <c:v>Cape and/or Vinorelbine</c:v>
                </c:pt>
                <c:pt idx="7">
                  <c:v>Eribuline</c:v>
                </c:pt>
                <c:pt idx="8">
                  <c:v>Endocrine alone</c:v>
                </c:pt>
              </c:strCache>
            </c:strRef>
          </c:cat>
          <c:val>
            <c:numRef>
              <c:f>Foglio1!$C$2:$C$10</c:f>
              <c:numCache>
                <c:formatCode>General</c:formatCode>
                <c:ptCount val="9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18</c:v>
                </c:pt>
                <c:pt idx="4">
                  <c:v>25</c:v>
                </c:pt>
                <c:pt idx="5">
                  <c:v>21</c:v>
                </c:pt>
                <c:pt idx="6">
                  <c:v>26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2ED-204E-B787-429AF7F0E1E6}"/>
            </c:ext>
          </c:extLst>
        </c:ser>
        <c:dLbls/>
        <c:shape val="box"/>
        <c:axId val="167095296"/>
        <c:axId val="167101184"/>
        <c:axId val="0"/>
      </c:bar3DChart>
      <c:catAx>
        <c:axId val="1670952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solidFill>
                  <a:srgbClr val="262673"/>
                </a:solidFill>
              </a:defRPr>
            </a:pPr>
            <a:endParaRPr lang="it-IT"/>
          </a:p>
        </c:txPr>
        <c:crossAx val="167101184"/>
        <c:crosses val="autoZero"/>
        <c:auto val="1"/>
        <c:lblAlgn val="ctr"/>
        <c:lblOffset val="100"/>
      </c:catAx>
      <c:valAx>
        <c:axId val="167101184"/>
        <c:scaling>
          <c:orientation val="minMax"/>
          <c:max val="50"/>
          <c:min val="10"/>
        </c:scaling>
        <c:axPos val="l"/>
        <c:title>
          <c:tx>
            <c:rich>
              <a:bodyPr rot="0" vert="wordArtVert"/>
              <a:lstStyle/>
              <a:p>
                <a:pPr algn="ctr">
                  <a:defRPr sz="1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7.729254996971531E-2"/>
              <c:y val="0.2954610386816399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lnSpc>
                <a:spcPct val="120000"/>
              </a:lnSpc>
              <a:defRPr sz="1600">
                <a:solidFill>
                  <a:srgbClr val="262673"/>
                </a:solidFill>
              </a:defRPr>
            </a:pPr>
            <a:endParaRPr lang="it-IT"/>
          </a:p>
        </c:txPr>
        <c:crossAx val="167095296"/>
        <c:crosses val="autoZero"/>
        <c:crossBetween val="between"/>
        <c:majorUnit val="10"/>
      </c:valAx>
      <c:spPr>
        <a:noFill/>
        <a:ln w="25405">
          <a:noFill/>
        </a:ln>
      </c:spPr>
    </c:plotArea>
    <c:legend>
      <c:legendPos val="r"/>
      <c:layout>
        <c:manualLayout>
          <c:xMode val="edge"/>
          <c:yMode val="edge"/>
          <c:x val="0.71496197590685784"/>
          <c:y val="5.2188589131276615E-2"/>
          <c:w val="0.14867442851694801"/>
          <c:h val="0.15245342283034302"/>
        </c:manualLayout>
      </c:layout>
      <c:txPr>
        <a:bodyPr/>
        <a:lstStyle/>
        <a:p>
          <a:pPr>
            <a:defRPr>
              <a:solidFill>
                <a:srgbClr val="262673"/>
              </a:solidFill>
            </a:defRPr>
          </a:pPr>
          <a:endParaRPr lang="it-IT"/>
        </a:p>
      </c:txPr>
    </c:legend>
    <c:plotVisOnly val="1"/>
    <c:dispBlanksAs val="gap"/>
  </c:chart>
  <c:txPr>
    <a:bodyPr/>
    <a:lstStyle/>
    <a:p>
      <a:pPr>
        <a:defRPr sz="1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18"/>
  <c:chart>
    <c:autoTitleDeleted val="1"/>
    <c:view3D>
      <c:depthPercent val="100"/>
      <c:rAngAx val="1"/>
    </c:view3D>
    <c:floor>
      <c:spPr>
        <a:noFill/>
        <a:ln w="3175">
          <a:solidFill>
            <a:srgbClr val="808080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59614935953519"/>
          <c:y val="0.14896153349683705"/>
          <c:w val="0.81456580747919316"/>
          <c:h val="0.40095155113807501"/>
        </c:manualLayout>
      </c:layout>
      <c:bar3D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Luminals</c:v>
                </c:pt>
              </c:strCache>
            </c:strRef>
          </c:tx>
          <c:spPr>
            <a:solidFill>
              <a:srgbClr val="3366FF"/>
            </a:solidFill>
          </c:spPr>
          <c:dLbls>
            <c:dLbl>
              <c:idx val="1"/>
              <c:layout>
                <c:manualLayout>
                  <c:x val="-1.5151515151515702E-3"/>
                  <c:y val="-2.7322404371584692E-2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it-IT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C0-CC40-90B1-D4684F90E741}"/>
                </c:ext>
              </c:extLst>
            </c:dLbl>
            <c:dLbl>
              <c:idx val="6"/>
              <c:layout>
                <c:manualLayout>
                  <c:x val="-2.8490028490028504E-3"/>
                  <c:y val="1.6393227485908501E-2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/>
                      <a:t>19</a:t>
                    </a:r>
                  </a:p>
                </c:rich>
              </c:tx>
              <c:spPr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C0-CC40-90B1-D4684F90E741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it-IT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Foglio1!$A$2:$A$10</c:f>
              <c:strCache>
                <c:ptCount val="9"/>
                <c:pt idx="0">
                  <c:v>Anthra-based</c:v>
                </c:pt>
                <c:pt idx="1">
                  <c:v>Anthra-Taxane</c:v>
                </c:pt>
                <c:pt idx="2">
                  <c:v>CMF-Like</c:v>
                </c:pt>
                <c:pt idx="3">
                  <c:v>Taxane mono/combo</c:v>
                </c:pt>
                <c:pt idx="4">
                  <c:v>Pacli/beva</c:v>
                </c:pt>
                <c:pt idx="5">
                  <c:v>Platinum-based</c:v>
                </c:pt>
                <c:pt idx="6">
                  <c:v>Cape and/or Vinorelbine</c:v>
                </c:pt>
                <c:pt idx="7">
                  <c:v>Eribuline</c:v>
                </c:pt>
                <c:pt idx="8">
                  <c:v>HT alone</c:v>
                </c:pt>
              </c:strCache>
            </c:strRef>
          </c:cat>
          <c:val>
            <c:numRef>
              <c:f>Foglio1!$B$2:$B$10</c:f>
              <c:numCache>
                <c:formatCode>General</c:formatCode>
                <c:ptCount val="9"/>
                <c:pt idx="0">
                  <c:v>7</c:v>
                </c:pt>
                <c:pt idx="1">
                  <c:v>3</c:v>
                </c:pt>
                <c:pt idx="2">
                  <c:v>0.60000000000000009</c:v>
                </c:pt>
                <c:pt idx="3">
                  <c:v>19</c:v>
                </c:pt>
                <c:pt idx="4">
                  <c:v>20</c:v>
                </c:pt>
                <c:pt idx="5">
                  <c:v>3.6</c:v>
                </c:pt>
                <c:pt idx="6">
                  <c:v>19</c:v>
                </c:pt>
                <c:pt idx="7">
                  <c:v>0</c:v>
                </c:pt>
                <c:pt idx="8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BC0-CC40-90B1-D4684F90E741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TNBC</c:v>
                </c:pt>
              </c:strCache>
            </c:strRef>
          </c:tx>
          <c:spPr>
            <a:solidFill>
              <a:srgbClr val="C66DCD"/>
            </a:solidFill>
          </c:spPr>
          <c:dLbls>
            <c:dLbl>
              <c:idx val="0"/>
              <c:layout>
                <c:manualLayout>
                  <c:x val="2.2727272727272711E-2"/>
                  <c:y val="-1.63934426229508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rgbClr val="262673"/>
                      </a:solidFill>
                    </a:defRPr>
                  </a:pPr>
                  <a:endParaRPr lang="it-IT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C0-CC40-90B1-D4684F90E741}"/>
                </c:ext>
              </c:extLst>
            </c:dLbl>
            <c:dLbl>
              <c:idx val="1"/>
              <c:layout>
                <c:manualLayout>
                  <c:x val="2.12121212121212E-2"/>
                  <c:y val="-3.2786885245901599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rgbClr val="262673"/>
                      </a:solidFill>
                    </a:defRPr>
                  </a:pPr>
                  <a:endParaRPr lang="it-IT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BC0-CC40-90B1-D4684F90E741}"/>
                </c:ext>
              </c:extLst>
            </c:dLbl>
            <c:dLbl>
              <c:idx val="2"/>
              <c:layout>
                <c:manualLayout>
                  <c:x val="1.9696969696969702E-2"/>
                  <c:y val="-8.1967213114754103E-3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rgbClr val="262673"/>
                      </a:solidFill>
                    </a:defRPr>
                  </a:pPr>
                  <a:endParaRPr lang="it-IT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C0-CC40-90B1-D4684F90E741}"/>
                </c:ext>
              </c:extLst>
            </c:dLbl>
            <c:dLbl>
              <c:idx val="8"/>
              <c:layout>
                <c:manualLayout>
                  <c:x val="5.6980056980055899E-3"/>
                  <c:y val="5.464480874316939E-3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rgbClr val="262673"/>
                      </a:solidFill>
                    </a:defRPr>
                  </a:pPr>
                  <a:endParaRPr lang="it-IT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BC0-CC40-90B1-D4684F90E7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262673"/>
                    </a:solidFill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Foglio1!$A$2:$A$10</c:f>
              <c:strCache>
                <c:ptCount val="9"/>
                <c:pt idx="0">
                  <c:v>Anthra-based</c:v>
                </c:pt>
                <c:pt idx="1">
                  <c:v>Anthra-Taxane</c:v>
                </c:pt>
                <c:pt idx="2">
                  <c:v>CMF-Like</c:v>
                </c:pt>
                <c:pt idx="3">
                  <c:v>Taxane mono/combo</c:v>
                </c:pt>
                <c:pt idx="4">
                  <c:v>Pacli/beva</c:v>
                </c:pt>
                <c:pt idx="5">
                  <c:v>Platinum-based</c:v>
                </c:pt>
                <c:pt idx="6">
                  <c:v>Cape and/or Vinorelbine</c:v>
                </c:pt>
                <c:pt idx="7">
                  <c:v>Eribuline</c:v>
                </c:pt>
                <c:pt idx="8">
                  <c:v>HT alone</c:v>
                </c:pt>
              </c:strCache>
            </c:strRef>
          </c:cat>
          <c:val>
            <c:numRef>
              <c:f>Foglio1!$C$2:$C$10</c:f>
              <c:numCache>
                <c:formatCode>General</c:formatCode>
                <c:ptCount val="9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18</c:v>
                </c:pt>
                <c:pt idx="4">
                  <c:v>25</c:v>
                </c:pt>
                <c:pt idx="5">
                  <c:v>21</c:v>
                </c:pt>
                <c:pt idx="6">
                  <c:v>26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BC0-CC40-90B1-D4684F90E741}"/>
            </c:ext>
          </c:extLst>
        </c:ser>
        <c:dLbls/>
        <c:shape val="box"/>
        <c:axId val="167043840"/>
        <c:axId val="167045376"/>
        <c:axId val="0"/>
      </c:bar3DChart>
      <c:catAx>
        <c:axId val="1670438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rgbClr val="262673"/>
                </a:solidFill>
              </a:defRPr>
            </a:pPr>
            <a:endParaRPr lang="it-IT"/>
          </a:p>
        </c:txPr>
        <c:crossAx val="167045376"/>
        <c:crosses val="autoZero"/>
        <c:auto val="1"/>
        <c:lblAlgn val="ctr"/>
        <c:lblOffset val="100"/>
      </c:catAx>
      <c:valAx>
        <c:axId val="167045376"/>
        <c:scaling>
          <c:orientation val="minMax"/>
          <c:max val="50"/>
          <c:min val="10"/>
        </c:scaling>
        <c:axPos val="l"/>
        <c:title>
          <c:tx>
            <c:rich>
              <a:bodyPr rot="0" vert="wordArtVert"/>
              <a:lstStyle/>
              <a:p>
                <a:pPr algn="ctr">
                  <a:defRPr sz="1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7.729254996971531E-2"/>
              <c:y val="0.2954610386816399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lnSpc>
                <a:spcPct val="120000"/>
              </a:lnSpc>
              <a:defRPr sz="1600">
                <a:solidFill>
                  <a:srgbClr val="262673"/>
                </a:solidFill>
              </a:defRPr>
            </a:pPr>
            <a:endParaRPr lang="it-IT"/>
          </a:p>
        </c:txPr>
        <c:crossAx val="167043840"/>
        <c:crosses val="autoZero"/>
        <c:crossBetween val="between"/>
        <c:majorUnit val="10"/>
      </c:valAx>
      <c:spPr>
        <a:noFill/>
        <a:ln w="25405">
          <a:noFill/>
        </a:ln>
      </c:spPr>
    </c:plotArea>
    <c:legend>
      <c:legendPos val="r"/>
      <c:layout>
        <c:manualLayout>
          <c:xMode val="edge"/>
          <c:yMode val="edge"/>
          <c:x val="0.72356110738016077"/>
          <c:y val="9.3795536826458664E-2"/>
          <c:w val="0.14867442851694801"/>
          <c:h val="0.15245342283034302"/>
        </c:manualLayout>
      </c:layout>
      <c:txPr>
        <a:bodyPr/>
        <a:lstStyle/>
        <a:p>
          <a:pPr>
            <a:defRPr>
              <a:solidFill>
                <a:srgbClr val="262673"/>
              </a:solidFill>
            </a:defRPr>
          </a:pPr>
          <a:endParaRPr lang="it-IT"/>
        </a:p>
      </c:txPr>
    </c:legend>
    <c:plotVisOnly val="1"/>
    <c:dispBlanksAs val="gap"/>
  </c:chart>
  <c:txPr>
    <a:bodyPr/>
    <a:lstStyle/>
    <a:p>
      <a:pPr>
        <a:defRPr sz="1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18"/>
  <c:chart>
    <c:autoTitleDeleted val="1"/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59614935953519"/>
          <c:y val="0.14896153349683705"/>
          <c:w val="0.81456580747919316"/>
          <c:h val="0.40095155113807501"/>
        </c:manualLayout>
      </c:layout>
      <c:bar3D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Luminals</c:v>
                </c:pt>
              </c:strCache>
            </c:strRef>
          </c:tx>
          <c:spPr>
            <a:solidFill>
              <a:srgbClr val="3366FF"/>
            </a:solidFill>
          </c:spPr>
          <c:dLbls>
            <c:dLbl>
              <c:idx val="1"/>
              <c:layout>
                <c:manualLayout>
                  <c:x val="-1.5151515151515702E-3"/>
                  <c:y val="-2.7322404371584692E-2"/>
                </c:manualLayout>
              </c:layout>
              <c:spPr/>
              <c:txPr>
                <a:bodyPr/>
                <a:lstStyle/>
                <a:p>
                  <a:pPr>
                    <a:defRPr sz="1285"/>
                  </a:pPr>
                  <a:endParaRPr lang="it-IT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0B-6A43-9FC2-A53D045F30BC}"/>
                </c:ext>
              </c:extLst>
            </c:dLbl>
            <c:dLbl>
              <c:idx val="6"/>
              <c:layout>
                <c:manualLayout>
                  <c:x val="-2.8490028490028504E-3"/>
                  <c:y val="1.6393227485908501E-2"/>
                </c:manualLayout>
              </c:layout>
              <c:tx>
                <c:rich>
                  <a:bodyPr/>
                  <a:lstStyle/>
                  <a:p>
                    <a:pPr>
                      <a:defRPr sz="1285"/>
                    </a:pPr>
                    <a:r>
                      <a:rPr lang="en-US"/>
                      <a:t>19</a:t>
                    </a:r>
                  </a:p>
                </c:rich>
              </c:tx>
              <c:spPr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0B-6A43-9FC2-A53D045F30BC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85" b="1">
                      <a:solidFill>
                        <a:srgbClr val="FF0000"/>
                      </a:solidFill>
                    </a:defRPr>
                  </a:pPr>
                  <a:endParaRPr lang="it-IT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85"/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Foglio1!$A$2:$A$10</c:f>
              <c:strCache>
                <c:ptCount val="9"/>
                <c:pt idx="0">
                  <c:v>Anthra-based (no tax)</c:v>
                </c:pt>
                <c:pt idx="1">
                  <c:v>Anthra-Taxane</c:v>
                </c:pt>
                <c:pt idx="2">
                  <c:v>CMF-Like</c:v>
                </c:pt>
                <c:pt idx="3">
                  <c:v>Taxane mono/combo</c:v>
                </c:pt>
                <c:pt idx="4">
                  <c:v>Pacli/beva</c:v>
                </c:pt>
                <c:pt idx="5">
                  <c:v>Platinum-based</c:v>
                </c:pt>
                <c:pt idx="6">
                  <c:v>Cape and/or Vinorelbine</c:v>
                </c:pt>
                <c:pt idx="7">
                  <c:v>Eribuline</c:v>
                </c:pt>
                <c:pt idx="8">
                  <c:v>HT alone</c:v>
                </c:pt>
              </c:strCache>
            </c:strRef>
          </c:cat>
          <c:val>
            <c:numRef>
              <c:f>Foglio1!$B$2:$B$10</c:f>
              <c:numCache>
                <c:formatCode>General</c:formatCode>
                <c:ptCount val="9"/>
                <c:pt idx="0">
                  <c:v>5</c:v>
                </c:pt>
                <c:pt idx="1">
                  <c:v>0.5</c:v>
                </c:pt>
                <c:pt idx="2">
                  <c:v>1</c:v>
                </c:pt>
                <c:pt idx="3">
                  <c:v>14.5</c:v>
                </c:pt>
                <c:pt idx="4">
                  <c:v>4.3</c:v>
                </c:pt>
                <c:pt idx="5">
                  <c:v>1.7</c:v>
                </c:pt>
                <c:pt idx="6">
                  <c:v>22</c:v>
                </c:pt>
                <c:pt idx="7">
                  <c:v>2.2999999999999998</c:v>
                </c:pt>
                <c:pt idx="8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30B-6A43-9FC2-A53D045F30BC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TNBC</c:v>
                </c:pt>
              </c:strCache>
            </c:strRef>
          </c:tx>
          <c:spPr>
            <a:solidFill>
              <a:srgbClr val="C66DCD"/>
            </a:solidFill>
          </c:spPr>
          <c:dLbls>
            <c:dLbl>
              <c:idx val="0"/>
              <c:layout>
                <c:manualLayout>
                  <c:x val="2.2727272727272711E-2"/>
                  <c:y val="-1.63934426229508E-2"/>
                </c:manualLayout>
              </c:layout>
              <c:spPr/>
              <c:txPr>
                <a:bodyPr/>
                <a:lstStyle/>
                <a:p>
                  <a:pPr>
                    <a:defRPr sz="1285">
                      <a:solidFill>
                        <a:srgbClr val="262673"/>
                      </a:solidFill>
                    </a:defRPr>
                  </a:pPr>
                  <a:endParaRPr lang="it-IT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0B-6A43-9FC2-A53D045F30BC}"/>
                </c:ext>
              </c:extLst>
            </c:dLbl>
            <c:dLbl>
              <c:idx val="1"/>
              <c:layout>
                <c:manualLayout>
                  <c:x val="2.12121212121212E-2"/>
                  <c:y val="-3.2786885245901599E-2"/>
                </c:manualLayout>
              </c:layout>
              <c:spPr/>
              <c:txPr>
                <a:bodyPr/>
                <a:lstStyle/>
                <a:p>
                  <a:pPr>
                    <a:defRPr sz="1285">
                      <a:solidFill>
                        <a:srgbClr val="262673"/>
                      </a:solidFill>
                    </a:defRPr>
                  </a:pPr>
                  <a:endParaRPr lang="it-IT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30B-6A43-9FC2-A53D045F30BC}"/>
                </c:ext>
              </c:extLst>
            </c:dLbl>
            <c:dLbl>
              <c:idx val="2"/>
              <c:layout>
                <c:manualLayout>
                  <c:x val="1.9696969696969702E-2"/>
                  <c:y val="-8.1967213114754103E-3"/>
                </c:manualLayout>
              </c:layout>
              <c:spPr/>
              <c:txPr>
                <a:bodyPr/>
                <a:lstStyle/>
                <a:p>
                  <a:pPr>
                    <a:defRPr sz="1285">
                      <a:solidFill>
                        <a:srgbClr val="262673"/>
                      </a:solidFill>
                    </a:defRPr>
                  </a:pPr>
                  <a:endParaRPr lang="it-IT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0B-6A43-9FC2-A53D045F30BC}"/>
                </c:ext>
              </c:extLst>
            </c:dLbl>
            <c:dLbl>
              <c:idx val="8"/>
              <c:layout>
                <c:manualLayout>
                  <c:x val="5.6980056980055899E-3"/>
                  <c:y val="5.464480874316939E-3"/>
                </c:manualLayout>
              </c:layout>
              <c:spPr/>
              <c:txPr>
                <a:bodyPr/>
                <a:lstStyle/>
                <a:p>
                  <a:pPr>
                    <a:defRPr sz="1285">
                      <a:solidFill>
                        <a:srgbClr val="262673"/>
                      </a:solidFill>
                    </a:defRPr>
                  </a:pPr>
                  <a:endParaRPr lang="it-IT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30B-6A43-9FC2-A53D045F30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85">
                    <a:solidFill>
                      <a:srgbClr val="262673"/>
                    </a:solidFill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Foglio1!$A$2:$A$10</c:f>
              <c:strCache>
                <c:ptCount val="9"/>
                <c:pt idx="0">
                  <c:v>Anthra-based (no tax)</c:v>
                </c:pt>
                <c:pt idx="1">
                  <c:v>Anthra-Taxane</c:v>
                </c:pt>
                <c:pt idx="2">
                  <c:v>CMF-Like</c:v>
                </c:pt>
                <c:pt idx="3">
                  <c:v>Taxane mono/combo</c:v>
                </c:pt>
                <c:pt idx="4">
                  <c:v>Pacli/beva</c:v>
                </c:pt>
                <c:pt idx="5">
                  <c:v>Platinum-based</c:v>
                </c:pt>
                <c:pt idx="6">
                  <c:v>Cape and/or Vinorelbine</c:v>
                </c:pt>
                <c:pt idx="7">
                  <c:v>Eribuline</c:v>
                </c:pt>
                <c:pt idx="8">
                  <c:v>HT alone</c:v>
                </c:pt>
              </c:strCache>
            </c:strRef>
          </c:cat>
          <c:val>
            <c:numRef>
              <c:f>Foglio1!$C$2:$C$10</c:f>
              <c:numCache>
                <c:formatCode>General</c:formatCode>
                <c:ptCount val="9"/>
                <c:pt idx="0">
                  <c:v>5</c:v>
                </c:pt>
                <c:pt idx="1">
                  <c:v>0</c:v>
                </c:pt>
                <c:pt idx="2">
                  <c:v>5</c:v>
                </c:pt>
                <c:pt idx="3">
                  <c:v>18</c:v>
                </c:pt>
                <c:pt idx="4">
                  <c:v>1.7</c:v>
                </c:pt>
                <c:pt idx="5">
                  <c:v>22.4</c:v>
                </c:pt>
                <c:pt idx="6">
                  <c:v>21</c:v>
                </c:pt>
                <c:pt idx="7">
                  <c:v>3.4</c:v>
                </c:pt>
                <c:pt idx="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30B-6A43-9FC2-A53D045F30BC}"/>
            </c:ext>
          </c:extLst>
        </c:ser>
        <c:dLbls/>
        <c:shape val="box"/>
        <c:axId val="167336960"/>
        <c:axId val="167359232"/>
        <c:axId val="0"/>
      </c:bar3DChart>
      <c:catAx>
        <c:axId val="1673369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69" b="1">
                <a:solidFill>
                  <a:srgbClr val="262673"/>
                </a:solidFill>
              </a:defRPr>
            </a:pPr>
            <a:endParaRPr lang="it-IT"/>
          </a:p>
        </c:txPr>
        <c:crossAx val="167359232"/>
        <c:crosses val="autoZero"/>
        <c:auto val="1"/>
        <c:lblAlgn val="ctr"/>
        <c:lblOffset val="100"/>
      </c:catAx>
      <c:valAx>
        <c:axId val="167359232"/>
        <c:scaling>
          <c:orientation val="minMax"/>
          <c:max val="50"/>
          <c:min val="10"/>
        </c:scaling>
        <c:axPos val="l"/>
        <c:title>
          <c:tx>
            <c:rich>
              <a:bodyPr rot="0" vert="wordArtVert"/>
              <a:lstStyle/>
              <a:p>
                <a:pPr algn="ctr">
                  <a:defRPr sz="1649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7.7292512348999809E-2"/>
              <c:y val="0.29546104125044104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lnSpc>
                <a:spcPct val="120000"/>
              </a:lnSpc>
              <a:defRPr sz="1469">
                <a:solidFill>
                  <a:srgbClr val="262673"/>
                </a:solidFill>
              </a:defRPr>
            </a:pPr>
            <a:endParaRPr lang="it-IT"/>
          </a:p>
        </c:txPr>
        <c:crossAx val="167336960"/>
        <c:crosses val="autoZero"/>
        <c:crossBetween val="between"/>
        <c:majorUnit val="10"/>
      </c:valAx>
      <c:spPr>
        <a:noFill/>
        <a:ln w="25380">
          <a:noFill/>
        </a:ln>
      </c:spPr>
    </c:plotArea>
    <c:legend>
      <c:legendPos val="r"/>
      <c:layout>
        <c:manualLayout>
          <c:xMode val="edge"/>
          <c:yMode val="edge"/>
          <c:x val="0.71496197486183799"/>
          <c:y val="5.2188506287460301E-2"/>
          <c:w val="0.14867437765931396"/>
          <c:h val="0.15245340227993903"/>
        </c:manualLayout>
      </c:layout>
      <c:txPr>
        <a:bodyPr/>
        <a:lstStyle/>
        <a:p>
          <a:pPr>
            <a:defRPr>
              <a:solidFill>
                <a:srgbClr val="262673"/>
              </a:solidFill>
            </a:defRPr>
          </a:pPr>
          <a:endParaRPr lang="it-IT"/>
        </a:p>
      </c:txPr>
    </c:legend>
    <c:plotVisOnly val="1"/>
    <c:dispBlanksAs val="gap"/>
  </c:chart>
  <c:txPr>
    <a:bodyPr/>
    <a:lstStyle/>
    <a:p>
      <a:pPr>
        <a:defRPr sz="1654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18"/>
  <c:chart>
    <c:autoTitleDeleted val="1"/>
    <c:view3D>
      <c:depthPercent val="100"/>
      <c:rAngAx val="1"/>
    </c:view3D>
    <c:floor>
      <c:spPr>
        <a:noFill/>
        <a:ln w="3175">
          <a:solidFill>
            <a:srgbClr val="808080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59614935953519"/>
          <c:y val="0.14896153349683705"/>
          <c:w val="0.81456580747919316"/>
          <c:h val="0.40095155113807501"/>
        </c:manualLayout>
      </c:layout>
      <c:bar3D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Luminals</c:v>
                </c:pt>
              </c:strCache>
            </c:strRef>
          </c:tx>
          <c:spPr>
            <a:solidFill>
              <a:srgbClr val="3366FF"/>
            </a:solidFill>
          </c:spPr>
          <c:dLbls>
            <c:dLbl>
              <c:idx val="1"/>
              <c:layout>
                <c:manualLayout>
                  <c:x val="-1.5151515151515702E-3"/>
                  <c:y val="-2.7322404371584692E-2"/>
                </c:manualLayout>
              </c:layout>
              <c:spPr/>
              <c:txPr>
                <a:bodyPr/>
                <a:lstStyle/>
                <a:p>
                  <a:pPr>
                    <a:defRPr sz="1285"/>
                  </a:pPr>
                  <a:endParaRPr lang="it-IT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8D-BD4A-A469-32BC3CF5966D}"/>
                </c:ext>
              </c:extLst>
            </c:dLbl>
            <c:dLbl>
              <c:idx val="6"/>
              <c:layout>
                <c:manualLayout>
                  <c:x val="-2.8490028490028504E-3"/>
                  <c:y val="1.6393227485908501E-2"/>
                </c:manualLayout>
              </c:layout>
              <c:tx>
                <c:rich>
                  <a:bodyPr/>
                  <a:lstStyle/>
                  <a:p>
                    <a:pPr>
                      <a:defRPr sz="1285"/>
                    </a:pPr>
                    <a:r>
                      <a:rPr lang="en-US"/>
                      <a:t>19</a:t>
                    </a:r>
                  </a:p>
                </c:rich>
              </c:tx>
              <c:spPr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8D-BD4A-A469-32BC3CF596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85"/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Foglio1!$A$2:$A$10</c:f>
              <c:strCache>
                <c:ptCount val="9"/>
                <c:pt idx="0">
                  <c:v>Anthra-based (no tax)</c:v>
                </c:pt>
                <c:pt idx="1">
                  <c:v>Anthra-Taxane</c:v>
                </c:pt>
                <c:pt idx="2">
                  <c:v>CMF-Like</c:v>
                </c:pt>
                <c:pt idx="3">
                  <c:v>Taxane mono/combo</c:v>
                </c:pt>
                <c:pt idx="4">
                  <c:v>Pacli/beva</c:v>
                </c:pt>
                <c:pt idx="5">
                  <c:v>Platinum-based</c:v>
                </c:pt>
                <c:pt idx="6">
                  <c:v>Cape and/or Vinorelbine</c:v>
                </c:pt>
                <c:pt idx="7">
                  <c:v>Eribuline</c:v>
                </c:pt>
                <c:pt idx="8">
                  <c:v>Endocrine alone</c:v>
                </c:pt>
              </c:strCache>
            </c:strRef>
          </c:cat>
          <c:val>
            <c:numRef>
              <c:f>Foglio1!$B$2:$B$10</c:f>
              <c:numCache>
                <c:formatCode>General</c:formatCode>
                <c:ptCount val="9"/>
                <c:pt idx="0">
                  <c:v>10</c:v>
                </c:pt>
                <c:pt idx="1">
                  <c:v>0</c:v>
                </c:pt>
                <c:pt idx="2">
                  <c:v>2</c:v>
                </c:pt>
                <c:pt idx="3">
                  <c:v>21</c:v>
                </c:pt>
                <c:pt idx="4">
                  <c:v>4</c:v>
                </c:pt>
                <c:pt idx="5">
                  <c:v>1</c:v>
                </c:pt>
                <c:pt idx="6">
                  <c:v>17</c:v>
                </c:pt>
                <c:pt idx="7">
                  <c:v>12</c:v>
                </c:pt>
                <c:pt idx="8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48D-BD4A-A469-32BC3CF5966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TNBC</c:v>
                </c:pt>
              </c:strCache>
            </c:strRef>
          </c:tx>
          <c:spPr>
            <a:solidFill>
              <a:srgbClr val="C66DCD"/>
            </a:solidFill>
          </c:spPr>
          <c:dLbls>
            <c:dLbl>
              <c:idx val="0"/>
              <c:layout>
                <c:manualLayout>
                  <c:x val="2.2727272727272711E-2"/>
                  <c:y val="-1.63934426229508E-2"/>
                </c:manualLayout>
              </c:layout>
              <c:spPr/>
              <c:txPr>
                <a:bodyPr/>
                <a:lstStyle/>
                <a:p>
                  <a:pPr>
                    <a:defRPr sz="1285">
                      <a:solidFill>
                        <a:srgbClr val="262673"/>
                      </a:solidFill>
                    </a:defRPr>
                  </a:pPr>
                  <a:endParaRPr lang="it-IT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8D-BD4A-A469-32BC3CF5966D}"/>
                </c:ext>
              </c:extLst>
            </c:dLbl>
            <c:dLbl>
              <c:idx val="1"/>
              <c:layout>
                <c:manualLayout>
                  <c:x val="2.12121212121212E-2"/>
                  <c:y val="-3.2786885245901599E-2"/>
                </c:manualLayout>
              </c:layout>
              <c:spPr/>
              <c:txPr>
                <a:bodyPr/>
                <a:lstStyle/>
                <a:p>
                  <a:pPr>
                    <a:defRPr sz="1285">
                      <a:solidFill>
                        <a:srgbClr val="262673"/>
                      </a:solidFill>
                    </a:defRPr>
                  </a:pPr>
                  <a:endParaRPr lang="it-IT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48D-BD4A-A469-32BC3CF5966D}"/>
                </c:ext>
              </c:extLst>
            </c:dLbl>
            <c:dLbl>
              <c:idx val="2"/>
              <c:layout>
                <c:manualLayout>
                  <c:x val="1.9696969696969702E-2"/>
                  <c:y val="-8.1967213114754103E-3"/>
                </c:manualLayout>
              </c:layout>
              <c:spPr/>
              <c:txPr>
                <a:bodyPr/>
                <a:lstStyle/>
                <a:p>
                  <a:pPr>
                    <a:defRPr sz="1285">
                      <a:solidFill>
                        <a:srgbClr val="262673"/>
                      </a:solidFill>
                    </a:defRPr>
                  </a:pPr>
                  <a:endParaRPr lang="it-IT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48D-BD4A-A469-32BC3CF5966D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85" b="1">
                      <a:solidFill>
                        <a:srgbClr val="FF0000"/>
                      </a:solidFill>
                    </a:defRPr>
                  </a:pPr>
                  <a:endParaRPr lang="it-IT"/>
                </a:p>
              </c:txPr>
            </c:dLbl>
            <c:dLbl>
              <c:idx val="8"/>
              <c:layout>
                <c:manualLayout>
                  <c:x val="5.6980056980055899E-3"/>
                  <c:y val="5.464480874316939E-3"/>
                </c:manualLayout>
              </c:layout>
              <c:spPr/>
              <c:txPr>
                <a:bodyPr/>
                <a:lstStyle/>
                <a:p>
                  <a:pPr>
                    <a:defRPr sz="1285">
                      <a:solidFill>
                        <a:srgbClr val="262673"/>
                      </a:solidFill>
                    </a:defRPr>
                  </a:pPr>
                  <a:endParaRPr lang="it-IT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48D-BD4A-A469-32BC3CF596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85">
                    <a:solidFill>
                      <a:srgbClr val="262673"/>
                    </a:solidFill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Foglio1!$A$2:$A$10</c:f>
              <c:strCache>
                <c:ptCount val="9"/>
                <c:pt idx="0">
                  <c:v>Anthra-based (no tax)</c:v>
                </c:pt>
                <c:pt idx="1">
                  <c:v>Anthra-Taxane</c:v>
                </c:pt>
                <c:pt idx="2">
                  <c:v>CMF-Like</c:v>
                </c:pt>
                <c:pt idx="3">
                  <c:v>Taxane mono/combo</c:v>
                </c:pt>
                <c:pt idx="4">
                  <c:v>Pacli/beva</c:v>
                </c:pt>
                <c:pt idx="5">
                  <c:v>Platinum-based</c:v>
                </c:pt>
                <c:pt idx="6">
                  <c:v>Cape and/or Vinorelbine</c:v>
                </c:pt>
                <c:pt idx="7">
                  <c:v>Eribuline</c:v>
                </c:pt>
                <c:pt idx="8">
                  <c:v>Endocrine alone</c:v>
                </c:pt>
              </c:strCache>
            </c:strRef>
          </c:cat>
          <c:val>
            <c:numRef>
              <c:f>Foglio1!$C$2:$C$10</c:f>
              <c:numCache>
                <c:formatCode>General</c:formatCode>
                <c:ptCount val="9"/>
                <c:pt idx="0">
                  <c:v>16</c:v>
                </c:pt>
                <c:pt idx="1">
                  <c:v>0</c:v>
                </c:pt>
                <c:pt idx="2">
                  <c:v>0</c:v>
                </c:pt>
                <c:pt idx="3">
                  <c:v>11</c:v>
                </c:pt>
                <c:pt idx="4">
                  <c:v>0</c:v>
                </c:pt>
                <c:pt idx="5">
                  <c:v>3</c:v>
                </c:pt>
                <c:pt idx="6">
                  <c:v>11</c:v>
                </c:pt>
                <c:pt idx="7">
                  <c:v>30</c:v>
                </c:pt>
                <c:pt idx="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48D-BD4A-A469-32BC3CF5966D}"/>
            </c:ext>
          </c:extLst>
        </c:ser>
        <c:dLbls/>
        <c:shape val="box"/>
        <c:axId val="167416960"/>
        <c:axId val="167418496"/>
        <c:axId val="0"/>
      </c:bar3DChart>
      <c:catAx>
        <c:axId val="1674169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69" b="1">
                <a:solidFill>
                  <a:srgbClr val="262673"/>
                </a:solidFill>
              </a:defRPr>
            </a:pPr>
            <a:endParaRPr lang="it-IT"/>
          </a:p>
        </c:txPr>
        <c:crossAx val="167418496"/>
        <c:crosses val="autoZero"/>
        <c:auto val="1"/>
        <c:lblAlgn val="ctr"/>
        <c:lblOffset val="100"/>
      </c:catAx>
      <c:valAx>
        <c:axId val="167418496"/>
        <c:scaling>
          <c:orientation val="minMax"/>
          <c:max val="50"/>
          <c:min val="10"/>
        </c:scaling>
        <c:axPos val="l"/>
        <c:title>
          <c:tx>
            <c:rich>
              <a:bodyPr rot="0" vert="wordArtVert"/>
              <a:lstStyle/>
              <a:p>
                <a:pPr algn="ctr">
                  <a:defRPr sz="1649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7.7292512348999809E-2"/>
              <c:y val="0.29546104125044104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lnSpc>
                <a:spcPct val="120000"/>
              </a:lnSpc>
              <a:defRPr sz="1469">
                <a:solidFill>
                  <a:srgbClr val="262673"/>
                </a:solidFill>
              </a:defRPr>
            </a:pPr>
            <a:endParaRPr lang="it-IT"/>
          </a:p>
        </c:txPr>
        <c:crossAx val="167416960"/>
        <c:crosses val="autoZero"/>
        <c:crossBetween val="between"/>
        <c:majorUnit val="10"/>
      </c:valAx>
      <c:spPr>
        <a:noFill/>
        <a:ln w="25380">
          <a:noFill/>
        </a:ln>
      </c:spPr>
    </c:plotArea>
    <c:legend>
      <c:legendPos val="r"/>
      <c:layout>
        <c:manualLayout>
          <c:xMode val="edge"/>
          <c:yMode val="edge"/>
          <c:x val="0.71496197486183799"/>
          <c:y val="5.2188506287460301E-2"/>
          <c:w val="0.14867437765931396"/>
          <c:h val="0.15245340227993903"/>
        </c:manualLayout>
      </c:layout>
      <c:txPr>
        <a:bodyPr/>
        <a:lstStyle/>
        <a:p>
          <a:pPr>
            <a:defRPr>
              <a:solidFill>
                <a:srgbClr val="262673"/>
              </a:solidFill>
            </a:defRPr>
          </a:pPr>
          <a:endParaRPr lang="it-IT"/>
        </a:p>
      </c:txPr>
    </c:legend>
    <c:plotVisOnly val="1"/>
    <c:dispBlanksAs val="gap"/>
  </c:chart>
  <c:txPr>
    <a:bodyPr/>
    <a:lstStyle/>
    <a:p>
      <a:pPr>
        <a:defRPr sz="1654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spc="2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it-IT" b="1" dirty="0" err="1"/>
              <a:t>Adjuvant</a:t>
            </a:r>
            <a:r>
              <a:rPr lang="it-IT" b="1" baseline="0" dirty="0"/>
              <a:t> use of </a:t>
            </a:r>
            <a:r>
              <a:rPr lang="it-IT" b="1" baseline="0" dirty="0" err="1"/>
              <a:t>taxanes</a:t>
            </a:r>
            <a:endParaRPr lang="it-IT" b="1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Foglio1!$A$2</c:f>
              <c:strCache>
                <c:ptCount val="1"/>
                <c:pt idx="0">
                  <c:v>Anthra/Taxane</c:v>
                </c:pt>
              </c:strCache>
            </c:strRef>
          </c:tx>
          <c:spPr>
            <a:solidFill>
              <a:srgbClr val="7030A0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Foglio1!$B$1:$C$1</c:f>
              <c:strCache>
                <c:ptCount val="2"/>
                <c:pt idx="0">
                  <c:v>Luminals</c:v>
                </c:pt>
                <c:pt idx="1">
                  <c:v>TNBC</c:v>
                </c:pt>
              </c:strCache>
            </c:strRef>
          </c:cat>
          <c:val>
            <c:numRef>
              <c:f>Foglio1!$B$2:$C$2</c:f>
              <c:numCache>
                <c:formatCode>General</c:formatCode>
                <c:ptCount val="2"/>
                <c:pt idx="0">
                  <c:v>30.5</c:v>
                </c:pt>
                <c:pt idx="1">
                  <c:v>36.1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6E-A049-871F-C7427A1C4B98}"/>
            </c:ext>
          </c:extLst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Taxane mono/combo</c:v>
                </c:pt>
              </c:strCache>
            </c:strRef>
          </c:tx>
          <c:spPr>
            <a:solidFill>
              <a:srgbClr val="C66DCD"/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Foglio1!$B$1:$C$1</c:f>
              <c:strCache>
                <c:ptCount val="2"/>
                <c:pt idx="0">
                  <c:v>Luminals</c:v>
                </c:pt>
                <c:pt idx="1">
                  <c:v>TNBC</c:v>
                </c:pt>
              </c:strCache>
            </c:strRef>
          </c:cat>
          <c:val>
            <c:numRef>
              <c:f>Foglio1!$B$3:$C$3</c:f>
              <c:numCache>
                <c:formatCode>General</c:formatCode>
                <c:ptCount val="2"/>
                <c:pt idx="0">
                  <c:v>6.3</c:v>
                </c:pt>
                <c:pt idx="1">
                  <c:v>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B6E-A049-871F-C7427A1C4B98}"/>
            </c:ext>
          </c:extLst>
        </c:ser>
        <c:dLbls>
          <c:showVal val="1"/>
        </c:dLbls>
        <c:gapWidth val="100"/>
        <c:overlap val="-24"/>
        <c:axId val="167506688"/>
        <c:axId val="167508224"/>
      </c:barChart>
      <c:catAx>
        <c:axId val="1675066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accent6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7508224"/>
        <c:crosses val="autoZero"/>
        <c:auto val="1"/>
        <c:lblAlgn val="ctr"/>
        <c:lblOffset val="100"/>
      </c:catAx>
      <c:valAx>
        <c:axId val="167508224"/>
        <c:scaling>
          <c:orientation val="minMax"/>
        </c:scaling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%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tickLblPos val="nextTo"/>
        <c:spPr>
          <a:noFill/>
          <a:ln>
            <a:solidFill>
              <a:schemeClr val="accent6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750668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it-IT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spc="2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it-IT" b="1" dirty="0"/>
              <a:t> </a:t>
            </a:r>
            <a:r>
              <a:rPr lang="it-IT" b="1" dirty="0" err="1"/>
              <a:t>Taxanes</a:t>
            </a:r>
            <a:r>
              <a:rPr lang="it-IT" b="1" dirty="0"/>
              <a:t> in </a:t>
            </a:r>
            <a:r>
              <a:rPr lang="it-IT" b="1" dirty="0" err="1"/>
              <a:t>metastatic</a:t>
            </a:r>
            <a:r>
              <a:rPr lang="it-IT" b="1" dirty="0"/>
              <a:t> </a:t>
            </a:r>
            <a:r>
              <a:rPr lang="it-IT" b="1" dirty="0" err="1"/>
              <a:t>disease</a:t>
            </a:r>
            <a:endParaRPr lang="it-IT" b="1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Foglio1!$A$2</c:f>
              <c:strCache>
                <c:ptCount val="1"/>
                <c:pt idx="0">
                  <c:v>nab-paclitaxel</c:v>
                </c:pt>
              </c:strCache>
            </c:strRef>
          </c:tx>
          <c:spPr>
            <a:solidFill>
              <a:srgbClr val="7030A0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Foglio1!$B$1:$D$1</c:f>
              <c:strCache>
                <c:ptCount val="3"/>
                <c:pt idx="0">
                  <c:v>1st line</c:v>
                </c:pt>
                <c:pt idx="1">
                  <c:v>2nd line</c:v>
                </c:pt>
                <c:pt idx="2">
                  <c:v>3rd line</c:v>
                </c:pt>
              </c:strCache>
            </c:strRef>
          </c:cat>
          <c:val>
            <c:numRef>
              <c:f>Foglio1!$B$2:$D$2</c:f>
              <c:numCache>
                <c:formatCode>General</c:formatCode>
                <c:ptCount val="3"/>
                <c:pt idx="0">
                  <c:v>5.7</c:v>
                </c:pt>
                <c:pt idx="1">
                  <c:v>33</c:v>
                </c:pt>
                <c:pt idx="2">
                  <c:v>47.1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C0-BE40-9C73-95ECADEE9507}"/>
            </c:ext>
          </c:extLst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solvent based paclitaxel</c:v>
                </c:pt>
              </c:strCache>
            </c:strRef>
          </c:tx>
          <c:spPr>
            <a:solidFill>
              <a:srgbClr val="C66DCD"/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Foglio1!$B$1:$D$1</c:f>
              <c:strCache>
                <c:ptCount val="3"/>
                <c:pt idx="0">
                  <c:v>1st line</c:v>
                </c:pt>
                <c:pt idx="1">
                  <c:v>2nd line</c:v>
                </c:pt>
                <c:pt idx="2">
                  <c:v>3rd line</c:v>
                </c:pt>
              </c:strCache>
            </c:strRef>
          </c:cat>
          <c:val>
            <c:numRef>
              <c:f>Foglio1!$B$3:$D$3</c:f>
              <c:numCache>
                <c:formatCode>General</c:formatCode>
                <c:ptCount val="3"/>
                <c:pt idx="0">
                  <c:v>80</c:v>
                </c:pt>
                <c:pt idx="1">
                  <c:v>57</c:v>
                </c:pt>
                <c:pt idx="2">
                  <c:v>41.4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EC0-BE40-9C73-95ECADEE9507}"/>
            </c:ext>
          </c:extLst>
        </c:ser>
        <c:ser>
          <c:idx val="2"/>
          <c:order val="2"/>
          <c:tx>
            <c:strRef>
              <c:f>Foglio1!$A$4</c:f>
              <c:strCache>
                <c:ptCount val="1"/>
                <c:pt idx="0">
                  <c:v>docetaxel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Foglio1!$B$1:$D$1</c:f>
              <c:strCache>
                <c:ptCount val="3"/>
                <c:pt idx="0">
                  <c:v>1st line</c:v>
                </c:pt>
                <c:pt idx="1">
                  <c:v>2nd line</c:v>
                </c:pt>
                <c:pt idx="2">
                  <c:v>3rd line</c:v>
                </c:pt>
              </c:strCache>
            </c:strRef>
          </c:cat>
          <c:val>
            <c:numRef>
              <c:f>Foglio1!$B$4:$D$4</c:f>
              <c:numCache>
                <c:formatCode>General</c:formatCode>
                <c:ptCount val="3"/>
                <c:pt idx="0">
                  <c:v>14.2</c:v>
                </c:pt>
                <c:pt idx="1">
                  <c:v>10</c:v>
                </c:pt>
                <c:pt idx="2">
                  <c:v>11.4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EC0-BE40-9C73-95ECADEE9507}"/>
            </c:ext>
          </c:extLst>
        </c:ser>
        <c:dLbls>
          <c:showVal val="1"/>
        </c:dLbls>
        <c:gapWidth val="100"/>
        <c:overlap val="-24"/>
        <c:axId val="167717120"/>
        <c:axId val="167735296"/>
      </c:barChart>
      <c:catAx>
        <c:axId val="1677171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accent6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7735296"/>
        <c:crosses val="autoZero"/>
        <c:auto val="1"/>
        <c:lblAlgn val="ctr"/>
        <c:lblOffset val="100"/>
      </c:catAx>
      <c:valAx>
        <c:axId val="167735296"/>
        <c:scaling>
          <c:orientation val="minMax"/>
        </c:scaling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%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tickLblPos val="nextTo"/>
        <c:spPr>
          <a:noFill/>
          <a:ln>
            <a:solidFill>
              <a:schemeClr val="accent6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771712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it-IT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rgbClr val="0070C0"/>
                </a:solidFill>
              </a:rPr>
              <a:t> % Adjuvant Regimens</a:t>
            </a:r>
          </a:p>
        </c:rich>
      </c:tx>
      <c:layout/>
      <c:spPr>
        <a:noFill/>
        <a:ln>
          <a:noFill/>
        </a:ln>
        <a:effectLst/>
      </c:spPr>
    </c:title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 Adjuvant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60-FE41-AD10-8FF71DDC6974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660-FE41-AD10-8FF71DDC6974}"/>
              </c:ext>
            </c:extLst>
          </c:dPt>
          <c:dPt>
            <c:idx val="2"/>
            <c:spPr>
              <a:solidFill>
                <a:srgbClr val="00FF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660-FE41-AD10-8FF71DDC6974}"/>
              </c:ext>
            </c:extLst>
          </c:dPt>
          <c:dLbls>
            <c:dLbl>
              <c:idx val="0"/>
              <c:layout>
                <c:manualLayout>
                  <c:x val="7.5000000000000094E-2"/>
                  <c:y val="-6.435810810810815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60-FE41-AD10-8FF71DDC6974}"/>
                </c:ext>
              </c:extLst>
            </c:dLbl>
            <c:dLbl>
              <c:idx val="1"/>
              <c:layout>
                <c:manualLayout>
                  <c:x val="4.1666666666666675E-3"/>
                  <c:y val="0.1001126126126126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60-FE41-AD10-8FF71DDC6974}"/>
                </c:ext>
              </c:extLst>
            </c:dLbl>
            <c:dLbl>
              <c:idx val="2"/>
              <c:layout>
                <c:manualLayout>
                  <c:x val="-0.12083333333333333"/>
                  <c:y val="-6.435810810810815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660-FE41-AD10-8FF71DDC69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Foglio1!$A$2:$A$4</c:f>
              <c:strCache>
                <c:ptCount val="3"/>
                <c:pt idx="0">
                  <c:v>Anthra based</c:v>
                </c:pt>
                <c:pt idx="1">
                  <c:v>Anthra/taxane</c:v>
                </c:pt>
                <c:pt idx="2">
                  <c:v>Other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22.1</c:v>
                </c:pt>
                <c:pt idx="1">
                  <c:v>50.7</c:v>
                </c:pt>
                <c:pt idx="2">
                  <c:v>20.6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60-FE41-AD10-8FF71DDC6974}"/>
            </c:ext>
          </c:extLst>
        </c:ser>
        <c:dLbls>
          <c:showVal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rgbClr val="002060"/>
      </a:solidFill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/>
    </cs:fontRef>
    <cs:defRPr sz="133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/>
    </cs:fontRef>
    <cs:defRPr sz="1197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/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/>
    </cs:fontRef>
    <cs:defRPr sz="133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/>
    </cs:fontRef>
    <cs:defRPr sz="1197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/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7-01-08T16:44:52.637" idx="1">
    <p:pos x="10" y="10"/>
    <p:text>Giorgio, siamo sicuri di questo dato? sembra che il 26% delle pazienti TNBC abbia fatto cape/vino come prima linea, percentuale simile a chi ha fatto pacli/beva</p:text>
    <p:extLst>
      <p:ext uri="{C676402C-5697-4E1C-873F-D02D1690AC5C}">
        <p15:threadingInfo xmlns:p15="http://schemas.microsoft.com/office/powerpoint/2012/main" xmlns="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F8837-D725-479D-B561-D804457D6314}" type="datetimeFigureOut">
              <a:rPr lang="it-IT" smtClean="0"/>
              <a:pPr/>
              <a:t>04/12/2019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2CB8B-03CF-4F0B-A09D-D8437F232F6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37408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99B13-AF38-DD41-8E41-198B21081E35}" type="datetimeFigureOut">
              <a:rPr lang="it-IT" smtClean="0"/>
              <a:pPr/>
              <a:t>04/12/2019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B0E55-5E88-6F45-B44E-BD511E4F6CD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90808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61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8025" indent="-271463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9025" indent="-217488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5588" indent="-217488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62150" indent="-217488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9350" indent="-217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6550" indent="-217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33750" indent="-217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90950" indent="-217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73F655-60C6-41E0-B76D-59DD7F43C959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915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8"/>
          <p:cNvSpPr/>
          <p:nvPr userDrawn="1"/>
        </p:nvSpPr>
        <p:spPr>
          <a:xfrm>
            <a:off x="0" y="638049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823924848"/>
      </p:ext>
    </p:extLst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1672138039"/>
      </p:ext>
    </p:extLst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67500" y="228600"/>
            <a:ext cx="2095500" cy="60960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134100" cy="60960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2691305522"/>
      </p:ext>
    </p:extLst>
  </p:cSld>
  <p:clrMapOvr>
    <a:masterClrMapping/>
  </p:clrMapOvr>
  <p:transition spd="slow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A6BE7BE4-A7DA-4517-95BE-57ADABFFDAD8}" type="datetimeFigureOut">
              <a:rPr lang="it-IT" smtClean="0"/>
              <a:pPr/>
              <a:t>04/12/2019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C65220DE-CBB3-4B15-B7ED-863F8B747A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22960" y="54477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1540" y="9504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70694692"/>
      </p:ext>
    </p:extLst>
  </p:cSld>
  <p:clrMapOvr>
    <a:masterClrMapping/>
  </p:clrMapOvr>
  <p:transition spd="slow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A6BE7BE4-A7DA-4517-95BE-57ADABFFDAD8}" type="datetimeFigureOut">
              <a:rPr lang="it-IT" smtClean="0"/>
              <a:pPr/>
              <a:t>04/12/2019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C65220DE-CBB3-4B15-B7ED-863F8B747A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22960" y="54477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cxnSp>
        <p:nvCxnSpPr>
          <p:cNvPr id="14" name="Straight Connector 9"/>
          <p:cNvCxnSpPr/>
          <p:nvPr userDrawn="1"/>
        </p:nvCxnSpPr>
        <p:spPr>
          <a:xfrm>
            <a:off x="891540" y="9504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96332174"/>
      </p:ext>
    </p:extLst>
  </p:cSld>
  <p:clrMapOvr>
    <a:masterClrMapping/>
  </p:clrMapOvr>
  <p:transition spd="slow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gradFill rotWithShape="0">
          <a:gsLst>
            <a:gs pos="0">
              <a:schemeClr val="bg1"/>
            </a:gs>
            <a:gs pos="100000">
              <a:srgbClr val="B6BCC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288" y="0"/>
            <a:ext cx="9129712" cy="685641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/>
          </a:p>
        </p:txBody>
      </p:sp>
      <p:pic>
        <p:nvPicPr>
          <p:cNvPr id="6" name="Picture 11" descr="3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1925"/>
            <a:ext cx="1563688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2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11338"/>
            <a:ext cx="1566863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3_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3468688"/>
            <a:ext cx="156845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1_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5127625"/>
            <a:ext cx="1560513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51050" y="2130425"/>
            <a:ext cx="6407150" cy="1470025"/>
          </a:xfrm>
          <a:effectLst>
            <a:outerShdw dist="53882" dir="2700000" algn="ctr" rotWithShape="0">
              <a:srgbClr val="1C1C1C"/>
            </a:outerShdw>
          </a:effectLst>
        </p:spPr>
        <p:txBody>
          <a:bodyPr/>
          <a:lstStyle>
            <a:lvl1pPr>
              <a:defRPr sz="3700"/>
            </a:lvl1pPr>
          </a:lstStyle>
          <a:p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lo stile del </a:t>
            </a:r>
            <a:r>
              <a:rPr lang="en-US" dirty="0" err="1"/>
              <a:t>titolo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3886200"/>
            <a:ext cx="6408738" cy="685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en-US"/>
              <a:t>Fare clic per modificare lo stile del sottotitolo dello schema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BE48F-769D-4CC9-8852-FCEFFBF08E0B}" type="slidenum">
              <a:rPr lang="en-US" altLang="it-IT">
                <a:solidFill>
                  <a:prstClr val="white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8746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FDB88-C880-4AC4-AE9B-1A2DDAA448E0}" type="slidenum">
              <a:rPr lang="en-US" altLang="it-IT">
                <a:solidFill>
                  <a:prstClr val="white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0439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D6DD0-20F0-433A-A078-50B0355753BE}" type="slidenum">
              <a:rPr lang="en-US" altLang="it-IT">
                <a:solidFill>
                  <a:prstClr val="white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6523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512888"/>
            <a:ext cx="4038600" cy="4221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512888"/>
            <a:ext cx="4038600" cy="4221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7A06D-9DCC-42AA-895F-EEBB4BEA4336}" type="slidenum">
              <a:rPr lang="en-US" altLang="it-IT">
                <a:solidFill>
                  <a:prstClr val="white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6483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E3C73-CCE4-4B29-BD49-BBD0B618E5EF}" type="slidenum">
              <a:rPr lang="en-US" altLang="it-IT">
                <a:solidFill>
                  <a:prstClr val="white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3674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23F4D-91B3-497F-BDDD-7ED0E18B65E2}" type="slidenum">
              <a:rPr lang="en-US" altLang="it-IT">
                <a:solidFill>
                  <a:prstClr val="white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985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1693363367"/>
      </p:ext>
    </p:extLst>
  </p:cSld>
  <p:clrMapOvr>
    <a:masterClrMapping/>
  </p:clrMapOvr>
  <p:transition spd="slow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AA45A-DE37-46A4-A5D7-2758B574229B}" type="slidenum">
              <a:rPr lang="en-US" altLang="it-IT">
                <a:solidFill>
                  <a:prstClr val="white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6122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32835-3545-465D-9F59-F37924F83603}" type="slidenum">
              <a:rPr lang="en-US" altLang="it-IT">
                <a:solidFill>
                  <a:prstClr val="white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400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E3EB3-AB78-4187-A1F2-E4278CC02188}" type="slidenum">
              <a:rPr lang="en-US" altLang="it-IT">
                <a:solidFill>
                  <a:prstClr val="white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6575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F9EAF-BAEF-41D2-9E89-D8C0279ACF7B}" type="slidenum">
              <a:rPr lang="en-US" altLang="it-IT">
                <a:solidFill>
                  <a:prstClr val="white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9369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82575"/>
            <a:ext cx="2057400" cy="545147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82575"/>
            <a:ext cx="6019800" cy="545147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575A0-353E-48BD-B374-372510DC9D7B}" type="slidenum">
              <a:rPr lang="en-US" altLang="it-IT">
                <a:solidFill>
                  <a:prstClr val="white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2367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82575"/>
            <a:ext cx="8229600" cy="8683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512888"/>
            <a:ext cx="4038600" cy="422116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512888"/>
            <a:ext cx="4038600" cy="422116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4DB49-4D9B-4170-8B6C-12E15EC459D5}" type="slidenum">
              <a:rPr lang="en-US" altLang="it-IT">
                <a:solidFill>
                  <a:prstClr val="white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27309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82575"/>
            <a:ext cx="8229600" cy="8683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57200" y="1512888"/>
            <a:ext cx="8229600" cy="4221162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FB0BA-C8FF-4C82-904E-004A7F4E1936}" type="slidenum">
              <a:rPr lang="en-US" altLang="it-IT">
                <a:solidFill>
                  <a:prstClr val="white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6765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Rectangle 6"/>
          <p:cNvSpPr/>
          <p:nvPr userDrawn="1"/>
        </p:nvSpPr>
        <p:spPr>
          <a:xfrm>
            <a:off x="2383" y="0"/>
            <a:ext cx="41671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8"/>
          <p:cNvSpPr/>
          <p:nvPr userDrawn="1"/>
        </p:nvSpPr>
        <p:spPr>
          <a:xfrm>
            <a:off x="0" y="638049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742154668"/>
      </p:ext>
    </p:extLst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3627193557"/>
      </p:ext>
    </p:extLst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cxnSp>
        <p:nvCxnSpPr>
          <p:cNvPr id="7" name="Straight Connector 9"/>
          <p:cNvCxnSpPr/>
          <p:nvPr userDrawn="1"/>
        </p:nvCxnSpPr>
        <p:spPr>
          <a:xfrm>
            <a:off x="891540" y="9504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1278264"/>
      </p:ext>
    </p:extLst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xmlns="" val="1906859395"/>
      </p:ext>
    </p:extLst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91657524"/>
      </p:ext>
    </p:extLst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1819147514"/>
      </p:ext>
    </p:extLst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aggiungere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3250449812"/>
      </p:ext>
    </p:extLst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7000" y="228600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8382000" cy="4648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/>
          <p:cNvSpPr/>
          <p:nvPr userDrawn="1"/>
        </p:nvSpPr>
        <p:spPr>
          <a:xfrm>
            <a:off x="2383" y="0"/>
            <a:ext cx="41671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61" r:id="rId12"/>
    <p:sldLayoutId id="2147483862" r:id="rId13"/>
  </p:sldLayoutIdLst>
  <p:transition spd="slow">
    <p:strips dir="rd"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5198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5198"/>
          </a:solidFill>
          <a:latin typeface="Arial" charset="0"/>
          <a:ea typeface="ＭＳ Ｐゴシック" charset="0"/>
          <a:cs typeface="ＭＳ Ｐゴシック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5198"/>
          </a:solidFill>
          <a:latin typeface="Arial" charset="0"/>
          <a:ea typeface="ＭＳ Ｐゴシック" charset="0"/>
          <a:cs typeface="ＭＳ Ｐゴシック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5198"/>
          </a:solidFill>
          <a:latin typeface="Arial" charset="0"/>
          <a:ea typeface="ＭＳ Ｐゴシック" charset="0"/>
          <a:cs typeface="ＭＳ Ｐゴシック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5198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5198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5198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5198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5198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0383"/>
        </a:buClr>
        <a:buChar char="•"/>
        <a:defRPr sz="2800">
          <a:solidFill>
            <a:srgbClr val="00519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0383"/>
        </a:buClr>
        <a:buChar char="–"/>
        <a:defRPr sz="2400">
          <a:solidFill>
            <a:srgbClr val="005198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0383"/>
        </a:buClr>
        <a:buChar char="•"/>
        <a:defRPr sz="2000">
          <a:solidFill>
            <a:srgbClr val="005198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0383"/>
        </a:buClr>
        <a:buChar char="–"/>
        <a:defRPr>
          <a:solidFill>
            <a:srgbClr val="005198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0383"/>
        </a:buClr>
        <a:buChar char="»"/>
        <a:defRPr>
          <a:solidFill>
            <a:srgbClr val="005198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0383"/>
        </a:buClr>
        <a:buChar char="»"/>
        <a:defRPr>
          <a:solidFill>
            <a:srgbClr val="005198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0383"/>
        </a:buClr>
        <a:buChar char="»"/>
        <a:defRPr>
          <a:solidFill>
            <a:srgbClr val="005198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0383"/>
        </a:buClr>
        <a:buChar char="»"/>
        <a:defRPr>
          <a:solidFill>
            <a:srgbClr val="005198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0383"/>
        </a:buClr>
        <a:buChar char="»"/>
        <a:defRPr>
          <a:solidFill>
            <a:srgbClr val="005198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525" y="0"/>
            <a:ext cx="9129713" cy="134143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1C1C1C"/>
            </a:outerShdw>
          </a:effectLst>
        </p:spPr>
        <p:txBody>
          <a:bodyPr wrap="none" anchor="ctr"/>
          <a:lstStyle>
            <a:lvl1pPr algn="ctr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82575"/>
            <a:ext cx="8229600" cy="868363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Fare clic per modificare lo stile del titolo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12888"/>
            <a:ext cx="8229600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Fare clic per modificare gli stili del testo dello schema</a:t>
            </a:r>
          </a:p>
          <a:p>
            <a:pPr lvl="1"/>
            <a:r>
              <a:rPr lang="en-US" altLang="it-IT"/>
              <a:t>Secondo livello</a:t>
            </a:r>
          </a:p>
          <a:p>
            <a:pPr lvl="2"/>
            <a:r>
              <a:rPr lang="en-US" altLang="it-IT"/>
              <a:t>Terzo livello</a:t>
            </a:r>
          </a:p>
          <a:p>
            <a:pPr lvl="3"/>
            <a:r>
              <a:rPr lang="en-US" altLang="it-IT"/>
              <a:t>Quarto livello</a:t>
            </a:r>
          </a:p>
          <a:p>
            <a:pPr lvl="4"/>
            <a:r>
              <a:rPr lang="en-US" altLang="it-IT"/>
              <a:t>Quinto livello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2946FE-EF29-4E12-BECA-3B3029239EC8}" type="slidenum">
              <a:rPr lang="en-US" altLang="it-IT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altLang="it-IT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1032" name="Group 10"/>
          <p:cNvGrpSpPr>
            <a:grpSpLocks/>
          </p:cNvGrpSpPr>
          <p:nvPr/>
        </p:nvGrpSpPr>
        <p:grpSpPr bwMode="auto">
          <a:xfrm>
            <a:off x="107950" y="107950"/>
            <a:ext cx="2120900" cy="512763"/>
            <a:chOff x="0" y="0"/>
            <a:chExt cx="1336" cy="323"/>
          </a:xfrm>
        </p:grpSpPr>
        <p:pic>
          <p:nvPicPr>
            <p:cNvPr id="1034" name="Picture 11" descr="333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321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2" descr="444 copia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80" y="0"/>
              <a:ext cx="321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3" descr="clinical_png"/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340" y="0"/>
              <a:ext cx="322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4" descr="gffgfgf"/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1020" y="0"/>
              <a:ext cx="316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6964685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alibri Light" panose="020F03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alibri Light" panose="020F03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alibri Light" panose="020F03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alibri Light" panose="020F03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anose="05000000000000000000" pitchFamily="2" charset="2"/>
        <a:buChar char="§"/>
        <a:defRPr sz="24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anose="05000000000000000000" pitchFamily="2" charset="2"/>
        <a:buChar char="§"/>
        <a:defRPr sz="2400">
          <a:solidFill>
            <a:srgbClr val="29292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anose="05000000000000000000" pitchFamily="2" charset="2"/>
        <a:buChar char="§"/>
        <a:defRPr sz="2400">
          <a:solidFill>
            <a:srgbClr val="29292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anose="05000000000000000000" pitchFamily="2" charset="2"/>
        <a:buChar char="§"/>
        <a:defRPr sz="2400">
          <a:solidFill>
            <a:srgbClr val="29292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anose="05000000000000000000" pitchFamily="2" charset="2"/>
        <a:buChar char="§"/>
        <a:defRPr sz="2400">
          <a:solidFill>
            <a:srgbClr val="29292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400">
          <a:solidFill>
            <a:srgbClr val="2929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400">
          <a:solidFill>
            <a:srgbClr val="2929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400">
          <a:solidFill>
            <a:srgbClr val="2929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400">
          <a:solidFill>
            <a:srgbClr val="292929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oncotech.org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44167" y="374359"/>
            <a:ext cx="2454260" cy="718535"/>
          </a:xfrm>
        </p:spPr>
        <p:txBody>
          <a:bodyPr/>
          <a:lstStyle/>
          <a:p>
            <a:pPr eaLnBrk="1" hangingPunct="1">
              <a:defRPr/>
            </a:pPr>
            <a:r>
              <a:rPr lang="it-IT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GIM13</a:t>
            </a:r>
            <a:r>
              <a:rPr lang="it-IT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it-IT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it-IT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sz="1200" dirty="0"/>
              <a:t/>
            </a:r>
            <a:br>
              <a:rPr lang="it-IT" sz="1200" dirty="0"/>
            </a:br>
            <a:r>
              <a:rPr lang="it-IT" sz="1200" dirty="0"/>
              <a:t/>
            </a:r>
            <a:br>
              <a:rPr lang="it-IT" sz="1200" dirty="0"/>
            </a:br>
            <a:endParaRPr lang="it-IT" sz="1200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2748" y="3235013"/>
            <a:ext cx="7558014" cy="1781368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it-IT" altLang="it-IT" b="1" i="1" dirty="0"/>
              <a:t>Studio Osservazionale Longitudinale  sulle scelte terapeutiche del carcinoma mammario metastatico HER2-negativo nella pratica clinica Italiana</a:t>
            </a:r>
          </a:p>
          <a:p>
            <a:pPr eaLnBrk="1" hangingPunct="1"/>
            <a:endParaRPr lang="it-IT" altLang="it-IT" b="1" i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it-IT" altLang="it-IT" b="1" i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72000" y="1532504"/>
            <a:ext cx="2392218" cy="4691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None/>
              <a:defRPr sz="20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400">
                <a:solidFill>
                  <a:srgbClr val="29292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400">
                <a:solidFill>
                  <a:srgbClr val="29292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400">
                <a:solidFill>
                  <a:srgbClr val="29292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400">
                <a:solidFill>
                  <a:srgbClr val="292929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it-IT" sz="1400" b="1" dirty="0">
                <a:solidFill>
                  <a:srgbClr val="336699"/>
                </a:solidFill>
                <a:latin typeface="Arial"/>
              </a:rPr>
              <a:t>Chieti 22 Novembre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2019</a:t>
            </a:r>
          </a:p>
        </p:txBody>
      </p:sp>
      <p:grpSp>
        <p:nvGrpSpPr>
          <p:cNvPr id="11" name="Gruppo 10"/>
          <p:cNvGrpSpPr/>
          <p:nvPr/>
        </p:nvGrpSpPr>
        <p:grpSpPr>
          <a:xfrm>
            <a:off x="6367693" y="5414812"/>
            <a:ext cx="2392218" cy="1311563"/>
            <a:chOff x="6280727" y="5200073"/>
            <a:chExt cx="2392218" cy="1311563"/>
          </a:xfrm>
        </p:grpSpPr>
        <p:sp>
          <p:nvSpPr>
            <p:cNvPr id="12" name="Rettangolo arrotondato 11"/>
            <p:cNvSpPr/>
            <p:nvPr/>
          </p:nvSpPr>
          <p:spPr bwMode="auto">
            <a:xfrm>
              <a:off x="6280727" y="5200073"/>
              <a:ext cx="2392218" cy="1311563"/>
            </a:xfrm>
            <a:prstGeom prst="round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13" name="Immagine 12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2042" y="5271364"/>
              <a:ext cx="2148539" cy="12155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Sottotitolo 2">
            <a:extLst>
              <a:ext uri="{FF2B5EF4-FFF2-40B4-BE49-F238E27FC236}">
                <a16:creationId xmlns:a16="http://schemas.microsoft.com/office/drawing/2014/main" xmlns="" id="{E32F04D9-8A24-D64E-A73B-207025C37A8B}"/>
              </a:ext>
            </a:extLst>
          </p:cNvPr>
          <p:cNvSpPr txBox="1">
            <a:spLocks/>
          </p:cNvSpPr>
          <p:nvPr/>
        </p:nvSpPr>
        <p:spPr bwMode="auto">
          <a:xfrm>
            <a:off x="257227" y="2289419"/>
            <a:ext cx="7813535" cy="46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  <a:defRPr sz="20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400">
                <a:solidFill>
                  <a:srgbClr val="29292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400">
                <a:solidFill>
                  <a:srgbClr val="29292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400">
                <a:solidFill>
                  <a:srgbClr val="29292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400">
                <a:solidFill>
                  <a:srgbClr val="292929"/>
                </a:solidFill>
                <a:latin typeface="+mn-lt"/>
              </a:defRPr>
            </a:lvl9pPr>
          </a:lstStyle>
          <a:p>
            <a:r>
              <a:rPr lang="it-IT" sz="3200" b="1" kern="0" dirty="0">
                <a:solidFill>
                  <a:srgbClr val="336699"/>
                </a:solidFill>
              </a:rPr>
              <a:t>THE GIM-13 TRIAL: UPDATES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A8C9F73B-BFA8-6A4C-B821-3924EFCADA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84" b="7099"/>
          <a:stretch/>
        </p:blipFill>
        <p:spPr>
          <a:xfrm>
            <a:off x="6951179" y="131625"/>
            <a:ext cx="1839600" cy="1794351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6A05986C-C522-244C-9B26-68340EDD1ED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20" y="5494352"/>
            <a:ext cx="1299600" cy="130321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F235286F-FCBB-1642-93C0-98A6388EE6D6}"/>
              </a:ext>
            </a:extLst>
          </p:cNvPr>
          <p:cNvSpPr txBox="1"/>
          <p:nvPr/>
        </p:nvSpPr>
        <p:spPr>
          <a:xfrm>
            <a:off x="1368820" y="5724567"/>
            <a:ext cx="3887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336699"/>
                </a:solidFill>
              </a:rPr>
              <a:t>Giorgio Mustacchi</a:t>
            </a:r>
          </a:p>
          <a:p>
            <a:r>
              <a:rPr lang="it-IT" sz="1200" dirty="0">
                <a:solidFill>
                  <a:srgbClr val="336699"/>
                </a:solidFill>
              </a:rPr>
              <a:t>Prof emerito di Oncologia Medica, Università di Trieste</a:t>
            </a:r>
          </a:p>
          <a:p>
            <a:r>
              <a:rPr lang="it-IT" sz="1200" dirty="0">
                <a:solidFill>
                  <a:srgbClr val="336699"/>
                </a:solidFill>
              </a:rPr>
              <a:t>Vicepresidente e Responsabile Scientifico AIRC FVG</a:t>
            </a:r>
          </a:p>
        </p:txBody>
      </p:sp>
    </p:spTree>
    <p:extLst>
      <p:ext uri="{BB962C8B-B14F-4D97-AF65-F5344CB8AC3E}">
        <p14:creationId xmlns:p14="http://schemas.microsoft.com/office/powerpoint/2010/main" xmlns="" val="2947101080"/>
      </p:ext>
    </p:extLst>
  </p:cSld>
  <p:clrMapOvr>
    <a:masterClrMapping/>
  </p:clrMapOvr>
  <p:transition spd="slow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26106" y="492322"/>
            <a:ext cx="2944660" cy="1143000"/>
          </a:xfrm>
        </p:spPr>
        <p:txBody>
          <a:bodyPr/>
          <a:lstStyle/>
          <a:p>
            <a:pPr algn="l"/>
            <a:r>
              <a:rPr lang="it-IT" dirty="0" err="1"/>
              <a:t>Taxanes</a:t>
            </a:r>
            <a:r>
              <a:rPr lang="it-IT" dirty="0"/>
              <a:t>  </a:t>
            </a:r>
          </a:p>
        </p:txBody>
      </p:sp>
      <p:graphicFrame>
        <p:nvGraphicFramePr>
          <p:cNvPr id="4" name="Segnaposto contenuto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79835118"/>
              </p:ext>
            </p:extLst>
          </p:nvPr>
        </p:nvGraphicFramePr>
        <p:xfrm>
          <a:off x="82829" y="1872323"/>
          <a:ext cx="4032000" cy="403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2">
            <a:extLst>
              <a:ext uri="{FF2B5EF4-FFF2-40B4-BE49-F238E27FC236}">
                <a16:creationId xmlns:a16="http://schemas.microsoft.com/office/drawing/2014/main" xmlns="" id="{0A23F2CD-D107-AB47-920C-0CF37D992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29" y="6372875"/>
            <a:ext cx="46020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it-IT" sz="1400" b="1" dirty="0">
                <a:solidFill>
                  <a:srgbClr val="002060"/>
                </a:solidFill>
              </a:rPr>
              <a:t>SABCS 2016, Poster </a:t>
            </a:r>
            <a:r>
              <a:rPr lang="mr-IN" sz="1400" b="1" dirty="0">
                <a:solidFill>
                  <a:srgbClr val="002060"/>
                </a:solidFill>
              </a:rPr>
              <a:t>P5-15-07</a:t>
            </a:r>
            <a:r>
              <a:rPr lang="it-IT" sz="1400" b="1" dirty="0">
                <a:solidFill>
                  <a:srgbClr val="002060"/>
                </a:solidFill>
              </a:rPr>
              <a:t>; ASCO 2017 </a:t>
            </a:r>
            <a:r>
              <a:rPr lang="it-IT" sz="1400" b="1" dirty="0" err="1">
                <a:solidFill>
                  <a:srgbClr val="002060"/>
                </a:solidFill>
              </a:rPr>
              <a:t>Abs</a:t>
            </a:r>
            <a:r>
              <a:rPr lang="it-IT" sz="1400" b="1" dirty="0">
                <a:solidFill>
                  <a:srgbClr val="002060"/>
                </a:solidFill>
              </a:rPr>
              <a:t> 1055</a:t>
            </a:r>
            <a:endParaRPr lang="it-IT" altLang="it-IT" sz="14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3">
            <a:extLst>
              <a:ext uri="{FF2B5EF4-FFF2-40B4-BE49-F238E27FC236}">
                <a16:creationId xmlns:a16="http://schemas.microsoft.com/office/drawing/2014/main" xmlns="" id="{32EBE08C-F73F-B44D-B2B3-021FD9E267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12866208"/>
              </p:ext>
            </p:extLst>
          </p:nvPr>
        </p:nvGraphicFramePr>
        <p:xfrm>
          <a:off x="4119000" y="1872324"/>
          <a:ext cx="4644000" cy="403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707082577"/>
      </p:ext>
    </p:extLst>
  </p:cSld>
  <p:clrMapOvr>
    <a:masterClrMapping/>
  </p:clrMapOvr>
  <p:transition spd="slow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10691" y="517723"/>
            <a:ext cx="6096000" cy="514795"/>
          </a:xfrm>
        </p:spPr>
        <p:txBody>
          <a:bodyPr/>
          <a:lstStyle/>
          <a:p>
            <a:pPr algn="l"/>
            <a:r>
              <a:rPr lang="it-IT" dirty="0"/>
              <a:t>TNBC: </a:t>
            </a:r>
            <a:r>
              <a:rPr lang="it-IT" dirty="0" err="1"/>
              <a:t>Adj</a:t>
            </a:r>
            <a:r>
              <a:rPr lang="it-IT" dirty="0"/>
              <a:t> and M1 CHT  </a:t>
            </a:r>
          </a:p>
        </p:txBody>
      </p:sp>
      <p:sp>
        <p:nvSpPr>
          <p:cNvPr id="5" name="CasellaDiTesto 2">
            <a:extLst>
              <a:ext uri="{FF2B5EF4-FFF2-40B4-BE49-F238E27FC236}">
                <a16:creationId xmlns:a16="http://schemas.microsoft.com/office/drawing/2014/main" xmlns="" id="{0954E951-F6E5-704B-B9BF-93CC6FB00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32" y="6340277"/>
            <a:ext cx="27655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it-IT" sz="1400" b="1" dirty="0">
                <a:solidFill>
                  <a:srgbClr val="0070C0"/>
                </a:solidFill>
              </a:rPr>
              <a:t>SABCS 2019, Poster </a:t>
            </a:r>
            <a:r>
              <a:rPr lang="mr-IN" sz="1400" b="1" dirty="0" err="1">
                <a:solidFill>
                  <a:srgbClr val="0070C0"/>
                </a:solidFill>
              </a:rPr>
              <a:t>P</a:t>
            </a:r>
            <a:r>
              <a:rPr lang="it-IT" sz="1400" b="1" dirty="0">
                <a:solidFill>
                  <a:srgbClr val="0070C0"/>
                </a:solidFill>
              </a:rPr>
              <a:t>2</a:t>
            </a:r>
            <a:r>
              <a:rPr lang="mr-IN" sz="1400" b="1" dirty="0">
                <a:solidFill>
                  <a:srgbClr val="0070C0"/>
                </a:solidFill>
              </a:rPr>
              <a:t>-</a:t>
            </a:r>
            <a:r>
              <a:rPr lang="it-IT" sz="1400" b="1" dirty="0">
                <a:solidFill>
                  <a:srgbClr val="0070C0"/>
                </a:solidFill>
              </a:rPr>
              <a:t>15</a:t>
            </a:r>
            <a:r>
              <a:rPr lang="mr-IN" sz="1400" b="1" dirty="0">
                <a:solidFill>
                  <a:srgbClr val="0070C0"/>
                </a:solidFill>
              </a:rPr>
              <a:t>-</a:t>
            </a:r>
            <a:r>
              <a:rPr lang="it-IT" sz="1400" b="1" dirty="0">
                <a:solidFill>
                  <a:srgbClr val="0070C0"/>
                </a:solidFill>
              </a:rPr>
              <a:t>14</a:t>
            </a:r>
            <a:endParaRPr lang="it-IT" altLang="it-IT" sz="14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xmlns="" id="{C6E32E79-CB17-5A49-B0AC-8E7E6B888C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69176205"/>
              </p:ext>
            </p:extLst>
          </p:nvPr>
        </p:nvGraphicFramePr>
        <p:xfrm>
          <a:off x="416560" y="1320026"/>
          <a:ext cx="5161280" cy="1595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16318067-F757-D14C-9A34-61318AD0AFCD}"/>
              </a:ext>
            </a:extLst>
          </p:cNvPr>
          <p:cNvSpPr txBox="1"/>
          <p:nvPr/>
        </p:nvSpPr>
        <p:spPr>
          <a:xfrm>
            <a:off x="6055360" y="1371600"/>
            <a:ext cx="2851331" cy="1477328"/>
          </a:xfrm>
          <a:prstGeom prst="rect">
            <a:avLst/>
          </a:prstGeom>
          <a:noFill/>
          <a:ln>
            <a:solidFill>
              <a:srgbClr val="336699"/>
            </a:solidFill>
          </a:ln>
        </p:spPr>
        <p:txBody>
          <a:bodyPr wrap="square" rtlCol="0">
            <a:spAutoFit/>
          </a:bodyPr>
          <a:lstStyle/>
          <a:p>
            <a:r>
              <a:rPr lang="it-IT" b="1" u="sng" dirty="0" err="1">
                <a:solidFill>
                  <a:srgbClr val="002060"/>
                </a:solidFill>
              </a:rPr>
              <a:t>Median</a:t>
            </a:r>
            <a:r>
              <a:rPr lang="it-IT" b="1" u="sng" dirty="0">
                <a:solidFill>
                  <a:srgbClr val="002060"/>
                </a:solidFill>
              </a:rPr>
              <a:t> </a:t>
            </a:r>
            <a:r>
              <a:rPr lang="it-IT" b="1" u="sng" dirty="0" err="1">
                <a:solidFill>
                  <a:srgbClr val="002060"/>
                </a:solidFill>
              </a:rPr>
              <a:t>values</a:t>
            </a:r>
            <a:endParaRPr lang="it-IT" b="1" u="sng" dirty="0">
              <a:solidFill>
                <a:srgbClr val="002060"/>
              </a:solidFill>
            </a:endParaRPr>
          </a:p>
          <a:p>
            <a:r>
              <a:rPr lang="it-IT" dirty="0">
                <a:solidFill>
                  <a:srgbClr val="002060"/>
                </a:solidFill>
              </a:rPr>
              <a:t>Age </a:t>
            </a:r>
            <a:r>
              <a:rPr lang="it-IT" dirty="0" err="1">
                <a:solidFill>
                  <a:srgbClr val="002060"/>
                </a:solidFill>
              </a:rPr>
              <a:t>at</a:t>
            </a:r>
            <a:r>
              <a:rPr lang="it-IT" dirty="0">
                <a:solidFill>
                  <a:srgbClr val="002060"/>
                </a:solidFill>
              </a:rPr>
              <a:t> T       :  53   </a:t>
            </a:r>
            <a:r>
              <a:rPr lang="it-IT" dirty="0" err="1">
                <a:solidFill>
                  <a:srgbClr val="002060"/>
                </a:solidFill>
              </a:rPr>
              <a:t>years</a:t>
            </a:r>
            <a:endParaRPr lang="it-IT" dirty="0">
              <a:solidFill>
                <a:srgbClr val="002060"/>
              </a:solidFill>
            </a:endParaRPr>
          </a:p>
          <a:p>
            <a:r>
              <a:rPr lang="it-IT" dirty="0">
                <a:solidFill>
                  <a:srgbClr val="002060"/>
                </a:solidFill>
              </a:rPr>
              <a:t>DFS             :  23.2 </a:t>
            </a:r>
            <a:r>
              <a:rPr lang="it-IT" dirty="0" err="1">
                <a:solidFill>
                  <a:srgbClr val="002060"/>
                </a:solidFill>
              </a:rPr>
              <a:t>mos</a:t>
            </a:r>
            <a:endParaRPr lang="it-IT" dirty="0">
              <a:solidFill>
                <a:srgbClr val="002060"/>
              </a:solidFill>
            </a:endParaRPr>
          </a:p>
          <a:p>
            <a:r>
              <a:rPr lang="it-IT" dirty="0">
                <a:solidFill>
                  <a:srgbClr val="002060"/>
                </a:solidFill>
              </a:rPr>
              <a:t>PFS 1stLine :    6.5 </a:t>
            </a:r>
            <a:r>
              <a:rPr lang="it-IT" dirty="0" err="1">
                <a:solidFill>
                  <a:srgbClr val="002060"/>
                </a:solidFill>
              </a:rPr>
              <a:t>mos</a:t>
            </a:r>
            <a:endParaRPr lang="it-IT" dirty="0">
              <a:solidFill>
                <a:srgbClr val="002060"/>
              </a:solidFill>
            </a:endParaRPr>
          </a:p>
          <a:p>
            <a:r>
              <a:rPr lang="it-IT" dirty="0">
                <a:solidFill>
                  <a:srgbClr val="002060"/>
                </a:solidFill>
              </a:rPr>
              <a:t>PFS 2ndLine:    4.3 </a:t>
            </a:r>
            <a:r>
              <a:rPr lang="it-IT" dirty="0" err="1">
                <a:solidFill>
                  <a:srgbClr val="002060"/>
                </a:solidFill>
              </a:rPr>
              <a:t>mos</a:t>
            </a:r>
            <a:endParaRPr lang="it-IT" dirty="0">
              <a:solidFill>
                <a:srgbClr val="002060"/>
              </a:solidFill>
            </a:endParaRP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xmlns="" id="{960E5FEF-9952-284E-B496-755D11F32D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969654005"/>
              </p:ext>
            </p:extLst>
          </p:nvPr>
        </p:nvGraphicFramePr>
        <p:xfrm>
          <a:off x="502340" y="3128322"/>
          <a:ext cx="3952702" cy="1861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xmlns="" id="{078EA239-2E4D-6C47-BFD8-A55D3CD94A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25923553"/>
              </p:ext>
            </p:extLst>
          </p:nvPr>
        </p:nvGraphicFramePr>
        <p:xfrm>
          <a:off x="4976037" y="3023560"/>
          <a:ext cx="3952702" cy="318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07B2C297-6DC5-A14A-8E6D-9BF0F6140A60}"/>
              </a:ext>
            </a:extLst>
          </p:cNvPr>
          <p:cNvSpPr txBox="1"/>
          <p:nvPr/>
        </p:nvSpPr>
        <p:spPr>
          <a:xfrm>
            <a:off x="317764" y="5537974"/>
            <a:ext cx="617342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 err="1">
                <a:solidFill>
                  <a:srgbClr val="336699"/>
                </a:solidFill>
              </a:rPr>
              <a:t>Taxanes</a:t>
            </a:r>
            <a:r>
              <a:rPr lang="it-IT" b="1" dirty="0">
                <a:solidFill>
                  <a:srgbClr val="336699"/>
                </a:solidFill>
              </a:rPr>
              <a:t> play a </a:t>
            </a:r>
            <a:r>
              <a:rPr lang="it-IT" b="1" dirty="0" err="1">
                <a:solidFill>
                  <a:srgbClr val="336699"/>
                </a:solidFill>
              </a:rPr>
              <a:t>crucial</a:t>
            </a:r>
            <a:r>
              <a:rPr lang="it-IT" b="1" dirty="0">
                <a:solidFill>
                  <a:srgbClr val="336699"/>
                </a:solidFill>
              </a:rPr>
              <a:t> </a:t>
            </a:r>
            <a:r>
              <a:rPr lang="it-IT" b="1" dirty="0" err="1">
                <a:solidFill>
                  <a:srgbClr val="336699"/>
                </a:solidFill>
              </a:rPr>
              <a:t>role</a:t>
            </a:r>
            <a:r>
              <a:rPr lang="it-IT" b="1" dirty="0">
                <a:solidFill>
                  <a:srgbClr val="336699"/>
                </a:solidFill>
              </a:rPr>
              <a:t> </a:t>
            </a:r>
            <a:r>
              <a:rPr lang="it-IT" b="1" dirty="0" err="1">
                <a:solidFill>
                  <a:srgbClr val="336699"/>
                </a:solidFill>
              </a:rPr>
              <a:t>both</a:t>
            </a:r>
            <a:r>
              <a:rPr lang="it-IT" b="1" dirty="0">
                <a:solidFill>
                  <a:srgbClr val="336699"/>
                </a:solidFill>
              </a:rPr>
              <a:t> in </a:t>
            </a:r>
            <a:r>
              <a:rPr lang="it-IT" b="1" dirty="0" err="1">
                <a:solidFill>
                  <a:srgbClr val="336699"/>
                </a:solidFill>
              </a:rPr>
              <a:t>Adj</a:t>
            </a:r>
            <a:r>
              <a:rPr lang="it-IT" b="1" dirty="0">
                <a:solidFill>
                  <a:srgbClr val="336699"/>
                </a:solidFill>
              </a:rPr>
              <a:t> and M1 </a:t>
            </a:r>
            <a:r>
              <a:rPr lang="it-IT" b="1" dirty="0" err="1">
                <a:solidFill>
                  <a:srgbClr val="336699"/>
                </a:solidFill>
              </a:rPr>
              <a:t>settings</a:t>
            </a:r>
            <a:endParaRPr lang="it-IT" b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0816696"/>
      </p:ext>
    </p:extLst>
  </p:cSld>
  <p:clrMapOvr>
    <a:masterClrMapping/>
  </p:clrMapOvr>
  <p:transition spd="slow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09081" y="708074"/>
            <a:ext cx="6003119" cy="688798"/>
          </a:xfrm>
        </p:spPr>
        <p:txBody>
          <a:bodyPr/>
          <a:lstStyle/>
          <a:p>
            <a:pPr algn="ctr"/>
            <a:r>
              <a:rPr lang="it-IT" sz="2400" dirty="0"/>
              <a:t>Time To Treatment </a:t>
            </a:r>
            <a:r>
              <a:rPr lang="it-IT" sz="2400" dirty="0" err="1"/>
              <a:t>Change</a:t>
            </a:r>
            <a:r>
              <a:rPr lang="it-IT" sz="2400" dirty="0"/>
              <a:t> and PFS</a:t>
            </a:r>
          </a:p>
        </p:txBody>
      </p:sp>
      <p:graphicFrame>
        <p:nvGraphicFramePr>
          <p:cNvPr id="4" name="Grafico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76979508"/>
              </p:ext>
            </p:extLst>
          </p:nvPr>
        </p:nvGraphicFramePr>
        <p:xfrm>
          <a:off x="790575" y="1679600"/>
          <a:ext cx="792162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2">
            <a:extLst>
              <a:ext uri="{FF2B5EF4-FFF2-40B4-BE49-F238E27FC236}">
                <a16:creationId xmlns:a16="http://schemas.microsoft.com/office/drawing/2014/main" xmlns="" id="{8866A26C-069B-8A4A-A6E3-830D880DA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54" y="5967862"/>
            <a:ext cx="36049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it-IT" sz="1400" b="1" dirty="0">
                <a:solidFill>
                  <a:srgbClr val="002060"/>
                </a:solidFill>
              </a:rPr>
              <a:t>SABCS 2016, Poster </a:t>
            </a:r>
            <a:r>
              <a:rPr lang="mr-IN" sz="1400" b="1" dirty="0">
                <a:solidFill>
                  <a:srgbClr val="002060"/>
                </a:solidFill>
              </a:rPr>
              <a:t>P5-15-07</a:t>
            </a:r>
            <a:r>
              <a:rPr lang="it-IT" sz="1400" b="1" dirty="0">
                <a:solidFill>
                  <a:srgbClr val="002060"/>
                </a:solidFill>
              </a:rPr>
              <a:t> TTC </a:t>
            </a:r>
            <a:r>
              <a:rPr lang="it-IT" sz="1400" b="1" dirty="0" err="1">
                <a:solidFill>
                  <a:srgbClr val="002060"/>
                </a:solidFill>
              </a:rPr>
              <a:t>only</a:t>
            </a:r>
            <a:r>
              <a:rPr lang="it-IT" sz="1400" b="1" dirty="0">
                <a:solidFill>
                  <a:srgbClr val="002060"/>
                </a:solidFill>
              </a:rPr>
              <a:t>, </a:t>
            </a:r>
          </a:p>
          <a:p>
            <a:pPr algn="ctr"/>
            <a:r>
              <a:rPr lang="it-IT" sz="1400" b="1" dirty="0">
                <a:solidFill>
                  <a:srgbClr val="002060"/>
                </a:solidFill>
              </a:rPr>
              <a:t>(</a:t>
            </a:r>
            <a:r>
              <a:rPr lang="it-IT" sz="1400" b="1" dirty="0" err="1">
                <a:solidFill>
                  <a:srgbClr val="002060"/>
                </a:solidFill>
              </a:rPr>
              <a:t>comparison</a:t>
            </a:r>
            <a:r>
              <a:rPr lang="it-IT" sz="1400" b="1" dirty="0">
                <a:solidFill>
                  <a:srgbClr val="002060"/>
                </a:solidFill>
              </a:rPr>
              <a:t> with PFS </a:t>
            </a:r>
            <a:r>
              <a:rPr lang="it-IT" sz="1400" b="1" dirty="0" err="1">
                <a:solidFill>
                  <a:srgbClr val="002060"/>
                </a:solidFill>
              </a:rPr>
              <a:t>unpublished</a:t>
            </a:r>
            <a:r>
              <a:rPr lang="it-IT" sz="1400" b="1" dirty="0">
                <a:solidFill>
                  <a:srgbClr val="002060"/>
                </a:solidFill>
              </a:rPr>
              <a:t>)</a:t>
            </a:r>
            <a:endParaRPr lang="it-IT" altLang="it-IT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4639548"/>
      </p:ext>
    </p:extLst>
  </p:cSld>
  <p:clrMapOvr>
    <a:masterClrMapping/>
  </p:clrMapOvr>
  <p:transition spd="slow"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1E85FB1-EA6E-0B4E-8030-7A7E721AF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7428" y="272771"/>
            <a:ext cx="6096000" cy="1143000"/>
          </a:xfrm>
        </p:spPr>
        <p:txBody>
          <a:bodyPr/>
          <a:lstStyle/>
          <a:p>
            <a:pPr algn="ctr"/>
            <a:r>
              <a:rPr lang="en-US" sz="3200" dirty="0"/>
              <a:t>Time to Treatment change   and Subtype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06AF7C03-F583-FA43-BEFB-AA29F40675B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81" y="1377538"/>
            <a:ext cx="5109883" cy="463137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DBC09383-CC70-6947-B1F6-0E76669B9FB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9294" y="1330037"/>
            <a:ext cx="5154706" cy="466700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7BCC99E4-4DD1-ED47-A4A0-90070F628DDD}"/>
              </a:ext>
            </a:extLst>
          </p:cNvPr>
          <p:cNvSpPr txBox="1"/>
          <p:nvPr/>
        </p:nvSpPr>
        <p:spPr>
          <a:xfrm>
            <a:off x="1306005" y="2612882"/>
            <a:ext cx="2763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HR </a:t>
            </a:r>
          </a:p>
          <a:p>
            <a:r>
              <a:rPr lang="en-US" sz="1000" b="1" dirty="0"/>
              <a:t>Lum A/Lum B:         0.74 p= 0.0005</a:t>
            </a:r>
          </a:p>
          <a:p>
            <a:r>
              <a:rPr lang="en-US" sz="1000" b="1" dirty="0"/>
              <a:t>Lum A/TNBC :         0.47 p= 0.0000</a:t>
            </a:r>
          </a:p>
          <a:p>
            <a:r>
              <a:rPr lang="en-US" sz="1000" b="1" dirty="0"/>
              <a:t>Lum B /TNBC:         0.61 p= 0.0000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744A775F-12DE-884A-A66D-249CF9D4205F}"/>
              </a:ext>
            </a:extLst>
          </p:cNvPr>
          <p:cNvSpPr txBox="1"/>
          <p:nvPr/>
        </p:nvSpPr>
        <p:spPr>
          <a:xfrm>
            <a:off x="5250476" y="2523235"/>
            <a:ext cx="2763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HR </a:t>
            </a:r>
          </a:p>
          <a:p>
            <a:r>
              <a:rPr lang="en-US" sz="1000" b="1" dirty="0"/>
              <a:t>Lum A/Lum B:        0.70 p= 0.0012</a:t>
            </a:r>
          </a:p>
          <a:p>
            <a:r>
              <a:rPr lang="en-US" sz="1000" b="1" dirty="0"/>
              <a:t>Lum A/TNBC :       0.45 p= 0.0000</a:t>
            </a:r>
          </a:p>
          <a:p>
            <a:r>
              <a:rPr lang="en-US" sz="1000" b="1" dirty="0"/>
              <a:t>Lum B /TNBC:       0.63 p= 0.0063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D4866B8D-5DF9-3641-962E-3D34B6EF5AA0}"/>
              </a:ext>
            </a:extLst>
          </p:cNvPr>
          <p:cNvSpPr txBox="1"/>
          <p:nvPr/>
        </p:nvSpPr>
        <p:spPr>
          <a:xfrm>
            <a:off x="3158254" y="6199037"/>
            <a:ext cx="3163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HR : Cox Mantel Hazard ratio; alpha at 0.05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B2BA3E3E-0E33-FF4F-B8D0-9735429AE3A5}"/>
              </a:ext>
            </a:extLst>
          </p:cNvPr>
          <p:cNvSpPr txBox="1"/>
          <p:nvPr/>
        </p:nvSpPr>
        <p:spPr>
          <a:xfrm>
            <a:off x="394446" y="6364942"/>
            <a:ext cx="18213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SABCS 2019, P5-07-10</a:t>
            </a:r>
          </a:p>
        </p:txBody>
      </p:sp>
    </p:spTree>
    <p:extLst>
      <p:ext uri="{BB962C8B-B14F-4D97-AF65-F5344CB8AC3E}">
        <p14:creationId xmlns:p14="http://schemas.microsoft.com/office/powerpoint/2010/main" xmlns="" val="2994859115"/>
      </p:ext>
    </p:extLst>
  </p:cSld>
  <p:clrMapOvr>
    <a:masterClrMapping/>
  </p:clrMapOvr>
  <p:transition spd="slow"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83F8725-696B-EF45-B8DA-DD81F31F0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950" y="280128"/>
            <a:ext cx="6096000" cy="694765"/>
          </a:xfrm>
        </p:spPr>
        <p:txBody>
          <a:bodyPr/>
          <a:lstStyle/>
          <a:p>
            <a:pPr algn="ctr"/>
            <a:r>
              <a:rPr lang="en-US" sz="3200" dirty="0"/>
              <a:t>Overall  and metastatic survival</a:t>
            </a:r>
            <a:br>
              <a:rPr lang="en-US" sz="3200" dirty="0"/>
            </a:br>
            <a:r>
              <a:rPr lang="en-US" sz="3200" dirty="0"/>
              <a:t>by Subtype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8BD0ADC9-B1DE-9248-A049-39CFBC982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536" y="1470212"/>
            <a:ext cx="5364829" cy="376517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1C5706A9-0DA2-644A-8BCB-2D92B1592869}"/>
              </a:ext>
            </a:extLst>
          </p:cNvPr>
          <p:cNvSpPr txBox="1"/>
          <p:nvPr/>
        </p:nvSpPr>
        <p:spPr>
          <a:xfrm>
            <a:off x="1359793" y="5239542"/>
            <a:ext cx="220284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HR </a:t>
            </a:r>
          </a:p>
          <a:p>
            <a:r>
              <a:rPr lang="en-US" sz="1000" b="1" dirty="0"/>
              <a:t>Lum A/Lum B:        0.59 p= 0.0002</a:t>
            </a:r>
          </a:p>
          <a:p>
            <a:r>
              <a:rPr lang="en-US" sz="1000" b="1" dirty="0"/>
              <a:t>Lum A/TNBC :        0.21 p= 0.0000</a:t>
            </a:r>
          </a:p>
          <a:p>
            <a:r>
              <a:rPr lang="en-US" sz="1000" b="1" dirty="0"/>
              <a:t>Lum B /TNBC:        0.31 p= 0.0000</a:t>
            </a:r>
          </a:p>
          <a:p>
            <a:endParaRPr lang="en-US" sz="1000" b="1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29C9A2F5-CE17-A344-AE5F-7D94844295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7553" y="1488141"/>
            <a:ext cx="4966447" cy="383689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D3231310-7A0B-4F4A-9C6A-2A4FF03885F1}"/>
              </a:ext>
            </a:extLst>
          </p:cNvPr>
          <p:cNvSpPr txBox="1"/>
          <p:nvPr/>
        </p:nvSpPr>
        <p:spPr>
          <a:xfrm>
            <a:off x="5618029" y="5338153"/>
            <a:ext cx="220284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HR </a:t>
            </a:r>
          </a:p>
          <a:p>
            <a:r>
              <a:rPr lang="en-US" sz="1000" b="1" dirty="0"/>
              <a:t>Lum A/Lum B:        0.66 p= 0.0034</a:t>
            </a:r>
          </a:p>
          <a:p>
            <a:r>
              <a:rPr lang="en-US" sz="1000" b="1" dirty="0"/>
              <a:t>Lum A/TNBC :       0.26 p= 0.0000</a:t>
            </a:r>
          </a:p>
          <a:p>
            <a:r>
              <a:rPr lang="en-US" sz="1000" b="1" dirty="0"/>
              <a:t>Lum B /TNBC:       0.35 p= 0.0000</a:t>
            </a:r>
          </a:p>
          <a:p>
            <a:endParaRPr lang="en-US" sz="1000" b="1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DBA0ED6C-6A91-8B47-A045-3642BAFB55D0}"/>
              </a:ext>
            </a:extLst>
          </p:cNvPr>
          <p:cNvSpPr txBox="1"/>
          <p:nvPr/>
        </p:nvSpPr>
        <p:spPr>
          <a:xfrm>
            <a:off x="394446" y="6364942"/>
            <a:ext cx="18213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SABCS 2019, P5-07-10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6CB56101-3CEE-1E43-A08A-7731496F2401}"/>
              </a:ext>
            </a:extLst>
          </p:cNvPr>
          <p:cNvSpPr txBox="1"/>
          <p:nvPr/>
        </p:nvSpPr>
        <p:spPr>
          <a:xfrm>
            <a:off x="2812950" y="6351531"/>
            <a:ext cx="3163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HR : Cox Mantel Hazard ratio; alpha at 0.05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0248E341-2071-3F47-A6F8-34254B946125}"/>
              </a:ext>
            </a:extLst>
          </p:cNvPr>
          <p:cNvSpPr txBox="1"/>
          <p:nvPr/>
        </p:nvSpPr>
        <p:spPr>
          <a:xfrm>
            <a:off x="2106706" y="4939553"/>
            <a:ext cx="65274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years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57F4C88C-491A-5940-B536-FAB9E2B786F9}"/>
              </a:ext>
            </a:extLst>
          </p:cNvPr>
          <p:cNvSpPr txBox="1"/>
          <p:nvPr/>
        </p:nvSpPr>
        <p:spPr>
          <a:xfrm>
            <a:off x="6006353" y="4966447"/>
            <a:ext cx="83067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months</a:t>
            </a:r>
          </a:p>
        </p:txBody>
      </p:sp>
    </p:spTree>
    <p:extLst>
      <p:ext uri="{BB962C8B-B14F-4D97-AF65-F5344CB8AC3E}">
        <p14:creationId xmlns:p14="http://schemas.microsoft.com/office/powerpoint/2010/main" xmlns="" val="931247515"/>
      </p:ext>
    </p:extLst>
  </p:cSld>
  <p:clrMapOvr>
    <a:masterClrMapping/>
  </p:clrMapOvr>
  <p:transition spd="slow"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800" dirty="0"/>
              <a:t>Luminal A:</a:t>
            </a:r>
            <a:br>
              <a:rPr lang="it-IT" sz="2800" dirty="0"/>
            </a:br>
            <a:r>
              <a:rPr lang="it-IT" sz="2800" dirty="0" err="1"/>
              <a:t>Biological</a:t>
            </a:r>
            <a:r>
              <a:rPr lang="it-IT" sz="2800" dirty="0"/>
              <a:t> </a:t>
            </a:r>
            <a:r>
              <a:rPr lang="it-IT" sz="2800" dirty="0" err="1"/>
              <a:t>subtypes</a:t>
            </a:r>
            <a:r>
              <a:rPr lang="it-IT" sz="2800" dirty="0"/>
              <a:t> </a:t>
            </a:r>
            <a:r>
              <a:rPr lang="it-IT" sz="2800" dirty="0" err="1"/>
              <a:t>at</a:t>
            </a:r>
            <a:r>
              <a:rPr lang="it-IT" sz="2800" dirty="0"/>
              <a:t> the re-test</a:t>
            </a:r>
          </a:p>
        </p:txBody>
      </p:sp>
      <p:graphicFrame>
        <p:nvGraphicFramePr>
          <p:cNvPr id="3" name="Grafico 2"/>
          <p:cNvGraphicFramePr/>
          <p:nvPr>
            <p:extLst>
              <p:ext uri="{D42A27DB-BD31-4B8C-83A1-F6EECF244321}">
                <p14:modId xmlns:p14="http://schemas.microsoft.com/office/powerpoint/2010/main" xmlns="" val="3273808346"/>
              </p:ext>
            </p:extLst>
          </p:nvPr>
        </p:nvGraphicFramePr>
        <p:xfrm>
          <a:off x="251520" y="1628800"/>
          <a:ext cx="8763032" cy="3890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1783902" y="5661248"/>
            <a:ext cx="52806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>
                <a:solidFill>
                  <a:srgbClr val="0070C0"/>
                </a:solidFill>
              </a:rPr>
              <a:t>57.3% of the patients underwent a biopsy </a:t>
            </a:r>
          </a:p>
          <a:p>
            <a:pPr algn="ctr"/>
            <a:r>
              <a:rPr lang="en-GB" sz="2000" b="1">
                <a:solidFill>
                  <a:srgbClr val="0070C0"/>
                </a:solidFill>
              </a:rPr>
              <a:t>at the first relapse</a:t>
            </a:r>
          </a:p>
        </p:txBody>
      </p:sp>
      <p:sp>
        <p:nvSpPr>
          <p:cNvPr id="5" name="CasellaDiTesto 2">
            <a:extLst>
              <a:ext uri="{FF2B5EF4-FFF2-40B4-BE49-F238E27FC236}">
                <a16:creationId xmlns:a16="http://schemas.microsoft.com/office/drawing/2014/main" xmlns="" id="{E6DF98A2-0733-194B-B9D5-3C7133600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611" y="6349560"/>
            <a:ext cx="27045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it-IT" sz="1400" b="1">
                <a:solidFill>
                  <a:srgbClr val="002060"/>
                </a:solidFill>
              </a:rPr>
              <a:t>SABCS 2016, Poster </a:t>
            </a:r>
            <a:r>
              <a:rPr lang="mr-IN" sz="1400" b="1">
                <a:solidFill>
                  <a:srgbClr val="002060"/>
                </a:solidFill>
              </a:rPr>
              <a:t>P5-1</a:t>
            </a:r>
            <a:r>
              <a:rPr lang="it-IT" sz="1400" b="1">
                <a:solidFill>
                  <a:srgbClr val="002060"/>
                </a:solidFill>
              </a:rPr>
              <a:t>4</a:t>
            </a:r>
            <a:r>
              <a:rPr lang="mr-IN" sz="1400" b="1">
                <a:solidFill>
                  <a:srgbClr val="002060"/>
                </a:solidFill>
              </a:rPr>
              <a:t>-0</a:t>
            </a:r>
            <a:r>
              <a:rPr lang="it-IT" sz="1400" b="1">
                <a:solidFill>
                  <a:srgbClr val="002060"/>
                </a:solidFill>
              </a:rPr>
              <a:t>9</a:t>
            </a:r>
            <a:endParaRPr lang="it-IT" altLang="it-IT" sz="14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5205089"/>
      </p:ext>
    </p:extLst>
  </p:cSld>
  <p:clrMapOvr>
    <a:masterClrMapping/>
  </p:clrMapOvr>
  <p:transition spd="slow"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64F7CC0-A11F-5D43-AF08-95EDD85AA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Survival</a:t>
            </a:r>
            <a:r>
              <a:rPr lang="it-IT" dirty="0"/>
              <a:t> from 1stLine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D40F78C9-CC65-AC4A-AC61-8AF58A408C6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180" y="1209043"/>
            <a:ext cx="3812400" cy="286752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7B3F9F60-6F19-CF43-AA0E-C29A78DCB6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2640" y="1127760"/>
            <a:ext cx="4592320" cy="3169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251E03F6-6563-774A-8E99-1F91FB686C5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8180" y="4076564"/>
            <a:ext cx="4101800" cy="2667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41DB87B1-49FB-D549-9EBB-DDBC955F54A0}"/>
              </a:ext>
            </a:extLst>
          </p:cNvPr>
          <p:cNvSpPr txBox="1"/>
          <p:nvPr/>
        </p:nvSpPr>
        <p:spPr>
          <a:xfrm>
            <a:off x="5192728" y="2372975"/>
            <a:ext cx="12634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/>
              <a:t>HR 0,53</a:t>
            </a:r>
          </a:p>
          <a:p>
            <a:r>
              <a:rPr lang="it-IT" sz="1400" b="1" dirty="0" err="1"/>
              <a:t>P</a:t>
            </a:r>
            <a:r>
              <a:rPr lang="it-IT" sz="1400" b="1" dirty="0"/>
              <a:t> = 0.192</a:t>
            </a:r>
          </a:p>
          <a:p>
            <a:r>
              <a:rPr lang="it-IT" sz="1400" b="1" dirty="0" err="1"/>
              <a:t>N</a:t>
            </a:r>
            <a:r>
              <a:rPr lang="it-IT" sz="1400" b="1" dirty="0"/>
              <a:t>= 431 vs 31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AB55E130-6BF5-D547-9F97-7C638CD746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6180" y="4076564"/>
            <a:ext cx="4500000" cy="25229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631B86C6-8BD3-1A43-B68E-89EA303A8708}"/>
              </a:ext>
            </a:extLst>
          </p:cNvPr>
          <p:cNvSpPr txBox="1"/>
          <p:nvPr/>
        </p:nvSpPr>
        <p:spPr>
          <a:xfrm>
            <a:off x="5023395" y="5196840"/>
            <a:ext cx="12634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/>
              <a:t>HR 0,56</a:t>
            </a:r>
          </a:p>
          <a:p>
            <a:r>
              <a:rPr lang="it-IT" sz="1400" b="1" dirty="0" err="1"/>
              <a:t>P</a:t>
            </a:r>
            <a:r>
              <a:rPr lang="it-IT" sz="1400" b="1" dirty="0"/>
              <a:t> = 0.40</a:t>
            </a:r>
          </a:p>
          <a:p>
            <a:r>
              <a:rPr lang="it-IT" sz="1400" b="1" dirty="0" err="1"/>
              <a:t>N</a:t>
            </a:r>
            <a:r>
              <a:rPr lang="it-IT" sz="1400" b="1" dirty="0"/>
              <a:t>= 407 vs 15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DB48A1D6-B775-0A42-A57C-355AADB147FE}"/>
              </a:ext>
            </a:extLst>
          </p:cNvPr>
          <p:cNvSpPr txBox="1"/>
          <p:nvPr/>
        </p:nvSpPr>
        <p:spPr>
          <a:xfrm>
            <a:off x="831659" y="5380231"/>
            <a:ext cx="11641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/>
              <a:t>HR 0,17</a:t>
            </a:r>
          </a:p>
          <a:p>
            <a:r>
              <a:rPr lang="it-IT" sz="1400" b="1" dirty="0" err="1"/>
              <a:t>P</a:t>
            </a:r>
            <a:r>
              <a:rPr lang="it-IT" sz="1400" b="1" dirty="0"/>
              <a:t> = 0.006</a:t>
            </a:r>
          </a:p>
          <a:p>
            <a:r>
              <a:rPr lang="it-IT" sz="1400" b="1" dirty="0" err="1"/>
              <a:t>N</a:t>
            </a:r>
            <a:r>
              <a:rPr lang="it-IT" sz="1400" b="1" dirty="0"/>
              <a:t>= 15 vs 66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AC6B263E-FA33-BD42-9000-B0902B1CF892}"/>
              </a:ext>
            </a:extLst>
          </p:cNvPr>
          <p:cNvSpPr txBox="1"/>
          <p:nvPr/>
        </p:nvSpPr>
        <p:spPr>
          <a:xfrm>
            <a:off x="975593" y="2432242"/>
            <a:ext cx="12634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/>
              <a:t>HR 0,30</a:t>
            </a:r>
          </a:p>
          <a:p>
            <a:r>
              <a:rPr lang="it-IT" sz="1400" b="1" dirty="0" err="1"/>
              <a:t>P</a:t>
            </a:r>
            <a:r>
              <a:rPr lang="it-IT" sz="1400" b="1" dirty="0"/>
              <a:t> = 0.0000</a:t>
            </a:r>
          </a:p>
          <a:p>
            <a:r>
              <a:rPr lang="it-IT" sz="1400" b="1" dirty="0" err="1"/>
              <a:t>N</a:t>
            </a:r>
            <a:r>
              <a:rPr lang="it-IT" sz="1400" b="1" dirty="0"/>
              <a:t>= 407 vs 66</a:t>
            </a:r>
          </a:p>
        </p:txBody>
      </p:sp>
    </p:spTree>
    <p:extLst>
      <p:ext uri="{BB962C8B-B14F-4D97-AF65-F5344CB8AC3E}">
        <p14:creationId xmlns:p14="http://schemas.microsoft.com/office/powerpoint/2010/main" xmlns="" val="525718107"/>
      </p:ext>
    </p:extLst>
  </p:cSld>
  <p:clrMapOvr>
    <a:masterClrMapping/>
  </p:clrMapOvr>
  <p:transition spd="slow"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800" dirty="0" err="1"/>
              <a:t>Change</a:t>
            </a:r>
            <a:r>
              <a:rPr lang="it-IT" sz="2800" dirty="0"/>
              <a:t> of </a:t>
            </a:r>
            <a:r>
              <a:rPr lang="it-IT" sz="2800" dirty="0" err="1"/>
              <a:t>subtype</a:t>
            </a:r>
            <a:r>
              <a:rPr lang="it-IT" sz="2800" dirty="0"/>
              <a:t> </a:t>
            </a:r>
            <a:r>
              <a:rPr lang="it-IT" sz="2800" dirty="0" err="1"/>
              <a:t>at</a:t>
            </a:r>
            <a:r>
              <a:rPr lang="it-IT" sz="2800" dirty="0"/>
              <a:t> </a:t>
            </a:r>
            <a:r>
              <a:rPr lang="it-IT" sz="2800" dirty="0" err="1"/>
              <a:t>retesting</a:t>
            </a:r>
            <a:r>
              <a:rPr lang="it-IT" sz="2800" dirty="0"/>
              <a:t> </a:t>
            </a:r>
            <a:br>
              <a:rPr lang="it-IT" sz="2800" dirty="0"/>
            </a:br>
            <a:r>
              <a:rPr lang="it-IT" sz="2800" dirty="0"/>
              <a:t>and </a:t>
            </a:r>
            <a:r>
              <a:rPr lang="it-IT" sz="2800" dirty="0" err="1"/>
              <a:t>outcome</a:t>
            </a:r>
            <a:r>
              <a:rPr lang="it-IT" sz="2800" dirty="0"/>
              <a:t/>
            </a:r>
            <a:br>
              <a:rPr lang="it-IT" sz="2800" dirty="0"/>
            </a:br>
            <a:endParaRPr lang="it-IT" sz="2800" dirty="0"/>
          </a:p>
        </p:txBody>
      </p:sp>
      <p:sp>
        <p:nvSpPr>
          <p:cNvPr id="5" name="CasellaDiTesto 2">
            <a:extLst>
              <a:ext uri="{FF2B5EF4-FFF2-40B4-BE49-F238E27FC236}">
                <a16:creationId xmlns:a16="http://schemas.microsoft.com/office/drawing/2014/main" xmlns="" id="{E6DF98A2-0733-194B-B9D5-3C7133600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483" y="6356763"/>
            <a:ext cx="21384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it-IT" sz="1400" b="1" dirty="0">
                <a:solidFill>
                  <a:srgbClr val="002060"/>
                </a:solidFill>
              </a:rPr>
              <a:t>ESMO 2019, </a:t>
            </a:r>
            <a:r>
              <a:rPr lang="it-IT" sz="1400" b="1" dirty="0" err="1">
                <a:solidFill>
                  <a:srgbClr val="002060"/>
                </a:solidFill>
              </a:rPr>
              <a:t>Abs</a:t>
            </a:r>
            <a:r>
              <a:rPr lang="it-IT" sz="1400" b="1" dirty="0">
                <a:solidFill>
                  <a:srgbClr val="002060"/>
                </a:solidFill>
              </a:rPr>
              <a:t> #3093</a:t>
            </a:r>
            <a:endParaRPr lang="it-IT" altLang="it-IT" sz="1400" b="1" dirty="0">
              <a:solidFill>
                <a:srgbClr val="002060"/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4EACA493-9E8F-2A4F-8DDC-467FB68F3B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055"/>
          <a:stretch/>
        </p:blipFill>
        <p:spPr bwMode="auto">
          <a:xfrm>
            <a:off x="4442008" y="1310139"/>
            <a:ext cx="3384000" cy="2539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616CBA05-082C-E245-8975-9132C66DED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76" b="943"/>
          <a:stretch/>
        </p:blipFill>
        <p:spPr bwMode="auto">
          <a:xfrm>
            <a:off x="497377" y="1275754"/>
            <a:ext cx="3589473" cy="270462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5853043E-2168-A640-9F4A-9F860D324948}"/>
              </a:ext>
            </a:extLst>
          </p:cNvPr>
          <p:cNvSpPr txBox="1">
            <a:spLocks noChangeAspect="1"/>
          </p:cNvSpPr>
          <p:nvPr/>
        </p:nvSpPr>
        <p:spPr>
          <a:xfrm>
            <a:off x="2292113" y="1614161"/>
            <a:ext cx="1484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>
                <a:solidFill>
                  <a:srgbClr val="002060"/>
                </a:solidFill>
              </a:rPr>
              <a:t>Cox Mantel HR : 0.14 </a:t>
            </a:r>
          </a:p>
          <a:p>
            <a:pPr algn="l"/>
            <a:r>
              <a:rPr lang="en-US" sz="1000" b="1" dirty="0">
                <a:solidFill>
                  <a:srgbClr val="002060"/>
                </a:solidFill>
              </a:rPr>
              <a:t>(95%CI: 0.07-0.26)</a:t>
            </a:r>
            <a:r>
              <a:rPr lang="it-IT" sz="1000" b="1" dirty="0">
                <a:solidFill>
                  <a:srgbClr val="002060"/>
                </a:solidFill>
              </a:rPr>
              <a:t>  </a:t>
            </a:r>
            <a:endParaRPr lang="en-US" sz="1000" b="1" dirty="0">
              <a:solidFill>
                <a:srgbClr val="002060"/>
              </a:solidFill>
            </a:endParaRPr>
          </a:p>
          <a:p>
            <a:pPr algn="l"/>
            <a:endParaRPr lang="en-US" sz="1000" b="1" dirty="0">
              <a:solidFill>
                <a:srgbClr val="002060"/>
              </a:solidFill>
            </a:endParaRPr>
          </a:p>
          <a:p>
            <a:pPr algn="l"/>
            <a:r>
              <a:rPr lang="en-US" sz="1000" b="1" dirty="0" err="1">
                <a:solidFill>
                  <a:srgbClr val="002060"/>
                </a:solidFill>
              </a:rPr>
              <a:t>Logrank</a:t>
            </a:r>
            <a:r>
              <a:rPr lang="en-US" sz="1000" b="1" dirty="0">
                <a:solidFill>
                  <a:srgbClr val="002060"/>
                </a:solidFill>
              </a:rPr>
              <a:t> Test: 0.0000</a:t>
            </a:r>
            <a:endParaRPr lang="it-IT" sz="1000" b="1" dirty="0">
              <a:solidFill>
                <a:srgbClr val="002060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C67968E0-4FA5-EA4F-AFB6-0B4DC728B5ED}"/>
              </a:ext>
            </a:extLst>
          </p:cNvPr>
          <p:cNvSpPr txBox="1">
            <a:spLocks noChangeAspect="1"/>
          </p:cNvSpPr>
          <p:nvPr/>
        </p:nvSpPr>
        <p:spPr>
          <a:xfrm>
            <a:off x="5715929" y="1947028"/>
            <a:ext cx="1484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>
                <a:solidFill>
                  <a:srgbClr val="002060"/>
                </a:solidFill>
              </a:rPr>
              <a:t>Cox Mantel HR : 0.14 </a:t>
            </a:r>
          </a:p>
          <a:p>
            <a:pPr algn="l"/>
            <a:r>
              <a:rPr lang="en-US" sz="1000" b="1" dirty="0">
                <a:solidFill>
                  <a:srgbClr val="002060"/>
                </a:solidFill>
              </a:rPr>
              <a:t>(95%CI: 0.07-0.26)</a:t>
            </a:r>
            <a:r>
              <a:rPr lang="it-IT" sz="1000" b="1" dirty="0">
                <a:solidFill>
                  <a:srgbClr val="002060"/>
                </a:solidFill>
              </a:rPr>
              <a:t>  </a:t>
            </a:r>
            <a:endParaRPr lang="en-US" sz="1000" b="1" dirty="0">
              <a:solidFill>
                <a:srgbClr val="002060"/>
              </a:solidFill>
            </a:endParaRPr>
          </a:p>
          <a:p>
            <a:pPr algn="l"/>
            <a:endParaRPr lang="en-US" sz="1000" b="1" dirty="0">
              <a:solidFill>
                <a:srgbClr val="002060"/>
              </a:solidFill>
            </a:endParaRPr>
          </a:p>
          <a:p>
            <a:pPr algn="l"/>
            <a:r>
              <a:rPr lang="en-US" sz="1000" b="1" dirty="0" err="1">
                <a:solidFill>
                  <a:srgbClr val="002060"/>
                </a:solidFill>
              </a:rPr>
              <a:t>Logrank</a:t>
            </a:r>
            <a:r>
              <a:rPr lang="en-US" sz="1000" b="1" dirty="0">
                <a:solidFill>
                  <a:srgbClr val="002060"/>
                </a:solidFill>
              </a:rPr>
              <a:t> Test: 0.0000</a:t>
            </a:r>
            <a:endParaRPr lang="it-IT" sz="1000" b="1" dirty="0">
              <a:solidFill>
                <a:srgbClr val="002060"/>
              </a:solidFill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CA0B668B-FF08-1E47-B3F8-5EB73E138E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349" y="3789829"/>
            <a:ext cx="3406310" cy="257598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05779993-C483-C84C-999D-591A9F00F084}"/>
              </a:ext>
            </a:extLst>
          </p:cNvPr>
          <p:cNvSpPr txBox="1"/>
          <p:nvPr/>
        </p:nvSpPr>
        <p:spPr>
          <a:xfrm>
            <a:off x="2092011" y="4128236"/>
            <a:ext cx="1484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>
                <a:solidFill>
                  <a:srgbClr val="002060"/>
                </a:solidFill>
              </a:rPr>
              <a:t>Cox Mantel HR : 0.64 </a:t>
            </a:r>
          </a:p>
          <a:p>
            <a:pPr algn="l"/>
            <a:r>
              <a:rPr lang="en-US" sz="1000" b="1" dirty="0">
                <a:solidFill>
                  <a:srgbClr val="002060"/>
                </a:solidFill>
              </a:rPr>
              <a:t>(95%CI: 0.41 - 1)</a:t>
            </a:r>
            <a:r>
              <a:rPr lang="it-IT" sz="1000" b="1" dirty="0">
                <a:solidFill>
                  <a:srgbClr val="002060"/>
                </a:solidFill>
              </a:rPr>
              <a:t>  </a:t>
            </a:r>
            <a:endParaRPr lang="en-US" sz="1000" b="1" dirty="0">
              <a:solidFill>
                <a:srgbClr val="002060"/>
              </a:solidFill>
            </a:endParaRPr>
          </a:p>
          <a:p>
            <a:pPr algn="l"/>
            <a:endParaRPr lang="en-US" sz="1000" b="1" dirty="0">
              <a:solidFill>
                <a:srgbClr val="002060"/>
              </a:solidFill>
            </a:endParaRPr>
          </a:p>
          <a:p>
            <a:pPr algn="l"/>
            <a:r>
              <a:rPr lang="en-US" sz="1000" b="1" dirty="0" err="1">
                <a:solidFill>
                  <a:srgbClr val="002060"/>
                </a:solidFill>
              </a:rPr>
              <a:t>Logrank</a:t>
            </a:r>
            <a:r>
              <a:rPr lang="en-US" sz="1000" b="1" dirty="0">
                <a:solidFill>
                  <a:srgbClr val="002060"/>
                </a:solidFill>
              </a:rPr>
              <a:t> Test: 0.06</a:t>
            </a:r>
            <a:endParaRPr lang="it-IT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16" name="Tabella 15">
            <a:extLst>
              <a:ext uri="{FF2B5EF4-FFF2-40B4-BE49-F238E27FC236}">
                <a16:creationId xmlns:a16="http://schemas.microsoft.com/office/drawing/2014/main" xmlns="" id="{505E72CF-95BC-2E40-89DC-F97EF53903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5796894"/>
              </p:ext>
            </p:extLst>
          </p:nvPr>
        </p:nvGraphicFramePr>
        <p:xfrm>
          <a:off x="4860606" y="3975460"/>
          <a:ext cx="2840017" cy="2418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11769">
                  <a:extLst>
                    <a:ext uri="{9D8B030D-6E8A-4147-A177-3AD203B41FA5}">
                      <a16:colId xmlns:a16="http://schemas.microsoft.com/office/drawing/2014/main" xmlns="" val="4040391644"/>
                    </a:ext>
                  </a:extLst>
                </a:gridCol>
                <a:gridCol w="232576">
                  <a:extLst>
                    <a:ext uri="{9D8B030D-6E8A-4147-A177-3AD203B41FA5}">
                      <a16:colId xmlns:a16="http://schemas.microsoft.com/office/drawing/2014/main" xmlns="" val="1116722429"/>
                    </a:ext>
                  </a:extLst>
                </a:gridCol>
                <a:gridCol w="1495672">
                  <a:extLst>
                    <a:ext uri="{9D8B030D-6E8A-4147-A177-3AD203B41FA5}">
                      <a16:colId xmlns:a16="http://schemas.microsoft.com/office/drawing/2014/main" xmlns="" val="218900460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it-IT" sz="1400" b="1" dirty="0" err="1">
                          <a:solidFill>
                            <a:schemeClr val="bg1"/>
                          </a:solidFill>
                        </a:rPr>
                        <a:t>Remaining</a:t>
                      </a:r>
                      <a:endParaRPr lang="it-IT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6848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bg1"/>
                          </a:solidFill>
                        </a:rPr>
                        <a:t>Luminal</a:t>
                      </a:r>
                    </a:p>
                    <a:p>
                      <a:pPr algn="ctr"/>
                      <a:r>
                        <a:rPr lang="it-IT" sz="1400" b="1" dirty="0" err="1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it-IT" sz="1400" b="1" dirty="0">
                          <a:solidFill>
                            <a:schemeClr val="bg1"/>
                          </a:solidFill>
                        </a:rPr>
                        <a:t>= 465</a:t>
                      </a:r>
                    </a:p>
                  </a:txBody>
                  <a:tcPr>
                    <a:solidFill>
                      <a:srgbClr val="3366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bg1"/>
                          </a:solidFill>
                        </a:rPr>
                        <a:t>TNBC</a:t>
                      </a:r>
                    </a:p>
                    <a:p>
                      <a:pPr algn="ctr"/>
                      <a:r>
                        <a:rPr lang="it-IT" sz="1400" b="1" dirty="0" err="1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it-IT" sz="1400" b="1" dirty="0">
                          <a:solidFill>
                            <a:schemeClr val="bg1"/>
                          </a:solidFill>
                        </a:rPr>
                        <a:t>=67</a:t>
                      </a:r>
                    </a:p>
                    <a:p>
                      <a:pPr algn="ctr"/>
                      <a:endParaRPr lang="it-IT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201022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it-IT" sz="1400" b="1" dirty="0" err="1">
                          <a:solidFill>
                            <a:schemeClr val="bg1"/>
                          </a:solidFill>
                        </a:rPr>
                        <a:t>Changing</a:t>
                      </a:r>
                      <a:r>
                        <a:rPr lang="it-IT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992572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it-IT" sz="1400" b="1" dirty="0" err="1">
                          <a:solidFill>
                            <a:schemeClr val="bg1"/>
                          </a:solidFill>
                        </a:rPr>
                        <a:t>Lum</a:t>
                      </a:r>
                      <a:r>
                        <a:rPr lang="it-IT" sz="1400" b="1" dirty="0">
                          <a:solidFill>
                            <a:schemeClr val="bg1"/>
                          </a:solidFill>
                        </a:rPr>
                        <a:t>-&gt;TNBC</a:t>
                      </a:r>
                    </a:p>
                    <a:p>
                      <a:pPr algn="ctr"/>
                      <a:r>
                        <a:rPr lang="it-IT" sz="1400" b="1" dirty="0" err="1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it-IT" sz="1400" b="1" dirty="0">
                          <a:solidFill>
                            <a:schemeClr val="bg1"/>
                          </a:solidFill>
                        </a:rPr>
                        <a:t>=47</a:t>
                      </a:r>
                    </a:p>
                    <a:p>
                      <a:pPr algn="ctr"/>
                      <a:r>
                        <a:rPr lang="it-IT" sz="1400" b="1" dirty="0">
                          <a:solidFill>
                            <a:schemeClr val="bg1"/>
                          </a:solidFill>
                        </a:rPr>
                        <a:t>(10.1%)</a:t>
                      </a:r>
                    </a:p>
                    <a:p>
                      <a:pPr algn="ctr"/>
                      <a:endParaRPr lang="it-IT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bg1"/>
                          </a:solidFill>
                        </a:rPr>
                        <a:t>TNBC-&gt;</a:t>
                      </a:r>
                      <a:r>
                        <a:rPr lang="it-IT" sz="1400" b="1" dirty="0" err="1">
                          <a:solidFill>
                            <a:schemeClr val="bg1"/>
                          </a:solidFill>
                        </a:rPr>
                        <a:t>Lum</a:t>
                      </a:r>
                      <a:endParaRPr lang="it-IT" sz="14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it-IT" sz="1400" b="1" dirty="0" err="1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it-IT" sz="1400" b="1" dirty="0">
                          <a:solidFill>
                            <a:schemeClr val="bg1"/>
                          </a:solidFill>
                        </a:rPr>
                        <a:t>=16</a:t>
                      </a:r>
                    </a:p>
                    <a:p>
                      <a:pPr algn="ctr"/>
                      <a:endParaRPr lang="it-IT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bg1"/>
                          </a:solidFill>
                        </a:rPr>
                        <a:t>TNBC-&gt;</a:t>
                      </a:r>
                      <a:r>
                        <a:rPr lang="it-IT" sz="1400" b="1" dirty="0" err="1">
                          <a:solidFill>
                            <a:schemeClr val="bg1"/>
                          </a:solidFill>
                        </a:rPr>
                        <a:t>Lum</a:t>
                      </a:r>
                      <a:endParaRPr lang="it-IT" sz="14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it-IT" sz="1400" b="1" dirty="0" err="1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it-IT" sz="1400" b="1" dirty="0">
                          <a:solidFill>
                            <a:schemeClr val="bg1"/>
                          </a:solidFill>
                        </a:rPr>
                        <a:t>=16</a:t>
                      </a:r>
                    </a:p>
                    <a:p>
                      <a:pPr algn="ctr"/>
                      <a:r>
                        <a:rPr lang="it-IT" sz="1400" b="1" dirty="0">
                          <a:solidFill>
                            <a:schemeClr val="bg1"/>
                          </a:solidFill>
                        </a:rPr>
                        <a:t>(23.8%)</a:t>
                      </a:r>
                    </a:p>
                  </a:txBody>
                  <a:tcPr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3643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0385897"/>
      </p:ext>
    </p:extLst>
  </p:cSld>
  <p:clrMapOvr>
    <a:masterClrMapping/>
  </p:clrMapOvr>
  <p:transition spd="slow"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CB2BB2F-1DCF-A04F-9CB7-B4C3A0948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438" y="256435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alcuni</a:t>
            </a:r>
            <a:r>
              <a:rPr lang="en-US" sz="3600" dirty="0"/>
              <a:t> </a:t>
            </a:r>
            <a:r>
              <a:rPr lang="en-US" sz="3600" dirty="0" err="1"/>
              <a:t>punti</a:t>
            </a:r>
            <a:r>
              <a:rPr lang="en-US" sz="3600" dirty="0"/>
              <a:t> </a:t>
            </a:r>
            <a:r>
              <a:rPr lang="en-US" sz="3600" dirty="0" err="1"/>
              <a:t>su</a:t>
            </a:r>
            <a:r>
              <a:rPr lang="en-US" sz="3600" dirty="0"/>
              <a:t> cui </a:t>
            </a:r>
            <a:r>
              <a:rPr lang="en-US" sz="3600" dirty="0" err="1"/>
              <a:t>riflettere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881842555"/>
      </p:ext>
    </p:extLst>
  </p:cSld>
  <p:clrMapOvr>
    <a:masterClrMapping/>
  </p:clrMapOvr>
  <p:transition spd="slow"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37A0E58-7E8F-224E-9301-E387A58CB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2887"/>
            <a:ext cx="8747392" cy="521308"/>
          </a:xfrm>
        </p:spPr>
        <p:txBody>
          <a:bodyPr>
            <a:normAutofit/>
          </a:bodyPr>
          <a:lstStyle/>
          <a:p>
            <a:r>
              <a:rPr lang="en-US" sz="2800" dirty="0"/>
              <a:t>About Guide Lines for CHT in Italy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xmlns="" id="{CBB18ECA-72E0-5346-919D-5B003FA27E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4288181"/>
              </p:ext>
            </p:extLst>
          </p:nvPr>
        </p:nvGraphicFramePr>
        <p:xfrm>
          <a:off x="564865" y="1355356"/>
          <a:ext cx="7863841" cy="4943856"/>
        </p:xfrm>
        <a:graphic>
          <a:graphicData uri="http://schemas.openxmlformats.org/drawingml/2006/table">
            <a:tbl>
              <a:tblPr/>
              <a:tblGrid>
                <a:gridCol w="54419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09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29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79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915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dvOT1ef757c0"/>
                        </a:rPr>
                        <a:t> 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dvOT1ef757c0"/>
                        </a:rPr>
                        <a:t>ABC 1 &amp; 2 Recommendations for chemotherapy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dvOT1ef757c0"/>
                        </a:rPr>
                        <a:t>(Cardoso F, </a:t>
                      </a:r>
                      <a:r>
                        <a:rPr kumimoji="0" 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dvOT1ef757c0"/>
                        </a:rPr>
                        <a:t>Annals of Oncology 25: 1871–1888, 2014)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51" marR="6365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dvOT1ef757c0"/>
                        </a:rPr>
                        <a:t>n/n (% of adherence)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dvOT1ef757c0"/>
                        </a:rPr>
                        <a:t> 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5329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dvOT1ef757c0"/>
                        </a:rPr>
                        <a:t>Anthracycline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dvOT1ef757c0"/>
                        </a:rPr>
                        <a:t>- or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dvOT1ef757c0"/>
                        </a:rPr>
                        <a:t>taxane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dvOT1ef757c0"/>
                        </a:rPr>
                        <a:t>-based regimens,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dvOT1ef757c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dvOT1ef757c0"/>
                        </a:rPr>
                        <a:t>preferably as a single agent, would usually be considered as first-line CHT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dvOT1ef757c0"/>
                        </a:rPr>
                        <a:t>, in those pts who have not received these regimens as adjuvant treatment 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dvOT1ef757c0"/>
                        </a:rPr>
                        <a:t>A/T mono :  </a:t>
                      </a: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dvOT1ef757c0"/>
                        </a:rPr>
                        <a:t>59/270 </a:t>
                      </a: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dvOT1ef757c0"/>
                        </a:rPr>
                        <a:t>(21.8%)</a:t>
                      </a:r>
                    </a:p>
                  </a:txBody>
                  <a:tcPr marL="63651" marR="6365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160/270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(59.2%)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821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A/T </a:t>
                      </a:r>
                      <a:r>
                        <a:rPr kumimoji="0" lang="it-IT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poly</a:t>
                      </a: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: 101/270 (37.4%)</a:t>
                      </a:r>
                    </a:p>
                  </a:txBody>
                  <a:tcPr marL="63651" marR="6365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6615">
                <a:tc rowSpan="2">
                  <a:txBody>
                    <a:bodyPr/>
                    <a:lstStyle/>
                    <a:p>
                      <a:pPr marL="742950" marR="0" lvl="0" indent="-74295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dvOT1ef757c0"/>
                        </a:rPr>
                        <a:t>In pts with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dvOT1ef757c0"/>
                        </a:rPr>
                        <a:t>taxane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dvOT1ef757c0"/>
                        </a:rPr>
                        <a:t>-naive and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dvOT1ef757c0"/>
                        </a:rPr>
                        <a:t>anthracycline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dvOT1ef757c0"/>
                        </a:rPr>
                        <a:t>-resistant MBC,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dvOT1ef757c0"/>
                        </a:rPr>
                        <a:t>taxane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dvOT1ef757c0"/>
                        </a:rPr>
                        <a:t>-based therapy, preferably as a single agent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dvOT1ef757c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dvOT1ef757c0"/>
                        </a:rPr>
                        <a:t>would usually be considered as the treatment of choice. 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dvOT1ef757c0"/>
                        </a:rPr>
                        <a:t> </a:t>
                      </a: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dvOT1ef757c0"/>
                        </a:rPr>
                        <a:t>Taxane mono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dvOT1ef757c0"/>
                        </a:rPr>
                        <a:t>89/431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(20.6%)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dvOT1ef757c0"/>
                        </a:rPr>
                        <a:t> 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dvOT1ef757c0"/>
                        </a:rPr>
                        <a:t> 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dvOT1ef757c0"/>
                        </a:rPr>
                        <a:t>Taxane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208/431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(48.2%)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122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dvOT1ef757c0"/>
                        </a:rPr>
                        <a:t>Taxane combo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119/431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(27.6%)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915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dvOT1ef757c0"/>
                        </a:rPr>
                        <a:t>Other options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dvOT1ef757c0"/>
                        </a:rPr>
                        <a:t>are Capecitabine and Vinorelbine 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51" marR="6365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dvOT1ef757c0"/>
                        </a:rPr>
                        <a:t> 135/586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(23.0%)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0108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If given in the adjuvant setting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taxane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can be re-used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in the metastatic setting, particularly if there has been at least 1 year of disease-free survival. 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DFI &gt; 12 </a:t>
                      </a:r>
                      <a:r>
                        <a:rPr kumimoji="0" lang="it-IT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months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74/79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(93.7%)</a:t>
                      </a:r>
                    </a:p>
                  </a:txBody>
                  <a:tcPr marL="63651" marR="6365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79/151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(52.3%)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3010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DFI ≤ 12 </a:t>
                      </a:r>
                      <a:r>
                        <a:rPr kumimoji="0" lang="it-IT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months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5/79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(6.3%)</a:t>
                      </a:r>
                    </a:p>
                  </a:txBody>
                  <a:tcPr marL="63651" marR="6365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94C85FA3-4B38-E145-A159-CBB35111B021}"/>
              </a:ext>
            </a:extLst>
          </p:cNvPr>
          <p:cNvSpPr txBox="1"/>
          <p:nvPr/>
        </p:nvSpPr>
        <p:spPr>
          <a:xfrm>
            <a:off x="564865" y="6445113"/>
            <a:ext cx="2039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ESMO 2017, Abs 1830</a:t>
            </a:r>
          </a:p>
        </p:txBody>
      </p:sp>
    </p:spTree>
    <p:extLst>
      <p:ext uri="{BB962C8B-B14F-4D97-AF65-F5344CB8AC3E}">
        <p14:creationId xmlns:p14="http://schemas.microsoft.com/office/powerpoint/2010/main" xmlns="" val="2150094691"/>
      </p:ext>
    </p:extLst>
  </p:cSld>
  <p:clrMapOvr>
    <a:masterClrMapping/>
  </p:clrMapOvr>
  <p:transition spd="slow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844800" y="263653"/>
            <a:ext cx="5852160" cy="1069848"/>
          </a:xfrm>
        </p:spPr>
        <p:txBody>
          <a:bodyPr>
            <a:normAutofit/>
          </a:bodyPr>
          <a:lstStyle/>
          <a:p>
            <a:r>
              <a:rPr lang="it-IT" sz="4400" dirty="0"/>
              <a:t>GIM13-AMBRA</a:t>
            </a:r>
          </a:p>
        </p:txBody>
      </p:sp>
      <p:sp>
        <p:nvSpPr>
          <p:cNvPr id="4" name="Sottotitolo 2"/>
          <p:cNvSpPr txBox="1">
            <a:spLocks/>
          </p:cNvSpPr>
          <p:nvPr/>
        </p:nvSpPr>
        <p:spPr>
          <a:xfrm>
            <a:off x="386767" y="4591050"/>
            <a:ext cx="8298589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cap="none">
                <a:solidFill>
                  <a:srgbClr val="336699"/>
                </a:solidFill>
              </a:rPr>
              <a:t>Promoter: Consorzio </a:t>
            </a:r>
            <a:r>
              <a:rPr lang="it-IT" sz="2000" b="1" cap="none" err="1">
                <a:solidFill>
                  <a:srgbClr val="336699"/>
                </a:solidFill>
              </a:rPr>
              <a:t>Oncotech</a:t>
            </a:r>
            <a:endParaRPr lang="it-IT" sz="2000" b="1" cap="none">
              <a:solidFill>
                <a:srgbClr val="336699"/>
              </a:solidFill>
            </a:endParaRPr>
          </a:p>
          <a:p>
            <a:r>
              <a:rPr lang="it-IT" sz="2000" b="1" cap="none" err="1">
                <a:solidFill>
                  <a:srgbClr val="336699"/>
                </a:solidFill>
              </a:rPr>
              <a:t>Funding</a:t>
            </a:r>
            <a:r>
              <a:rPr lang="it-IT" sz="2000" b="1" cap="none">
                <a:solidFill>
                  <a:srgbClr val="336699"/>
                </a:solidFill>
              </a:rPr>
              <a:t>: </a:t>
            </a:r>
            <a:r>
              <a:rPr lang="it-IT" sz="2000" b="1" cap="none" err="1">
                <a:solidFill>
                  <a:srgbClr val="336699"/>
                </a:solidFill>
              </a:rPr>
              <a:t>Unconditionated</a:t>
            </a:r>
            <a:r>
              <a:rPr lang="it-IT" sz="2000" b="1" cap="none">
                <a:solidFill>
                  <a:srgbClr val="336699"/>
                </a:solidFill>
              </a:rPr>
              <a:t> Grant by </a:t>
            </a:r>
            <a:r>
              <a:rPr lang="it-IT" sz="2000" b="1" cap="none" err="1">
                <a:solidFill>
                  <a:srgbClr val="336699"/>
                </a:solidFill>
              </a:rPr>
              <a:t>Celgene</a:t>
            </a:r>
            <a:endParaRPr lang="it-IT" sz="2000" b="1" cap="none">
              <a:solidFill>
                <a:srgbClr val="336699"/>
              </a:solidFill>
            </a:endParaRPr>
          </a:p>
        </p:txBody>
      </p:sp>
      <p:graphicFrame>
        <p:nvGraphicFramePr>
          <p:cNvPr id="5" name="Segnaposto contenu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83148302"/>
              </p:ext>
            </p:extLst>
          </p:nvPr>
        </p:nvGraphicFramePr>
        <p:xfrm>
          <a:off x="347858" y="1293948"/>
          <a:ext cx="8540496" cy="50407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750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654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7784">
                <a:tc gridSpan="2">
                  <a:txBody>
                    <a:bodyPr/>
                    <a:lstStyle/>
                    <a:p>
                      <a:pPr algn="ctr"/>
                      <a:endParaRPr lang="it-IT" sz="160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4269">
                <a:tc>
                  <a:txBody>
                    <a:bodyPr/>
                    <a:lstStyle/>
                    <a:p>
                      <a:r>
                        <a:rPr lang="it-IT" sz="1600" b="1">
                          <a:solidFill>
                            <a:srgbClr val="002060"/>
                          </a:solidFill>
                        </a:rPr>
                        <a:t>Promoter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>
                          <a:solidFill>
                            <a:srgbClr val="002060"/>
                          </a:solidFill>
                          <a:effectLst/>
                        </a:rPr>
                        <a:t>Consorzio </a:t>
                      </a:r>
                      <a:r>
                        <a:rPr lang="it-IT" sz="1400" b="1" kern="1200" err="1">
                          <a:solidFill>
                            <a:srgbClr val="002060"/>
                          </a:solidFill>
                          <a:effectLst/>
                        </a:rPr>
                        <a:t>Oncotech</a:t>
                      </a:r>
                      <a:endParaRPr lang="it-IT" sz="1400" b="1" kern="120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rgbClr val="002060"/>
                          </a:solidFill>
                          <a:effectLst/>
                        </a:rPr>
                        <a:t>Dipartimento di Medicina Clinica e Chirurgia Oncologica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rgbClr val="002060"/>
                          </a:solidFill>
                          <a:effectLst/>
                        </a:rPr>
                        <a:t>Università degli Studi di Napoli “Federico II” Via </a:t>
                      </a:r>
                      <a:r>
                        <a:rPr lang="it-IT" sz="1200" kern="1200" err="1">
                          <a:solidFill>
                            <a:srgbClr val="002060"/>
                          </a:solidFill>
                          <a:effectLst/>
                        </a:rPr>
                        <a:t>Pansini</a:t>
                      </a:r>
                      <a:r>
                        <a:rPr lang="it-IT" sz="1200" kern="1200">
                          <a:solidFill>
                            <a:srgbClr val="002060"/>
                          </a:solidFill>
                          <a:effectLst/>
                        </a:rPr>
                        <a:t> 5, 80131 – Napoli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rgbClr val="002060"/>
                          </a:solidFill>
                          <a:effectLst/>
                        </a:rPr>
                        <a:t>Phone: +39 081 5457281</a:t>
                      </a:r>
                      <a:r>
                        <a:rPr lang="it-IT" sz="1200" kern="1200" baseline="0">
                          <a:solidFill>
                            <a:srgbClr val="002060"/>
                          </a:solidFill>
                          <a:effectLst/>
                        </a:rPr>
                        <a:t>   </a:t>
                      </a:r>
                      <a:r>
                        <a:rPr lang="it-IT" sz="1200" kern="1200">
                          <a:solidFill>
                            <a:srgbClr val="002060"/>
                          </a:solidFill>
                          <a:effectLst/>
                        </a:rPr>
                        <a:t>mail: </a:t>
                      </a:r>
                      <a:r>
                        <a:rPr lang="it-IT" sz="1200" kern="1200">
                          <a:solidFill>
                            <a:srgbClr val="002060"/>
                          </a:solidFill>
                          <a:effectLst/>
                          <a:hlinkClick r:id="rId2"/>
                        </a:rPr>
                        <a:t>info@oncotech.org</a:t>
                      </a:r>
                      <a:endParaRPr lang="it-IT" sz="1200" kern="120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5264">
                <a:tc>
                  <a:txBody>
                    <a:bodyPr/>
                    <a:lstStyle/>
                    <a:p>
                      <a:r>
                        <a:rPr lang="it-IT" sz="1600" b="1" err="1">
                          <a:solidFill>
                            <a:srgbClr val="002060"/>
                          </a:solidFill>
                        </a:rPr>
                        <a:t>Principal</a:t>
                      </a:r>
                      <a:r>
                        <a:rPr lang="it-IT" sz="1600" b="1">
                          <a:solidFill>
                            <a:srgbClr val="002060"/>
                          </a:solidFill>
                        </a:rPr>
                        <a:t> Investigator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u="none">
                          <a:solidFill>
                            <a:srgbClr val="002060"/>
                          </a:solidFill>
                        </a:rPr>
                        <a:t>Marina </a:t>
                      </a:r>
                      <a:r>
                        <a:rPr lang="it-IT" sz="1400" b="1" u="none" err="1">
                          <a:solidFill>
                            <a:srgbClr val="002060"/>
                          </a:solidFill>
                        </a:rPr>
                        <a:t>Cazzaniga</a:t>
                      </a:r>
                      <a:endParaRPr lang="it-IT" sz="1400" b="1" u="none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it-IT" sz="1200">
                          <a:solidFill>
                            <a:srgbClr val="002060"/>
                          </a:solidFill>
                        </a:rPr>
                        <a:t>Oncologia Medica - Azienda Ospedaliera San Gerardo, Monza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41580">
                <a:tc>
                  <a:txBody>
                    <a:bodyPr/>
                    <a:lstStyle/>
                    <a:p>
                      <a:r>
                        <a:rPr lang="it-IT" sz="1600" b="1" err="1">
                          <a:solidFill>
                            <a:srgbClr val="002060"/>
                          </a:solidFill>
                        </a:rPr>
                        <a:t>Scientific</a:t>
                      </a:r>
                      <a:r>
                        <a:rPr lang="it-IT" sz="1600" b="1">
                          <a:solidFill>
                            <a:srgbClr val="002060"/>
                          </a:solidFill>
                        </a:rPr>
                        <a:t> Board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Marina </a:t>
                      </a:r>
                      <a:r>
                        <a:rPr kumimoji="0" lang="it-IT" sz="14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Cazzaniga</a:t>
                      </a:r>
                      <a:endParaRPr kumimoji="0" lang="it-IT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Oncologia Medica, Azienda Ospedaliera San Gerardo, Monza</a:t>
                      </a:r>
                    </a:p>
                    <a:p>
                      <a:r>
                        <a:rPr lang="it-IT" sz="1200">
                          <a:solidFill>
                            <a:srgbClr val="002060"/>
                          </a:solidFill>
                        </a:rPr>
                        <a:t>------------------------------------------------</a:t>
                      </a:r>
                    </a:p>
                    <a:p>
                      <a:r>
                        <a:rPr lang="it-IT" sz="1400" b="1">
                          <a:solidFill>
                            <a:srgbClr val="002060"/>
                          </a:solidFill>
                        </a:rPr>
                        <a:t>Giorgio Mustacchi</a:t>
                      </a:r>
                    </a:p>
                    <a:p>
                      <a:r>
                        <a:rPr lang="it-IT" sz="1200">
                          <a:solidFill>
                            <a:srgbClr val="002060"/>
                          </a:solidFill>
                        </a:rPr>
                        <a:t>Oncologia Medica, Università</a:t>
                      </a:r>
                      <a:r>
                        <a:rPr lang="it-IT" sz="1200" baseline="0">
                          <a:solidFill>
                            <a:srgbClr val="002060"/>
                          </a:solidFill>
                        </a:rPr>
                        <a:t> di Trieste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>
                          <a:solidFill>
                            <a:srgbClr val="002060"/>
                          </a:solidFill>
                        </a:rPr>
                        <a:t>------------------------------------------------</a:t>
                      </a:r>
                    </a:p>
                    <a:p>
                      <a:r>
                        <a:rPr lang="it-IT" sz="1400" b="1">
                          <a:solidFill>
                            <a:srgbClr val="002060"/>
                          </a:solidFill>
                        </a:rPr>
                        <a:t>Paolo </a:t>
                      </a:r>
                      <a:r>
                        <a:rPr lang="it-IT" sz="1400" b="1" err="1">
                          <a:solidFill>
                            <a:srgbClr val="002060"/>
                          </a:solidFill>
                        </a:rPr>
                        <a:t>Pronzato</a:t>
                      </a:r>
                      <a:endParaRPr lang="it-IT" sz="1400" b="1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it-IT" sz="1200">
                          <a:solidFill>
                            <a:srgbClr val="002060"/>
                          </a:solidFill>
                        </a:rPr>
                        <a:t>Oncologia Medica,</a:t>
                      </a:r>
                      <a:r>
                        <a:rPr lang="it-IT" sz="1200" baseline="0">
                          <a:solidFill>
                            <a:srgbClr val="002060"/>
                          </a:solidFill>
                        </a:rPr>
                        <a:t> IRCCS Azienda Ospedaliera Universitaria San Martino, Genova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41580">
                <a:tc>
                  <a:txBody>
                    <a:bodyPr/>
                    <a:lstStyle/>
                    <a:p>
                      <a:r>
                        <a:rPr lang="it-IT" sz="1600" b="1" err="1">
                          <a:solidFill>
                            <a:srgbClr val="002060"/>
                          </a:solidFill>
                        </a:rPr>
                        <a:t>Steering</a:t>
                      </a:r>
                      <a:r>
                        <a:rPr lang="it-IT" sz="1600" b="1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it-IT" sz="1600" b="1" err="1">
                          <a:solidFill>
                            <a:srgbClr val="002060"/>
                          </a:solidFill>
                        </a:rPr>
                        <a:t>Committee</a:t>
                      </a:r>
                      <a:endParaRPr lang="it-IT" sz="16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Sabino De Placido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Oncologia Medica, Università Federico II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------------------------------------------------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Paolo Marchetti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Oncologia Medica, Facoltà di medicina e chirurgia «Sapienza» – Università di Roma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------------------------------------------------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Michele De Laurentiis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Oncologia Medica, Istituto tumori IRCCS Fondazione </a:t>
                      </a:r>
                      <a:r>
                        <a:rPr kumimoji="0" lang="it-IT" sz="12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Pascale</a:t>
                      </a:r>
                      <a:r>
                        <a:rPr kumimoji="0" lang="it-IT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Napoli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321972" y="6375043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err="1">
                <a:solidFill>
                  <a:srgbClr val="336699"/>
                </a:solidFill>
              </a:rPr>
              <a:t>Funding</a:t>
            </a:r>
            <a:r>
              <a:rPr lang="it-IT" b="1">
                <a:solidFill>
                  <a:srgbClr val="336699"/>
                </a:solidFill>
              </a:rPr>
              <a:t>: </a:t>
            </a:r>
            <a:r>
              <a:rPr lang="it-IT" b="1" err="1">
                <a:solidFill>
                  <a:srgbClr val="336699"/>
                </a:solidFill>
              </a:rPr>
              <a:t>Unconditionated</a:t>
            </a:r>
            <a:r>
              <a:rPr lang="it-IT" b="1">
                <a:solidFill>
                  <a:srgbClr val="336699"/>
                </a:solidFill>
              </a:rPr>
              <a:t> Grant by </a:t>
            </a:r>
            <a:r>
              <a:rPr lang="it-IT" b="1" err="1">
                <a:solidFill>
                  <a:srgbClr val="336699"/>
                </a:solidFill>
              </a:rPr>
              <a:t>Celgene</a:t>
            </a:r>
            <a:endParaRPr lang="it-IT" b="1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8111618"/>
      </p:ext>
    </p:extLst>
  </p:cSld>
  <p:clrMapOvr>
    <a:masterClrMapping/>
  </p:clrMapOvr>
  <p:transition spd="slow"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37A0E58-7E8F-224E-9301-E387A58CB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87" y="562378"/>
            <a:ext cx="8802477" cy="547175"/>
          </a:xfrm>
        </p:spPr>
        <p:txBody>
          <a:bodyPr/>
          <a:lstStyle/>
          <a:p>
            <a:r>
              <a:rPr lang="en-US" sz="3200" dirty="0"/>
              <a:t>About Guide Lines for HT in Italy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94C85FA3-4B38-E145-A159-CBB35111B021}"/>
              </a:ext>
            </a:extLst>
          </p:cNvPr>
          <p:cNvSpPr txBox="1"/>
          <p:nvPr/>
        </p:nvSpPr>
        <p:spPr>
          <a:xfrm>
            <a:off x="110169" y="6295622"/>
            <a:ext cx="2029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336699"/>
                </a:solidFill>
              </a:rPr>
              <a:t>ASCO 2017, Abs 1057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xmlns="" id="{A768EECF-AECE-5443-A9E4-66232CC7D4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27110997"/>
              </p:ext>
            </p:extLst>
          </p:nvPr>
        </p:nvGraphicFramePr>
        <p:xfrm>
          <a:off x="106878" y="1415273"/>
          <a:ext cx="8882886" cy="384175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6433352">
                  <a:extLst>
                    <a:ext uri="{9D8B030D-6E8A-4147-A177-3AD203B41FA5}">
                      <a16:colId xmlns:a16="http://schemas.microsoft.com/office/drawing/2014/main" xmlns="" val="1479207783"/>
                    </a:ext>
                  </a:extLst>
                </a:gridCol>
                <a:gridCol w="1551011">
                  <a:extLst>
                    <a:ext uri="{9D8B030D-6E8A-4147-A177-3AD203B41FA5}">
                      <a16:colId xmlns:a16="http://schemas.microsoft.com/office/drawing/2014/main" xmlns="" val="4052872234"/>
                    </a:ext>
                  </a:extLst>
                </a:gridCol>
                <a:gridCol w="898523">
                  <a:extLst>
                    <a:ext uri="{9D8B030D-6E8A-4147-A177-3AD203B41FA5}">
                      <a16:colId xmlns:a16="http://schemas.microsoft.com/office/drawing/2014/main" xmlns="" val="1516924860"/>
                    </a:ext>
                  </a:extLst>
                </a:gridCol>
              </a:tblGrid>
              <a:tr h="545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336699"/>
                          </a:solidFill>
                          <a:effectLst/>
                        </a:rPr>
                        <a:t> </a:t>
                      </a:r>
                      <a:r>
                        <a:rPr lang="it-IT" sz="1400" dirty="0">
                          <a:solidFill>
                            <a:srgbClr val="FF0000"/>
                          </a:solidFill>
                          <a:effectLst/>
                        </a:rPr>
                        <a:t>ESO-ESMO 2° </a:t>
                      </a:r>
                      <a:r>
                        <a:rPr lang="it-IT" sz="1400" dirty="0" err="1">
                          <a:solidFill>
                            <a:srgbClr val="FF0000"/>
                          </a:solidFill>
                          <a:effectLst/>
                        </a:rPr>
                        <a:t>Int</a:t>
                      </a:r>
                      <a:r>
                        <a:rPr lang="it-IT" sz="1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it-IT" sz="1400" dirty="0" err="1">
                          <a:solidFill>
                            <a:srgbClr val="FF0000"/>
                          </a:solidFill>
                          <a:effectLst/>
                        </a:rPr>
                        <a:t>Consensus</a:t>
                      </a:r>
                      <a:r>
                        <a:rPr lang="it-IT" sz="1400" dirty="0">
                          <a:solidFill>
                            <a:srgbClr val="FF0000"/>
                          </a:solidFill>
                          <a:effectLst/>
                        </a:rPr>
                        <a:t> for Advanced BC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(Cardoso et al. The </a:t>
                      </a:r>
                      <a:r>
                        <a:rPr lang="it-IT" sz="14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Breast</a:t>
                      </a:r>
                      <a:r>
                        <a:rPr lang="it-IT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2014, 23: 489-502)</a:t>
                      </a:r>
                    </a:p>
                  </a:txBody>
                  <a:tcPr marL="85639" marR="856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n/n (% of adherence)</a:t>
                      </a:r>
                      <a:endParaRPr lang="it-IT" sz="14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863" marR="91863" marT="45932" marB="459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9516436"/>
                  </a:ext>
                </a:extLst>
              </a:tr>
              <a:tr h="545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36699"/>
                          </a:solidFill>
                          <a:effectLst/>
                        </a:rPr>
                        <a:t>1 -  In HR+ pts ET  is preferential</a:t>
                      </a:r>
                      <a:r>
                        <a:rPr lang="it-IT" sz="1400" dirty="0">
                          <a:solidFill>
                            <a:srgbClr val="336699"/>
                          </a:solidFill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336699"/>
                          </a:solidFill>
                          <a:effectLst/>
                        </a:rPr>
                        <a:t>       </a:t>
                      </a:r>
                      <a:r>
                        <a:rPr lang="en-US" sz="1400" dirty="0">
                          <a:solidFill>
                            <a:srgbClr val="336699"/>
                          </a:solidFill>
                          <a:effectLst/>
                        </a:rPr>
                        <a:t>even with visceral relapse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36699"/>
                          </a:solidFill>
                          <a:effectLst/>
                        </a:rPr>
                        <a:t>      (but in case of known resistance or visceral crisis)</a:t>
                      </a:r>
                      <a:endParaRPr lang="it-IT" sz="1400" dirty="0">
                        <a:solidFill>
                          <a:srgbClr val="3366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39" marR="856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36699"/>
                          </a:solidFill>
                          <a:effectLst/>
                        </a:rPr>
                        <a:t>187/647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(27.8%)</a:t>
                      </a:r>
                      <a:endParaRPr lang="it-IT" sz="14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36699"/>
                          </a:solidFill>
                          <a:effectLst/>
                        </a:rPr>
                        <a:t>56/187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(29.9%)</a:t>
                      </a:r>
                      <a:endParaRPr lang="it-IT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863" marR="91863" marT="45932" marB="459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7626357"/>
                  </a:ext>
                </a:extLst>
              </a:tr>
              <a:tr h="875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36699"/>
                          </a:solidFill>
                          <a:effectLst/>
                        </a:rPr>
                        <a:t>2  - The preferred 1</a:t>
                      </a:r>
                      <a:r>
                        <a:rPr lang="en-US" sz="1400" baseline="30000" dirty="0">
                          <a:solidFill>
                            <a:srgbClr val="336699"/>
                          </a:solidFill>
                          <a:effectLst/>
                        </a:rPr>
                        <a:t>st</a:t>
                      </a:r>
                      <a:r>
                        <a:rPr lang="en-US" sz="1400" dirty="0">
                          <a:solidFill>
                            <a:srgbClr val="336699"/>
                          </a:solidFill>
                          <a:effectLst/>
                        </a:rPr>
                        <a:t>line ET for postmenopausal pts is </a:t>
                      </a:r>
                      <a:endParaRPr lang="it-IT" sz="1400" dirty="0">
                        <a:solidFill>
                          <a:srgbClr val="336699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36699"/>
                          </a:solidFill>
                          <a:effectLst/>
                        </a:rPr>
                        <a:t>       an aromatase inhibitor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36699"/>
                          </a:solidFill>
                          <a:effectLst/>
                        </a:rPr>
                        <a:t>                      or </a:t>
                      </a:r>
                      <a:endParaRPr lang="it-IT" sz="1400" dirty="0">
                        <a:solidFill>
                          <a:srgbClr val="336699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36699"/>
                          </a:solidFill>
                          <a:effectLst/>
                        </a:rPr>
                        <a:t>       Tamoxifen </a:t>
                      </a:r>
                      <a:endParaRPr lang="it-IT" sz="1400" dirty="0">
                        <a:solidFill>
                          <a:srgbClr val="336699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36699"/>
                          </a:solidFill>
                          <a:effectLst/>
                        </a:rPr>
                        <a:t> </a:t>
                      </a:r>
                      <a:endParaRPr lang="it-IT" sz="1400" dirty="0">
                        <a:solidFill>
                          <a:srgbClr val="3366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39" marR="856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4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36699"/>
                          </a:solidFill>
                          <a:effectLst/>
                        </a:rPr>
                        <a:t>100/186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(53.7%)</a:t>
                      </a:r>
                      <a:endParaRPr lang="it-IT" sz="14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36699"/>
                          </a:solidFill>
                          <a:effectLst/>
                        </a:rPr>
                        <a:t>6/186 (3.2%)</a:t>
                      </a:r>
                      <a:endParaRPr lang="it-IT" sz="1400" dirty="0">
                        <a:solidFill>
                          <a:srgbClr val="3366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39" marR="856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4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4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36699"/>
                          </a:solidFill>
                          <a:effectLst/>
                        </a:rPr>
                        <a:t>171/186</a:t>
                      </a:r>
                      <a:endParaRPr lang="it-IT" sz="1400" dirty="0">
                        <a:solidFill>
                          <a:srgbClr val="336699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36699"/>
                          </a:solidFill>
                          <a:effectLst/>
                        </a:rPr>
                        <a:t>(91.9%)</a:t>
                      </a:r>
                      <a:endParaRPr lang="it-IT" sz="1400" dirty="0">
                        <a:solidFill>
                          <a:srgbClr val="3366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863" marR="91863" marT="45932" marB="459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2116396"/>
                  </a:ext>
                </a:extLst>
              </a:tr>
              <a:tr h="560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36699"/>
                          </a:solidFill>
                          <a:effectLst/>
                        </a:rPr>
                        <a:t>3 - </a:t>
                      </a:r>
                      <a:r>
                        <a:rPr lang="en-US" sz="1400" dirty="0" err="1">
                          <a:solidFill>
                            <a:srgbClr val="336699"/>
                          </a:solidFill>
                          <a:effectLst/>
                        </a:rPr>
                        <a:t>Fulvestrant</a:t>
                      </a:r>
                      <a:r>
                        <a:rPr lang="en-US" sz="1400" dirty="0">
                          <a:solidFill>
                            <a:srgbClr val="336699"/>
                          </a:solidFill>
                          <a:effectLst/>
                        </a:rPr>
                        <a:t> High-Dose is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also</a:t>
                      </a:r>
                      <a:r>
                        <a:rPr lang="en-US" sz="1400" dirty="0">
                          <a:solidFill>
                            <a:srgbClr val="336699"/>
                          </a:solidFill>
                          <a:effectLst/>
                        </a:rPr>
                        <a:t> an option</a:t>
                      </a:r>
                      <a:endParaRPr lang="it-IT" sz="1400" dirty="0">
                        <a:solidFill>
                          <a:srgbClr val="336699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36699"/>
                          </a:solidFill>
                          <a:effectLst/>
                        </a:rPr>
                        <a:t> </a:t>
                      </a:r>
                      <a:endParaRPr lang="it-IT" sz="1400" dirty="0">
                        <a:solidFill>
                          <a:srgbClr val="3366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39" marR="856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36699"/>
                          </a:solidFill>
                          <a:effectLst/>
                        </a:rPr>
                        <a:t>65/186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(34.9%)</a:t>
                      </a:r>
                      <a:endParaRPr lang="it-IT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39" marR="856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7587183"/>
                  </a:ext>
                </a:extLst>
              </a:tr>
              <a:tr h="630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36699"/>
                          </a:solidFill>
                          <a:effectLst/>
                        </a:rPr>
                        <a:t>4  - The addition of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</a:rPr>
                        <a:t>Everolimus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 to an AI </a:t>
                      </a:r>
                      <a:r>
                        <a:rPr lang="en-US" sz="1400" dirty="0">
                          <a:solidFill>
                            <a:srgbClr val="336699"/>
                          </a:solidFill>
                          <a:effectLst/>
                        </a:rPr>
                        <a:t>is a valid option for some        postmenopausal pts with disease progression after a NSAI</a:t>
                      </a:r>
                      <a:r>
                        <a:rPr lang="it-IT" sz="1400" dirty="0">
                          <a:solidFill>
                            <a:srgbClr val="336699"/>
                          </a:solidFill>
                          <a:effectLst/>
                        </a:rPr>
                        <a:t> </a:t>
                      </a:r>
                      <a:r>
                        <a:rPr lang="en-US" sz="1400" dirty="0">
                          <a:solidFill>
                            <a:srgbClr val="336699"/>
                          </a:solidFill>
                          <a:effectLst/>
                        </a:rPr>
                        <a:t>visceral relapse              </a:t>
                      </a:r>
                      <a:endParaRPr lang="it-IT" sz="1400" dirty="0">
                        <a:solidFill>
                          <a:srgbClr val="3366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39" marR="856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36699"/>
                          </a:solidFill>
                          <a:effectLst/>
                        </a:rPr>
                        <a:t> 15/186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(8.1%)</a:t>
                      </a:r>
                      <a:endParaRPr lang="it-IT" sz="14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36699"/>
                          </a:solidFill>
                          <a:effectLst/>
                        </a:rPr>
                        <a:t>5/186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(2.7%)</a:t>
                      </a:r>
                      <a:endParaRPr lang="it-IT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863" marR="91863" marT="45932" marB="459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7184994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AE99995F-8471-8C4A-AA61-758FAF51CED4}"/>
              </a:ext>
            </a:extLst>
          </p:cNvPr>
          <p:cNvSpPr txBox="1"/>
          <p:nvPr/>
        </p:nvSpPr>
        <p:spPr>
          <a:xfrm>
            <a:off x="979994" y="5375703"/>
            <a:ext cx="7049193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The adherence to clinical recommendation about the use of ET as 1</a:t>
            </a:r>
            <a:r>
              <a:rPr lang="en-US" b="1" baseline="30000" dirty="0">
                <a:solidFill>
                  <a:schemeClr val="bg1"/>
                </a:solidFill>
              </a:rPr>
              <a:t>st</a:t>
            </a:r>
            <a:r>
              <a:rPr lang="en-US" b="1" dirty="0">
                <a:solidFill>
                  <a:schemeClr val="bg1"/>
                </a:solidFill>
              </a:rPr>
              <a:t>-line treatment in HR+ pts is  low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208490"/>
      </p:ext>
    </p:extLst>
  </p:cSld>
  <p:clrMapOvr>
    <a:masterClrMapping/>
  </p:clrMapOvr>
  <p:transition spd="slow"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xmlns="" id="{FA813D69-D7B2-0043-A4A7-BC7404BA0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452" y="1860119"/>
            <a:ext cx="3573194" cy="736282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336699"/>
                </a:solidFill>
              </a:rPr>
              <a:t> months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C627C5B6-B2A4-1742-9820-8B875EE4A2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19711" y="1480292"/>
            <a:ext cx="3703320" cy="73628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 few therapeutic fury ? 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80% good clinical practice </a:t>
            </a:r>
          </a:p>
        </p:txBody>
      </p:sp>
      <p:graphicFrame>
        <p:nvGraphicFramePr>
          <p:cNvPr id="8" name="Segnaposto contenuto 7">
            <a:extLst>
              <a:ext uri="{FF2B5EF4-FFF2-40B4-BE49-F238E27FC236}">
                <a16:creationId xmlns:a16="http://schemas.microsoft.com/office/drawing/2014/main" xmlns="" id="{525ED3CD-8613-7E42-90C0-E8059918C036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807309260"/>
              </p:ext>
            </p:extLst>
          </p:nvPr>
        </p:nvGraphicFramePr>
        <p:xfrm>
          <a:off x="4664075" y="2250831"/>
          <a:ext cx="4170436" cy="3938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olo 5">
            <a:extLst>
              <a:ext uri="{FF2B5EF4-FFF2-40B4-BE49-F238E27FC236}">
                <a16:creationId xmlns:a16="http://schemas.microsoft.com/office/drawing/2014/main" xmlns="" id="{6E371837-B912-2345-9B45-887A345A1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9363" y="573736"/>
            <a:ext cx="8025618" cy="852723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 “The Remains of the Day…”</a:t>
            </a:r>
            <a:br>
              <a:rPr lang="en-US" sz="3200" dirty="0"/>
            </a:br>
            <a:r>
              <a:rPr lang="en-US" sz="3200" dirty="0"/>
              <a:t>Time from </a:t>
            </a:r>
            <a:r>
              <a:rPr lang="en-US" sz="3200" dirty="0">
                <a:solidFill>
                  <a:srgbClr val="FF0000"/>
                </a:solidFill>
              </a:rPr>
              <a:t>end</a:t>
            </a:r>
            <a:r>
              <a:rPr lang="en-US" sz="3200" dirty="0"/>
              <a:t> of last CHT and Death</a:t>
            </a:r>
          </a:p>
        </p:txBody>
      </p:sp>
      <p:graphicFrame>
        <p:nvGraphicFramePr>
          <p:cNvPr id="3" name="Segnaposto contenuto 2">
            <a:extLst>
              <a:ext uri="{FF2B5EF4-FFF2-40B4-BE49-F238E27FC236}">
                <a16:creationId xmlns:a16="http://schemas.microsoft.com/office/drawing/2014/main" xmlns="" id="{2C990C61-AEAB-9F40-816E-BC32629486F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315296736"/>
              </p:ext>
            </p:extLst>
          </p:nvPr>
        </p:nvGraphicFramePr>
        <p:xfrm>
          <a:off x="709783" y="2610998"/>
          <a:ext cx="35949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490">
                  <a:extLst>
                    <a:ext uri="{9D8B030D-6E8A-4147-A177-3AD203B41FA5}">
                      <a16:colId xmlns:a16="http://schemas.microsoft.com/office/drawing/2014/main" xmlns="" val="1571594968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xmlns="" val="1617276974"/>
                    </a:ext>
                  </a:extLst>
                </a:gridCol>
                <a:gridCol w="689317">
                  <a:extLst>
                    <a:ext uri="{9D8B030D-6E8A-4147-A177-3AD203B41FA5}">
                      <a16:colId xmlns:a16="http://schemas.microsoft.com/office/drawing/2014/main" xmlns="" val="2097250318"/>
                    </a:ext>
                  </a:extLst>
                </a:gridCol>
                <a:gridCol w="703386">
                  <a:extLst>
                    <a:ext uri="{9D8B030D-6E8A-4147-A177-3AD203B41FA5}">
                      <a16:colId xmlns:a16="http://schemas.microsoft.com/office/drawing/2014/main" xmlns="" val="22387595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36699"/>
                          </a:solidFill>
                        </a:rPr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36699"/>
                          </a:solidFill>
                        </a:rPr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36699"/>
                          </a:solidFill>
                        </a:rPr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36699"/>
                          </a:solidFill>
                        </a:rPr>
                        <a:t>Max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8399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36699"/>
                          </a:solidFill>
                        </a:rPr>
                        <a:t>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36699"/>
                          </a:solidFill>
                        </a:rPr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36699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36699"/>
                          </a:solidFill>
                        </a:rPr>
                        <a:t>27.5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2058991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67FFE759-D0B4-4F40-BA23-D95591D8F36C}"/>
              </a:ext>
            </a:extLst>
          </p:cNvPr>
          <p:cNvSpPr txBox="1"/>
          <p:nvPr/>
        </p:nvSpPr>
        <p:spPr>
          <a:xfrm>
            <a:off x="99861" y="3853439"/>
            <a:ext cx="4384534" cy="10156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336699"/>
                </a:solidFill>
              </a:rPr>
              <a:t>Overall Deaths 267 (255 evaluable)</a:t>
            </a:r>
          </a:p>
          <a:p>
            <a:pPr algn="ctr"/>
            <a:r>
              <a:rPr lang="en-US" sz="2000" b="1" dirty="0">
                <a:solidFill>
                  <a:srgbClr val="336699"/>
                </a:solidFill>
              </a:rPr>
              <a:t>CHT as last treatment 181 (70%)</a:t>
            </a:r>
          </a:p>
          <a:p>
            <a:pPr algn="ctr"/>
            <a:r>
              <a:rPr lang="en-US" sz="2000" b="1" dirty="0">
                <a:solidFill>
                  <a:srgbClr val="336699"/>
                </a:solidFill>
              </a:rPr>
              <a:t>No toxic Deaths reported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6B1071F6-1BBB-6A45-A00C-7145D30014CD}"/>
              </a:ext>
            </a:extLst>
          </p:cNvPr>
          <p:cNvSpPr txBox="1"/>
          <p:nvPr/>
        </p:nvSpPr>
        <p:spPr>
          <a:xfrm>
            <a:off x="394446" y="6364942"/>
            <a:ext cx="18213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SABCS 2019, P5-07-10</a:t>
            </a:r>
          </a:p>
        </p:txBody>
      </p:sp>
    </p:spTree>
    <p:extLst>
      <p:ext uri="{BB962C8B-B14F-4D97-AF65-F5344CB8AC3E}">
        <p14:creationId xmlns:p14="http://schemas.microsoft.com/office/powerpoint/2010/main" xmlns="" val="1101261563"/>
      </p:ext>
    </p:extLst>
  </p:cSld>
  <p:clrMapOvr>
    <a:masterClrMapping/>
  </p:clrMapOvr>
  <p:transition spd="slow">
    <p:strips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2C985EA-A53F-234B-B252-DD86E919B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Pubblicazioni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(Poster </a:t>
            </a:r>
            <a:r>
              <a:rPr lang="en-US" dirty="0" err="1"/>
              <a:t>Totali</a:t>
            </a:r>
            <a:r>
              <a:rPr lang="en-US" dirty="0"/>
              <a:t> 22)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xmlns="" id="{71540884-60F4-224B-8D92-941FF44E78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9724531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839E7C95-5052-0046-ADB5-E483784AA2C0}"/>
              </a:ext>
            </a:extLst>
          </p:cNvPr>
          <p:cNvSpPr txBox="1"/>
          <p:nvPr/>
        </p:nvSpPr>
        <p:spPr>
          <a:xfrm>
            <a:off x="323386" y="6170097"/>
            <a:ext cx="749435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6699"/>
                </a:solidFill>
              </a:rPr>
              <a:t>Primo </a:t>
            </a:r>
            <a:r>
              <a:rPr lang="en-US" b="1" dirty="0" err="1">
                <a:solidFill>
                  <a:srgbClr val="336699"/>
                </a:solidFill>
              </a:rPr>
              <a:t>Lavoro</a:t>
            </a:r>
            <a:r>
              <a:rPr lang="en-US" b="1" dirty="0">
                <a:solidFill>
                  <a:srgbClr val="336699"/>
                </a:solidFill>
              </a:rPr>
              <a:t> “in extenso” </a:t>
            </a:r>
            <a:r>
              <a:rPr lang="en-US" b="1" dirty="0" err="1">
                <a:solidFill>
                  <a:srgbClr val="336699"/>
                </a:solidFill>
              </a:rPr>
              <a:t>pubblicato</a:t>
            </a:r>
            <a:r>
              <a:rPr lang="en-US" b="1" dirty="0">
                <a:solidFill>
                  <a:srgbClr val="336699"/>
                </a:solidFill>
              </a:rPr>
              <a:t> </a:t>
            </a:r>
            <a:r>
              <a:rPr lang="en-US" b="1" dirty="0" err="1">
                <a:solidFill>
                  <a:srgbClr val="336699"/>
                </a:solidFill>
              </a:rPr>
              <a:t>Settembre</a:t>
            </a:r>
            <a:r>
              <a:rPr lang="en-US" b="1" dirty="0">
                <a:solidFill>
                  <a:srgbClr val="336699"/>
                </a:solidFill>
              </a:rPr>
              <a:t> 2019, Breast care</a:t>
            </a:r>
          </a:p>
        </p:txBody>
      </p:sp>
    </p:spTree>
    <p:extLst>
      <p:ext uri="{BB962C8B-B14F-4D97-AF65-F5344CB8AC3E}">
        <p14:creationId xmlns:p14="http://schemas.microsoft.com/office/powerpoint/2010/main" xmlns="" val="2176317147"/>
      </p:ext>
    </p:extLst>
  </p:cSld>
  <p:clrMapOvr>
    <a:masterClrMapping/>
  </p:clrMapOvr>
  <p:transition spd="slow">
    <p:strips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 bwMode="auto">
          <a:xfrm>
            <a:off x="2345197" y="249841"/>
            <a:ext cx="5668136" cy="54771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82500" lnSpcReduction="1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198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198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198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198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198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198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198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198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198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it-IT" sz="2800" kern="0" dirty="0">
                <a:solidFill>
                  <a:srgbClr val="336699"/>
                </a:solidFill>
              </a:rPr>
              <a:t>GIM13: </a:t>
            </a:r>
            <a:r>
              <a:rPr lang="it-IT" sz="2800" kern="0" dirty="0" err="1">
                <a:solidFill>
                  <a:srgbClr val="336699"/>
                </a:solidFill>
              </a:rPr>
              <a:t>Scientific</a:t>
            </a:r>
            <a:r>
              <a:rPr lang="it-IT" sz="2800" kern="0" dirty="0">
                <a:solidFill>
                  <a:srgbClr val="336699"/>
                </a:solidFill>
              </a:rPr>
              <a:t> Board </a:t>
            </a:r>
            <a:r>
              <a:rPr lang="it-IT" sz="2800" kern="0" dirty="0" err="1">
                <a:solidFill>
                  <a:srgbClr val="336699"/>
                </a:solidFill>
              </a:rPr>
              <a:t>at</a:t>
            </a:r>
            <a:r>
              <a:rPr lang="it-IT" sz="2800" kern="0" dirty="0">
                <a:solidFill>
                  <a:srgbClr val="336699"/>
                </a:solidFill>
              </a:rPr>
              <a:t> ASCO 2017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0" t="7813"/>
          <a:stretch/>
        </p:blipFill>
        <p:spPr>
          <a:xfrm>
            <a:off x="682581" y="662164"/>
            <a:ext cx="7848000" cy="558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6868440"/>
      </p:ext>
    </p:extLst>
  </p:cSld>
  <p:clrMapOvr>
    <a:masterClrMapping/>
  </p:clrMapOvr>
  <p:transition spd="slow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Disegno dello studio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4557" y="1524763"/>
            <a:ext cx="8590327" cy="405740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it-IT" sz="2000" dirty="0"/>
              <a:t>Studio osservazionale multicentrico sulla gestione terapeutica delle pazienti affette da carcinoma metastatico della mammella HER2-negativo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2000" dirty="0"/>
              <a:t>Pazienti che abbiano ricevuto o meno terapia endocrina per la malattia metastatica e che tra Gennaio 2010 e Giugno 2018 abbiano ricevuto un </a:t>
            </a:r>
            <a:r>
              <a:rPr lang="it-IT" sz="2000" b="1" dirty="0"/>
              <a:t>trattamento di 1° linea di chemioterapia </a:t>
            </a:r>
            <a:r>
              <a:rPr lang="it-IT" sz="2000" dirty="0"/>
              <a:t>per la malattia metastatica (la I linea di chemioterapia non può essere antecedente al 2010)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2000" dirty="0"/>
              <a:t>Viene registrata ogni linea di terapia successiva e la Paziente viene seguita fino al decesso, perdita </a:t>
            </a:r>
            <a:r>
              <a:rPr lang="it-IT" sz="2000" dirty="0" err="1"/>
              <a:t>Fup</a:t>
            </a:r>
            <a:r>
              <a:rPr lang="it-IT" sz="2000" dirty="0"/>
              <a:t> o fino al 30 giugno 2019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2000" dirty="0"/>
              <a:t>Previsione: 1.500 pazienti</a:t>
            </a:r>
            <a:endParaRPr lang="it-IT" sz="2000" b="1" dirty="0">
              <a:solidFill>
                <a:srgbClr val="BD582C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it-IT" sz="2000" b="1" dirty="0">
              <a:solidFill>
                <a:srgbClr val="BD582C"/>
              </a:solidFill>
            </a:endParaRPr>
          </a:p>
          <a:p>
            <a:pPr marL="0" indent="0">
              <a:buNone/>
            </a:pPr>
            <a:endParaRPr lang="it-IT" sz="2000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it-IT" sz="2000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 bwMode="white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F6FDB88-C880-4AC4-AE9B-1A2DDAA448E0}" type="slidenum">
              <a:rPr lang="en-US" altLang="it-IT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en-US" alt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262189"/>
      </p:ext>
    </p:extLst>
  </p:cSld>
  <p:clrMapOvr>
    <a:masterClrMapping/>
  </p:clrMapOvr>
  <p:transition spd="slow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Centri partecipanti e status arruolamenti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FDB88-C880-4AC4-AE9B-1A2DDAA448E0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4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206" y="1835434"/>
            <a:ext cx="4128326" cy="4603466"/>
          </a:xfrm>
          <a:prstGeom prst="rect">
            <a:avLst/>
          </a:prstGeom>
        </p:spPr>
      </p:pic>
      <p:sp>
        <p:nvSpPr>
          <p:cNvPr id="47" name="Ovale 46"/>
          <p:cNvSpPr/>
          <p:nvPr/>
        </p:nvSpPr>
        <p:spPr>
          <a:xfrm>
            <a:off x="1200348" y="2341148"/>
            <a:ext cx="108000" cy="108000"/>
          </a:xfrm>
          <a:prstGeom prst="ellipse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vale 47"/>
          <p:cNvSpPr/>
          <p:nvPr/>
        </p:nvSpPr>
        <p:spPr>
          <a:xfrm>
            <a:off x="782591" y="2936699"/>
            <a:ext cx="108000" cy="108000"/>
          </a:xfrm>
          <a:prstGeom prst="ellipse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vale 48"/>
          <p:cNvSpPr/>
          <p:nvPr/>
        </p:nvSpPr>
        <p:spPr>
          <a:xfrm>
            <a:off x="1346504" y="2660858"/>
            <a:ext cx="108000" cy="108000"/>
          </a:xfrm>
          <a:prstGeom prst="ellipse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vale 49"/>
          <p:cNvSpPr/>
          <p:nvPr/>
        </p:nvSpPr>
        <p:spPr>
          <a:xfrm>
            <a:off x="1214731" y="2503754"/>
            <a:ext cx="108000" cy="108000"/>
          </a:xfrm>
          <a:prstGeom prst="ellipse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vale 50"/>
          <p:cNvSpPr/>
          <p:nvPr/>
        </p:nvSpPr>
        <p:spPr>
          <a:xfrm>
            <a:off x="485729" y="2882699"/>
            <a:ext cx="108000" cy="108000"/>
          </a:xfrm>
          <a:prstGeom prst="ellipse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vale 51"/>
          <p:cNvSpPr/>
          <p:nvPr/>
        </p:nvSpPr>
        <p:spPr>
          <a:xfrm>
            <a:off x="381282" y="2681613"/>
            <a:ext cx="108000" cy="108000"/>
          </a:xfrm>
          <a:prstGeom prst="ellipse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vale 52"/>
          <p:cNvSpPr/>
          <p:nvPr/>
        </p:nvSpPr>
        <p:spPr>
          <a:xfrm>
            <a:off x="381282" y="2744382"/>
            <a:ext cx="108000" cy="108000"/>
          </a:xfrm>
          <a:prstGeom prst="ellipse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vale 53"/>
          <p:cNvSpPr/>
          <p:nvPr/>
        </p:nvSpPr>
        <p:spPr>
          <a:xfrm>
            <a:off x="843713" y="2393252"/>
            <a:ext cx="108000" cy="108000"/>
          </a:xfrm>
          <a:prstGeom prst="ellipse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vale 54"/>
          <p:cNvSpPr/>
          <p:nvPr/>
        </p:nvSpPr>
        <p:spPr>
          <a:xfrm>
            <a:off x="768207" y="2557754"/>
            <a:ext cx="108000" cy="108000"/>
          </a:xfrm>
          <a:prstGeom prst="ellipse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vale 55"/>
          <p:cNvSpPr/>
          <p:nvPr/>
        </p:nvSpPr>
        <p:spPr>
          <a:xfrm>
            <a:off x="986775" y="2548946"/>
            <a:ext cx="108000" cy="108000"/>
          </a:xfrm>
          <a:prstGeom prst="ellipse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vale 56"/>
          <p:cNvSpPr/>
          <p:nvPr/>
        </p:nvSpPr>
        <p:spPr>
          <a:xfrm>
            <a:off x="1771697" y="2522403"/>
            <a:ext cx="108000" cy="108000"/>
          </a:xfrm>
          <a:prstGeom prst="ellipse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vale 57"/>
          <p:cNvSpPr/>
          <p:nvPr/>
        </p:nvSpPr>
        <p:spPr>
          <a:xfrm>
            <a:off x="2262768" y="2468403"/>
            <a:ext cx="108000" cy="108000"/>
          </a:xfrm>
          <a:prstGeom prst="ellipse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vale 58"/>
          <p:cNvSpPr/>
          <p:nvPr/>
        </p:nvSpPr>
        <p:spPr>
          <a:xfrm>
            <a:off x="1513470" y="2548171"/>
            <a:ext cx="108000" cy="108000"/>
          </a:xfrm>
          <a:prstGeom prst="ellipse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vale 59"/>
          <p:cNvSpPr/>
          <p:nvPr/>
        </p:nvSpPr>
        <p:spPr>
          <a:xfrm>
            <a:off x="1298434" y="2913605"/>
            <a:ext cx="108000" cy="108000"/>
          </a:xfrm>
          <a:prstGeom prst="ellipse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vale 60"/>
          <p:cNvSpPr/>
          <p:nvPr/>
        </p:nvSpPr>
        <p:spPr>
          <a:xfrm>
            <a:off x="1190434" y="2798971"/>
            <a:ext cx="108000" cy="108000"/>
          </a:xfrm>
          <a:prstGeom prst="ellipse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vale 61"/>
          <p:cNvSpPr/>
          <p:nvPr/>
        </p:nvSpPr>
        <p:spPr>
          <a:xfrm>
            <a:off x="1821721" y="2266352"/>
            <a:ext cx="108000" cy="108000"/>
          </a:xfrm>
          <a:prstGeom prst="ellipse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vale 62"/>
          <p:cNvSpPr/>
          <p:nvPr/>
        </p:nvSpPr>
        <p:spPr>
          <a:xfrm>
            <a:off x="2069369" y="4029167"/>
            <a:ext cx="108000" cy="108000"/>
          </a:xfrm>
          <a:prstGeom prst="ellipse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vale 63"/>
          <p:cNvSpPr/>
          <p:nvPr/>
        </p:nvSpPr>
        <p:spPr>
          <a:xfrm>
            <a:off x="1846776" y="3650770"/>
            <a:ext cx="108000" cy="108000"/>
          </a:xfrm>
          <a:prstGeom prst="ellipse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vale 64"/>
          <p:cNvSpPr/>
          <p:nvPr/>
        </p:nvSpPr>
        <p:spPr>
          <a:xfrm>
            <a:off x="1900776" y="4169010"/>
            <a:ext cx="108000" cy="108000"/>
          </a:xfrm>
          <a:prstGeom prst="ellipse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vale 65"/>
          <p:cNvSpPr/>
          <p:nvPr/>
        </p:nvSpPr>
        <p:spPr>
          <a:xfrm>
            <a:off x="2184260" y="3402530"/>
            <a:ext cx="108000" cy="108000"/>
          </a:xfrm>
          <a:prstGeom prst="ellipse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vale 66"/>
          <p:cNvSpPr/>
          <p:nvPr/>
        </p:nvSpPr>
        <p:spPr>
          <a:xfrm>
            <a:off x="1474647" y="3196130"/>
            <a:ext cx="108000" cy="108000"/>
          </a:xfrm>
          <a:prstGeom prst="ellipse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vale 67"/>
          <p:cNvSpPr/>
          <p:nvPr/>
        </p:nvSpPr>
        <p:spPr>
          <a:xfrm>
            <a:off x="1212709" y="3196296"/>
            <a:ext cx="108000" cy="108000"/>
          </a:xfrm>
          <a:prstGeom prst="ellipse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vale 68"/>
          <p:cNvSpPr/>
          <p:nvPr/>
        </p:nvSpPr>
        <p:spPr>
          <a:xfrm>
            <a:off x="1961369" y="3975167"/>
            <a:ext cx="108000" cy="108000"/>
          </a:xfrm>
          <a:prstGeom prst="ellipse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vale 69"/>
          <p:cNvSpPr/>
          <p:nvPr/>
        </p:nvSpPr>
        <p:spPr>
          <a:xfrm>
            <a:off x="1795177" y="4111343"/>
            <a:ext cx="108000" cy="108000"/>
          </a:xfrm>
          <a:prstGeom prst="ellipse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vale 70"/>
          <p:cNvSpPr/>
          <p:nvPr/>
        </p:nvSpPr>
        <p:spPr>
          <a:xfrm>
            <a:off x="1455292" y="3484168"/>
            <a:ext cx="108000" cy="108000"/>
          </a:xfrm>
          <a:prstGeom prst="ellipse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vale 71"/>
          <p:cNvSpPr/>
          <p:nvPr/>
        </p:nvSpPr>
        <p:spPr>
          <a:xfrm>
            <a:off x="1401292" y="3383500"/>
            <a:ext cx="108000" cy="108000"/>
          </a:xfrm>
          <a:prstGeom prst="ellipse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vale 72"/>
          <p:cNvSpPr/>
          <p:nvPr/>
        </p:nvSpPr>
        <p:spPr>
          <a:xfrm>
            <a:off x="2423323" y="4461249"/>
            <a:ext cx="108000" cy="108000"/>
          </a:xfrm>
          <a:prstGeom prst="ellipse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vale 73"/>
          <p:cNvSpPr/>
          <p:nvPr/>
        </p:nvSpPr>
        <p:spPr>
          <a:xfrm>
            <a:off x="2800745" y="4666319"/>
            <a:ext cx="108000" cy="108000"/>
          </a:xfrm>
          <a:prstGeom prst="ellipse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vale 74"/>
          <p:cNvSpPr/>
          <p:nvPr/>
        </p:nvSpPr>
        <p:spPr>
          <a:xfrm>
            <a:off x="2776063" y="5786457"/>
            <a:ext cx="108000" cy="108000"/>
          </a:xfrm>
          <a:prstGeom prst="ellipse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vale 75"/>
          <p:cNvSpPr/>
          <p:nvPr/>
        </p:nvSpPr>
        <p:spPr>
          <a:xfrm>
            <a:off x="710815" y="5165183"/>
            <a:ext cx="108000" cy="108000"/>
          </a:xfrm>
          <a:prstGeom prst="ellipse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vale 76"/>
          <p:cNvSpPr/>
          <p:nvPr/>
        </p:nvSpPr>
        <p:spPr>
          <a:xfrm>
            <a:off x="3315215" y="4450319"/>
            <a:ext cx="108000" cy="108000"/>
          </a:xfrm>
          <a:prstGeom prst="ellipse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vale 77"/>
          <p:cNvSpPr/>
          <p:nvPr/>
        </p:nvSpPr>
        <p:spPr>
          <a:xfrm>
            <a:off x="2495515" y="4509572"/>
            <a:ext cx="108000" cy="108000"/>
          </a:xfrm>
          <a:prstGeom prst="ellipse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vale 78"/>
          <p:cNvSpPr/>
          <p:nvPr/>
        </p:nvSpPr>
        <p:spPr>
          <a:xfrm>
            <a:off x="2137089" y="5725622"/>
            <a:ext cx="108000" cy="108000"/>
          </a:xfrm>
          <a:prstGeom prst="ellipse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vale 79"/>
          <p:cNvSpPr/>
          <p:nvPr/>
        </p:nvSpPr>
        <p:spPr>
          <a:xfrm>
            <a:off x="2844099" y="5671622"/>
            <a:ext cx="108000" cy="108000"/>
          </a:xfrm>
          <a:prstGeom prst="ellipse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vale 80"/>
          <p:cNvSpPr/>
          <p:nvPr/>
        </p:nvSpPr>
        <p:spPr>
          <a:xfrm>
            <a:off x="3272679" y="5292866"/>
            <a:ext cx="108000" cy="108000"/>
          </a:xfrm>
          <a:prstGeom prst="ellipse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Ovale 81"/>
          <p:cNvSpPr/>
          <p:nvPr/>
        </p:nvSpPr>
        <p:spPr>
          <a:xfrm>
            <a:off x="656815" y="4504319"/>
            <a:ext cx="108000" cy="108000"/>
          </a:xfrm>
          <a:prstGeom prst="ellipse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5062975"/>
              </p:ext>
            </p:extLst>
          </p:nvPr>
        </p:nvGraphicFramePr>
        <p:xfrm>
          <a:off x="4017381" y="4054880"/>
          <a:ext cx="4469804" cy="55248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1286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11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3887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Status arruolamenti</a:t>
                      </a:r>
                      <a:endParaRPr lang="it-IT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1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Num</a:t>
                      </a:r>
                      <a:r>
                        <a:rPr lang="it-IT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. Pz</a:t>
                      </a:r>
                      <a:endParaRPr lang="it-IT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al 25/10/2019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927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9633999"/>
              </p:ext>
            </p:extLst>
          </p:nvPr>
        </p:nvGraphicFramePr>
        <p:xfrm>
          <a:off x="3627455" y="1727808"/>
          <a:ext cx="4742188" cy="200152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2840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80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Status 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Dettaglio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u="none" strike="noStrike" dirty="0">
                          <a:solidFill>
                            <a:srgbClr val="336699"/>
                          </a:solidFill>
                          <a:effectLst/>
                        </a:rPr>
                        <a:t> Centri attivi  </a:t>
                      </a:r>
                      <a:endParaRPr lang="it-IT" sz="1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dirty="0">
                          <a:solidFill>
                            <a:srgbClr val="336699"/>
                          </a:solidFill>
                          <a:effectLst/>
                        </a:rPr>
                        <a:t>42</a:t>
                      </a:r>
                      <a:endParaRPr lang="it-IT" sz="1400" b="0" i="0" u="none" strike="noStrike" dirty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rgbClr val="336699"/>
                          </a:solidFill>
                        </a:rPr>
                        <a:t>Centri che</a:t>
                      </a:r>
                      <a:r>
                        <a:rPr lang="it-IT" sz="1400" baseline="0" dirty="0">
                          <a:solidFill>
                            <a:srgbClr val="336699"/>
                          </a:solidFill>
                        </a:rPr>
                        <a:t> hanno arruolato almeno 1 paziente</a:t>
                      </a:r>
                      <a:endParaRPr lang="it-IT" sz="1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336699"/>
                          </a:solidFill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rgbClr val="336699"/>
                          </a:solidFill>
                        </a:rPr>
                        <a:t>Centri che non hanno arruolato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336699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rgbClr val="336699"/>
                          </a:solidFill>
                        </a:rPr>
                        <a:t>Totale</a:t>
                      </a:r>
                      <a:endParaRPr lang="it-IT" sz="14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336699"/>
                          </a:solidFill>
                        </a:rPr>
                        <a:t>42</a:t>
                      </a:r>
                      <a:endParaRPr lang="it-IT" sz="14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86593231"/>
      </p:ext>
    </p:extLst>
  </p:cSld>
  <p:clrMapOvr>
    <a:masterClrMapping/>
  </p:clrMapOvr>
  <p:transition spd="slow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67000" y="555674"/>
            <a:ext cx="6096000" cy="587326"/>
          </a:xfrm>
        </p:spPr>
        <p:txBody>
          <a:bodyPr/>
          <a:lstStyle/>
          <a:p>
            <a:r>
              <a:rPr lang="it-IT" sz="2800" dirty="0" err="1"/>
              <a:t>Adjuvant</a:t>
            </a:r>
            <a:r>
              <a:rPr lang="it-IT" sz="2800" dirty="0"/>
              <a:t> </a:t>
            </a:r>
            <a:r>
              <a:rPr lang="it-IT" sz="2800" dirty="0" err="1"/>
              <a:t>Chemotherapy</a:t>
            </a:r>
            <a:r>
              <a:rPr lang="it-IT" sz="2800" dirty="0"/>
              <a:t> </a:t>
            </a:r>
            <a:r>
              <a:rPr lang="it-IT" sz="2800" dirty="0" err="1"/>
              <a:t>Regimens</a:t>
            </a:r>
            <a:endParaRPr lang="it-IT" sz="2800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51866900"/>
              </p:ext>
            </p:extLst>
          </p:nvPr>
        </p:nvGraphicFramePr>
        <p:xfrm>
          <a:off x="584981" y="1514622"/>
          <a:ext cx="8382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4D7F9960-55F8-9F4C-A402-BA052E252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022" y="6107574"/>
            <a:ext cx="6408737" cy="75042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None/>
              <a:defRPr sz="20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400">
                <a:solidFill>
                  <a:srgbClr val="29292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400">
                <a:solidFill>
                  <a:srgbClr val="29292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400">
                <a:solidFill>
                  <a:srgbClr val="29292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400">
                <a:solidFill>
                  <a:srgbClr val="292929"/>
                </a:solidFill>
                <a:latin typeface="+mn-lt"/>
              </a:defRPr>
            </a:lvl9pPr>
          </a:lstStyle>
          <a:p>
            <a:pPr algn="l" eaLnBrk="1" hangingPunct="1">
              <a:defRPr/>
            </a:pPr>
            <a:r>
              <a:rPr lang="it-IT" sz="1600" b="1" dirty="0">
                <a:solidFill>
                  <a:srgbClr val="0070C0"/>
                </a:solidFill>
              </a:rPr>
              <a:t>SABCS 2016, Poster </a:t>
            </a:r>
            <a:r>
              <a:rPr lang="mr-IN" sz="1600" b="1" dirty="0">
                <a:solidFill>
                  <a:srgbClr val="0070C0"/>
                </a:solidFill>
              </a:rPr>
              <a:t>P5-15-07</a:t>
            </a:r>
            <a:endParaRPr lang="it-IT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1802210"/>
      </p:ext>
    </p:extLst>
  </p:cSld>
  <p:clrMapOvr>
    <a:masterClrMapping/>
  </p:clrMapOvr>
  <p:transition spd="slow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Adjuvant CHT in </a:t>
            </a:r>
            <a:br>
              <a:rPr lang="en-GB"/>
            </a:br>
            <a:r>
              <a:rPr lang="en-GB"/>
              <a:t>Luminal A patients</a:t>
            </a:r>
          </a:p>
        </p:txBody>
      </p:sp>
      <p:graphicFrame>
        <p:nvGraphicFramePr>
          <p:cNvPr id="3" name="Grafico 2"/>
          <p:cNvGraphicFramePr/>
          <p:nvPr>
            <p:extLst>
              <p:ext uri="{D42A27DB-BD31-4B8C-83A1-F6EECF244321}">
                <p14:modId xmlns:p14="http://schemas.microsoft.com/office/powerpoint/2010/main" xmlns="" val="1376731435"/>
              </p:ext>
            </p:extLst>
          </p:nvPr>
        </p:nvGraphicFramePr>
        <p:xfrm>
          <a:off x="781397" y="2501137"/>
          <a:ext cx="7668701" cy="3168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788239" y="1687523"/>
            <a:ext cx="8280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>
                <a:solidFill>
                  <a:srgbClr val="0070C0"/>
                </a:solidFill>
              </a:rPr>
              <a:t>63.3% of Luminal A </a:t>
            </a:r>
            <a:r>
              <a:rPr lang="it-IT" sz="2400" b="1" err="1">
                <a:solidFill>
                  <a:srgbClr val="0070C0"/>
                </a:solidFill>
              </a:rPr>
              <a:t>patients</a:t>
            </a:r>
            <a:r>
              <a:rPr lang="it-IT" sz="2400" b="1">
                <a:solidFill>
                  <a:srgbClr val="0070C0"/>
                </a:solidFill>
              </a:rPr>
              <a:t> </a:t>
            </a:r>
            <a:r>
              <a:rPr lang="it-IT" sz="2400" b="1" err="1">
                <a:solidFill>
                  <a:srgbClr val="0070C0"/>
                </a:solidFill>
              </a:rPr>
              <a:t>received</a:t>
            </a:r>
            <a:r>
              <a:rPr lang="it-IT" sz="2400" b="1">
                <a:solidFill>
                  <a:srgbClr val="0070C0"/>
                </a:solidFill>
              </a:rPr>
              <a:t> </a:t>
            </a:r>
            <a:r>
              <a:rPr lang="it-IT" sz="2400" b="1" err="1">
                <a:solidFill>
                  <a:srgbClr val="0070C0"/>
                </a:solidFill>
              </a:rPr>
              <a:t>adjuvant</a:t>
            </a:r>
            <a:r>
              <a:rPr lang="it-IT" sz="2400" b="1">
                <a:solidFill>
                  <a:srgbClr val="0070C0"/>
                </a:solidFill>
              </a:rPr>
              <a:t> CHT</a:t>
            </a:r>
          </a:p>
        </p:txBody>
      </p:sp>
      <p:sp>
        <p:nvSpPr>
          <p:cNvPr id="6" name="CasellaDiTesto 2">
            <a:extLst>
              <a:ext uri="{FF2B5EF4-FFF2-40B4-BE49-F238E27FC236}">
                <a16:creationId xmlns:a16="http://schemas.microsoft.com/office/drawing/2014/main" xmlns="" id="{6FB3A2E3-DCD1-4B41-93BF-FF7ADAA55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611" y="6349560"/>
            <a:ext cx="27045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it-IT" sz="1400" b="1">
                <a:solidFill>
                  <a:srgbClr val="002060"/>
                </a:solidFill>
              </a:rPr>
              <a:t>SABCS 2016, Poster </a:t>
            </a:r>
            <a:r>
              <a:rPr lang="mr-IN" sz="1400" b="1">
                <a:solidFill>
                  <a:srgbClr val="002060"/>
                </a:solidFill>
              </a:rPr>
              <a:t>P5-1</a:t>
            </a:r>
            <a:r>
              <a:rPr lang="it-IT" sz="1400" b="1">
                <a:solidFill>
                  <a:srgbClr val="002060"/>
                </a:solidFill>
              </a:rPr>
              <a:t>4</a:t>
            </a:r>
            <a:r>
              <a:rPr lang="mr-IN" sz="1400" b="1">
                <a:solidFill>
                  <a:srgbClr val="002060"/>
                </a:solidFill>
              </a:rPr>
              <a:t>-0</a:t>
            </a:r>
            <a:r>
              <a:rPr lang="it-IT" sz="1400" b="1">
                <a:solidFill>
                  <a:srgbClr val="002060"/>
                </a:solidFill>
              </a:rPr>
              <a:t>9</a:t>
            </a:r>
            <a:endParaRPr lang="it-IT" altLang="it-IT" sz="14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2193536"/>
      </p:ext>
    </p:extLst>
  </p:cSld>
  <p:clrMapOvr>
    <a:masterClrMapping/>
  </p:clrMapOvr>
  <p:transition spd="slow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41911" y="283300"/>
            <a:ext cx="5949696" cy="1143000"/>
          </a:xfrm>
        </p:spPr>
        <p:txBody>
          <a:bodyPr/>
          <a:lstStyle/>
          <a:p>
            <a:pPr algn="ctr"/>
            <a:r>
              <a:rPr lang="it-IT" dirty="0"/>
              <a:t>1</a:t>
            </a:r>
            <a:r>
              <a:rPr lang="it-IT" baseline="30000" dirty="0"/>
              <a:t>st</a:t>
            </a:r>
            <a:r>
              <a:rPr lang="it-IT" dirty="0"/>
              <a:t>Line </a:t>
            </a:r>
            <a:r>
              <a:rPr lang="it-IT" dirty="0" err="1"/>
              <a:t>Treatments</a:t>
            </a:r>
            <a:endParaRPr lang="it-IT" dirty="0"/>
          </a:p>
        </p:txBody>
      </p:sp>
      <p:graphicFrame>
        <p:nvGraphicFramePr>
          <p:cNvPr id="3" name="Segnaposto contenuto 3"/>
          <p:cNvGraphicFramePr>
            <a:graphicFrameLocks/>
          </p:cNvGraphicFramePr>
          <p:nvPr/>
        </p:nvGraphicFramePr>
        <p:xfrm>
          <a:off x="10268176" y="12856935"/>
          <a:ext cx="9340622" cy="5147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70318793"/>
              </p:ext>
            </p:extLst>
          </p:nvPr>
        </p:nvGraphicFramePr>
        <p:xfrm>
          <a:off x="173620" y="1076687"/>
          <a:ext cx="8861311" cy="4273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972273" y="5295314"/>
            <a:ext cx="7998107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err="1">
                <a:solidFill>
                  <a:schemeClr val="bg1"/>
                </a:solidFill>
              </a:rPr>
              <a:t>Taxanes</a:t>
            </a:r>
            <a:r>
              <a:rPr lang="en-GB" sz="2000" b="1">
                <a:solidFill>
                  <a:schemeClr val="bg1"/>
                </a:solidFill>
              </a:rPr>
              <a:t> +/- </a:t>
            </a:r>
            <a:r>
              <a:rPr lang="en-GB" sz="2000" b="1" err="1">
                <a:solidFill>
                  <a:schemeClr val="bg1"/>
                </a:solidFill>
              </a:rPr>
              <a:t>Beva</a:t>
            </a:r>
            <a:r>
              <a:rPr lang="en-GB" sz="2000" b="1">
                <a:solidFill>
                  <a:schemeClr val="bg1"/>
                </a:solidFill>
              </a:rPr>
              <a:t> and Cape/Vin were </a:t>
            </a:r>
          </a:p>
          <a:p>
            <a:pPr algn="ctr"/>
            <a:r>
              <a:rPr lang="en-GB" sz="2000" b="1">
                <a:solidFill>
                  <a:schemeClr val="bg1"/>
                </a:solidFill>
              </a:rPr>
              <a:t>the preferred choices in any subtype</a:t>
            </a:r>
          </a:p>
        </p:txBody>
      </p:sp>
      <p:sp>
        <p:nvSpPr>
          <p:cNvPr id="6" name="CasellaDiTesto 2">
            <a:extLst>
              <a:ext uri="{FF2B5EF4-FFF2-40B4-BE49-F238E27FC236}">
                <a16:creationId xmlns:a16="http://schemas.microsoft.com/office/drawing/2014/main" xmlns="" id="{75971D5B-BA2F-7C49-AB95-18315AAE3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76" y="6393321"/>
            <a:ext cx="27045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it-IT" sz="1400" b="1" dirty="0">
                <a:solidFill>
                  <a:srgbClr val="002060"/>
                </a:solidFill>
              </a:rPr>
              <a:t>SABCS 2016, Poster </a:t>
            </a:r>
            <a:r>
              <a:rPr lang="mr-IN" sz="1400" b="1" dirty="0">
                <a:solidFill>
                  <a:srgbClr val="002060"/>
                </a:solidFill>
              </a:rPr>
              <a:t>P5-15-07</a:t>
            </a:r>
            <a:endParaRPr lang="it-IT" altLang="it-IT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0377160"/>
      </p:ext>
    </p:extLst>
  </p:cSld>
  <p:clrMapOvr>
    <a:masterClrMapping/>
  </p:clrMapOvr>
  <p:transition spd="slow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3793" y="419793"/>
            <a:ext cx="6096000" cy="1143000"/>
          </a:xfrm>
        </p:spPr>
        <p:txBody>
          <a:bodyPr/>
          <a:lstStyle/>
          <a:p>
            <a:r>
              <a:rPr lang="it-IT" dirty="0"/>
              <a:t>2</a:t>
            </a:r>
            <a:r>
              <a:rPr lang="it-IT" baseline="30000" dirty="0"/>
              <a:t>nd</a:t>
            </a:r>
            <a:r>
              <a:rPr lang="it-IT" dirty="0"/>
              <a:t>Line </a:t>
            </a:r>
            <a:r>
              <a:rPr lang="it-IT" dirty="0" err="1"/>
              <a:t>Treatments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7266637"/>
              </p:ext>
            </p:extLst>
          </p:nvPr>
        </p:nvGraphicFramePr>
        <p:xfrm>
          <a:off x="734368" y="1679600"/>
          <a:ext cx="8178800" cy="4259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2">
            <a:extLst>
              <a:ext uri="{FF2B5EF4-FFF2-40B4-BE49-F238E27FC236}">
                <a16:creationId xmlns:a16="http://schemas.microsoft.com/office/drawing/2014/main" xmlns="" id="{8EDAC33A-EA37-B34D-9421-689EFECF9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501" y="6322201"/>
            <a:ext cx="27045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it-IT" sz="1400" b="1">
                <a:solidFill>
                  <a:srgbClr val="002060"/>
                </a:solidFill>
              </a:rPr>
              <a:t>SABCS 2016, Poster </a:t>
            </a:r>
            <a:r>
              <a:rPr lang="mr-IN" sz="1400" b="1">
                <a:solidFill>
                  <a:srgbClr val="002060"/>
                </a:solidFill>
              </a:rPr>
              <a:t>P5-15-07</a:t>
            </a:r>
            <a:endParaRPr lang="it-IT" altLang="it-IT" sz="1400" b="1">
              <a:solidFill>
                <a:srgbClr val="00206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940E280-6783-E242-8CAE-8BE9FF0A1511}"/>
              </a:ext>
            </a:extLst>
          </p:cNvPr>
          <p:cNvSpPr txBox="1"/>
          <p:nvPr/>
        </p:nvSpPr>
        <p:spPr>
          <a:xfrm>
            <a:off x="1886673" y="5798916"/>
            <a:ext cx="4732899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In </a:t>
            </a:r>
            <a:r>
              <a:rPr lang="en-US" b="1" err="1">
                <a:solidFill>
                  <a:schemeClr val="bg1"/>
                </a:solidFill>
              </a:rPr>
              <a:t>Luminals</a:t>
            </a:r>
            <a:r>
              <a:rPr lang="en-US" b="1">
                <a:solidFill>
                  <a:schemeClr val="bg1"/>
                </a:solidFill>
              </a:rPr>
              <a:t> Tumors HT alone is preferred</a:t>
            </a:r>
          </a:p>
        </p:txBody>
      </p:sp>
    </p:spTree>
    <p:extLst>
      <p:ext uri="{BB962C8B-B14F-4D97-AF65-F5344CB8AC3E}">
        <p14:creationId xmlns:p14="http://schemas.microsoft.com/office/powerpoint/2010/main" xmlns="" val="42009743"/>
      </p:ext>
    </p:extLst>
  </p:cSld>
  <p:clrMapOvr>
    <a:masterClrMapping/>
  </p:clrMapOvr>
  <p:transition spd="slow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10047" y="660862"/>
            <a:ext cx="6096000" cy="1143000"/>
          </a:xfrm>
        </p:spPr>
        <p:txBody>
          <a:bodyPr/>
          <a:lstStyle/>
          <a:p>
            <a:r>
              <a:rPr lang="it-IT" dirty="0"/>
              <a:t>3</a:t>
            </a:r>
            <a:r>
              <a:rPr lang="it-IT" baseline="30000" dirty="0"/>
              <a:t>rd</a:t>
            </a:r>
            <a:r>
              <a:rPr lang="it-IT" dirty="0"/>
              <a:t>line </a:t>
            </a:r>
            <a:r>
              <a:rPr lang="it-IT" dirty="0" err="1"/>
              <a:t>Treatments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61237981"/>
              </p:ext>
            </p:extLst>
          </p:nvPr>
        </p:nvGraphicFramePr>
        <p:xfrm>
          <a:off x="374328" y="1823616"/>
          <a:ext cx="8178800" cy="4259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2">
            <a:extLst>
              <a:ext uri="{FF2B5EF4-FFF2-40B4-BE49-F238E27FC236}">
                <a16:creationId xmlns:a16="http://schemas.microsoft.com/office/drawing/2014/main" xmlns="" id="{0954E951-F6E5-704B-B9BF-93CC6FB00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20" y="6183305"/>
            <a:ext cx="27045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it-IT" sz="1400" b="1">
                <a:solidFill>
                  <a:srgbClr val="002060"/>
                </a:solidFill>
              </a:rPr>
              <a:t>SABCS 2016, Poster </a:t>
            </a:r>
            <a:r>
              <a:rPr lang="mr-IN" sz="1400" b="1">
                <a:solidFill>
                  <a:srgbClr val="002060"/>
                </a:solidFill>
              </a:rPr>
              <a:t>P5-15-07</a:t>
            </a:r>
            <a:endParaRPr lang="it-IT" altLang="it-IT" sz="14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1738905"/>
      </p:ext>
    </p:extLst>
  </p:cSld>
  <p:clrMapOvr>
    <a:masterClrMapping/>
  </p:clrMapOvr>
  <p:transition spd="slow">
    <p:strips dir="rd"/>
  </p:transition>
</p:sld>
</file>

<file path=ppt/theme/theme1.xml><?xml version="1.0" encoding="utf-8"?>
<a:theme xmlns:a="http://schemas.openxmlformats.org/drawingml/2006/main" name="baseAMBR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GIM13 AMBRA 2017.potx" id="{5AF85A7B-F481-0346-B60B-48F051271651}" vid="{593653CF-A362-3B4E-BEA6-9975CF6894F0}"/>
    </a:ext>
  </a:extLst>
</a:theme>
</file>

<file path=ppt/theme/theme2.xml><?xml version="1.0" encoding="utf-8"?>
<a:theme xmlns:a="http://schemas.openxmlformats.org/drawingml/2006/main" name="Sample presentatio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BE7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BE7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presentation slides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resentation slides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resentation slides 3">
        <a:dk1>
          <a:srgbClr val="0000C0"/>
        </a:dk1>
        <a:lt1>
          <a:srgbClr val="FFFFFF"/>
        </a:lt1>
        <a:dk2>
          <a:srgbClr val="0066CC"/>
        </a:dk2>
        <a:lt2>
          <a:srgbClr val="9ADCF6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baseAMBRA</Template>
  <TotalTime>4470</TotalTime>
  <Words>1246</Words>
  <Application>Microsoft Office PowerPoint</Application>
  <PresentationFormat>Presentazione su schermo (4:3)</PresentationFormat>
  <Paragraphs>302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23</vt:i4>
      </vt:variant>
    </vt:vector>
  </HeadingPairs>
  <TitlesOfParts>
    <vt:vector size="25" baseType="lpstr">
      <vt:lpstr>baseAMBRA</vt:lpstr>
      <vt:lpstr>Sample presentation slides</vt:lpstr>
      <vt:lpstr> - GIM13    </vt:lpstr>
      <vt:lpstr>GIM13-AMBRA</vt:lpstr>
      <vt:lpstr>Disegno dello studio</vt:lpstr>
      <vt:lpstr>Centri partecipanti e status arruolamenti</vt:lpstr>
      <vt:lpstr>Adjuvant Chemotherapy Regimens</vt:lpstr>
      <vt:lpstr>Adjuvant CHT in  Luminal A patients</vt:lpstr>
      <vt:lpstr>1stLine Treatments</vt:lpstr>
      <vt:lpstr>2ndLine Treatments</vt:lpstr>
      <vt:lpstr>3rdline Treatments</vt:lpstr>
      <vt:lpstr>Taxanes  </vt:lpstr>
      <vt:lpstr>TNBC: Adj and M1 CHT  </vt:lpstr>
      <vt:lpstr>Time To Treatment Change and PFS</vt:lpstr>
      <vt:lpstr>Time to Treatment change   and Subtype</vt:lpstr>
      <vt:lpstr>Overall  and metastatic survival by Subtype</vt:lpstr>
      <vt:lpstr>Luminal A: Biological subtypes at the re-test</vt:lpstr>
      <vt:lpstr>Survival from 1stLine</vt:lpstr>
      <vt:lpstr>Change of subtype at retesting  and outcome </vt:lpstr>
      <vt:lpstr>alcuni punti su cui riflettere </vt:lpstr>
      <vt:lpstr>About Guide Lines for CHT in Italy</vt:lpstr>
      <vt:lpstr>About Guide Lines for HT in Italy</vt:lpstr>
      <vt:lpstr> “The Remains of the Day…” Time from end of last CHT and Death</vt:lpstr>
      <vt:lpstr>Pubblicazioni  (Poster Totali 22)</vt:lpstr>
      <vt:lpstr>Diapositiva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GIM13-AMBRA</dc:title>
  <dc:creator>Giorgio Mustacchi</dc:creator>
  <cp:lastModifiedBy>Clara</cp:lastModifiedBy>
  <cp:revision>169</cp:revision>
  <cp:lastPrinted>2018-06-17T15:38:46Z</cp:lastPrinted>
  <dcterms:created xsi:type="dcterms:W3CDTF">2018-04-21T14:34:39Z</dcterms:created>
  <dcterms:modified xsi:type="dcterms:W3CDTF">2019-12-04T15:12:44Z</dcterms:modified>
</cp:coreProperties>
</file>