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Default Extension="tiff" ContentType="image/tiff"/>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5" r:id="rId3"/>
    <p:sldMasterId id="2147483684" r:id="rId4"/>
    <p:sldMasterId id="2147483701" r:id="rId5"/>
    <p:sldMasterId id="2147483725" r:id="rId6"/>
    <p:sldMasterId id="2147483784" r:id="rId7"/>
    <p:sldMasterId id="2147483797" r:id="rId8"/>
  </p:sldMasterIdLst>
  <p:notesMasterIdLst>
    <p:notesMasterId r:id="rId55"/>
  </p:notesMasterIdLst>
  <p:sldIdLst>
    <p:sldId id="308" r:id="rId9"/>
    <p:sldId id="256" r:id="rId10"/>
    <p:sldId id="309" r:id="rId11"/>
    <p:sldId id="310" r:id="rId12"/>
    <p:sldId id="311" r:id="rId13"/>
    <p:sldId id="313" r:id="rId14"/>
    <p:sldId id="401" r:id="rId15"/>
    <p:sldId id="418" r:id="rId16"/>
    <p:sldId id="419" r:id="rId17"/>
    <p:sldId id="420" r:id="rId18"/>
    <p:sldId id="407" r:id="rId19"/>
    <p:sldId id="409" r:id="rId20"/>
    <p:sldId id="263" r:id="rId21"/>
    <p:sldId id="259" r:id="rId22"/>
    <p:sldId id="422" r:id="rId23"/>
    <p:sldId id="424" r:id="rId24"/>
    <p:sldId id="426" r:id="rId25"/>
    <p:sldId id="427" r:id="rId26"/>
    <p:sldId id="428" r:id="rId27"/>
    <p:sldId id="429" r:id="rId28"/>
    <p:sldId id="333" r:id="rId29"/>
    <p:sldId id="262" r:id="rId30"/>
    <p:sldId id="434" r:id="rId31"/>
    <p:sldId id="264" r:id="rId32"/>
    <p:sldId id="435" r:id="rId33"/>
    <p:sldId id="318" r:id="rId34"/>
    <p:sldId id="265" r:id="rId35"/>
    <p:sldId id="467" r:id="rId36"/>
    <p:sldId id="267" r:id="rId37"/>
    <p:sldId id="431" r:id="rId38"/>
    <p:sldId id="468" r:id="rId39"/>
    <p:sldId id="444" r:id="rId40"/>
    <p:sldId id="261" r:id="rId41"/>
    <p:sldId id="460" r:id="rId42"/>
    <p:sldId id="469" r:id="rId43"/>
    <p:sldId id="307" r:id="rId44"/>
    <p:sldId id="459" r:id="rId45"/>
    <p:sldId id="446" r:id="rId46"/>
    <p:sldId id="457" r:id="rId47"/>
    <p:sldId id="299" r:id="rId48"/>
    <p:sldId id="271" r:id="rId49"/>
    <p:sldId id="272" r:id="rId50"/>
    <p:sldId id="325" r:id="rId51"/>
    <p:sldId id="465" r:id="rId52"/>
    <p:sldId id="301" r:id="rId53"/>
    <p:sldId id="470" r:id="rId5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31" autoAdjust="0"/>
    <p:restoredTop sz="94694"/>
  </p:normalViewPr>
  <p:slideViewPr>
    <p:cSldViewPr snapToGrid="0" snapToObjects="1">
      <p:cViewPr varScale="1">
        <p:scale>
          <a:sx n="76" d="100"/>
          <a:sy n="76" d="100"/>
        </p:scale>
        <p:origin x="-173" y="-77"/>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oglio_di_lavoro_di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3.0298400752998399E-2"/>
          <c:y val="6.9161322367171596E-2"/>
          <c:w val="0.95755966429915307"/>
          <c:h val="0.78172293398390202"/>
        </c:manualLayout>
      </c:layout>
      <c:barChart>
        <c:barDir val="bar"/>
        <c:grouping val="clustered"/>
        <c:ser>
          <c:idx val="0"/>
          <c:order val="0"/>
          <c:tx>
            <c:strRef>
              <c:f>Foglio1!$B$1</c:f>
              <c:strCache>
                <c:ptCount val="1"/>
                <c:pt idx="0">
                  <c:v>Colonna2</c:v>
                </c:pt>
              </c:strCache>
            </c:strRef>
          </c:tx>
          <c:spPr>
            <a:solidFill>
              <a:schemeClr val="accent1">
                <a:lumMod val="60000"/>
                <a:lumOff val="40000"/>
              </a:schemeClr>
            </a:solidFill>
          </c:spPr>
          <c:dLbls>
            <c:spPr>
              <a:noFill/>
              <a:ln>
                <a:noFill/>
              </a:ln>
              <a:effectLst/>
            </c:spPr>
            <c:txPr>
              <a:bodyPr/>
              <a:lstStyle/>
              <a:p>
                <a:pPr>
                  <a:defRPr sz="1400" b="1">
                    <a:solidFill>
                      <a:schemeClr val="tx2"/>
                    </a:solidFill>
                    <a:latin typeface="Arial" panose="020B0604020202020204" pitchFamily="34" charset="0"/>
                    <a:cs typeface="Arial" panose="020B0604020202020204" pitchFamily="34" charset="0"/>
                  </a:defRPr>
                </a:pPr>
                <a:endParaRPr lang="it-IT"/>
              </a:p>
            </c:txPr>
            <c:showVal val="1"/>
            <c:extLst xmlns:c16r2="http://schemas.microsoft.com/office/drawing/2015/06/chart">
              <c:ext xmlns:c15="http://schemas.microsoft.com/office/drawing/2012/chart" uri="{CE6537A1-D6FC-4f65-9D91-7224C49458BB}">
                <c15:showLeaderLines val="0"/>
              </c:ext>
            </c:extLst>
          </c:dLbls>
          <c:cat>
            <c:strRef>
              <c:f>Foglio1!$A$2:$A$7</c:f>
              <c:strCache>
                <c:ptCount val="6"/>
                <c:pt idx="0">
                  <c:v>campo 1</c:v>
                </c:pt>
                <c:pt idx="1">
                  <c:v>campo 2</c:v>
                </c:pt>
                <c:pt idx="2">
                  <c:v>campo 3</c:v>
                </c:pt>
                <c:pt idx="3">
                  <c:v>campo 4</c:v>
                </c:pt>
                <c:pt idx="4">
                  <c:v>campo 5</c:v>
                </c:pt>
                <c:pt idx="5">
                  <c:v>campo 6</c:v>
                </c:pt>
              </c:strCache>
            </c:strRef>
          </c:cat>
          <c:val>
            <c:numRef>
              <c:f>Foglio1!$B$2:$B$7</c:f>
              <c:numCache>
                <c:formatCode>0%</c:formatCode>
                <c:ptCount val="6"/>
                <c:pt idx="0">
                  <c:v>8.0000000000000016E-2</c:v>
                </c:pt>
                <c:pt idx="1">
                  <c:v>6.0000000000000012E-2</c:v>
                </c:pt>
                <c:pt idx="2">
                  <c:v>8.0000000000000016E-2</c:v>
                </c:pt>
                <c:pt idx="3">
                  <c:v>3.0000000000000006E-2</c:v>
                </c:pt>
                <c:pt idx="4">
                  <c:v>0.71000000000000008</c:v>
                </c:pt>
                <c:pt idx="5">
                  <c:v>5.000000000000001E-2</c:v>
                </c:pt>
              </c:numCache>
            </c:numRef>
          </c:val>
          <c:extLst xmlns:c16r2="http://schemas.microsoft.com/office/drawing/2015/06/chart">
            <c:ext xmlns:c16="http://schemas.microsoft.com/office/drawing/2014/chart" uri="{C3380CC4-5D6E-409C-BE32-E72D297353CC}">
              <c16:uniqueId val="{00000000-DCF4-4187-8670-D8A3472131EC}"/>
            </c:ext>
          </c:extLst>
        </c:ser>
        <c:ser>
          <c:idx val="1"/>
          <c:order val="1"/>
          <c:tx>
            <c:strRef>
              <c:f>Foglio1!$C$1</c:f>
              <c:strCache>
                <c:ptCount val="1"/>
                <c:pt idx="0">
                  <c:v>Colonna1</c:v>
                </c:pt>
              </c:strCache>
            </c:strRef>
          </c:tx>
          <c:spPr>
            <a:solidFill>
              <a:schemeClr val="accent2">
                <a:lumMod val="60000"/>
                <a:lumOff val="40000"/>
              </a:schemeClr>
            </a:solidFill>
          </c:spPr>
          <c:dLbls>
            <c:spPr>
              <a:noFill/>
              <a:ln>
                <a:noFill/>
              </a:ln>
              <a:effectLst/>
            </c:spPr>
            <c:txPr>
              <a:bodyPr wrap="square" lIns="38100" tIns="19050" rIns="38100" bIns="19050" anchor="ctr">
                <a:spAutoFit/>
              </a:bodyPr>
              <a:lstStyle/>
              <a:p>
                <a:pPr>
                  <a:defRPr sz="1400" b="1">
                    <a:latin typeface="Arial" panose="020B0604020202020204" pitchFamily="34" charset="0"/>
                    <a:cs typeface="Arial" panose="020B0604020202020204" pitchFamily="34" charset="0"/>
                  </a:defRPr>
                </a:pPr>
                <a:endParaRPr lang="it-IT"/>
              </a:p>
            </c:txPr>
            <c:showVal val="1"/>
            <c:extLst xmlns:c16r2="http://schemas.microsoft.com/office/drawing/2015/06/chart">
              <c:ext xmlns:c15="http://schemas.microsoft.com/office/drawing/2012/chart" uri="{CE6537A1-D6FC-4f65-9D91-7224C49458BB}">
                <c15:showLeaderLines val="1"/>
              </c:ext>
            </c:extLst>
          </c:dLbls>
          <c:cat>
            <c:strRef>
              <c:f>Foglio1!$A$2:$A$7</c:f>
              <c:strCache>
                <c:ptCount val="6"/>
                <c:pt idx="0">
                  <c:v>campo 1</c:v>
                </c:pt>
                <c:pt idx="1">
                  <c:v>campo 2</c:v>
                </c:pt>
                <c:pt idx="2">
                  <c:v>campo 3</c:v>
                </c:pt>
                <c:pt idx="3">
                  <c:v>campo 4</c:v>
                </c:pt>
                <c:pt idx="4">
                  <c:v>campo 5</c:v>
                </c:pt>
                <c:pt idx="5">
                  <c:v>campo 6</c:v>
                </c:pt>
              </c:strCache>
            </c:strRef>
          </c:cat>
          <c:val>
            <c:numRef>
              <c:f>Foglio1!$C$2:$C$7</c:f>
              <c:numCache>
                <c:formatCode>0%</c:formatCode>
                <c:ptCount val="6"/>
                <c:pt idx="0">
                  <c:v>0.24000000000000002</c:v>
                </c:pt>
                <c:pt idx="1">
                  <c:v>9.0000000000000024E-2</c:v>
                </c:pt>
                <c:pt idx="2">
                  <c:v>0</c:v>
                </c:pt>
                <c:pt idx="3">
                  <c:v>0.45</c:v>
                </c:pt>
                <c:pt idx="4">
                  <c:v>5.000000000000001E-2</c:v>
                </c:pt>
                <c:pt idx="5">
                  <c:v>0.17</c:v>
                </c:pt>
              </c:numCache>
            </c:numRef>
          </c:val>
          <c:extLst xmlns:c16r2="http://schemas.microsoft.com/office/drawing/2015/06/chart">
            <c:ext xmlns:c16="http://schemas.microsoft.com/office/drawing/2014/chart" uri="{C3380CC4-5D6E-409C-BE32-E72D297353CC}">
              <c16:uniqueId val="{00000001-DCF4-4187-8670-D8A3472131EC}"/>
            </c:ext>
          </c:extLst>
        </c:ser>
        <c:dLbls>
          <c:showVal val="1"/>
        </c:dLbls>
        <c:gapWidth val="90"/>
        <c:axId val="151275008"/>
        <c:axId val="151364736"/>
      </c:barChart>
      <c:catAx>
        <c:axId val="151275008"/>
        <c:scaling>
          <c:orientation val="minMax"/>
        </c:scaling>
        <c:axPos val="l"/>
        <c:numFmt formatCode="General" sourceLinked="0"/>
        <c:majorTickMark val="none"/>
        <c:tickLblPos val="none"/>
        <c:spPr>
          <a:ln w="38100">
            <a:solidFill>
              <a:srgbClr val="BFBFBF"/>
            </a:solidFill>
          </a:ln>
        </c:spPr>
        <c:crossAx val="151364736"/>
        <c:crosses val="autoZero"/>
        <c:auto val="1"/>
        <c:lblAlgn val="ctr"/>
        <c:lblOffset val="100"/>
      </c:catAx>
      <c:valAx>
        <c:axId val="151364736"/>
        <c:scaling>
          <c:orientation val="minMax"/>
          <c:max val="1"/>
          <c:min val="0"/>
        </c:scaling>
        <c:axPos val="b"/>
        <c:numFmt formatCode="0%" sourceLinked="0"/>
        <c:majorTickMark val="none"/>
        <c:tickLblPos val="nextTo"/>
        <c:spPr>
          <a:ln w="12700">
            <a:solidFill>
              <a:srgbClr val="BFBFBF"/>
            </a:solidFill>
          </a:ln>
        </c:spPr>
        <c:txPr>
          <a:bodyPr/>
          <a:lstStyle/>
          <a:p>
            <a:pPr>
              <a:defRPr sz="1400">
                <a:solidFill>
                  <a:schemeClr val="tx2"/>
                </a:solidFill>
              </a:defRPr>
            </a:pPr>
            <a:endParaRPr lang="it-IT"/>
          </a:p>
        </c:txPr>
        <c:crossAx val="151275008"/>
        <c:crosses val="autoZero"/>
        <c:crossBetween val="between"/>
        <c:majorUnit val="0.2"/>
        <c:minorUnit val="0.2"/>
      </c:valAx>
      <c:spPr>
        <a:solidFill>
          <a:srgbClr val="FFFFFF"/>
        </a:solidFill>
      </c:spPr>
    </c:plotArea>
    <c:plotVisOnly val="1"/>
    <c:dispBlanksAs val="gap"/>
  </c:chart>
  <c:txPr>
    <a:bodyPr/>
    <a:lstStyle/>
    <a:p>
      <a:pPr>
        <a:defRPr sz="1200">
          <a:solidFill>
            <a:srgbClr val="696C67"/>
          </a:solidFill>
          <a:latin typeface="Arial Narrow" pitchFamily="34" charset="0"/>
        </a:defRPr>
      </a:pPr>
      <a:endParaRPr lang="it-IT"/>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3.0298400752998396E-2"/>
          <c:y val="6.9161322367171596E-2"/>
          <c:w val="0.95755966429915307"/>
          <c:h val="0.78172293398390202"/>
        </c:manualLayout>
      </c:layout>
      <c:barChart>
        <c:barDir val="bar"/>
        <c:grouping val="clustered"/>
        <c:ser>
          <c:idx val="0"/>
          <c:order val="0"/>
          <c:tx>
            <c:strRef>
              <c:f>Foglio1!$B$1</c:f>
              <c:strCache>
                <c:ptCount val="1"/>
                <c:pt idx="0">
                  <c:v>Colonna1</c:v>
                </c:pt>
              </c:strCache>
            </c:strRef>
          </c:tx>
          <c:spPr>
            <a:solidFill>
              <a:schemeClr val="accent1">
                <a:lumMod val="60000"/>
                <a:lumOff val="40000"/>
              </a:schemeClr>
            </a:solidFill>
          </c:spPr>
          <c:dLbls>
            <c:dLbl>
              <c:idx val="0"/>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9A0-4942-AA9C-9AEE86C47E09}"/>
                </c:ext>
              </c:extLst>
            </c:dLbl>
            <c:dLbl>
              <c:idx val="1"/>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9A0-4942-AA9C-9AEE86C47E09}"/>
                </c:ext>
              </c:extLst>
            </c:dLbl>
            <c:dLbl>
              <c:idx val="2"/>
              <c:layout>
                <c:manualLayout>
                  <c:x val="5.2371090827966317E-3"/>
                  <c:y val="-5.4899965445367049E-1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9A0-4942-AA9C-9AEE86C47E09}"/>
                </c:ext>
              </c:extLst>
            </c:dLbl>
            <c:dLbl>
              <c:idx val="3"/>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9A0-4942-AA9C-9AEE86C47E09}"/>
                </c:ext>
              </c:extLst>
            </c:dLbl>
            <c:delete val="1"/>
            <c:numFmt formatCode="#,##0.0" sourceLinked="0"/>
            <c:spPr>
              <a:noFill/>
              <a:ln>
                <a:noFill/>
              </a:ln>
              <a:effectLst/>
            </c:spPr>
            <c:txPr>
              <a:bodyPr wrap="square" lIns="38100" tIns="19050" rIns="38100" bIns="19050" anchor="ctr">
                <a:spAutoFit/>
              </a:bodyPr>
              <a:lstStyle/>
              <a:p>
                <a:pPr>
                  <a:defRPr sz="1600" b="1">
                    <a:solidFill>
                      <a:schemeClr val="tx2"/>
                    </a:solidFill>
                    <a:latin typeface="Arial" panose="020B0604020202020204" pitchFamily="34" charset="0"/>
                    <a:cs typeface="Arial" panose="020B0604020202020204" pitchFamily="34" charset="0"/>
                  </a:defRPr>
                </a:pPr>
                <a:endParaRPr lang="it-IT"/>
              </a:p>
            </c:txPr>
            <c:extLst xmlns:c16r2="http://schemas.microsoft.com/office/drawing/2015/06/chart">
              <c:ext xmlns:c15="http://schemas.microsoft.com/office/drawing/2012/chart" uri="{CE6537A1-D6FC-4f65-9D91-7224C49458BB}">
                <c15:showLeaderLines val="0"/>
              </c:ext>
            </c:extLst>
          </c:dLbls>
          <c:cat>
            <c:numRef>
              <c:f>Foglio1!$A$2:$A$5</c:f>
              <c:numCache>
                <c:formatCode>General</c:formatCode>
                <c:ptCount val="4"/>
              </c:numCache>
            </c:numRef>
          </c:cat>
          <c:val>
            <c:numRef>
              <c:f>Foglio1!$B$2:$B$5</c:f>
              <c:numCache>
                <c:formatCode>0.0</c:formatCode>
                <c:ptCount val="4"/>
                <c:pt idx="0">
                  <c:v>14.3</c:v>
                </c:pt>
                <c:pt idx="1">
                  <c:v>49.3</c:v>
                </c:pt>
                <c:pt idx="2">
                  <c:v>31.5</c:v>
                </c:pt>
                <c:pt idx="3">
                  <c:v>11.7</c:v>
                </c:pt>
              </c:numCache>
            </c:numRef>
          </c:val>
          <c:extLst xmlns:c16r2="http://schemas.microsoft.com/office/drawing/2015/06/chart">
            <c:ext xmlns:c16="http://schemas.microsoft.com/office/drawing/2014/chart" uri="{C3380CC4-5D6E-409C-BE32-E72D297353CC}">
              <c16:uniqueId val="{00000004-A9A0-4942-AA9C-9AEE86C47E09}"/>
            </c:ext>
          </c:extLst>
        </c:ser>
        <c:dLbls>
          <c:showVal val="1"/>
        </c:dLbls>
        <c:gapWidth val="76"/>
        <c:axId val="154791936"/>
        <c:axId val="154793472"/>
      </c:barChart>
      <c:catAx>
        <c:axId val="154791936"/>
        <c:scaling>
          <c:orientation val="minMax"/>
        </c:scaling>
        <c:axPos val="l"/>
        <c:numFmt formatCode="General" sourceLinked="0"/>
        <c:majorTickMark val="none"/>
        <c:tickLblPos val="none"/>
        <c:spPr>
          <a:ln w="38100">
            <a:solidFill>
              <a:srgbClr val="BFBFBF"/>
            </a:solidFill>
          </a:ln>
        </c:spPr>
        <c:crossAx val="154793472"/>
        <c:crosses val="autoZero"/>
        <c:auto val="1"/>
        <c:lblAlgn val="ctr"/>
        <c:lblOffset val="100"/>
      </c:catAx>
      <c:valAx>
        <c:axId val="154793472"/>
        <c:scaling>
          <c:orientation val="minMax"/>
          <c:max val="60"/>
          <c:min val="0"/>
        </c:scaling>
        <c:axPos val="b"/>
        <c:numFmt formatCode="#,##0" sourceLinked="0"/>
        <c:majorTickMark val="none"/>
        <c:tickLblPos val="nextTo"/>
        <c:spPr>
          <a:ln w="12700">
            <a:solidFill>
              <a:srgbClr val="BFBFBF"/>
            </a:solidFill>
          </a:ln>
        </c:spPr>
        <c:txPr>
          <a:bodyPr/>
          <a:lstStyle/>
          <a:p>
            <a:pPr>
              <a:defRPr>
                <a:solidFill>
                  <a:schemeClr val="tx2"/>
                </a:solidFill>
              </a:defRPr>
            </a:pPr>
            <a:endParaRPr lang="it-IT"/>
          </a:p>
        </c:txPr>
        <c:crossAx val="154791936"/>
        <c:crosses val="autoZero"/>
        <c:crossBetween val="between"/>
        <c:majorUnit val="10"/>
        <c:minorUnit val="0.2"/>
      </c:valAx>
      <c:spPr>
        <a:solidFill>
          <a:srgbClr val="FFFFFF"/>
        </a:solidFill>
      </c:spPr>
    </c:plotArea>
    <c:plotVisOnly val="1"/>
    <c:dispBlanksAs val="gap"/>
  </c:chart>
  <c:txPr>
    <a:bodyPr/>
    <a:lstStyle/>
    <a:p>
      <a:pPr>
        <a:defRPr sz="1400">
          <a:solidFill>
            <a:srgbClr val="696C67"/>
          </a:solidFill>
          <a:latin typeface="Arial Narrow" pitchFamily="34" charset="0"/>
        </a:defRPr>
      </a:pPr>
      <a:endParaRPr lang="it-IT"/>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13BAB-6FEA-4641-9A48-879F6569C8D1}" type="datetimeFigureOut">
              <a:rPr lang="it-IT" smtClean="0"/>
              <a:pPr/>
              <a:t>04/12/2019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F0145B-7264-8740-A4A2-70913E733392}" type="slidenum">
              <a:rPr lang="it-IT" smtClean="0"/>
              <a:pPr/>
              <a:t>‹N›</a:t>
            </a:fld>
            <a:endParaRPr lang="it-IT"/>
          </a:p>
        </p:txBody>
      </p:sp>
    </p:spTree>
    <p:extLst>
      <p:ext uri="{BB962C8B-B14F-4D97-AF65-F5344CB8AC3E}">
        <p14:creationId xmlns:p14="http://schemas.microsoft.com/office/powerpoint/2010/main" xmlns="" val="2535396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xfrm>
            <a:off x="1143000" y="685800"/>
            <a:ext cx="4572000" cy="3429000"/>
          </a:xfrm>
          <a:ln/>
        </p:spPr>
      </p:sp>
      <p:sp>
        <p:nvSpPr>
          <p:cNvPr id="20482" name="Notes Placeholder 2"/>
          <p:cNvSpPr>
            <a:spLocks noGrp="1"/>
          </p:cNvSpPr>
          <p:nvPr>
            <p:ph type="body" idx="1"/>
          </p:nvPr>
        </p:nvSpPr>
        <p:spPr>
          <a:noFill/>
        </p:spPr>
        <p:txBody>
          <a:bodyPr/>
          <a:lstStyle/>
          <a:p>
            <a:endParaRPr lang="it-IT">
              <a:ea typeface="ＭＳ Ｐゴシック"/>
            </a:endParaRP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09884B54-4172-440D-B636-B01E82792926}" type="slidenum">
              <a:rPr lang="en-US" sz="1200">
                <a:latin typeface="+mn-lt"/>
                <a:ea typeface="+mn-ea"/>
                <a:cs typeface="+mn-cs"/>
              </a:rPr>
              <a:pPr algn="r" fontAlgn="auto">
                <a:spcBef>
                  <a:spcPts val="0"/>
                </a:spcBef>
                <a:spcAft>
                  <a:spcPts val="0"/>
                </a:spcAft>
                <a:defRPr/>
              </a:pPr>
              <a:t>6</a:t>
            </a:fld>
            <a:endParaRPr lang="en-US" sz="1200" dirty="0">
              <a:latin typeface="+mn-lt"/>
              <a:ea typeface="+mn-ea"/>
              <a:cs typeface="+mn-cs"/>
            </a:endParaRPr>
          </a:p>
        </p:txBody>
      </p:sp>
    </p:spTree>
    <p:extLst>
      <p:ext uri="{BB962C8B-B14F-4D97-AF65-F5344CB8AC3E}">
        <p14:creationId xmlns:p14="http://schemas.microsoft.com/office/powerpoint/2010/main" xmlns="" val="2243699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xmlns="" id="{9CD694CC-5AEF-D845-B062-0B4FB23E21E2}"/>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xmlns="" id="{CC6B8879-16AE-0442-8958-AD29376CB9A2}"/>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i="1">
                <a:latin typeface="Arial" panose="020B0604020202020204" pitchFamily="34" charset="0"/>
              </a:rPr>
              <a:t>AE, adverse event; AI, aromatase inhibitor; DFS, disease-free survival; HR, hormone receptor.</a:t>
            </a:r>
          </a:p>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xmlns="" id="{177F6214-8DF7-6A4A-BA49-895FDC2F314E}"/>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1EEC8C-33A6-1E4B-B507-7448FB62B50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xmlns="" val="2120412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r" fontAlgn="base">
              <a:spcBef>
                <a:spcPct val="0"/>
              </a:spcBef>
              <a:spcAft>
                <a:spcPct val="0"/>
              </a:spcAft>
            </a:pPr>
            <a:fld id="{1BCB9507-8F3A-4310-AC4C-D87781DBCFEC}" type="slidenum">
              <a:rPr lang="it-IT" altLang="it-IT" smtClean="0">
                <a:solidFill>
                  <a:srgbClr val="000000"/>
                </a:solidFill>
                <a:latin typeface="Arial" panose="020B0604020202020204" pitchFamily="34" charset="0"/>
                <a:cs typeface="Arial" panose="020B0604020202020204" pitchFamily="34" charset="0"/>
              </a:rPr>
              <a:pPr algn="r" fontAlgn="base">
                <a:spcBef>
                  <a:spcPct val="0"/>
                </a:spcBef>
                <a:spcAft>
                  <a:spcPct val="0"/>
                </a:spcAft>
              </a:pPr>
              <a:t>26</a:t>
            </a:fld>
            <a:endParaRPr lang="it-IT" altLang="it-IT">
              <a:solidFill>
                <a:srgbClr val="000000"/>
              </a:solidFill>
              <a:latin typeface="Arial" panose="020B0604020202020204" pitchFamily="34" charset="0"/>
              <a:cs typeface="Arial" panose="020B0604020202020204" pitchFamily="34"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xmlns="" val="140219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487C3-FBE1-424D-90D3-126A86DBDD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1170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487C3-FBE1-424D-90D3-126A86DBDD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50422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487C3-FBE1-424D-90D3-126A86DBDD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55548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865188">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865188">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865188">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865188">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86518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86518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86518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86518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r" defTabSz="865188" rtl="0" eaLnBrk="1" fontAlgn="base" latinLnBrk="0" hangingPunct="1">
              <a:lnSpc>
                <a:spcPct val="100000"/>
              </a:lnSpc>
              <a:spcBef>
                <a:spcPct val="0"/>
              </a:spcBef>
              <a:spcAft>
                <a:spcPct val="0"/>
              </a:spcAft>
              <a:buClr>
                <a:srgbClr val="800080"/>
              </a:buClr>
              <a:buSzTx/>
              <a:buFontTx/>
              <a:buNone/>
              <a:tabLst/>
              <a:defRPr/>
            </a:pPr>
            <a:fld id="{AE5130CC-1643-4A28-9026-21AC85377643}" type="slidenum">
              <a:rPr kumimoji="0" lang="en-US"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865188" rtl="0" eaLnBrk="1" fontAlgn="base" latinLnBrk="0" hangingPunct="1">
                <a:lnSpc>
                  <a:spcPct val="100000"/>
                </a:lnSpc>
                <a:spcBef>
                  <a:spcPct val="0"/>
                </a:spcBef>
                <a:spcAft>
                  <a:spcPct val="0"/>
                </a:spcAft>
                <a:buClr>
                  <a:srgbClr val="800080"/>
                </a:buClr>
                <a:buSzTx/>
                <a:buFontTx/>
                <a:buNone/>
                <a:tabLst/>
                <a:defRPr/>
              </a:pPr>
              <a:t>37</a:t>
            </a:fld>
            <a:endParaRPr kumimoji="0" lang="en-US"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2578"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999" tIns="48000" rIns="95999" bIns="48000" anchor="b"/>
          <a:lstStyle>
            <a:lvl1pPr defTabSz="1012825">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10128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10128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10128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10128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10128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10128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10128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10128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r" defTabSz="1012825" rtl="0" eaLnBrk="1" fontAlgn="base" latinLnBrk="0" hangingPunct="1">
              <a:lnSpc>
                <a:spcPct val="90000"/>
              </a:lnSpc>
              <a:spcBef>
                <a:spcPct val="35000"/>
              </a:spcBef>
              <a:spcAft>
                <a:spcPct val="25000"/>
              </a:spcAft>
              <a:buClr>
                <a:srgbClr val="800080"/>
              </a:buClr>
              <a:buSzTx/>
              <a:buFontTx/>
              <a:buChar char="•"/>
              <a:tabLst/>
              <a:defRPr/>
            </a:pPr>
            <a:fld id="{99121E30-302C-493E-A5A2-D4094D89C265}" type="slidenum">
              <a:rPr kumimoji="0" lang="de-CH" altLang="it-IT" sz="13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1012825" rtl="0" eaLnBrk="1" fontAlgn="base" latinLnBrk="0" hangingPunct="1">
                <a:lnSpc>
                  <a:spcPct val="90000"/>
                </a:lnSpc>
                <a:spcBef>
                  <a:spcPct val="35000"/>
                </a:spcBef>
                <a:spcAft>
                  <a:spcPct val="25000"/>
                </a:spcAft>
                <a:buClr>
                  <a:srgbClr val="800080"/>
                </a:buClr>
                <a:buSzTx/>
                <a:buFontTx/>
                <a:buChar char="•"/>
                <a:tabLst/>
                <a:defRPr/>
              </a:pPr>
              <a:t>37</a:t>
            </a:fld>
            <a:endParaRPr kumimoji="0" lang="de-CH" altLang="it-IT" sz="13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2579" name="Rectangle 2"/>
          <p:cNvSpPr>
            <a:spLocks noGrp="1" noRot="1" noChangeAspect="1" noChangeArrowheads="1" noTextEdit="1"/>
          </p:cNvSpPr>
          <p:nvPr>
            <p:ph type="sldImg"/>
          </p:nvPr>
        </p:nvSpPr>
        <p:spPr>
          <a:xfrm>
            <a:off x="382588" y="685800"/>
            <a:ext cx="6096000" cy="3429000"/>
          </a:xfrm>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999" tIns="48000" rIns="95999" bIns="48000"/>
          <a:lstStyle/>
          <a:p>
            <a:endParaRPr lang="it-IT" altLang="it-IT">
              <a:latin typeface="Arial" panose="020B0604020202020204" pitchFamily="34" charset="0"/>
            </a:endParaRPr>
          </a:p>
        </p:txBody>
      </p:sp>
    </p:spTree>
    <p:extLst>
      <p:ext uri="{BB962C8B-B14F-4D97-AF65-F5344CB8AC3E}">
        <p14:creationId xmlns:p14="http://schemas.microsoft.com/office/powerpoint/2010/main" xmlns="" val="631539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800100"/>
            <a:ext cx="6835775" cy="3846513"/>
          </a:xfrm>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xmlns="" val="2317400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ECC487C3-FBE1-424D-90D3-126A86DBDDC4}" type="slidenum">
              <a:rPr lang="en-GB" smtClean="0"/>
              <a:pPr/>
              <a:t>42</a:t>
            </a:fld>
            <a:endParaRPr lang="en-GB"/>
          </a:p>
        </p:txBody>
      </p:sp>
    </p:spTree>
    <p:extLst>
      <p:ext uri="{BB962C8B-B14F-4D97-AF65-F5344CB8AC3E}">
        <p14:creationId xmlns:p14="http://schemas.microsoft.com/office/powerpoint/2010/main" xmlns="" val="1813024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884613" y="8686800"/>
            <a:ext cx="2971800" cy="455613"/>
          </a:xfrm>
          <a:prstGeom prst="rect">
            <a:avLst/>
          </a:prstGeom>
          <a:noFill/>
          <a:ln w="9525">
            <a:noFill/>
            <a:miter lim="800000"/>
            <a:headEnd/>
            <a:tailEnd/>
          </a:ln>
        </p:spPr>
        <p:txBody>
          <a:bodyPr lIns="92299" tIns="46149" rIns="92299" bIns="46149" anchor="b"/>
          <a:lstStyle/>
          <a:p>
            <a:pPr algn="r" defTabSz="922338"/>
            <a:fld id="{4846F3F3-5B31-42BA-ACA8-8068B1021A05}" type="slidenum">
              <a:rPr lang="en-US" sz="1200">
                <a:solidFill>
                  <a:srgbClr val="000000"/>
                </a:solidFill>
              </a:rPr>
              <a:pPr algn="r" defTabSz="922338"/>
              <a:t>7</a:t>
            </a:fld>
            <a:endParaRPr lang="en-US" sz="1200">
              <a:solidFill>
                <a:srgbClr val="000000"/>
              </a:solidFill>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685800" y="4344988"/>
            <a:ext cx="5822950" cy="4113212"/>
          </a:xfrm>
          <a:noFill/>
        </p:spPr>
        <p:txBody>
          <a:bodyPr lIns="92299" tIns="46149" rIns="92299" bIns="46149"/>
          <a:lstStyle/>
          <a:p>
            <a:pPr eaLnBrk="1" hangingPunct="1">
              <a:spcBef>
                <a:spcPts val="363"/>
              </a:spcBef>
            </a:pPr>
            <a:endParaRPr lang="en-GB">
              <a:ea typeface="ＭＳ Ｐゴシック"/>
              <a:cs typeface="Arial" charset="0"/>
            </a:endParaRPr>
          </a:p>
        </p:txBody>
      </p:sp>
    </p:spTree>
    <p:extLst>
      <p:ext uri="{BB962C8B-B14F-4D97-AF65-F5344CB8AC3E}">
        <p14:creationId xmlns:p14="http://schemas.microsoft.com/office/powerpoint/2010/main" xmlns="" val="387611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immagine diapositiva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10595"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atin typeface="Calibri" charset="0"/>
                <a:ea typeface="MS PGothic" charset="0"/>
              </a:rPr>
              <a:t>And also by the presence of RANK in LNCaP cell line</a:t>
            </a:r>
          </a:p>
        </p:txBody>
      </p:sp>
      <p:sp>
        <p:nvSpPr>
          <p:cNvPr id="110596"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77AA4F-DC5A-0344-96EF-0370E130AFC6}" type="slidenum">
              <a:rPr kumimoji="0" lang="it-IT"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it-IT" sz="1200" b="0" i="0" u="none" strike="noStrike" kern="1200" cap="none" spc="0" normalizeH="0" baseline="0" noProof="0">
              <a:ln>
                <a:noFill/>
              </a:ln>
              <a:solidFill>
                <a:srgbClr val="000000"/>
              </a:solidFill>
              <a:effectLst/>
              <a:uLnTx/>
              <a:uFillTx/>
              <a:latin typeface="Calibri" charset="0"/>
              <a:ea typeface="MS PGothic" charset="0"/>
            </a:endParaRPr>
          </a:p>
        </p:txBody>
      </p:sp>
    </p:spTree>
    <p:extLst>
      <p:ext uri="{BB962C8B-B14F-4D97-AF65-F5344CB8AC3E}">
        <p14:creationId xmlns:p14="http://schemas.microsoft.com/office/powerpoint/2010/main" xmlns="" val="2541039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22367D-D9F9-4716-8687-F6C490166F65}" type="slidenum">
              <a:rPr kumimoji="0" lang="it-IT"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it-IT" sz="12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sp>
        <p:nvSpPr>
          <p:cNvPr id="419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EEF908F-C503-47C4-934D-17E66D2FC902}" type="slidenum">
              <a:rPr kumimoji="0" lang="it-IT" sz="1200" b="0" i="0" u="none" strike="noStrike" kern="1200" cap="none" spc="0" normalizeH="0" baseline="0" noProof="0">
                <a:ln>
                  <a:noFill/>
                </a:ln>
                <a:solidFill>
                  <a:srgbClr val="000000"/>
                </a:solidFill>
                <a:effectLst/>
                <a:uLnTx/>
                <a:uFillTx/>
                <a:latin typeface="Arial"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it-IT" sz="1200" b="0" i="0" u="none" strike="noStrike" kern="1200" cap="none" spc="0" normalizeH="0" baseline="0" noProof="0">
              <a:ln>
                <a:noFill/>
              </a:ln>
              <a:solidFill>
                <a:srgbClr val="000000"/>
              </a:solidFill>
              <a:effectLst/>
              <a:uLnTx/>
              <a:uFillTx/>
              <a:latin typeface="Arial" charset="0"/>
              <a:ea typeface="ＭＳ Ｐゴシック"/>
            </a:endParaRPr>
          </a:p>
        </p:txBody>
      </p:sp>
      <p:sp>
        <p:nvSpPr>
          <p:cNvPr id="41987" name="Rectangle 2"/>
          <p:cNvSpPr>
            <a:spLocks noGrp="1" noRot="1" noChangeAspect="1" noChangeArrowheads="1" noTextEdit="1"/>
          </p:cNvSpPr>
          <p:nvPr>
            <p:ph type="sldImg"/>
          </p:nvPr>
        </p:nvSpPr>
        <p:spPr>
          <a:xfrm>
            <a:off x="1166813" y="285750"/>
            <a:ext cx="4533900" cy="3400425"/>
          </a:xfrm>
          <a:ln/>
        </p:spPr>
      </p:sp>
      <p:sp>
        <p:nvSpPr>
          <p:cNvPr id="41988" name="Rectangle 3"/>
          <p:cNvSpPr>
            <a:spLocks noGrp="1" noChangeArrowheads="1"/>
          </p:cNvSpPr>
          <p:nvPr>
            <p:ph type="body" idx="1"/>
          </p:nvPr>
        </p:nvSpPr>
        <p:spPr>
          <a:xfrm>
            <a:off x="376238" y="4011613"/>
            <a:ext cx="5953125" cy="4751387"/>
          </a:xfrm>
          <a:noFill/>
        </p:spPr>
        <p:txBody>
          <a:bodyPr/>
          <a:lstStyle/>
          <a:p>
            <a:pPr marL="285750" eaLnBrk="1" hangingPunct="1"/>
            <a:r>
              <a:rPr lang="en-US" sz="1000">
                <a:ea typeface="ＭＳ Ｐゴシック"/>
              </a:rPr>
              <a:t>In animal models with intracardiac injection of human MDA-231 breast cancer cells, the ability of OPG to inhibit tumor-induced osteoclastogenesis, and osteolysis was evaluated.</a:t>
            </a:r>
            <a:r>
              <a:rPr lang="en-US" sz="1000" baseline="30000">
                <a:ea typeface="ＭＳ Ｐゴシック"/>
              </a:rPr>
              <a:t>1</a:t>
            </a:r>
            <a:r>
              <a:rPr lang="en-US" sz="1000">
                <a:ea typeface="ＭＳ Ｐゴシック"/>
              </a:rPr>
              <a:t>  The injection of MDA-231 breast cancer cells into the left ventricle of nude mice resulted in experimental bone metastases that were associated with osteolytic lesions.  Mice were treated with OPG (at the indicated doses, 3 times per week for 4 weeks) starting immediately after tumor cell inoculation. RANK Ligand inhibition with OPG dose-dependently decreased the number and area of radiographically evident lytic bone lesions.</a:t>
            </a:r>
            <a:r>
              <a:rPr lang="en-US" sz="1000" baseline="30000">
                <a:ea typeface="ＭＳ Ｐゴシック"/>
              </a:rPr>
              <a:t>1</a:t>
            </a:r>
            <a:r>
              <a:rPr lang="en-US" sz="1000">
                <a:ea typeface="ＭＳ Ｐゴシック"/>
              </a:rPr>
              <a:t> OPG treatment at the highest doses completely prevented the radiographic appearance of osteolytic lesions (right radiograph). In the animals treated with OPG,</a:t>
            </a:r>
            <a:r>
              <a:rPr lang="en-US" sz="1000" i="1">
                <a:ea typeface="ＭＳ Ｐゴシック"/>
              </a:rPr>
              <a:t> </a:t>
            </a:r>
            <a:r>
              <a:rPr lang="en-US" sz="1000">
                <a:ea typeface="ＭＳ Ｐゴシック"/>
              </a:rPr>
              <a:t>note the increased radio-opacity of the tibial and femoral metaphyseal growth plate region associated with OPG treatment. This increase is a normal pharmacological response to OPG treatment by growing mice, whereby resorption of the secondary spongiosa is inhibited, and trabecular bone accumulates. RANK Ligand inhibition was also observed to significantly decrease the number of osteoclasts within the tumor, with a maximal reduction of 90% at 3 mg/kg (</a:t>
            </a:r>
            <a:r>
              <a:rPr lang="en-US" sz="1000" i="1">
                <a:ea typeface="ＭＳ Ｐゴシック"/>
              </a:rPr>
              <a:t>P </a:t>
            </a:r>
            <a:r>
              <a:rPr lang="en-US" sz="1000" i="1">
                <a:ea typeface="ＭＳ Ｐゴシック"/>
                <a:cs typeface="Times New Roman" pitchFamily="18" charset="0"/>
              </a:rPr>
              <a:t>&lt;</a:t>
            </a:r>
            <a:r>
              <a:rPr lang="en-US" sz="1000">
                <a:ea typeface="ＭＳ Ｐゴシック"/>
              </a:rPr>
              <a:t> 0.01). In this model of experimental bone metastases, RANK Ligand inhibition was associated with significant reductions in both the frequency and the size of skeletal tumor nests and in preventing tumor-associated osteolysis.</a:t>
            </a:r>
            <a:r>
              <a:rPr lang="en-US" sz="1000" baseline="30000">
                <a:ea typeface="ＭＳ Ｐゴシック"/>
              </a:rPr>
              <a:t>1</a:t>
            </a:r>
          </a:p>
          <a:p>
            <a:pPr marL="285750" eaLnBrk="1" hangingPunct="1"/>
            <a:endParaRPr lang="en-US" sz="1000" baseline="30000">
              <a:ea typeface="ＭＳ Ｐゴシック"/>
            </a:endParaRPr>
          </a:p>
          <a:p>
            <a:pPr marL="285750" eaLnBrk="1" hangingPunct="1">
              <a:buFontTx/>
              <a:buAutoNum type="arabicPeriod"/>
            </a:pPr>
            <a:r>
              <a:rPr lang="en-US" sz="800">
                <a:ea typeface="ＭＳ Ｐゴシック"/>
              </a:rPr>
              <a:t>Morony S, et al. Osteoprotegerin Inhibits Osteolysis and Decreases Skeletal Tumor Burden in Syngeneic and Nude Mouse Models of Experimental Bone Metastasis. </a:t>
            </a:r>
            <a:r>
              <a:rPr lang="en-US" sz="800" i="1">
                <a:ea typeface="ＭＳ Ｐゴシック"/>
              </a:rPr>
              <a:t>Cancer Res</a:t>
            </a:r>
            <a:r>
              <a:rPr lang="en-US" sz="800">
                <a:ea typeface="ＭＳ Ｐゴシック"/>
              </a:rPr>
              <a:t>.  2001;61:4432-6.</a:t>
            </a:r>
          </a:p>
          <a:p>
            <a:pPr marL="285750" eaLnBrk="1" hangingPunct="1"/>
            <a:endParaRPr lang="en-US" sz="800">
              <a:latin typeface="Times New Roman" pitchFamily="18" charset="0"/>
              <a:ea typeface="ＭＳ Ｐゴシック"/>
            </a:endParaRPr>
          </a:p>
          <a:p>
            <a:pPr marL="285750" eaLnBrk="1" hangingPunct="1"/>
            <a:endParaRPr lang="en-US" sz="800">
              <a:latin typeface="Times New Roman" pitchFamily="18" charset="0"/>
              <a:ea typeface="ＭＳ Ｐゴシック"/>
            </a:endParaRPr>
          </a:p>
          <a:p>
            <a:pPr marL="285750" eaLnBrk="1" hangingPunct="1"/>
            <a:endParaRPr lang="en-US" sz="800">
              <a:ea typeface="ＭＳ Ｐゴシック"/>
            </a:endParaRPr>
          </a:p>
          <a:p>
            <a:pPr marL="285750" eaLnBrk="1" hangingPunct="1">
              <a:buFontTx/>
              <a:buAutoNum type="arabicPeriod"/>
            </a:pPr>
            <a:endParaRPr lang="en-US" sz="800">
              <a:ea typeface="ＭＳ Ｐゴシック"/>
            </a:endParaRPr>
          </a:p>
          <a:p>
            <a:pPr marL="285750" eaLnBrk="1" hangingPunct="1">
              <a:buFontTx/>
              <a:buAutoNum type="arabicPeriod"/>
            </a:pPr>
            <a:endParaRPr lang="en-US" sz="1000">
              <a:latin typeface="Times New Roman" pitchFamily="18" charset="0"/>
              <a:ea typeface="ＭＳ Ｐゴシック"/>
            </a:endParaRPr>
          </a:p>
          <a:p>
            <a:pPr marL="571500" lvl="1" eaLnBrk="1" hangingPunct="1"/>
            <a:endParaRPr lang="en-US" sz="1000">
              <a:latin typeface="Times New Roman" pitchFamily="18" charset="0"/>
              <a:ea typeface="ＭＳ Ｐゴシック"/>
            </a:endParaRPr>
          </a:p>
          <a:p>
            <a:pPr marL="285750" eaLnBrk="1" hangingPunct="1"/>
            <a:endParaRPr lang="en-US" sz="1000">
              <a:latin typeface="Times New Roman" pitchFamily="18" charset="0"/>
              <a:ea typeface="ＭＳ Ｐゴシック"/>
            </a:endParaRPr>
          </a:p>
          <a:p>
            <a:pPr marL="285750" eaLnBrk="1" hangingPunct="1"/>
            <a:endParaRPr lang="en-US" sz="1000">
              <a:latin typeface="Times New Roman" pitchFamily="18" charset="0"/>
              <a:ea typeface="ＭＳ Ｐゴシック"/>
            </a:endParaRPr>
          </a:p>
        </p:txBody>
      </p:sp>
    </p:spTree>
    <p:extLst>
      <p:ext uri="{BB962C8B-B14F-4D97-AF65-F5344CB8AC3E}">
        <p14:creationId xmlns:p14="http://schemas.microsoft.com/office/powerpoint/2010/main" xmlns="" val="161623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A78BB9-1427-4A22-8CC9-E912BAA6E4D5}" type="slidenum">
              <a:rPr kumimoji="0" lang="it-IT"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it-IT" sz="12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sp>
        <p:nvSpPr>
          <p:cNvPr id="44034" name="Slide Image Placeholder 1"/>
          <p:cNvSpPr>
            <a:spLocks noGrp="1" noRot="1" noChangeAspect="1" noTextEdit="1"/>
          </p:cNvSpPr>
          <p:nvPr>
            <p:ph type="sldImg"/>
          </p:nvPr>
        </p:nvSpPr>
        <p:spPr>
          <a:xfrm>
            <a:off x="1143000" y="685800"/>
            <a:ext cx="4572000" cy="3429000"/>
          </a:xfrm>
          <a:ln/>
        </p:spPr>
      </p:sp>
      <p:sp>
        <p:nvSpPr>
          <p:cNvPr id="44035" name="Notes Placeholder 2"/>
          <p:cNvSpPr>
            <a:spLocks noGrp="1"/>
          </p:cNvSpPr>
          <p:nvPr>
            <p:ph type="body" idx="1"/>
          </p:nvPr>
        </p:nvSpPr>
        <p:spPr>
          <a:noFill/>
        </p:spPr>
        <p:txBody>
          <a:bodyPr/>
          <a:lstStyle/>
          <a:p>
            <a:pPr marL="171450" indent="-171450" eaLnBrk="1" hangingPunct="1">
              <a:spcBef>
                <a:spcPct val="0"/>
              </a:spcBef>
            </a:pPr>
            <a:r>
              <a:rPr lang="en-GB" sz="1100">
                <a:ea typeface="ＭＳ Ｐゴシック"/>
              </a:rPr>
              <a:t>Analysis of 295 primary breast cancer tissues from the Netherlands Cancer Institute (NKI) microarray dataset showed that patients with low RANK expression had better disease-free survival (P = 0.059) and statistically significantly improved overall survival (P = 0.0078) compared with patients with high RANK expression.</a:t>
            </a:r>
            <a:r>
              <a:rPr lang="en-GB" sz="1100" baseline="30000">
                <a:ea typeface="ＭＳ Ｐゴシック"/>
              </a:rPr>
              <a:t>1</a:t>
            </a:r>
          </a:p>
          <a:p>
            <a:pPr marL="171450" indent="-171450" eaLnBrk="1" hangingPunct="1">
              <a:spcBef>
                <a:spcPct val="0"/>
              </a:spcBef>
            </a:pPr>
            <a:endParaRPr lang="en-GB" sz="1100">
              <a:ea typeface="ＭＳ Ｐゴシック"/>
            </a:endParaRPr>
          </a:p>
          <a:p>
            <a:pPr marL="171450" indent="-171450" eaLnBrk="1" hangingPunct="1">
              <a:spcBef>
                <a:spcPct val="0"/>
              </a:spcBef>
            </a:pPr>
            <a:r>
              <a:rPr lang="en-GB" sz="1100" b="1">
                <a:ea typeface="ＭＳ Ｐゴシック"/>
              </a:rPr>
              <a:t>Reference</a:t>
            </a:r>
          </a:p>
          <a:p>
            <a:pPr marL="171450" indent="-171450" eaLnBrk="1" hangingPunct="1">
              <a:spcBef>
                <a:spcPct val="0"/>
              </a:spcBef>
              <a:buFont typeface="Calibri" pitchFamily="34" charset="0"/>
              <a:buNone/>
            </a:pPr>
            <a:r>
              <a:rPr lang="en-GB" sz="1100">
                <a:ea typeface="ＭＳ Ｐゴシック"/>
              </a:rPr>
              <a:t>Santini D, Schiavon G, Vincenzi B, et al. Receptor activator of NF-kB (RANK) expression in primary tumors associates with bone metastasis occurrence in breast cancer patients. PLoS One 2011;6:e19234.</a:t>
            </a:r>
          </a:p>
        </p:txBody>
      </p:sp>
      <p:sp>
        <p:nvSpPr>
          <p:cNvPr id="4403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3B40A2B-FDF6-45BA-80D7-A47E3F950DD9}" type="slidenum">
              <a:rPr kumimoji="0" lang="en-US" sz="1200" b="0" i="0" u="none" strike="noStrike" kern="1200" cap="none" spc="0" normalizeH="0" baseline="0" noProof="0">
                <a:ln>
                  <a:noFill/>
                </a:ln>
                <a:solidFill>
                  <a:srgbClr val="000000"/>
                </a:solidFill>
                <a:effectLst/>
                <a:uLnTx/>
                <a:uFillTx/>
                <a:latin typeface="Calibri"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a:endParaRPr>
          </a:p>
        </p:txBody>
      </p:sp>
    </p:spTree>
    <p:extLst>
      <p:ext uri="{BB962C8B-B14F-4D97-AF65-F5344CB8AC3E}">
        <p14:creationId xmlns:p14="http://schemas.microsoft.com/office/powerpoint/2010/main" xmlns="" val="138747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143000" y="685800"/>
            <a:ext cx="4572000" cy="3429000"/>
          </a:xfrm>
          <a:ln/>
        </p:spPr>
      </p:sp>
      <p:sp>
        <p:nvSpPr>
          <p:cNvPr id="20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eaLnBrk="1" hangingPunct="1">
              <a:lnSpc>
                <a:spcPct val="110000"/>
              </a:lnSpc>
              <a:spcBef>
                <a:spcPct val="0"/>
              </a:spcBef>
            </a:pPr>
            <a:r>
              <a:rPr lang="en-US" altLang="it-IT">
                <a:solidFill>
                  <a:srgbClr val="000000"/>
                </a:solidFill>
              </a:rPr>
              <a:t>CTCs immunostaining: analysis of five rare cells (event #: 30, 65, 71, 79, 85) in a blood sample of a metastatic breast cancer patient (MBC) using an Analyzer II device. Horizontally, the photos show the same cell, imaged separately, and stained for different fluorophores: [1] combination of DAPI (violet, nucleated cells) and CK-FLU (green, epithelial marker), [2] CK-FLU only; [3] DAPI only, [4] CD45-APC only (specificity control), [5] RANK-PE only (osteotropic marker). The orange squares indicate positively stained cells both for DAPI and CK, blu squares show RANK positive cells; both dim and strong CK staining are presented. Based on RANK staining profile (sufficient signal relative to background), event # 30 and # 65 are classified as RANK-positive CTCs. </a:t>
            </a:r>
          </a:p>
          <a:p>
            <a:pPr eaLnBrk="1" hangingPunct="1"/>
            <a:endParaRPr lang="it-IT" altLang="it-IT"/>
          </a:p>
        </p:txBody>
      </p:sp>
    </p:spTree>
    <p:extLst>
      <p:ext uri="{BB962C8B-B14F-4D97-AF65-F5344CB8AC3E}">
        <p14:creationId xmlns:p14="http://schemas.microsoft.com/office/powerpoint/2010/main" xmlns="" val="2188137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381000" y="685800"/>
            <a:ext cx="6096000" cy="3429000"/>
          </a:xfrm>
          <a:ln/>
        </p:spPr>
      </p:sp>
      <p:sp>
        <p:nvSpPr>
          <p:cNvPr id="22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xmlns="" val="67804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xmlns="" id="{2D406B91-062B-DE42-ABE4-0E388B160AA0}"/>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xmlns="" id="{0934E2A7-2A77-5149-82FC-E2197404F84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i="1">
                <a:latin typeface="Arial" panose="020B0604020202020204" pitchFamily="34" charset="0"/>
              </a:rPr>
              <a:t>AI, aromatase inhibitor; BMD, bone mineral density; BMFS, brain metastases-free survival; DFS, disease-free survival; HR, hormone receptor; SERMS, selective estrogen receptor modulators.</a:t>
            </a:r>
          </a:p>
        </p:txBody>
      </p:sp>
      <p:sp>
        <p:nvSpPr>
          <p:cNvPr id="18436" name="Slide Number Placeholder 3">
            <a:extLst>
              <a:ext uri="{FF2B5EF4-FFF2-40B4-BE49-F238E27FC236}">
                <a16:creationId xmlns:a16="http://schemas.microsoft.com/office/drawing/2014/main" xmlns="" id="{18B3D4CC-1FD5-E748-887B-550A2E7735C9}"/>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6284F5-D15B-9145-9FD6-F07D64374E7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xmlns="" val="4048350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ADF49BFB-10C7-6B41-BD9F-916980976EC6}"/>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xmlns="" id="{709D3A7C-3FE3-2044-8C55-DEF2D759570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i="1">
                <a:latin typeface="Arial" panose="020B0604020202020204" pitchFamily="34" charset="0"/>
              </a:rPr>
              <a:t>DFS, disease-free survival; ER, estrogen receptor; PgR, progesterone receptor.</a:t>
            </a:r>
            <a:endParaRPr lang="en-US" altLang="en-US">
              <a:latin typeface="Arial" panose="020B0604020202020204" pitchFamily="34" charset="0"/>
            </a:endParaRPr>
          </a:p>
          <a:p>
            <a:endParaRPr lang="en-US" altLang="en-US">
              <a:latin typeface="Arial" panose="020B0604020202020204" pitchFamily="34" charset="0"/>
            </a:endParaRPr>
          </a:p>
        </p:txBody>
      </p:sp>
      <p:sp>
        <p:nvSpPr>
          <p:cNvPr id="22532" name="Slide Number Placeholder 3">
            <a:extLst>
              <a:ext uri="{FF2B5EF4-FFF2-40B4-BE49-F238E27FC236}">
                <a16:creationId xmlns:a16="http://schemas.microsoft.com/office/drawing/2014/main" xmlns="" id="{6CE4A4C6-CAC6-BA47-B45A-6B7C7E3C378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08813D-426E-DC42-9CDD-7530CD0036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xmlns="" val="369869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B88AE48-6643-C54B-8415-DC6F9982513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1DDECADA-5727-7C42-A188-BCD8C7360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C2995A79-3BC6-A44E-980F-60127FA59799}"/>
              </a:ext>
            </a:extLst>
          </p:cNvPr>
          <p:cNvSpPr>
            <a:spLocks noGrp="1"/>
          </p:cNvSpPr>
          <p:nvPr>
            <p:ph type="dt" sz="half" idx="10"/>
          </p:nvPr>
        </p:nvSpPr>
        <p:spPr/>
        <p:txBody>
          <a:bodyPr/>
          <a:lstStyle/>
          <a:p>
            <a:fld id="{E53C7878-6510-E04A-80EF-1CD9546AF4D6}" type="datetimeFigureOut">
              <a:rPr lang="it-IT" smtClean="0"/>
              <a:pPr/>
              <a:t>04/12/2019</a:t>
            </a:fld>
            <a:endParaRPr lang="it-IT"/>
          </a:p>
        </p:txBody>
      </p:sp>
      <p:sp>
        <p:nvSpPr>
          <p:cNvPr id="5" name="Segnaposto piè di pagina 4">
            <a:extLst>
              <a:ext uri="{FF2B5EF4-FFF2-40B4-BE49-F238E27FC236}">
                <a16:creationId xmlns:a16="http://schemas.microsoft.com/office/drawing/2014/main" xmlns="" id="{4E7E1359-332E-EA4C-8EB9-34A8C5FB3E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B5F6CD99-A681-7341-8F1D-F689728CB99F}"/>
              </a:ext>
            </a:extLst>
          </p:cNvPr>
          <p:cNvSpPr>
            <a:spLocks noGrp="1"/>
          </p:cNvSpPr>
          <p:nvPr>
            <p:ph type="sldNum" sz="quarter" idx="12"/>
          </p:nvPr>
        </p:nvSpPr>
        <p:spPr/>
        <p:txBody>
          <a:body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4291242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BD957F3-7D8B-5848-963E-86B8F6A8F4B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CCABD80B-CFD0-DC46-ACE2-7B8CBC13683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4502EEB8-F4E0-3C4F-9F2D-66F3ECC1C689}"/>
              </a:ext>
            </a:extLst>
          </p:cNvPr>
          <p:cNvSpPr>
            <a:spLocks noGrp="1"/>
          </p:cNvSpPr>
          <p:nvPr>
            <p:ph type="dt" sz="half" idx="10"/>
          </p:nvPr>
        </p:nvSpPr>
        <p:spPr/>
        <p:txBody>
          <a:bodyPr/>
          <a:lstStyle/>
          <a:p>
            <a:fld id="{E53C7878-6510-E04A-80EF-1CD9546AF4D6}" type="datetimeFigureOut">
              <a:rPr lang="it-IT" smtClean="0"/>
              <a:pPr/>
              <a:t>04/12/2019</a:t>
            </a:fld>
            <a:endParaRPr lang="it-IT"/>
          </a:p>
        </p:txBody>
      </p:sp>
      <p:sp>
        <p:nvSpPr>
          <p:cNvPr id="5" name="Segnaposto piè di pagina 4">
            <a:extLst>
              <a:ext uri="{FF2B5EF4-FFF2-40B4-BE49-F238E27FC236}">
                <a16:creationId xmlns:a16="http://schemas.microsoft.com/office/drawing/2014/main" xmlns="" id="{B0E6F119-6F97-2D45-8EF8-4ED0AF912DA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3B1EB69E-2013-7140-8863-D586C8A8E11C}"/>
              </a:ext>
            </a:extLst>
          </p:cNvPr>
          <p:cNvSpPr>
            <a:spLocks noGrp="1"/>
          </p:cNvSpPr>
          <p:nvPr>
            <p:ph type="sldNum" sz="quarter" idx="12"/>
          </p:nvPr>
        </p:nvSpPr>
        <p:spPr/>
        <p:txBody>
          <a:body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422684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12A06EEE-28D0-1843-859F-84E0DA7AF85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14581DA0-E07B-C74D-A58A-445FA398ACB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0115C7D8-63FB-AD4D-AA3C-55A07197DE41}"/>
              </a:ext>
            </a:extLst>
          </p:cNvPr>
          <p:cNvSpPr>
            <a:spLocks noGrp="1"/>
          </p:cNvSpPr>
          <p:nvPr>
            <p:ph type="dt" sz="half" idx="10"/>
          </p:nvPr>
        </p:nvSpPr>
        <p:spPr/>
        <p:txBody>
          <a:bodyPr/>
          <a:lstStyle/>
          <a:p>
            <a:fld id="{E53C7878-6510-E04A-80EF-1CD9546AF4D6}" type="datetimeFigureOut">
              <a:rPr lang="it-IT" smtClean="0"/>
              <a:pPr/>
              <a:t>04/12/2019</a:t>
            </a:fld>
            <a:endParaRPr lang="it-IT"/>
          </a:p>
        </p:txBody>
      </p:sp>
      <p:sp>
        <p:nvSpPr>
          <p:cNvPr id="5" name="Segnaposto piè di pagina 4">
            <a:extLst>
              <a:ext uri="{FF2B5EF4-FFF2-40B4-BE49-F238E27FC236}">
                <a16:creationId xmlns:a16="http://schemas.microsoft.com/office/drawing/2014/main" xmlns="" id="{62C4E0C7-310C-0245-B767-7AE6FE1D294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E5692FE-130F-0C4B-AB95-1499654B2E3B}"/>
              </a:ext>
            </a:extLst>
          </p:cNvPr>
          <p:cNvSpPr>
            <a:spLocks noGrp="1"/>
          </p:cNvSpPr>
          <p:nvPr>
            <p:ph type="sldNum" sz="quarter" idx="12"/>
          </p:nvPr>
        </p:nvSpPr>
        <p:spPr/>
        <p:txBody>
          <a:body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233736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15"/>
          <p:cNvSpPr>
            <a:spLocks noGrp="1"/>
          </p:cNvSpPr>
          <p:nvPr>
            <p:ph type="title"/>
          </p:nvPr>
        </p:nvSpPr>
        <p:spPr>
          <a:xfrm>
            <a:off x="609600" y="116632"/>
            <a:ext cx="10972800" cy="1224136"/>
          </a:xfrm>
          <a:prstGeom prst="rect">
            <a:avLst/>
          </a:prstGeom>
        </p:spPr>
        <p:txBody>
          <a:bodyPr rtlCol="0">
            <a:noAutofit/>
          </a:bodyPr>
          <a:lstStyle/>
          <a:p>
            <a:r>
              <a:rPr lang="en-US" dirty="0"/>
              <a:t>Click to edit Master title style</a:t>
            </a:r>
            <a:endParaRPr lang="en-GB" dirty="0"/>
          </a:p>
        </p:txBody>
      </p:sp>
    </p:spTree>
    <p:extLst>
      <p:ext uri="{BB962C8B-B14F-4D97-AF65-F5344CB8AC3E}">
        <p14:creationId xmlns:p14="http://schemas.microsoft.com/office/powerpoint/2010/main" xmlns="" val="7671012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F7C9FBE-690E-4988-8BAA-D4CCA924260A}" type="slidenum">
              <a:rPr lang="it-IT"/>
              <a:pPr>
                <a:defRPr/>
              </a:pPr>
              <a:t>‹N›</a:t>
            </a:fld>
            <a:endParaRPr lang="it-IT"/>
          </a:p>
        </p:txBody>
      </p:sp>
    </p:spTree>
    <p:extLst>
      <p:ext uri="{BB962C8B-B14F-4D97-AF65-F5344CB8AC3E}">
        <p14:creationId xmlns:p14="http://schemas.microsoft.com/office/powerpoint/2010/main" xmlns="" val="359311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6DB03E8-07DB-4A0A-95EE-F166A957EFCD}" type="slidenum">
              <a:rPr lang="it-IT"/>
              <a:pPr>
                <a:defRPr/>
              </a:pPr>
              <a:t>‹N›</a:t>
            </a:fld>
            <a:endParaRPr lang="it-IT"/>
          </a:p>
        </p:txBody>
      </p:sp>
    </p:spTree>
    <p:extLst>
      <p:ext uri="{BB962C8B-B14F-4D97-AF65-F5344CB8AC3E}">
        <p14:creationId xmlns:p14="http://schemas.microsoft.com/office/powerpoint/2010/main" xmlns="" val="39019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9A37409-938A-4C7E-85AD-BB4DB083E9F6}" type="slidenum">
              <a:rPr lang="it-IT"/>
              <a:pPr>
                <a:defRPr/>
              </a:pPr>
              <a:t>‹N›</a:t>
            </a:fld>
            <a:endParaRPr lang="it-IT"/>
          </a:p>
        </p:txBody>
      </p:sp>
    </p:spTree>
    <p:extLst>
      <p:ext uri="{BB962C8B-B14F-4D97-AF65-F5344CB8AC3E}">
        <p14:creationId xmlns:p14="http://schemas.microsoft.com/office/powerpoint/2010/main" xmlns="" val="3339213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8894124-9574-4F89-B75B-6AF8002B6ED9}" type="slidenum">
              <a:rPr lang="it-IT"/>
              <a:pPr>
                <a:defRPr/>
              </a:pPr>
              <a:t>‹N›</a:t>
            </a:fld>
            <a:endParaRPr lang="it-IT"/>
          </a:p>
        </p:txBody>
      </p:sp>
    </p:spTree>
    <p:extLst>
      <p:ext uri="{BB962C8B-B14F-4D97-AF65-F5344CB8AC3E}">
        <p14:creationId xmlns:p14="http://schemas.microsoft.com/office/powerpoint/2010/main" xmlns="" val="465932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D81EF170-1CA3-4FDF-98A5-C58DA5BBC6F3}" type="slidenum">
              <a:rPr lang="it-IT"/>
              <a:pPr>
                <a:defRPr/>
              </a:pPr>
              <a:t>‹N›</a:t>
            </a:fld>
            <a:endParaRPr lang="it-IT"/>
          </a:p>
        </p:txBody>
      </p:sp>
    </p:spTree>
    <p:extLst>
      <p:ext uri="{BB962C8B-B14F-4D97-AF65-F5344CB8AC3E}">
        <p14:creationId xmlns:p14="http://schemas.microsoft.com/office/powerpoint/2010/main" xmlns="" val="205178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4E1B120-0A8C-461C-9CFA-8313DE1669B6}" type="slidenum">
              <a:rPr lang="it-IT"/>
              <a:pPr>
                <a:defRPr/>
              </a:pPr>
              <a:t>‹N›</a:t>
            </a:fld>
            <a:endParaRPr lang="it-IT"/>
          </a:p>
        </p:txBody>
      </p:sp>
    </p:spTree>
    <p:extLst>
      <p:ext uri="{BB962C8B-B14F-4D97-AF65-F5344CB8AC3E}">
        <p14:creationId xmlns:p14="http://schemas.microsoft.com/office/powerpoint/2010/main" xmlns="" val="1674178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72828308-0A4C-4BEE-AFE0-4C20F9F73861}" type="slidenum">
              <a:rPr lang="it-IT"/>
              <a:pPr>
                <a:defRPr/>
              </a:pPr>
              <a:t>‹N›</a:t>
            </a:fld>
            <a:endParaRPr lang="it-IT"/>
          </a:p>
        </p:txBody>
      </p:sp>
    </p:spTree>
    <p:extLst>
      <p:ext uri="{BB962C8B-B14F-4D97-AF65-F5344CB8AC3E}">
        <p14:creationId xmlns:p14="http://schemas.microsoft.com/office/powerpoint/2010/main" xmlns="" val="181580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E3FB5C1-09F8-3543-88DA-DBA5D55B5D9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FC310C5-D697-054C-B851-105A5FF8B89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466B444D-04E9-C04F-89F8-E8BF3BE2C978}"/>
              </a:ext>
            </a:extLst>
          </p:cNvPr>
          <p:cNvSpPr>
            <a:spLocks noGrp="1"/>
          </p:cNvSpPr>
          <p:nvPr>
            <p:ph type="dt" sz="half" idx="10"/>
          </p:nvPr>
        </p:nvSpPr>
        <p:spPr/>
        <p:txBody>
          <a:bodyPr/>
          <a:lstStyle/>
          <a:p>
            <a:fld id="{E53C7878-6510-E04A-80EF-1CD9546AF4D6}" type="datetimeFigureOut">
              <a:rPr lang="it-IT" smtClean="0"/>
              <a:pPr/>
              <a:t>04/12/2019</a:t>
            </a:fld>
            <a:endParaRPr lang="it-IT"/>
          </a:p>
        </p:txBody>
      </p:sp>
      <p:sp>
        <p:nvSpPr>
          <p:cNvPr id="5" name="Segnaposto piè di pagina 4">
            <a:extLst>
              <a:ext uri="{FF2B5EF4-FFF2-40B4-BE49-F238E27FC236}">
                <a16:creationId xmlns:a16="http://schemas.microsoft.com/office/drawing/2014/main" xmlns="" id="{E9E44CBB-8627-BC4E-81F7-A3CBEF8D515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DEB03719-B22C-E341-9ABC-1B6B4CD9D6E9}"/>
              </a:ext>
            </a:extLst>
          </p:cNvPr>
          <p:cNvSpPr>
            <a:spLocks noGrp="1"/>
          </p:cNvSpPr>
          <p:nvPr>
            <p:ph type="sldNum" sz="quarter" idx="12"/>
          </p:nvPr>
        </p:nvSpPr>
        <p:spPr/>
        <p:txBody>
          <a:body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1216617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A8029E3-6F62-46D7-A4DD-9D1D7F81EAF8}" type="slidenum">
              <a:rPr lang="it-IT"/>
              <a:pPr>
                <a:defRPr/>
              </a:pPr>
              <a:t>‹N›</a:t>
            </a:fld>
            <a:endParaRPr lang="it-IT"/>
          </a:p>
        </p:txBody>
      </p:sp>
    </p:spTree>
    <p:extLst>
      <p:ext uri="{BB962C8B-B14F-4D97-AF65-F5344CB8AC3E}">
        <p14:creationId xmlns:p14="http://schemas.microsoft.com/office/powerpoint/2010/main" xmlns="" val="998280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D7EAE36-59CA-4131-B2D1-85D08823B26D}" type="slidenum">
              <a:rPr lang="it-IT"/>
              <a:pPr>
                <a:defRPr/>
              </a:pPr>
              <a:t>‹N›</a:t>
            </a:fld>
            <a:endParaRPr lang="it-IT"/>
          </a:p>
        </p:txBody>
      </p:sp>
    </p:spTree>
    <p:extLst>
      <p:ext uri="{BB962C8B-B14F-4D97-AF65-F5344CB8AC3E}">
        <p14:creationId xmlns:p14="http://schemas.microsoft.com/office/powerpoint/2010/main" xmlns="" val="385249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C6D3528-0F13-4724-A1EB-F6E4557571C4}" type="slidenum">
              <a:rPr lang="it-IT"/>
              <a:pPr>
                <a:defRPr/>
              </a:pPr>
              <a:t>‹N›</a:t>
            </a:fld>
            <a:endParaRPr lang="it-IT"/>
          </a:p>
        </p:txBody>
      </p:sp>
    </p:spTree>
    <p:extLst>
      <p:ext uri="{BB962C8B-B14F-4D97-AF65-F5344CB8AC3E}">
        <p14:creationId xmlns:p14="http://schemas.microsoft.com/office/powerpoint/2010/main" xmlns="" val="2503608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0"/>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40"/>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CA877E7-16C0-4653-8D12-2230125950FC}" type="slidenum">
              <a:rPr lang="it-IT"/>
              <a:pPr>
                <a:defRPr/>
              </a:pPr>
              <a:t>‹N›</a:t>
            </a:fld>
            <a:endParaRPr lang="it-IT"/>
          </a:p>
        </p:txBody>
      </p:sp>
    </p:spTree>
    <p:extLst>
      <p:ext uri="{BB962C8B-B14F-4D97-AF65-F5344CB8AC3E}">
        <p14:creationId xmlns:p14="http://schemas.microsoft.com/office/powerpoint/2010/main" xmlns="" val="2843983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Arial"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Placeholder 15"/>
          <p:cNvSpPr>
            <a:spLocks noGrp="1"/>
          </p:cNvSpPr>
          <p:nvPr>
            <p:ph type="title"/>
          </p:nvPr>
        </p:nvSpPr>
        <p:spPr>
          <a:xfrm>
            <a:off x="609600" y="116632"/>
            <a:ext cx="10972800" cy="1224136"/>
          </a:xfrm>
          <a:prstGeom prst="rect">
            <a:avLst/>
          </a:prstGeom>
        </p:spPr>
        <p:txBody>
          <a:bodyPr rtlCol="0">
            <a:noAutofit/>
          </a:bodyPr>
          <a:lstStyle/>
          <a:p>
            <a:r>
              <a:rPr lang="en-US" dirty="0"/>
              <a:t>Click to edit Master title style</a:t>
            </a:r>
            <a:endParaRPr lang="en-GB" dirty="0"/>
          </a:p>
        </p:txBody>
      </p:sp>
    </p:spTree>
    <p:extLst>
      <p:ext uri="{BB962C8B-B14F-4D97-AF65-F5344CB8AC3E}">
        <p14:creationId xmlns:p14="http://schemas.microsoft.com/office/powerpoint/2010/main" xmlns="" val="19784429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xmlns="" id="{66A84E44-77BF-3A41-B419-6E8D6341A1B8}"/>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4233" y="-15875"/>
            <a:ext cx="12192000"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2">
            <a:extLst>
              <a:ext uri="{FF2B5EF4-FFF2-40B4-BE49-F238E27FC236}">
                <a16:creationId xmlns:a16="http://schemas.microsoft.com/office/drawing/2014/main" xmlns="" id="{AACE2433-288D-E74D-A5F0-52514EE2D338}"/>
              </a:ext>
            </a:extLst>
          </p:cNvPr>
          <p:cNvPicPr>
            <a:picLocks noChangeAspect="1"/>
          </p:cNvPicPr>
          <p:nvPr userDrawn="1"/>
        </p:nvPicPr>
        <p:blipFill>
          <a:blip r:embed="rId3">
            <a:extLst>
              <a:ext uri="{28A0092B-C50C-407E-A947-70E740481C1C}">
                <a14:useLocalDpi xmlns:a14="http://schemas.microsoft.com/office/drawing/2010/main" xmlns="" val="0"/>
              </a:ext>
            </a:extLst>
          </a:blip>
          <a:srcRect t="44931"/>
          <a:stretch>
            <a:fillRect/>
          </a:stretch>
        </p:blipFill>
        <p:spPr bwMode="auto">
          <a:xfrm>
            <a:off x="7016752" y="5876925"/>
            <a:ext cx="4895849"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5">
            <a:extLst>
              <a:ext uri="{FF2B5EF4-FFF2-40B4-BE49-F238E27FC236}">
                <a16:creationId xmlns:a16="http://schemas.microsoft.com/office/drawing/2014/main" xmlns="" id="{25A88785-A38F-594B-BEA0-3C3169873574}"/>
              </a:ext>
            </a:extLst>
          </p:cNvPr>
          <p:cNvCxnSpPr>
            <a:cxnSpLocks noChangeShapeType="1"/>
          </p:cNvCxnSpPr>
          <p:nvPr userDrawn="1"/>
        </p:nvCxnSpPr>
        <p:spPr bwMode="auto">
          <a:xfrm>
            <a:off x="-14817" y="4529138"/>
            <a:ext cx="12206817" cy="0"/>
          </a:xfrm>
          <a:prstGeom prst="line">
            <a:avLst/>
          </a:prstGeom>
          <a:noFill/>
          <a:ln w="28575">
            <a:solidFill>
              <a:srgbClr val="8B3D9A"/>
            </a:solidFill>
            <a:round/>
            <a:headEnd/>
            <a:tailEnd/>
          </a:ln>
          <a:effectLst>
            <a:outerShdw blurRad="40000" dist="20000" dir="5400000" rotWithShape="0">
              <a:srgbClr val="808080">
                <a:alpha val="37999"/>
              </a:srgbClr>
            </a:outerShdw>
          </a:effectLst>
        </p:spPr>
      </p:cxnSp>
      <p:sp>
        <p:nvSpPr>
          <p:cNvPr id="8" name="Rectangle 57"/>
          <p:cNvSpPr>
            <a:spLocks noGrp="1" noChangeArrowheads="1"/>
          </p:cNvSpPr>
          <p:nvPr>
            <p:ph type="ctrTitle"/>
          </p:nvPr>
        </p:nvSpPr>
        <p:spPr bwMode="invGray">
          <a:xfrm>
            <a:off x="609601" y="420624"/>
            <a:ext cx="11091164" cy="2822306"/>
          </a:xfrm>
          <a:prstGeom prst="rect">
            <a:avLst/>
          </a:prstGeom>
        </p:spPr>
        <p:txBody>
          <a:bodyPr>
            <a:normAutofit/>
          </a:bodyPr>
          <a:lstStyle>
            <a:lvl1pPr>
              <a:defRPr sz="4000">
                <a:solidFill>
                  <a:schemeClr val="tx2"/>
                </a:solidFill>
              </a:defRPr>
            </a:lvl1pPr>
          </a:lstStyle>
          <a:p>
            <a:r>
              <a:rPr lang="en-US" dirty="0"/>
              <a:t>Click to edit Master title style</a:t>
            </a:r>
          </a:p>
        </p:txBody>
      </p:sp>
    </p:spTree>
    <p:extLst>
      <p:ext uri="{BB962C8B-B14F-4D97-AF65-F5344CB8AC3E}">
        <p14:creationId xmlns:p14="http://schemas.microsoft.com/office/powerpoint/2010/main" xmlns="" val="981435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061" y="238126"/>
            <a:ext cx="11257280"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499873" y="1513047"/>
            <a:ext cx="11273367"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833223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xmlns="" id="{C87175A2-0928-244F-8E37-A013D044AB44}"/>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4233"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title"/>
          </p:nvPr>
        </p:nvSpPr>
        <p:spPr>
          <a:xfrm>
            <a:off x="514351" y="330201"/>
            <a:ext cx="11283949"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xmlns="" val="479995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061" y="238126"/>
            <a:ext cx="11257280"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99872" y="1510730"/>
            <a:ext cx="5535083"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2634" y="1510730"/>
            <a:ext cx="5535084" cy="4679462"/>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669204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535084" cy="4665746"/>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503061" y="238126"/>
            <a:ext cx="11257280"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499872" y="1510730"/>
            <a:ext cx="5535083"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937483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1F9A4C3-7309-6F4F-B6C9-51E51889C9F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3CD36836-6833-884A-A8BF-7A3445D7D6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3BA70064-CD5B-F94E-80DA-805B5839A72F}"/>
              </a:ext>
            </a:extLst>
          </p:cNvPr>
          <p:cNvSpPr>
            <a:spLocks noGrp="1"/>
          </p:cNvSpPr>
          <p:nvPr>
            <p:ph type="dt" sz="half" idx="10"/>
          </p:nvPr>
        </p:nvSpPr>
        <p:spPr/>
        <p:txBody>
          <a:bodyPr/>
          <a:lstStyle/>
          <a:p>
            <a:fld id="{E53C7878-6510-E04A-80EF-1CD9546AF4D6}" type="datetimeFigureOut">
              <a:rPr lang="it-IT" smtClean="0"/>
              <a:pPr/>
              <a:t>04/12/2019</a:t>
            </a:fld>
            <a:endParaRPr lang="it-IT"/>
          </a:p>
        </p:txBody>
      </p:sp>
      <p:sp>
        <p:nvSpPr>
          <p:cNvPr id="5" name="Segnaposto piè di pagina 4">
            <a:extLst>
              <a:ext uri="{FF2B5EF4-FFF2-40B4-BE49-F238E27FC236}">
                <a16:creationId xmlns:a16="http://schemas.microsoft.com/office/drawing/2014/main" xmlns="" id="{079866CD-39D0-AE42-9F29-550E8C911E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D2445110-EBEB-2640-8250-A8EB6D6DB0BE}"/>
              </a:ext>
            </a:extLst>
          </p:cNvPr>
          <p:cNvSpPr>
            <a:spLocks noGrp="1"/>
          </p:cNvSpPr>
          <p:nvPr>
            <p:ph type="sldNum" sz="quarter" idx="12"/>
          </p:nvPr>
        </p:nvSpPr>
        <p:spPr/>
        <p:txBody>
          <a:body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1723111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061" y="238126"/>
            <a:ext cx="11257280"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xmlns="" val="3922247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57033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xmlns="" id="{E03AD09E-24CA-E74C-8E82-E6CAE83D9551}"/>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4233" y="-15875"/>
            <a:ext cx="12192000"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4">
            <a:extLst>
              <a:ext uri="{FF2B5EF4-FFF2-40B4-BE49-F238E27FC236}">
                <a16:creationId xmlns:a16="http://schemas.microsoft.com/office/drawing/2014/main" xmlns="" id="{F412A325-2B55-5A40-B75C-E9C38E5219A0}"/>
              </a:ext>
            </a:extLst>
          </p:cNvPr>
          <p:cNvCxnSpPr>
            <a:cxnSpLocks noChangeShapeType="1"/>
          </p:cNvCxnSpPr>
          <p:nvPr userDrawn="1"/>
        </p:nvCxnSpPr>
        <p:spPr bwMode="auto">
          <a:xfrm>
            <a:off x="-14817" y="4529138"/>
            <a:ext cx="12206817" cy="0"/>
          </a:xfrm>
          <a:prstGeom prst="line">
            <a:avLst/>
          </a:prstGeom>
          <a:noFill/>
          <a:ln w="28575">
            <a:solidFill>
              <a:srgbClr val="8B3D9A"/>
            </a:solidFill>
            <a:round/>
            <a:headEnd/>
            <a:tailEnd/>
          </a:ln>
          <a:effectLst>
            <a:outerShdw blurRad="40000" dist="20000" dir="5400000" rotWithShape="0">
              <a:srgbClr val="808080">
                <a:alpha val="37999"/>
              </a:srgbClr>
            </a:outerShdw>
          </a:effectLst>
        </p:spPr>
      </p:cxnSp>
      <p:pic>
        <p:nvPicPr>
          <p:cNvPr id="7" name="Picture 12">
            <a:extLst>
              <a:ext uri="{FF2B5EF4-FFF2-40B4-BE49-F238E27FC236}">
                <a16:creationId xmlns:a16="http://schemas.microsoft.com/office/drawing/2014/main" xmlns="" id="{A3AAAE3B-624A-CD4C-85A1-10682BB0C651}"/>
              </a:ext>
            </a:extLst>
          </p:cNvPr>
          <p:cNvPicPr>
            <a:picLocks noChangeAspect="1"/>
          </p:cNvPicPr>
          <p:nvPr userDrawn="1"/>
        </p:nvPicPr>
        <p:blipFill>
          <a:blip r:embed="rId3">
            <a:extLst>
              <a:ext uri="{28A0092B-C50C-407E-A947-70E740481C1C}">
                <a14:useLocalDpi xmlns:a14="http://schemas.microsoft.com/office/drawing/2010/main" xmlns="" val="0"/>
              </a:ext>
            </a:extLst>
          </a:blip>
          <a:srcRect t="44931"/>
          <a:stretch>
            <a:fillRect/>
          </a:stretch>
        </p:blipFill>
        <p:spPr bwMode="auto">
          <a:xfrm>
            <a:off x="7016752" y="5876925"/>
            <a:ext cx="4895849"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10117" y="239714"/>
            <a:ext cx="11286067" cy="1674813"/>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514351" y="1914526"/>
            <a:ext cx="11283949"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514351" y="4856673"/>
            <a:ext cx="11283949" cy="1155939"/>
          </a:xfrm>
          <a:prstGeom prst="rect">
            <a:avLst/>
          </a:prstGeom>
        </p:spPr>
        <p:txBody>
          <a:bodyPr/>
          <a:lstStyle>
            <a:lvl1pPr>
              <a:buFontTx/>
              <a:buNone/>
              <a:defRPr sz="2400" b="1">
                <a:solidFill>
                  <a:schemeClr val="accent6"/>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xmlns="" val="398469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7B0805-D7B9-411D-ACF7-820E2EBC60B4}" type="datetimeFigureOut">
              <a:rPr lang="en-US" smtClean="0"/>
              <a:pPr/>
              <a:t>12/4/2019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719FE1-F1EE-4559-B161-FA61DA1DF164}" type="slidenum">
              <a:rPr lang="en-US" smtClean="0"/>
              <a:pPr/>
              <a:t>‹N›</a:t>
            </a:fld>
            <a:endParaRPr lang="en-US"/>
          </a:p>
        </p:txBody>
      </p:sp>
    </p:spTree>
    <p:extLst>
      <p:ext uri="{BB962C8B-B14F-4D97-AF65-F5344CB8AC3E}">
        <p14:creationId xmlns:p14="http://schemas.microsoft.com/office/powerpoint/2010/main" xmlns="" val="2994484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6DB03E8-07DB-4A0A-95EE-F166A957EFCD}" type="slidenum">
              <a:rPr lang="it-IT"/>
              <a:pPr>
                <a:defRPr/>
              </a:pPr>
              <a:t>‹N›</a:t>
            </a:fld>
            <a:endParaRPr lang="it-IT"/>
          </a:p>
        </p:txBody>
      </p:sp>
    </p:spTree>
    <p:extLst>
      <p:ext uri="{BB962C8B-B14F-4D97-AF65-F5344CB8AC3E}">
        <p14:creationId xmlns:p14="http://schemas.microsoft.com/office/powerpoint/2010/main" xmlns="" val="949615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p:cNvSpPr>
            <a:spLocks noGrp="1"/>
          </p:cNvSpPr>
          <p:nvPr>
            <p:ph type="title"/>
          </p:nvPr>
        </p:nvSpPr>
        <p:spPr/>
        <p:txBody>
          <a:bodyPr/>
          <a:lstStyle/>
          <a:p>
            <a:r>
              <a:rPr lang="en-US"/>
              <a:t>Click to edit Master title style</a:t>
            </a:r>
            <a:endParaRPr lang="en-GB"/>
          </a:p>
        </p:txBody>
      </p:sp>
      <p:sp>
        <p:nvSpPr>
          <p:cNvPr id="4" name="Footer Placeholder 4"/>
          <p:cNvSpPr>
            <a:spLocks noGrp="1"/>
          </p:cNvSpPr>
          <p:nvPr>
            <p:ph type="ftr" sz="quarter" idx="10"/>
          </p:nvPr>
        </p:nvSpPr>
        <p:spPr/>
        <p:txBody>
          <a:bodyPr/>
          <a:lstStyle>
            <a:lvl1pPr>
              <a:defRPr b="1"/>
            </a:lvl1pPr>
          </a:lstStyle>
          <a:p>
            <a:pPr>
              <a:defRPr/>
            </a:pPr>
            <a:endParaRPr lang="en-GB" altLang="it-IT"/>
          </a:p>
        </p:txBody>
      </p:sp>
      <p:sp>
        <p:nvSpPr>
          <p:cNvPr id="5" name="Slide Number Placeholder 5"/>
          <p:cNvSpPr>
            <a:spLocks noGrp="1"/>
          </p:cNvSpPr>
          <p:nvPr>
            <p:ph type="sldNum" sz="quarter" idx="11"/>
          </p:nvPr>
        </p:nvSpPr>
        <p:spPr/>
        <p:txBody>
          <a:bodyPr/>
          <a:lstStyle>
            <a:lvl1pPr>
              <a:defRPr b="1"/>
            </a:lvl1pPr>
          </a:lstStyle>
          <a:p>
            <a:pPr>
              <a:defRPr/>
            </a:pPr>
            <a:fld id="{2DAADA81-B08B-418C-968E-F761C4366D73}" type="slidenum">
              <a:rPr lang="en-GB" altLang="it-IT"/>
              <a:pPr>
                <a:defRPr/>
              </a:pPr>
              <a:t>‹N›</a:t>
            </a:fld>
            <a:endParaRPr lang="en-GB" altLang="it-IT"/>
          </a:p>
        </p:txBody>
      </p:sp>
    </p:spTree>
    <p:extLst>
      <p:ext uri="{BB962C8B-B14F-4D97-AF65-F5344CB8AC3E}">
        <p14:creationId xmlns:p14="http://schemas.microsoft.com/office/powerpoint/2010/main" xmlns="" val="295367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xmlns="" id="{88CBB92C-9831-4D49-B8AE-EB8ADD82B548}"/>
              </a:ext>
            </a:extLst>
          </p:cNvPr>
          <p:cNvSpPr/>
          <p:nvPr userDrawn="1"/>
        </p:nvSpPr>
        <p:spPr>
          <a:xfrm>
            <a:off x="0" y="2488676"/>
            <a:ext cx="12191999" cy="1203918"/>
          </a:xfrm>
          <a:prstGeom prst="rect">
            <a:avLst/>
          </a:prstGeom>
          <a:solidFill>
            <a:srgbClr val="D5B243">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ctrTitle" hasCustomPrompt="1"/>
          </p:nvPr>
        </p:nvSpPr>
        <p:spPr>
          <a:xfrm>
            <a:off x="695325" y="2564090"/>
            <a:ext cx="10801350" cy="1068421"/>
          </a:xfrm>
        </p:spPr>
        <p:txBody>
          <a:bodyPr anchor="ctr" anchorCtr="0"/>
          <a:lstStyle>
            <a:lvl1pPr algn="l">
              <a:defRPr sz="6000">
                <a:solidFill>
                  <a:schemeClr val="tx2"/>
                </a:solidFill>
              </a:defRPr>
            </a:lvl1pPr>
          </a:lstStyle>
          <a:p>
            <a:r>
              <a:rPr lang="en-US" dirty="0"/>
              <a:t>Click to edit Master title style</a:t>
            </a:r>
            <a:endParaRPr lang="it-IT" dirty="0"/>
          </a:p>
        </p:txBody>
      </p:sp>
      <p:sp>
        <p:nvSpPr>
          <p:cNvPr id="4" name="Date Placeholder 3"/>
          <p:cNvSpPr>
            <a:spLocks noGrp="1"/>
          </p:cNvSpPr>
          <p:nvPr>
            <p:ph type="dt" sz="half" idx="10"/>
          </p:nvPr>
        </p:nvSpPr>
        <p:spPr/>
        <p:txBody>
          <a:bodyPr/>
          <a:lstStyle/>
          <a:p>
            <a:fld id="{21BFDCB7-40A0-4807-8C45-4136C5B8EDAE}" type="datetimeFigureOut">
              <a:rPr lang="it-IT" smtClean="0"/>
              <a:pPr/>
              <a:t>04/12/2019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9E7C166-3614-4B5E-A9B5-23A848863EAC}" type="slidenum">
              <a:rPr lang="it-IT" smtClean="0"/>
              <a:pPr/>
              <a:t>‹N›</a:t>
            </a:fld>
            <a:endParaRPr lang="it-IT"/>
          </a:p>
        </p:txBody>
      </p:sp>
      <p:sp>
        <p:nvSpPr>
          <p:cNvPr id="8" name="Arrotonda singolo angolo rettangolo 10">
            <a:extLst>
              <a:ext uri="{FF2B5EF4-FFF2-40B4-BE49-F238E27FC236}">
                <a16:creationId xmlns:a16="http://schemas.microsoft.com/office/drawing/2014/main" xmlns="" id="{E4D5F577-5C44-4AB4-B26E-D7F6FE90D680}"/>
              </a:ext>
            </a:extLst>
          </p:cNvPr>
          <p:cNvSpPr/>
          <p:nvPr userDrawn="1"/>
        </p:nvSpPr>
        <p:spPr>
          <a:xfrm>
            <a:off x="0" y="2488676"/>
            <a:ext cx="601002" cy="1203918"/>
          </a:xfrm>
          <a:prstGeom prst="round1Rect">
            <a:avLst>
              <a:gd name="adj" fmla="val 31259"/>
            </a:avLst>
          </a:prstGeom>
          <a:solidFill>
            <a:srgbClr val="D5B243"/>
          </a:solidFill>
          <a:ln>
            <a:noFill/>
          </a:ln>
          <a:effectLst>
            <a:outerShdw blurRad="127000" dist="254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5"/>
              </a:solidFill>
            </a:endParaRPr>
          </a:p>
        </p:txBody>
      </p:sp>
      <p:sp>
        <p:nvSpPr>
          <p:cNvPr id="9" name="Arrotonda angolo stesso lato rettangolo 2">
            <a:extLst>
              <a:ext uri="{FF2B5EF4-FFF2-40B4-BE49-F238E27FC236}">
                <a16:creationId xmlns:a16="http://schemas.microsoft.com/office/drawing/2014/main" xmlns="" id="{50B1FBB7-F71E-4B25-9137-172E518F1679}"/>
              </a:ext>
            </a:extLst>
          </p:cNvPr>
          <p:cNvSpPr/>
          <p:nvPr userDrawn="1"/>
        </p:nvSpPr>
        <p:spPr>
          <a:xfrm rot="5400000">
            <a:off x="2352331" y="-523527"/>
            <a:ext cx="502664" cy="5207324"/>
          </a:xfrm>
          <a:prstGeom prst="round2SameRect">
            <a:avLst>
              <a:gd name="adj1" fmla="val 47175"/>
              <a:gd name="adj2" fmla="val 0"/>
            </a:avLst>
          </a:prstGeom>
          <a:solidFill>
            <a:srgbClr val="DABE7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276225"/>
            <a:endParaRPr lang="it-IT" sz="1300" b="0" dirty="0">
              <a:solidFill>
                <a:schemeClr val="tx1"/>
              </a:solidFill>
              <a:latin typeface="Arial Narrow" pitchFamily="34" charset="0"/>
            </a:endParaRPr>
          </a:p>
        </p:txBody>
      </p:sp>
      <p:sp>
        <p:nvSpPr>
          <p:cNvPr id="3" name="Subtitle 2"/>
          <p:cNvSpPr>
            <a:spLocks noGrp="1"/>
          </p:cNvSpPr>
          <p:nvPr>
            <p:ph type="subTitle" idx="1" hasCustomPrompt="1"/>
          </p:nvPr>
        </p:nvSpPr>
        <p:spPr>
          <a:xfrm>
            <a:off x="695325" y="1858536"/>
            <a:ext cx="4234894" cy="443198"/>
          </a:xfrm>
        </p:spPr>
        <p:txBody>
          <a:bodyPr wrap="square" lIns="0" tIns="0" rIns="0" bIns="0" anchor="ctr" anchorCtr="0">
            <a:spAutoFit/>
          </a:bodyPr>
          <a:lstStyle>
            <a:lvl1pPr marL="0" indent="0" algn="l">
              <a:buNone/>
              <a:defRPr sz="3200">
                <a:solidFill>
                  <a:schemeClr val="bg1"/>
                </a:solidFill>
                <a:latin typeface="Arial Narrow" panose="020B06060202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endParaRPr lang="it-IT" dirty="0"/>
          </a:p>
        </p:txBody>
      </p:sp>
    </p:spTree>
    <p:extLst>
      <p:ext uri="{BB962C8B-B14F-4D97-AF65-F5344CB8AC3E}">
        <p14:creationId xmlns:p14="http://schemas.microsoft.com/office/powerpoint/2010/main" xmlns="" val="2191036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21BFDCB7-40A0-4807-8C45-4136C5B8EDAE}" type="datetimeFigureOut">
              <a:rPr lang="it-IT" smtClean="0"/>
              <a:pPr/>
              <a:t>04/12/2019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9E7C166-3614-4B5E-A9B5-23A848863EAC}" type="slidenum">
              <a:rPr lang="it-IT" smtClean="0"/>
              <a:pPr/>
              <a:t>‹N›</a:t>
            </a:fld>
            <a:endParaRPr lang="it-IT"/>
          </a:p>
        </p:txBody>
      </p:sp>
    </p:spTree>
    <p:extLst>
      <p:ext uri="{BB962C8B-B14F-4D97-AF65-F5344CB8AC3E}">
        <p14:creationId xmlns:p14="http://schemas.microsoft.com/office/powerpoint/2010/main" xmlns="" val="3676164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BFDCB7-40A0-4807-8C45-4136C5B8EDAE}" type="datetimeFigureOut">
              <a:rPr lang="it-IT" smtClean="0"/>
              <a:pPr/>
              <a:t>04/12/2019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9E7C166-3614-4B5E-A9B5-23A848863EAC}" type="slidenum">
              <a:rPr lang="it-IT" smtClean="0"/>
              <a:pPr/>
              <a:t>‹N›</a:t>
            </a:fld>
            <a:endParaRPr lang="it-IT"/>
          </a:p>
        </p:txBody>
      </p:sp>
    </p:spTree>
    <p:extLst>
      <p:ext uri="{BB962C8B-B14F-4D97-AF65-F5344CB8AC3E}">
        <p14:creationId xmlns:p14="http://schemas.microsoft.com/office/powerpoint/2010/main" xmlns="" val="319964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21BFDCB7-40A0-4807-8C45-4136C5B8EDAE}" type="datetimeFigureOut">
              <a:rPr lang="it-IT" smtClean="0"/>
              <a:pPr/>
              <a:t>04/12/2019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9E7C166-3614-4B5E-A9B5-23A848863EAC}" type="slidenum">
              <a:rPr lang="it-IT" smtClean="0"/>
              <a:pPr/>
              <a:t>‹N›</a:t>
            </a:fld>
            <a:endParaRPr lang="it-IT"/>
          </a:p>
        </p:txBody>
      </p:sp>
    </p:spTree>
    <p:extLst>
      <p:ext uri="{BB962C8B-B14F-4D97-AF65-F5344CB8AC3E}">
        <p14:creationId xmlns:p14="http://schemas.microsoft.com/office/powerpoint/2010/main" xmlns="" val="3571797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A1B5D6E-7C68-2E40-AF01-80EE44BC836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6BB9AAB3-ECBC-7041-BC5D-D8DB9693BCF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0BF813E5-3AFF-934B-B4E5-FDD2839B87B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1BECF92F-9F8A-1D4D-B73F-93747F312284}"/>
              </a:ext>
            </a:extLst>
          </p:cNvPr>
          <p:cNvSpPr>
            <a:spLocks noGrp="1"/>
          </p:cNvSpPr>
          <p:nvPr>
            <p:ph type="dt" sz="half" idx="10"/>
          </p:nvPr>
        </p:nvSpPr>
        <p:spPr/>
        <p:txBody>
          <a:bodyPr/>
          <a:lstStyle/>
          <a:p>
            <a:fld id="{E53C7878-6510-E04A-80EF-1CD9546AF4D6}" type="datetimeFigureOut">
              <a:rPr lang="it-IT" smtClean="0"/>
              <a:pPr/>
              <a:t>04/12/2019</a:t>
            </a:fld>
            <a:endParaRPr lang="it-IT"/>
          </a:p>
        </p:txBody>
      </p:sp>
      <p:sp>
        <p:nvSpPr>
          <p:cNvPr id="6" name="Segnaposto piè di pagina 5">
            <a:extLst>
              <a:ext uri="{FF2B5EF4-FFF2-40B4-BE49-F238E27FC236}">
                <a16:creationId xmlns:a16="http://schemas.microsoft.com/office/drawing/2014/main" xmlns="" id="{DEBBA554-0339-2A42-B53E-F5A1B94B9E4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B3FEC4EB-DF78-3643-B8FD-B82D50F1036F}"/>
              </a:ext>
            </a:extLst>
          </p:cNvPr>
          <p:cNvSpPr>
            <a:spLocks noGrp="1"/>
          </p:cNvSpPr>
          <p:nvPr>
            <p:ph type="sldNum" sz="quarter" idx="12"/>
          </p:nvPr>
        </p:nvSpPr>
        <p:spPr/>
        <p:txBody>
          <a:body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248832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fld id="{21BFDCB7-40A0-4807-8C45-4136C5B8EDAE}" type="datetimeFigureOut">
              <a:rPr lang="it-IT" smtClean="0"/>
              <a:pPr/>
              <a:t>04/12/2019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9E7C166-3614-4B5E-A9B5-23A848863EAC}" type="slidenum">
              <a:rPr lang="it-IT" smtClean="0"/>
              <a:pPr/>
              <a:t>‹N›</a:t>
            </a:fld>
            <a:endParaRPr lang="it-IT"/>
          </a:p>
        </p:txBody>
      </p:sp>
    </p:spTree>
    <p:extLst>
      <p:ext uri="{BB962C8B-B14F-4D97-AF65-F5344CB8AC3E}">
        <p14:creationId xmlns:p14="http://schemas.microsoft.com/office/powerpoint/2010/main" xmlns="" val="1309261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fld id="{21BFDCB7-40A0-4807-8C45-4136C5B8EDAE}" type="datetimeFigureOut">
              <a:rPr lang="it-IT" smtClean="0"/>
              <a:pPr/>
              <a:t>04/12/2019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9E7C166-3614-4B5E-A9B5-23A848863EAC}" type="slidenum">
              <a:rPr lang="it-IT" smtClean="0"/>
              <a:pPr/>
              <a:t>‹N›</a:t>
            </a:fld>
            <a:endParaRPr lang="it-IT"/>
          </a:p>
        </p:txBody>
      </p:sp>
    </p:spTree>
    <p:extLst>
      <p:ext uri="{BB962C8B-B14F-4D97-AF65-F5344CB8AC3E}">
        <p14:creationId xmlns:p14="http://schemas.microsoft.com/office/powerpoint/2010/main" xmlns="" val="1943997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BFDCB7-40A0-4807-8C45-4136C5B8EDAE}" type="datetimeFigureOut">
              <a:rPr lang="it-IT" smtClean="0"/>
              <a:pPr/>
              <a:t>04/12/2019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9E7C166-3614-4B5E-A9B5-23A848863EAC}" type="slidenum">
              <a:rPr lang="it-IT" smtClean="0"/>
              <a:pPr/>
              <a:t>‹N›</a:t>
            </a:fld>
            <a:endParaRPr lang="it-IT"/>
          </a:p>
        </p:txBody>
      </p:sp>
    </p:spTree>
    <p:extLst>
      <p:ext uri="{BB962C8B-B14F-4D97-AF65-F5344CB8AC3E}">
        <p14:creationId xmlns:p14="http://schemas.microsoft.com/office/powerpoint/2010/main" xmlns="" val="2915468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BFDCB7-40A0-4807-8C45-4136C5B8EDAE}" type="datetimeFigureOut">
              <a:rPr lang="it-IT" smtClean="0"/>
              <a:pPr/>
              <a:t>04/12/2019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9E7C166-3614-4B5E-A9B5-23A848863EAC}" type="slidenum">
              <a:rPr lang="it-IT" smtClean="0"/>
              <a:pPr/>
              <a:t>‹N›</a:t>
            </a:fld>
            <a:endParaRPr lang="it-IT"/>
          </a:p>
        </p:txBody>
      </p:sp>
    </p:spTree>
    <p:extLst>
      <p:ext uri="{BB962C8B-B14F-4D97-AF65-F5344CB8AC3E}">
        <p14:creationId xmlns:p14="http://schemas.microsoft.com/office/powerpoint/2010/main" xmlns="" val="2035161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BFDCB7-40A0-4807-8C45-4136C5B8EDAE}" type="datetimeFigureOut">
              <a:rPr lang="it-IT" smtClean="0"/>
              <a:pPr/>
              <a:t>04/12/2019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9E7C166-3614-4B5E-A9B5-23A848863EAC}" type="slidenum">
              <a:rPr lang="it-IT" smtClean="0"/>
              <a:pPr/>
              <a:t>‹N›</a:t>
            </a:fld>
            <a:endParaRPr lang="it-IT"/>
          </a:p>
        </p:txBody>
      </p:sp>
    </p:spTree>
    <p:extLst>
      <p:ext uri="{BB962C8B-B14F-4D97-AF65-F5344CB8AC3E}">
        <p14:creationId xmlns:p14="http://schemas.microsoft.com/office/powerpoint/2010/main" xmlns="" val="3457699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21BFDCB7-40A0-4807-8C45-4136C5B8EDAE}" type="datetimeFigureOut">
              <a:rPr lang="it-IT" smtClean="0"/>
              <a:pPr/>
              <a:t>04/12/2019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9E7C166-3614-4B5E-A9B5-23A848863EAC}" type="slidenum">
              <a:rPr lang="it-IT" smtClean="0"/>
              <a:pPr/>
              <a:t>‹N›</a:t>
            </a:fld>
            <a:endParaRPr lang="it-IT"/>
          </a:p>
        </p:txBody>
      </p:sp>
    </p:spTree>
    <p:extLst>
      <p:ext uri="{BB962C8B-B14F-4D97-AF65-F5344CB8AC3E}">
        <p14:creationId xmlns:p14="http://schemas.microsoft.com/office/powerpoint/2010/main" xmlns="" val="23063565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21BFDCB7-40A0-4807-8C45-4136C5B8EDAE}" type="datetimeFigureOut">
              <a:rPr lang="it-IT" smtClean="0"/>
              <a:pPr/>
              <a:t>04/12/2019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9E7C166-3614-4B5E-A9B5-23A848863EAC}" type="slidenum">
              <a:rPr lang="it-IT" smtClean="0"/>
              <a:pPr/>
              <a:t>‹N›</a:t>
            </a:fld>
            <a:endParaRPr lang="it-IT"/>
          </a:p>
        </p:txBody>
      </p:sp>
    </p:spTree>
    <p:extLst>
      <p:ext uri="{BB962C8B-B14F-4D97-AF65-F5344CB8AC3E}">
        <p14:creationId xmlns:p14="http://schemas.microsoft.com/office/powerpoint/2010/main" xmlns="" val="5545664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1" y="3571876"/>
            <a:ext cx="5715040" cy="3071834"/>
          </a:xfrm>
          <a:ln>
            <a:noFill/>
          </a:ln>
        </p:spPr>
        <p:txBody>
          <a:bodyPr>
            <a:normAutofit/>
          </a:bodyPr>
          <a:lstStyle>
            <a:lvl1pPr marL="0" indent="0" algn="l">
              <a:buNone/>
              <a:defRPr sz="32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itle 13"/>
          <p:cNvSpPr>
            <a:spLocks noGrp="1"/>
          </p:cNvSpPr>
          <p:nvPr>
            <p:ph type="title"/>
          </p:nvPr>
        </p:nvSpPr>
        <p:spPr>
          <a:xfrm>
            <a:off x="6286501" y="13726"/>
            <a:ext cx="5715040" cy="3486712"/>
          </a:xfrm>
        </p:spPr>
        <p:txBody>
          <a:bodyPr>
            <a:normAutofit/>
          </a:bodyPr>
          <a:lstStyle>
            <a:lvl1pPr>
              <a:defRPr sz="4400">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xmlns="" val="1541416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a:xfrm>
            <a:off x="6286501" y="13726"/>
            <a:ext cx="5715040" cy="6844274"/>
          </a:xfrm>
        </p:spPr>
        <p:txBody>
          <a:bodyPr>
            <a:normAutofit/>
          </a:bodyPr>
          <a:lstStyle>
            <a:lvl1pPr>
              <a:defRPr sz="4400">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xmlns="" val="4130898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p:cNvSpPr>
            <a:spLocks noGrp="1"/>
          </p:cNvSpPr>
          <p:nvPr>
            <p:ph type="title"/>
          </p:nvPr>
        </p:nvSpPr>
        <p:spPr/>
        <p:txBody>
          <a:bodyPr/>
          <a:lstStyle/>
          <a:p>
            <a:r>
              <a:rPr lang="en-US"/>
              <a:t>Click to edit Master title style</a:t>
            </a:r>
            <a:endParaRPr lang="en-GB"/>
          </a:p>
        </p:txBody>
      </p:sp>
      <p:sp>
        <p:nvSpPr>
          <p:cNvPr id="4" name="Footer Placeholder 4"/>
          <p:cNvSpPr>
            <a:spLocks noGrp="1"/>
          </p:cNvSpPr>
          <p:nvPr>
            <p:ph type="ftr" sz="quarter" idx="10"/>
          </p:nvPr>
        </p:nvSpPr>
        <p:spPr/>
        <p:txBody>
          <a:bodyPr/>
          <a:lstStyle>
            <a:lvl1pPr>
              <a:defRPr b="1"/>
            </a:lvl1pPr>
          </a:lstStyle>
          <a:p>
            <a:pPr>
              <a:defRPr/>
            </a:pPr>
            <a:endParaRPr lang="en-GB" altLang="it-IT"/>
          </a:p>
        </p:txBody>
      </p:sp>
      <p:sp>
        <p:nvSpPr>
          <p:cNvPr id="5" name="Slide Number Placeholder 5"/>
          <p:cNvSpPr>
            <a:spLocks noGrp="1"/>
          </p:cNvSpPr>
          <p:nvPr>
            <p:ph type="sldNum" sz="quarter" idx="11"/>
          </p:nvPr>
        </p:nvSpPr>
        <p:spPr/>
        <p:txBody>
          <a:bodyPr/>
          <a:lstStyle>
            <a:lvl1pPr>
              <a:defRPr b="1"/>
            </a:lvl1pPr>
          </a:lstStyle>
          <a:p>
            <a:pPr>
              <a:defRPr/>
            </a:pPr>
            <a:fld id="{2DAADA81-B08B-418C-968E-F761C4366D73}" type="slidenum">
              <a:rPr lang="en-GB" altLang="it-IT"/>
              <a:pPr>
                <a:defRPr/>
              </a:pPr>
              <a:t>‹N›</a:t>
            </a:fld>
            <a:endParaRPr lang="en-GB" altLang="it-IT"/>
          </a:p>
        </p:txBody>
      </p:sp>
    </p:spTree>
    <p:extLst>
      <p:ext uri="{BB962C8B-B14F-4D97-AF65-F5344CB8AC3E}">
        <p14:creationId xmlns:p14="http://schemas.microsoft.com/office/powerpoint/2010/main" xmlns="" val="3440268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1A1B217-EEE5-7840-93E6-83AB8D02014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87FCF684-D4F9-D245-BB95-F934206090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1E101056-9BD4-FC49-BFE9-DECA502BE74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547A248F-68B0-E942-9C71-AD874A7C07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66DE6A4E-69F9-974C-90F6-0B7B3CD3DD0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BA92BFED-9DFF-B048-9F32-702FEE5BA5FA}"/>
              </a:ext>
            </a:extLst>
          </p:cNvPr>
          <p:cNvSpPr>
            <a:spLocks noGrp="1"/>
          </p:cNvSpPr>
          <p:nvPr>
            <p:ph type="dt" sz="half" idx="10"/>
          </p:nvPr>
        </p:nvSpPr>
        <p:spPr/>
        <p:txBody>
          <a:bodyPr/>
          <a:lstStyle/>
          <a:p>
            <a:fld id="{E53C7878-6510-E04A-80EF-1CD9546AF4D6}" type="datetimeFigureOut">
              <a:rPr lang="it-IT" smtClean="0"/>
              <a:pPr/>
              <a:t>04/12/2019</a:t>
            </a:fld>
            <a:endParaRPr lang="it-IT"/>
          </a:p>
        </p:txBody>
      </p:sp>
      <p:sp>
        <p:nvSpPr>
          <p:cNvPr id="8" name="Segnaposto piè di pagina 7">
            <a:extLst>
              <a:ext uri="{FF2B5EF4-FFF2-40B4-BE49-F238E27FC236}">
                <a16:creationId xmlns:a16="http://schemas.microsoft.com/office/drawing/2014/main" xmlns="" id="{E8FCAA34-5BF5-4847-9BB3-7E24FD36A08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F273774E-84F5-CB43-8A9C-5FE67BB69BCD}"/>
              </a:ext>
            </a:extLst>
          </p:cNvPr>
          <p:cNvSpPr>
            <a:spLocks noGrp="1"/>
          </p:cNvSpPr>
          <p:nvPr>
            <p:ph type="sldNum" sz="quarter" idx="12"/>
          </p:nvPr>
        </p:nvSpPr>
        <p:spPr/>
        <p:txBody>
          <a:body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35235947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b="1"/>
            </a:lvl1pPr>
          </a:lstStyle>
          <a:p>
            <a:pPr>
              <a:defRPr/>
            </a:pPr>
            <a:endParaRPr lang="en-GB" altLang="it-IT"/>
          </a:p>
        </p:txBody>
      </p:sp>
      <p:sp>
        <p:nvSpPr>
          <p:cNvPr id="6" name="Slide Number Placeholder 5"/>
          <p:cNvSpPr>
            <a:spLocks noGrp="1"/>
          </p:cNvSpPr>
          <p:nvPr>
            <p:ph type="sldNum" sz="quarter" idx="11"/>
          </p:nvPr>
        </p:nvSpPr>
        <p:spPr/>
        <p:txBody>
          <a:bodyPr/>
          <a:lstStyle>
            <a:lvl1pPr>
              <a:defRPr b="1"/>
            </a:lvl1pPr>
          </a:lstStyle>
          <a:p>
            <a:pPr>
              <a:defRPr/>
            </a:pPr>
            <a:fld id="{21969660-C60A-45B8-AD1E-B65BDBE78650}" type="slidenum">
              <a:rPr lang="en-GB" altLang="it-IT"/>
              <a:pPr>
                <a:defRPr/>
              </a:pPr>
              <a:t>‹N›</a:t>
            </a:fld>
            <a:endParaRPr lang="en-GB" altLang="it-IT"/>
          </a:p>
        </p:txBody>
      </p:sp>
    </p:spTree>
    <p:extLst>
      <p:ext uri="{BB962C8B-B14F-4D97-AF65-F5344CB8AC3E}">
        <p14:creationId xmlns:p14="http://schemas.microsoft.com/office/powerpoint/2010/main" xmlns="" val="561901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4"/>
          <p:cNvSpPr>
            <a:spLocks noGrp="1"/>
          </p:cNvSpPr>
          <p:nvPr>
            <p:ph type="ftr" sz="quarter" idx="10"/>
          </p:nvPr>
        </p:nvSpPr>
        <p:spPr/>
        <p:txBody>
          <a:bodyPr/>
          <a:lstStyle>
            <a:lvl1pPr>
              <a:defRPr b="1"/>
            </a:lvl1pPr>
          </a:lstStyle>
          <a:p>
            <a:pPr>
              <a:defRPr/>
            </a:pPr>
            <a:endParaRPr lang="en-GB" altLang="it-IT"/>
          </a:p>
        </p:txBody>
      </p:sp>
      <p:sp>
        <p:nvSpPr>
          <p:cNvPr id="8" name="Slide Number Placeholder 5"/>
          <p:cNvSpPr>
            <a:spLocks noGrp="1"/>
          </p:cNvSpPr>
          <p:nvPr>
            <p:ph type="sldNum" sz="quarter" idx="11"/>
          </p:nvPr>
        </p:nvSpPr>
        <p:spPr/>
        <p:txBody>
          <a:bodyPr/>
          <a:lstStyle>
            <a:lvl1pPr>
              <a:defRPr b="1"/>
            </a:lvl1pPr>
          </a:lstStyle>
          <a:p>
            <a:pPr>
              <a:defRPr/>
            </a:pPr>
            <a:fld id="{D2D30759-B782-4872-A8A1-FB7224793ACC}" type="slidenum">
              <a:rPr lang="en-GB" altLang="it-IT"/>
              <a:pPr>
                <a:defRPr/>
              </a:pPr>
              <a:t>‹N›</a:t>
            </a:fld>
            <a:endParaRPr lang="en-GB" altLang="it-IT"/>
          </a:p>
        </p:txBody>
      </p:sp>
    </p:spTree>
    <p:extLst>
      <p:ext uri="{BB962C8B-B14F-4D97-AF65-F5344CB8AC3E}">
        <p14:creationId xmlns:p14="http://schemas.microsoft.com/office/powerpoint/2010/main" xmlns="" val="1373263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with 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428736"/>
            <a:ext cx="10972800" cy="2143140"/>
          </a:xfrm>
        </p:spPr>
        <p:txBody>
          <a:bodyPr>
            <a:normAutofit/>
          </a:bodyPr>
          <a:lstStyle>
            <a:lvl1pPr algn="ctr">
              <a:defRPr sz="4400">
                <a:solidFill>
                  <a:schemeClr val="bg1"/>
                </a:solidFill>
              </a:defRPr>
            </a:lvl1pPr>
          </a:lstStyle>
          <a:p>
            <a:r>
              <a:rPr lang="en-US"/>
              <a:t>Click to edit Master title style</a:t>
            </a:r>
            <a:endParaRPr lang="en-GB" dirty="0"/>
          </a:p>
        </p:txBody>
      </p:sp>
      <p:sp>
        <p:nvSpPr>
          <p:cNvPr id="6" name="Subtitle 2"/>
          <p:cNvSpPr>
            <a:spLocks noGrp="1"/>
          </p:cNvSpPr>
          <p:nvPr>
            <p:ph type="subTitle" idx="1"/>
          </p:nvPr>
        </p:nvSpPr>
        <p:spPr>
          <a:xfrm>
            <a:off x="571462" y="3929066"/>
            <a:ext cx="11049077" cy="2357454"/>
          </a:xfrm>
          <a:ln>
            <a:noFill/>
          </a:ln>
        </p:spPr>
        <p:txBody>
          <a:bodyPr>
            <a:normAutofit/>
          </a:bodyPr>
          <a:lstStyle>
            <a:lvl1pPr marL="0" indent="0" algn="ctr">
              <a:buNone/>
              <a:defRPr sz="3600">
                <a:solidFill>
                  <a:srgbClr val="9EA9D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xmlns="" val="2318150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GB"/>
          </a:p>
        </p:txBody>
      </p:sp>
      <p:sp>
        <p:nvSpPr>
          <p:cNvPr id="3" name="Footer Placeholder 4"/>
          <p:cNvSpPr>
            <a:spLocks noGrp="1"/>
          </p:cNvSpPr>
          <p:nvPr>
            <p:ph type="ftr" sz="quarter" idx="10"/>
          </p:nvPr>
        </p:nvSpPr>
        <p:spPr/>
        <p:txBody>
          <a:bodyPr/>
          <a:lstStyle>
            <a:lvl1pPr>
              <a:defRPr b="1"/>
            </a:lvl1pPr>
          </a:lstStyle>
          <a:p>
            <a:pPr>
              <a:defRPr/>
            </a:pPr>
            <a:endParaRPr lang="en-GB" altLang="it-IT"/>
          </a:p>
        </p:txBody>
      </p:sp>
      <p:sp>
        <p:nvSpPr>
          <p:cNvPr id="4" name="Slide Number Placeholder 5"/>
          <p:cNvSpPr>
            <a:spLocks noGrp="1"/>
          </p:cNvSpPr>
          <p:nvPr>
            <p:ph type="sldNum" sz="quarter" idx="11"/>
          </p:nvPr>
        </p:nvSpPr>
        <p:spPr/>
        <p:txBody>
          <a:bodyPr/>
          <a:lstStyle>
            <a:lvl1pPr>
              <a:defRPr b="1"/>
            </a:lvl1pPr>
          </a:lstStyle>
          <a:p>
            <a:pPr>
              <a:defRPr/>
            </a:pPr>
            <a:fld id="{26C09DCA-CB3F-4536-A7FA-C7FEA274BF30}" type="slidenum">
              <a:rPr lang="en-GB" altLang="it-IT"/>
              <a:pPr>
                <a:defRPr/>
              </a:pPr>
              <a:t>‹N›</a:t>
            </a:fld>
            <a:endParaRPr lang="en-GB" altLang="it-IT"/>
          </a:p>
        </p:txBody>
      </p:sp>
    </p:spTree>
    <p:extLst>
      <p:ext uri="{BB962C8B-B14F-4D97-AF65-F5344CB8AC3E}">
        <p14:creationId xmlns:p14="http://schemas.microsoft.com/office/powerpoint/2010/main" xmlns="" val="1608377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428737"/>
            <a:ext cx="6815667" cy="4697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endParaRPr lang="en-GB"/>
          </a:p>
        </p:txBody>
      </p:sp>
      <p:sp>
        <p:nvSpPr>
          <p:cNvPr id="5" name="Footer Placeholder 4"/>
          <p:cNvSpPr>
            <a:spLocks noGrp="1"/>
          </p:cNvSpPr>
          <p:nvPr>
            <p:ph type="ftr" sz="quarter" idx="10"/>
          </p:nvPr>
        </p:nvSpPr>
        <p:spPr/>
        <p:txBody>
          <a:bodyPr/>
          <a:lstStyle>
            <a:lvl1pPr>
              <a:defRPr b="1"/>
            </a:lvl1pPr>
          </a:lstStyle>
          <a:p>
            <a:pPr>
              <a:defRPr/>
            </a:pPr>
            <a:endParaRPr lang="en-GB" altLang="it-IT"/>
          </a:p>
        </p:txBody>
      </p:sp>
      <p:sp>
        <p:nvSpPr>
          <p:cNvPr id="6" name="Slide Number Placeholder 5"/>
          <p:cNvSpPr>
            <a:spLocks noGrp="1"/>
          </p:cNvSpPr>
          <p:nvPr>
            <p:ph type="sldNum" sz="quarter" idx="11"/>
          </p:nvPr>
        </p:nvSpPr>
        <p:spPr/>
        <p:txBody>
          <a:bodyPr/>
          <a:lstStyle>
            <a:lvl1pPr>
              <a:defRPr b="1"/>
            </a:lvl1pPr>
          </a:lstStyle>
          <a:p>
            <a:pPr>
              <a:defRPr/>
            </a:pPr>
            <a:fld id="{ED56E0B7-8CCE-4112-B5D2-7B4BE6B8B104}" type="slidenum">
              <a:rPr lang="en-GB" altLang="it-IT"/>
              <a:pPr>
                <a:defRPr/>
              </a:pPr>
              <a:t>‹N›</a:t>
            </a:fld>
            <a:endParaRPr lang="en-GB" altLang="it-IT"/>
          </a:p>
        </p:txBody>
      </p:sp>
    </p:spTree>
    <p:extLst>
      <p:ext uri="{BB962C8B-B14F-4D97-AF65-F5344CB8AC3E}">
        <p14:creationId xmlns:p14="http://schemas.microsoft.com/office/powerpoint/2010/main" xmlns="" val="4163543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66712" y="1357298"/>
            <a:ext cx="10953827" cy="385765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571462" y="5367338"/>
            <a:ext cx="1104907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9"/>
          <p:cNvSpPr>
            <a:spLocks noGrp="1"/>
          </p:cNvSpPr>
          <p:nvPr>
            <p:ph type="title"/>
          </p:nvPr>
        </p:nvSpPr>
        <p:spPr/>
        <p:txBody>
          <a:bodyPr/>
          <a:lstStyle/>
          <a:p>
            <a:r>
              <a:rPr lang="en-US"/>
              <a:t>Click to edit Master title style</a:t>
            </a:r>
            <a:endParaRPr lang="en-GB"/>
          </a:p>
        </p:txBody>
      </p:sp>
      <p:sp>
        <p:nvSpPr>
          <p:cNvPr id="5" name="Footer Placeholder 4"/>
          <p:cNvSpPr>
            <a:spLocks noGrp="1"/>
          </p:cNvSpPr>
          <p:nvPr>
            <p:ph type="ftr" sz="quarter" idx="10"/>
          </p:nvPr>
        </p:nvSpPr>
        <p:spPr/>
        <p:txBody>
          <a:bodyPr/>
          <a:lstStyle>
            <a:lvl1pPr>
              <a:defRPr b="1"/>
            </a:lvl1pPr>
          </a:lstStyle>
          <a:p>
            <a:pPr>
              <a:defRPr/>
            </a:pPr>
            <a:endParaRPr lang="en-GB" altLang="it-IT"/>
          </a:p>
        </p:txBody>
      </p:sp>
      <p:sp>
        <p:nvSpPr>
          <p:cNvPr id="6" name="Slide Number Placeholder 5"/>
          <p:cNvSpPr>
            <a:spLocks noGrp="1"/>
          </p:cNvSpPr>
          <p:nvPr>
            <p:ph type="sldNum" sz="quarter" idx="11"/>
          </p:nvPr>
        </p:nvSpPr>
        <p:spPr/>
        <p:txBody>
          <a:bodyPr/>
          <a:lstStyle>
            <a:lvl1pPr>
              <a:defRPr b="1"/>
            </a:lvl1pPr>
          </a:lstStyle>
          <a:p>
            <a:pPr>
              <a:defRPr/>
            </a:pPr>
            <a:fld id="{9755FA1B-2227-44CB-BF74-952BF11412DA}" type="slidenum">
              <a:rPr lang="en-GB" altLang="it-IT"/>
              <a:pPr>
                <a:defRPr/>
              </a:pPr>
              <a:t>‹N›</a:t>
            </a:fld>
            <a:endParaRPr lang="en-GB" altLang="it-IT"/>
          </a:p>
        </p:txBody>
      </p:sp>
    </p:spTree>
    <p:extLst>
      <p:ext uri="{BB962C8B-B14F-4D97-AF65-F5344CB8AC3E}">
        <p14:creationId xmlns:p14="http://schemas.microsoft.com/office/powerpoint/2010/main" xmlns="" val="1854677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357298"/>
            <a:ext cx="10972800" cy="47688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p:cNvSpPr>
            <a:spLocks noGrp="1"/>
          </p:cNvSpPr>
          <p:nvPr>
            <p:ph type="ftr" sz="quarter" idx="10"/>
          </p:nvPr>
        </p:nvSpPr>
        <p:spPr/>
        <p:txBody>
          <a:bodyPr/>
          <a:lstStyle>
            <a:lvl1pPr>
              <a:defRPr b="1"/>
            </a:lvl1pPr>
          </a:lstStyle>
          <a:p>
            <a:pPr>
              <a:defRPr/>
            </a:pPr>
            <a:endParaRPr lang="en-GB" altLang="it-IT"/>
          </a:p>
        </p:txBody>
      </p:sp>
      <p:sp>
        <p:nvSpPr>
          <p:cNvPr id="5" name="Slide Number Placeholder 5"/>
          <p:cNvSpPr>
            <a:spLocks noGrp="1"/>
          </p:cNvSpPr>
          <p:nvPr>
            <p:ph type="sldNum" sz="quarter" idx="11"/>
          </p:nvPr>
        </p:nvSpPr>
        <p:spPr/>
        <p:txBody>
          <a:bodyPr/>
          <a:lstStyle>
            <a:lvl1pPr>
              <a:defRPr b="1"/>
            </a:lvl1pPr>
          </a:lstStyle>
          <a:p>
            <a:pPr>
              <a:defRPr/>
            </a:pPr>
            <a:fld id="{D00D3751-EA50-4ED5-86D1-2A53576BEF28}" type="slidenum">
              <a:rPr lang="en-GB" altLang="it-IT"/>
              <a:pPr>
                <a:defRPr/>
              </a:pPr>
              <a:t>‹N›</a:t>
            </a:fld>
            <a:endParaRPr lang="en-GB" altLang="it-IT"/>
          </a:p>
        </p:txBody>
      </p:sp>
    </p:spTree>
    <p:extLst>
      <p:ext uri="{BB962C8B-B14F-4D97-AF65-F5344CB8AC3E}">
        <p14:creationId xmlns:p14="http://schemas.microsoft.com/office/powerpoint/2010/main" xmlns="" val="3165950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57298"/>
            <a:ext cx="2743200" cy="4768865"/>
          </a:xfrm>
        </p:spPr>
        <p:txBody>
          <a:bodyPr vert="eaVert"/>
          <a:lstStyle>
            <a:lvl1pPr>
              <a:defRPr>
                <a:solidFill>
                  <a:schemeClr val="tx1"/>
                </a:solidFill>
              </a:defRPr>
            </a:lvl1pPr>
          </a:lstStyle>
          <a:p>
            <a:r>
              <a:rPr lang="en-US"/>
              <a:t>Click to edit Master title style</a:t>
            </a:r>
            <a:endParaRPr lang="en-GB" dirty="0"/>
          </a:p>
        </p:txBody>
      </p:sp>
      <p:sp>
        <p:nvSpPr>
          <p:cNvPr id="3" name="Vertical Text Placeholder 2"/>
          <p:cNvSpPr>
            <a:spLocks noGrp="1"/>
          </p:cNvSpPr>
          <p:nvPr>
            <p:ph type="body" orient="vert" idx="1"/>
          </p:nvPr>
        </p:nvSpPr>
        <p:spPr>
          <a:xfrm>
            <a:off x="609600" y="1357298"/>
            <a:ext cx="8026400" cy="47688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p:cNvSpPr>
            <a:spLocks noGrp="1"/>
          </p:cNvSpPr>
          <p:nvPr>
            <p:ph type="ftr" sz="quarter" idx="10"/>
          </p:nvPr>
        </p:nvSpPr>
        <p:spPr/>
        <p:txBody>
          <a:bodyPr/>
          <a:lstStyle>
            <a:lvl1pPr>
              <a:defRPr b="1"/>
            </a:lvl1pPr>
          </a:lstStyle>
          <a:p>
            <a:pPr>
              <a:defRPr/>
            </a:pPr>
            <a:endParaRPr lang="en-GB" altLang="it-IT"/>
          </a:p>
        </p:txBody>
      </p:sp>
      <p:sp>
        <p:nvSpPr>
          <p:cNvPr id="5" name="Slide Number Placeholder 5"/>
          <p:cNvSpPr>
            <a:spLocks noGrp="1"/>
          </p:cNvSpPr>
          <p:nvPr>
            <p:ph type="sldNum" sz="quarter" idx="11"/>
          </p:nvPr>
        </p:nvSpPr>
        <p:spPr/>
        <p:txBody>
          <a:bodyPr/>
          <a:lstStyle>
            <a:lvl1pPr>
              <a:defRPr b="1"/>
            </a:lvl1pPr>
          </a:lstStyle>
          <a:p>
            <a:pPr>
              <a:defRPr/>
            </a:pPr>
            <a:fld id="{93536FCC-1C1F-4B95-891F-CE4E8592EB92}" type="slidenum">
              <a:rPr lang="en-GB" altLang="it-IT"/>
              <a:pPr>
                <a:defRPr/>
              </a:pPr>
              <a:t>‹N›</a:t>
            </a:fld>
            <a:endParaRPr lang="en-GB" altLang="it-IT"/>
          </a:p>
        </p:txBody>
      </p:sp>
    </p:spTree>
    <p:extLst>
      <p:ext uri="{BB962C8B-B14F-4D97-AF65-F5344CB8AC3E}">
        <p14:creationId xmlns:p14="http://schemas.microsoft.com/office/powerpoint/2010/main" xmlns="" val="3470935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34433" y="188913"/>
            <a:ext cx="8737600" cy="1096962"/>
          </a:xfrm>
        </p:spPr>
        <p:txBody>
          <a:bodyPr/>
          <a:lstStyle/>
          <a:p>
            <a:r>
              <a:rPr lang="en-US"/>
              <a:t>Click to edit Master title style</a:t>
            </a:r>
            <a:endParaRPr lang="en-GB"/>
          </a:p>
        </p:txBody>
      </p:sp>
      <p:sp>
        <p:nvSpPr>
          <p:cNvPr id="3" name="Content Placeholder 2"/>
          <p:cNvSpPr>
            <a:spLocks noGrp="1"/>
          </p:cNvSpPr>
          <p:nvPr>
            <p:ph sz="quarter" idx="1"/>
          </p:nvPr>
        </p:nvSpPr>
        <p:spPr>
          <a:xfrm>
            <a:off x="334434" y="1600200"/>
            <a:ext cx="5659967"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334434" y="3938589"/>
            <a:ext cx="5659967"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6197601" y="1600201"/>
            <a:ext cx="56599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6"/>
          <p:cNvSpPr>
            <a:spLocks noGrp="1" noChangeArrowheads="1"/>
          </p:cNvSpPr>
          <p:nvPr>
            <p:ph type="sldNum" sz="quarter" idx="10"/>
          </p:nvPr>
        </p:nvSpPr>
        <p:spPr/>
        <p:txBody>
          <a:bodyPr/>
          <a:lstStyle>
            <a:lvl1pPr>
              <a:defRPr b="1"/>
            </a:lvl1pPr>
          </a:lstStyle>
          <a:p>
            <a:pPr>
              <a:defRPr/>
            </a:pPr>
            <a:fld id="{09547C11-6231-4197-9B10-F9AED7F58E54}" type="slidenum">
              <a:rPr lang="fr-FR" altLang="it-IT"/>
              <a:pPr>
                <a:defRPr/>
              </a:pPr>
              <a:t>‹N›</a:t>
            </a:fld>
            <a:endParaRPr lang="fr-FR" altLang="it-IT"/>
          </a:p>
        </p:txBody>
      </p:sp>
    </p:spTree>
    <p:extLst>
      <p:ext uri="{BB962C8B-B14F-4D97-AF65-F5344CB8AC3E}">
        <p14:creationId xmlns:p14="http://schemas.microsoft.com/office/powerpoint/2010/main" xmlns="" val="11497209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Times New Roman" pitchFamily="18" charset="0"/>
                <a:ea typeface="MS PGothic" pitchFamily="34" charset="-128"/>
              </a:defRPr>
            </a:lvl1pPr>
          </a:lstStyle>
          <a:p>
            <a:pPr fontAlgn="base">
              <a:spcBef>
                <a:spcPct val="0"/>
              </a:spcBef>
              <a:spcAft>
                <a:spcPct val="0"/>
              </a:spcAft>
              <a:defRPr/>
            </a:pPr>
            <a:fld id="{73EBEB2D-0295-49FB-BF97-105486F82245}" type="datetimeFigureOut">
              <a:rPr lang="it-IT" altLang="it-IT" sz="1200" b="1"/>
              <a:pPr fontAlgn="base">
                <a:spcBef>
                  <a:spcPct val="0"/>
                </a:spcBef>
                <a:spcAft>
                  <a:spcPct val="0"/>
                </a:spcAft>
                <a:defRPr/>
              </a:pPr>
              <a:t>04/12/2019</a:t>
            </a:fld>
            <a:endParaRPr lang="it-IT" altLang="it-IT" sz="1200" b="1"/>
          </a:p>
        </p:txBody>
      </p:sp>
      <p:sp>
        <p:nvSpPr>
          <p:cNvPr id="5" name="Segnaposto piè di pagina 4"/>
          <p:cNvSpPr>
            <a:spLocks noGrp="1"/>
          </p:cNvSpPr>
          <p:nvPr>
            <p:ph type="ftr" sz="quarter" idx="11"/>
          </p:nvPr>
        </p:nvSpPr>
        <p:spPr/>
        <p:txBody>
          <a:bodyPr/>
          <a:lstStyle>
            <a:lvl1pPr>
              <a:defRPr>
                <a:solidFill>
                  <a:srgbClr val="898989"/>
                </a:solidFill>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a:defRPr>
                <a:solidFill>
                  <a:srgbClr val="898989"/>
                </a:solidFill>
              </a:defRPr>
            </a:lvl1pPr>
          </a:lstStyle>
          <a:p>
            <a:pPr>
              <a:defRPr/>
            </a:pPr>
            <a:fld id="{5F5B46B0-1AED-4AF3-971B-DAEBCB190E48}" type="slidenum">
              <a:rPr lang="it-IT" altLang="it-IT"/>
              <a:pPr>
                <a:defRPr/>
              </a:pPr>
              <a:t>‹N›</a:t>
            </a:fld>
            <a:endParaRPr lang="it-IT" altLang="it-IT"/>
          </a:p>
        </p:txBody>
      </p:sp>
    </p:spTree>
    <p:extLst>
      <p:ext uri="{BB962C8B-B14F-4D97-AF65-F5344CB8AC3E}">
        <p14:creationId xmlns:p14="http://schemas.microsoft.com/office/powerpoint/2010/main" xmlns="" val="1463137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1E7E5DC-32FD-704B-91A7-D15C59C0403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A17EB790-9BFB-B444-927F-B2CF458913C0}"/>
              </a:ext>
            </a:extLst>
          </p:cNvPr>
          <p:cNvSpPr>
            <a:spLocks noGrp="1"/>
          </p:cNvSpPr>
          <p:nvPr>
            <p:ph type="dt" sz="half" idx="10"/>
          </p:nvPr>
        </p:nvSpPr>
        <p:spPr/>
        <p:txBody>
          <a:bodyPr/>
          <a:lstStyle/>
          <a:p>
            <a:fld id="{E53C7878-6510-E04A-80EF-1CD9546AF4D6}" type="datetimeFigureOut">
              <a:rPr lang="it-IT" smtClean="0"/>
              <a:pPr/>
              <a:t>04/12/2019</a:t>
            </a:fld>
            <a:endParaRPr lang="it-IT"/>
          </a:p>
        </p:txBody>
      </p:sp>
      <p:sp>
        <p:nvSpPr>
          <p:cNvPr id="4" name="Segnaposto piè di pagina 3">
            <a:extLst>
              <a:ext uri="{FF2B5EF4-FFF2-40B4-BE49-F238E27FC236}">
                <a16:creationId xmlns:a16="http://schemas.microsoft.com/office/drawing/2014/main" xmlns="" id="{812FB309-2C42-D645-B7E9-BA79F2650A8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E5AEF3E3-A399-DC4E-B59C-B379E887E62F}"/>
              </a:ext>
            </a:extLst>
          </p:cNvPr>
          <p:cNvSpPr>
            <a:spLocks noGrp="1"/>
          </p:cNvSpPr>
          <p:nvPr>
            <p:ph type="sldNum" sz="quarter" idx="12"/>
          </p:nvPr>
        </p:nvSpPr>
        <p:spPr/>
        <p:txBody>
          <a:body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3838603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Click to edit Master title style</a:t>
            </a:r>
            <a:endParaRPr lang="en-GB" dirty="0"/>
          </a:p>
        </p:txBody>
      </p:sp>
      <p:sp>
        <p:nvSpPr>
          <p:cNvPr id="3" name="Content Placeholder 2"/>
          <p:cNvSpPr>
            <a:spLocks noGrp="1"/>
          </p:cNvSpPr>
          <p:nvPr>
            <p:ph idx="1"/>
          </p:nvPr>
        </p:nvSpPr>
        <p:spPr>
          <a:xfrm>
            <a:off x="256032" y="1527176"/>
            <a:ext cx="11436096" cy="4123944"/>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8"/>
          <p:cNvSpPr>
            <a:spLocks noGrp="1"/>
          </p:cNvSpPr>
          <p:nvPr>
            <p:ph type="body" sz="quarter" idx="13"/>
          </p:nvPr>
        </p:nvSpPr>
        <p:spPr>
          <a:xfrm>
            <a:off x="240597" y="6328239"/>
            <a:ext cx="11703049" cy="213851"/>
          </a:xfrm>
        </p:spPr>
        <p:txBody>
          <a:bodyPr anchor="b"/>
          <a:lstStyle>
            <a:lvl1pPr marL="0" indent="0" algn="l">
              <a:spcBef>
                <a:spcPts val="75"/>
              </a:spcBef>
              <a:buNone/>
              <a:defRPr sz="750"/>
            </a:lvl1pPr>
          </a:lstStyle>
          <a:p>
            <a:pPr lvl="0"/>
            <a:r>
              <a:rPr lang="en-US" dirty="0"/>
              <a:t>Click to edit Master text styles</a:t>
            </a:r>
          </a:p>
        </p:txBody>
      </p:sp>
    </p:spTree>
    <p:extLst>
      <p:ext uri="{BB962C8B-B14F-4D97-AF65-F5344CB8AC3E}">
        <p14:creationId xmlns:p14="http://schemas.microsoft.com/office/powerpoint/2010/main" xmlns="" val="158822044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KS Title Only">
    <p:spTree>
      <p:nvGrpSpPr>
        <p:cNvPr id="1" name=""/>
        <p:cNvGrpSpPr/>
        <p:nvPr/>
      </p:nvGrpSpPr>
      <p:grpSpPr>
        <a:xfrm>
          <a:off x="0" y="0"/>
          <a:ext cx="0" cy="0"/>
          <a:chOff x="0" y="0"/>
          <a:chExt cx="0" cy="0"/>
        </a:xfrm>
      </p:grpSpPr>
      <p:sp>
        <p:nvSpPr>
          <p:cNvPr id="4" name="Segnaposto testo 9"/>
          <p:cNvSpPr>
            <a:spLocks noGrp="1"/>
          </p:cNvSpPr>
          <p:nvPr>
            <p:ph type="body" sz="quarter" idx="13"/>
          </p:nvPr>
        </p:nvSpPr>
        <p:spPr>
          <a:xfrm>
            <a:off x="8286765" y="0"/>
            <a:ext cx="3905235" cy="508000"/>
          </a:xfrm>
        </p:spPr>
        <p:txBody>
          <a:bodyPr anchor="ctr">
            <a:noAutofit/>
          </a:bodyPr>
          <a:lstStyle>
            <a:lvl1pPr marL="0" indent="0" algn="ctr">
              <a:buFontTx/>
              <a:buNone/>
              <a:defRPr sz="1600"/>
            </a:lvl1pPr>
            <a:lvl2pPr>
              <a:buFontTx/>
              <a:buNone/>
              <a:defRPr/>
            </a:lvl2pPr>
            <a:lvl3pPr>
              <a:buFontTx/>
              <a:buNone/>
              <a:defRPr/>
            </a:lvl3pPr>
            <a:lvl4pPr>
              <a:buFontTx/>
              <a:buNone/>
              <a:defRPr/>
            </a:lvl4pPr>
            <a:lvl5pPr>
              <a:buFontTx/>
              <a:buNone/>
              <a:defRPr/>
            </a:lvl5pPr>
          </a:lstStyle>
          <a:p>
            <a:pPr lvl="0"/>
            <a:r>
              <a:rPr lang="it-IT"/>
              <a:t>Fare clic per modificare stili del testo dello schema</a:t>
            </a:r>
          </a:p>
        </p:txBody>
      </p:sp>
      <p:sp>
        <p:nvSpPr>
          <p:cNvPr id="5" name="Titolo 4"/>
          <p:cNvSpPr>
            <a:spLocks noGrp="1"/>
          </p:cNvSpPr>
          <p:nvPr>
            <p:ph type="title"/>
          </p:nvPr>
        </p:nvSpPr>
        <p:spPr/>
        <p:txBody>
          <a:bodyPr/>
          <a:lstStyle/>
          <a:p>
            <a:r>
              <a:rPr lang="it-IT"/>
              <a:t>Fare clic per modificare lo stile del titolo</a:t>
            </a:r>
          </a:p>
        </p:txBody>
      </p:sp>
      <p:sp>
        <p:nvSpPr>
          <p:cNvPr id="6" name="Footer Placeholder 4"/>
          <p:cNvSpPr>
            <a:spLocks noGrp="1"/>
          </p:cNvSpPr>
          <p:nvPr>
            <p:ph type="ftr" sz="quarter" idx="14"/>
          </p:nvPr>
        </p:nvSpPr>
        <p:spPr/>
        <p:txBody>
          <a:bodyPr/>
          <a:lstStyle>
            <a:lvl1pPr>
              <a:defRPr/>
            </a:lvl1pPr>
          </a:lstStyle>
          <a:p>
            <a:pPr>
              <a:defRPr/>
            </a:pPr>
            <a:endParaRPr lang="it-IT"/>
          </a:p>
        </p:txBody>
      </p:sp>
    </p:spTree>
    <p:extLst>
      <p:ext uri="{BB962C8B-B14F-4D97-AF65-F5344CB8AC3E}">
        <p14:creationId xmlns:p14="http://schemas.microsoft.com/office/powerpoint/2010/main" xmlns="" val="26652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a:xfrm>
            <a:off x="609600" y="6356351"/>
            <a:ext cx="2844800" cy="365125"/>
          </a:xfrm>
          <a:prstGeom prst="rect">
            <a:avLst/>
          </a:prstGeom>
        </p:spPr>
        <p:txBody>
          <a:bodyPr/>
          <a:lstStyle>
            <a:lvl1pPr>
              <a:defRPr>
                <a:solidFill>
                  <a:prstClr val="black">
                    <a:tint val="75000"/>
                  </a:prstClr>
                </a:solidFill>
                <a:latin typeface="Times New Roman" charset="0"/>
                <a:ea typeface="MS PGothic" charset="-128"/>
              </a:defRPr>
            </a:lvl1pPr>
          </a:lstStyle>
          <a:p>
            <a:pPr eaLnBrk="0" fontAlgn="base" hangingPunct="0">
              <a:spcBef>
                <a:spcPct val="0"/>
              </a:spcBef>
              <a:spcAft>
                <a:spcPct val="0"/>
              </a:spcAft>
              <a:defRPr/>
            </a:pPr>
            <a:fld id="{DF97FF2B-4CA2-4090-B76B-345B541070BA}" type="datetimeFigureOut">
              <a:rPr lang="it-IT" sz="1200" b="1"/>
              <a:pPr eaLnBrk="0" fontAlgn="base" hangingPunct="0">
                <a:spcBef>
                  <a:spcPct val="0"/>
                </a:spcBef>
                <a:spcAft>
                  <a:spcPct val="0"/>
                </a:spcAft>
                <a:defRPr/>
              </a:pPr>
              <a:t>04/12/2019</a:t>
            </a:fld>
            <a:endParaRPr lang="it-IT" sz="1200" b="1"/>
          </a:p>
        </p:txBody>
      </p:sp>
      <p:sp>
        <p:nvSpPr>
          <p:cNvPr id="4" name="Segnaposto piè di pagina 3"/>
          <p:cNvSpPr>
            <a:spLocks noGrp="1"/>
          </p:cNvSpPr>
          <p:nvPr>
            <p:ph type="ftr" sz="quarter" idx="11"/>
          </p:nvPr>
        </p:nvSpPr>
        <p:spPr/>
        <p:txBody>
          <a:bodyPr/>
          <a:lstStyle>
            <a:lvl1pPr>
              <a:defRPr>
                <a:solidFill>
                  <a:prstClr val="black">
                    <a:tint val="75000"/>
                  </a:prstClr>
                </a:solidFill>
              </a:defRPr>
            </a:lvl1pPr>
          </a:lstStyle>
          <a:p>
            <a:pPr>
              <a:defRPr/>
            </a:pPr>
            <a:endParaRPr lang="it-IT"/>
          </a:p>
        </p:txBody>
      </p:sp>
      <p:sp>
        <p:nvSpPr>
          <p:cNvPr id="5" name="Segnaposto numero diapositiva 4"/>
          <p:cNvSpPr>
            <a:spLocks noGrp="1"/>
          </p:cNvSpPr>
          <p:nvPr>
            <p:ph type="sldNum" sz="quarter" idx="12"/>
          </p:nvPr>
        </p:nvSpPr>
        <p:spPr/>
        <p:txBody>
          <a:bodyPr/>
          <a:lstStyle>
            <a:lvl1pPr>
              <a:defRPr smtClean="0">
                <a:solidFill>
                  <a:prstClr val="black">
                    <a:tint val="75000"/>
                  </a:prstClr>
                </a:solidFill>
              </a:defRPr>
            </a:lvl1pPr>
          </a:lstStyle>
          <a:p>
            <a:pPr>
              <a:defRPr/>
            </a:pPr>
            <a:fld id="{74A22187-860E-4966-8FDD-BCC7B6FF2396}" type="slidenum">
              <a:rPr lang="it-IT"/>
              <a:pPr>
                <a:defRPr/>
              </a:pPr>
              <a:t>‹N›</a:t>
            </a:fld>
            <a:endParaRPr lang="it-IT"/>
          </a:p>
        </p:txBody>
      </p:sp>
    </p:spTree>
    <p:extLst>
      <p:ext uri="{BB962C8B-B14F-4D97-AF65-F5344CB8AC3E}">
        <p14:creationId xmlns:p14="http://schemas.microsoft.com/office/powerpoint/2010/main" xmlns="" val="18444993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Arial" panose="020B0604020202020204" pitchFamily="34" charset="0"/>
              <a:buChar char="•"/>
              <a:defRPr/>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Placeholder 15"/>
          <p:cNvSpPr>
            <a:spLocks noGrp="1"/>
          </p:cNvSpPr>
          <p:nvPr>
            <p:ph type="title"/>
          </p:nvPr>
        </p:nvSpPr>
        <p:spPr>
          <a:xfrm>
            <a:off x="609600" y="116632"/>
            <a:ext cx="10972800" cy="1224136"/>
          </a:xfrm>
          <a:prstGeom prst="rect">
            <a:avLst/>
          </a:prstGeom>
        </p:spPr>
        <p:txBody>
          <a:bodyPr rtlCol="0">
            <a:noAutofit/>
          </a:bodyPr>
          <a:lstStyle/>
          <a:p>
            <a:r>
              <a:rPr lang="en-US" dirty="0"/>
              <a:t>Click to edit Master title style</a:t>
            </a:r>
            <a:endParaRPr lang="en-GB" dirty="0"/>
          </a:p>
        </p:txBody>
      </p:sp>
      <p:sp>
        <p:nvSpPr>
          <p:cNvPr id="4" name="Text Placeholder 3"/>
          <p:cNvSpPr>
            <a:spLocks noGrp="1"/>
          </p:cNvSpPr>
          <p:nvPr>
            <p:ph type="body" sz="quarter" idx="10"/>
          </p:nvPr>
        </p:nvSpPr>
        <p:spPr>
          <a:xfrm>
            <a:off x="0" y="6457950"/>
            <a:ext cx="5359400" cy="400050"/>
          </a:xfrm>
        </p:spPr>
        <p:txBody>
          <a:bodyPr anchor="b"/>
          <a:lstStyle>
            <a:lvl1pPr marL="0" indent="0">
              <a:spcBef>
                <a:spcPts val="0"/>
              </a:spcBef>
              <a:buFont typeface="Arial" panose="020B0604020202020204" pitchFamily="34" charset="0"/>
              <a:buNone/>
              <a:defRPr sz="1000"/>
            </a:lvl1pPr>
          </a:lstStyle>
          <a:p>
            <a:pPr lvl="0"/>
            <a:r>
              <a:rPr lang="en-US" dirty="0"/>
              <a:t>Click to edit Master</a:t>
            </a:r>
            <a:endParaRPr lang="en-GB" dirty="0"/>
          </a:p>
        </p:txBody>
      </p:sp>
      <p:sp>
        <p:nvSpPr>
          <p:cNvPr id="6" name="Text Placeholder 3"/>
          <p:cNvSpPr>
            <a:spLocks noGrp="1"/>
          </p:cNvSpPr>
          <p:nvPr>
            <p:ph type="body" sz="quarter" idx="11"/>
          </p:nvPr>
        </p:nvSpPr>
        <p:spPr>
          <a:xfrm>
            <a:off x="6807200" y="6457950"/>
            <a:ext cx="5359400" cy="400050"/>
          </a:xfrm>
        </p:spPr>
        <p:txBody>
          <a:bodyPr anchor="b"/>
          <a:lstStyle>
            <a:lvl1pPr marL="0" indent="0" algn="r">
              <a:spcBef>
                <a:spcPts val="0"/>
              </a:spcBef>
              <a:buFont typeface="Arial" panose="020B0604020202020204" pitchFamily="34" charset="0"/>
              <a:buNone/>
              <a:defRPr sz="1000"/>
            </a:lvl1pPr>
          </a:lstStyle>
          <a:p>
            <a:pPr lvl="0"/>
            <a:r>
              <a:rPr lang="en-US" dirty="0"/>
              <a:t>Click to edit Master</a:t>
            </a:r>
            <a:endParaRPr lang="en-GB" dirty="0"/>
          </a:p>
        </p:txBody>
      </p:sp>
    </p:spTree>
    <p:extLst>
      <p:ext uri="{BB962C8B-B14F-4D97-AF65-F5344CB8AC3E}">
        <p14:creationId xmlns:p14="http://schemas.microsoft.com/office/powerpoint/2010/main" xmlns="" val="227522975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34433" y="188913"/>
            <a:ext cx="8737600" cy="1096962"/>
          </a:xfrm>
        </p:spPr>
        <p:txBody>
          <a:bodyPr/>
          <a:lstStyle/>
          <a:p>
            <a:r>
              <a:rPr lang="en-US"/>
              <a:t>Click to edit Master title style</a:t>
            </a:r>
            <a:endParaRPr lang="en-GB"/>
          </a:p>
        </p:txBody>
      </p:sp>
      <p:sp>
        <p:nvSpPr>
          <p:cNvPr id="3" name="Table Placeholder 2"/>
          <p:cNvSpPr>
            <a:spLocks noGrp="1"/>
          </p:cNvSpPr>
          <p:nvPr>
            <p:ph type="tbl" idx="1"/>
          </p:nvPr>
        </p:nvSpPr>
        <p:spPr>
          <a:xfrm>
            <a:off x="334434" y="1600201"/>
            <a:ext cx="11523133" cy="4525963"/>
          </a:xfrm>
        </p:spPr>
        <p:txBody>
          <a:bodyPr rtlCol="0">
            <a:normAutofit/>
          </a:bodyPr>
          <a:lstStyle/>
          <a:p>
            <a:pPr lvl="0"/>
            <a:endParaRPr lang="en-GB" noProof="0"/>
          </a:p>
        </p:txBody>
      </p:sp>
      <p:sp>
        <p:nvSpPr>
          <p:cNvPr id="4" name="Rectangle 5"/>
          <p:cNvSpPr>
            <a:spLocks noGrp="1" noChangeArrowheads="1"/>
          </p:cNvSpPr>
          <p:nvPr>
            <p:ph type="sldNum" sz="quarter" idx="10"/>
          </p:nvPr>
        </p:nvSpPr>
        <p:spPr/>
        <p:txBody>
          <a:bodyPr/>
          <a:lstStyle>
            <a:lvl1pPr>
              <a:defRPr b="1"/>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2812DD-232A-48B3-A686-E0EABA59D738}" type="slidenum">
              <a:rPr kumimoji="0" lang="fr-FR" altLang="it-IT" sz="1000" b="1" i="0" u="none" strike="noStrike" kern="1200" cap="none" spc="0" normalizeH="0" baseline="0" noProof="0">
                <a:ln>
                  <a:noFill/>
                </a:ln>
                <a:solidFill>
                  <a:srgbClr val="213C76"/>
                </a:solidFill>
                <a:effectLst/>
                <a:uLnTx/>
                <a:uFillTx/>
                <a:latin typeface="Arial"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altLang="it-IT" sz="1000" b="1" i="0" u="none" strike="noStrike" kern="1200" cap="none" spc="0" normalizeH="0" baseline="0" noProof="0">
              <a:ln>
                <a:noFill/>
              </a:ln>
              <a:solidFill>
                <a:srgbClr val="213C76"/>
              </a:solidFill>
              <a:effectLst/>
              <a:uLnTx/>
              <a:uFillTx/>
              <a:latin typeface="Arial" charset="0"/>
              <a:ea typeface="MS PGothic" charset="-128"/>
              <a:cs typeface="+mn-cs"/>
            </a:endParaRPr>
          </a:p>
        </p:txBody>
      </p:sp>
    </p:spTree>
    <p:extLst>
      <p:ext uri="{BB962C8B-B14F-4D97-AF65-F5344CB8AC3E}">
        <p14:creationId xmlns:p14="http://schemas.microsoft.com/office/powerpoint/2010/main" xmlns="" val="3624925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b="1"/>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C86DAD-1FFC-4675-94A9-40CFFA882547}" type="slidenum">
              <a:rPr kumimoji="0" lang="fr-FR" altLang="it-IT" sz="1000" b="1" i="0" u="none" strike="noStrike" kern="1200" cap="none" spc="0" normalizeH="0" baseline="0" noProof="0">
                <a:ln>
                  <a:noFill/>
                </a:ln>
                <a:solidFill>
                  <a:srgbClr val="213C76"/>
                </a:solidFill>
                <a:effectLst/>
                <a:uLnTx/>
                <a:uFillTx/>
                <a:latin typeface="Arial"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altLang="it-IT" sz="1000" b="1" i="0" u="none" strike="noStrike" kern="1200" cap="none" spc="0" normalizeH="0" baseline="0" noProof="0">
              <a:ln>
                <a:noFill/>
              </a:ln>
              <a:solidFill>
                <a:srgbClr val="213C76"/>
              </a:solidFill>
              <a:effectLst/>
              <a:uLnTx/>
              <a:uFillTx/>
              <a:latin typeface="Arial" charset="0"/>
              <a:ea typeface="MS PGothic" charset="-128"/>
              <a:cs typeface="+mn-cs"/>
            </a:endParaRPr>
          </a:p>
        </p:txBody>
      </p:sp>
    </p:spTree>
    <p:extLst>
      <p:ext uri="{BB962C8B-B14F-4D97-AF65-F5344CB8AC3E}">
        <p14:creationId xmlns:p14="http://schemas.microsoft.com/office/powerpoint/2010/main" xmlns="" val="1476259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2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213C76">
                  <a:tint val="75000"/>
                </a:srgbClr>
              </a:solidFill>
              <a:effectLst/>
              <a:uLnTx/>
              <a:uFillTx/>
              <a:latin typeface="Arial" pitchFamily="34" charset="0"/>
              <a:ea typeface="MS PGothic" pitchFamily="34" charset="-128"/>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srgbClr val="213C76">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12/4/2019</a:t>
            </a:fld>
            <a:endParaRPr kumimoji="0" lang="en-US" sz="1800" b="0" i="0" u="none" strike="noStrike" kern="1200" cap="none" spc="0" normalizeH="0" baseline="0" noProof="0">
              <a:ln>
                <a:noFill/>
              </a:ln>
              <a:solidFill>
                <a:srgbClr val="213C76">
                  <a:tint val="75000"/>
                </a:srgbClr>
              </a:solidFill>
              <a:effectLst/>
              <a:uLnTx/>
              <a:uFillTx/>
              <a:latin typeface="Arial"/>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000" b="0" i="0" u="none" strike="noStrike" kern="1200" cap="none" spc="0" normalizeH="0" baseline="0" noProof="0">
                <a:ln>
                  <a:noFill/>
                </a:ln>
                <a:solidFill>
                  <a:srgbClr val="213C76">
                    <a:tint val="75000"/>
                  </a:srgbClr>
                </a:solidFill>
                <a:effectLst/>
                <a:uLnTx/>
                <a:uFillTx/>
                <a:latin typeface="Arial"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1000" b="0" i="0" u="none" strike="noStrike" kern="1200" cap="none" spc="0" normalizeH="0" baseline="0" noProof="0">
              <a:ln>
                <a:noFill/>
              </a:ln>
              <a:solidFill>
                <a:srgbClr val="213C76">
                  <a:tint val="75000"/>
                </a:srgbClr>
              </a:solidFill>
              <a:effectLst/>
              <a:uLnTx/>
              <a:uFillTx/>
              <a:latin typeface="Arial" charset="0"/>
              <a:ea typeface="MS PGothic" charset="-128"/>
              <a:cs typeface="+mn-cs"/>
            </a:endParaRPr>
          </a:p>
        </p:txBody>
      </p:sp>
    </p:spTree>
    <p:extLst>
      <p:ext uri="{BB962C8B-B14F-4D97-AF65-F5344CB8AC3E}">
        <p14:creationId xmlns:p14="http://schemas.microsoft.com/office/powerpoint/2010/main" xmlns="" val="1041876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91CBCF94-AC2F-0D4A-8D62-BCC5BE52E801}" type="slidenum">
              <a:rPr lang="it-IT" altLang="it-IT"/>
              <a:pPr>
                <a:defRPr/>
              </a:pPr>
              <a:t>‹N›</a:t>
            </a:fld>
            <a:endParaRPr lang="it-IT" altLang="it-IT"/>
          </a:p>
        </p:txBody>
      </p:sp>
    </p:spTree>
    <p:extLst>
      <p:ext uri="{BB962C8B-B14F-4D97-AF65-F5344CB8AC3E}">
        <p14:creationId xmlns:p14="http://schemas.microsoft.com/office/powerpoint/2010/main" xmlns="" val="2837216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98B261B6-8D15-3C42-A14C-F38CB2BFC596}" type="slidenum">
              <a:rPr lang="it-IT" altLang="it-IT"/>
              <a:pPr>
                <a:defRPr/>
              </a:pPr>
              <a:t>‹N›</a:t>
            </a:fld>
            <a:endParaRPr lang="it-IT" altLang="it-IT"/>
          </a:p>
        </p:txBody>
      </p:sp>
    </p:spTree>
    <p:extLst>
      <p:ext uri="{BB962C8B-B14F-4D97-AF65-F5344CB8AC3E}">
        <p14:creationId xmlns:p14="http://schemas.microsoft.com/office/powerpoint/2010/main" xmlns="" val="2381365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438BCCDA-FE85-D846-9734-4ED060A40BFD}" type="slidenum">
              <a:rPr lang="it-IT" altLang="it-IT"/>
              <a:pPr>
                <a:defRPr/>
              </a:pPr>
              <a:t>‹N›</a:t>
            </a:fld>
            <a:endParaRPr lang="it-IT" altLang="it-IT"/>
          </a:p>
        </p:txBody>
      </p:sp>
    </p:spTree>
    <p:extLst>
      <p:ext uri="{BB962C8B-B14F-4D97-AF65-F5344CB8AC3E}">
        <p14:creationId xmlns:p14="http://schemas.microsoft.com/office/powerpoint/2010/main" xmlns="" val="3960322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764098E6-6BAA-6349-9623-37A950058ACD}"/>
              </a:ext>
            </a:extLst>
          </p:cNvPr>
          <p:cNvSpPr>
            <a:spLocks noGrp="1"/>
          </p:cNvSpPr>
          <p:nvPr>
            <p:ph type="dt" sz="half" idx="10"/>
          </p:nvPr>
        </p:nvSpPr>
        <p:spPr/>
        <p:txBody>
          <a:bodyPr/>
          <a:lstStyle/>
          <a:p>
            <a:fld id="{E53C7878-6510-E04A-80EF-1CD9546AF4D6}" type="datetimeFigureOut">
              <a:rPr lang="it-IT" smtClean="0"/>
              <a:pPr/>
              <a:t>04/12/2019</a:t>
            </a:fld>
            <a:endParaRPr lang="it-IT"/>
          </a:p>
        </p:txBody>
      </p:sp>
      <p:sp>
        <p:nvSpPr>
          <p:cNvPr id="3" name="Segnaposto piè di pagina 2">
            <a:extLst>
              <a:ext uri="{FF2B5EF4-FFF2-40B4-BE49-F238E27FC236}">
                <a16:creationId xmlns:a16="http://schemas.microsoft.com/office/drawing/2014/main" xmlns="" id="{A579E38C-7529-924A-ACD5-389E385117A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E51E1058-14B1-8F42-BD36-BD6B414710E9}"/>
              </a:ext>
            </a:extLst>
          </p:cNvPr>
          <p:cNvSpPr>
            <a:spLocks noGrp="1"/>
          </p:cNvSpPr>
          <p:nvPr>
            <p:ph type="sldNum" sz="quarter" idx="12"/>
          </p:nvPr>
        </p:nvSpPr>
        <p:spPr/>
        <p:txBody>
          <a:body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25622694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C12B2C6D-C444-B848-90BA-3EA28EB651AD}" type="slidenum">
              <a:rPr lang="it-IT" altLang="it-IT"/>
              <a:pPr>
                <a:defRPr/>
              </a:pPr>
              <a:t>‹N›</a:t>
            </a:fld>
            <a:endParaRPr lang="it-IT" altLang="it-IT"/>
          </a:p>
        </p:txBody>
      </p:sp>
    </p:spTree>
    <p:extLst>
      <p:ext uri="{BB962C8B-B14F-4D97-AF65-F5344CB8AC3E}">
        <p14:creationId xmlns:p14="http://schemas.microsoft.com/office/powerpoint/2010/main" xmlns="" val="17346573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D698DF0D-E1B7-9F41-800D-24262B4DB5A3}" type="slidenum">
              <a:rPr lang="it-IT" altLang="it-IT"/>
              <a:pPr>
                <a:defRPr/>
              </a:pPr>
              <a:t>‹N›</a:t>
            </a:fld>
            <a:endParaRPr lang="it-IT" altLang="it-IT"/>
          </a:p>
        </p:txBody>
      </p:sp>
    </p:spTree>
    <p:extLst>
      <p:ext uri="{BB962C8B-B14F-4D97-AF65-F5344CB8AC3E}">
        <p14:creationId xmlns:p14="http://schemas.microsoft.com/office/powerpoint/2010/main" xmlns="" val="1017729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07CC208B-FB6D-104F-AB12-36F2DDCFB246}" type="slidenum">
              <a:rPr lang="it-IT" altLang="it-IT"/>
              <a:pPr>
                <a:defRPr/>
              </a:pPr>
              <a:t>‹N›</a:t>
            </a:fld>
            <a:endParaRPr lang="it-IT" altLang="it-IT"/>
          </a:p>
        </p:txBody>
      </p:sp>
    </p:spTree>
    <p:extLst>
      <p:ext uri="{BB962C8B-B14F-4D97-AF65-F5344CB8AC3E}">
        <p14:creationId xmlns:p14="http://schemas.microsoft.com/office/powerpoint/2010/main" xmlns="" val="37743241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2DFA5C4C-25AB-FA4A-9B7C-3F5CF0798D72}" type="slidenum">
              <a:rPr lang="it-IT" altLang="it-IT"/>
              <a:pPr>
                <a:defRPr/>
              </a:pPr>
              <a:t>‹N›</a:t>
            </a:fld>
            <a:endParaRPr lang="it-IT" altLang="it-IT"/>
          </a:p>
        </p:txBody>
      </p:sp>
    </p:spTree>
    <p:extLst>
      <p:ext uri="{BB962C8B-B14F-4D97-AF65-F5344CB8AC3E}">
        <p14:creationId xmlns:p14="http://schemas.microsoft.com/office/powerpoint/2010/main" xmlns="" val="17161057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5318A154-89B3-A542-9C54-6AFACB5C899C}" type="slidenum">
              <a:rPr lang="it-IT" altLang="it-IT"/>
              <a:pPr>
                <a:defRPr/>
              </a:pPr>
              <a:t>‹N›</a:t>
            </a:fld>
            <a:endParaRPr lang="it-IT" altLang="it-IT"/>
          </a:p>
        </p:txBody>
      </p:sp>
    </p:spTree>
    <p:extLst>
      <p:ext uri="{BB962C8B-B14F-4D97-AF65-F5344CB8AC3E}">
        <p14:creationId xmlns:p14="http://schemas.microsoft.com/office/powerpoint/2010/main" xmlns="" val="4194812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B4DB8C58-C9AE-0748-8EC7-F3EB6BDB2D33}" type="slidenum">
              <a:rPr lang="it-IT" altLang="it-IT"/>
              <a:pPr>
                <a:defRPr/>
              </a:pPr>
              <a:t>‹N›</a:t>
            </a:fld>
            <a:endParaRPr lang="it-IT" altLang="it-IT"/>
          </a:p>
        </p:txBody>
      </p:sp>
    </p:spTree>
    <p:extLst>
      <p:ext uri="{BB962C8B-B14F-4D97-AF65-F5344CB8AC3E}">
        <p14:creationId xmlns:p14="http://schemas.microsoft.com/office/powerpoint/2010/main" xmlns="" val="3204923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532AE5FF-89C2-7A40-BDE6-02DC0A32A264}" type="slidenum">
              <a:rPr lang="it-IT" altLang="it-IT"/>
              <a:pPr>
                <a:defRPr/>
              </a:pPr>
              <a:t>‹N›</a:t>
            </a:fld>
            <a:endParaRPr lang="it-IT" altLang="it-IT"/>
          </a:p>
        </p:txBody>
      </p:sp>
    </p:spTree>
    <p:extLst>
      <p:ext uri="{BB962C8B-B14F-4D97-AF65-F5344CB8AC3E}">
        <p14:creationId xmlns:p14="http://schemas.microsoft.com/office/powerpoint/2010/main" xmlns="" val="40827740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6800" y="609600"/>
            <a:ext cx="25908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914400" y="609600"/>
            <a:ext cx="75692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1B74B082-920E-284F-8615-CC55299EFC04}" type="slidenum">
              <a:rPr lang="it-IT" altLang="it-IT"/>
              <a:pPr>
                <a:defRPr/>
              </a:pPr>
              <a:t>‹N›</a:t>
            </a:fld>
            <a:endParaRPr lang="it-IT" altLang="it-IT"/>
          </a:p>
        </p:txBody>
      </p:sp>
    </p:spTree>
    <p:extLst>
      <p:ext uri="{BB962C8B-B14F-4D97-AF65-F5344CB8AC3E}">
        <p14:creationId xmlns:p14="http://schemas.microsoft.com/office/powerpoint/2010/main" xmlns="" val="24450158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p:cNvSpPr>
            <a:spLocks noGrp="1"/>
          </p:cNvSpPr>
          <p:nvPr>
            <p:ph type="title"/>
          </p:nvPr>
        </p:nvSpPr>
        <p:spPr/>
        <p:txBody>
          <a:bodyPr/>
          <a:lstStyle/>
          <a:p>
            <a:r>
              <a:rPr lang="en-US"/>
              <a:t>Click to edit Master title style</a:t>
            </a:r>
            <a:endParaRPr lang="en-GB"/>
          </a:p>
        </p:txBody>
      </p:sp>
      <p:sp>
        <p:nvSpPr>
          <p:cNvPr id="4" name="Footer Placeholder 4"/>
          <p:cNvSpPr>
            <a:spLocks noGrp="1"/>
          </p:cNvSpPr>
          <p:nvPr>
            <p:ph type="ftr" sz="quarter" idx="10"/>
          </p:nvPr>
        </p:nvSpPr>
        <p:spPr/>
        <p:txBody>
          <a:bodyPr/>
          <a:lstStyle>
            <a:lvl1pPr>
              <a:defRPr b="1"/>
            </a:lvl1pPr>
          </a:lstStyle>
          <a:p>
            <a:pPr>
              <a:defRPr/>
            </a:pPr>
            <a:endParaRPr lang="en-GB" altLang="it-IT"/>
          </a:p>
        </p:txBody>
      </p:sp>
      <p:sp>
        <p:nvSpPr>
          <p:cNvPr id="5" name="Slide Number Placeholder 5"/>
          <p:cNvSpPr>
            <a:spLocks noGrp="1"/>
          </p:cNvSpPr>
          <p:nvPr>
            <p:ph type="sldNum" sz="quarter" idx="11"/>
          </p:nvPr>
        </p:nvSpPr>
        <p:spPr/>
        <p:txBody>
          <a:bodyPr/>
          <a:lstStyle>
            <a:lvl1pPr>
              <a:defRPr b="1"/>
            </a:lvl1pPr>
          </a:lstStyle>
          <a:p>
            <a:pPr>
              <a:defRPr/>
            </a:pPr>
            <a:fld id="{A665FA4D-82E2-004B-B0D0-D3A7D9F88D49}" type="slidenum">
              <a:rPr lang="en-GB" altLang="it-IT"/>
              <a:pPr>
                <a:defRPr/>
              </a:pPr>
              <a:t>‹N›</a:t>
            </a:fld>
            <a:endParaRPr lang="en-GB" altLang="it-IT"/>
          </a:p>
        </p:txBody>
      </p:sp>
    </p:spTree>
    <p:extLst>
      <p:ext uri="{BB962C8B-B14F-4D97-AF65-F5344CB8AC3E}">
        <p14:creationId xmlns:p14="http://schemas.microsoft.com/office/powerpoint/2010/main" xmlns="" val="986663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12/4/2019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xmlns="" val="1484674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C4556D0-24D0-0540-A07B-6E7D8C7136C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AF2FFF38-99C1-1140-A448-E3A43DC482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7332BC73-E255-7A48-A850-16891F46C3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FE480B42-0EA8-4D43-B8FA-18C726284066}"/>
              </a:ext>
            </a:extLst>
          </p:cNvPr>
          <p:cNvSpPr>
            <a:spLocks noGrp="1"/>
          </p:cNvSpPr>
          <p:nvPr>
            <p:ph type="dt" sz="half" idx="10"/>
          </p:nvPr>
        </p:nvSpPr>
        <p:spPr/>
        <p:txBody>
          <a:bodyPr/>
          <a:lstStyle/>
          <a:p>
            <a:fld id="{E53C7878-6510-E04A-80EF-1CD9546AF4D6}" type="datetimeFigureOut">
              <a:rPr lang="it-IT" smtClean="0"/>
              <a:pPr/>
              <a:t>04/12/2019</a:t>
            </a:fld>
            <a:endParaRPr lang="it-IT"/>
          </a:p>
        </p:txBody>
      </p:sp>
      <p:sp>
        <p:nvSpPr>
          <p:cNvPr id="6" name="Segnaposto piè di pagina 5">
            <a:extLst>
              <a:ext uri="{FF2B5EF4-FFF2-40B4-BE49-F238E27FC236}">
                <a16:creationId xmlns:a16="http://schemas.microsoft.com/office/drawing/2014/main" xmlns="" id="{E34AED23-DF8B-7B46-A0ED-AE7E912F715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22AAD4DC-E5B3-2E4E-A4A0-201F3DF47C8B}"/>
              </a:ext>
            </a:extLst>
          </p:cNvPr>
          <p:cNvSpPr>
            <a:spLocks noGrp="1"/>
          </p:cNvSpPr>
          <p:nvPr>
            <p:ph type="sldNum" sz="quarter" idx="12"/>
          </p:nvPr>
        </p:nvSpPr>
        <p:spPr/>
        <p:txBody>
          <a:body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23049088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12/4/2019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xmlns="" val="20864498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12/4/2019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xmlns="" val="3587424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12/4/2019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xmlns="" val="11256250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2459" y="259567"/>
            <a:ext cx="11155197" cy="2555172"/>
          </a:xfrm>
          <a:prstGeom prst="rect">
            <a:avLst/>
          </a:prstGeom>
          <a:blipFill>
            <a:blip r:embed="rId2"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12/4/2019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xmlns="" val="222805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E5995D8-C23A-0F48-9110-C1CA92404FB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7FFCBAE3-C9B2-9347-9F08-928E7FCF4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BDE4D9B6-DE47-154F-B849-8772EA957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0C8CB5F3-C8D4-1B41-9C24-24B7CA61462A}"/>
              </a:ext>
            </a:extLst>
          </p:cNvPr>
          <p:cNvSpPr>
            <a:spLocks noGrp="1"/>
          </p:cNvSpPr>
          <p:nvPr>
            <p:ph type="dt" sz="half" idx="10"/>
          </p:nvPr>
        </p:nvSpPr>
        <p:spPr/>
        <p:txBody>
          <a:bodyPr/>
          <a:lstStyle/>
          <a:p>
            <a:fld id="{E53C7878-6510-E04A-80EF-1CD9546AF4D6}" type="datetimeFigureOut">
              <a:rPr lang="it-IT" smtClean="0"/>
              <a:pPr/>
              <a:t>04/12/2019</a:t>
            </a:fld>
            <a:endParaRPr lang="it-IT"/>
          </a:p>
        </p:txBody>
      </p:sp>
      <p:sp>
        <p:nvSpPr>
          <p:cNvPr id="6" name="Segnaposto piè di pagina 5">
            <a:extLst>
              <a:ext uri="{FF2B5EF4-FFF2-40B4-BE49-F238E27FC236}">
                <a16:creationId xmlns:a16="http://schemas.microsoft.com/office/drawing/2014/main" xmlns="" id="{49EDB17B-FFE5-3C43-862D-89FD60D4072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3FF17FA2-1547-4E4A-B897-7F43375EAA3A}"/>
              </a:ext>
            </a:extLst>
          </p:cNvPr>
          <p:cNvSpPr>
            <a:spLocks noGrp="1"/>
          </p:cNvSpPr>
          <p:nvPr>
            <p:ph type="sldNum" sz="quarter" idx="12"/>
          </p:nvPr>
        </p:nvSpPr>
        <p:spPr/>
        <p:txBody>
          <a:body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2709688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6.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theme" Target="../theme/theme8.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74F6FBEF-9820-9E41-957C-230235D3CD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FD1E67C3-B705-F442-AF81-04E6B2EEC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88DA24A5-2471-A447-9B77-2F842EFE2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C7878-6510-E04A-80EF-1CD9546AF4D6}" type="datetimeFigureOut">
              <a:rPr lang="it-IT" smtClean="0"/>
              <a:pPr/>
              <a:t>04/12/2019</a:t>
            </a:fld>
            <a:endParaRPr lang="it-IT"/>
          </a:p>
        </p:txBody>
      </p:sp>
      <p:sp>
        <p:nvSpPr>
          <p:cNvPr id="5" name="Segnaposto piè di pagina 4">
            <a:extLst>
              <a:ext uri="{FF2B5EF4-FFF2-40B4-BE49-F238E27FC236}">
                <a16:creationId xmlns:a16="http://schemas.microsoft.com/office/drawing/2014/main" xmlns="" id="{33252CA1-EF9F-3F40-9F06-010DA7AE47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AB48CDCB-D2A5-B146-A923-3DA14173D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26E59-2F25-ED43-B483-EB33788242C1}" type="slidenum">
              <a:rPr lang="it-IT" smtClean="0"/>
              <a:pPr/>
              <a:t>‹N›</a:t>
            </a:fld>
            <a:endParaRPr lang="it-IT"/>
          </a:p>
        </p:txBody>
      </p:sp>
    </p:spTree>
    <p:extLst>
      <p:ext uri="{BB962C8B-B14F-4D97-AF65-F5344CB8AC3E}">
        <p14:creationId xmlns:p14="http://schemas.microsoft.com/office/powerpoint/2010/main" xmlns="" val="1406172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53251" name="Rectangle 3"/>
          <p:cNvSpPr>
            <a:spLocks noGrp="1" noChangeArrowheads="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a:latin typeface="Arial" pitchFamily="34" charset="0"/>
                <a:ea typeface="ＭＳ Ｐゴシック" pitchFamily="34" charset="-128"/>
                <a:cs typeface="+mn-cs"/>
              </a:defRPr>
            </a:lvl1pPr>
          </a:lstStyle>
          <a:p>
            <a:pPr>
              <a:defRPr/>
            </a:pPr>
            <a:endParaRPr lang="it-IT"/>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34" charset="-128"/>
                <a:cs typeface="+mn-cs"/>
              </a:defRPr>
            </a:lvl1pPr>
          </a:lstStyle>
          <a:p>
            <a:pPr>
              <a:defRPr/>
            </a:pPr>
            <a:endParaRPr lang="it-IT"/>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34" charset="-128"/>
                <a:cs typeface="+mn-cs"/>
              </a:defRPr>
            </a:lvl1pPr>
          </a:lstStyle>
          <a:p>
            <a:pPr>
              <a:defRPr/>
            </a:pPr>
            <a:fld id="{8A9CA46B-2A19-49C0-A0C7-40EBA3E7C6F9}" type="slidenum">
              <a:rPr lang="it-IT"/>
              <a:pPr>
                <a:defRPr/>
              </a:pPr>
              <a:t>‹N›</a:t>
            </a:fld>
            <a:endParaRPr lang="it-IT"/>
          </a:p>
        </p:txBody>
      </p:sp>
    </p:spTree>
    <p:extLst>
      <p:ext uri="{BB962C8B-B14F-4D97-AF65-F5344CB8AC3E}">
        <p14:creationId xmlns:p14="http://schemas.microsoft.com/office/powerpoint/2010/main" xmlns="" val="33089990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xmlns="" id="{4D198440-5973-5E41-82EF-F475371D554E}"/>
              </a:ext>
            </a:extLst>
          </p:cNvPr>
          <p:cNvSpPr>
            <a:spLocks noGrp="1"/>
          </p:cNvSpPr>
          <p:nvPr>
            <p:ph type="title"/>
          </p:nvPr>
        </p:nvSpPr>
        <p:spPr bwMode="auto">
          <a:xfrm>
            <a:off x="499534" y="238125"/>
            <a:ext cx="11254317"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xmlns="" id="{149C289F-4042-7849-AC8A-CAEA58E2036A}"/>
              </a:ext>
            </a:extLst>
          </p:cNvPr>
          <p:cNvSpPr>
            <a:spLocks noGrp="1"/>
          </p:cNvSpPr>
          <p:nvPr>
            <p:ph type="body" idx="1"/>
          </p:nvPr>
        </p:nvSpPr>
        <p:spPr bwMode="auto">
          <a:xfrm>
            <a:off x="499533" y="1517650"/>
            <a:ext cx="11277600" cy="465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xmlns="" val="3250156196"/>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txStyles>
    <p:titleStyle>
      <a:lvl1pPr algn="l" rtl="0" eaLnBrk="0" fontAlgn="base" hangingPunct="0">
        <a:spcBef>
          <a:spcPct val="0"/>
        </a:spcBef>
        <a:spcAft>
          <a:spcPct val="0"/>
        </a:spcAft>
        <a:defRPr sz="3200" b="1">
          <a:solidFill>
            <a:schemeClr val="tx2"/>
          </a:solidFill>
          <a:latin typeface="+mj-lt"/>
          <a:ea typeface="MS PGothic" pitchFamily="34" charset="-128"/>
          <a:cs typeface="+mj-cs"/>
        </a:defRPr>
      </a:lvl1pPr>
      <a:lvl2pPr algn="l" rtl="0" eaLnBrk="0" fontAlgn="base" hangingPunct="0">
        <a:spcBef>
          <a:spcPct val="0"/>
        </a:spcBef>
        <a:spcAft>
          <a:spcPct val="0"/>
        </a:spcAft>
        <a:defRPr sz="3200" b="1">
          <a:solidFill>
            <a:schemeClr val="tx2"/>
          </a:solidFill>
          <a:latin typeface="Arial" charset="0"/>
          <a:ea typeface="MS PGothic" pitchFamily="34" charset="-128"/>
        </a:defRPr>
      </a:lvl2pPr>
      <a:lvl3pPr algn="l" rtl="0" eaLnBrk="0" fontAlgn="base" hangingPunct="0">
        <a:spcBef>
          <a:spcPct val="0"/>
        </a:spcBef>
        <a:spcAft>
          <a:spcPct val="0"/>
        </a:spcAft>
        <a:defRPr sz="3200" b="1">
          <a:solidFill>
            <a:schemeClr val="tx2"/>
          </a:solidFill>
          <a:latin typeface="Arial" charset="0"/>
          <a:ea typeface="MS PGothic" pitchFamily="34" charset="-128"/>
        </a:defRPr>
      </a:lvl3pPr>
      <a:lvl4pPr algn="l" rtl="0" eaLnBrk="0" fontAlgn="base" hangingPunct="0">
        <a:spcBef>
          <a:spcPct val="0"/>
        </a:spcBef>
        <a:spcAft>
          <a:spcPct val="0"/>
        </a:spcAft>
        <a:defRPr sz="3200" b="1">
          <a:solidFill>
            <a:schemeClr val="tx2"/>
          </a:solidFill>
          <a:latin typeface="Arial" charset="0"/>
          <a:ea typeface="MS PGothic" pitchFamily="34" charset="-128"/>
        </a:defRPr>
      </a:lvl4pPr>
      <a:lvl5pPr algn="l" rtl="0" eaLnBrk="0" fontAlgn="base" hangingPunct="0">
        <a:spcBef>
          <a:spcPct val="0"/>
        </a:spcBef>
        <a:spcAft>
          <a:spcPct val="0"/>
        </a:spcAft>
        <a:defRPr sz="3200" b="1">
          <a:solidFill>
            <a:schemeClr val="tx2"/>
          </a:solidFill>
          <a:latin typeface="Arial" charset="0"/>
          <a:ea typeface="MS PGothic" pitchFamily="34" charset="-128"/>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S PGothic" pitchFamily="34" charset="-128"/>
          <a:cs typeface="+mn-cs"/>
        </a:defRPr>
      </a:lvl1pPr>
      <a:lvl2pPr marL="742950" indent="-285750" algn="l" rtl="0" eaLnBrk="0" fontAlgn="base"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mn-lt"/>
          <a:ea typeface="MS PGothic" pitchFamily="34" charset="-128"/>
        </a:defRPr>
      </a:lvl2pPr>
      <a:lvl3pPr marL="11430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mn-lt"/>
          <a:ea typeface="MS PGothic" pitchFamily="34" charset="-128"/>
        </a:defRPr>
      </a:lvl3pPr>
      <a:lvl4pPr marL="16002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mn-lt"/>
          <a:ea typeface="MS PGothic" pitchFamily="34" charset="-128"/>
        </a:defRPr>
      </a:lvl4pPr>
      <a:lvl5pPr marL="20574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mn-lt"/>
          <a:ea typeface="MS PGothic" pitchFamily="34" charset="-128"/>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7B0805-D7B9-411D-ACF7-820E2EBC60B4}" type="datetimeFigureOut">
              <a:rPr lang="en-US" smtClean="0"/>
              <a:pPr/>
              <a:t>12/4/2019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719FE1-F1EE-4559-B161-FA61DA1DF164}" type="slidenum">
              <a:rPr lang="en-US" smtClean="0"/>
              <a:pPr/>
              <a:t>‹N›</a:t>
            </a:fld>
            <a:endParaRPr lang="en-US"/>
          </a:p>
        </p:txBody>
      </p:sp>
    </p:spTree>
    <p:extLst>
      <p:ext uri="{BB962C8B-B14F-4D97-AF65-F5344CB8AC3E}">
        <p14:creationId xmlns:p14="http://schemas.microsoft.com/office/powerpoint/2010/main" xmlns="" val="1881261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00"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xmlns="" id="{B9DF7708-9517-434A-88F2-5AFD43E3C9C9}"/>
              </a:ext>
            </a:extLst>
          </p:cNvPr>
          <p:cNvSpPr/>
          <p:nvPr userDrawn="1"/>
        </p:nvSpPr>
        <p:spPr>
          <a:xfrm>
            <a:off x="0" y="432564"/>
            <a:ext cx="12191999" cy="1169994"/>
          </a:xfrm>
          <a:prstGeom prst="rect">
            <a:avLst/>
          </a:prstGeom>
          <a:solidFill>
            <a:srgbClr val="D5B243">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Arrotonda singolo angolo rettangolo 10">
            <a:extLst>
              <a:ext uri="{FF2B5EF4-FFF2-40B4-BE49-F238E27FC236}">
                <a16:creationId xmlns:a16="http://schemas.microsoft.com/office/drawing/2014/main" xmlns="" id="{47F9E720-5B4D-49C2-A5F6-C81F5BDDD8FA}"/>
              </a:ext>
            </a:extLst>
          </p:cNvPr>
          <p:cNvSpPr/>
          <p:nvPr userDrawn="1"/>
        </p:nvSpPr>
        <p:spPr>
          <a:xfrm>
            <a:off x="0" y="432564"/>
            <a:ext cx="601002" cy="1169994"/>
          </a:xfrm>
          <a:prstGeom prst="round1Rect">
            <a:avLst>
              <a:gd name="adj" fmla="val 31259"/>
            </a:avLst>
          </a:prstGeom>
          <a:solidFill>
            <a:srgbClr val="D5B243"/>
          </a:solidFill>
          <a:ln>
            <a:noFill/>
          </a:ln>
          <a:effectLst>
            <a:outerShdw blurRad="127000" dist="254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Placeholder 1"/>
          <p:cNvSpPr>
            <a:spLocks noGrp="1"/>
          </p:cNvSpPr>
          <p:nvPr>
            <p:ph type="title"/>
          </p:nvPr>
        </p:nvSpPr>
        <p:spPr>
          <a:xfrm>
            <a:off x="696795" y="461914"/>
            <a:ext cx="10799880" cy="1121790"/>
          </a:xfrm>
          <a:prstGeom prst="rect">
            <a:avLst/>
          </a:prstGeom>
        </p:spPr>
        <p:txBody>
          <a:bodyPr vert="horz" lIns="0" tIns="0" rIns="0" bIns="0" rtlCol="0" anchor="b" anchorCtr="0">
            <a:normAutofit/>
          </a:bodyPr>
          <a:lstStyle/>
          <a:p>
            <a:r>
              <a:rPr lang="en-US" dirty="0"/>
              <a:t>Click to edit Master title style</a:t>
            </a:r>
            <a:endParaRPr lang="it-IT" dirty="0"/>
          </a:p>
        </p:txBody>
      </p:sp>
      <p:sp>
        <p:nvSpPr>
          <p:cNvPr id="3" name="Text Placeholder 2"/>
          <p:cNvSpPr>
            <a:spLocks noGrp="1"/>
          </p:cNvSpPr>
          <p:nvPr>
            <p:ph type="body" idx="1"/>
          </p:nvPr>
        </p:nvSpPr>
        <p:spPr>
          <a:xfrm>
            <a:off x="696795" y="1825625"/>
            <a:ext cx="1079988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FDCB7-40A0-4807-8C45-4136C5B8EDAE}" type="datetimeFigureOut">
              <a:rPr lang="it-IT" smtClean="0"/>
              <a:pPr/>
              <a:t>04/12/2019</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E7C166-3614-4B5E-A9B5-23A848863EAC}" type="slidenum">
              <a:rPr lang="it-IT" smtClean="0"/>
              <a:pPr/>
              <a:t>‹N›</a:t>
            </a:fld>
            <a:endParaRPr lang="it-IT"/>
          </a:p>
        </p:txBody>
      </p:sp>
      <p:sp>
        <p:nvSpPr>
          <p:cNvPr id="9" name="Arrotonda angolo stesso lato rettangolo 2">
            <a:extLst>
              <a:ext uri="{FF2B5EF4-FFF2-40B4-BE49-F238E27FC236}">
                <a16:creationId xmlns:a16="http://schemas.microsoft.com/office/drawing/2014/main" xmlns="" id="{08D55CDF-EAD0-4DC3-9A16-3D067103EB19}"/>
              </a:ext>
            </a:extLst>
          </p:cNvPr>
          <p:cNvSpPr/>
          <p:nvPr userDrawn="1"/>
        </p:nvSpPr>
        <p:spPr>
          <a:xfrm rot="5400000">
            <a:off x="2470540" y="-2369135"/>
            <a:ext cx="266244" cy="5207324"/>
          </a:xfrm>
          <a:prstGeom prst="round2SameRect">
            <a:avLst>
              <a:gd name="adj1" fmla="val 47175"/>
              <a:gd name="adj2" fmla="val 0"/>
            </a:avLst>
          </a:prstGeom>
          <a:solidFill>
            <a:srgbClr val="DABE7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650875" indent="0"/>
            <a:r>
              <a:rPr lang="it-IT" sz="1600" b="1" dirty="0">
                <a:solidFill>
                  <a:schemeClr val="bg1"/>
                </a:solidFill>
                <a:latin typeface="Arial Narrow" pitchFamily="34" charset="0"/>
              </a:rPr>
              <a:t>Risultati </a:t>
            </a:r>
            <a:r>
              <a:rPr lang="it-IT" sz="1600" b="1" dirty="0" err="1">
                <a:solidFill>
                  <a:schemeClr val="bg1"/>
                </a:solidFill>
                <a:latin typeface="Arial Narrow" pitchFamily="34" charset="0"/>
              </a:rPr>
              <a:t>Survey</a:t>
            </a:r>
            <a:r>
              <a:rPr lang="it-IT" sz="1600" b="1" dirty="0">
                <a:solidFill>
                  <a:schemeClr val="bg1"/>
                </a:solidFill>
                <a:latin typeface="Arial Narrow" pitchFamily="34" charset="0"/>
              </a:rPr>
              <a:t> salute dell’osso</a:t>
            </a:r>
          </a:p>
        </p:txBody>
      </p:sp>
    </p:spTree>
    <p:extLst>
      <p:ext uri="{BB962C8B-B14F-4D97-AF65-F5344CB8AC3E}">
        <p14:creationId xmlns:p14="http://schemas.microsoft.com/office/powerpoint/2010/main" xmlns="" val="16301885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0000"/>
        </a:lnSpc>
        <a:spcBef>
          <a:spcPct val="0"/>
        </a:spcBef>
        <a:buNone/>
        <a:defRPr sz="2800" b="1" kern="1200">
          <a:solidFill>
            <a:schemeClr val="tx2"/>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2"/>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1800" kern="1200">
          <a:solidFill>
            <a:schemeClr val="tx2"/>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2"/>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600" kern="1200">
          <a:solidFill>
            <a:schemeClr val="tx2"/>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40">
          <p15:clr>
            <a:srgbClr val="F26B43"/>
          </p15:clr>
        </p15:guide>
        <p15:guide id="2" pos="438">
          <p15:clr>
            <a:srgbClr val="F26B43"/>
          </p15:clr>
        </p15:guide>
        <p15:guide id="3" pos="7242">
          <p15:clr>
            <a:srgbClr val="F26B43"/>
          </p15:clr>
        </p15:guide>
        <p15:guide id="4" orient="horz" pos="41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63490" name="Title Placeholder 1"/>
          <p:cNvSpPr>
            <a:spLocks noGrp="1"/>
          </p:cNvSpPr>
          <p:nvPr>
            <p:ph type="title"/>
          </p:nvPr>
        </p:nvSpPr>
        <p:spPr bwMode="auto">
          <a:xfrm>
            <a:off x="609600" y="1428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endParaRPr lang="en-GB" altLang="it-IT"/>
          </a:p>
        </p:txBody>
      </p:sp>
      <p:sp>
        <p:nvSpPr>
          <p:cNvPr id="6349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5" name="Footer Placeholder 4"/>
          <p:cNvSpPr>
            <a:spLocks noGrp="1"/>
          </p:cNvSpPr>
          <p:nvPr>
            <p:ph type="ftr" sz="quarter" idx="3"/>
          </p:nvPr>
        </p:nvSpPr>
        <p:spPr>
          <a:xfrm>
            <a:off x="571500" y="6356351"/>
            <a:ext cx="10382251"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b="0">
                <a:solidFill>
                  <a:srgbClr val="213C76"/>
                </a:solidFill>
                <a:latin typeface="Arial" pitchFamily="34" charset="0"/>
                <a:ea typeface="MS PGothic" pitchFamily="34" charset="-128"/>
              </a:defRPr>
            </a:lvl1pPr>
          </a:lstStyle>
          <a:p>
            <a:pPr fontAlgn="base">
              <a:spcBef>
                <a:spcPct val="0"/>
              </a:spcBef>
              <a:spcAft>
                <a:spcPct val="0"/>
              </a:spcAft>
              <a:defRPr/>
            </a:pPr>
            <a:endParaRPr lang="en-GB" altLang="it-IT"/>
          </a:p>
        </p:txBody>
      </p:sp>
      <p:sp>
        <p:nvSpPr>
          <p:cNvPr id="6" name="Slide Number Placeholder 5"/>
          <p:cNvSpPr>
            <a:spLocks noGrp="1"/>
          </p:cNvSpPr>
          <p:nvPr>
            <p:ph type="sldNum" sz="quarter" idx="4"/>
          </p:nvPr>
        </p:nvSpPr>
        <p:spPr>
          <a:xfrm>
            <a:off x="11049000" y="6356351"/>
            <a:ext cx="533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b="0">
                <a:solidFill>
                  <a:srgbClr val="213C76"/>
                </a:solidFill>
                <a:latin typeface="Arial" charset="0"/>
                <a:ea typeface="MS PGothic" charset="-128"/>
              </a:defRPr>
            </a:lvl1pPr>
          </a:lstStyle>
          <a:p>
            <a:pPr fontAlgn="base">
              <a:spcBef>
                <a:spcPct val="0"/>
              </a:spcBef>
              <a:spcAft>
                <a:spcPct val="0"/>
              </a:spcAft>
              <a:defRPr/>
            </a:pPr>
            <a:fld id="{AF4F0363-2B17-49C5-93E7-47722FCEA636}" type="slidenum">
              <a:rPr lang="en-GB" altLang="it-IT"/>
              <a:pPr fontAlgn="base">
                <a:spcBef>
                  <a:spcPct val="0"/>
                </a:spcBef>
                <a:spcAft>
                  <a:spcPct val="0"/>
                </a:spcAft>
                <a:defRPr/>
              </a:pPr>
              <a:t>‹N›</a:t>
            </a:fld>
            <a:endParaRPr lang="en-GB" altLang="it-IT"/>
          </a:p>
        </p:txBody>
      </p:sp>
    </p:spTree>
    <p:extLst>
      <p:ext uri="{BB962C8B-B14F-4D97-AF65-F5344CB8AC3E}">
        <p14:creationId xmlns:p14="http://schemas.microsoft.com/office/powerpoint/2010/main" xmlns="" val="190225082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8" r:id="rId12"/>
    <p:sldLayoutId id="2147483740" r:id="rId13"/>
    <p:sldLayoutId id="2147483741" r:id="rId14"/>
    <p:sldLayoutId id="2147483742" r:id="rId15"/>
    <p:sldLayoutId id="2147483743" r:id="rId16"/>
    <p:sldLayoutId id="2147483744" r:id="rId17"/>
    <p:sldLayoutId id="2147483757" r:id="rId18"/>
    <p:sldLayoutId id="2147483758" r:id="rId19"/>
    <p:sldLayoutId id="2147483759" r:id="rId20"/>
  </p:sldLayoutIdLst>
  <p:hf hdr="0" dt="0"/>
  <p:txStyles>
    <p:titleStyle>
      <a:lvl1pPr algn="l" rtl="0" eaLnBrk="0" fontAlgn="base" hangingPunct="0">
        <a:spcBef>
          <a:spcPct val="0"/>
        </a:spcBef>
        <a:spcAft>
          <a:spcPct val="0"/>
        </a:spcAft>
        <a:defRPr sz="2800"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2800">
          <a:solidFill>
            <a:schemeClr val="bg1"/>
          </a:solidFill>
          <a:latin typeface="Arial" pitchFamily="34" charset="0"/>
          <a:ea typeface="MS PGothic" pitchFamily="34" charset="-128"/>
          <a:cs typeface="MS PGothic" charset="0"/>
        </a:defRPr>
      </a:lvl2pPr>
      <a:lvl3pPr algn="l" rtl="0" eaLnBrk="0" fontAlgn="base" hangingPunct="0">
        <a:spcBef>
          <a:spcPct val="0"/>
        </a:spcBef>
        <a:spcAft>
          <a:spcPct val="0"/>
        </a:spcAft>
        <a:defRPr sz="2800">
          <a:solidFill>
            <a:schemeClr val="bg1"/>
          </a:solidFill>
          <a:latin typeface="Arial" pitchFamily="34" charset="0"/>
          <a:ea typeface="MS PGothic" pitchFamily="34" charset="-128"/>
          <a:cs typeface="MS PGothic" charset="0"/>
        </a:defRPr>
      </a:lvl3pPr>
      <a:lvl4pPr algn="l" rtl="0" eaLnBrk="0" fontAlgn="base" hangingPunct="0">
        <a:spcBef>
          <a:spcPct val="0"/>
        </a:spcBef>
        <a:spcAft>
          <a:spcPct val="0"/>
        </a:spcAft>
        <a:defRPr sz="2800">
          <a:solidFill>
            <a:schemeClr val="bg1"/>
          </a:solidFill>
          <a:latin typeface="Arial" pitchFamily="34" charset="0"/>
          <a:ea typeface="MS PGothic" pitchFamily="34" charset="-128"/>
          <a:cs typeface="MS PGothic" charset="0"/>
        </a:defRPr>
      </a:lvl4pPr>
      <a:lvl5pPr algn="l" rtl="0" eaLnBrk="0" fontAlgn="base" hangingPunct="0">
        <a:spcBef>
          <a:spcPct val="0"/>
        </a:spcBef>
        <a:spcAft>
          <a:spcPct val="0"/>
        </a:spcAft>
        <a:defRPr sz="2800">
          <a:solidFill>
            <a:schemeClr val="bg1"/>
          </a:solidFill>
          <a:latin typeface="Arial" pitchFamily="34" charset="0"/>
          <a:ea typeface="MS PGothic" pitchFamily="34" charset="-128"/>
          <a:cs typeface="MS PGothic" charset="0"/>
        </a:defRPr>
      </a:lvl5pPr>
      <a:lvl6pPr marL="457200" algn="l" rtl="0" fontAlgn="base">
        <a:spcBef>
          <a:spcPct val="0"/>
        </a:spcBef>
        <a:spcAft>
          <a:spcPct val="0"/>
        </a:spcAft>
        <a:defRPr sz="2800">
          <a:solidFill>
            <a:schemeClr val="bg1"/>
          </a:solidFill>
          <a:latin typeface="Arial" pitchFamily="34" charset="0"/>
        </a:defRPr>
      </a:lvl6pPr>
      <a:lvl7pPr marL="914400" algn="l" rtl="0" fontAlgn="base">
        <a:spcBef>
          <a:spcPct val="0"/>
        </a:spcBef>
        <a:spcAft>
          <a:spcPct val="0"/>
        </a:spcAft>
        <a:defRPr sz="2800">
          <a:solidFill>
            <a:schemeClr val="bg1"/>
          </a:solidFill>
          <a:latin typeface="Arial" pitchFamily="34" charset="0"/>
        </a:defRPr>
      </a:lvl7pPr>
      <a:lvl8pPr marL="1371600" algn="l" rtl="0" fontAlgn="base">
        <a:spcBef>
          <a:spcPct val="0"/>
        </a:spcBef>
        <a:spcAft>
          <a:spcPct val="0"/>
        </a:spcAft>
        <a:defRPr sz="2800">
          <a:solidFill>
            <a:schemeClr val="bg1"/>
          </a:solidFill>
          <a:latin typeface="Arial" pitchFamily="34" charset="0"/>
        </a:defRPr>
      </a:lvl8pPr>
      <a:lvl9pPr marL="1828800" algn="l" rtl="0" fontAlgn="base">
        <a:spcBef>
          <a:spcPct val="0"/>
        </a:spcBef>
        <a:spcAft>
          <a:spcPct val="0"/>
        </a:spcAft>
        <a:defRPr sz="2800">
          <a:solidFill>
            <a:schemeClr val="bg1"/>
          </a:solidFill>
          <a:latin typeface="Arial"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Wingdings" panose="05000000000000000000" pitchFamily="2" charset="2"/>
        <a:buChar char="§"/>
        <a:defRPr sz="14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4" tIns="45702" rIns="91404" bIns="45702" numCol="1" anchor="ctr" anchorCtr="0" compatLnSpc="1">
            <a:prstTxWarp prst="textNoShape">
              <a:avLst/>
            </a:prstTxWarp>
          </a:bodyPr>
          <a:lstStyle/>
          <a:p>
            <a:pPr lvl="0"/>
            <a:r>
              <a:rPr lang="it-IT" altLang="it-IT"/>
              <a:t>Fare clic per modificare lo stile del titolo dello schema</a:t>
            </a:r>
          </a:p>
        </p:txBody>
      </p:sp>
      <p:sp>
        <p:nvSpPr>
          <p:cNvPr id="10854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4" tIns="45702" rIns="91404" bIns="45702"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89476"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04" tIns="45702" rIns="91404" bIns="45702" numCol="1" anchor="t" anchorCtr="0" compatLnSpc="1">
            <a:prstTxWarp prst="textNoShape">
              <a:avLst/>
            </a:prstTxWarp>
          </a:bodyPr>
          <a:lstStyle>
            <a:lvl1pPr eaLnBrk="1" hangingPunct="1">
              <a:defRPr sz="1400" b="0">
                <a:solidFill>
                  <a:srgbClr val="000000"/>
                </a:solidFill>
                <a:latin typeface="Times New Roman" pitchFamily="18" charset="0"/>
                <a:ea typeface="MS PGothic" pitchFamily="34" charset="-128"/>
              </a:defRPr>
            </a:lvl1pPr>
          </a:lstStyle>
          <a:p>
            <a:pPr fontAlgn="base">
              <a:spcBef>
                <a:spcPct val="0"/>
              </a:spcBef>
              <a:spcAft>
                <a:spcPct val="0"/>
              </a:spcAft>
              <a:defRPr/>
            </a:pPr>
            <a:endParaRPr lang="it-IT" altLang="it-IT"/>
          </a:p>
        </p:txBody>
      </p:sp>
      <p:sp>
        <p:nvSpPr>
          <p:cNvPr id="489477"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04" tIns="45702" rIns="91404" bIns="45702" numCol="1" anchor="t" anchorCtr="0" compatLnSpc="1">
            <a:prstTxWarp prst="textNoShape">
              <a:avLst/>
            </a:prstTxWarp>
          </a:bodyPr>
          <a:lstStyle>
            <a:lvl1pPr algn="ctr" eaLnBrk="1" hangingPunct="1">
              <a:defRPr sz="1400" b="0">
                <a:solidFill>
                  <a:srgbClr val="000000"/>
                </a:solidFill>
                <a:latin typeface="Times New Roman" pitchFamily="18" charset="0"/>
                <a:ea typeface="MS PGothic" pitchFamily="34" charset="-128"/>
              </a:defRPr>
            </a:lvl1pPr>
          </a:lstStyle>
          <a:p>
            <a:pPr fontAlgn="base">
              <a:spcBef>
                <a:spcPct val="0"/>
              </a:spcBef>
              <a:spcAft>
                <a:spcPct val="0"/>
              </a:spcAft>
              <a:defRPr/>
            </a:pPr>
            <a:endParaRPr lang="it-IT" altLang="it-IT"/>
          </a:p>
        </p:txBody>
      </p:sp>
      <p:sp>
        <p:nvSpPr>
          <p:cNvPr id="489478"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04" tIns="45702" rIns="91404" bIns="45702" numCol="1" anchor="t" anchorCtr="0" compatLnSpc="1">
            <a:prstTxWarp prst="textNoShape">
              <a:avLst/>
            </a:prstTxWarp>
          </a:bodyPr>
          <a:lstStyle>
            <a:lvl1pPr algn="r" eaLnBrk="1" hangingPunct="1">
              <a:defRPr sz="1400" b="0">
                <a:solidFill>
                  <a:srgbClr val="000000"/>
                </a:solidFill>
                <a:latin typeface="Times New Roman" charset="0"/>
                <a:ea typeface="MS PGothic" charset="-128"/>
              </a:defRPr>
            </a:lvl1pPr>
          </a:lstStyle>
          <a:p>
            <a:pPr fontAlgn="base">
              <a:spcBef>
                <a:spcPct val="0"/>
              </a:spcBef>
              <a:spcAft>
                <a:spcPct val="0"/>
              </a:spcAft>
              <a:defRPr/>
            </a:pPr>
            <a:fld id="{93DB8165-90DF-0444-B8EC-7C72CDBAAC6C}" type="slidenum">
              <a:rPr lang="it-IT" altLang="it-IT"/>
              <a:pPr fontAlgn="base">
                <a:spcBef>
                  <a:spcPct val="0"/>
                </a:spcBef>
                <a:spcAft>
                  <a:spcPct val="0"/>
                </a:spcAft>
                <a:defRPr/>
              </a:pPr>
              <a:t>‹N›</a:t>
            </a:fld>
            <a:endParaRPr lang="it-IT" altLang="it-IT"/>
          </a:p>
        </p:txBody>
      </p:sp>
    </p:spTree>
    <p:extLst>
      <p:ext uri="{BB962C8B-B14F-4D97-AF65-F5344CB8AC3E}">
        <p14:creationId xmlns:p14="http://schemas.microsoft.com/office/powerpoint/2010/main" xmlns="" val="247010313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ctr" rtl="0" eaLnBrk="0" fontAlgn="base" hangingPunct="0">
        <a:spcBef>
          <a:spcPct val="0"/>
        </a:spcBef>
        <a:spcAft>
          <a:spcPct val="0"/>
        </a:spcAft>
        <a:defRPr sz="43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3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3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3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300">
          <a:solidFill>
            <a:schemeClr val="tx2"/>
          </a:solidFill>
          <a:latin typeface="Times New Roman" pitchFamily="18" charset="0"/>
          <a:ea typeface="MS PGothic" pitchFamily="34" charset="-128"/>
          <a:cs typeface="MS PGothic" charset="0"/>
        </a:defRPr>
      </a:lvl5pPr>
      <a:lvl6pPr marL="457200" algn="ctr" rtl="0" fontAlgn="base">
        <a:spcBef>
          <a:spcPct val="0"/>
        </a:spcBef>
        <a:spcAft>
          <a:spcPct val="0"/>
        </a:spcAft>
        <a:defRPr sz="4300">
          <a:solidFill>
            <a:schemeClr val="tx2"/>
          </a:solidFill>
          <a:latin typeface="Times New Roman" pitchFamily="18" charset="0"/>
        </a:defRPr>
      </a:lvl6pPr>
      <a:lvl7pPr marL="914400" algn="ctr" rtl="0" fontAlgn="base">
        <a:spcBef>
          <a:spcPct val="0"/>
        </a:spcBef>
        <a:spcAft>
          <a:spcPct val="0"/>
        </a:spcAft>
        <a:defRPr sz="4300">
          <a:solidFill>
            <a:schemeClr val="tx2"/>
          </a:solidFill>
          <a:latin typeface="Times New Roman" pitchFamily="18" charset="0"/>
        </a:defRPr>
      </a:lvl7pPr>
      <a:lvl8pPr marL="1371600" algn="ctr" rtl="0" fontAlgn="base">
        <a:spcBef>
          <a:spcPct val="0"/>
        </a:spcBef>
        <a:spcAft>
          <a:spcPct val="0"/>
        </a:spcAft>
        <a:defRPr sz="4300">
          <a:solidFill>
            <a:schemeClr val="tx2"/>
          </a:solidFill>
          <a:latin typeface="Times New Roman" pitchFamily="18" charset="0"/>
        </a:defRPr>
      </a:lvl8pPr>
      <a:lvl9pPr marL="1828800" algn="ctr" rtl="0" fontAlgn="base">
        <a:spcBef>
          <a:spcPct val="0"/>
        </a:spcBef>
        <a:spcAft>
          <a:spcPct val="0"/>
        </a:spcAft>
        <a:defRPr sz="43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42222" y="272922"/>
            <a:ext cx="10707556" cy="553998"/>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a:xfrm>
            <a:off x="441080" y="1288541"/>
            <a:ext cx="11114193" cy="215444"/>
          </a:xfrm>
          <a:prstGeom prst="rect">
            <a:avLst/>
          </a:prstGeom>
        </p:spPr>
        <p:txBody>
          <a:bodyPr wrap="square" lIns="0" tIns="0" rIns="0" bIns="0">
            <a:spAutoFit/>
          </a:bodyPr>
          <a:lstStyle>
            <a:lvl1pPr>
              <a:defRPr sz="1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12/4/2019</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xmlns="" val="425768256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CAcQjRw&amp;url=http://www.semperonlus.com/event/uptodate-sulla-gestione-della-bone-disease-nel-paziente-con-tumori-solidi-ii/&amp;ei=6xGEVabfEcrrUs2Zhxg&amp;bvm=bv.96042044,d.ZGU&amp;psig=AFQjCNEE7YjRbHGkvnER5Fm6K26lzM8L6Q&amp;ust=1434805096735036" TargetMode="External"/><Relationship Id="rId2" Type="http://schemas.openxmlformats.org/officeDocument/2006/relationships/image" Target="../media/image8.emf"/><Relationship Id="rId1" Type="http://schemas.openxmlformats.org/officeDocument/2006/relationships/slideLayout" Target="../slideLayouts/slideLayout1.xml"/><Relationship Id="rId5" Type="http://schemas.openxmlformats.org/officeDocument/2006/relationships/image" Target="../media/image10.tiff"/><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oleObject" Target="../embeddings/oleObject1.bin"/><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34.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4.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3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75.wmf"/></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83.xml"/><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6.xml"/><Relationship Id="rId1" Type="http://schemas.openxmlformats.org/officeDocument/2006/relationships/slideLayout" Target="../slideLayouts/slideLayout64.xml"/><Relationship Id="rId5" Type="http://schemas.openxmlformats.org/officeDocument/2006/relationships/image" Target="../media/image85.emf"/><Relationship Id="rId4" Type="http://schemas.openxmlformats.org/officeDocument/2006/relationships/image" Target="../media/image84.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65.xml"/><Relationship Id="rId4" Type="http://schemas.openxmlformats.org/officeDocument/2006/relationships/image" Target="../media/image8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notesSlide" Target="../notesSlides/notesSlide2.xml"/><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slideLayout" Target="../slideLayouts/slideLayout12.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1.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5756223" y="2176552"/>
            <a:ext cx="5581962" cy="1470025"/>
          </a:xfrm>
        </p:spPr>
        <p:txBody>
          <a:bodyPr>
            <a:noAutofit/>
          </a:bodyPr>
          <a:lstStyle/>
          <a:p>
            <a:r>
              <a:rPr lang="it-IT" sz="4000" dirty="0"/>
              <a:t>Bone </a:t>
            </a:r>
            <a:r>
              <a:rPr lang="it-IT" sz="4000" dirty="0" err="1"/>
              <a:t>protection</a:t>
            </a:r>
            <a:r>
              <a:rPr lang="it-IT" sz="4000" dirty="0"/>
              <a:t> </a:t>
            </a:r>
            <a:r>
              <a:rPr lang="it-IT" sz="4000" dirty="0" err="1"/>
              <a:t>during</a:t>
            </a:r>
            <a:r>
              <a:rPr lang="it-IT" sz="4000" dirty="0"/>
              <a:t> </a:t>
            </a:r>
            <a:r>
              <a:rPr lang="it-IT" sz="4000" dirty="0" err="1"/>
              <a:t>adjuvant</a:t>
            </a:r>
            <a:r>
              <a:rPr lang="it-IT" sz="4000" dirty="0"/>
              <a:t> </a:t>
            </a:r>
            <a:r>
              <a:rPr lang="it-IT" sz="4000" dirty="0" err="1"/>
              <a:t>hormone</a:t>
            </a:r>
            <a:r>
              <a:rPr lang="it-IT" sz="4000" dirty="0"/>
              <a:t> </a:t>
            </a:r>
            <a:r>
              <a:rPr lang="it-IT" sz="4000" dirty="0" err="1"/>
              <a:t>therapy</a:t>
            </a:r>
            <a:endParaRPr lang="it-IT" sz="4000" dirty="0"/>
          </a:p>
        </p:txBody>
      </p:sp>
      <p:sp>
        <p:nvSpPr>
          <p:cNvPr id="16386" name="Rectangle 3"/>
          <p:cNvSpPr>
            <a:spLocks noGrp="1" noChangeArrowheads="1"/>
          </p:cNvSpPr>
          <p:nvPr>
            <p:ph type="subTitle" idx="1"/>
          </p:nvPr>
        </p:nvSpPr>
        <p:spPr>
          <a:xfrm>
            <a:off x="3119515" y="4232933"/>
            <a:ext cx="11125200" cy="1752600"/>
          </a:xfrm>
        </p:spPr>
        <p:txBody>
          <a:bodyPr/>
          <a:lstStyle/>
          <a:p>
            <a:r>
              <a:rPr lang="it-IT" b="1" dirty="0">
                <a:solidFill>
                  <a:srgbClr val="800000"/>
                </a:solidFill>
                <a:latin typeface="+mj-lt"/>
              </a:rPr>
              <a:t>Francesco Pantano MD, </a:t>
            </a:r>
            <a:r>
              <a:rPr lang="it-IT" b="1" dirty="0" err="1">
                <a:solidFill>
                  <a:srgbClr val="800000"/>
                </a:solidFill>
                <a:latin typeface="+mj-lt"/>
              </a:rPr>
              <a:t>PhD</a:t>
            </a:r>
            <a:endParaRPr lang="it-IT" b="1" dirty="0">
              <a:solidFill>
                <a:srgbClr val="800000"/>
              </a:solidFill>
              <a:latin typeface="+mj-lt"/>
            </a:endParaRPr>
          </a:p>
          <a:p>
            <a:r>
              <a:rPr lang="it-IT" sz="2000" b="1" dirty="0" err="1">
                <a:solidFill>
                  <a:srgbClr val="800000"/>
                </a:solidFill>
                <a:latin typeface="+mj-lt"/>
              </a:rPr>
              <a:t>Medical</a:t>
            </a:r>
            <a:r>
              <a:rPr lang="it-IT" sz="2000" b="1" dirty="0">
                <a:solidFill>
                  <a:srgbClr val="800000"/>
                </a:solidFill>
                <a:latin typeface="+mj-lt"/>
              </a:rPr>
              <a:t> </a:t>
            </a:r>
            <a:r>
              <a:rPr lang="it-IT" sz="2000" b="1" dirty="0" err="1">
                <a:solidFill>
                  <a:srgbClr val="800000"/>
                </a:solidFill>
                <a:latin typeface="+mj-lt"/>
              </a:rPr>
              <a:t>Oncology</a:t>
            </a:r>
            <a:r>
              <a:rPr lang="it-IT" sz="2000" b="1" dirty="0">
                <a:solidFill>
                  <a:srgbClr val="800000"/>
                </a:solidFill>
                <a:latin typeface="+mj-lt"/>
              </a:rPr>
              <a:t> </a:t>
            </a:r>
            <a:r>
              <a:rPr lang="it-IT" sz="2000" b="1" dirty="0" err="1">
                <a:solidFill>
                  <a:srgbClr val="800000"/>
                </a:solidFill>
                <a:latin typeface="+mj-lt"/>
              </a:rPr>
              <a:t>Department</a:t>
            </a:r>
            <a:endParaRPr lang="it-IT" sz="2000" b="1" dirty="0">
              <a:solidFill>
                <a:srgbClr val="800000"/>
              </a:solidFill>
              <a:latin typeface="+mj-lt"/>
            </a:endParaRPr>
          </a:p>
          <a:p>
            <a:r>
              <a:rPr lang="it-IT" sz="2000" b="1" dirty="0">
                <a:solidFill>
                  <a:srgbClr val="800000"/>
                </a:solidFill>
                <a:latin typeface="+mj-lt"/>
              </a:rPr>
              <a:t>University Campus </a:t>
            </a:r>
            <a:r>
              <a:rPr lang="it-IT" sz="2000" b="1" dirty="0" err="1">
                <a:solidFill>
                  <a:srgbClr val="800000"/>
                </a:solidFill>
                <a:latin typeface="+mj-lt"/>
              </a:rPr>
              <a:t>Bio</a:t>
            </a:r>
            <a:r>
              <a:rPr lang="it-IT" sz="2000" b="1" dirty="0">
                <a:solidFill>
                  <a:srgbClr val="800000"/>
                </a:solidFill>
                <a:latin typeface="+mj-lt"/>
              </a:rPr>
              <a:t>-Medico of Rome</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619852" y="5853333"/>
            <a:ext cx="1114479" cy="1039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http://www.semperonlus.com/wp-content/uploads/2014/11/image001-1.png">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74745" y="5812500"/>
            <a:ext cx="4007370" cy="1068632"/>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xmlns="" id="{37770A36-F757-6644-A61F-5620EA7241C0}"/>
              </a:ext>
            </a:extLst>
          </p:cNvPr>
          <p:cNvPicPr>
            <a:picLocks noChangeAspect="1"/>
          </p:cNvPicPr>
          <p:nvPr/>
        </p:nvPicPr>
        <p:blipFill>
          <a:blip r:embed="rId5"/>
          <a:stretch>
            <a:fillRect/>
          </a:stretch>
        </p:blipFill>
        <p:spPr>
          <a:xfrm>
            <a:off x="1342693" y="0"/>
            <a:ext cx="3283821" cy="6858000"/>
          </a:xfrm>
          <a:prstGeom prst="rect">
            <a:avLst/>
          </a:prstGeom>
        </p:spPr>
      </p:pic>
    </p:spTree>
    <p:extLst>
      <p:ext uri="{BB962C8B-B14F-4D97-AF65-F5344CB8AC3E}">
        <p14:creationId xmlns:p14="http://schemas.microsoft.com/office/powerpoint/2010/main" xmlns="" val="333758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Freeform 435"/>
          <p:cNvSpPr/>
          <p:nvPr/>
        </p:nvSpPr>
        <p:spPr>
          <a:xfrm>
            <a:off x="6765927" y="2635250"/>
            <a:ext cx="3186113" cy="687388"/>
          </a:xfrm>
          <a:custGeom>
            <a:avLst/>
            <a:gdLst>
              <a:gd name="connsiteX0" fmla="*/ 0 w 3245644"/>
              <a:gd name="connsiteY0" fmla="*/ 0 h 888206"/>
              <a:gd name="connsiteX1" fmla="*/ 90487 w 3245644"/>
              <a:gd name="connsiteY1" fmla="*/ 0 h 888206"/>
              <a:gd name="connsiteX2" fmla="*/ 90487 w 3245644"/>
              <a:gd name="connsiteY2" fmla="*/ 40481 h 888206"/>
              <a:gd name="connsiteX3" fmla="*/ 164306 w 3245644"/>
              <a:gd name="connsiteY3" fmla="*/ 40481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935831"/>
              <a:gd name="connsiteX1" fmla="*/ 90487 w 3245644"/>
              <a:gd name="connsiteY1" fmla="*/ 0 h 935831"/>
              <a:gd name="connsiteX2" fmla="*/ 90487 w 3245644"/>
              <a:gd name="connsiteY2" fmla="*/ 40481 h 935831"/>
              <a:gd name="connsiteX3" fmla="*/ 164306 w 3245644"/>
              <a:gd name="connsiteY3" fmla="*/ 40481 h 935831"/>
              <a:gd name="connsiteX4" fmla="*/ 276225 w 3245644"/>
              <a:gd name="connsiteY4" fmla="*/ 152400 h 935831"/>
              <a:gd name="connsiteX5" fmla="*/ 330994 w 3245644"/>
              <a:gd name="connsiteY5" fmla="*/ 176213 h 935831"/>
              <a:gd name="connsiteX6" fmla="*/ 383381 w 3245644"/>
              <a:gd name="connsiteY6" fmla="*/ 221456 h 935831"/>
              <a:gd name="connsiteX7" fmla="*/ 433387 w 3245644"/>
              <a:gd name="connsiteY7" fmla="*/ 266700 h 935831"/>
              <a:gd name="connsiteX8" fmla="*/ 483394 w 3245644"/>
              <a:gd name="connsiteY8" fmla="*/ 266700 h 935831"/>
              <a:gd name="connsiteX9" fmla="*/ 621506 w 3245644"/>
              <a:gd name="connsiteY9" fmla="*/ 359569 h 935831"/>
              <a:gd name="connsiteX10" fmla="*/ 702469 w 3245644"/>
              <a:gd name="connsiteY10" fmla="*/ 364331 h 935831"/>
              <a:gd name="connsiteX11" fmla="*/ 721519 w 3245644"/>
              <a:gd name="connsiteY11" fmla="*/ 385763 h 935831"/>
              <a:gd name="connsiteX12" fmla="*/ 802481 w 3245644"/>
              <a:gd name="connsiteY12" fmla="*/ 381000 h 935831"/>
              <a:gd name="connsiteX13" fmla="*/ 833437 w 3245644"/>
              <a:gd name="connsiteY13" fmla="*/ 447675 h 935831"/>
              <a:gd name="connsiteX14" fmla="*/ 885825 w 3245644"/>
              <a:gd name="connsiteY14" fmla="*/ 469106 h 935831"/>
              <a:gd name="connsiteX15" fmla="*/ 1045369 w 3245644"/>
              <a:gd name="connsiteY15" fmla="*/ 471488 h 935831"/>
              <a:gd name="connsiteX16" fmla="*/ 1131094 w 3245644"/>
              <a:gd name="connsiteY16" fmla="*/ 547688 h 935831"/>
              <a:gd name="connsiteX17" fmla="*/ 1181100 w 3245644"/>
              <a:gd name="connsiteY17" fmla="*/ 552450 h 935831"/>
              <a:gd name="connsiteX18" fmla="*/ 1185862 w 3245644"/>
              <a:gd name="connsiteY18" fmla="*/ 583406 h 935831"/>
              <a:gd name="connsiteX19" fmla="*/ 1464469 w 3245644"/>
              <a:gd name="connsiteY19" fmla="*/ 590550 h 935831"/>
              <a:gd name="connsiteX20" fmla="*/ 1490662 w 3245644"/>
              <a:gd name="connsiteY20" fmla="*/ 640556 h 935831"/>
              <a:gd name="connsiteX21" fmla="*/ 1600200 w 3245644"/>
              <a:gd name="connsiteY21" fmla="*/ 635794 h 935831"/>
              <a:gd name="connsiteX22" fmla="*/ 1614487 w 3245644"/>
              <a:gd name="connsiteY22" fmla="*/ 683419 h 935831"/>
              <a:gd name="connsiteX23" fmla="*/ 1783556 w 3245644"/>
              <a:gd name="connsiteY23" fmla="*/ 685800 h 935831"/>
              <a:gd name="connsiteX24" fmla="*/ 1783556 w 3245644"/>
              <a:gd name="connsiteY24" fmla="*/ 733425 h 935831"/>
              <a:gd name="connsiteX25" fmla="*/ 2483644 w 3245644"/>
              <a:gd name="connsiteY25" fmla="*/ 740569 h 935831"/>
              <a:gd name="connsiteX26" fmla="*/ 2486024 w 3245644"/>
              <a:gd name="connsiteY26" fmla="*/ 935831 h 935831"/>
              <a:gd name="connsiteX27" fmla="*/ 3245644 w 3245644"/>
              <a:gd name="connsiteY27" fmla="*/ 8882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40556 h 935831"/>
              <a:gd name="connsiteX21" fmla="*/ 1600200 w 3138487"/>
              <a:gd name="connsiteY21" fmla="*/ 635794 h 935831"/>
              <a:gd name="connsiteX22" fmla="*/ 1614487 w 3138487"/>
              <a:gd name="connsiteY22" fmla="*/ 683419 h 935831"/>
              <a:gd name="connsiteX23" fmla="*/ 1783556 w 3138487"/>
              <a:gd name="connsiteY23" fmla="*/ 685800 h 935831"/>
              <a:gd name="connsiteX24" fmla="*/ 1783556 w 3138487"/>
              <a:gd name="connsiteY24" fmla="*/ 733425 h 935831"/>
              <a:gd name="connsiteX25" fmla="*/ 2483644 w 3138487"/>
              <a:gd name="connsiteY25" fmla="*/ 740569 h 935831"/>
              <a:gd name="connsiteX26" fmla="*/ 2486024 w 3138487"/>
              <a:gd name="connsiteY26" fmla="*/ 935831 h 935831"/>
              <a:gd name="connsiteX27" fmla="*/ 3138487 w 3138487"/>
              <a:gd name="connsiteY27"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40556 h 935831"/>
              <a:gd name="connsiteX21" fmla="*/ 1600200 w 3138487"/>
              <a:gd name="connsiteY21" fmla="*/ 635794 h 935831"/>
              <a:gd name="connsiteX22" fmla="*/ 1614487 w 3138487"/>
              <a:gd name="connsiteY22" fmla="*/ 683419 h 935831"/>
              <a:gd name="connsiteX23" fmla="*/ 1885949 w 3138487"/>
              <a:gd name="connsiteY23" fmla="*/ 661987 h 935831"/>
              <a:gd name="connsiteX24" fmla="*/ 1783556 w 3138487"/>
              <a:gd name="connsiteY24" fmla="*/ 733425 h 935831"/>
              <a:gd name="connsiteX25" fmla="*/ 2483644 w 3138487"/>
              <a:gd name="connsiteY25" fmla="*/ 740569 h 935831"/>
              <a:gd name="connsiteX26" fmla="*/ 2486024 w 3138487"/>
              <a:gd name="connsiteY26" fmla="*/ 935831 h 935831"/>
              <a:gd name="connsiteX27" fmla="*/ 3138487 w 3138487"/>
              <a:gd name="connsiteY27"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40556 h 935831"/>
              <a:gd name="connsiteX21" fmla="*/ 1600200 w 3138487"/>
              <a:gd name="connsiteY21" fmla="*/ 635794 h 935831"/>
              <a:gd name="connsiteX22" fmla="*/ 1614487 w 3138487"/>
              <a:gd name="connsiteY22" fmla="*/ 683419 h 935831"/>
              <a:gd name="connsiteX23" fmla="*/ 1885949 w 3138487"/>
              <a:gd name="connsiteY23" fmla="*/ 661987 h 935831"/>
              <a:gd name="connsiteX24" fmla="*/ 1900238 w 3138487"/>
              <a:gd name="connsiteY24" fmla="*/ 735806 h 935831"/>
              <a:gd name="connsiteX25" fmla="*/ 2483644 w 3138487"/>
              <a:gd name="connsiteY25" fmla="*/ 740569 h 935831"/>
              <a:gd name="connsiteX26" fmla="*/ 2486024 w 3138487"/>
              <a:gd name="connsiteY26" fmla="*/ 935831 h 935831"/>
              <a:gd name="connsiteX27" fmla="*/ 3138487 w 3138487"/>
              <a:gd name="connsiteY27"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40556 h 935831"/>
              <a:gd name="connsiteX21" fmla="*/ 1600200 w 3138487"/>
              <a:gd name="connsiteY21" fmla="*/ 635794 h 935831"/>
              <a:gd name="connsiteX22" fmla="*/ 1614487 w 3138487"/>
              <a:gd name="connsiteY22" fmla="*/ 683419 h 935831"/>
              <a:gd name="connsiteX23" fmla="*/ 1885949 w 3138487"/>
              <a:gd name="connsiteY23" fmla="*/ 661987 h 935831"/>
              <a:gd name="connsiteX24" fmla="*/ 1883569 w 3138487"/>
              <a:gd name="connsiteY24" fmla="*/ 740568 h 935831"/>
              <a:gd name="connsiteX25" fmla="*/ 2483644 w 3138487"/>
              <a:gd name="connsiteY25" fmla="*/ 740569 h 935831"/>
              <a:gd name="connsiteX26" fmla="*/ 2486024 w 3138487"/>
              <a:gd name="connsiteY26" fmla="*/ 935831 h 935831"/>
              <a:gd name="connsiteX27" fmla="*/ 3138487 w 3138487"/>
              <a:gd name="connsiteY27"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71512 h 935831"/>
              <a:gd name="connsiteX21" fmla="*/ 1600200 w 3138487"/>
              <a:gd name="connsiteY21" fmla="*/ 635794 h 935831"/>
              <a:gd name="connsiteX22" fmla="*/ 1614487 w 3138487"/>
              <a:gd name="connsiteY22" fmla="*/ 683419 h 935831"/>
              <a:gd name="connsiteX23" fmla="*/ 1885949 w 3138487"/>
              <a:gd name="connsiteY23" fmla="*/ 661987 h 935831"/>
              <a:gd name="connsiteX24" fmla="*/ 1883569 w 3138487"/>
              <a:gd name="connsiteY24" fmla="*/ 740568 h 935831"/>
              <a:gd name="connsiteX25" fmla="*/ 2483644 w 3138487"/>
              <a:gd name="connsiteY25" fmla="*/ 740569 h 935831"/>
              <a:gd name="connsiteX26" fmla="*/ 2486024 w 3138487"/>
              <a:gd name="connsiteY26" fmla="*/ 935831 h 935831"/>
              <a:gd name="connsiteX27" fmla="*/ 3138487 w 3138487"/>
              <a:gd name="connsiteY27"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71512 h 935831"/>
              <a:gd name="connsiteX21" fmla="*/ 1614487 w 3138487"/>
              <a:gd name="connsiteY21" fmla="*/ 683419 h 935831"/>
              <a:gd name="connsiteX22" fmla="*/ 1885949 w 3138487"/>
              <a:gd name="connsiteY22" fmla="*/ 661987 h 935831"/>
              <a:gd name="connsiteX23" fmla="*/ 1883569 w 3138487"/>
              <a:gd name="connsiteY23" fmla="*/ 740568 h 935831"/>
              <a:gd name="connsiteX24" fmla="*/ 2483644 w 3138487"/>
              <a:gd name="connsiteY24" fmla="*/ 740569 h 935831"/>
              <a:gd name="connsiteX25" fmla="*/ 2486024 w 3138487"/>
              <a:gd name="connsiteY25" fmla="*/ 935831 h 935831"/>
              <a:gd name="connsiteX26" fmla="*/ 3138487 w 3138487"/>
              <a:gd name="connsiteY26"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71512 h 935831"/>
              <a:gd name="connsiteX21" fmla="*/ 1885949 w 3138487"/>
              <a:gd name="connsiteY21" fmla="*/ 661987 h 935831"/>
              <a:gd name="connsiteX22" fmla="*/ 1883569 w 3138487"/>
              <a:gd name="connsiteY22" fmla="*/ 740568 h 935831"/>
              <a:gd name="connsiteX23" fmla="*/ 2483644 w 3138487"/>
              <a:gd name="connsiteY23" fmla="*/ 740569 h 935831"/>
              <a:gd name="connsiteX24" fmla="*/ 2486024 w 3138487"/>
              <a:gd name="connsiteY24" fmla="*/ 935831 h 935831"/>
              <a:gd name="connsiteX25" fmla="*/ 3138487 w 3138487"/>
              <a:gd name="connsiteY25"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47800 w 3138487"/>
              <a:gd name="connsiteY19" fmla="*/ 619125 h 935831"/>
              <a:gd name="connsiteX20" fmla="*/ 1490662 w 3138487"/>
              <a:gd name="connsiteY20" fmla="*/ 671512 h 935831"/>
              <a:gd name="connsiteX21" fmla="*/ 1885949 w 3138487"/>
              <a:gd name="connsiteY21" fmla="*/ 661987 h 935831"/>
              <a:gd name="connsiteX22" fmla="*/ 1883569 w 3138487"/>
              <a:gd name="connsiteY22" fmla="*/ 740568 h 935831"/>
              <a:gd name="connsiteX23" fmla="*/ 2483644 w 3138487"/>
              <a:gd name="connsiteY23" fmla="*/ 740569 h 935831"/>
              <a:gd name="connsiteX24" fmla="*/ 2486024 w 3138487"/>
              <a:gd name="connsiteY24" fmla="*/ 935831 h 935831"/>
              <a:gd name="connsiteX25" fmla="*/ 3138487 w 3138487"/>
              <a:gd name="connsiteY25"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47800 w 3138487"/>
              <a:gd name="connsiteY19" fmla="*/ 619125 h 935831"/>
              <a:gd name="connsiteX20" fmla="*/ 1490662 w 3138487"/>
              <a:gd name="connsiteY20" fmla="*/ 671512 h 935831"/>
              <a:gd name="connsiteX21" fmla="*/ 1885949 w 3138487"/>
              <a:gd name="connsiteY21" fmla="*/ 661987 h 935831"/>
              <a:gd name="connsiteX22" fmla="*/ 1883569 w 3138487"/>
              <a:gd name="connsiteY22" fmla="*/ 740568 h 935831"/>
              <a:gd name="connsiteX23" fmla="*/ 2483644 w 3138487"/>
              <a:gd name="connsiteY23" fmla="*/ 740569 h 935831"/>
              <a:gd name="connsiteX24" fmla="*/ 2486024 w 3138487"/>
              <a:gd name="connsiteY24" fmla="*/ 935831 h 935831"/>
              <a:gd name="connsiteX25" fmla="*/ 3138487 w 3138487"/>
              <a:gd name="connsiteY25"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181100 w 3138487"/>
              <a:gd name="connsiteY16" fmla="*/ 552450 h 935831"/>
              <a:gd name="connsiteX17" fmla="*/ 1185862 w 3138487"/>
              <a:gd name="connsiteY17" fmla="*/ 583406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185862 w 3138487"/>
              <a:gd name="connsiteY17" fmla="*/ 583406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447800 w 3138487"/>
              <a:gd name="connsiteY17" fmla="*/ 619125 h 935831"/>
              <a:gd name="connsiteX18" fmla="*/ 1490662 w 3138487"/>
              <a:gd name="connsiteY18" fmla="*/ 671512 h 935831"/>
              <a:gd name="connsiteX19" fmla="*/ 1885949 w 3138487"/>
              <a:gd name="connsiteY19" fmla="*/ 661987 h 935831"/>
              <a:gd name="connsiteX20" fmla="*/ 1883569 w 3138487"/>
              <a:gd name="connsiteY20" fmla="*/ 740568 h 935831"/>
              <a:gd name="connsiteX21" fmla="*/ 2483644 w 3138487"/>
              <a:gd name="connsiteY21" fmla="*/ 740569 h 935831"/>
              <a:gd name="connsiteX22" fmla="*/ 2486024 w 3138487"/>
              <a:gd name="connsiteY22" fmla="*/ 935831 h 935831"/>
              <a:gd name="connsiteX23" fmla="*/ 3138487 w 3138487"/>
              <a:gd name="connsiteY23"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7368 w 3138487"/>
              <a:gd name="connsiteY17" fmla="*/ 585493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688182 w 3138487"/>
              <a:gd name="connsiteY11" fmla="*/ 485775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688182 w 3138487"/>
              <a:gd name="connsiteY11" fmla="*/ 485775 h 935831"/>
              <a:gd name="connsiteX12" fmla="*/ 764381 w 3138487"/>
              <a:gd name="connsiteY12" fmla="*/ 502444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688182 w 3138487"/>
              <a:gd name="connsiteY11" fmla="*/ 485775 h 935831"/>
              <a:gd name="connsiteX12" fmla="*/ 764381 w 3138487"/>
              <a:gd name="connsiteY12" fmla="*/ 502444 h 935831"/>
              <a:gd name="connsiteX13" fmla="*/ 816769 w 3138487"/>
              <a:gd name="connsiteY13" fmla="*/ 509588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688182 w 3138487"/>
              <a:gd name="connsiteY11" fmla="*/ 485775 h 935831"/>
              <a:gd name="connsiteX12" fmla="*/ 764381 w 3138487"/>
              <a:gd name="connsiteY12" fmla="*/ 502444 h 935831"/>
              <a:gd name="connsiteX13" fmla="*/ 816769 w 3138487"/>
              <a:gd name="connsiteY13" fmla="*/ 509588 h 935831"/>
              <a:gd name="connsiteX14" fmla="*/ 873919 w 3138487"/>
              <a:gd name="connsiteY14" fmla="*/ 511969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269081 w 3138487"/>
              <a:gd name="connsiteY6" fmla="*/ 285750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688182 w 3138487"/>
              <a:gd name="connsiteY11" fmla="*/ 485775 h 935831"/>
              <a:gd name="connsiteX12" fmla="*/ 764381 w 3138487"/>
              <a:gd name="connsiteY12" fmla="*/ 502444 h 935831"/>
              <a:gd name="connsiteX13" fmla="*/ 816769 w 3138487"/>
              <a:gd name="connsiteY13" fmla="*/ 509588 h 935831"/>
              <a:gd name="connsiteX14" fmla="*/ 873919 w 3138487"/>
              <a:gd name="connsiteY14" fmla="*/ 511969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269081 w 3138487"/>
              <a:gd name="connsiteY5" fmla="*/ 285750 h 935831"/>
              <a:gd name="connsiteX6" fmla="*/ 388143 w 3138487"/>
              <a:gd name="connsiteY6" fmla="*/ 338137 h 935831"/>
              <a:gd name="connsiteX7" fmla="*/ 469107 w 3138487"/>
              <a:gd name="connsiteY7" fmla="*/ 383381 h 935831"/>
              <a:gd name="connsiteX8" fmla="*/ 554831 w 3138487"/>
              <a:gd name="connsiteY8" fmla="*/ 416719 h 935831"/>
              <a:gd name="connsiteX9" fmla="*/ 611982 w 3138487"/>
              <a:gd name="connsiteY9" fmla="*/ 459581 h 935831"/>
              <a:gd name="connsiteX10" fmla="*/ 688182 w 3138487"/>
              <a:gd name="connsiteY10" fmla="*/ 485775 h 935831"/>
              <a:gd name="connsiteX11" fmla="*/ 764381 w 3138487"/>
              <a:gd name="connsiteY11" fmla="*/ 502444 h 935831"/>
              <a:gd name="connsiteX12" fmla="*/ 816769 w 3138487"/>
              <a:gd name="connsiteY12" fmla="*/ 509588 h 935831"/>
              <a:gd name="connsiteX13" fmla="*/ 873919 w 3138487"/>
              <a:gd name="connsiteY13" fmla="*/ 511969 h 935831"/>
              <a:gd name="connsiteX14" fmla="*/ 916781 w 3138487"/>
              <a:gd name="connsiteY14" fmla="*/ 540544 h 935831"/>
              <a:gd name="connsiteX15" fmla="*/ 1216818 w 3138487"/>
              <a:gd name="connsiteY15" fmla="*/ 531019 h 935831"/>
              <a:gd name="connsiteX16" fmla="*/ 1349749 w 3138487"/>
              <a:gd name="connsiteY16" fmla="*/ 625975 h 935831"/>
              <a:gd name="connsiteX17" fmla="*/ 1447800 w 3138487"/>
              <a:gd name="connsiteY17" fmla="*/ 619125 h 935831"/>
              <a:gd name="connsiteX18" fmla="*/ 1490662 w 3138487"/>
              <a:gd name="connsiteY18" fmla="*/ 671512 h 935831"/>
              <a:gd name="connsiteX19" fmla="*/ 1885949 w 3138487"/>
              <a:gd name="connsiteY19" fmla="*/ 661987 h 935831"/>
              <a:gd name="connsiteX20" fmla="*/ 1883569 w 3138487"/>
              <a:gd name="connsiteY20" fmla="*/ 740568 h 935831"/>
              <a:gd name="connsiteX21" fmla="*/ 2483644 w 3138487"/>
              <a:gd name="connsiteY21" fmla="*/ 740569 h 935831"/>
              <a:gd name="connsiteX22" fmla="*/ 2486024 w 3138487"/>
              <a:gd name="connsiteY22" fmla="*/ 935831 h 935831"/>
              <a:gd name="connsiteX23" fmla="*/ 3138487 w 3138487"/>
              <a:gd name="connsiteY23"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69081 w 3138487"/>
              <a:gd name="connsiteY4" fmla="*/ 285750 h 935831"/>
              <a:gd name="connsiteX5" fmla="*/ 388143 w 3138487"/>
              <a:gd name="connsiteY5" fmla="*/ 338137 h 935831"/>
              <a:gd name="connsiteX6" fmla="*/ 469107 w 3138487"/>
              <a:gd name="connsiteY6" fmla="*/ 383381 h 935831"/>
              <a:gd name="connsiteX7" fmla="*/ 554831 w 3138487"/>
              <a:gd name="connsiteY7" fmla="*/ 416719 h 935831"/>
              <a:gd name="connsiteX8" fmla="*/ 611982 w 3138487"/>
              <a:gd name="connsiteY8" fmla="*/ 459581 h 935831"/>
              <a:gd name="connsiteX9" fmla="*/ 688182 w 3138487"/>
              <a:gd name="connsiteY9" fmla="*/ 485775 h 935831"/>
              <a:gd name="connsiteX10" fmla="*/ 764381 w 3138487"/>
              <a:gd name="connsiteY10" fmla="*/ 502444 h 935831"/>
              <a:gd name="connsiteX11" fmla="*/ 816769 w 3138487"/>
              <a:gd name="connsiteY11" fmla="*/ 509588 h 935831"/>
              <a:gd name="connsiteX12" fmla="*/ 873919 w 3138487"/>
              <a:gd name="connsiteY12" fmla="*/ 511969 h 935831"/>
              <a:gd name="connsiteX13" fmla="*/ 916781 w 3138487"/>
              <a:gd name="connsiteY13" fmla="*/ 540544 h 935831"/>
              <a:gd name="connsiteX14" fmla="*/ 1216818 w 3138487"/>
              <a:gd name="connsiteY14" fmla="*/ 531019 h 935831"/>
              <a:gd name="connsiteX15" fmla="*/ 1349749 w 3138487"/>
              <a:gd name="connsiteY15" fmla="*/ 625975 h 935831"/>
              <a:gd name="connsiteX16" fmla="*/ 1447800 w 3138487"/>
              <a:gd name="connsiteY16" fmla="*/ 619125 h 935831"/>
              <a:gd name="connsiteX17" fmla="*/ 1490662 w 3138487"/>
              <a:gd name="connsiteY17" fmla="*/ 671512 h 935831"/>
              <a:gd name="connsiteX18" fmla="*/ 1885949 w 3138487"/>
              <a:gd name="connsiteY18" fmla="*/ 661987 h 935831"/>
              <a:gd name="connsiteX19" fmla="*/ 1883569 w 3138487"/>
              <a:gd name="connsiteY19" fmla="*/ 740568 h 935831"/>
              <a:gd name="connsiteX20" fmla="*/ 2483644 w 3138487"/>
              <a:gd name="connsiteY20" fmla="*/ 740569 h 935831"/>
              <a:gd name="connsiteX21" fmla="*/ 2486024 w 3138487"/>
              <a:gd name="connsiteY21" fmla="*/ 935831 h 935831"/>
              <a:gd name="connsiteX22" fmla="*/ 3138487 w 3138487"/>
              <a:gd name="connsiteY22" fmla="*/ 926306 h 935831"/>
              <a:gd name="connsiteX0" fmla="*/ 0 w 3138487"/>
              <a:gd name="connsiteY0" fmla="*/ 0 h 935831"/>
              <a:gd name="connsiteX1" fmla="*/ 90487 w 3138487"/>
              <a:gd name="connsiteY1" fmla="*/ 0 h 935831"/>
              <a:gd name="connsiteX2" fmla="*/ 90487 w 3138487"/>
              <a:gd name="connsiteY2" fmla="*/ 40481 h 935831"/>
              <a:gd name="connsiteX3" fmla="*/ 123825 w 3138487"/>
              <a:gd name="connsiteY3" fmla="*/ 252412 h 935831"/>
              <a:gd name="connsiteX4" fmla="*/ 269081 w 3138487"/>
              <a:gd name="connsiteY4" fmla="*/ 285750 h 935831"/>
              <a:gd name="connsiteX5" fmla="*/ 388143 w 3138487"/>
              <a:gd name="connsiteY5" fmla="*/ 338137 h 935831"/>
              <a:gd name="connsiteX6" fmla="*/ 469107 w 3138487"/>
              <a:gd name="connsiteY6" fmla="*/ 383381 h 935831"/>
              <a:gd name="connsiteX7" fmla="*/ 554831 w 3138487"/>
              <a:gd name="connsiteY7" fmla="*/ 416719 h 935831"/>
              <a:gd name="connsiteX8" fmla="*/ 611982 w 3138487"/>
              <a:gd name="connsiteY8" fmla="*/ 459581 h 935831"/>
              <a:gd name="connsiteX9" fmla="*/ 688182 w 3138487"/>
              <a:gd name="connsiteY9" fmla="*/ 485775 h 935831"/>
              <a:gd name="connsiteX10" fmla="*/ 764381 w 3138487"/>
              <a:gd name="connsiteY10" fmla="*/ 502444 h 935831"/>
              <a:gd name="connsiteX11" fmla="*/ 816769 w 3138487"/>
              <a:gd name="connsiteY11" fmla="*/ 509588 h 935831"/>
              <a:gd name="connsiteX12" fmla="*/ 873919 w 3138487"/>
              <a:gd name="connsiteY12" fmla="*/ 511969 h 935831"/>
              <a:gd name="connsiteX13" fmla="*/ 916781 w 3138487"/>
              <a:gd name="connsiteY13" fmla="*/ 540544 h 935831"/>
              <a:gd name="connsiteX14" fmla="*/ 1216818 w 3138487"/>
              <a:gd name="connsiteY14" fmla="*/ 531019 h 935831"/>
              <a:gd name="connsiteX15" fmla="*/ 1349749 w 3138487"/>
              <a:gd name="connsiteY15" fmla="*/ 625975 h 935831"/>
              <a:gd name="connsiteX16" fmla="*/ 1447800 w 3138487"/>
              <a:gd name="connsiteY16" fmla="*/ 619125 h 935831"/>
              <a:gd name="connsiteX17" fmla="*/ 1490662 w 3138487"/>
              <a:gd name="connsiteY17" fmla="*/ 671512 h 935831"/>
              <a:gd name="connsiteX18" fmla="*/ 1885949 w 3138487"/>
              <a:gd name="connsiteY18" fmla="*/ 661987 h 935831"/>
              <a:gd name="connsiteX19" fmla="*/ 1883569 w 3138487"/>
              <a:gd name="connsiteY19" fmla="*/ 740568 h 935831"/>
              <a:gd name="connsiteX20" fmla="*/ 2483644 w 3138487"/>
              <a:gd name="connsiteY20" fmla="*/ 740569 h 935831"/>
              <a:gd name="connsiteX21" fmla="*/ 2486024 w 3138487"/>
              <a:gd name="connsiteY21" fmla="*/ 935831 h 935831"/>
              <a:gd name="connsiteX22" fmla="*/ 3138487 w 3138487"/>
              <a:gd name="connsiteY22" fmla="*/ 926306 h 935831"/>
              <a:gd name="connsiteX0" fmla="*/ 0 w 3138487"/>
              <a:gd name="connsiteY0" fmla="*/ 0 h 935831"/>
              <a:gd name="connsiteX1" fmla="*/ 90487 w 3138487"/>
              <a:gd name="connsiteY1" fmla="*/ 0 h 935831"/>
              <a:gd name="connsiteX2" fmla="*/ 123825 w 3138487"/>
              <a:gd name="connsiteY2" fmla="*/ 252412 h 935831"/>
              <a:gd name="connsiteX3" fmla="*/ 269081 w 3138487"/>
              <a:gd name="connsiteY3" fmla="*/ 285750 h 935831"/>
              <a:gd name="connsiteX4" fmla="*/ 388143 w 3138487"/>
              <a:gd name="connsiteY4" fmla="*/ 338137 h 935831"/>
              <a:gd name="connsiteX5" fmla="*/ 469107 w 3138487"/>
              <a:gd name="connsiteY5" fmla="*/ 383381 h 935831"/>
              <a:gd name="connsiteX6" fmla="*/ 554831 w 3138487"/>
              <a:gd name="connsiteY6" fmla="*/ 416719 h 935831"/>
              <a:gd name="connsiteX7" fmla="*/ 611982 w 3138487"/>
              <a:gd name="connsiteY7" fmla="*/ 459581 h 935831"/>
              <a:gd name="connsiteX8" fmla="*/ 688182 w 3138487"/>
              <a:gd name="connsiteY8" fmla="*/ 485775 h 935831"/>
              <a:gd name="connsiteX9" fmla="*/ 764381 w 3138487"/>
              <a:gd name="connsiteY9" fmla="*/ 502444 h 935831"/>
              <a:gd name="connsiteX10" fmla="*/ 816769 w 3138487"/>
              <a:gd name="connsiteY10" fmla="*/ 509588 h 935831"/>
              <a:gd name="connsiteX11" fmla="*/ 873919 w 3138487"/>
              <a:gd name="connsiteY11" fmla="*/ 511969 h 935831"/>
              <a:gd name="connsiteX12" fmla="*/ 916781 w 3138487"/>
              <a:gd name="connsiteY12" fmla="*/ 540544 h 935831"/>
              <a:gd name="connsiteX13" fmla="*/ 1216818 w 3138487"/>
              <a:gd name="connsiteY13" fmla="*/ 531019 h 935831"/>
              <a:gd name="connsiteX14" fmla="*/ 1349749 w 3138487"/>
              <a:gd name="connsiteY14" fmla="*/ 625975 h 935831"/>
              <a:gd name="connsiteX15" fmla="*/ 1447800 w 3138487"/>
              <a:gd name="connsiteY15" fmla="*/ 619125 h 935831"/>
              <a:gd name="connsiteX16" fmla="*/ 1490662 w 3138487"/>
              <a:gd name="connsiteY16" fmla="*/ 671512 h 935831"/>
              <a:gd name="connsiteX17" fmla="*/ 1885949 w 3138487"/>
              <a:gd name="connsiteY17" fmla="*/ 661987 h 935831"/>
              <a:gd name="connsiteX18" fmla="*/ 1883569 w 3138487"/>
              <a:gd name="connsiteY18" fmla="*/ 740568 h 935831"/>
              <a:gd name="connsiteX19" fmla="*/ 2483644 w 3138487"/>
              <a:gd name="connsiteY19" fmla="*/ 740569 h 935831"/>
              <a:gd name="connsiteX20" fmla="*/ 2486024 w 3138487"/>
              <a:gd name="connsiteY20" fmla="*/ 935831 h 935831"/>
              <a:gd name="connsiteX21" fmla="*/ 3138487 w 3138487"/>
              <a:gd name="connsiteY21" fmla="*/ 926306 h 935831"/>
              <a:gd name="connsiteX0" fmla="*/ 0 w 3138487"/>
              <a:gd name="connsiteY0" fmla="*/ 0 h 935831"/>
              <a:gd name="connsiteX1" fmla="*/ 123825 w 3138487"/>
              <a:gd name="connsiteY1" fmla="*/ 252412 h 935831"/>
              <a:gd name="connsiteX2" fmla="*/ 269081 w 3138487"/>
              <a:gd name="connsiteY2" fmla="*/ 285750 h 935831"/>
              <a:gd name="connsiteX3" fmla="*/ 388143 w 3138487"/>
              <a:gd name="connsiteY3" fmla="*/ 338137 h 935831"/>
              <a:gd name="connsiteX4" fmla="*/ 469107 w 3138487"/>
              <a:gd name="connsiteY4" fmla="*/ 383381 h 935831"/>
              <a:gd name="connsiteX5" fmla="*/ 554831 w 3138487"/>
              <a:gd name="connsiteY5" fmla="*/ 416719 h 935831"/>
              <a:gd name="connsiteX6" fmla="*/ 611982 w 3138487"/>
              <a:gd name="connsiteY6" fmla="*/ 459581 h 935831"/>
              <a:gd name="connsiteX7" fmla="*/ 688182 w 3138487"/>
              <a:gd name="connsiteY7" fmla="*/ 485775 h 935831"/>
              <a:gd name="connsiteX8" fmla="*/ 764381 w 3138487"/>
              <a:gd name="connsiteY8" fmla="*/ 502444 h 935831"/>
              <a:gd name="connsiteX9" fmla="*/ 816769 w 3138487"/>
              <a:gd name="connsiteY9" fmla="*/ 509588 h 935831"/>
              <a:gd name="connsiteX10" fmla="*/ 873919 w 3138487"/>
              <a:gd name="connsiteY10" fmla="*/ 511969 h 935831"/>
              <a:gd name="connsiteX11" fmla="*/ 916781 w 3138487"/>
              <a:gd name="connsiteY11" fmla="*/ 540544 h 935831"/>
              <a:gd name="connsiteX12" fmla="*/ 1216818 w 3138487"/>
              <a:gd name="connsiteY12" fmla="*/ 531019 h 935831"/>
              <a:gd name="connsiteX13" fmla="*/ 1349749 w 3138487"/>
              <a:gd name="connsiteY13" fmla="*/ 625975 h 935831"/>
              <a:gd name="connsiteX14" fmla="*/ 1447800 w 3138487"/>
              <a:gd name="connsiteY14" fmla="*/ 619125 h 935831"/>
              <a:gd name="connsiteX15" fmla="*/ 1490662 w 3138487"/>
              <a:gd name="connsiteY15" fmla="*/ 671512 h 935831"/>
              <a:gd name="connsiteX16" fmla="*/ 1885949 w 3138487"/>
              <a:gd name="connsiteY16" fmla="*/ 661987 h 935831"/>
              <a:gd name="connsiteX17" fmla="*/ 1883569 w 3138487"/>
              <a:gd name="connsiteY17" fmla="*/ 740568 h 935831"/>
              <a:gd name="connsiteX18" fmla="*/ 2483644 w 3138487"/>
              <a:gd name="connsiteY18" fmla="*/ 740569 h 935831"/>
              <a:gd name="connsiteX19" fmla="*/ 2486024 w 3138487"/>
              <a:gd name="connsiteY19" fmla="*/ 935831 h 935831"/>
              <a:gd name="connsiteX20" fmla="*/ 3138487 w 3138487"/>
              <a:gd name="connsiteY20" fmla="*/ 926306 h 935831"/>
              <a:gd name="connsiteX0" fmla="*/ 0 w 3186112"/>
              <a:gd name="connsiteY0" fmla="*/ 0 h 688181"/>
              <a:gd name="connsiteX1" fmla="*/ 171450 w 3186112"/>
              <a:gd name="connsiteY1" fmla="*/ 4762 h 688181"/>
              <a:gd name="connsiteX2" fmla="*/ 316706 w 3186112"/>
              <a:gd name="connsiteY2" fmla="*/ 38100 h 688181"/>
              <a:gd name="connsiteX3" fmla="*/ 435768 w 3186112"/>
              <a:gd name="connsiteY3" fmla="*/ 90487 h 688181"/>
              <a:gd name="connsiteX4" fmla="*/ 516732 w 3186112"/>
              <a:gd name="connsiteY4" fmla="*/ 135731 h 688181"/>
              <a:gd name="connsiteX5" fmla="*/ 602456 w 3186112"/>
              <a:gd name="connsiteY5" fmla="*/ 169069 h 688181"/>
              <a:gd name="connsiteX6" fmla="*/ 659607 w 3186112"/>
              <a:gd name="connsiteY6" fmla="*/ 211931 h 688181"/>
              <a:gd name="connsiteX7" fmla="*/ 735807 w 3186112"/>
              <a:gd name="connsiteY7" fmla="*/ 238125 h 688181"/>
              <a:gd name="connsiteX8" fmla="*/ 812006 w 3186112"/>
              <a:gd name="connsiteY8" fmla="*/ 254794 h 688181"/>
              <a:gd name="connsiteX9" fmla="*/ 864394 w 3186112"/>
              <a:gd name="connsiteY9" fmla="*/ 261938 h 688181"/>
              <a:gd name="connsiteX10" fmla="*/ 921544 w 3186112"/>
              <a:gd name="connsiteY10" fmla="*/ 264319 h 688181"/>
              <a:gd name="connsiteX11" fmla="*/ 964406 w 3186112"/>
              <a:gd name="connsiteY11" fmla="*/ 292894 h 688181"/>
              <a:gd name="connsiteX12" fmla="*/ 1264443 w 3186112"/>
              <a:gd name="connsiteY12" fmla="*/ 283369 h 688181"/>
              <a:gd name="connsiteX13" fmla="*/ 1397374 w 3186112"/>
              <a:gd name="connsiteY13" fmla="*/ 378325 h 688181"/>
              <a:gd name="connsiteX14" fmla="*/ 1495425 w 3186112"/>
              <a:gd name="connsiteY14" fmla="*/ 371475 h 688181"/>
              <a:gd name="connsiteX15" fmla="*/ 1538287 w 3186112"/>
              <a:gd name="connsiteY15" fmla="*/ 423862 h 688181"/>
              <a:gd name="connsiteX16" fmla="*/ 1933574 w 3186112"/>
              <a:gd name="connsiteY16" fmla="*/ 414337 h 688181"/>
              <a:gd name="connsiteX17" fmla="*/ 1931194 w 3186112"/>
              <a:gd name="connsiteY17" fmla="*/ 492918 h 688181"/>
              <a:gd name="connsiteX18" fmla="*/ 2531269 w 3186112"/>
              <a:gd name="connsiteY18" fmla="*/ 492919 h 688181"/>
              <a:gd name="connsiteX19" fmla="*/ 2533649 w 3186112"/>
              <a:gd name="connsiteY19" fmla="*/ 688181 h 688181"/>
              <a:gd name="connsiteX20" fmla="*/ 3186112 w 3186112"/>
              <a:gd name="connsiteY20" fmla="*/ 678656 h 6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86112" h="688181">
                <a:moveTo>
                  <a:pt x="0" y="0"/>
                </a:moveTo>
                <a:lnTo>
                  <a:pt x="171450" y="4762"/>
                </a:lnTo>
                <a:lnTo>
                  <a:pt x="316706" y="38100"/>
                </a:lnTo>
                <a:lnTo>
                  <a:pt x="435768" y="90487"/>
                </a:lnTo>
                <a:lnTo>
                  <a:pt x="516732" y="135731"/>
                </a:lnTo>
                <a:lnTo>
                  <a:pt x="602456" y="169069"/>
                </a:lnTo>
                <a:lnTo>
                  <a:pt x="659607" y="211931"/>
                </a:lnTo>
                <a:lnTo>
                  <a:pt x="735807" y="238125"/>
                </a:lnTo>
                <a:lnTo>
                  <a:pt x="812006" y="254794"/>
                </a:lnTo>
                <a:lnTo>
                  <a:pt x="864394" y="261938"/>
                </a:lnTo>
                <a:lnTo>
                  <a:pt x="921544" y="264319"/>
                </a:lnTo>
                <a:lnTo>
                  <a:pt x="964406" y="292894"/>
                </a:lnTo>
                <a:lnTo>
                  <a:pt x="1264443" y="283369"/>
                </a:lnTo>
                <a:lnTo>
                  <a:pt x="1397374" y="378325"/>
                </a:lnTo>
                <a:lnTo>
                  <a:pt x="1495425" y="371475"/>
                </a:lnTo>
                <a:lnTo>
                  <a:pt x="1538287" y="423862"/>
                </a:lnTo>
                <a:lnTo>
                  <a:pt x="1933574" y="414337"/>
                </a:lnTo>
                <a:cubicBezTo>
                  <a:pt x="1932781" y="440531"/>
                  <a:pt x="1931987" y="466724"/>
                  <a:pt x="1931194" y="492918"/>
                </a:cubicBezTo>
                <a:lnTo>
                  <a:pt x="2531269" y="492919"/>
                </a:lnTo>
                <a:cubicBezTo>
                  <a:pt x="2532062" y="558006"/>
                  <a:pt x="2532856" y="623094"/>
                  <a:pt x="2533649" y="688181"/>
                </a:cubicBezTo>
                <a:lnTo>
                  <a:pt x="3186112" y="678656"/>
                </a:lnTo>
              </a:path>
            </a:pathLst>
          </a:custGeom>
          <a:noFill/>
          <a:ln w="19050">
            <a:solidFill>
              <a:srgbClr val="5F595B"/>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GB" sz="1400">
              <a:solidFill>
                <a:srgbClr val="FFFFFF"/>
              </a:solidFill>
              <a:latin typeface="Arial"/>
              <a:ea typeface="ＭＳ Ｐゴシック"/>
            </a:endParaRPr>
          </a:p>
        </p:txBody>
      </p:sp>
      <p:sp>
        <p:nvSpPr>
          <p:cNvPr id="437" name="Freeform 436"/>
          <p:cNvSpPr/>
          <p:nvPr/>
        </p:nvSpPr>
        <p:spPr>
          <a:xfrm>
            <a:off x="6764338" y="2635250"/>
            <a:ext cx="3122612" cy="1062038"/>
          </a:xfrm>
          <a:custGeom>
            <a:avLst/>
            <a:gdLst>
              <a:gd name="connsiteX0" fmla="*/ 0 w 3245644"/>
              <a:gd name="connsiteY0" fmla="*/ 0 h 888206"/>
              <a:gd name="connsiteX1" fmla="*/ 90487 w 3245644"/>
              <a:gd name="connsiteY1" fmla="*/ 0 h 888206"/>
              <a:gd name="connsiteX2" fmla="*/ 90487 w 3245644"/>
              <a:gd name="connsiteY2" fmla="*/ 40481 h 888206"/>
              <a:gd name="connsiteX3" fmla="*/ 164306 w 3245644"/>
              <a:gd name="connsiteY3" fmla="*/ 40481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929778 w 3245644"/>
              <a:gd name="connsiteY16" fmla="*/ 592915 h 888206"/>
              <a:gd name="connsiteX17" fmla="*/ 1131094 w 3245644"/>
              <a:gd name="connsiteY17" fmla="*/ 547688 h 888206"/>
              <a:gd name="connsiteX18" fmla="*/ 1181100 w 3245644"/>
              <a:gd name="connsiteY18" fmla="*/ 552450 h 888206"/>
              <a:gd name="connsiteX19" fmla="*/ 1185862 w 3245644"/>
              <a:gd name="connsiteY19" fmla="*/ 583406 h 888206"/>
              <a:gd name="connsiteX20" fmla="*/ 1464469 w 3245644"/>
              <a:gd name="connsiteY20" fmla="*/ 590550 h 888206"/>
              <a:gd name="connsiteX21" fmla="*/ 1490662 w 3245644"/>
              <a:gd name="connsiteY21" fmla="*/ 640556 h 888206"/>
              <a:gd name="connsiteX22" fmla="*/ 1600200 w 3245644"/>
              <a:gd name="connsiteY22" fmla="*/ 635794 h 888206"/>
              <a:gd name="connsiteX23" fmla="*/ 1614487 w 3245644"/>
              <a:gd name="connsiteY23" fmla="*/ 683419 h 888206"/>
              <a:gd name="connsiteX24" fmla="*/ 1783556 w 3245644"/>
              <a:gd name="connsiteY24" fmla="*/ 685800 h 888206"/>
              <a:gd name="connsiteX25" fmla="*/ 1783556 w 3245644"/>
              <a:gd name="connsiteY25" fmla="*/ 733425 h 888206"/>
              <a:gd name="connsiteX26" fmla="*/ 2483644 w 3245644"/>
              <a:gd name="connsiteY26" fmla="*/ 740569 h 888206"/>
              <a:gd name="connsiteX27" fmla="*/ 2481262 w 3245644"/>
              <a:gd name="connsiteY27" fmla="*/ 888206 h 888206"/>
              <a:gd name="connsiteX28" fmla="*/ 3245644 w 3245644"/>
              <a:gd name="connsiteY28"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834528 w 3245644"/>
              <a:gd name="connsiteY16" fmla="*/ 695309 h 888206"/>
              <a:gd name="connsiteX17" fmla="*/ 1131094 w 3245644"/>
              <a:gd name="connsiteY17" fmla="*/ 547688 h 888206"/>
              <a:gd name="connsiteX18" fmla="*/ 1181100 w 3245644"/>
              <a:gd name="connsiteY18" fmla="*/ 552450 h 888206"/>
              <a:gd name="connsiteX19" fmla="*/ 1185862 w 3245644"/>
              <a:gd name="connsiteY19" fmla="*/ 583406 h 888206"/>
              <a:gd name="connsiteX20" fmla="*/ 1464469 w 3245644"/>
              <a:gd name="connsiteY20" fmla="*/ 590550 h 888206"/>
              <a:gd name="connsiteX21" fmla="*/ 1490662 w 3245644"/>
              <a:gd name="connsiteY21" fmla="*/ 640556 h 888206"/>
              <a:gd name="connsiteX22" fmla="*/ 1600200 w 3245644"/>
              <a:gd name="connsiteY22" fmla="*/ 635794 h 888206"/>
              <a:gd name="connsiteX23" fmla="*/ 1614487 w 3245644"/>
              <a:gd name="connsiteY23" fmla="*/ 683419 h 888206"/>
              <a:gd name="connsiteX24" fmla="*/ 1783556 w 3245644"/>
              <a:gd name="connsiteY24" fmla="*/ 685800 h 888206"/>
              <a:gd name="connsiteX25" fmla="*/ 1783556 w 3245644"/>
              <a:gd name="connsiteY25" fmla="*/ 733425 h 888206"/>
              <a:gd name="connsiteX26" fmla="*/ 2483644 w 3245644"/>
              <a:gd name="connsiteY26" fmla="*/ 740569 h 888206"/>
              <a:gd name="connsiteX27" fmla="*/ 2481262 w 3245644"/>
              <a:gd name="connsiteY27" fmla="*/ 888206 h 888206"/>
              <a:gd name="connsiteX28" fmla="*/ 3245644 w 3245644"/>
              <a:gd name="connsiteY28"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60709 w 3245644"/>
              <a:gd name="connsiteY16" fmla="*/ 645303 h 888206"/>
              <a:gd name="connsiteX17" fmla="*/ 834528 w 3245644"/>
              <a:gd name="connsiteY17" fmla="*/ 695309 h 888206"/>
              <a:gd name="connsiteX18" fmla="*/ 1131094 w 3245644"/>
              <a:gd name="connsiteY18" fmla="*/ 547688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1131094 w 3245644"/>
              <a:gd name="connsiteY18" fmla="*/ 547688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1107 w 3245644"/>
              <a:gd name="connsiteY21" fmla="*/ 7810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1107 w 3245644"/>
              <a:gd name="connsiteY21" fmla="*/ 781050 h 888206"/>
              <a:gd name="connsiteX22" fmla="*/ 1314450 w 3245644"/>
              <a:gd name="connsiteY22" fmla="*/ 795337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333500 w 3245644"/>
              <a:gd name="connsiteY23" fmla="*/ 84534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333500 w 3245644"/>
              <a:gd name="connsiteY23" fmla="*/ 845344 h 888206"/>
              <a:gd name="connsiteX24" fmla="*/ 1428749 w 3245644"/>
              <a:gd name="connsiteY24" fmla="*/ 845344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783556 w 3245644"/>
              <a:gd name="connsiteY26" fmla="*/ 733425 h 888207"/>
              <a:gd name="connsiteX27" fmla="*/ 2483644 w 3245644"/>
              <a:gd name="connsiteY27" fmla="*/ 740569 h 888207"/>
              <a:gd name="connsiteX28" fmla="*/ 2481262 w 3245644"/>
              <a:gd name="connsiteY28" fmla="*/ 888206 h 888207"/>
              <a:gd name="connsiteX29" fmla="*/ 3245644 w 3245644"/>
              <a:gd name="connsiteY29" fmla="*/ 888206 h 888207"/>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507331 w 3245644"/>
              <a:gd name="connsiteY26" fmla="*/ 888206 h 888207"/>
              <a:gd name="connsiteX27" fmla="*/ 2483644 w 3245644"/>
              <a:gd name="connsiteY27" fmla="*/ 740569 h 888207"/>
              <a:gd name="connsiteX28" fmla="*/ 2481262 w 3245644"/>
              <a:gd name="connsiteY28" fmla="*/ 888206 h 888207"/>
              <a:gd name="connsiteX29" fmla="*/ 3245644 w 3245644"/>
              <a:gd name="connsiteY29" fmla="*/ 888206 h 888207"/>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507331 w 3245644"/>
              <a:gd name="connsiteY26" fmla="*/ 888206 h 888207"/>
              <a:gd name="connsiteX27" fmla="*/ 1760834 w 3245644"/>
              <a:gd name="connsiteY27" fmla="*/ 852471 h 888207"/>
              <a:gd name="connsiteX28" fmla="*/ 2483644 w 3245644"/>
              <a:gd name="connsiteY28" fmla="*/ 740569 h 888207"/>
              <a:gd name="connsiteX29" fmla="*/ 2481262 w 3245644"/>
              <a:gd name="connsiteY29" fmla="*/ 888206 h 888207"/>
              <a:gd name="connsiteX30" fmla="*/ 3245644 w 3245644"/>
              <a:gd name="connsiteY30" fmla="*/ 888206 h 888207"/>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2483644 w 3245644"/>
              <a:gd name="connsiteY28" fmla="*/ 740569 h 907240"/>
              <a:gd name="connsiteX29" fmla="*/ 2481262 w 3245644"/>
              <a:gd name="connsiteY29" fmla="*/ 888206 h 907240"/>
              <a:gd name="connsiteX30" fmla="*/ 3245644 w 3245644"/>
              <a:gd name="connsiteY30"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727497 w 3245644"/>
              <a:gd name="connsiteY28" fmla="*/ 864377 h 907240"/>
              <a:gd name="connsiteX29" fmla="*/ 2483644 w 3245644"/>
              <a:gd name="connsiteY29" fmla="*/ 740569 h 907240"/>
              <a:gd name="connsiteX30" fmla="*/ 2481262 w 3245644"/>
              <a:gd name="connsiteY30" fmla="*/ 888206 h 907240"/>
              <a:gd name="connsiteX31" fmla="*/ 3245644 w 3245644"/>
              <a:gd name="connsiteY31"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553666 w 3245644"/>
              <a:gd name="connsiteY28" fmla="*/ 907239 h 907240"/>
              <a:gd name="connsiteX29" fmla="*/ 2483644 w 3245644"/>
              <a:gd name="connsiteY29" fmla="*/ 740569 h 907240"/>
              <a:gd name="connsiteX30" fmla="*/ 2481262 w 3245644"/>
              <a:gd name="connsiteY30" fmla="*/ 888206 h 907240"/>
              <a:gd name="connsiteX31" fmla="*/ 3245644 w 3245644"/>
              <a:gd name="connsiteY31"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553666 w 3245644"/>
              <a:gd name="connsiteY28" fmla="*/ 907239 h 907240"/>
              <a:gd name="connsiteX29" fmla="*/ 1613197 w 3245644"/>
              <a:gd name="connsiteY29" fmla="*/ 900095 h 907240"/>
              <a:gd name="connsiteX30" fmla="*/ 2483644 w 3245644"/>
              <a:gd name="connsiteY30" fmla="*/ 740569 h 907240"/>
              <a:gd name="connsiteX31" fmla="*/ 2481262 w 3245644"/>
              <a:gd name="connsiteY31" fmla="*/ 888206 h 907240"/>
              <a:gd name="connsiteX32" fmla="*/ 3245644 w 3245644"/>
              <a:gd name="connsiteY32" fmla="*/ 888206 h 907240"/>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2483644 w 3245644"/>
              <a:gd name="connsiteY30" fmla="*/ 740569 h 954864"/>
              <a:gd name="connsiteX31" fmla="*/ 2481262 w 3245644"/>
              <a:gd name="connsiteY31" fmla="*/ 888206 h 954864"/>
              <a:gd name="connsiteX32" fmla="*/ 3245644 w 3245644"/>
              <a:gd name="connsiteY32"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732259 w 3245644"/>
              <a:gd name="connsiteY30" fmla="*/ 912002 h 954864"/>
              <a:gd name="connsiteX31" fmla="*/ 2483644 w 3245644"/>
              <a:gd name="connsiteY31" fmla="*/ 740569 h 954864"/>
              <a:gd name="connsiteX32" fmla="*/ 2481262 w 3245644"/>
              <a:gd name="connsiteY32" fmla="*/ 888206 h 954864"/>
              <a:gd name="connsiteX33" fmla="*/ 3245644 w 3245644"/>
              <a:gd name="connsiteY33"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672728 w 3245644"/>
              <a:gd name="connsiteY30" fmla="*/ 952483 h 954864"/>
              <a:gd name="connsiteX31" fmla="*/ 2483644 w 3245644"/>
              <a:gd name="connsiteY31" fmla="*/ 740569 h 954864"/>
              <a:gd name="connsiteX32" fmla="*/ 2481262 w 3245644"/>
              <a:gd name="connsiteY32" fmla="*/ 888206 h 954864"/>
              <a:gd name="connsiteX33" fmla="*/ 3245644 w 3245644"/>
              <a:gd name="connsiteY33"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672728 w 3245644"/>
              <a:gd name="connsiteY30" fmla="*/ 952483 h 954864"/>
              <a:gd name="connsiteX31" fmla="*/ 1837034 w 3245644"/>
              <a:gd name="connsiteY31" fmla="*/ 904858 h 954864"/>
              <a:gd name="connsiteX32" fmla="*/ 2483644 w 3245644"/>
              <a:gd name="connsiteY32" fmla="*/ 740569 h 954864"/>
              <a:gd name="connsiteX33" fmla="*/ 2481262 w 3245644"/>
              <a:gd name="connsiteY33" fmla="*/ 888206 h 954864"/>
              <a:gd name="connsiteX34" fmla="*/ 3245644 w 3245644"/>
              <a:gd name="connsiteY34" fmla="*/ 888206 h 954864"/>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2483644 w 3245644"/>
              <a:gd name="connsiteY32" fmla="*/ 740569 h 1023920"/>
              <a:gd name="connsiteX33" fmla="*/ 2481262 w 3245644"/>
              <a:gd name="connsiteY33" fmla="*/ 888206 h 1023920"/>
              <a:gd name="connsiteX34" fmla="*/ 3245644 w 3245644"/>
              <a:gd name="connsiteY34" fmla="*/ 888206 h 1023920"/>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1964532 w 3245644"/>
              <a:gd name="connsiteY32" fmla="*/ 1019175 h 1023920"/>
              <a:gd name="connsiteX33" fmla="*/ 2481262 w 3245644"/>
              <a:gd name="connsiteY33" fmla="*/ 888206 h 1023920"/>
              <a:gd name="connsiteX34" fmla="*/ 3245644 w 3245644"/>
              <a:gd name="connsiteY34" fmla="*/ 888206 h 1023920"/>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1964532 w 3245644"/>
              <a:gd name="connsiteY32" fmla="*/ 1019175 h 1023920"/>
              <a:gd name="connsiteX33" fmla="*/ 2101353 w 3245644"/>
              <a:gd name="connsiteY33" fmla="*/ 981058 h 1023920"/>
              <a:gd name="connsiteX34" fmla="*/ 2481262 w 3245644"/>
              <a:gd name="connsiteY34" fmla="*/ 888206 h 1023920"/>
              <a:gd name="connsiteX35" fmla="*/ 3245644 w 3245644"/>
              <a:gd name="connsiteY35" fmla="*/ 888206 h 1023920"/>
              <a:gd name="connsiteX0" fmla="*/ 0 w 3245644"/>
              <a:gd name="connsiteY0" fmla="*/ 0 h 1088215"/>
              <a:gd name="connsiteX1" fmla="*/ 90487 w 3245644"/>
              <a:gd name="connsiteY1" fmla="*/ 0 h 1088215"/>
              <a:gd name="connsiteX2" fmla="*/ 90487 w 3245644"/>
              <a:gd name="connsiteY2" fmla="*/ 40481 h 1088215"/>
              <a:gd name="connsiteX3" fmla="*/ 150018 w 3245644"/>
              <a:gd name="connsiteY3" fmla="*/ 54769 h 1088215"/>
              <a:gd name="connsiteX4" fmla="*/ 211932 w 3245644"/>
              <a:gd name="connsiteY4" fmla="*/ 161925 h 1088215"/>
              <a:gd name="connsiteX5" fmla="*/ 292894 w 3245644"/>
              <a:gd name="connsiteY5" fmla="*/ 266700 h 1088215"/>
              <a:gd name="connsiteX6" fmla="*/ 373856 w 3245644"/>
              <a:gd name="connsiteY6" fmla="*/ 419100 h 1088215"/>
              <a:gd name="connsiteX7" fmla="*/ 409574 w 3245644"/>
              <a:gd name="connsiteY7" fmla="*/ 438150 h 1088215"/>
              <a:gd name="connsiteX8" fmla="*/ 447675 w 3245644"/>
              <a:gd name="connsiteY8" fmla="*/ 435769 h 1088215"/>
              <a:gd name="connsiteX9" fmla="*/ 457200 w 3245644"/>
              <a:gd name="connsiteY9" fmla="*/ 478632 h 1088215"/>
              <a:gd name="connsiteX10" fmla="*/ 488157 w 3245644"/>
              <a:gd name="connsiteY10" fmla="*/ 500062 h 1088215"/>
              <a:gd name="connsiteX11" fmla="*/ 521494 w 3245644"/>
              <a:gd name="connsiteY11" fmla="*/ 492919 h 1088215"/>
              <a:gd name="connsiteX12" fmla="*/ 600074 w 3245644"/>
              <a:gd name="connsiteY12" fmla="*/ 607219 h 1088215"/>
              <a:gd name="connsiteX13" fmla="*/ 659605 w 3245644"/>
              <a:gd name="connsiteY13" fmla="*/ 604838 h 1088215"/>
              <a:gd name="connsiteX14" fmla="*/ 683419 w 3245644"/>
              <a:gd name="connsiteY14" fmla="*/ 621506 h 1088215"/>
              <a:gd name="connsiteX15" fmla="*/ 731044 w 3245644"/>
              <a:gd name="connsiteY15" fmla="*/ 631032 h 1088215"/>
              <a:gd name="connsiteX16" fmla="*/ 770234 w 3245644"/>
              <a:gd name="connsiteY16" fmla="*/ 633397 h 1088215"/>
              <a:gd name="connsiteX17" fmla="*/ 834528 w 3245644"/>
              <a:gd name="connsiteY17" fmla="*/ 695309 h 1088215"/>
              <a:gd name="connsiteX18" fmla="*/ 895350 w 3245644"/>
              <a:gd name="connsiteY18" fmla="*/ 735807 h 1088215"/>
              <a:gd name="connsiteX19" fmla="*/ 1114425 w 3245644"/>
              <a:gd name="connsiteY19" fmla="*/ 733425 h 1088215"/>
              <a:gd name="connsiteX20" fmla="*/ 1121569 w 3245644"/>
              <a:gd name="connsiteY20" fmla="*/ 776288 h 1088215"/>
              <a:gd name="connsiteX21" fmla="*/ 1233489 w 3245644"/>
              <a:gd name="connsiteY21" fmla="*/ 781050 h 1088215"/>
              <a:gd name="connsiteX22" fmla="*/ 1314450 w 3245644"/>
              <a:gd name="connsiteY22" fmla="*/ 795337 h 1088215"/>
              <a:gd name="connsiteX23" fmla="*/ 1333500 w 3245644"/>
              <a:gd name="connsiteY23" fmla="*/ 845344 h 1088215"/>
              <a:gd name="connsiteX24" fmla="*/ 1428749 w 3245644"/>
              <a:gd name="connsiteY24" fmla="*/ 845344 h 1088215"/>
              <a:gd name="connsiteX25" fmla="*/ 1459706 w 3245644"/>
              <a:gd name="connsiteY25" fmla="*/ 888207 h 1088215"/>
              <a:gd name="connsiteX26" fmla="*/ 1507331 w 3245644"/>
              <a:gd name="connsiteY26" fmla="*/ 888206 h 1088215"/>
              <a:gd name="connsiteX27" fmla="*/ 1513184 w 3245644"/>
              <a:gd name="connsiteY27" fmla="*/ 907240 h 1088215"/>
              <a:gd name="connsiteX28" fmla="*/ 1553666 w 3245644"/>
              <a:gd name="connsiteY28" fmla="*/ 907239 h 1088215"/>
              <a:gd name="connsiteX29" fmla="*/ 1558428 w 3245644"/>
              <a:gd name="connsiteY29" fmla="*/ 954864 h 1088215"/>
              <a:gd name="connsiteX30" fmla="*/ 1672728 w 3245644"/>
              <a:gd name="connsiteY30" fmla="*/ 952483 h 1088215"/>
              <a:gd name="connsiteX31" fmla="*/ 1667965 w 3245644"/>
              <a:gd name="connsiteY31" fmla="*/ 1023920 h 1088215"/>
              <a:gd name="connsiteX32" fmla="*/ 1964532 w 3245644"/>
              <a:gd name="connsiteY32" fmla="*/ 1019175 h 1088215"/>
              <a:gd name="connsiteX33" fmla="*/ 1960859 w 3245644"/>
              <a:gd name="connsiteY33" fmla="*/ 1088215 h 1088215"/>
              <a:gd name="connsiteX34" fmla="*/ 2481262 w 3245644"/>
              <a:gd name="connsiteY34" fmla="*/ 888206 h 1088215"/>
              <a:gd name="connsiteX35" fmla="*/ 3245644 w 3245644"/>
              <a:gd name="connsiteY35" fmla="*/ 888206 h 1088215"/>
              <a:gd name="connsiteX0" fmla="*/ 0 w 3245644"/>
              <a:gd name="connsiteY0" fmla="*/ 0 h 1088215"/>
              <a:gd name="connsiteX1" fmla="*/ 90487 w 3245644"/>
              <a:gd name="connsiteY1" fmla="*/ 0 h 1088215"/>
              <a:gd name="connsiteX2" fmla="*/ 90487 w 3245644"/>
              <a:gd name="connsiteY2" fmla="*/ 40481 h 1088215"/>
              <a:gd name="connsiteX3" fmla="*/ 150018 w 3245644"/>
              <a:gd name="connsiteY3" fmla="*/ 54769 h 1088215"/>
              <a:gd name="connsiteX4" fmla="*/ 211932 w 3245644"/>
              <a:gd name="connsiteY4" fmla="*/ 161925 h 1088215"/>
              <a:gd name="connsiteX5" fmla="*/ 292894 w 3245644"/>
              <a:gd name="connsiteY5" fmla="*/ 266700 h 1088215"/>
              <a:gd name="connsiteX6" fmla="*/ 373856 w 3245644"/>
              <a:gd name="connsiteY6" fmla="*/ 419100 h 1088215"/>
              <a:gd name="connsiteX7" fmla="*/ 409574 w 3245644"/>
              <a:gd name="connsiteY7" fmla="*/ 438150 h 1088215"/>
              <a:gd name="connsiteX8" fmla="*/ 447675 w 3245644"/>
              <a:gd name="connsiteY8" fmla="*/ 435769 h 1088215"/>
              <a:gd name="connsiteX9" fmla="*/ 457200 w 3245644"/>
              <a:gd name="connsiteY9" fmla="*/ 478632 h 1088215"/>
              <a:gd name="connsiteX10" fmla="*/ 488157 w 3245644"/>
              <a:gd name="connsiteY10" fmla="*/ 500062 h 1088215"/>
              <a:gd name="connsiteX11" fmla="*/ 521494 w 3245644"/>
              <a:gd name="connsiteY11" fmla="*/ 492919 h 1088215"/>
              <a:gd name="connsiteX12" fmla="*/ 600074 w 3245644"/>
              <a:gd name="connsiteY12" fmla="*/ 607219 h 1088215"/>
              <a:gd name="connsiteX13" fmla="*/ 659605 w 3245644"/>
              <a:gd name="connsiteY13" fmla="*/ 604838 h 1088215"/>
              <a:gd name="connsiteX14" fmla="*/ 683419 w 3245644"/>
              <a:gd name="connsiteY14" fmla="*/ 621506 h 1088215"/>
              <a:gd name="connsiteX15" fmla="*/ 731044 w 3245644"/>
              <a:gd name="connsiteY15" fmla="*/ 631032 h 1088215"/>
              <a:gd name="connsiteX16" fmla="*/ 770234 w 3245644"/>
              <a:gd name="connsiteY16" fmla="*/ 633397 h 1088215"/>
              <a:gd name="connsiteX17" fmla="*/ 834528 w 3245644"/>
              <a:gd name="connsiteY17" fmla="*/ 695309 h 1088215"/>
              <a:gd name="connsiteX18" fmla="*/ 895350 w 3245644"/>
              <a:gd name="connsiteY18" fmla="*/ 735807 h 1088215"/>
              <a:gd name="connsiteX19" fmla="*/ 1114425 w 3245644"/>
              <a:gd name="connsiteY19" fmla="*/ 733425 h 1088215"/>
              <a:gd name="connsiteX20" fmla="*/ 1121569 w 3245644"/>
              <a:gd name="connsiteY20" fmla="*/ 776288 h 1088215"/>
              <a:gd name="connsiteX21" fmla="*/ 1233489 w 3245644"/>
              <a:gd name="connsiteY21" fmla="*/ 781050 h 1088215"/>
              <a:gd name="connsiteX22" fmla="*/ 1314450 w 3245644"/>
              <a:gd name="connsiteY22" fmla="*/ 795337 h 1088215"/>
              <a:gd name="connsiteX23" fmla="*/ 1333500 w 3245644"/>
              <a:gd name="connsiteY23" fmla="*/ 845344 h 1088215"/>
              <a:gd name="connsiteX24" fmla="*/ 1428749 w 3245644"/>
              <a:gd name="connsiteY24" fmla="*/ 845344 h 1088215"/>
              <a:gd name="connsiteX25" fmla="*/ 1459706 w 3245644"/>
              <a:gd name="connsiteY25" fmla="*/ 888207 h 1088215"/>
              <a:gd name="connsiteX26" fmla="*/ 1507331 w 3245644"/>
              <a:gd name="connsiteY26" fmla="*/ 888206 h 1088215"/>
              <a:gd name="connsiteX27" fmla="*/ 1513184 w 3245644"/>
              <a:gd name="connsiteY27" fmla="*/ 907240 h 1088215"/>
              <a:gd name="connsiteX28" fmla="*/ 1553666 w 3245644"/>
              <a:gd name="connsiteY28" fmla="*/ 907239 h 1088215"/>
              <a:gd name="connsiteX29" fmla="*/ 1558428 w 3245644"/>
              <a:gd name="connsiteY29" fmla="*/ 954864 h 1088215"/>
              <a:gd name="connsiteX30" fmla="*/ 1672728 w 3245644"/>
              <a:gd name="connsiteY30" fmla="*/ 952483 h 1088215"/>
              <a:gd name="connsiteX31" fmla="*/ 1667965 w 3245644"/>
              <a:gd name="connsiteY31" fmla="*/ 1023920 h 1088215"/>
              <a:gd name="connsiteX32" fmla="*/ 1964532 w 3245644"/>
              <a:gd name="connsiteY32" fmla="*/ 1019175 h 1088215"/>
              <a:gd name="connsiteX33" fmla="*/ 1960859 w 3245644"/>
              <a:gd name="connsiteY33" fmla="*/ 1088215 h 1088215"/>
              <a:gd name="connsiteX34" fmla="*/ 2474118 w 3245644"/>
              <a:gd name="connsiteY34" fmla="*/ 1076325 h 1088215"/>
              <a:gd name="connsiteX35" fmla="*/ 3245644 w 3245644"/>
              <a:gd name="connsiteY35" fmla="*/ 888206 h 1088215"/>
              <a:gd name="connsiteX0" fmla="*/ 0 w 3121819"/>
              <a:gd name="connsiteY0" fmla="*/ 0 h 1088215"/>
              <a:gd name="connsiteX1" fmla="*/ 90487 w 3121819"/>
              <a:gd name="connsiteY1" fmla="*/ 0 h 1088215"/>
              <a:gd name="connsiteX2" fmla="*/ 90487 w 3121819"/>
              <a:gd name="connsiteY2" fmla="*/ 40481 h 1088215"/>
              <a:gd name="connsiteX3" fmla="*/ 150018 w 3121819"/>
              <a:gd name="connsiteY3" fmla="*/ 54769 h 1088215"/>
              <a:gd name="connsiteX4" fmla="*/ 211932 w 3121819"/>
              <a:gd name="connsiteY4" fmla="*/ 161925 h 1088215"/>
              <a:gd name="connsiteX5" fmla="*/ 292894 w 3121819"/>
              <a:gd name="connsiteY5" fmla="*/ 266700 h 1088215"/>
              <a:gd name="connsiteX6" fmla="*/ 373856 w 3121819"/>
              <a:gd name="connsiteY6" fmla="*/ 419100 h 1088215"/>
              <a:gd name="connsiteX7" fmla="*/ 409574 w 3121819"/>
              <a:gd name="connsiteY7" fmla="*/ 438150 h 1088215"/>
              <a:gd name="connsiteX8" fmla="*/ 447675 w 3121819"/>
              <a:gd name="connsiteY8" fmla="*/ 435769 h 1088215"/>
              <a:gd name="connsiteX9" fmla="*/ 457200 w 3121819"/>
              <a:gd name="connsiteY9" fmla="*/ 478632 h 1088215"/>
              <a:gd name="connsiteX10" fmla="*/ 488157 w 3121819"/>
              <a:gd name="connsiteY10" fmla="*/ 500062 h 1088215"/>
              <a:gd name="connsiteX11" fmla="*/ 521494 w 3121819"/>
              <a:gd name="connsiteY11" fmla="*/ 492919 h 1088215"/>
              <a:gd name="connsiteX12" fmla="*/ 600074 w 3121819"/>
              <a:gd name="connsiteY12" fmla="*/ 607219 h 1088215"/>
              <a:gd name="connsiteX13" fmla="*/ 659605 w 3121819"/>
              <a:gd name="connsiteY13" fmla="*/ 604838 h 1088215"/>
              <a:gd name="connsiteX14" fmla="*/ 683419 w 3121819"/>
              <a:gd name="connsiteY14" fmla="*/ 621506 h 1088215"/>
              <a:gd name="connsiteX15" fmla="*/ 731044 w 3121819"/>
              <a:gd name="connsiteY15" fmla="*/ 631032 h 1088215"/>
              <a:gd name="connsiteX16" fmla="*/ 770234 w 3121819"/>
              <a:gd name="connsiteY16" fmla="*/ 633397 h 1088215"/>
              <a:gd name="connsiteX17" fmla="*/ 834528 w 3121819"/>
              <a:gd name="connsiteY17" fmla="*/ 695309 h 1088215"/>
              <a:gd name="connsiteX18" fmla="*/ 895350 w 3121819"/>
              <a:gd name="connsiteY18" fmla="*/ 735807 h 1088215"/>
              <a:gd name="connsiteX19" fmla="*/ 1114425 w 3121819"/>
              <a:gd name="connsiteY19" fmla="*/ 733425 h 1088215"/>
              <a:gd name="connsiteX20" fmla="*/ 1121569 w 3121819"/>
              <a:gd name="connsiteY20" fmla="*/ 776288 h 1088215"/>
              <a:gd name="connsiteX21" fmla="*/ 1233489 w 3121819"/>
              <a:gd name="connsiteY21" fmla="*/ 781050 h 1088215"/>
              <a:gd name="connsiteX22" fmla="*/ 1314450 w 3121819"/>
              <a:gd name="connsiteY22" fmla="*/ 795337 h 1088215"/>
              <a:gd name="connsiteX23" fmla="*/ 1333500 w 3121819"/>
              <a:gd name="connsiteY23" fmla="*/ 845344 h 1088215"/>
              <a:gd name="connsiteX24" fmla="*/ 1428749 w 3121819"/>
              <a:gd name="connsiteY24" fmla="*/ 845344 h 1088215"/>
              <a:gd name="connsiteX25" fmla="*/ 1459706 w 3121819"/>
              <a:gd name="connsiteY25" fmla="*/ 888207 h 1088215"/>
              <a:gd name="connsiteX26" fmla="*/ 1507331 w 3121819"/>
              <a:gd name="connsiteY26" fmla="*/ 888206 h 1088215"/>
              <a:gd name="connsiteX27" fmla="*/ 1513184 w 3121819"/>
              <a:gd name="connsiteY27" fmla="*/ 907240 h 1088215"/>
              <a:gd name="connsiteX28" fmla="*/ 1553666 w 3121819"/>
              <a:gd name="connsiteY28" fmla="*/ 907239 h 1088215"/>
              <a:gd name="connsiteX29" fmla="*/ 1558428 w 3121819"/>
              <a:gd name="connsiteY29" fmla="*/ 954864 h 1088215"/>
              <a:gd name="connsiteX30" fmla="*/ 1672728 w 3121819"/>
              <a:gd name="connsiteY30" fmla="*/ 952483 h 1088215"/>
              <a:gd name="connsiteX31" fmla="*/ 1667965 w 3121819"/>
              <a:gd name="connsiteY31" fmla="*/ 1023920 h 1088215"/>
              <a:gd name="connsiteX32" fmla="*/ 1964532 w 3121819"/>
              <a:gd name="connsiteY32" fmla="*/ 1019175 h 1088215"/>
              <a:gd name="connsiteX33" fmla="*/ 1960859 w 3121819"/>
              <a:gd name="connsiteY33" fmla="*/ 1088215 h 1088215"/>
              <a:gd name="connsiteX34" fmla="*/ 2474118 w 3121819"/>
              <a:gd name="connsiteY34" fmla="*/ 1076325 h 1088215"/>
              <a:gd name="connsiteX35" fmla="*/ 3121819 w 3121819"/>
              <a:gd name="connsiteY35" fmla="*/ 1073943 h 1088215"/>
              <a:gd name="connsiteX0" fmla="*/ 0 w 3121819"/>
              <a:gd name="connsiteY0" fmla="*/ 0 h 1088215"/>
              <a:gd name="connsiteX1" fmla="*/ 90487 w 3121819"/>
              <a:gd name="connsiteY1" fmla="*/ 0 h 1088215"/>
              <a:gd name="connsiteX2" fmla="*/ 90487 w 3121819"/>
              <a:gd name="connsiteY2" fmla="*/ 40481 h 1088215"/>
              <a:gd name="connsiteX3" fmla="*/ 150018 w 3121819"/>
              <a:gd name="connsiteY3" fmla="*/ 54769 h 1088215"/>
              <a:gd name="connsiteX4" fmla="*/ 211932 w 3121819"/>
              <a:gd name="connsiteY4" fmla="*/ 161925 h 1088215"/>
              <a:gd name="connsiteX5" fmla="*/ 292894 w 3121819"/>
              <a:gd name="connsiteY5" fmla="*/ 266700 h 1088215"/>
              <a:gd name="connsiteX6" fmla="*/ 373856 w 3121819"/>
              <a:gd name="connsiteY6" fmla="*/ 419100 h 1088215"/>
              <a:gd name="connsiteX7" fmla="*/ 409574 w 3121819"/>
              <a:gd name="connsiteY7" fmla="*/ 438150 h 1088215"/>
              <a:gd name="connsiteX8" fmla="*/ 447675 w 3121819"/>
              <a:gd name="connsiteY8" fmla="*/ 435769 h 1088215"/>
              <a:gd name="connsiteX9" fmla="*/ 457200 w 3121819"/>
              <a:gd name="connsiteY9" fmla="*/ 478632 h 1088215"/>
              <a:gd name="connsiteX10" fmla="*/ 488157 w 3121819"/>
              <a:gd name="connsiteY10" fmla="*/ 500062 h 1088215"/>
              <a:gd name="connsiteX11" fmla="*/ 521494 w 3121819"/>
              <a:gd name="connsiteY11" fmla="*/ 492919 h 1088215"/>
              <a:gd name="connsiteX12" fmla="*/ 600074 w 3121819"/>
              <a:gd name="connsiteY12" fmla="*/ 607219 h 1088215"/>
              <a:gd name="connsiteX13" fmla="*/ 659605 w 3121819"/>
              <a:gd name="connsiteY13" fmla="*/ 604838 h 1088215"/>
              <a:gd name="connsiteX14" fmla="*/ 683419 w 3121819"/>
              <a:gd name="connsiteY14" fmla="*/ 621506 h 1088215"/>
              <a:gd name="connsiteX15" fmla="*/ 731044 w 3121819"/>
              <a:gd name="connsiteY15" fmla="*/ 631032 h 1088215"/>
              <a:gd name="connsiteX16" fmla="*/ 770234 w 3121819"/>
              <a:gd name="connsiteY16" fmla="*/ 633397 h 1088215"/>
              <a:gd name="connsiteX17" fmla="*/ 834528 w 3121819"/>
              <a:gd name="connsiteY17" fmla="*/ 695309 h 1088215"/>
              <a:gd name="connsiteX18" fmla="*/ 895350 w 3121819"/>
              <a:gd name="connsiteY18" fmla="*/ 735807 h 1088215"/>
              <a:gd name="connsiteX19" fmla="*/ 1114425 w 3121819"/>
              <a:gd name="connsiteY19" fmla="*/ 733425 h 1088215"/>
              <a:gd name="connsiteX20" fmla="*/ 1121569 w 3121819"/>
              <a:gd name="connsiteY20" fmla="*/ 776288 h 1088215"/>
              <a:gd name="connsiteX21" fmla="*/ 1233489 w 3121819"/>
              <a:gd name="connsiteY21" fmla="*/ 781050 h 1088215"/>
              <a:gd name="connsiteX22" fmla="*/ 1314450 w 3121819"/>
              <a:gd name="connsiteY22" fmla="*/ 795337 h 1088215"/>
              <a:gd name="connsiteX23" fmla="*/ 1333500 w 3121819"/>
              <a:gd name="connsiteY23" fmla="*/ 845344 h 1088215"/>
              <a:gd name="connsiteX24" fmla="*/ 1428749 w 3121819"/>
              <a:gd name="connsiteY24" fmla="*/ 845344 h 1088215"/>
              <a:gd name="connsiteX25" fmla="*/ 1459706 w 3121819"/>
              <a:gd name="connsiteY25" fmla="*/ 888207 h 1088215"/>
              <a:gd name="connsiteX26" fmla="*/ 1507331 w 3121819"/>
              <a:gd name="connsiteY26" fmla="*/ 888206 h 1088215"/>
              <a:gd name="connsiteX27" fmla="*/ 1513184 w 3121819"/>
              <a:gd name="connsiteY27" fmla="*/ 907240 h 1088215"/>
              <a:gd name="connsiteX28" fmla="*/ 1553666 w 3121819"/>
              <a:gd name="connsiteY28" fmla="*/ 907239 h 1088215"/>
              <a:gd name="connsiteX29" fmla="*/ 1558428 w 3121819"/>
              <a:gd name="connsiteY29" fmla="*/ 954864 h 1088215"/>
              <a:gd name="connsiteX30" fmla="*/ 1672728 w 3121819"/>
              <a:gd name="connsiteY30" fmla="*/ 952483 h 1088215"/>
              <a:gd name="connsiteX31" fmla="*/ 1667965 w 3121819"/>
              <a:gd name="connsiteY31" fmla="*/ 1023920 h 1088215"/>
              <a:gd name="connsiteX32" fmla="*/ 1964532 w 3121819"/>
              <a:gd name="connsiteY32" fmla="*/ 1019175 h 1088215"/>
              <a:gd name="connsiteX33" fmla="*/ 1960859 w 3121819"/>
              <a:gd name="connsiteY33" fmla="*/ 1088215 h 1088215"/>
              <a:gd name="connsiteX34" fmla="*/ 2474118 w 3121819"/>
              <a:gd name="connsiteY34" fmla="*/ 1076325 h 1088215"/>
              <a:gd name="connsiteX35" fmla="*/ 3121819 w 3121819"/>
              <a:gd name="connsiteY35" fmla="*/ 1059655 h 1088215"/>
              <a:gd name="connsiteX0" fmla="*/ 0 w 3121819"/>
              <a:gd name="connsiteY0" fmla="*/ 0 h 1088215"/>
              <a:gd name="connsiteX1" fmla="*/ 90487 w 3121819"/>
              <a:gd name="connsiteY1" fmla="*/ 0 h 1088215"/>
              <a:gd name="connsiteX2" fmla="*/ 90487 w 3121819"/>
              <a:gd name="connsiteY2" fmla="*/ 40481 h 1088215"/>
              <a:gd name="connsiteX3" fmla="*/ 150018 w 3121819"/>
              <a:gd name="connsiteY3" fmla="*/ 54769 h 1088215"/>
              <a:gd name="connsiteX4" fmla="*/ 211932 w 3121819"/>
              <a:gd name="connsiteY4" fmla="*/ 161925 h 1088215"/>
              <a:gd name="connsiteX5" fmla="*/ 292894 w 3121819"/>
              <a:gd name="connsiteY5" fmla="*/ 266700 h 1088215"/>
              <a:gd name="connsiteX6" fmla="*/ 373856 w 3121819"/>
              <a:gd name="connsiteY6" fmla="*/ 419100 h 1088215"/>
              <a:gd name="connsiteX7" fmla="*/ 409574 w 3121819"/>
              <a:gd name="connsiteY7" fmla="*/ 438150 h 1088215"/>
              <a:gd name="connsiteX8" fmla="*/ 447675 w 3121819"/>
              <a:gd name="connsiteY8" fmla="*/ 435769 h 1088215"/>
              <a:gd name="connsiteX9" fmla="*/ 457200 w 3121819"/>
              <a:gd name="connsiteY9" fmla="*/ 478632 h 1088215"/>
              <a:gd name="connsiteX10" fmla="*/ 488157 w 3121819"/>
              <a:gd name="connsiteY10" fmla="*/ 500062 h 1088215"/>
              <a:gd name="connsiteX11" fmla="*/ 521494 w 3121819"/>
              <a:gd name="connsiteY11" fmla="*/ 492919 h 1088215"/>
              <a:gd name="connsiteX12" fmla="*/ 600074 w 3121819"/>
              <a:gd name="connsiteY12" fmla="*/ 607219 h 1088215"/>
              <a:gd name="connsiteX13" fmla="*/ 659605 w 3121819"/>
              <a:gd name="connsiteY13" fmla="*/ 604838 h 1088215"/>
              <a:gd name="connsiteX14" fmla="*/ 683419 w 3121819"/>
              <a:gd name="connsiteY14" fmla="*/ 621506 h 1088215"/>
              <a:gd name="connsiteX15" fmla="*/ 731044 w 3121819"/>
              <a:gd name="connsiteY15" fmla="*/ 631032 h 1088215"/>
              <a:gd name="connsiteX16" fmla="*/ 770234 w 3121819"/>
              <a:gd name="connsiteY16" fmla="*/ 633397 h 1088215"/>
              <a:gd name="connsiteX17" fmla="*/ 834528 w 3121819"/>
              <a:gd name="connsiteY17" fmla="*/ 695309 h 1088215"/>
              <a:gd name="connsiteX18" fmla="*/ 895350 w 3121819"/>
              <a:gd name="connsiteY18" fmla="*/ 735807 h 1088215"/>
              <a:gd name="connsiteX19" fmla="*/ 1114425 w 3121819"/>
              <a:gd name="connsiteY19" fmla="*/ 733425 h 1088215"/>
              <a:gd name="connsiteX20" fmla="*/ 1121569 w 3121819"/>
              <a:gd name="connsiteY20" fmla="*/ 776288 h 1088215"/>
              <a:gd name="connsiteX21" fmla="*/ 1233489 w 3121819"/>
              <a:gd name="connsiteY21" fmla="*/ 781050 h 1088215"/>
              <a:gd name="connsiteX22" fmla="*/ 1314450 w 3121819"/>
              <a:gd name="connsiteY22" fmla="*/ 795337 h 1088215"/>
              <a:gd name="connsiteX23" fmla="*/ 1333500 w 3121819"/>
              <a:gd name="connsiteY23" fmla="*/ 845344 h 1088215"/>
              <a:gd name="connsiteX24" fmla="*/ 1428749 w 3121819"/>
              <a:gd name="connsiteY24" fmla="*/ 845344 h 1088215"/>
              <a:gd name="connsiteX25" fmla="*/ 1459706 w 3121819"/>
              <a:gd name="connsiteY25" fmla="*/ 888207 h 1088215"/>
              <a:gd name="connsiteX26" fmla="*/ 1507331 w 3121819"/>
              <a:gd name="connsiteY26" fmla="*/ 888206 h 1088215"/>
              <a:gd name="connsiteX27" fmla="*/ 1513184 w 3121819"/>
              <a:gd name="connsiteY27" fmla="*/ 907240 h 1088215"/>
              <a:gd name="connsiteX28" fmla="*/ 1553666 w 3121819"/>
              <a:gd name="connsiteY28" fmla="*/ 907239 h 1088215"/>
              <a:gd name="connsiteX29" fmla="*/ 1558428 w 3121819"/>
              <a:gd name="connsiteY29" fmla="*/ 954864 h 1088215"/>
              <a:gd name="connsiteX30" fmla="*/ 1672728 w 3121819"/>
              <a:gd name="connsiteY30" fmla="*/ 952483 h 1088215"/>
              <a:gd name="connsiteX31" fmla="*/ 1667965 w 3121819"/>
              <a:gd name="connsiteY31" fmla="*/ 1023920 h 1088215"/>
              <a:gd name="connsiteX32" fmla="*/ 1964532 w 3121819"/>
              <a:gd name="connsiteY32" fmla="*/ 1019175 h 1088215"/>
              <a:gd name="connsiteX33" fmla="*/ 1960859 w 3121819"/>
              <a:gd name="connsiteY33" fmla="*/ 1088215 h 1088215"/>
              <a:gd name="connsiteX34" fmla="*/ 2369343 w 3121819"/>
              <a:gd name="connsiteY34" fmla="*/ 1059657 h 1088215"/>
              <a:gd name="connsiteX35" fmla="*/ 3121819 w 3121819"/>
              <a:gd name="connsiteY35" fmla="*/ 1059655 h 1088215"/>
              <a:gd name="connsiteX0" fmla="*/ 0 w 3121819"/>
              <a:gd name="connsiteY0" fmla="*/ 0 h 1088215"/>
              <a:gd name="connsiteX1" fmla="*/ 90487 w 3121819"/>
              <a:gd name="connsiteY1" fmla="*/ 0 h 1088215"/>
              <a:gd name="connsiteX2" fmla="*/ 90487 w 3121819"/>
              <a:gd name="connsiteY2" fmla="*/ 40481 h 1088215"/>
              <a:gd name="connsiteX3" fmla="*/ 150018 w 3121819"/>
              <a:gd name="connsiteY3" fmla="*/ 54769 h 1088215"/>
              <a:gd name="connsiteX4" fmla="*/ 211932 w 3121819"/>
              <a:gd name="connsiteY4" fmla="*/ 161925 h 1088215"/>
              <a:gd name="connsiteX5" fmla="*/ 292894 w 3121819"/>
              <a:gd name="connsiteY5" fmla="*/ 266700 h 1088215"/>
              <a:gd name="connsiteX6" fmla="*/ 373856 w 3121819"/>
              <a:gd name="connsiteY6" fmla="*/ 419100 h 1088215"/>
              <a:gd name="connsiteX7" fmla="*/ 409574 w 3121819"/>
              <a:gd name="connsiteY7" fmla="*/ 438150 h 1088215"/>
              <a:gd name="connsiteX8" fmla="*/ 447675 w 3121819"/>
              <a:gd name="connsiteY8" fmla="*/ 435769 h 1088215"/>
              <a:gd name="connsiteX9" fmla="*/ 457200 w 3121819"/>
              <a:gd name="connsiteY9" fmla="*/ 478632 h 1088215"/>
              <a:gd name="connsiteX10" fmla="*/ 488157 w 3121819"/>
              <a:gd name="connsiteY10" fmla="*/ 500062 h 1088215"/>
              <a:gd name="connsiteX11" fmla="*/ 521494 w 3121819"/>
              <a:gd name="connsiteY11" fmla="*/ 492919 h 1088215"/>
              <a:gd name="connsiteX12" fmla="*/ 600074 w 3121819"/>
              <a:gd name="connsiteY12" fmla="*/ 607219 h 1088215"/>
              <a:gd name="connsiteX13" fmla="*/ 659605 w 3121819"/>
              <a:gd name="connsiteY13" fmla="*/ 604838 h 1088215"/>
              <a:gd name="connsiteX14" fmla="*/ 683419 w 3121819"/>
              <a:gd name="connsiteY14" fmla="*/ 621506 h 1088215"/>
              <a:gd name="connsiteX15" fmla="*/ 731044 w 3121819"/>
              <a:gd name="connsiteY15" fmla="*/ 631032 h 1088215"/>
              <a:gd name="connsiteX16" fmla="*/ 770234 w 3121819"/>
              <a:gd name="connsiteY16" fmla="*/ 633397 h 1088215"/>
              <a:gd name="connsiteX17" fmla="*/ 834528 w 3121819"/>
              <a:gd name="connsiteY17" fmla="*/ 695309 h 1088215"/>
              <a:gd name="connsiteX18" fmla="*/ 895350 w 3121819"/>
              <a:gd name="connsiteY18" fmla="*/ 735807 h 1088215"/>
              <a:gd name="connsiteX19" fmla="*/ 1114425 w 3121819"/>
              <a:gd name="connsiteY19" fmla="*/ 733425 h 1088215"/>
              <a:gd name="connsiteX20" fmla="*/ 1121569 w 3121819"/>
              <a:gd name="connsiteY20" fmla="*/ 776288 h 1088215"/>
              <a:gd name="connsiteX21" fmla="*/ 1233489 w 3121819"/>
              <a:gd name="connsiteY21" fmla="*/ 781050 h 1088215"/>
              <a:gd name="connsiteX22" fmla="*/ 1314450 w 3121819"/>
              <a:gd name="connsiteY22" fmla="*/ 795337 h 1088215"/>
              <a:gd name="connsiteX23" fmla="*/ 1333500 w 3121819"/>
              <a:gd name="connsiteY23" fmla="*/ 845344 h 1088215"/>
              <a:gd name="connsiteX24" fmla="*/ 1428749 w 3121819"/>
              <a:gd name="connsiteY24" fmla="*/ 845344 h 1088215"/>
              <a:gd name="connsiteX25" fmla="*/ 1459706 w 3121819"/>
              <a:gd name="connsiteY25" fmla="*/ 888207 h 1088215"/>
              <a:gd name="connsiteX26" fmla="*/ 1507331 w 3121819"/>
              <a:gd name="connsiteY26" fmla="*/ 888206 h 1088215"/>
              <a:gd name="connsiteX27" fmla="*/ 1513184 w 3121819"/>
              <a:gd name="connsiteY27" fmla="*/ 907240 h 1088215"/>
              <a:gd name="connsiteX28" fmla="*/ 1553666 w 3121819"/>
              <a:gd name="connsiteY28" fmla="*/ 907239 h 1088215"/>
              <a:gd name="connsiteX29" fmla="*/ 1558428 w 3121819"/>
              <a:gd name="connsiteY29" fmla="*/ 954864 h 1088215"/>
              <a:gd name="connsiteX30" fmla="*/ 1672728 w 3121819"/>
              <a:gd name="connsiteY30" fmla="*/ 952483 h 1088215"/>
              <a:gd name="connsiteX31" fmla="*/ 1667965 w 3121819"/>
              <a:gd name="connsiteY31" fmla="*/ 1023920 h 1088215"/>
              <a:gd name="connsiteX32" fmla="*/ 2133601 w 3121819"/>
              <a:gd name="connsiteY32" fmla="*/ 966787 h 1088215"/>
              <a:gd name="connsiteX33" fmla="*/ 1960859 w 3121819"/>
              <a:gd name="connsiteY33" fmla="*/ 1088215 h 1088215"/>
              <a:gd name="connsiteX34" fmla="*/ 2369343 w 3121819"/>
              <a:gd name="connsiteY34" fmla="*/ 1059657 h 1088215"/>
              <a:gd name="connsiteX35" fmla="*/ 3121819 w 3121819"/>
              <a:gd name="connsiteY35" fmla="*/ 1059655 h 1088215"/>
              <a:gd name="connsiteX0" fmla="*/ 0 w 3121819"/>
              <a:gd name="connsiteY0" fmla="*/ 0 h 1059657"/>
              <a:gd name="connsiteX1" fmla="*/ 90487 w 3121819"/>
              <a:gd name="connsiteY1" fmla="*/ 0 h 1059657"/>
              <a:gd name="connsiteX2" fmla="*/ 90487 w 3121819"/>
              <a:gd name="connsiteY2" fmla="*/ 40481 h 1059657"/>
              <a:gd name="connsiteX3" fmla="*/ 150018 w 3121819"/>
              <a:gd name="connsiteY3" fmla="*/ 54769 h 1059657"/>
              <a:gd name="connsiteX4" fmla="*/ 211932 w 3121819"/>
              <a:gd name="connsiteY4" fmla="*/ 161925 h 1059657"/>
              <a:gd name="connsiteX5" fmla="*/ 292894 w 3121819"/>
              <a:gd name="connsiteY5" fmla="*/ 266700 h 1059657"/>
              <a:gd name="connsiteX6" fmla="*/ 373856 w 3121819"/>
              <a:gd name="connsiteY6" fmla="*/ 419100 h 1059657"/>
              <a:gd name="connsiteX7" fmla="*/ 409574 w 3121819"/>
              <a:gd name="connsiteY7" fmla="*/ 438150 h 1059657"/>
              <a:gd name="connsiteX8" fmla="*/ 447675 w 3121819"/>
              <a:gd name="connsiteY8" fmla="*/ 435769 h 1059657"/>
              <a:gd name="connsiteX9" fmla="*/ 457200 w 3121819"/>
              <a:gd name="connsiteY9" fmla="*/ 478632 h 1059657"/>
              <a:gd name="connsiteX10" fmla="*/ 488157 w 3121819"/>
              <a:gd name="connsiteY10" fmla="*/ 500062 h 1059657"/>
              <a:gd name="connsiteX11" fmla="*/ 521494 w 3121819"/>
              <a:gd name="connsiteY11" fmla="*/ 492919 h 1059657"/>
              <a:gd name="connsiteX12" fmla="*/ 600074 w 3121819"/>
              <a:gd name="connsiteY12" fmla="*/ 607219 h 1059657"/>
              <a:gd name="connsiteX13" fmla="*/ 659605 w 3121819"/>
              <a:gd name="connsiteY13" fmla="*/ 604838 h 1059657"/>
              <a:gd name="connsiteX14" fmla="*/ 683419 w 3121819"/>
              <a:gd name="connsiteY14" fmla="*/ 621506 h 1059657"/>
              <a:gd name="connsiteX15" fmla="*/ 731044 w 3121819"/>
              <a:gd name="connsiteY15" fmla="*/ 631032 h 1059657"/>
              <a:gd name="connsiteX16" fmla="*/ 770234 w 3121819"/>
              <a:gd name="connsiteY16" fmla="*/ 633397 h 1059657"/>
              <a:gd name="connsiteX17" fmla="*/ 834528 w 3121819"/>
              <a:gd name="connsiteY17" fmla="*/ 695309 h 1059657"/>
              <a:gd name="connsiteX18" fmla="*/ 895350 w 3121819"/>
              <a:gd name="connsiteY18" fmla="*/ 735807 h 1059657"/>
              <a:gd name="connsiteX19" fmla="*/ 1114425 w 3121819"/>
              <a:gd name="connsiteY19" fmla="*/ 733425 h 1059657"/>
              <a:gd name="connsiteX20" fmla="*/ 1121569 w 3121819"/>
              <a:gd name="connsiteY20" fmla="*/ 776288 h 1059657"/>
              <a:gd name="connsiteX21" fmla="*/ 1233489 w 3121819"/>
              <a:gd name="connsiteY21" fmla="*/ 781050 h 1059657"/>
              <a:gd name="connsiteX22" fmla="*/ 1314450 w 3121819"/>
              <a:gd name="connsiteY22" fmla="*/ 795337 h 1059657"/>
              <a:gd name="connsiteX23" fmla="*/ 1333500 w 3121819"/>
              <a:gd name="connsiteY23" fmla="*/ 845344 h 1059657"/>
              <a:gd name="connsiteX24" fmla="*/ 1428749 w 3121819"/>
              <a:gd name="connsiteY24" fmla="*/ 845344 h 1059657"/>
              <a:gd name="connsiteX25" fmla="*/ 1459706 w 3121819"/>
              <a:gd name="connsiteY25" fmla="*/ 888207 h 1059657"/>
              <a:gd name="connsiteX26" fmla="*/ 1507331 w 3121819"/>
              <a:gd name="connsiteY26" fmla="*/ 888206 h 1059657"/>
              <a:gd name="connsiteX27" fmla="*/ 1513184 w 3121819"/>
              <a:gd name="connsiteY27" fmla="*/ 907240 h 1059657"/>
              <a:gd name="connsiteX28" fmla="*/ 1553666 w 3121819"/>
              <a:gd name="connsiteY28" fmla="*/ 907239 h 1059657"/>
              <a:gd name="connsiteX29" fmla="*/ 1558428 w 3121819"/>
              <a:gd name="connsiteY29" fmla="*/ 954864 h 1059657"/>
              <a:gd name="connsiteX30" fmla="*/ 1672728 w 3121819"/>
              <a:gd name="connsiteY30" fmla="*/ 952483 h 1059657"/>
              <a:gd name="connsiteX31" fmla="*/ 1667965 w 3121819"/>
              <a:gd name="connsiteY31" fmla="*/ 1023920 h 1059657"/>
              <a:gd name="connsiteX32" fmla="*/ 2133601 w 3121819"/>
              <a:gd name="connsiteY32" fmla="*/ 966787 h 1059657"/>
              <a:gd name="connsiteX33" fmla="*/ 2353766 w 3121819"/>
              <a:gd name="connsiteY33" fmla="*/ 962008 h 1059657"/>
              <a:gd name="connsiteX34" fmla="*/ 2369343 w 3121819"/>
              <a:gd name="connsiteY34" fmla="*/ 1059657 h 1059657"/>
              <a:gd name="connsiteX35" fmla="*/ 3121819 w 3121819"/>
              <a:gd name="connsiteY35" fmla="*/ 1059655 h 1059657"/>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513184 w 3121819"/>
              <a:gd name="connsiteY27" fmla="*/ 907240 h 1062038"/>
              <a:gd name="connsiteX28" fmla="*/ 1553666 w 3121819"/>
              <a:gd name="connsiteY28" fmla="*/ 907239 h 1062038"/>
              <a:gd name="connsiteX29" fmla="*/ 1558428 w 3121819"/>
              <a:gd name="connsiteY29" fmla="*/ 954864 h 1062038"/>
              <a:gd name="connsiteX30" fmla="*/ 1672728 w 3121819"/>
              <a:gd name="connsiteY30" fmla="*/ 952483 h 1062038"/>
              <a:gd name="connsiteX31" fmla="*/ 1667965 w 3121819"/>
              <a:gd name="connsiteY31" fmla="*/ 1023920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513184 w 3121819"/>
              <a:gd name="connsiteY27" fmla="*/ 907240 h 1062038"/>
              <a:gd name="connsiteX28" fmla="*/ 1553666 w 3121819"/>
              <a:gd name="connsiteY28" fmla="*/ 907239 h 1062038"/>
              <a:gd name="connsiteX29" fmla="*/ 1558428 w 3121819"/>
              <a:gd name="connsiteY29" fmla="*/ 954864 h 1062038"/>
              <a:gd name="connsiteX30" fmla="*/ 1672728 w 3121819"/>
              <a:gd name="connsiteY30" fmla="*/ 952483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513184 w 3121819"/>
              <a:gd name="connsiteY27" fmla="*/ 907240 h 1062038"/>
              <a:gd name="connsiteX28" fmla="*/ 1553666 w 3121819"/>
              <a:gd name="connsiteY28" fmla="*/ 907239 h 1062038"/>
              <a:gd name="connsiteX29" fmla="*/ 2068015 w 3121819"/>
              <a:gd name="connsiteY29" fmla="*/ 835801 h 1062038"/>
              <a:gd name="connsiteX30" fmla="*/ 1672728 w 3121819"/>
              <a:gd name="connsiteY30" fmla="*/ 952483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513184 w 3121819"/>
              <a:gd name="connsiteY27" fmla="*/ 907240 h 1062038"/>
              <a:gd name="connsiteX28" fmla="*/ 1553666 w 3121819"/>
              <a:gd name="connsiteY28" fmla="*/ 907239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513184 w 3121819"/>
              <a:gd name="connsiteY27" fmla="*/ 907240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569120 w 3121819"/>
              <a:gd name="connsiteY10" fmla="*/ 321468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500062 w 3121819"/>
              <a:gd name="connsiteY9" fmla="*/ 276226 h 1062038"/>
              <a:gd name="connsiteX10" fmla="*/ 569120 w 3121819"/>
              <a:gd name="connsiteY10" fmla="*/ 321468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228600 h 1062038"/>
              <a:gd name="connsiteX9" fmla="*/ 500062 w 3121819"/>
              <a:gd name="connsiteY9" fmla="*/ 276226 h 1062038"/>
              <a:gd name="connsiteX10" fmla="*/ 569120 w 3121819"/>
              <a:gd name="connsiteY10" fmla="*/ 321468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378618 w 3121819"/>
              <a:gd name="connsiteY7" fmla="*/ 145256 h 1062038"/>
              <a:gd name="connsiteX8" fmla="*/ 447675 w 3121819"/>
              <a:gd name="connsiteY8" fmla="*/ 228600 h 1062038"/>
              <a:gd name="connsiteX9" fmla="*/ 500062 w 3121819"/>
              <a:gd name="connsiteY9" fmla="*/ 276226 h 1062038"/>
              <a:gd name="connsiteX10" fmla="*/ 569120 w 3121819"/>
              <a:gd name="connsiteY10" fmla="*/ 321468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04800 w 3121819"/>
              <a:gd name="connsiteY6" fmla="*/ 107156 h 1062038"/>
              <a:gd name="connsiteX7" fmla="*/ 378618 w 3121819"/>
              <a:gd name="connsiteY7" fmla="*/ 145256 h 1062038"/>
              <a:gd name="connsiteX8" fmla="*/ 447675 w 3121819"/>
              <a:gd name="connsiteY8" fmla="*/ 228600 h 1062038"/>
              <a:gd name="connsiteX9" fmla="*/ 500062 w 3121819"/>
              <a:gd name="connsiteY9" fmla="*/ 276226 h 1062038"/>
              <a:gd name="connsiteX10" fmla="*/ 569120 w 3121819"/>
              <a:gd name="connsiteY10" fmla="*/ 321468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8618 w 3121819"/>
              <a:gd name="connsiteY6" fmla="*/ 145256 h 1062038"/>
              <a:gd name="connsiteX7" fmla="*/ 447675 w 3121819"/>
              <a:gd name="connsiteY7" fmla="*/ 228600 h 1062038"/>
              <a:gd name="connsiteX8" fmla="*/ 500062 w 3121819"/>
              <a:gd name="connsiteY8" fmla="*/ 276226 h 1062038"/>
              <a:gd name="connsiteX9" fmla="*/ 569120 w 3121819"/>
              <a:gd name="connsiteY9" fmla="*/ 321468 h 1062038"/>
              <a:gd name="connsiteX10" fmla="*/ 621506 w 3121819"/>
              <a:gd name="connsiteY10" fmla="*/ 335757 h 1062038"/>
              <a:gd name="connsiteX11" fmla="*/ 676274 w 3121819"/>
              <a:gd name="connsiteY11" fmla="*/ 400050 h 1062038"/>
              <a:gd name="connsiteX12" fmla="*/ 778667 w 3121819"/>
              <a:gd name="connsiteY12" fmla="*/ 397669 h 1062038"/>
              <a:gd name="connsiteX13" fmla="*/ 921544 w 3121819"/>
              <a:gd name="connsiteY13" fmla="*/ 531019 h 1062038"/>
              <a:gd name="connsiteX14" fmla="*/ 931069 w 3121819"/>
              <a:gd name="connsiteY14" fmla="*/ 557213 h 1062038"/>
              <a:gd name="connsiteX15" fmla="*/ 965497 w 3121819"/>
              <a:gd name="connsiteY15" fmla="*/ 557197 h 1062038"/>
              <a:gd name="connsiteX16" fmla="*/ 1027409 w 3121819"/>
              <a:gd name="connsiteY16" fmla="*/ 619109 h 1062038"/>
              <a:gd name="connsiteX17" fmla="*/ 1109663 w 3121819"/>
              <a:gd name="connsiteY17" fmla="*/ 621507 h 1062038"/>
              <a:gd name="connsiteX18" fmla="*/ 1147762 w 3121819"/>
              <a:gd name="connsiteY18" fmla="*/ 654844 h 1062038"/>
              <a:gd name="connsiteX19" fmla="*/ 1221582 w 3121819"/>
              <a:gd name="connsiteY19" fmla="*/ 654844 h 1062038"/>
              <a:gd name="connsiteX20" fmla="*/ 1257301 w 3121819"/>
              <a:gd name="connsiteY20" fmla="*/ 695325 h 1062038"/>
              <a:gd name="connsiteX21" fmla="*/ 1309687 w 3121819"/>
              <a:gd name="connsiteY21" fmla="*/ 688181 h 1062038"/>
              <a:gd name="connsiteX22" fmla="*/ 1338263 w 3121819"/>
              <a:gd name="connsiteY22" fmla="*/ 704850 h 1062038"/>
              <a:gd name="connsiteX23" fmla="*/ 1469230 w 3121819"/>
              <a:gd name="connsiteY23" fmla="*/ 702469 h 1062038"/>
              <a:gd name="connsiteX24" fmla="*/ 1473993 w 3121819"/>
              <a:gd name="connsiteY24" fmla="*/ 738188 h 1062038"/>
              <a:gd name="connsiteX25" fmla="*/ 1657350 w 3121819"/>
              <a:gd name="connsiteY25" fmla="*/ 735806 h 1062038"/>
              <a:gd name="connsiteX26" fmla="*/ 1675109 w 3121819"/>
              <a:gd name="connsiteY26" fmla="*/ 790559 h 1062038"/>
              <a:gd name="connsiteX27" fmla="*/ 1701303 w 3121819"/>
              <a:gd name="connsiteY27" fmla="*/ 845326 h 1062038"/>
              <a:gd name="connsiteX28" fmla="*/ 2068015 w 3121819"/>
              <a:gd name="connsiteY28" fmla="*/ 835801 h 1062038"/>
              <a:gd name="connsiteX29" fmla="*/ 2060872 w 3121819"/>
              <a:gd name="connsiteY29" fmla="*/ 892952 h 1062038"/>
              <a:gd name="connsiteX30" fmla="*/ 2139453 w 3121819"/>
              <a:gd name="connsiteY30" fmla="*/ 895332 h 1062038"/>
              <a:gd name="connsiteX31" fmla="*/ 2133601 w 3121819"/>
              <a:gd name="connsiteY31" fmla="*/ 966787 h 1062038"/>
              <a:gd name="connsiteX32" fmla="*/ 2353766 w 3121819"/>
              <a:gd name="connsiteY32" fmla="*/ 962008 h 1062038"/>
              <a:gd name="connsiteX33" fmla="*/ 2357437 w 3121819"/>
              <a:gd name="connsiteY33" fmla="*/ 1062038 h 1062038"/>
              <a:gd name="connsiteX34" fmla="*/ 3121819 w 3121819"/>
              <a:gd name="connsiteY34"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73844 w 3121819"/>
              <a:gd name="connsiteY5" fmla="*/ 64294 h 1062038"/>
              <a:gd name="connsiteX6" fmla="*/ 378618 w 3121819"/>
              <a:gd name="connsiteY6" fmla="*/ 145256 h 1062038"/>
              <a:gd name="connsiteX7" fmla="*/ 447675 w 3121819"/>
              <a:gd name="connsiteY7" fmla="*/ 228600 h 1062038"/>
              <a:gd name="connsiteX8" fmla="*/ 500062 w 3121819"/>
              <a:gd name="connsiteY8" fmla="*/ 276226 h 1062038"/>
              <a:gd name="connsiteX9" fmla="*/ 569120 w 3121819"/>
              <a:gd name="connsiteY9" fmla="*/ 321468 h 1062038"/>
              <a:gd name="connsiteX10" fmla="*/ 621506 w 3121819"/>
              <a:gd name="connsiteY10" fmla="*/ 335757 h 1062038"/>
              <a:gd name="connsiteX11" fmla="*/ 676274 w 3121819"/>
              <a:gd name="connsiteY11" fmla="*/ 400050 h 1062038"/>
              <a:gd name="connsiteX12" fmla="*/ 778667 w 3121819"/>
              <a:gd name="connsiteY12" fmla="*/ 397669 h 1062038"/>
              <a:gd name="connsiteX13" fmla="*/ 921544 w 3121819"/>
              <a:gd name="connsiteY13" fmla="*/ 531019 h 1062038"/>
              <a:gd name="connsiteX14" fmla="*/ 931069 w 3121819"/>
              <a:gd name="connsiteY14" fmla="*/ 557213 h 1062038"/>
              <a:gd name="connsiteX15" fmla="*/ 965497 w 3121819"/>
              <a:gd name="connsiteY15" fmla="*/ 557197 h 1062038"/>
              <a:gd name="connsiteX16" fmla="*/ 1027409 w 3121819"/>
              <a:gd name="connsiteY16" fmla="*/ 619109 h 1062038"/>
              <a:gd name="connsiteX17" fmla="*/ 1109663 w 3121819"/>
              <a:gd name="connsiteY17" fmla="*/ 621507 h 1062038"/>
              <a:gd name="connsiteX18" fmla="*/ 1147762 w 3121819"/>
              <a:gd name="connsiteY18" fmla="*/ 654844 h 1062038"/>
              <a:gd name="connsiteX19" fmla="*/ 1221582 w 3121819"/>
              <a:gd name="connsiteY19" fmla="*/ 654844 h 1062038"/>
              <a:gd name="connsiteX20" fmla="*/ 1257301 w 3121819"/>
              <a:gd name="connsiteY20" fmla="*/ 695325 h 1062038"/>
              <a:gd name="connsiteX21" fmla="*/ 1309687 w 3121819"/>
              <a:gd name="connsiteY21" fmla="*/ 688181 h 1062038"/>
              <a:gd name="connsiteX22" fmla="*/ 1338263 w 3121819"/>
              <a:gd name="connsiteY22" fmla="*/ 704850 h 1062038"/>
              <a:gd name="connsiteX23" fmla="*/ 1469230 w 3121819"/>
              <a:gd name="connsiteY23" fmla="*/ 702469 h 1062038"/>
              <a:gd name="connsiteX24" fmla="*/ 1473993 w 3121819"/>
              <a:gd name="connsiteY24" fmla="*/ 738188 h 1062038"/>
              <a:gd name="connsiteX25" fmla="*/ 1657350 w 3121819"/>
              <a:gd name="connsiteY25" fmla="*/ 735806 h 1062038"/>
              <a:gd name="connsiteX26" fmla="*/ 1675109 w 3121819"/>
              <a:gd name="connsiteY26" fmla="*/ 790559 h 1062038"/>
              <a:gd name="connsiteX27" fmla="*/ 1701303 w 3121819"/>
              <a:gd name="connsiteY27" fmla="*/ 845326 h 1062038"/>
              <a:gd name="connsiteX28" fmla="*/ 2068015 w 3121819"/>
              <a:gd name="connsiteY28" fmla="*/ 835801 h 1062038"/>
              <a:gd name="connsiteX29" fmla="*/ 2060872 w 3121819"/>
              <a:gd name="connsiteY29" fmla="*/ 892952 h 1062038"/>
              <a:gd name="connsiteX30" fmla="*/ 2139453 w 3121819"/>
              <a:gd name="connsiteY30" fmla="*/ 895332 h 1062038"/>
              <a:gd name="connsiteX31" fmla="*/ 2133601 w 3121819"/>
              <a:gd name="connsiteY31" fmla="*/ 966787 h 1062038"/>
              <a:gd name="connsiteX32" fmla="*/ 2353766 w 3121819"/>
              <a:gd name="connsiteY32" fmla="*/ 962008 h 1062038"/>
              <a:gd name="connsiteX33" fmla="*/ 2357437 w 3121819"/>
              <a:gd name="connsiteY33" fmla="*/ 1062038 h 1062038"/>
              <a:gd name="connsiteX34" fmla="*/ 3121819 w 3121819"/>
              <a:gd name="connsiteY34"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07169 w 3121819"/>
              <a:gd name="connsiteY4" fmla="*/ 35719 h 1062038"/>
              <a:gd name="connsiteX5" fmla="*/ 273844 w 3121819"/>
              <a:gd name="connsiteY5" fmla="*/ 64294 h 1062038"/>
              <a:gd name="connsiteX6" fmla="*/ 378618 w 3121819"/>
              <a:gd name="connsiteY6" fmla="*/ 145256 h 1062038"/>
              <a:gd name="connsiteX7" fmla="*/ 447675 w 3121819"/>
              <a:gd name="connsiteY7" fmla="*/ 228600 h 1062038"/>
              <a:gd name="connsiteX8" fmla="*/ 500062 w 3121819"/>
              <a:gd name="connsiteY8" fmla="*/ 276226 h 1062038"/>
              <a:gd name="connsiteX9" fmla="*/ 569120 w 3121819"/>
              <a:gd name="connsiteY9" fmla="*/ 321468 h 1062038"/>
              <a:gd name="connsiteX10" fmla="*/ 621506 w 3121819"/>
              <a:gd name="connsiteY10" fmla="*/ 335757 h 1062038"/>
              <a:gd name="connsiteX11" fmla="*/ 676274 w 3121819"/>
              <a:gd name="connsiteY11" fmla="*/ 400050 h 1062038"/>
              <a:gd name="connsiteX12" fmla="*/ 778667 w 3121819"/>
              <a:gd name="connsiteY12" fmla="*/ 397669 h 1062038"/>
              <a:gd name="connsiteX13" fmla="*/ 921544 w 3121819"/>
              <a:gd name="connsiteY13" fmla="*/ 531019 h 1062038"/>
              <a:gd name="connsiteX14" fmla="*/ 931069 w 3121819"/>
              <a:gd name="connsiteY14" fmla="*/ 557213 h 1062038"/>
              <a:gd name="connsiteX15" fmla="*/ 965497 w 3121819"/>
              <a:gd name="connsiteY15" fmla="*/ 557197 h 1062038"/>
              <a:gd name="connsiteX16" fmla="*/ 1027409 w 3121819"/>
              <a:gd name="connsiteY16" fmla="*/ 619109 h 1062038"/>
              <a:gd name="connsiteX17" fmla="*/ 1109663 w 3121819"/>
              <a:gd name="connsiteY17" fmla="*/ 621507 h 1062038"/>
              <a:gd name="connsiteX18" fmla="*/ 1147762 w 3121819"/>
              <a:gd name="connsiteY18" fmla="*/ 654844 h 1062038"/>
              <a:gd name="connsiteX19" fmla="*/ 1221582 w 3121819"/>
              <a:gd name="connsiteY19" fmla="*/ 654844 h 1062038"/>
              <a:gd name="connsiteX20" fmla="*/ 1257301 w 3121819"/>
              <a:gd name="connsiteY20" fmla="*/ 695325 h 1062038"/>
              <a:gd name="connsiteX21" fmla="*/ 1309687 w 3121819"/>
              <a:gd name="connsiteY21" fmla="*/ 688181 h 1062038"/>
              <a:gd name="connsiteX22" fmla="*/ 1338263 w 3121819"/>
              <a:gd name="connsiteY22" fmla="*/ 704850 h 1062038"/>
              <a:gd name="connsiteX23" fmla="*/ 1469230 w 3121819"/>
              <a:gd name="connsiteY23" fmla="*/ 702469 h 1062038"/>
              <a:gd name="connsiteX24" fmla="*/ 1473993 w 3121819"/>
              <a:gd name="connsiteY24" fmla="*/ 738188 h 1062038"/>
              <a:gd name="connsiteX25" fmla="*/ 1657350 w 3121819"/>
              <a:gd name="connsiteY25" fmla="*/ 735806 h 1062038"/>
              <a:gd name="connsiteX26" fmla="*/ 1675109 w 3121819"/>
              <a:gd name="connsiteY26" fmla="*/ 790559 h 1062038"/>
              <a:gd name="connsiteX27" fmla="*/ 1701303 w 3121819"/>
              <a:gd name="connsiteY27" fmla="*/ 845326 h 1062038"/>
              <a:gd name="connsiteX28" fmla="*/ 2068015 w 3121819"/>
              <a:gd name="connsiteY28" fmla="*/ 835801 h 1062038"/>
              <a:gd name="connsiteX29" fmla="*/ 2060872 w 3121819"/>
              <a:gd name="connsiteY29" fmla="*/ 892952 h 1062038"/>
              <a:gd name="connsiteX30" fmla="*/ 2139453 w 3121819"/>
              <a:gd name="connsiteY30" fmla="*/ 895332 h 1062038"/>
              <a:gd name="connsiteX31" fmla="*/ 2133601 w 3121819"/>
              <a:gd name="connsiteY31" fmla="*/ 966787 h 1062038"/>
              <a:gd name="connsiteX32" fmla="*/ 2353766 w 3121819"/>
              <a:gd name="connsiteY32" fmla="*/ 962008 h 1062038"/>
              <a:gd name="connsiteX33" fmla="*/ 2357437 w 3121819"/>
              <a:gd name="connsiteY33" fmla="*/ 1062038 h 1062038"/>
              <a:gd name="connsiteX34" fmla="*/ 3121819 w 3121819"/>
              <a:gd name="connsiteY34" fmla="*/ 1059655 h 1062038"/>
              <a:gd name="connsiteX0" fmla="*/ 0 w 3121819"/>
              <a:gd name="connsiteY0" fmla="*/ 0 h 1062038"/>
              <a:gd name="connsiteX1" fmla="*/ 90487 w 3121819"/>
              <a:gd name="connsiteY1" fmla="*/ 0 h 1062038"/>
              <a:gd name="connsiteX2" fmla="*/ 90487 w 3121819"/>
              <a:gd name="connsiteY2" fmla="*/ 40481 h 1062038"/>
              <a:gd name="connsiteX3" fmla="*/ 207169 w 3121819"/>
              <a:gd name="connsiteY3" fmla="*/ 35719 h 1062038"/>
              <a:gd name="connsiteX4" fmla="*/ 273844 w 3121819"/>
              <a:gd name="connsiteY4" fmla="*/ 64294 h 1062038"/>
              <a:gd name="connsiteX5" fmla="*/ 378618 w 3121819"/>
              <a:gd name="connsiteY5" fmla="*/ 145256 h 1062038"/>
              <a:gd name="connsiteX6" fmla="*/ 447675 w 3121819"/>
              <a:gd name="connsiteY6" fmla="*/ 228600 h 1062038"/>
              <a:gd name="connsiteX7" fmla="*/ 500062 w 3121819"/>
              <a:gd name="connsiteY7" fmla="*/ 276226 h 1062038"/>
              <a:gd name="connsiteX8" fmla="*/ 569120 w 3121819"/>
              <a:gd name="connsiteY8" fmla="*/ 321468 h 1062038"/>
              <a:gd name="connsiteX9" fmla="*/ 621506 w 3121819"/>
              <a:gd name="connsiteY9" fmla="*/ 335757 h 1062038"/>
              <a:gd name="connsiteX10" fmla="*/ 676274 w 3121819"/>
              <a:gd name="connsiteY10" fmla="*/ 400050 h 1062038"/>
              <a:gd name="connsiteX11" fmla="*/ 778667 w 3121819"/>
              <a:gd name="connsiteY11" fmla="*/ 397669 h 1062038"/>
              <a:gd name="connsiteX12" fmla="*/ 921544 w 3121819"/>
              <a:gd name="connsiteY12" fmla="*/ 531019 h 1062038"/>
              <a:gd name="connsiteX13" fmla="*/ 931069 w 3121819"/>
              <a:gd name="connsiteY13" fmla="*/ 557213 h 1062038"/>
              <a:gd name="connsiteX14" fmla="*/ 965497 w 3121819"/>
              <a:gd name="connsiteY14" fmla="*/ 557197 h 1062038"/>
              <a:gd name="connsiteX15" fmla="*/ 1027409 w 3121819"/>
              <a:gd name="connsiteY15" fmla="*/ 619109 h 1062038"/>
              <a:gd name="connsiteX16" fmla="*/ 1109663 w 3121819"/>
              <a:gd name="connsiteY16" fmla="*/ 621507 h 1062038"/>
              <a:gd name="connsiteX17" fmla="*/ 1147762 w 3121819"/>
              <a:gd name="connsiteY17" fmla="*/ 654844 h 1062038"/>
              <a:gd name="connsiteX18" fmla="*/ 1221582 w 3121819"/>
              <a:gd name="connsiteY18" fmla="*/ 654844 h 1062038"/>
              <a:gd name="connsiteX19" fmla="*/ 1257301 w 3121819"/>
              <a:gd name="connsiteY19" fmla="*/ 695325 h 1062038"/>
              <a:gd name="connsiteX20" fmla="*/ 1309687 w 3121819"/>
              <a:gd name="connsiteY20" fmla="*/ 688181 h 1062038"/>
              <a:gd name="connsiteX21" fmla="*/ 1338263 w 3121819"/>
              <a:gd name="connsiteY21" fmla="*/ 704850 h 1062038"/>
              <a:gd name="connsiteX22" fmla="*/ 1469230 w 3121819"/>
              <a:gd name="connsiteY22" fmla="*/ 702469 h 1062038"/>
              <a:gd name="connsiteX23" fmla="*/ 1473993 w 3121819"/>
              <a:gd name="connsiteY23" fmla="*/ 738188 h 1062038"/>
              <a:gd name="connsiteX24" fmla="*/ 1657350 w 3121819"/>
              <a:gd name="connsiteY24" fmla="*/ 735806 h 1062038"/>
              <a:gd name="connsiteX25" fmla="*/ 1675109 w 3121819"/>
              <a:gd name="connsiteY25" fmla="*/ 790559 h 1062038"/>
              <a:gd name="connsiteX26" fmla="*/ 1701303 w 3121819"/>
              <a:gd name="connsiteY26" fmla="*/ 845326 h 1062038"/>
              <a:gd name="connsiteX27" fmla="*/ 2068015 w 3121819"/>
              <a:gd name="connsiteY27" fmla="*/ 835801 h 1062038"/>
              <a:gd name="connsiteX28" fmla="*/ 2060872 w 3121819"/>
              <a:gd name="connsiteY28" fmla="*/ 892952 h 1062038"/>
              <a:gd name="connsiteX29" fmla="*/ 2139453 w 3121819"/>
              <a:gd name="connsiteY29" fmla="*/ 895332 h 1062038"/>
              <a:gd name="connsiteX30" fmla="*/ 2133601 w 3121819"/>
              <a:gd name="connsiteY30" fmla="*/ 966787 h 1062038"/>
              <a:gd name="connsiteX31" fmla="*/ 2353766 w 3121819"/>
              <a:gd name="connsiteY31" fmla="*/ 962008 h 1062038"/>
              <a:gd name="connsiteX32" fmla="*/ 2357437 w 3121819"/>
              <a:gd name="connsiteY32" fmla="*/ 1062038 h 1062038"/>
              <a:gd name="connsiteX33" fmla="*/ 3121819 w 3121819"/>
              <a:gd name="connsiteY33" fmla="*/ 1059655 h 1062038"/>
              <a:gd name="connsiteX0" fmla="*/ 0 w 3121819"/>
              <a:gd name="connsiteY0" fmla="*/ 0 h 1062038"/>
              <a:gd name="connsiteX1" fmla="*/ 90487 w 3121819"/>
              <a:gd name="connsiteY1" fmla="*/ 0 h 1062038"/>
              <a:gd name="connsiteX2" fmla="*/ 207169 w 3121819"/>
              <a:gd name="connsiteY2" fmla="*/ 35719 h 1062038"/>
              <a:gd name="connsiteX3" fmla="*/ 273844 w 3121819"/>
              <a:gd name="connsiteY3" fmla="*/ 64294 h 1062038"/>
              <a:gd name="connsiteX4" fmla="*/ 378618 w 3121819"/>
              <a:gd name="connsiteY4" fmla="*/ 145256 h 1062038"/>
              <a:gd name="connsiteX5" fmla="*/ 447675 w 3121819"/>
              <a:gd name="connsiteY5" fmla="*/ 228600 h 1062038"/>
              <a:gd name="connsiteX6" fmla="*/ 500062 w 3121819"/>
              <a:gd name="connsiteY6" fmla="*/ 276226 h 1062038"/>
              <a:gd name="connsiteX7" fmla="*/ 569120 w 3121819"/>
              <a:gd name="connsiteY7" fmla="*/ 321468 h 1062038"/>
              <a:gd name="connsiteX8" fmla="*/ 621506 w 3121819"/>
              <a:gd name="connsiteY8" fmla="*/ 335757 h 1062038"/>
              <a:gd name="connsiteX9" fmla="*/ 676274 w 3121819"/>
              <a:gd name="connsiteY9" fmla="*/ 400050 h 1062038"/>
              <a:gd name="connsiteX10" fmla="*/ 778667 w 3121819"/>
              <a:gd name="connsiteY10" fmla="*/ 397669 h 1062038"/>
              <a:gd name="connsiteX11" fmla="*/ 921544 w 3121819"/>
              <a:gd name="connsiteY11" fmla="*/ 531019 h 1062038"/>
              <a:gd name="connsiteX12" fmla="*/ 931069 w 3121819"/>
              <a:gd name="connsiteY12" fmla="*/ 557213 h 1062038"/>
              <a:gd name="connsiteX13" fmla="*/ 965497 w 3121819"/>
              <a:gd name="connsiteY13" fmla="*/ 557197 h 1062038"/>
              <a:gd name="connsiteX14" fmla="*/ 1027409 w 3121819"/>
              <a:gd name="connsiteY14" fmla="*/ 619109 h 1062038"/>
              <a:gd name="connsiteX15" fmla="*/ 1109663 w 3121819"/>
              <a:gd name="connsiteY15" fmla="*/ 621507 h 1062038"/>
              <a:gd name="connsiteX16" fmla="*/ 1147762 w 3121819"/>
              <a:gd name="connsiteY16" fmla="*/ 654844 h 1062038"/>
              <a:gd name="connsiteX17" fmla="*/ 1221582 w 3121819"/>
              <a:gd name="connsiteY17" fmla="*/ 654844 h 1062038"/>
              <a:gd name="connsiteX18" fmla="*/ 1257301 w 3121819"/>
              <a:gd name="connsiteY18" fmla="*/ 695325 h 1062038"/>
              <a:gd name="connsiteX19" fmla="*/ 1309687 w 3121819"/>
              <a:gd name="connsiteY19" fmla="*/ 688181 h 1062038"/>
              <a:gd name="connsiteX20" fmla="*/ 1338263 w 3121819"/>
              <a:gd name="connsiteY20" fmla="*/ 704850 h 1062038"/>
              <a:gd name="connsiteX21" fmla="*/ 1469230 w 3121819"/>
              <a:gd name="connsiteY21" fmla="*/ 702469 h 1062038"/>
              <a:gd name="connsiteX22" fmla="*/ 1473993 w 3121819"/>
              <a:gd name="connsiteY22" fmla="*/ 738188 h 1062038"/>
              <a:gd name="connsiteX23" fmla="*/ 1657350 w 3121819"/>
              <a:gd name="connsiteY23" fmla="*/ 735806 h 1062038"/>
              <a:gd name="connsiteX24" fmla="*/ 1675109 w 3121819"/>
              <a:gd name="connsiteY24" fmla="*/ 790559 h 1062038"/>
              <a:gd name="connsiteX25" fmla="*/ 1701303 w 3121819"/>
              <a:gd name="connsiteY25" fmla="*/ 845326 h 1062038"/>
              <a:gd name="connsiteX26" fmla="*/ 2068015 w 3121819"/>
              <a:gd name="connsiteY26" fmla="*/ 835801 h 1062038"/>
              <a:gd name="connsiteX27" fmla="*/ 2060872 w 3121819"/>
              <a:gd name="connsiteY27" fmla="*/ 892952 h 1062038"/>
              <a:gd name="connsiteX28" fmla="*/ 2139453 w 3121819"/>
              <a:gd name="connsiteY28" fmla="*/ 895332 h 1062038"/>
              <a:gd name="connsiteX29" fmla="*/ 2133601 w 3121819"/>
              <a:gd name="connsiteY29" fmla="*/ 966787 h 1062038"/>
              <a:gd name="connsiteX30" fmla="*/ 2353766 w 3121819"/>
              <a:gd name="connsiteY30" fmla="*/ 962008 h 1062038"/>
              <a:gd name="connsiteX31" fmla="*/ 2357437 w 3121819"/>
              <a:gd name="connsiteY31" fmla="*/ 1062038 h 1062038"/>
              <a:gd name="connsiteX32" fmla="*/ 3121819 w 3121819"/>
              <a:gd name="connsiteY32" fmla="*/ 1059655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21819" h="1062038">
                <a:moveTo>
                  <a:pt x="0" y="0"/>
                </a:moveTo>
                <a:lnTo>
                  <a:pt x="90487" y="0"/>
                </a:lnTo>
                <a:lnTo>
                  <a:pt x="207169" y="35719"/>
                </a:lnTo>
                <a:lnTo>
                  <a:pt x="273844" y="64294"/>
                </a:lnTo>
                <a:lnTo>
                  <a:pt x="378618" y="145256"/>
                </a:lnTo>
                <a:lnTo>
                  <a:pt x="447675" y="228600"/>
                </a:lnTo>
                <a:lnTo>
                  <a:pt x="500062" y="276226"/>
                </a:lnTo>
                <a:lnTo>
                  <a:pt x="569120" y="321468"/>
                </a:lnTo>
                <a:lnTo>
                  <a:pt x="621506" y="335757"/>
                </a:lnTo>
                <a:lnTo>
                  <a:pt x="676274" y="400050"/>
                </a:lnTo>
                <a:lnTo>
                  <a:pt x="778667" y="397669"/>
                </a:lnTo>
                <a:lnTo>
                  <a:pt x="921544" y="531019"/>
                </a:lnTo>
                <a:lnTo>
                  <a:pt x="931069" y="557213"/>
                </a:lnTo>
                <a:lnTo>
                  <a:pt x="965497" y="557197"/>
                </a:lnTo>
                <a:lnTo>
                  <a:pt x="1027409" y="619109"/>
                </a:lnTo>
                <a:lnTo>
                  <a:pt x="1109663" y="621507"/>
                </a:lnTo>
                <a:lnTo>
                  <a:pt x="1147762" y="654844"/>
                </a:lnTo>
                <a:lnTo>
                  <a:pt x="1221582" y="654844"/>
                </a:lnTo>
                <a:lnTo>
                  <a:pt x="1257301" y="695325"/>
                </a:lnTo>
                <a:lnTo>
                  <a:pt x="1309687" y="688181"/>
                </a:lnTo>
                <a:lnTo>
                  <a:pt x="1338263" y="704850"/>
                </a:lnTo>
                <a:lnTo>
                  <a:pt x="1469230" y="702469"/>
                </a:lnTo>
                <a:lnTo>
                  <a:pt x="1473993" y="738188"/>
                </a:lnTo>
                <a:lnTo>
                  <a:pt x="1657350" y="735806"/>
                </a:lnTo>
                <a:lnTo>
                  <a:pt x="1675109" y="790559"/>
                </a:lnTo>
                <a:lnTo>
                  <a:pt x="1701303" y="845326"/>
                </a:lnTo>
                <a:lnTo>
                  <a:pt x="2068015" y="835801"/>
                </a:lnTo>
                <a:lnTo>
                  <a:pt x="2060872" y="892952"/>
                </a:lnTo>
                <a:lnTo>
                  <a:pt x="2139453" y="895332"/>
                </a:lnTo>
                <a:lnTo>
                  <a:pt x="2133601" y="966787"/>
                </a:lnTo>
                <a:lnTo>
                  <a:pt x="2353766" y="962008"/>
                </a:lnTo>
                <a:lnTo>
                  <a:pt x="2357437" y="1062038"/>
                </a:lnTo>
                <a:lnTo>
                  <a:pt x="3121819" y="1059655"/>
                </a:lnTo>
              </a:path>
            </a:pathLst>
          </a:custGeom>
          <a:noFill/>
          <a:ln w="19050">
            <a:solidFill>
              <a:srgbClr val="E2532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GB" sz="1400">
              <a:solidFill>
                <a:srgbClr val="FFFFFF"/>
              </a:solidFill>
              <a:latin typeface="Arial"/>
              <a:ea typeface="ＭＳ Ｐゴシック"/>
            </a:endParaRPr>
          </a:p>
        </p:txBody>
      </p:sp>
      <p:sp>
        <p:nvSpPr>
          <p:cNvPr id="4097" name="Freeform 4096"/>
          <p:cNvSpPr/>
          <p:nvPr/>
        </p:nvSpPr>
        <p:spPr>
          <a:xfrm>
            <a:off x="2341564" y="2616203"/>
            <a:ext cx="3244850" cy="887413"/>
          </a:xfrm>
          <a:custGeom>
            <a:avLst/>
            <a:gdLst>
              <a:gd name="connsiteX0" fmla="*/ 0 w 3245644"/>
              <a:gd name="connsiteY0" fmla="*/ 0 h 888206"/>
              <a:gd name="connsiteX1" fmla="*/ 90487 w 3245644"/>
              <a:gd name="connsiteY1" fmla="*/ 0 h 888206"/>
              <a:gd name="connsiteX2" fmla="*/ 90487 w 3245644"/>
              <a:gd name="connsiteY2" fmla="*/ 40481 h 888206"/>
              <a:gd name="connsiteX3" fmla="*/ 164306 w 3245644"/>
              <a:gd name="connsiteY3" fmla="*/ 40481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45644" h="888206">
                <a:moveTo>
                  <a:pt x="0" y="0"/>
                </a:moveTo>
                <a:lnTo>
                  <a:pt x="90487" y="0"/>
                </a:lnTo>
                <a:lnTo>
                  <a:pt x="90487" y="40481"/>
                </a:lnTo>
                <a:lnTo>
                  <a:pt x="164306" y="40481"/>
                </a:lnTo>
                <a:lnTo>
                  <a:pt x="276225" y="152400"/>
                </a:lnTo>
                <a:lnTo>
                  <a:pt x="330994" y="176213"/>
                </a:lnTo>
                <a:lnTo>
                  <a:pt x="383381" y="221456"/>
                </a:lnTo>
                <a:lnTo>
                  <a:pt x="433387" y="266700"/>
                </a:lnTo>
                <a:lnTo>
                  <a:pt x="483394" y="266700"/>
                </a:lnTo>
                <a:lnTo>
                  <a:pt x="621506" y="359569"/>
                </a:lnTo>
                <a:lnTo>
                  <a:pt x="702469" y="364331"/>
                </a:lnTo>
                <a:lnTo>
                  <a:pt x="721519" y="385763"/>
                </a:lnTo>
                <a:lnTo>
                  <a:pt x="802481" y="381000"/>
                </a:lnTo>
                <a:lnTo>
                  <a:pt x="833437" y="447675"/>
                </a:lnTo>
                <a:lnTo>
                  <a:pt x="885825" y="469106"/>
                </a:lnTo>
                <a:lnTo>
                  <a:pt x="1045369" y="471488"/>
                </a:lnTo>
                <a:lnTo>
                  <a:pt x="1131094" y="547688"/>
                </a:lnTo>
                <a:lnTo>
                  <a:pt x="1181100" y="552450"/>
                </a:lnTo>
                <a:lnTo>
                  <a:pt x="1185862" y="583406"/>
                </a:lnTo>
                <a:lnTo>
                  <a:pt x="1464469" y="590550"/>
                </a:lnTo>
                <a:lnTo>
                  <a:pt x="1490662" y="640556"/>
                </a:lnTo>
                <a:lnTo>
                  <a:pt x="1600200" y="635794"/>
                </a:lnTo>
                <a:lnTo>
                  <a:pt x="1614487" y="683419"/>
                </a:lnTo>
                <a:lnTo>
                  <a:pt x="1783556" y="685800"/>
                </a:lnTo>
                <a:lnTo>
                  <a:pt x="1783556" y="733425"/>
                </a:lnTo>
                <a:lnTo>
                  <a:pt x="2483644" y="740569"/>
                </a:lnTo>
                <a:lnTo>
                  <a:pt x="2481262" y="888206"/>
                </a:lnTo>
                <a:lnTo>
                  <a:pt x="3245644" y="888206"/>
                </a:lnTo>
              </a:path>
            </a:pathLst>
          </a:custGeom>
          <a:noFill/>
          <a:ln w="19050">
            <a:solidFill>
              <a:srgbClr val="5F595B"/>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GB" sz="1400">
              <a:solidFill>
                <a:srgbClr val="FFFFFF"/>
              </a:solidFill>
              <a:latin typeface="Arial"/>
              <a:ea typeface="ＭＳ Ｐゴシック"/>
            </a:endParaRPr>
          </a:p>
        </p:txBody>
      </p:sp>
      <p:sp>
        <p:nvSpPr>
          <p:cNvPr id="345" name="Freeform 344"/>
          <p:cNvSpPr/>
          <p:nvPr/>
        </p:nvSpPr>
        <p:spPr>
          <a:xfrm>
            <a:off x="2346327" y="2613028"/>
            <a:ext cx="3122613" cy="1089025"/>
          </a:xfrm>
          <a:custGeom>
            <a:avLst/>
            <a:gdLst>
              <a:gd name="connsiteX0" fmla="*/ 0 w 3245644"/>
              <a:gd name="connsiteY0" fmla="*/ 0 h 888206"/>
              <a:gd name="connsiteX1" fmla="*/ 90487 w 3245644"/>
              <a:gd name="connsiteY1" fmla="*/ 0 h 888206"/>
              <a:gd name="connsiteX2" fmla="*/ 90487 w 3245644"/>
              <a:gd name="connsiteY2" fmla="*/ 40481 h 888206"/>
              <a:gd name="connsiteX3" fmla="*/ 164306 w 3245644"/>
              <a:gd name="connsiteY3" fmla="*/ 40481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929778 w 3245644"/>
              <a:gd name="connsiteY16" fmla="*/ 592915 h 888206"/>
              <a:gd name="connsiteX17" fmla="*/ 1131094 w 3245644"/>
              <a:gd name="connsiteY17" fmla="*/ 547688 h 888206"/>
              <a:gd name="connsiteX18" fmla="*/ 1181100 w 3245644"/>
              <a:gd name="connsiteY18" fmla="*/ 552450 h 888206"/>
              <a:gd name="connsiteX19" fmla="*/ 1185862 w 3245644"/>
              <a:gd name="connsiteY19" fmla="*/ 583406 h 888206"/>
              <a:gd name="connsiteX20" fmla="*/ 1464469 w 3245644"/>
              <a:gd name="connsiteY20" fmla="*/ 590550 h 888206"/>
              <a:gd name="connsiteX21" fmla="*/ 1490662 w 3245644"/>
              <a:gd name="connsiteY21" fmla="*/ 640556 h 888206"/>
              <a:gd name="connsiteX22" fmla="*/ 1600200 w 3245644"/>
              <a:gd name="connsiteY22" fmla="*/ 635794 h 888206"/>
              <a:gd name="connsiteX23" fmla="*/ 1614487 w 3245644"/>
              <a:gd name="connsiteY23" fmla="*/ 683419 h 888206"/>
              <a:gd name="connsiteX24" fmla="*/ 1783556 w 3245644"/>
              <a:gd name="connsiteY24" fmla="*/ 685800 h 888206"/>
              <a:gd name="connsiteX25" fmla="*/ 1783556 w 3245644"/>
              <a:gd name="connsiteY25" fmla="*/ 733425 h 888206"/>
              <a:gd name="connsiteX26" fmla="*/ 2483644 w 3245644"/>
              <a:gd name="connsiteY26" fmla="*/ 740569 h 888206"/>
              <a:gd name="connsiteX27" fmla="*/ 2481262 w 3245644"/>
              <a:gd name="connsiteY27" fmla="*/ 888206 h 888206"/>
              <a:gd name="connsiteX28" fmla="*/ 3245644 w 3245644"/>
              <a:gd name="connsiteY28"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834528 w 3245644"/>
              <a:gd name="connsiteY16" fmla="*/ 695309 h 888206"/>
              <a:gd name="connsiteX17" fmla="*/ 1131094 w 3245644"/>
              <a:gd name="connsiteY17" fmla="*/ 547688 h 888206"/>
              <a:gd name="connsiteX18" fmla="*/ 1181100 w 3245644"/>
              <a:gd name="connsiteY18" fmla="*/ 552450 h 888206"/>
              <a:gd name="connsiteX19" fmla="*/ 1185862 w 3245644"/>
              <a:gd name="connsiteY19" fmla="*/ 583406 h 888206"/>
              <a:gd name="connsiteX20" fmla="*/ 1464469 w 3245644"/>
              <a:gd name="connsiteY20" fmla="*/ 590550 h 888206"/>
              <a:gd name="connsiteX21" fmla="*/ 1490662 w 3245644"/>
              <a:gd name="connsiteY21" fmla="*/ 640556 h 888206"/>
              <a:gd name="connsiteX22" fmla="*/ 1600200 w 3245644"/>
              <a:gd name="connsiteY22" fmla="*/ 635794 h 888206"/>
              <a:gd name="connsiteX23" fmla="*/ 1614487 w 3245644"/>
              <a:gd name="connsiteY23" fmla="*/ 683419 h 888206"/>
              <a:gd name="connsiteX24" fmla="*/ 1783556 w 3245644"/>
              <a:gd name="connsiteY24" fmla="*/ 685800 h 888206"/>
              <a:gd name="connsiteX25" fmla="*/ 1783556 w 3245644"/>
              <a:gd name="connsiteY25" fmla="*/ 733425 h 888206"/>
              <a:gd name="connsiteX26" fmla="*/ 2483644 w 3245644"/>
              <a:gd name="connsiteY26" fmla="*/ 740569 h 888206"/>
              <a:gd name="connsiteX27" fmla="*/ 2481262 w 3245644"/>
              <a:gd name="connsiteY27" fmla="*/ 888206 h 888206"/>
              <a:gd name="connsiteX28" fmla="*/ 3245644 w 3245644"/>
              <a:gd name="connsiteY28"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60709 w 3245644"/>
              <a:gd name="connsiteY16" fmla="*/ 645303 h 888206"/>
              <a:gd name="connsiteX17" fmla="*/ 834528 w 3245644"/>
              <a:gd name="connsiteY17" fmla="*/ 695309 h 888206"/>
              <a:gd name="connsiteX18" fmla="*/ 1131094 w 3245644"/>
              <a:gd name="connsiteY18" fmla="*/ 547688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1131094 w 3245644"/>
              <a:gd name="connsiteY18" fmla="*/ 547688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1107 w 3245644"/>
              <a:gd name="connsiteY21" fmla="*/ 7810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1107 w 3245644"/>
              <a:gd name="connsiteY21" fmla="*/ 781050 h 888206"/>
              <a:gd name="connsiteX22" fmla="*/ 1314450 w 3245644"/>
              <a:gd name="connsiteY22" fmla="*/ 795337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333500 w 3245644"/>
              <a:gd name="connsiteY23" fmla="*/ 84534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333500 w 3245644"/>
              <a:gd name="connsiteY23" fmla="*/ 845344 h 888206"/>
              <a:gd name="connsiteX24" fmla="*/ 1428749 w 3245644"/>
              <a:gd name="connsiteY24" fmla="*/ 845344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783556 w 3245644"/>
              <a:gd name="connsiteY26" fmla="*/ 733425 h 888207"/>
              <a:gd name="connsiteX27" fmla="*/ 2483644 w 3245644"/>
              <a:gd name="connsiteY27" fmla="*/ 740569 h 888207"/>
              <a:gd name="connsiteX28" fmla="*/ 2481262 w 3245644"/>
              <a:gd name="connsiteY28" fmla="*/ 888206 h 888207"/>
              <a:gd name="connsiteX29" fmla="*/ 3245644 w 3245644"/>
              <a:gd name="connsiteY29" fmla="*/ 888206 h 888207"/>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507331 w 3245644"/>
              <a:gd name="connsiteY26" fmla="*/ 888206 h 888207"/>
              <a:gd name="connsiteX27" fmla="*/ 2483644 w 3245644"/>
              <a:gd name="connsiteY27" fmla="*/ 740569 h 888207"/>
              <a:gd name="connsiteX28" fmla="*/ 2481262 w 3245644"/>
              <a:gd name="connsiteY28" fmla="*/ 888206 h 888207"/>
              <a:gd name="connsiteX29" fmla="*/ 3245644 w 3245644"/>
              <a:gd name="connsiteY29" fmla="*/ 888206 h 888207"/>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507331 w 3245644"/>
              <a:gd name="connsiteY26" fmla="*/ 888206 h 888207"/>
              <a:gd name="connsiteX27" fmla="*/ 1760834 w 3245644"/>
              <a:gd name="connsiteY27" fmla="*/ 852471 h 888207"/>
              <a:gd name="connsiteX28" fmla="*/ 2483644 w 3245644"/>
              <a:gd name="connsiteY28" fmla="*/ 740569 h 888207"/>
              <a:gd name="connsiteX29" fmla="*/ 2481262 w 3245644"/>
              <a:gd name="connsiteY29" fmla="*/ 888206 h 888207"/>
              <a:gd name="connsiteX30" fmla="*/ 3245644 w 3245644"/>
              <a:gd name="connsiteY30" fmla="*/ 888206 h 888207"/>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2483644 w 3245644"/>
              <a:gd name="connsiteY28" fmla="*/ 740569 h 907240"/>
              <a:gd name="connsiteX29" fmla="*/ 2481262 w 3245644"/>
              <a:gd name="connsiteY29" fmla="*/ 888206 h 907240"/>
              <a:gd name="connsiteX30" fmla="*/ 3245644 w 3245644"/>
              <a:gd name="connsiteY30"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727497 w 3245644"/>
              <a:gd name="connsiteY28" fmla="*/ 864377 h 907240"/>
              <a:gd name="connsiteX29" fmla="*/ 2483644 w 3245644"/>
              <a:gd name="connsiteY29" fmla="*/ 740569 h 907240"/>
              <a:gd name="connsiteX30" fmla="*/ 2481262 w 3245644"/>
              <a:gd name="connsiteY30" fmla="*/ 888206 h 907240"/>
              <a:gd name="connsiteX31" fmla="*/ 3245644 w 3245644"/>
              <a:gd name="connsiteY31"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553666 w 3245644"/>
              <a:gd name="connsiteY28" fmla="*/ 907239 h 907240"/>
              <a:gd name="connsiteX29" fmla="*/ 2483644 w 3245644"/>
              <a:gd name="connsiteY29" fmla="*/ 740569 h 907240"/>
              <a:gd name="connsiteX30" fmla="*/ 2481262 w 3245644"/>
              <a:gd name="connsiteY30" fmla="*/ 888206 h 907240"/>
              <a:gd name="connsiteX31" fmla="*/ 3245644 w 3245644"/>
              <a:gd name="connsiteY31"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553666 w 3245644"/>
              <a:gd name="connsiteY28" fmla="*/ 907239 h 907240"/>
              <a:gd name="connsiteX29" fmla="*/ 1613197 w 3245644"/>
              <a:gd name="connsiteY29" fmla="*/ 900095 h 907240"/>
              <a:gd name="connsiteX30" fmla="*/ 2483644 w 3245644"/>
              <a:gd name="connsiteY30" fmla="*/ 740569 h 907240"/>
              <a:gd name="connsiteX31" fmla="*/ 2481262 w 3245644"/>
              <a:gd name="connsiteY31" fmla="*/ 888206 h 907240"/>
              <a:gd name="connsiteX32" fmla="*/ 3245644 w 3245644"/>
              <a:gd name="connsiteY32" fmla="*/ 888206 h 907240"/>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2483644 w 3245644"/>
              <a:gd name="connsiteY30" fmla="*/ 740569 h 954864"/>
              <a:gd name="connsiteX31" fmla="*/ 2481262 w 3245644"/>
              <a:gd name="connsiteY31" fmla="*/ 888206 h 954864"/>
              <a:gd name="connsiteX32" fmla="*/ 3245644 w 3245644"/>
              <a:gd name="connsiteY32"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732259 w 3245644"/>
              <a:gd name="connsiteY30" fmla="*/ 912002 h 954864"/>
              <a:gd name="connsiteX31" fmla="*/ 2483644 w 3245644"/>
              <a:gd name="connsiteY31" fmla="*/ 740569 h 954864"/>
              <a:gd name="connsiteX32" fmla="*/ 2481262 w 3245644"/>
              <a:gd name="connsiteY32" fmla="*/ 888206 h 954864"/>
              <a:gd name="connsiteX33" fmla="*/ 3245644 w 3245644"/>
              <a:gd name="connsiteY33"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672728 w 3245644"/>
              <a:gd name="connsiteY30" fmla="*/ 952483 h 954864"/>
              <a:gd name="connsiteX31" fmla="*/ 2483644 w 3245644"/>
              <a:gd name="connsiteY31" fmla="*/ 740569 h 954864"/>
              <a:gd name="connsiteX32" fmla="*/ 2481262 w 3245644"/>
              <a:gd name="connsiteY32" fmla="*/ 888206 h 954864"/>
              <a:gd name="connsiteX33" fmla="*/ 3245644 w 3245644"/>
              <a:gd name="connsiteY33"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672728 w 3245644"/>
              <a:gd name="connsiteY30" fmla="*/ 952483 h 954864"/>
              <a:gd name="connsiteX31" fmla="*/ 1837034 w 3245644"/>
              <a:gd name="connsiteY31" fmla="*/ 904858 h 954864"/>
              <a:gd name="connsiteX32" fmla="*/ 2483644 w 3245644"/>
              <a:gd name="connsiteY32" fmla="*/ 740569 h 954864"/>
              <a:gd name="connsiteX33" fmla="*/ 2481262 w 3245644"/>
              <a:gd name="connsiteY33" fmla="*/ 888206 h 954864"/>
              <a:gd name="connsiteX34" fmla="*/ 3245644 w 3245644"/>
              <a:gd name="connsiteY34" fmla="*/ 888206 h 954864"/>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2483644 w 3245644"/>
              <a:gd name="connsiteY32" fmla="*/ 740569 h 1023920"/>
              <a:gd name="connsiteX33" fmla="*/ 2481262 w 3245644"/>
              <a:gd name="connsiteY33" fmla="*/ 888206 h 1023920"/>
              <a:gd name="connsiteX34" fmla="*/ 3245644 w 3245644"/>
              <a:gd name="connsiteY34" fmla="*/ 888206 h 1023920"/>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1964532 w 3245644"/>
              <a:gd name="connsiteY32" fmla="*/ 1019175 h 1023920"/>
              <a:gd name="connsiteX33" fmla="*/ 2481262 w 3245644"/>
              <a:gd name="connsiteY33" fmla="*/ 888206 h 1023920"/>
              <a:gd name="connsiteX34" fmla="*/ 3245644 w 3245644"/>
              <a:gd name="connsiteY34" fmla="*/ 888206 h 1023920"/>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1964532 w 3245644"/>
              <a:gd name="connsiteY32" fmla="*/ 1019175 h 1023920"/>
              <a:gd name="connsiteX33" fmla="*/ 2101353 w 3245644"/>
              <a:gd name="connsiteY33" fmla="*/ 981058 h 1023920"/>
              <a:gd name="connsiteX34" fmla="*/ 2481262 w 3245644"/>
              <a:gd name="connsiteY34" fmla="*/ 888206 h 1023920"/>
              <a:gd name="connsiteX35" fmla="*/ 3245644 w 3245644"/>
              <a:gd name="connsiteY35" fmla="*/ 888206 h 1023920"/>
              <a:gd name="connsiteX0" fmla="*/ 0 w 3245644"/>
              <a:gd name="connsiteY0" fmla="*/ 0 h 1088215"/>
              <a:gd name="connsiteX1" fmla="*/ 90487 w 3245644"/>
              <a:gd name="connsiteY1" fmla="*/ 0 h 1088215"/>
              <a:gd name="connsiteX2" fmla="*/ 90487 w 3245644"/>
              <a:gd name="connsiteY2" fmla="*/ 40481 h 1088215"/>
              <a:gd name="connsiteX3" fmla="*/ 150018 w 3245644"/>
              <a:gd name="connsiteY3" fmla="*/ 54769 h 1088215"/>
              <a:gd name="connsiteX4" fmla="*/ 211932 w 3245644"/>
              <a:gd name="connsiteY4" fmla="*/ 161925 h 1088215"/>
              <a:gd name="connsiteX5" fmla="*/ 292894 w 3245644"/>
              <a:gd name="connsiteY5" fmla="*/ 266700 h 1088215"/>
              <a:gd name="connsiteX6" fmla="*/ 373856 w 3245644"/>
              <a:gd name="connsiteY6" fmla="*/ 419100 h 1088215"/>
              <a:gd name="connsiteX7" fmla="*/ 409574 w 3245644"/>
              <a:gd name="connsiteY7" fmla="*/ 438150 h 1088215"/>
              <a:gd name="connsiteX8" fmla="*/ 447675 w 3245644"/>
              <a:gd name="connsiteY8" fmla="*/ 435769 h 1088215"/>
              <a:gd name="connsiteX9" fmla="*/ 457200 w 3245644"/>
              <a:gd name="connsiteY9" fmla="*/ 478632 h 1088215"/>
              <a:gd name="connsiteX10" fmla="*/ 488157 w 3245644"/>
              <a:gd name="connsiteY10" fmla="*/ 500062 h 1088215"/>
              <a:gd name="connsiteX11" fmla="*/ 521494 w 3245644"/>
              <a:gd name="connsiteY11" fmla="*/ 492919 h 1088215"/>
              <a:gd name="connsiteX12" fmla="*/ 600074 w 3245644"/>
              <a:gd name="connsiteY12" fmla="*/ 607219 h 1088215"/>
              <a:gd name="connsiteX13" fmla="*/ 659605 w 3245644"/>
              <a:gd name="connsiteY13" fmla="*/ 604838 h 1088215"/>
              <a:gd name="connsiteX14" fmla="*/ 683419 w 3245644"/>
              <a:gd name="connsiteY14" fmla="*/ 621506 h 1088215"/>
              <a:gd name="connsiteX15" fmla="*/ 731044 w 3245644"/>
              <a:gd name="connsiteY15" fmla="*/ 631032 h 1088215"/>
              <a:gd name="connsiteX16" fmla="*/ 770234 w 3245644"/>
              <a:gd name="connsiteY16" fmla="*/ 633397 h 1088215"/>
              <a:gd name="connsiteX17" fmla="*/ 834528 w 3245644"/>
              <a:gd name="connsiteY17" fmla="*/ 695309 h 1088215"/>
              <a:gd name="connsiteX18" fmla="*/ 895350 w 3245644"/>
              <a:gd name="connsiteY18" fmla="*/ 735807 h 1088215"/>
              <a:gd name="connsiteX19" fmla="*/ 1114425 w 3245644"/>
              <a:gd name="connsiteY19" fmla="*/ 733425 h 1088215"/>
              <a:gd name="connsiteX20" fmla="*/ 1121569 w 3245644"/>
              <a:gd name="connsiteY20" fmla="*/ 776288 h 1088215"/>
              <a:gd name="connsiteX21" fmla="*/ 1233489 w 3245644"/>
              <a:gd name="connsiteY21" fmla="*/ 781050 h 1088215"/>
              <a:gd name="connsiteX22" fmla="*/ 1314450 w 3245644"/>
              <a:gd name="connsiteY22" fmla="*/ 795337 h 1088215"/>
              <a:gd name="connsiteX23" fmla="*/ 1333500 w 3245644"/>
              <a:gd name="connsiteY23" fmla="*/ 845344 h 1088215"/>
              <a:gd name="connsiteX24" fmla="*/ 1428749 w 3245644"/>
              <a:gd name="connsiteY24" fmla="*/ 845344 h 1088215"/>
              <a:gd name="connsiteX25" fmla="*/ 1459706 w 3245644"/>
              <a:gd name="connsiteY25" fmla="*/ 888207 h 1088215"/>
              <a:gd name="connsiteX26" fmla="*/ 1507331 w 3245644"/>
              <a:gd name="connsiteY26" fmla="*/ 888206 h 1088215"/>
              <a:gd name="connsiteX27" fmla="*/ 1513184 w 3245644"/>
              <a:gd name="connsiteY27" fmla="*/ 907240 h 1088215"/>
              <a:gd name="connsiteX28" fmla="*/ 1553666 w 3245644"/>
              <a:gd name="connsiteY28" fmla="*/ 907239 h 1088215"/>
              <a:gd name="connsiteX29" fmla="*/ 1558428 w 3245644"/>
              <a:gd name="connsiteY29" fmla="*/ 954864 h 1088215"/>
              <a:gd name="connsiteX30" fmla="*/ 1672728 w 3245644"/>
              <a:gd name="connsiteY30" fmla="*/ 952483 h 1088215"/>
              <a:gd name="connsiteX31" fmla="*/ 1667965 w 3245644"/>
              <a:gd name="connsiteY31" fmla="*/ 1023920 h 1088215"/>
              <a:gd name="connsiteX32" fmla="*/ 1964532 w 3245644"/>
              <a:gd name="connsiteY32" fmla="*/ 1019175 h 1088215"/>
              <a:gd name="connsiteX33" fmla="*/ 1960859 w 3245644"/>
              <a:gd name="connsiteY33" fmla="*/ 1088215 h 1088215"/>
              <a:gd name="connsiteX34" fmla="*/ 2481262 w 3245644"/>
              <a:gd name="connsiteY34" fmla="*/ 888206 h 1088215"/>
              <a:gd name="connsiteX35" fmla="*/ 3245644 w 3245644"/>
              <a:gd name="connsiteY35" fmla="*/ 888206 h 1088215"/>
              <a:gd name="connsiteX0" fmla="*/ 0 w 3245644"/>
              <a:gd name="connsiteY0" fmla="*/ 0 h 1088215"/>
              <a:gd name="connsiteX1" fmla="*/ 90487 w 3245644"/>
              <a:gd name="connsiteY1" fmla="*/ 0 h 1088215"/>
              <a:gd name="connsiteX2" fmla="*/ 90487 w 3245644"/>
              <a:gd name="connsiteY2" fmla="*/ 40481 h 1088215"/>
              <a:gd name="connsiteX3" fmla="*/ 150018 w 3245644"/>
              <a:gd name="connsiteY3" fmla="*/ 54769 h 1088215"/>
              <a:gd name="connsiteX4" fmla="*/ 211932 w 3245644"/>
              <a:gd name="connsiteY4" fmla="*/ 161925 h 1088215"/>
              <a:gd name="connsiteX5" fmla="*/ 292894 w 3245644"/>
              <a:gd name="connsiteY5" fmla="*/ 266700 h 1088215"/>
              <a:gd name="connsiteX6" fmla="*/ 373856 w 3245644"/>
              <a:gd name="connsiteY6" fmla="*/ 419100 h 1088215"/>
              <a:gd name="connsiteX7" fmla="*/ 409574 w 3245644"/>
              <a:gd name="connsiteY7" fmla="*/ 438150 h 1088215"/>
              <a:gd name="connsiteX8" fmla="*/ 447675 w 3245644"/>
              <a:gd name="connsiteY8" fmla="*/ 435769 h 1088215"/>
              <a:gd name="connsiteX9" fmla="*/ 457200 w 3245644"/>
              <a:gd name="connsiteY9" fmla="*/ 478632 h 1088215"/>
              <a:gd name="connsiteX10" fmla="*/ 488157 w 3245644"/>
              <a:gd name="connsiteY10" fmla="*/ 500062 h 1088215"/>
              <a:gd name="connsiteX11" fmla="*/ 521494 w 3245644"/>
              <a:gd name="connsiteY11" fmla="*/ 492919 h 1088215"/>
              <a:gd name="connsiteX12" fmla="*/ 600074 w 3245644"/>
              <a:gd name="connsiteY12" fmla="*/ 607219 h 1088215"/>
              <a:gd name="connsiteX13" fmla="*/ 659605 w 3245644"/>
              <a:gd name="connsiteY13" fmla="*/ 604838 h 1088215"/>
              <a:gd name="connsiteX14" fmla="*/ 683419 w 3245644"/>
              <a:gd name="connsiteY14" fmla="*/ 621506 h 1088215"/>
              <a:gd name="connsiteX15" fmla="*/ 731044 w 3245644"/>
              <a:gd name="connsiteY15" fmla="*/ 631032 h 1088215"/>
              <a:gd name="connsiteX16" fmla="*/ 770234 w 3245644"/>
              <a:gd name="connsiteY16" fmla="*/ 633397 h 1088215"/>
              <a:gd name="connsiteX17" fmla="*/ 834528 w 3245644"/>
              <a:gd name="connsiteY17" fmla="*/ 695309 h 1088215"/>
              <a:gd name="connsiteX18" fmla="*/ 895350 w 3245644"/>
              <a:gd name="connsiteY18" fmla="*/ 735807 h 1088215"/>
              <a:gd name="connsiteX19" fmla="*/ 1114425 w 3245644"/>
              <a:gd name="connsiteY19" fmla="*/ 733425 h 1088215"/>
              <a:gd name="connsiteX20" fmla="*/ 1121569 w 3245644"/>
              <a:gd name="connsiteY20" fmla="*/ 776288 h 1088215"/>
              <a:gd name="connsiteX21" fmla="*/ 1233489 w 3245644"/>
              <a:gd name="connsiteY21" fmla="*/ 781050 h 1088215"/>
              <a:gd name="connsiteX22" fmla="*/ 1314450 w 3245644"/>
              <a:gd name="connsiteY22" fmla="*/ 795337 h 1088215"/>
              <a:gd name="connsiteX23" fmla="*/ 1333500 w 3245644"/>
              <a:gd name="connsiteY23" fmla="*/ 845344 h 1088215"/>
              <a:gd name="connsiteX24" fmla="*/ 1428749 w 3245644"/>
              <a:gd name="connsiteY24" fmla="*/ 845344 h 1088215"/>
              <a:gd name="connsiteX25" fmla="*/ 1459706 w 3245644"/>
              <a:gd name="connsiteY25" fmla="*/ 888207 h 1088215"/>
              <a:gd name="connsiteX26" fmla="*/ 1507331 w 3245644"/>
              <a:gd name="connsiteY26" fmla="*/ 888206 h 1088215"/>
              <a:gd name="connsiteX27" fmla="*/ 1513184 w 3245644"/>
              <a:gd name="connsiteY27" fmla="*/ 907240 h 1088215"/>
              <a:gd name="connsiteX28" fmla="*/ 1553666 w 3245644"/>
              <a:gd name="connsiteY28" fmla="*/ 907239 h 1088215"/>
              <a:gd name="connsiteX29" fmla="*/ 1558428 w 3245644"/>
              <a:gd name="connsiteY29" fmla="*/ 954864 h 1088215"/>
              <a:gd name="connsiteX30" fmla="*/ 1672728 w 3245644"/>
              <a:gd name="connsiteY30" fmla="*/ 952483 h 1088215"/>
              <a:gd name="connsiteX31" fmla="*/ 1667965 w 3245644"/>
              <a:gd name="connsiteY31" fmla="*/ 1023920 h 1088215"/>
              <a:gd name="connsiteX32" fmla="*/ 1964532 w 3245644"/>
              <a:gd name="connsiteY32" fmla="*/ 1019175 h 1088215"/>
              <a:gd name="connsiteX33" fmla="*/ 1960859 w 3245644"/>
              <a:gd name="connsiteY33" fmla="*/ 1088215 h 1088215"/>
              <a:gd name="connsiteX34" fmla="*/ 2474118 w 3245644"/>
              <a:gd name="connsiteY34" fmla="*/ 1076325 h 1088215"/>
              <a:gd name="connsiteX35" fmla="*/ 3245644 w 3245644"/>
              <a:gd name="connsiteY35" fmla="*/ 888206 h 1088215"/>
              <a:gd name="connsiteX0" fmla="*/ 0 w 3121819"/>
              <a:gd name="connsiteY0" fmla="*/ 0 h 1088215"/>
              <a:gd name="connsiteX1" fmla="*/ 90487 w 3121819"/>
              <a:gd name="connsiteY1" fmla="*/ 0 h 1088215"/>
              <a:gd name="connsiteX2" fmla="*/ 90487 w 3121819"/>
              <a:gd name="connsiteY2" fmla="*/ 40481 h 1088215"/>
              <a:gd name="connsiteX3" fmla="*/ 150018 w 3121819"/>
              <a:gd name="connsiteY3" fmla="*/ 54769 h 1088215"/>
              <a:gd name="connsiteX4" fmla="*/ 211932 w 3121819"/>
              <a:gd name="connsiteY4" fmla="*/ 161925 h 1088215"/>
              <a:gd name="connsiteX5" fmla="*/ 292894 w 3121819"/>
              <a:gd name="connsiteY5" fmla="*/ 266700 h 1088215"/>
              <a:gd name="connsiteX6" fmla="*/ 373856 w 3121819"/>
              <a:gd name="connsiteY6" fmla="*/ 419100 h 1088215"/>
              <a:gd name="connsiteX7" fmla="*/ 409574 w 3121819"/>
              <a:gd name="connsiteY7" fmla="*/ 438150 h 1088215"/>
              <a:gd name="connsiteX8" fmla="*/ 447675 w 3121819"/>
              <a:gd name="connsiteY8" fmla="*/ 435769 h 1088215"/>
              <a:gd name="connsiteX9" fmla="*/ 457200 w 3121819"/>
              <a:gd name="connsiteY9" fmla="*/ 478632 h 1088215"/>
              <a:gd name="connsiteX10" fmla="*/ 488157 w 3121819"/>
              <a:gd name="connsiteY10" fmla="*/ 500062 h 1088215"/>
              <a:gd name="connsiteX11" fmla="*/ 521494 w 3121819"/>
              <a:gd name="connsiteY11" fmla="*/ 492919 h 1088215"/>
              <a:gd name="connsiteX12" fmla="*/ 600074 w 3121819"/>
              <a:gd name="connsiteY12" fmla="*/ 607219 h 1088215"/>
              <a:gd name="connsiteX13" fmla="*/ 659605 w 3121819"/>
              <a:gd name="connsiteY13" fmla="*/ 604838 h 1088215"/>
              <a:gd name="connsiteX14" fmla="*/ 683419 w 3121819"/>
              <a:gd name="connsiteY14" fmla="*/ 621506 h 1088215"/>
              <a:gd name="connsiteX15" fmla="*/ 731044 w 3121819"/>
              <a:gd name="connsiteY15" fmla="*/ 631032 h 1088215"/>
              <a:gd name="connsiteX16" fmla="*/ 770234 w 3121819"/>
              <a:gd name="connsiteY16" fmla="*/ 633397 h 1088215"/>
              <a:gd name="connsiteX17" fmla="*/ 834528 w 3121819"/>
              <a:gd name="connsiteY17" fmla="*/ 695309 h 1088215"/>
              <a:gd name="connsiteX18" fmla="*/ 895350 w 3121819"/>
              <a:gd name="connsiteY18" fmla="*/ 735807 h 1088215"/>
              <a:gd name="connsiteX19" fmla="*/ 1114425 w 3121819"/>
              <a:gd name="connsiteY19" fmla="*/ 733425 h 1088215"/>
              <a:gd name="connsiteX20" fmla="*/ 1121569 w 3121819"/>
              <a:gd name="connsiteY20" fmla="*/ 776288 h 1088215"/>
              <a:gd name="connsiteX21" fmla="*/ 1233489 w 3121819"/>
              <a:gd name="connsiteY21" fmla="*/ 781050 h 1088215"/>
              <a:gd name="connsiteX22" fmla="*/ 1314450 w 3121819"/>
              <a:gd name="connsiteY22" fmla="*/ 795337 h 1088215"/>
              <a:gd name="connsiteX23" fmla="*/ 1333500 w 3121819"/>
              <a:gd name="connsiteY23" fmla="*/ 845344 h 1088215"/>
              <a:gd name="connsiteX24" fmla="*/ 1428749 w 3121819"/>
              <a:gd name="connsiteY24" fmla="*/ 845344 h 1088215"/>
              <a:gd name="connsiteX25" fmla="*/ 1459706 w 3121819"/>
              <a:gd name="connsiteY25" fmla="*/ 888207 h 1088215"/>
              <a:gd name="connsiteX26" fmla="*/ 1507331 w 3121819"/>
              <a:gd name="connsiteY26" fmla="*/ 888206 h 1088215"/>
              <a:gd name="connsiteX27" fmla="*/ 1513184 w 3121819"/>
              <a:gd name="connsiteY27" fmla="*/ 907240 h 1088215"/>
              <a:gd name="connsiteX28" fmla="*/ 1553666 w 3121819"/>
              <a:gd name="connsiteY28" fmla="*/ 907239 h 1088215"/>
              <a:gd name="connsiteX29" fmla="*/ 1558428 w 3121819"/>
              <a:gd name="connsiteY29" fmla="*/ 954864 h 1088215"/>
              <a:gd name="connsiteX30" fmla="*/ 1672728 w 3121819"/>
              <a:gd name="connsiteY30" fmla="*/ 952483 h 1088215"/>
              <a:gd name="connsiteX31" fmla="*/ 1667965 w 3121819"/>
              <a:gd name="connsiteY31" fmla="*/ 1023920 h 1088215"/>
              <a:gd name="connsiteX32" fmla="*/ 1964532 w 3121819"/>
              <a:gd name="connsiteY32" fmla="*/ 1019175 h 1088215"/>
              <a:gd name="connsiteX33" fmla="*/ 1960859 w 3121819"/>
              <a:gd name="connsiteY33" fmla="*/ 1088215 h 1088215"/>
              <a:gd name="connsiteX34" fmla="*/ 2474118 w 3121819"/>
              <a:gd name="connsiteY34" fmla="*/ 1076325 h 1088215"/>
              <a:gd name="connsiteX35" fmla="*/ 3121819 w 3121819"/>
              <a:gd name="connsiteY35" fmla="*/ 1073943 h 10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21819" h="1088215">
                <a:moveTo>
                  <a:pt x="0" y="0"/>
                </a:moveTo>
                <a:lnTo>
                  <a:pt x="90487" y="0"/>
                </a:lnTo>
                <a:lnTo>
                  <a:pt x="90487" y="40481"/>
                </a:lnTo>
                <a:lnTo>
                  <a:pt x="150018" y="54769"/>
                </a:lnTo>
                <a:lnTo>
                  <a:pt x="211932" y="161925"/>
                </a:lnTo>
                <a:lnTo>
                  <a:pt x="292894" y="266700"/>
                </a:lnTo>
                <a:lnTo>
                  <a:pt x="373856" y="419100"/>
                </a:lnTo>
                <a:lnTo>
                  <a:pt x="409574" y="438150"/>
                </a:lnTo>
                <a:lnTo>
                  <a:pt x="447675" y="435769"/>
                </a:lnTo>
                <a:lnTo>
                  <a:pt x="457200" y="478632"/>
                </a:lnTo>
                <a:lnTo>
                  <a:pt x="488157" y="500062"/>
                </a:lnTo>
                <a:lnTo>
                  <a:pt x="521494" y="492919"/>
                </a:lnTo>
                <a:lnTo>
                  <a:pt x="600074" y="607219"/>
                </a:lnTo>
                <a:lnTo>
                  <a:pt x="659605" y="604838"/>
                </a:lnTo>
                <a:lnTo>
                  <a:pt x="683419" y="621506"/>
                </a:lnTo>
                <a:lnTo>
                  <a:pt x="731044" y="631032"/>
                </a:lnTo>
                <a:lnTo>
                  <a:pt x="770234" y="633397"/>
                </a:lnTo>
                <a:lnTo>
                  <a:pt x="834528" y="695309"/>
                </a:lnTo>
                <a:lnTo>
                  <a:pt x="895350" y="735807"/>
                </a:lnTo>
                <a:lnTo>
                  <a:pt x="1114425" y="733425"/>
                </a:lnTo>
                <a:lnTo>
                  <a:pt x="1121569" y="776288"/>
                </a:lnTo>
                <a:lnTo>
                  <a:pt x="1233489" y="781050"/>
                </a:lnTo>
                <a:lnTo>
                  <a:pt x="1314450" y="795337"/>
                </a:lnTo>
                <a:lnTo>
                  <a:pt x="1333500" y="845344"/>
                </a:lnTo>
                <a:lnTo>
                  <a:pt x="1428749" y="845344"/>
                </a:lnTo>
                <a:lnTo>
                  <a:pt x="1459706" y="888207"/>
                </a:lnTo>
                <a:lnTo>
                  <a:pt x="1507331" y="888206"/>
                </a:lnTo>
                <a:lnTo>
                  <a:pt x="1513184" y="907240"/>
                </a:lnTo>
                <a:lnTo>
                  <a:pt x="1553666" y="907239"/>
                </a:lnTo>
                <a:lnTo>
                  <a:pt x="1558428" y="954864"/>
                </a:lnTo>
                <a:lnTo>
                  <a:pt x="1672728" y="952483"/>
                </a:lnTo>
                <a:lnTo>
                  <a:pt x="1667965" y="1023920"/>
                </a:lnTo>
                <a:lnTo>
                  <a:pt x="1964532" y="1019175"/>
                </a:lnTo>
                <a:lnTo>
                  <a:pt x="1960859" y="1088215"/>
                </a:lnTo>
                <a:lnTo>
                  <a:pt x="2474118" y="1076325"/>
                </a:lnTo>
                <a:lnTo>
                  <a:pt x="3121819" y="1073943"/>
                </a:lnTo>
              </a:path>
            </a:pathLst>
          </a:custGeom>
          <a:noFill/>
          <a:ln w="19050">
            <a:solidFill>
              <a:srgbClr val="E2532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GB" sz="1400">
              <a:solidFill>
                <a:srgbClr val="FFFFFF"/>
              </a:solidFill>
              <a:latin typeface="Arial"/>
              <a:ea typeface="ＭＳ Ｐゴシック"/>
            </a:endParaRPr>
          </a:p>
        </p:txBody>
      </p:sp>
      <p:sp>
        <p:nvSpPr>
          <p:cNvPr id="43013" name="Title 1" hidden="1"/>
          <p:cNvSpPr>
            <a:spLocks noGrp="1"/>
          </p:cNvSpPr>
          <p:nvPr>
            <p:ph type="title" idx="4294967295"/>
          </p:nvPr>
        </p:nvSpPr>
        <p:spPr>
          <a:xfrm>
            <a:off x="1524000" y="274638"/>
            <a:ext cx="8229600" cy="1143000"/>
          </a:xfrm>
        </p:spPr>
        <p:txBody>
          <a:bodyPr/>
          <a:lstStyle/>
          <a:p>
            <a:pPr eaLnBrk="1" hangingPunct="1"/>
            <a:r>
              <a:rPr lang="en-GB"/>
              <a:t>RANK expression in primary tumours is associated with bone metastasis occurrence in breast cancer patients</a:t>
            </a:r>
          </a:p>
        </p:txBody>
      </p:sp>
      <p:sp>
        <p:nvSpPr>
          <p:cNvPr id="43014" name="Text Placeholder 24"/>
          <p:cNvSpPr txBox="1">
            <a:spLocks/>
          </p:cNvSpPr>
          <p:nvPr/>
        </p:nvSpPr>
        <p:spPr bwMode="auto">
          <a:xfrm>
            <a:off x="1631950" y="6474996"/>
            <a:ext cx="7086600" cy="338554"/>
          </a:xfrm>
          <a:prstGeom prst="rect">
            <a:avLst/>
          </a:prstGeom>
          <a:noFill/>
          <a:ln w="9525">
            <a:noFill/>
            <a:miter lim="800000"/>
            <a:headEnd/>
            <a:tailEnd/>
          </a:ln>
        </p:spPr>
        <p:txBody>
          <a:bodyPr anchor="b">
            <a:spAutoFit/>
          </a:bodyPr>
          <a:lstStyle/>
          <a:p>
            <a:pPr eaLnBrk="0" fontAlgn="base" hangingPunct="0">
              <a:spcBef>
                <a:spcPct val="0"/>
              </a:spcBef>
              <a:spcAft>
                <a:spcPct val="0"/>
              </a:spcAft>
              <a:buSzPct val="120000"/>
            </a:pPr>
            <a:r>
              <a:rPr lang="en-GB" sz="1600" dirty="0" err="1">
                <a:solidFill>
                  <a:srgbClr val="000000"/>
                </a:solidFill>
                <a:latin typeface="Arial" charset="0"/>
                <a:ea typeface="ＭＳ Ｐゴシック"/>
                <a:cs typeface="Arial" charset="0"/>
              </a:rPr>
              <a:t>Santini</a:t>
            </a:r>
            <a:r>
              <a:rPr lang="en-GB" sz="1600" dirty="0">
                <a:solidFill>
                  <a:srgbClr val="000000"/>
                </a:solidFill>
                <a:latin typeface="Arial" charset="0"/>
                <a:ea typeface="ＭＳ Ｐゴシック"/>
                <a:cs typeface="Arial" charset="0"/>
              </a:rPr>
              <a:t> D, et al. </a:t>
            </a:r>
            <a:r>
              <a:rPr lang="en-GB" sz="1600" dirty="0" err="1">
                <a:solidFill>
                  <a:srgbClr val="000000"/>
                </a:solidFill>
                <a:latin typeface="Arial" charset="0"/>
                <a:ea typeface="ＭＳ Ｐゴシック"/>
                <a:cs typeface="Arial" charset="0"/>
              </a:rPr>
              <a:t>PLoS</a:t>
            </a:r>
            <a:r>
              <a:rPr lang="en-GB" sz="1600" dirty="0">
                <a:solidFill>
                  <a:srgbClr val="000000"/>
                </a:solidFill>
                <a:latin typeface="Arial" charset="0"/>
                <a:ea typeface="ＭＳ Ｐゴシック"/>
                <a:cs typeface="Arial" charset="0"/>
              </a:rPr>
              <a:t> One 2011;6:e19234.</a:t>
            </a:r>
          </a:p>
        </p:txBody>
      </p:sp>
      <p:sp>
        <p:nvSpPr>
          <p:cNvPr id="43015" name="Rectangle 2"/>
          <p:cNvSpPr txBox="1">
            <a:spLocks noChangeArrowheads="1"/>
          </p:cNvSpPr>
          <p:nvPr/>
        </p:nvSpPr>
        <p:spPr bwMode="auto">
          <a:xfrm>
            <a:off x="1752601" y="115888"/>
            <a:ext cx="8683625" cy="1225550"/>
          </a:xfrm>
          <a:prstGeom prst="rect">
            <a:avLst/>
          </a:prstGeom>
          <a:noFill/>
          <a:ln w="9525">
            <a:noFill/>
            <a:miter lim="800000"/>
            <a:headEnd/>
            <a:tailEnd/>
          </a:ln>
        </p:spPr>
        <p:txBody>
          <a:bodyPr anchor="ctr"/>
          <a:lstStyle/>
          <a:p>
            <a:pPr fontAlgn="base">
              <a:lnSpc>
                <a:spcPct val="90000"/>
              </a:lnSpc>
              <a:spcBef>
                <a:spcPct val="0"/>
              </a:spcBef>
              <a:spcAft>
                <a:spcPct val="0"/>
              </a:spcAft>
            </a:pPr>
            <a:r>
              <a:rPr lang="en-GB" sz="2800" b="1">
                <a:solidFill>
                  <a:srgbClr val="000099"/>
                </a:solidFill>
                <a:latin typeface="Arial" charset="0"/>
                <a:ea typeface="ＭＳ Ｐゴシック"/>
              </a:rPr>
              <a:t>Low RANK expression was associated with better disease outcomes vs high RANK expression in human breast cancer patients</a:t>
            </a:r>
          </a:p>
        </p:txBody>
      </p:sp>
      <p:sp>
        <p:nvSpPr>
          <p:cNvPr id="43016" name="TextBox 7"/>
          <p:cNvSpPr txBox="1">
            <a:spLocks noChangeArrowheads="1"/>
          </p:cNvSpPr>
          <p:nvPr/>
        </p:nvSpPr>
        <p:spPr bwMode="auto">
          <a:xfrm>
            <a:off x="2967038" y="1614489"/>
            <a:ext cx="2492990" cy="369332"/>
          </a:xfrm>
          <a:prstGeom prst="rect">
            <a:avLst/>
          </a:prstGeom>
          <a:noFill/>
          <a:ln w="9525">
            <a:noFill/>
            <a:miter lim="800000"/>
            <a:headEnd/>
            <a:tailEnd/>
          </a:ln>
        </p:spPr>
        <p:txBody>
          <a:bodyPr wrap="none">
            <a:spAutoFit/>
          </a:bodyPr>
          <a:lstStyle/>
          <a:p>
            <a:pPr fontAlgn="base">
              <a:spcBef>
                <a:spcPct val="0"/>
              </a:spcBef>
              <a:spcAft>
                <a:spcPct val="0"/>
              </a:spcAft>
            </a:pPr>
            <a:r>
              <a:rPr lang="en-GB" b="1">
                <a:solidFill>
                  <a:srgbClr val="000000"/>
                </a:solidFill>
                <a:latin typeface="Arial" charset="0"/>
                <a:ea typeface="ＭＳ Ｐゴシック"/>
              </a:rPr>
              <a:t>Disease-free survival</a:t>
            </a:r>
          </a:p>
        </p:txBody>
      </p:sp>
      <p:sp>
        <p:nvSpPr>
          <p:cNvPr id="10" name="TextBox 9"/>
          <p:cNvSpPr txBox="1"/>
          <p:nvPr/>
        </p:nvSpPr>
        <p:spPr>
          <a:xfrm>
            <a:off x="3798889" y="5291141"/>
            <a:ext cx="636264"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Years</a:t>
            </a:r>
          </a:p>
        </p:txBody>
      </p:sp>
      <p:sp>
        <p:nvSpPr>
          <p:cNvPr id="11" name="TextBox 10"/>
          <p:cNvSpPr txBox="1"/>
          <p:nvPr/>
        </p:nvSpPr>
        <p:spPr>
          <a:xfrm>
            <a:off x="3750248" y="3971925"/>
            <a:ext cx="1983235" cy="738664"/>
          </a:xfrm>
          <a:prstGeom prst="rect">
            <a:avLst/>
          </a:prstGeom>
          <a:noFill/>
        </p:spPr>
        <p:txBody>
          <a:bodyPr wrap="none">
            <a:spAutoFit/>
          </a:bodyPr>
          <a:lstStyle/>
          <a:p>
            <a:pPr algn="ctr" fontAlgn="base">
              <a:spcBef>
                <a:spcPct val="0"/>
              </a:spcBef>
              <a:spcAft>
                <a:spcPct val="0"/>
              </a:spcAft>
              <a:defRPr/>
            </a:pPr>
            <a:r>
              <a:rPr lang="en-GB" sz="1400" dirty="0">
                <a:solidFill>
                  <a:srgbClr val="000000"/>
                </a:solidFill>
                <a:latin typeface="Arial"/>
                <a:ea typeface="ＭＳ Ｐゴシック"/>
              </a:rPr>
              <a:t>HR, 0.675</a:t>
            </a:r>
          </a:p>
          <a:p>
            <a:pPr algn="ctr" fontAlgn="base">
              <a:spcBef>
                <a:spcPct val="0"/>
              </a:spcBef>
              <a:spcAft>
                <a:spcPct val="0"/>
              </a:spcAft>
              <a:defRPr/>
            </a:pPr>
            <a:r>
              <a:rPr lang="en-GB" sz="1400" dirty="0">
                <a:solidFill>
                  <a:srgbClr val="000000"/>
                </a:solidFill>
                <a:latin typeface="Arial"/>
                <a:ea typeface="ＭＳ Ｐゴシック"/>
              </a:rPr>
              <a:t>(95% CI, 0.449</a:t>
            </a:r>
            <a:r>
              <a:rPr lang="en-GB" sz="1400" dirty="0">
                <a:solidFill>
                  <a:srgbClr val="000000"/>
                </a:solidFill>
                <a:latin typeface="Arial"/>
                <a:ea typeface="ＭＳ Ｐゴシック"/>
                <a:sym typeface="Symbol"/>
              </a:rPr>
              <a:t></a:t>
            </a:r>
            <a:r>
              <a:rPr lang="en-GB" sz="1400" dirty="0">
                <a:solidFill>
                  <a:srgbClr val="000000"/>
                </a:solidFill>
                <a:latin typeface="Arial"/>
                <a:ea typeface="ＭＳ Ｐゴシック"/>
              </a:rPr>
              <a:t>1.015)</a:t>
            </a:r>
          </a:p>
          <a:p>
            <a:pPr algn="ctr" fontAlgn="base">
              <a:spcBef>
                <a:spcPct val="0"/>
              </a:spcBef>
              <a:spcAft>
                <a:spcPct val="0"/>
              </a:spcAft>
              <a:defRPr/>
            </a:pPr>
            <a:r>
              <a:rPr lang="en-GB" sz="1400" dirty="0">
                <a:solidFill>
                  <a:srgbClr val="000000"/>
                </a:solidFill>
                <a:latin typeface="Arial"/>
                <a:ea typeface="ＭＳ Ｐゴシック"/>
              </a:rPr>
              <a:t>Log-rank P = 0.059</a:t>
            </a:r>
          </a:p>
        </p:txBody>
      </p:sp>
      <p:cxnSp>
        <p:nvCxnSpPr>
          <p:cNvPr id="14" name="Straight Connector 13"/>
          <p:cNvCxnSpPr/>
          <p:nvPr/>
        </p:nvCxnSpPr>
        <p:spPr>
          <a:xfrm>
            <a:off x="2336800" y="2598741"/>
            <a:ext cx="0" cy="24479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a:off x="2305844" y="4452145"/>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a:off x="2305844" y="3991770"/>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a:off x="2305844" y="3510757"/>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216275" y="4972053"/>
            <a:ext cx="0" cy="73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024" name="TextBox 40"/>
          <p:cNvSpPr txBox="1">
            <a:spLocks noChangeArrowheads="1"/>
          </p:cNvSpPr>
          <p:nvPr/>
        </p:nvSpPr>
        <p:spPr bwMode="auto">
          <a:xfrm>
            <a:off x="1995488" y="4833941"/>
            <a:ext cx="284052" cy="307777"/>
          </a:xfrm>
          <a:prstGeom prst="rect">
            <a:avLst/>
          </a:prstGeom>
          <a:noFill/>
          <a:ln w="9525">
            <a:noFill/>
            <a:miter lim="800000"/>
            <a:headEnd/>
            <a:tailEnd/>
          </a:ln>
        </p:spPr>
        <p:txBody>
          <a:bodyPr wrap="none">
            <a:spAutoFit/>
          </a:bodyPr>
          <a:lstStyle/>
          <a:p>
            <a:pPr fontAlgn="base">
              <a:spcBef>
                <a:spcPct val="0"/>
              </a:spcBef>
              <a:spcAft>
                <a:spcPct val="0"/>
              </a:spcAft>
            </a:pPr>
            <a:r>
              <a:rPr lang="en-GB" sz="1400">
                <a:solidFill>
                  <a:srgbClr val="000000"/>
                </a:solidFill>
                <a:latin typeface="Arial" charset="0"/>
                <a:ea typeface="ＭＳ Ｐゴシック"/>
              </a:rPr>
              <a:t>0</a:t>
            </a:r>
          </a:p>
        </p:txBody>
      </p:sp>
      <p:sp>
        <p:nvSpPr>
          <p:cNvPr id="43025" name="TextBox 93"/>
          <p:cNvSpPr txBox="1">
            <a:spLocks noChangeArrowheads="1"/>
          </p:cNvSpPr>
          <p:nvPr/>
        </p:nvSpPr>
        <p:spPr bwMode="auto">
          <a:xfrm>
            <a:off x="7412039" y="1614489"/>
            <a:ext cx="1903085" cy="369332"/>
          </a:xfrm>
          <a:prstGeom prst="rect">
            <a:avLst/>
          </a:prstGeom>
          <a:noFill/>
          <a:ln w="9525">
            <a:noFill/>
            <a:miter lim="800000"/>
            <a:headEnd/>
            <a:tailEnd/>
          </a:ln>
        </p:spPr>
        <p:txBody>
          <a:bodyPr wrap="none">
            <a:spAutoFit/>
          </a:bodyPr>
          <a:lstStyle/>
          <a:p>
            <a:pPr fontAlgn="base">
              <a:spcBef>
                <a:spcPct val="0"/>
              </a:spcBef>
              <a:spcAft>
                <a:spcPct val="0"/>
              </a:spcAft>
            </a:pPr>
            <a:r>
              <a:rPr lang="en-GB" b="1">
                <a:solidFill>
                  <a:srgbClr val="000000"/>
                </a:solidFill>
                <a:latin typeface="Arial" charset="0"/>
                <a:ea typeface="ＭＳ Ｐゴシック"/>
              </a:rPr>
              <a:t>Overall survival</a:t>
            </a:r>
          </a:p>
        </p:txBody>
      </p:sp>
      <p:sp>
        <p:nvSpPr>
          <p:cNvPr id="95" name="TextBox 94"/>
          <p:cNvSpPr txBox="1"/>
          <p:nvPr/>
        </p:nvSpPr>
        <p:spPr>
          <a:xfrm>
            <a:off x="8216900" y="5292728"/>
            <a:ext cx="636264"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Years</a:t>
            </a:r>
          </a:p>
        </p:txBody>
      </p:sp>
      <p:cxnSp>
        <p:nvCxnSpPr>
          <p:cNvPr id="96" name="Straight Connector 95"/>
          <p:cNvCxnSpPr/>
          <p:nvPr/>
        </p:nvCxnSpPr>
        <p:spPr>
          <a:xfrm>
            <a:off x="6738938" y="2598741"/>
            <a:ext cx="0" cy="24479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270127" y="4972050"/>
            <a:ext cx="36099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667502" y="4973638"/>
            <a:ext cx="36099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108450" y="4972053"/>
            <a:ext cx="0" cy="73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992688" y="4972053"/>
            <a:ext cx="0" cy="73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5867400" y="4972053"/>
            <a:ext cx="0" cy="73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621588" y="4973641"/>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8515350" y="4973641"/>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9398000" y="4973641"/>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10272713" y="4973641"/>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6200000">
            <a:off x="2305844" y="3040857"/>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6200000">
            <a:off x="6703219" y="4452145"/>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6200000">
            <a:off x="6703219" y="3990182"/>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6200000">
            <a:off x="6703219" y="3510757"/>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6200000">
            <a:off x="6703219" y="3040857"/>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a:off x="6703219" y="2570957"/>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8153178" y="3971925"/>
            <a:ext cx="1983235" cy="738664"/>
          </a:xfrm>
          <a:prstGeom prst="rect">
            <a:avLst/>
          </a:prstGeom>
          <a:noFill/>
        </p:spPr>
        <p:txBody>
          <a:bodyPr wrap="none">
            <a:spAutoFit/>
          </a:bodyPr>
          <a:lstStyle/>
          <a:p>
            <a:pPr algn="ctr" fontAlgn="base">
              <a:spcBef>
                <a:spcPct val="0"/>
              </a:spcBef>
              <a:spcAft>
                <a:spcPct val="0"/>
              </a:spcAft>
              <a:defRPr/>
            </a:pPr>
            <a:r>
              <a:rPr lang="en-GB" sz="1400" dirty="0">
                <a:solidFill>
                  <a:srgbClr val="000000"/>
                </a:solidFill>
                <a:latin typeface="Arial"/>
                <a:ea typeface="ＭＳ Ｐゴシック"/>
              </a:rPr>
              <a:t>HR, 0.535</a:t>
            </a:r>
          </a:p>
          <a:p>
            <a:pPr algn="ctr" fontAlgn="base">
              <a:spcBef>
                <a:spcPct val="0"/>
              </a:spcBef>
              <a:spcAft>
                <a:spcPct val="0"/>
              </a:spcAft>
              <a:defRPr/>
            </a:pPr>
            <a:r>
              <a:rPr lang="en-GB" sz="1400" dirty="0">
                <a:solidFill>
                  <a:srgbClr val="000000"/>
                </a:solidFill>
                <a:latin typeface="Arial"/>
                <a:ea typeface="ＭＳ Ｐゴシック"/>
              </a:rPr>
              <a:t>(95% CI, 0.338</a:t>
            </a:r>
            <a:r>
              <a:rPr lang="en-GB" sz="1400" dirty="0">
                <a:solidFill>
                  <a:srgbClr val="000000"/>
                </a:solidFill>
                <a:latin typeface="Arial"/>
                <a:ea typeface="ＭＳ Ｐゴシック"/>
                <a:sym typeface="Symbol"/>
              </a:rPr>
              <a:t></a:t>
            </a:r>
            <a:r>
              <a:rPr lang="en-GB" sz="1400" dirty="0">
                <a:solidFill>
                  <a:srgbClr val="000000"/>
                </a:solidFill>
                <a:latin typeface="Arial"/>
                <a:ea typeface="ＭＳ Ｐゴシック"/>
              </a:rPr>
              <a:t>0.848)</a:t>
            </a:r>
          </a:p>
          <a:p>
            <a:pPr algn="ctr" fontAlgn="base">
              <a:spcBef>
                <a:spcPct val="0"/>
              </a:spcBef>
              <a:spcAft>
                <a:spcPct val="0"/>
              </a:spcAft>
              <a:defRPr/>
            </a:pPr>
            <a:r>
              <a:rPr lang="en-GB" sz="1400" dirty="0">
                <a:solidFill>
                  <a:srgbClr val="000000"/>
                </a:solidFill>
                <a:latin typeface="Arial"/>
                <a:ea typeface="ＭＳ Ｐゴシック"/>
              </a:rPr>
              <a:t>Log-rank P = 0.008</a:t>
            </a:r>
          </a:p>
        </p:txBody>
      </p:sp>
      <p:sp>
        <p:nvSpPr>
          <p:cNvPr id="114" name="TextBox 113"/>
          <p:cNvSpPr txBox="1"/>
          <p:nvPr/>
        </p:nvSpPr>
        <p:spPr>
          <a:xfrm>
            <a:off x="1911350" y="4354516"/>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20</a:t>
            </a:r>
          </a:p>
        </p:txBody>
      </p:sp>
      <p:sp>
        <p:nvSpPr>
          <p:cNvPr id="115" name="TextBox 114"/>
          <p:cNvSpPr txBox="1"/>
          <p:nvPr/>
        </p:nvSpPr>
        <p:spPr>
          <a:xfrm>
            <a:off x="1911350" y="3884616"/>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40</a:t>
            </a:r>
          </a:p>
        </p:txBody>
      </p:sp>
      <p:sp>
        <p:nvSpPr>
          <p:cNvPr id="116" name="TextBox 115"/>
          <p:cNvSpPr txBox="1"/>
          <p:nvPr/>
        </p:nvSpPr>
        <p:spPr>
          <a:xfrm>
            <a:off x="1911350" y="3416301"/>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60</a:t>
            </a:r>
          </a:p>
        </p:txBody>
      </p:sp>
      <p:sp>
        <p:nvSpPr>
          <p:cNvPr id="117" name="TextBox 116"/>
          <p:cNvSpPr txBox="1"/>
          <p:nvPr/>
        </p:nvSpPr>
        <p:spPr>
          <a:xfrm>
            <a:off x="1911350" y="2946403"/>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80</a:t>
            </a:r>
          </a:p>
        </p:txBody>
      </p:sp>
      <p:sp>
        <p:nvSpPr>
          <p:cNvPr id="118" name="TextBox 117"/>
          <p:cNvSpPr txBox="1"/>
          <p:nvPr/>
        </p:nvSpPr>
        <p:spPr>
          <a:xfrm>
            <a:off x="1825625" y="2476503"/>
            <a:ext cx="482824"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100</a:t>
            </a:r>
          </a:p>
        </p:txBody>
      </p:sp>
      <p:sp>
        <p:nvSpPr>
          <p:cNvPr id="43049" name="TextBox 118"/>
          <p:cNvSpPr txBox="1">
            <a:spLocks noChangeArrowheads="1"/>
          </p:cNvSpPr>
          <p:nvPr/>
        </p:nvSpPr>
        <p:spPr bwMode="auto">
          <a:xfrm>
            <a:off x="2200276" y="5046666"/>
            <a:ext cx="284052" cy="307777"/>
          </a:xfrm>
          <a:prstGeom prst="rect">
            <a:avLst/>
          </a:prstGeom>
          <a:noFill/>
          <a:ln w="9525">
            <a:noFill/>
            <a:miter lim="800000"/>
            <a:headEnd/>
            <a:tailEnd/>
          </a:ln>
        </p:spPr>
        <p:txBody>
          <a:bodyPr wrap="none">
            <a:spAutoFit/>
          </a:bodyPr>
          <a:lstStyle/>
          <a:p>
            <a:pPr fontAlgn="base">
              <a:spcBef>
                <a:spcPct val="0"/>
              </a:spcBef>
              <a:spcAft>
                <a:spcPct val="0"/>
              </a:spcAft>
            </a:pPr>
            <a:r>
              <a:rPr lang="en-GB" sz="1400">
                <a:solidFill>
                  <a:srgbClr val="000000"/>
                </a:solidFill>
                <a:latin typeface="Arial" charset="0"/>
                <a:ea typeface="ＭＳ Ｐゴシック"/>
              </a:rPr>
              <a:t>0</a:t>
            </a:r>
          </a:p>
        </p:txBody>
      </p:sp>
      <p:sp>
        <p:nvSpPr>
          <p:cNvPr id="43050" name="TextBox 119"/>
          <p:cNvSpPr txBox="1">
            <a:spLocks noChangeArrowheads="1"/>
          </p:cNvSpPr>
          <p:nvPr/>
        </p:nvSpPr>
        <p:spPr bwMode="auto">
          <a:xfrm>
            <a:off x="3081338" y="5048253"/>
            <a:ext cx="284052" cy="307777"/>
          </a:xfrm>
          <a:prstGeom prst="rect">
            <a:avLst/>
          </a:prstGeom>
          <a:noFill/>
          <a:ln w="9525">
            <a:noFill/>
            <a:miter lim="800000"/>
            <a:headEnd/>
            <a:tailEnd/>
          </a:ln>
        </p:spPr>
        <p:txBody>
          <a:bodyPr wrap="none">
            <a:spAutoFit/>
          </a:bodyPr>
          <a:lstStyle/>
          <a:p>
            <a:pPr fontAlgn="base">
              <a:spcBef>
                <a:spcPct val="0"/>
              </a:spcBef>
              <a:spcAft>
                <a:spcPct val="0"/>
              </a:spcAft>
            </a:pPr>
            <a:r>
              <a:rPr lang="en-GB" sz="1400">
                <a:solidFill>
                  <a:srgbClr val="000000"/>
                </a:solidFill>
                <a:latin typeface="Arial" charset="0"/>
                <a:ea typeface="ＭＳ Ｐゴシック"/>
              </a:rPr>
              <a:t>5</a:t>
            </a:r>
          </a:p>
        </p:txBody>
      </p:sp>
      <p:sp>
        <p:nvSpPr>
          <p:cNvPr id="121" name="TextBox 120"/>
          <p:cNvSpPr txBox="1"/>
          <p:nvPr/>
        </p:nvSpPr>
        <p:spPr>
          <a:xfrm>
            <a:off x="3932239" y="5049841"/>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10</a:t>
            </a:r>
          </a:p>
        </p:txBody>
      </p:sp>
      <p:sp>
        <p:nvSpPr>
          <p:cNvPr id="122" name="TextBox 121"/>
          <p:cNvSpPr txBox="1"/>
          <p:nvPr/>
        </p:nvSpPr>
        <p:spPr>
          <a:xfrm>
            <a:off x="4813300" y="5053016"/>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15</a:t>
            </a:r>
          </a:p>
        </p:txBody>
      </p:sp>
      <p:sp>
        <p:nvSpPr>
          <p:cNvPr id="123" name="TextBox 122"/>
          <p:cNvSpPr txBox="1"/>
          <p:nvPr/>
        </p:nvSpPr>
        <p:spPr>
          <a:xfrm>
            <a:off x="5688013" y="5054603"/>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20</a:t>
            </a:r>
          </a:p>
        </p:txBody>
      </p:sp>
      <p:sp>
        <p:nvSpPr>
          <p:cNvPr id="43054" name="TextBox 123"/>
          <p:cNvSpPr txBox="1">
            <a:spLocks noChangeArrowheads="1"/>
          </p:cNvSpPr>
          <p:nvPr/>
        </p:nvSpPr>
        <p:spPr bwMode="auto">
          <a:xfrm>
            <a:off x="6608763" y="5049841"/>
            <a:ext cx="284052" cy="307777"/>
          </a:xfrm>
          <a:prstGeom prst="rect">
            <a:avLst/>
          </a:prstGeom>
          <a:noFill/>
          <a:ln w="9525">
            <a:noFill/>
            <a:miter lim="800000"/>
            <a:headEnd/>
            <a:tailEnd/>
          </a:ln>
        </p:spPr>
        <p:txBody>
          <a:bodyPr wrap="none">
            <a:spAutoFit/>
          </a:bodyPr>
          <a:lstStyle/>
          <a:p>
            <a:pPr fontAlgn="base">
              <a:spcBef>
                <a:spcPct val="0"/>
              </a:spcBef>
              <a:spcAft>
                <a:spcPct val="0"/>
              </a:spcAft>
            </a:pPr>
            <a:r>
              <a:rPr lang="en-GB" sz="1400">
                <a:solidFill>
                  <a:srgbClr val="000000"/>
                </a:solidFill>
                <a:latin typeface="Arial" charset="0"/>
                <a:ea typeface="ＭＳ Ｐゴシック"/>
              </a:rPr>
              <a:t>0</a:t>
            </a:r>
          </a:p>
        </p:txBody>
      </p:sp>
      <p:sp>
        <p:nvSpPr>
          <p:cNvPr id="43055" name="TextBox 124"/>
          <p:cNvSpPr txBox="1">
            <a:spLocks noChangeArrowheads="1"/>
          </p:cNvSpPr>
          <p:nvPr/>
        </p:nvSpPr>
        <p:spPr bwMode="auto">
          <a:xfrm>
            <a:off x="7488238" y="5051428"/>
            <a:ext cx="284052" cy="307777"/>
          </a:xfrm>
          <a:prstGeom prst="rect">
            <a:avLst/>
          </a:prstGeom>
          <a:noFill/>
          <a:ln w="9525">
            <a:noFill/>
            <a:miter lim="800000"/>
            <a:headEnd/>
            <a:tailEnd/>
          </a:ln>
        </p:spPr>
        <p:txBody>
          <a:bodyPr wrap="none">
            <a:spAutoFit/>
          </a:bodyPr>
          <a:lstStyle/>
          <a:p>
            <a:pPr fontAlgn="base">
              <a:spcBef>
                <a:spcPct val="0"/>
              </a:spcBef>
              <a:spcAft>
                <a:spcPct val="0"/>
              </a:spcAft>
            </a:pPr>
            <a:r>
              <a:rPr lang="en-GB" sz="1400">
                <a:solidFill>
                  <a:srgbClr val="000000"/>
                </a:solidFill>
                <a:latin typeface="Arial" charset="0"/>
                <a:ea typeface="ＭＳ Ｐゴシック"/>
              </a:rPr>
              <a:t>5</a:t>
            </a:r>
          </a:p>
        </p:txBody>
      </p:sp>
      <p:sp>
        <p:nvSpPr>
          <p:cNvPr id="126" name="TextBox 125"/>
          <p:cNvSpPr txBox="1"/>
          <p:nvPr/>
        </p:nvSpPr>
        <p:spPr>
          <a:xfrm>
            <a:off x="8340725" y="5053016"/>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10</a:t>
            </a:r>
          </a:p>
        </p:txBody>
      </p:sp>
      <p:sp>
        <p:nvSpPr>
          <p:cNvPr id="127" name="TextBox 126"/>
          <p:cNvSpPr txBox="1"/>
          <p:nvPr/>
        </p:nvSpPr>
        <p:spPr>
          <a:xfrm>
            <a:off x="9220201" y="5056191"/>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15</a:t>
            </a:r>
          </a:p>
        </p:txBody>
      </p:sp>
      <p:sp>
        <p:nvSpPr>
          <p:cNvPr id="128" name="TextBox 127"/>
          <p:cNvSpPr txBox="1"/>
          <p:nvPr/>
        </p:nvSpPr>
        <p:spPr>
          <a:xfrm>
            <a:off x="10096500" y="5057778"/>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20</a:t>
            </a:r>
          </a:p>
        </p:txBody>
      </p:sp>
      <p:sp>
        <p:nvSpPr>
          <p:cNvPr id="43059" name="TextBox 128"/>
          <p:cNvSpPr txBox="1">
            <a:spLocks noChangeArrowheads="1"/>
          </p:cNvSpPr>
          <p:nvPr/>
        </p:nvSpPr>
        <p:spPr bwMode="auto">
          <a:xfrm>
            <a:off x="6402388" y="4838703"/>
            <a:ext cx="284052" cy="307777"/>
          </a:xfrm>
          <a:prstGeom prst="rect">
            <a:avLst/>
          </a:prstGeom>
          <a:noFill/>
          <a:ln w="9525">
            <a:noFill/>
            <a:miter lim="800000"/>
            <a:headEnd/>
            <a:tailEnd/>
          </a:ln>
        </p:spPr>
        <p:txBody>
          <a:bodyPr wrap="none">
            <a:spAutoFit/>
          </a:bodyPr>
          <a:lstStyle/>
          <a:p>
            <a:pPr fontAlgn="base">
              <a:spcBef>
                <a:spcPct val="0"/>
              </a:spcBef>
              <a:spcAft>
                <a:spcPct val="0"/>
              </a:spcAft>
            </a:pPr>
            <a:r>
              <a:rPr lang="en-GB" sz="1400">
                <a:solidFill>
                  <a:srgbClr val="000000"/>
                </a:solidFill>
                <a:latin typeface="Arial" charset="0"/>
                <a:ea typeface="ＭＳ Ｐゴシック"/>
              </a:rPr>
              <a:t>0</a:t>
            </a:r>
          </a:p>
        </p:txBody>
      </p:sp>
      <p:sp>
        <p:nvSpPr>
          <p:cNvPr id="130" name="TextBox 129"/>
          <p:cNvSpPr txBox="1"/>
          <p:nvPr/>
        </p:nvSpPr>
        <p:spPr>
          <a:xfrm>
            <a:off x="6318250" y="4359278"/>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20</a:t>
            </a:r>
          </a:p>
        </p:txBody>
      </p:sp>
      <p:sp>
        <p:nvSpPr>
          <p:cNvPr id="131" name="TextBox 130"/>
          <p:cNvSpPr txBox="1"/>
          <p:nvPr/>
        </p:nvSpPr>
        <p:spPr>
          <a:xfrm>
            <a:off x="6318250" y="3889378"/>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40</a:t>
            </a:r>
          </a:p>
        </p:txBody>
      </p:sp>
      <p:sp>
        <p:nvSpPr>
          <p:cNvPr id="132" name="TextBox 131"/>
          <p:cNvSpPr txBox="1"/>
          <p:nvPr/>
        </p:nvSpPr>
        <p:spPr>
          <a:xfrm>
            <a:off x="6318250" y="3419478"/>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60</a:t>
            </a:r>
          </a:p>
        </p:txBody>
      </p:sp>
      <p:sp>
        <p:nvSpPr>
          <p:cNvPr id="133" name="TextBox 132"/>
          <p:cNvSpPr txBox="1"/>
          <p:nvPr/>
        </p:nvSpPr>
        <p:spPr>
          <a:xfrm>
            <a:off x="6318250" y="2951166"/>
            <a:ext cx="383438"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80</a:t>
            </a:r>
          </a:p>
        </p:txBody>
      </p:sp>
      <p:sp>
        <p:nvSpPr>
          <p:cNvPr id="134" name="TextBox 133"/>
          <p:cNvSpPr txBox="1"/>
          <p:nvPr/>
        </p:nvSpPr>
        <p:spPr>
          <a:xfrm>
            <a:off x="6232525" y="2481266"/>
            <a:ext cx="482824"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100</a:t>
            </a:r>
          </a:p>
        </p:txBody>
      </p:sp>
      <p:sp>
        <p:nvSpPr>
          <p:cNvPr id="135" name="TextBox 134"/>
          <p:cNvSpPr txBox="1"/>
          <p:nvPr/>
        </p:nvSpPr>
        <p:spPr>
          <a:xfrm>
            <a:off x="4927351" y="2495553"/>
            <a:ext cx="1003801" cy="307777"/>
          </a:xfrm>
          <a:prstGeom prst="rect">
            <a:avLst/>
          </a:prstGeom>
          <a:noFill/>
        </p:spPr>
        <p:txBody>
          <a:bodyPr wrap="none">
            <a:spAutoFit/>
          </a:bodyPr>
          <a:lstStyle/>
          <a:p>
            <a:pPr algn="ctr" fontAlgn="base">
              <a:spcBef>
                <a:spcPct val="0"/>
              </a:spcBef>
              <a:spcAft>
                <a:spcPct val="0"/>
              </a:spcAft>
              <a:defRPr/>
            </a:pPr>
            <a:r>
              <a:rPr lang="en-GB" sz="1400" dirty="0">
                <a:solidFill>
                  <a:srgbClr val="000000"/>
                </a:solidFill>
                <a:latin typeface="Arial"/>
                <a:ea typeface="ＭＳ Ｐゴシック"/>
              </a:rPr>
              <a:t>RANK low</a:t>
            </a:r>
          </a:p>
        </p:txBody>
      </p:sp>
      <p:sp>
        <p:nvSpPr>
          <p:cNvPr id="136" name="TextBox 135"/>
          <p:cNvSpPr txBox="1"/>
          <p:nvPr/>
        </p:nvSpPr>
        <p:spPr>
          <a:xfrm>
            <a:off x="4921461" y="2792416"/>
            <a:ext cx="1072731" cy="307777"/>
          </a:xfrm>
          <a:prstGeom prst="rect">
            <a:avLst/>
          </a:prstGeom>
          <a:noFill/>
        </p:spPr>
        <p:txBody>
          <a:bodyPr wrap="none">
            <a:spAutoFit/>
          </a:bodyPr>
          <a:lstStyle/>
          <a:p>
            <a:pPr algn="ctr" fontAlgn="base">
              <a:spcBef>
                <a:spcPct val="0"/>
              </a:spcBef>
              <a:spcAft>
                <a:spcPct val="0"/>
              </a:spcAft>
              <a:defRPr/>
            </a:pPr>
            <a:r>
              <a:rPr lang="en-GB" sz="1400" dirty="0">
                <a:solidFill>
                  <a:srgbClr val="000000"/>
                </a:solidFill>
                <a:latin typeface="Arial"/>
                <a:ea typeface="ＭＳ Ｐゴシック"/>
              </a:rPr>
              <a:t>RANK high</a:t>
            </a:r>
          </a:p>
        </p:txBody>
      </p:sp>
      <p:cxnSp>
        <p:nvCxnSpPr>
          <p:cNvPr id="137" name="Straight Connector 136"/>
          <p:cNvCxnSpPr/>
          <p:nvPr/>
        </p:nvCxnSpPr>
        <p:spPr>
          <a:xfrm>
            <a:off x="4699001" y="2649538"/>
            <a:ext cx="241300" cy="0"/>
          </a:xfrm>
          <a:prstGeom prst="line">
            <a:avLst/>
          </a:prstGeom>
          <a:ln w="19050">
            <a:solidFill>
              <a:srgbClr val="5F595B"/>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4699001" y="2921000"/>
            <a:ext cx="241300" cy="0"/>
          </a:xfrm>
          <a:prstGeom prst="line">
            <a:avLst/>
          </a:prstGeom>
          <a:ln w="19050">
            <a:solidFill>
              <a:srgbClr val="E25326"/>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4819650" y="2847978"/>
            <a:ext cx="0" cy="7302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4819650" y="2578100"/>
            <a:ext cx="0" cy="714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9334251" y="2495553"/>
            <a:ext cx="1003801" cy="307777"/>
          </a:xfrm>
          <a:prstGeom prst="rect">
            <a:avLst/>
          </a:prstGeom>
          <a:noFill/>
        </p:spPr>
        <p:txBody>
          <a:bodyPr wrap="none">
            <a:spAutoFit/>
          </a:bodyPr>
          <a:lstStyle/>
          <a:p>
            <a:pPr algn="ctr" fontAlgn="base">
              <a:spcBef>
                <a:spcPct val="0"/>
              </a:spcBef>
              <a:spcAft>
                <a:spcPct val="0"/>
              </a:spcAft>
              <a:defRPr/>
            </a:pPr>
            <a:r>
              <a:rPr lang="en-GB" sz="1400" dirty="0">
                <a:solidFill>
                  <a:srgbClr val="000000"/>
                </a:solidFill>
                <a:latin typeface="Arial"/>
                <a:ea typeface="ＭＳ Ｐゴシック"/>
              </a:rPr>
              <a:t>RANK low</a:t>
            </a:r>
          </a:p>
        </p:txBody>
      </p:sp>
      <p:sp>
        <p:nvSpPr>
          <p:cNvPr id="144" name="TextBox 143"/>
          <p:cNvSpPr txBox="1"/>
          <p:nvPr/>
        </p:nvSpPr>
        <p:spPr>
          <a:xfrm>
            <a:off x="9329949" y="2792416"/>
            <a:ext cx="1072731" cy="307777"/>
          </a:xfrm>
          <a:prstGeom prst="rect">
            <a:avLst/>
          </a:prstGeom>
          <a:noFill/>
        </p:spPr>
        <p:txBody>
          <a:bodyPr wrap="none">
            <a:spAutoFit/>
          </a:bodyPr>
          <a:lstStyle/>
          <a:p>
            <a:pPr algn="ctr" fontAlgn="base">
              <a:spcBef>
                <a:spcPct val="0"/>
              </a:spcBef>
              <a:spcAft>
                <a:spcPct val="0"/>
              </a:spcAft>
              <a:defRPr/>
            </a:pPr>
            <a:r>
              <a:rPr lang="en-GB" sz="1400" dirty="0">
                <a:solidFill>
                  <a:srgbClr val="000000"/>
                </a:solidFill>
                <a:latin typeface="Arial"/>
                <a:ea typeface="ＭＳ Ｐゴシック"/>
              </a:rPr>
              <a:t>RANK high</a:t>
            </a:r>
          </a:p>
        </p:txBody>
      </p:sp>
      <p:cxnSp>
        <p:nvCxnSpPr>
          <p:cNvPr id="145" name="Straight Connector 144"/>
          <p:cNvCxnSpPr/>
          <p:nvPr/>
        </p:nvCxnSpPr>
        <p:spPr>
          <a:xfrm>
            <a:off x="9105900" y="2649538"/>
            <a:ext cx="241300" cy="0"/>
          </a:xfrm>
          <a:prstGeom prst="line">
            <a:avLst/>
          </a:prstGeom>
          <a:ln w="19050">
            <a:solidFill>
              <a:srgbClr val="5F595B"/>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9105900" y="2917825"/>
            <a:ext cx="241300" cy="0"/>
          </a:xfrm>
          <a:prstGeom prst="line">
            <a:avLst/>
          </a:prstGeom>
          <a:ln w="19050">
            <a:solidFill>
              <a:srgbClr val="E25326"/>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9226550" y="2841628"/>
            <a:ext cx="0" cy="73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9226550" y="2573341"/>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2395538" y="25685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2495550" y="2605091"/>
            <a:ext cx="0" cy="3492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2438400" y="2574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2495550" y="25987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2517775" y="26273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2535238" y="26558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2552700" y="26844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2568575" y="27130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2586038" y="27130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2625725" y="27305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2649538" y="28225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2601913" y="27686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2624138" y="27987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2646363" y="28305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2678113" y="28924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2692400" y="29114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2708275" y="29448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2722563" y="29638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2736850" y="29749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2752725" y="29924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2767013" y="29940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2782888" y="29987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2797175" y="3003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2806700" y="30368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2817813" y="30416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2827338" y="30464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2836863" y="30511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2847975" y="30559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2857500" y="30559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2867025" y="30559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2878138" y="30559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2887663" y="30559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2898775" y="3079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2908300" y="31035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2917825" y="31178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2928938" y="31321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2938463" y="31464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2947988" y="31607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2959100" y="31702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2968625" y="31702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2978150" y="31702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2989263" y="31702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3027363" y="31797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3040063" y="31829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3076575" y="31845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128963" y="32083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3144838" y="32258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154363" y="32416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3163888" y="32496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175000" y="32559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a:off x="3213100" y="32559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3221038" y="33035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3228975" y="330041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3236913"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3244850" y="3295653"/>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3251200"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3259138" y="330041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3267075" y="33035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3275013"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a:off x="3306763"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3316288"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3327400"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3336925"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3346450"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a:off x="3357563"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3367088"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3376613"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3387725"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3397250"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3408363"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3417888"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3427413"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3438525"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3448050"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457575"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3468688"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3478213" y="3298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3467100" y="33416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3479800" y="333851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3492500"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3505200" y="3333753"/>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3516313"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521075"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3525838"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530600"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3535363"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3540125"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3544888"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3549650"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54413"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3559175"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3563938"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3568700"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3573463"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3578225"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3584575" y="3336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3579813" y="33591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3590925" y="33591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603625" y="33591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3614738" y="33591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3627438" y="33591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3638550" y="33591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3651250" y="33591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3662363" y="33591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3675063" y="34115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3686175" y="341312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3698875" y="34115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3709988" y="3408364"/>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3722688" y="3408364"/>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3733800" y="3408364"/>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3746500" y="3408364"/>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3757613" y="3408364"/>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3770313" y="34178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3781425" y="3421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3794125" y="342265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3805238" y="3421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3803650" y="3454402"/>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3814763" y="3454402"/>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3827463" y="3454402"/>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3838575" y="3454402"/>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3851275" y="347345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3862388" y="34750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3875088" y="347345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3886200" y="347345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3898900" y="347345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3910013" y="3511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3922713" y="3511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3933825" y="3511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3946525" y="3511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3957638" y="3511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3970338" y="3511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3981450" y="3511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3994150" y="3511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4005263" y="3511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4017963" y="3511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4017963" y="35687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4027488" y="35766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4037013"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4046538" y="35925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4090988" y="3590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4100513"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4110038"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4119563"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a:off x="4129088"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4138613"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4148138"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4157663"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167188"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4176713"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4187825"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4227513"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a:off x="4240213"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4251325"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a:off x="4294188"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a:off x="4311650" y="3587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a:off x="4311650" y="36433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a:off x="4321175" y="3638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a:off x="4330700" y="364014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4340225" y="36433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4349750"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4359275"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4368800"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4378325"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4387850"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4397375"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9" name="Straight Connector 318"/>
          <p:cNvCxnSpPr/>
          <p:nvPr/>
        </p:nvCxnSpPr>
        <p:spPr>
          <a:xfrm>
            <a:off x="4406900"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a:off x="4416425"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a:off x="4425950"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2" name="Straight Connector 321"/>
          <p:cNvCxnSpPr/>
          <p:nvPr/>
        </p:nvCxnSpPr>
        <p:spPr>
          <a:xfrm>
            <a:off x="4435475"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3" name="Straight Connector 322"/>
          <p:cNvCxnSpPr/>
          <p:nvPr/>
        </p:nvCxnSpPr>
        <p:spPr>
          <a:xfrm>
            <a:off x="4445000"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a:off x="4489450"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5" name="Straight Connector 324"/>
          <p:cNvCxnSpPr/>
          <p:nvPr/>
        </p:nvCxnSpPr>
        <p:spPr>
          <a:xfrm>
            <a:off x="4564063"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a:off x="4575175"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a:off x="4587875"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a:off x="4598988"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a:off x="4611688"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a:off x="4668838"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a:off x="4832350"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a:off x="4840288"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3" name="Straight Connector 332"/>
          <p:cNvCxnSpPr/>
          <p:nvPr/>
        </p:nvCxnSpPr>
        <p:spPr>
          <a:xfrm>
            <a:off x="4846638"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4" name="Straight Connector 333"/>
          <p:cNvCxnSpPr/>
          <p:nvPr/>
        </p:nvCxnSpPr>
        <p:spPr>
          <a:xfrm>
            <a:off x="4854575" y="3644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5" name="Straight Connector 334"/>
          <p:cNvCxnSpPr/>
          <p:nvPr/>
        </p:nvCxnSpPr>
        <p:spPr>
          <a:xfrm>
            <a:off x="4864100" y="3644903"/>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a:off x="4956175" y="3644903"/>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p:nvPr/>
        </p:nvCxnSpPr>
        <p:spPr>
          <a:xfrm>
            <a:off x="5008563" y="3646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a:off x="5051425" y="3646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9" name="Straight Connector 338"/>
          <p:cNvCxnSpPr/>
          <p:nvPr/>
        </p:nvCxnSpPr>
        <p:spPr>
          <a:xfrm>
            <a:off x="5133975" y="3646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a:off x="5275263" y="3646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a:off x="5378450" y="3646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a:off x="5386388" y="3646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a:off x="5427663" y="3646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a:off x="5461000" y="3646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a:off x="2682875" y="2749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7" name="Straight Connector 346"/>
          <p:cNvCxnSpPr/>
          <p:nvPr/>
        </p:nvCxnSpPr>
        <p:spPr>
          <a:xfrm>
            <a:off x="2697163" y="2749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a:off x="2711450" y="27511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2727325" y="27527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a:off x="2741613" y="27844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a:off x="2757488" y="28178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2" name="Straight Connector 351"/>
          <p:cNvCxnSpPr/>
          <p:nvPr/>
        </p:nvCxnSpPr>
        <p:spPr>
          <a:xfrm>
            <a:off x="2820988" y="28416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3" name="Straight Connector 352"/>
          <p:cNvCxnSpPr/>
          <p:nvPr/>
        </p:nvCxnSpPr>
        <p:spPr>
          <a:xfrm>
            <a:off x="2871788" y="28781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a:off x="2911475" y="29051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a:off x="2949575" y="29225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a:off x="3054350" y="29479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7" name="Straight Connector 356"/>
          <p:cNvCxnSpPr/>
          <p:nvPr/>
        </p:nvCxnSpPr>
        <p:spPr>
          <a:xfrm>
            <a:off x="3151188" y="29749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a:off x="3168650" y="29924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9" name="Straight Connector 358"/>
          <p:cNvCxnSpPr/>
          <p:nvPr/>
        </p:nvCxnSpPr>
        <p:spPr>
          <a:xfrm>
            <a:off x="3184525" y="29940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p:nvCxnSpPr>
        <p:spPr>
          <a:xfrm>
            <a:off x="3201988" y="29940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1" name="Straight Connector 360"/>
          <p:cNvCxnSpPr/>
          <p:nvPr/>
        </p:nvCxnSpPr>
        <p:spPr>
          <a:xfrm>
            <a:off x="3219450" y="30241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2" name="Straight Connector 361"/>
          <p:cNvCxnSpPr/>
          <p:nvPr/>
        </p:nvCxnSpPr>
        <p:spPr>
          <a:xfrm>
            <a:off x="3236913" y="30226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a:off x="3254375" y="30210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a:off x="3271838" y="30194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a:off x="3289300" y="30194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a:off x="3324225" y="30226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a:off x="3335338" y="30257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a:off x="3344863" y="30289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9" name="Straight Connector 368"/>
          <p:cNvCxnSpPr/>
          <p:nvPr/>
        </p:nvCxnSpPr>
        <p:spPr>
          <a:xfrm>
            <a:off x="3355975" y="30273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0" name="Straight Connector 369"/>
          <p:cNvCxnSpPr/>
          <p:nvPr/>
        </p:nvCxnSpPr>
        <p:spPr>
          <a:xfrm>
            <a:off x="3365500" y="30257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p:nvCxnSpPr>
        <p:spPr>
          <a:xfrm>
            <a:off x="3375025" y="30241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a:off x="3386138" y="30241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a:off x="3395663" y="30527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a:off x="3408363" y="30543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5" name="Straight Connector 374"/>
          <p:cNvCxnSpPr/>
          <p:nvPr/>
        </p:nvCxnSpPr>
        <p:spPr>
          <a:xfrm>
            <a:off x="3421063" y="30559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a:off x="3433763" y="30559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a:off x="3444875" y="30861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a:off x="3457575" y="30876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a:off x="3470275" y="30876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0" name="Straight Connector 379"/>
          <p:cNvCxnSpPr/>
          <p:nvPr/>
        </p:nvCxnSpPr>
        <p:spPr>
          <a:xfrm>
            <a:off x="3495675" y="31273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a:off x="3524250" y="31242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a:off x="3541713" y="31464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3" name="Straight Connector 382"/>
          <p:cNvCxnSpPr/>
          <p:nvPr/>
        </p:nvCxnSpPr>
        <p:spPr>
          <a:xfrm>
            <a:off x="3559175" y="31464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a:off x="3576638" y="31480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a:xfrm>
            <a:off x="3592513" y="31496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a:off x="3609975" y="31496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7" name="Straight Connector 386"/>
          <p:cNvCxnSpPr/>
          <p:nvPr/>
        </p:nvCxnSpPr>
        <p:spPr>
          <a:xfrm>
            <a:off x="3627438" y="31511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8" name="Straight Connector 387"/>
          <p:cNvCxnSpPr/>
          <p:nvPr/>
        </p:nvCxnSpPr>
        <p:spPr>
          <a:xfrm>
            <a:off x="3644900" y="31527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a:off x="3697288" y="31527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0" name="Straight Connector 389"/>
          <p:cNvCxnSpPr/>
          <p:nvPr/>
        </p:nvCxnSpPr>
        <p:spPr>
          <a:xfrm>
            <a:off x="3714750" y="31543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a:off x="3732213" y="31559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a:off x="3773488" y="31559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3" name="Straight Connector 392"/>
          <p:cNvCxnSpPr/>
          <p:nvPr/>
        </p:nvCxnSpPr>
        <p:spPr>
          <a:xfrm>
            <a:off x="3814763" y="31575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a:off x="3860800" y="31972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p:nvCxnSpPr>
        <p:spPr>
          <a:xfrm>
            <a:off x="3906838" y="31972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6" name="Straight Connector 395"/>
          <p:cNvCxnSpPr/>
          <p:nvPr/>
        </p:nvCxnSpPr>
        <p:spPr>
          <a:xfrm>
            <a:off x="3951288" y="32464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a:off x="3992563" y="3241678"/>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a:off x="4071938" y="32480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9" name="Straight Connector 398"/>
          <p:cNvCxnSpPr/>
          <p:nvPr/>
        </p:nvCxnSpPr>
        <p:spPr>
          <a:xfrm>
            <a:off x="4084638" y="32448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a:off x="4130675" y="32956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p:nvCxnSpPr>
        <p:spPr>
          <a:xfrm>
            <a:off x="4164013" y="3294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a:off x="4238625" y="32924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4251325" y="32908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4" name="Straight Connector 403"/>
          <p:cNvCxnSpPr/>
          <p:nvPr/>
        </p:nvCxnSpPr>
        <p:spPr>
          <a:xfrm>
            <a:off x="4264025" y="32908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p:cNvCxnSpPr/>
          <p:nvPr/>
        </p:nvCxnSpPr>
        <p:spPr>
          <a:xfrm>
            <a:off x="4276725" y="32893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6" name="Straight Connector 405"/>
          <p:cNvCxnSpPr/>
          <p:nvPr/>
        </p:nvCxnSpPr>
        <p:spPr>
          <a:xfrm>
            <a:off x="4287838" y="32877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7" name="Straight Connector 406"/>
          <p:cNvCxnSpPr/>
          <p:nvPr/>
        </p:nvCxnSpPr>
        <p:spPr>
          <a:xfrm>
            <a:off x="4300538" y="32861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a:off x="4313238" y="32893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9" name="Straight Connector 408"/>
          <p:cNvCxnSpPr/>
          <p:nvPr/>
        </p:nvCxnSpPr>
        <p:spPr>
          <a:xfrm>
            <a:off x="4325938" y="32924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0" name="Straight Connector 409"/>
          <p:cNvCxnSpPr/>
          <p:nvPr/>
        </p:nvCxnSpPr>
        <p:spPr>
          <a:xfrm>
            <a:off x="4338638" y="32924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p:cNvCxnSpPr/>
          <p:nvPr/>
        </p:nvCxnSpPr>
        <p:spPr>
          <a:xfrm>
            <a:off x="4351338" y="32908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p:cNvCxnSpPr/>
          <p:nvPr/>
        </p:nvCxnSpPr>
        <p:spPr>
          <a:xfrm>
            <a:off x="4473575" y="32893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a:off x="4538663" y="32877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a:off x="4554538" y="32861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5" name="Straight Connector 414"/>
          <p:cNvCxnSpPr/>
          <p:nvPr/>
        </p:nvCxnSpPr>
        <p:spPr>
          <a:xfrm>
            <a:off x="4589463" y="32845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6" name="Straight Connector 415"/>
          <p:cNvCxnSpPr/>
          <p:nvPr/>
        </p:nvCxnSpPr>
        <p:spPr>
          <a:xfrm>
            <a:off x="4598988" y="32829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7" name="Straight Connector 416"/>
          <p:cNvCxnSpPr/>
          <p:nvPr/>
        </p:nvCxnSpPr>
        <p:spPr>
          <a:xfrm>
            <a:off x="4632325" y="32845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8" name="Straight Connector 417"/>
          <p:cNvCxnSpPr/>
          <p:nvPr/>
        </p:nvCxnSpPr>
        <p:spPr>
          <a:xfrm>
            <a:off x="4700588" y="32861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a:off x="4765675" y="32861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0" name="Straight Connector 419"/>
          <p:cNvCxnSpPr/>
          <p:nvPr/>
        </p:nvCxnSpPr>
        <p:spPr>
          <a:xfrm>
            <a:off x="4783138" y="32877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a:xfrm>
            <a:off x="4799013" y="32893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2" name="Straight Connector 421"/>
          <p:cNvCxnSpPr/>
          <p:nvPr/>
        </p:nvCxnSpPr>
        <p:spPr>
          <a:xfrm>
            <a:off x="4806950" y="346392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3" name="Straight Connector 422"/>
          <p:cNvCxnSpPr/>
          <p:nvPr/>
        </p:nvCxnSpPr>
        <p:spPr>
          <a:xfrm>
            <a:off x="4824413" y="3460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a:off x="4841875" y="3460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5" name="Straight Connector 424"/>
          <p:cNvCxnSpPr/>
          <p:nvPr/>
        </p:nvCxnSpPr>
        <p:spPr>
          <a:xfrm>
            <a:off x="4964113" y="34623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a:off x="5006975" y="34623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7" name="Straight Connector 426"/>
          <p:cNvCxnSpPr/>
          <p:nvPr/>
        </p:nvCxnSpPr>
        <p:spPr>
          <a:xfrm>
            <a:off x="5051425" y="346392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8" name="Straight Connector 427"/>
          <p:cNvCxnSpPr/>
          <p:nvPr/>
        </p:nvCxnSpPr>
        <p:spPr>
          <a:xfrm>
            <a:off x="5199063" y="34655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9" name="Straight Connector 428"/>
          <p:cNvCxnSpPr/>
          <p:nvPr/>
        </p:nvCxnSpPr>
        <p:spPr>
          <a:xfrm>
            <a:off x="5370513" y="34655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a:off x="5414963" y="34671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1" name="Straight Connector 430"/>
          <p:cNvCxnSpPr/>
          <p:nvPr/>
        </p:nvCxnSpPr>
        <p:spPr>
          <a:xfrm>
            <a:off x="5429250" y="34607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2" name="Straight Connector 431"/>
          <p:cNvCxnSpPr/>
          <p:nvPr/>
        </p:nvCxnSpPr>
        <p:spPr>
          <a:xfrm>
            <a:off x="5527675" y="34623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3" name="Straight Connector 432"/>
          <p:cNvCxnSpPr/>
          <p:nvPr/>
        </p:nvCxnSpPr>
        <p:spPr>
          <a:xfrm>
            <a:off x="5541963" y="346392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a:off x="5578475" y="346392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a:off x="6878638" y="26193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9" name="Straight Connector 438"/>
          <p:cNvCxnSpPr/>
          <p:nvPr/>
        </p:nvCxnSpPr>
        <p:spPr>
          <a:xfrm>
            <a:off x="6916738" y="26177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0" name="Straight Connector 439"/>
          <p:cNvCxnSpPr/>
          <p:nvPr/>
        </p:nvCxnSpPr>
        <p:spPr>
          <a:xfrm>
            <a:off x="6931025" y="26177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1" name="Straight Connector 440"/>
          <p:cNvCxnSpPr/>
          <p:nvPr/>
        </p:nvCxnSpPr>
        <p:spPr>
          <a:xfrm>
            <a:off x="6945313" y="26177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a:off x="6975475" y="2628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3" name="Straight Connector 442"/>
          <p:cNvCxnSpPr/>
          <p:nvPr/>
        </p:nvCxnSpPr>
        <p:spPr>
          <a:xfrm>
            <a:off x="6999288" y="2628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4" name="Straight Connector 443"/>
          <p:cNvCxnSpPr/>
          <p:nvPr/>
        </p:nvCxnSpPr>
        <p:spPr>
          <a:xfrm>
            <a:off x="7023100" y="2628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5" name="Straight Connector 444"/>
          <p:cNvCxnSpPr/>
          <p:nvPr/>
        </p:nvCxnSpPr>
        <p:spPr>
          <a:xfrm>
            <a:off x="7042150" y="2659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a:off x="7061200" y="26622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a:off x="7080250" y="26638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8" name="Straight Connector 447"/>
          <p:cNvCxnSpPr/>
          <p:nvPr/>
        </p:nvCxnSpPr>
        <p:spPr>
          <a:xfrm>
            <a:off x="7099300" y="26670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9" name="Straight Connector 448"/>
          <p:cNvCxnSpPr/>
          <p:nvPr/>
        </p:nvCxnSpPr>
        <p:spPr>
          <a:xfrm>
            <a:off x="7104063" y="26876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a:off x="7126288" y="27209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1" name="Straight Connector 450"/>
          <p:cNvCxnSpPr/>
          <p:nvPr/>
        </p:nvCxnSpPr>
        <p:spPr>
          <a:xfrm>
            <a:off x="7146925" y="27511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2" name="Straight Connector 451"/>
          <p:cNvCxnSpPr/>
          <p:nvPr/>
        </p:nvCxnSpPr>
        <p:spPr>
          <a:xfrm>
            <a:off x="7180263" y="27701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3" name="Straight Connector 452"/>
          <p:cNvCxnSpPr/>
          <p:nvPr/>
        </p:nvCxnSpPr>
        <p:spPr>
          <a:xfrm>
            <a:off x="7202488" y="28130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4" name="Straight Connector 453"/>
          <p:cNvCxnSpPr/>
          <p:nvPr/>
        </p:nvCxnSpPr>
        <p:spPr>
          <a:xfrm>
            <a:off x="7235825" y="28305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5" name="Straight Connector 454"/>
          <p:cNvCxnSpPr/>
          <p:nvPr/>
        </p:nvCxnSpPr>
        <p:spPr>
          <a:xfrm>
            <a:off x="7254875" y="2857503"/>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6" name="Straight Connector 455"/>
          <p:cNvCxnSpPr/>
          <p:nvPr/>
        </p:nvCxnSpPr>
        <p:spPr>
          <a:xfrm>
            <a:off x="7285038" y="28813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7" name="Straight Connector 456"/>
          <p:cNvCxnSpPr/>
          <p:nvPr/>
        </p:nvCxnSpPr>
        <p:spPr>
          <a:xfrm>
            <a:off x="7332663" y="29035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a:off x="7397750" y="29241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9" name="Straight Connector 458"/>
          <p:cNvCxnSpPr/>
          <p:nvPr/>
        </p:nvCxnSpPr>
        <p:spPr>
          <a:xfrm>
            <a:off x="7426325" y="29479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0" name="Straight Connector 459"/>
          <p:cNvCxnSpPr/>
          <p:nvPr/>
        </p:nvCxnSpPr>
        <p:spPr>
          <a:xfrm>
            <a:off x="7437438" y="29718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1" name="Straight Connector 460"/>
          <p:cNvCxnSpPr/>
          <p:nvPr/>
        </p:nvCxnSpPr>
        <p:spPr>
          <a:xfrm>
            <a:off x="7480300" y="29718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a:off x="7554913" y="29924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3" name="Straight Connector 462"/>
          <p:cNvCxnSpPr/>
          <p:nvPr/>
        </p:nvCxnSpPr>
        <p:spPr>
          <a:xfrm>
            <a:off x="7588250" y="30051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4" name="Straight Connector 463"/>
          <p:cNvCxnSpPr/>
          <p:nvPr/>
        </p:nvCxnSpPr>
        <p:spPr>
          <a:xfrm>
            <a:off x="7604125" y="30337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p:cNvCxnSpPr/>
          <p:nvPr/>
        </p:nvCxnSpPr>
        <p:spPr>
          <a:xfrm>
            <a:off x="7618413" y="30384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a:off x="7631113" y="3040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7" name="Straight Connector 466"/>
          <p:cNvCxnSpPr/>
          <p:nvPr/>
        </p:nvCxnSpPr>
        <p:spPr>
          <a:xfrm>
            <a:off x="7642225" y="30432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p:cNvCxnSpPr/>
          <p:nvPr/>
        </p:nvCxnSpPr>
        <p:spPr>
          <a:xfrm>
            <a:off x="7654925" y="30638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p:cNvCxnSpPr/>
          <p:nvPr/>
        </p:nvCxnSpPr>
        <p:spPr>
          <a:xfrm>
            <a:off x="7666038" y="30734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a:off x="7678738" y="30734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1" name="Straight Connector 470"/>
          <p:cNvCxnSpPr/>
          <p:nvPr/>
        </p:nvCxnSpPr>
        <p:spPr>
          <a:xfrm>
            <a:off x="7689850" y="30924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2" name="Straight Connector 471"/>
          <p:cNvCxnSpPr/>
          <p:nvPr/>
        </p:nvCxnSpPr>
        <p:spPr>
          <a:xfrm>
            <a:off x="7702550" y="31210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3" name="Straight Connector 472"/>
          <p:cNvCxnSpPr/>
          <p:nvPr/>
        </p:nvCxnSpPr>
        <p:spPr>
          <a:xfrm>
            <a:off x="7737475" y="31416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a:off x="7751763" y="31543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5" name="Straight Connector 474"/>
          <p:cNvCxnSpPr/>
          <p:nvPr/>
        </p:nvCxnSpPr>
        <p:spPr>
          <a:xfrm>
            <a:off x="7761288" y="31638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6" name="Straight Connector 475"/>
          <p:cNvCxnSpPr/>
          <p:nvPr/>
        </p:nvCxnSpPr>
        <p:spPr>
          <a:xfrm>
            <a:off x="7789863" y="31845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7" name="Straight Connector 476"/>
          <p:cNvCxnSpPr/>
          <p:nvPr/>
        </p:nvCxnSpPr>
        <p:spPr>
          <a:xfrm>
            <a:off x="7804150" y="31908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a:off x="7816850" y="31988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a:off x="7827963" y="31956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a:off x="7840663" y="31940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1" name="Straight Connector 480"/>
          <p:cNvCxnSpPr/>
          <p:nvPr/>
        </p:nvCxnSpPr>
        <p:spPr>
          <a:xfrm>
            <a:off x="7851775" y="31940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a:off x="7864475" y="319246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3" name="Straight Connector 482"/>
          <p:cNvCxnSpPr/>
          <p:nvPr/>
        </p:nvCxnSpPr>
        <p:spPr>
          <a:xfrm>
            <a:off x="7893050" y="32051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4" name="Straight Connector 483"/>
          <p:cNvCxnSpPr/>
          <p:nvPr/>
        </p:nvCxnSpPr>
        <p:spPr>
          <a:xfrm>
            <a:off x="7907338" y="32162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p:cNvCxnSpPr/>
          <p:nvPr/>
        </p:nvCxnSpPr>
        <p:spPr>
          <a:xfrm>
            <a:off x="7921625" y="32289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a:off x="7931150" y="32337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7" name="Straight Connector 486"/>
          <p:cNvCxnSpPr/>
          <p:nvPr/>
        </p:nvCxnSpPr>
        <p:spPr>
          <a:xfrm>
            <a:off x="7964488" y="32305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8" name="Straight Connector 487"/>
          <p:cNvCxnSpPr/>
          <p:nvPr/>
        </p:nvCxnSpPr>
        <p:spPr>
          <a:xfrm>
            <a:off x="7975600" y="32289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9" name="Straight Connector 488"/>
          <p:cNvCxnSpPr/>
          <p:nvPr/>
        </p:nvCxnSpPr>
        <p:spPr>
          <a:xfrm>
            <a:off x="7988300" y="32258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a:off x="7999413" y="32226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a:off x="8012113" y="32464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a:off x="8023225" y="32734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8035925" y="32781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a:off x="8047038" y="32829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8059738" y="32797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6" name="Straight Connector 495"/>
          <p:cNvCxnSpPr/>
          <p:nvPr/>
        </p:nvCxnSpPr>
        <p:spPr>
          <a:xfrm>
            <a:off x="8070850" y="32766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7" name="Straight Connector 496"/>
          <p:cNvCxnSpPr/>
          <p:nvPr/>
        </p:nvCxnSpPr>
        <p:spPr>
          <a:xfrm>
            <a:off x="8083550" y="32766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a:off x="8094663" y="32797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a:off x="8107363" y="32813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8116888" y="32845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a:off x="8159750" y="32845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8197850" y="32845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p:cNvCxnSpPr/>
          <p:nvPr/>
        </p:nvCxnSpPr>
        <p:spPr>
          <a:xfrm>
            <a:off x="8235950" y="32829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4" name="Straight Connector 503"/>
          <p:cNvCxnSpPr/>
          <p:nvPr/>
        </p:nvCxnSpPr>
        <p:spPr>
          <a:xfrm>
            <a:off x="8274050" y="33162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5" name="Straight Connector 504"/>
          <p:cNvCxnSpPr/>
          <p:nvPr/>
        </p:nvCxnSpPr>
        <p:spPr>
          <a:xfrm>
            <a:off x="8288338" y="33162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a:off x="8302625" y="33162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8316913" y="33162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a:off x="8331200" y="33162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8356600" y="33162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a:off x="8370888" y="33162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1" name="Straight Connector 510"/>
          <p:cNvCxnSpPr/>
          <p:nvPr/>
        </p:nvCxnSpPr>
        <p:spPr>
          <a:xfrm>
            <a:off x="8402638" y="33162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2" name="Straight Connector 511"/>
          <p:cNvCxnSpPr/>
          <p:nvPr/>
        </p:nvCxnSpPr>
        <p:spPr>
          <a:xfrm>
            <a:off x="8432800" y="33416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a:xfrm>
            <a:off x="8432800" y="33782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a:off x="8459788" y="33893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5" name="Straight Connector 514"/>
          <p:cNvCxnSpPr/>
          <p:nvPr/>
        </p:nvCxnSpPr>
        <p:spPr>
          <a:xfrm>
            <a:off x="8475663" y="34163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6" name="Straight Connector 515"/>
          <p:cNvCxnSpPr/>
          <p:nvPr/>
        </p:nvCxnSpPr>
        <p:spPr>
          <a:xfrm>
            <a:off x="8516938" y="34178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7" name="Straight Connector 516"/>
          <p:cNvCxnSpPr/>
          <p:nvPr/>
        </p:nvCxnSpPr>
        <p:spPr>
          <a:xfrm>
            <a:off x="8531225" y="34194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a:off x="8545513" y="342265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9" name="Straight Connector 518"/>
          <p:cNvCxnSpPr/>
          <p:nvPr/>
        </p:nvCxnSpPr>
        <p:spPr>
          <a:xfrm>
            <a:off x="8559800" y="342265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a:off x="8574088" y="342265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a:off x="8588375" y="342265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a:off x="8602663" y="342265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8645525" y="342106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p:cNvCxnSpPr/>
          <p:nvPr/>
        </p:nvCxnSpPr>
        <p:spPr>
          <a:xfrm>
            <a:off x="8709025" y="3421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5" name="Straight Connector 524"/>
          <p:cNvCxnSpPr/>
          <p:nvPr/>
        </p:nvCxnSpPr>
        <p:spPr>
          <a:xfrm>
            <a:off x="8721725" y="3421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a:off x="8732838" y="3421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7" name="Straight Connector 526"/>
          <p:cNvCxnSpPr/>
          <p:nvPr/>
        </p:nvCxnSpPr>
        <p:spPr>
          <a:xfrm>
            <a:off x="8745538" y="3421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8" name="Straight Connector 527"/>
          <p:cNvCxnSpPr/>
          <p:nvPr/>
        </p:nvCxnSpPr>
        <p:spPr>
          <a:xfrm>
            <a:off x="8756650" y="3421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9" name="Straight Connector 528"/>
          <p:cNvCxnSpPr/>
          <p:nvPr/>
        </p:nvCxnSpPr>
        <p:spPr>
          <a:xfrm>
            <a:off x="8793163" y="3421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a:off x="8802688" y="34210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1" name="Straight Connector 530"/>
          <p:cNvCxnSpPr/>
          <p:nvPr/>
        </p:nvCxnSpPr>
        <p:spPr>
          <a:xfrm>
            <a:off x="8831263" y="34750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2" name="Straight Connector 531"/>
          <p:cNvCxnSpPr/>
          <p:nvPr/>
        </p:nvCxnSpPr>
        <p:spPr>
          <a:xfrm>
            <a:off x="8866188" y="34750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3" name="Straight Connector 532"/>
          <p:cNvCxnSpPr/>
          <p:nvPr/>
        </p:nvCxnSpPr>
        <p:spPr>
          <a:xfrm>
            <a:off x="8902700" y="35448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a:off x="8936038" y="35417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8980488" y="35417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a:off x="9013825" y="35417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a:off x="9064625" y="35417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8" name="Straight Connector 537"/>
          <p:cNvCxnSpPr/>
          <p:nvPr/>
        </p:nvCxnSpPr>
        <p:spPr>
          <a:xfrm>
            <a:off x="9075738" y="35417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9" name="Straight Connector 538"/>
          <p:cNvCxnSpPr/>
          <p:nvPr/>
        </p:nvCxnSpPr>
        <p:spPr>
          <a:xfrm>
            <a:off x="9250363" y="36337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0" name="Straight Connector 539"/>
          <p:cNvCxnSpPr/>
          <p:nvPr/>
        </p:nvCxnSpPr>
        <p:spPr>
          <a:xfrm>
            <a:off x="9261475" y="36369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1" name="Straight Connector 540"/>
          <p:cNvCxnSpPr/>
          <p:nvPr/>
        </p:nvCxnSpPr>
        <p:spPr>
          <a:xfrm>
            <a:off x="9274175" y="3638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2" name="Straight Connector 541"/>
          <p:cNvCxnSpPr/>
          <p:nvPr/>
        </p:nvCxnSpPr>
        <p:spPr>
          <a:xfrm>
            <a:off x="9374188" y="36417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3" name="Straight Connector 542"/>
          <p:cNvCxnSpPr/>
          <p:nvPr/>
        </p:nvCxnSpPr>
        <p:spPr>
          <a:xfrm>
            <a:off x="9421813" y="3638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4" name="Straight Connector 543"/>
          <p:cNvCxnSpPr/>
          <p:nvPr/>
        </p:nvCxnSpPr>
        <p:spPr>
          <a:xfrm>
            <a:off x="9469438" y="36353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p:cNvCxnSpPr/>
          <p:nvPr/>
        </p:nvCxnSpPr>
        <p:spPr>
          <a:xfrm>
            <a:off x="9547225" y="36353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6" name="Straight Connector 545"/>
          <p:cNvCxnSpPr/>
          <p:nvPr/>
        </p:nvCxnSpPr>
        <p:spPr>
          <a:xfrm>
            <a:off x="9685338" y="36353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7" name="Straight Connector 546"/>
          <p:cNvCxnSpPr/>
          <p:nvPr/>
        </p:nvCxnSpPr>
        <p:spPr>
          <a:xfrm>
            <a:off x="9736138" y="36353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8" name="Straight Connector 547"/>
          <p:cNvCxnSpPr/>
          <p:nvPr/>
        </p:nvCxnSpPr>
        <p:spPr>
          <a:xfrm>
            <a:off x="9799638" y="36353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p:cNvCxnSpPr/>
          <p:nvPr/>
        </p:nvCxnSpPr>
        <p:spPr>
          <a:xfrm>
            <a:off x="9840913" y="36353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0" name="Straight Connector 549"/>
          <p:cNvCxnSpPr/>
          <p:nvPr/>
        </p:nvCxnSpPr>
        <p:spPr>
          <a:xfrm>
            <a:off x="9880600" y="36353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p:nvPr/>
        </p:nvCxnSpPr>
        <p:spPr>
          <a:xfrm>
            <a:off x="7165975" y="26606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p:cNvCxnSpPr/>
          <p:nvPr/>
        </p:nvCxnSpPr>
        <p:spPr>
          <a:xfrm>
            <a:off x="7223125" y="26892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p:nvCxnSpPr>
        <p:spPr>
          <a:xfrm>
            <a:off x="7256463" y="27162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a:off x="7273925" y="27400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p:nvCxnSpPr>
        <p:spPr>
          <a:xfrm>
            <a:off x="7321550" y="27400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6" name="Straight Connector 555"/>
          <p:cNvCxnSpPr/>
          <p:nvPr/>
        </p:nvCxnSpPr>
        <p:spPr>
          <a:xfrm>
            <a:off x="7369175" y="27876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7" name="Straight Connector 556"/>
          <p:cNvCxnSpPr/>
          <p:nvPr/>
        </p:nvCxnSpPr>
        <p:spPr>
          <a:xfrm>
            <a:off x="7431088" y="28098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a:off x="7523163" y="28225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p:cNvCxnSpPr/>
          <p:nvPr/>
        </p:nvCxnSpPr>
        <p:spPr>
          <a:xfrm>
            <a:off x="7556500" y="28479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a:xfrm>
            <a:off x="7627938" y="28511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p:cNvCxnSpPr/>
          <p:nvPr/>
        </p:nvCxnSpPr>
        <p:spPr>
          <a:xfrm>
            <a:off x="7639050" y="28543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2" name="Straight Connector 561"/>
          <p:cNvCxnSpPr/>
          <p:nvPr/>
        </p:nvCxnSpPr>
        <p:spPr>
          <a:xfrm>
            <a:off x="7651750" y="28543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3" name="Straight Connector 562"/>
          <p:cNvCxnSpPr/>
          <p:nvPr/>
        </p:nvCxnSpPr>
        <p:spPr>
          <a:xfrm>
            <a:off x="7691438" y="28527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p:cNvCxnSpPr/>
          <p:nvPr/>
        </p:nvCxnSpPr>
        <p:spPr>
          <a:xfrm>
            <a:off x="7732713" y="2876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p:nvCxnSpPr>
        <p:spPr>
          <a:xfrm>
            <a:off x="7770813" y="2882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a:off x="7781925" y="28813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7839075" y="28797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p:cNvCxnSpPr/>
          <p:nvPr/>
        </p:nvCxnSpPr>
        <p:spPr>
          <a:xfrm>
            <a:off x="7848600" y="28797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9" name="Straight Connector 568"/>
          <p:cNvCxnSpPr/>
          <p:nvPr/>
        </p:nvCxnSpPr>
        <p:spPr>
          <a:xfrm>
            <a:off x="7885113" y="28781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a:off x="7899400" y="28781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p:nvPr/>
        </p:nvCxnSpPr>
        <p:spPr>
          <a:xfrm>
            <a:off x="7907338" y="28797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p:nvCxnSpPr>
        <p:spPr>
          <a:xfrm>
            <a:off x="7945438" y="28813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a:off x="7958138" y="28813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4" name="Straight Connector 573"/>
          <p:cNvCxnSpPr/>
          <p:nvPr/>
        </p:nvCxnSpPr>
        <p:spPr>
          <a:xfrm>
            <a:off x="7996238" y="2882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5" name="Straight Connector 574"/>
          <p:cNvCxnSpPr/>
          <p:nvPr/>
        </p:nvCxnSpPr>
        <p:spPr>
          <a:xfrm>
            <a:off x="8005763" y="2884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6" name="Straight Connector 575"/>
          <p:cNvCxnSpPr/>
          <p:nvPr/>
        </p:nvCxnSpPr>
        <p:spPr>
          <a:xfrm>
            <a:off x="8015288" y="2884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7" name="Straight Connector 576"/>
          <p:cNvCxnSpPr/>
          <p:nvPr/>
        </p:nvCxnSpPr>
        <p:spPr>
          <a:xfrm>
            <a:off x="8024813" y="28860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a:off x="8034338" y="2884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p:nvPr/>
        </p:nvCxnSpPr>
        <p:spPr>
          <a:xfrm>
            <a:off x="8045450" y="29194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0" name="Straight Connector 579"/>
          <p:cNvCxnSpPr/>
          <p:nvPr/>
        </p:nvCxnSpPr>
        <p:spPr>
          <a:xfrm>
            <a:off x="8120063" y="29194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1" name="Straight Connector 580"/>
          <p:cNvCxnSpPr/>
          <p:nvPr/>
        </p:nvCxnSpPr>
        <p:spPr>
          <a:xfrm>
            <a:off x="8129588" y="29210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a:off x="8137525" y="29225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p:cNvCxnSpPr/>
          <p:nvPr/>
        </p:nvCxnSpPr>
        <p:spPr>
          <a:xfrm>
            <a:off x="8147050" y="29606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p:cNvCxnSpPr/>
          <p:nvPr/>
        </p:nvCxnSpPr>
        <p:spPr>
          <a:xfrm>
            <a:off x="8185150" y="29622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a:off x="8232775" y="29638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6" name="Straight Connector 585"/>
          <p:cNvCxnSpPr/>
          <p:nvPr/>
        </p:nvCxnSpPr>
        <p:spPr>
          <a:xfrm>
            <a:off x="8274050" y="29638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7" name="Straight Connector 586"/>
          <p:cNvCxnSpPr/>
          <p:nvPr/>
        </p:nvCxnSpPr>
        <p:spPr>
          <a:xfrm>
            <a:off x="8313738" y="29987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p:nvPr/>
        </p:nvCxnSpPr>
        <p:spPr>
          <a:xfrm>
            <a:off x="8355013" y="30019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9" name="Straight Connector 588"/>
          <p:cNvCxnSpPr/>
          <p:nvPr/>
        </p:nvCxnSpPr>
        <p:spPr>
          <a:xfrm>
            <a:off x="8394700" y="3003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a:off x="8466138" y="3003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p:nvCxnSpPr>
        <p:spPr>
          <a:xfrm>
            <a:off x="8474075" y="30051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2" name="Straight Connector 591"/>
          <p:cNvCxnSpPr/>
          <p:nvPr/>
        </p:nvCxnSpPr>
        <p:spPr>
          <a:xfrm>
            <a:off x="8480425" y="30067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3" name="Straight Connector 592"/>
          <p:cNvCxnSpPr/>
          <p:nvPr/>
        </p:nvCxnSpPr>
        <p:spPr>
          <a:xfrm>
            <a:off x="8486775" y="30067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a:off x="8494713" y="30083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p:nvPr/>
        </p:nvCxnSpPr>
        <p:spPr>
          <a:xfrm>
            <a:off x="8501063" y="30067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a:off x="8542338" y="30051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p:nvPr/>
        </p:nvCxnSpPr>
        <p:spPr>
          <a:xfrm>
            <a:off x="8577263" y="30051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8" name="Straight Connector 597"/>
          <p:cNvCxnSpPr/>
          <p:nvPr/>
        </p:nvCxnSpPr>
        <p:spPr>
          <a:xfrm>
            <a:off x="8661400" y="300355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9" name="Straight Connector 598"/>
          <p:cNvCxnSpPr/>
          <p:nvPr/>
        </p:nvCxnSpPr>
        <p:spPr>
          <a:xfrm>
            <a:off x="8667750" y="30019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a:off x="8675688" y="30003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p:nvPr/>
        </p:nvCxnSpPr>
        <p:spPr>
          <a:xfrm>
            <a:off x="8682038" y="29987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a:off x="8699500" y="3082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p:nvPr/>
        </p:nvCxnSpPr>
        <p:spPr>
          <a:xfrm>
            <a:off x="8715375" y="30861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4" name="Straight Connector 603"/>
          <p:cNvCxnSpPr/>
          <p:nvPr/>
        </p:nvCxnSpPr>
        <p:spPr>
          <a:xfrm>
            <a:off x="8731250" y="30813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5" name="Straight Connector 604"/>
          <p:cNvCxnSpPr/>
          <p:nvPr/>
        </p:nvCxnSpPr>
        <p:spPr>
          <a:xfrm>
            <a:off x="8748713" y="30845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a:off x="8764588" y="30876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8891588" y="30845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8" name="Straight Connector 607"/>
          <p:cNvCxnSpPr/>
          <p:nvPr/>
        </p:nvCxnSpPr>
        <p:spPr>
          <a:xfrm>
            <a:off x="8964613" y="30829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a:off x="9010650" y="308134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0" name="Straight Connector 609"/>
          <p:cNvCxnSpPr/>
          <p:nvPr/>
        </p:nvCxnSpPr>
        <p:spPr>
          <a:xfrm>
            <a:off x="9055100" y="30845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1" name="Straight Connector 610"/>
          <p:cNvCxnSpPr/>
          <p:nvPr/>
        </p:nvCxnSpPr>
        <p:spPr>
          <a:xfrm>
            <a:off x="9115425" y="30876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2" name="Straight Connector 611"/>
          <p:cNvCxnSpPr/>
          <p:nvPr/>
        </p:nvCxnSpPr>
        <p:spPr>
          <a:xfrm>
            <a:off x="9188450" y="30861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3" name="Straight Connector 612"/>
          <p:cNvCxnSpPr/>
          <p:nvPr/>
        </p:nvCxnSpPr>
        <p:spPr>
          <a:xfrm>
            <a:off x="9193213" y="308451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4" name="Straight Connector 613"/>
          <p:cNvCxnSpPr/>
          <p:nvPr/>
        </p:nvCxnSpPr>
        <p:spPr>
          <a:xfrm>
            <a:off x="9197975" y="30845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5" name="Straight Connector 614"/>
          <p:cNvCxnSpPr/>
          <p:nvPr/>
        </p:nvCxnSpPr>
        <p:spPr>
          <a:xfrm>
            <a:off x="9202738" y="30845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6" name="Straight Connector 615"/>
          <p:cNvCxnSpPr/>
          <p:nvPr/>
        </p:nvCxnSpPr>
        <p:spPr>
          <a:xfrm>
            <a:off x="9207500" y="30861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7" name="Straight Connector 616"/>
          <p:cNvCxnSpPr/>
          <p:nvPr/>
        </p:nvCxnSpPr>
        <p:spPr>
          <a:xfrm>
            <a:off x="9255125" y="30876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8" name="Straight Connector 617"/>
          <p:cNvCxnSpPr/>
          <p:nvPr/>
        </p:nvCxnSpPr>
        <p:spPr>
          <a:xfrm>
            <a:off x="9383713" y="326866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9" name="Straight Connector 618"/>
          <p:cNvCxnSpPr/>
          <p:nvPr/>
        </p:nvCxnSpPr>
        <p:spPr>
          <a:xfrm>
            <a:off x="9423400" y="32670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0" name="Straight Connector 619"/>
          <p:cNvCxnSpPr/>
          <p:nvPr/>
        </p:nvCxnSpPr>
        <p:spPr>
          <a:xfrm>
            <a:off x="9461500" y="3265491"/>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1" name="Straight Connector 620"/>
          <p:cNvCxnSpPr/>
          <p:nvPr/>
        </p:nvCxnSpPr>
        <p:spPr>
          <a:xfrm>
            <a:off x="9598025" y="3263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2" name="Straight Connector 621"/>
          <p:cNvCxnSpPr/>
          <p:nvPr/>
        </p:nvCxnSpPr>
        <p:spPr>
          <a:xfrm>
            <a:off x="9785350" y="3262316"/>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3" name="Straight Connector 622"/>
          <p:cNvCxnSpPr/>
          <p:nvPr/>
        </p:nvCxnSpPr>
        <p:spPr>
          <a:xfrm>
            <a:off x="9834563" y="32607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4" name="Straight Connector 623"/>
          <p:cNvCxnSpPr/>
          <p:nvPr/>
        </p:nvCxnSpPr>
        <p:spPr>
          <a:xfrm>
            <a:off x="9866313" y="326072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5" name="Straight Connector 624"/>
          <p:cNvCxnSpPr/>
          <p:nvPr/>
        </p:nvCxnSpPr>
        <p:spPr>
          <a:xfrm>
            <a:off x="9948863" y="326390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6" name="Straight Connector 625"/>
          <p:cNvCxnSpPr/>
          <p:nvPr/>
        </p:nvCxnSpPr>
        <p:spPr>
          <a:xfrm>
            <a:off x="9999663" y="326707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7" name="Straight Connector 626"/>
          <p:cNvCxnSpPr/>
          <p:nvPr/>
        </p:nvCxnSpPr>
        <p:spPr>
          <a:xfrm rot="16200000">
            <a:off x="2301082" y="2569372"/>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rot="16200000">
            <a:off x="744131" y="3619602"/>
            <a:ext cx="2185214"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Disease-free survival (%)</a:t>
            </a:r>
          </a:p>
        </p:txBody>
      </p:sp>
      <p:sp>
        <p:nvSpPr>
          <p:cNvPr id="628" name="TextBox 627"/>
          <p:cNvSpPr txBox="1"/>
          <p:nvPr/>
        </p:nvSpPr>
        <p:spPr>
          <a:xfrm rot="16200000">
            <a:off x="5376238" y="3621983"/>
            <a:ext cx="1737976" cy="307777"/>
          </a:xfrm>
          <a:prstGeom prst="rect">
            <a:avLst/>
          </a:prstGeom>
          <a:noFill/>
        </p:spPr>
        <p:txBody>
          <a:bodyPr wrap="none">
            <a:spAutoFit/>
          </a:bodyPr>
          <a:lstStyle/>
          <a:p>
            <a:pPr fontAlgn="base">
              <a:spcBef>
                <a:spcPct val="0"/>
              </a:spcBef>
              <a:spcAft>
                <a:spcPct val="0"/>
              </a:spcAft>
              <a:defRPr/>
            </a:pPr>
            <a:r>
              <a:rPr lang="en-GB" sz="1400" dirty="0">
                <a:solidFill>
                  <a:srgbClr val="000000"/>
                </a:solidFill>
                <a:latin typeface="Arial"/>
                <a:ea typeface="ＭＳ Ｐゴシック"/>
              </a:rPr>
              <a:t>Overall survival (%)</a:t>
            </a:r>
          </a:p>
        </p:txBody>
      </p:sp>
    </p:spTree>
    <p:extLst>
      <p:ext uri="{BB962C8B-B14F-4D97-AF65-F5344CB8AC3E}">
        <p14:creationId xmlns:p14="http://schemas.microsoft.com/office/powerpoint/2010/main" xmlns="" val="20157553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76402" y="3959226"/>
            <a:ext cx="4132263"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AutoShape 6"/>
          <p:cNvSpPr>
            <a:spLocks noChangeArrowheads="1"/>
          </p:cNvSpPr>
          <p:nvPr/>
        </p:nvSpPr>
        <p:spPr bwMode="auto">
          <a:xfrm>
            <a:off x="5880100" y="4292600"/>
            <a:ext cx="685800" cy="304800"/>
          </a:xfrm>
          <a:prstGeom prst="leftArrow">
            <a:avLst>
              <a:gd name="adj1" fmla="val 50000"/>
              <a:gd name="adj2" fmla="val 56250"/>
            </a:avLst>
          </a:prstGeom>
          <a:solidFill>
            <a:srgbClr val="0000FF"/>
          </a:solidFill>
          <a:ln>
            <a:noFill/>
          </a:ln>
          <a:effectLst>
            <a:prstShdw prst="shdw17" dist="17961" dir="2700000">
              <a:srgbClr val="000099">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it-IT" altLang="it-IT" sz="1800">
              <a:latin typeface="Arial" pitchFamily="34" charset="0"/>
            </a:endParaRPr>
          </a:p>
        </p:txBody>
      </p:sp>
      <p:sp>
        <p:nvSpPr>
          <p:cNvPr id="9220" name="AutoShape 7"/>
          <p:cNvSpPr>
            <a:spLocks noChangeArrowheads="1"/>
          </p:cNvSpPr>
          <p:nvPr/>
        </p:nvSpPr>
        <p:spPr bwMode="auto">
          <a:xfrm>
            <a:off x="5880100" y="4852988"/>
            <a:ext cx="685800" cy="304800"/>
          </a:xfrm>
          <a:prstGeom prst="leftArrow">
            <a:avLst>
              <a:gd name="adj1" fmla="val 50000"/>
              <a:gd name="adj2" fmla="val 56250"/>
            </a:avLst>
          </a:prstGeom>
          <a:solidFill>
            <a:srgbClr val="0000FF"/>
          </a:solidFill>
          <a:ln>
            <a:noFill/>
          </a:ln>
          <a:effectLst>
            <a:prstShdw prst="shdw17" dist="17961" dir="2700000">
              <a:srgbClr val="000099">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it-IT" altLang="it-IT" sz="1800">
              <a:latin typeface="Arial" pitchFamily="34" charset="0"/>
            </a:endParaRPr>
          </a:p>
        </p:txBody>
      </p:sp>
      <p:sp>
        <p:nvSpPr>
          <p:cNvPr id="9221" name="Rectangle 8"/>
          <p:cNvSpPr>
            <a:spLocks noChangeArrowheads="1"/>
          </p:cNvSpPr>
          <p:nvPr/>
        </p:nvSpPr>
        <p:spPr bwMode="auto">
          <a:xfrm>
            <a:off x="6181727" y="5548225"/>
            <a:ext cx="4017963" cy="1200329"/>
          </a:xfrm>
          <a:prstGeom prst="rect">
            <a:avLst/>
          </a:prstGeom>
          <a:solidFill>
            <a:srgbClr val="0000FF"/>
          </a:solidFill>
          <a:ln>
            <a:noFill/>
          </a:ln>
          <a:effectLst>
            <a:prstShdw prst="shdw17" dist="17961" dir="2700000">
              <a:srgbClr val="000099">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GB" altLang="it-IT" sz="2400">
                <a:solidFill>
                  <a:schemeClr val="bg1"/>
                </a:solidFill>
                <a:latin typeface="Arial" pitchFamily="34" charset="0"/>
              </a:rPr>
              <a:t>21 out of 28 CTC positive MBC patients were RANK-positive </a:t>
            </a:r>
          </a:p>
        </p:txBody>
      </p:sp>
      <p:sp>
        <p:nvSpPr>
          <p:cNvPr id="9222" name="Rectangle 9"/>
          <p:cNvSpPr>
            <a:spLocks noChangeArrowheads="1"/>
          </p:cNvSpPr>
          <p:nvPr/>
        </p:nvSpPr>
        <p:spPr bwMode="auto">
          <a:xfrm>
            <a:off x="1524000" y="312738"/>
            <a:ext cx="91440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it-IT" altLang="it-IT" sz="3600" b="1">
                <a:solidFill>
                  <a:schemeClr val="accent2"/>
                </a:solidFill>
                <a:latin typeface="Arial" pitchFamily="34" charset="0"/>
              </a:rPr>
              <a:t>Results</a:t>
            </a:r>
          </a:p>
        </p:txBody>
      </p:sp>
      <p:cxnSp>
        <p:nvCxnSpPr>
          <p:cNvPr id="11" name="Connettore 1 10"/>
          <p:cNvCxnSpPr>
            <a:cxnSpLocks noChangeShapeType="1"/>
          </p:cNvCxnSpPr>
          <p:nvPr/>
        </p:nvCxnSpPr>
        <p:spPr bwMode="auto">
          <a:xfrm>
            <a:off x="1524000" y="1196975"/>
            <a:ext cx="9144000" cy="0"/>
          </a:xfrm>
          <a:prstGeom prst="line">
            <a:avLst/>
          </a:prstGeom>
          <a:noFill/>
          <a:ln w="38100">
            <a:solidFill>
              <a:schemeClr val="accent2"/>
            </a:solidFill>
            <a:round/>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 name="Rectangle 2"/>
          <p:cNvSpPr txBox="1">
            <a:spLocks noChangeArrowheads="1"/>
          </p:cNvSpPr>
          <p:nvPr/>
        </p:nvSpPr>
        <p:spPr bwMode="auto">
          <a:xfrm>
            <a:off x="1524000" y="1038225"/>
            <a:ext cx="9144000" cy="1143000"/>
          </a:xfrm>
          <a:prstGeom prst="rect">
            <a:avLst/>
          </a:prstGeom>
          <a:noFill/>
          <a:ln w="9525">
            <a:noFill/>
            <a:miter lim="800000"/>
            <a:headEnd/>
            <a:tailEnd/>
          </a:ln>
        </p:spPr>
        <p:txBody>
          <a:bodyPr anchor="ctr"/>
          <a:lstStyle/>
          <a:p>
            <a:pPr>
              <a:defRPr/>
            </a:pPr>
            <a:r>
              <a:rPr lang="en-GB" sz="2800" b="1" dirty="0">
                <a:latin typeface="+mj-lt"/>
                <a:ea typeface="+mj-ea"/>
                <a:cs typeface="+mj-cs"/>
              </a:rPr>
              <a:t>RANK expression is detectable by </a:t>
            </a:r>
            <a:r>
              <a:rPr lang="en-GB" sz="2800" b="1" dirty="0" err="1">
                <a:latin typeface="+mj-lt"/>
                <a:ea typeface="+mj-ea"/>
                <a:cs typeface="+mj-cs"/>
              </a:rPr>
              <a:t>CellSearch</a:t>
            </a:r>
            <a:r>
              <a:rPr lang="en-GB" sz="2800" b="1" dirty="0">
                <a:latin typeface="+mj-lt"/>
                <a:ea typeface="+mj-ea"/>
                <a:cs typeface="+mj-cs"/>
              </a:rPr>
              <a:t> on CTCs in MBC</a:t>
            </a:r>
            <a:r>
              <a:rPr lang="it-IT" sz="2800" b="1" dirty="0">
                <a:latin typeface="+mj-lt"/>
                <a:ea typeface="+mj-ea"/>
                <a:cs typeface="+mj-cs"/>
              </a:rPr>
              <a:t> </a:t>
            </a:r>
          </a:p>
        </p:txBody>
      </p:sp>
      <p:sp>
        <p:nvSpPr>
          <p:cNvPr id="9225" name="Rectangle 11"/>
          <p:cNvSpPr>
            <a:spLocks noChangeArrowheads="1"/>
          </p:cNvSpPr>
          <p:nvPr/>
        </p:nvSpPr>
        <p:spPr bwMode="auto">
          <a:xfrm>
            <a:off x="6888164" y="3617913"/>
            <a:ext cx="330968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it-IT" altLang="it-IT" sz="2000"/>
              <a:t>RANK-positive CTC at baseline</a:t>
            </a:r>
          </a:p>
        </p:txBody>
      </p:sp>
      <p:graphicFrame>
        <p:nvGraphicFramePr>
          <p:cNvPr id="9226" name="Grafico 3"/>
          <p:cNvGraphicFramePr>
            <a:graphicFrameLocks/>
          </p:cNvGraphicFramePr>
          <p:nvPr/>
        </p:nvGraphicFramePr>
        <p:xfrm>
          <a:off x="2387600" y="1649413"/>
          <a:ext cx="4229100" cy="2582862"/>
        </p:xfrm>
        <a:graphic>
          <a:graphicData uri="http://schemas.openxmlformats.org/presentationml/2006/ole">
            <p:oleObj spid="_x0000_s26635" name="Foglio di lavoro" r:id="rId5" imgW="4224894" imgH="2578831" progId="">
              <p:embed/>
            </p:oleObj>
          </a:graphicData>
        </a:graphic>
      </p:graphicFrame>
      <p:sp>
        <p:nvSpPr>
          <p:cNvPr id="9227" name="CasellaDiTesto 4"/>
          <p:cNvSpPr txBox="1">
            <a:spLocks noChangeArrowheads="1"/>
          </p:cNvSpPr>
          <p:nvPr/>
        </p:nvSpPr>
        <p:spPr bwMode="auto">
          <a:xfrm>
            <a:off x="3741739" y="2900364"/>
            <a:ext cx="44114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it-IT" altLang="it-IT" sz="1800">
                <a:solidFill>
                  <a:schemeClr val="bg1"/>
                </a:solidFill>
                <a:latin typeface="Arial" pitchFamily="34" charset="0"/>
              </a:rPr>
              <a:t>21</a:t>
            </a:r>
          </a:p>
        </p:txBody>
      </p:sp>
      <p:sp>
        <p:nvSpPr>
          <p:cNvPr id="9228" name="CasellaDiTesto 16"/>
          <p:cNvSpPr txBox="1">
            <a:spLocks noChangeArrowheads="1"/>
          </p:cNvSpPr>
          <p:nvPr/>
        </p:nvSpPr>
        <p:spPr bwMode="auto">
          <a:xfrm>
            <a:off x="3246439" y="2276475"/>
            <a:ext cx="3129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it-IT" altLang="it-IT" sz="1800">
                <a:solidFill>
                  <a:schemeClr val="bg1"/>
                </a:solidFill>
                <a:latin typeface="Arial" pitchFamily="34" charset="0"/>
              </a:rPr>
              <a:t>7</a:t>
            </a:r>
          </a:p>
        </p:txBody>
      </p:sp>
      <p:pic>
        <p:nvPicPr>
          <p:cNvPr id="9229" name="Picture 3"/>
          <p:cNvPicPr>
            <a:picLocks noChangeAspect="1" noChangeArrowheads="1"/>
          </p:cNvPicPr>
          <p:nvPr/>
        </p:nvPicPr>
        <p:blipFill>
          <a:blip r:embed="rId6">
            <a:extLst>
              <a:ext uri="{28A0092B-C50C-407E-A947-70E740481C1C}">
                <a14:useLocalDpi xmlns:a14="http://schemas.microsoft.com/office/drawing/2010/main" xmlns="" val="0"/>
              </a:ext>
            </a:extLst>
          </a:blip>
          <a:srcRect l="10368" r="4051" b="59914"/>
          <a:stretch>
            <a:fillRect/>
          </a:stretch>
        </p:blipFill>
        <p:spPr bwMode="auto">
          <a:xfrm>
            <a:off x="2424114" y="1939925"/>
            <a:ext cx="6470650" cy="17033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xmlns="" val="2191934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9"/>
          <p:cNvSpPr>
            <a:spLocks noChangeArrowheads="1"/>
          </p:cNvSpPr>
          <p:nvPr/>
        </p:nvSpPr>
        <p:spPr bwMode="auto">
          <a:xfrm>
            <a:off x="1524000" y="312738"/>
            <a:ext cx="91440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it-IT" altLang="it-IT" sz="3600" b="1">
                <a:solidFill>
                  <a:schemeClr val="accent2"/>
                </a:solidFill>
                <a:latin typeface="Arial" pitchFamily="34" charset="0"/>
              </a:rPr>
              <a:t>Results</a:t>
            </a:r>
          </a:p>
        </p:txBody>
      </p:sp>
      <p:cxnSp>
        <p:nvCxnSpPr>
          <p:cNvPr id="11" name="Connettore 1 10"/>
          <p:cNvCxnSpPr>
            <a:cxnSpLocks noChangeShapeType="1"/>
          </p:cNvCxnSpPr>
          <p:nvPr/>
        </p:nvCxnSpPr>
        <p:spPr bwMode="auto">
          <a:xfrm>
            <a:off x="1524000" y="1196975"/>
            <a:ext cx="9144000" cy="0"/>
          </a:xfrm>
          <a:prstGeom prst="line">
            <a:avLst/>
          </a:prstGeom>
          <a:noFill/>
          <a:ln w="38100">
            <a:solidFill>
              <a:schemeClr val="accent2"/>
            </a:solidFill>
            <a:round/>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20" name="Rectangle 2"/>
          <p:cNvSpPr txBox="1">
            <a:spLocks noChangeArrowheads="1"/>
          </p:cNvSpPr>
          <p:nvPr/>
        </p:nvSpPr>
        <p:spPr bwMode="auto">
          <a:xfrm>
            <a:off x="1524000" y="1206500"/>
            <a:ext cx="9144000" cy="1143000"/>
          </a:xfrm>
          <a:prstGeom prst="rect">
            <a:avLst/>
          </a:prstGeom>
          <a:noFill/>
          <a:ln w="9525">
            <a:noFill/>
            <a:miter lim="800000"/>
            <a:headEnd/>
            <a:tailEnd/>
          </a:ln>
        </p:spPr>
        <p:txBody>
          <a:bodyPr anchor="ctr"/>
          <a:lstStyle/>
          <a:p>
            <a:pPr algn="ctr">
              <a:defRPr/>
            </a:pPr>
            <a:r>
              <a:rPr lang="en-US" sz="2400" b="1" dirty="0">
                <a:latin typeface="+mj-lt"/>
                <a:ea typeface="+mj-ea"/>
                <a:cs typeface="+mj-cs"/>
              </a:rPr>
              <a:t>RANK positive CTCs number significantly decreased after 2 days from </a:t>
            </a:r>
            <a:r>
              <a:rPr lang="en-US" sz="2400" b="1" dirty="0" err="1">
                <a:latin typeface="+mj-lt"/>
                <a:ea typeface="+mj-ea"/>
                <a:cs typeface="+mj-cs"/>
              </a:rPr>
              <a:t>denosumab</a:t>
            </a:r>
            <a:r>
              <a:rPr lang="en-US" sz="2400" b="1" dirty="0">
                <a:latin typeface="+mj-lt"/>
                <a:ea typeface="+mj-ea"/>
                <a:cs typeface="+mj-cs"/>
              </a:rPr>
              <a:t> starting therapy </a:t>
            </a:r>
          </a:p>
        </p:txBody>
      </p:sp>
      <p:grpSp>
        <p:nvGrpSpPr>
          <p:cNvPr id="11269" name="Gruppo 18"/>
          <p:cNvGrpSpPr>
            <a:grpSpLocks/>
          </p:cNvGrpSpPr>
          <p:nvPr/>
        </p:nvGrpSpPr>
        <p:grpSpPr bwMode="auto">
          <a:xfrm>
            <a:off x="1599685" y="2420938"/>
            <a:ext cx="9061965" cy="3379232"/>
            <a:chOff x="370392" y="332378"/>
            <a:chExt cx="10961945" cy="4670353"/>
          </a:xfrm>
        </p:grpSpPr>
        <p:grpSp>
          <p:nvGrpSpPr>
            <p:cNvPr id="11271" name="Gruppo 20"/>
            <p:cNvGrpSpPr>
              <a:grpSpLocks/>
            </p:cNvGrpSpPr>
            <p:nvPr/>
          </p:nvGrpSpPr>
          <p:grpSpPr bwMode="auto">
            <a:xfrm>
              <a:off x="370392" y="332378"/>
              <a:ext cx="10961945" cy="4670353"/>
              <a:chOff x="370392" y="332378"/>
              <a:chExt cx="10961945" cy="4670353"/>
            </a:xfrm>
          </p:grpSpPr>
          <p:pic>
            <p:nvPicPr>
              <p:cNvPr id="11273"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6126"/>
              <a:stretch>
                <a:fillRect/>
              </a:stretch>
            </p:blipFill>
            <p:spPr bwMode="auto">
              <a:xfrm>
                <a:off x="805201" y="332378"/>
                <a:ext cx="4799834" cy="417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4" name="CasellaDiTesto 23"/>
              <p:cNvSpPr txBox="1"/>
              <p:nvPr/>
            </p:nvSpPr>
            <p:spPr>
              <a:xfrm rot="16200000">
                <a:off x="-1302976" y="2170298"/>
                <a:ext cx="3793504" cy="446768"/>
              </a:xfrm>
              <a:prstGeom prst="rect">
                <a:avLst/>
              </a:prstGeom>
              <a:noFill/>
            </p:spPr>
            <p:txBody>
              <a:bodyPr>
                <a:spAutoFit/>
              </a:bodyPr>
              <a:lstStyle/>
              <a:p>
                <a:pPr algn="ctr">
                  <a:defRPr/>
                </a:pPr>
                <a:r>
                  <a:rPr lang="it-IT" b="1" dirty="0" err="1">
                    <a:latin typeface="+mj-lt"/>
                  </a:rPr>
                  <a:t>RANKpos</a:t>
                </a:r>
                <a:r>
                  <a:rPr lang="it-IT" b="1" dirty="0">
                    <a:latin typeface="+mj-lt"/>
                  </a:rPr>
                  <a:t> </a:t>
                </a:r>
                <a:r>
                  <a:rPr lang="it-IT" b="1" dirty="0" err="1">
                    <a:latin typeface="+mj-lt"/>
                  </a:rPr>
                  <a:t>CTCs</a:t>
                </a:r>
                <a:r>
                  <a:rPr lang="it-IT" b="1" dirty="0">
                    <a:latin typeface="+mj-lt"/>
                  </a:rPr>
                  <a:t> </a:t>
                </a:r>
                <a:r>
                  <a:rPr lang="it-IT" b="1" dirty="0" err="1">
                    <a:latin typeface="+mj-lt"/>
                  </a:rPr>
                  <a:t>count</a:t>
                </a:r>
                <a:endParaRPr lang="it-IT" b="1" dirty="0">
                  <a:latin typeface="+mj-lt"/>
                </a:endParaRPr>
              </a:p>
            </p:txBody>
          </p:sp>
          <p:sp>
            <p:nvSpPr>
              <p:cNvPr id="25" name="CasellaDiTesto 24"/>
              <p:cNvSpPr txBox="1"/>
              <p:nvPr/>
            </p:nvSpPr>
            <p:spPr>
              <a:xfrm>
                <a:off x="1137233" y="4474733"/>
                <a:ext cx="4422551" cy="510445"/>
              </a:xfrm>
              <a:prstGeom prst="rect">
                <a:avLst/>
              </a:prstGeom>
              <a:noFill/>
            </p:spPr>
            <p:txBody>
              <a:bodyPr>
                <a:spAutoFit/>
              </a:bodyPr>
              <a:lstStyle/>
              <a:p>
                <a:pPr algn="ctr">
                  <a:defRPr/>
                </a:pPr>
                <a:r>
                  <a:rPr lang="it-IT" b="1" dirty="0" err="1">
                    <a:latin typeface="+mj-lt"/>
                  </a:rPr>
                  <a:t>days</a:t>
                </a:r>
                <a:endParaRPr lang="it-IT" b="1" dirty="0">
                  <a:latin typeface="+mj-lt"/>
                </a:endParaRPr>
              </a:p>
            </p:txBody>
          </p:sp>
          <p:pic>
            <p:nvPicPr>
              <p:cNvPr id="11276"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44337" y="469998"/>
                <a:ext cx="4788000" cy="40656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7" name="CasellaDiTesto 26"/>
              <p:cNvSpPr txBox="1"/>
              <p:nvPr/>
            </p:nvSpPr>
            <p:spPr>
              <a:xfrm rot="16200000">
                <a:off x="4459015" y="2172492"/>
                <a:ext cx="3793502" cy="446768"/>
              </a:xfrm>
              <a:prstGeom prst="rect">
                <a:avLst/>
              </a:prstGeom>
              <a:noFill/>
            </p:spPr>
            <p:txBody>
              <a:bodyPr>
                <a:spAutoFit/>
              </a:bodyPr>
              <a:lstStyle/>
              <a:p>
                <a:pPr algn="ctr">
                  <a:defRPr/>
                </a:pPr>
                <a:r>
                  <a:rPr lang="it-IT" b="1" dirty="0" err="1">
                    <a:latin typeface="+mj-lt"/>
                  </a:rPr>
                  <a:t>RANKneg</a:t>
                </a:r>
                <a:r>
                  <a:rPr lang="it-IT" b="1" dirty="0">
                    <a:latin typeface="+mj-lt"/>
                  </a:rPr>
                  <a:t> </a:t>
                </a:r>
                <a:r>
                  <a:rPr lang="it-IT" b="1" dirty="0" err="1">
                    <a:latin typeface="+mj-lt"/>
                  </a:rPr>
                  <a:t>CTCs</a:t>
                </a:r>
                <a:r>
                  <a:rPr lang="it-IT" b="1" dirty="0">
                    <a:latin typeface="+mj-lt"/>
                  </a:rPr>
                  <a:t>  </a:t>
                </a:r>
                <a:r>
                  <a:rPr lang="it-IT" b="1" dirty="0" err="1">
                    <a:latin typeface="+mj-lt"/>
                  </a:rPr>
                  <a:t>count</a:t>
                </a:r>
                <a:endParaRPr lang="it-IT" b="1" dirty="0">
                  <a:latin typeface="+mj-lt"/>
                </a:endParaRPr>
              </a:p>
            </p:txBody>
          </p:sp>
          <p:sp>
            <p:nvSpPr>
              <p:cNvPr id="28" name="CasellaDiTesto 27"/>
              <p:cNvSpPr txBox="1"/>
              <p:nvPr/>
            </p:nvSpPr>
            <p:spPr>
              <a:xfrm>
                <a:off x="6884821" y="4492286"/>
                <a:ext cx="4422552" cy="510445"/>
              </a:xfrm>
              <a:prstGeom prst="rect">
                <a:avLst/>
              </a:prstGeom>
              <a:noFill/>
            </p:spPr>
            <p:txBody>
              <a:bodyPr>
                <a:spAutoFit/>
              </a:bodyPr>
              <a:lstStyle/>
              <a:p>
                <a:pPr algn="ctr">
                  <a:defRPr/>
                </a:pPr>
                <a:r>
                  <a:rPr lang="it-IT" b="1" dirty="0" err="1">
                    <a:latin typeface="+mj-lt"/>
                  </a:rPr>
                  <a:t>days</a:t>
                </a:r>
                <a:endParaRPr lang="it-IT" b="1" dirty="0">
                  <a:latin typeface="+mj-lt"/>
                </a:endParaRPr>
              </a:p>
            </p:txBody>
          </p:sp>
        </p:grpSp>
        <p:sp>
          <p:nvSpPr>
            <p:cNvPr id="11272" name="CasellaDiTesto 21"/>
            <p:cNvSpPr txBox="1">
              <a:spLocks noChangeArrowheads="1"/>
            </p:cNvSpPr>
            <p:nvPr/>
          </p:nvSpPr>
          <p:spPr bwMode="auto">
            <a:xfrm>
              <a:off x="1282788" y="2691818"/>
              <a:ext cx="331973" cy="510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it-IT" altLang="it-IT" sz="1800">
                  <a:latin typeface="Arial" pitchFamily="34" charset="0"/>
                </a:rPr>
                <a:t>*</a:t>
              </a:r>
            </a:p>
          </p:txBody>
        </p:sp>
      </p:grpSp>
      <p:sp>
        <p:nvSpPr>
          <p:cNvPr id="11270" name="CasellaDiTesto 1"/>
          <p:cNvSpPr txBox="1">
            <a:spLocks noChangeArrowheads="1"/>
          </p:cNvSpPr>
          <p:nvPr/>
        </p:nvSpPr>
        <p:spPr bwMode="auto">
          <a:xfrm>
            <a:off x="1958976" y="5805489"/>
            <a:ext cx="13067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it-IT" altLang="it-IT" sz="1800">
                <a:latin typeface="Arial" pitchFamily="34" charset="0"/>
              </a:rPr>
              <a:t>* p=0.0407</a:t>
            </a:r>
          </a:p>
        </p:txBody>
      </p:sp>
      <p:sp>
        <p:nvSpPr>
          <p:cNvPr id="15" name="Text Placeholder 24">
            <a:extLst>
              <a:ext uri="{FF2B5EF4-FFF2-40B4-BE49-F238E27FC236}">
                <a16:creationId xmlns:a16="http://schemas.microsoft.com/office/drawing/2014/main" xmlns="" id="{EF544F02-F71D-594A-8B24-BC74865B2247}"/>
              </a:ext>
            </a:extLst>
          </p:cNvPr>
          <p:cNvSpPr txBox="1">
            <a:spLocks/>
          </p:cNvSpPr>
          <p:nvPr/>
        </p:nvSpPr>
        <p:spPr bwMode="auto">
          <a:xfrm>
            <a:off x="1631950" y="6474996"/>
            <a:ext cx="7086600" cy="338554"/>
          </a:xfrm>
          <a:prstGeom prst="rect">
            <a:avLst/>
          </a:prstGeom>
          <a:noFill/>
          <a:ln w="9525">
            <a:noFill/>
            <a:miter lim="800000"/>
            <a:headEnd/>
            <a:tailEnd/>
          </a:ln>
        </p:spPr>
        <p:txBody>
          <a:bodyPr anchor="b">
            <a:spAutoFit/>
          </a:bodyPr>
          <a:lstStyle/>
          <a:p>
            <a:pPr eaLnBrk="0" fontAlgn="base" hangingPunct="0">
              <a:spcBef>
                <a:spcPct val="0"/>
              </a:spcBef>
              <a:spcAft>
                <a:spcPct val="0"/>
              </a:spcAft>
              <a:buSzPct val="120000"/>
            </a:pPr>
            <a:r>
              <a:rPr lang="en-GB" sz="1600" dirty="0">
                <a:solidFill>
                  <a:srgbClr val="000000"/>
                </a:solidFill>
                <a:latin typeface="Arial" charset="0"/>
                <a:ea typeface="ＭＳ Ｐゴシック"/>
                <a:cs typeface="Arial" charset="0"/>
              </a:rPr>
              <a:t>Pantano, et </a:t>
            </a:r>
            <a:r>
              <a:rPr lang="en-GB" sz="1600" dirty="0" err="1">
                <a:solidFill>
                  <a:srgbClr val="000000"/>
                </a:solidFill>
                <a:latin typeface="Arial" charset="0"/>
                <a:ea typeface="ＭＳ Ｐゴシック"/>
                <a:cs typeface="Arial" charset="0"/>
              </a:rPr>
              <a:t>al.Scientific</a:t>
            </a:r>
            <a:r>
              <a:rPr lang="en-GB" sz="1600" dirty="0">
                <a:solidFill>
                  <a:srgbClr val="000000"/>
                </a:solidFill>
                <a:latin typeface="Arial" charset="0"/>
                <a:ea typeface="ＭＳ Ｐゴシック"/>
                <a:cs typeface="Arial" charset="0"/>
              </a:rPr>
              <a:t> Reports </a:t>
            </a:r>
            <a:r>
              <a:rPr lang="en-GB" sz="1600" i="1" dirty="0">
                <a:solidFill>
                  <a:srgbClr val="000000"/>
                </a:solidFill>
                <a:latin typeface="Arial" charset="0"/>
                <a:ea typeface="ＭＳ Ｐゴシック"/>
                <a:cs typeface="Arial" charset="0"/>
              </a:rPr>
              <a:t>Under Review.</a:t>
            </a:r>
          </a:p>
        </p:txBody>
      </p:sp>
    </p:spTree>
    <p:extLst>
      <p:ext uri="{BB962C8B-B14F-4D97-AF65-F5344CB8AC3E}">
        <p14:creationId xmlns:p14="http://schemas.microsoft.com/office/powerpoint/2010/main" xmlns="" val="2269172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xmlns="" id="{3954D60D-27AA-8A46-BAC5-41FCC5DFC2EE}"/>
              </a:ext>
            </a:extLst>
          </p:cNvPr>
          <p:cNvSpPr>
            <a:spLocks noGrp="1" noChangeArrowheads="1"/>
          </p:cNvSpPr>
          <p:nvPr>
            <p:ph type="title"/>
          </p:nvPr>
        </p:nvSpPr>
        <p:spPr>
          <a:xfrm>
            <a:off x="1901826" y="238126"/>
            <a:ext cx="8442325" cy="1103313"/>
          </a:xfrm>
        </p:spPr>
        <p:txBody>
          <a:bodyPr/>
          <a:lstStyle/>
          <a:p>
            <a:r>
              <a:rPr lang="en-US" altLang="en-US"/>
              <a:t>ABCSG-18: Study Design</a:t>
            </a:r>
          </a:p>
        </p:txBody>
      </p:sp>
      <p:sp>
        <p:nvSpPr>
          <p:cNvPr id="7171" name="Content Placeholder 3">
            <a:extLst>
              <a:ext uri="{FF2B5EF4-FFF2-40B4-BE49-F238E27FC236}">
                <a16:creationId xmlns:a16="http://schemas.microsoft.com/office/drawing/2014/main" xmlns="" id="{81F93CE6-04A0-4A41-B6B4-F936DF82760A}"/>
              </a:ext>
            </a:extLst>
          </p:cNvPr>
          <p:cNvSpPr>
            <a:spLocks noGrp="1"/>
          </p:cNvSpPr>
          <p:nvPr>
            <p:ph idx="1"/>
          </p:nvPr>
        </p:nvSpPr>
        <p:spPr>
          <a:xfrm>
            <a:off x="1898651" y="1512889"/>
            <a:ext cx="8455025" cy="4651375"/>
          </a:xfrm>
        </p:spPr>
        <p:txBody>
          <a:bodyPr/>
          <a:lstStyle/>
          <a:p>
            <a:r>
              <a:rPr lang="en-US" altLang="en-US" dirty="0"/>
              <a:t>Prospective, randomized, double-blind, placebo-controlled phase III trial</a:t>
            </a:r>
          </a:p>
          <a:p>
            <a:endParaRPr lang="en-US" altLang="en-US" dirty="0"/>
          </a:p>
          <a:p>
            <a:endParaRPr lang="en-US" altLang="en-US" dirty="0"/>
          </a:p>
          <a:p>
            <a:endParaRPr lang="en-US" altLang="en-US" dirty="0"/>
          </a:p>
          <a:p>
            <a:pPr>
              <a:buFont typeface="Wingdings" pitchFamily="2" charset="2"/>
              <a:buNone/>
            </a:pPr>
            <a:endParaRPr lang="en-US" altLang="en-US" dirty="0"/>
          </a:p>
          <a:p>
            <a:r>
              <a:rPr lang="en-US" altLang="en-US" dirty="0"/>
              <a:t>Primary endpoint: time to first clinical fracture</a:t>
            </a:r>
          </a:p>
          <a:p>
            <a:r>
              <a:rPr lang="en-US" altLang="en-US" dirty="0"/>
              <a:t>Secondary endpoints: % change in BMD, vertebral fractures, DFS, OS, BMFS, </a:t>
            </a:r>
            <a:r>
              <a:rPr lang="en-US" altLang="en-US" dirty="0" err="1"/>
              <a:t>safet</a:t>
            </a:r>
            <a:endParaRPr lang="en-US" altLang="en-US" dirty="0"/>
          </a:p>
        </p:txBody>
      </p:sp>
      <p:sp>
        <p:nvSpPr>
          <p:cNvPr id="7172" name="Text Box 23">
            <a:extLst>
              <a:ext uri="{FF2B5EF4-FFF2-40B4-BE49-F238E27FC236}">
                <a16:creationId xmlns:a16="http://schemas.microsoft.com/office/drawing/2014/main" xmlns="" id="{D43F89FB-61CD-E045-8335-D8CD340EEEAC}"/>
              </a:ext>
            </a:extLst>
          </p:cNvPr>
          <p:cNvSpPr txBox="1">
            <a:spLocks noChangeArrowheads="1"/>
          </p:cNvSpPr>
          <p:nvPr/>
        </p:nvSpPr>
        <p:spPr bwMode="auto">
          <a:xfrm>
            <a:off x="2032000" y="2682876"/>
            <a:ext cx="2205038"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eaLnBrk="0" fontAlgn="base" hangingPunct="0">
              <a:lnSpc>
                <a:spcPct val="100000"/>
              </a:lnSpc>
              <a:spcBef>
                <a:spcPct val="0"/>
              </a:spcBef>
              <a:spcAft>
                <a:spcPct val="0"/>
              </a:spcAft>
              <a:buClrTx/>
              <a:buNone/>
            </a:pPr>
            <a:r>
              <a:rPr lang="en-GB" altLang="en-US" sz="1600">
                <a:solidFill>
                  <a:srgbClr val="FFFFFF"/>
                </a:solidFill>
                <a:cs typeface="Arial" panose="020B0604020202020204" pitchFamily="34" charset="0"/>
              </a:rPr>
              <a:t>Postmenopausal pts with early HR+ breast cancer receiving adjuvant AI therapy*</a:t>
            </a:r>
          </a:p>
          <a:p>
            <a:pPr algn="ctr" eaLnBrk="0" fontAlgn="base" hangingPunct="0">
              <a:lnSpc>
                <a:spcPct val="100000"/>
              </a:lnSpc>
              <a:spcBef>
                <a:spcPct val="0"/>
              </a:spcBef>
              <a:spcAft>
                <a:spcPct val="0"/>
              </a:spcAft>
              <a:buClrTx/>
              <a:buNone/>
            </a:pPr>
            <a:r>
              <a:rPr lang="en-GB" altLang="en-US" sz="1600">
                <a:solidFill>
                  <a:srgbClr val="FFFFFF"/>
                </a:solidFill>
                <a:cs typeface="Arial" panose="020B0604020202020204" pitchFamily="34" charset="0"/>
              </a:rPr>
              <a:t>(N = 3425)</a:t>
            </a:r>
            <a:endParaRPr lang="en-US" altLang="en-US" sz="1600">
              <a:solidFill>
                <a:srgbClr val="FFFFFF"/>
              </a:solidFill>
              <a:cs typeface="Arial" panose="020B0604020202020204" pitchFamily="34" charset="0"/>
            </a:endParaRPr>
          </a:p>
        </p:txBody>
      </p:sp>
      <p:sp>
        <p:nvSpPr>
          <p:cNvPr id="2" name="Rectangle 24">
            <a:extLst>
              <a:ext uri="{FF2B5EF4-FFF2-40B4-BE49-F238E27FC236}">
                <a16:creationId xmlns:a16="http://schemas.microsoft.com/office/drawing/2014/main" xmlns="" id="{B2D4DF24-F7BA-8244-B951-802F03F1DE24}"/>
              </a:ext>
            </a:extLst>
          </p:cNvPr>
          <p:cNvSpPr>
            <a:spLocks noChangeArrowheads="1"/>
          </p:cNvSpPr>
          <p:nvPr/>
        </p:nvSpPr>
        <p:spPr bwMode="auto">
          <a:xfrm>
            <a:off x="4906964" y="2354264"/>
            <a:ext cx="4306887" cy="822325"/>
          </a:xfrm>
          <a:prstGeom prst="rect">
            <a:avLst/>
          </a:prstGeom>
          <a:solidFill>
            <a:schemeClr val="accent2"/>
          </a:solidFill>
          <a:ln w="9525">
            <a:noFill/>
            <a:miter lim="800000"/>
            <a:headEnd/>
            <a:tailEnd/>
          </a:ln>
        </p:spPr>
        <p:txBody>
          <a:bodyPr wrap="none" anchor="ctr" anchorCtr="1"/>
          <a:lstStyle/>
          <a:p>
            <a:pPr algn="ctr" eaLnBrk="0" fontAlgn="base" hangingPunct="0">
              <a:spcBef>
                <a:spcPct val="0"/>
              </a:spcBef>
              <a:spcAft>
                <a:spcPct val="0"/>
              </a:spcAft>
              <a:defRPr/>
            </a:pPr>
            <a:r>
              <a:rPr lang="en-US" sz="1600" b="1" dirty="0">
                <a:solidFill>
                  <a:srgbClr val="CDCDCF">
                    <a:lumMod val="10000"/>
                  </a:srgbClr>
                </a:solidFill>
                <a:latin typeface="Arial" charset="0"/>
                <a:ea typeface="MS PGothic" panose="020B0600070205080204" pitchFamily="34" charset="-128"/>
                <a:cs typeface="Arial" charset="0"/>
              </a:rPr>
              <a:t>Denosumab 60 mg SC Q6M</a:t>
            </a:r>
          </a:p>
          <a:p>
            <a:pPr algn="ctr" eaLnBrk="0" fontAlgn="base" hangingPunct="0">
              <a:spcBef>
                <a:spcPct val="0"/>
              </a:spcBef>
              <a:spcAft>
                <a:spcPct val="0"/>
              </a:spcAft>
              <a:defRPr/>
            </a:pPr>
            <a:r>
              <a:rPr lang="en-US" sz="1600" dirty="0">
                <a:solidFill>
                  <a:srgbClr val="CDCDCF">
                    <a:lumMod val="10000"/>
                  </a:srgbClr>
                </a:solidFill>
                <a:latin typeface="Arial" charset="0"/>
                <a:ea typeface="MS PGothic" panose="020B0600070205080204" pitchFamily="34" charset="-128"/>
                <a:cs typeface="Arial" charset="0"/>
              </a:rPr>
              <a:t>(n = 1711)</a:t>
            </a:r>
          </a:p>
        </p:txBody>
      </p:sp>
      <p:sp>
        <p:nvSpPr>
          <p:cNvPr id="17413" name="Rectangle 25">
            <a:extLst>
              <a:ext uri="{FF2B5EF4-FFF2-40B4-BE49-F238E27FC236}">
                <a16:creationId xmlns:a16="http://schemas.microsoft.com/office/drawing/2014/main" xmlns="" id="{BDAE59F9-A850-C145-A6CD-7A2A438D829B}"/>
              </a:ext>
            </a:extLst>
          </p:cNvPr>
          <p:cNvSpPr>
            <a:spLocks noChangeArrowheads="1"/>
          </p:cNvSpPr>
          <p:nvPr/>
        </p:nvSpPr>
        <p:spPr bwMode="auto">
          <a:xfrm>
            <a:off x="4906964" y="3330576"/>
            <a:ext cx="4306887" cy="822325"/>
          </a:xfrm>
          <a:prstGeom prst="rect">
            <a:avLst/>
          </a:prstGeom>
          <a:solidFill>
            <a:schemeClr val="accent3"/>
          </a:solidFill>
          <a:ln w="9525">
            <a:noFill/>
            <a:miter lim="800000"/>
            <a:headEnd/>
            <a:tailEnd/>
          </a:ln>
        </p:spPr>
        <p:txBody>
          <a:bodyPr wrap="none" anchor="ctr" anchorCtr="1"/>
          <a:lstStyle/>
          <a:p>
            <a:pPr algn="ctr" eaLnBrk="0" fontAlgn="base" hangingPunct="0">
              <a:spcBef>
                <a:spcPct val="0"/>
              </a:spcBef>
              <a:spcAft>
                <a:spcPct val="0"/>
              </a:spcAft>
              <a:defRPr/>
            </a:pPr>
            <a:r>
              <a:rPr lang="en-US" sz="1600" b="1" dirty="0">
                <a:solidFill>
                  <a:srgbClr val="CDCDCF">
                    <a:lumMod val="10000"/>
                  </a:srgbClr>
                </a:solidFill>
                <a:latin typeface="Arial" charset="0"/>
                <a:ea typeface="MS PGothic" panose="020B0600070205080204" pitchFamily="34" charset="-128"/>
                <a:cs typeface="Arial" charset="0"/>
              </a:rPr>
              <a:t>Placebo SC Q6M</a:t>
            </a:r>
          </a:p>
          <a:p>
            <a:pPr algn="ctr" eaLnBrk="0" fontAlgn="base" hangingPunct="0">
              <a:spcBef>
                <a:spcPct val="0"/>
              </a:spcBef>
              <a:spcAft>
                <a:spcPct val="0"/>
              </a:spcAft>
              <a:defRPr/>
            </a:pPr>
            <a:r>
              <a:rPr lang="en-US" sz="1600" dirty="0">
                <a:solidFill>
                  <a:srgbClr val="CDCDCF">
                    <a:lumMod val="10000"/>
                  </a:srgbClr>
                </a:solidFill>
                <a:latin typeface="Arial" charset="0"/>
                <a:ea typeface="MS PGothic" panose="020B0600070205080204" pitchFamily="34" charset="-128"/>
              </a:rPr>
              <a:t>(n = 1709)</a:t>
            </a:r>
          </a:p>
        </p:txBody>
      </p:sp>
      <p:sp>
        <p:nvSpPr>
          <p:cNvPr id="7175" name="Line 26">
            <a:extLst>
              <a:ext uri="{FF2B5EF4-FFF2-40B4-BE49-F238E27FC236}">
                <a16:creationId xmlns:a16="http://schemas.microsoft.com/office/drawing/2014/main" xmlns="" id="{5CB328B1-C283-7243-A50D-AEF0BCB4589F}"/>
              </a:ext>
            </a:extLst>
          </p:cNvPr>
          <p:cNvSpPr>
            <a:spLocks noChangeShapeType="1"/>
          </p:cNvSpPr>
          <p:nvPr/>
        </p:nvSpPr>
        <p:spPr bwMode="auto">
          <a:xfrm>
            <a:off x="4237038" y="3267075"/>
            <a:ext cx="6096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it-IT" b="1">
              <a:solidFill>
                <a:srgbClr val="FFFFFF"/>
              </a:solidFill>
              <a:latin typeface="Arial" panose="020B0604020202020204" pitchFamily="34" charset="0"/>
              <a:ea typeface="MS PGothic" panose="020B0600070205080204" pitchFamily="34" charset="-128"/>
            </a:endParaRPr>
          </a:p>
        </p:txBody>
      </p:sp>
      <p:sp>
        <p:nvSpPr>
          <p:cNvPr id="7176" name="Line 27">
            <a:extLst>
              <a:ext uri="{FF2B5EF4-FFF2-40B4-BE49-F238E27FC236}">
                <a16:creationId xmlns:a16="http://schemas.microsoft.com/office/drawing/2014/main" xmlns="" id="{84FE5EAF-CCF7-BB4A-B53D-E6F4F14FA65D}"/>
              </a:ext>
            </a:extLst>
          </p:cNvPr>
          <p:cNvSpPr>
            <a:spLocks noChangeShapeType="1"/>
          </p:cNvSpPr>
          <p:nvPr/>
        </p:nvSpPr>
        <p:spPr bwMode="auto">
          <a:xfrm flipV="1">
            <a:off x="4237038" y="2697163"/>
            <a:ext cx="609600" cy="4699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it-IT" b="1">
              <a:solidFill>
                <a:srgbClr val="FFFFFF"/>
              </a:solidFill>
              <a:latin typeface="Arial" panose="020B0604020202020204" pitchFamily="34" charset="0"/>
              <a:ea typeface="MS PGothic" panose="020B0600070205080204" pitchFamily="34" charset="-128"/>
            </a:endParaRPr>
          </a:p>
        </p:txBody>
      </p:sp>
      <p:sp>
        <p:nvSpPr>
          <p:cNvPr id="7178" name="Text Box 11">
            <a:extLst>
              <a:ext uri="{FF2B5EF4-FFF2-40B4-BE49-F238E27FC236}">
                <a16:creationId xmlns:a16="http://schemas.microsoft.com/office/drawing/2014/main" xmlns="" id="{00F99C64-6B80-A043-B66A-CCD824CDA293}"/>
              </a:ext>
            </a:extLst>
          </p:cNvPr>
          <p:cNvSpPr txBox="1">
            <a:spLocks noChangeArrowheads="1"/>
          </p:cNvSpPr>
          <p:nvPr/>
        </p:nvSpPr>
        <p:spPr bwMode="auto">
          <a:xfrm>
            <a:off x="1809750" y="6357939"/>
            <a:ext cx="60086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fontAlgn="base">
              <a:lnSpc>
                <a:spcPct val="100000"/>
              </a:lnSpc>
              <a:spcBef>
                <a:spcPct val="0"/>
              </a:spcBef>
              <a:spcAft>
                <a:spcPct val="0"/>
              </a:spcAft>
              <a:buClrTx/>
              <a:buNone/>
            </a:pPr>
            <a:r>
              <a:rPr lang="fr-FR" altLang="en-US" sz="1400">
                <a:solidFill>
                  <a:srgbClr val="CDCDCF"/>
                </a:solidFill>
              </a:rPr>
              <a:t>Gnant M, et al. Lancet. 2015;386:433-443.</a:t>
            </a:r>
            <a:endParaRPr lang="en-US" altLang="en-US" sz="1400">
              <a:solidFill>
                <a:srgbClr val="CDCDCF"/>
              </a:solidFill>
            </a:endParaRPr>
          </a:p>
        </p:txBody>
      </p:sp>
      <p:sp>
        <p:nvSpPr>
          <p:cNvPr id="7179" name="Content Placeholder 5">
            <a:extLst>
              <a:ext uri="{FF2B5EF4-FFF2-40B4-BE49-F238E27FC236}">
                <a16:creationId xmlns:a16="http://schemas.microsoft.com/office/drawing/2014/main" xmlns="" id="{DE279D12-7054-DC48-B474-EC8A63254BD7}"/>
              </a:ext>
            </a:extLst>
          </p:cNvPr>
          <p:cNvSpPr txBox="1">
            <a:spLocks/>
          </p:cNvSpPr>
          <p:nvPr/>
        </p:nvSpPr>
        <p:spPr bwMode="auto">
          <a:xfrm>
            <a:off x="1908176" y="4229101"/>
            <a:ext cx="8380413" cy="48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eaLnBrk="0" fontAlgn="base" hangingPunct="0">
              <a:lnSpc>
                <a:spcPct val="100000"/>
              </a:lnSpc>
              <a:spcBef>
                <a:spcPts val="500"/>
              </a:spcBef>
              <a:spcAft>
                <a:spcPct val="0"/>
              </a:spcAft>
              <a:buClr>
                <a:srgbClr val="8B3D9A"/>
              </a:buClr>
              <a:buNone/>
            </a:pPr>
            <a:r>
              <a:rPr lang="en-US" altLang="en-US" sz="1400">
                <a:solidFill>
                  <a:srgbClr val="FFFFFF"/>
                </a:solidFill>
              </a:rPr>
              <a:t>*Pts excluded if history of IV bisphosphonate, SERMS, Cushing’s disease, Paget’s disease, hypercalcemia, hypocalcemia, hyperprolactinemia, or other active metabolic bone disease.</a:t>
            </a:r>
          </a:p>
        </p:txBody>
      </p:sp>
    </p:spTree>
    <p:extLst>
      <p:ext uri="{BB962C8B-B14F-4D97-AF65-F5344CB8AC3E}">
        <p14:creationId xmlns:p14="http://schemas.microsoft.com/office/powerpoint/2010/main" xmlns="" val="41220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noProof="0"/>
              <a:t>Bone Mineral Density Substudy --ABCSG-12: Effect of Zoledronic Acid</a:t>
            </a:r>
            <a:br>
              <a:rPr lang="en-US" noProof="0"/>
            </a:br>
            <a:r>
              <a:rPr lang="en-US" sz="3600" i="1"/>
              <a:t>Percent Change, Lumbar Spine</a:t>
            </a:r>
            <a:endParaRPr lang="en-US" noProof="0" dirty="0"/>
          </a:p>
        </p:txBody>
      </p:sp>
      <p:pic>
        <p:nvPicPr>
          <p:cNvPr id="4" name="Immagine 3">
            <a:extLst>
              <a:ext uri="{FF2B5EF4-FFF2-40B4-BE49-F238E27FC236}">
                <a16:creationId xmlns:a16="http://schemas.microsoft.com/office/drawing/2014/main" xmlns="" id="{FC421C54-C95A-CB40-A739-F1F15A94BFD6}"/>
              </a:ext>
            </a:extLst>
          </p:cNvPr>
          <p:cNvPicPr>
            <a:picLocks noChangeAspect="1"/>
          </p:cNvPicPr>
          <p:nvPr/>
        </p:nvPicPr>
        <p:blipFill rotWithShape="1">
          <a:blip r:embed="rId2"/>
          <a:srcRect l="938"/>
          <a:stretch/>
        </p:blipFill>
        <p:spPr>
          <a:xfrm>
            <a:off x="1177635" y="5943"/>
            <a:ext cx="9930751" cy="6852057"/>
          </a:xfrm>
          <a:prstGeom prst="rect">
            <a:avLst/>
          </a:prstGeom>
        </p:spPr>
      </p:pic>
    </p:spTree>
    <p:extLst>
      <p:ext uri="{BB962C8B-B14F-4D97-AF65-F5344CB8AC3E}">
        <p14:creationId xmlns:p14="http://schemas.microsoft.com/office/powerpoint/2010/main" xmlns="" val="4170861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1">
            <a:extLst>
              <a:ext uri="{FF2B5EF4-FFF2-40B4-BE49-F238E27FC236}">
                <a16:creationId xmlns:a16="http://schemas.microsoft.com/office/drawing/2014/main" xmlns="" id="{BB7BE579-0036-4848-8623-03977F77D44D}"/>
              </a:ext>
            </a:extLst>
          </p:cNvPr>
          <p:cNvSpPr>
            <a:spLocks/>
          </p:cNvSpPr>
          <p:nvPr/>
        </p:nvSpPr>
        <p:spPr bwMode="auto">
          <a:xfrm>
            <a:off x="3660775" y="1638300"/>
            <a:ext cx="5734050" cy="952500"/>
          </a:xfrm>
          <a:custGeom>
            <a:avLst/>
            <a:gdLst>
              <a:gd name="T0" fmla="*/ 4415790 w 5734050"/>
              <a:gd name="T1" fmla="*/ 952500 h 952500"/>
              <a:gd name="T2" fmla="*/ 4331970 w 5734050"/>
              <a:gd name="T3" fmla="*/ 910590 h 952500"/>
              <a:gd name="T4" fmla="*/ 4293870 w 5734050"/>
              <a:gd name="T5" fmla="*/ 883920 h 952500"/>
              <a:gd name="T6" fmla="*/ 4130040 w 5734050"/>
              <a:gd name="T7" fmla="*/ 853440 h 952500"/>
              <a:gd name="T8" fmla="*/ 4114800 w 5734050"/>
              <a:gd name="T9" fmla="*/ 807720 h 952500"/>
              <a:gd name="T10" fmla="*/ 4084320 w 5734050"/>
              <a:gd name="T11" fmla="*/ 784860 h 952500"/>
              <a:gd name="T12" fmla="*/ 3855720 w 5734050"/>
              <a:gd name="T13" fmla="*/ 754380 h 952500"/>
              <a:gd name="T14" fmla="*/ 3760470 w 5734050"/>
              <a:gd name="T15" fmla="*/ 723900 h 952500"/>
              <a:gd name="T16" fmla="*/ 3707130 w 5734050"/>
              <a:gd name="T17" fmla="*/ 697230 h 952500"/>
              <a:gd name="T18" fmla="*/ 3524250 w 5734050"/>
              <a:gd name="T19" fmla="*/ 636270 h 952500"/>
              <a:gd name="T20" fmla="*/ 3482340 w 5734050"/>
              <a:gd name="T21" fmla="*/ 613410 h 952500"/>
              <a:gd name="T22" fmla="*/ 2945130 w 5734050"/>
              <a:gd name="T23" fmla="*/ 586740 h 952500"/>
              <a:gd name="T24" fmla="*/ 2876550 w 5734050"/>
              <a:gd name="T25" fmla="*/ 571500 h 952500"/>
              <a:gd name="T26" fmla="*/ 2682240 w 5734050"/>
              <a:gd name="T27" fmla="*/ 544830 h 952500"/>
              <a:gd name="T28" fmla="*/ 2556510 w 5734050"/>
              <a:gd name="T29" fmla="*/ 506730 h 952500"/>
              <a:gd name="T30" fmla="*/ 2541270 w 5734050"/>
              <a:gd name="T31" fmla="*/ 480060 h 952500"/>
              <a:gd name="T32" fmla="*/ 2514600 w 5734050"/>
              <a:gd name="T33" fmla="*/ 449580 h 952500"/>
              <a:gd name="T34" fmla="*/ 2423160 w 5734050"/>
              <a:gd name="T35" fmla="*/ 422910 h 952500"/>
              <a:gd name="T36" fmla="*/ 2251710 w 5734050"/>
              <a:gd name="T37" fmla="*/ 403860 h 952500"/>
              <a:gd name="T38" fmla="*/ 2213610 w 5734050"/>
              <a:gd name="T39" fmla="*/ 381000 h 952500"/>
              <a:gd name="T40" fmla="*/ 1996440 w 5734050"/>
              <a:gd name="T41" fmla="*/ 369570 h 952500"/>
              <a:gd name="T42" fmla="*/ 1908810 w 5734050"/>
              <a:gd name="T43" fmla="*/ 342900 h 952500"/>
              <a:gd name="T44" fmla="*/ 1866900 w 5734050"/>
              <a:gd name="T45" fmla="*/ 331470 h 952500"/>
              <a:gd name="T46" fmla="*/ 1832610 w 5734050"/>
              <a:gd name="T47" fmla="*/ 316230 h 952500"/>
              <a:gd name="T48" fmla="*/ 1783080 w 5734050"/>
              <a:gd name="T49" fmla="*/ 300990 h 952500"/>
              <a:gd name="T50" fmla="*/ 1703070 w 5734050"/>
              <a:gd name="T51" fmla="*/ 266700 h 952500"/>
              <a:gd name="T52" fmla="*/ 1562100 w 5734050"/>
              <a:gd name="T53" fmla="*/ 243840 h 952500"/>
              <a:gd name="T54" fmla="*/ 1520190 w 5734050"/>
              <a:gd name="T55" fmla="*/ 220980 h 952500"/>
              <a:gd name="T56" fmla="*/ 1443990 w 5734050"/>
              <a:gd name="T57" fmla="*/ 217170 h 952500"/>
              <a:gd name="T58" fmla="*/ 1306830 w 5734050"/>
              <a:gd name="T59" fmla="*/ 186690 h 952500"/>
              <a:gd name="T60" fmla="*/ 1268730 w 5734050"/>
              <a:gd name="T61" fmla="*/ 167640 h 952500"/>
              <a:gd name="T62" fmla="*/ 1211580 w 5734050"/>
              <a:gd name="T63" fmla="*/ 163830 h 952500"/>
              <a:gd name="T64" fmla="*/ 1108710 w 5734050"/>
              <a:gd name="T65" fmla="*/ 148590 h 952500"/>
              <a:gd name="T66" fmla="*/ 994410 w 5734050"/>
              <a:gd name="T67" fmla="*/ 129540 h 952500"/>
              <a:gd name="T68" fmla="*/ 948690 w 5734050"/>
              <a:gd name="T69" fmla="*/ 121920 h 952500"/>
              <a:gd name="T70" fmla="*/ 883920 w 5734050"/>
              <a:gd name="T71" fmla="*/ 99060 h 952500"/>
              <a:gd name="T72" fmla="*/ 681990 w 5734050"/>
              <a:gd name="T73" fmla="*/ 87630 h 952500"/>
              <a:gd name="T74" fmla="*/ 369570 w 5734050"/>
              <a:gd name="T75" fmla="*/ 72390 h 952500"/>
              <a:gd name="T76" fmla="*/ 323850 w 5734050"/>
              <a:gd name="T77" fmla="*/ 49530 h 952500"/>
              <a:gd name="T78" fmla="*/ 240030 w 5734050"/>
              <a:gd name="T79" fmla="*/ 26670 h 952500"/>
              <a:gd name="T80" fmla="*/ 106680 w 5734050"/>
              <a:gd name="T81" fmla="*/ 7620 h 952500"/>
              <a:gd name="T82" fmla="*/ 0 w 5734050"/>
              <a:gd name="T83" fmla="*/ 0 h 9525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734050" h="952500">
                <a:moveTo>
                  <a:pt x="5734050" y="952500"/>
                </a:moveTo>
                <a:lnTo>
                  <a:pt x="4415790" y="952500"/>
                </a:lnTo>
                <a:lnTo>
                  <a:pt x="4415790" y="910590"/>
                </a:lnTo>
                <a:lnTo>
                  <a:pt x="4331970" y="910590"/>
                </a:lnTo>
                <a:lnTo>
                  <a:pt x="4331970" y="883920"/>
                </a:lnTo>
                <a:lnTo>
                  <a:pt x="4293870" y="883920"/>
                </a:lnTo>
                <a:lnTo>
                  <a:pt x="4293870" y="853440"/>
                </a:lnTo>
                <a:lnTo>
                  <a:pt x="4130040" y="853440"/>
                </a:lnTo>
                <a:lnTo>
                  <a:pt x="4130040" y="807720"/>
                </a:lnTo>
                <a:lnTo>
                  <a:pt x="4114800" y="807720"/>
                </a:lnTo>
                <a:lnTo>
                  <a:pt x="4114800" y="784860"/>
                </a:lnTo>
                <a:lnTo>
                  <a:pt x="4084320" y="784860"/>
                </a:lnTo>
                <a:lnTo>
                  <a:pt x="4084320" y="754380"/>
                </a:lnTo>
                <a:lnTo>
                  <a:pt x="3855720" y="754380"/>
                </a:lnTo>
                <a:lnTo>
                  <a:pt x="3855720" y="723900"/>
                </a:lnTo>
                <a:lnTo>
                  <a:pt x="3760470" y="723900"/>
                </a:lnTo>
                <a:lnTo>
                  <a:pt x="3760470" y="697230"/>
                </a:lnTo>
                <a:lnTo>
                  <a:pt x="3707130" y="697230"/>
                </a:lnTo>
                <a:lnTo>
                  <a:pt x="3707130" y="636270"/>
                </a:lnTo>
                <a:lnTo>
                  <a:pt x="3524250" y="636270"/>
                </a:lnTo>
                <a:lnTo>
                  <a:pt x="3524250" y="613410"/>
                </a:lnTo>
                <a:lnTo>
                  <a:pt x="3482340" y="613410"/>
                </a:lnTo>
                <a:lnTo>
                  <a:pt x="3482340" y="586740"/>
                </a:lnTo>
                <a:lnTo>
                  <a:pt x="2945130" y="586740"/>
                </a:lnTo>
                <a:lnTo>
                  <a:pt x="2945130" y="571500"/>
                </a:lnTo>
                <a:lnTo>
                  <a:pt x="2876550" y="571500"/>
                </a:lnTo>
                <a:lnTo>
                  <a:pt x="2876550" y="544830"/>
                </a:lnTo>
                <a:lnTo>
                  <a:pt x="2682240" y="544830"/>
                </a:lnTo>
                <a:lnTo>
                  <a:pt x="2682240" y="506730"/>
                </a:lnTo>
                <a:lnTo>
                  <a:pt x="2556510" y="506730"/>
                </a:lnTo>
                <a:lnTo>
                  <a:pt x="2556510" y="480060"/>
                </a:lnTo>
                <a:lnTo>
                  <a:pt x="2541270" y="480060"/>
                </a:lnTo>
                <a:lnTo>
                  <a:pt x="2541270" y="449580"/>
                </a:lnTo>
                <a:lnTo>
                  <a:pt x="2514600" y="449580"/>
                </a:lnTo>
                <a:lnTo>
                  <a:pt x="2514600" y="422910"/>
                </a:lnTo>
                <a:lnTo>
                  <a:pt x="2423160" y="422910"/>
                </a:lnTo>
                <a:lnTo>
                  <a:pt x="2423160" y="403860"/>
                </a:lnTo>
                <a:lnTo>
                  <a:pt x="2251710" y="403860"/>
                </a:lnTo>
                <a:lnTo>
                  <a:pt x="2251710" y="381000"/>
                </a:lnTo>
                <a:lnTo>
                  <a:pt x="2213610" y="381000"/>
                </a:lnTo>
                <a:lnTo>
                  <a:pt x="2213610" y="369570"/>
                </a:lnTo>
                <a:lnTo>
                  <a:pt x="1996440" y="369570"/>
                </a:lnTo>
                <a:lnTo>
                  <a:pt x="1996440" y="342900"/>
                </a:lnTo>
                <a:lnTo>
                  <a:pt x="1908810" y="342900"/>
                </a:lnTo>
                <a:lnTo>
                  <a:pt x="1908810" y="331470"/>
                </a:lnTo>
                <a:lnTo>
                  <a:pt x="1866900" y="331470"/>
                </a:lnTo>
                <a:lnTo>
                  <a:pt x="1866900" y="316230"/>
                </a:lnTo>
                <a:lnTo>
                  <a:pt x="1832610" y="316230"/>
                </a:lnTo>
                <a:lnTo>
                  <a:pt x="1832610" y="300990"/>
                </a:lnTo>
                <a:lnTo>
                  <a:pt x="1783080" y="300990"/>
                </a:lnTo>
                <a:lnTo>
                  <a:pt x="1783080" y="266700"/>
                </a:lnTo>
                <a:lnTo>
                  <a:pt x="1703070" y="266700"/>
                </a:lnTo>
                <a:lnTo>
                  <a:pt x="1703070" y="243840"/>
                </a:lnTo>
                <a:lnTo>
                  <a:pt x="1562100" y="243840"/>
                </a:lnTo>
                <a:lnTo>
                  <a:pt x="1562100" y="220980"/>
                </a:lnTo>
                <a:lnTo>
                  <a:pt x="1520190" y="220980"/>
                </a:lnTo>
                <a:lnTo>
                  <a:pt x="1520190" y="217170"/>
                </a:lnTo>
                <a:lnTo>
                  <a:pt x="1443990" y="217170"/>
                </a:lnTo>
                <a:lnTo>
                  <a:pt x="1443990" y="186690"/>
                </a:lnTo>
                <a:lnTo>
                  <a:pt x="1306830" y="186690"/>
                </a:lnTo>
                <a:lnTo>
                  <a:pt x="1306830" y="167640"/>
                </a:lnTo>
                <a:lnTo>
                  <a:pt x="1268730" y="167640"/>
                </a:lnTo>
                <a:lnTo>
                  <a:pt x="1268730" y="163830"/>
                </a:lnTo>
                <a:lnTo>
                  <a:pt x="1211580" y="163830"/>
                </a:lnTo>
                <a:lnTo>
                  <a:pt x="1211580" y="148590"/>
                </a:lnTo>
                <a:lnTo>
                  <a:pt x="1108710" y="148590"/>
                </a:lnTo>
                <a:lnTo>
                  <a:pt x="1108710" y="129540"/>
                </a:lnTo>
                <a:lnTo>
                  <a:pt x="994410" y="129540"/>
                </a:lnTo>
                <a:lnTo>
                  <a:pt x="994410" y="121920"/>
                </a:lnTo>
                <a:lnTo>
                  <a:pt x="948690" y="121920"/>
                </a:lnTo>
                <a:lnTo>
                  <a:pt x="948690" y="99060"/>
                </a:lnTo>
                <a:lnTo>
                  <a:pt x="883920" y="99060"/>
                </a:lnTo>
                <a:lnTo>
                  <a:pt x="883920" y="87630"/>
                </a:lnTo>
                <a:lnTo>
                  <a:pt x="681990" y="87630"/>
                </a:lnTo>
                <a:lnTo>
                  <a:pt x="681990" y="72390"/>
                </a:lnTo>
                <a:lnTo>
                  <a:pt x="369570" y="72390"/>
                </a:lnTo>
                <a:lnTo>
                  <a:pt x="369570" y="49530"/>
                </a:lnTo>
                <a:lnTo>
                  <a:pt x="323850" y="49530"/>
                </a:lnTo>
                <a:lnTo>
                  <a:pt x="323850" y="26670"/>
                </a:lnTo>
                <a:lnTo>
                  <a:pt x="240030" y="26670"/>
                </a:lnTo>
                <a:lnTo>
                  <a:pt x="240030" y="7620"/>
                </a:lnTo>
                <a:lnTo>
                  <a:pt x="106680" y="7620"/>
                </a:lnTo>
                <a:lnTo>
                  <a:pt x="114300" y="0"/>
                </a:lnTo>
                <a:lnTo>
                  <a:pt x="0" y="0"/>
                </a:lnTo>
              </a:path>
            </a:pathLst>
          </a:custGeom>
          <a:noFill/>
          <a:ln w="28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fontAlgn="base">
              <a:spcBef>
                <a:spcPct val="0"/>
              </a:spcBef>
              <a:spcAft>
                <a:spcPct val="0"/>
              </a:spcAft>
            </a:pPr>
            <a:endParaRPr lang="it-IT">
              <a:solidFill>
                <a:srgbClr val="FFFFFF"/>
              </a:solidFill>
              <a:latin typeface="Arial" charset="0"/>
              <a:ea typeface="ＭＳ Ｐゴシック"/>
            </a:endParaRPr>
          </a:p>
        </p:txBody>
      </p:sp>
      <p:grpSp>
        <p:nvGrpSpPr>
          <p:cNvPr id="11267" name="Group 11271">
            <a:extLst>
              <a:ext uri="{FF2B5EF4-FFF2-40B4-BE49-F238E27FC236}">
                <a16:creationId xmlns:a16="http://schemas.microsoft.com/office/drawing/2014/main" xmlns="" id="{575B4910-5314-3D41-939A-834AC5F59823}"/>
              </a:ext>
            </a:extLst>
          </p:cNvPr>
          <p:cNvGrpSpPr>
            <a:grpSpLocks/>
          </p:cNvGrpSpPr>
          <p:nvPr/>
        </p:nvGrpSpPr>
        <p:grpSpPr bwMode="auto">
          <a:xfrm>
            <a:off x="3989389" y="1635125"/>
            <a:ext cx="5240337" cy="1227138"/>
            <a:chOff x="2466023" y="1635443"/>
            <a:chExt cx="5240337" cy="1227296"/>
          </a:xfrm>
        </p:grpSpPr>
        <p:grpSp>
          <p:nvGrpSpPr>
            <p:cNvPr id="11414" name="Group 159">
              <a:extLst>
                <a:ext uri="{FF2B5EF4-FFF2-40B4-BE49-F238E27FC236}">
                  <a16:creationId xmlns:a16="http://schemas.microsoft.com/office/drawing/2014/main" xmlns="" id="{7B6EF17A-4125-8F46-9A77-8D1A3853E784}"/>
                </a:ext>
              </a:extLst>
            </p:cNvPr>
            <p:cNvGrpSpPr>
              <a:grpSpLocks/>
            </p:cNvGrpSpPr>
            <p:nvPr/>
          </p:nvGrpSpPr>
          <p:grpSpPr bwMode="auto">
            <a:xfrm>
              <a:off x="2466023" y="1635443"/>
              <a:ext cx="45720" cy="119062"/>
              <a:chOff x="2852737" y="1757363"/>
              <a:chExt cx="45720" cy="119062"/>
            </a:xfrm>
          </p:grpSpPr>
          <p:cxnSp>
            <p:nvCxnSpPr>
              <p:cNvPr id="11471" name="Straight Connector 160">
                <a:extLst>
                  <a:ext uri="{FF2B5EF4-FFF2-40B4-BE49-F238E27FC236}">
                    <a16:creationId xmlns:a16="http://schemas.microsoft.com/office/drawing/2014/main" xmlns="" id="{4BC32BE9-2969-8649-9605-390A2AC6EC9A}"/>
                  </a:ext>
                </a:extLst>
              </p:cNvPr>
              <p:cNvCxnSpPr>
                <a:cxnSpLocks noChangeShapeType="1"/>
              </p:cNvCxnSpPr>
              <p:nvPr/>
            </p:nvCxnSpPr>
            <p:spPr bwMode="auto">
              <a:xfrm flipV="1">
                <a:off x="2875597" y="1757363"/>
                <a:ext cx="0" cy="119062"/>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72" name="Straight Connector 161">
                <a:extLst>
                  <a:ext uri="{FF2B5EF4-FFF2-40B4-BE49-F238E27FC236}">
                    <a16:creationId xmlns:a16="http://schemas.microsoft.com/office/drawing/2014/main" xmlns="" id="{0947BBFC-8E80-5946-99BF-4D9D4FAF7B53}"/>
                  </a:ext>
                </a:extLst>
              </p:cNvPr>
              <p:cNvCxnSpPr>
                <a:cxnSpLocks noChangeShapeType="1"/>
              </p:cNvCxnSpPr>
              <p:nvPr/>
            </p:nvCxnSpPr>
            <p:spPr bwMode="auto">
              <a:xfrm>
                <a:off x="2852737" y="187642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73" name="Straight Connector 162">
                <a:extLst>
                  <a:ext uri="{FF2B5EF4-FFF2-40B4-BE49-F238E27FC236}">
                    <a16:creationId xmlns:a16="http://schemas.microsoft.com/office/drawing/2014/main" xmlns="" id="{AD07E1CE-7676-EB48-9A33-40144CB07D8C}"/>
                  </a:ext>
                </a:extLst>
              </p:cNvPr>
              <p:cNvCxnSpPr>
                <a:cxnSpLocks noChangeShapeType="1"/>
              </p:cNvCxnSpPr>
              <p:nvPr/>
            </p:nvCxnSpPr>
            <p:spPr bwMode="auto">
              <a:xfrm>
                <a:off x="2852737" y="175736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15" name="Group 164">
              <a:extLst>
                <a:ext uri="{FF2B5EF4-FFF2-40B4-BE49-F238E27FC236}">
                  <a16:creationId xmlns:a16="http://schemas.microsoft.com/office/drawing/2014/main" xmlns="" id="{9F74294C-1FFA-5343-A74D-FD3368E6484D}"/>
                </a:ext>
              </a:extLst>
            </p:cNvPr>
            <p:cNvGrpSpPr>
              <a:grpSpLocks/>
            </p:cNvGrpSpPr>
            <p:nvPr/>
          </p:nvGrpSpPr>
          <p:grpSpPr bwMode="auto">
            <a:xfrm>
              <a:off x="2839403" y="1668781"/>
              <a:ext cx="45720" cy="119062"/>
              <a:chOff x="2852737" y="1757363"/>
              <a:chExt cx="45720" cy="119062"/>
            </a:xfrm>
          </p:grpSpPr>
          <p:cxnSp>
            <p:nvCxnSpPr>
              <p:cNvPr id="11468" name="Straight Connector 165">
                <a:extLst>
                  <a:ext uri="{FF2B5EF4-FFF2-40B4-BE49-F238E27FC236}">
                    <a16:creationId xmlns:a16="http://schemas.microsoft.com/office/drawing/2014/main" xmlns="" id="{1BEF5AE4-790B-2449-BB21-018CC198913E}"/>
                  </a:ext>
                </a:extLst>
              </p:cNvPr>
              <p:cNvCxnSpPr>
                <a:cxnSpLocks noChangeShapeType="1"/>
              </p:cNvCxnSpPr>
              <p:nvPr/>
            </p:nvCxnSpPr>
            <p:spPr bwMode="auto">
              <a:xfrm flipV="1">
                <a:off x="2875597" y="1757363"/>
                <a:ext cx="0" cy="119062"/>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69" name="Straight Connector 166">
                <a:extLst>
                  <a:ext uri="{FF2B5EF4-FFF2-40B4-BE49-F238E27FC236}">
                    <a16:creationId xmlns:a16="http://schemas.microsoft.com/office/drawing/2014/main" xmlns="" id="{861CD4F5-D933-8D4D-9942-9F7C09EB0F96}"/>
                  </a:ext>
                </a:extLst>
              </p:cNvPr>
              <p:cNvCxnSpPr>
                <a:cxnSpLocks noChangeShapeType="1"/>
              </p:cNvCxnSpPr>
              <p:nvPr/>
            </p:nvCxnSpPr>
            <p:spPr bwMode="auto">
              <a:xfrm>
                <a:off x="2852737" y="187642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70" name="Straight Connector 167">
                <a:extLst>
                  <a:ext uri="{FF2B5EF4-FFF2-40B4-BE49-F238E27FC236}">
                    <a16:creationId xmlns:a16="http://schemas.microsoft.com/office/drawing/2014/main" xmlns="" id="{B0E14A03-E861-C44A-8F02-B42CF9B964BB}"/>
                  </a:ext>
                </a:extLst>
              </p:cNvPr>
              <p:cNvCxnSpPr>
                <a:cxnSpLocks noChangeShapeType="1"/>
              </p:cNvCxnSpPr>
              <p:nvPr/>
            </p:nvCxnSpPr>
            <p:spPr bwMode="auto">
              <a:xfrm>
                <a:off x="2852737" y="175736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16" name="Group 168">
              <a:extLst>
                <a:ext uri="{FF2B5EF4-FFF2-40B4-BE49-F238E27FC236}">
                  <a16:creationId xmlns:a16="http://schemas.microsoft.com/office/drawing/2014/main" xmlns="" id="{00ADD7B1-1E53-9648-BD8B-F73DCFC16012}"/>
                </a:ext>
              </a:extLst>
            </p:cNvPr>
            <p:cNvGrpSpPr>
              <a:grpSpLocks/>
            </p:cNvGrpSpPr>
            <p:nvPr/>
          </p:nvGrpSpPr>
          <p:grpSpPr bwMode="auto">
            <a:xfrm>
              <a:off x="3202940" y="1723072"/>
              <a:ext cx="45720" cy="119062"/>
              <a:chOff x="2852737" y="1757363"/>
              <a:chExt cx="45720" cy="119062"/>
            </a:xfrm>
          </p:grpSpPr>
          <p:cxnSp>
            <p:nvCxnSpPr>
              <p:cNvPr id="11465" name="Straight Connector 169">
                <a:extLst>
                  <a:ext uri="{FF2B5EF4-FFF2-40B4-BE49-F238E27FC236}">
                    <a16:creationId xmlns:a16="http://schemas.microsoft.com/office/drawing/2014/main" xmlns="" id="{33D31EB4-E051-B541-9E42-57DD3EB85553}"/>
                  </a:ext>
                </a:extLst>
              </p:cNvPr>
              <p:cNvCxnSpPr>
                <a:cxnSpLocks noChangeShapeType="1"/>
              </p:cNvCxnSpPr>
              <p:nvPr/>
            </p:nvCxnSpPr>
            <p:spPr bwMode="auto">
              <a:xfrm flipV="1">
                <a:off x="2875597" y="1757363"/>
                <a:ext cx="0" cy="119062"/>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66" name="Straight Connector 170">
                <a:extLst>
                  <a:ext uri="{FF2B5EF4-FFF2-40B4-BE49-F238E27FC236}">
                    <a16:creationId xmlns:a16="http://schemas.microsoft.com/office/drawing/2014/main" xmlns="" id="{B5448FD5-1495-F146-9411-F7682179D5D0}"/>
                  </a:ext>
                </a:extLst>
              </p:cNvPr>
              <p:cNvCxnSpPr>
                <a:cxnSpLocks noChangeShapeType="1"/>
              </p:cNvCxnSpPr>
              <p:nvPr/>
            </p:nvCxnSpPr>
            <p:spPr bwMode="auto">
              <a:xfrm>
                <a:off x="2852737" y="187642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67" name="Straight Connector 171">
                <a:extLst>
                  <a:ext uri="{FF2B5EF4-FFF2-40B4-BE49-F238E27FC236}">
                    <a16:creationId xmlns:a16="http://schemas.microsoft.com/office/drawing/2014/main" xmlns="" id="{F0FA6228-428A-A442-A1DD-627E670CAE62}"/>
                  </a:ext>
                </a:extLst>
              </p:cNvPr>
              <p:cNvCxnSpPr>
                <a:cxnSpLocks noChangeShapeType="1"/>
              </p:cNvCxnSpPr>
              <p:nvPr/>
            </p:nvCxnSpPr>
            <p:spPr bwMode="auto">
              <a:xfrm>
                <a:off x="2852737" y="175736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17" name="Group 172">
              <a:extLst>
                <a:ext uri="{FF2B5EF4-FFF2-40B4-BE49-F238E27FC236}">
                  <a16:creationId xmlns:a16="http://schemas.microsoft.com/office/drawing/2014/main" xmlns="" id="{76A04F3E-91A6-FB4A-867A-C3215C99A8F1}"/>
                </a:ext>
              </a:extLst>
            </p:cNvPr>
            <p:cNvGrpSpPr>
              <a:grpSpLocks/>
            </p:cNvGrpSpPr>
            <p:nvPr/>
          </p:nvGrpSpPr>
          <p:grpSpPr bwMode="auto">
            <a:xfrm>
              <a:off x="3574415" y="1766412"/>
              <a:ext cx="45720" cy="180022"/>
              <a:chOff x="2852737" y="1757363"/>
              <a:chExt cx="45720" cy="180022"/>
            </a:xfrm>
          </p:grpSpPr>
          <p:cxnSp>
            <p:nvCxnSpPr>
              <p:cNvPr id="11462" name="Straight Connector 173">
                <a:extLst>
                  <a:ext uri="{FF2B5EF4-FFF2-40B4-BE49-F238E27FC236}">
                    <a16:creationId xmlns:a16="http://schemas.microsoft.com/office/drawing/2014/main" xmlns="" id="{DE8A6391-358A-D048-80DF-BD2CD95F6ADE}"/>
                  </a:ext>
                </a:extLst>
              </p:cNvPr>
              <p:cNvCxnSpPr>
                <a:cxnSpLocks noChangeShapeType="1"/>
              </p:cNvCxnSpPr>
              <p:nvPr/>
            </p:nvCxnSpPr>
            <p:spPr bwMode="auto">
              <a:xfrm flipV="1">
                <a:off x="2875597" y="1757363"/>
                <a:ext cx="0" cy="175736"/>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63" name="Straight Connector 174">
                <a:extLst>
                  <a:ext uri="{FF2B5EF4-FFF2-40B4-BE49-F238E27FC236}">
                    <a16:creationId xmlns:a16="http://schemas.microsoft.com/office/drawing/2014/main" xmlns="" id="{BAB5AE78-D228-B947-B40C-D7E9C754BABF}"/>
                  </a:ext>
                </a:extLst>
              </p:cNvPr>
              <p:cNvCxnSpPr>
                <a:cxnSpLocks noChangeShapeType="1"/>
              </p:cNvCxnSpPr>
              <p:nvPr/>
            </p:nvCxnSpPr>
            <p:spPr bwMode="auto">
              <a:xfrm>
                <a:off x="2852737" y="193738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64" name="Straight Connector 175">
                <a:extLst>
                  <a:ext uri="{FF2B5EF4-FFF2-40B4-BE49-F238E27FC236}">
                    <a16:creationId xmlns:a16="http://schemas.microsoft.com/office/drawing/2014/main" xmlns="" id="{42A00B8F-5C50-C34D-AF5C-3EA5AE87EE24}"/>
                  </a:ext>
                </a:extLst>
              </p:cNvPr>
              <p:cNvCxnSpPr>
                <a:cxnSpLocks noChangeShapeType="1"/>
              </p:cNvCxnSpPr>
              <p:nvPr/>
            </p:nvCxnSpPr>
            <p:spPr bwMode="auto">
              <a:xfrm>
                <a:off x="2852737" y="175736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18" name="Group 177">
              <a:extLst>
                <a:ext uri="{FF2B5EF4-FFF2-40B4-BE49-F238E27FC236}">
                  <a16:creationId xmlns:a16="http://schemas.microsoft.com/office/drawing/2014/main" xmlns="" id="{CF5E50CB-EB71-FB4A-A0C4-BC59B843112A}"/>
                </a:ext>
              </a:extLst>
            </p:cNvPr>
            <p:cNvGrpSpPr>
              <a:grpSpLocks/>
            </p:cNvGrpSpPr>
            <p:nvPr/>
          </p:nvGrpSpPr>
          <p:grpSpPr bwMode="auto">
            <a:xfrm>
              <a:off x="3952240" y="1852137"/>
              <a:ext cx="45720" cy="218122"/>
              <a:chOff x="2852737" y="1757363"/>
              <a:chExt cx="45720" cy="218122"/>
            </a:xfrm>
          </p:grpSpPr>
          <p:cxnSp>
            <p:nvCxnSpPr>
              <p:cNvPr id="11459" name="Straight Connector 178">
                <a:extLst>
                  <a:ext uri="{FF2B5EF4-FFF2-40B4-BE49-F238E27FC236}">
                    <a16:creationId xmlns:a16="http://schemas.microsoft.com/office/drawing/2014/main" xmlns="" id="{15FCEF0C-34C0-7E4F-9345-7EAF164F837B}"/>
                  </a:ext>
                </a:extLst>
              </p:cNvPr>
              <p:cNvCxnSpPr>
                <a:cxnSpLocks noChangeShapeType="1"/>
              </p:cNvCxnSpPr>
              <p:nvPr/>
            </p:nvCxnSpPr>
            <p:spPr bwMode="auto">
              <a:xfrm flipV="1">
                <a:off x="2875597" y="1757363"/>
                <a:ext cx="0" cy="218122"/>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60" name="Straight Connector 179">
                <a:extLst>
                  <a:ext uri="{FF2B5EF4-FFF2-40B4-BE49-F238E27FC236}">
                    <a16:creationId xmlns:a16="http://schemas.microsoft.com/office/drawing/2014/main" xmlns="" id="{09D17784-4B72-454E-BF46-59DCAB1E67B8}"/>
                  </a:ext>
                </a:extLst>
              </p:cNvPr>
              <p:cNvCxnSpPr>
                <a:cxnSpLocks noChangeShapeType="1"/>
              </p:cNvCxnSpPr>
              <p:nvPr/>
            </p:nvCxnSpPr>
            <p:spPr bwMode="auto">
              <a:xfrm>
                <a:off x="2852737" y="197548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61" name="Straight Connector 180">
                <a:extLst>
                  <a:ext uri="{FF2B5EF4-FFF2-40B4-BE49-F238E27FC236}">
                    <a16:creationId xmlns:a16="http://schemas.microsoft.com/office/drawing/2014/main" xmlns="" id="{41179B50-288A-D845-B3E3-9C2C5133F52D}"/>
                  </a:ext>
                </a:extLst>
              </p:cNvPr>
              <p:cNvCxnSpPr>
                <a:cxnSpLocks noChangeShapeType="1"/>
              </p:cNvCxnSpPr>
              <p:nvPr/>
            </p:nvCxnSpPr>
            <p:spPr bwMode="auto">
              <a:xfrm>
                <a:off x="2852737" y="175736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19" name="Group 182">
              <a:extLst>
                <a:ext uri="{FF2B5EF4-FFF2-40B4-BE49-F238E27FC236}">
                  <a16:creationId xmlns:a16="http://schemas.microsoft.com/office/drawing/2014/main" xmlns="" id="{305BF0F3-ED61-5046-95FE-A61DE6408435}"/>
                </a:ext>
              </a:extLst>
            </p:cNvPr>
            <p:cNvGrpSpPr>
              <a:grpSpLocks/>
            </p:cNvGrpSpPr>
            <p:nvPr/>
          </p:nvGrpSpPr>
          <p:grpSpPr bwMode="auto">
            <a:xfrm>
              <a:off x="4317365" y="1895876"/>
              <a:ext cx="45720" cy="232961"/>
              <a:chOff x="2852737" y="1742524"/>
              <a:chExt cx="45720" cy="232961"/>
            </a:xfrm>
          </p:grpSpPr>
          <p:cxnSp>
            <p:nvCxnSpPr>
              <p:cNvPr id="11456" name="Straight Connector 183">
                <a:extLst>
                  <a:ext uri="{FF2B5EF4-FFF2-40B4-BE49-F238E27FC236}">
                    <a16:creationId xmlns:a16="http://schemas.microsoft.com/office/drawing/2014/main" xmlns="" id="{9F1742C3-697D-534E-B2F4-E7006B48D86C}"/>
                  </a:ext>
                </a:extLst>
              </p:cNvPr>
              <p:cNvCxnSpPr>
                <a:cxnSpLocks noChangeShapeType="1"/>
              </p:cNvCxnSpPr>
              <p:nvPr/>
            </p:nvCxnSpPr>
            <p:spPr bwMode="auto">
              <a:xfrm flipV="1">
                <a:off x="2875597" y="1748313"/>
                <a:ext cx="0" cy="227172"/>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57" name="Straight Connector 184">
                <a:extLst>
                  <a:ext uri="{FF2B5EF4-FFF2-40B4-BE49-F238E27FC236}">
                    <a16:creationId xmlns:a16="http://schemas.microsoft.com/office/drawing/2014/main" xmlns="" id="{7E807494-A445-9C42-BC6A-6AC475D14F59}"/>
                  </a:ext>
                </a:extLst>
              </p:cNvPr>
              <p:cNvCxnSpPr>
                <a:cxnSpLocks noChangeShapeType="1"/>
              </p:cNvCxnSpPr>
              <p:nvPr/>
            </p:nvCxnSpPr>
            <p:spPr bwMode="auto">
              <a:xfrm>
                <a:off x="2852737" y="197548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58" name="Straight Connector 185">
                <a:extLst>
                  <a:ext uri="{FF2B5EF4-FFF2-40B4-BE49-F238E27FC236}">
                    <a16:creationId xmlns:a16="http://schemas.microsoft.com/office/drawing/2014/main" xmlns="" id="{388A51DE-B69F-064A-A946-FC3D4B55EF9C}"/>
                  </a:ext>
                </a:extLst>
              </p:cNvPr>
              <p:cNvCxnSpPr>
                <a:cxnSpLocks noChangeShapeType="1"/>
              </p:cNvCxnSpPr>
              <p:nvPr/>
            </p:nvCxnSpPr>
            <p:spPr bwMode="auto">
              <a:xfrm>
                <a:off x="2852737" y="1742524"/>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20" name="Group 187">
              <a:extLst>
                <a:ext uri="{FF2B5EF4-FFF2-40B4-BE49-F238E27FC236}">
                  <a16:creationId xmlns:a16="http://schemas.microsoft.com/office/drawing/2014/main" xmlns="" id="{9B8C0D26-CD46-4646-9B42-0A1FE279967C}"/>
                </a:ext>
              </a:extLst>
            </p:cNvPr>
            <p:cNvGrpSpPr>
              <a:grpSpLocks/>
            </p:cNvGrpSpPr>
            <p:nvPr/>
          </p:nvGrpSpPr>
          <p:grpSpPr bwMode="auto">
            <a:xfrm>
              <a:off x="4688840" y="2005489"/>
              <a:ext cx="45720" cy="290512"/>
              <a:chOff x="2852737" y="1745933"/>
              <a:chExt cx="45720" cy="290512"/>
            </a:xfrm>
          </p:grpSpPr>
          <p:cxnSp>
            <p:nvCxnSpPr>
              <p:cNvPr id="11453" name="Straight Connector 188">
                <a:extLst>
                  <a:ext uri="{FF2B5EF4-FFF2-40B4-BE49-F238E27FC236}">
                    <a16:creationId xmlns:a16="http://schemas.microsoft.com/office/drawing/2014/main" xmlns="" id="{B239735C-66D2-7241-A914-5E2842E514C3}"/>
                  </a:ext>
                </a:extLst>
              </p:cNvPr>
              <p:cNvCxnSpPr>
                <a:cxnSpLocks noChangeShapeType="1"/>
              </p:cNvCxnSpPr>
              <p:nvPr/>
            </p:nvCxnSpPr>
            <p:spPr bwMode="auto">
              <a:xfrm flipV="1">
                <a:off x="2875597" y="1748313"/>
                <a:ext cx="0" cy="288132"/>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54" name="Straight Connector 189">
                <a:extLst>
                  <a:ext uri="{FF2B5EF4-FFF2-40B4-BE49-F238E27FC236}">
                    <a16:creationId xmlns:a16="http://schemas.microsoft.com/office/drawing/2014/main" xmlns="" id="{76DAEABB-03DD-0D4D-B6CF-F70DD0E8BE5F}"/>
                  </a:ext>
                </a:extLst>
              </p:cNvPr>
              <p:cNvCxnSpPr>
                <a:cxnSpLocks noChangeShapeType="1"/>
              </p:cNvCxnSpPr>
              <p:nvPr/>
            </p:nvCxnSpPr>
            <p:spPr bwMode="auto">
              <a:xfrm>
                <a:off x="2852737" y="203644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55" name="Straight Connector 190">
                <a:extLst>
                  <a:ext uri="{FF2B5EF4-FFF2-40B4-BE49-F238E27FC236}">
                    <a16:creationId xmlns:a16="http://schemas.microsoft.com/office/drawing/2014/main" xmlns="" id="{37DF1CA3-4EFE-DD49-8478-AF912DCF39DB}"/>
                  </a:ext>
                </a:extLst>
              </p:cNvPr>
              <p:cNvCxnSpPr>
                <a:cxnSpLocks noChangeShapeType="1"/>
              </p:cNvCxnSpPr>
              <p:nvPr/>
            </p:nvCxnSpPr>
            <p:spPr bwMode="auto">
              <a:xfrm>
                <a:off x="2852737" y="174593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21" name="Group 192">
              <a:extLst>
                <a:ext uri="{FF2B5EF4-FFF2-40B4-BE49-F238E27FC236}">
                  <a16:creationId xmlns:a16="http://schemas.microsoft.com/office/drawing/2014/main" xmlns="" id="{387E694D-B690-A140-BB1F-C264AF69C61E}"/>
                </a:ext>
              </a:extLst>
            </p:cNvPr>
            <p:cNvGrpSpPr>
              <a:grpSpLocks/>
            </p:cNvGrpSpPr>
            <p:nvPr/>
          </p:nvGrpSpPr>
          <p:grpSpPr bwMode="auto">
            <a:xfrm>
              <a:off x="5058093" y="2062638"/>
              <a:ext cx="45720" cy="325756"/>
              <a:chOff x="2852737" y="1721643"/>
              <a:chExt cx="45720" cy="325756"/>
            </a:xfrm>
          </p:grpSpPr>
          <p:cxnSp>
            <p:nvCxnSpPr>
              <p:cNvPr id="11450" name="Straight Connector 193">
                <a:extLst>
                  <a:ext uri="{FF2B5EF4-FFF2-40B4-BE49-F238E27FC236}">
                    <a16:creationId xmlns:a16="http://schemas.microsoft.com/office/drawing/2014/main" xmlns="" id="{26646EF8-0E37-FD40-BD68-6BC63CBA4F83}"/>
                  </a:ext>
                </a:extLst>
              </p:cNvPr>
              <p:cNvCxnSpPr>
                <a:cxnSpLocks noChangeShapeType="1"/>
              </p:cNvCxnSpPr>
              <p:nvPr/>
            </p:nvCxnSpPr>
            <p:spPr bwMode="auto">
              <a:xfrm flipV="1">
                <a:off x="2875597" y="1721643"/>
                <a:ext cx="0" cy="325756"/>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51" name="Straight Connector 194">
                <a:extLst>
                  <a:ext uri="{FF2B5EF4-FFF2-40B4-BE49-F238E27FC236}">
                    <a16:creationId xmlns:a16="http://schemas.microsoft.com/office/drawing/2014/main" xmlns="" id="{1245209C-CDFB-B743-A59D-7B571BD62187}"/>
                  </a:ext>
                </a:extLst>
              </p:cNvPr>
              <p:cNvCxnSpPr>
                <a:cxnSpLocks noChangeShapeType="1"/>
              </p:cNvCxnSpPr>
              <p:nvPr/>
            </p:nvCxnSpPr>
            <p:spPr bwMode="auto">
              <a:xfrm>
                <a:off x="2852737" y="203644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52" name="Straight Connector 195">
                <a:extLst>
                  <a:ext uri="{FF2B5EF4-FFF2-40B4-BE49-F238E27FC236}">
                    <a16:creationId xmlns:a16="http://schemas.microsoft.com/office/drawing/2014/main" xmlns="" id="{D43E7482-5E9B-4E4E-92FC-EA90B5385013}"/>
                  </a:ext>
                </a:extLst>
              </p:cNvPr>
              <p:cNvCxnSpPr>
                <a:cxnSpLocks noChangeShapeType="1"/>
              </p:cNvCxnSpPr>
              <p:nvPr/>
            </p:nvCxnSpPr>
            <p:spPr bwMode="auto">
              <a:xfrm>
                <a:off x="2852737" y="172307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22" name="Group 197">
              <a:extLst>
                <a:ext uri="{FF2B5EF4-FFF2-40B4-BE49-F238E27FC236}">
                  <a16:creationId xmlns:a16="http://schemas.microsoft.com/office/drawing/2014/main" xmlns="" id="{19892E58-45F3-7D43-BDE4-C17FF61ED31B}"/>
                </a:ext>
              </a:extLst>
            </p:cNvPr>
            <p:cNvGrpSpPr>
              <a:grpSpLocks/>
            </p:cNvGrpSpPr>
            <p:nvPr/>
          </p:nvGrpSpPr>
          <p:grpSpPr bwMode="auto">
            <a:xfrm>
              <a:off x="5431791" y="2064068"/>
              <a:ext cx="45720" cy="325756"/>
              <a:chOff x="2852737" y="1721643"/>
              <a:chExt cx="45720" cy="325756"/>
            </a:xfrm>
          </p:grpSpPr>
          <p:cxnSp>
            <p:nvCxnSpPr>
              <p:cNvPr id="11447" name="Straight Connector 198">
                <a:extLst>
                  <a:ext uri="{FF2B5EF4-FFF2-40B4-BE49-F238E27FC236}">
                    <a16:creationId xmlns:a16="http://schemas.microsoft.com/office/drawing/2014/main" xmlns="" id="{58CFEB84-64F0-E642-9FF3-159EAA37F077}"/>
                  </a:ext>
                </a:extLst>
              </p:cNvPr>
              <p:cNvCxnSpPr>
                <a:cxnSpLocks noChangeShapeType="1"/>
              </p:cNvCxnSpPr>
              <p:nvPr/>
            </p:nvCxnSpPr>
            <p:spPr bwMode="auto">
              <a:xfrm flipV="1">
                <a:off x="2875597" y="1721643"/>
                <a:ext cx="0" cy="325756"/>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48" name="Straight Connector 199">
                <a:extLst>
                  <a:ext uri="{FF2B5EF4-FFF2-40B4-BE49-F238E27FC236}">
                    <a16:creationId xmlns:a16="http://schemas.microsoft.com/office/drawing/2014/main" xmlns="" id="{B7D9C613-35F4-694C-89EE-EB7024BA828F}"/>
                  </a:ext>
                </a:extLst>
              </p:cNvPr>
              <p:cNvCxnSpPr>
                <a:cxnSpLocks noChangeShapeType="1"/>
              </p:cNvCxnSpPr>
              <p:nvPr/>
            </p:nvCxnSpPr>
            <p:spPr bwMode="auto">
              <a:xfrm>
                <a:off x="2852737" y="203644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49" name="Straight Connector 200">
                <a:extLst>
                  <a:ext uri="{FF2B5EF4-FFF2-40B4-BE49-F238E27FC236}">
                    <a16:creationId xmlns:a16="http://schemas.microsoft.com/office/drawing/2014/main" xmlns="" id="{CAB1CCB8-97D8-4948-97CA-142DAE143B9D}"/>
                  </a:ext>
                </a:extLst>
              </p:cNvPr>
              <p:cNvCxnSpPr>
                <a:cxnSpLocks noChangeShapeType="1"/>
              </p:cNvCxnSpPr>
              <p:nvPr/>
            </p:nvCxnSpPr>
            <p:spPr bwMode="auto">
              <a:xfrm>
                <a:off x="2852737" y="172307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23" name="Group 201">
              <a:extLst>
                <a:ext uri="{FF2B5EF4-FFF2-40B4-BE49-F238E27FC236}">
                  <a16:creationId xmlns:a16="http://schemas.microsoft.com/office/drawing/2014/main" xmlns="" id="{D4D5D694-C413-0444-BF36-D2B5C3C9C67B}"/>
                </a:ext>
              </a:extLst>
            </p:cNvPr>
            <p:cNvGrpSpPr>
              <a:grpSpLocks/>
            </p:cNvGrpSpPr>
            <p:nvPr/>
          </p:nvGrpSpPr>
          <p:grpSpPr bwMode="auto">
            <a:xfrm>
              <a:off x="5802630" y="2110740"/>
              <a:ext cx="45720" cy="325756"/>
              <a:chOff x="2852737" y="1721643"/>
              <a:chExt cx="45720" cy="325756"/>
            </a:xfrm>
          </p:grpSpPr>
          <p:cxnSp>
            <p:nvCxnSpPr>
              <p:cNvPr id="11444" name="Straight Connector 202">
                <a:extLst>
                  <a:ext uri="{FF2B5EF4-FFF2-40B4-BE49-F238E27FC236}">
                    <a16:creationId xmlns:a16="http://schemas.microsoft.com/office/drawing/2014/main" xmlns="" id="{3B09A559-C3F6-2242-8373-0D4CAE0845C7}"/>
                  </a:ext>
                </a:extLst>
              </p:cNvPr>
              <p:cNvCxnSpPr>
                <a:cxnSpLocks noChangeShapeType="1"/>
              </p:cNvCxnSpPr>
              <p:nvPr/>
            </p:nvCxnSpPr>
            <p:spPr bwMode="auto">
              <a:xfrm flipV="1">
                <a:off x="2875597" y="1721643"/>
                <a:ext cx="0" cy="325756"/>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45" name="Straight Connector 203">
                <a:extLst>
                  <a:ext uri="{FF2B5EF4-FFF2-40B4-BE49-F238E27FC236}">
                    <a16:creationId xmlns:a16="http://schemas.microsoft.com/office/drawing/2014/main" xmlns="" id="{CF66E1EB-F599-CC4A-ADEB-B74F663EF63A}"/>
                  </a:ext>
                </a:extLst>
              </p:cNvPr>
              <p:cNvCxnSpPr>
                <a:cxnSpLocks noChangeShapeType="1"/>
              </p:cNvCxnSpPr>
              <p:nvPr/>
            </p:nvCxnSpPr>
            <p:spPr bwMode="auto">
              <a:xfrm>
                <a:off x="2852737" y="203644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46" name="Straight Connector 204">
                <a:extLst>
                  <a:ext uri="{FF2B5EF4-FFF2-40B4-BE49-F238E27FC236}">
                    <a16:creationId xmlns:a16="http://schemas.microsoft.com/office/drawing/2014/main" xmlns="" id="{2E9F07B1-8437-124D-9CB9-A7F1F13A2E5A}"/>
                  </a:ext>
                </a:extLst>
              </p:cNvPr>
              <p:cNvCxnSpPr>
                <a:cxnSpLocks noChangeShapeType="1"/>
              </p:cNvCxnSpPr>
              <p:nvPr/>
            </p:nvCxnSpPr>
            <p:spPr bwMode="auto">
              <a:xfrm>
                <a:off x="2852737" y="172307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24" name="Group 205">
              <a:extLst>
                <a:ext uri="{FF2B5EF4-FFF2-40B4-BE49-F238E27FC236}">
                  <a16:creationId xmlns:a16="http://schemas.microsoft.com/office/drawing/2014/main" xmlns="" id="{EBCAE534-B683-8D45-90FB-72AF747FC851}"/>
                </a:ext>
              </a:extLst>
            </p:cNvPr>
            <p:cNvGrpSpPr>
              <a:grpSpLocks/>
            </p:cNvGrpSpPr>
            <p:nvPr/>
          </p:nvGrpSpPr>
          <p:grpSpPr bwMode="auto">
            <a:xfrm>
              <a:off x="6165533" y="2195513"/>
              <a:ext cx="45720" cy="411956"/>
              <a:chOff x="2852737" y="1635443"/>
              <a:chExt cx="45720" cy="411956"/>
            </a:xfrm>
          </p:grpSpPr>
          <p:cxnSp>
            <p:nvCxnSpPr>
              <p:cNvPr id="11441" name="Straight Connector 206">
                <a:extLst>
                  <a:ext uri="{FF2B5EF4-FFF2-40B4-BE49-F238E27FC236}">
                    <a16:creationId xmlns:a16="http://schemas.microsoft.com/office/drawing/2014/main" xmlns="" id="{4B5CF163-A238-3445-8E90-9DC9942D7111}"/>
                  </a:ext>
                </a:extLst>
              </p:cNvPr>
              <p:cNvCxnSpPr>
                <a:cxnSpLocks noChangeShapeType="1"/>
              </p:cNvCxnSpPr>
              <p:nvPr/>
            </p:nvCxnSpPr>
            <p:spPr bwMode="auto">
              <a:xfrm flipV="1">
                <a:off x="2875597" y="1635443"/>
                <a:ext cx="0" cy="411956"/>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42" name="Straight Connector 207">
                <a:extLst>
                  <a:ext uri="{FF2B5EF4-FFF2-40B4-BE49-F238E27FC236}">
                    <a16:creationId xmlns:a16="http://schemas.microsoft.com/office/drawing/2014/main" xmlns="" id="{BA8ED8D3-C8A4-F14E-8988-7DC2432AF41A}"/>
                  </a:ext>
                </a:extLst>
              </p:cNvPr>
              <p:cNvCxnSpPr>
                <a:cxnSpLocks noChangeShapeType="1"/>
              </p:cNvCxnSpPr>
              <p:nvPr/>
            </p:nvCxnSpPr>
            <p:spPr bwMode="auto">
              <a:xfrm>
                <a:off x="2852737" y="203644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43" name="Straight Connector 208">
                <a:extLst>
                  <a:ext uri="{FF2B5EF4-FFF2-40B4-BE49-F238E27FC236}">
                    <a16:creationId xmlns:a16="http://schemas.microsoft.com/office/drawing/2014/main" xmlns="" id="{A3C934C2-A55F-B047-8735-783E1244D051}"/>
                  </a:ext>
                </a:extLst>
              </p:cNvPr>
              <p:cNvCxnSpPr>
                <a:cxnSpLocks noChangeShapeType="1"/>
              </p:cNvCxnSpPr>
              <p:nvPr/>
            </p:nvCxnSpPr>
            <p:spPr bwMode="auto">
              <a:xfrm>
                <a:off x="2852737" y="163544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25" name="Group 210">
              <a:extLst>
                <a:ext uri="{FF2B5EF4-FFF2-40B4-BE49-F238E27FC236}">
                  <a16:creationId xmlns:a16="http://schemas.microsoft.com/office/drawing/2014/main" xmlns="" id="{847E92B7-A286-8943-A922-3CAC2B41263B}"/>
                </a:ext>
              </a:extLst>
            </p:cNvPr>
            <p:cNvGrpSpPr>
              <a:grpSpLocks/>
            </p:cNvGrpSpPr>
            <p:nvPr/>
          </p:nvGrpSpPr>
          <p:grpSpPr bwMode="auto">
            <a:xfrm>
              <a:off x="6540183" y="2344103"/>
              <a:ext cx="45720" cy="514826"/>
              <a:chOff x="2852737" y="1532573"/>
              <a:chExt cx="45720" cy="514826"/>
            </a:xfrm>
          </p:grpSpPr>
          <p:cxnSp>
            <p:nvCxnSpPr>
              <p:cNvPr id="11438" name="Straight Connector 211">
                <a:extLst>
                  <a:ext uri="{FF2B5EF4-FFF2-40B4-BE49-F238E27FC236}">
                    <a16:creationId xmlns:a16="http://schemas.microsoft.com/office/drawing/2014/main" xmlns="" id="{7F04B72E-1C33-A647-BD33-5892093B3B58}"/>
                  </a:ext>
                </a:extLst>
              </p:cNvPr>
              <p:cNvCxnSpPr>
                <a:cxnSpLocks noChangeShapeType="1"/>
              </p:cNvCxnSpPr>
              <p:nvPr/>
            </p:nvCxnSpPr>
            <p:spPr bwMode="auto">
              <a:xfrm flipV="1">
                <a:off x="2875597" y="1532573"/>
                <a:ext cx="0" cy="514826"/>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39" name="Straight Connector 212">
                <a:extLst>
                  <a:ext uri="{FF2B5EF4-FFF2-40B4-BE49-F238E27FC236}">
                    <a16:creationId xmlns:a16="http://schemas.microsoft.com/office/drawing/2014/main" xmlns="" id="{030A5A12-0508-E649-9224-072D3707B770}"/>
                  </a:ext>
                </a:extLst>
              </p:cNvPr>
              <p:cNvCxnSpPr>
                <a:cxnSpLocks noChangeShapeType="1"/>
              </p:cNvCxnSpPr>
              <p:nvPr/>
            </p:nvCxnSpPr>
            <p:spPr bwMode="auto">
              <a:xfrm>
                <a:off x="2852737" y="203644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40" name="Straight Connector 213">
                <a:extLst>
                  <a:ext uri="{FF2B5EF4-FFF2-40B4-BE49-F238E27FC236}">
                    <a16:creationId xmlns:a16="http://schemas.microsoft.com/office/drawing/2014/main" xmlns="" id="{55A2725B-BB14-6847-B698-762630F08C84}"/>
                  </a:ext>
                </a:extLst>
              </p:cNvPr>
              <p:cNvCxnSpPr>
                <a:cxnSpLocks noChangeShapeType="1"/>
              </p:cNvCxnSpPr>
              <p:nvPr/>
            </p:nvCxnSpPr>
            <p:spPr bwMode="auto">
              <a:xfrm>
                <a:off x="2852737" y="153257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26" name="Group 215">
              <a:extLst>
                <a:ext uri="{FF2B5EF4-FFF2-40B4-BE49-F238E27FC236}">
                  <a16:creationId xmlns:a16="http://schemas.microsoft.com/office/drawing/2014/main" xmlns="" id="{DBFB7271-938B-6B48-AC3E-3208CBD39E79}"/>
                </a:ext>
              </a:extLst>
            </p:cNvPr>
            <p:cNvGrpSpPr>
              <a:grpSpLocks/>
            </p:cNvGrpSpPr>
            <p:nvPr/>
          </p:nvGrpSpPr>
          <p:grpSpPr bwMode="auto">
            <a:xfrm>
              <a:off x="6915944" y="2339579"/>
              <a:ext cx="45720" cy="514826"/>
              <a:chOff x="2852737" y="1532573"/>
              <a:chExt cx="45720" cy="514826"/>
            </a:xfrm>
          </p:grpSpPr>
          <p:cxnSp>
            <p:nvCxnSpPr>
              <p:cNvPr id="11435" name="Straight Connector 216">
                <a:extLst>
                  <a:ext uri="{FF2B5EF4-FFF2-40B4-BE49-F238E27FC236}">
                    <a16:creationId xmlns:a16="http://schemas.microsoft.com/office/drawing/2014/main" xmlns="" id="{718933F3-1932-0443-A063-F7741D5E8ED0}"/>
                  </a:ext>
                </a:extLst>
              </p:cNvPr>
              <p:cNvCxnSpPr>
                <a:cxnSpLocks noChangeShapeType="1"/>
              </p:cNvCxnSpPr>
              <p:nvPr/>
            </p:nvCxnSpPr>
            <p:spPr bwMode="auto">
              <a:xfrm flipV="1">
                <a:off x="2875597" y="1532573"/>
                <a:ext cx="0" cy="514826"/>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36" name="Straight Connector 217">
                <a:extLst>
                  <a:ext uri="{FF2B5EF4-FFF2-40B4-BE49-F238E27FC236}">
                    <a16:creationId xmlns:a16="http://schemas.microsoft.com/office/drawing/2014/main" xmlns="" id="{2CDCB14D-1C91-9747-BEC6-2A6C718C2C45}"/>
                  </a:ext>
                </a:extLst>
              </p:cNvPr>
              <p:cNvCxnSpPr>
                <a:cxnSpLocks noChangeShapeType="1"/>
              </p:cNvCxnSpPr>
              <p:nvPr/>
            </p:nvCxnSpPr>
            <p:spPr bwMode="auto">
              <a:xfrm>
                <a:off x="2852737" y="203644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37" name="Straight Connector 218">
                <a:extLst>
                  <a:ext uri="{FF2B5EF4-FFF2-40B4-BE49-F238E27FC236}">
                    <a16:creationId xmlns:a16="http://schemas.microsoft.com/office/drawing/2014/main" xmlns="" id="{72798C23-5E01-0840-AC59-04488E035927}"/>
                  </a:ext>
                </a:extLst>
              </p:cNvPr>
              <p:cNvCxnSpPr>
                <a:cxnSpLocks noChangeShapeType="1"/>
              </p:cNvCxnSpPr>
              <p:nvPr/>
            </p:nvCxnSpPr>
            <p:spPr bwMode="auto">
              <a:xfrm>
                <a:off x="2852737" y="153257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27" name="Group 219">
              <a:extLst>
                <a:ext uri="{FF2B5EF4-FFF2-40B4-BE49-F238E27FC236}">
                  <a16:creationId xmlns:a16="http://schemas.microsoft.com/office/drawing/2014/main" xmlns="" id="{2CAB1B9D-859B-684E-9A59-99CEB2A9D857}"/>
                </a:ext>
              </a:extLst>
            </p:cNvPr>
            <p:cNvGrpSpPr>
              <a:grpSpLocks/>
            </p:cNvGrpSpPr>
            <p:nvPr/>
          </p:nvGrpSpPr>
          <p:grpSpPr bwMode="auto">
            <a:xfrm>
              <a:off x="7279641" y="2347913"/>
              <a:ext cx="45720" cy="514826"/>
              <a:chOff x="2852737" y="1532573"/>
              <a:chExt cx="45720" cy="514826"/>
            </a:xfrm>
          </p:grpSpPr>
          <p:cxnSp>
            <p:nvCxnSpPr>
              <p:cNvPr id="11432" name="Straight Connector 220">
                <a:extLst>
                  <a:ext uri="{FF2B5EF4-FFF2-40B4-BE49-F238E27FC236}">
                    <a16:creationId xmlns:a16="http://schemas.microsoft.com/office/drawing/2014/main" xmlns="" id="{B102BCD3-E437-3D46-944C-F157B86AFEC0}"/>
                  </a:ext>
                </a:extLst>
              </p:cNvPr>
              <p:cNvCxnSpPr>
                <a:cxnSpLocks noChangeShapeType="1"/>
              </p:cNvCxnSpPr>
              <p:nvPr/>
            </p:nvCxnSpPr>
            <p:spPr bwMode="auto">
              <a:xfrm flipV="1">
                <a:off x="2875597" y="1532573"/>
                <a:ext cx="0" cy="514826"/>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33" name="Straight Connector 221">
                <a:extLst>
                  <a:ext uri="{FF2B5EF4-FFF2-40B4-BE49-F238E27FC236}">
                    <a16:creationId xmlns:a16="http://schemas.microsoft.com/office/drawing/2014/main" xmlns="" id="{AD18C51A-C258-CA40-B63B-286F9CFABC17}"/>
                  </a:ext>
                </a:extLst>
              </p:cNvPr>
              <p:cNvCxnSpPr>
                <a:cxnSpLocks noChangeShapeType="1"/>
              </p:cNvCxnSpPr>
              <p:nvPr/>
            </p:nvCxnSpPr>
            <p:spPr bwMode="auto">
              <a:xfrm>
                <a:off x="2852737" y="203644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34" name="Straight Connector 222">
                <a:extLst>
                  <a:ext uri="{FF2B5EF4-FFF2-40B4-BE49-F238E27FC236}">
                    <a16:creationId xmlns:a16="http://schemas.microsoft.com/office/drawing/2014/main" xmlns="" id="{57256665-90A4-6248-ABF8-C148DDEB27C7}"/>
                  </a:ext>
                </a:extLst>
              </p:cNvPr>
              <p:cNvCxnSpPr>
                <a:cxnSpLocks noChangeShapeType="1"/>
              </p:cNvCxnSpPr>
              <p:nvPr/>
            </p:nvCxnSpPr>
            <p:spPr bwMode="auto">
              <a:xfrm>
                <a:off x="2852737" y="153257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nvGrpSpPr>
            <p:cNvPr id="11428" name="Group 223">
              <a:extLst>
                <a:ext uri="{FF2B5EF4-FFF2-40B4-BE49-F238E27FC236}">
                  <a16:creationId xmlns:a16="http://schemas.microsoft.com/office/drawing/2014/main" xmlns="" id="{7D785987-7E8F-0448-9B24-C01E6998DBFA}"/>
                </a:ext>
              </a:extLst>
            </p:cNvPr>
            <p:cNvGrpSpPr>
              <a:grpSpLocks/>
            </p:cNvGrpSpPr>
            <p:nvPr/>
          </p:nvGrpSpPr>
          <p:grpSpPr bwMode="auto">
            <a:xfrm>
              <a:off x="7660640" y="2347913"/>
              <a:ext cx="45720" cy="514826"/>
              <a:chOff x="2852737" y="1532573"/>
              <a:chExt cx="45720" cy="514826"/>
            </a:xfrm>
          </p:grpSpPr>
          <p:cxnSp>
            <p:nvCxnSpPr>
              <p:cNvPr id="11429" name="Straight Connector 224">
                <a:extLst>
                  <a:ext uri="{FF2B5EF4-FFF2-40B4-BE49-F238E27FC236}">
                    <a16:creationId xmlns:a16="http://schemas.microsoft.com/office/drawing/2014/main" xmlns="" id="{8AA3C66B-CB99-CE47-82E2-E98B8B8C92F5}"/>
                  </a:ext>
                </a:extLst>
              </p:cNvPr>
              <p:cNvCxnSpPr>
                <a:cxnSpLocks noChangeShapeType="1"/>
              </p:cNvCxnSpPr>
              <p:nvPr/>
            </p:nvCxnSpPr>
            <p:spPr bwMode="auto">
              <a:xfrm flipV="1">
                <a:off x="2875597" y="1532573"/>
                <a:ext cx="0" cy="514826"/>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30" name="Straight Connector 225">
                <a:extLst>
                  <a:ext uri="{FF2B5EF4-FFF2-40B4-BE49-F238E27FC236}">
                    <a16:creationId xmlns:a16="http://schemas.microsoft.com/office/drawing/2014/main" xmlns="" id="{63E28E1E-4822-5D41-9F95-670E2E5BF8A9}"/>
                  </a:ext>
                </a:extLst>
              </p:cNvPr>
              <p:cNvCxnSpPr>
                <a:cxnSpLocks noChangeShapeType="1"/>
              </p:cNvCxnSpPr>
              <p:nvPr/>
            </p:nvCxnSpPr>
            <p:spPr bwMode="auto">
              <a:xfrm>
                <a:off x="2852737" y="2036445"/>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31" name="Straight Connector 226">
                <a:extLst>
                  <a:ext uri="{FF2B5EF4-FFF2-40B4-BE49-F238E27FC236}">
                    <a16:creationId xmlns:a16="http://schemas.microsoft.com/office/drawing/2014/main" xmlns="" id="{202A4FA9-175D-8E44-BA68-2C1FB801FA5F}"/>
                  </a:ext>
                </a:extLst>
              </p:cNvPr>
              <p:cNvCxnSpPr>
                <a:cxnSpLocks noChangeShapeType="1"/>
              </p:cNvCxnSpPr>
              <p:nvPr/>
            </p:nvCxnSpPr>
            <p:spPr bwMode="auto">
              <a:xfrm>
                <a:off x="2852737" y="1532573"/>
                <a:ext cx="45720" cy="0"/>
              </a:xfrm>
              <a:prstGeom prst="line">
                <a:avLst/>
              </a:prstGeom>
              <a:noFill/>
              <a:ln w="19050" algn="ctr">
                <a:solidFill>
                  <a:schemeClr val="accent2"/>
                </a:solidFill>
                <a:round/>
                <a:headEnd/>
                <a:tailEnd/>
              </a:ln>
              <a:extLst>
                <a:ext uri="{909E8E84-426E-40DD-AFC4-6F175D3DCCD1}">
                  <a14:hiddenFill xmlns:a14="http://schemas.microsoft.com/office/drawing/2010/main" xmlns="">
                    <a:noFill/>
                  </a14:hiddenFill>
                </a:ext>
              </a:extLst>
            </p:spPr>
          </p:cxnSp>
        </p:grpSp>
      </p:grpSp>
      <p:grpSp>
        <p:nvGrpSpPr>
          <p:cNvPr id="11268" name="Group 10">
            <a:extLst>
              <a:ext uri="{FF2B5EF4-FFF2-40B4-BE49-F238E27FC236}">
                <a16:creationId xmlns:a16="http://schemas.microsoft.com/office/drawing/2014/main" xmlns="" id="{43B4B3B4-7D99-C246-B0F8-E100A5F8884E}"/>
              </a:ext>
            </a:extLst>
          </p:cNvPr>
          <p:cNvGrpSpPr>
            <a:grpSpLocks/>
          </p:cNvGrpSpPr>
          <p:nvPr/>
        </p:nvGrpSpPr>
        <p:grpSpPr bwMode="auto">
          <a:xfrm>
            <a:off x="3989389" y="1666876"/>
            <a:ext cx="46037" cy="119063"/>
            <a:chOff x="2852737" y="1757363"/>
            <a:chExt cx="45720" cy="119062"/>
          </a:xfrm>
        </p:grpSpPr>
        <p:cxnSp>
          <p:nvCxnSpPr>
            <p:cNvPr id="8" name="Straight Connector 7">
              <a:extLst>
                <a:ext uri="{FF2B5EF4-FFF2-40B4-BE49-F238E27FC236}">
                  <a16:creationId xmlns:a16="http://schemas.microsoft.com/office/drawing/2014/main" xmlns="" id="{EBD7687F-3D69-0247-A584-56168EB964AC}"/>
                </a:ext>
              </a:extLst>
            </p:cNvPr>
            <p:cNvCxnSpPr/>
            <p:nvPr/>
          </p:nvCxnSpPr>
          <p:spPr bwMode="auto">
            <a:xfrm flipV="1">
              <a:off x="2876385" y="1757363"/>
              <a:ext cx="0" cy="119062"/>
            </a:xfrm>
            <a:prstGeom prst="line">
              <a:avLst/>
            </a:prstGeom>
            <a:noFill/>
            <a:ln w="19050" cap="flat" cmpd="sng" algn="ctr">
              <a:solidFill>
                <a:schemeClr val="accent3"/>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xmlns="" id="{3EAFCB66-7660-F44E-BB79-A85EE47A45C2}"/>
                </a:ext>
              </a:extLst>
            </p:cNvPr>
            <p:cNvCxnSpPr/>
            <p:nvPr/>
          </p:nvCxnSpPr>
          <p:spPr bwMode="auto">
            <a:xfrm>
              <a:off x="2852737" y="187642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xmlns="" id="{3957B327-9482-B047-83FC-3C893B75C983}"/>
                </a:ext>
              </a:extLst>
            </p:cNvPr>
            <p:cNvCxnSpPr/>
            <p:nvPr/>
          </p:nvCxnSpPr>
          <p:spPr bwMode="auto">
            <a:xfrm>
              <a:off x="2852737" y="175736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69" name="Group 89">
            <a:extLst>
              <a:ext uri="{FF2B5EF4-FFF2-40B4-BE49-F238E27FC236}">
                <a16:creationId xmlns:a16="http://schemas.microsoft.com/office/drawing/2014/main" xmlns="" id="{4B6DE70A-5238-6D48-9CB6-FDE66DF5CAD6}"/>
              </a:ext>
            </a:extLst>
          </p:cNvPr>
          <p:cNvGrpSpPr>
            <a:grpSpLocks/>
          </p:cNvGrpSpPr>
          <p:nvPr/>
        </p:nvGrpSpPr>
        <p:grpSpPr bwMode="auto">
          <a:xfrm>
            <a:off x="4364038" y="1782763"/>
            <a:ext cx="44450" cy="119062"/>
            <a:chOff x="2852737" y="1757363"/>
            <a:chExt cx="45720" cy="119062"/>
          </a:xfrm>
        </p:grpSpPr>
        <p:cxnSp>
          <p:nvCxnSpPr>
            <p:cNvPr id="91" name="Straight Connector 90">
              <a:extLst>
                <a:ext uri="{FF2B5EF4-FFF2-40B4-BE49-F238E27FC236}">
                  <a16:creationId xmlns:a16="http://schemas.microsoft.com/office/drawing/2014/main" xmlns="" id="{A70AC314-F80F-AD46-840A-9662C67A7C0E}"/>
                </a:ext>
              </a:extLst>
            </p:cNvPr>
            <p:cNvCxnSpPr/>
            <p:nvPr/>
          </p:nvCxnSpPr>
          <p:spPr bwMode="auto">
            <a:xfrm flipV="1">
              <a:off x="2875597" y="1757363"/>
              <a:ext cx="0" cy="119062"/>
            </a:xfrm>
            <a:prstGeom prst="line">
              <a:avLst/>
            </a:prstGeom>
            <a:noFill/>
            <a:ln w="19050" cap="flat" cmpd="sng" algn="ctr">
              <a:solidFill>
                <a:schemeClr val="accent3"/>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xmlns="" id="{68DD8CEB-2A6F-D74F-9689-103BFD569119}"/>
                </a:ext>
              </a:extLst>
            </p:cNvPr>
            <p:cNvCxnSpPr/>
            <p:nvPr/>
          </p:nvCxnSpPr>
          <p:spPr bwMode="auto">
            <a:xfrm>
              <a:off x="2852737" y="187642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xmlns="" id="{2976EF58-8410-2746-9B50-FA829E075CA6}"/>
                </a:ext>
              </a:extLst>
            </p:cNvPr>
            <p:cNvCxnSpPr/>
            <p:nvPr/>
          </p:nvCxnSpPr>
          <p:spPr bwMode="auto">
            <a:xfrm>
              <a:off x="2852737" y="175736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70" name="Group 93">
            <a:extLst>
              <a:ext uri="{FF2B5EF4-FFF2-40B4-BE49-F238E27FC236}">
                <a16:creationId xmlns:a16="http://schemas.microsoft.com/office/drawing/2014/main" xmlns="" id="{BD61BFBB-BB2E-F941-B6B4-9AB912239659}"/>
              </a:ext>
            </a:extLst>
          </p:cNvPr>
          <p:cNvGrpSpPr>
            <a:grpSpLocks/>
          </p:cNvGrpSpPr>
          <p:nvPr/>
        </p:nvGrpSpPr>
        <p:grpSpPr bwMode="auto">
          <a:xfrm>
            <a:off x="4735513" y="1789114"/>
            <a:ext cx="44450" cy="192087"/>
            <a:chOff x="2852737" y="1684973"/>
            <a:chExt cx="45720" cy="191452"/>
          </a:xfrm>
        </p:grpSpPr>
        <p:cxnSp>
          <p:nvCxnSpPr>
            <p:cNvPr id="95" name="Straight Connector 94">
              <a:extLst>
                <a:ext uri="{FF2B5EF4-FFF2-40B4-BE49-F238E27FC236}">
                  <a16:creationId xmlns:a16="http://schemas.microsoft.com/office/drawing/2014/main" xmlns="" id="{AD82E244-BE07-1E44-9245-E14AA7ED0A85}"/>
                </a:ext>
              </a:extLst>
            </p:cNvPr>
            <p:cNvCxnSpPr/>
            <p:nvPr/>
          </p:nvCxnSpPr>
          <p:spPr bwMode="auto">
            <a:xfrm flipV="1">
              <a:off x="2875597" y="1684973"/>
              <a:ext cx="0" cy="191452"/>
            </a:xfrm>
            <a:prstGeom prst="line">
              <a:avLst/>
            </a:prstGeom>
            <a:noFill/>
            <a:ln w="19050" cap="flat" cmpd="sng" algn="ctr">
              <a:solidFill>
                <a:schemeClr val="accent3"/>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xmlns="" id="{F57D3F16-E85C-2147-ACA8-8F6C4F8DCCAD}"/>
                </a:ext>
              </a:extLst>
            </p:cNvPr>
            <p:cNvCxnSpPr/>
            <p:nvPr/>
          </p:nvCxnSpPr>
          <p:spPr bwMode="auto">
            <a:xfrm>
              <a:off x="2852737" y="187642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xmlns="" id="{392F8A07-F8A6-8748-82D6-2769A65A7777}"/>
                </a:ext>
              </a:extLst>
            </p:cNvPr>
            <p:cNvCxnSpPr/>
            <p:nvPr/>
          </p:nvCxnSpPr>
          <p:spPr bwMode="auto">
            <a:xfrm>
              <a:off x="2852737" y="168497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71" name="Group 97">
            <a:extLst>
              <a:ext uri="{FF2B5EF4-FFF2-40B4-BE49-F238E27FC236}">
                <a16:creationId xmlns:a16="http://schemas.microsoft.com/office/drawing/2014/main" xmlns="" id="{03F57EB6-66CC-9C4C-B66D-CCC2FB59B989}"/>
              </a:ext>
            </a:extLst>
          </p:cNvPr>
          <p:cNvGrpSpPr>
            <a:grpSpLocks/>
          </p:cNvGrpSpPr>
          <p:nvPr/>
        </p:nvGrpSpPr>
        <p:grpSpPr bwMode="auto">
          <a:xfrm>
            <a:off x="5106988" y="1846264"/>
            <a:ext cx="44450" cy="192087"/>
            <a:chOff x="2852737" y="1684973"/>
            <a:chExt cx="45720" cy="191452"/>
          </a:xfrm>
        </p:grpSpPr>
        <p:cxnSp>
          <p:nvCxnSpPr>
            <p:cNvPr id="99" name="Straight Connector 98">
              <a:extLst>
                <a:ext uri="{FF2B5EF4-FFF2-40B4-BE49-F238E27FC236}">
                  <a16:creationId xmlns:a16="http://schemas.microsoft.com/office/drawing/2014/main" xmlns="" id="{77906C92-217B-554A-B558-6F11266C1840}"/>
                </a:ext>
              </a:extLst>
            </p:cNvPr>
            <p:cNvCxnSpPr/>
            <p:nvPr/>
          </p:nvCxnSpPr>
          <p:spPr bwMode="auto">
            <a:xfrm flipV="1">
              <a:off x="2875597" y="1684973"/>
              <a:ext cx="0" cy="191452"/>
            </a:xfrm>
            <a:prstGeom prst="line">
              <a:avLst/>
            </a:prstGeom>
            <a:noFill/>
            <a:ln w="19050" cap="flat" cmpd="sng" algn="ctr">
              <a:solidFill>
                <a:schemeClr val="accent3"/>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xmlns="" id="{D9B66BF6-FFB8-8643-86DC-80C4FADB80AB}"/>
                </a:ext>
              </a:extLst>
            </p:cNvPr>
            <p:cNvCxnSpPr/>
            <p:nvPr/>
          </p:nvCxnSpPr>
          <p:spPr bwMode="auto">
            <a:xfrm>
              <a:off x="2852737" y="187642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xmlns="" id="{91D4FCEC-765D-BE40-B535-05D38EE9822F}"/>
                </a:ext>
              </a:extLst>
            </p:cNvPr>
            <p:cNvCxnSpPr/>
            <p:nvPr/>
          </p:nvCxnSpPr>
          <p:spPr bwMode="auto">
            <a:xfrm>
              <a:off x="2852737" y="168497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72" name="Group 101">
            <a:extLst>
              <a:ext uri="{FF2B5EF4-FFF2-40B4-BE49-F238E27FC236}">
                <a16:creationId xmlns:a16="http://schemas.microsoft.com/office/drawing/2014/main" xmlns="" id="{9EFBFA55-F365-7F40-A5B3-9DC990159082}"/>
              </a:ext>
            </a:extLst>
          </p:cNvPr>
          <p:cNvGrpSpPr>
            <a:grpSpLocks/>
          </p:cNvGrpSpPr>
          <p:nvPr/>
        </p:nvGrpSpPr>
        <p:grpSpPr bwMode="auto">
          <a:xfrm>
            <a:off x="5476875" y="1954214"/>
            <a:ext cx="44450" cy="255587"/>
            <a:chOff x="2852737" y="1620203"/>
            <a:chExt cx="45720" cy="256222"/>
          </a:xfrm>
        </p:grpSpPr>
        <p:cxnSp>
          <p:nvCxnSpPr>
            <p:cNvPr id="103" name="Straight Connector 102">
              <a:extLst>
                <a:ext uri="{FF2B5EF4-FFF2-40B4-BE49-F238E27FC236}">
                  <a16:creationId xmlns:a16="http://schemas.microsoft.com/office/drawing/2014/main" xmlns="" id="{AD5E7683-8D24-1848-899C-C810E91D377A}"/>
                </a:ext>
              </a:extLst>
            </p:cNvPr>
            <p:cNvCxnSpPr/>
            <p:nvPr/>
          </p:nvCxnSpPr>
          <p:spPr bwMode="auto">
            <a:xfrm flipV="1">
              <a:off x="2875597" y="1620203"/>
              <a:ext cx="0" cy="256222"/>
            </a:xfrm>
            <a:prstGeom prst="line">
              <a:avLst/>
            </a:prstGeom>
            <a:noFill/>
            <a:ln w="19050" cap="flat" cmpd="sng" algn="ctr">
              <a:solidFill>
                <a:schemeClr val="accent3"/>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xmlns="" id="{7499E8EC-8DE4-6D49-8BAE-1FAE8EF11219}"/>
                </a:ext>
              </a:extLst>
            </p:cNvPr>
            <p:cNvCxnSpPr/>
            <p:nvPr/>
          </p:nvCxnSpPr>
          <p:spPr bwMode="auto">
            <a:xfrm>
              <a:off x="2852737" y="187642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xmlns="" id="{1A97B704-6B61-3C4B-8561-99A33F2B4611}"/>
                </a:ext>
              </a:extLst>
            </p:cNvPr>
            <p:cNvCxnSpPr/>
            <p:nvPr/>
          </p:nvCxnSpPr>
          <p:spPr bwMode="auto">
            <a:xfrm>
              <a:off x="2852737" y="162020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73" name="Group 106">
            <a:extLst>
              <a:ext uri="{FF2B5EF4-FFF2-40B4-BE49-F238E27FC236}">
                <a16:creationId xmlns:a16="http://schemas.microsoft.com/office/drawing/2014/main" xmlns="" id="{B5729923-3495-BC45-BF1F-C006085CFE10}"/>
              </a:ext>
            </a:extLst>
          </p:cNvPr>
          <p:cNvGrpSpPr>
            <a:grpSpLocks/>
          </p:cNvGrpSpPr>
          <p:nvPr/>
        </p:nvGrpSpPr>
        <p:grpSpPr bwMode="auto">
          <a:xfrm>
            <a:off x="5848350" y="2038351"/>
            <a:ext cx="44450" cy="290513"/>
            <a:chOff x="2852737" y="1620203"/>
            <a:chExt cx="45720" cy="290512"/>
          </a:xfrm>
        </p:grpSpPr>
        <p:cxnSp>
          <p:nvCxnSpPr>
            <p:cNvPr id="108" name="Straight Connector 107">
              <a:extLst>
                <a:ext uri="{FF2B5EF4-FFF2-40B4-BE49-F238E27FC236}">
                  <a16:creationId xmlns:a16="http://schemas.microsoft.com/office/drawing/2014/main" xmlns="" id="{E2AE8711-6091-2C45-9979-630C9D0AD902}"/>
                </a:ext>
              </a:extLst>
            </p:cNvPr>
            <p:cNvCxnSpPr/>
            <p:nvPr/>
          </p:nvCxnSpPr>
          <p:spPr bwMode="auto">
            <a:xfrm flipV="1">
              <a:off x="2875597" y="1620203"/>
              <a:ext cx="0" cy="290512"/>
            </a:xfrm>
            <a:prstGeom prst="line">
              <a:avLst/>
            </a:prstGeom>
            <a:noFill/>
            <a:ln w="19050" cap="flat" cmpd="sng" algn="ctr">
              <a:solidFill>
                <a:schemeClr val="accent3"/>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xmlns="" id="{5892C0DF-F0FD-8E42-89CE-DE0956D9A8F8}"/>
                </a:ext>
              </a:extLst>
            </p:cNvPr>
            <p:cNvCxnSpPr/>
            <p:nvPr/>
          </p:nvCxnSpPr>
          <p:spPr bwMode="auto">
            <a:xfrm>
              <a:off x="2852737" y="191071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xmlns="" id="{4B3D3252-7339-8B48-9D44-5C95DD3E679B}"/>
                </a:ext>
              </a:extLst>
            </p:cNvPr>
            <p:cNvCxnSpPr/>
            <p:nvPr/>
          </p:nvCxnSpPr>
          <p:spPr bwMode="auto">
            <a:xfrm>
              <a:off x="2852737" y="162020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74" name="Group 111">
            <a:extLst>
              <a:ext uri="{FF2B5EF4-FFF2-40B4-BE49-F238E27FC236}">
                <a16:creationId xmlns:a16="http://schemas.microsoft.com/office/drawing/2014/main" xmlns="" id="{A89566D5-0CA9-A14F-918E-A102E5B36FBE}"/>
              </a:ext>
            </a:extLst>
          </p:cNvPr>
          <p:cNvGrpSpPr>
            <a:grpSpLocks/>
          </p:cNvGrpSpPr>
          <p:nvPr/>
        </p:nvGrpSpPr>
        <p:grpSpPr bwMode="auto">
          <a:xfrm>
            <a:off x="6586538" y="2211388"/>
            <a:ext cx="44450" cy="354012"/>
            <a:chOff x="2852737" y="1620203"/>
            <a:chExt cx="45720" cy="355282"/>
          </a:xfrm>
        </p:grpSpPr>
        <p:cxnSp>
          <p:nvCxnSpPr>
            <p:cNvPr id="113" name="Straight Connector 112">
              <a:extLst>
                <a:ext uri="{FF2B5EF4-FFF2-40B4-BE49-F238E27FC236}">
                  <a16:creationId xmlns:a16="http://schemas.microsoft.com/office/drawing/2014/main" xmlns="" id="{66F3FE99-A584-2C44-A066-FB0A528179BD}"/>
                </a:ext>
              </a:extLst>
            </p:cNvPr>
            <p:cNvCxnSpPr/>
            <p:nvPr/>
          </p:nvCxnSpPr>
          <p:spPr bwMode="auto">
            <a:xfrm flipV="1">
              <a:off x="2875597" y="1620203"/>
              <a:ext cx="0" cy="355282"/>
            </a:xfrm>
            <a:prstGeom prst="line">
              <a:avLst/>
            </a:prstGeom>
            <a:noFill/>
            <a:ln w="19050" cap="flat" cmpd="sng" algn="ctr">
              <a:solidFill>
                <a:schemeClr val="accent3"/>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xmlns="" id="{454FA650-AF23-0740-BF16-C329D0951BC9}"/>
                </a:ext>
              </a:extLst>
            </p:cNvPr>
            <p:cNvCxnSpPr/>
            <p:nvPr/>
          </p:nvCxnSpPr>
          <p:spPr bwMode="auto">
            <a:xfrm>
              <a:off x="2852737" y="197548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xmlns="" id="{EF8C2BC3-D977-7243-A41A-1B4036C2B7E9}"/>
                </a:ext>
              </a:extLst>
            </p:cNvPr>
            <p:cNvCxnSpPr/>
            <p:nvPr/>
          </p:nvCxnSpPr>
          <p:spPr bwMode="auto">
            <a:xfrm>
              <a:off x="2852737" y="162020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75" name="Group 115">
            <a:extLst>
              <a:ext uri="{FF2B5EF4-FFF2-40B4-BE49-F238E27FC236}">
                <a16:creationId xmlns:a16="http://schemas.microsoft.com/office/drawing/2014/main" xmlns="" id="{612226B5-7CA9-1841-86C5-65408BF6CB37}"/>
              </a:ext>
            </a:extLst>
          </p:cNvPr>
          <p:cNvGrpSpPr>
            <a:grpSpLocks/>
          </p:cNvGrpSpPr>
          <p:nvPr/>
        </p:nvGrpSpPr>
        <p:grpSpPr bwMode="auto">
          <a:xfrm>
            <a:off x="6213475" y="2319339"/>
            <a:ext cx="44450" cy="166687"/>
            <a:chOff x="2852737" y="1757363"/>
            <a:chExt cx="45720" cy="166687"/>
          </a:xfrm>
        </p:grpSpPr>
        <p:cxnSp>
          <p:nvCxnSpPr>
            <p:cNvPr id="117" name="Straight Connector 116">
              <a:extLst>
                <a:ext uri="{FF2B5EF4-FFF2-40B4-BE49-F238E27FC236}">
                  <a16:creationId xmlns:a16="http://schemas.microsoft.com/office/drawing/2014/main" xmlns="" id="{823DE00E-D53E-424D-8CED-04B6752F5E8F}"/>
                </a:ext>
              </a:extLst>
            </p:cNvPr>
            <p:cNvCxnSpPr/>
            <p:nvPr/>
          </p:nvCxnSpPr>
          <p:spPr bwMode="auto">
            <a:xfrm flipV="1">
              <a:off x="2875597" y="1757363"/>
              <a:ext cx="0" cy="166687"/>
            </a:xfrm>
            <a:prstGeom prst="line">
              <a:avLst/>
            </a:prstGeom>
            <a:noFill/>
            <a:ln w="19050" cap="flat" cmpd="sng" algn="ctr">
              <a:solidFill>
                <a:schemeClr val="accent3"/>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xmlns="" id="{3C2E4C9E-95A6-1244-A48D-20D647FD2FEE}"/>
                </a:ext>
              </a:extLst>
            </p:cNvPr>
            <p:cNvCxnSpPr/>
            <p:nvPr/>
          </p:nvCxnSpPr>
          <p:spPr bwMode="auto">
            <a:xfrm>
              <a:off x="2852737" y="191452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xmlns="" id="{2BE92634-EC7F-F244-ADA7-7DA935E7C641}"/>
                </a:ext>
              </a:extLst>
            </p:cNvPr>
            <p:cNvCxnSpPr/>
            <p:nvPr/>
          </p:nvCxnSpPr>
          <p:spPr bwMode="auto">
            <a:xfrm>
              <a:off x="2852737" y="175736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76" name="Group 121">
            <a:extLst>
              <a:ext uri="{FF2B5EF4-FFF2-40B4-BE49-F238E27FC236}">
                <a16:creationId xmlns:a16="http://schemas.microsoft.com/office/drawing/2014/main" xmlns="" id="{39B027A1-9470-8C47-95E4-88F44F576DF1}"/>
              </a:ext>
            </a:extLst>
          </p:cNvPr>
          <p:cNvGrpSpPr>
            <a:grpSpLocks/>
          </p:cNvGrpSpPr>
          <p:nvPr/>
        </p:nvGrpSpPr>
        <p:grpSpPr bwMode="auto">
          <a:xfrm>
            <a:off x="6958013" y="2339976"/>
            <a:ext cx="44450" cy="404813"/>
            <a:chOff x="2852737" y="1620203"/>
            <a:chExt cx="45720" cy="404812"/>
          </a:xfrm>
        </p:grpSpPr>
        <p:cxnSp>
          <p:nvCxnSpPr>
            <p:cNvPr id="123" name="Straight Connector 122">
              <a:extLst>
                <a:ext uri="{FF2B5EF4-FFF2-40B4-BE49-F238E27FC236}">
                  <a16:creationId xmlns:a16="http://schemas.microsoft.com/office/drawing/2014/main" xmlns="" id="{E6AA52D2-1DD9-B349-9274-E5B7E28DE7C6}"/>
                </a:ext>
              </a:extLst>
            </p:cNvPr>
            <p:cNvCxnSpPr/>
            <p:nvPr/>
          </p:nvCxnSpPr>
          <p:spPr bwMode="auto">
            <a:xfrm flipV="1">
              <a:off x="2875597" y="1620203"/>
              <a:ext cx="0" cy="404812"/>
            </a:xfrm>
            <a:prstGeom prst="line">
              <a:avLst/>
            </a:prstGeom>
            <a:noFill/>
            <a:ln w="19050" cap="flat" cmpd="sng" algn="ctr">
              <a:solidFill>
                <a:schemeClr val="accent3"/>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xmlns="" id="{AC51E800-1C55-0A4D-9A2B-ED31ED0E7EAE}"/>
                </a:ext>
              </a:extLst>
            </p:cNvPr>
            <p:cNvCxnSpPr/>
            <p:nvPr/>
          </p:nvCxnSpPr>
          <p:spPr bwMode="auto">
            <a:xfrm>
              <a:off x="2852737" y="202501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xmlns="" id="{6D3E25D7-C403-E547-B159-0F18DE8CF7C2}"/>
                </a:ext>
              </a:extLst>
            </p:cNvPr>
            <p:cNvCxnSpPr/>
            <p:nvPr/>
          </p:nvCxnSpPr>
          <p:spPr bwMode="auto">
            <a:xfrm>
              <a:off x="2852737" y="162020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77" name="Group 126">
            <a:extLst>
              <a:ext uri="{FF2B5EF4-FFF2-40B4-BE49-F238E27FC236}">
                <a16:creationId xmlns:a16="http://schemas.microsoft.com/office/drawing/2014/main" xmlns="" id="{573F7494-9983-8B42-AC94-0A5771F665E8}"/>
              </a:ext>
            </a:extLst>
          </p:cNvPr>
          <p:cNvGrpSpPr>
            <a:grpSpLocks/>
          </p:cNvGrpSpPr>
          <p:nvPr/>
        </p:nvGrpSpPr>
        <p:grpSpPr bwMode="auto">
          <a:xfrm>
            <a:off x="7326314" y="2389188"/>
            <a:ext cx="46037" cy="436562"/>
            <a:chOff x="2852737" y="1589723"/>
            <a:chExt cx="45720" cy="435292"/>
          </a:xfrm>
        </p:grpSpPr>
        <p:cxnSp>
          <p:nvCxnSpPr>
            <p:cNvPr id="128" name="Straight Connector 127">
              <a:extLst>
                <a:ext uri="{FF2B5EF4-FFF2-40B4-BE49-F238E27FC236}">
                  <a16:creationId xmlns:a16="http://schemas.microsoft.com/office/drawing/2014/main" xmlns="" id="{25441568-4EC1-AF4C-8008-1CCF53782607}"/>
                </a:ext>
              </a:extLst>
            </p:cNvPr>
            <p:cNvCxnSpPr/>
            <p:nvPr/>
          </p:nvCxnSpPr>
          <p:spPr bwMode="auto">
            <a:xfrm flipV="1">
              <a:off x="2876385" y="1589723"/>
              <a:ext cx="0" cy="435292"/>
            </a:xfrm>
            <a:prstGeom prst="line">
              <a:avLst/>
            </a:prstGeom>
            <a:noFill/>
            <a:ln w="19050" cap="flat" cmpd="sng" algn="ctr">
              <a:solidFill>
                <a:schemeClr val="accent3"/>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xmlns="" id="{AF9A6893-8087-3F48-B847-0C8E24D9A79F}"/>
                </a:ext>
              </a:extLst>
            </p:cNvPr>
            <p:cNvCxnSpPr/>
            <p:nvPr/>
          </p:nvCxnSpPr>
          <p:spPr bwMode="auto">
            <a:xfrm>
              <a:off x="2852737" y="202501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xmlns="" id="{FEC76FA2-E89D-814C-A37D-5AC00B11E36F}"/>
                </a:ext>
              </a:extLst>
            </p:cNvPr>
            <p:cNvCxnSpPr/>
            <p:nvPr/>
          </p:nvCxnSpPr>
          <p:spPr bwMode="auto">
            <a:xfrm>
              <a:off x="2852737" y="158972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78" name="Group 131">
            <a:extLst>
              <a:ext uri="{FF2B5EF4-FFF2-40B4-BE49-F238E27FC236}">
                <a16:creationId xmlns:a16="http://schemas.microsoft.com/office/drawing/2014/main" xmlns="" id="{CF279A04-71F9-BF4D-A344-7A244BB438A8}"/>
              </a:ext>
            </a:extLst>
          </p:cNvPr>
          <p:cNvGrpSpPr>
            <a:grpSpLocks/>
          </p:cNvGrpSpPr>
          <p:nvPr/>
        </p:nvGrpSpPr>
        <p:grpSpPr bwMode="auto">
          <a:xfrm>
            <a:off x="7694614" y="2447926"/>
            <a:ext cx="46037" cy="434975"/>
            <a:chOff x="2852737" y="1589723"/>
            <a:chExt cx="45720" cy="435292"/>
          </a:xfrm>
        </p:grpSpPr>
        <p:cxnSp>
          <p:nvCxnSpPr>
            <p:cNvPr id="133" name="Straight Connector 132">
              <a:extLst>
                <a:ext uri="{FF2B5EF4-FFF2-40B4-BE49-F238E27FC236}">
                  <a16:creationId xmlns:a16="http://schemas.microsoft.com/office/drawing/2014/main" xmlns="" id="{E64C2419-7561-CF4C-B7C1-80663566E509}"/>
                </a:ext>
              </a:extLst>
            </p:cNvPr>
            <p:cNvCxnSpPr/>
            <p:nvPr/>
          </p:nvCxnSpPr>
          <p:spPr bwMode="auto">
            <a:xfrm flipV="1">
              <a:off x="2876385" y="1589723"/>
              <a:ext cx="0" cy="435292"/>
            </a:xfrm>
            <a:prstGeom prst="line">
              <a:avLst/>
            </a:prstGeom>
            <a:noFill/>
            <a:ln w="19050" cap="flat" cmpd="sng" algn="ctr">
              <a:solidFill>
                <a:schemeClr val="accent3"/>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xmlns="" id="{424DD0AB-3A44-E64C-B7C8-21424CAFC0CC}"/>
                </a:ext>
              </a:extLst>
            </p:cNvPr>
            <p:cNvCxnSpPr/>
            <p:nvPr/>
          </p:nvCxnSpPr>
          <p:spPr bwMode="auto">
            <a:xfrm>
              <a:off x="2852737" y="202501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xmlns="" id="{E670CAA5-B3A3-6E42-9965-58B8433F8E05}"/>
                </a:ext>
              </a:extLst>
            </p:cNvPr>
            <p:cNvCxnSpPr/>
            <p:nvPr/>
          </p:nvCxnSpPr>
          <p:spPr bwMode="auto">
            <a:xfrm>
              <a:off x="2852737" y="158972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79" name="Group 135">
            <a:extLst>
              <a:ext uri="{FF2B5EF4-FFF2-40B4-BE49-F238E27FC236}">
                <a16:creationId xmlns:a16="http://schemas.microsoft.com/office/drawing/2014/main" xmlns="" id="{47552E34-02C4-844F-84B0-74459A54BBEA}"/>
              </a:ext>
            </a:extLst>
          </p:cNvPr>
          <p:cNvGrpSpPr>
            <a:grpSpLocks/>
          </p:cNvGrpSpPr>
          <p:nvPr/>
        </p:nvGrpSpPr>
        <p:grpSpPr bwMode="auto">
          <a:xfrm>
            <a:off x="8067675" y="2608263"/>
            <a:ext cx="46038" cy="538162"/>
            <a:chOff x="2852737" y="1589723"/>
            <a:chExt cx="45720" cy="538162"/>
          </a:xfrm>
        </p:grpSpPr>
        <p:cxnSp>
          <p:nvCxnSpPr>
            <p:cNvPr id="137" name="Straight Connector 136">
              <a:extLst>
                <a:ext uri="{FF2B5EF4-FFF2-40B4-BE49-F238E27FC236}">
                  <a16:creationId xmlns:a16="http://schemas.microsoft.com/office/drawing/2014/main" xmlns="" id="{05926CC5-FFD9-1146-B4E3-7D0458F566E1}"/>
                </a:ext>
              </a:extLst>
            </p:cNvPr>
            <p:cNvCxnSpPr/>
            <p:nvPr/>
          </p:nvCxnSpPr>
          <p:spPr bwMode="auto">
            <a:xfrm flipV="1">
              <a:off x="2876386" y="1589723"/>
              <a:ext cx="0" cy="538162"/>
            </a:xfrm>
            <a:prstGeom prst="line">
              <a:avLst/>
            </a:prstGeom>
            <a:noFill/>
            <a:ln w="19050" cap="flat" cmpd="sng" algn="ctr">
              <a:solidFill>
                <a:schemeClr val="accent3"/>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xmlns="" id="{7FBC3ACE-12B1-B34B-BA2A-6ED1C5A8789A}"/>
                </a:ext>
              </a:extLst>
            </p:cNvPr>
            <p:cNvCxnSpPr/>
            <p:nvPr/>
          </p:nvCxnSpPr>
          <p:spPr bwMode="auto">
            <a:xfrm>
              <a:off x="2852737" y="212788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xmlns="" id="{5B3AF1C5-7933-E740-ABDE-6D0E3E927E69}"/>
                </a:ext>
              </a:extLst>
            </p:cNvPr>
            <p:cNvCxnSpPr/>
            <p:nvPr/>
          </p:nvCxnSpPr>
          <p:spPr bwMode="auto">
            <a:xfrm>
              <a:off x="2852737" y="158972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80" name="Group 140">
            <a:extLst>
              <a:ext uri="{FF2B5EF4-FFF2-40B4-BE49-F238E27FC236}">
                <a16:creationId xmlns:a16="http://schemas.microsoft.com/office/drawing/2014/main" xmlns="" id="{FDC0808A-7A2C-8947-BAE0-02453026C559}"/>
              </a:ext>
            </a:extLst>
          </p:cNvPr>
          <p:cNvGrpSpPr>
            <a:grpSpLocks/>
          </p:cNvGrpSpPr>
          <p:nvPr/>
        </p:nvGrpSpPr>
        <p:grpSpPr bwMode="auto">
          <a:xfrm>
            <a:off x="8440738" y="2686051"/>
            <a:ext cx="44450" cy="606425"/>
            <a:chOff x="2852737" y="1589723"/>
            <a:chExt cx="45720" cy="606742"/>
          </a:xfrm>
        </p:grpSpPr>
        <p:cxnSp>
          <p:nvCxnSpPr>
            <p:cNvPr id="142" name="Straight Connector 141">
              <a:extLst>
                <a:ext uri="{FF2B5EF4-FFF2-40B4-BE49-F238E27FC236}">
                  <a16:creationId xmlns:a16="http://schemas.microsoft.com/office/drawing/2014/main" xmlns="" id="{9DAF2F1D-D017-B941-BE77-69C982EF0A0B}"/>
                </a:ext>
              </a:extLst>
            </p:cNvPr>
            <p:cNvCxnSpPr/>
            <p:nvPr/>
          </p:nvCxnSpPr>
          <p:spPr bwMode="auto">
            <a:xfrm flipV="1">
              <a:off x="2875597" y="1589723"/>
              <a:ext cx="0" cy="603565"/>
            </a:xfrm>
            <a:prstGeom prst="line">
              <a:avLst/>
            </a:prstGeom>
            <a:noFill/>
            <a:ln w="19050" cap="flat" cmpd="sng" algn="ctr">
              <a:solidFill>
                <a:schemeClr val="accent3"/>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xmlns="" id="{809727D4-4FF3-EB46-A65E-EB899EA0654C}"/>
                </a:ext>
              </a:extLst>
            </p:cNvPr>
            <p:cNvCxnSpPr/>
            <p:nvPr/>
          </p:nvCxnSpPr>
          <p:spPr bwMode="auto">
            <a:xfrm>
              <a:off x="2852737" y="219646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xmlns="" id="{C5608B99-BAA4-364C-8DE0-30AF9D90758A}"/>
                </a:ext>
              </a:extLst>
            </p:cNvPr>
            <p:cNvCxnSpPr/>
            <p:nvPr/>
          </p:nvCxnSpPr>
          <p:spPr bwMode="auto">
            <a:xfrm>
              <a:off x="2852737" y="158972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81" name="Group 149">
            <a:extLst>
              <a:ext uri="{FF2B5EF4-FFF2-40B4-BE49-F238E27FC236}">
                <a16:creationId xmlns:a16="http://schemas.microsoft.com/office/drawing/2014/main" xmlns="" id="{B4F1771D-2DD4-D94C-A510-BBB13DBAB076}"/>
              </a:ext>
            </a:extLst>
          </p:cNvPr>
          <p:cNvGrpSpPr>
            <a:grpSpLocks/>
          </p:cNvGrpSpPr>
          <p:nvPr/>
        </p:nvGrpSpPr>
        <p:grpSpPr bwMode="auto">
          <a:xfrm>
            <a:off x="8805863" y="2740025"/>
            <a:ext cx="44450" cy="717550"/>
            <a:chOff x="2852737" y="1589723"/>
            <a:chExt cx="45720" cy="717232"/>
          </a:xfrm>
        </p:grpSpPr>
        <p:cxnSp>
          <p:nvCxnSpPr>
            <p:cNvPr id="151" name="Straight Connector 150">
              <a:extLst>
                <a:ext uri="{FF2B5EF4-FFF2-40B4-BE49-F238E27FC236}">
                  <a16:creationId xmlns:a16="http://schemas.microsoft.com/office/drawing/2014/main" xmlns="" id="{3451ABD9-265B-7644-ACD4-D594CEABC54E}"/>
                </a:ext>
              </a:extLst>
            </p:cNvPr>
            <p:cNvCxnSpPr/>
            <p:nvPr/>
          </p:nvCxnSpPr>
          <p:spPr bwMode="auto">
            <a:xfrm flipH="1" flipV="1">
              <a:off x="2875597" y="1589723"/>
              <a:ext cx="0" cy="717232"/>
            </a:xfrm>
            <a:prstGeom prst="line">
              <a:avLst/>
            </a:prstGeom>
            <a:noFill/>
            <a:ln w="19050" cap="flat" cmpd="sng" algn="ctr">
              <a:solidFill>
                <a:schemeClr val="accent3"/>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xmlns="" id="{7D8EA3C1-C7D4-5E42-A83D-B06A5E5C3C17}"/>
                </a:ext>
              </a:extLst>
            </p:cNvPr>
            <p:cNvCxnSpPr/>
            <p:nvPr/>
          </p:nvCxnSpPr>
          <p:spPr bwMode="auto">
            <a:xfrm>
              <a:off x="2852737" y="2306955"/>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xmlns="" id="{06850033-17B7-2144-9F69-21D71BA01505}"/>
                </a:ext>
              </a:extLst>
            </p:cNvPr>
            <p:cNvCxnSpPr/>
            <p:nvPr/>
          </p:nvCxnSpPr>
          <p:spPr bwMode="auto">
            <a:xfrm>
              <a:off x="2852737" y="158972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82" name="Group 154">
            <a:extLst>
              <a:ext uri="{FF2B5EF4-FFF2-40B4-BE49-F238E27FC236}">
                <a16:creationId xmlns:a16="http://schemas.microsoft.com/office/drawing/2014/main" xmlns="" id="{721AA17E-7386-0742-8EB5-D3E75E398E7D}"/>
              </a:ext>
            </a:extLst>
          </p:cNvPr>
          <p:cNvGrpSpPr>
            <a:grpSpLocks/>
          </p:cNvGrpSpPr>
          <p:nvPr/>
        </p:nvGrpSpPr>
        <p:grpSpPr bwMode="auto">
          <a:xfrm>
            <a:off x="9172575" y="2801938"/>
            <a:ext cx="46038" cy="906462"/>
            <a:chOff x="2852737" y="1589723"/>
            <a:chExt cx="45720" cy="907097"/>
          </a:xfrm>
        </p:grpSpPr>
        <p:cxnSp>
          <p:nvCxnSpPr>
            <p:cNvPr id="156" name="Straight Connector 155">
              <a:extLst>
                <a:ext uri="{FF2B5EF4-FFF2-40B4-BE49-F238E27FC236}">
                  <a16:creationId xmlns:a16="http://schemas.microsoft.com/office/drawing/2014/main" xmlns="" id="{56FA5068-C7FF-1546-9988-CA843FAE0470}"/>
                </a:ext>
              </a:extLst>
            </p:cNvPr>
            <p:cNvCxnSpPr/>
            <p:nvPr/>
          </p:nvCxnSpPr>
          <p:spPr bwMode="auto">
            <a:xfrm flipH="1" flipV="1">
              <a:off x="2876386" y="1589723"/>
              <a:ext cx="0" cy="907097"/>
            </a:xfrm>
            <a:prstGeom prst="line">
              <a:avLst/>
            </a:prstGeom>
            <a:noFill/>
            <a:ln w="19050" cap="flat" cmpd="sng" algn="ctr">
              <a:solidFill>
                <a:schemeClr val="accent3"/>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xmlns="" id="{247BDD3C-5A29-A043-92EA-A6D4D7DF7D8B}"/>
                </a:ext>
              </a:extLst>
            </p:cNvPr>
            <p:cNvCxnSpPr/>
            <p:nvPr/>
          </p:nvCxnSpPr>
          <p:spPr bwMode="auto">
            <a:xfrm>
              <a:off x="2852737" y="2493643"/>
              <a:ext cx="45720" cy="0"/>
            </a:xfrm>
            <a:prstGeom prst="line">
              <a:avLst/>
            </a:prstGeom>
            <a:noFill/>
            <a:ln w="19050" cap="flat" cmpd="sng" algn="ctr">
              <a:solidFill>
                <a:schemeClr val="accent3"/>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xmlns="" id="{3B913EC8-4E97-2345-B19A-3AA5BD7BD02B}"/>
                </a:ext>
              </a:extLst>
            </p:cNvPr>
            <p:cNvCxnSpPr/>
            <p:nvPr/>
          </p:nvCxnSpPr>
          <p:spPr bwMode="auto">
            <a:xfrm>
              <a:off x="2852737" y="1589723"/>
              <a:ext cx="45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11283" name="Group 5">
            <a:extLst>
              <a:ext uri="{FF2B5EF4-FFF2-40B4-BE49-F238E27FC236}">
                <a16:creationId xmlns:a16="http://schemas.microsoft.com/office/drawing/2014/main" xmlns="" id="{8105E0AD-C4E4-4047-8A57-A713BE96D976}"/>
              </a:ext>
            </a:extLst>
          </p:cNvPr>
          <p:cNvGrpSpPr>
            <a:grpSpLocks/>
          </p:cNvGrpSpPr>
          <p:nvPr/>
        </p:nvGrpSpPr>
        <p:grpSpPr bwMode="auto">
          <a:xfrm>
            <a:off x="3646489" y="1641476"/>
            <a:ext cx="5748337" cy="1616075"/>
            <a:chOff x="2122170" y="1642110"/>
            <a:chExt cx="5749290" cy="1615440"/>
          </a:xfrm>
        </p:grpSpPr>
        <p:sp>
          <p:nvSpPr>
            <p:cNvPr id="3" name="Freeform 2">
              <a:extLst>
                <a:ext uri="{FF2B5EF4-FFF2-40B4-BE49-F238E27FC236}">
                  <a16:creationId xmlns:a16="http://schemas.microsoft.com/office/drawing/2014/main" xmlns="" id="{33BC7003-1AAF-B543-BC2F-DC1A721E0B7E}"/>
                </a:ext>
              </a:extLst>
            </p:cNvPr>
            <p:cNvSpPr/>
            <p:nvPr/>
          </p:nvSpPr>
          <p:spPr bwMode="auto">
            <a:xfrm>
              <a:off x="4930923" y="2365726"/>
              <a:ext cx="2940537" cy="891824"/>
            </a:xfrm>
            <a:custGeom>
              <a:avLst/>
              <a:gdLst>
                <a:gd name="connsiteX0" fmla="*/ 2941320 w 2941320"/>
                <a:gd name="connsiteY0" fmla="*/ 891540 h 891540"/>
                <a:gd name="connsiteX1" fmla="*/ 2693670 w 2941320"/>
                <a:gd name="connsiteY1" fmla="*/ 891540 h 891540"/>
                <a:gd name="connsiteX2" fmla="*/ 2693670 w 2941320"/>
                <a:gd name="connsiteY2" fmla="*/ 742950 h 891540"/>
                <a:gd name="connsiteX3" fmla="*/ 2366010 w 2941320"/>
                <a:gd name="connsiteY3" fmla="*/ 742950 h 891540"/>
                <a:gd name="connsiteX4" fmla="*/ 2366010 w 2941320"/>
                <a:gd name="connsiteY4" fmla="*/ 624840 h 891540"/>
                <a:gd name="connsiteX5" fmla="*/ 1737360 w 2941320"/>
                <a:gd name="connsiteY5" fmla="*/ 624840 h 891540"/>
                <a:gd name="connsiteX6" fmla="*/ 1737360 w 2941320"/>
                <a:gd name="connsiteY6" fmla="*/ 567690 h 891540"/>
                <a:gd name="connsiteX7" fmla="*/ 1714500 w 2941320"/>
                <a:gd name="connsiteY7" fmla="*/ 567690 h 891540"/>
                <a:gd name="connsiteX8" fmla="*/ 1714500 w 2941320"/>
                <a:gd name="connsiteY8" fmla="*/ 514350 h 891540"/>
                <a:gd name="connsiteX9" fmla="*/ 1592580 w 2941320"/>
                <a:gd name="connsiteY9" fmla="*/ 514350 h 891540"/>
                <a:gd name="connsiteX10" fmla="*/ 1592580 w 2941320"/>
                <a:gd name="connsiteY10" fmla="*/ 476250 h 891540"/>
                <a:gd name="connsiteX11" fmla="*/ 1569720 w 2941320"/>
                <a:gd name="connsiteY11" fmla="*/ 476250 h 891540"/>
                <a:gd name="connsiteX12" fmla="*/ 1569720 w 2941320"/>
                <a:gd name="connsiteY12" fmla="*/ 434340 h 891540"/>
                <a:gd name="connsiteX13" fmla="*/ 1550670 w 2941320"/>
                <a:gd name="connsiteY13" fmla="*/ 434340 h 891540"/>
                <a:gd name="connsiteX14" fmla="*/ 1550670 w 2941320"/>
                <a:gd name="connsiteY14" fmla="*/ 407670 h 891540"/>
                <a:gd name="connsiteX15" fmla="*/ 1508760 w 2941320"/>
                <a:gd name="connsiteY15" fmla="*/ 407670 h 891540"/>
                <a:gd name="connsiteX16" fmla="*/ 1508760 w 2941320"/>
                <a:gd name="connsiteY16" fmla="*/ 373380 h 891540"/>
                <a:gd name="connsiteX17" fmla="*/ 1333500 w 2941320"/>
                <a:gd name="connsiteY17" fmla="*/ 373380 h 891540"/>
                <a:gd name="connsiteX18" fmla="*/ 1333500 w 2941320"/>
                <a:gd name="connsiteY18" fmla="*/ 327660 h 891540"/>
                <a:gd name="connsiteX19" fmla="*/ 1291590 w 2941320"/>
                <a:gd name="connsiteY19" fmla="*/ 327660 h 891540"/>
                <a:gd name="connsiteX20" fmla="*/ 1291590 w 2941320"/>
                <a:gd name="connsiteY20" fmla="*/ 297180 h 891540"/>
                <a:gd name="connsiteX21" fmla="*/ 1215390 w 2941320"/>
                <a:gd name="connsiteY21" fmla="*/ 297180 h 891540"/>
                <a:gd name="connsiteX22" fmla="*/ 1215390 w 2941320"/>
                <a:gd name="connsiteY22" fmla="*/ 274320 h 891540"/>
                <a:gd name="connsiteX23" fmla="*/ 1055370 w 2941320"/>
                <a:gd name="connsiteY23" fmla="*/ 274320 h 891540"/>
                <a:gd name="connsiteX24" fmla="*/ 1055370 w 2941320"/>
                <a:gd name="connsiteY24" fmla="*/ 243840 h 891540"/>
                <a:gd name="connsiteX25" fmla="*/ 853440 w 2941320"/>
                <a:gd name="connsiteY25" fmla="*/ 243840 h 891540"/>
                <a:gd name="connsiteX26" fmla="*/ 853440 w 2941320"/>
                <a:gd name="connsiteY26" fmla="*/ 201930 h 891540"/>
                <a:gd name="connsiteX27" fmla="*/ 605790 w 2941320"/>
                <a:gd name="connsiteY27" fmla="*/ 201930 h 891540"/>
                <a:gd name="connsiteX28" fmla="*/ 605790 w 2941320"/>
                <a:gd name="connsiteY28" fmla="*/ 175260 h 891540"/>
                <a:gd name="connsiteX29" fmla="*/ 521970 w 2941320"/>
                <a:gd name="connsiteY29" fmla="*/ 175260 h 891540"/>
                <a:gd name="connsiteX30" fmla="*/ 521970 w 2941320"/>
                <a:gd name="connsiteY30" fmla="*/ 148590 h 891540"/>
                <a:gd name="connsiteX31" fmla="*/ 464820 w 2941320"/>
                <a:gd name="connsiteY31" fmla="*/ 148590 h 891540"/>
                <a:gd name="connsiteX32" fmla="*/ 464820 w 2941320"/>
                <a:gd name="connsiteY32" fmla="*/ 129540 h 891540"/>
                <a:gd name="connsiteX33" fmla="*/ 358140 w 2941320"/>
                <a:gd name="connsiteY33" fmla="*/ 129540 h 891540"/>
                <a:gd name="connsiteX34" fmla="*/ 339090 w 2941320"/>
                <a:gd name="connsiteY34" fmla="*/ 110490 h 891540"/>
                <a:gd name="connsiteX35" fmla="*/ 228600 w 2941320"/>
                <a:gd name="connsiteY35" fmla="*/ 110490 h 891540"/>
                <a:gd name="connsiteX36" fmla="*/ 228600 w 2941320"/>
                <a:gd name="connsiteY36" fmla="*/ 87630 h 891540"/>
                <a:gd name="connsiteX37" fmla="*/ 190500 w 2941320"/>
                <a:gd name="connsiteY37" fmla="*/ 87630 h 891540"/>
                <a:gd name="connsiteX38" fmla="*/ 190500 w 2941320"/>
                <a:gd name="connsiteY38" fmla="*/ 30480 h 891540"/>
                <a:gd name="connsiteX39" fmla="*/ 26670 w 2941320"/>
                <a:gd name="connsiteY39" fmla="*/ 30480 h 891540"/>
                <a:gd name="connsiteX40" fmla="*/ 26670 w 2941320"/>
                <a:gd name="connsiteY40" fmla="*/ 0 h 891540"/>
                <a:gd name="connsiteX41" fmla="*/ 0 w 2941320"/>
                <a:gd name="connsiteY41" fmla="*/ 0 h 89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41320" h="891540">
                  <a:moveTo>
                    <a:pt x="2941320" y="891540"/>
                  </a:moveTo>
                  <a:lnTo>
                    <a:pt x="2693670" y="891540"/>
                  </a:lnTo>
                  <a:lnTo>
                    <a:pt x="2693670" y="742950"/>
                  </a:lnTo>
                  <a:lnTo>
                    <a:pt x="2366010" y="742950"/>
                  </a:lnTo>
                  <a:lnTo>
                    <a:pt x="2366010" y="624840"/>
                  </a:lnTo>
                  <a:lnTo>
                    <a:pt x="1737360" y="624840"/>
                  </a:lnTo>
                  <a:lnTo>
                    <a:pt x="1737360" y="567690"/>
                  </a:lnTo>
                  <a:lnTo>
                    <a:pt x="1714500" y="567690"/>
                  </a:lnTo>
                  <a:lnTo>
                    <a:pt x="1714500" y="514350"/>
                  </a:lnTo>
                  <a:lnTo>
                    <a:pt x="1592580" y="514350"/>
                  </a:lnTo>
                  <a:lnTo>
                    <a:pt x="1592580" y="476250"/>
                  </a:lnTo>
                  <a:lnTo>
                    <a:pt x="1569720" y="476250"/>
                  </a:lnTo>
                  <a:lnTo>
                    <a:pt x="1569720" y="434340"/>
                  </a:lnTo>
                  <a:lnTo>
                    <a:pt x="1550670" y="434340"/>
                  </a:lnTo>
                  <a:lnTo>
                    <a:pt x="1550670" y="407670"/>
                  </a:lnTo>
                  <a:lnTo>
                    <a:pt x="1508760" y="407670"/>
                  </a:lnTo>
                  <a:lnTo>
                    <a:pt x="1508760" y="373380"/>
                  </a:lnTo>
                  <a:lnTo>
                    <a:pt x="1333500" y="373380"/>
                  </a:lnTo>
                  <a:lnTo>
                    <a:pt x="1333500" y="327660"/>
                  </a:lnTo>
                  <a:lnTo>
                    <a:pt x="1291590" y="327660"/>
                  </a:lnTo>
                  <a:lnTo>
                    <a:pt x="1291590" y="297180"/>
                  </a:lnTo>
                  <a:lnTo>
                    <a:pt x="1215390" y="297180"/>
                  </a:lnTo>
                  <a:lnTo>
                    <a:pt x="1215390" y="274320"/>
                  </a:lnTo>
                  <a:lnTo>
                    <a:pt x="1055370" y="274320"/>
                  </a:lnTo>
                  <a:lnTo>
                    <a:pt x="1055370" y="243840"/>
                  </a:lnTo>
                  <a:lnTo>
                    <a:pt x="853440" y="243840"/>
                  </a:lnTo>
                  <a:lnTo>
                    <a:pt x="853440" y="201930"/>
                  </a:lnTo>
                  <a:lnTo>
                    <a:pt x="605790" y="201930"/>
                  </a:lnTo>
                  <a:lnTo>
                    <a:pt x="605790" y="175260"/>
                  </a:lnTo>
                  <a:lnTo>
                    <a:pt x="521970" y="175260"/>
                  </a:lnTo>
                  <a:lnTo>
                    <a:pt x="521970" y="148590"/>
                  </a:lnTo>
                  <a:lnTo>
                    <a:pt x="464820" y="148590"/>
                  </a:lnTo>
                  <a:lnTo>
                    <a:pt x="464820" y="129540"/>
                  </a:lnTo>
                  <a:lnTo>
                    <a:pt x="358140" y="129540"/>
                  </a:lnTo>
                  <a:lnTo>
                    <a:pt x="339090" y="110490"/>
                  </a:lnTo>
                  <a:lnTo>
                    <a:pt x="228600" y="110490"/>
                  </a:lnTo>
                  <a:lnTo>
                    <a:pt x="228600" y="87630"/>
                  </a:lnTo>
                  <a:lnTo>
                    <a:pt x="190500" y="87630"/>
                  </a:lnTo>
                  <a:lnTo>
                    <a:pt x="190500" y="30480"/>
                  </a:lnTo>
                  <a:lnTo>
                    <a:pt x="26670" y="30480"/>
                  </a:lnTo>
                  <a:lnTo>
                    <a:pt x="26670" y="0"/>
                  </a:lnTo>
                  <a:lnTo>
                    <a:pt x="0" y="0"/>
                  </a:lnTo>
                </a:path>
              </a:pathLst>
            </a:custGeom>
            <a:noFill/>
            <a:ln w="28575">
              <a:solidFill>
                <a:schemeClr val="accent3"/>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Arial" charset="0"/>
                <a:ea typeface="ＭＳ Ｐゴシック"/>
              </a:endParaRPr>
            </a:p>
          </p:txBody>
        </p:sp>
        <p:sp>
          <p:nvSpPr>
            <p:cNvPr id="5" name="Freeform 4">
              <a:extLst>
                <a:ext uri="{FF2B5EF4-FFF2-40B4-BE49-F238E27FC236}">
                  <a16:creationId xmlns:a16="http://schemas.microsoft.com/office/drawing/2014/main" xmlns="" id="{7027B6F2-6879-6E48-99F6-73ED51ED92EB}"/>
                </a:ext>
              </a:extLst>
            </p:cNvPr>
            <p:cNvSpPr/>
            <p:nvPr/>
          </p:nvSpPr>
          <p:spPr bwMode="auto">
            <a:xfrm>
              <a:off x="2122170" y="1642110"/>
              <a:ext cx="2823043" cy="720442"/>
            </a:xfrm>
            <a:custGeom>
              <a:avLst/>
              <a:gdLst>
                <a:gd name="connsiteX0" fmla="*/ 2823210 w 2823210"/>
                <a:gd name="connsiteY0" fmla="*/ 720090 h 720090"/>
                <a:gd name="connsiteX1" fmla="*/ 2720340 w 2823210"/>
                <a:gd name="connsiteY1" fmla="*/ 720090 h 720090"/>
                <a:gd name="connsiteX2" fmla="*/ 2720340 w 2823210"/>
                <a:gd name="connsiteY2" fmla="*/ 704850 h 720090"/>
                <a:gd name="connsiteX3" fmla="*/ 2697480 w 2823210"/>
                <a:gd name="connsiteY3" fmla="*/ 704850 h 720090"/>
                <a:gd name="connsiteX4" fmla="*/ 2697480 w 2823210"/>
                <a:gd name="connsiteY4" fmla="*/ 681990 h 720090"/>
                <a:gd name="connsiteX5" fmla="*/ 2609850 w 2823210"/>
                <a:gd name="connsiteY5" fmla="*/ 681990 h 720090"/>
                <a:gd name="connsiteX6" fmla="*/ 2609850 w 2823210"/>
                <a:gd name="connsiteY6" fmla="*/ 666750 h 720090"/>
                <a:gd name="connsiteX7" fmla="*/ 2564130 w 2823210"/>
                <a:gd name="connsiteY7" fmla="*/ 666750 h 720090"/>
                <a:gd name="connsiteX8" fmla="*/ 2564130 w 2823210"/>
                <a:gd name="connsiteY8" fmla="*/ 640080 h 720090"/>
                <a:gd name="connsiteX9" fmla="*/ 2465070 w 2823210"/>
                <a:gd name="connsiteY9" fmla="*/ 640080 h 720090"/>
                <a:gd name="connsiteX10" fmla="*/ 2465070 w 2823210"/>
                <a:gd name="connsiteY10" fmla="*/ 613410 h 720090"/>
                <a:gd name="connsiteX11" fmla="*/ 2377440 w 2823210"/>
                <a:gd name="connsiteY11" fmla="*/ 613410 h 720090"/>
                <a:gd name="connsiteX12" fmla="*/ 2377440 w 2823210"/>
                <a:gd name="connsiteY12" fmla="*/ 598170 h 720090"/>
                <a:gd name="connsiteX13" fmla="*/ 2327910 w 2823210"/>
                <a:gd name="connsiteY13" fmla="*/ 598170 h 720090"/>
                <a:gd name="connsiteX14" fmla="*/ 2327910 w 2823210"/>
                <a:gd name="connsiteY14" fmla="*/ 563880 h 720090"/>
                <a:gd name="connsiteX15" fmla="*/ 2213610 w 2823210"/>
                <a:gd name="connsiteY15" fmla="*/ 563880 h 720090"/>
                <a:gd name="connsiteX16" fmla="*/ 2194560 w 2823210"/>
                <a:gd name="connsiteY16" fmla="*/ 544830 h 720090"/>
                <a:gd name="connsiteX17" fmla="*/ 2133600 w 2823210"/>
                <a:gd name="connsiteY17" fmla="*/ 544830 h 720090"/>
                <a:gd name="connsiteX18" fmla="*/ 2133600 w 2823210"/>
                <a:gd name="connsiteY18" fmla="*/ 502920 h 720090"/>
                <a:gd name="connsiteX19" fmla="*/ 2057400 w 2823210"/>
                <a:gd name="connsiteY19" fmla="*/ 502920 h 720090"/>
                <a:gd name="connsiteX20" fmla="*/ 2057400 w 2823210"/>
                <a:gd name="connsiteY20" fmla="*/ 483870 h 720090"/>
                <a:gd name="connsiteX21" fmla="*/ 1946910 w 2823210"/>
                <a:gd name="connsiteY21" fmla="*/ 483870 h 720090"/>
                <a:gd name="connsiteX22" fmla="*/ 1946910 w 2823210"/>
                <a:gd name="connsiteY22" fmla="*/ 468630 h 720090"/>
                <a:gd name="connsiteX23" fmla="*/ 1866900 w 2823210"/>
                <a:gd name="connsiteY23" fmla="*/ 468630 h 720090"/>
                <a:gd name="connsiteX24" fmla="*/ 1866900 w 2823210"/>
                <a:gd name="connsiteY24" fmla="*/ 453390 h 720090"/>
                <a:gd name="connsiteX25" fmla="*/ 1748790 w 2823210"/>
                <a:gd name="connsiteY25" fmla="*/ 441960 h 720090"/>
                <a:gd name="connsiteX26" fmla="*/ 1741170 w 2823210"/>
                <a:gd name="connsiteY26" fmla="*/ 415290 h 720090"/>
                <a:gd name="connsiteX27" fmla="*/ 1703070 w 2823210"/>
                <a:gd name="connsiteY27" fmla="*/ 415290 h 720090"/>
                <a:gd name="connsiteX28" fmla="*/ 1703070 w 2823210"/>
                <a:gd name="connsiteY28" fmla="*/ 384810 h 720090"/>
                <a:gd name="connsiteX29" fmla="*/ 1623060 w 2823210"/>
                <a:gd name="connsiteY29" fmla="*/ 384810 h 720090"/>
                <a:gd name="connsiteX30" fmla="*/ 1615440 w 2823210"/>
                <a:gd name="connsiteY30" fmla="*/ 358140 h 720090"/>
                <a:gd name="connsiteX31" fmla="*/ 1558290 w 2823210"/>
                <a:gd name="connsiteY31" fmla="*/ 358140 h 720090"/>
                <a:gd name="connsiteX32" fmla="*/ 1554480 w 2823210"/>
                <a:gd name="connsiteY32" fmla="*/ 339090 h 720090"/>
                <a:gd name="connsiteX33" fmla="*/ 1524000 w 2823210"/>
                <a:gd name="connsiteY33" fmla="*/ 339090 h 720090"/>
                <a:gd name="connsiteX34" fmla="*/ 1485900 w 2823210"/>
                <a:gd name="connsiteY34" fmla="*/ 293370 h 720090"/>
                <a:gd name="connsiteX35" fmla="*/ 1379220 w 2823210"/>
                <a:gd name="connsiteY35" fmla="*/ 289560 h 720090"/>
                <a:gd name="connsiteX36" fmla="*/ 1360170 w 2823210"/>
                <a:gd name="connsiteY36" fmla="*/ 270510 h 720090"/>
                <a:gd name="connsiteX37" fmla="*/ 1253490 w 2823210"/>
                <a:gd name="connsiteY37" fmla="*/ 270510 h 720090"/>
                <a:gd name="connsiteX38" fmla="*/ 1253490 w 2823210"/>
                <a:gd name="connsiteY38" fmla="*/ 251460 h 720090"/>
                <a:gd name="connsiteX39" fmla="*/ 1120140 w 2823210"/>
                <a:gd name="connsiteY39" fmla="*/ 255270 h 720090"/>
                <a:gd name="connsiteX40" fmla="*/ 1116330 w 2823210"/>
                <a:gd name="connsiteY40" fmla="*/ 240030 h 720090"/>
                <a:gd name="connsiteX41" fmla="*/ 1043940 w 2823210"/>
                <a:gd name="connsiteY41" fmla="*/ 240030 h 720090"/>
                <a:gd name="connsiteX42" fmla="*/ 1043940 w 2823210"/>
                <a:gd name="connsiteY42" fmla="*/ 232410 h 720090"/>
                <a:gd name="connsiteX43" fmla="*/ 975360 w 2823210"/>
                <a:gd name="connsiteY43" fmla="*/ 232410 h 720090"/>
                <a:gd name="connsiteX44" fmla="*/ 975360 w 2823210"/>
                <a:gd name="connsiteY44" fmla="*/ 209550 h 720090"/>
                <a:gd name="connsiteX45" fmla="*/ 933450 w 2823210"/>
                <a:gd name="connsiteY45" fmla="*/ 209550 h 720090"/>
                <a:gd name="connsiteX46" fmla="*/ 925830 w 2823210"/>
                <a:gd name="connsiteY46" fmla="*/ 198120 h 720090"/>
                <a:gd name="connsiteX47" fmla="*/ 857250 w 2823210"/>
                <a:gd name="connsiteY47" fmla="*/ 198120 h 720090"/>
                <a:gd name="connsiteX48" fmla="*/ 842010 w 2823210"/>
                <a:gd name="connsiteY48" fmla="*/ 175260 h 720090"/>
                <a:gd name="connsiteX49" fmla="*/ 723900 w 2823210"/>
                <a:gd name="connsiteY49" fmla="*/ 175260 h 720090"/>
                <a:gd name="connsiteX50" fmla="*/ 712470 w 2823210"/>
                <a:gd name="connsiteY50" fmla="*/ 144780 h 720090"/>
                <a:gd name="connsiteX51" fmla="*/ 647700 w 2823210"/>
                <a:gd name="connsiteY51" fmla="*/ 144780 h 720090"/>
                <a:gd name="connsiteX52" fmla="*/ 640080 w 2823210"/>
                <a:gd name="connsiteY52" fmla="*/ 125730 h 720090"/>
                <a:gd name="connsiteX53" fmla="*/ 556260 w 2823210"/>
                <a:gd name="connsiteY53" fmla="*/ 114300 h 720090"/>
                <a:gd name="connsiteX54" fmla="*/ 556260 w 2823210"/>
                <a:gd name="connsiteY54" fmla="*/ 102870 h 720090"/>
                <a:gd name="connsiteX55" fmla="*/ 449580 w 2823210"/>
                <a:gd name="connsiteY55" fmla="*/ 99060 h 720090"/>
                <a:gd name="connsiteX56" fmla="*/ 381000 w 2823210"/>
                <a:gd name="connsiteY56" fmla="*/ 99060 h 720090"/>
                <a:gd name="connsiteX57" fmla="*/ 377190 w 2823210"/>
                <a:gd name="connsiteY57" fmla="*/ 72390 h 720090"/>
                <a:gd name="connsiteX58" fmla="*/ 327660 w 2823210"/>
                <a:gd name="connsiteY58" fmla="*/ 80010 h 720090"/>
                <a:gd name="connsiteX59" fmla="*/ 323850 w 2823210"/>
                <a:gd name="connsiteY59" fmla="*/ 49530 h 720090"/>
                <a:gd name="connsiteX60" fmla="*/ 289560 w 2823210"/>
                <a:gd name="connsiteY60" fmla="*/ 49530 h 720090"/>
                <a:gd name="connsiteX61" fmla="*/ 278130 w 2823210"/>
                <a:gd name="connsiteY61" fmla="*/ 22860 h 720090"/>
                <a:gd name="connsiteX62" fmla="*/ 167640 w 2823210"/>
                <a:gd name="connsiteY62" fmla="*/ 26670 h 720090"/>
                <a:gd name="connsiteX63" fmla="*/ 160020 w 2823210"/>
                <a:gd name="connsiteY63" fmla="*/ 0 h 720090"/>
                <a:gd name="connsiteX64" fmla="*/ 0 w 2823210"/>
                <a:gd name="connsiteY64" fmla="*/ 0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23210" h="720090">
                  <a:moveTo>
                    <a:pt x="2823210" y="720090"/>
                  </a:moveTo>
                  <a:lnTo>
                    <a:pt x="2720340" y="720090"/>
                  </a:lnTo>
                  <a:lnTo>
                    <a:pt x="2720340" y="704850"/>
                  </a:lnTo>
                  <a:lnTo>
                    <a:pt x="2697480" y="704850"/>
                  </a:lnTo>
                  <a:lnTo>
                    <a:pt x="2697480" y="681990"/>
                  </a:lnTo>
                  <a:lnTo>
                    <a:pt x="2609850" y="681990"/>
                  </a:lnTo>
                  <a:lnTo>
                    <a:pt x="2609850" y="666750"/>
                  </a:lnTo>
                  <a:lnTo>
                    <a:pt x="2564130" y="666750"/>
                  </a:lnTo>
                  <a:lnTo>
                    <a:pt x="2564130" y="640080"/>
                  </a:lnTo>
                  <a:lnTo>
                    <a:pt x="2465070" y="640080"/>
                  </a:lnTo>
                  <a:lnTo>
                    <a:pt x="2465070" y="613410"/>
                  </a:lnTo>
                  <a:lnTo>
                    <a:pt x="2377440" y="613410"/>
                  </a:lnTo>
                  <a:lnTo>
                    <a:pt x="2377440" y="598170"/>
                  </a:lnTo>
                  <a:lnTo>
                    <a:pt x="2327910" y="598170"/>
                  </a:lnTo>
                  <a:lnTo>
                    <a:pt x="2327910" y="563880"/>
                  </a:lnTo>
                  <a:lnTo>
                    <a:pt x="2213610" y="563880"/>
                  </a:lnTo>
                  <a:lnTo>
                    <a:pt x="2194560" y="544830"/>
                  </a:lnTo>
                  <a:lnTo>
                    <a:pt x="2133600" y="544830"/>
                  </a:lnTo>
                  <a:lnTo>
                    <a:pt x="2133600" y="502920"/>
                  </a:lnTo>
                  <a:lnTo>
                    <a:pt x="2057400" y="502920"/>
                  </a:lnTo>
                  <a:lnTo>
                    <a:pt x="2057400" y="483870"/>
                  </a:lnTo>
                  <a:lnTo>
                    <a:pt x="1946910" y="483870"/>
                  </a:lnTo>
                  <a:lnTo>
                    <a:pt x="1946910" y="468630"/>
                  </a:lnTo>
                  <a:lnTo>
                    <a:pt x="1866900" y="468630"/>
                  </a:lnTo>
                  <a:lnTo>
                    <a:pt x="1866900" y="453390"/>
                  </a:lnTo>
                  <a:lnTo>
                    <a:pt x="1748790" y="441960"/>
                  </a:lnTo>
                  <a:lnTo>
                    <a:pt x="1741170" y="415290"/>
                  </a:lnTo>
                  <a:lnTo>
                    <a:pt x="1703070" y="415290"/>
                  </a:lnTo>
                  <a:lnTo>
                    <a:pt x="1703070" y="384810"/>
                  </a:lnTo>
                  <a:lnTo>
                    <a:pt x="1623060" y="384810"/>
                  </a:lnTo>
                  <a:lnTo>
                    <a:pt x="1615440" y="358140"/>
                  </a:lnTo>
                  <a:lnTo>
                    <a:pt x="1558290" y="358140"/>
                  </a:lnTo>
                  <a:lnTo>
                    <a:pt x="1554480" y="339090"/>
                  </a:lnTo>
                  <a:lnTo>
                    <a:pt x="1524000" y="339090"/>
                  </a:lnTo>
                  <a:lnTo>
                    <a:pt x="1485900" y="293370"/>
                  </a:lnTo>
                  <a:lnTo>
                    <a:pt x="1379220" y="289560"/>
                  </a:lnTo>
                  <a:lnTo>
                    <a:pt x="1360170" y="270510"/>
                  </a:lnTo>
                  <a:lnTo>
                    <a:pt x="1253490" y="270510"/>
                  </a:lnTo>
                  <a:lnTo>
                    <a:pt x="1253490" y="251460"/>
                  </a:lnTo>
                  <a:lnTo>
                    <a:pt x="1120140" y="255270"/>
                  </a:lnTo>
                  <a:lnTo>
                    <a:pt x="1116330" y="240030"/>
                  </a:lnTo>
                  <a:lnTo>
                    <a:pt x="1043940" y="240030"/>
                  </a:lnTo>
                  <a:lnTo>
                    <a:pt x="1043940" y="232410"/>
                  </a:lnTo>
                  <a:lnTo>
                    <a:pt x="975360" y="232410"/>
                  </a:lnTo>
                  <a:lnTo>
                    <a:pt x="975360" y="209550"/>
                  </a:lnTo>
                  <a:lnTo>
                    <a:pt x="933450" y="209550"/>
                  </a:lnTo>
                  <a:lnTo>
                    <a:pt x="925830" y="198120"/>
                  </a:lnTo>
                  <a:lnTo>
                    <a:pt x="857250" y="198120"/>
                  </a:lnTo>
                  <a:lnTo>
                    <a:pt x="842010" y="175260"/>
                  </a:lnTo>
                  <a:lnTo>
                    <a:pt x="723900" y="175260"/>
                  </a:lnTo>
                  <a:lnTo>
                    <a:pt x="712470" y="144780"/>
                  </a:lnTo>
                  <a:lnTo>
                    <a:pt x="647700" y="144780"/>
                  </a:lnTo>
                  <a:lnTo>
                    <a:pt x="640080" y="125730"/>
                  </a:lnTo>
                  <a:lnTo>
                    <a:pt x="556260" y="114300"/>
                  </a:lnTo>
                  <a:lnTo>
                    <a:pt x="556260" y="102870"/>
                  </a:lnTo>
                  <a:lnTo>
                    <a:pt x="449580" y="99060"/>
                  </a:lnTo>
                  <a:lnTo>
                    <a:pt x="381000" y="99060"/>
                  </a:lnTo>
                  <a:lnTo>
                    <a:pt x="377190" y="72390"/>
                  </a:lnTo>
                  <a:lnTo>
                    <a:pt x="327660" y="80010"/>
                  </a:lnTo>
                  <a:lnTo>
                    <a:pt x="323850" y="49530"/>
                  </a:lnTo>
                  <a:lnTo>
                    <a:pt x="289560" y="49530"/>
                  </a:lnTo>
                  <a:lnTo>
                    <a:pt x="278130" y="22860"/>
                  </a:lnTo>
                  <a:lnTo>
                    <a:pt x="167640" y="26670"/>
                  </a:lnTo>
                  <a:lnTo>
                    <a:pt x="160020" y="0"/>
                  </a:lnTo>
                  <a:lnTo>
                    <a:pt x="0" y="0"/>
                  </a:lnTo>
                </a:path>
              </a:pathLst>
            </a:custGeom>
            <a:noFill/>
            <a:ln w="28575">
              <a:solidFill>
                <a:schemeClr val="accent3"/>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Arial" charset="0"/>
                <a:ea typeface="ＭＳ Ｐゴシック"/>
              </a:endParaRPr>
            </a:p>
          </p:txBody>
        </p:sp>
      </p:grpSp>
      <p:sp>
        <p:nvSpPr>
          <p:cNvPr id="11284" name="Rectangle 2">
            <a:extLst>
              <a:ext uri="{FF2B5EF4-FFF2-40B4-BE49-F238E27FC236}">
                <a16:creationId xmlns:a16="http://schemas.microsoft.com/office/drawing/2014/main" xmlns="" id="{10873E37-C119-C444-99CE-3835705AEDEA}"/>
              </a:ext>
            </a:extLst>
          </p:cNvPr>
          <p:cNvSpPr>
            <a:spLocks noGrp="1" noChangeArrowheads="1"/>
          </p:cNvSpPr>
          <p:nvPr>
            <p:ph type="title"/>
          </p:nvPr>
        </p:nvSpPr>
        <p:spPr>
          <a:xfrm>
            <a:off x="1901826" y="238126"/>
            <a:ext cx="8442325" cy="1103313"/>
          </a:xfrm>
        </p:spPr>
        <p:txBody>
          <a:bodyPr/>
          <a:lstStyle/>
          <a:p>
            <a:r>
              <a:rPr lang="en-US" altLang="en-US"/>
              <a:t>ABCSG-18: DFS by Tumor Size &gt; 2 cm and Other Subgroups With Significant HR </a:t>
            </a:r>
          </a:p>
        </p:txBody>
      </p:sp>
      <p:sp>
        <p:nvSpPr>
          <p:cNvPr id="11286" name="Text Box 11">
            <a:extLst>
              <a:ext uri="{FF2B5EF4-FFF2-40B4-BE49-F238E27FC236}">
                <a16:creationId xmlns:a16="http://schemas.microsoft.com/office/drawing/2014/main" xmlns="" id="{E9CBD078-7C03-364F-B6DD-DC73661308FC}"/>
              </a:ext>
            </a:extLst>
          </p:cNvPr>
          <p:cNvSpPr txBox="1">
            <a:spLocks noChangeArrowheads="1"/>
          </p:cNvSpPr>
          <p:nvPr/>
        </p:nvSpPr>
        <p:spPr bwMode="auto">
          <a:xfrm>
            <a:off x="1809751" y="6354764"/>
            <a:ext cx="61515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fontAlgn="base">
              <a:lnSpc>
                <a:spcPct val="100000"/>
              </a:lnSpc>
              <a:spcBef>
                <a:spcPct val="0"/>
              </a:spcBef>
              <a:spcAft>
                <a:spcPct val="0"/>
              </a:spcAft>
              <a:buClrTx/>
              <a:buNone/>
            </a:pPr>
            <a:r>
              <a:rPr lang="en-US" altLang="en-US" sz="1400">
                <a:solidFill>
                  <a:srgbClr val="CDCDCF"/>
                </a:solidFill>
              </a:rPr>
              <a:t>Gnant M, et al. SABCS 2015. Abstract S2-02. Reproduced with permission.</a:t>
            </a:r>
          </a:p>
        </p:txBody>
      </p:sp>
      <p:graphicFrame>
        <p:nvGraphicFramePr>
          <p:cNvPr id="14" name="Table 13">
            <a:extLst>
              <a:ext uri="{FF2B5EF4-FFF2-40B4-BE49-F238E27FC236}">
                <a16:creationId xmlns:a16="http://schemas.microsoft.com/office/drawing/2014/main" xmlns="" id="{9546F84D-FD09-494A-A3C4-EC807F928668}"/>
              </a:ext>
            </a:extLst>
          </p:cNvPr>
          <p:cNvGraphicFramePr>
            <a:graphicFrameLocks noGrp="1"/>
          </p:cNvGraphicFramePr>
          <p:nvPr/>
        </p:nvGraphicFramePr>
        <p:xfrm>
          <a:off x="1909764" y="4787900"/>
          <a:ext cx="8461375" cy="1371600"/>
        </p:xfrm>
        <a:graphic>
          <a:graphicData uri="http://schemas.openxmlformats.org/drawingml/2006/table">
            <a:tbl>
              <a:tblPr/>
              <a:tblGrid>
                <a:gridCol w="4990044">
                  <a:extLst>
                    <a:ext uri="{9D8B030D-6E8A-4147-A177-3AD203B41FA5}">
                      <a16:colId xmlns:a16="http://schemas.microsoft.com/office/drawing/2014/main" xmlns="" val="20000"/>
                    </a:ext>
                  </a:extLst>
                </a:gridCol>
                <a:gridCol w="3471331">
                  <a:extLst>
                    <a:ext uri="{9D8B030D-6E8A-4147-A177-3AD203B41FA5}">
                      <a16:colId xmlns:a16="http://schemas.microsoft.com/office/drawing/2014/main" xmlns="" val="20001"/>
                    </a:ext>
                  </a:extLst>
                </a:gridCol>
              </a:tblGrid>
              <a:tr h="27432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200" b="1" i="0" u="none" strike="noStrike" cap="none" normalizeH="0" baseline="0" dirty="0">
                          <a:ln>
                            <a:noFill/>
                          </a:ln>
                          <a:solidFill>
                            <a:schemeClr val="tx1"/>
                          </a:solidFill>
                          <a:effectLst/>
                          <a:latin typeface="Arial" charset="0"/>
                        </a:rPr>
                        <a:t>Parameter</a:t>
                      </a:r>
                    </a:p>
                  </a:txBody>
                  <a:tcPr marL="91285" marR="91285" marT="45699" marB="4569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Significant HR</a:t>
                      </a:r>
                    </a:p>
                  </a:txBody>
                  <a:tcPr marL="91285" marR="91285" marT="45699" marB="4569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r h="27432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rgbClr val="000000"/>
                          </a:solidFill>
                          <a:effectLst/>
                          <a:latin typeface="Arial" charset="0"/>
                        </a:rPr>
                        <a:t>No AI prior to randomization</a:t>
                      </a:r>
                    </a:p>
                  </a:txBody>
                  <a:tcPr marL="91285" marR="91285" marT="45699" marB="4569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rgbClr val="000000"/>
                          </a:solidFill>
                          <a:effectLst/>
                          <a:latin typeface="Arial" charset="0"/>
                        </a:rPr>
                        <a:t>0.61</a:t>
                      </a:r>
                    </a:p>
                  </a:txBody>
                  <a:tcPr marL="91285" marR="91285" marT="45699" marB="4569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xmlns="" val="10001"/>
                  </a:ext>
                </a:extLst>
              </a:tr>
              <a:tr h="27432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rgbClr val="000000"/>
                          </a:solidFill>
                          <a:effectLst/>
                          <a:latin typeface="Arial" charset="0"/>
                        </a:rPr>
                        <a:t>T-stage T2/T3/T4</a:t>
                      </a:r>
                      <a:endParaRPr kumimoji="0" lang="en-US" sz="1200" b="0" i="0" u="none" strike="noStrike" kern="1200" cap="none" normalizeH="0" baseline="0" dirty="0">
                        <a:ln>
                          <a:noFill/>
                        </a:ln>
                        <a:solidFill>
                          <a:srgbClr val="000000"/>
                        </a:solidFill>
                        <a:effectLst/>
                        <a:latin typeface="Arial" charset="0"/>
                        <a:ea typeface="+mn-ea"/>
                        <a:cs typeface="+mn-cs"/>
                      </a:endParaRPr>
                    </a:p>
                  </a:txBody>
                  <a:tcPr marL="91285" marR="91285" marT="45699" marB="4569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rgbClr val="000000"/>
                          </a:solidFill>
                          <a:effectLst/>
                          <a:latin typeface="Arial" charset="0"/>
                        </a:rPr>
                        <a:t>0.66</a:t>
                      </a:r>
                    </a:p>
                  </a:txBody>
                  <a:tcPr marL="91285" marR="91285" marT="45699" marB="45699"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xmlns="" val="10002"/>
                  </a:ext>
                </a:extLst>
              </a:tr>
              <a:tr h="27432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cap="none" normalizeH="0" baseline="0" dirty="0">
                          <a:ln>
                            <a:noFill/>
                          </a:ln>
                          <a:solidFill>
                            <a:srgbClr val="000000"/>
                          </a:solidFill>
                          <a:effectLst/>
                          <a:latin typeface="Arial" charset="0"/>
                        </a:rPr>
                        <a:t>Ductal invasive histology</a:t>
                      </a:r>
                    </a:p>
                  </a:txBody>
                  <a:tcPr marL="91285" marR="91285" marT="45699" marB="4569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rgbClr val="000000"/>
                          </a:solidFill>
                          <a:effectLst/>
                          <a:latin typeface="Arial" charset="0"/>
                        </a:rPr>
                        <a:t>0.79</a:t>
                      </a:r>
                    </a:p>
                  </a:txBody>
                  <a:tcPr marL="91285" marR="91285" marT="45699" marB="4569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xmlns="" val="10003"/>
                  </a:ext>
                </a:extLst>
              </a:tr>
              <a:tr h="27432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cap="none" normalizeH="0" baseline="0" dirty="0">
                          <a:ln>
                            <a:noFill/>
                          </a:ln>
                          <a:solidFill>
                            <a:srgbClr val="000000"/>
                          </a:solidFill>
                          <a:effectLst/>
                          <a:latin typeface="Arial" charset="0"/>
                        </a:rPr>
                        <a:t>ER+/PgR+ status</a:t>
                      </a:r>
                      <a:endParaRPr kumimoji="0" lang="en-US" sz="1200" b="0" i="0" u="none" strike="noStrike" cap="none" normalizeH="0" baseline="0" dirty="0">
                        <a:ln>
                          <a:noFill/>
                        </a:ln>
                        <a:solidFill>
                          <a:schemeClr val="bg1"/>
                        </a:solidFill>
                        <a:effectLst/>
                        <a:latin typeface="Arial" charset="0"/>
                      </a:endParaRPr>
                    </a:p>
                  </a:txBody>
                  <a:tcPr marL="91285" marR="91285" marT="45699" marB="4569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rgbClr val="000000"/>
                          </a:solidFill>
                          <a:effectLst/>
                          <a:latin typeface="Arial" charset="0"/>
                        </a:rPr>
                        <a:t>0.75</a:t>
                      </a:r>
                    </a:p>
                  </a:txBody>
                  <a:tcPr marL="91285" marR="91285" marT="45699" marB="4569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xmlns="" val="10004"/>
                  </a:ext>
                </a:extLst>
              </a:tr>
            </a:tbl>
          </a:graphicData>
        </a:graphic>
      </p:graphicFrame>
      <p:cxnSp>
        <p:nvCxnSpPr>
          <p:cNvPr id="11298" name="Straight Connector 12">
            <a:extLst>
              <a:ext uri="{FF2B5EF4-FFF2-40B4-BE49-F238E27FC236}">
                <a16:creationId xmlns:a16="http://schemas.microsoft.com/office/drawing/2014/main" xmlns="" id="{E7420A93-D749-384F-8C20-200F7036FFCE}"/>
              </a:ext>
            </a:extLst>
          </p:cNvPr>
          <p:cNvCxnSpPr>
            <a:cxnSpLocks noChangeShapeType="1"/>
          </p:cNvCxnSpPr>
          <p:nvPr/>
        </p:nvCxnSpPr>
        <p:spPr bwMode="auto">
          <a:xfrm>
            <a:off x="3641725" y="4173538"/>
            <a:ext cx="5568950"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299" name="Straight Connector 15">
            <a:extLst>
              <a:ext uri="{FF2B5EF4-FFF2-40B4-BE49-F238E27FC236}">
                <a16:creationId xmlns:a16="http://schemas.microsoft.com/office/drawing/2014/main" xmlns="" id="{46D293F2-5FDF-1949-ACFC-F6B3E6542FF4}"/>
              </a:ext>
            </a:extLst>
          </p:cNvPr>
          <p:cNvCxnSpPr>
            <a:cxnSpLocks noChangeShapeType="1"/>
          </p:cNvCxnSpPr>
          <p:nvPr/>
        </p:nvCxnSpPr>
        <p:spPr bwMode="auto">
          <a:xfrm flipV="1">
            <a:off x="3644900" y="1633539"/>
            <a:ext cx="0" cy="2547937"/>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00" name="Straight Connector 17">
            <a:extLst>
              <a:ext uri="{FF2B5EF4-FFF2-40B4-BE49-F238E27FC236}">
                <a16:creationId xmlns:a16="http://schemas.microsoft.com/office/drawing/2014/main" xmlns="" id="{C3502B40-5217-2F44-A2BC-A5FA16B9B086}"/>
              </a:ext>
            </a:extLst>
          </p:cNvPr>
          <p:cNvCxnSpPr>
            <a:cxnSpLocks noChangeShapeType="1"/>
          </p:cNvCxnSpPr>
          <p:nvPr/>
        </p:nvCxnSpPr>
        <p:spPr bwMode="auto">
          <a:xfrm flipH="1">
            <a:off x="3581400" y="1643063"/>
            <a:ext cx="63500"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01" name="Straight Connector 19">
            <a:extLst>
              <a:ext uri="{FF2B5EF4-FFF2-40B4-BE49-F238E27FC236}">
                <a16:creationId xmlns:a16="http://schemas.microsoft.com/office/drawing/2014/main" xmlns="" id="{4E95E5AE-7DED-FE4E-96AB-1D32E116ACE8}"/>
              </a:ext>
            </a:extLst>
          </p:cNvPr>
          <p:cNvCxnSpPr>
            <a:cxnSpLocks noChangeShapeType="1"/>
          </p:cNvCxnSpPr>
          <p:nvPr/>
        </p:nvCxnSpPr>
        <p:spPr bwMode="auto">
          <a:xfrm flipH="1">
            <a:off x="3581400" y="2149475"/>
            <a:ext cx="63500"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02" name="Straight Connector 20">
            <a:extLst>
              <a:ext uri="{FF2B5EF4-FFF2-40B4-BE49-F238E27FC236}">
                <a16:creationId xmlns:a16="http://schemas.microsoft.com/office/drawing/2014/main" xmlns="" id="{A169E218-E914-4548-8506-24AC4A37BED9}"/>
              </a:ext>
            </a:extLst>
          </p:cNvPr>
          <p:cNvCxnSpPr>
            <a:cxnSpLocks noChangeShapeType="1"/>
          </p:cNvCxnSpPr>
          <p:nvPr/>
        </p:nvCxnSpPr>
        <p:spPr bwMode="auto">
          <a:xfrm flipH="1">
            <a:off x="3581400" y="3160713"/>
            <a:ext cx="63500"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03" name="Straight Connector 21">
            <a:extLst>
              <a:ext uri="{FF2B5EF4-FFF2-40B4-BE49-F238E27FC236}">
                <a16:creationId xmlns:a16="http://schemas.microsoft.com/office/drawing/2014/main" xmlns="" id="{89F384D8-05ED-2348-9765-9B1C6287B62A}"/>
              </a:ext>
            </a:extLst>
          </p:cNvPr>
          <p:cNvCxnSpPr>
            <a:cxnSpLocks noChangeShapeType="1"/>
          </p:cNvCxnSpPr>
          <p:nvPr/>
        </p:nvCxnSpPr>
        <p:spPr bwMode="auto">
          <a:xfrm flipH="1">
            <a:off x="3581400" y="3667125"/>
            <a:ext cx="63500"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04" name="Straight Connector 22">
            <a:extLst>
              <a:ext uri="{FF2B5EF4-FFF2-40B4-BE49-F238E27FC236}">
                <a16:creationId xmlns:a16="http://schemas.microsoft.com/office/drawing/2014/main" xmlns="" id="{588F06BA-2440-4042-92D5-5F4AC4A59379}"/>
              </a:ext>
            </a:extLst>
          </p:cNvPr>
          <p:cNvCxnSpPr>
            <a:cxnSpLocks noChangeShapeType="1"/>
          </p:cNvCxnSpPr>
          <p:nvPr/>
        </p:nvCxnSpPr>
        <p:spPr bwMode="auto">
          <a:xfrm flipH="1">
            <a:off x="3581400" y="4173538"/>
            <a:ext cx="63500"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05" name="Straight Connector 23">
            <a:extLst>
              <a:ext uri="{FF2B5EF4-FFF2-40B4-BE49-F238E27FC236}">
                <a16:creationId xmlns:a16="http://schemas.microsoft.com/office/drawing/2014/main" xmlns="" id="{B6D54CC9-69A5-9B40-9EB5-F4FC40E7FD17}"/>
              </a:ext>
            </a:extLst>
          </p:cNvPr>
          <p:cNvCxnSpPr>
            <a:cxnSpLocks noChangeShapeType="1"/>
          </p:cNvCxnSpPr>
          <p:nvPr/>
        </p:nvCxnSpPr>
        <p:spPr bwMode="auto">
          <a:xfrm flipH="1">
            <a:off x="3581400" y="2655888"/>
            <a:ext cx="63500"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06" name="Straight Connector 25">
            <a:extLst>
              <a:ext uri="{FF2B5EF4-FFF2-40B4-BE49-F238E27FC236}">
                <a16:creationId xmlns:a16="http://schemas.microsoft.com/office/drawing/2014/main" xmlns="" id="{1465AF89-1EEC-2F45-8696-21AF1422D2AB}"/>
              </a:ext>
            </a:extLst>
          </p:cNvPr>
          <p:cNvCxnSpPr>
            <a:cxnSpLocks noChangeShapeType="1"/>
          </p:cNvCxnSpPr>
          <p:nvPr/>
        </p:nvCxnSpPr>
        <p:spPr bwMode="auto">
          <a:xfrm>
            <a:off x="3644900"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07" name="Straight Connector 26">
            <a:extLst>
              <a:ext uri="{FF2B5EF4-FFF2-40B4-BE49-F238E27FC236}">
                <a16:creationId xmlns:a16="http://schemas.microsoft.com/office/drawing/2014/main" xmlns="" id="{8763B16D-3234-8946-B95B-73BD7A1FFEA2}"/>
              </a:ext>
            </a:extLst>
          </p:cNvPr>
          <p:cNvCxnSpPr>
            <a:cxnSpLocks noChangeShapeType="1"/>
          </p:cNvCxnSpPr>
          <p:nvPr/>
        </p:nvCxnSpPr>
        <p:spPr bwMode="auto">
          <a:xfrm>
            <a:off x="4016375"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08" name="Straight Connector 27">
            <a:extLst>
              <a:ext uri="{FF2B5EF4-FFF2-40B4-BE49-F238E27FC236}">
                <a16:creationId xmlns:a16="http://schemas.microsoft.com/office/drawing/2014/main" xmlns="" id="{A9F46105-1974-7A47-8EF6-45C9D54E7224}"/>
              </a:ext>
            </a:extLst>
          </p:cNvPr>
          <p:cNvCxnSpPr>
            <a:cxnSpLocks noChangeShapeType="1"/>
          </p:cNvCxnSpPr>
          <p:nvPr/>
        </p:nvCxnSpPr>
        <p:spPr bwMode="auto">
          <a:xfrm>
            <a:off x="4386263"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09" name="Straight Connector 28">
            <a:extLst>
              <a:ext uri="{FF2B5EF4-FFF2-40B4-BE49-F238E27FC236}">
                <a16:creationId xmlns:a16="http://schemas.microsoft.com/office/drawing/2014/main" xmlns="" id="{118580FE-71BD-B545-A6EC-48EEC607EA88}"/>
              </a:ext>
            </a:extLst>
          </p:cNvPr>
          <p:cNvCxnSpPr>
            <a:cxnSpLocks noChangeShapeType="1"/>
          </p:cNvCxnSpPr>
          <p:nvPr/>
        </p:nvCxnSpPr>
        <p:spPr bwMode="auto">
          <a:xfrm>
            <a:off x="4757738"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10" name="Straight Connector 29">
            <a:extLst>
              <a:ext uri="{FF2B5EF4-FFF2-40B4-BE49-F238E27FC236}">
                <a16:creationId xmlns:a16="http://schemas.microsoft.com/office/drawing/2014/main" xmlns="" id="{A0C0FFBF-88A9-D247-A442-4271640A685F}"/>
              </a:ext>
            </a:extLst>
          </p:cNvPr>
          <p:cNvCxnSpPr>
            <a:cxnSpLocks noChangeShapeType="1"/>
          </p:cNvCxnSpPr>
          <p:nvPr/>
        </p:nvCxnSpPr>
        <p:spPr bwMode="auto">
          <a:xfrm>
            <a:off x="5129213"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11" name="Straight Connector 30">
            <a:extLst>
              <a:ext uri="{FF2B5EF4-FFF2-40B4-BE49-F238E27FC236}">
                <a16:creationId xmlns:a16="http://schemas.microsoft.com/office/drawing/2014/main" xmlns="" id="{5ABEA376-402A-1F46-9E4B-6ECFC4C2A662}"/>
              </a:ext>
            </a:extLst>
          </p:cNvPr>
          <p:cNvCxnSpPr>
            <a:cxnSpLocks noChangeShapeType="1"/>
          </p:cNvCxnSpPr>
          <p:nvPr/>
        </p:nvCxnSpPr>
        <p:spPr bwMode="auto">
          <a:xfrm>
            <a:off x="5499100"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12" name="Straight Connector 31">
            <a:extLst>
              <a:ext uri="{FF2B5EF4-FFF2-40B4-BE49-F238E27FC236}">
                <a16:creationId xmlns:a16="http://schemas.microsoft.com/office/drawing/2014/main" xmlns="" id="{DF50155A-1BB9-D648-86C0-F1BEA4FC3ED3}"/>
              </a:ext>
            </a:extLst>
          </p:cNvPr>
          <p:cNvCxnSpPr>
            <a:cxnSpLocks noChangeShapeType="1"/>
          </p:cNvCxnSpPr>
          <p:nvPr/>
        </p:nvCxnSpPr>
        <p:spPr bwMode="auto">
          <a:xfrm>
            <a:off x="5870575"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13" name="Straight Connector 32">
            <a:extLst>
              <a:ext uri="{FF2B5EF4-FFF2-40B4-BE49-F238E27FC236}">
                <a16:creationId xmlns:a16="http://schemas.microsoft.com/office/drawing/2014/main" xmlns="" id="{8D51F0E4-1FC6-294D-8769-AB1566A401E6}"/>
              </a:ext>
            </a:extLst>
          </p:cNvPr>
          <p:cNvCxnSpPr>
            <a:cxnSpLocks noChangeShapeType="1"/>
          </p:cNvCxnSpPr>
          <p:nvPr/>
        </p:nvCxnSpPr>
        <p:spPr bwMode="auto">
          <a:xfrm>
            <a:off x="6240463"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14" name="Straight Connector 33">
            <a:extLst>
              <a:ext uri="{FF2B5EF4-FFF2-40B4-BE49-F238E27FC236}">
                <a16:creationId xmlns:a16="http://schemas.microsoft.com/office/drawing/2014/main" xmlns="" id="{40FF4131-4D4D-364B-B42C-1ECF1047B102}"/>
              </a:ext>
            </a:extLst>
          </p:cNvPr>
          <p:cNvCxnSpPr>
            <a:cxnSpLocks noChangeShapeType="1"/>
          </p:cNvCxnSpPr>
          <p:nvPr/>
        </p:nvCxnSpPr>
        <p:spPr bwMode="auto">
          <a:xfrm>
            <a:off x="6611938"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15" name="Straight Connector 34">
            <a:extLst>
              <a:ext uri="{FF2B5EF4-FFF2-40B4-BE49-F238E27FC236}">
                <a16:creationId xmlns:a16="http://schemas.microsoft.com/office/drawing/2014/main" xmlns="" id="{AF4B88FC-F76C-624C-BE39-79FFBEEB835E}"/>
              </a:ext>
            </a:extLst>
          </p:cNvPr>
          <p:cNvCxnSpPr>
            <a:cxnSpLocks noChangeShapeType="1"/>
          </p:cNvCxnSpPr>
          <p:nvPr/>
        </p:nvCxnSpPr>
        <p:spPr bwMode="auto">
          <a:xfrm>
            <a:off x="6983413"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16" name="Straight Connector 35">
            <a:extLst>
              <a:ext uri="{FF2B5EF4-FFF2-40B4-BE49-F238E27FC236}">
                <a16:creationId xmlns:a16="http://schemas.microsoft.com/office/drawing/2014/main" xmlns="" id="{16409A32-323D-0B41-BDC3-AE7182EAD033}"/>
              </a:ext>
            </a:extLst>
          </p:cNvPr>
          <p:cNvCxnSpPr>
            <a:cxnSpLocks noChangeShapeType="1"/>
          </p:cNvCxnSpPr>
          <p:nvPr/>
        </p:nvCxnSpPr>
        <p:spPr bwMode="auto">
          <a:xfrm>
            <a:off x="7353300"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17" name="Straight Connector 36">
            <a:extLst>
              <a:ext uri="{FF2B5EF4-FFF2-40B4-BE49-F238E27FC236}">
                <a16:creationId xmlns:a16="http://schemas.microsoft.com/office/drawing/2014/main" xmlns="" id="{C21BA7E6-702D-0847-88DC-53023EC7C295}"/>
              </a:ext>
            </a:extLst>
          </p:cNvPr>
          <p:cNvCxnSpPr>
            <a:cxnSpLocks noChangeShapeType="1"/>
          </p:cNvCxnSpPr>
          <p:nvPr/>
        </p:nvCxnSpPr>
        <p:spPr bwMode="auto">
          <a:xfrm>
            <a:off x="7724775"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18" name="Straight Connector 37">
            <a:extLst>
              <a:ext uri="{FF2B5EF4-FFF2-40B4-BE49-F238E27FC236}">
                <a16:creationId xmlns:a16="http://schemas.microsoft.com/office/drawing/2014/main" xmlns="" id="{FD7F6C18-3E80-3D41-9A5F-DE5E184C9217}"/>
              </a:ext>
            </a:extLst>
          </p:cNvPr>
          <p:cNvCxnSpPr>
            <a:cxnSpLocks noChangeShapeType="1"/>
          </p:cNvCxnSpPr>
          <p:nvPr/>
        </p:nvCxnSpPr>
        <p:spPr bwMode="auto">
          <a:xfrm>
            <a:off x="8094663"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19" name="Straight Connector 38">
            <a:extLst>
              <a:ext uri="{FF2B5EF4-FFF2-40B4-BE49-F238E27FC236}">
                <a16:creationId xmlns:a16="http://schemas.microsoft.com/office/drawing/2014/main" xmlns="" id="{26B887F5-0BD7-5B4C-8FFF-0F7BF3C69349}"/>
              </a:ext>
            </a:extLst>
          </p:cNvPr>
          <p:cNvCxnSpPr>
            <a:cxnSpLocks noChangeShapeType="1"/>
          </p:cNvCxnSpPr>
          <p:nvPr/>
        </p:nvCxnSpPr>
        <p:spPr bwMode="auto">
          <a:xfrm>
            <a:off x="8466138"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20" name="Straight Connector 39">
            <a:extLst>
              <a:ext uri="{FF2B5EF4-FFF2-40B4-BE49-F238E27FC236}">
                <a16:creationId xmlns:a16="http://schemas.microsoft.com/office/drawing/2014/main" xmlns="" id="{05131D03-4145-D944-9492-AAF2863F687D}"/>
              </a:ext>
            </a:extLst>
          </p:cNvPr>
          <p:cNvCxnSpPr>
            <a:cxnSpLocks noChangeShapeType="1"/>
          </p:cNvCxnSpPr>
          <p:nvPr/>
        </p:nvCxnSpPr>
        <p:spPr bwMode="auto">
          <a:xfrm>
            <a:off x="8837613"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21" name="Straight Connector 40">
            <a:extLst>
              <a:ext uri="{FF2B5EF4-FFF2-40B4-BE49-F238E27FC236}">
                <a16:creationId xmlns:a16="http://schemas.microsoft.com/office/drawing/2014/main" xmlns="" id="{727FCE4E-9161-0A48-996B-0B9E2F6FF18A}"/>
              </a:ext>
            </a:extLst>
          </p:cNvPr>
          <p:cNvCxnSpPr>
            <a:cxnSpLocks noChangeShapeType="1"/>
          </p:cNvCxnSpPr>
          <p:nvPr/>
        </p:nvCxnSpPr>
        <p:spPr bwMode="auto">
          <a:xfrm>
            <a:off x="9207500" y="4171951"/>
            <a:ext cx="0" cy="61913"/>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grpSp>
        <p:nvGrpSpPr>
          <p:cNvPr id="11322" name="Group 45">
            <a:extLst>
              <a:ext uri="{FF2B5EF4-FFF2-40B4-BE49-F238E27FC236}">
                <a16:creationId xmlns:a16="http://schemas.microsoft.com/office/drawing/2014/main" xmlns="" id="{82572730-BD8F-7848-8BD6-CBFB49BED5EF}"/>
              </a:ext>
            </a:extLst>
          </p:cNvPr>
          <p:cNvGrpSpPr>
            <a:grpSpLocks/>
          </p:cNvGrpSpPr>
          <p:nvPr/>
        </p:nvGrpSpPr>
        <p:grpSpPr bwMode="auto">
          <a:xfrm>
            <a:off x="3567114" y="3752850"/>
            <a:ext cx="147637" cy="190500"/>
            <a:chOff x="2043113" y="3752850"/>
            <a:chExt cx="147637" cy="190500"/>
          </a:xfrm>
        </p:grpSpPr>
        <p:cxnSp>
          <p:nvCxnSpPr>
            <p:cNvPr id="11363" name="Straight Connector 43">
              <a:extLst>
                <a:ext uri="{FF2B5EF4-FFF2-40B4-BE49-F238E27FC236}">
                  <a16:creationId xmlns:a16="http://schemas.microsoft.com/office/drawing/2014/main" xmlns="" id="{D222AA1E-4CF1-6E49-9B5E-F22B4F62524A}"/>
                </a:ext>
              </a:extLst>
            </p:cNvPr>
            <p:cNvCxnSpPr>
              <a:cxnSpLocks noChangeShapeType="1"/>
            </p:cNvCxnSpPr>
            <p:nvPr/>
          </p:nvCxnSpPr>
          <p:spPr bwMode="auto">
            <a:xfrm flipV="1">
              <a:off x="2043113" y="3752850"/>
              <a:ext cx="138112" cy="1238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1364" name="Straight Connector 44">
              <a:extLst>
                <a:ext uri="{FF2B5EF4-FFF2-40B4-BE49-F238E27FC236}">
                  <a16:creationId xmlns:a16="http://schemas.microsoft.com/office/drawing/2014/main" xmlns="" id="{F83CB319-EA63-FB4D-A5D7-976F4C7C3E6F}"/>
                </a:ext>
              </a:extLst>
            </p:cNvPr>
            <p:cNvCxnSpPr>
              <a:cxnSpLocks noChangeShapeType="1"/>
            </p:cNvCxnSpPr>
            <p:nvPr/>
          </p:nvCxnSpPr>
          <p:spPr bwMode="auto">
            <a:xfrm flipV="1">
              <a:off x="2052638" y="3819525"/>
              <a:ext cx="138112" cy="1238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grpSp>
      <p:sp>
        <p:nvSpPr>
          <p:cNvPr id="11323" name="TextBox 46">
            <a:extLst>
              <a:ext uri="{FF2B5EF4-FFF2-40B4-BE49-F238E27FC236}">
                <a16:creationId xmlns:a16="http://schemas.microsoft.com/office/drawing/2014/main" xmlns="" id="{45297A65-1C54-EF49-A10A-6BEBEBEDDAE3}"/>
              </a:ext>
            </a:extLst>
          </p:cNvPr>
          <p:cNvSpPr txBox="1">
            <a:spLocks noChangeArrowheads="1"/>
          </p:cNvSpPr>
          <p:nvPr/>
        </p:nvSpPr>
        <p:spPr bwMode="auto">
          <a:xfrm>
            <a:off x="3092450" y="1476375"/>
            <a:ext cx="533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r" fontAlgn="base">
              <a:lnSpc>
                <a:spcPct val="100000"/>
              </a:lnSpc>
              <a:spcBef>
                <a:spcPct val="0"/>
              </a:spcBef>
              <a:spcAft>
                <a:spcPct val="0"/>
              </a:spcAft>
              <a:buClrTx/>
              <a:buNone/>
            </a:pPr>
            <a:r>
              <a:rPr lang="en-US" altLang="en-US" sz="1600">
                <a:solidFill>
                  <a:srgbClr val="FFFFFF"/>
                </a:solidFill>
              </a:rPr>
              <a:t>100</a:t>
            </a:r>
          </a:p>
        </p:txBody>
      </p:sp>
      <p:sp>
        <p:nvSpPr>
          <p:cNvPr id="11324" name="TextBox 47">
            <a:extLst>
              <a:ext uri="{FF2B5EF4-FFF2-40B4-BE49-F238E27FC236}">
                <a16:creationId xmlns:a16="http://schemas.microsoft.com/office/drawing/2014/main" xmlns="" id="{54EF2B0B-6CE8-C740-9D54-ACC4B0A84916}"/>
              </a:ext>
            </a:extLst>
          </p:cNvPr>
          <p:cNvSpPr txBox="1">
            <a:spLocks noChangeArrowheads="1"/>
          </p:cNvSpPr>
          <p:nvPr/>
        </p:nvSpPr>
        <p:spPr bwMode="auto">
          <a:xfrm>
            <a:off x="3092450" y="1981200"/>
            <a:ext cx="533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r" fontAlgn="base">
              <a:lnSpc>
                <a:spcPct val="100000"/>
              </a:lnSpc>
              <a:spcBef>
                <a:spcPct val="0"/>
              </a:spcBef>
              <a:spcAft>
                <a:spcPct val="0"/>
              </a:spcAft>
              <a:buClrTx/>
              <a:buNone/>
            </a:pPr>
            <a:r>
              <a:rPr lang="en-US" altLang="en-US" sz="1600">
                <a:solidFill>
                  <a:srgbClr val="FFFFFF"/>
                </a:solidFill>
              </a:rPr>
              <a:t>90</a:t>
            </a:r>
          </a:p>
        </p:txBody>
      </p:sp>
      <p:sp>
        <p:nvSpPr>
          <p:cNvPr id="11325" name="TextBox 48">
            <a:extLst>
              <a:ext uri="{FF2B5EF4-FFF2-40B4-BE49-F238E27FC236}">
                <a16:creationId xmlns:a16="http://schemas.microsoft.com/office/drawing/2014/main" xmlns="" id="{A65F5BEB-3A9E-6E44-86AF-F29E206DF052}"/>
              </a:ext>
            </a:extLst>
          </p:cNvPr>
          <p:cNvSpPr txBox="1">
            <a:spLocks noChangeArrowheads="1"/>
          </p:cNvSpPr>
          <p:nvPr/>
        </p:nvSpPr>
        <p:spPr bwMode="auto">
          <a:xfrm>
            <a:off x="3092450" y="2486025"/>
            <a:ext cx="533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r" fontAlgn="base">
              <a:lnSpc>
                <a:spcPct val="100000"/>
              </a:lnSpc>
              <a:spcBef>
                <a:spcPct val="0"/>
              </a:spcBef>
              <a:spcAft>
                <a:spcPct val="0"/>
              </a:spcAft>
              <a:buClrTx/>
              <a:buNone/>
            </a:pPr>
            <a:r>
              <a:rPr lang="en-US" altLang="en-US" sz="1600">
                <a:solidFill>
                  <a:srgbClr val="FFFFFF"/>
                </a:solidFill>
              </a:rPr>
              <a:t>80</a:t>
            </a:r>
          </a:p>
        </p:txBody>
      </p:sp>
      <p:sp>
        <p:nvSpPr>
          <p:cNvPr id="11326" name="TextBox 49">
            <a:extLst>
              <a:ext uri="{FF2B5EF4-FFF2-40B4-BE49-F238E27FC236}">
                <a16:creationId xmlns:a16="http://schemas.microsoft.com/office/drawing/2014/main" xmlns="" id="{9E43A3E9-1747-F44D-B255-70A4C3D4F4E8}"/>
              </a:ext>
            </a:extLst>
          </p:cNvPr>
          <p:cNvSpPr txBox="1">
            <a:spLocks noChangeArrowheads="1"/>
          </p:cNvSpPr>
          <p:nvPr/>
        </p:nvSpPr>
        <p:spPr bwMode="auto">
          <a:xfrm>
            <a:off x="3092450" y="2990850"/>
            <a:ext cx="533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r" fontAlgn="base">
              <a:lnSpc>
                <a:spcPct val="100000"/>
              </a:lnSpc>
              <a:spcBef>
                <a:spcPct val="0"/>
              </a:spcBef>
              <a:spcAft>
                <a:spcPct val="0"/>
              </a:spcAft>
              <a:buClrTx/>
              <a:buNone/>
            </a:pPr>
            <a:r>
              <a:rPr lang="en-US" altLang="en-US" sz="1600">
                <a:solidFill>
                  <a:srgbClr val="FFFFFF"/>
                </a:solidFill>
              </a:rPr>
              <a:t>70</a:t>
            </a:r>
          </a:p>
        </p:txBody>
      </p:sp>
      <p:sp>
        <p:nvSpPr>
          <p:cNvPr id="11327" name="TextBox 50">
            <a:extLst>
              <a:ext uri="{FF2B5EF4-FFF2-40B4-BE49-F238E27FC236}">
                <a16:creationId xmlns:a16="http://schemas.microsoft.com/office/drawing/2014/main" xmlns="" id="{9269E5FD-6FF6-CD45-9085-9FD7DAFE3EA0}"/>
              </a:ext>
            </a:extLst>
          </p:cNvPr>
          <p:cNvSpPr txBox="1">
            <a:spLocks noChangeArrowheads="1"/>
          </p:cNvSpPr>
          <p:nvPr/>
        </p:nvSpPr>
        <p:spPr bwMode="auto">
          <a:xfrm>
            <a:off x="3092450" y="3495675"/>
            <a:ext cx="533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r" fontAlgn="base">
              <a:lnSpc>
                <a:spcPct val="100000"/>
              </a:lnSpc>
              <a:spcBef>
                <a:spcPct val="0"/>
              </a:spcBef>
              <a:spcAft>
                <a:spcPct val="0"/>
              </a:spcAft>
              <a:buClrTx/>
              <a:buNone/>
            </a:pPr>
            <a:r>
              <a:rPr lang="en-US" altLang="en-US" sz="1600">
                <a:solidFill>
                  <a:srgbClr val="FFFFFF"/>
                </a:solidFill>
              </a:rPr>
              <a:t>60</a:t>
            </a:r>
          </a:p>
        </p:txBody>
      </p:sp>
      <p:sp>
        <p:nvSpPr>
          <p:cNvPr id="11328" name="TextBox 51">
            <a:extLst>
              <a:ext uri="{FF2B5EF4-FFF2-40B4-BE49-F238E27FC236}">
                <a16:creationId xmlns:a16="http://schemas.microsoft.com/office/drawing/2014/main" xmlns="" id="{86F4E7DF-604E-F740-8922-FC10B3715200}"/>
              </a:ext>
            </a:extLst>
          </p:cNvPr>
          <p:cNvSpPr txBox="1">
            <a:spLocks noChangeArrowheads="1"/>
          </p:cNvSpPr>
          <p:nvPr/>
        </p:nvSpPr>
        <p:spPr bwMode="auto">
          <a:xfrm>
            <a:off x="3092450" y="4000500"/>
            <a:ext cx="533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r" fontAlgn="base">
              <a:lnSpc>
                <a:spcPct val="100000"/>
              </a:lnSpc>
              <a:spcBef>
                <a:spcPct val="0"/>
              </a:spcBef>
              <a:spcAft>
                <a:spcPct val="0"/>
              </a:spcAft>
              <a:buClrTx/>
              <a:buNone/>
            </a:pPr>
            <a:r>
              <a:rPr lang="en-US" altLang="en-US" sz="1600">
                <a:solidFill>
                  <a:srgbClr val="FFFFFF"/>
                </a:solidFill>
              </a:rPr>
              <a:t>0</a:t>
            </a:r>
          </a:p>
        </p:txBody>
      </p:sp>
      <p:sp>
        <p:nvSpPr>
          <p:cNvPr id="11329" name="TextBox 52">
            <a:extLst>
              <a:ext uri="{FF2B5EF4-FFF2-40B4-BE49-F238E27FC236}">
                <a16:creationId xmlns:a16="http://schemas.microsoft.com/office/drawing/2014/main" xmlns="" id="{B18328E2-E0CD-4742-A9D2-0C07B23AB678}"/>
              </a:ext>
            </a:extLst>
          </p:cNvPr>
          <p:cNvSpPr txBox="1">
            <a:spLocks noChangeArrowheads="1"/>
          </p:cNvSpPr>
          <p:nvPr/>
        </p:nvSpPr>
        <p:spPr bwMode="auto">
          <a:xfrm rot="16200000">
            <a:off x="1603376" y="2727326"/>
            <a:ext cx="27670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Disease-Free Survival (%)</a:t>
            </a:r>
          </a:p>
        </p:txBody>
      </p:sp>
      <p:sp>
        <p:nvSpPr>
          <p:cNvPr id="11330" name="TextBox 53">
            <a:extLst>
              <a:ext uri="{FF2B5EF4-FFF2-40B4-BE49-F238E27FC236}">
                <a16:creationId xmlns:a16="http://schemas.microsoft.com/office/drawing/2014/main" xmlns="" id="{2CF26A0C-2644-7E45-9596-B971229069C0}"/>
              </a:ext>
            </a:extLst>
          </p:cNvPr>
          <p:cNvSpPr txBox="1">
            <a:spLocks noChangeArrowheads="1"/>
          </p:cNvSpPr>
          <p:nvPr/>
        </p:nvSpPr>
        <p:spPr bwMode="auto">
          <a:xfrm>
            <a:off x="3660776" y="4467225"/>
            <a:ext cx="55356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Mos Since Randomization</a:t>
            </a:r>
          </a:p>
        </p:txBody>
      </p:sp>
      <p:sp>
        <p:nvSpPr>
          <p:cNvPr id="11331" name="TextBox 54">
            <a:extLst>
              <a:ext uri="{FF2B5EF4-FFF2-40B4-BE49-F238E27FC236}">
                <a16:creationId xmlns:a16="http://schemas.microsoft.com/office/drawing/2014/main" xmlns="" id="{D06D3C9B-42FB-CC46-9753-8AC32B2B6749}"/>
              </a:ext>
            </a:extLst>
          </p:cNvPr>
          <p:cNvSpPr txBox="1">
            <a:spLocks noChangeArrowheads="1"/>
          </p:cNvSpPr>
          <p:nvPr/>
        </p:nvSpPr>
        <p:spPr bwMode="auto">
          <a:xfrm>
            <a:off x="8943975"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90</a:t>
            </a:r>
          </a:p>
        </p:txBody>
      </p:sp>
      <p:sp>
        <p:nvSpPr>
          <p:cNvPr id="11332" name="TextBox 55">
            <a:extLst>
              <a:ext uri="{FF2B5EF4-FFF2-40B4-BE49-F238E27FC236}">
                <a16:creationId xmlns:a16="http://schemas.microsoft.com/office/drawing/2014/main" xmlns="" id="{543DD938-A5DA-E74A-AD40-CD7B74910D5C}"/>
              </a:ext>
            </a:extLst>
          </p:cNvPr>
          <p:cNvSpPr txBox="1">
            <a:spLocks noChangeArrowheads="1"/>
          </p:cNvSpPr>
          <p:nvPr/>
        </p:nvSpPr>
        <p:spPr bwMode="auto">
          <a:xfrm>
            <a:off x="3367088"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0</a:t>
            </a:r>
          </a:p>
        </p:txBody>
      </p:sp>
      <p:sp>
        <p:nvSpPr>
          <p:cNvPr id="11333" name="TextBox 56">
            <a:extLst>
              <a:ext uri="{FF2B5EF4-FFF2-40B4-BE49-F238E27FC236}">
                <a16:creationId xmlns:a16="http://schemas.microsoft.com/office/drawing/2014/main" xmlns="" id="{A9EA146E-AD23-3F4F-98C2-DD0CF0B6E4B4}"/>
              </a:ext>
            </a:extLst>
          </p:cNvPr>
          <p:cNvSpPr txBox="1">
            <a:spLocks noChangeArrowheads="1"/>
          </p:cNvSpPr>
          <p:nvPr/>
        </p:nvSpPr>
        <p:spPr bwMode="auto">
          <a:xfrm>
            <a:off x="3738563"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6</a:t>
            </a:r>
          </a:p>
        </p:txBody>
      </p:sp>
      <p:sp>
        <p:nvSpPr>
          <p:cNvPr id="11334" name="TextBox 57">
            <a:extLst>
              <a:ext uri="{FF2B5EF4-FFF2-40B4-BE49-F238E27FC236}">
                <a16:creationId xmlns:a16="http://schemas.microsoft.com/office/drawing/2014/main" xmlns="" id="{0998FB09-925F-924C-831A-6B7107B3069D}"/>
              </a:ext>
            </a:extLst>
          </p:cNvPr>
          <p:cNvSpPr txBox="1">
            <a:spLocks noChangeArrowheads="1"/>
          </p:cNvSpPr>
          <p:nvPr/>
        </p:nvSpPr>
        <p:spPr bwMode="auto">
          <a:xfrm>
            <a:off x="4110038"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12</a:t>
            </a:r>
          </a:p>
        </p:txBody>
      </p:sp>
      <p:sp>
        <p:nvSpPr>
          <p:cNvPr id="11335" name="TextBox 58">
            <a:extLst>
              <a:ext uri="{FF2B5EF4-FFF2-40B4-BE49-F238E27FC236}">
                <a16:creationId xmlns:a16="http://schemas.microsoft.com/office/drawing/2014/main" xmlns="" id="{C5B44947-CC61-AE43-9D28-CE2C62085839}"/>
              </a:ext>
            </a:extLst>
          </p:cNvPr>
          <p:cNvSpPr txBox="1">
            <a:spLocks noChangeArrowheads="1"/>
          </p:cNvSpPr>
          <p:nvPr/>
        </p:nvSpPr>
        <p:spPr bwMode="auto">
          <a:xfrm>
            <a:off x="4483100"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18</a:t>
            </a:r>
          </a:p>
        </p:txBody>
      </p:sp>
      <p:sp>
        <p:nvSpPr>
          <p:cNvPr id="11336" name="TextBox 59">
            <a:extLst>
              <a:ext uri="{FF2B5EF4-FFF2-40B4-BE49-F238E27FC236}">
                <a16:creationId xmlns:a16="http://schemas.microsoft.com/office/drawing/2014/main" xmlns="" id="{C8E5915B-584D-B942-9151-E3FB75BCA766}"/>
              </a:ext>
            </a:extLst>
          </p:cNvPr>
          <p:cNvSpPr txBox="1">
            <a:spLocks noChangeArrowheads="1"/>
          </p:cNvSpPr>
          <p:nvPr/>
        </p:nvSpPr>
        <p:spPr bwMode="auto">
          <a:xfrm>
            <a:off x="4854575"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24</a:t>
            </a:r>
          </a:p>
        </p:txBody>
      </p:sp>
      <p:sp>
        <p:nvSpPr>
          <p:cNvPr id="11337" name="TextBox 60">
            <a:extLst>
              <a:ext uri="{FF2B5EF4-FFF2-40B4-BE49-F238E27FC236}">
                <a16:creationId xmlns:a16="http://schemas.microsoft.com/office/drawing/2014/main" xmlns="" id="{66FA79AB-1AC5-5343-8B24-C5C08C32A673}"/>
              </a:ext>
            </a:extLst>
          </p:cNvPr>
          <p:cNvSpPr txBox="1">
            <a:spLocks noChangeArrowheads="1"/>
          </p:cNvSpPr>
          <p:nvPr/>
        </p:nvSpPr>
        <p:spPr bwMode="auto">
          <a:xfrm>
            <a:off x="5226050"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30</a:t>
            </a:r>
          </a:p>
        </p:txBody>
      </p:sp>
      <p:sp>
        <p:nvSpPr>
          <p:cNvPr id="11338" name="TextBox 61">
            <a:extLst>
              <a:ext uri="{FF2B5EF4-FFF2-40B4-BE49-F238E27FC236}">
                <a16:creationId xmlns:a16="http://schemas.microsoft.com/office/drawing/2014/main" xmlns="" id="{EF9D8407-4F53-B046-959C-6900BED97A90}"/>
              </a:ext>
            </a:extLst>
          </p:cNvPr>
          <p:cNvSpPr txBox="1">
            <a:spLocks noChangeArrowheads="1"/>
          </p:cNvSpPr>
          <p:nvPr/>
        </p:nvSpPr>
        <p:spPr bwMode="auto">
          <a:xfrm>
            <a:off x="5597525"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36</a:t>
            </a:r>
          </a:p>
        </p:txBody>
      </p:sp>
      <p:sp>
        <p:nvSpPr>
          <p:cNvPr id="11339" name="TextBox 62">
            <a:extLst>
              <a:ext uri="{FF2B5EF4-FFF2-40B4-BE49-F238E27FC236}">
                <a16:creationId xmlns:a16="http://schemas.microsoft.com/office/drawing/2014/main" xmlns="" id="{BA4AB5F6-F159-CF45-BA0D-E52FD71098F0}"/>
              </a:ext>
            </a:extLst>
          </p:cNvPr>
          <p:cNvSpPr txBox="1">
            <a:spLocks noChangeArrowheads="1"/>
          </p:cNvSpPr>
          <p:nvPr/>
        </p:nvSpPr>
        <p:spPr bwMode="auto">
          <a:xfrm>
            <a:off x="5969000"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42</a:t>
            </a:r>
          </a:p>
        </p:txBody>
      </p:sp>
      <p:sp>
        <p:nvSpPr>
          <p:cNvPr id="11340" name="TextBox 63">
            <a:extLst>
              <a:ext uri="{FF2B5EF4-FFF2-40B4-BE49-F238E27FC236}">
                <a16:creationId xmlns:a16="http://schemas.microsoft.com/office/drawing/2014/main" xmlns="" id="{C8ACEFDA-0A78-774B-BCEA-1669B3E8CF3B}"/>
              </a:ext>
            </a:extLst>
          </p:cNvPr>
          <p:cNvSpPr txBox="1">
            <a:spLocks noChangeArrowheads="1"/>
          </p:cNvSpPr>
          <p:nvPr/>
        </p:nvSpPr>
        <p:spPr bwMode="auto">
          <a:xfrm>
            <a:off x="6342063"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48</a:t>
            </a:r>
          </a:p>
        </p:txBody>
      </p:sp>
      <p:sp>
        <p:nvSpPr>
          <p:cNvPr id="11341" name="TextBox 64">
            <a:extLst>
              <a:ext uri="{FF2B5EF4-FFF2-40B4-BE49-F238E27FC236}">
                <a16:creationId xmlns:a16="http://schemas.microsoft.com/office/drawing/2014/main" xmlns="" id="{19FDA019-45E7-734D-9549-6068D14C43D3}"/>
              </a:ext>
            </a:extLst>
          </p:cNvPr>
          <p:cNvSpPr txBox="1">
            <a:spLocks noChangeArrowheads="1"/>
          </p:cNvSpPr>
          <p:nvPr/>
        </p:nvSpPr>
        <p:spPr bwMode="auto">
          <a:xfrm>
            <a:off x="6713538"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54</a:t>
            </a:r>
          </a:p>
        </p:txBody>
      </p:sp>
      <p:sp>
        <p:nvSpPr>
          <p:cNvPr id="11342" name="TextBox 65">
            <a:extLst>
              <a:ext uri="{FF2B5EF4-FFF2-40B4-BE49-F238E27FC236}">
                <a16:creationId xmlns:a16="http://schemas.microsoft.com/office/drawing/2014/main" xmlns="" id="{29BEEFBF-4C19-DA41-8393-A1C3C1B0BC60}"/>
              </a:ext>
            </a:extLst>
          </p:cNvPr>
          <p:cNvSpPr txBox="1">
            <a:spLocks noChangeArrowheads="1"/>
          </p:cNvSpPr>
          <p:nvPr/>
        </p:nvSpPr>
        <p:spPr bwMode="auto">
          <a:xfrm>
            <a:off x="7085013"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60</a:t>
            </a:r>
          </a:p>
        </p:txBody>
      </p:sp>
      <p:sp>
        <p:nvSpPr>
          <p:cNvPr id="11343" name="TextBox 66">
            <a:extLst>
              <a:ext uri="{FF2B5EF4-FFF2-40B4-BE49-F238E27FC236}">
                <a16:creationId xmlns:a16="http://schemas.microsoft.com/office/drawing/2014/main" xmlns="" id="{B460E0FF-0F74-9046-9E66-2BC9A382988F}"/>
              </a:ext>
            </a:extLst>
          </p:cNvPr>
          <p:cNvSpPr txBox="1">
            <a:spLocks noChangeArrowheads="1"/>
          </p:cNvSpPr>
          <p:nvPr/>
        </p:nvSpPr>
        <p:spPr bwMode="auto">
          <a:xfrm>
            <a:off x="7456488"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66</a:t>
            </a:r>
          </a:p>
        </p:txBody>
      </p:sp>
      <p:sp>
        <p:nvSpPr>
          <p:cNvPr id="11344" name="TextBox 67">
            <a:extLst>
              <a:ext uri="{FF2B5EF4-FFF2-40B4-BE49-F238E27FC236}">
                <a16:creationId xmlns:a16="http://schemas.microsoft.com/office/drawing/2014/main" xmlns="" id="{07450B5C-0FCA-D14E-8E45-E12B94C8425E}"/>
              </a:ext>
            </a:extLst>
          </p:cNvPr>
          <p:cNvSpPr txBox="1">
            <a:spLocks noChangeArrowheads="1"/>
          </p:cNvSpPr>
          <p:nvPr/>
        </p:nvSpPr>
        <p:spPr bwMode="auto">
          <a:xfrm>
            <a:off x="7827963"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72</a:t>
            </a:r>
          </a:p>
        </p:txBody>
      </p:sp>
      <p:sp>
        <p:nvSpPr>
          <p:cNvPr id="11345" name="TextBox 68">
            <a:extLst>
              <a:ext uri="{FF2B5EF4-FFF2-40B4-BE49-F238E27FC236}">
                <a16:creationId xmlns:a16="http://schemas.microsoft.com/office/drawing/2014/main" xmlns="" id="{14F4813F-AD37-C549-9B47-0559EF252F25}"/>
              </a:ext>
            </a:extLst>
          </p:cNvPr>
          <p:cNvSpPr txBox="1">
            <a:spLocks noChangeArrowheads="1"/>
          </p:cNvSpPr>
          <p:nvPr/>
        </p:nvSpPr>
        <p:spPr bwMode="auto">
          <a:xfrm>
            <a:off x="8201025"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78</a:t>
            </a:r>
          </a:p>
        </p:txBody>
      </p:sp>
      <p:sp>
        <p:nvSpPr>
          <p:cNvPr id="11346" name="TextBox 69">
            <a:extLst>
              <a:ext uri="{FF2B5EF4-FFF2-40B4-BE49-F238E27FC236}">
                <a16:creationId xmlns:a16="http://schemas.microsoft.com/office/drawing/2014/main" xmlns="" id="{2B1E88F7-C33E-0F4B-A5D9-9AB315663B29}"/>
              </a:ext>
            </a:extLst>
          </p:cNvPr>
          <p:cNvSpPr txBox="1">
            <a:spLocks noChangeArrowheads="1"/>
          </p:cNvSpPr>
          <p:nvPr/>
        </p:nvSpPr>
        <p:spPr bwMode="auto">
          <a:xfrm>
            <a:off x="8572500" y="4205289"/>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FFFFFF"/>
                </a:solidFill>
              </a:rPr>
              <a:t>84</a:t>
            </a:r>
          </a:p>
        </p:txBody>
      </p:sp>
      <p:sp>
        <p:nvSpPr>
          <p:cNvPr id="11347" name="TextBox 70">
            <a:extLst>
              <a:ext uri="{FF2B5EF4-FFF2-40B4-BE49-F238E27FC236}">
                <a16:creationId xmlns:a16="http://schemas.microsoft.com/office/drawing/2014/main" xmlns="" id="{E7A6FF35-6A48-F145-A2B0-B73CCC65F9C1}"/>
              </a:ext>
            </a:extLst>
          </p:cNvPr>
          <p:cNvSpPr txBox="1">
            <a:spLocks noChangeArrowheads="1"/>
          </p:cNvSpPr>
          <p:nvPr/>
        </p:nvSpPr>
        <p:spPr bwMode="auto">
          <a:xfrm>
            <a:off x="5397500" y="1538289"/>
            <a:ext cx="10033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5AAACE"/>
                </a:solidFill>
              </a:rPr>
              <a:t>92.6%</a:t>
            </a:r>
          </a:p>
        </p:txBody>
      </p:sp>
      <p:sp>
        <p:nvSpPr>
          <p:cNvPr id="11348" name="TextBox 71">
            <a:extLst>
              <a:ext uri="{FF2B5EF4-FFF2-40B4-BE49-F238E27FC236}">
                <a16:creationId xmlns:a16="http://schemas.microsoft.com/office/drawing/2014/main" xmlns="" id="{021B0C3A-8457-4B4D-A1BC-78798DA8543D}"/>
              </a:ext>
            </a:extLst>
          </p:cNvPr>
          <p:cNvSpPr txBox="1">
            <a:spLocks noChangeArrowheads="1"/>
          </p:cNvSpPr>
          <p:nvPr/>
        </p:nvSpPr>
        <p:spPr bwMode="auto">
          <a:xfrm>
            <a:off x="6864350" y="1757364"/>
            <a:ext cx="10033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5AAACE"/>
                </a:solidFill>
              </a:rPr>
              <a:t>87.0%</a:t>
            </a:r>
          </a:p>
        </p:txBody>
      </p:sp>
      <p:sp>
        <p:nvSpPr>
          <p:cNvPr id="11349" name="TextBox 72">
            <a:extLst>
              <a:ext uri="{FF2B5EF4-FFF2-40B4-BE49-F238E27FC236}">
                <a16:creationId xmlns:a16="http://schemas.microsoft.com/office/drawing/2014/main" xmlns="" id="{9530749D-C397-6D43-B316-C26D854AD7A8}"/>
              </a:ext>
            </a:extLst>
          </p:cNvPr>
          <p:cNvSpPr txBox="1">
            <a:spLocks noChangeArrowheads="1"/>
          </p:cNvSpPr>
          <p:nvPr/>
        </p:nvSpPr>
        <p:spPr bwMode="auto">
          <a:xfrm>
            <a:off x="8326438" y="1976439"/>
            <a:ext cx="10033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600">
                <a:solidFill>
                  <a:srgbClr val="5AAACE"/>
                </a:solidFill>
              </a:rPr>
              <a:t>80.3%</a:t>
            </a:r>
          </a:p>
        </p:txBody>
      </p:sp>
      <p:sp>
        <p:nvSpPr>
          <p:cNvPr id="2" name="TextBox 73">
            <a:extLst>
              <a:ext uri="{FF2B5EF4-FFF2-40B4-BE49-F238E27FC236}">
                <a16:creationId xmlns:a16="http://schemas.microsoft.com/office/drawing/2014/main" xmlns="" id="{EE56E090-31DF-D94E-8347-645827BC4BF3}"/>
              </a:ext>
            </a:extLst>
          </p:cNvPr>
          <p:cNvSpPr txBox="1">
            <a:spLocks noChangeArrowheads="1"/>
          </p:cNvSpPr>
          <p:nvPr/>
        </p:nvSpPr>
        <p:spPr bwMode="auto">
          <a:xfrm>
            <a:off x="5394325" y="2347914"/>
            <a:ext cx="10033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tx1"/>
                </a:solidFill>
                <a:latin typeface="Arial" charset="0"/>
                <a:ea typeface="MS PGothic" pitchFamily="34" charset="-128"/>
              </a:defRPr>
            </a:lvl1pPr>
            <a:lvl2pPr marL="742950" indent="-285750">
              <a:defRPr b="1">
                <a:solidFill>
                  <a:schemeClr val="tx1"/>
                </a:solidFill>
                <a:latin typeface="Arial" charset="0"/>
                <a:ea typeface="MS PGothic" pitchFamily="34" charset="-128"/>
              </a:defRPr>
            </a:lvl2pPr>
            <a:lvl3pPr marL="1143000" indent="-228600">
              <a:defRPr b="1">
                <a:solidFill>
                  <a:schemeClr val="tx1"/>
                </a:solidFill>
                <a:latin typeface="Arial" charset="0"/>
                <a:ea typeface="MS PGothic" pitchFamily="34" charset="-128"/>
              </a:defRPr>
            </a:lvl3pPr>
            <a:lvl4pPr marL="1600200" indent="-228600">
              <a:defRPr b="1">
                <a:solidFill>
                  <a:schemeClr val="tx1"/>
                </a:solidFill>
                <a:latin typeface="Arial" charset="0"/>
                <a:ea typeface="MS PGothic" pitchFamily="34" charset="-128"/>
              </a:defRPr>
            </a:lvl4pPr>
            <a:lvl5pPr marL="2057400" indent="-228600">
              <a:defRPr b="1">
                <a:solidFill>
                  <a:schemeClr val="tx1"/>
                </a:solidFill>
                <a:latin typeface="Arial" charset="0"/>
                <a:ea typeface="MS PGothic" pitchFamily="34" charset="-128"/>
              </a:defRPr>
            </a:lvl5pPr>
            <a:lvl6pPr marL="2514600" indent="-228600" eaLnBrk="0" fontAlgn="base" hangingPunct="0">
              <a:spcBef>
                <a:spcPct val="0"/>
              </a:spcBef>
              <a:spcAft>
                <a:spcPct val="0"/>
              </a:spcAft>
              <a:defRPr b="1">
                <a:solidFill>
                  <a:schemeClr val="tx1"/>
                </a:solidFill>
                <a:latin typeface="Arial" charset="0"/>
                <a:ea typeface="MS PGothic" pitchFamily="34" charset="-128"/>
              </a:defRPr>
            </a:lvl6pPr>
            <a:lvl7pPr marL="2971800" indent="-228600" eaLnBrk="0" fontAlgn="base" hangingPunct="0">
              <a:spcBef>
                <a:spcPct val="0"/>
              </a:spcBef>
              <a:spcAft>
                <a:spcPct val="0"/>
              </a:spcAft>
              <a:defRPr b="1">
                <a:solidFill>
                  <a:schemeClr val="tx1"/>
                </a:solidFill>
                <a:latin typeface="Arial" charset="0"/>
                <a:ea typeface="MS PGothic" pitchFamily="34" charset="-128"/>
              </a:defRPr>
            </a:lvl7pPr>
            <a:lvl8pPr marL="3429000" indent="-228600" eaLnBrk="0" fontAlgn="base" hangingPunct="0">
              <a:spcBef>
                <a:spcPct val="0"/>
              </a:spcBef>
              <a:spcAft>
                <a:spcPct val="0"/>
              </a:spcAft>
              <a:defRPr b="1">
                <a:solidFill>
                  <a:schemeClr val="tx1"/>
                </a:solidFill>
                <a:latin typeface="Arial" charset="0"/>
                <a:ea typeface="MS PGothic" pitchFamily="34" charset="-128"/>
              </a:defRPr>
            </a:lvl8pPr>
            <a:lvl9pPr marL="3886200" indent="-228600" eaLnBrk="0" fontAlgn="base" hangingPunct="0">
              <a:spcBef>
                <a:spcPct val="0"/>
              </a:spcBef>
              <a:spcAft>
                <a:spcPct val="0"/>
              </a:spcAft>
              <a:defRPr b="1">
                <a:solidFill>
                  <a:schemeClr val="tx1"/>
                </a:solidFill>
                <a:latin typeface="Arial" charset="0"/>
                <a:ea typeface="MS PGothic" pitchFamily="34" charset="-128"/>
              </a:defRPr>
            </a:lvl9pPr>
          </a:lstStyle>
          <a:p>
            <a:pPr algn="ctr" fontAlgn="base">
              <a:spcBef>
                <a:spcPct val="0"/>
              </a:spcBef>
              <a:spcAft>
                <a:spcPct val="0"/>
              </a:spcAft>
              <a:defRPr/>
            </a:pPr>
            <a:r>
              <a:rPr lang="en-US" altLang="en-US" sz="1600" dirty="0">
                <a:solidFill>
                  <a:srgbClr val="F6A108"/>
                </a:solidFill>
              </a:rPr>
              <a:t>88.9%</a:t>
            </a:r>
          </a:p>
        </p:txBody>
      </p:sp>
      <p:sp>
        <p:nvSpPr>
          <p:cNvPr id="11351" name="TextBox 74">
            <a:extLst>
              <a:ext uri="{FF2B5EF4-FFF2-40B4-BE49-F238E27FC236}">
                <a16:creationId xmlns:a16="http://schemas.microsoft.com/office/drawing/2014/main" xmlns="" id="{CDCA7241-1F02-2C4A-B05D-D1B9D729DD10}"/>
              </a:ext>
            </a:extLst>
          </p:cNvPr>
          <p:cNvSpPr txBox="1">
            <a:spLocks noChangeArrowheads="1"/>
          </p:cNvSpPr>
          <p:nvPr/>
        </p:nvSpPr>
        <p:spPr bwMode="auto">
          <a:xfrm>
            <a:off x="6699250" y="2824164"/>
            <a:ext cx="10033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defRPr/>
            </a:pPr>
            <a:r>
              <a:rPr lang="en-US" altLang="en-US" sz="1600" dirty="0">
                <a:solidFill>
                  <a:srgbClr val="F6A108"/>
                </a:solidFill>
                <a:latin typeface="Arial" charset="0"/>
              </a:rPr>
              <a:t>80.0%</a:t>
            </a:r>
          </a:p>
        </p:txBody>
      </p:sp>
      <p:sp>
        <p:nvSpPr>
          <p:cNvPr id="4" name="TextBox 75">
            <a:extLst>
              <a:ext uri="{FF2B5EF4-FFF2-40B4-BE49-F238E27FC236}">
                <a16:creationId xmlns:a16="http://schemas.microsoft.com/office/drawing/2014/main" xmlns="" id="{38D51D6D-6D8D-6547-8D37-35B105E7A776}"/>
              </a:ext>
            </a:extLst>
          </p:cNvPr>
          <p:cNvSpPr txBox="1">
            <a:spLocks noChangeArrowheads="1"/>
          </p:cNvSpPr>
          <p:nvPr/>
        </p:nvSpPr>
        <p:spPr bwMode="auto">
          <a:xfrm>
            <a:off x="8456613" y="3587750"/>
            <a:ext cx="1003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tx1"/>
                </a:solidFill>
                <a:latin typeface="Arial" charset="0"/>
                <a:ea typeface="MS PGothic" pitchFamily="34" charset="-128"/>
              </a:defRPr>
            </a:lvl1pPr>
            <a:lvl2pPr marL="742950" indent="-285750">
              <a:defRPr b="1">
                <a:solidFill>
                  <a:schemeClr val="tx1"/>
                </a:solidFill>
                <a:latin typeface="Arial" charset="0"/>
                <a:ea typeface="MS PGothic" pitchFamily="34" charset="-128"/>
              </a:defRPr>
            </a:lvl2pPr>
            <a:lvl3pPr marL="1143000" indent="-228600">
              <a:defRPr b="1">
                <a:solidFill>
                  <a:schemeClr val="tx1"/>
                </a:solidFill>
                <a:latin typeface="Arial" charset="0"/>
                <a:ea typeface="MS PGothic" pitchFamily="34" charset="-128"/>
              </a:defRPr>
            </a:lvl3pPr>
            <a:lvl4pPr marL="1600200" indent="-228600">
              <a:defRPr b="1">
                <a:solidFill>
                  <a:schemeClr val="tx1"/>
                </a:solidFill>
                <a:latin typeface="Arial" charset="0"/>
                <a:ea typeface="MS PGothic" pitchFamily="34" charset="-128"/>
              </a:defRPr>
            </a:lvl4pPr>
            <a:lvl5pPr marL="2057400" indent="-228600">
              <a:defRPr b="1">
                <a:solidFill>
                  <a:schemeClr val="tx1"/>
                </a:solidFill>
                <a:latin typeface="Arial" charset="0"/>
                <a:ea typeface="MS PGothic" pitchFamily="34" charset="-128"/>
              </a:defRPr>
            </a:lvl5pPr>
            <a:lvl6pPr marL="2514600" indent="-228600" eaLnBrk="0" fontAlgn="base" hangingPunct="0">
              <a:spcBef>
                <a:spcPct val="0"/>
              </a:spcBef>
              <a:spcAft>
                <a:spcPct val="0"/>
              </a:spcAft>
              <a:defRPr b="1">
                <a:solidFill>
                  <a:schemeClr val="tx1"/>
                </a:solidFill>
                <a:latin typeface="Arial" charset="0"/>
                <a:ea typeface="MS PGothic" pitchFamily="34" charset="-128"/>
              </a:defRPr>
            </a:lvl6pPr>
            <a:lvl7pPr marL="2971800" indent="-228600" eaLnBrk="0" fontAlgn="base" hangingPunct="0">
              <a:spcBef>
                <a:spcPct val="0"/>
              </a:spcBef>
              <a:spcAft>
                <a:spcPct val="0"/>
              </a:spcAft>
              <a:defRPr b="1">
                <a:solidFill>
                  <a:schemeClr val="tx1"/>
                </a:solidFill>
                <a:latin typeface="Arial" charset="0"/>
                <a:ea typeface="MS PGothic" pitchFamily="34" charset="-128"/>
              </a:defRPr>
            </a:lvl7pPr>
            <a:lvl8pPr marL="3429000" indent="-228600" eaLnBrk="0" fontAlgn="base" hangingPunct="0">
              <a:spcBef>
                <a:spcPct val="0"/>
              </a:spcBef>
              <a:spcAft>
                <a:spcPct val="0"/>
              </a:spcAft>
              <a:defRPr b="1">
                <a:solidFill>
                  <a:schemeClr val="tx1"/>
                </a:solidFill>
                <a:latin typeface="Arial" charset="0"/>
                <a:ea typeface="MS PGothic" pitchFamily="34" charset="-128"/>
              </a:defRPr>
            </a:lvl8pPr>
            <a:lvl9pPr marL="3886200" indent="-228600" eaLnBrk="0" fontAlgn="base" hangingPunct="0">
              <a:spcBef>
                <a:spcPct val="0"/>
              </a:spcBef>
              <a:spcAft>
                <a:spcPct val="0"/>
              </a:spcAft>
              <a:defRPr b="1">
                <a:solidFill>
                  <a:schemeClr val="tx1"/>
                </a:solidFill>
                <a:latin typeface="Arial" charset="0"/>
                <a:ea typeface="MS PGothic" pitchFamily="34" charset="-128"/>
              </a:defRPr>
            </a:lvl9pPr>
          </a:lstStyle>
          <a:p>
            <a:pPr algn="ctr" fontAlgn="base">
              <a:spcBef>
                <a:spcPct val="0"/>
              </a:spcBef>
              <a:spcAft>
                <a:spcPct val="0"/>
              </a:spcAft>
              <a:defRPr/>
            </a:pPr>
            <a:r>
              <a:rPr lang="en-US" altLang="en-US" sz="1600" dirty="0">
                <a:solidFill>
                  <a:srgbClr val="F6A108"/>
                </a:solidFill>
              </a:rPr>
              <a:t>69.8%</a:t>
            </a:r>
          </a:p>
        </p:txBody>
      </p:sp>
      <p:sp>
        <p:nvSpPr>
          <p:cNvPr id="11353" name="TextBox 76">
            <a:extLst>
              <a:ext uri="{FF2B5EF4-FFF2-40B4-BE49-F238E27FC236}">
                <a16:creationId xmlns:a16="http://schemas.microsoft.com/office/drawing/2014/main" xmlns="" id="{E2E5567E-EF10-FB4A-AE69-5D6693C3FF89}"/>
              </a:ext>
            </a:extLst>
          </p:cNvPr>
          <p:cNvSpPr txBox="1">
            <a:spLocks noChangeArrowheads="1"/>
          </p:cNvSpPr>
          <p:nvPr/>
        </p:nvSpPr>
        <p:spPr bwMode="auto">
          <a:xfrm>
            <a:off x="7881938" y="3625850"/>
            <a:ext cx="100330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400">
                <a:solidFill>
                  <a:srgbClr val="FFFFFF"/>
                </a:solidFill>
              </a:rPr>
              <a:t>.0163</a:t>
            </a:r>
          </a:p>
        </p:txBody>
      </p:sp>
      <p:sp>
        <p:nvSpPr>
          <p:cNvPr id="11354" name="TextBox 77">
            <a:extLst>
              <a:ext uri="{FF2B5EF4-FFF2-40B4-BE49-F238E27FC236}">
                <a16:creationId xmlns:a16="http://schemas.microsoft.com/office/drawing/2014/main" xmlns="" id="{7BCA4FFE-39E9-D440-B803-683EAE58A529}"/>
              </a:ext>
            </a:extLst>
          </p:cNvPr>
          <p:cNvSpPr txBox="1">
            <a:spLocks noChangeArrowheads="1"/>
          </p:cNvSpPr>
          <p:nvPr/>
        </p:nvSpPr>
        <p:spPr bwMode="auto">
          <a:xfrm>
            <a:off x="3965576" y="3633789"/>
            <a:ext cx="13827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fontAlgn="base">
              <a:lnSpc>
                <a:spcPct val="100000"/>
              </a:lnSpc>
              <a:spcBef>
                <a:spcPct val="0"/>
              </a:spcBef>
              <a:spcAft>
                <a:spcPct val="0"/>
              </a:spcAft>
              <a:buClrTx/>
              <a:buNone/>
            </a:pPr>
            <a:r>
              <a:rPr lang="en-US" altLang="en-US" sz="1400">
                <a:solidFill>
                  <a:srgbClr val="FFFFFF"/>
                </a:solidFill>
              </a:rPr>
              <a:t>Placebo</a:t>
            </a:r>
            <a:br>
              <a:rPr lang="en-US" altLang="en-US" sz="1400">
                <a:solidFill>
                  <a:srgbClr val="FFFFFF"/>
                </a:solidFill>
              </a:rPr>
            </a:br>
            <a:r>
              <a:rPr lang="en-US" altLang="en-US" sz="1400">
                <a:solidFill>
                  <a:srgbClr val="FFFFFF"/>
                </a:solidFill>
              </a:rPr>
              <a:t>Denosumab</a:t>
            </a:r>
          </a:p>
        </p:txBody>
      </p:sp>
      <p:cxnSp>
        <p:nvCxnSpPr>
          <p:cNvPr id="6" name="Straight Connector 79">
            <a:extLst>
              <a:ext uri="{FF2B5EF4-FFF2-40B4-BE49-F238E27FC236}">
                <a16:creationId xmlns:a16="http://schemas.microsoft.com/office/drawing/2014/main" xmlns="" id="{55B66E8D-0315-9942-B090-CD15D520992B}"/>
              </a:ext>
            </a:extLst>
          </p:cNvPr>
          <p:cNvCxnSpPr>
            <a:cxnSpLocks noChangeShapeType="1"/>
          </p:cNvCxnSpPr>
          <p:nvPr/>
        </p:nvCxnSpPr>
        <p:spPr bwMode="auto">
          <a:xfrm flipH="1">
            <a:off x="3814764" y="3776663"/>
            <a:ext cx="200025" cy="0"/>
          </a:xfrm>
          <a:prstGeom prst="line">
            <a:avLst/>
          </a:prstGeom>
          <a:noFill/>
          <a:ln w="28575" algn="ctr">
            <a:solidFill>
              <a:schemeClr val="accent3"/>
            </a:solidFill>
            <a:round/>
            <a:headEnd/>
            <a:tailEnd/>
          </a:ln>
          <a:extLst>
            <a:ext uri="{909E8E84-426E-40DD-AFC4-6F175D3DCCD1}">
              <a14:hiddenFill xmlns:a14="http://schemas.microsoft.com/office/drawing/2010/main" xmlns="">
                <a:noFill/>
              </a14:hiddenFill>
            </a:ext>
          </a:extLst>
        </p:spPr>
      </p:cxnSp>
      <p:cxnSp>
        <p:nvCxnSpPr>
          <p:cNvPr id="11356" name="Straight Connector 80">
            <a:extLst>
              <a:ext uri="{FF2B5EF4-FFF2-40B4-BE49-F238E27FC236}">
                <a16:creationId xmlns:a16="http://schemas.microsoft.com/office/drawing/2014/main" xmlns="" id="{2A5A2974-8D2E-B34E-BD29-37C450BE50AF}"/>
              </a:ext>
            </a:extLst>
          </p:cNvPr>
          <p:cNvCxnSpPr>
            <a:cxnSpLocks noChangeShapeType="1"/>
          </p:cNvCxnSpPr>
          <p:nvPr/>
        </p:nvCxnSpPr>
        <p:spPr bwMode="auto">
          <a:xfrm flipH="1">
            <a:off x="3814764" y="4010025"/>
            <a:ext cx="200025" cy="0"/>
          </a:xfrm>
          <a:prstGeom prst="line">
            <a:avLst/>
          </a:prstGeom>
          <a:noFill/>
          <a:ln w="28575" algn="ctr">
            <a:solidFill>
              <a:schemeClr val="accent2"/>
            </a:solidFill>
            <a:round/>
            <a:headEnd/>
            <a:tailEnd/>
          </a:ln>
          <a:extLst>
            <a:ext uri="{909E8E84-426E-40DD-AFC4-6F175D3DCCD1}">
              <a14:hiddenFill xmlns:a14="http://schemas.microsoft.com/office/drawing/2010/main" xmlns="">
                <a:noFill/>
              </a14:hiddenFill>
            </a:ext>
          </a:extLst>
        </p:spPr>
      </p:cxnSp>
      <p:sp>
        <p:nvSpPr>
          <p:cNvPr id="11357" name="TextBox 81">
            <a:extLst>
              <a:ext uri="{FF2B5EF4-FFF2-40B4-BE49-F238E27FC236}">
                <a16:creationId xmlns:a16="http://schemas.microsoft.com/office/drawing/2014/main" xmlns="" id="{7F41587F-0A98-D548-BA88-4BEE75B63E41}"/>
              </a:ext>
            </a:extLst>
          </p:cNvPr>
          <p:cNvSpPr txBox="1">
            <a:spLocks noChangeArrowheads="1"/>
          </p:cNvSpPr>
          <p:nvPr/>
        </p:nvSpPr>
        <p:spPr bwMode="auto">
          <a:xfrm>
            <a:off x="4789488" y="3043239"/>
            <a:ext cx="17446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400">
                <a:solidFill>
                  <a:srgbClr val="FFFFFF"/>
                </a:solidFill>
              </a:rPr>
              <a:t>Number of Events/Patients</a:t>
            </a:r>
          </a:p>
        </p:txBody>
      </p:sp>
      <p:sp>
        <p:nvSpPr>
          <p:cNvPr id="11358" name="TextBox 82">
            <a:extLst>
              <a:ext uri="{FF2B5EF4-FFF2-40B4-BE49-F238E27FC236}">
                <a16:creationId xmlns:a16="http://schemas.microsoft.com/office/drawing/2014/main" xmlns="" id="{226C9C12-5C71-234F-8429-2F67E1258455}"/>
              </a:ext>
            </a:extLst>
          </p:cNvPr>
          <p:cNvSpPr txBox="1">
            <a:spLocks noChangeArrowheads="1"/>
          </p:cNvSpPr>
          <p:nvPr/>
        </p:nvSpPr>
        <p:spPr bwMode="auto">
          <a:xfrm>
            <a:off x="6286501" y="3043239"/>
            <a:ext cx="17446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400">
                <a:solidFill>
                  <a:srgbClr val="FFFFFF"/>
                </a:solidFill>
              </a:rPr>
              <a:t>HR (95% CI)</a:t>
            </a:r>
            <a:br>
              <a:rPr lang="en-US" altLang="en-US" sz="1400">
                <a:solidFill>
                  <a:srgbClr val="FFFFFF"/>
                </a:solidFill>
              </a:rPr>
            </a:br>
            <a:r>
              <a:rPr lang="en-US" altLang="en-US" sz="1400">
                <a:solidFill>
                  <a:srgbClr val="FFFFFF"/>
                </a:solidFill>
              </a:rPr>
              <a:t>vs Placebo</a:t>
            </a:r>
          </a:p>
        </p:txBody>
      </p:sp>
      <p:sp>
        <p:nvSpPr>
          <p:cNvPr id="11359" name="TextBox 83">
            <a:extLst>
              <a:ext uri="{FF2B5EF4-FFF2-40B4-BE49-F238E27FC236}">
                <a16:creationId xmlns:a16="http://schemas.microsoft.com/office/drawing/2014/main" xmlns="" id="{4B4251DD-A5EA-D444-8E18-96C95E4F7C3E}"/>
              </a:ext>
            </a:extLst>
          </p:cNvPr>
          <p:cNvSpPr txBox="1">
            <a:spLocks noChangeArrowheads="1"/>
          </p:cNvSpPr>
          <p:nvPr/>
        </p:nvSpPr>
        <p:spPr bwMode="auto">
          <a:xfrm>
            <a:off x="7567613" y="3259139"/>
            <a:ext cx="17446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400" i="1">
                <a:solidFill>
                  <a:srgbClr val="FFFFFF"/>
                </a:solidFill>
              </a:rPr>
              <a:t>P</a:t>
            </a:r>
            <a:r>
              <a:rPr lang="en-US" altLang="en-US" sz="1400">
                <a:solidFill>
                  <a:srgbClr val="FFFFFF"/>
                </a:solidFill>
              </a:rPr>
              <a:t> value</a:t>
            </a:r>
          </a:p>
        </p:txBody>
      </p:sp>
      <p:cxnSp>
        <p:nvCxnSpPr>
          <p:cNvPr id="11360" name="Straight Connector 85">
            <a:extLst>
              <a:ext uri="{FF2B5EF4-FFF2-40B4-BE49-F238E27FC236}">
                <a16:creationId xmlns:a16="http://schemas.microsoft.com/office/drawing/2014/main" xmlns="" id="{0A7E5F1F-870A-AB41-9927-13F2720327CA}"/>
              </a:ext>
            </a:extLst>
          </p:cNvPr>
          <p:cNvCxnSpPr>
            <a:cxnSpLocks noChangeShapeType="1"/>
          </p:cNvCxnSpPr>
          <p:nvPr/>
        </p:nvCxnSpPr>
        <p:spPr bwMode="auto">
          <a:xfrm>
            <a:off x="3829050" y="3571875"/>
            <a:ext cx="5086350"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sp>
        <p:nvSpPr>
          <p:cNvPr id="11361" name="TextBox 87">
            <a:extLst>
              <a:ext uri="{FF2B5EF4-FFF2-40B4-BE49-F238E27FC236}">
                <a16:creationId xmlns:a16="http://schemas.microsoft.com/office/drawing/2014/main" xmlns="" id="{FF5B0B8C-52C5-D74D-BDFC-8AB5E099EE3C}"/>
              </a:ext>
            </a:extLst>
          </p:cNvPr>
          <p:cNvSpPr txBox="1">
            <a:spLocks noChangeArrowheads="1"/>
          </p:cNvSpPr>
          <p:nvPr/>
        </p:nvSpPr>
        <p:spPr bwMode="auto">
          <a:xfrm>
            <a:off x="5170488" y="3633789"/>
            <a:ext cx="9826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400">
                <a:solidFill>
                  <a:srgbClr val="FFFFFF"/>
                </a:solidFill>
              </a:rPr>
              <a:t>83/467</a:t>
            </a:r>
            <a:br>
              <a:rPr lang="en-US" altLang="en-US" sz="1400">
                <a:solidFill>
                  <a:srgbClr val="FFFFFF"/>
                </a:solidFill>
              </a:rPr>
            </a:br>
            <a:r>
              <a:rPr lang="en-US" altLang="en-US" sz="1400">
                <a:solidFill>
                  <a:srgbClr val="FFFFFF"/>
                </a:solidFill>
              </a:rPr>
              <a:t>58/479</a:t>
            </a:r>
          </a:p>
        </p:txBody>
      </p:sp>
      <p:sp>
        <p:nvSpPr>
          <p:cNvPr id="11362" name="TextBox 88">
            <a:extLst>
              <a:ext uri="{FF2B5EF4-FFF2-40B4-BE49-F238E27FC236}">
                <a16:creationId xmlns:a16="http://schemas.microsoft.com/office/drawing/2014/main" xmlns="" id="{0CB375BB-6E03-DE45-BA67-248F00C4FFEF}"/>
              </a:ext>
            </a:extLst>
          </p:cNvPr>
          <p:cNvSpPr txBox="1">
            <a:spLocks noChangeArrowheads="1"/>
          </p:cNvSpPr>
          <p:nvPr/>
        </p:nvSpPr>
        <p:spPr bwMode="auto">
          <a:xfrm>
            <a:off x="6118226" y="3633789"/>
            <a:ext cx="20812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algn="ctr" fontAlgn="base">
              <a:lnSpc>
                <a:spcPct val="100000"/>
              </a:lnSpc>
              <a:spcBef>
                <a:spcPct val="0"/>
              </a:spcBef>
              <a:spcAft>
                <a:spcPct val="0"/>
              </a:spcAft>
              <a:buClrTx/>
              <a:buNone/>
            </a:pPr>
            <a:r>
              <a:rPr lang="en-US" altLang="en-US" sz="1400">
                <a:solidFill>
                  <a:srgbClr val="FFFFFF"/>
                </a:solidFill>
              </a:rPr>
              <a:t>0.663 (0.47-0.93)</a:t>
            </a:r>
          </a:p>
        </p:txBody>
      </p:sp>
    </p:spTree>
    <p:extLst>
      <p:ext uri="{BB962C8B-B14F-4D97-AF65-F5344CB8AC3E}">
        <p14:creationId xmlns:p14="http://schemas.microsoft.com/office/powerpoint/2010/main" xmlns="" val="2491632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CA7744B6-276A-5246-9420-32B9B71EC06C}"/>
              </a:ext>
            </a:extLst>
          </p:cNvPr>
          <p:cNvSpPr>
            <a:spLocks noGrp="1" noChangeArrowheads="1"/>
          </p:cNvSpPr>
          <p:nvPr>
            <p:ph type="title"/>
          </p:nvPr>
        </p:nvSpPr>
        <p:spPr>
          <a:xfrm>
            <a:off x="1901826" y="238126"/>
            <a:ext cx="8442325" cy="1103313"/>
          </a:xfrm>
        </p:spPr>
        <p:txBody>
          <a:bodyPr/>
          <a:lstStyle/>
          <a:p>
            <a:r>
              <a:rPr lang="en-US" altLang="en-US"/>
              <a:t>ABCSG-18: Conclusions</a:t>
            </a:r>
          </a:p>
        </p:txBody>
      </p:sp>
      <p:sp>
        <p:nvSpPr>
          <p:cNvPr id="13315" name="Rectangle 3">
            <a:extLst>
              <a:ext uri="{FF2B5EF4-FFF2-40B4-BE49-F238E27FC236}">
                <a16:creationId xmlns:a16="http://schemas.microsoft.com/office/drawing/2014/main" xmlns="" id="{18C92A59-03AE-B04F-B8C9-A6C154BBC7B5}"/>
              </a:ext>
            </a:extLst>
          </p:cNvPr>
          <p:cNvSpPr>
            <a:spLocks noGrp="1" noChangeArrowheads="1"/>
          </p:cNvSpPr>
          <p:nvPr>
            <p:ph idx="1"/>
          </p:nvPr>
        </p:nvSpPr>
        <p:spPr>
          <a:xfrm>
            <a:off x="1898650" y="1512889"/>
            <a:ext cx="8472488" cy="4651375"/>
          </a:xfrm>
        </p:spPr>
        <p:txBody>
          <a:bodyPr/>
          <a:lstStyle/>
          <a:p>
            <a:r>
              <a:rPr lang="en-US" altLang="en-US" sz="2200"/>
              <a:t>Adjuvant denosumab increased DFS in AI-treated postmenopausal women with early HR+ breast cancer</a:t>
            </a:r>
            <a:r>
              <a:rPr lang="en-US" altLang="en-US" sz="2200" baseline="30000"/>
              <a:t>[1]</a:t>
            </a:r>
          </a:p>
          <a:p>
            <a:pPr lvl="1"/>
            <a:r>
              <a:rPr lang="en-US" altLang="en-US" sz="2000"/>
              <a:t>Hazard ratio (ITT): 0.82 (95% CI: 0.66-1.00; </a:t>
            </a:r>
            <a:r>
              <a:rPr lang="en-US" altLang="en-US" sz="2000" i="1"/>
              <a:t>P</a:t>
            </a:r>
            <a:r>
              <a:rPr lang="en-US" altLang="en-US" sz="2000"/>
              <a:t> = .0515) </a:t>
            </a:r>
          </a:p>
          <a:p>
            <a:pPr lvl="1"/>
            <a:r>
              <a:rPr lang="en-US" altLang="en-US" sz="2000"/>
              <a:t>Hazard ratio (sensitivity analysis): 0.81 (95% CI: 0.66-0.99; </a:t>
            </a:r>
            <a:br>
              <a:rPr lang="en-US" altLang="en-US" sz="2000"/>
            </a:br>
            <a:r>
              <a:rPr lang="en-US" altLang="en-US" sz="2000" i="1"/>
              <a:t>P</a:t>
            </a:r>
            <a:r>
              <a:rPr lang="en-US" altLang="en-US" sz="2000"/>
              <a:t> = .0424)</a:t>
            </a:r>
          </a:p>
          <a:p>
            <a:r>
              <a:rPr lang="en-US" altLang="en-US" sz="2200"/>
              <a:t> Denosumab is safely administered</a:t>
            </a:r>
            <a:r>
              <a:rPr lang="en-US" altLang="en-US" sz="2200" baseline="30000"/>
              <a:t>[2]</a:t>
            </a:r>
          </a:p>
          <a:p>
            <a:pPr lvl="1"/>
            <a:r>
              <a:rPr lang="en-US" altLang="en-US" sz="2000"/>
              <a:t>No differences in AEs, serious AEs with denosumab vs placebo</a:t>
            </a:r>
          </a:p>
          <a:p>
            <a:pPr lvl="1"/>
            <a:r>
              <a:rPr lang="en-US" altLang="en-US" sz="2000"/>
              <a:t>No pt experienced necrosis of the jaw, or atypical fracture</a:t>
            </a:r>
          </a:p>
          <a:p>
            <a:r>
              <a:rPr lang="en-US" altLang="en-US" sz="2200"/>
              <a:t>Based on increased DFS,</a:t>
            </a:r>
            <a:r>
              <a:rPr lang="en-US" altLang="en-US" sz="2200" baseline="30000"/>
              <a:t>[1] </a:t>
            </a:r>
            <a:r>
              <a:rPr lang="en-US" altLang="en-US" sz="2200"/>
              <a:t>safety profile,</a:t>
            </a:r>
            <a:r>
              <a:rPr lang="en-US" altLang="en-US" sz="2200" baseline="30000"/>
              <a:t>[2] </a:t>
            </a:r>
            <a:r>
              <a:rPr lang="en-US" altLang="en-US" sz="2200"/>
              <a:t>and reduction in fractures,</a:t>
            </a:r>
            <a:r>
              <a:rPr lang="en-US" altLang="en-US" sz="2200" baseline="30000"/>
              <a:t>[2] </a:t>
            </a:r>
            <a:r>
              <a:rPr lang="en-US" altLang="en-US" sz="2200"/>
              <a:t>authors conclude that denosumab should be made available to postmenopausal pts with HR+ breast cancer on AIs</a:t>
            </a:r>
          </a:p>
        </p:txBody>
      </p:sp>
      <p:sp>
        <p:nvSpPr>
          <p:cNvPr id="13317" name="Text Box 11">
            <a:extLst>
              <a:ext uri="{FF2B5EF4-FFF2-40B4-BE49-F238E27FC236}">
                <a16:creationId xmlns:a16="http://schemas.microsoft.com/office/drawing/2014/main" xmlns="" id="{5ECD6E94-4E5C-FA45-B626-BD33A9F32F01}"/>
              </a:ext>
            </a:extLst>
          </p:cNvPr>
          <p:cNvSpPr txBox="1">
            <a:spLocks noChangeArrowheads="1"/>
          </p:cNvSpPr>
          <p:nvPr/>
        </p:nvSpPr>
        <p:spPr bwMode="auto">
          <a:xfrm>
            <a:off x="1809750" y="6142039"/>
            <a:ext cx="60086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fontAlgn="base">
              <a:lnSpc>
                <a:spcPct val="100000"/>
              </a:lnSpc>
              <a:spcBef>
                <a:spcPct val="0"/>
              </a:spcBef>
              <a:spcAft>
                <a:spcPct val="0"/>
              </a:spcAft>
              <a:buClrTx/>
              <a:buNone/>
            </a:pPr>
            <a:r>
              <a:rPr lang="en-US" altLang="en-US" sz="1400">
                <a:solidFill>
                  <a:srgbClr val="CDCDCF"/>
                </a:solidFill>
              </a:rPr>
              <a:t>1. Gnant M, et al. SABCS 2015. Abstract S2-02.</a:t>
            </a:r>
          </a:p>
          <a:p>
            <a:pPr fontAlgn="base">
              <a:lnSpc>
                <a:spcPct val="100000"/>
              </a:lnSpc>
              <a:spcBef>
                <a:spcPct val="0"/>
              </a:spcBef>
              <a:spcAft>
                <a:spcPct val="0"/>
              </a:spcAft>
              <a:buClrTx/>
              <a:buNone/>
            </a:pPr>
            <a:r>
              <a:rPr lang="en-US" altLang="en-US" sz="1400">
                <a:solidFill>
                  <a:srgbClr val="CDCDCF"/>
                </a:solidFill>
              </a:rPr>
              <a:t>2. </a:t>
            </a:r>
            <a:r>
              <a:rPr lang="fr-FR" altLang="en-US" sz="1400">
                <a:solidFill>
                  <a:srgbClr val="CDCDCF"/>
                </a:solidFill>
              </a:rPr>
              <a:t>Gnant M, et al. Lancet. 2015;386:433-443.</a:t>
            </a:r>
            <a:endParaRPr lang="en-US" altLang="en-US" sz="1400">
              <a:solidFill>
                <a:srgbClr val="CDCDCF"/>
              </a:solidFill>
            </a:endParaRPr>
          </a:p>
        </p:txBody>
      </p:sp>
    </p:spTree>
    <p:extLst>
      <p:ext uri="{BB962C8B-B14F-4D97-AF65-F5344CB8AC3E}">
        <p14:creationId xmlns:p14="http://schemas.microsoft.com/office/powerpoint/2010/main" xmlns="" val="2122891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A0ED1D87-C69E-DE43-8C77-16008691B90A}"/>
              </a:ext>
            </a:extLst>
          </p:cNvPr>
          <p:cNvPicPr>
            <a:picLocks noChangeAspect="1"/>
          </p:cNvPicPr>
          <p:nvPr/>
        </p:nvPicPr>
        <p:blipFill>
          <a:blip r:embed="rId2"/>
          <a:stretch>
            <a:fillRect/>
          </a:stretch>
        </p:blipFill>
        <p:spPr>
          <a:xfrm>
            <a:off x="121687" y="391101"/>
            <a:ext cx="12070313" cy="6075797"/>
          </a:xfrm>
          <a:prstGeom prst="rect">
            <a:avLst/>
          </a:prstGeom>
        </p:spPr>
      </p:pic>
    </p:spTree>
    <p:extLst>
      <p:ext uri="{BB962C8B-B14F-4D97-AF65-F5344CB8AC3E}">
        <p14:creationId xmlns:p14="http://schemas.microsoft.com/office/powerpoint/2010/main" xmlns="" val="2716487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36B035C6-59F2-5F4B-9B1E-CB18A35A8C30}"/>
              </a:ext>
            </a:extLst>
          </p:cNvPr>
          <p:cNvPicPr>
            <a:picLocks noChangeAspect="1"/>
          </p:cNvPicPr>
          <p:nvPr/>
        </p:nvPicPr>
        <p:blipFill>
          <a:blip r:embed="rId2"/>
          <a:stretch>
            <a:fillRect/>
          </a:stretch>
        </p:blipFill>
        <p:spPr>
          <a:xfrm>
            <a:off x="1177059" y="405641"/>
            <a:ext cx="10239086" cy="5669000"/>
          </a:xfrm>
          <a:prstGeom prst="rect">
            <a:avLst/>
          </a:prstGeom>
        </p:spPr>
      </p:pic>
    </p:spTree>
    <p:extLst>
      <p:ext uri="{BB962C8B-B14F-4D97-AF65-F5344CB8AC3E}">
        <p14:creationId xmlns:p14="http://schemas.microsoft.com/office/powerpoint/2010/main" xmlns="" val="1331756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5EA5FB1B-4FD4-B040-8B24-2E6E972016CA}"/>
              </a:ext>
            </a:extLst>
          </p:cNvPr>
          <p:cNvPicPr>
            <a:picLocks noChangeAspect="1"/>
          </p:cNvPicPr>
          <p:nvPr/>
        </p:nvPicPr>
        <p:blipFill>
          <a:blip r:embed="rId2"/>
          <a:stretch>
            <a:fillRect/>
          </a:stretch>
        </p:blipFill>
        <p:spPr>
          <a:xfrm>
            <a:off x="0" y="257765"/>
            <a:ext cx="12192000" cy="6342469"/>
          </a:xfrm>
          <a:prstGeom prst="rect">
            <a:avLst/>
          </a:prstGeom>
        </p:spPr>
      </p:pic>
    </p:spTree>
    <p:extLst>
      <p:ext uri="{BB962C8B-B14F-4D97-AF65-F5344CB8AC3E}">
        <p14:creationId xmlns:p14="http://schemas.microsoft.com/office/powerpoint/2010/main" xmlns="" val="2313044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FC952A27-1E01-F744-AD8D-F0BD8FD65164}"/>
              </a:ext>
            </a:extLst>
          </p:cNvPr>
          <p:cNvPicPr>
            <a:picLocks noChangeAspect="1"/>
          </p:cNvPicPr>
          <p:nvPr/>
        </p:nvPicPr>
        <p:blipFill>
          <a:blip r:embed="rId2"/>
          <a:stretch>
            <a:fillRect/>
          </a:stretch>
        </p:blipFill>
        <p:spPr>
          <a:xfrm>
            <a:off x="3307492" y="1308862"/>
            <a:ext cx="5280454" cy="4660401"/>
          </a:xfrm>
          <a:prstGeom prst="rect">
            <a:avLst/>
          </a:prstGeom>
        </p:spPr>
      </p:pic>
    </p:spTree>
    <p:extLst>
      <p:ext uri="{BB962C8B-B14F-4D97-AF65-F5344CB8AC3E}">
        <p14:creationId xmlns:p14="http://schemas.microsoft.com/office/powerpoint/2010/main" xmlns="" val="529219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6316E862-778F-2443-91C0-B2E7E809747D}"/>
              </a:ext>
            </a:extLst>
          </p:cNvPr>
          <p:cNvPicPr>
            <a:picLocks noChangeAspect="1"/>
          </p:cNvPicPr>
          <p:nvPr/>
        </p:nvPicPr>
        <p:blipFill>
          <a:blip r:embed="rId2"/>
          <a:stretch>
            <a:fillRect/>
          </a:stretch>
        </p:blipFill>
        <p:spPr>
          <a:xfrm>
            <a:off x="95250" y="476250"/>
            <a:ext cx="12001500" cy="5905500"/>
          </a:xfrm>
          <a:prstGeom prst="rect">
            <a:avLst/>
          </a:prstGeom>
        </p:spPr>
      </p:pic>
    </p:spTree>
    <p:extLst>
      <p:ext uri="{BB962C8B-B14F-4D97-AF65-F5344CB8AC3E}">
        <p14:creationId xmlns:p14="http://schemas.microsoft.com/office/powerpoint/2010/main" xmlns="" val="697715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524000" y="609601"/>
            <a:ext cx="9064198" cy="6080125"/>
          </a:xfrm>
          <a:prstGeom prst="rect">
            <a:avLst/>
          </a:prstGeom>
        </p:spPr>
      </p:pic>
      <p:sp>
        <p:nvSpPr>
          <p:cNvPr id="5" name="CasellaDiTesto 4"/>
          <p:cNvSpPr txBox="1"/>
          <p:nvPr/>
        </p:nvSpPr>
        <p:spPr>
          <a:xfrm>
            <a:off x="6937376" y="6260583"/>
            <a:ext cx="3378554" cy="369332"/>
          </a:xfrm>
          <a:prstGeom prst="rect">
            <a:avLst/>
          </a:prstGeom>
          <a:noFill/>
        </p:spPr>
        <p:txBody>
          <a:bodyPr wrap="none" rtlCol="0">
            <a:spAutoFit/>
          </a:bodyPr>
          <a:lstStyle/>
          <a:p>
            <a:r>
              <a:rPr lang="it-IT" dirty="0" err="1"/>
              <a:t>Courtesy</a:t>
            </a:r>
            <a:r>
              <a:rPr lang="it-IT" dirty="0"/>
              <a:t> by I. </a:t>
            </a:r>
            <a:r>
              <a:rPr lang="it-IT" dirty="0" err="1"/>
              <a:t>Holen</a:t>
            </a:r>
            <a:r>
              <a:rPr lang="it-IT" dirty="0"/>
              <a:t>, </a:t>
            </a:r>
            <a:r>
              <a:rPr lang="it-IT" dirty="0" err="1"/>
              <a:t>Sheffiled</a:t>
            </a:r>
            <a:r>
              <a:rPr lang="it-IT" dirty="0"/>
              <a:t>, UK</a:t>
            </a:r>
          </a:p>
        </p:txBody>
      </p:sp>
      <p:sp>
        <p:nvSpPr>
          <p:cNvPr id="2" name="Rettangolo 1"/>
          <p:cNvSpPr/>
          <p:nvPr/>
        </p:nvSpPr>
        <p:spPr>
          <a:xfrm>
            <a:off x="1752600" y="2"/>
            <a:ext cx="8534400" cy="830997"/>
          </a:xfrm>
          <a:prstGeom prst="rect">
            <a:avLst/>
          </a:prstGeom>
        </p:spPr>
        <p:txBody>
          <a:bodyPr wrap="square">
            <a:spAutoFit/>
          </a:bodyPr>
          <a:lstStyle/>
          <a:p>
            <a:pPr algn="ctr"/>
            <a:r>
              <a:rPr lang="en-US" sz="2400" dirty="0"/>
              <a:t>Bisphosphonates in preclinical animal models can modify the bone microenvironment </a:t>
            </a:r>
            <a:endParaRPr lang="it-IT" sz="2400" dirty="0"/>
          </a:p>
        </p:txBody>
      </p:sp>
    </p:spTree>
    <p:extLst>
      <p:ext uri="{BB962C8B-B14F-4D97-AF65-F5344CB8AC3E}">
        <p14:creationId xmlns:p14="http://schemas.microsoft.com/office/powerpoint/2010/main" xmlns="" val="266930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30824" y="5593080"/>
            <a:ext cx="4316095" cy="658495"/>
          </a:xfrm>
          <a:custGeom>
            <a:avLst/>
            <a:gdLst/>
            <a:ahLst/>
            <a:cxnLst/>
            <a:rect l="l" t="t" r="r" b="b"/>
            <a:pathLst>
              <a:path w="4316095" h="658495">
                <a:moveTo>
                  <a:pt x="3986910" y="0"/>
                </a:moveTo>
                <a:lnTo>
                  <a:pt x="3986910" y="164592"/>
                </a:lnTo>
                <a:lnTo>
                  <a:pt x="0" y="164592"/>
                </a:lnTo>
                <a:lnTo>
                  <a:pt x="0" y="493776"/>
                </a:lnTo>
                <a:lnTo>
                  <a:pt x="3986910" y="493776"/>
                </a:lnTo>
                <a:lnTo>
                  <a:pt x="3986910" y="658368"/>
                </a:lnTo>
                <a:lnTo>
                  <a:pt x="4315968" y="329184"/>
                </a:lnTo>
                <a:lnTo>
                  <a:pt x="3986910" y="0"/>
                </a:lnTo>
                <a:close/>
              </a:path>
            </a:pathLst>
          </a:custGeom>
          <a:solidFill>
            <a:srgbClr val="84E4FB"/>
          </a:solidFill>
        </p:spPr>
        <p:txBody>
          <a:bodyPr wrap="square" lIns="0" tIns="0" rIns="0" bIns="0" rtlCol="0"/>
          <a:lstStyle/>
          <a:p>
            <a:endParaRPr/>
          </a:p>
        </p:txBody>
      </p:sp>
      <p:sp>
        <p:nvSpPr>
          <p:cNvPr id="3" name="object 3"/>
          <p:cNvSpPr txBox="1">
            <a:spLocks noGrp="1"/>
          </p:cNvSpPr>
          <p:nvPr>
            <p:ph type="title"/>
          </p:nvPr>
        </p:nvSpPr>
        <p:spPr>
          <a:xfrm>
            <a:off x="2110841" y="303987"/>
            <a:ext cx="3740150" cy="452120"/>
          </a:xfrm>
          <a:prstGeom prst="rect">
            <a:avLst/>
          </a:prstGeom>
        </p:spPr>
        <p:txBody>
          <a:bodyPr vert="horz" wrap="square" lIns="0" tIns="12065" rIns="0" bIns="0" rtlCol="0" anchor="ctr">
            <a:spAutoFit/>
          </a:bodyPr>
          <a:lstStyle/>
          <a:p>
            <a:pPr marL="12700">
              <a:lnSpc>
                <a:spcPct val="100000"/>
              </a:lnSpc>
              <a:spcBef>
                <a:spcPts val="95"/>
              </a:spcBef>
            </a:pPr>
            <a:r>
              <a:rPr sz="2800" b="1" spc="-10" dirty="0">
                <a:latin typeface="Arial"/>
                <a:cs typeface="Arial"/>
              </a:rPr>
              <a:t>AZURE: </a:t>
            </a:r>
            <a:r>
              <a:rPr sz="2800" b="1" spc="-5" dirty="0">
                <a:latin typeface="Arial"/>
                <a:cs typeface="Arial"/>
              </a:rPr>
              <a:t>Study</a:t>
            </a:r>
            <a:r>
              <a:rPr sz="2800" b="1" spc="15" dirty="0">
                <a:latin typeface="Arial"/>
                <a:cs typeface="Arial"/>
              </a:rPr>
              <a:t> </a:t>
            </a:r>
            <a:r>
              <a:rPr sz="2800" b="1" spc="-5" dirty="0">
                <a:latin typeface="Arial"/>
                <a:cs typeface="Arial"/>
              </a:rPr>
              <a:t>Design</a:t>
            </a:r>
            <a:endParaRPr sz="2800">
              <a:latin typeface="Arial"/>
              <a:cs typeface="Arial"/>
            </a:endParaRPr>
          </a:p>
        </p:txBody>
      </p:sp>
      <p:graphicFrame>
        <p:nvGraphicFramePr>
          <p:cNvPr id="4" name="object 4"/>
          <p:cNvGraphicFramePr>
            <a:graphicFrameLocks noGrp="1"/>
          </p:cNvGraphicFramePr>
          <p:nvPr/>
        </p:nvGraphicFramePr>
        <p:xfrm>
          <a:off x="1763712" y="4494213"/>
          <a:ext cx="3517900" cy="2193933"/>
        </p:xfrm>
        <a:graphic>
          <a:graphicData uri="http://schemas.openxmlformats.org/drawingml/2006/table">
            <a:tbl>
              <a:tblPr firstRow="1" bandRow="1">
                <a:tableStyleId>{2D5ABB26-0587-4C30-8999-92F81FD0307C}</a:tableStyleId>
              </a:tblPr>
              <a:tblGrid>
                <a:gridCol w="1173480">
                  <a:extLst>
                    <a:ext uri="{9D8B030D-6E8A-4147-A177-3AD203B41FA5}">
                      <a16:colId xmlns:a16="http://schemas.microsoft.com/office/drawing/2014/main" xmlns="" val="20000"/>
                    </a:ext>
                  </a:extLst>
                </a:gridCol>
                <a:gridCol w="1171575">
                  <a:extLst>
                    <a:ext uri="{9D8B030D-6E8A-4147-A177-3AD203B41FA5}">
                      <a16:colId xmlns:a16="http://schemas.microsoft.com/office/drawing/2014/main" xmlns="" val="20001"/>
                    </a:ext>
                  </a:extLst>
                </a:gridCol>
                <a:gridCol w="1172845">
                  <a:extLst>
                    <a:ext uri="{9D8B030D-6E8A-4147-A177-3AD203B41FA5}">
                      <a16:colId xmlns:a16="http://schemas.microsoft.com/office/drawing/2014/main" xmlns="" val="20002"/>
                    </a:ext>
                  </a:extLst>
                </a:gridCol>
              </a:tblGrid>
              <a:tr h="274193">
                <a:tc>
                  <a:txBody>
                    <a:bodyPr/>
                    <a:lstStyle/>
                    <a:p>
                      <a:pPr marL="91440">
                        <a:lnSpc>
                          <a:spcPct val="100000"/>
                        </a:lnSpc>
                        <a:spcBef>
                          <a:spcPts val="330"/>
                        </a:spcBef>
                      </a:pPr>
                      <a:r>
                        <a:rPr sz="1200" b="1" spc="-5" dirty="0">
                          <a:solidFill>
                            <a:srgbClr val="252573"/>
                          </a:solidFill>
                          <a:latin typeface="Arial"/>
                          <a:cs typeface="Arial"/>
                        </a:rPr>
                        <a:t>Countries</a:t>
                      </a:r>
                      <a:endParaRPr sz="1200">
                        <a:latin typeface="Arial"/>
                        <a:cs typeface="Arial"/>
                      </a:endParaRPr>
                    </a:p>
                  </a:txBody>
                  <a:tcPr marL="0" marR="0" marT="4191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4F81BC"/>
                    </a:solidFill>
                  </a:tcPr>
                </a:tc>
                <a:tc>
                  <a:txBody>
                    <a:bodyPr/>
                    <a:lstStyle/>
                    <a:p>
                      <a:pPr marL="300990">
                        <a:lnSpc>
                          <a:spcPct val="100000"/>
                        </a:lnSpc>
                        <a:spcBef>
                          <a:spcPts val="330"/>
                        </a:spcBef>
                      </a:pPr>
                      <a:r>
                        <a:rPr sz="1200" b="1" spc="-5" dirty="0">
                          <a:solidFill>
                            <a:srgbClr val="252573"/>
                          </a:solidFill>
                          <a:latin typeface="Arial"/>
                          <a:cs typeface="Arial"/>
                        </a:rPr>
                        <a:t>Centres</a:t>
                      </a:r>
                      <a:endParaRPr sz="1200">
                        <a:latin typeface="Arial"/>
                        <a:cs typeface="Arial"/>
                      </a:endParaRPr>
                    </a:p>
                  </a:txBody>
                  <a:tcPr marL="0" marR="0" marT="4191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4F81BC"/>
                    </a:solidFill>
                  </a:tcPr>
                </a:tc>
                <a:tc>
                  <a:txBody>
                    <a:bodyPr/>
                    <a:lstStyle/>
                    <a:p>
                      <a:pPr marL="288925">
                        <a:lnSpc>
                          <a:spcPct val="100000"/>
                        </a:lnSpc>
                        <a:spcBef>
                          <a:spcPts val="330"/>
                        </a:spcBef>
                      </a:pPr>
                      <a:r>
                        <a:rPr sz="1200" b="1" spc="-5" dirty="0">
                          <a:solidFill>
                            <a:srgbClr val="252573"/>
                          </a:solidFill>
                          <a:latin typeface="Arial"/>
                          <a:cs typeface="Arial"/>
                        </a:rPr>
                        <a:t>Patients</a:t>
                      </a:r>
                      <a:endParaRPr sz="1200">
                        <a:latin typeface="Arial"/>
                        <a:cs typeface="Arial"/>
                      </a:endParaRPr>
                    </a:p>
                  </a:txBody>
                  <a:tcPr marL="0" marR="0" marT="4191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4F81BC"/>
                    </a:solidFill>
                  </a:tcPr>
                </a:tc>
                <a:extLst>
                  <a:ext uri="{0D108BD9-81ED-4DB2-BD59-A6C34878D82A}">
                    <a16:rowId xmlns:a16="http://schemas.microsoft.com/office/drawing/2014/main" xmlns="" val="10000"/>
                  </a:ext>
                </a:extLst>
              </a:tr>
              <a:tr h="274319">
                <a:tc>
                  <a:txBody>
                    <a:bodyPr/>
                    <a:lstStyle/>
                    <a:p>
                      <a:pPr marL="91440">
                        <a:lnSpc>
                          <a:spcPct val="100000"/>
                        </a:lnSpc>
                        <a:spcBef>
                          <a:spcPts val="330"/>
                        </a:spcBef>
                      </a:pPr>
                      <a:r>
                        <a:rPr sz="1200" b="1" spc="-10" dirty="0">
                          <a:latin typeface="Arial"/>
                          <a:cs typeface="Arial"/>
                        </a:rPr>
                        <a:t>UK</a:t>
                      </a:r>
                      <a:endParaRPr sz="1200">
                        <a:latin typeface="Arial"/>
                        <a:cs typeface="Arial"/>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FF"/>
                    </a:solidFill>
                  </a:tcPr>
                </a:tc>
                <a:tc>
                  <a:txBody>
                    <a:bodyPr/>
                    <a:lstStyle/>
                    <a:p>
                      <a:pPr marL="635" algn="ctr">
                        <a:lnSpc>
                          <a:spcPct val="100000"/>
                        </a:lnSpc>
                        <a:spcBef>
                          <a:spcPts val="330"/>
                        </a:spcBef>
                      </a:pPr>
                      <a:r>
                        <a:rPr sz="1200" spc="-5" dirty="0">
                          <a:latin typeface="Arial"/>
                          <a:cs typeface="Arial"/>
                        </a:rPr>
                        <a:t>123</a:t>
                      </a:r>
                      <a:endParaRPr sz="1200">
                        <a:latin typeface="Arial"/>
                        <a:cs typeface="Arial"/>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FF"/>
                    </a:solidFill>
                  </a:tcPr>
                </a:tc>
                <a:tc>
                  <a:txBody>
                    <a:bodyPr/>
                    <a:lstStyle/>
                    <a:p>
                      <a:pPr marL="41910" algn="ctr">
                        <a:lnSpc>
                          <a:spcPct val="100000"/>
                        </a:lnSpc>
                        <a:spcBef>
                          <a:spcPts val="330"/>
                        </a:spcBef>
                      </a:pPr>
                      <a:r>
                        <a:rPr sz="1200" spc="-5" dirty="0">
                          <a:latin typeface="Arial"/>
                          <a:cs typeface="Arial"/>
                        </a:rPr>
                        <a:t>2710</a:t>
                      </a:r>
                      <a:endParaRPr sz="1200">
                        <a:latin typeface="Arial"/>
                        <a:cs typeface="Arial"/>
                      </a:endParaRPr>
                    </a:p>
                  </a:txBody>
                  <a:tcPr marL="0" marR="0" marT="4191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FF"/>
                    </a:solidFill>
                  </a:tcPr>
                </a:tc>
                <a:extLst>
                  <a:ext uri="{0D108BD9-81ED-4DB2-BD59-A6C34878D82A}">
                    <a16:rowId xmlns:a16="http://schemas.microsoft.com/office/drawing/2014/main" xmlns="" val="10001"/>
                  </a:ext>
                </a:extLst>
              </a:tr>
              <a:tr h="274193">
                <a:tc>
                  <a:txBody>
                    <a:bodyPr/>
                    <a:lstStyle/>
                    <a:p>
                      <a:pPr marL="91440">
                        <a:lnSpc>
                          <a:spcPct val="100000"/>
                        </a:lnSpc>
                        <a:spcBef>
                          <a:spcPts val="330"/>
                        </a:spcBef>
                      </a:pPr>
                      <a:r>
                        <a:rPr sz="1200" b="1" dirty="0">
                          <a:latin typeface="Arial"/>
                          <a:cs typeface="Arial"/>
                        </a:rPr>
                        <a:t>Eire</a:t>
                      </a:r>
                      <a:endParaRPr sz="1200">
                        <a:latin typeface="Arial"/>
                        <a:cs typeface="Arial"/>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8DDFC4"/>
                    </a:solidFill>
                  </a:tcPr>
                </a:tc>
                <a:tc>
                  <a:txBody>
                    <a:bodyPr/>
                    <a:lstStyle/>
                    <a:p>
                      <a:pPr marL="85725" algn="ctr">
                        <a:lnSpc>
                          <a:spcPct val="100000"/>
                        </a:lnSpc>
                        <a:spcBef>
                          <a:spcPts val="330"/>
                        </a:spcBef>
                      </a:pPr>
                      <a:r>
                        <a:rPr sz="1200" spc="-5" dirty="0">
                          <a:latin typeface="Arial"/>
                          <a:cs typeface="Arial"/>
                        </a:rPr>
                        <a:t>10</a:t>
                      </a:r>
                      <a:endParaRPr sz="1200">
                        <a:latin typeface="Arial"/>
                        <a:cs typeface="Arial"/>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8DDFC4"/>
                    </a:solidFill>
                  </a:tcPr>
                </a:tc>
                <a:tc>
                  <a:txBody>
                    <a:bodyPr/>
                    <a:lstStyle/>
                    <a:p>
                      <a:pPr marL="84455" algn="ctr">
                        <a:lnSpc>
                          <a:spcPct val="100000"/>
                        </a:lnSpc>
                        <a:spcBef>
                          <a:spcPts val="330"/>
                        </a:spcBef>
                      </a:pPr>
                      <a:r>
                        <a:rPr sz="1200" spc="-5" dirty="0">
                          <a:latin typeface="Arial"/>
                          <a:cs typeface="Arial"/>
                        </a:rPr>
                        <a:t>247</a:t>
                      </a:r>
                      <a:endParaRPr sz="1200">
                        <a:latin typeface="Arial"/>
                        <a:cs typeface="Arial"/>
                      </a:endParaRPr>
                    </a:p>
                  </a:txBody>
                  <a:tcPr marL="0" marR="0" marT="4191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8DDFC4"/>
                    </a:solidFill>
                  </a:tcPr>
                </a:tc>
                <a:extLst>
                  <a:ext uri="{0D108BD9-81ED-4DB2-BD59-A6C34878D82A}">
                    <a16:rowId xmlns:a16="http://schemas.microsoft.com/office/drawing/2014/main" xmlns="" val="10002"/>
                  </a:ext>
                </a:extLst>
              </a:tr>
              <a:tr h="274256">
                <a:tc>
                  <a:txBody>
                    <a:bodyPr/>
                    <a:lstStyle/>
                    <a:p>
                      <a:pPr marL="91440">
                        <a:lnSpc>
                          <a:spcPct val="100000"/>
                        </a:lnSpc>
                        <a:spcBef>
                          <a:spcPts val="334"/>
                        </a:spcBef>
                      </a:pPr>
                      <a:r>
                        <a:rPr sz="1200" b="1" spc="-5" dirty="0">
                          <a:latin typeface="Arial"/>
                          <a:cs typeface="Arial"/>
                        </a:rPr>
                        <a:t>Australia</a:t>
                      </a:r>
                      <a:endParaRPr sz="1200">
                        <a:latin typeface="Arial"/>
                        <a:cs typeface="Arial"/>
                      </a:endParaRPr>
                    </a:p>
                  </a:txBody>
                  <a:tcPr marL="0" marR="0" marT="42544"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FF"/>
                    </a:solidFill>
                  </a:tcPr>
                </a:tc>
                <a:tc>
                  <a:txBody>
                    <a:bodyPr/>
                    <a:lstStyle/>
                    <a:p>
                      <a:pPr marL="85725" algn="ctr">
                        <a:lnSpc>
                          <a:spcPct val="100000"/>
                        </a:lnSpc>
                        <a:spcBef>
                          <a:spcPts val="334"/>
                        </a:spcBef>
                      </a:pPr>
                      <a:r>
                        <a:rPr sz="1200" spc="-5" dirty="0">
                          <a:latin typeface="Arial"/>
                          <a:cs typeface="Arial"/>
                        </a:rPr>
                        <a:t>28</a:t>
                      </a:r>
                      <a:endParaRPr sz="1200">
                        <a:latin typeface="Arial"/>
                        <a:cs typeface="Arial"/>
                      </a:endParaRPr>
                    </a:p>
                  </a:txBody>
                  <a:tcPr marL="0" marR="0" marT="4254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FF"/>
                    </a:solidFill>
                  </a:tcPr>
                </a:tc>
                <a:tc>
                  <a:txBody>
                    <a:bodyPr/>
                    <a:lstStyle/>
                    <a:p>
                      <a:pPr marL="84455" algn="ctr">
                        <a:lnSpc>
                          <a:spcPct val="100000"/>
                        </a:lnSpc>
                        <a:spcBef>
                          <a:spcPts val="334"/>
                        </a:spcBef>
                      </a:pPr>
                      <a:r>
                        <a:rPr sz="1200" spc="-5" dirty="0">
                          <a:latin typeface="Arial"/>
                          <a:cs typeface="Arial"/>
                        </a:rPr>
                        <a:t>226</a:t>
                      </a:r>
                      <a:endParaRPr sz="1200">
                        <a:latin typeface="Arial"/>
                        <a:cs typeface="Arial"/>
                      </a:endParaRPr>
                    </a:p>
                  </a:txBody>
                  <a:tcPr marL="0" marR="0" marT="42544"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FF"/>
                    </a:solidFill>
                  </a:tcPr>
                </a:tc>
                <a:extLst>
                  <a:ext uri="{0D108BD9-81ED-4DB2-BD59-A6C34878D82A}">
                    <a16:rowId xmlns:a16="http://schemas.microsoft.com/office/drawing/2014/main" xmlns="" val="10003"/>
                  </a:ext>
                </a:extLst>
              </a:tr>
              <a:tr h="274243">
                <a:tc>
                  <a:txBody>
                    <a:bodyPr/>
                    <a:lstStyle/>
                    <a:p>
                      <a:pPr marL="91440">
                        <a:lnSpc>
                          <a:spcPct val="100000"/>
                        </a:lnSpc>
                        <a:spcBef>
                          <a:spcPts val="330"/>
                        </a:spcBef>
                      </a:pPr>
                      <a:r>
                        <a:rPr sz="1200" b="1" dirty="0">
                          <a:latin typeface="Arial"/>
                          <a:cs typeface="Arial"/>
                        </a:rPr>
                        <a:t>Spain</a:t>
                      </a:r>
                      <a:endParaRPr sz="1200">
                        <a:latin typeface="Arial"/>
                        <a:cs typeface="Arial"/>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8DDFC4"/>
                    </a:solidFill>
                  </a:tcPr>
                </a:tc>
                <a:tc>
                  <a:txBody>
                    <a:bodyPr/>
                    <a:lstStyle/>
                    <a:p>
                      <a:pPr marL="170815" algn="ctr">
                        <a:lnSpc>
                          <a:spcPct val="100000"/>
                        </a:lnSpc>
                        <a:spcBef>
                          <a:spcPts val="330"/>
                        </a:spcBef>
                      </a:pPr>
                      <a:r>
                        <a:rPr sz="1200" dirty="0">
                          <a:latin typeface="Arial"/>
                          <a:cs typeface="Arial"/>
                        </a:rPr>
                        <a:t>8</a:t>
                      </a:r>
                      <a:endParaRPr sz="1200">
                        <a:latin typeface="Arial"/>
                        <a:cs typeface="Arial"/>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8DDFC4"/>
                    </a:solidFill>
                  </a:tcPr>
                </a:tc>
                <a:tc>
                  <a:txBody>
                    <a:bodyPr/>
                    <a:lstStyle/>
                    <a:p>
                      <a:pPr marL="84455" algn="ctr">
                        <a:lnSpc>
                          <a:spcPct val="100000"/>
                        </a:lnSpc>
                        <a:spcBef>
                          <a:spcPts val="330"/>
                        </a:spcBef>
                      </a:pPr>
                      <a:r>
                        <a:rPr sz="1200" dirty="0">
                          <a:latin typeface="Arial"/>
                          <a:cs typeface="Arial"/>
                        </a:rPr>
                        <a:t>107</a:t>
                      </a:r>
                      <a:endParaRPr sz="1200">
                        <a:latin typeface="Arial"/>
                        <a:cs typeface="Arial"/>
                      </a:endParaRPr>
                    </a:p>
                  </a:txBody>
                  <a:tcPr marL="0" marR="0" marT="4191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8DDFC4"/>
                    </a:solidFill>
                  </a:tcPr>
                </a:tc>
                <a:extLst>
                  <a:ext uri="{0D108BD9-81ED-4DB2-BD59-A6C34878D82A}">
                    <a16:rowId xmlns:a16="http://schemas.microsoft.com/office/drawing/2014/main" xmlns="" val="10004"/>
                  </a:ext>
                </a:extLst>
              </a:tr>
              <a:tr h="274243">
                <a:tc>
                  <a:txBody>
                    <a:bodyPr/>
                    <a:lstStyle/>
                    <a:p>
                      <a:pPr marL="91440">
                        <a:lnSpc>
                          <a:spcPct val="100000"/>
                        </a:lnSpc>
                        <a:spcBef>
                          <a:spcPts val="330"/>
                        </a:spcBef>
                      </a:pPr>
                      <a:r>
                        <a:rPr sz="1200" b="1" spc="-5" dirty="0">
                          <a:latin typeface="Arial"/>
                          <a:cs typeface="Arial"/>
                        </a:rPr>
                        <a:t>Portugal</a:t>
                      </a:r>
                      <a:endParaRPr sz="1200">
                        <a:latin typeface="Arial"/>
                        <a:cs typeface="Arial"/>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FF"/>
                    </a:solidFill>
                  </a:tcPr>
                </a:tc>
                <a:tc>
                  <a:txBody>
                    <a:bodyPr/>
                    <a:lstStyle/>
                    <a:p>
                      <a:pPr marL="170815" algn="ctr">
                        <a:lnSpc>
                          <a:spcPct val="100000"/>
                        </a:lnSpc>
                        <a:spcBef>
                          <a:spcPts val="330"/>
                        </a:spcBef>
                      </a:pPr>
                      <a:r>
                        <a:rPr sz="1200" dirty="0">
                          <a:latin typeface="Arial"/>
                          <a:cs typeface="Arial"/>
                        </a:rPr>
                        <a:t>1</a:t>
                      </a:r>
                      <a:endParaRPr sz="1200">
                        <a:latin typeface="Arial"/>
                        <a:cs typeface="Arial"/>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FF"/>
                    </a:solidFill>
                  </a:tcPr>
                </a:tc>
                <a:tc>
                  <a:txBody>
                    <a:bodyPr/>
                    <a:lstStyle/>
                    <a:p>
                      <a:pPr marL="170180" algn="ctr">
                        <a:lnSpc>
                          <a:spcPct val="100000"/>
                        </a:lnSpc>
                        <a:spcBef>
                          <a:spcPts val="330"/>
                        </a:spcBef>
                      </a:pPr>
                      <a:r>
                        <a:rPr sz="1200" spc="-5" dirty="0">
                          <a:latin typeface="Arial"/>
                          <a:cs typeface="Arial"/>
                        </a:rPr>
                        <a:t>32</a:t>
                      </a:r>
                      <a:endParaRPr sz="1200">
                        <a:latin typeface="Arial"/>
                        <a:cs typeface="Arial"/>
                      </a:endParaRPr>
                    </a:p>
                  </a:txBody>
                  <a:tcPr marL="0" marR="0" marT="4191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FF"/>
                    </a:solidFill>
                  </a:tcPr>
                </a:tc>
                <a:extLst>
                  <a:ext uri="{0D108BD9-81ED-4DB2-BD59-A6C34878D82A}">
                    <a16:rowId xmlns:a16="http://schemas.microsoft.com/office/drawing/2014/main" xmlns="" val="10005"/>
                  </a:ext>
                </a:extLst>
              </a:tr>
              <a:tr h="274243">
                <a:tc>
                  <a:txBody>
                    <a:bodyPr/>
                    <a:lstStyle/>
                    <a:p>
                      <a:pPr marL="91440">
                        <a:lnSpc>
                          <a:spcPct val="100000"/>
                        </a:lnSpc>
                        <a:spcBef>
                          <a:spcPts val="330"/>
                        </a:spcBef>
                      </a:pPr>
                      <a:r>
                        <a:rPr sz="1200" b="1" dirty="0">
                          <a:latin typeface="Arial"/>
                          <a:cs typeface="Arial"/>
                        </a:rPr>
                        <a:t>Thailand</a:t>
                      </a:r>
                      <a:endParaRPr sz="1200">
                        <a:latin typeface="Arial"/>
                        <a:cs typeface="Arial"/>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8DDFC4"/>
                    </a:solidFill>
                  </a:tcPr>
                </a:tc>
                <a:tc>
                  <a:txBody>
                    <a:bodyPr/>
                    <a:lstStyle/>
                    <a:p>
                      <a:pPr marL="170815" algn="ctr">
                        <a:lnSpc>
                          <a:spcPct val="100000"/>
                        </a:lnSpc>
                        <a:spcBef>
                          <a:spcPts val="330"/>
                        </a:spcBef>
                      </a:pPr>
                      <a:r>
                        <a:rPr sz="1200" dirty="0">
                          <a:latin typeface="Arial"/>
                          <a:cs typeface="Arial"/>
                        </a:rPr>
                        <a:t>2</a:t>
                      </a:r>
                      <a:endParaRPr sz="1200">
                        <a:latin typeface="Arial"/>
                        <a:cs typeface="Arial"/>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8DDFC4"/>
                    </a:solidFill>
                  </a:tcPr>
                </a:tc>
                <a:tc>
                  <a:txBody>
                    <a:bodyPr/>
                    <a:lstStyle/>
                    <a:p>
                      <a:pPr marL="170180" algn="ctr">
                        <a:lnSpc>
                          <a:spcPct val="100000"/>
                        </a:lnSpc>
                        <a:spcBef>
                          <a:spcPts val="330"/>
                        </a:spcBef>
                      </a:pPr>
                      <a:r>
                        <a:rPr sz="1200" spc="-5" dirty="0">
                          <a:latin typeface="Arial"/>
                          <a:cs typeface="Arial"/>
                        </a:rPr>
                        <a:t>25</a:t>
                      </a:r>
                      <a:endParaRPr sz="1200">
                        <a:latin typeface="Arial"/>
                        <a:cs typeface="Arial"/>
                      </a:endParaRPr>
                    </a:p>
                  </a:txBody>
                  <a:tcPr marL="0" marR="0" marT="4191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8DDFC4"/>
                    </a:solidFill>
                  </a:tcPr>
                </a:tc>
                <a:extLst>
                  <a:ext uri="{0D108BD9-81ED-4DB2-BD59-A6C34878D82A}">
                    <a16:rowId xmlns:a16="http://schemas.microsoft.com/office/drawing/2014/main" xmlns="" val="10006"/>
                  </a:ext>
                </a:extLst>
              </a:tr>
              <a:tr h="274243">
                <a:tc>
                  <a:txBody>
                    <a:bodyPr/>
                    <a:lstStyle/>
                    <a:p>
                      <a:pPr marL="91440">
                        <a:lnSpc>
                          <a:spcPct val="100000"/>
                        </a:lnSpc>
                        <a:spcBef>
                          <a:spcPts val="330"/>
                        </a:spcBef>
                      </a:pPr>
                      <a:r>
                        <a:rPr sz="1200" b="1" spc="-15" dirty="0">
                          <a:latin typeface="Arial"/>
                          <a:cs typeface="Arial"/>
                        </a:rPr>
                        <a:t>Taiwan</a:t>
                      </a:r>
                      <a:endParaRPr sz="1200">
                        <a:latin typeface="Arial"/>
                        <a:cs typeface="Arial"/>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66FFFF"/>
                    </a:solidFill>
                  </a:tcPr>
                </a:tc>
                <a:tc>
                  <a:txBody>
                    <a:bodyPr/>
                    <a:lstStyle/>
                    <a:p>
                      <a:pPr marL="170815" algn="ctr">
                        <a:lnSpc>
                          <a:spcPct val="100000"/>
                        </a:lnSpc>
                        <a:spcBef>
                          <a:spcPts val="330"/>
                        </a:spcBef>
                      </a:pPr>
                      <a:r>
                        <a:rPr sz="1200" dirty="0">
                          <a:latin typeface="Arial"/>
                          <a:cs typeface="Arial"/>
                        </a:rPr>
                        <a:t>2</a:t>
                      </a:r>
                      <a:endParaRPr sz="1200">
                        <a:latin typeface="Arial"/>
                        <a:cs typeface="Arial"/>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66FFFF"/>
                    </a:solidFill>
                  </a:tcPr>
                </a:tc>
                <a:tc>
                  <a:txBody>
                    <a:bodyPr/>
                    <a:lstStyle/>
                    <a:p>
                      <a:pPr marL="170180" algn="ctr">
                        <a:lnSpc>
                          <a:spcPct val="100000"/>
                        </a:lnSpc>
                        <a:spcBef>
                          <a:spcPts val="330"/>
                        </a:spcBef>
                      </a:pPr>
                      <a:r>
                        <a:rPr sz="1200" spc="-5" dirty="0">
                          <a:latin typeface="Arial"/>
                          <a:cs typeface="Arial"/>
                        </a:rPr>
                        <a:t>13</a:t>
                      </a:r>
                      <a:endParaRPr sz="1200">
                        <a:latin typeface="Arial"/>
                        <a:cs typeface="Arial"/>
                      </a:endParaRPr>
                    </a:p>
                  </a:txBody>
                  <a:tcPr marL="0" marR="0" marT="4191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66FFFF"/>
                    </a:solidFill>
                  </a:tcPr>
                </a:tc>
                <a:extLst>
                  <a:ext uri="{0D108BD9-81ED-4DB2-BD59-A6C34878D82A}">
                    <a16:rowId xmlns:a16="http://schemas.microsoft.com/office/drawing/2014/main" xmlns="" val="10007"/>
                  </a:ext>
                </a:extLst>
              </a:tr>
            </a:tbl>
          </a:graphicData>
        </a:graphic>
      </p:graphicFrame>
      <p:sp>
        <p:nvSpPr>
          <p:cNvPr id="5" name="object 5"/>
          <p:cNvSpPr/>
          <p:nvPr/>
        </p:nvSpPr>
        <p:spPr>
          <a:xfrm>
            <a:off x="5644877" y="1758538"/>
            <a:ext cx="4504974" cy="48184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630923" y="1700784"/>
            <a:ext cx="2523744" cy="664463"/>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5638800" y="1752600"/>
            <a:ext cx="4419600" cy="346890"/>
          </a:xfrm>
          <a:prstGeom prst="rect">
            <a:avLst/>
          </a:prstGeom>
          <a:solidFill>
            <a:srgbClr val="CCFFCC"/>
          </a:solidFill>
        </p:spPr>
        <p:txBody>
          <a:bodyPr vert="horz" wrap="square" lIns="0" tIns="38735" rIns="0" bIns="0" rtlCol="0">
            <a:spAutoFit/>
          </a:bodyPr>
          <a:lstStyle/>
          <a:p>
            <a:pPr marL="1165860">
              <a:spcBef>
                <a:spcPts val="305"/>
              </a:spcBef>
            </a:pPr>
            <a:r>
              <a:rPr sz="2000" b="1" dirty="0">
                <a:latin typeface="Arial"/>
                <a:cs typeface="Arial"/>
              </a:rPr>
              <a:t>Standard</a:t>
            </a:r>
            <a:r>
              <a:rPr sz="2000" b="1" spc="-25" dirty="0">
                <a:latin typeface="Arial"/>
                <a:cs typeface="Arial"/>
              </a:rPr>
              <a:t> </a:t>
            </a:r>
            <a:r>
              <a:rPr sz="2000" b="1" dirty="0">
                <a:latin typeface="Arial"/>
                <a:cs typeface="Arial"/>
              </a:rPr>
              <a:t>therapy</a:t>
            </a:r>
            <a:endParaRPr sz="2000">
              <a:latin typeface="Arial"/>
              <a:cs typeface="Arial"/>
            </a:endParaRPr>
          </a:p>
        </p:txBody>
      </p:sp>
      <p:sp>
        <p:nvSpPr>
          <p:cNvPr id="8" name="object 8"/>
          <p:cNvSpPr/>
          <p:nvPr/>
        </p:nvSpPr>
        <p:spPr>
          <a:xfrm>
            <a:off x="5747004" y="3942657"/>
            <a:ext cx="4462271" cy="78015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489191" y="3848101"/>
            <a:ext cx="2974848" cy="96926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766816" y="3962400"/>
            <a:ext cx="4368165" cy="685800"/>
          </a:xfrm>
          <a:custGeom>
            <a:avLst/>
            <a:gdLst/>
            <a:ahLst/>
            <a:cxnLst/>
            <a:rect l="l" t="t" r="r" b="b"/>
            <a:pathLst>
              <a:path w="4368165" h="685800">
                <a:moveTo>
                  <a:pt x="0" y="685800"/>
                </a:moveTo>
                <a:lnTo>
                  <a:pt x="4367784" y="685800"/>
                </a:lnTo>
                <a:lnTo>
                  <a:pt x="4367784" y="0"/>
                </a:lnTo>
                <a:lnTo>
                  <a:pt x="0" y="0"/>
                </a:lnTo>
                <a:lnTo>
                  <a:pt x="0" y="685800"/>
                </a:lnTo>
                <a:close/>
              </a:path>
            </a:pathLst>
          </a:custGeom>
          <a:solidFill>
            <a:srgbClr val="33CCCC"/>
          </a:solidFill>
        </p:spPr>
        <p:txBody>
          <a:bodyPr wrap="square" lIns="0" tIns="0" rIns="0" bIns="0" rtlCol="0"/>
          <a:lstStyle/>
          <a:p>
            <a:endParaRPr/>
          </a:p>
        </p:txBody>
      </p:sp>
      <p:sp>
        <p:nvSpPr>
          <p:cNvPr id="11" name="object 11"/>
          <p:cNvSpPr txBox="1"/>
          <p:nvPr/>
        </p:nvSpPr>
        <p:spPr>
          <a:xfrm>
            <a:off x="5760720" y="3942970"/>
            <a:ext cx="4373880" cy="635635"/>
          </a:xfrm>
          <a:prstGeom prst="rect">
            <a:avLst/>
          </a:prstGeom>
        </p:spPr>
        <p:txBody>
          <a:bodyPr vert="horz" wrap="square" lIns="0" tIns="12700" rIns="0" bIns="0" rtlCol="0">
            <a:spAutoFit/>
          </a:bodyPr>
          <a:lstStyle/>
          <a:p>
            <a:pPr marL="920750" marR="906144" indent="115570">
              <a:spcBef>
                <a:spcPts val="100"/>
              </a:spcBef>
            </a:pPr>
            <a:r>
              <a:rPr sz="2000" b="1" dirty="0">
                <a:latin typeface="Arial"/>
                <a:cs typeface="Arial"/>
              </a:rPr>
              <a:t>Standard therapy +  Zoledronic acid 4</a:t>
            </a:r>
            <a:r>
              <a:rPr sz="2000" b="1" spc="-110" dirty="0">
                <a:latin typeface="Arial"/>
                <a:cs typeface="Arial"/>
              </a:rPr>
              <a:t> </a:t>
            </a:r>
            <a:r>
              <a:rPr sz="2000" b="1" spc="-5" dirty="0">
                <a:latin typeface="Arial"/>
                <a:cs typeface="Arial"/>
              </a:rPr>
              <a:t>mg</a:t>
            </a:r>
            <a:endParaRPr sz="2000">
              <a:latin typeface="Arial"/>
              <a:cs typeface="Arial"/>
            </a:endParaRPr>
          </a:p>
        </p:txBody>
      </p:sp>
      <p:sp>
        <p:nvSpPr>
          <p:cNvPr id="12" name="object 12"/>
          <p:cNvSpPr/>
          <p:nvPr/>
        </p:nvSpPr>
        <p:spPr>
          <a:xfrm>
            <a:off x="1621536" y="2037588"/>
            <a:ext cx="3840479" cy="2304288"/>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2247900" y="2240279"/>
            <a:ext cx="2670048" cy="1927860"/>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1641347" y="2057400"/>
            <a:ext cx="3746500" cy="2209800"/>
          </a:xfrm>
          <a:custGeom>
            <a:avLst/>
            <a:gdLst/>
            <a:ahLst/>
            <a:cxnLst/>
            <a:rect l="l" t="t" r="r" b="b"/>
            <a:pathLst>
              <a:path w="3746500" h="2209800">
                <a:moveTo>
                  <a:pt x="1872995" y="0"/>
                </a:moveTo>
                <a:lnTo>
                  <a:pt x="1813539" y="546"/>
                </a:lnTo>
                <a:lnTo>
                  <a:pt x="1754544" y="2173"/>
                </a:lnTo>
                <a:lnTo>
                  <a:pt x="1696039" y="4866"/>
                </a:lnTo>
                <a:lnTo>
                  <a:pt x="1638051" y="8608"/>
                </a:lnTo>
                <a:lnTo>
                  <a:pt x="1580607" y="13383"/>
                </a:lnTo>
                <a:lnTo>
                  <a:pt x="1523734" y="19174"/>
                </a:lnTo>
                <a:lnTo>
                  <a:pt x="1467461" y="25967"/>
                </a:lnTo>
                <a:lnTo>
                  <a:pt x="1411815" y="33743"/>
                </a:lnTo>
                <a:lnTo>
                  <a:pt x="1356822" y="42488"/>
                </a:lnTo>
                <a:lnTo>
                  <a:pt x="1302511" y="52185"/>
                </a:lnTo>
                <a:lnTo>
                  <a:pt x="1248909" y="62818"/>
                </a:lnTo>
                <a:lnTo>
                  <a:pt x="1196043" y="74370"/>
                </a:lnTo>
                <a:lnTo>
                  <a:pt x="1143941" y="86826"/>
                </a:lnTo>
                <a:lnTo>
                  <a:pt x="1092630" y="100169"/>
                </a:lnTo>
                <a:lnTo>
                  <a:pt x="1042137" y="114383"/>
                </a:lnTo>
                <a:lnTo>
                  <a:pt x="992490" y="129453"/>
                </a:lnTo>
                <a:lnTo>
                  <a:pt x="943717" y="145361"/>
                </a:lnTo>
                <a:lnTo>
                  <a:pt x="895845" y="162092"/>
                </a:lnTo>
                <a:lnTo>
                  <a:pt x="848901" y="179629"/>
                </a:lnTo>
                <a:lnTo>
                  <a:pt x="802912" y="197956"/>
                </a:lnTo>
                <a:lnTo>
                  <a:pt x="757907" y="217058"/>
                </a:lnTo>
                <a:lnTo>
                  <a:pt x="713912" y="236918"/>
                </a:lnTo>
                <a:lnTo>
                  <a:pt x="670955" y="257519"/>
                </a:lnTo>
                <a:lnTo>
                  <a:pt x="629064" y="278846"/>
                </a:lnTo>
                <a:lnTo>
                  <a:pt x="588265" y="300882"/>
                </a:lnTo>
                <a:lnTo>
                  <a:pt x="548587" y="323611"/>
                </a:lnTo>
                <a:lnTo>
                  <a:pt x="510056" y="347018"/>
                </a:lnTo>
                <a:lnTo>
                  <a:pt x="472701" y="371085"/>
                </a:lnTo>
                <a:lnTo>
                  <a:pt x="436548" y="395797"/>
                </a:lnTo>
                <a:lnTo>
                  <a:pt x="401625" y="421138"/>
                </a:lnTo>
                <a:lnTo>
                  <a:pt x="367959" y="447091"/>
                </a:lnTo>
                <a:lnTo>
                  <a:pt x="335578" y="473640"/>
                </a:lnTo>
                <a:lnTo>
                  <a:pt x="304509" y="500769"/>
                </a:lnTo>
                <a:lnTo>
                  <a:pt x="274780" y="528461"/>
                </a:lnTo>
                <a:lnTo>
                  <a:pt x="246418" y="556702"/>
                </a:lnTo>
                <a:lnTo>
                  <a:pt x="219450" y="585474"/>
                </a:lnTo>
                <a:lnTo>
                  <a:pt x="193905" y="614761"/>
                </a:lnTo>
                <a:lnTo>
                  <a:pt x="169808" y="644547"/>
                </a:lnTo>
                <a:lnTo>
                  <a:pt x="126073" y="705552"/>
                </a:lnTo>
                <a:lnTo>
                  <a:pt x="88465" y="768359"/>
                </a:lnTo>
                <a:lnTo>
                  <a:pt x="57202" y="832839"/>
                </a:lnTo>
                <a:lnTo>
                  <a:pt x="32505" y="898863"/>
                </a:lnTo>
                <a:lnTo>
                  <a:pt x="14593" y="966300"/>
                </a:lnTo>
                <a:lnTo>
                  <a:pt x="3684" y="1035022"/>
                </a:lnTo>
                <a:lnTo>
                  <a:pt x="0" y="1104900"/>
                </a:lnTo>
                <a:lnTo>
                  <a:pt x="925" y="1139974"/>
                </a:lnTo>
                <a:lnTo>
                  <a:pt x="8249" y="1209290"/>
                </a:lnTo>
                <a:lnTo>
                  <a:pt x="22687" y="1277386"/>
                </a:lnTo>
                <a:lnTo>
                  <a:pt x="44020" y="1344133"/>
                </a:lnTo>
                <a:lnTo>
                  <a:pt x="72027" y="1409401"/>
                </a:lnTo>
                <a:lnTo>
                  <a:pt x="106490" y="1473061"/>
                </a:lnTo>
                <a:lnTo>
                  <a:pt x="147189" y="1534983"/>
                </a:lnTo>
                <a:lnTo>
                  <a:pt x="193905" y="1595038"/>
                </a:lnTo>
                <a:lnTo>
                  <a:pt x="219450" y="1624325"/>
                </a:lnTo>
                <a:lnTo>
                  <a:pt x="246418" y="1653097"/>
                </a:lnTo>
                <a:lnTo>
                  <a:pt x="274780" y="1681338"/>
                </a:lnTo>
                <a:lnTo>
                  <a:pt x="304509" y="1709030"/>
                </a:lnTo>
                <a:lnTo>
                  <a:pt x="335578" y="1736159"/>
                </a:lnTo>
                <a:lnTo>
                  <a:pt x="367959" y="1762708"/>
                </a:lnTo>
                <a:lnTo>
                  <a:pt x="401625" y="1788661"/>
                </a:lnTo>
                <a:lnTo>
                  <a:pt x="436548" y="1814002"/>
                </a:lnTo>
                <a:lnTo>
                  <a:pt x="472701" y="1838714"/>
                </a:lnTo>
                <a:lnTo>
                  <a:pt x="510056" y="1862781"/>
                </a:lnTo>
                <a:lnTo>
                  <a:pt x="548587" y="1886188"/>
                </a:lnTo>
                <a:lnTo>
                  <a:pt x="588265" y="1908917"/>
                </a:lnTo>
                <a:lnTo>
                  <a:pt x="629064" y="1930953"/>
                </a:lnTo>
                <a:lnTo>
                  <a:pt x="670955" y="1952280"/>
                </a:lnTo>
                <a:lnTo>
                  <a:pt x="713912" y="1972881"/>
                </a:lnTo>
                <a:lnTo>
                  <a:pt x="757907" y="1992741"/>
                </a:lnTo>
                <a:lnTo>
                  <a:pt x="802912" y="2011843"/>
                </a:lnTo>
                <a:lnTo>
                  <a:pt x="848901" y="2030170"/>
                </a:lnTo>
                <a:lnTo>
                  <a:pt x="895845" y="2047707"/>
                </a:lnTo>
                <a:lnTo>
                  <a:pt x="943717" y="2064438"/>
                </a:lnTo>
                <a:lnTo>
                  <a:pt x="992490" y="2080346"/>
                </a:lnTo>
                <a:lnTo>
                  <a:pt x="1042137" y="2095416"/>
                </a:lnTo>
                <a:lnTo>
                  <a:pt x="1092630" y="2109630"/>
                </a:lnTo>
                <a:lnTo>
                  <a:pt x="1143941" y="2122973"/>
                </a:lnTo>
                <a:lnTo>
                  <a:pt x="1196043" y="2135429"/>
                </a:lnTo>
                <a:lnTo>
                  <a:pt x="1248909" y="2146981"/>
                </a:lnTo>
                <a:lnTo>
                  <a:pt x="1302511" y="2157614"/>
                </a:lnTo>
                <a:lnTo>
                  <a:pt x="1356822" y="2167311"/>
                </a:lnTo>
                <a:lnTo>
                  <a:pt x="1411815" y="2176056"/>
                </a:lnTo>
                <a:lnTo>
                  <a:pt x="1467461" y="2183832"/>
                </a:lnTo>
                <a:lnTo>
                  <a:pt x="1523734" y="2190625"/>
                </a:lnTo>
                <a:lnTo>
                  <a:pt x="1580607" y="2196416"/>
                </a:lnTo>
                <a:lnTo>
                  <a:pt x="1638051" y="2201191"/>
                </a:lnTo>
                <a:lnTo>
                  <a:pt x="1696039" y="2204933"/>
                </a:lnTo>
                <a:lnTo>
                  <a:pt x="1754544" y="2207626"/>
                </a:lnTo>
                <a:lnTo>
                  <a:pt x="1813539" y="2209253"/>
                </a:lnTo>
                <a:lnTo>
                  <a:pt x="1872995" y="2209800"/>
                </a:lnTo>
                <a:lnTo>
                  <a:pt x="1932451" y="2209253"/>
                </a:lnTo>
                <a:lnTo>
                  <a:pt x="1991445" y="2207626"/>
                </a:lnTo>
                <a:lnTo>
                  <a:pt x="2049950" y="2204933"/>
                </a:lnTo>
                <a:lnTo>
                  <a:pt x="2107938" y="2201191"/>
                </a:lnTo>
                <a:lnTo>
                  <a:pt x="2165381" y="2196416"/>
                </a:lnTo>
                <a:lnTo>
                  <a:pt x="2222253" y="2190625"/>
                </a:lnTo>
                <a:lnTo>
                  <a:pt x="2278526" y="2183832"/>
                </a:lnTo>
                <a:lnTo>
                  <a:pt x="2334172" y="2176056"/>
                </a:lnTo>
                <a:lnTo>
                  <a:pt x="2389164" y="2167311"/>
                </a:lnTo>
                <a:lnTo>
                  <a:pt x="2443475" y="2157614"/>
                </a:lnTo>
                <a:lnTo>
                  <a:pt x="2497077" y="2146981"/>
                </a:lnTo>
                <a:lnTo>
                  <a:pt x="2549943" y="2135429"/>
                </a:lnTo>
                <a:lnTo>
                  <a:pt x="2602045" y="2122973"/>
                </a:lnTo>
                <a:lnTo>
                  <a:pt x="2653356" y="2109630"/>
                </a:lnTo>
                <a:lnTo>
                  <a:pt x="2703848" y="2095416"/>
                </a:lnTo>
                <a:lnTo>
                  <a:pt x="2753495" y="2080346"/>
                </a:lnTo>
                <a:lnTo>
                  <a:pt x="2802268" y="2064438"/>
                </a:lnTo>
                <a:lnTo>
                  <a:pt x="2850141" y="2047707"/>
                </a:lnTo>
                <a:lnTo>
                  <a:pt x="2897085" y="2030170"/>
                </a:lnTo>
                <a:lnTo>
                  <a:pt x="2943073" y="2011843"/>
                </a:lnTo>
                <a:lnTo>
                  <a:pt x="2988078" y="1992741"/>
                </a:lnTo>
                <a:lnTo>
                  <a:pt x="3032073" y="1972881"/>
                </a:lnTo>
                <a:lnTo>
                  <a:pt x="3075030" y="1952280"/>
                </a:lnTo>
                <a:lnTo>
                  <a:pt x="3116922" y="1930953"/>
                </a:lnTo>
                <a:lnTo>
                  <a:pt x="3157721" y="1908917"/>
                </a:lnTo>
                <a:lnTo>
                  <a:pt x="3197399" y="1886188"/>
                </a:lnTo>
                <a:lnTo>
                  <a:pt x="3235930" y="1862781"/>
                </a:lnTo>
                <a:lnTo>
                  <a:pt x="3273286" y="1838714"/>
                </a:lnTo>
                <a:lnTo>
                  <a:pt x="3309439" y="1814002"/>
                </a:lnTo>
                <a:lnTo>
                  <a:pt x="3344363" y="1788661"/>
                </a:lnTo>
                <a:lnTo>
                  <a:pt x="3378029" y="1762708"/>
                </a:lnTo>
                <a:lnTo>
                  <a:pt x="3410410" y="1736159"/>
                </a:lnTo>
                <a:lnTo>
                  <a:pt x="3441479" y="1709030"/>
                </a:lnTo>
                <a:lnTo>
                  <a:pt x="3471208" y="1681338"/>
                </a:lnTo>
                <a:lnTo>
                  <a:pt x="3499570" y="1653097"/>
                </a:lnTo>
                <a:lnTo>
                  <a:pt x="3526538" y="1624325"/>
                </a:lnTo>
                <a:lnTo>
                  <a:pt x="3552084" y="1595038"/>
                </a:lnTo>
                <a:lnTo>
                  <a:pt x="3576181" y="1565252"/>
                </a:lnTo>
                <a:lnTo>
                  <a:pt x="3619916" y="1504247"/>
                </a:lnTo>
                <a:lnTo>
                  <a:pt x="3657525" y="1441440"/>
                </a:lnTo>
                <a:lnTo>
                  <a:pt x="3688788" y="1376960"/>
                </a:lnTo>
                <a:lnTo>
                  <a:pt x="3713485" y="1310936"/>
                </a:lnTo>
                <a:lnTo>
                  <a:pt x="3731398" y="1243499"/>
                </a:lnTo>
                <a:lnTo>
                  <a:pt x="3742307" y="1174777"/>
                </a:lnTo>
                <a:lnTo>
                  <a:pt x="3745991" y="1104900"/>
                </a:lnTo>
                <a:lnTo>
                  <a:pt x="3745066" y="1069825"/>
                </a:lnTo>
                <a:lnTo>
                  <a:pt x="3737742" y="1000509"/>
                </a:lnTo>
                <a:lnTo>
                  <a:pt x="3723303" y="932413"/>
                </a:lnTo>
                <a:lnTo>
                  <a:pt x="3701971" y="865666"/>
                </a:lnTo>
                <a:lnTo>
                  <a:pt x="3673963" y="800398"/>
                </a:lnTo>
                <a:lnTo>
                  <a:pt x="3639500" y="736738"/>
                </a:lnTo>
                <a:lnTo>
                  <a:pt x="3598800" y="674816"/>
                </a:lnTo>
                <a:lnTo>
                  <a:pt x="3552084" y="614761"/>
                </a:lnTo>
                <a:lnTo>
                  <a:pt x="3526538" y="585474"/>
                </a:lnTo>
                <a:lnTo>
                  <a:pt x="3499570" y="556702"/>
                </a:lnTo>
                <a:lnTo>
                  <a:pt x="3471208" y="528461"/>
                </a:lnTo>
                <a:lnTo>
                  <a:pt x="3441479" y="500769"/>
                </a:lnTo>
                <a:lnTo>
                  <a:pt x="3410410" y="473640"/>
                </a:lnTo>
                <a:lnTo>
                  <a:pt x="3378029" y="447091"/>
                </a:lnTo>
                <a:lnTo>
                  <a:pt x="3344363" y="421138"/>
                </a:lnTo>
                <a:lnTo>
                  <a:pt x="3309439" y="395797"/>
                </a:lnTo>
                <a:lnTo>
                  <a:pt x="3273286" y="371085"/>
                </a:lnTo>
                <a:lnTo>
                  <a:pt x="3235930" y="347018"/>
                </a:lnTo>
                <a:lnTo>
                  <a:pt x="3197399" y="323611"/>
                </a:lnTo>
                <a:lnTo>
                  <a:pt x="3157721" y="300882"/>
                </a:lnTo>
                <a:lnTo>
                  <a:pt x="3116922" y="278846"/>
                </a:lnTo>
                <a:lnTo>
                  <a:pt x="3075030" y="257519"/>
                </a:lnTo>
                <a:lnTo>
                  <a:pt x="3032073" y="236918"/>
                </a:lnTo>
                <a:lnTo>
                  <a:pt x="2988078" y="217058"/>
                </a:lnTo>
                <a:lnTo>
                  <a:pt x="2943073" y="197956"/>
                </a:lnTo>
                <a:lnTo>
                  <a:pt x="2897085" y="179629"/>
                </a:lnTo>
                <a:lnTo>
                  <a:pt x="2850141" y="162092"/>
                </a:lnTo>
                <a:lnTo>
                  <a:pt x="2802268" y="145361"/>
                </a:lnTo>
                <a:lnTo>
                  <a:pt x="2753495" y="129453"/>
                </a:lnTo>
                <a:lnTo>
                  <a:pt x="2703848" y="114383"/>
                </a:lnTo>
                <a:lnTo>
                  <a:pt x="2653356" y="100169"/>
                </a:lnTo>
                <a:lnTo>
                  <a:pt x="2602045" y="86826"/>
                </a:lnTo>
                <a:lnTo>
                  <a:pt x="2549943" y="74370"/>
                </a:lnTo>
                <a:lnTo>
                  <a:pt x="2497077" y="62818"/>
                </a:lnTo>
                <a:lnTo>
                  <a:pt x="2443475" y="52185"/>
                </a:lnTo>
                <a:lnTo>
                  <a:pt x="2389164" y="42488"/>
                </a:lnTo>
                <a:lnTo>
                  <a:pt x="2334172" y="33743"/>
                </a:lnTo>
                <a:lnTo>
                  <a:pt x="2278526" y="25967"/>
                </a:lnTo>
                <a:lnTo>
                  <a:pt x="2222253" y="19174"/>
                </a:lnTo>
                <a:lnTo>
                  <a:pt x="2165381" y="13383"/>
                </a:lnTo>
                <a:lnTo>
                  <a:pt x="2107938" y="8608"/>
                </a:lnTo>
                <a:lnTo>
                  <a:pt x="2049950" y="4866"/>
                </a:lnTo>
                <a:lnTo>
                  <a:pt x="1991445" y="2173"/>
                </a:lnTo>
                <a:lnTo>
                  <a:pt x="1932451" y="546"/>
                </a:lnTo>
                <a:lnTo>
                  <a:pt x="1872995" y="0"/>
                </a:lnTo>
                <a:close/>
              </a:path>
            </a:pathLst>
          </a:custGeom>
          <a:solidFill>
            <a:srgbClr val="FFFF99"/>
          </a:solidFill>
        </p:spPr>
        <p:txBody>
          <a:bodyPr wrap="square" lIns="0" tIns="0" rIns="0" bIns="0" rtlCol="0"/>
          <a:lstStyle/>
          <a:p>
            <a:endParaRPr/>
          </a:p>
        </p:txBody>
      </p:sp>
      <p:sp>
        <p:nvSpPr>
          <p:cNvPr id="15" name="object 15"/>
          <p:cNvSpPr txBox="1"/>
          <p:nvPr/>
        </p:nvSpPr>
        <p:spPr>
          <a:xfrm>
            <a:off x="2487270" y="2350136"/>
            <a:ext cx="2052955" cy="1588135"/>
          </a:xfrm>
          <a:prstGeom prst="rect">
            <a:avLst/>
          </a:prstGeom>
        </p:spPr>
        <p:txBody>
          <a:bodyPr vert="horz" wrap="square" lIns="0" tIns="12065" rIns="0" bIns="0" rtlCol="0">
            <a:spAutoFit/>
          </a:bodyPr>
          <a:lstStyle/>
          <a:p>
            <a:pPr marL="3175" algn="ctr">
              <a:spcBef>
                <a:spcPts val="95"/>
              </a:spcBef>
            </a:pPr>
            <a:r>
              <a:rPr sz="2800" b="1" spc="-10" dirty="0">
                <a:solidFill>
                  <a:srgbClr val="1D1D57"/>
                </a:solidFill>
                <a:latin typeface="Calibri"/>
                <a:cs typeface="Calibri"/>
              </a:rPr>
              <a:t>3,360</a:t>
            </a:r>
            <a:endParaRPr sz="2800">
              <a:latin typeface="Calibri"/>
              <a:cs typeface="Calibri"/>
            </a:endParaRPr>
          </a:p>
          <a:p>
            <a:pPr marL="12700" marR="5080" algn="ctr"/>
            <a:r>
              <a:rPr sz="2800" b="1" spc="-20" dirty="0">
                <a:latin typeface="Calibri"/>
                <a:cs typeface="Calibri"/>
              </a:rPr>
              <a:t>Breast </a:t>
            </a:r>
            <a:r>
              <a:rPr sz="2800" b="1" spc="-10" dirty="0">
                <a:latin typeface="Calibri"/>
                <a:cs typeface="Calibri"/>
              </a:rPr>
              <a:t>Cancer  </a:t>
            </a:r>
            <a:r>
              <a:rPr sz="2800" b="1" spc="-20" dirty="0">
                <a:latin typeface="Calibri"/>
                <a:cs typeface="Calibri"/>
              </a:rPr>
              <a:t>Patients</a:t>
            </a:r>
            <a:endParaRPr sz="2800">
              <a:latin typeface="Calibri"/>
              <a:cs typeface="Calibri"/>
            </a:endParaRPr>
          </a:p>
          <a:p>
            <a:pPr marL="599440">
              <a:spcBef>
                <a:spcPts val="65"/>
              </a:spcBef>
            </a:pPr>
            <a:r>
              <a:rPr b="1" spc="-10" dirty="0">
                <a:latin typeface="Calibri"/>
                <a:cs typeface="Calibri"/>
              </a:rPr>
              <a:t>Stage</a:t>
            </a:r>
            <a:r>
              <a:rPr b="1" spc="-20" dirty="0">
                <a:latin typeface="Calibri"/>
                <a:cs typeface="Calibri"/>
              </a:rPr>
              <a:t> </a:t>
            </a:r>
            <a:r>
              <a:rPr b="1" spc="-5" dirty="0">
                <a:latin typeface="Calibri"/>
                <a:cs typeface="Calibri"/>
              </a:rPr>
              <a:t>II/III</a:t>
            </a:r>
            <a:endParaRPr>
              <a:latin typeface="Calibri"/>
              <a:cs typeface="Calibri"/>
            </a:endParaRPr>
          </a:p>
        </p:txBody>
      </p:sp>
      <p:sp>
        <p:nvSpPr>
          <p:cNvPr id="16" name="object 16"/>
          <p:cNvSpPr txBox="1"/>
          <p:nvPr/>
        </p:nvSpPr>
        <p:spPr>
          <a:xfrm>
            <a:off x="5886704" y="5777585"/>
            <a:ext cx="4132579" cy="258404"/>
          </a:xfrm>
          <a:prstGeom prst="rect">
            <a:avLst/>
          </a:prstGeom>
        </p:spPr>
        <p:txBody>
          <a:bodyPr vert="horz" wrap="square" lIns="0" tIns="12065" rIns="0" bIns="0" rtlCol="0">
            <a:spAutoFit/>
          </a:bodyPr>
          <a:lstStyle/>
          <a:p>
            <a:pPr marL="12700">
              <a:spcBef>
                <a:spcPts val="95"/>
              </a:spcBef>
            </a:pPr>
            <a:r>
              <a:rPr sz="1600" b="1" spc="-5" dirty="0">
                <a:latin typeface="Arial"/>
                <a:cs typeface="Arial"/>
              </a:rPr>
              <a:t>Zoledronic acid treatment duration 5</a:t>
            </a:r>
            <a:r>
              <a:rPr sz="1600" b="1" spc="95" dirty="0">
                <a:latin typeface="Arial"/>
                <a:cs typeface="Arial"/>
              </a:rPr>
              <a:t> </a:t>
            </a:r>
            <a:r>
              <a:rPr sz="1600" b="1" spc="-15" dirty="0">
                <a:latin typeface="Arial"/>
                <a:cs typeface="Arial"/>
              </a:rPr>
              <a:t>years</a:t>
            </a:r>
            <a:endParaRPr sz="1600">
              <a:latin typeface="Arial"/>
              <a:cs typeface="Arial"/>
            </a:endParaRPr>
          </a:p>
        </p:txBody>
      </p:sp>
      <p:sp>
        <p:nvSpPr>
          <p:cNvPr id="17" name="object 17"/>
          <p:cNvSpPr txBox="1"/>
          <p:nvPr/>
        </p:nvSpPr>
        <p:spPr>
          <a:xfrm>
            <a:off x="1678940" y="1246378"/>
            <a:ext cx="4431665" cy="299720"/>
          </a:xfrm>
          <a:prstGeom prst="rect">
            <a:avLst/>
          </a:prstGeom>
        </p:spPr>
        <p:txBody>
          <a:bodyPr vert="horz" wrap="square" lIns="0" tIns="12700" rIns="0" bIns="0" rtlCol="0">
            <a:spAutoFit/>
          </a:bodyPr>
          <a:lstStyle/>
          <a:p>
            <a:pPr marL="12700">
              <a:spcBef>
                <a:spcPts val="100"/>
              </a:spcBef>
            </a:pPr>
            <a:r>
              <a:rPr b="1" spc="-10" dirty="0">
                <a:latin typeface="Arial"/>
                <a:cs typeface="Arial"/>
              </a:rPr>
              <a:t>Accrual </a:t>
            </a:r>
            <a:r>
              <a:rPr b="1" spc="-5" dirty="0">
                <a:latin typeface="Arial"/>
                <a:cs typeface="Arial"/>
              </a:rPr>
              <a:t>September 2003 </a:t>
            </a:r>
            <a:r>
              <a:rPr b="1" dirty="0">
                <a:latin typeface="Arial"/>
                <a:cs typeface="Arial"/>
              </a:rPr>
              <a:t>- February</a:t>
            </a:r>
            <a:r>
              <a:rPr b="1" spc="25" dirty="0">
                <a:latin typeface="Arial"/>
                <a:cs typeface="Arial"/>
              </a:rPr>
              <a:t> </a:t>
            </a:r>
            <a:r>
              <a:rPr b="1" spc="-5" dirty="0">
                <a:latin typeface="Arial"/>
                <a:cs typeface="Arial"/>
              </a:rPr>
              <a:t>2006</a:t>
            </a:r>
            <a:endParaRPr>
              <a:latin typeface="Arial"/>
              <a:cs typeface="Arial"/>
            </a:endParaRPr>
          </a:p>
        </p:txBody>
      </p:sp>
      <p:sp>
        <p:nvSpPr>
          <p:cNvPr id="18" name="object 18"/>
          <p:cNvSpPr/>
          <p:nvPr/>
        </p:nvSpPr>
        <p:spPr>
          <a:xfrm>
            <a:off x="5162170" y="2286000"/>
            <a:ext cx="857885" cy="783590"/>
          </a:xfrm>
          <a:custGeom>
            <a:avLst/>
            <a:gdLst/>
            <a:ahLst/>
            <a:cxnLst/>
            <a:rect l="l" t="t" r="r" b="b"/>
            <a:pathLst>
              <a:path w="857885" h="783589">
                <a:moveTo>
                  <a:pt x="709615" y="95398"/>
                </a:moveTo>
                <a:lnTo>
                  <a:pt x="0" y="740537"/>
                </a:lnTo>
                <a:lnTo>
                  <a:pt x="38861" y="783463"/>
                </a:lnTo>
                <a:lnTo>
                  <a:pt x="748621" y="138305"/>
                </a:lnTo>
                <a:lnTo>
                  <a:pt x="709615" y="95398"/>
                </a:lnTo>
                <a:close/>
              </a:path>
              <a:path w="857885" h="783589">
                <a:moveTo>
                  <a:pt x="828232" y="75946"/>
                </a:moveTo>
                <a:lnTo>
                  <a:pt x="731011" y="75946"/>
                </a:lnTo>
                <a:lnTo>
                  <a:pt x="770001" y="118872"/>
                </a:lnTo>
                <a:lnTo>
                  <a:pt x="748621" y="138305"/>
                </a:lnTo>
                <a:lnTo>
                  <a:pt x="787526" y="181101"/>
                </a:lnTo>
                <a:lnTo>
                  <a:pt x="828232" y="75946"/>
                </a:lnTo>
                <a:close/>
              </a:path>
              <a:path w="857885" h="783589">
                <a:moveTo>
                  <a:pt x="731011" y="75946"/>
                </a:moveTo>
                <a:lnTo>
                  <a:pt x="709615" y="95398"/>
                </a:lnTo>
                <a:lnTo>
                  <a:pt x="748621" y="138305"/>
                </a:lnTo>
                <a:lnTo>
                  <a:pt x="770001" y="118872"/>
                </a:lnTo>
                <a:lnTo>
                  <a:pt x="731011" y="75946"/>
                </a:lnTo>
                <a:close/>
              </a:path>
              <a:path w="857885" h="783589">
                <a:moveTo>
                  <a:pt x="857630" y="0"/>
                </a:moveTo>
                <a:lnTo>
                  <a:pt x="670686" y="52577"/>
                </a:lnTo>
                <a:lnTo>
                  <a:pt x="709615" y="95398"/>
                </a:lnTo>
                <a:lnTo>
                  <a:pt x="731011" y="75946"/>
                </a:lnTo>
                <a:lnTo>
                  <a:pt x="828232" y="75946"/>
                </a:lnTo>
                <a:lnTo>
                  <a:pt x="857630" y="0"/>
                </a:lnTo>
                <a:close/>
              </a:path>
            </a:pathLst>
          </a:custGeom>
          <a:solidFill>
            <a:srgbClr val="000000"/>
          </a:solidFill>
        </p:spPr>
        <p:txBody>
          <a:bodyPr wrap="square" lIns="0" tIns="0" rIns="0" bIns="0" rtlCol="0"/>
          <a:lstStyle/>
          <a:p>
            <a:endParaRPr/>
          </a:p>
        </p:txBody>
      </p:sp>
      <p:sp>
        <p:nvSpPr>
          <p:cNvPr id="19" name="object 19"/>
          <p:cNvSpPr/>
          <p:nvPr/>
        </p:nvSpPr>
        <p:spPr>
          <a:xfrm>
            <a:off x="5162170" y="3102736"/>
            <a:ext cx="857885" cy="783590"/>
          </a:xfrm>
          <a:custGeom>
            <a:avLst/>
            <a:gdLst/>
            <a:ahLst/>
            <a:cxnLst/>
            <a:rect l="l" t="t" r="r" b="b"/>
            <a:pathLst>
              <a:path w="857885" h="783589">
                <a:moveTo>
                  <a:pt x="709615" y="688064"/>
                </a:moveTo>
                <a:lnTo>
                  <a:pt x="670686" y="730885"/>
                </a:lnTo>
                <a:lnTo>
                  <a:pt x="857630" y="783463"/>
                </a:lnTo>
                <a:lnTo>
                  <a:pt x="828232" y="707517"/>
                </a:lnTo>
                <a:lnTo>
                  <a:pt x="731011" y="707517"/>
                </a:lnTo>
                <a:lnTo>
                  <a:pt x="709615" y="688064"/>
                </a:lnTo>
                <a:close/>
              </a:path>
              <a:path w="857885" h="783589">
                <a:moveTo>
                  <a:pt x="748621" y="645157"/>
                </a:moveTo>
                <a:lnTo>
                  <a:pt x="709615" y="688064"/>
                </a:lnTo>
                <a:lnTo>
                  <a:pt x="731011" y="707517"/>
                </a:lnTo>
                <a:lnTo>
                  <a:pt x="770001" y="664590"/>
                </a:lnTo>
                <a:lnTo>
                  <a:pt x="748621" y="645157"/>
                </a:lnTo>
                <a:close/>
              </a:path>
              <a:path w="857885" h="783589">
                <a:moveTo>
                  <a:pt x="787526" y="602361"/>
                </a:moveTo>
                <a:lnTo>
                  <a:pt x="748621" y="645157"/>
                </a:lnTo>
                <a:lnTo>
                  <a:pt x="770001" y="664590"/>
                </a:lnTo>
                <a:lnTo>
                  <a:pt x="731011" y="707517"/>
                </a:lnTo>
                <a:lnTo>
                  <a:pt x="828232" y="707517"/>
                </a:lnTo>
                <a:lnTo>
                  <a:pt x="787526" y="602361"/>
                </a:lnTo>
                <a:close/>
              </a:path>
              <a:path w="857885" h="783589">
                <a:moveTo>
                  <a:pt x="38861" y="0"/>
                </a:moveTo>
                <a:lnTo>
                  <a:pt x="0" y="42925"/>
                </a:lnTo>
                <a:lnTo>
                  <a:pt x="709615" y="688064"/>
                </a:lnTo>
                <a:lnTo>
                  <a:pt x="748621" y="645157"/>
                </a:lnTo>
                <a:lnTo>
                  <a:pt x="38861" y="0"/>
                </a:lnTo>
                <a:close/>
              </a:path>
            </a:pathLst>
          </a:custGeom>
          <a:solidFill>
            <a:srgbClr val="000000"/>
          </a:solidFill>
        </p:spPr>
        <p:txBody>
          <a:bodyPr wrap="square" lIns="0" tIns="0" rIns="0" bIns="0" rtlCol="0"/>
          <a:lstStyle/>
          <a:p>
            <a:endParaRPr/>
          </a:p>
        </p:txBody>
      </p:sp>
      <p:sp>
        <p:nvSpPr>
          <p:cNvPr id="20" name="object 20"/>
          <p:cNvSpPr/>
          <p:nvPr/>
        </p:nvSpPr>
        <p:spPr>
          <a:xfrm>
            <a:off x="4732020" y="2546604"/>
            <a:ext cx="982980" cy="1210056"/>
          </a:xfrm>
          <a:prstGeom prst="rect">
            <a:avLst/>
          </a:prstGeom>
          <a:blipFill>
            <a:blip r:embed="rId8" cstate="print"/>
            <a:stretch>
              <a:fillRect/>
            </a:stretch>
          </a:blipFill>
        </p:spPr>
        <p:txBody>
          <a:bodyPr wrap="square" lIns="0" tIns="0" rIns="0" bIns="0" rtlCol="0"/>
          <a:lstStyle/>
          <a:p>
            <a:endParaRPr/>
          </a:p>
        </p:txBody>
      </p:sp>
      <p:sp>
        <p:nvSpPr>
          <p:cNvPr id="21" name="object 21"/>
          <p:cNvSpPr/>
          <p:nvPr/>
        </p:nvSpPr>
        <p:spPr>
          <a:xfrm>
            <a:off x="4776216" y="2590800"/>
            <a:ext cx="840105" cy="1066800"/>
          </a:xfrm>
          <a:custGeom>
            <a:avLst/>
            <a:gdLst/>
            <a:ahLst/>
            <a:cxnLst/>
            <a:rect l="l" t="t" r="r" b="b"/>
            <a:pathLst>
              <a:path w="840104" h="1066800">
                <a:moveTo>
                  <a:pt x="419862" y="0"/>
                </a:moveTo>
                <a:lnTo>
                  <a:pt x="376930" y="2753"/>
                </a:lnTo>
                <a:lnTo>
                  <a:pt x="335239" y="10834"/>
                </a:lnTo>
                <a:lnTo>
                  <a:pt x="295000" y="23976"/>
                </a:lnTo>
                <a:lnTo>
                  <a:pt x="256424" y="41910"/>
                </a:lnTo>
                <a:lnTo>
                  <a:pt x="219722" y="64368"/>
                </a:lnTo>
                <a:lnTo>
                  <a:pt x="185104" y="91082"/>
                </a:lnTo>
                <a:lnTo>
                  <a:pt x="152783" y="121786"/>
                </a:lnTo>
                <a:lnTo>
                  <a:pt x="122967" y="156210"/>
                </a:lnTo>
                <a:lnTo>
                  <a:pt x="95870" y="194086"/>
                </a:lnTo>
                <a:lnTo>
                  <a:pt x="71700" y="235148"/>
                </a:lnTo>
                <a:lnTo>
                  <a:pt x="50671" y="279127"/>
                </a:lnTo>
                <a:lnTo>
                  <a:pt x="32992" y="325755"/>
                </a:lnTo>
                <a:lnTo>
                  <a:pt x="18874" y="374764"/>
                </a:lnTo>
                <a:lnTo>
                  <a:pt x="8529" y="425886"/>
                </a:lnTo>
                <a:lnTo>
                  <a:pt x="2167" y="478854"/>
                </a:lnTo>
                <a:lnTo>
                  <a:pt x="0" y="533400"/>
                </a:lnTo>
                <a:lnTo>
                  <a:pt x="2167" y="587945"/>
                </a:lnTo>
                <a:lnTo>
                  <a:pt x="8529" y="640913"/>
                </a:lnTo>
                <a:lnTo>
                  <a:pt x="18874" y="692035"/>
                </a:lnTo>
                <a:lnTo>
                  <a:pt x="32992" y="741045"/>
                </a:lnTo>
                <a:lnTo>
                  <a:pt x="50671" y="787672"/>
                </a:lnTo>
                <a:lnTo>
                  <a:pt x="71700" y="831651"/>
                </a:lnTo>
                <a:lnTo>
                  <a:pt x="95870" y="872713"/>
                </a:lnTo>
                <a:lnTo>
                  <a:pt x="122967" y="910590"/>
                </a:lnTo>
                <a:lnTo>
                  <a:pt x="152783" y="945013"/>
                </a:lnTo>
                <a:lnTo>
                  <a:pt x="185104" y="975717"/>
                </a:lnTo>
                <a:lnTo>
                  <a:pt x="219722" y="1002431"/>
                </a:lnTo>
                <a:lnTo>
                  <a:pt x="256424" y="1024889"/>
                </a:lnTo>
                <a:lnTo>
                  <a:pt x="295000" y="1042823"/>
                </a:lnTo>
                <a:lnTo>
                  <a:pt x="335239" y="1055965"/>
                </a:lnTo>
                <a:lnTo>
                  <a:pt x="376930" y="1064046"/>
                </a:lnTo>
                <a:lnTo>
                  <a:pt x="419862" y="1066800"/>
                </a:lnTo>
                <a:lnTo>
                  <a:pt x="462793" y="1064046"/>
                </a:lnTo>
                <a:lnTo>
                  <a:pt x="504484" y="1055965"/>
                </a:lnTo>
                <a:lnTo>
                  <a:pt x="544723" y="1042823"/>
                </a:lnTo>
                <a:lnTo>
                  <a:pt x="583299" y="1024889"/>
                </a:lnTo>
                <a:lnTo>
                  <a:pt x="620001" y="1002431"/>
                </a:lnTo>
                <a:lnTo>
                  <a:pt x="654619" y="975717"/>
                </a:lnTo>
                <a:lnTo>
                  <a:pt x="686940" y="945013"/>
                </a:lnTo>
                <a:lnTo>
                  <a:pt x="716756" y="910590"/>
                </a:lnTo>
                <a:lnTo>
                  <a:pt x="743853" y="872713"/>
                </a:lnTo>
                <a:lnTo>
                  <a:pt x="768023" y="831651"/>
                </a:lnTo>
                <a:lnTo>
                  <a:pt x="789052" y="787672"/>
                </a:lnTo>
                <a:lnTo>
                  <a:pt x="806731" y="741045"/>
                </a:lnTo>
                <a:lnTo>
                  <a:pt x="820849" y="692035"/>
                </a:lnTo>
                <a:lnTo>
                  <a:pt x="831194" y="640913"/>
                </a:lnTo>
                <a:lnTo>
                  <a:pt x="837556" y="587945"/>
                </a:lnTo>
                <a:lnTo>
                  <a:pt x="839724" y="533400"/>
                </a:lnTo>
                <a:lnTo>
                  <a:pt x="837556" y="478854"/>
                </a:lnTo>
                <a:lnTo>
                  <a:pt x="831194" y="425886"/>
                </a:lnTo>
                <a:lnTo>
                  <a:pt x="820849" y="374764"/>
                </a:lnTo>
                <a:lnTo>
                  <a:pt x="806731" y="325755"/>
                </a:lnTo>
                <a:lnTo>
                  <a:pt x="789052" y="279127"/>
                </a:lnTo>
                <a:lnTo>
                  <a:pt x="768023" y="235148"/>
                </a:lnTo>
                <a:lnTo>
                  <a:pt x="743853" y="194086"/>
                </a:lnTo>
                <a:lnTo>
                  <a:pt x="716756" y="156210"/>
                </a:lnTo>
                <a:lnTo>
                  <a:pt x="686940" y="121786"/>
                </a:lnTo>
                <a:lnTo>
                  <a:pt x="654619" y="91082"/>
                </a:lnTo>
                <a:lnTo>
                  <a:pt x="620001" y="64368"/>
                </a:lnTo>
                <a:lnTo>
                  <a:pt x="583299" y="41910"/>
                </a:lnTo>
                <a:lnTo>
                  <a:pt x="544723" y="23976"/>
                </a:lnTo>
                <a:lnTo>
                  <a:pt x="504484" y="10834"/>
                </a:lnTo>
                <a:lnTo>
                  <a:pt x="462793" y="2753"/>
                </a:lnTo>
                <a:lnTo>
                  <a:pt x="419862" y="0"/>
                </a:lnTo>
                <a:close/>
              </a:path>
            </a:pathLst>
          </a:custGeom>
          <a:solidFill>
            <a:srgbClr val="0000FF"/>
          </a:solidFill>
        </p:spPr>
        <p:txBody>
          <a:bodyPr wrap="square" lIns="0" tIns="0" rIns="0" bIns="0" rtlCol="0"/>
          <a:lstStyle/>
          <a:p>
            <a:endParaRPr/>
          </a:p>
        </p:txBody>
      </p:sp>
      <p:sp>
        <p:nvSpPr>
          <p:cNvPr id="22" name="object 22"/>
          <p:cNvSpPr/>
          <p:nvPr/>
        </p:nvSpPr>
        <p:spPr>
          <a:xfrm>
            <a:off x="4776216" y="2590800"/>
            <a:ext cx="840105" cy="1066800"/>
          </a:xfrm>
          <a:custGeom>
            <a:avLst/>
            <a:gdLst/>
            <a:ahLst/>
            <a:cxnLst/>
            <a:rect l="l" t="t" r="r" b="b"/>
            <a:pathLst>
              <a:path w="840104" h="1066800">
                <a:moveTo>
                  <a:pt x="0" y="533400"/>
                </a:moveTo>
                <a:lnTo>
                  <a:pt x="2167" y="478854"/>
                </a:lnTo>
                <a:lnTo>
                  <a:pt x="8529" y="425886"/>
                </a:lnTo>
                <a:lnTo>
                  <a:pt x="18874" y="374764"/>
                </a:lnTo>
                <a:lnTo>
                  <a:pt x="32992" y="325755"/>
                </a:lnTo>
                <a:lnTo>
                  <a:pt x="50671" y="279127"/>
                </a:lnTo>
                <a:lnTo>
                  <a:pt x="71700" y="235148"/>
                </a:lnTo>
                <a:lnTo>
                  <a:pt x="95870" y="194086"/>
                </a:lnTo>
                <a:lnTo>
                  <a:pt x="122967" y="156210"/>
                </a:lnTo>
                <a:lnTo>
                  <a:pt x="152783" y="121786"/>
                </a:lnTo>
                <a:lnTo>
                  <a:pt x="185104" y="91082"/>
                </a:lnTo>
                <a:lnTo>
                  <a:pt x="219722" y="64368"/>
                </a:lnTo>
                <a:lnTo>
                  <a:pt x="256424" y="41910"/>
                </a:lnTo>
                <a:lnTo>
                  <a:pt x="295000" y="23976"/>
                </a:lnTo>
                <a:lnTo>
                  <a:pt x="335239" y="10834"/>
                </a:lnTo>
                <a:lnTo>
                  <a:pt x="376930" y="2753"/>
                </a:lnTo>
                <a:lnTo>
                  <a:pt x="419862" y="0"/>
                </a:lnTo>
                <a:lnTo>
                  <a:pt x="462793" y="2753"/>
                </a:lnTo>
                <a:lnTo>
                  <a:pt x="504484" y="10834"/>
                </a:lnTo>
                <a:lnTo>
                  <a:pt x="544723" y="23976"/>
                </a:lnTo>
                <a:lnTo>
                  <a:pt x="583299" y="41909"/>
                </a:lnTo>
                <a:lnTo>
                  <a:pt x="620001" y="64368"/>
                </a:lnTo>
                <a:lnTo>
                  <a:pt x="654619" y="91082"/>
                </a:lnTo>
                <a:lnTo>
                  <a:pt x="686940" y="121786"/>
                </a:lnTo>
                <a:lnTo>
                  <a:pt x="716756" y="156209"/>
                </a:lnTo>
                <a:lnTo>
                  <a:pt x="743853" y="194086"/>
                </a:lnTo>
                <a:lnTo>
                  <a:pt x="768023" y="235148"/>
                </a:lnTo>
                <a:lnTo>
                  <a:pt x="789052" y="279127"/>
                </a:lnTo>
                <a:lnTo>
                  <a:pt x="806731" y="325754"/>
                </a:lnTo>
                <a:lnTo>
                  <a:pt x="820849" y="374764"/>
                </a:lnTo>
                <a:lnTo>
                  <a:pt x="831194" y="425886"/>
                </a:lnTo>
                <a:lnTo>
                  <a:pt x="837556" y="478854"/>
                </a:lnTo>
                <a:lnTo>
                  <a:pt x="839724" y="533400"/>
                </a:lnTo>
                <a:lnTo>
                  <a:pt x="837556" y="587945"/>
                </a:lnTo>
                <a:lnTo>
                  <a:pt x="831194" y="640913"/>
                </a:lnTo>
                <a:lnTo>
                  <a:pt x="820849" y="692035"/>
                </a:lnTo>
                <a:lnTo>
                  <a:pt x="806731" y="741044"/>
                </a:lnTo>
                <a:lnTo>
                  <a:pt x="789052" y="787672"/>
                </a:lnTo>
                <a:lnTo>
                  <a:pt x="768023" y="831651"/>
                </a:lnTo>
                <a:lnTo>
                  <a:pt x="743853" y="872713"/>
                </a:lnTo>
                <a:lnTo>
                  <a:pt x="716756" y="910589"/>
                </a:lnTo>
                <a:lnTo>
                  <a:pt x="686940" y="945013"/>
                </a:lnTo>
                <a:lnTo>
                  <a:pt x="654619" y="975717"/>
                </a:lnTo>
                <a:lnTo>
                  <a:pt x="620001" y="1002431"/>
                </a:lnTo>
                <a:lnTo>
                  <a:pt x="583299" y="1024889"/>
                </a:lnTo>
                <a:lnTo>
                  <a:pt x="544723" y="1042823"/>
                </a:lnTo>
                <a:lnTo>
                  <a:pt x="504484" y="1055965"/>
                </a:lnTo>
                <a:lnTo>
                  <a:pt x="462793" y="1064046"/>
                </a:lnTo>
                <a:lnTo>
                  <a:pt x="419862" y="1066800"/>
                </a:lnTo>
                <a:lnTo>
                  <a:pt x="376930" y="1064046"/>
                </a:lnTo>
                <a:lnTo>
                  <a:pt x="335239" y="1055965"/>
                </a:lnTo>
                <a:lnTo>
                  <a:pt x="295000" y="1042823"/>
                </a:lnTo>
                <a:lnTo>
                  <a:pt x="256424" y="1024889"/>
                </a:lnTo>
                <a:lnTo>
                  <a:pt x="219722" y="1002431"/>
                </a:lnTo>
                <a:lnTo>
                  <a:pt x="185104" y="975717"/>
                </a:lnTo>
                <a:lnTo>
                  <a:pt x="152783" y="945013"/>
                </a:lnTo>
                <a:lnTo>
                  <a:pt x="122967" y="910590"/>
                </a:lnTo>
                <a:lnTo>
                  <a:pt x="95870" y="872713"/>
                </a:lnTo>
                <a:lnTo>
                  <a:pt x="71700" y="831651"/>
                </a:lnTo>
                <a:lnTo>
                  <a:pt x="50671" y="787672"/>
                </a:lnTo>
                <a:lnTo>
                  <a:pt x="32992" y="741045"/>
                </a:lnTo>
                <a:lnTo>
                  <a:pt x="18874" y="692035"/>
                </a:lnTo>
                <a:lnTo>
                  <a:pt x="8529" y="640913"/>
                </a:lnTo>
                <a:lnTo>
                  <a:pt x="2167" y="587945"/>
                </a:lnTo>
                <a:lnTo>
                  <a:pt x="0" y="533400"/>
                </a:lnTo>
                <a:close/>
              </a:path>
            </a:pathLst>
          </a:custGeom>
          <a:ln w="12192">
            <a:solidFill>
              <a:srgbClr val="333300"/>
            </a:solidFill>
          </a:ln>
        </p:spPr>
        <p:txBody>
          <a:bodyPr wrap="square" lIns="0" tIns="0" rIns="0" bIns="0" rtlCol="0"/>
          <a:lstStyle/>
          <a:p>
            <a:endParaRPr/>
          </a:p>
        </p:txBody>
      </p:sp>
      <p:sp>
        <p:nvSpPr>
          <p:cNvPr id="23" name="object 23"/>
          <p:cNvSpPr txBox="1"/>
          <p:nvPr/>
        </p:nvSpPr>
        <p:spPr>
          <a:xfrm>
            <a:off x="5119879" y="2959734"/>
            <a:ext cx="154305" cy="299720"/>
          </a:xfrm>
          <a:prstGeom prst="rect">
            <a:avLst/>
          </a:prstGeom>
        </p:spPr>
        <p:txBody>
          <a:bodyPr vert="horz" wrap="square" lIns="0" tIns="12700" rIns="0" bIns="0" rtlCol="0">
            <a:spAutoFit/>
          </a:bodyPr>
          <a:lstStyle/>
          <a:p>
            <a:pPr marL="12700">
              <a:spcBef>
                <a:spcPts val="100"/>
              </a:spcBef>
            </a:pPr>
            <a:r>
              <a:rPr b="1" dirty="0">
                <a:latin typeface="Calibri"/>
                <a:cs typeface="Calibri"/>
              </a:rPr>
              <a:t>R</a:t>
            </a:r>
            <a:endParaRPr>
              <a:latin typeface="Calibri"/>
              <a:cs typeface="Calibri"/>
            </a:endParaRPr>
          </a:p>
        </p:txBody>
      </p:sp>
      <p:sp>
        <p:nvSpPr>
          <p:cNvPr id="24" name="object 24"/>
          <p:cNvSpPr/>
          <p:nvPr/>
        </p:nvSpPr>
        <p:spPr>
          <a:xfrm>
            <a:off x="5722620" y="4610100"/>
            <a:ext cx="4504944" cy="649224"/>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5707380" y="4602479"/>
            <a:ext cx="3910583" cy="717804"/>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5760720" y="4648201"/>
            <a:ext cx="4373880" cy="518159"/>
          </a:xfrm>
          <a:custGeom>
            <a:avLst/>
            <a:gdLst/>
            <a:ahLst/>
            <a:cxnLst/>
            <a:rect l="l" t="t" r="r" b="b"/>
            <a:pathLst>
              <a:path w="4373880" h="518160">
                <a:moveTo>
                  <a:pt x="0" y="518160"/>
                </a:moveTo>
                <a:lnTo>
                  <a:pt x="4373880" y="518160"/>
                </a:lnTo>
                <a:lnTo>
                  <a:pt x="4373880" y="0"/>
                </a:lnTo>
                <a:lnTo>
                  <a:pt x="0" y="0"/>
                </a:lnTo>
                <a:lnTo>
                  <a:pt x="0" y="518160"/>
                </a:lnTo>
                <a:close/>
              </a:path>
            </a:pathLst>
          </a:custGeom>
          <a:solidFill>
            <a:srgbClr val="0000FF"/>
          </a:solidFill>
        </p:spPr>
        <p:txBody>
          <a:bodyPr wrap="square" lIns="0" tIns="0" rIns="0" bIns="0" rtlCol="0"/>
          <a:lstStyle/>
          <a:p>
            <a:endParaRPr/>
          </a:p>
        </p:txBody>
      </p:sp>
      <p:sp>
        <p:nvSpPr>
          <p:cNvPr id="27" name="object 27"/>
          <p:cNvSpPr txBox="1"/>
          <p:nvPr/>
        </p:nvSpPr>
        <p:spPr>
          <a:xfrm>
            <a:off x="5760721" y="4676013"/>
            <a:ext cx="1128395" cy="453390"/>
          </a:xfrm>
          <a:prstGeom prst="rect">
            <a:avLst/>
          </a:prstGeom>
        </p:spPr>
        <p:txBody>
          <a:bodyPr vert="horz" wrap="square" lIns="0" tIns="12700" rIns="0" bIns="0" rtlCol="0">
            <a:spAutoFit/>
          </a:bodyPr>
          <a:lstStyle/>
          <a:p>
            <a:pPr marL="92075">
              <a:spcBef>
                <a:spcPts val="100"/>
              </a:spcBef>
            </a:pPr>
            <a:r>
              <a:rPr sz="1400" b="1" dirty="0">
                <a:solidFill>
                  <a:srgbClr val="000080"/>
                </a:solidFill>
                <a:latin typeface="Arial"/>
                <a:cs typeface="Arial"/>
              </a:rPr>
              <a:t>6</a:t>
            </a:r>
            <a:r>
              <a:rPr sz="1400" b="1" spc="-20" dirty="0">
                <a:solidFill>
                  <a:srgbClr val="000080"/>
                </a:solidFill>
                <a:latin typeface="Arial"/>
                <a:cs typeface="Arial"/>
              </a:rPr>
              <a:t> </a:t>
            </a:r>
            <a:r>
              <a:rPr sz="1400" b="1" spc="-5" dirty="0">
                <a:solidFill>
                  <a:srgbClr val="000080"/>
                </a:solidFill>
                <a:latin typeface="Arial"/>
                <a:cs typeface="Arial"/>
              </a:rPr>
              <a:t>doses</a:t>
            </a:r>
            <a:endParaRPr sz="1400">
              <a:latin typeface="Arial"/>
              <a:cs typeface="Arial"/>
            </a:endParaRPr>
          </a:p>
          <a:p>
            <a:pPr marL="92075">
              <a:spcBef>
                <a:spcPts val="5"/>
              </a:spcBef>
            </a:pPr>
            <a:r>
              <a:rPr sz="1400" b="1" dirty="0">
                <a:solidFill>
                  <a:srgbClr val="000080"/>
                </a:solidFill>
                <a:latin typeface="Arial"/>
                <a:cs typeface="Arial"/>
              </a:rPr>
              <a:t>Q3-4</a:t>
            </a:r>
            <a:r>
              <a:rPr sz="1400" b="1" spc="-55" dirty="0">
                <a:solidFill>
                  <a:srgbClr val="000080"/>
                </a:solidFill>
                <a:latin typeface="Arial"/>
                <a:cs typeface="Arial"/>
              </a:rPr>
              <a:t> </a:t>
            </a:r>
            <a:r>
              <a:rPr sz="1400" b="1" dirty="0">
                <a:solidFill>
                  <a:srgbClr val="000080"/>
                </a:solidFill>
                <a:latin typeface="Arial"/>
                <a:cs typeface="Arial"/>
              </a:rPr>
              <a:t>weeks</a:t>
            </a:r>
            <a:endParaRPr sz="1400">
              <a:latin typeface="Arial"/>
              <a:cs typeface="Arial"/>
            </a:endParaRPr>
          </a:p>
        </p:txBody>
      </p:sp>
      <p:sp>
        <p:nvSpPr>
          <p:cNvPr id="28" name="object 28"/>
          <p:cNvSpPr txBox="1"/>
          <p:nvPr/>
        </p:nvSpPr>
        <p:spPr>
          <a:xfrm>
            <a:off x="6901689" y="4676013"/>
            <a:ext cx="1261745" cy="453390"/>
          </a:xfrm>
          <a:prstGeom prst="rect">
            <a:avLst/>
          </a:prstGeom>
        </p:spPr>
        <p:txBody>
          <a:bodyPr vert="horz" wrap="square" lIns="0" tIns="12700" rIns="0" bIns="0" rtlCol="0">
            <a:spAutoFit/>
          </a:bodyPr>
          <a:lstStyle/>
          <a:p>
            <a:pPr marL="149860">
              <a:spcBef>
                <a:spcPts val="100"/>
              </a:spcBef>
            </a:pPr>
            <a:r>
              <a:rPr sz="1400" b="1" dirty="0">
                <a:solidFill>
                  <a:srgbClr val="000080"/>
                </a:solidFill>
                <a:latin typeface="Arial"/>
                <a:cs typeface="Arial"/>
              </a:rPr>
              <a:t>8</a:t>
            </a:r>
            <a:r>
              <a:rPr sz="1400" b="1" spc="-20" dirty="0">
                <a:solidFill>
                  <a:srgbClr val="000080"/>
                </a:solidFill>
                <a:latin typeface="Arial"/>
                <a:cs typeface="Arial"/>
              </a:rPr>
              <a:t> </a:t>
            </a:r>
            <a:r>
              <a:rPr sz="1400" b="1" spc="-5" dirty="0">
                <a:solidFill>
                  <a:srgbClr val="000080"/>
                </a:solidFill>
                <a:latin typeface="Arial"/>
                <a:cs typeface="Arial"/>
              </a:rPr>
              <a:t>doses</a:t>
            </a:r>
            <a:endParaRPr sz="1400">
              <a:latin typeface="Arial"/>
              <a:cs typeface="Arial"/>
            </a:endParaRPr>
          </a:p>
          <a:p>
            <a:pPr marL="123189">
              <a:spcBef>
                <a:spcPts val="5"/>
              </a:spcBef>
            </a:pPr>
            <a:r>
              <a:rPr sz="1400" b="1" spc="5" dirty="0">
                <a:solidFill>
                  <a:srgbClr val="000080"/>
                </a:solidFill>
                <a:latin typeface="Arial"/>
                <a:cs typeface="Arial"/>
              </a:rPr>
              <a:t>Q </a:t>
            </a:r>
            <a:r>
              <a:rPr sz="1400" b="1" dirty="0">
                <a:solidFill>
                  <a:srgbClr val="000080"/>
                </a:solidFill>
                <a:latin typeface="Arial"/>
                <a:cs typeface="Arial"/>
              </a:rPr>
              <a:t>3</a:t>
            </a:r>
            <a:r>
              <a:rPr sz="1400" b="1" spc="-55" dirty="0">
                <a:solidFill>
                  <a:srgbClr val="000080"/>
                </a:solidFill>
                <a:latin typeface="Arial"/>
                <a:cs typeface="Arial"/>
              </a:rPr>
              <a:t> </a:t>
            </a:r>
            <a:r>
              <a:rPr sz="1400" b="1" spc="-5" dirty="0">
                <a:solidFill>
                  <a:srgbClr val="000080"/>
                </a:solidFill>
                <a:latin typeface="Arial"/>
                <a:cs typeface="Arial"/>
              </a:rPr>
              <a:t>months</a:t>
            </a:r>
            <a:endParaRPr sz="1400">
              <a:latin typeface="Arial"/>
              <a:cs typeface="Arial"/>
            </a:endParaRPr>
          </a:p>
        </p:txBody>
      </p:sp>
      <p:sp>
        <p:nvSpPr>
          <p:cNvPr id="29" name="object 29"/>
          <p:cNvSpPr txBox="1"/>
          <p:nvPr/>
        </p:nvSpPr>
        <p:spPr>
          <a:xfrm>
            <a:off x="8175753" y="4676013"/>
            <a:ext cx="1958975" cy="453390"/>
          </a:xfrm>
          <a:prstGeom prst="rect">
            <a:avLst/>
          </a:prstGeom>
        </p:spPr>
        <p:txBody>
          <a:bodyPr vert="horz" wrap="square" lIns="0" tIns="12700" rIns="0" bIns="0" rtlCol="0">
            <a:spAutoFit/>
          </a:bodyPr>
          <a:lstStyle/>
          <a:p>
            <a:pPr marL="371475">
              <a:spcBef>
                <a:spcPts val="100"/>
              </a:spcBef>
            </a:pPr>
            <a:r>
              <a:rPr sz="1400" b="1" dirty="0">
                <a:solidFill>
                  <a:srgbClr val="000080"/>
                </a:solidFill>
                <a:latin typeface="Arial"/>
                <a:cs typeface="Arial"/>
              </a:rPr>
              <a:t>5</a:t>
            </a:r>
            <a:r>
              <a:rPr sz="1400" b="1" spc="-15" dirty="0">
                <a:solidFill>
                  <a:srgbClr val="000080"/>
                </a:solidFill>
                <a:latin typeface="Arial"/>
                <a:cs typeface="Arial"/>
              </a:rPr>
              <a:t> </a:t>
            </a:r>
            <a:r>
              <a:rPr sz="1400" b="1" spc="-5" dirty="0">
                <a:solidFill>
                  <a:srgbClr val="000080"/>
                </a:solidFill>
                <a:latin typeface="Arial"/>
                <a:cs typeface="Arial"/>
              </a:rPr>
              <a:t>doses</a:t>
            </a:r>
            <a:endParaRPr sz="1400">
              <a:latin typeface="Arial"/>
              <a:cs typeface="Arial"/>
            </a:endParaRPr>
          </a:p>
          <a:p>
            <a:pPr marL="266065">
              <a:spcBef>
                <a:spcPts val="5"/>
              </a:spcBef>
            </a:pPr>
            <a:r>
              <a:rPr sz="1400" b="1" spc="5" dirty="0">
                <a:solidFill>
                  <a:srgbClr val="000080"/>
                </a:solidFill>
                <a:latin typeface="Arial"/>
                <a:cs typeface="Arial"/>
              </a:rPr>
              <a:t>Q </a:t>
            </a:r>
            <a:r>
              <a:rPr sz="1400" b="1" dirty="0">
                <a:solidFill>
                  <a:srgbClr val="000080"/>
                </a:solidFill>
                <a:latin typeface="Arial"/>
                <a:cs typeface="Arial"/>
              </a:rPr>
              <a:t>6</a:t>
            </a:r>
            <a:r>
              <a:rPr sz="1400" b="1" spc="-35" dirty="0">
                <a:solidFill>
                  <a:srgbClr val="000080"/>
                </a:solidFill>
                <a:latin typeface="Arial"/>
                <a:cs typeface="Arial"/>
              </a:rPr>
              <a:t> </a:t>
            </a:r>
            <a:r>
              <a:rPr sz="1400" b="1" spc="-5" dirty="0">
                <a:solidFill>
                  <a:srgbClr val="000080"/>
                </a:solidFill>
                <a:latin typeface="Arial"/>
                <a:cs typeface="Arial"/>
              </a:rPr>
              <a:t>months</a:t>
            </a:r>
            <a:endParaRPr sz="1400">
              <a:latin typeface="Arial"/>
              <a:cs typeface="Arial"/>
            </a:endParaRPr>
          </a:p>
        </p:txBody>
      </p:sp>
      <p:sp>
        <p:nvSpPr>
          <p:cNvPr id="30" name="object 30"/>
          <p:cNvSpPr/>
          <p:nvPr/>
        </p:nvSpPr>
        <p:spPr>
          <a:xfrm>
            <a:off x="5495544" y="5177028"/>
            <a:ext cx="4927600" cy="462280"/>
          </a:xfrm>
          <a:custGeom>
            <a:avLst/>
            <a:gdLst/>
            <a:ahLst/>
            <a:cxnLst/>
            <a:rect l="l" t="t" r="r" b="b"/>
            <a:pathLst>
              <a:path w="4927600" h="462279">
                <a:moveTo>
                  <a:pt x="0" y="461772"/>
                </a:moveTo>
                <a:lnTo>
                  <a:pt x="4927092" y="461772"/>
                </a:lnTo>
                <a:lnTo>
                  <a:pt x="4927092" y="0"/>
                </a:lnTo>
                <a:lnTo>
                  <a:pt x="0" y="0"/>
                </a:lnTo>
                <a:lnTo>
                  <a:pt x="0" y="461772"/>
                </a:lnTo>
                <a:close/>
              </a:path>
            </a:pathLst>
          </a:custGeom>
          <a:ln w="9144">
            <a:solidFill>
              <a:srgbClr val="FFFFFF"/>
            </a:solidFill>
          </a:ln>
        </p:spPr>
        <p:txBody>
          <a:bodyPr wrap="square" lIns="0" tIns="0" rIns="0" bIns="0" rtlCol="0"/>
          <a:lstStyle/>
          <a:p>
            <a:endParaRPr/>
          </a:p>
        </p:txBody>
      </p:sp>
      <p:sp>
        <p:nvSpPr>
          <p:cNvPr id="31" name="object 31"/>
          <p:cNvSpPr txBox="1"/>
          <p:nvPr/>
        </p:nvSpPr>
        <p:spPr>
          <a:xfrm>
            <a:off x="5819394" y="5230748"/>
            <a:ext cx="566420" cy="197490"/>
          </a:xfrm>
          <a:prstGeom prst="rect">
            <a:avLst/>
          </a:prstGeom>
        </p:spPr>
        <p:txBody>
          <a:bodyPr vert="horz" wrap="square" lIns="0" tIns="12700" rIns="0" bIns="0" rtlCol="0">
            <a:spAutoFit/>
          </a:bodyPr>
          <a:lstStyle/>
          <a:p>
            <a:pPr marL="12700">
              <a:spcBef>
                <a:spcPts val="100"/>
              </a:spcBef>
            </a:pPr>
            <a:r>
              <a:rPr sz="1200" b="1" spc="-5" dirty="0">
                <a:solidFill>
                  <a:srgbClr val="000080"/>
                </a:solidFill>
                <a:latin typeface="Arial"/>
                <a:cs typeface="Arial"/>
              </a:rPr>
              <a:t>M</a:t>
            </a:r>
            <a:r>
              <a:rPr sz="1200" b="1" dirty="0">
                <a:solidFill>
                  <a:srgbClr val="000080"/>
                </a:solidFill>
                <a:latin typeface="Arial"/>
                <a:cs typeface="Arial"/>
              </a:rPr>
              <a:t>on</a:t>
            </a:r>
            <a:r>
              <a:rPr sz="1200" b="1" spc="-10" dirty="0">
                <a:solidFill>
                  <a:srgbClr val="000080"/>
                </a:solidFill>
                <a:latin typeface="Arial"/>
                <a:cs typeface="Arial"/>
              </a:rPr>
              <a:t>t</a:t>
            </a:r>
            <a:r>
              <a:rPr sz="1200" b="1" dirty="0">
                <a:solidFill>
                  <a:srgbClr val="000080"/>
                </a:solidFill>
                <a:latin typeface="Arial"/>
                <a:cs typeface="Arial"/>
              </a:rPr>
              <a:t>hs</a:t>
            </a:r>
            <a:endParaRPr sz="1200">
              <a:latin typeface="Arial"/>
              <a:cs typeface="Arial"/>
            </a:endParaRPr>
          </a:p>
        </p:txBody>
      </p:sp>
      <p:sp>
        <p:nvSpPr>
          <p:cNvPr id="32" name="object 32"/>
          <p:cNvSpPr txBox="1"/>
          <p:nvPr/>
        </p:nvSpPr>
        <p:spPr>
          <a:xfrm>
            <a:off x="6817615" y="5204841"/>
            <a:ext cx="125095" cy="228268"/>
          </a:xfrm>
          <a:prstGeom prst="rect">
            <a:avLst/>
          </a:prstGeom>
        </p:spPr>
        <p:txBody>
          <a:bodyPr vert="horz" wrap="square" lIns="0" tIns="12700" rIns="0" bIns="0" rtlCol="0">
            <a:spAutoFit/>
          </a:bodyPr>
          <a:lstStyle/>
          <a:p>
            <a:pPr marL="12700">
              <a:spcBef>
                <a:spcPts val="100"/>
              </a:spcBef>
            </a:pPr>
            <a:r>
              <a:rPr sz="1400" b="1" dirty="0">
                <a:solidFill>
                  <a:srgbClr val="000080"/>
                </a:solidFill>
                <a:latin typeface="Arial"/>
                <a:cs typeface="Arial"/>
              </a:rPr>
              <a:t>6</a:t>
            </a:r>
            <a:endParaRPr sz="1400">
              <a:latin typeface="Arial"/>
              <a:cs typeface="Arial"/>
            </a:endParaRPr>
          </a:p>
        </p:txBody>
      </p:sp>
      <p:sp>
        <p:nvSpPr>
          <p:cNvPr id="33" name="object 33"/>
          <p:cNvSpPr txBox="1"/>
          <p:nvPr/>
        </p:nvSpPr>
        <p:spPr>
          <a:xfrm>
            <a:off x="8046156" y="5204841"/>
            <a:ext cx="224154" cy="228268"/>
          </a:xfrm>
          <a:prstGeom prst="rect">
            <a:avLst/>
          </a:prstGeom>
        </p:spPr>
        <p:txBody>
          <a:bodyPr vert="horz" wrap="square" lIns="0" tIns="12700" rIns="0" bIns="0" rtlCol="0">
            <a:spAutoFit/>
          </a:bodyPr>
          <a:lstStyle/>
          <a:p>
            <a:pPr marL="12700">
              <a:spcBef>
                <a:spcPts val="100"/>
              </a:spcBef>
            </a:pPr>
            <a:r>
              <a:rPr sz="1400" b="1" dirty="0">
                <a:solidFill>
                  <a:srgbClr val="000080"/>
                </a:solidFill>
                <a:latin typeface="Arial"/>
                <a:cs typeface="Arial"/>
              </a:rPr>
              <a:t>30</a:t>
            </a:r>
            <a:endParaRPr sz="1400">
              <a:latin typeface="Arial"/>
              <a:cs typeface="Arial"/>
            </a:endParaRPr>
          </a:p>
        </p:txBody>
      </p:sp>
      <p:sp>
        <p:nvSpPr>
          <p:cNvPr id="34" name="object 34"/>
          <p:cNvSpPr txBox="1"/>
          <p:nvPr/>
        </p:nvSpPr>
        <p:spPr>
          <a:xfrm>
            <a:off x="10012715" y="5204841"/>
            <a:ext cx="224154" cy="228268"/>
          </a:xfrm>
          <a:prstGeom prst="rect">
            <a:avLst/>
          </a:prstGeom>
        </p:spPr>
        <p:txBody>
          <a:bodyPr vert="horz" wrap="square" lIns="0" tIns="12700" rIns="0" bIns="0" rtlCol="0">
            <a:spAutoFit/>
          </a:bodyPr>
          <a:lstStyle/>
          <a:p>
            <a:pPr marL="12700">
              <a:spcBef>
                <a:spcPts val="100"/>
              </a:spcBef>
            </a:pPr>
            <a:r>
              <a:rPr sz="1400" b="1" dirty="0">
                <a:solidFill>
                  <a:srgbClr val="000080"/>
                </a:solidFill>
                <a:latin typeface="Arial"/>
                <a:cs typeface="Arial"/>
              </a:rPr>
              <a:t>60</a:t>
            </a:r>
            <a:endParaRPr sz="1400">
              <a:latin typeface="Arial"/>
              <a:cs typeface="Arial"/>
            </a:endParaRPr>
          </a:p>
        </p:txBody>
      </p:sp>
      <p:sp>
        <p:nvSpPr>
          <p:cNvPr id="35" name="object 35"/>
          <p:cNvSpPr/>
          <p:nvPr/>
        </p:nvSpPr>
        <p:spPr>
          <a:xfrm>
            <a:off x="1822708" y="853200"/>
            <a:ext cx="8543531" cy="151357"/>
          </a:xfrm>
          <a:prstGeom prst="rect">
            <a:avLst/>
          </a:prstGeom>
          <a:blipFill>
            <a:blip r:embed="rId11" cstate="print"/>
            <a:stretch>
              <a:fillRect/>
            </a:stretch>
          </a:blipFill>
        </p:spPr>
        <p:txBody>
          <a:bodyPr wrap="square" lIns="0" tIns="0" rIns="0" bIns="0" rtlCol="0"/>
          <a:lstStyle/>
          <a:p>
            <a:endParaRPr/>
          </a:p>
        </p:txBody>
      </p:sp>
      <p:sp>
        <p:nvSpPr>
          <p:cNvPr id="36" name="object 36"/>
          <p:cNvSpPr/>
          <p:nvPr/>
        </p:nvSpPr>
        <p:spPr>
          <a:xfrm>
            <a:off x="1841755" y="901446"/>
            <a:ext cx="8429625" cy="0"/>
          </a:xfrm>
          <a:custGeom>
            <a:avLst/>
            <a:gdLst/>
            <a:ahLst/>
            <a:cxnLst/>
            <a:rect l="l" t="t" r="r" b="b"/>
            <a:pathLst>
              <a:path w="8429625">
                <a:moveTo>
                  <a:pt x="0" y="0"/>
                </a:moveTo>
                <a:lnTo>
                  <a:pt x="8429244" y="0"/>
                </a:lnTo>
              </a:path>
            </a:pathLst>
          </a:custGeom>
          <a:ln w="38100">
            <a:solidFill>
              <a:srgbClr val="000066"/>
            </a:solidFill>
          </a:ln>
        </p:spPr>
        <p:txBody>
          <a:bodyPr wrap="square" lIns="0" tIns="0" rIns="0" bIns="0" rtlCol="0"/>
          <a:lstStyle/>
          <a:p>
            <a:endParaRPr/>
          </a:p>
        </p:txBody>
      </p:sp>
      <p:sp>
        <p:nvSpPr>
          <p:cNvPr id="37" name="object 37"/>
          <p:cNvSpPr/>
          <p:nvPr/>
        </p:nvSpPr>
        <p:spPr>
          <a:xfrm>
            <a:off x="6908038" y="4662679"/>
            <a:ext cx="0" cy="504825"/>
          </a:xfrm>
          <a:custGeom>
            <a:avLst/>
            <a:gdLst/>
            <a:ahLst/>
            <a:cxnLst/>
            <a:rect l="l" t="t" r="r" b="b"/>
            <a:pathLst>
              <a:path h="504825">
                <a:moveTo>
                  <a:pt x="0" y="0"/>
                </a:moveTo>
                <a:lnTo>
                  <a:pt x="0" y="504444"/>
                </a:lnTo>
              </a:path>
            </a:pathLst>
          </a:custGeom>
          <a:ln w="12700">
            <a:solidFill>
              <a:srgbClr val="000000"/>
            </a:solidFill>
          </a:ln>
        </p:spPr>
        <p:txBody>
          <a:bodyPr wrap="square" lIns="0" tIns="0" rIns="0" bIns="0" rtlCol="0"/>
          <a:lstStyle/>
          <a:p>
            <a:endParaRPr/>
          </a:p>
        </p:txBody>
      </p:sp>
      <p:sp>
        <p:nvSpPr>
          <p:cNvPr id="38" name="object 38"/>
          <p:cNvSpPr/>
          <p:nvPr/>
        </p:nvSpPr>
        <p:spPr>
          <a:xfrm>
            <a:off x="6882638" y="4662679"/>
            <a:ext cx="0" cy="504825"/>
          </a:xfrm>
          <a:custGeom>
            <a:avLst/>
            <a:gdLst/>
            <a:ahLst/>
            <a:cxnLst/>
            <a:rect l="l" t="t" r="r" b="b"/>
            <a:pathLst>
              <a:path h="504825">
                <a:moveTo>
                  <a:pt x="0" y="0"/>
                </a:moveTo>
                <a:lnTo>
                  <a:pt x="0" y="504444"/>
                </a:lnTo>
              </a:path>
            </a:pathLst>
          </a:custGeom>
          <a:ln w="12700">
            <a:solidFill>
              <a:srgbClr val="000000"/>
            </a:solidFill>
          </a:ln>
        </p:spPr>
        <p:txBody>
          <a:bodyPr wrap="square" lIns="0" tIns="0" rIns="0" bIns="0" rtlCol="0"/>
          <a:lstStyle/>
          <a:p>
            <a:endParaRPr/>
          </a:p>
        </p:txBody>
      </p:sp>
      <p:sp>
        <p:nvSpPr>
          <p:cNvPr id="39" name="object 39"/>
          <p:cNvSpPr/>
          <p:nvPr/>
        </p:nvSpPr>
        <p:spPr>
          <a:xfrm>
            <a:off x="8182102" y="4659630"/>
            <a:ext cx="0" cy="504825"/>
          </a:xfrm>
          <a:custGeom>
            <a:avLst/>
            <a:gdLst/>
            <a:ahLst/>
            <a:cxnLst/>
            <a:rect l="l" t="t" r="r" b="b"/>
            <a:pathLst>
              <a:path h="504825">
                <a:moveTo>
                  <a:pt x="0" y="0"/>
                </a:moveTo>
                <a:lnTo>
                  <a:pt x="0" y="504444"/>
                </a:lnTo>
              </a:path>
            </a:pathLst>
          </a:custGeom>
          <a:ln w="12700">
            <a:solidFill>
              <a:srgbClr val="000000"/>
            </a:solidFill>
          </a:ln>
        </p:spPr>
        <p:txBody>
          <a:bodyPr wrap="square" lIns="0" tIns="0" rIns="0" bIns="0" rtlCol="0"/>
          <a:lstStyle/>
          <a:p>
            <a:endParaRPr/>
          </a:p>
        </p:txBody>
      </p:sp>
      <p:sp>
        <p:nvSpPr>
          <p:cNvPr id="40" name="object 40"/>
          <p:cNvSpPr/>
          <p:nvPr/>
        </p:nvSpPr>
        <p:spPr>
          <a:xfrm>
            <a:off x="8156702" y="4659630"/>
            <a:ext cx="0" cy="504825"/>
          </a:xfrm>
          <a:custGeom>
            <a:avLst/>
            <a:gdLst/>
            <a:ahLst/>
            <a:cxnLst/>
            <a:rect l="l" t="t" r="r" b="b"/>
            <a:pathLst>
              <a:path h="504825">
                <a:moveTo>
                  <a:pt x="0" y="0"/>
                </a:moveTo>
                <a:lnTo>
                  <a:pt x="0" y="504444"/>
                </a:lnTo>
              </a:path>
            </a:pathLst>
          </a:custGeom>
          <a:ln w="12700">
            <a:solidFill>
              <a:srgbClr val="000000"/>
            </a:solidFill>
          </a:ln>
        </p:spPr>
        <p:txBody>
          <a:bodyPr wrap="square" lIns="0" tIns="0" rIns="0" bIns="0" rtlCol="0"/>
          <a:lstStyle/>
          <a:p>
            <a:endParaRPr/>
          </a:p>
        </p:txBody>
      </p:sp>
      <p:sp>
        <p:nvSpPr>
          <p:cNvPr id="41" name="object 41"/>
          <p:cNvSpPr/>
          <p:nvPr/>
        </p:nvSpPr>
        <p:spPr>
          <a:xfrm>
            <a:off x="9223247" y="132610"/>
            <a:ext cx="1444752" cy="641561"/>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xmlns="" val="376838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2416" y="46736"/>
            <a:ext cx="6954520" cy="452120"/>
          </a:xfrm>
          <a:prstGeom prst="rect">
            <a:avLst/>
          </a:prstGeom>
        </p:spPr>
        <p:txBody>
          <a:bodyPr vert="horz" wrap="square" lIns="0" tIns="12065" rIns="0" bIns="0" rtlCol="0" anchor="ctr">
            <a:spAutoFit/>
          </a:bodyPr>
          <a:lstStyle/>
          <a:p>
            <a:pPr marL="12700">
              <a:lnSpc>
                <a:spcPct val="100000"/>
              </a:lnSpc>
              <a:spcBef>
                <a:spcPts val="95"/>
              </a:spcBef>
            </a:pPr>
            <a:r>
              <a:rPr sz="2800" b="1" spc="-5" dirty="0">
                <a:latin typeface="Arial"/>
                <a:cs typeface="Arial"/>
              </a:rPr>
              <a:t>ITT Analysis: Disease (DFS) and</a:t>
            </a:r>
            <a:r>
              <a:rPr sz="2800" b="1" spc="5" dirty="0">
                <a:latin typeface="Arial"/>
                <a:cs typeface="Arial"/>
              </a:rPr>
              <a:t> </a:t>
            </a:r>
            <a:r>
              <a:rPr sz="2800" b="1" spc="-5" dirty="0">
                <a:latin typeface="Arial"/>
                <a:cs typeface="Arial"/>
              </a:rPr>
              <a:t>Invasive</a:t>
            </a:r>
            <a:endParaRPr sz="2800">
              <a:latin typeface="Arial"/>
              <a:cs typeface="Arial"/>
            </a:endParaRPr>
          </a:p>
        </p:txBody>
      </p:sp>
      <p:sp>
        <p:nvSpPr>
          <p:cNvPr id="3" name="object 3"/>
          <p:cNvSpPr/>
          <p:nvPr/>
        </p:nvSpPr>
        <p:spPr>
          <a:xfrm>
            <a:off x="1813559" y="856489"/>
            <a:ext cx="8580120" cy="16916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829055" y="332580"/>
            <a:ext cx="8455025" cy="1323340"/>
          </a:xfrm>
          <a:prstGeom prst="rect">
            <a:avLst/>
          </a:prstGeom>
        </p:spPr>
        <p:txBody>
          <a:bodyPr vert="horz" wrap="square" lIns="0" tIns="153035" rIns="0" bIns="0" rtlCol="0">
            <a:spAutoFit/>
          </a:bodyPr>
          <a:lstStyle/>
          <a:p>
            <a:pPr marL="12700">
              <a:spcBef>
                <a:spcPts val="1205"/>
              </a:spcBef>
              <a:tabLst>
                <a:tab pos="8441690" algn="l"/>
              </a:tabLst>
            </a:pPr>
            <a:r>
              <a:rPr sz="2800" b="1" u="heavy" spc="-130" dirty="0">
                <a:uFill>
                  <a:solidFill>
                    <a:srgbClr val="000066"/>
                  </a:solidFill>
                </a:uFill>
                <a:latin typeface="Arial"/>
                <a:cs typeface="Arial"/>
              </a:rPr>
              <a:t> </a:t>
            </a:r>
            <a:r>
              <a:rPr sz="2800" b="1" u="heavy" spc="-5" dirty="0">
                <a:uFill>
                  <a:solidFill>
                    <a:srgbClr val="000066"/>
                  </a:solidFill>
                </a:uFill>
                <a:latin typeface="Arial"/>
                <a:cs typeface="Arial"/>
              </a:rPr>
              <a:t>Disease Free Survival</a:t>
            </a:r>
            <a:r>
              <a:rPr sz="2800" b="1" u="heavy" spc="20" dirty="0">
                <a:uFill>
                  <a:solidFill>
                    <a:srgbClr val="000066"/>
                  </a:solidFill>
                </a:uFill>
                <a:latin typeface="Arial"/>
                <a:cs typeface="Arial"/>
              </a:rPr>
              <a:t> </a:t>
            </a:r>
            <a:r>
              <a:rPr sz="2800" b="1" u="heavy" spc="-5" dirty="0">
                <a:uFill>
                  <a:solidFill>
                    <a:srgbClr val="000066"/>
                  </a:solidFill>
                </a:uFill>
                <a:latin typeface="Arial"/>
                <a:cs typeface="Arial"/>
              </a:rPr>
              <a:t>(IDFS)	</a:t>
            </a:r>
            <a:endParaRPr sz="2800">
              <a:latin typeface="Arial"/>
              <a:cs typeface="Arial"/>
            </a:endParaRPr>
          </a:p>
          <a:p>
            <a:pPr marL="180975" algn="ctr">
              <a:spcBef>
                <a:spcPts val="1430"/>
              </a:spcBef>
              <a:tabLst>
                <a:tab pos="4791710" algn="l"/>
              </a:tabLst>
            </a:pPr>
            <a:r>
              <a:rPr sz="3600" b="1" dirty="0">
                <a:latin typeface="Arial"/>
                <a:cs typeface="Arial"/>
              </a:rPr>
              <a:t>DFS	IDFS</a:t>
            </a:r>
            <a:endParaRPr sz="3600">
              <a:latin typeface="Arial"/>
              <a:cs typeface="Arial"/>
            </a:endParaRPr>
          </a:p>
        </p:txBody>
      </p:sp>
      <p:sp>
        <p:nvSpPr>
          <p:cNvPr id="5" name="object 5"/>
          <p:cNvSpPr txBox="1"/>
          <p:nvPr/>
        </p:nvSpPr>
        <p:spPr>
          <a:xfrm>
            <a:off x="2310994" y="5570956"/>
            <a:ext cx="99695" cy="205184"/>
          </a:xfrm>
          <a:prstGeom prst="rect">
            <a:avLst/>
          </a:prstGeom>
        </p:spPr>
        <p:txBody>
          <a:bodyPr vert="horz" wrap="square" lIns="0" tIns="0" rIns="0" bIns="0" rtlCol="0">
            <a:spAutoFit/>
          </a:bodyPr>
          <a:lstStyle/>
          <a:p>
            <a:pPr>
              <a:lnSpc>
                <a:spcPts val="1550"/>
              </a:lnSpc>
            </a:pPr>
            <a:r>
              <a:rPr sz="1400" b="1" dirty="0">
                <a:latin typeface="Arial"/>
                <a:cs typeface="Arial"/>
              </a:rPr>
              <a:t>0</a:t>
            </a:r>
            <a:endParaRPr sz="1400">
              <a:latin typeface="Arial"/>
              <a:cs typeface="Arial"/>
            </a:endParaRPr>
          </a:p>
        </p:txBody>
      </p:sp>
      <p:sp>
        <p:nvSpPr>
          <p:cNvPr id="6" name="object 6"/>
          <p:cNvSpPr/>
          <p:nvPr/>
        </p:nvSpPr>
        <p:spPr>
          <a:xfrm>
            <a:off x="1588007" y="1578863"/>
            <a:ext cx="4520184" cy="4771644"/>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2466543" y="3556762"/>
            <a:ext cx="3178810" cy="635635"/>
          </a:xfrm>
          <a:prstGeom prst="rect">
            <a:avLst/>
          </a:prstGeom>
        </p:spPr>
        <p:txBody>
          <a:bodyPr vert="horz" wrap="square" lIns="0" tIns="13335" rIns="0" bIns="0" rtlCol="0">
            <a:spAutoFit/>
          </a:bodyPr>
          <a:lstStyle/>
          <a:p>
            <a:pPr marL="12700">
              <a:spcBef>
                <a:spcPts val="105"/>
              </a:spcBef>
            </a:pPr>
            <a:r>
              <a:rPr sz="2000" b="1" dirty="0">
                <a:latin typeface="Arial"/>
                <a:cs typeface="Arial"/>
              </a:rPr>
              <a:t>Adjusted HR</a:t>
            </a:r>
            <a:r>
              <a:rPr sz="2000" b="1" spc="-35" dirty="0">
                <a:latin typeface="Arial"/>
                <a:cs typeface="Arial"/>
              </a:rPr>
              <a:t> </a:t>
            </a:r>
            <a:r>
              <a:rPr sz="2000" b="1" spc="-5" dirty="0">
                <a:latin typeface="Arial"/>
                <a:cs typeface="Arial"/>
              </a:rPr>
              <a:t>0.94</a:t>
            </a:r>
            <a:endParaRPr sz="2000">
              <a:latin typeface="Arial"/>
              <a:cs typeface="Arial"/>
            </a:endParaRPr>
          </a:p>
          <a:p>
            <a:pPr marL="12700"/>
            <a:r>
              <a:rPr sz="2000" b="1" dirty="0">
                <a:latin typeface="Arial"/>
                <a:cs typeface="Arial"/>
              </a:rPr>
              <a:t>95% CI: 0.82-1.06,</a:t>
            </a:r>
            <a:r>
              <a:rPr sz="2000" b="1" spc="-135" dirty="0">
                <a:latin typeface="Arial"/>
                <a:cs typeface="Arial"/>
              </a:rPr>
              <a:t> </a:t>
            </a:r>
            <a:r>
              <a:rPr sz="2000" b="1" dirty="0">
                <a:latin typeface="Arial"/>
                <a:cs typeface="Arial"/>
              </a:rPr>
              <a:t>P=0.298</a:t>
            </a:r>
            <a:endParaRPr sz="2000">
              <a:latin typeface="Arial"/>
              <a:cs typeface="Arial"/>
            </a:endParaRPr>
          </a:p>
        </p:txBody>
      </p:sp>
      <p:sp>
        <p:nvSpPr>
          <p:cNvPr id="8" name="object 8"/>
          <p:cNvSpPr/>
          <p:nvPr/>
        </p:nvSpPr>
        <p:spPr>
          <a:xfrm>
            <a:off x="6070091" y="1601723"/>
            <a:ext cx="4597908" cy="4748784"/>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6988556" y="3544061"/>
            <a:ext cx="3180715" cy="636270"/>
          </a:xfrm>
          <a:prstGeom prst="rect">
            <a:avLst/>
          </a:prstGeom>
        </p:spPr>
        <p:txBody>
          <a:bodyPr vert="horz" wrap="square" lIns="0" tIns="13335" rIns="0" bIns="0" rtlCol="0">
            <a:spAutoFit/>
          </a:bodyPr>
          <a:lstStyle/>
          <a:p>
            <a:pPr marL="12700">
              <a:spcBef>
                <a:spcPts val="105"/>
              </a:spcBef>
            </a:pPr>
            <a:r>
              <a:rPr sz="2000" b="1" dirty="0">
                <a:latin typeface="Arial"/>
                <a:cs typeface="Arial"/>
              </a:rPr>
              <a:t>Adjusted HR</a:t>
            </a:r>
            <a:r>
              <a:rPr sz="2000" b="1" spc="-35" dirty="0">
                <a:latin typeface="Arial"/>
                <a:cs typeface="Arial"/>
              </a:rPr>
              <a:t> </a:t>
            </a:r>
            <a:r>
              <a:rPr sz="2000" b="1" spc="-5" dirty="0">
                <a:latin typeface="Arial"/>
                <a:cs typeface="Arial"/>
              </a:rPr>
              <a:t>0.93</a:t>
            </a:r>
            <a:endParaRPr sz="2000">
              <a:latin typeface="Arial"/>
              <a:cs typeface="Arial"/>
            </a:endParaRPr>
          </a:p>
          <a:p>
            <a:pPr marL="12700"/>
            <a:r>
              <a:rPr sz="2000" b="1" dirty="0">
                <a:latin typeface="Arial"/>
                <a:cs typeface="Arial"/>
              </a:rPr>
              <a:t>95% CI: 0.82-1.05,</a:t>
            </a:r>
            <a:r>
              <a:rPr sz="2000" b="1" spc="-120" dirty="0">
                <a:latin typeface="Arial"/>
                <a:cs typeface="Arial"/>
              </a:rPr>
              <a:t> </a:t>
            </a:r>
            <a:r>
              <a:rPr sz="2000" b="1" dirty="0">
                <a:latin typeface="Arial"/>
                <a:cs typeface="Arial"/>
              </a:rPr>
              <a:t>P=0.222</a:t>
            </a:r>
            <a:endParaRPr sz="2000">
              <a:latin typeface="Arial"/>
              <a:cs typeface="Arial"/>
            </a:endParaRPr>
          </a:p>
        </p:txBody>
      </p:sp>
      <p:sp>
        <p:nvSpPr>
          <p:cNvPr id="10" name="object 10"/>
          <p:cNvSpPr/>
          <p:nvPr/>
        </p:nvSpPr>
        <p:spPr>
          <a:xfrm>
            <a:off x="2502408" y="4419600"/>
            <a:ext cx="1409700" cy="457200"/>
          </a:xfrm>
          <a:custGeom>
            <a:avLst/>
            <a:gdLst/>
            <a:ahLst/>
            <a:cxnLst/>
            <a:rect l="l" t="t" r="r" b="b"/>
            <a:pathLst>
              <a:path w="1409700" h="457200">
                <a:moveTo>
                  <a:pt x="0" y="457200"/>
                </a:moveTo>
                <a:lnTo>
                  <a:pt x="1409700" y="457200"/>
                </a:lnTo>
                <a:lnTo>
                  <a:pt x="1409700" y="0"/>
                </a:lnTo>
                <a:lnTo>
                  <a:pt x="0" y="0"/>
                </a:lnTo>
                <a:lnTo>
                  <a:pt x="0" y="457200"/>
                </a:lnTo>
                <a:close/>
              </a:path>
            </a:pathLst>
          </a:custGeom>
          <a:solidFill>
            <a:srgbClr val="FFFFFF"/>
          </a:solidFill>
        </p:spPr>
        <p:txBody>
          <a:bodyPr wrap="square" lIns="0" tIns="0" rIns="0" bIns="0" rtlCol="0"/>
          <a:lstStyle/>
          <a:p>
            <a:endParaRPr/>
          </a:p>
        </p:txBody>
      </p:sp>
      <p:sp>
        <p:nvSpPr>
          <p:cNvPr id="11" name="object 11"/>
          <p:cNvSpPr txBox="1"/>
          <p:nvPr/>
        </p:nvSpPr>
        <p:spPr>
          <a:xfrm>
            <a:off x="2943605" y="4444366"/>
            <a:ext cx="889000" cy="361315"/>
          </a:xfrm>
          <a:prstGeom prst="rect">
            <a:avLst/>
          </a:prstGeom>
        </p:spPr>
        <p:txBody>
          <a:bodyPr vert="horz" wrap="square" lIns="0" tIns="12700" rIns="0" bIns="0" rtlCol="0">
            <a:spAutoFit/>
          </a:bodyPr>
          <a:lstStyle/>
          <a:p>
            <a:pPr marL="12700" marR="5080" indent="436880">
              <a:spcBef>
                <a:spcPts val="100"/>
              </a:spcBef>
            </a:pPr>
            <a:r>
              <a:rPr sz="1100" spc="-5" dirty="0">
                <a:latin typeface="Calibri"/>
                <a:cs typeface="Calibri"/>
              </a:rPr>
              <a:t>C</a:t>
            </a:r>
            <a:r>
              <a:rPr sz="1100" dirty="0">
                <a:latin typeface="Calibri"/>
                <a:cs typeface="Calibri"/>
              </a:rPr>
              <a:t>o</a:t>
            </a:r>
            <a:r>
              <a:rPr sz="1100" spc="-5" dirty="0">
                <a:latin typeface="Calibri"/>
                <a:cs typeface="Calibri"/>
              </a:rPr>
              <a:t>n</a:t>
            </a:r>
            <a:r>
              <a:rPr sz="1100" dirty="0">
                <a:latin typeface="Calibri"/>
                <a:cs typeface="Calibri"/>
              </a:rPr>
              <a:t>tr</a:t>
            </a:r>
            <a:r>
              <a:rPr sz="1100" spc="5" dirty="0">
                <a:latin typeface="Calibri"/>
                <a:cs typeface="Calibri"/>
              </a:rPr>
              <a:t>o</a:t>
            </a:r>
            <a:r>
              <a:rPr sz="1100" dirty="0">
                <a:latin typeface="Calibri"/>
                <a:cs typeface="Calibri"/>
              </a:rPr>
              <a:t>l  Zoledronic</a:t>
            </a:r>
            <a:r>
              <a:rPr sz="1100" spc="-114" dirty="0">
                <a:latin typeface="Calibri"/>
                <a:cs typeface="Calibri"/>
              </a:rPr>
              <a:t> </a:t>
            </a:r>
            <a:r>
              <a:rPr sz="1100" dirty="0">
                <a:latin typeface="Calibri"/>
                <a:cs typeface="Calibri"/>
              </a:rPr>
              <a:t>acid</a:t>
            </a:r>
            <a:endParaRPr sz="1100">
              <a:latin typeface="Calibri"/>
              <a:cs typeface="Calibri"/>
            </a:endParaRPr>
          </a:p>
        </p:txBody>
      </p:sp>
      <p:sp>
        <p:nvSpPr>
          <p:cNvPr id="12" name="object 12"/>
          <p:cNvSpPr/>
          <p:nvPr/>
        </p:nvSpPr>
        <p:spPr>
          <a:xfrm>
            <a:off x="2350769" y="4712970"/>
            <a:ext cx="419100" cy="0"/>
          </a:xfrm>
          <a:custGeom>
            <a:avLst/>
            <a:gdLst/>
            <a:ahLst/>
            <a:cxnLst/>
            <a:rect l="l" t="t" r="r" b="b"/>
            <a:pathLst>
              <a:path w="419100">
                <a:moveTo>
                  <a:pt x="0" y="0"/>
                </a:moveTo>
                <a:lnTo>
                  <a:pt x="419100" y="0"/>
                </a:lnTo>
              </a:path>
            </a:pathLst>
          </a:custGeom>
          <a:ln w="38100">
            <a:solidFill>
              <a:srgbClr val="0000FF"/>
            </a:solidFill>
          </a:ln>
        </p:spPr>
        <p:txBody>
          <a:bodyPr wrap="square" lIns="0" tIns="0" rIns="0" bIns="0" rtlCol="0"/>
          <a:lstStyle/>
          <a:p>
            <a:endParaRPr/>
          </a:p>
        </p:txBody>
      </p:sp>
      <p:sp>
        <p:nvSpPr>
          <p:cNvPr id="13" name="object 13"/>
          <p:cNvSpPr/>
          <p:nvPr/>
        </p:nvSpPr>
        <p:spPr>
          <a:xfrm>
            <a:off x="2350769" y="4534661"/>
            <a:ext cx="419100" cy="0"/>
          </a:xfrm>
          <a:custGeom>
            <a:avLst/>
            <a:gdLst/>
            <a:ahLst/>
            <a:cxnLst/>
            <a:rect l="l" t="t" r="r" b="b"/>
            <a:pathLst>
              <a:path w="419100">
                <a:moveTo>
                  <a:pt x="0" y="0"/>
                </a:moveTo>
                <a:lnTo>
                  <a:pt x="419100" y="0"/>
                </a:lnTo>
              </a:path>
            </a:pathLst>
          </a:custGeom>
          <a:ln w="38100">
            <a:solidFill>
              <a:srgbClr val="FF0000"/>
            </a:solidFill>
          </a:ln>
        </p:spPr>
        <p:txBody>
          <a:bodyPr wrap="square" lIns="0" tIns="0" rIns="0" bIns="0" rtlCol="0"/>
          <a:lstStyle/>
          <a:p>
            <a:endParaRPr/>
          </a:p>
        </p:txBody>
      </p:sp>
      <p:sp>
        <p:nvSpPr>
          <p:cNvPr id="14" name="object 14"/>
          <p:cNvSpPr/>
          <p:nvPr/>
        </p:nvSpPr>
        <p:spPr>
          <a:xfrm>
            <a:off x="7048500" y="4419600"/>
            <a:ext cx="1409700" cy="457200"/>
          </a:xfrm>
          <a:custGeom>
            <a:avLst/>
            <a:gdLst/>
            <a:ahLst/>
            <a:cxnLst/>
            <a:rect l="l" t="t" r="r" b="b"/>
            <a:pathLst>
              <a:path w="1409700" h="457200">
                <a:moveTo>
                  <a:pt x="0" y="457200"/>
                </a:moveTo>
                <a:lnTo>
                  <a:pt x="1409700" y="457200"/>
                </a:lnTo>
                <a:lnTo>
                  <a:pt x="1409700" y="0"/>
                </a:lnTo>
                <a:lnTo>
                  <a:pt x="0" y="0"/>
                </a:lnTo>
                <a:lnTo>
                  <a:pt x="0" y="457200"/>
                </a:lnTo>
                <a:close/>
              </a:path>
            </a:pathLst>
          </a:custGeom>
          <a:solidFill>
            <a:srgbClr val="FFFFFF"/>
          </a:solidFill>
        </p:spPr>
        <p:txBody>
          <a:bodyPr wrap="square" lIns="0" tIns="0" rIns="0" bIns="0" rtlCol="0"/>
          <a:lstStyle/>
          <a:p>
            <a:endParaRPr/>
          </a:p>
        </p:txBody>
      </p:sp>
      <p:sp>
        <p:nvSpPr>
          <p:cNvPr id="15" name="object 15"/>
          <p:cNvSpPr txBox="1"/>
          <p:nvPr/>
        </p:nvSpPr>
        <p:spPr>
          <a:xfrm>
            <a:off x="7490840" y="4444366"/>
            <a:ext cx="889000" cy="361315"/>
          </a:xfrm>
          <a:prstGeom prst="rect">
            <a:avLst/>
          </a:prstGeom>
        </p:spPr>
        <p:txBody>
          <a:bodyPr vert="horz" wrap="square" lIns="0" tIns="12700" rIns="0" bIns="0" rtlCol="0">
            <a:spAutoFit/>
          </a:bodyPr>
          <a:lstStyle/>
          <a:p>
            <a:pPr marL="12700" marR="5080" indent="436880">
              <a:spcBef>
                <a:spcPts val="100"/>
              </a:spcBef>
            </a:pPr>
            <a:r>
              <a:rPr sz="1100" spc="-5" dirty="0">
                <a:latin typeface="Calibri"/>
                <a:cs typeface="Calibri"/>
              </a:rPr>
              <a:t>C</a:t>
            </a:r>
            <a:r>
              <a:rPr sz="1100" dirty="0">
                <a:latin typeface="Calibri"/>
                <a:cs typeface="Calibri"/>
              </a:rPr>
              <a:t>o</a:t>
            </a:r>
            <a:r>
              <a:rPr sz="1100" spc="-5" dirty="0">
                <a:latin typeface="Calibri"/>
                <a:cs typeface="Calibri"/>
              </a:rPr>
              <a:t>n</a:t>
            </a:r>
            <a:r>
              <a:rPr sz="1100" dirty="0">
                <a:latin typeface="Calibri"/>
                <a:cs typeface="Calibri"/>
              </a:rPr>
              <a:t>tr</a:t>
            </a:r>
            <a:r>
              <a:rPr sz="1100" spc="5" dirty="0">
                <a:latin typeface="Calibri"/>
                <a:cs typeface="Calibri"/>
              </a:rPr>
              <a:t>o</a:t>
            </a:r>
            <a:r>
              <a:rPr sz="1100" dirty="0">
                <a:latin typeface="Calibri"/>
                <a:cs typeface="Calibri"/>
              </a:rPr>
              <a:t>l  Zoledronic</a:t>
            </a:r>
            <a:r>
              <a:rPr sz="1100" spc="-114" dirty="0">
                <a:latin typeface="Calibri"/>
                <a:cs typeface="Calibri"/>
              </a:rPr>
              <a:t> </a:t>
            </a:r>
            <a:r>
              <a:rPr sz="1100" dirty="0">
                <a:latin typeface="Calibri"/>
                <a:cs typeface="Calibri"/>
              </a:rPr>
              <a:t>acid</a:t>
            </a:r>
            <a:endParaRPr sz="1100">
              <a:latin typeface="Calibri"/>
              <a:cs typeface="Calibri"/>
            </a:endParaRPr>
          </a:p>
        </p:txBody>
      </p:sp>
      <p:sp>
        <p:nvSpPr>
          <p:cNvPr id="16" name="object 16"/>
          <p:cNvSpPr/>
          <p:nvPr/>
        </p:nvSpPr>
        <p:spPr>
          <a:xfrm>
            <a:off x="6896861" y="4712970"/>
            <a:ext cx="419100" cy="0"/>
          </a:xfrm>
          <a:custGeom>
            <a:avLst/>
            <a:gdLst/>
            <a:ahLst/>
            <a:cxnLst/>
            <a:rect l="l" t="t" r="r" b="b"/>
            <a:pathLst>
              <a:path w="419100">
                <a:moveTo>
                  <a:pt x="0" y="0"/>
                </a:moveTo>
                <a:lnTo>
                  <a:pt x="419100" y="0"/>
                </a:lnTo>
              </a:path>
            </a:pathLst>
          </a:custGeom>
          <a:ln w="38100">
            <a:solidFill>
              <a:srgbClr val="0000FF"/>
            </a:solidFill>
          </a:ln>
        </p:spPr>
        <p:txBody>
          <a:bodyPr wrap="square" lIns="0" tIns="0" rIns="0" bIns="0" rtlCol="0"/>
          <a:lstStyle/>
          <a:p>
            <a:endParaRPr/>
          </a:p>
        </p:txBody>
      </p:sp>
      <p:sp>
        <p:nvSpPr>
          <p:cNvPr id="17" name="object 17"/>
          <p:cNvSpPr/>
          <p:nvPr/>
        </p:nvSpPr>
        <p:spPr>
          <a:xfrm>
            <a:off x="6896861" y="4534661"/>
            <a:ext cx="419100" cy="0"/>
          </a:xfrm>
          <a:custGeom>
            <a:avLst/>
            <a:gdLst/>
            <a:ahLst/>
            <a:cxnLst/>
            <a:rect l="l" t="t" r="r" b="b"/>
            <a:pathLst>
              <a:path w="419100">
                <a:moveTo>
                  <a:pt x="0" y="0"/>
                </a:moveTo>
                <a:lnTo>
                  <a:pt x="419100" y="0"/>
                </a:lnTo>
              </a:path>
            </a:pathLst>
          </a:custGeom>
          <a:ln w="38100">
            <a:solidFill>
              <a:srgbClr val="FF0000"/>
            </a:solidFill>
          </a:ln>
        </p:spPr>
        <p:txBody>
          <a:bodyPr wrap="square" lIns="0" tIns="0" rIns="0" bIns="0" rtlCol="0"/>
          <a:lstStyle/>
          <a:p>
            <a:endParaRPr/>
          </a:p>
        </p:txBody>
      </p:sp>
      <p:sp>
        <p:nvSpPr>
          <p:cNvPr id="18" name="object 18"/>
          <p:cNvSpPr/>
          <p:nvPr/>
        </p:nvSpPr>
        <p:spPr>
          <a:xfrm>
            <a:off x="1524000" y="5859779"/>
            <a:ext cx="678180" cy="515620"/>
          </a:xfrm>
          <a:custGeom>
            <a:avLst/>
            <a:gdLst/>
            <a:ahLst/>
            <a:cxnLst/>
            <a:rect l="l" t="t" r="r" b="b"/>
            <a:pathLst>
              <a:path w="678180" h="515620">
                <a:moveTo>
                  <a:pt x="0" y="515112"/>
                </a:moveTo>
                <a:lnTo>
                  <a:pt x="678180" y="515112"/>
                </a:lnTo>
                <a:lnTo>
                  <a:pt x="678180" y="0"/>
                </a:lnTo>
                <a:lnTo>
                  <a:pt x="0" y="0"/>
                </a:lnTo>
                <a:lnTo>
                  <a:pt x="0" y="515112"/>
                </a:lnTo>
                <a:close/>
              </a:path>
            </a:pathLst>
          </a:custGeom>
          <a:solidFill>
            <a:srgbClr val="FFFFFF"/>
          </a:solidFill>
        </p:spPr>
        <p:txBody>
          <a:bodyPr wrap="square" lIns="0" tIns="0" rIns="0" bIns="0" rtlCol="0"/>
          <a:lstStyle/>
          <a:p>
            <a:endParaRPr/>
          </a:p>
        </p:txBody>
      </p:sp>
      <p:sp>
        <p:nvSpPr>
          <p:cNvPr id="19" name="object 19"/>
          <p:cNvSpPr txBox="1"/>
          <p:nvPr/>
        </p:nvSpPr>
        <p:spPr>
          <a:xfrm>
            <a:off x="1602739" y="5877864"/>
            <a:ext cx="432434" cy="423962"/>
          </a:xfrm>
          <a:prstGeom prst="rect">
            <a:avLst/>
          </a:prstGeom>
        </p:spPr>
        <p:txBody>
          <a:bodyPr vert="horz" wrap="square" lIns="0" tIns="12065" rIns="0" bIns="0" rtlCol="0">
            <a:spAutoFit/>
          </a:bodyPr>
          <a:lstStyle/>
          <a:p>
            <a:pPr marL="12700" marR="5080">
              <a:lnSpc>
                <a:spcPct val="130700"/>
              </a:lnSpc>
              <a:spcBef>
                <a:spcPts val="95"/>
              </a:spcBef>
            </a:pPr>
            <a:r>
              <a:rPr sz="700" spc="-10" dirty="0">
                <a:latin typeface="Calibri"/>
                <a:cs typeface="Calibri"/>
              </a:rPr>
              <a:t>No. </a:t>
            </a:r>
            <a:r>
              <a:rPr sz="700" spc="-5" dirty="0">
                <a:latin typeface="Calibri"/>
                <a:cs typeface="Calibri"/>
              </a:rPr>
              <a:t>at risk  </a:t>
            </a:r>
            <a:r>
              <a:rPr sz="700" b="1" spc="-5" dirty="0">
                <a:solidFill>
                  <a:srgbClr val="FF0000"/>
                </a:solidFill>
                <a:latin typeface="Calibri"/>
                <a:cs typeface="Calibri"/>
              </a:rPr>
              <a:t>Control  </a:t>
            </a:r>
            <a:r>
              <a:rPr sz="700" b="1" spc="-5" dirty="0">
                <a:solidFill>
                  <a:srgbClr val="0000FF"/>
                </a:solidFill>
                <a:latin typeface="Calibri"/>
                <a:cs typeface="Calibri"/>
              </a:rPr>
              <a:t>ZOL</a:t>
            </a:r>
            <a:endParaRPr sz="700">
              <a:latin typeface="Calibri"/>
              <a:cs typeface="Calibri"/>
            </a:endParaRPr>
          </a:p>
        </p:txBody>
      </p:sp>
      <p:sp>
        <p:nvSpPr>
          <p:cNvPr id="20" name="object 20"/>
          <p:cNvSpPr/>
          <p:nvPr/>
        </p:nvSpPr>
        <p:spPr>
          <a:xfrm>
            <a:off x="6062472" y="5867400"/>
            <a:ext cx="643255" cy="516890"/>
          </a:xfrm>
          <a:custGeom>
            <a:avLst/>
            <a:gdLst/>
            <a:ahLst/>
            <a:cxnLst/>
            <a:rect l="l" t="t" r="r" b="b"/>
            <a:pathLst>
              <a:path w="643254" h="516889">
                <a:moveTo>
                  <a:pt x="0" y="516636"/>
                </a:moveTo>
                <a:lnTo>
                  <a:pt x="643127" y="516636"/>
                </a:lnTo>
                <a:lnTo>
                  <a:pt x="643127" y="0"/>
                </a:lnTo>
                <a:lnTo>
                  <a:pt x="0" y="0"/>
                </a:lnTo>
                <a:lnTo>
                  <a:pt x="0" y="516636"/>
                </a:lnTo>
                <a:close/>
              </a:path>
            </a:pathLst>
          </a:custGeom>
          <a:solidFill>
            <a:srgbClr val="FFFFFF"/>
          </a:solidFill>
        </p:spPr>
        <p:txBody>
          <a:bodyPr wrap="square" lIns="0" tIns="0" rIns="0" bIns="0" rtlCol="0"/>
          <a:lstStyle/>
          <a:p>
            <a:endParaRPr/>
          </a:p>
        </p:txBody>
      </p:sp>
      <p:sp>
        <p:nvSpPr>
          <p:cNvPr id="21" name="object 21"/>
          <p:cNvSpPr txBox="1"/>
          <p:nvPr/>
        </p:nvSpPr>
        <p:spPr>
          <a:xfrm>
            <a:off x="6142101" y="5885789"/>
            <a:ext cx="432434" cy="423962"/>
          </a:xfrm>
          <a:prstGeom prst="rect">
            <a:avLst/>
          </a:prstGeom>
        </p:spPr>
        <p:txBody>
          <a:bodyPr vert="horz" wrap="square" lIns="0" tIns="12065" rIns="0" bIns="0" rtlCol="0">
            <a:spAutoFit/>
          </a:bodyPr>
          <a:lstStyle/>
          <a:p>
            <a:pPr marL="12700" marR="5080">
              <a:lnSpc>
                <a:spcPct val="130700"/>
              </a:lnSpc>
              <a:spcBef>
                <a:spcPts val="95"/>
              </a:spcBef>
            </a:pPr>
            <a:r>
              <a:rPr sz="700" spc="-10" dirty="0">
                <a:latin typeface="Calibri"/>
                <a:cs typeface="Calibri"/>
              </a:rPr>
              <a:t>No. </a:t>
            </a:r>
            <a:r>
              <a:rPr sz="700" spc="-5" dirty="0">
                <a:latin typeface="Calibri"/>
                <a:cs typeface="Calibri"/>
              </a:rPr>
              <a:t>at risk  </a:t>
            </a:r>
            <a:r>
              <a:rPr sz="700" b="1" spc="-5" dirty="0">
                <a:solidFill>
                  <a:srgbClr val="FF0000"/>
                </a:solidFill>
                <a:latin typeface="Calibri"/>
                <a:cs typeface="Calibri"/>
              </a:rPr>
              <a:t>Control  </a:t>
            </a:r>
            <a:r>
              <a:rPr sz="700" b="1" spc="-5" dirty="0">
                <a:solidFill>
                  <a:srgbClr val="0000FF"/>
                </a:solidFill>
                <a:latin typeface="Calibri"/>
                <a:cs typeface="Calibri"/>
              </a:rPr>
              <a:t>ZOL</a:t>
            </a:r>
            <a:endParaRPr sz="700">
              <a:latin typeface="Calibri"/>
              <a:cs typeface="Calibri"/>
            </a:endParaRPr>
          </a:p>
        </p:txBody>
      </p:sp>
    </p:spTree>
    <p:extLst>
      <p:ext uri="{BB962C8B-B14F-4D97-AF65-F5344CB8AC3E}">
        <p14:creationId xmlns:p14="http://schemas.microsoft.com/office/powerpoint/2010/main" xmlns="" val="3447980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13559" y="856489"/>
            <a:ext cx="8580120" cy="16916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858468" y="59562"/>
            <a:ext cx="8425815" cy="878840"/>
          </a:xfrm>
          <a:prstGeom prst="rect">
            <a:avLst/>
          </a:prstGeom>
        </p:spPr>
        <p:txBody>
          <a:bodyPr vert="horz" wrap="square" lIns="0" tIns="12065" rIns="0" bIns="0" rtlCol="0" anchor="ctr">
            <a:spAutoFit/>
          </a:bodyPr>
          <a:lstStyle/>
          <a:p>
            <a:pPr marL="12700">
              <a:lnSpc>
                <a:spcPct val="100000"/>
              </a:lnSpc>
              <a:spcBef>
                <a:spcPts val="95"/>
              </a:spcBef>
            </a:pPr>
            <a:r>
              <a:rPr sz="2800" b="1" spc="-5" dirty="0">
                <a:latin typeface="Arial"/>
                <a:cs typeface="Arial"/>
              </a:rPr>
              <a:t>AZURE: Invasive DFS by</a:t>
            </a:r>
            <a:r>
              <a:rPr sz="2800" b="1" spc="50" dirty="0">
                <a:latin typeface="Arial"/>
                <a:cs typeface="Arial"/>
              </a:rPr>
              <a:t> </a:t>
            </a:r>
            <a:r>
              <a:rPr sz="2800" b="1" spc="-5" dirty="0">
                <a:latin typeface="Arial"/>
                <a:cs typeface="Arial"/>
              </a:rPr>
              <a:t>Menopausal</a:t>
            </a:r>
            <a:endParaRPr sz="2800">
              <a:latin typeface="Arial"/>
              <a:cs typeface="Arial"/>
            </a:endParaRPr>
          </a:p>
          <a:p>
            <a:pPr marL="12700">
              <a:lnSpc>
                <a:spcPct val="100000"/>
              </a:lnSpc>
              <a:tabLst>
                <a:tab pos="8411845" algn="l"/>
              </a:tabLst>
            </a:pPr>
            <a:r>
              <a:rPr sz="2800" b="1" u="heavy" spc="-5" dirty="0">
                <a:uFill>
                  <a:solidFill>
                    <a:srgbClr val="000066"/>
                  </a:solidFill>
                </a:uFill>
                <a:latin typeface="Arial"/>
                <a:cs typeface="Arial"/>
              </a:rPr>
              <a:t>Status	</a:t>
            </a:r>
            <a:endParaRPr sz="2800">
              <a:latin typeface="Arial"/>
              <a:cs typeface="Arial"/>
            </a:endParaRPr>
          </a:p>
        </p:txBody>
      </p:sp>
      <p:sp>
        <p:nvSpPr>
          <p:cNvPr id="4" name="object 4"/>
          <p:cNvSpPr txBox="1"/>
          <p:nvPr/>
        </p:nvSpPr>
        <p:spPr>
          <a:xfrm>
            <a:off x="6461253" y="1003553"/>
            <a:ext cx="362521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&gt;5 years post-menopausal</a:t>
            </a:r>
            <a:endParaRPr sz="2400">
              <a:latin typeface="Arial"/>
              <a:cs typeface="Arial"/>
            </a:endParaRPr>
          </a:p>
        </p:txBody>
      </p:sp>
      <p:sp>
        <p:nvSpPr>
          <p:cNvPr id="5" name="object 5"/>
          <p:cNvSpPr/>
          <p:nvPr/>
        </p:nvSpPr>
        <p:spPr>
          <a:xfrm>
            <a:off x="9223247" y="158518"/>
            <a:ext cx="1444752" cy="64156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252204" y="187453"/>
            <a:ext cx="1336548" cy="528827"/>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089539" y="1692899"/>
            <a:ext cx="4532619" cy="468512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555447" y="1733334"/>
            <a:ext cx="4381934" cy="4658609"/>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2466543" y="3671062"/>
            <a:ext cx="2115820" cy="635635"/>
          </a:xfrm>
          <a:prstGeom prst="rect">
            <a:avLst/>
          </a:prstGeom>
        </p:spPr>
        <p:txBody>
          <a:bodyPr vert="horz" wrap="square" lIns="0" tIns="12700" rIns="0" bIns="0" rtlCol="0">
            <a:spAutoFit/>
          </a:bodyPr>
          <a:lstStyle/>
          <a:p>
            <a:pPr marL="12700">
              <a:spcBef>
                <a:spcPts val="100"/>
              </a:spcBef>
            </a:pPr>
            <a:r>
              <a:rPr sz="2000" b="1" dirty="0">
                <a:latin typeface="Arial"/>
                <a:cs typeface="Arial"/>
              </a:rPr>
              <a:t>Adjusted HR</a:t>
            </a:r>
            <a:r>
              <a:rPr sz="2000" b="1" spc="-80" dirty="0">
                <a:latin typeface="Arial"/>
                <a:cs typeface="Arial"/>
              </a:rPr>
              <a:t> </a:t>
            </a:r>
            <a:r>
              <a:rPr sz="2000" b="1" spc="-5" dirty="0">
                <a:latin typeface="Arial"/>
                <a:cs typeface="Arial"/>
              </a:rPr>
              <a:t>1.03</a:t>
            </a:r>
            <a:endParaRPr sz="2000">
              <a:latin typeface="Arial"/>
              <a:cs typeface="Arial"/>
            </a:endParaRPr>
          </a:p>
          <a:p>
            <a:pPr marL="12700"/>
            <a:r>
              <a:rPr sz="2000" b="1" dirty="0">
                <a:latin typeface="Arial"/>
                <a:cs typeface="Arial"/>
              </a:rPr>
              <a:t>95% CI:</a:t>
            </a:r>
            <a:r>
              <a:rPr sz="2000" b="1" spc="-95" dirty="0">
                <a:latin typeface="Arial"/>
                <a:cs typeface="Arial"/>
              </a:rPr>
              <a:t> </a:t>
            </a:r>
            <a:r>
              <a:rPr sz="2000" b="1" dirty="0">
                <a:latin typeface="Arial"/>
                <a:cs typeface="Arial"/>
              </a:rPr>
              <a:t>0.89-1.20</a:t>
            </a:r>
            <a:endParaRPr sz="2000">
              <a:latin typeface="Arial"/>
              <a:cs typeface="Arial"/>
            </a:endParaRPr>
          </a:p>
        </p:txBody>
      </p:sp>
      <p:sp>
        <p:nvSpPr>
          <p:cNvPr id="10" name="object 10"/>
          <p:cNvSpPr txBox="1"/>
          <p:nvPr/>
        </p:nvSpPr>
        <p:spPr>
          <a:xfrm>
            <a:off x="6899528" y="3671062"/>
            <a:ext cx="2115820" cy="635635"/>
          </a:xfrm>
          <a:prstGeom prst="rect">
            <a:avLst/>
          </a:prstGeom>
        </p:spPr>
        <p:txBody>
          <a:bodyPr vert="horz" wrap="square" lIns="0" tIns="12700" rIns="0" bIns="0" rtlCol="0">
            <a:spAutoFit/>
          </a:bodyPr>
          <a:lstStyle/>
          <a:p>
            <a:pPr marL="12700">
              <a:spcBef>
                <a:spcPts val="100"/>
              </a:spcBef>
            </a:pPr>
            <a:r>
              <a:rPr sz="2000" b="1" dirty="0">
                <a:latin typeface="Arial"/>
                <a:cs typeface="Arial"/>
              </a:rPr>
              <a:t>Adjusted HR</a:t>
            </a:r>
            <a:r>
              <a:rPr sz="2000" b="1" spc="-80" dirty="0">
                <a:latin typeface="Arial"/>
                <a:cs typeface="Arial"/>
              </a:rPr>
              <a:t> </a:t>
            </a:r>
            <a:r>
              <a:rPr sz="2000" b="1" spc="-5" dirty="0">
                <a:latin typeface="Arial"/>
                <a:cs typeface="Arial"/>
              </a:rPr>
              <a:t>0.77</a:t>
            </a:r>
            <a:endParaRPr sz="2000">
              <a:latin typeface="Arial"/>
              <a:cs typeface="Arial"/>
            </a:endParaRPr>
          </a:p>
          <a:p>
            <a:pPr marL="12700"/>
            <a:r>
              <a:rPr sz="2000" b="1" dirty="0">
                <a:latin typeface="Arial"/>
                <a:cs typeface="Arial"/>
              </a:rPr>
              <a:t>95% CI:</a:t>
            </a:r>
            <a:r>
              <a:rPr sz="2000" b="1" spc="-95" dirty="0">
                <a:latin typeface="Arial"/>
                <a:cs typeface="Arial"/>
              </a:rPr>
              <a:t> </a:t>
            </a:r>
            <a:r>
              <a:rPr sz="2000" b="1" dirty="0">
                <a:latin typeface="Arial"/>
                <a:cs typeface="Arial"/>
              </a:rPr>
              <a:t>0.63-0.96</a:t>
            </a:r>
            <a:endParaRPr sz="2000">
              <a:latin typeface="Arial"/>
              <a:cs typeface="Arial"/>
            </a:endParaRPr>
          </a:p>
        </p:txBody>
      </p:sp>
      <p:sp>
        <p:nvSpPr>
          <p:cNvPr id="11" name="object 11"/>
          <p:cNvSpPr txBox="1"/>
          <p:nvPr/>
        </p:nvSpPr>
        <p:spPr>
          <a:xfrm>
            <a:off x="2309876" y="938529"/>
            <a:ext cx="3073400" cy="756920"/>
          </a:xfrm>
          <a:prstGeom prst="rect">
            <a:avLst/>
          </a:prstGeom>
        </p:spPr>
        <p:txBody>
          <a:bodyPr vert="horz" wrap="square" lIns="0" tIns="12700" rIns="0" bIns="0" rtlCol="0">
            <a:spAutoFit/>
          </a:bodyPr>
          <a:lstStyle/>
          <a:p>
            <a:pPr marL="255904" marR="5080" indent="-243840">
              <a:spcBef>
                <a:spcPts val="100"/>
              </a:spcBef>
            </a:pPr>
            <a:r>
              <a:rPr sz="2400" dirty="0">
                <a:latin typeface="Arial"/>
                <a:cs typeface="Arial"/>
              </a:rPr>
              <a:t>Pre, </a:t>
            </a:r>
            <a:r>
              <a:rPr sz="2400" spc="-5" dirty="0">
                <a:latin typeface="Arial"/>
                <a:cs typeface="Arial"/>
              </a:rPr>
              <a:t>peri and</a:t>
            </a:r>
            <a:r>
              <a:rPr sz="2400" spc="-50" dirty="0">
                <a:latin typeface="Arial"/>
                <a:cs typeface="Arial"/>
              </a:rPr>
              <a:t> </a:t>
            </a:r>
            <a:r>
              <a:rPr sz="2400" spc="-5" dirty="0">
                <a:latin typeface="Arial"/>
                <a:cs typeface="Arial"/>
              </a:rPr>
              <a:t>unknown  menopausal</a:t>
            </a:r>
            <a:r>
              <a:rPr sz="2400" spc="10" dirty="0">
                <a:latin typeface="Arial"/>
                <a:cs typeface="Arial"/>
              </a:rPr>
              <a:t> </a:t>
            </a:r>
            <a:r>
              <a:rPr sz="2400" dirty="0">
                <a:latin typeface="Arial"/>
                <a:cs typeface="Arial"/>
              </a:rPr>
              <a:t>status</a:t>
            </a:r>
            <a:endParaRPr sz="2400">
              <a:latin typeface="Arial"/>
              <a:cs typeface="Arial"/>
            </a:endParaRPr>
          </a:p>
        </p:txBody>
      </p:sp>
      <p:sp>
        <p:nvSpPr>
          <p:cNvPr id="13" name="object 13"/>
          <p:cNvSpPr txBox="1"/>
          <p:nvPr/>
        </p:nvSpPr>
        <p:spPr>
          <a:xfrm>
            <a:off x="8814817" y="4396740"/>
            <a:ext cx="1691639" cy="778418"/>
          </a:xfrm>
          <a:prstGeom prst="rect">
            <a:avLst/>
          </a:prstGeom>
          <a:ln w="9144">
            <a:solidFill>
              <a:srgbClr val="000000"/>
            </a:solidFill>
          </a:ln>
        </p:spPr>
        <p:txBody>
          <a:bodyPr vert="horz" wrap="square" lIns="0" tIns="39370" rIns="0" bIns="0" rtlCol="0">
            <a:spAutoFit/>
          </a:bodyPr>
          <a:lstStyle/>
          <a:p>
            <a:pPr marL="224790">
              <a:spcBef>
                <a:spcPts val="310"/>
              </a:spcBef>
            </a:pPr>
            <a:r>
              <a:rPr sz="2400" spc="-5" dirty="0">
                <a:latin typeface="Arial"/>
                <a:cs typeface="Arial"/>
              </a:rPr>
              <a:t>N </a:t>
            </a:r>
            <a:r>
              <a:rPr sz="2400" dirty="0">
                <a:latin typeface="Arial"/>
                <a:cs typeface="Arial"/>
              </a:rPr>
              <a:t>=</a:t>
            </a:r>
            <a:r>
              <a:rPr sz="2400" spc="-35" dirty="0">
                <a:latin typeface="Arial"/>
                <a:cs typeface="Arial"/>
              </a:rPr>
              <a:t> </a:t>
            </a:r>
            <a:r>
              <a:rPr sz="2400" spc="-5" dirty="0">
                <a:latin typeface="Arial"/>
                <a:cs typeface="Arial"/>
              </a:rPr>
              <a:t>1041</a:t>
            </a:r>
            <a:endParaRPr sz="2400">
              <a:latin typeface="Arial"/>
              <a:cs typeface="Arial"/>
            </a:endParaRPr>
          </a:p>
          <a:p>
            <a:pPr marL="100965"/>
            <a:r>
              <a:rPr sz="2400" spc="-5" dirty="0">
                <a:latin typeface="Arial"/>
                <a:cs typeface="Arial"/>
              </a:rPr>
              <a:t>347</a:t>
            </a:r>
            <a:r>
              <a:rPr sz="2400" spc="-35" dirty="0">
                <a:latin typeface="Arial"/>
                <a:cs typeface="Arial"/>
              </a:rPr>
              <a:t> </a:t>
            </a:r>
            <a:r>
              <a:rPr sz="2400" dirty="0">
                <a:latin typeface="Arial"/>
                <a:cs typeface="Arial"/>
              </a:rPr>
              <a:t>events</a:t>
            </a:r>
            <a:endParaRPr sz="2400">
              <a:latin typeface="Arial"/>
              <a:cs typeface="Arial"/>
            </a:endParaRPr>
          </a:p>
        </p:txBody>
      </p:sp>
      <p:sp>
        <p:nvSpPr>
          <p:cNvPr id="14" name="object 14"/>
          <p:cNvSpPr txBox="1"/>
          <p:nvPr/>
        </p:nvSpPr>
        <p:spPr>
          <a:xfrm>
            <a:off x="4136135" y="4411980"/>
            <a:ext cx="1690370" cy="777777"/>
          </a:xfrm>
          <a:prstGeom prst="rect">
            <a:avLst/>
          </a:prstGeom>
          <a:ln w="9144">
            <a:solidFill>
              <a:srgbClr val="000000"/>
            </a:solidFill>
          </a:ln>
        </p:spPr>
        <p:txBody>
          <a:bodyPr vert="horz" wrap="square" lIns="0" tIns="38735" rIns="0" bIns="0" rtlCol="0">
            <a:spAutoFit/>
          </a:bodyPr>
          <a:lstStyle/>
          <a:p>
            <a:pPr marL="222250">
              <a:spcBef>
                <a:spcPts val="305"/>
              </a:spcBef>
            </a:pPr>
            <a:r>
              <a:rPr sz="2400" spc="-5" dirty="0">
                <a:latin typeface="Arial"/>
                <a:cs typeface="Arial"/>
              </a:rPr>
              <a:t>N </a:t>
            </a:r>
            <a:r>
              <a:rPr sz="2400" dirty="0">
                <a:latin typeface="Arial"/>
                <a:cs typeface="Arial"/>
              </a:rPr>
              <a:t>=</a:t>
            </a:r>
            <a:r>
              <a:rPr sz="2400" spc="-30" dirty="0">
                <a:latin typeface="Arial"/>
                <a:cs typeface="Arial"/>
              </a:rPr>
              <a:t> </a:t>
            </a:r>
            <a:r>
              <a:rPr sz="2400" spc="-5" dirty="0">
                <a:latin typeface="Arial"/>
                <a:cs typeface="Arial"/>
              </a:rPr>
              <a:t>2318</a:t>
            </a:r>
            <a:endParaRPr sz="2400">
              <a:latin typeface="Arial"/>
              <a:cs typeface="Arial"/>
            </a:endParaRPr>
          </a:p>
          <a:p>
            <a:pPr marL="99060"/>
            <a:r>
              <a:rPr sz="2400" spc="-5" dirty="0">
                <a:latin typeface="Arial"/>
                <a:cs typeface="Arial"/>
              </a:rPr>
              <a:t>702</a:t>
            </a:r>
            <a:r>
              <a:rPr sz="2400" spc="-25" dirty="0">
                <a:latin typeface="Arial"/>
                <a:cs typeface="Arial"/>
              </a:rPr>
              <a:t> </a:t>
            </a:r>
            <a:r>
              <a:rPr sz="2400" spc="-5" dirty="0">
                <a:latin typeface="Arial"/>
                <a:cs typeface="Arial"/>
              </a:rPr>
              <a:t>events</a:t>
            </a:r>
            <a:endParaRPr sz="2400">
              <a:latin typeface="Arial"/>
              <a:cs typeface="Arial"/>
            </a:endParaRPr>
          </a:p>
        </p:txBody>
      </p:sp>
      <p:sp>
        <p:nvSpPr>
          <p:cNvPr id="15" name="object 15"/>
          <p:cNvSpPr txBox="1"/>
          <p:nvPr/>
        </p:nvSpPr>
        <p:spPr>
          <a:xfrm>
            <a:off x="2943605" y="4444366"/>
            <a:ext cx="889000" cy="361315"/>
          </a:xfrm>
          <a:prstGeom prst="rect">
            <a:avLst/>
          </a:prstGeom>
        </p:spPr>
        <p:txBody>
          <a:bodyPr vert="horz" wrap="square" lIns="0" tIns="12700" rIns="0" bIns="0" rtlCol="0">
            <a:spAutoFit/>
          </a:bodyPr>
          <a:lstStyle/>
          <a:p>
            <a:pPr marL="12700" marR="5080" indent="436880">
              <a:spcBef>
                <a:spcPts val="100"/>
              </a:spcBef>
            </a:pPr>
            <a:r>
              <a:rPr sz="1100" spc="-5" dirty="0">
                <a:latin typeface="Calibri"/>
                <a:cs typeface="Calibri"/>
              </a:rPr>
              <a:t>C</a:t>
            </a:r>
            <a:r>
              <a:rPr sz="1100" dirty="0">
                <a:latin typeface="Calibri"/>
                <a:cs typeface="Calibri"/>
              </a:rPr>
              <a:t>o</a:t>
            </a:r>
            <a:r>
              <a:rPr sz="1100" spc="-5" dirty="0">
                <a:latin typeface="Calibri"/>
                <a:cs typeface="Calibri"/>
              </a:rPr>
              <a:t>n</a:t>
            </a:r>
            <a:r>
              <a:rPr sz="1100" dirty="0">
                <a:latin typeface="Calibri"/>
                <a:cs typeface="Calibri"/>
              </a:rPr>
              <a:t>tr</a:t>
            </a:r>
            <a:r>
              <a:rPr sz="1100" spc="5" dirty="0">
                <a:latin typeface="Calibri"/>
                <a:cs typeface="Calibri"/>
              </a:rPr>
              <a:t>o</a:t>
            </a:r>
            <a:r>
              <a:rPr sz="1100" dirty="0">
                <a:latin typeface="Calibri"/>
                <a:cs typeface="Calibri"/>
              </a:rPr>
              <a:t>l  Zoledronic</a:t>
            </a:r>
            <a:r>
              <a:rPr sz="1100" spc="-114" dirty="0">
                <a:latin typeface="Calibri"/>
                <a:cs typeface="Calibri"/>
              </a:rPr>
              <a:t> </a:t>
            </a:r>
            <a:r>
              <a:rPr sz="1100" dirty="0">
                <a:latin typeface="Calibri"/>
                <a:cs typeface="Calibri"/>
              </a:rPr>
              <a:t>acid</a:t>
            </a:r>
            <a:endParaRPr sz="1100">
              <a:latin typeface="Calibri"/>
              <a:cs typeface="Calibri"/>
            </a:endParaRPr>
          </a:p>
        </p:txBody>
      </p:sp>
      <p:sp>
        <p:nvSpPr>
          <p:cNvPr id="16" name="object 16"/>
          <p:cNvSpPr/>
          <p:nvPr/>
        </p:nvSpPr>
        <p:spPr>
          <a:xfrm>
            <a:off x="2350769" y="4712970"/>
            <a:ext cx="419100" cy="0"/>
          </a:xfrm>
          <a:custGeom>
            <a:avLst/>
            <a:gdLst/>
            <a:ahLst/>
            <a:cxnLst/>
            <a:rect l="l" t="t" r="r" b="b"/>
            <a:pathLst>
              <a:path w="419100">
                <a:moveTo>
                  <a:pt x="0" y="0"/>
                </a:moveTo>
                <a:lnTo>
                  <a:pt x="419100" y="0"/>
                </a:lnTo>
              </a:path>
            </a:pathLst>
          </a:custGeom>
          <a:ln w="38100">
            <a:solidFill>
              <a:srgbClr val="0000FF"/>
            </a:solidFill>
          </a:ln>
        </p:spPr>
        <p:txBody>
          <a:bodyPr wrap="square" lIns="0" tIns="0" rIns="0" bIns="0" rtlCol="0"/>
          <a:lstStyle/>
          <a:p>
            <a:endParaRPr/>
          </a:p>
        </p:txBody>
      </p:sp>
      <p:sp>
        <p:nvSpPr>
          <p:cNvPr id="17" name="object 17"/>
          <p:cNvSpPr/>
          <p:nvPr/>
        </p:nvSpPr>
        <p:spPr>
          <a:xfrm>
            <a:off x="2350769" y="4534661"/>
            <a:ext cx="419100" cy="0"/>
          </a:xfrm>
          <a:custGeom>
            <a:avLst/>
            <a:gdLst/>
            <a:ahLst/>
            <a:cxnLst/>
            <a:rect l="l" t="t" r="r" b="b"/>
            <a:pathLst>
              <a:path w="419100">
                <a:moveTo>
                  <a:pt x="0" y="0"/>
                </a:moveTo>
                <a:lnTo>
                  <a:pt x="419100" y="0"/>
                </a:lnTo>
              </a:path>
            </a:pathLst>
          </a:custGeom>
          <a:ln w="38100">
            <a:solidFill>
              <a:srgbClr val="FF0000"/>
            </a:solidFill>
          </a:ln>
        </p:spPr>
        <p:txBody>
          <a:bodyPr wrap="square" lIns="0" tIns="0" rIns="0" bIns="0" rtlCol="0"/>
          <a:lstStyle/>
          <a:p>
            <a:endParaRPr/>
          </a:p>
        </p:txBody>
      </p:sp>
      <p:sp>
        <p:nvSpPr>
          <p:cNvPr id="18" name="object 18"/>
          <p:cNvSpPr txBox="1"/>
          <p:nvPr/>
        </p:nvSpPr>
        <p:spPr>
          <a:xfrm>
            <a:off x="7516495" y="4444366"/>
            <a:ext cx="889000" cy="361315"/>
          </a:xfrm>
          <a:prstGeom prst="rect">
            <a:avLst/>
          </a:prstGeom>
        </p:spPr>
        <p:txBody>
          <a:bodyPr vert="horz" wrap="square" lIns="0" tIns="12700" rIns="0" bIns="0" rtlCol="0">
            <a:spAutoFit/>
          </a:bodyPr>
          <a:lstStyle/>
          <a:p>
            <a:pPr marL="12700" marR="5080" indent="436880">
              <a:spcBef>
                <a:spcPts val="100"/>
              </a:spcBef>
            </a:pPr>
            <a:r>
              <a:rPr sz="1100" spc="-5" dirty="0">
                <a:latin typeface="Calibri"/>
                <a:cs typeface="Calibri"/>
              </a:rPr>
              <a:t>C</a:t>
            </a:r>
            <a:r>
              <a:rPr sz="1100" dirty="0">
                <a:latin typeface="Calibri"/>
                <a:cs typeface="Calibri"/>
              </a:rPr>
              <a:t>o</a:t>
            </a:r>
            <a:r>
              <a:rPr sz="1100" spc="-5" dirty="0">
                <a:latin typeface="Calibri"/>
                <a:cs typeface="Calibri"/>
              </a:rPr>
              <a:t>n</a:t>
            </a:r>
            <a:r>
              <a:rPr sz="1100" dirty="0">
                <a:latin typeface="Calibri"/>
                <a:cs typeface="Calibri"/>
              </a:rPr>
              <a:t>tr</a:t>
            </a:r>
            <a:r>
              <a:rPr sz="1100" spc="5" dirty="0">
                <a:latin typeface="Calibri"/>
                <a:cs typeface="Calibri"/>
              </a:rPr>
              <a:t>o</a:t>
            </a:r>
            <a:r>
              <a:rPr sz="1100" dirty="0">
                <a:latin typeface="Calibri"/>
                <a:cs typeface="Calibri"/>
              </a:rPr>
              <a:t>l  Zoledronic</a:t>
            </a:r>
            <a:r>
              <a:rPr sz="1100" spc="-114" dirty="0">
                <a:latin typeface="Calibri"/>
                <a:cs typeface="Calibri"/>
              </a:rPr>
              <a:t> </a:t>
            </a:r>
            <a:r>
              <a:rPr sz="1100" dirty="0">
                <a:latin typeface="Calibri"/>
                <a:cs typeface="Calibri"/>
              </a:rPr>
              <a:t>acid</a:t>
            </a:r>
            <a:endParaRPr sz="1100">
              <a:latin typeface="Calibri"/>
              <a:cs typeface="Calibri"/>
            </a:endParaRPr>
          </a:p>
        </p:txBody>
      </p:sp>
      <p:sp>
        <p:nvSpPr>
          <p:cNvPr id="19" name="object 19"/>
          <p:cNvSpPr/>
          <p:nvPr/>
        </p:nvSpPr>
        <p:spPr>
          <a:xfrm>
            <a:off x="6922770" y="4712970"/>
            <a:ext cx="419100" cy="0"/>
          </a:xfrm>
          <a:custGeom>
            <a:avLst/>
            <a:gdLst/>
            <a:ahLst/>
            <a:cxnLst/>
            <a:rect l="l" t="t" r="r" b="b"/>
            <a:pathLst>
              <a:path w="419100">
                <a:moveTo>
                  <a:pt x="0" y="0"/>
                </a:moveTo>
                <a:lnTo>
                  <a:pt x="419100" y="0"/>
                </a:lnTo>
              </a:path>
            </a:pathLst>
          </a:custGeom>
          <a:ln w="38100">
            <a:solidFill>
              <a:srgbClr val="0000FF"/>
            </a:solidFill>
          </a:ln>
        </p:spPr>
        <p:txBody>
          <a:bodyPr wrap="square" lIns="0" tIns="0" rIns="0" bIns="0" rtlCol="0"/>
          <a:lstStyle/>
          <a:p>
            <a:endParaRPr/>
          </a:p>
        </p:txBody>
      </p:sp>
      <p:sp>
        <p:nvSpPr>
          <p:cNvPr id="20" name="object 20"/>
          <p:cNvSpPr/>
          <p:nvPr/>
        </p:nvSpPr>
        <p:spPr>
          <a:xfrm>
            <a:off x="6922770" y="4534661"/>
            <a:ext cx="419100" cy="0"/>
          </a:xfrm>
          <a:custGeom>
            <a:avLst/>
            <a:gdLst/>
            <a:ahLst/>
            <a:cxnLst/>
            <a:rect l="l" t="t" r="r" b="b"/>
            <a:pathLst>
              <a:path w="419100">
                <a:moveTo>
                  <a:pt x="0" y="0"/>
                </a:moveTo>
                <a:lnTo>
                  <a:pt x="419100" y="0"/>
                </a:lnTo>
              </a:path>
            </a:pathLst>
          </a:custGeom>
          <a:ln w="38100">
            <a:solidFill>
              <a:srgbClr val="FF0000"/>
            </a:solidFill>
          </a:ln>
        </p:spPr>
        <p:txBody>
          <a:bodyPr wrap="square" lIns="0" tIns="0" rIns="0" bIns="0" rtlCol="0"/>
          <a:lstStyle/>
          <a:p>
            <a:endParaRPr/>
          </a:p>
        </p:txBody>
      </p:sp>
      <p:sp>
        <p:nvSpPr>
          <p:cNvPr id="21" name="object 21"/>
          <p:cNvSpPr/>
          <p:nvPr/>
        </p:nvSpPr>
        <p:spPr>
          <a:xfrm>
            <a:off x="6053328" y="5943600"/>
            <a:ext cx="645160" cy="516890"/>
          </a:xfrm>
          <a:custGeom>
            <a:avLst/>
            <a:gdLst/>
            <a:ahLst/>
            <a:cxnLst/>
            <a:rect l="l" t="t" r="r" b="b"/>
            <a:pathLst>
              <a:path w="645160" h="516889">
                <a:moveTo>
                  <a:pt x="0" y="516636"/>
                </a:moveTo>
                <a:lnTo>
                  <a:pt x="644651" y="516636"/>
                </a:lnTo>
                <a:lnTo>
                  <a:pt x="644651" y="0"/>
                </a:lnTo>
                <a:lnTo>
                  <a:pt x="0" y="0"/>
                </a:lnTo>
                <a:lnTo>
                  <a:pt x="0" y="516636"/>
                </a:lnTo>
                <a:close/>
              </a:path>
            </a:pathLst>
          </a:custGeom>
          <a:solidFill>
            <a:srgbClr val="FFFFFF"/>
          </a:solidFill>
        </p:spPr>
        <p:txBody>
          <a:bodyPr wrap="square" lIns="0" tIns="0" rIns="0" bIns="0" rtlCol="0"/>
          <a:lstStyle/>
          <a:p>
            <a:endParaRPr/>
          </a:p>
        </p:txBody>
      </p:sp>
      <p:sp>
        <p:nvSpPr>
          <p:cNvPr id="22" name="object 22"/>
          <p:cNvSpPr txBox="1"/>
          <p:nvPr/>
        </p:nvSpPr>
        <p:spPr>
          <a:xfrm>
            <a:off x="6132703" y="5961989"/>
            <a:ext cx="432434" cy="423962"/>
          </a:xfrm>
          <a:prstGeom prst="rect">
            <a:avLst/>
          </a:prstGeom>
        </p:spPr>
        <p:txBody>
          <a:bodyPr vert="horz" wrap="square" lIns="0" tIns="12065" rIns="0" bIns="0" rtlCol="0">
            <a:spAutoFit/>
          </a:bodyPr>
          <a:lstStyle/>
          <a:p>
            <a:pPr marL="12700" marR="5080">
              <a:lnSpc>
                <a:spcPct val="130700"/>
              </a:lnSpc>
              <a:spcBef>
                <a:spcPts val="95"/>
              </a:spcBef>
            </a:pPr>
            <a:r>
              <a:rPr sz="700" spc="-10" dirty="0">
                <a:latin typeface="Calibri"/>
                <a:cs typeface="Calibri"/>
              </a:rPr>
              <a:t>No. </a:t>
            </a:r>
            <a:r>
              <a:rPr sz="700" spc="-5" dirty="0">
                <a:latin typeface="Calibri"/>
                <a:cs typeface="Calibri"/>
              </a:rPr>
              <a:t>at risk  </a:t>
            </a:r>
            <a:r>
              <a:rPr sz="700" b="1" spc="-5" dirty="0">
                <a:solidFill>
                  <a:srgbClr val="FF0000"/>
                </a:solidFill>
                <a:latin typeface="Calibri"/>
                <a:cs typeface="Calibri"/>
              </a:rPr>
              <a:t>Control  </a:t>
            </a:r>
            <a:r>
              <a:rPr sz="700" b="1" spc="-5" dirty="0">
                <a:solidFill>
                  <a:srgbClr val="0000FF"/>
                </a:solidFill>
                <a:latin typeface="Calibri"/>
                <a:cs typeface="Calibri"/>
              </a:rPr>
              <a:t>ZOL</a:t>
            </a:r>
            <a:endParaRPr sz="700">
              <a:latin typeface="Calibri"/>
              <a:cs typeface="Calibri"/>
            </a:endParaRPr>
          </a:p>
        </p:txBody>
      </p:sp>
      <p:sp>
        <p:nvSpPr>
          <p:cNvPr id="23" name="object 23"/>
          <p:cNvSpPr txBox="1"/>
          <p:nvPr/>
        </p:nvSpPr>
        <p:spPr>
          <a:xfrm>
            <a:off x="1594815" y="5961989"/>
            <a:ext cx="432434" cy="423962"/>
          </a:xfrm>
          <a:prstGeom prst="rect">
            <a:avLst/>
          </a:prstGeom>
        </p:spPr>
        <p:txBody>
          <a:bodyPr vert="horz" wrap="square" lIns="0" tIns="12065" rIns="0" bIns="0" rtlCol="0">
            <a:spAutoFit/>
          </a:bodyPr>
          <a:lstStyle/>
          <a:p>
            <a:pPr marL="12700" marR="5080">
              <a:lnSpc>
                <a:spcPct val="130700"/>
              </a:lnSpc>
              <a:spcBef>
                <a:spcPts val="95"/>
              </a:spcBef>
            </a:pPr>
            <a:r>
              <a:rPr sz="700" spc="-10" dirty="0">
                <a:latin typeface="Calibri"/>
                <a:cs typeface="Calibri"/>
              </a:rPr>
              <a:t>No. </a:t>
            </a:r>
            <a:r>
              <a:rPr sz="700" spc="-5" dirty="0">
                <a:latin typeface="Calibri"/>
                <a:cs typeface="Calibri"/>
              </a:rPr>
              <a:t>at risk  </a:t>
            </a:r>
            <a:r>
              <a:rPr sz="700" b="1" spc="-5" dirty="0">
                <a:solidFill>
                  <a:srgbClr val="FF0000"/>
                </a:solidFill>
                <a:latin typeface="Calibri"/>
                <a:cs typeface="Calibri"/>
              </a:rPr>
              <a:t>Control  </a:t>
            </a:r>
            <a:r>
              <a:rPr sz="700" b="1" spc="-5" dirty="0">
                <a:solidFill>
                  <a:srgbClr val="0000FF"/>
                </a:solidFill>
                <a:latin typeface="Calibri"/>
                <a:cs typeface="Calibri"/>
              </a:rPr>
              <a:t>ZOL</a:t>
            </a:r>
            <a:endParaRPr sz="700">
              <a:latin typeface="Calibri"/>
              <a:cs typeface="Calibri"/>
            </a:endParaRPr>
          </a:p>
        </p:txBody>
      </p:sp>
    </p:spTree>
    <p:extLst>
      <p:ext uri="{BB962C8B-B14F-4D97-AF65-F5344CB8AC3E}">
        <p14:creationId xmlns:p14="http://schemas.microsoft.com/office/powerpoint/2010/main" xmlns="" val="2740249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AB046DF5-DD51-034D-B41A-D8E679C03CC1}"/>
              </a:ext>
            </a:extLst>
          </p:cNvPr>
          <p:cNvPicPr>
            <a:picLocks noChangeAspect="1"/>
          </p:cNvPicPr>
          <p:nvPr/>
        </p:nvPicPr>
        <p:blipFill>
          <a:blip r:embed="rId2"/>
          <a:stretch>
            <a:fillRect/>
          </a:stretch>
        </p:blipFill>
        <p:spPr>
          <a:xfrm>
            <a:off x="1766454" y="2645064"/>
            <a:ext cx="8077200" cy="4212936"/>
          </a:xfrm>
          <a:prstGeom prst="rect">
            <a:avLst/>
          </a:prstGeom>
        </p:spPr>
      </p:pic>
      <p:pic>
        <p:nvPicPr>
          <p:cNvPr id="5" name="Immagine 4">
            <a:extLst>
              <a:ext uri="{FF2B5EF4-FFF2-40B4-BE49-F238E27FC236}">
                <a16:creationId xmlns:a16="http://schemas.microsoft.com/office/drawing/2014/main" xmlns="" id="{9E9B0545-0210-DC47-9226-887DA088457E}"/>
              </a:ext>
            </a:extLst>
          </p:cNvPr>
          <p:cNvPicPr>
            <a:picLocks noChangeAspect="1"/>
          </p:cNvPicPr>
          <p:nvPr/>
        </p:nvPicPr>
        <p:blipFill>
          <a:blip r:embed="rId3"/>
          <a:stretch>
            <a:fillRect/>
          </a:stretch>
        </p:blipFill>
        <p:spPr>
          <a:xfrm>
            <a:off x="1960418" y="0"/>
            <a:ext cx="8077200" cy="2682009"/>
          </a:xfrm>
          <a:prstGeom prst="rect">
            <a:avLst/>
          </a:prstGeom>
        </p:spPr>
      </p:pic>
    </p:spTree>
    <p:extLst>
      <p:ext uri="{BB962C8B-B14F-4D97-AF65-F5344CB8AC3E}">
        <p14:creationId xmlns:p14="http://schemas.microsoft.com/office/powerpoint/2010/main" xmlns="" val="203283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2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0"/>
            <a:ext cx="91440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46" name="Picture 12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81200" y="3124200"/>
            <a:ext cx="7924800" cy="343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6" name="Text Box 123"/>
          <p:cNvSpPr txBox="1">
            <a:spLocks noChangeArrowheads="1"/>
          </p:cNvSpPr>
          <p:nvPr/>
        </p:nvSpPr>
        <p:spPr bwMode="auto">
          <a:xfrm>
            <a:off x="3689350" y="3290889"/>
            <a:ext cx="2452688" cy="369887"/>
          </a:xfrm>
          <a:prstGeom prst="rect">
            <a:avLst/>
          </a:prstGeom>
          <a:noFill/>
          <a:ln w="9525">
            <a:noFill/>
            <a:miter lim="800000"/>
            <a:headEnd/>
            <a:tailEnd/>
          </a:ln>
        </p:spPr>
        <p:txBody>
          <a:bodyPr wrap="none">
            <a:spAutoFit/>
          </a:bodyPr>
          <a:lstStyle/>
          <a:p>
            <a:pPr fontAlgn="base">
              <a:spcBef>
                <a:spcPct val="0"/>
              </a:spcBef>
              <a:spcAft>
                <a:spcPct val="0"/>
              </a:spcAft>
              <a:defRPr/>
            </a:pPr>
            <a:r>
              <a:rPr lang="it-IT" b="1" dirty="0">
                <a:solidFill>
                  <a:srgbClr val="213C76"/>
                </a:solidFill>
                <a:effectLst>
                  <a:outerShdw blurRad="38100" dist="38100" dir="2700000" algn="tl">
                    <a:srgbClr val="000000">
                      <a:alpha val="43137"/>
                    </a:srgbClr>
                  </a:outerShdw>
                </a:effectLst>
                <a:ea typeface="MS PGothic" panose="020B0600070205080204" pitchFamily="34" charset="-128"/>
              </a:rPr>
              <a:t>With Zoledronic acid</a:t>
            </a:r>
          </a:p>
        </p:txBody>
      </p:sp>
      <p:sp>
        <p:nvSpPr>
          <p:cNvPr id="10247" name="Text Box 124"/>
          <p:cNvSpPr txBox="1">
            <a:spLocks noChangeArrowheads="1"/>
          </p:cNvSpPr>
          <p:nvPr/>
        </p:nvSpPr>
        <p:spPr bwMode="auto">
          <a:xfrm>
            <a:off x="7581900" y="3276600"/>
            <a:ext cx="2262188" cy="369888"/>
          </a:xfrm>
          <a:prstGeom prst="rect">
            <a:avLst/>
          </a:prstGeom>
          <a:noFill/>
          <a:ln w="9525">
            <a:noFill/>
            <a:miter lim="800000"/>
            <a:headEnd/>
            <a:tailEnd/>
          </a:ln>
        </p:spPr>
        <p:txBody>
          <a:bodyPr wrap="none">
            <a:spAutoFit/>
          </a:bodyPr>
          <a:lstStyle/>
          <a:p>
            <a:pPr fontAlgn="base">
              <a:spcBef>
                <a:spcPct val="0"/>
              </a:spcBef>
              <a:spcAft>
                <a:spcPct val="0"/>
              </a:spcAft>
              <a:defRPr/>
            </a:pPr>
            <a:r>
              <a:rPr lang="it-IT" b="1" dirty="0">
                <a:solidFill>
                  <a:srgbClr val="213C76"/>
                </a:solidFill>
                <a:effectLst>
                  <a:outerShdw blurRad="38100" dist="38100" dir="2700000" algn="tl">
                    <a:srgbClr val="000000">
                      <a:alpha val="43137"/>
                    </a:srgbClr>
                  </a:outerShdw>
                </a:effectLst>
                <a:ea typeface="MS PGothic" panose="020B0600070205080204" pitchFamily="34" charset="-128"/>
              </a:rPr>
              <a:t>No Zoledronic acid</a:t>
            </a:r>
          </a:p>
        </p:txBody>
      </p:sp>
      <p:sp>
        <p:nvSpPr>
          <p:cNvPr id="10249" name="Text Box 33"/>
          <p:cNvSpPr txBox="1">
            <a:spLocks noChangeArrowheads="1"/>
          </p:cNvSpPr>
          <p:nvPr/>
        </p:nvSpPr>
        <p:spPr bwMode="auto">
          <a:xfrm>
            <a:off x="1524000" y="1828801"/>
            <a:ext cx="9144000" cy="70802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1200" b="1">
                <a:solidFill>
                  <a:schemeClr val="tx1"/>
                </a:solidFill>
                <a:latin typeface="Times New Roman" panose="02020603050405020304" pitchFamily="18" charset="0"/>
                <a:cs typeface="Arial" panose="020B0604020202020204" pitchFamily="34" charset="0"/>
              </a:defRPr>
            </a:lvl1pPr>
            <a:lvl2pPr marL="742950" indent="-285750" eaLnBrk="0" hangingPunct="0">
              <a:defRPr sz="1200" b="1">
                <a:solidFill>
                  <a:schemeClr val="tx1"/>
                </a:solidFill>
                <a:latin typeface="Times New Roman" panose="02020603050405020304" pitchFamily="18" charset="0"/>
                <a:cs typeface="Arial" panose="020B0604020202020204" pitchFamily="34" charset="0"/>
              </a:defRPr>
            </a:lvl2pPr>
            <a:lvl3pPr marL="1143000" indent="-228600" eaLnBrk="0" hangingPunct="0">
              <a:defRPr sz="1200" b="1">
                <a:solidFill>
                  <a:schemeClr val="tx1"/>
                </a:solidFill>
                <a:latin typeface="Times New Roman" panose="02020603050405020304" pitchFamily="18" charset="0"/>
                <a:cs typeface="Arial" panose="020B0604020202020204" pitchFamily="34" charset="0"/>
              </a:defRPr>
            </a:lvl3pPr>
            <a:lvl4pPr marL="1600200" indent="-228600" eaLnBrk="0" hangingPunct="0">
              <a:defRPr sz="1200" b="1">
                <a:solidFill>
                  <a:schemeClr val="tx1"/>
                </a:solidFill>
                <a:latin typeface="Times New Roman" panose="02020603050405020304" pitchFamily="18" charset="0"/>
                <a:cs typeface="Arial" panose="020B0604020202020204" pitchFamily="34" charset="0"/>
              </a:defRPr>
            </a:lvl4pPr>
            <a:lvl5pPr marL="2057400" indent="-228600" eaLnBrk="0" hangingPunct="0">
              <a:defRPr sz="12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50000"/>
              </a:spcBef>
              <a:spcAft>
                <a:spcPct val="0"/>
              </a:spcAft>
              <a:defRPr/>
            </a:pPr>
            <a:r>
              <a:rPr lang="it-IT" altLang="it-IT" sz="2000" dirty="0">
                <a:solidFill>
                  <a:srgbClr val="000000"/>
                </a:solidFill>
                <a:latin typeface="Arial" panose="020B0604020202020204" pitchFamily="34" charset="0"/>
              </a:rPr>
              <a:t> L’acido zoledronico aumenta significativamente la BMD in donne in premenopausa trattate con ormonoterapia</a:t>
            </a:r>
            <a:endParaRPr lang="it-IT" altLang="it-IT" sz="2400" dirty="0">
              <a:solidFill>
                <a:srgbClr val="213C76"/>
              </a:solidFill>
            </a:endParaRPr>
          </a:p>
        </p:txBody>
      </p:sp>
      <p:sp>
        <p:nvSpPr>
          <p:cNvPr id="159750" name="Text Box 11"/>
          <p:cNvSpPr txBox="1">
            <a:spLocks noChangeArrowheads="1"/>
          </p:cNvSpPr>
          <p:nvPr/>
        </p:nvSpPr>
        <p:spPr bwMode="auto">
          <a:xfrm>
            <a:off x="1524000" y="6453189"/>
            <a:ext cx="3708400" cy="549275"/>
          </a:xfrm>
          <a:prstGeom prst="rect">
            <a:avLst/>
          </a:prstGeom>
          <a:noFill/>
          <a:ln>
            <a:noFill/>
          </a:ln>
          <a:effectLst>
            <a:prstShdw prst="shdw17" dist="17961" dir="2700000">
              <a:srgbClr val="1D3C68">
                <a:alpha val="74997"/>
              </a:srgb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lang="en-US" altLang="it-IT" sz="1800" b="1">
                <a:solidFill>
                  <a:srgbClr val="213C76"/>
                </a:solidFill>
                <a:latin typeface="Times New Roman" panose="02020603050405020304" pitchFamily="18" charset="0"/>
                <a:cs typeface="Arial" panose="020B0604020202020204" pitchFamily="34" charset="0"/>
              </a:rPr>
              <a:t>Gnant MF, et al. </a:t>
            </a:r>
            <a:r>
              <a:rPr lang="en-US" altLang="it-IT" sz="1800" b="1" i="1">
                <a:solidFill>
                  <a:srgbClr val="213C76"/>
                </a:solidFill>
                <a:latin typeface="Times New Roman" panose="02020603050405020304" pitchFamily="18" charset="0"/>
                <a:cs typeface="Arial" panose="020B0604020202020204" pitchFamily="34" charset="0"/>
              </a:rPr>
              <a:t>Lancet Oncol.</a:t>
            </a:r>
            <a:r>
              <a:rPr lang="en-US" altLang="it-IT" sz="1800" b="1">
                <a:solidFill>
                  <a:srgbClr val="213C76"/>
                </a:solidFill>
                <a:latin typeface="Times New Roman" panose="02020603050405020304" pitchFamily="18" charset="0"/>
                <a:cs typeface="Arial" panose="020B0604020202020204" pitchFamily="34" charset="0"/>
              </a:rPr>
              <a:t> 2008</a:t>
            </a:r>
            <a:endParaRPr lang="it-IT" altLang="it-IT" sz="1800" b="1">
              <a:solidFill>
                <a:srgbClr val="213C76"/>
              </a:solidFill>
              <a:latin typeface="Times New Roman" panose="02020603050405020304" pitchFamily="18" charset="0"/>
              <a:cs typeface="Arial" panose="020B0604020202020204" pitchFamily="34" charset="0"/>
            </a:endParaRPr>
          </a:p>
          <a:p>
            <a:pPr fontAlgn="base">
              <a:spcBef>
                <a:spcPct val="0"/>
              </a:spcBef>
              <a:spcAft>
                <a:spcPct val="0"/>
              </a:spcAft>
              <a:buFontTx/>
              <a:buNone/>
            </a:pPr>
            <a:endParaRPr lang="it-IT" altLang="it-IT" sz="1200" b="1">
              <a:solidFill>
                <a:srgbClr val="213C7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28014335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49429" y="624699"/>
            <a:ext cx="7763246" cy="1026800"/>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2194752" y="2956803"/>
            <a:ext cx="2708822" cy="22506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2209610" y="2056797"/>
            <a:ext cx="7737250" cy="350130"/>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Tree>
    <p:extLst>
      <p:ext uri="{BB962C8B-B14F-4D97-AF65-F5344CB8AC3E}">
        <p14:creationId xmlns:p14="http://schemas.microsoft.com/office/powerpoint/2010/main" xmlns="" val="2493786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4547" y="97359"/>
            <a:ext cx="7134225" cy="574675"/>
          </a:xfrm>
          <a:prstGeom prst="rect">
            <a:avLst/>
          </a:prstGeom>
        </p:spPr>
        <p:txBody>
          <a:bodyPr vert="horz" wrap="square" lIns="0" tIns="12700" rIns="0" bIns="0" rtlCol="0">
            <a:spAutoFit/>
          </a:bodyPr>
          <a:lstStyle/>
          <a:p>
            <a:pPr marL="12700">
              <a:spcBef>
                <a:spcPts val="100"/>
              </a:spcBef>
            </a:pPr>
            <a:r>
              <a:rPr spc="-15" dirty="0">
                <a:solidFill>
                  <a:srgbClr val="0D0D0D"/>
                </a:solidFill>
              </a:rPr>
              <a:t>Effect </a:t>
            </a:r>
            <a:r>
              <a:rPr dirty="0">
                <a:solidFill>
                  <a:srgbClr val="0D0D0D"/>
                </a:solidFill>
              </a:rPr>
              <a:t>of adjuvant</a:t>
            </a:r>
            <a:r>
              <a:rPr spc="-65" dirty="0">
                <a:solidFill>
                  <a:srgbClr val="0D0D0D"/>
                </a:solidFill>
              </a:rPr>
              <a:t> </a:t>
            </a:r>
            <a:r>
              <a:rPr dirty="0">
                <a:solidFill>
                  <a:srgbClr val="0D0D0D"/>
                </a:solidFill>
              </a:rPr>
              <a:t>bisphosphonates</a:t>
            </a:r>
          </a:p>
        </p:txBody>
      </p:sp>
      <p:sp>
        <p:nvSpPr>
          <p:cNvPr id="3" name="object 3"/>
          <p:cNvSpPr txBox="1"/>
          <p:nvPr/>
        </p:nvSpPr>
        <p:spPr>
          <a:xfrm>
            <a:off x="3299841" y="583514"/>
            <a:ext cx="5820410" cy="360680"/>
          </a:xfrm>
          <a:prstGeom prst="rect">
            <a:avLst/>
          </a:prstGeom>
        </p:spPr>
        <p:txBody>
          <a:bodyPr vert="horz" wrap="square" lIns="0" tIns="12065" rIns="0" bIns="0" rtlCol="0">
            <a:spAutoFit/>
          </a:bodyPr>
          <a:lstStyle/>
          <a:p>
            <a:pPr marL="12700">
              <a:spcBef>
                <a:spcPts val="95"/>
              </a:spcBef>
            </a:pPr>
            <a:r>
              <a:rPr sz="2200" spc="-5" dirty="0">
                <a:solidFill>
                  <a:srgbClr val="0D0D0D"/>
                </a:solidFill>
                <a:latin typeface="Arial"/>
                <a:cs typeface="Arial"/>
              </a:rPr>
              <a:t>Breast Cancer Mortality By Menopausal</a:t>
            </a:r>
            <a:r>
              <a:rPr sz="2200" spc="105" dirty="0">
                <a:solidFill>
                  <a:srgbClr val="0D0D0D"/>
                </a:solidFill>
                <a:latin typeface="Arial"/>
                <a:cs typeface="Arial"/>
              </a:rPr>
              <a:t> </a:t>
            </a:r>
            <a:r>
              <a:rPr sz="2200" spc="-5" dirty="0">
                <a:solidFill>
                  <a:srgbClr val="0D0D0D"/>
                </a:solidFill>
                <a:latin typeface="Arial"/>
                <a:cs typeface="Arial"/>
              </a:rPr>
              <a:t>Status</a:t>
            </a:r>
            <a:endParaRPr sz="2200">
              <a:solidFill>
                <a:prstClr val="black"/>
              </a:solidFill>
              <a:latin typeface="Arial"/>
              <a:cs typeface="Arial"/>
            </a:endParaRPr>
          </a:p>
        </p:txBody>
      </p:sp>
      <p:sp>
        <p:nvSpPr>
          <p:cNvPr id="4" name="object 4"/>
          <p:cNvSpPr txBox="1"/>
          <p:nvPr/>
        </p:nvSpPr>
        <p:spPr>
          <a:xfrm>
            <a:off x="2299817" y="6314643"/>
            <a:ext cx="3399154" cy="228268"/>
          </a:xfrm>
          <a:prstGeom prst="rect">
            <a:avLst/>
          </a:prstGeom>
        </p:spPr>
        <p:txBody>
          <a:bodyPr vert="horz" wrap="square" lIns="0" tIns="12700" rIns="0" bIns="0" rtlCol="0">
            <a:spAutoFit/>
          </a:bodyPr>
          <a:lstStyle/>
          <a:p>
            <a:pPr marL="12700">
              <a:spcBef>
                <a:spcPts val="100"/>
              </a:spcBef>
            </a:pPr>
            <a:r>
              <a:rPr sz="1400" b="1" dirty="0">
                <a:solidFill>
                  <a:prstClr val="black"/>
                </a:solidFill>
                <a:latin typeface="Arial"/>
                <a:cs typeface="Arial"/>
              </a:rPr>
              <a:t>‡ </a:t>
            </a:r>
            <a:r>
              <a:rPr sz="1400" b="1" spc="-5" dirty="0">
                <a:solidFill>
                  <a:prstClr val="black"/>
                </a:solidFill>
                <a:latin typeface="Arial"/>
                <a:cs typeface="Arial"/>
              </a:rPr>
              <a:t>includes </a:t>
            </a:r>
            <a:r>
              <a:rPr sz="1400" b="1" dirty="0">
                <a:solidFill>
                  <a:prstClr val="black"/>
                </a:solidFill>
                <a:latin typeface="Arial"/>
                <a:cs typeface="Arial"/>
              </a:rPr>
              <a:t>women </a:t>
            </a:r>
            <a:r>
              <a:rPr sz="1400" b="1" spc="-5" dirty="0">
                <a:solidFill>
                  <a:prstClr val="black"/>
                </a:solidFill>
                <a:latin typeface="Arial"/>
                <a:cs typeface="Arial"/>
              </a:rPr>
              <a:t>aged </a:t>
            </a:r>
            <a:r>
              <a:rPr sz="1400" b="1" dirty="0">
                <a:solidFill>
                  <a:prstClr val="black"/>
                </a:solidFill>
                <a:latin typeface="Arial"/>
                <a:cs typeface="Arial"/>
              </a:rPr>
              <a:t>&lt; </a:t>
            </a:r>
            <a:r>
              <a:rPr sz="1400" b="1" spc="-5" dirty="0">
                <a:solidFill>
                  <a:prstClr val="black"/>
                </a:solidFill>
                <a:latin typeface="Arial"/>
                <a:cs typeface="Arial"/>
              </a:rPr>
              <a:t>45 </a:t>
            </a:r>
            <a:r>
              <a:rPr sz="1400" b="1" dirty="0">
                <a:solidFill>
                  <a:prstClr val="black"/>
                </a:solidFill>
                <a:latin typeface="Arial"/>
                <a:cs typeface="Arial"/>
              </a:rPr>
              <a:t>if</a:t>
            </a:r>
            <a:r>
              <a:rPr sz="1400" b="1" spc="-175" dirty="0">
                <a:solidFill>
                  <a:prstClr val="black"/>
                </a:solidFill>
                <a:latin typeface="Arial"/>
                <a:cs typeface="Arial"/>
              </a:rPr>
              <a:t> </a:t>
            </a:r>
            <a:r>
              <a:rPr sz="1400" b="1" spc="-5" dirty="0">
                <a:solidFill>
                  <a:prstClr val="black"/>
                </a:solidFill>
                <a:latin typeface="Arial"/>
                <a:cs typeface="Arial"/>
              </a:rPr>
              <a:t>unknown</a:t>
            </a:r>
            <a:endParaRPr sz="1400">
              <a:solidFill>
                <a:prstClr val="black"/>
              </a:solidFill>
              <a:latin typeface="Arial"/>
              <a:cs typeface="Arial"/>
            </a:endParaRPr>
          </a:p>
        </p:txBody>
      </p:sp>
      <p:sp>
        <p:nvSpPr>
          <p:cNvPr id="5" name="object 5"/>
          <p:cNvSpPr/>
          <p:nvPr/>
        </p:nvSpPr>
        <p:spPr>
          <a:xfrm>
            <a:off x="2185493" y="1653638"/>
            <a:ext cx="3770156" cy="4316344"/>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6437993" y="1669639"/>
            <a:ext cx="3627208" cy="4293815"/>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7" name="object 7"/>
          <p:cNvSpPr txBox="1"/>
          <p:nvPr/>
        </p:nvSpPr>
        <p:spPr>
          <a:xfrm>
            <a:off x="2899917" y="1176654"/>
            <a:ext cx="2457450" cy="391160"/>
          </a:xfrm>
          <a:prstGeom prst="rect">
            <a:avLst/>
          </a:prstGeom>
        </p:spPr>
        <p:txBody>
          <a:bodyPr vert="horz" wrap="square" lIns="0" tIns="12700" rIns="0" bIns="0" rtlCol="0">
            <a:spAutoFit/>
          </a:bodyPr>
          <a:lstStyle/>
          <a:p>
            <a:pPr marL="38100">
              <a:spcBef>
                <a:spcPts val="100"/>
              </a:spcBef>
            </a:pPr>
            <a:r>
              <a:rPr sz="2400" b="1" spc="-5" dirty="0">
                <a:solidFill>
                  <a:prstClr val="black"/>
                </a:solidFill>
                <a:latin typeface="Arial"/>
                <a:cs typeface="Arial"/>
              </a:rPr>
              <a:t>Premenopausal</a:t>
            </a:r>
            <a:r>
              <a:rPr sz="2400" b="1" spc="-7" baseline="24305" dirty="0">
                <a:solidFill>
                  <a:prstClr val="black"/>
                </a:solidFill>
                <a:latin typeface="Arial"/>
                <a:cs typeface="Arial"/>
              </a:rPr>
              <a:t>‡</a:t>
            </a:r>
            <a:endParaRPr sz="2400" baseline="24305">
              <a:solidFill>
                <a:prstClr val="black"/>
              </a:solidFill>
              <a:latin typeface="Arial"/>
              <a:cs typeface="Arial"/>
            </a:endParaRPr>
          </a:p>
        </p:txBody>
      </p:sp>
      <p:sp>
        <p:nvSpPr>
          <p:cNvPr id="8" name="object 8"/>
          <p:cNvSpPr txBox="1"/>
          <p:nvPr/>
        </p:nvSpPr>
        <p:spPr>
          <a:xfrm>
            <a:off x="7185405" y="1189482"/>
            <a:ext cx="2462530" cy="391160"/>
          </a:xfrm>
          <a:prstGeom prst="rect">
            <a:avLst/>
          </a:prstGeom>
        </p:spPr>
        <p:txBody>
          <a:bodyPr vert="horz" wrap="square" lIns="0" tIns="12700" rIns="0" bIns="0" rtlCol="0">
            <a:spAutoFit/>
          </a:bodyPr>
          <a:lstStyle/>
          <a:p>
            <a:pPr marL="12700">
              <a:spcBef>
                <a:spcPts val="100"/>
              </a:spcBef>
            </a:pPr>
            <a:r>
              <a:rPr sz="2400" b="1" spc="-5" dirty="0">
                <a:solidFill>
                  <a:prstClr val="black"/>
                </a:solidFill>
                <a:latin typeface="Arial"/>
                <a:cs typeface="Arial"/>
              </a:rPr>
              <a:t>Postmenopausal</a:t>
            </a:r>
            <a:endParaRPr sz="2400">
              <a:solidFill>
                <a:prstClr val="black"/>
              </a:solidFill>
              <a:latin typeface="Arial"/>
              <a:cs typeface="Arial"/>
            </a:endParaRPr>
          </a:p>
        </p:txBody>
      </p:sp>
      <p:sp>
        <p:nvSpPr>
          <p:cNvPr id="9" name="object 9"/>
          <p:cNvSpPr txBox="1"/>
          <p:nvPr/>
        </p:nvSpPr>
        <p:spPr>
          <a:xfrm>
            <a:off x="8947784" y="6573418"/>
            <a:ext cx="1626870" cy="197490"/>
          </a:xfrm>
          <a:prstGeom prst="rect">
            <a:avLst/>
          </a:prstGeom>
        </p:spPr>
        <p:txBody>
          <a:bodyPr vert="horz" wrap="square" lIns="0" tIns="12700" rIns="0" bIns="0" rtlCol="0">
            <a:spAutoFit/>
          </a:bodyPr>
          <a:lstStyle/>
          <a:p>
            <a:pPr marL="12700">
              <a:spcBef>
                <a:spcPts val="100"/>
              </a:spcBef>
            </a:pPr>
            <a:r>
              <a:rPr sz="1200" b="1" spc="-5" dirty="0">
                <a:solidFill>
                  <a:prstClr val="black"/>
                </a:solidFill>
                <a:latin typeface="Arial"/>
                <a:cs typeface="Arial"/>
              </a:rPr>
              <a:t>EBCTCG, </a:t>
            </a:r>
            <a:r>
              <a:rPr sz="1200" b="1" dirty="0">
                <a:solidFill>
                  <a:prstClr val="black"/>
                </a:solidFill>
                <a:latin typeface="Arial"/>
                <a:cs typeface="Arial"/>
              </a:rPr>
              <a:t>Lancet</a:t>
            </a:r>
            <a:r>
              <a:rPr sz="1200" b="1" spc="-60" dirty="0">
                <a:solidFill>
                  <a:prstClr val="black"/>
                </a:solidFill>
                <a:latin typeface="Arial"/>
                <a:cs typeface="Arial"/>
              </a:rPr>
              <a:t> </a:t>
            </a:r>
            <a:r>
              <a:rPr sz="1200" b="1" spc="-5" dirty="0">
                <a:solidFill>
                  <a:prstClr val="black"/>
                </a:solidFill>
                <a:latin typeface="Arial"/>
                <a:cs typeface="Arial"/>
              </a:rPr>
              <a:t>2015</a:t>
            </a:r>
            <a:endParaRPr sz="1200">
              <a:solidFill>
                <a:prstClr val="black"/>
              </a:solidFill>
              <a:latin typeface="Arial"/>
              <a:cs typeface="Arial"/>
            </a:endParaRPr>
          </a:p>
        </p:txBody>
      </p:sp>
    </p:spTree>
    <p:extLst>
      <p:ext uri="{BB962C8B-B14F-4D97-AF65-F5344CB8AC3E}">
        <p14:creationId xmlns:p14="http://schemas.microsoft.com/office/powerpoint/2010/main" xmlns="" val="3690125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95194" y="577723"/>
            <a:ext cx="7202170" cy="513715"/>
          </a:xfrm>
          <a:prstGeom prst="rect">
            <a:avLst/>
          </a:prstGeom>
        </p:spPr>
        <p:txBody>
          <a:bodyPr vert="horz" wrap="square" lIns="0" tIns="13335" rIns="0" bIns="0" rtlCol="0">
            <a:spAutoFit/>
          </a:bodyPr>
          <a:lstStyle/>
          <a:p>
            <a:pPr marL="12700">
              <a:spcBef>
                <a:spcPts val="105"/>
              </a:spcBef>
            </a:pPr>
            <a:r>
              <a:rPr sz="3200" spc="-5" dirty="0"/>
              <a:t>Adjuvant bisphosphonate</a:t>
            </a:r>
            <a:r>
              <a:rPr sz="3200" dirty="0"/>
              <a:t> </a:t>
            </a:r>
            <a:r>
              <a:rPr sz="3200" spc="-5" dirty="0"/>
              <a:t>meta-analysis</a:t>
            </a:r>
            <a:endParaRPr sz="3200"/>
          </a:p>
        </p:txBody>
      </p:sp>
      <p:sp>
        <p:nvSpPr>
          <p:cNvPr id="3" name="object 3"/>
          <p:cNvSpPr txBox="1"/>
          <p:nvPr/>
        </p:nvSpPr>
        <p:spPr>
          <a:xfrm>
            <a:off x="2059940" y="1369949"/>
            <a:ext cx="7923530" cy="4497385"/>
          </a:xfrm>
          <a:prstGeom prst="rect">
            <a:avLst/>
          </a:prstGeom>
        </p:spPr>
        <p:txBody>
          <a:bodyPr vert="horz" wrap="square" lIns="0" tIns="49530" rIns="0" bIns="0" rtlCol="0">
            <a:spAutoFit/>
          </a:bodyPr>
          <a:lstStyle/>
          <a:p>
            <a:pPr marL="355600" indent="-343535">
              <a:spcBef>
                <a:spcPts val="390"/>
              </a:spcBef>
              <a:buChar char="•"/>
              <a:tabLst>
                <a:tab pos="355600" algn="l"/>
                <a:tab pos="356235" algn="l"/>
              </a:tabLst>
            </a:pPr>
            <a:r>
              <a:rPr sz="2400" spc="-5" dirty="0">
                <a:latin typeface="Arial"/>
                <a:cs typeface="Arial"/>
              </a:rPr>
              <a:t>18,766 women in trials </a:t>
            </a:r>
            <a:r>
              <a:rPr sz="2400" dirty="0">
                <a:latin typeface="Arial"/>
                <a:cs typeface="Arial"/>
              </a:rPr>
              <a:t>of</a:t>
            </a:r>
            <a:r>
              <a:rPr sz="2400" spc="25" dirty="0">
                <a:latin typeface="Arial"/>
                <a:cs typeface="Arial"/>
              </a:rPr>
              <a:t> </a:t>
            </a:r>
            <a:r>
              <a:rPr sz="2400" spc="-10" dirty="0">
                <a:latin typeface="Arial"/>
                <a:cs typeface="Arial"/>
              </a:rPr>
              <a:t>EBC</a:t>
            </a:r>
            <a:endParaRPr sz="2400">
              <a:latin typeface="Arial"/>
              <a:cs typeface="Arial"/>
            </a:endParaRPr>
          </a:p>
          <a:p>
            <a:pPr marL="355600" indent="-343535">
              <a:spcBef>
                <a:spcPts val="290"/>
              </a:spcBef>
              <a:buChar char="•"/>
              <a:tabLst>
                <a:tab pos="355600" algn="l"/>
                <a:tab pos="356235" algn="l"/>
              </a:tabLst>
            </a:pPr>
            <a:r>
              <a:rPr sz="2400" spc="-5" dirty="0">
                <a:latin typeface="Arial"/>
                <a:cs typeface="Arial"/>
              </a:rPr>
              <a:t>Randomised </a:t>
            </a:r>
            <a:r>
              <a:rPr sz="2400" dirty="0">
                <a:latin typeface="Arial"/>
                <a:cs typeface="Arial"/>
              </a:rPr>
              <a:t>to </a:t>
            </a:r>
            <a:r>
              <a:rPr sz="2400" spc="-5" dirty="0">
                <a:latin typeface="Arial"/>
                <a:cs typeface="Arial"/>
              </a:rPr>
              <a:t>bisphosphonate </a:t>
            </a:r>
            <a:r>
              <a:rPr sz="2400" dirty="0">
                <a:latin typeface="Arial"/>
                <a:cs typeface="Arial"/>
              </a:rPr>
              <a:t>vs</a:t>
            </a:r>
            <a:r>
              <a:rPr sz="2400" spc="60" dirty="0">
                <a:latin typeface="Arial"/>
                <a:cs typeface="Arial"/>
              </a:rPr>
              <a:t> </a:t>
            </a:r>
            <a:r>
              <a:rPr sz="2400" spc="-5" dirty="0">
                <a:latin typeface="Arial"/>
                <a:cs typeface="Arial"/>
              </a:rPr>
              <a:t>control</a:t>
            </a:r>
            <a:endParaRPr sz="2400">
              <a:latin typeface="Arial"/>
              <a:cs typeface="Arial"/>
            </a:endParaRPr>
          </a:p>
          <a:p>
            <a:pPr marL="355600" indent="-343535">
              <a:spcBef>
                <a:spcPts val="285"/>
              </a:spcBef>
              <a:buChar char="•"/>
              <a:tabLst>
                <a:tab pos="355600" algn="l"/>
                <a:tab pos="356235" algn="l"/>
              </a:tabLst>
            </a:pPr>
            <a:r>
              <a:rPr sz="2400" spc="-5" dirty="0">
                <a:latin typeface="Arial"/>
                <a:cs typeface="Arial"/>
              </a:rPr>
              <a:t>97% were between </a:t>
            </a:r>
            <a:r>
              <a:rPr sz="2400" dirty="0">
                <a:latin typeface="Arial"/>
                <a:cs typeface="Arial"/>
              </a:rPr>
              <a:t>2-5 yrs of </a:t>
            </a:r>
            <a:r>
              <a:rPr sz="2400" spc="-5" dirty="0">
                <a:latin typeface="Arial"/>
                <a:cs typeface="Arial"/>
              </a:rPr>
              <a:t>bisphosphonate</a:t>
            </a:r>
            <a:r>
              <a:rPr sz="2400" spc="95" dirty="0">
                <a:latin typeface="Arial"/>
                <a:cs typeface="Arial"/>
              </a:rPr>
              <a:t> </a:t>
            </a:r>
            <a:r>
              <a:rPr sz="2400" spc="-5" dirty="0">
                <a:latin typeface="Arial"/>
                <a:cs typeface="Arial"/>
              </a:rPr>
              <a:t>therapy</a:t>
            </a:r>
            <a:endParaRPr sz="2400">
              <a:latin typeface="Arial"/>
              <a:cs typeface="Arial"/>
            </a:endParaRPr>
          </a:p>
          <a:p>
            <a:pPr>
              <a:spcBef>
                <a:spcPts val="5"/>
              </a:spcBef>
              <a:buChar char="•"/>
            </a:pPr>
            <a:endParaRPr sz="3000">
              <a:latin typeface="Times New Roman"/>
              <a:cs typeface="Times New Roman"/>
            </a:endParaRPr>
          </a:p>
          <a:p>
            <a:pPr marL="355600" indent="-343535">
              <a:spcBef>
                <a:spcPts val="5"/>
              </a:spcBef>
              <a:buFont typeface="Arial"/>
              <a:buChar char="•"/>
              <a:tabLst>
                <a:tab pos="355600" algn="l"/>
                <a:tab pos="356235" algn="l"/>
              </a:tabLst>
            </a:pPr>
            <a:r>
              <a:rPr sz="2400" b="1" spc="-5" dirty="0">
                <a:solidFill>
                  <a:srgbClr val="FF0000"/>
                </a:solidFill>
                <a:latin typeface="Arial"/>
                <a:cs typeface="Arial"/>
              </a:rPr>
              <a:t>Benefit only </a:t>
            </a:r>
            <a:r>
              <a:rPr sz="2400" b="1" dirty="0">
                <a:solidFill>
                  <a:srgbClr val="FF0000"/>
                </a:solidFill>
                <a:latin typeface="Arial"/>
                <a:cs typeface="Arial"/>
              </a:rPr>
              <a:t>in </a:t>
            </a:r>
            <a:r>
              <a:rPr sz="2400" b="1" spc="-5" dirty="0">
                <a:solidFill>
                  <a:srgbClr val="FF0000"/>
                </a:solidFill>
                <a:latin typeface="Arial"/>
                <a:cs typeface="Arial"/>
              </a:rPr>
              <a:t>post-menopausal</a:t>
            </a:r>
            <a:r>
              <a:rPr sz="2400" b="1" spc="-20" dirty="0">
                <a:solidFill>
                  <a:srgbClr val="FF0000"/>
                </a:solidFill>
                <a:latin typeface="Arial"/>
                <a:cs typeface="Arial"/>
              </a:rPr>
              <a:t> </a:t>
            </a:r>
            <a:r>
              <a:rPr sz="2400" b="1" dirty="0">
                <a:solidFill>
                  <a:srgbClr val="FF0000"/>
                </a:solidFill>
                <a:latin typeface="Arial"/>
                <a:cs typeface="Arial"/>
              </a:rPr>
              <a:t>women</a:t>
            </a:r>
            <a:endParaRPr sz="2400">
              <a:latin typeface="Arial"/>
              <a:cs typeface="Arial"/>
            </a:endParaRPr>
          </a:p>
          <a:p>
            <a:pPr marL="756285" lvl="1" indent="-287020">
              <a:spcBef>
                <a:spcPts val="245"/>
              </a:spcBef>
              <a:buFont typeface="Arial"/>
              <a:buChar char="–"/>
              <a:tabLst>
                <a:tab pos="756285" algn="l"/>
                <a:tab pos="756920" algn="l"/>
              </a:tabLst>
            </a:pPr>
            <a:r>
              <a:rPr sz="2000" b="1" dirty="0">
                <a:solidFill>
                  <a:srgbClr val="FF0000"/>
                </a:solidFill>
                <a:latin typeface="Arial"/>
                <a:cs typeface="Arial"/>
              </a:rPr>
              <a:t>28% reduction in bone</a:t>
            </a:r>
            <a:r>
              <a:rPr sz="2000" b="1" spc="-75" dirty="0">
                <a:solidFill>
                  <a:srgbClr val="FF0000"/>
                </a:solidFill>
                <a:latin typeface="Arial"/>
                <a:cs typeface="Arial"/>
              </a:rPr>
              <a:t> </a:t>
            </a:r>
            <a:r>
              <a:rPr sz="2000" b="1" dirty="0">
                <a:solidFill>
                  <a:srgbClr val="FF0000"/>
                </a:solidFill>
                <a:latin typeface="Arial"/>
                <a:cs typeface="Arial"/>
              </a:rPr>
              <a:t>recurrence</a:t>
            </a:r>
            <a:endParaRPr sz="2000">
              <a:latin typeface="Arial"/>
              <a:cs typeface="Arial"/>
            </a:endParaRPr>
          </a:p>
          <a:p>
            <a:pPr marL="756285" lvl="1" indent="-287020">
              <a:spcBef>
                <a:spcPts val="240"/>
              </a:spcBef>
              <a:buFont typeface="Arial"/>
              <a:buChar char="–"/>
              <a:tabLst>
                <a:tab pos="756285" algn="l"/>
                <a:tab pos="756920" algn="l"/>
              </a:tabLst>
            </a:pPr>
            <a:r>
              <a:rPr sz="2000" b="1" dirty="0">
                <a:solidFill>
                  <a:srgbClr val="FF0000"/>
                </a:solidFill>
                <a:latin typeface="Arial"/>
                <a:cs typeface="Arial"/>
              </a:rPr>
              <a:t>18% reduction in breast cancer</a:t>
            </a:r>
            <a:r>
              <a:rPr sz="2000" b="1" spc="-130" dirty="0">
                <a:solidFill>
                  <a:srgbClr val="FF0000"/>
                </a:solidFill>
                <a:latin typeface="Arial"/>
                <a:cs typeface="Arial"/>
              </a:rPr>
              <a:t> </a:t>
            </a:r>
            <a:r>
              <a:rPr sz="2000" b="1" dirty="0">
                <a:solidFill>
                  <a:srgbClr val="FF0000"/>
                </a:solidFill>
                <a:latin typeface="Arial"/>
                <a:cs typeface="Arial"/>
              </a:rPr>
              <a:t>mortality</a:t>
            </a:r>
            <a:endParaRPr sz="2000">
              <a:latin typeface="Arial"/>
              <a:cs typeface="Arial"/>
            </a:endParaRPr>
          </a:p>
          <a:p>
            <a:pPr marL="756285" lvl="1" indent="-287020">
              <a:spcBef>
                <a:spcPts val="240"/>
              </a:spcBef>
              <a:buFont typeface="Arial"/>
              <a:buChar char="–"/>
              <a:tabLst>
                <a:tab pos="756285" algn="l"/>
                <a:tab pos="756920" algn="l"/>
              </a:tabLst>
            </a:pPr>
            <a:r>
              <a:rPr sz="2000" b="1" dirty="0">
                <a:solidFill>
                  <a:srgbClr val="FF0000"/>
                </a:solidFill>
                <a:latin typeface="Arial"/>
                <a:cs typeface="Arial"/>
              </a:rPr>
              <a:t>3.3% absolute gain in breast cancer mortality at 10</a:t>
            </a:r>
            <a:r>
              <a:rPr sz="2000" b="1" spc="-190" dirty="0">
                <a:solidFill>
                  <a:srgbClr val="FF0000"/>
                </a:solidFill>
                <a:latin typeface="Arial"/>
                <a:cs typeface="Arial"/>
              </a:rPr>
              <a:t> </a:t>
            </a:r>
            <a:r>
              <a:rPr sz="2000" b="1" spc="-10" dirty="0">
                <a:solidFill>
                  <a:srgbClr val="FF0000"/>
                </a:solidFill>
                <a:latin typeface="Arial"/>
                <a:cs typeface="Arial"/>
              </a:rPr>
              <a:t>years</a:t>
            </a:r>
            <a:endParaRPr sz="2000">
              <a:latin typeface="Arial"/>
              <a:cs typeface="Arial"/>
            </a:endParaRPr>
          </a:p>
          <a:p>
            <a:pPr lvl="1">
              <a:spcBef>
                <a:spcPts val="30"/>
              </a:spcBef>
              <a:buClr>
                <a:srgbClr val="FF0000"/>
              </a:buClr>
              <a:buFont typeface="Arial"/>
              <a:buChar char="–"/>
            </a:pPr>
            <a:endParaRPr sz="2800">
              <a:latin typeface="Times New Roman"/>
              <a:cs typeface="Times New Roman"/>
            </a:endParaRPr>
          </a:p>
          <a:p>
            <a:pPr marL="355600" marR="5080" indent="-343535">
              <a:lnSpc>
                <a:spcPts val="2590"/>
              </a:lnSpc>
              <a:buChar char="•"/>
              <a:tabLst>
                <a:tab pos="355600" algn="l"/>
                <a:tab pos="356235" algn="l"/>
              </a:tabLst>
            </a:pPr>
            <a:r>
              <a:rPr sz="2400" dirty="0">
                <a:latin typeface="Arial"/>
                <a:cs typeface="Arial"/>
              </a:rPr>
              <a:t>No </a:t>
            </a:r>
            <a:r>
              <a:rPr sz="2400" spc="-5" dirty="0">
                <a:latin typeface="Arial"/>
                <a:cs typeface="Arial"/>
              </a:rPr>
              <a:t>difference seen </a:t>
            </a:r>
            <a:r>
              <a:rPr sz="2400" dirty="0">
                <a:latin typeface="Arial"/>
                <a:cs typeface="Arial"/>
              </a:rPr>
              <a:t>by </a:t>
            </a:r>
            <a:r>
              <a:rPr sz="2400" spc="-5" dirty="0">
                <a:latin typeface="Arial"/>
                <a:cs typeface="Arial"/>
              </a:rPr>
              <a:t>bisphosphonate class, </a:t>
            </a:r>
            <a:r>
              <a:rPr sz="2400" dirty="0">
                <a:latin typeface="Arial"/>
                <a:cs typeface="Arial"/>
              </a:rPr>
              <a:t>treatment  </a:t>
            </a:r>
            <a:r>
              <a:rPr sz="2400" spc="-5" dirty="0">
                <a:latin typeface="Arial"/>
                <a:cs typeface="Arial"/>
              </a:rPr>
              <a:t>schedule, ER </a:t>
            </a:r>
            <a:r>
              <a:rPr sz="2400" dirty="0">
                <a:latin typeface="Arial"/>
                <a:cs typeface="Arial"/>
              </a:rPr>
              <a:t>status, </a:t>
            </a:r>
            <a:r>
              <a:rPr sz="2400" spc="-5" dirty="0">
                <a:latin typeface="Arial"/>
                <a:cs typeface="Arial"/>
              </a:rPr>
              <a:t>grade, nodal </a:t>
            </a:r>
            <a:r>
              <a:rPr sz="2400" dirty="0">
                <a:latin typeface="Arial"/>
                <a:cs typeface="Arial"/>
              </a:rPr>
              <a:t>status </a:t>
            </a:r>
            <a:r>
              <a:rPr sz="2400" spc="-5" dirty="0">
                <a:latin typeface="Arial"/>
                <a:cs typeface="Arial"/>
              </a:rPr>
              <a:t>or concomitant  chemotherapy</a:t>
            </a:r>
            <a:endParaRPr sz="2400">
              <a:latin typeface="Arial"/>
              <a:cs typeface="Arial"/>
            </a:endParaRPr>
          </a:p>
        </p:txBody>
      </p:sp>
      <p:sp>
        <p:nvSpPr>
          <p:cNvPr id="4" name="object 4"/>
          <p:cNvSpPr txBox="1"/>
          <p:nvPr/>
        </p:nvSpPr>
        <p:spPr>
          <a:xfrm>
            <a:off x="7091554" y="6377433"/>
            <a:ext cx="3006725" cy="228909"/>
          </a:xfrm>
          <a:prstGeom prst="rect">
            <a:avLst/>
          </a:prstGeom>
        </p:spPr>
        <p:txBody>
          <a:bodyPr vert="horz" wrap="square" lIns="0" tIns="13335" rIns="0" bIns="0" rtlCol="0">
            <a:spAutoFit/>
          </a:bodyPr>
          <a:lstStyle/>
          <a:p>
            <a:pPr marL="12700">
              <a:spcBef>
                <a:spcPts val="105"/>
              </a:spcBef>
            </a:pPr>
            <a:r>
              <a:rPr sz="1400" spc="-5" dirty="0">
                <a:latin typeface="Arial"/>
                <a:cs typeface="Arial"/>
              </a:rPr>
              <a:t>EBCTG </a:t>
            </a:r>
            <a:r>
              <a:rPr sz="1400" dirty="0">
                <a:latin typeface="Arial"/>
                <a:cs typeface="Arial"/>
              </a:rPr>
              <a:t>Lancet 2015; 386:</a:t>
            </a:r>
            <a:r>
              <a:rPr sz="1400" spc="-114" dirty="0">
                <a:latin typeface="Arial"/>
                <a:cs typeface="Arial"/>
              </a:rPr>
              <a:t> </a:t>
            </a:r>
            <a:r>
              <a:rPr sz="1400" spc="-5" dirty="0">
                <a:latin typeface="Arial"/>
                <a:cs typeface="Arial"/>
              </a:rPr>
              <a:t>1353-1361</a:t>
            </a:r>
            <a:endParaRPr sz="1400">
              <a:latin typeface="Arial"/>
              <a:cs typeface="Arial"/>
            </a:endParaRPr>
          </a:p>
        </p:txBody>
      </p:sp>
    </p:spTree>
    <p:extLst>
      <p:ext uri="{BB962C8B-B14F-4D97-AF65-F5344CB8AC3E}">
        <p14:creationId xmlns:p14="http://schemas.microsoft.com/office/powerpoint/2010/main" xmlns="" val="185355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48F58188-2F6D-474A-AACE-AFFF7F2A4F05}"/>
              </a:ext>
            </a:extLst>
          </p:cNvPr>
          <p:cNvSpPr txBox="1">
            <a:spLocks noChangeArrowheads="1"/>
          </p:cNvSpPr>
          <p:nvPr/>
        </p:nvSpPr>
        <p:spPr>
          <a:xfrm>
            <a:off x="524657" y="984884"/>
            <a:ext cx="12192000"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t>Bone </a:t>
            </a:r>
            <a:r>
              <a:rPr lang="it-IT" dirty="0" err="1"/>
              <a:t>protection</a:t>
            </a:r>
            <a:r>
              <a:rPr lang="it-IT" dirty="0"/>
              <a:t> </a:t>
            </a:r>
            <a:r>
              <a:rPr lang="it-IT" dirty="0" err="1"/>
              <a:t>during</a:t>
            </a:r>
            <a:r>
              <a:rPr lang="it-IT" dirty="0"/>
              <a:t> </a:t>
            </a:r>
            <a:r>
              <a:rPr lang="it-IT" dirty="0" err="1"/>
              <a:t>adjuvant</a:t>
            </a:r>
            <a:r>
              <a:rPr lang="it-IT" dirty="0"/>
              <a:t> </a:t>
            </a:r>
            <a:r>
              <a:rPr lang="it-IT" dirty="0" err="1"/>
              <a:t>hormone</a:t>
            </a:r>
            <a:r>
              <a:rPr lang="it-IT" dirty="0"/>
              <a:t> </a:t>
            </a:r>
            <a:r>
              <a:rPr lang="it-IT" dirty="0" err="1"/>
              <a:t>therapy</a:t>
            </a:r>
            <a:endParaRPr lang="it-IT" dirty="0"/>
          </a:p>
        </p:txBody>
      </p:sp>
      <p:sp>
        <p:nvSpPr>
          <p:cNvPr id="7" name="Freccia giù 6">
            <a:extLst>
              <a:ext uri="{FF2B5EF4-FFF2-40B4-BE49-F238E27FC236}">
                <a16:creationId xmlns:a16="http://schemas.microsoft.com/office/drawing/2014/main" xmlns="" id="{081646DB-D996-D84E-9FDC-B4836C9B3229}"/>
              </a:ext>
            </a:extLst>
          </p:cNvPr>
          <p:cNvSpPr/>
          <p:nvPr/>
        </p:nvSpPr>
        <p:spPr>
          <a:xfrm>
            <a:off x="5745892" y="2310714"/>
            <a:ext cx="593124" cy="18905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2">
            <a:extLst>
              <a:ext uri="{FF2B5EF4-FFF2-40B4-BE49-F238E27FC236}">
                <a16:creationId xmlns:a16="http://schemas.microsoft.com/office/drawing/2014/main" xmlns="" id="{5D4A01F8-0B12-1D43-9337-FA51106EDF1E}"/>
              </a:ext>
            </a:extLst>
          </p:cNvPr>
          <p:cNvSpPr txBox="1">
            <a:spLocks noChangeArrowheads="1"/>
          </p:cNvSpPr>
          <p:nvPr/>
        </p:nvSpPr>
        <p:spPr>
          <a:xfrm>
            <a:off x="243016" y="4238218"/>
            <a:ext cx="12192000"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solidFill>
                  <a:srgbClr val="C00000"/>
                </a:solidFill>
              </a:rPr>
              <a:t>Bone </a:t>
            </a:r>
            <a:r>
              <a:rPr lang="it-IT" dirty="0" err="1">
                <a:solidFill>
                  <a:srgbClr val="C00000"/>
                </a:solidFill>
              </a:rPr>
              <a:t>protection</a:t>
            </a:r>
            <a:r>
              <a:rPr lang="it-IT" dirty="0">
                <a:solidFill>
                  <a:srgbClr val="C00000"/>
                </a:solidFill>
              </a:rPr>
              <a:t> </a:t>
            </a:r>
            <a:r>
              <a:rPr lang="it-IT" dirty="0" err="1">
                <a:solidFill>
                  <a:srgbClr val="C00000"/>
                </a:solidFill>
              </a:rPr>
              <a:t>as</a:t>
            </a:r>
            <a:r>
              <a:rPr lang="it-IT" dirty="0">
                <a:solidFill>
                  <a:srgbClr val="C00000"/>
                </a:solidFill>
              </a:rPr>
              <a:t> </a:t>
            </a:r>
            <a:r>
              <a:rPr lang="it-IT" dirty="0" err="1">
                <a:solidFill>
                  <a:srgbClr val="C00000"/>
                </a:solidFill>
              </a:rPr>
              <a:t>adjuvant</a:t>
            </a:r>
            <a:r>
              <a:rPr lang="it-IT" dirty="0">
                <a:solidFill>
                  <a:srgbClr val="C00000"/>
                </a:solidFill>
              </a:rPr>
              <a:t> treatment </a:t>
            </a:r>
            <a:r>
              <a:rPr lang="it-IT" dirty="0" err="1">
                <a:solidFill>
                  <a:srgbClr val="C00000"/>
                </a:solidFill>
              </a:rPr>
              <a:t>during</a:t>
            </a:r>
            <a:r>
              <a:rPr lang="it-IT" dirty="0">
                <a:solidFill>
                  <a:srgbClr val="C00000"/>
                </a:solidFill>
              </a:rPr>
              <a:t> </a:t>
            </a:r>
            <a:r>
              <a:rPr lang="it-IT" dirty="0" err="1">
                <a:solidFill>
                  <a:srgbClr val="C00000"/>
                </a:solidFill>
              </a:rPr>
              <a:t>hormone</a:t>
            </a:r>
            <a:r>
              <a:rPr lang="it-IT" dirty="0">
                <a:solidFill>
                  <a:srgbClr val="C00000"/>
                </a:solidFill>
              </a:rPr>
              <a:t> </a:t>
            </a:r>
            <a:r>
              <a:rPr lang="it-IT" dirty="0" err="1">
                <a:solidFill>
                  <a:srgbClr val="C00000"/>
                </a:solidFill>
              </a:rPr>
              <a:t>therapy</a:t>
            </a:r>
            <a:endParaRPr lang="it-IT" dirty="0">
              <a:solidFill>
                <a:srgbClr val="C00000"/>
              </a:solidFill>
            </a:endParaRPr>
          </a:p>
        </p:txBody>
      </p:sp>
    </p:spTree>
    <p:extLst>
      <p:ext uri="{BB962C8B-B14F-4D97-AF65-F5344CB8AC3E}">
        <p14:creationId xmlns:p14="http://schemas.microsoft.com/office/powerpoint/2010/main" xmlns="" val="42372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B75165C8-9C64-E742-B6FC-F247C5747C01}"/>
              </a:ext>
            </a:extLst>
          </p:cNvPr>
          <p:cNvPicPr>
            <a:picLocks noChangeAspect="1"/>
          </p:cNvPicPr>
          <p:nvPr/>
        </p:nvPicPr>
        <p:blipFill>
          <a:blip r:embed="rId2"/>
          <a:stretch>
            <a:fillRect/>
          </a:stretch>
        </p:blipFill>
        <p:spPr>
          <a:xfrm>
            <a:off x="2041236" y="218003"/>
            <a:ext cx="8363528" cy="6421994"/>
          </a:xfrm>
          <a:prstGeom prst="rect">
            <a:avLst/>
          </a:prstGeom>
        </p:spPr>
      </p:pic>
    </p:spTree>
    <p:extLst>
      <p:ext uri="{BB962C8B-B14F-4D97-AF65-F5344CB8AC3E}">
        <p14:creationId xmlns:p14="http://schemas.microsoft.com/office/powerpoint/2010/main" xmlns="" val="2643332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48F58188-2F6D-474A-AACE-AFFF7F2A4F05}"/>
              </a:ext>
            </a:extLst>
          </p:cNvPr>
          <p:cNvSpPr txBox="1">
            <a:spLocks noChangeArrowheads="1"/>
          </p:cNvSpPr>
          <p:nvPr/>
        </p:nvSpPr>
        <p:spPr>
          <a:xfrm>
            <a:off x="614599" y="4461368"/>
            <a:ext cx="12192000"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solidFill>
                  <a:srgbClr val="C00000"/>
                </a:solidFill>
              </a:rPr>
              <a:t>Bone </a:t>
            </a:r>
            <a:r>
              <a:rPr lang="it-IT" dirty="0" err="1">
                <a:solidFill>
                  <a:srgbClr val="C00000"/>
                </a:solidFill>
              </a:rPr>
              <a:t>protection</a:t>
            </a:r>
            <a:r>
              <a:rPr lang="it-IT" dirty="0">
                <a:solidFill>
                  <a:srgbClr val="C00000"/>
                </a:solidFill>
              </a:rPr>
              <a:t> </a:t>
            </a:r>
            <a:r>
              <a:rPr lang="it-IT" dirty="0" err="1">
                <a:solidFill>
                  <a:srgbClr val="C00000"/>
                </a:solidFill>
              </a:rPr>
              <a:t>during</a:t>
            </a:r>
            <a:r>
              <a:rPr lang="it-IT" dirty="0">
                <a:solidFill>
                  <a:srgbClr val="C00000"/>
                </a:solidFill>
              </a:rPr>
              <a:t> </a:t>
            </a:r>
            <a:r>
              <a:rPr lang="it-IT" dirty="0" err="1">
                <a:solidFill>
                  <a:srgbClr val="C00000"/>
                </a:solidFill>
              </a:rPr>
              <a:t>adjuvant</a:t>
            </a:r>
            <a:r>
              <a:rPr lang="it-IT" dirty="0">
                <a:solidFill>
                  <a:srgbClr val="C00000"/>
                </a:solidFill>
              </a:rPr>
              <a:t> </a:t>
            </a:r>
            <a:r>
              <a:rPr lang="it-IT" dirty="0" err="1">
                <a:solidFill>
                  <a:srgbClr val="C00000"/>
                </a:solidFill>
              </a:rPr>
              <a:t>hormone</a:t>
            </a:r>
            <a:r>
              <a:rPr lang="it-IT" dirty="0">
                <a:solidFill>
                  <a:srgbClr val="C00000"/>
                </a:solidFill>
              </a:rPr>
              <a:t> </a:t>
            </a:r>
            <a:r>
              <a:rPr lang="it-IT" dirty="0" err="1">
                <a:solidFill>
                  <a:srgbClr val="C00000"/>
                </a:solidFill>
              </a:rPr>
              <a:t>therapy</a:t>
            </a:r>
            <a:endParaRPr lang="it-IT" dirty="0">
              <a:solidFill>
                <a:srgbClr val="C00000"/>
              </a:solidFill>
            </a:endParaRPr>
          </a:p>
        </p:txBody>
      </p:sp>
      <p:sp>
        <p:nvSpPr>
          <p:cNvPr id="7" name="Freccia giù 6">
            <a:extLst>
              <a:ext uri="{FF2B5EF4-FFF2-40B4-BE49-F238E27FC236}">
                <a16:creationId xmlns:a16="http://schemas.microsoft.com/office/drawing/2014/main" xmlns="" id="{081646DB-D996-D84E-9FDC-B4836C9B3229}"/>
              </a:ext>
            </a:extLst>
          </p:cNvPr>
          <p:cNvSpPr/>
          <p:nvPr/>
        </p:nvSpPr>
        <p:spPr>
          <a:xfrm>
            <a:off x="5745892" y="2310714"/>
            <a:ext cx="593124" cy="18905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2">
            <a:extLst>
              <a:ext uri="{FF2B5EF4-FFF2-40B4-BE49-F238E27FC236}">
                <a16:creationId xmlns:a16="http://schemas.microsoft.com/office/drawing/2014/main" xmlns="" id="{5D4A01F8-0B12-1D43-9337-FA51106EDF1E}"/>
              </a:ext>
            </a:extLst>
          </p:cNvPr>
          <p:cNvSpPr txBox="1">
            <a:spLocks noChangeArrowheads="1"/>
          </p:cNvSpPr>
          <p:nvPr/>
        </p:nvSpPr>
        <p:spPr>
          <a:xfrm>
            <a:off x="0" y="580618"/>
            <a:ext cx="12192000"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Bone </a:t>
            </a:r>
            <a:r>
              <a:rPr lang="it-IT" dirty="0" err="1"/>
              <a:t>protection</a:t>
            </a:r>
            <a:r>
              <a:rPr lang="it-IT" dirty="0"/>
              <a:t> </a:t>
            </a:r>
            <a:r>
              <a:rPr lang="it-IT" dirty="0" err="1"/>
              <a:t>as</a:t>
            </a:r>
            <a:r>
              <a:rPr lang="it-IT" dirty="0"/>
              <a:t> </a:t>
            </a:r>
            <a:r>
              <a:rPr lang="it-IT" dirty="0" err="1"/>
              <a:t>adjuvant</a:t>
            </a:r>
            <a:r>
              <a:rPr lang="it-IT" dirty="0"/>
              <a:t> treatment </a:t>
            </a:r>
            <a:r>
              <a:rPr lang="it-IT" dirty="0" err="1"/>
              <a:t>during</a:t>
            </a:r>
            <a:r>
              <a:rPr lang="it-IT" dirty="0"/>
              <a:t> </a:t>
            </a:r>
            <a:r>
              <a:rPr lang="it-IT" dirty="0" err="1"/>
              <a:t>hormone</a:t>
            </a:r>
            <a:r>
              <a:rPr lang="it-IT" dirty="0"/>
              <a:t> </a:t>
            </a:r>
            <a:r>
              <a:rPr lang="it-IT" dirty="0" err="1"/>
              <a:t>therapy</a:t>
            </a:r>
            <a:endParaRPr lang="it-IT" dirty="0"/>
          </a:p>
        </p:txBody>
      </p:sp>
    </p:spTree>
    <p:extLst>
      <p:ext uri="{BB962C8B-B14F-4D97-AF65-F5344CB8AC3E}">
        <p14:creationId xmlns:p14="http://schemas.microsoft.com/office/powerpoint/2010/main" xmlns="" val="32096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it-IT" sz="4000" dirty="0"/>
              <a:t>COSA PENSA L’ONCOLOGO?</a:t>
            </a:r>
            <a:br>
              <a:rPr lang="it-IT" sz="4000" dirty="0"/>
            </a:br>
            <a:r>
              <a:rPr lang="it-IT" sz="4000" dirty="0"/>
              <a:t>Risultati </a:t>
            </a:r>
            <a:r>
              <a:rPr lang="it-IT" sz="4000" dirty="0" err="1"/>
              <a:t>Survey</a:t>
            </a:r>
            <a:r>
              <a:rPr lang="it-IT" sz="4000" dirty="0"/>
              <a:t> salute dell’osso</a:t>
            </a:r>
          </a:p>
        </p:txBody>
      </p:sp>
      <p:sp>
        <p:nvSpPr>
          <p:cNvPr id="3" name="Subtitle 2"/>
          <p:cNvSpPr>
            <a:spLocks noGrp="1"/>
          </p:cNvSpPr>
          <p:nvPr>
            <p:ph type="subTitle" idx="1"/>
          </p:nvPr>
        </p:nvSpPr>
        <p:spPr/>
        <p:txBody>
          <a:bodyPr/>
          <a:lstStyle/>
          <a:p>
            <a:r>
              <a:rPr lang="it-IT" dirty="0" err="1"/>
              <a:t>Survey</a:t>
            </a:r>
            <a:r>
              <a:rPr lang="it-IT" dirty="0"/>
              <a:t> 2016</a:t>
            </a:r>
          </a:p>
        </p:txBody>
      </p:sp>
    </p:spTree>
    <p:extLst>
      <p:ext uri="{BB962C8B-B14F-4D97-AF65-F5344CB8AC3E}">
        <p14:creationId xmlns:p14="http://schemas.microsoft.com/office/powerpoint/2010/main" xmlns="" val="2828789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xmlns="" id="{2F64BD3A-28E2-407C-BFC2-915138C363FB}"/>
              </a:ext>
            </a:extLst>
          </p:cNvPr>
          <p:cNvSpPr>
            <a:spLocks noGrp="1"/>
          </p:cNvSpPr>
          <p:nvPr>
            <p:ph type="title"/>
          </p:nvPr>
        </p:nvSpPr>
        <p:spPr/>
        <p:txBody>
          <a:bodyPr/>
          <a:lstStyle/>
          <a:p>
            <a:r>
              <a:rPr lang="it-IT" dirty="0"/>
              <a:t>Considerando l'impatto sul metabolismo osseo, quali di questi trattamenti ritiene siano più dannosi (direttamente o per induzione della menopausa</a:t>
            </a:r>
            <a:r>
              <a:rPr lang="en-GB" dirty="0"/>
              <a:t>)</a:t>
            </a:r>
            <a:r>
              <a:rPr lang="it-IT" dirty="0"/>
              <a:t>?</a:t>
            </a:r>
            <a:endParaRPr lang="en-GB" dirty="0"/>
          </a:p>
        </p:txBody>
      </p:sp>
      <p:sp>
        <p:nvSpPr>
          <p:cNvPr id="8" name="CasellaDiTesto 7">
            <a:extLst>
              <a:ext uri="{FF2B5EF4-FFF2-40B4-BE49-F238E27FC236}">
                <a16:creationId xmlns:a16="http://schemas.microsoft.com/office/drawing/2014/main" xmlns="" id="{38319A91-8FA1-444C-860E-975EC1A83027}"/>
              </a:ext>
            </a:extLst>
          </p:cNvPr>
          <p:cNvSpPr txBox="1"/>
          <p:nvPr/>
        </p:nvSpPr>
        <p:spPr>
          <a:xfrm>
            <a:off x="695324" y="2519448"/>
            <a:ext cx="3645564" cy="221599"/>
          </a:xfrm>
          <a:prstGeom prst="rect">
            <a:avLst/>
          </a:prstGeom>
          <a:noFill/>
        </p:spPr>
        <p:txBody>
          <a:bodyPr wrap="square" lIns="0" tIns="0" rIns="0" bIns="0" rtlCol="0" anchor="ctr" anchorCtr="0">
            <a:spAutoFit/>
          </a:bodyPr>
          <a:lstStyle>
            <a:defPPr>
              <a:defRPr lang="it-IT"/>
            </a:defPPr>
            <a:lvl1pPr>
              <a:lnSpc>
                <a:spcPct val="90000"/>
              </a:lnSpc>
              <a:defRPr sz="1300">
                <a:solidFill>
                  <a:srgbClr val="717171"/>
                </a:solidFill>
                <a:latin typeface="Tahoma"/>
                <a:ea typeface="ＭＳ Ｐゴシック"/>
              </a:defRPr>
            </a:lvl1pPr>
          </a:lstStyle>
          <a:p>
            <a:pPr marL="171450" marR="0" lvl="0" indent="-171450" algn="l" defTabSz="914400"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a.	chemioterapia adiuvante in premenopausa</a:t>
            </a:r>
            <a:endParaRPr kumimoji="0" lang="en-GB"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endParaRPr>
          </a:p>
        </p:txBody>
      </p:sp>
      <p:sp>
        <p:nvSpPr>
          <p:cNvPr id="9" name="CasellaDiTesto 8">
            <a:extLst>
              <a:ext uri="{FF2B5EF4-FFF2-40B4-BE49-F238E27FC236}">
                <a16:creationId xmlns:a16="http://schemas.microsoft.com/office/drawing/2014/main" xmlns="" id="{28FA500D-E0A6-4E15-A7C6-8F755686CFD2}"/>
              </a:ext>
            </a:extLst>
          </p:cNvPr>
          <p:cNvSpPr txBox="1"/>
          <p:nvPr/>
        </p:nvSpPr>
        <p:spPr>
          <a:xfrm>
            <a:off x="695324" y="3072109"/>
            <a:ext cx="3645564" cy="221599"/>
          </a:xfrm>
          <a:prstGeom prst="rect">
            <a:avLst/>
          </a:prstGeom>
          <a:noFill/>
        </p:spPr>
        <p:txBody>
          <a:bodyPr wrap="square" lIns="0" tIns="0" rIns="0" bIns="0" rtlCol="0" anchor="ctr" anchorCtr="0">
            <a:spAutoFit/>
          </a:bodyPr>
          <a:lstStyle>
            <a:defPPr>
              <a:defRPr lang="it-IT"/>
            </a:defPPr>
            <a:lvl1pPr>
              <a:lnSpc>
                <a:spcPct val="90000"/>
              </a:lnSpc>
              <a:defRPr sz="1300">
                <a:solidFill>
                  <a:srgbClr val="717171"/>
                </a:solidFill>
                <a:latin typeface="Tahoma"/>
                <a:ea typeface="ＭＳ Ｐゴシック"/>
              </a:defRPr>
            </a:lvl1pPr>
          </a:lstStyle>
          <a:p>
            <a:pPr marL="171450" marR="0" lvl="0" indent="-171450" algn="l" defTabSz="914400"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b.	radioterapia adiuvante</a:t>
            </a:r>
            <a:endParaRPr kumimoji="0" lang="en-GB"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endParaRPr>
          </a:p>
        </p:txBody>
      </p:sp>
      <p:sp>
        <p:nvSpPr>
          <p:cNvPr id="10" name="CasellaDiTesto 9">
            <a:extLst>
              <a:ext uri="{FF2B5EF4-FFF2-40B4-BE49-F238E27FC236}">
                <a16:creationId xmlns:a16="http://schemas.microsoft.com/office/drawing/2014/main" xmlns="" id="{A1BEDCDB-17F0-4E28-A74E-84DE97B75835}"/>
              </a:ext>
            </a:extLst>
          </p:cNvPr>
          <p:cNvSpPr txBox="1"/>
          <p:nvPr/>
        </p:nvSpPr>
        <p:spPr>
          <a:xfrm>
            <a:off x="695324" y="4207570"/>
            <a:ext cx="3645564" cy="221599"/>
          </a:xfrm>
          <a:prstGeom prst="rect">
            <a:avLst/>
          </a:prstGeom>
          <a:noFill/>
        </p:spPr>
        <p:txBody>
          <a:bodyPr wrap="square" lIns="0" tIns="0" rIns="0" bIns="0" rtlCol="0" anchor="ctr" anchorCtr="0">
            <a:spAutoFit/>
          </a:bodyPr>
          <a:lstStyle>
            <a:defPPr>
              <a:defRPr lang="it-IT"/>
            </a:defPPr>
            <a:lvl1pPr>
              <a:lnSpc>
                <a:spcPct val="90000"/>
              </a:lnSpc>
              <a:defRPr sz="1300">
                <a:solidFill>
                  <a:srgbClr val="717171"/>
                </a:solidFill>
                <a:latin typeface="Tahoma"/>
                <a:ea typeface="ＭＳ Ｐゴシック"/>
              </a:defRPr>
            </a:lvl1pPr>
          </a:lstStyle>
          <a:p>
            <a:pPr marL="171450" marR="0" lvl="0" indent="-171450" algn="l" defTabSz="914400"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d.	chemioterapia  adiuvante in </a:t>
            </a:r>
            <a:r>
              <a:rPr kumimoji="0" lang="it-IT" sz="1600" b="0" i="0" u="none" strike="noStrike" kern="1200" cap="none" spc="0" normalizeH="0" baseline="0" noProof="0" dirty="0" err="1">
                <a:ln>
                  <a:noFill/>
                </a:ln>
                <a:solidFill>
                  <a:srgbClr val="44546A"/>
                </a:solidFill>
                <a:effectLst/>
                <a:uLnTx/>
                <a:uFillTx/>
                <a:latin typeface="Arial Narrow" panose="020B0606020202030204" pitchFamily="34" charset="0"/>
                <a:ea typeface="ＭＳ Ｐゴシック"/>
                <a:cs typeface="+mn-cs"/>
              </a:rPr>
              <a:t>postmenopausa</a:t>
            </a:r>
            <a:endParaRPr kumimoji="0" lang="en-GB"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endParaRPr>
          </a:p>
        </p:txBody>
      </p:sp>
      <p:sp>
        <p:nvSpPr>
          <p:cNvPr id="11" name="CasellaDiTesto 10">
            <a:extLst>
              <a:ext uri="{FF2B5EF4-FFF2-40B4-BE49-F238E27FC236}">
                <a16:creationId xmlns:a16="http://schemas.microsoft.com/office/drawing/2014/main" xmlns="" id="{F1BE11BD-D9DD-4C23-A918-AEE0711F72EC}"/>
              </a:ext>
            </a:extLst>
          </p:cNvPr>
          <p:cNvSpPr txBox="1"/>
          <p:nvPr/>
        </p:nvSpPr>
        <p:spPr>
          <a:xfrm>
            <a:off x="695324" y="5181993"/>
            <a:ext cx="3645564" cy="443198"/>
          </a:xfrm>
          <a:prstGeom prst="rect">
            <a:avLst/>
          </a:prstGeom>
          <a:noFill/>
        </p:spPr>
        <p:txBody>
          <a:bodyPr wrap="square" lIns="0" tIns="0" rIns="0" bIns="0" rtlCol="0" anchor="ctr" anchorCtr="0">
            <a:spAutoFit/>
          </a:bodyPr>
          <a:lstStyle>
            <a:defPPr>
              <a:defRPr lang="it-IT"/>
            </a:defPPr>
            <a:lvl1pPr>
              <a:lnSpc>
                <a:spcPct val="90000"/>
              </a:lnSpc>
              <a:defRPr sz="1300">
                <a:solidFill>
                  <a:srgbClr val="717171"/>
                </a:solidFill>
                <a:latin typeface="Tahoma"/>
                <a:ea typeface="ＭＳ Ｐゴシック"/>
              </a:defRPr>
            </a:lvl1pPr>
          </a:lstStyle>
          <a:p>
            <a:pPr marL="171450" marR="0" lvl="0" indent="-171450" algn="l" defTabSz="914400"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f.	terapia adiuvante in premenopausa </a:t>
            </a:r>
            <a:b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br>
            <a: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con GNRH agonisti</a:t>
            </a:r>
            <a:endParaRPr kumimoji="0" lang="en-GB"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endParaRPr>
          </a:p>
        </p:txBody>
      </p:sp>
      <p:graphicFrame>
        <p:nvGraphicFramePr>
          <p:cNvPr id="12" name="Grafico 11">
            <a:extLst>
              <a:ext uri="{FF2B5EF4-FFF2-40B4-BE49-F238E27FC236}">
                <a16:creationId xmlns:a16="http://schemas.microsoft.com/office/drawing/2014/main" xmlns="" id="{7B58B022-27E6-4947-BAF7-7893369C40AB}"/>
              </a:ext>
            </a:extLst>
          </p:cNvPr>
          <p:cNvGraphicFramePr/>
          <p:nvPr/>
        </p:nvGraphicFramePr>
        <p:xfrm>
          <a:off x="4221669" y="2064532"/>
          <a:ext cx="7296464" cy="424851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ttangolo 12">
            <a:extLst>
              <a:ext uri="{FF2B5EF4-FFF2-40B4-BE49-F238E27FC236}">
                <a16:creationId xmlns:a16="http://schemas.microsoft.com/office/drawing/2014/main" xmlns="" id="{E5654810-1744-426F-8296-8B70CFF4C151}"/>
              </a:ext>
            </a:extLst>
          </p:cNvPr>
          <p:cNvSpPr/>
          <p:nvPr/>
        </p:nvSpPr>
        <p:spPr>
          <a:xfrm>
            <a:off x="695325" y="6351429"/>
            <a:ext cx="10801349"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srgbClr val="44546A"/>
                </a:solidFill>
                <a:effectLst/>
                <a:uLnTx/>
                <a:uFillTx/>
                <a:latin typeface="Arial Narrow" panose="020B0606020202030204" pitchFamily="34" charset="0"/>
                <a:ea typeface="+mn-ea"/>
                <a:cs typeface="+mn-cs"/>
              </a:rPr>
              <a:t>% sul totale dei rispondenti</a:t>
            </a:r>
            <a:endParaRPr kumimoji="0" lang="en-GB" sz="1600" b="0" i="1" u="none" strike="noStrike" kern="1200" cap="none" spc="0" normalizeH="0" baseline="0" noProof="0" dirty="0">
              <a:ln>
                <a:noFill/>
              </a:ln>
              <a:solidFill>
                <a:srgbClr val="44546A"/>
              </a:solidFill>
              <a:effectLst/>
              <a:uLnTx/>
              <a:uFillTx/>
              <a:latin typeface="Arial Narrow" panose="020B0606020202030204" pitchFamily="34" charset="0"/>
              <a:ea typeface="+mn-ea"/>
              <a:cs typeface="+mn-cs"/>
            </a:endParaRPr>
          </a:p>
        </p:txBody>
      </p:sp>
      <p:grpSp>
        <p:nvGrpSpPr>
          <p:cNvPr id="2" name="Gruppo 1">
            <a:extLst>
              <a:ext uri="{FF2B5EF4-FFF2-40B4-BE49-F238E27FC236}">
                <a16:creationId xmlns:a16="http://schemas.microsoft.com/office/drawing/2014/main" xmlns="" id="{E5B8E536-D9EE-4AD7-9313-ACEC50976B6E}"/>
              </a:ext>
            </a:extLst>
          </p:cNvPr>
          <p:cNvGrpSpPr/>
          <p:nvPr/>
        </p:nvGrpSpPr>
        <p:grpSpPr>
          <a:xfrm>
            <a:off x="4375230" y="2057570"/>
            <a:ext cx="3185823" cy="193899"/>
            <a:chOff x="4375230" y="2057570"/>
            <a:chExt cx="3185823" cy="193899"/>
          </a:xfrm>
        </p:grpSpPr>
        <p:sp>
          <p:nvSpPr>
            <p:cNvPr id="3" name="Rettangolo 2">
              <a:extLst>
                <a:ext uri="{FF2B5EF4-FFF2-40B4-BE49-F238E27FC236}">
                  <a16:creationId xmlns:a16="http://schemas.microsoft.com/office/drawing/2014/main" xmlns="" id="{CBACDC3E-5BDF-4117-982C-0DDB1841E3BC}"/>
                </a:ext>
              </a:extLst>
            </p:cNvPr>
            <p:cNvSpPr/>
            <p:nvPr/>
          </p:nvSpPr>
          <p:spPr>
            <a:xfrm>
              <a:off x="4375230" y="2060294"/>
              <a:ext cx="173621" cy="17362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xmlns="" id="{4631D438-925B-4A1B-AC34-1092C6E7F4EA}"/>
                </a:ext>
              </a:extLst>
            </p:cNvPr>
            <p:cNvSpPr txBox="1"/>
            <p:nvPr/>
          </p:nvSpPr>
          <p:spPr>
            <a:xfrm>
              <a:off x="4595992" y="2057570"/>
              <a:ext cx="1127634" cy="193899"/>
            </a:xfrm>
            <a:prstGeom prst="rect">
              <a:avLst/>
            </a:prstGeom>
            <a:noFill/>
          </p:spPr>
          <p:txBody>
            <a:bodyPr wrap="square" lIns="0" tIns="0" rIns="0" bIns="0" rtlCol="0" anchor="t" anchorCtr="0">
              <a:spAutoFit/>
            </a:bodyPr>
            <a:lstStyle>
              <a:defPPr>
                <a:defRPr lang="it-IT"/>
              </a:defPPr>
              <a:lvl1pPr>
                <a:lnSpc>
                  <a:spcPct val="90000"/>
                </a:lnSpc>
                <a:defRPr sz="1300">
                  <a:solidFill>
                    <a:srgbClr val="717171"/>
                  </a:solidFill>
                  <a:latin typeface="Tahoma"/>
                  <a:ea typeface="ＭＳ Ｐゴシック"/>
                </a:defRPr>
              </a:lvl1pPr>
            </a:lstStyle>
            <a:p>
              <a:pPr marL="171450" marR="0" lvl="0" indent="-171450" algn="l" defTabSz="914400" rtl="0" eaLnBrk="1" fontAlgn="auto" latinLnBrk="0" hangingPunct="1">
                <a:lnSpc>
                  <a:spcPct val="9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1 (più dannoso)</a:t>
              </a:r>
              <a:endParaRPr kumimoji="0" lang="en-GB" sz="1400" b="1"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endParaRPr>
            </a:p>
          </p:txBody>
        </p:sp>
        <p:sp>
          <p:nvSpPr>
            <p:cNvPr id="15" name="Rettangolo 14">
              <a:extLst>
                <a:ext uri="{FF2B5EF4-FFF2-40B4-BE49-F238E27FC236}">
                  <a16:creationId xmlns:a16="http://schemas.microsoft.com/office/drawing/2014/main" xmlns="" id="{ED75DE74-A0D7-49DA-87B7-2DC98F0150B5}"/>
                </a:ext>
              </a:extLst>
            </p:cNvPr>
            <p:cNvSpPr/>
            <p:nvPr/>
          </p:nvSpPr>
          <p:spPr>
            <a:xfrm>
              <a:off x="6009189" y="2060294"/>
              <a:ext cx="173621" cy="17362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xmlns="" id="{073940D6-F17C-4951-8CD1-CA3B6CBDE64A}"/>
                </a:ext>
              </a:extLst>
            </p:cNvPr>
            <p:cNvSpPr txBox="1"/>
            <p:nvPr/>
          </p:nvSpPr>
          <p:spPr>
            <a:xfrm>
              <a:off x="6229951" y="2057570"/>
              <a:ext cx="1331102" cy="193899"/>
            </a:xfrm>
            <a:prstGeom prst="rect">
              <a:avLst/>
            </a:prstGeom>
            <a:noFill/>
          </p:spPr>
          <p:txBody>
            <a:bodyPr wrap="square" lIns="0" tIns="0" rIns="0" bIns="0" rtlCol="0" anchor="t" anchorCtr="0">
              <a:spAutoFit/>
            </a:bodyPr>
            <a:lstStyle>
              <a:defPPr>
                <a:defRPr lang="it-IT"/>
              </a:defPPr>
              <a:lvl1pPr>
                <a:lnSpc>
                  <a:spcPct val="90000"/>
                </a:lnSpc>
                <a:defRPr sz="1300">
                  <a:solidFill>
                    <a:srgbClr val="717171"/>
                  </a:solidFill>
                  <a:latin typeface="Tahoma"/>
                  <a:ea typeface="ＭＳ Ｐゴシック"/>
                </a:defRPr>
              </a:lvl1pPr>
            </a:lstStyle>
            <a:p>
              <a:pPr marL="171450" marR="0" lvl="0" indent="-171450" algn="l" defTabSz="914400" rtl="0" eaLnBrk="1" fontAlgn="auto" latinLnBrk="0" hangingPunct="1">
                <a:lnSpc>
                  <a:spcPct val="9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6 (meno dannoso)</a:t>
              </a:r>
              <a:endParaRPr kumimoji="0" lang="en-GB" sz="1400" b="1"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endParaRPr>
            </a:p>
          </p:txBody>
        </p:sp>
      </p:grpSp>
      <p:sp>
        <p:nvSpPr>
          <p:cNvPr id="17" name="CasellaDiTesto 16">
            <a:extLst>
              <a:ext uri="{FF2B5EF4-FFF2-40B4-BE49-F238E27FC236}">
                <a16:creationId xmlns:a16="http://schemas.microsoft.com/office/drawing/2014/main" xmlns="" id="{D181030D-1386-492D-A718-610C485F2FBD}"/>
              </a:ext>
            </a:extLst>
          </p:cNvPr>
          <p:cNvSpPr txBox="1"/>
          <p:nvPr/>
        </p:nvSpPr>
        <p:spPr>
          <a:xfrm>
            <a:off x="695324" y="3524016"/>
            <a:ext cx="3645564" cy="443198"/>
          </a:xfrm>
          <a:prstGeom prst="rect">
            <a:avLst/>
          </a:prstGeom>
          <a:noFill/>
        </p:spPr>
        <p:txBody>
          <a:bodyPr wrap="square" lIns="0" tIns="0" rIns="0" bIns="0" rtlCol="0" anchor="ctr" anchorCtr="0">
            <a:spAutoFit/>
          </a:bodyPr>
          <a:lstStyle>
            <a:defPPr>
              <a:defRPr lang="it-IT"/>
            </a:defPPr>
            <a:lvl1pPr>
              <a:lnSpc>
                <a:spcPct val="90000"/>
              </a:lnSpc>
              <a:defRPr sz="1300">
                <a:solidFill>
                  <a:srgbClr val="717171"/>
                </a:solidFill>
                <a:latin typeface="Tahoma"/>
                <a:ea typeface="ＭＳ Ｐゴシック"/>
              </a:defRPr>
            </a:lvl1pPr>
          </a:lstStyle>
          <a:p>
            <a:pPr marL="171450" marR="0" lvl="0" indent="-171450" algn="l" defTabSz="914400"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c.	terapia adiuvante in </a:t>
            </a:r>
            <a:r>
              <a:rPr kumimoji="0" lang="it-IT" sz="1600" b="0" i="0" u="none" strike="noStrike" kern="1200" cap="none" spc="0" normalizeH="0" baseline="0" noProof="0" dirty="0" err="1">
                <a:ln>
                  <a:noFill/>
                </a:ln>
                <a:solidFill>
                  <a:srgbClr val="44546A"/>
                </a:solidFill>
                <a:effectLst/>
                <a:uLnTx/>
                <a:uFillTx/>
                <a:latin typeface="Arial Narrow" panose="020B0606020202030204" pitchFamily="34" charset="0"/>
                <a:ea typeface="ＭＳ Ｐゴシック"/>
                <a:cs typeface="+mn-cs"/>
              </a:rPr>
              <a:t>postmenopausa</a:t>
            </a:r>
            <a: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 </a:t>
            </a:r>
            <a:b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br>
            <a: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con inibitori dell'</a:t>
            </a:r>
            <a:r>
              <a:rPr kumimoji="0" lang="it-IT" sz="1600" b="0" i="0" u="none" strike="noStrike" kern="1200" cap="none" spc="0" normalizeH="0" baseline="0" noProof="0" dirty="0" err="1">
                <a:ln>
                  <a:noFill/>
                </a:ln>
                <a:solidFill>
                  <a:srgbClr val="44546A"/>
                </a:solidFill>
                <a:effectLst/>
                <a:uLnTx/>
                <a:uFillTx/>
                <a:latin typeface="Arial Narrow" panose="020B0606020202030204" pitchFamily="34" charset="0"/>
                <a:ea typeface="ＭＳ Ｐゴシック"/>
                <a:cs typeface="+mn-cs"/>
              </a:rPr>
              <a:t>aromatasi</a:t>
            </a:r>
            <a:endParaRPr kumimoji="0" lang="en-GB"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endParaRPr>
          </a:p>
        </p:txBody>
      </p:sp>
      <p:sp>
        <p:nvSpPr>
          <p:cNvPr id="18" name="CasellaDiTesto 17">
            <a:extLst>
              <a:ext uri="{FF2B5EF4-FFF2-40B4-BE49-F238E27FC236}">
                <a16:creationId xmlns:a16="http://schemas.microsoft.com/office/drawing/2014/main" xmlns="" id="{0A0BDE41-B3F6-4A2E-9A6B-D3B6346BF537}"/>
              </a:ext>
            </a:extLst>
          </p:cNvPr>
          <p:cNvSpPr txBox="1"/>
          <p:nvPr/>
        </p:nvSpPr>
        <p:spPr>
          <a:xfrm>
            <a:off x="695324" y="4629336"/>
            <a:ext cx="3645564" cy="443198"/>
          </a:xfrm>
          <a:prstGeom prst="rect">
            <a:avLst/>
          </a:prstGeom>
          <a:noFill/>
        </p:spPr>
        <p:txBody>
          <a:bodyPr wrap="square" lIns="0" tIns="0" rIns="0" bIns="0" rtlCol="0" anchor="ctr" anchorCtr="0">
            <a:spAutoFit/>
          </a:bodyPr>
          <a:lstStyle>
            <a:defPPr>
              <a:defRPr lang="it-IT"/>
            </a:defPPr>
            <a:lvl1pPr>
              <a:lnSpc>
                <a:spcPct val="90000"/>
              </a:lnSpc>
              <a:defRPr sz="1300">
                <a:solidFill>
                  <a:srgbClr val="717171"/>
                </a:solidFill>
                <a:latin typeface="Tahoma"/>
                <a:ea typeface="ＭＳ Ｐゴシック"/>
              </a:defRPr>
            </a:lvl1pPr>
          </a:lstStyle>
          <a:p>
            <a:pPr marL="171450" marR="0" lvl="0" indent="-171450" algn="l" defTabSz="914400"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e.	ormonoterapia adiuvante nel tumore </a:t>
            </a:r>
            <a:b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br>
            <a:r>
              <a:rPr kumimoji="0" lang="it-IT"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rPr>
              <a:t>della prostata</a:t>
            </a:r>
            <a:endParaRPr kumimoji="0" lang="en-GB" sz="1600" b="0" i="0" u="none" strike="noStrike" kern="1200" cap="none" spc="0" normalizeH="0" baseline="0" noProof="0" dirty="0">
              <a:ln>
                <a:noFill/>
              </a:ln>
              <a:solidFill>
                <a:srgbClr val="44546A"/>
              </a:solidFill>
              <a:effectLst/>
              <a:uLnTx/>
              <a:uFillTx/>
              <a:latin typeface="Arial Narrow" panose="020B0606020202030204" pitchFamily="34" charset="0"/>
              <a:ea typeface="ＭＳ Ｐゴシック"/>
              <a:cs typeface="+mn-cs"/>
            </a:endParaRPr>
          </a:p>
        </p:txBody>
      </p:sp>
      <p:sp>
        <p:nvSpPr>
          <p:cNvPr id="19" name="Figura a mano libera: forma 18">
            <a:extLst>
              <a:ext uri="{FF2B5EF4-FFF2-40B4-BE49-F238E27FC236}">
                <a16:creationId xmlns:a16="http://schemas.microsoft.com/office/drawing/2014/main" xmlns="" id="{32A0FBDF-D58C-43F7-A689-CC5AA296F67E}"/>
              </a:ext>
            </a:extLst>
          </p:cNvPr>
          <p:cNvSpPr/>
          <p:nvPr/>
        </p:nvSpPr>
        <p:spPr>
          <a:xfrm>
            <a:off x="713433" y="2914022"/>
            <a:ext cx="3637503" cy="0"/>
          </a:xfrm>
          <a:custGeom>
            <a:avLst/>
            <a:gdLst>
              <a:gd name="connsiteX0" fmla="*/ 3637503 w 3637503"/>
              <a:gd name="connsiteY0" fmla="*/ 0 h 0"/>
              <a:gd name="connsiteX1" fmla="*/ 0 w 3637503"/>
              <a:gd name="connsiteY1" fmla="*/ 0 h 0"/>
            </a:gdLst>
            <a:ahLst/>
            <a:cxnLst>
              <a:cxn ang="0">
                <a:pos x="connsiteX0" y="connsiteY0"/>
              </a:cxn>
              <a:cxn ang="0">
                <a:pos x="connsiteX1" y="connsiteY1"/>
              </a:cxn>
            </a:cxnLst>
            <a:rect l="l" t="t" r="r" b="b"/>
            <a:pathLst>
              <a:path w="3637503">
                <a:moveTo>
                  <a:pt x="3637503" y="0"/>
                </a:moveTo>
                <a:lnTo>
                  <a:pt x="0" y="0"/>
                </a:lnTo>
              </a:path>
            </a:pathLst>
          </a:custGeom>
          <a:noFill/>
          <a:ln w="19050">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igura a mano libera: forma 19">
            <a:extLst>
              <a:ext uri="{FF2B5EF4-FFF2-40B4-BE49-F238E27FC236}">
                <a16:creationId xmlns:a16="http://schemas.microsoft.com/office/drawing/2014/main" xmlns="" id="{EB4E6813-B688-4BB5-AC93-3258F6D07EF3}"/>
              </a:ext>
            </a:extLst>
          </p:cNvPr>
          <p:cNvSpPr/>
          <p:nvPr/>
        </p:nvSpPr>
        <p:spPr>
          <a:xfrm>
            <a:off x="713433" y="3446585"/>
            <a:ext cx="3637503" cy="0"/>
          </a:xfrm>
          <a:custGeom>
            <a:avLst/>
            <a:gdLst>
              <a:gd name="connsiteX0" fmla="*/ 3637503 w 3637503"/>
              <a:gd name="connsiteY0" fmla="*/ 0 h 0"/>
              <a:gd name="connsiteX1" fmla="*/ 0 w 3637503"/>
              <a:gd name="connsiteY1" fmla="*/ 0 h 0"/>
            </a:gdLst>
            <a:ahLst/>
            <a:cxnLst>
              <a:cxn ang="0">
                <a:pos x="connsiteX0" y="connsiteY0"/>
              </a:cxn>
              <a:cxn ang="0">
                <a:pos x="connsiteX1" y="connsiteY1"/>
              </a:cxn>
            </a:cxnLst>
            <a:rect l="l" t="t" r="r" b="b"/>
            <a:pathLst>
              <a:path w="3637503">
                <a:moveTo>
                  <a:pt x="3637503" y="0"/>
                </a:moveTo>
                <a:lnTo>
                  <a:pt x="0" y="0"/>
                </a:lnTo>
              </a:path>
            </a:pathLst>
          </a:custGeom>
          <a:noFill/>
          <a:ln w="19050">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igura a mano libera: forma 20">
            <a:extLst>
              <a:ext uri="{FF2B5EF4-FFF2-40B4-BE49-F238E27FC236}">
                <a16:creationId xmlns:a16="http://schemas.microsoft.com/office/drawing/2014/main" xmlns="" id="{F4E116EA-490F-4BD6-B699-3FEF78D04943}"/>
              </a:ext>
            </a:extLst>
          </p:cNvPr>
          <p:cNvSpPr/>
          <p:nvPr/>
        </p:nvSpPr>
        <p:spPr>
          <a:xfrm>
            <a:off x="713433" y="4019341"/>
            <a:ext cx="3637503" cy="0"/>
          </a:xfrm>
          <a:custGeom>
            <a:avLst/>
            <a:gdLst>
              <a:gd name="connsiteX0" fmla="*/ 3637503 w 3637503"/>
              <a:gd name="connsiteY0" fmla="*/ 0 h 0"/>
              <a:gd name="connsiteX1" fmla="*/ 0 w 3637503"/>
              <a:gd name="connsiteY1" fmla="*/ 0 h 0"/>
            </a:gdLst>
            <a:ahLst/>
            <a:cxnLst>
              <a:cxn ang="0">
                <a:pos x="connsiteX0" y="connsiteY0"/>
              </a:cxn>
              <a:cxn ang="0">
                <a:pos x="connsiteX1" y="connsiteY1"/>
              </a:cxn>
            </a:cxnLst>
            <a:rect l="l" t="t" r="r" b="b"/>
            <a:pathLst>
              <a:path w="3637503">
                <a:moveTo>
                  <a:pt x="3637503" y="0"/>
                </a:moveTo>
                <a:lnTo>
                  <a:pt x="0" y="0"/>
                </a:lnTo>
              </a:path>
            </a:pathLst>
          </a:custGeom>
          <a:noFill/>
          <a:ln w="19050">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igura a mano libera: forma 21">
            <a:extLst>
              <a:ext uri="{FF2B5EF4-FFF2-40B4-BE49-F238E27FC236}">
                <a16:creationId xmlns:a16="http://schemas.microsoft.com/office/drawing/2014/main" xmlns="" id="{9317FBC1-C22E-4D6D-B68E-F1D40919C877}"/>
              </a:ext>
            </a:extLst>
          </p:cNvPr>
          <p:cNvSpPr/>
          <p:nvPr/>
        </p:nvSpPr>
        <p:spPr>
          <a:xfrm>
            <a:off x="713433" y="4572000"/>
            <a:ext cx="3637503" cy="0"/>
          </a:xfrm>
          <a:custGeom>
            <a:avLst/>
            <a:gdLst>
              <a:gd name="connsiteX0" fmla="*/ 3637503 w 3637503"/>
              <a:gd name="connsiteY0" fmla="*/ 0 h 0"/>
              <a:gd name="connsiteX1" fmla="*/ 0 w 3637503"/>
              <a:gd name="connsiteY1" fmla="*/ 0 h 0"/>
            </a:gdLst>
            <a:ahLst/>
            <a:cxnLst>
              <a:cxn ang="0">
                <a:pos x="connsiteX0" y="connsiteY0"/>
              </a:cxn>
              <a:cxn ang="0">
                <a:pos x="connsiteX1" y="connsiteY1"/>
              </a:cxn>
            </a:cxnLst>
            <a:rect l="l" t="t" r="r" b="b"/>
            <a:pathLst>
              <a:path w="3637503">
                <a:moveTo>
                  <a:pt x="3637503" y="0"/>
                </a:moveTo>
                <a:lnTo>
                  <a:pt x="0" y="0"/>
                </a:lnTo>
              </a:path>
            </a:pathLst>
          </a:custGeom>
          <a:noFill/>
          <a:ln w="19050">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igura a mano libera: forma 22">
            <a:extLst>
              <a:ext uri="{FF2B5EF4-FFF2-40B4-BE49-F238E27FC236}">
                <a16:creationId xmlns:a16="http://schemas.microsoft.com/office/drawing/2014/main" xmlns="" id="{2799348B-9188-4330-93E5-B6C8DCD6D631}"/>
              </a:ext>
            </a:extLst>
          </p:cNvPr>
          <p:cNvSpPr/>
          <p:nvPr/>
        </p:nvSpPr>
        <p:spPr>
          <a:xfrm>
            <a:off x="713433" y="5104563"/>
            <a:ext cx="3637503" cy="0"/>
          </a:xfrm>
          <a:custGeom>
            <a:avLst/>
            <a:gdLst>
              <a:gd name="connsiteX0" fmla="*/ 3637503 w 3637503"/>
              <a:gd name="connsiteY0" fmla="*/ 0 h 0"/>
              <a:gd name="connsiteX1" fmla="*/ 0 w 3637503"/>
              <a:gd name="connsiteY1" fmla="*/ 0 h 0"/>
            </a:gdLst>
            <a:ahLst/>
            <a:cxnLst>
              <a:cxn ang="0">
                <a:pos x="connsiteX0" y="connsiteY0"/>
              </a:cxn>
              <a:cxn ang="0">
                <a:pos x="connsiteX1" y="connsiteY1"/>
              </a:cxn>
            </a:cxnLst>
            <a:rect l="l" t="t" r="r" b="b"/>
            <a:pathLst>
              <a:path w="3637503">
                <a:moveTo>
                  <a:pt x="3637503" y="0"/>
                </a:moveTo>
                <a:lnTo>
                  <a:pt x="0" y="0"/>
                </a:lnTo>
              </a:path>
            </a:pathLst>
          </a:custGeom>
          <a:noFill/>
          <a:ln w="19050">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94946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4"/>
          <p:cNvSpPr txBox="1">
            <a:spLocks noChangeArrowheads="1"/>
          </p:cNvSpPr>
          <p:nvPr/>
        </p:nvSpPr>
        <p:spPr bwMode="auto">
          <a:xfrm>
            <a:off x="1524000" y="1268414"/>
            <a:ext cx="2762250" cy="448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Normal men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Late menop. women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Early menop women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it-IT" altLang="it-IT" sz="1800" b="1" i="0" u="none" strike="noStrike" kern="1200" cap="none" spc="0" normalizeH="0" baseline="0" noProof="0">
                <a:ln>
                  <a:noFill/>
                </a:ln>
                <a:solidFill>
                  <a:srgbClr val="FF3300"/>
                </a:solidFill>
                <a:effectLst/>
                <a:uLnTx/>
                <a:uFillTx/>
                <a:latin typeface="Arial" panose="020B0604020202020204" pitchFamily="34" charset="0"/>
                <a:ea typeface="MS PGothic" panose="020B0600070205080204" pitchFamily="34" charset="-128"/>
                <a:cs typeface="Arial" panose="020B0604020202020204" pitchFamily="34" charset="0"/>
              </a:rPr>
              <a:t>Aromatase Inhibitor</a:t>
            </a:r>
            <a:r>
              <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Bone Marrow transpl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it-IT" altLang="it-IT" sz="1800" b="1" i="0" u="none" strike="noStrike" kern="1200" cap="none" spc="0" normalizeH="0" baseline="0" noProof="0">
                <a:ln>
                  <a:noFill/>
                </a:ln>
                <a:solidFill>
                  <a:srgbClr val="FF3300"/>
                </a:solidFill>
                <a:effectLst/>
                <a:uLnTx/>
                <a:uFillTx/>
                <a:latin typeface="Arial" panose="020B0604020202020204" pitchFamily="34" charset="0"/>
                <a:ea typeface="MS PGothic" panose="020B0600070205080204" pitchFamily="34" charset="-128"/>
                <a:cs typeface="Arial" panose="020B0604020202020204" pitchFamily="34" charset="0"/>
              </a:rPr>
              <a:t>Androgen deprivation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it-IT" altLang="it-IT" sz="1800" b="1" i="0" u="none" strike="noStrike" kern="1200" cap="none" spc="0" normalizeH="0" baseline="0" noProof="0">
                <a:ln>
                  <a:noFill/>
                </a:ln>
                <a:solidFill>
                  <a:srgbClr val="FF3300"/>
                </a:solidFill>
                <a:effectLst/>
                <a:uLnTx/>
                <a:uFillTx/>
                <a:latin typeface="Arial" panose="020B0604020202020204" pitchFamily="34" charset="0"/>
                <a:ea typeface="MS PGothic" panose="020B0600070205080204" pitchFamily="34" charset="-128"/>
                <a:cs typeface="Arial" panose="020B0604020202020204" pitchFamily="34" charset="0"/>
              </a:rPr>
              <a:t>AI + GNrh agonist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it-IT" altLang="it-IT" sz="1800" b="1" i="0" u="none" strike="noStrike" kern="1200" cap="none" spc="0" normalizeH="0" baseline="0" noProof="0">
                <a:ln>
                  <a:noFill/>
                </a:ln>
                <a:solidFill>
                  <a:srgbClr val="FF3300"/>
                </a:solidFill>
                <a:effectLst/>
                <a:uLnTx/>
                <a:uFillTx/>
                <a:latin typeface="Arial" panose="020B0604020202020204" pitchFamily="34" charset="0"/>
                <a:ea typeface="MS PGothic" panose="020B0600070205080204" pitchFamily="34" charset="-128"/>
                <a:cs typeface="Arial" panose="020B0604020202020204" pitchFamily="34" charset="0"/>
              </a:rPr>
              <a:t>Ovarian failure due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FF3300"/>
                </a:solidFill>
                <a:effectLst/>
                <a:uLnTx/>
                <a:uFillTx/>
                <a:latin typeface="Arial" panose="020B0604020202020204" pitchFamily="34" charset="0"/>
                <a:ea typeface="MS PGothic" panose="020B0600070205080204" pitchFamily="34" charset="-128"/>
                <a:cs typeface="Arial" panose="020B0604020202020204" pitchFamily="34" charset="0"/>
              </a:rPr>
              <a:t>                  chemiother</a:t>
            </a:r>
          </a:p>
        </p:txBody>
      </p:sp>
      <p:grpSp>
        <p:nvGrpSpPr>
          <p:cNvPr id="141314" name="Group 27"/>
          <p:cNvGrpSpPr>
            <a:grpSpLocks/>
          </p:cNvGrpSpPr>
          <p:nvPr/>
        </p:nvGrpSpPr>
        <p:grpSpPr bwMode="auto">
          <a:xfrm>
            <a:off x="4197350" y="1360489"/>
            <a:ext cx="6153150" cy="4694237"/>
            <a:chOff x="1684" y="857"/>
            <a:chExt cx="4128" cy="3248"/>
          </a:xfrm>
        </p:grpSpPr>
        <p:sp>
          <p:nvSpPr>
            <p:cNvPr id="141317" name="Freeform 2"/>
            <p:cNvSpPr>
              <a:spLocks/>
            </p:cNvSpPr>
            <p:nvPr/>
          </p:nvSpPr>
          <p:spPr bwMode="auto">
            <a:xfrm>
              <a:off x="1791" y="935"/>
              <a:ext cx="3810" cy="2676"/>
            </a:xfrm>
            <a:custGeom>
              <a:avLst/>
              <a:gdLst>
                <a:gd name="T0" fmla="*/ 0 w 3810"/>
                <a:gd name="T1" fmla="*/ 0 h 2676"/>
                <a:gd name="T2" fmla="*/ 0 w 3810"/>
                <a:gd name="T3" fmla="*/ 2147483646 h 2676"/>
                <a:gd name="T4" fmla="*/ 2147483646 w 3810"/>
                <a:gd name="T5" fmla="*/ 2147483646 h 2676"/>
                <a:gd name="T6" fmla="*/ 0 60000 65536"/>
                <a:gd name="T7" fmla="*/ 0 60000 65536"/>
                <a:gd name="T8" fmla="*/ 0 60000 65536"/>
                <a:gd name="T9" fmla="*/ 0 w 3810"/>
                <a:gd name="T10" fmla="*/ 0 h 2676"/>
                <a:gd name="T11" fmla="*/ 3810 w 3810"/>
                <a:gd name="T12" fmla="*/ 2676 h 2676"/>
              </a:gdLst>
              <a:ahLst/>
              <a:cxnLst>
                <a:cxn ang="T6">
                  <a:pos x="T0" y="T1"/>
                </a:cxn>
                <a:cxn ang="T7">
                  <a:pos x="T2" y="T3"/>
                </a:cxn>
                <a:cxn ang="T8">
                  <a:pos x="T4" y="T5"/>
                </a:cxn>
              </a:cxnLst>
              <a:rect l="T9" t="T10" r="T11" b="T12"/>
              <a:pathLst>
                <a:path w="3810" h="2676">
                  <a:moveTo>
                    <a:pt x="0" y="0"/>
                  </a:moveTo>
                  <a:lnTo>
                    <a:pt x="0" y="2676"/>
                  </a:lnTo>
                  <a:lnTo>
                    <a:pt x="3810" y="2676"/>
                  </a:lnTo>
                </a:path>
              </a:pathLst>
            </a:cu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41318" name="Text Box 3"/>
            <p:cNvSpPr txBox="1">
              <a:spLocks noChangeArrowheads="1"/>
            </p:cNvSpPr>
            <p:nvPr/>
          </p:nvSpPr>
          <p:spPr bwMode="auto">
            <a:xfrm>
              <a:off x="1684" y="3657"/>
              <a:ext cx="4128" cy="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0                    2                     4                       6                    8</a:t>
              </a:r>
            </a:p>
          </p:txBody>
        </p:sp>
        <p:sp>
          <p:nvSpPr>
            <p:cNvPr id="141319" name="Rectangle 5"/>
            <p:cNvSpPr>
              <a:spLocks noChangeArrowheads="1"/>
            </p:cNvSpPr>
            <p:nvPr/>
          </p:nvSpPr>
          <p:spPr bwMode="auto">
            <a:xfrm>
              <a:off x="1791" y="890"/>
              <a:ext cx="273" cy="27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141320" name="Rectangle 6"/>
            <p:cNvSpPr>
              <a:spLocks noChangeArrowheads="1"/>
            </p:cNvSpPr>
            <p:nvPr/>
          </p:nvSpPr>
          <p:spPr bwMode="auto">
            <a:xfrm>
              <a:off x="1791" y="1207"/>
              <a:ext cx="454" cy="273"/>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141321" name="Rectangle 7"/>
            <p:cNvSpPr>
              <a:spLocks noChangeArrowheads="1"/>
            </p:cNvSpPr>
            <p:nvPr/>
          </p:nvSpPr>
          <p:spPr bwMode="auto">
            <a:xfrm>
              <a:off x="1791" y="1570"/>
              <a:ext cx="862" cy="27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141322" name="Rectangle 8"/>
            <p:cNvSpPr>
              <a:spLocks noChangeArrowheads="1"/>
            </p:cNvSpPr>
            <p:nvPr/>
          </p:nvSpPr>
          <p:spPr bwMode="auto">
            <a:xfrm>
              <a:off x="1791" y="1933"/>
              <a:ext cx="1090" cy="272"/>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141323" name="Rectangle 9"/>
            <p:cNvSpPr>
              <a:spLocks noChangeArrowheads="1"/>
            </p:cNvSpPr>
            <p:nvPr/>
          </p:nvSpPr>
          <p:spPr bwMode="auto">
            <a:xfrm>
              <a:off x="1791" y="2296"/>
              <a:ext cx="1270" cy="272"/>
            </a:xfrm>
            <a:prstGeom prst="rect">
              <a:avLst/>
            </a:prstGeom>
            <a:solidFill>
              <a:srgbClr val="C0C0C0"/>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141324" name="Rectangle 10"/>
            <p:cNvSpPr>
              <a:spLocks noChangeArrowheads="1"/>
            </p:cNvSpPr>
            <p:nvPr/>
          </p:nvSpPr>
          <p:spPr bwMode="auto">
            <a:xfrm>
              <a:off x="1791" y="2654"/>
              <a:ext cx="2042" cy="272"/>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FF9900"/>
                  </a:solidFill>
                  <a:effectLst/>
                  <a:uLnTx/>
                  <a:uFillTx/>
                  <a:latin typeface="Times New Roman" panose="02020603050405020304" pitchFamily="18" charset="0"/>
                  <a:ea typeface="MS PGothic" panose="020B0600070205080204" pitchFamily="34" charset="-128"/>
                  <a:cs typeface="Arial" panose="020B0604020202020204" pitchFamily="34" charset="0"/>
                </a:rPr>
                <a:t> </a:t>
              </a:r>
              <a:endParaRPr kumimoji="0" lang="it-IT" altLang="it-IT" sz="1800" b="0" i="0" u="none" strike="noStrike" kern="1200" cap="none" spc="0" normalizeH="0" baseline="0" noProof="0">
                <a:ln>
                  <a:noFill/>
                </a:ln>
                <a:solidFill>
                  <a:srgbClr val="FF99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141325" name="Rectangle 11"/>
            <p:cNvSpPr>
              <a:spLocks noChangeArrowheads="1"/>
            </p:cNvSpPr>
            <p:nvPr/>
          </p:nvSpPr>
          <p:spPr bwMode="auto">
            <a:xfrm>
              <a:off x="1791" y="2976"/>
              <a:ext cx="3176" cy="273"/>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141326" name="Rectangle 12"/>
            <p:cNvSpPr>
              <a:spLocks noChangeArrowheads="1"/>
            </p:cNvSpPr>
            <p:nvPr/>
          </p:nvSpPr>
          <p:spPr bwMode="auto">
            <a:xfrm>
              <a:off x="1791" y="3339"/>
              <a:ext cx="3538" cy="272"/>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141327" name="Text Box 13"/>
            <p:cNvSpPr txBox="1">
              <a:spLocks noChangeArrowheads="1"/>
            </p:cNvSpPr>
            <p:nvPr/>
          </p:nvSpPr>
          <p:spPr bwMode="auto">
            <a:xfrm>
              <a:off x="2323" y="1176"/>
              <a:ext cx="348"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1%</a:t>
              </a:r>
            </a:p>
          </p:txBody>
        </p:sp>
        <p:sp>
          <p:nvSpPr>
            <p:cNvPr id="141328" name="Text Box 14"/>
            <p:cNvSpPr txBox="1">
              <a:spLocks noChangeArrowheads="1"/>
            </p:cNvSpPr>
            <p:nvPr/>
          </p:nvSpPr>
          <p:spPr bwMode="auto">
            <a:xfrm>
              <a:off x="2777" y="1583"/>
              <a:ext cx="388" cy="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2 %</a:t>
              </a:r>
            </a:p>
          </p:txBody>
        </p:sp>
        <p:sp>
          <p:nvSpPr>
            <p:cNvPr id="141329" name="Text Box 15"/>
            <p:cNvSpPr txBox="1">
              <a:spLocks noChangeArrowheads="1"/>
            </p:cNvSpPr>
            <p:nvPr/>
          </p:nvSpPr>
          <p:spPr bwMode="auto">
            <a:xfrm>
              <a:off x="2913" y="1946"/>
              <a:ext cx="477"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2.6%</a:t>
              </a:r>
            </a:p>
          </p:txBody>
        </p:sp>
        <p:sp>
          <p:nvSpPr>
            <p:cNvPr id="141330" name="Text Box 16"/>
            <p:cNvSpPr txBox="1">
              <a:spLocks noChangeArrowheads="1"/>
            </p:cNvSpPr>
            <p:nvPr/>
          </p:nvSpPr>
          <p:spPr bwMode="auto">
            <a:xfrm>
              <a:off x="3094" y="2263"/>
              <a:ext cx="473" cy="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3.3%</a:t>
              </a:r>
            </a:p>
          </p:txBody>
        </p:sp>
        <p:sp>
          <p:nvSpPr>
            <p:cNvPr id="141331" name="Text Box 17"/>
            <p:cNvSpPr txBox="1">
              <a:spLocks noChangeArrowheads="1"/>
            </p:cNvSpPr>
            <p:nvPr/>
          </p:nvSpPr>
          <p:spPr bwMode="auto">
            <a:xfrm>
              <a:off x="3911" y="2627"/>
              <a:ext cx="477"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4.6%</a:t>
              </a:r>
            </a:p>
          </p:txBody>
        </p:sp>
        <p:sp>
          <p:nvSpPr>
            <p:cNvPr id="141332" name="Text Box 18"/>
            <p:cNvSpPr txBox="1">
              <a:spLocks noChangeArrowheads="1"/>
            </p:cNvSpPr>
            <p:nvPr/>
          </p:nvSpPr>
          <p:spPr bwMode="auto">
            <a:xfrm>
              <a:off x="5044" y="2989"/>
              <a:ext cx="473" cy="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7.0%</a:t>
              </a:r>
            </a:p>
          </p:txBody>
        </p:sp>
        <p:sp>
          <p:nvSpPr>
            <p:cNvPr id="141333" name="Text Box 19"/>
            <p:cNvSpPr txBox="1">
              <a:spLocks noChangeArrowheads="1"/>
            </p:cNvSpPr>
            <p:nvPr/>
          </p:nvSpPr>
          <p:spPr bwMode="auto">
            <a:xfrm>
              <a:off x="5316" y="3339"/>
              <a:ext cx="473" cy="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7.6%</a:t>
              </a:r>
            </a:p>
          </p:txBody>
        </p:sp>
        <p:sp>
          <p:nvSpPr>
            <p:cNvPr id="141334" name="Text Box 20"/>
            <p:cNvSpPr txBox="1">
              <a:spLocks noChangeArrowheads="1"/>
            </p:cNvSpPr>
            <p:nvPr/>
          </p:nvSpPr>
          <p:spPr bwMode="auto">
            <a:xfrm>
              <a:off x="2006" y="3851"/>
              <a:ext cx="3071" cy="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Lumbar spine BMD (%/year Bone Loss) </a:t>
              </a:r>
            </a:p>
          </p:txBody>
        </p:sp>
        <p:sp>
          <p:nvSpPr>
            <p:cNvPr id="141335" name="Text Box 21"/>
            <p:cNvSpPr txBox="1">
              <a:spLocks noChangeArrowheads="1"/>
            </p:cNvSpPr>
            <p:nvPr/>
          </p:nvSpPr>
          <p:spPr bwMode="auto">
            <a:xfrm>
              <a:off x="2142" y="857"/>
              <a:ext cx="473" cy="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0.5%</a:t>
              </a:r>
            </a:p>
          </p:txBody>
        </p:sp>
        <p:sp>
          <p:nvSpPr>
            <p:cNvPr id="141336" name="Line 23"/>
            <p:cNvSpPr>
              <a:spLocks noChangeShapeType="1"/>
            </p:cNvSpPr>
            <p:nvPr/>
          </p:nvSpPr>
          <p:spPr bwMode="auto">
            <a:xfrm>
              <a:off x="1753" y="3672"/>
              <a:ext cx="3797"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grpSp>
      <p:sp>
        <p:nvSpPr>
          <p:cNvPr id="69657" name="Rectangle 25"/>
          <p:cNvSpPr>
            <a:spLocks noChangeArrowheads="1"/>
          </p:cNvSpPr>
          <p:nvPr/>
        </p:nvSpPr>
        <p:spPr bwMode="auto">
          <a:xfrm>
            <a:off x="1519238" y="258764"/>
            <a:ext cx="9144001" cy="522287"/>
          </a:xfrm>
          <a:prstGeom prst="rect">
            <a:avLst/>
          </a:prstGeom>
          <a:noFill/>
          <a:ln>
            <a:noFill/>
          </a:ln>
          <a:effectLst>
            <a:prstShdw prst="shdw17" dist="17961" dir="2700000">
              <a:srgbClr val="1D3C68">
                <a:alpha val="74997"/>
              </a:srgb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Arial" charset="0"/>
              </a:rPr>
              <a:t>Percentuale dell’intera massa scheletrica persa </a:t>
            </a:r>
            <a:r>
              <a:rPr kumimoji="0" lang="it-IT" altLang="it-IT" sz="2800" b="1" i="0" u="none" strike="noStrike" kern="1200" cap="none" spc="0" normalizeH="0" baseline="0" noProof="0">
                <a:ln>
                  <a:noFill/>
                </a:ln>
                <a:solidFill>
                  <a:prstClr val="white"/>
                </a:solidFill>
                <a:effectLst/>
                <a:uLnTx/>
                <a:uFillTx/>
                <a:latin typeface="Times New Roman" panose="02020603050405020304" pitchFamily="18" charset="0"/>
                <a:ea typeface="MS PGothic" panose="020B0600070205080204" pitchFamily="34" charset="-128"/>
                <a:cs typeface="Arial" charset="0"/>
              </a:rPr>
              <a:t>ogni anno</a:t>
            </a:r>
            <a:endParaRPr kumimoji="0" lang="it-IT" altLang="it-IT" sz="2800" b="1"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Arial" charset="0"/>
            </a:endParaRPr>
          </a:p>
        </p:txBody>
      </p:sp>
      <p:sp>
        <p:nvSpPr>
          <p:cNvPr id="141316" name="Text Box 8"/>
          <p:cNvSpPr txBox="1">
            <a:spLocks noChangeArrowheads="1"/>
          </p:cNvSpPr>
          <p:nvPr/>
        </p:nvSpPr>
        <p:spPr bwMode="auto">
          <a:xfrm>
            <a:off x="1524000" y="6491288"/>
            <a:ext cx="2533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rPr>
              <a:t>Courtesy by F. Bertoldo</a:t>
            </a:r>
          </a:p>
        </p:txBody>
      </p:sp>
    </p:spTree>
    <p:extLst>
      <p:ext uri="{BB962C8B-B14F-4D97-AF65-F5344CB8AC3E}">
        <p14:creationId xmlns:p14="http://schemas.microsoft.com/office/powerpoint/2010/main" xmlns="" val="2253275348"/>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xmlns="" id="{8924F69D-220B-C947-9872-9372DFF2C866}"/>
              </a:ext>
            </a:extLst>
          </p:cNvPr>
          <p:cNvSpPr>
            <a:spLocks noGrp="1"/>
          </p:cNvSpPr>
          <p:nvPr>
            <p:ph type="title"/>
          </p:nvPr>
        </p:nvSpPr>
        <p:spPr/>
        <p:txBody>
          <a:bodyPr/>
          <a:lstStyle/>
          <a:p>
            <a:endParaRPr lang="it-IT"/>
          </a:p>
        </p:txBody>
      </p:sp>
      <p:pic>
        <p:nvPicPr>
          <p:cNvPr id="16" name="Immagine 15">
            <a:extLst>
              <a:ext uri="{FF2B5EF4-FFF2-40B4-BE49-F238E27FC236}">
                <a16:creationId xmlns:a16="http://schemas.microsoft.com/office/drawing/2014/main" xmlns="" id="{3A4088AF-3238-6C4E-B302-8F608554ED9C}"/>
              </a:ext>
            </a:extLst>
          </p:cNvPr>
          <p:cNvPicPr>
            <a:picLocks noChangeAspect="1"/>
          </p:cNvPicPr>
          <p:nvPr/>
        </p:nvPicPr>
        <p:blipFill>
          <a:blip r:embed="rId3"/>
          <a:stretch>
            <a:fillRect/>
          </a:stretch>
        </p:blipFill>
        <p:spPr>
          <a:xfrm>
            <a:off x="2722422" y="1583704"/>
            <a:ext cx="7040413" cy="5275118"/>
          </a:xfrm>
          <a:prstGeom prst="rect">
            <a:avLst/>
          </a:prstGeom>
        </p:spPr>
      </p:pic>
    </p:spTree>
    <p:extLst>
      <p:ext uri="{BB962C8B-B14F-4D97-AF65-F5344CB8AC3E}">
        <p14:creationId xmlns:p14="http://schemas.microsoft.com/office/powerpoint/2010/main" xmlns="" val="3946905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2"/>
          <p:cNvSpPr>
            <a:spLocks noGrp="1" noChangeArrowheads="1"/>
          </p:cNvSpPr>
          <p:nvPr>
            <p:ph type="title" idx="4294967295"/>
          </p:nvPr>
        </p:nvSpPr>
        <p:spPr>
          <a:xfrm>
            <a:off x="1631951" y="2636838"/>
            <a:ext cx="8964613" cy="1143000"/>
          </a:xfrm>
          <a:effectLst>
            <a:prstShdw prst="shdw17" dist="17961" dir="2700000">
              <a:srgbClr val="1D3C68"/>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04" tIns="45702" rIns="91404" bIns="45702" numCol="1" anchor="ctr" anchorCtr="0" compatLnSpc="1">
            <a:prstTxWarp prst="textNoShape">
              <a:avLst/>
            </a:prstTxWarp>
          </a:bodyPr>
          <a:lstStyle/>
          <a:p>
            <a:pPr algn="ctr" eaLnBrk="1" hangingPunct="1"/>
            <a:r>
              <a:rPr lang="it-IT" altLang="it-IT" sz="3600" b="1">
                <a:solidFill>
                  <a:schemeClr val="tx1"/>
                </a:solidFill>
                <a:latin typeface="Times New Roman" panose="02020603050405020304" pitchFamily="18" charset="0"/>
              </a:rPr>
              <a:t>Quali sono gli effetti della perdita di osso sulla struttura/qualità dell’osso?</a:t>
            </a:r>
          </a:p>
        </p:txBody>
      </p:sp>
    </p:spTree>
    <p:extLst>
      <p:ext uri="{BB962C8B-B14F-4D97-AF65-F5344CB8AC3E}">
        <p14:creationId xmlns:p14="http://schemas.microsoft.com/office/powerpoint/2010/main" xmlns="" val="157381432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5" name="Rectangle 58"/>
          <p:cNvSpPr>
            <a:spLocks noChangeArrowheads="1"/>
          </p:cNvSpPr>
          <p:nvPr/>
        </p:nvSpPr>
        <p:spPr bwMode="blackGray">
          <a:xfrm>
            <a:off x="4094163" y="2730501"/>
            <a:ext cx="461962" cy="2640013"/>
          </a:xfrm>
          <a:prstGeom prst="rect">
            <a:avLst/>
          </a:prstGeom>
          <a:solidFill>
            <a:schemeClr val="accent3"/>
          </a:solidFill>
          <a:ln w="9525">
            <a:solidFill>
              <a:schemeClr val="bg2">
                <a:lumMod val="10000"/>
              </a:schemeClr>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None/>
              <a:tabLst/>
              <a:defRPr/>
            </a:pPr>
            <a:endParaRPr kumimoji="0" lang="de-DE"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554" name="Rectangle 4"/>
          <p:cNvSpPr>
            <a:spLocks noChangeArrowheads="1"/>
          </p:cNvSpPr>
          <p:nvPr/>
        </p:nvSpPr>
        <p:spPr bwMode="blackGray">
          <a:xfrm>
            <a:off x="5103813" y="1982788"/>
            <a:ext cx="146050" cy="146050"/>
          </a:xfrm>
          <a:prstGeom prst="rect">
            <a:avLst/>
          </a:prstGeom>
          <a:solidFill>
            <a:srgbClr val="00FFFF"/>
          </a:solidFill>
          <a:ln w="9525">
            <a:solidFill>
              <a:srgbClr val="141415"/>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None/>
              <a:tabLst/>
              <a:defRPr/>
            </a:pPr>
            <a:endParaRPr kumimoji="0" lang="de-DE"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555" name="Text Box 5"/>
          <p:cNvSpPr txBox="1">
            <a:spLocks noChangeArrowheads="1"/>
          </p:cNvSpPr>
          <p:nvPr/>
        </p:nvSpPr>
        <p:spPr bwMode="auto">
          <a:xfrm>
            <a:off x="5241925" y="1898651"/>
            <a:ext cx="12509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Tamoxifen</a:t>
            </a:r>
          </a:p>
        </p:txBody>
      </p:sp>
      <p:sp>
        <p:nvSpPr>
          <p:cNvPr id="13317" name="Rectangle 6"/>
          <p:cNvSpPr>
            <a:spLocks noChangeArrowheads="1"/>
          </p:cNvSpPr>
          <p:nvPr/>
        </p:nvSpPr>
        <p:spPr bwMode="blackGray">
          <a:xfrm>
            <a:off x="6589713" y="2274888"/>
            <a:ext cx="146050" cy="146050"/>
          </a:xfrm>
          <a:prstGeom prst="rect">
            <a:avLst/>
          </a:prstGeom>
          <a:solidFill>
            <a:schemeClr val="bg2"/>
          </a:solidFill>
          <a:ln w="9525">
            <a:solidFill>
              <a:schemeClr val="bg2">
                <a:lumMod val="10000"/>
              </a:schemeClr>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None/>
              <a:tabLst/>
              <a:defRPr/>
            </a:pPr>
            <a:endParaRPr kumimoji="0" lang="de-DE"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557" name="Text Box 7"/>
          <p:cNvSpPr txBox="1">
            <a:spLocks noChangeArrowheads="1"/>
          </p:cNvSpPr>
          <p:nvPr/>
        </p:nvSpPr>
        <p:spPr bwMode="auto">
          <a:xfrm>
            <a:off x="6731000" y="2203451"/>
            <a:ext cx="11239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Letrozole</a:t>
            </a:r>
          </a:p>
        </p:txBody>
      </p:sp>
      <p:sp>
        <p:nvSpPr>
          <p:cNvPr id="16392" name="Rectangle 8"/>
          <p:cNvSpPr>
            <a:spLocks noChangeArrowheads="1"/>
          </p:cNvSpPr>
          <p:nvPr/>
        </p:nvSpPr>
        <p:spPr bwMode="blackGray">
          <a:xfrm>
            <a:off x="5103813" y="2266950"/>
            <a:ext cx="146050" cy="146050"/>
          </a:xfrm>
          <a:prstGeom prst="rect">
            <a:avLst/>
          </a:prstGeom>
          <a:solidFill>
            <a:schemeClr val="accent3"/>
          </a:solidFill>
          <a:ln w="9525">
            <a:solidFill>
              <a:schemeClr val="bg2">
                <a:lumMod val="10000"/>
              </a:schemeClr>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None/>
              <a:tabLst/>
              <a:defRPr/>
            </a:pPr>
            <a:endParaRPr kumimoji="0" lang="de-DE"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559" name="Text Box 9"/>
          <p:cNvSpPr txBox="1">
            <a:spLocks noChangeArrowheads="1"/>
          </p:cNvSpPr>
          <p:nvPr/>
        </p:nvSpPr>
        <p:spPr bwMode="auto">
          <a:xfrm>
            <a:off x="5241925" y="2198689"/>
            <a:ext cx="13906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Anastrozole</a:t>
            </a:r>
          </a:p>
        </p:txBody>
      </p:sp>
      <p:sp>
        <p:nvSpPr>
          <p:cNvPr id="151560" name="Text Box 12"/>
          <p:cNvSpPr txBox="1">
            <a:spLocks noChangeArrowheads="1"/>
          </p:cNvSpPr>
          <p:nvPr/>
        </p:nvSpPr>
        <p:spPr bwMode="auto">
          <a:xfrm rot="-5400000">
            <a:off x="2119313" y="3432176"/>
            <a:ext cx="16446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Fractures (%)</a:t>
            </a:r>
          </a:p>
        </p:txBody>
      </p:sp>
      <p:sp>
        <p:nvSpPr>
          <p:cNvPr id="151561" name="Text Box 13"/>
          <p:cNvSpPr txBox="1">
            <a:spLocks noChangeArrowheads="1"/>
          </p:cNvSpPr>
          <p:nvPr/>
        </p:nvSpPr>
        <p:spPr bwMode="auto">
          <a:xfrm>
            <a:off x="4051300" y="2406651"/>
            <a:ext cx="8207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11.0</a:t>
            </a:r>
          </a:p>
        </p:txBody>
      </p:sp>
      <p:sp>
        <p:nvSpPr>
          <p:cNvPr id="151562" name="Text Box 14"/>
          <p:cNvSpPr txBox="1">
            <a:spLocks noChangeArrowheads="1"/>
          </p:cNvSpPr>
          <p:nvPr/>
        </p:nvSpPr>
        <p:spPr bwMode="auto">
          <a:xfrm>
            <a:off x="3633789" y="3179764"/>
            <a:ext cx="661987"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7.7</a:t>
            </a:r>
          </a:p>
        </p:txBody>
      </p:sp>
      <p:sp>
        <p:nvSpPr>
          <p:cNvPr id="151563" name="Text Box 15"/>
          <p:cNvSpPr txBox="1">
            <a:spLocks noChangeArrowheads="1"/>
          </p:cNvSpPr>
          <p:nvPr/>
        </p:nvSpPr>
        <p:spPr bwMode="auto">
          <a:xfrm>
            <a:off x="6899275" y="3654426"/>
            <a:ext cx="5016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5.7</a:t>
            </a:r>
          </a:p>
        </p:txBody>
      </p:sp>
      <p:sp>
        <p:nvSpPr>
          <p:cNvPr id="151564" name="Text Box 16"/>
          <p:cNvSpPr txBox="1">
            <a:spLocks noChangeArrowheads="1"/>
          </p:cNvSpPr>
          <p:nvPr/>
        </p:nvSpPr>
        <p:spPr bwMode="auto">
          <a:xfrm>
            <a:off x="6311900" y="4049714"/>
            <a:ext cx="73818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4.0</a:t>
            </a:r>
          </a:p>
        </p:txBody>
      </p:sp>
      <p:sp>
        <p:nvSpPr>
          <p:cNvPr id="151565" name="Text Box 19"/>
          <p:cNvSpPr txBox="1">
            <a:spLocks noChangeArrowheads="1"/>
          </p:cNvSpPr>
          <p:nvPr/>
        </p:nvSpPr>
        <p:spPr bwMode="auto">
          <a:xfrm>
            <a:off x="5453063" y="3368676"/>
            <a:ext cx="5762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7.0</a:t>
            </a:r>
          </a:p>
        </p:txBody>
      </p:sp>
      <p:sp>
        <p:nvSpPr>
          <p:cNvPr id="151566" name="Text Box 20"/>
          <p:cNvSpPr txBox="1">
            <a:spLocks noChangeArrowheads="1"/>
          </p:cNvSpPr>
          <p:nvPr/>
        </p:nvSpPr>
        <p:spPr bwMode="auto">
          <a:xfrm>
            <a:off x="5016500" y="3851276"/>
            <a:ext cx="68738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5.0</a:t>
            </a:r>
          </a:p>
        </p:txBody>
      </p:sp>
      <p:sp>
        <p:nvSpPr>
          <p:cNvPr id="151567" name="Text Box 21"/>
          <p:cNvSpPr txBox="1">
            <a:spLocks noChangeArrowheads="1"/>
          </p:cNvSpPr>
          <p:nvPr/>
        </p:nvSpPr>
        <p:spPr bwMode="auto">
          <a:xfrm>
            <a:off x="3575051" y="2060576"/>
            <a:ext cx="128746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1" i="1"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P</a:t>
            </a: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&lt; .0001</a:t>
            </a:r>
          </a:p>
        </p:txBody>
      </p:sp>
      <p:sp>
        <p:nvSpPr>
          <p:cNvPr id="151568" name="Text Box 22"/>
          <p:cNvSpPr txBox="1">
            <a:spLocks noChangeArrowheads="1"/>
          </p:cNvSpPr>
          <p:nvPr/>
        </p:nvSpPr>
        <p:spPr bwMode="auto">
          <a:xfrm>
            <a:off x="6440488" y="3349626"/>
            <a:ext cx="12874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1" i="1"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P</a:t>
            </a: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&lt; .001</a:t>
            </a:r>
          </a:p>
        </p:txBody>
      </p:sp>
      <p:sp>
        <p:nvSpPr>
          <p:cNvPr id="151569" name="Rectangle 23"/>
          <p:cNvSpPr>
            <a:spLocks noChangeArrowheads="1"/>
          </p:cNvSpPr>
          <p:nvPr/>
        </p:nvSpPr>
        <p:spPr bwMode="blackGray">
          <a:xfrm>
            <a:off x="3632200" y="3511550"/>
            <a:ext cx="463550" cy="1855788"/>
          </a:xfrm>
          <a:prstGeom prst="rect">
            <a:avLst/>
          </a:prstGeom>
          <a:solidFill>
            <a:srgbClr val="00FFFF"/>
          </a:solidFill>
          <a:ln w="9525">
            <a:solidFill>
              <a:srgbClr val="141415"/>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None/>
              <a:tabLst/>
              <a:defRPr/>
            </a:pPr>
            <a:endParaRPr kumimoji="0" lang="de-DE"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570" name="Rectangle 24"/>
          <p:cNvSpPr>
            <a:spLocks noChangeArrowheads="1"/>
          </p:cNvSpPr>
          <p:nvPr/>
        </p:nvSpPr>
        <p:spPr bwMode="blackGray">
          <a:xfrm>
            <a:off x="5045075" y="4165600"/>
            <a:ext cx="463550" cy="1201738"/>
          </a:xfrm>
          <a:prstGeom prst="rect">
            <a:avLst/>
          </a:prstGeom>
          <a:solidFill>
            <a:srgbClr val="00FFFF"/>
          </a:solidFill>
          <a:ln w="9525">
            <a:solidFill>
              <a:srgbClr val="141415"/>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None/>
              <a:tabLst/>
              <a:defRPr/>
            </a:pPr>
            <a:endParaRPr kumimoji="0" lang="de-DE"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332" name="Rectangle 25"/>
          <p:cNvSpPr>
            <a:spLocks noChangeArrowheads="1"/>
          </p:cNvSpPr>
          <p:nvPr/>
        </p:nvSpPr>
        <p:spPr bwMode="blackGray">
          <a:xfrm>
            <a:off x="5508625" y="3692526"/>
            <a:ext cx="463550" cy="1674813"/>
          </a:xfrm>
          <a:prstGeom prst="rect">
            <a:avLst/>
          </a:prstGeom>
          <a:solidFill>
            <a:schemeClr val="accent1"/>
          </a:solidFill>
          <a:ln w="9525">
            <a:solidFill>
              <a:schemeClr val="bg2">
                <a:lumMod val="10000"/>
              </a:schemeClr>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None/>
              <a:tabLst/>
              <a:defRPr/>
            </a:pPr>
            <a:endParaRPr kumimoji="0" lang="de-DE"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572" name="Rectangle 26"/>
          <p:cNvSpPr>
            <a:spLocks noChangeArrowheads="1"/>
          </p:cNvSpPr>
          <p:nvPr/>
        </p:nvSpPr>
        <p:spPr bwMode="blackGray">
          <a:xfrm>
            <a:off x="6448425" y="4364038"/>
            <a:ext cx="463550" cy="1003300"/>
          </a:xfrm>
          <a:prstGeom prst="rect">
            <a:avLst/>
          </a:prstGeom>
          <a:solidFill>
            <a:srgbClr val="00FFFF"/>
          </a:solidFill>
          <a:ln w="9525">
            <a:solidFill>
              <a:srgbClr val="141415"/>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None/>
              <a:tabLst/>
              <a:defRPr/>
            </a:pPr>
            <a:endParaRPr kumimoji="0" lang="de-DE"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411" name="Rectangle 27"/>
          <p:cNvSpPr>
            <a:spLocks noChangeArrowheads="1"/>
          </p:cNvSpPr>
          <p:nvPr/>
        </p:nvSpPr>
        <p:spPr bwMode="blackGray">
          <a:xfrm>
            <a:off x="6911976" y="3970338"/>
            <a:ext cx="461963" cy="1397000"/>
          </a:xfrm>
          <a:prstGeom prst="rect">
            <a:avLst/>
          </a:prstGeom>
          <a:solidFill>
            <a:schemeClr val="bg2"/>
          </a:solidFill>
          <a:ln w="9525">
            <a:solidFill>
              <a:schemeClr val="bg2">
                <a:lumMod val="10000"/>
              </a:schemeClr>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None/>
              <a:tabLst/>
              <a:defRPr/>
            </a:pPr>
            <a:endParaRPr kumimoji="0" lang="de-DE"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574" name="Line 31"/>
          <p:cNvSpPr>
            <a:spLocks noChangeShapeType="1"/>
          </p:cNvSpPr>
          <p:nvPr/>
        </p:nvSpPr>
        <p:spPr bwMode="auto">
          <a:xfrm>
            <a:off x="3495675" y="2006601"/>
            <a:ext cx="1588" cy="3355975"/>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575" name="Line 32"/>
          <p:cNvSpPr>
            <a:spLocks noChangeShapeType="1"/>
          </p:cNvSpPr>
          <p:nvPr/>
        </p:nvSpPr>
        <p:spPr bwMode="auto">
          <a:xfrm>
            <a:off x="3432175" y="5362575"/>
            <a:ext cx="63500"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576" name="Line 33"/>
          <p:cNvSpPr>
            <a:spLocks noChangeShapeType="1"/>
          </p:cNvSpPr>
          <p:nvPr/>
        </p:nvSpPr>
        <p:spPr bwMode="auto">
          <a:xfrm>
            <a:off x="3432175" y="4883150"/>
            <a:ext cx="63500"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577" name="Line 34"/>
          <p:cNvSpPr>
            <a:spLocks noChangeShapeType="1"/>
          </p:cNvSpPr>
          <p:nvPr/>
        </p:nvSpPr>
        <p:spPr bwMode="auto">
          <a:xfrm>
            <a:off x="3432175" y="4403725"/>
            <a:ext cx="63500" cy="1588"/>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578" name="Line 35"/>
          <p:cNvSpPr>
            <a:spLocks noChangeShapeType="1"/>
          </p:cNvSpPr>
          <p:nvPr/>
        </p:nvSpPr>
        <p:spPr bwMode="auto">
          <a:xfrm>
            <a:off x="3432175" y="3924300"/>
            <a:ext cx="63500"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579" name="Line 36"/>
          <p:cNvSpPr>
            <a:spLocks noChangeShapeType="1"/>
          </p:cNvSpPr>
          <p:nvPr/>
        </p:nvSpPr>
        <p:spPr bwMode="auto">
          <a:xfrm>
            <a:off x="3432175" y="3444875"/>
            <a:ext cx="63500" cy="1588"/>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580" name="Line 37"/>
          <p:cNvSpPr>
            <a:spLocks noChangeShapeType="1"/>
          </p:cNvSpPr>
          <p:nvPr/>
        </p:nvSpPr>
        <p:spPr bwMode="auto">
          <a:xfrm>
            <a:off x="3432175" y="2965450"/>
            <a:ext cx="63500"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581" name="Line 38"/>
          <p:cNvSpPr>
            <a:spLocks noChangeShapeType="1"/>
          </p:cNvSpPr>
          <p:nvPr/>
        </p:nvSpPr>
        <p:spPr bwMode="auto">
          <a:xfrm>
            <a:off x="3432175" y="2486025"/>
            <a:ext cx="63500" cy="1588"/>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582" name="Line 39"/>
          <p:cNvSpPr>
            <a:spLocks noChangeShapeType="1"/>
          </p:cNvSpPr>
          <p:nvPr/>
        </p:nvSpPr>
        <p:spPr bwMode="auto">
          <a:xfrm>
            <a:off x="3421063" y="2017713"/>
            <a:ext cx="63500"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583" name="Rectangle 40"/>
          <p:cNvSpPr>
            <a:spLocks noChangeArrowheads="1"/>
          </p:cNvSpPr>
          <p:nvPr/>
        </p:nvSpPr>
        <p:spPr bwMode="auto">
          <a:xfrm>
            <a:off x="3243263" y="5221288"/>
            <a:ext cx="127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0</a:t>
            </a:r>
          </a:p>
        </p:txBody>
      </p:sp>
      <p:sp>
        <p:nvSpPr>
          <p:cNvPr id="151584" name="Rectangle 41"/>
          <p:cNvSpPr>
            <a:spLocks noChangeArrowheads="1"/>
          </p:cNvSpPr>
          <p:nvPr/>
        </p:nvSpPr>
        <p:spPr bwMode="auto">
          <a:xfrm>
            <a:off x="3243263" y="4745038"/>
            <a:ext cx="127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2</a:t>
            </a:r>
          </a:p>
        </p:txBody>
      </p:sp>
      <p:sp>
        <p:nvSpPr>
          <p:cNvPr id="151585" name="Rectangle 42"/>
          <p:cNvSpPr>
            <a:spLocks noChangeArrowheads="1"/>
          </p:cNvSpPr>
          <p:nvPr/>
        </p:nvSpPr>
        <p:spPr bwMode="auto">
          <a:xfrm>
            <a:off x="3243263" y="4264025"/>
            <a:ext cx="127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4</a:t>
            </a:r>
          </a:p>
        </p:txBody>
      </p:sp>
      <p:sp>
        <p:nvSpPr>
          <p:cNvPr id="151586" name="Rectangle 43"/>
          <p:cNvSpPr>
            <a:spLocks noChangeArrowheads="1"/>
          </p:cNvSpPr>
          <p:nvPr/>
        </p:nvSpPr>
        <p:spPr bwMode="auto">
          <a:xfrm>
            <a:off x="3243263" y="3783013"/>
            <a:ext cx="127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6</a:t>
            </a:r>
          </a:p>
        </p:txBody>
      </p:sp>
      <p:sp>
        <p:nvSpPr>
          <p:cNvPr id="151587" name="Rectangle 44"/>
          <p:cNvSpPr>
            <a:spLocks noChangeArrowheads="1"/>
          </p:cNvSpPr>
          <p:nvPr/>
        </p:nvSpPr>
        <p:spPr bwMode="auto">
          <a:xfrm>
            <a:off x="3243263" y="3303588"/>
            <a:ext cx="127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8</a:t>
            </a:r>
          </a:p>
        </p:txBody>
      </p:sp>
      <p:sp>
        <p:nvSpPr>
          <p:cNvPr id="151588" name="Rectangle 45"/>
          <p:cNvSpPr>
            <a:spLocks noChangeArrowheads="1"/>
          </p:cNvSpPr>
          <p:nvPr/>
        </p:nvSpPr>
        <p:spPr bwMode="auto">
          <a:xfrm>
            <a:off x="3128963" y="2824163"/>
            <a:ext cx="25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10</a:t>
            </a:r>
          </a:p>
        </p:txBody>
      </p:sp>
      <p:sp>
        <p:nvSpPr>
          <p:cNvPr id="151589" name="Rectangle 46"/>
          <p:cNvSpPr>
            <a:spLocks noChangeArrowheads="1"/>
          </p:cNvSpPr>
          <p:nvPr/>
        </p:nvSpPr>
        <p:spPr bwMode="auto">
          <a:xfrm>
            <a:off x="3128963" y="2344738"/>
            <a:ext cx="25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12</a:t>
            </a:r>
          </a:p>
        </p:txBody>
      </p:sp>
      <p:sp>
        <p:nvSpPr>
          <p:cNvPr id="151590" name="Rectangle 47"/>
          <p:cNvSpPr>
            <a:spLocks noChangeArrowheads="1"/>
          </p:cNvSpPr>
          <p:nvPr/>
        </p:nvSpPr>
        <p:spPr bwMode="auto">
          <a:xfrm>
            <a:off x="3132139" y="1905000"/>
            <a:ext cx="2571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14</a:t>
            </a:r>
          </a:p>
        </p:txBody>
      </p:sp>
      <p:sp>
        <p:nvSpPr>
          <p:cNvPr id="151591" name="Text Box 48"/>
          <p:cNvSpPr txBox="1">
            <a:spLocks noChangeArrowheads="1"/>
          </p:cNvSpPr>
          <p:nvPr/>
        </p:nvSpPr>
        <p:spPr bwMode="auto">
          <a:xfrm>
            <a:off x="5106988" y="3081339"/>
            <a:ext cx="12874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1" i="1"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P =</a:t>
            </a: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 .003</a:t>
            </a:r>
          </a:p>
        </p:txBody>
      </p:sp>
      <p:sp>
        <p:nvSpPr>
          <p:cNvPr id="151592" name="Line 49"/>
          <p:cNvSpPr>
            <a:spLocks noChangeShapeType="1"/>
          </p:cNvSpPr>
          <p:nvPr/>
        </p:nvSpPr>
        <p:spPr bwMode="auto">
          <a:xfrm>
            <a:off x="3482976" y="5362575"/>
            <a:ext cx="4170363"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3354" name="Rectangle 51"/>
          <p:cNvSpPr>
            <a:spLocks noChangeArrowheads="1"/>
          </p:cNvSpPr>
          <p:nvPr/>
        </p:nvSpPr>
        <p:spPr bwMode="blackGray">
          <a:xfrm>
            <a:off x="6589713" y="1982788"/>
            <a:ext cx="146050" cy="146050"/>
          </a:xfrm>
          <a:prstGeom prst="rect">
            <a:avLst/>
          </a:prstGeom>
          <a:solidFill>
            <a:schemeClr val="accent1"/>
          </a:solidFill>
          <a:ln w="9525">
            <a:solidFill>
              <a:schemeClr val="bg2">
                <a:lumMod val="10000"/>
              </a:schemeClr>
            </a:solidFill>
            <a:miter lim="800000"/>
            <a:headEnd/>
            <a:tailEnd/>
          </a:ln>
        </p:spPr>
        <p:txBody>
          <a:bodyPr wrap="none" anchor="ct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None/>
              <a:tabLst/>
              <a:defRPr/>
            </a:pPr>
            <a:endParaRPr kumimoji="0" lang="de-DE"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594" name="Text Box 52"/>
          <p:cNvSpPr txBox="1">
            <a:spLocks noChangeArrowheads="1"/>
          </p:cNvSpPr>
          <p:nvPr/>
        </p:nvSpPr>
        <p:spPr bwMode="auto">
          <a:xfrm>
            <a:off x="6731000" y="1898651"/>
            <a:ext cx="1454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panose="020B0604020202020204" pitchFamily="34" charset="0"/>
              <a:buNone/>
              <a:tabLst/>
              <a:defRPr/>
            </a:pPr>
            <a:r>
              <a:rPr kumimoji="0" lang="en-GB" altLang="it-IT" sz="1800" b="0"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Exemestane</a:t>
            </a:r>
          </a:p>
        </p:txBody>
      </p:sp>
      <p:sp>
        <p:nvSpPr>
          <p:cNvPr id="151595" name="Rectangle 53"/>
          <p:cNvSpPr>
            <a:spLocks noChangeArrowheads="1"/>
          </p:cNvSpPr>
          <p:nvPr/>
        </p:nvSpPr>
        <p:spPr bwMode="auto">
          <a:xfrm>
            <a:off x="3405188" y="5432425"/>
            <a:ext cx="13970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90000"/>
              </a:lnSpc>
              <a:spcBef>
                <a:spcPct val="0"/>
              </a:spcBef>
              <a:spcAft>
                <a:spcPct val="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ATAC</a:t>
            </a:r>
            <a:r>
              <a:rPr kumimoji="0" lang="en-GB" altLang="it-IT" sz="1800" b="1" i="0" u="none" strike="noStrike" kern="1200" cap="none" spc="0" normalizeH="0" baseline="3000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[1]</a:t>
            </a:r>
          </a:p>
          <a:p>
            <a:pPr marL="0" marR="0" lvl="0" indent="0" algn="ctr" defTabSz="914400" rtl="0" eaLnBrk="0" fontAlgn="base" latinLnBrk="0" hangingPunct="0">
              <a:lnSpc>
                <a:spcPct val="90000"/>
              </a:lnSpc>
              <a:spcBef>
                <a:spcPct val="0"/>
              </a:spcBef>
              <a:spcAft>
                <a:spcPct val="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(68 Mos)</a:t>
            </a:r>
          </a:p>
        </p:txBody>
      </p:sp>
      <p:sp>
        <p:nvSpPr>
          <p:cNvPr id="151596" name="Rectangle 54"/>
          <p:cNvSpPr>
            <a:spLocks noChangeArrowheads="1"/>
          </p:cNvSpPr>
          <p:nvPr/>
        </p:nvSpPr>
        <p:spPr bwMode="auto">
          <a:xfrm>
            <a:off x="4708525" y="5426075"/>
            <a:ext cx="1608138"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90000"/>
              </a:lnSpc>
              <a:spcBef>
                <a:spcPct val="0"/>
              </a:spcBef>
              <a:spcAft>
                <a:spcPct val="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IES</a:t>
            </a:r>
            <a:r>
              <a:rPr kumimoji="0" lang="en-GB" altLang="it-IT" sz="1800" b="1" i="0" u="none" strike="noStrike" kern="1200" cap="none" spc="0" normalizeH="0" baseline="3000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[2]</a:t>
            </a:r>
          </a:p>
          <a:p>
            <a:pPr marL="0" marR="0" lvl="0" indent="0" algn="ctr" defTabSz="914400" rtl="0" eaLnBrk="0" fontAlgn="base" latinLnBrk="0" hangingPunct="0">
              <a:lnSpc>
                <a:spcPct val="90000"/>
              </a:lnSpc>
              <a:spcBef>
                <a:spcPct val="0"/>
              </a:spcBef>
              <a:spcAft>
                <a:spcPct val="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(58 Mos)</a:t>
            </a:r>
          </a:p>
          <a:p>
            <a:pPr marL="0" marR="0" lvl="0" indent="0" algn="ctr" defTabSz="914400" rtl="0" eaLnBrk="0" fontAlgn="base" latinLnBrk="0" hangingPunct="0">
              <a:lnSpc>
                <a:spcPct val="90000"/>
              </a:lnSpc>
              <a:spcBef>
                <a:spcPct val="0"/>
              </a:spcBef>
              <a:spcAft>
                <a:spcPct val="0"/>
              </a:spcAft>
              <a:buClr>
                <a:srgbClr val="8B3D9A"/>
              </a:buClr>
              <a:buSzTx/>
              <a:buFont typeface="Arial" panose="020B0604020202020204" pitchFamily="34" charset="0"/>
              <a:buNone/>
              <a:tabLst/>
              <a:defRPr/>
            </a:pPr>
            <a:endParaRPr kumimoji="0" lang="en-GB" altLang="it-IT" sz="1800" b="1" i="0" u="none" strike="noStrike" kern="1200" cap="none" spc="0" normalizeH="0" baseline="3000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597" name="Rectangle 55"/>
          <p:cNvSpPr>
            <a:spLocks noChangeArrowheads="1"/>
          </p:cNvSpPr>
          <p:nvPr/>
        </p:nvSpPr>
        <p:spPr bwMode="auto">
          <a:xfrm>
            <a:off x="6365875" y="5426075"/>
            <a:ext cx="1112838"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90000"/>
              </a:lnSpc>
              <a:spcBef>
                <a:spcPct val="0"/>
              </a:spcBef>
              <a:spcAft>
                <a:spcPct val="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BIG 1-98</a:t>
            </a:r>
            <a:r>
              <a:rPr kumimoji="0" lang="en-GB" altLang="it-IT" sz="1800" b="1" i="0" u="none" strike="noStrike" kern="1200" cap="none" spc="0" normalizeH="0" baseline="3000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[3]</a:t>
            </a:r>
          </a:p>
          <a:p>
            <a:pPr marL="0" marR="0" lvl="0" indent="0" algn="ctr" defTabSz="914400" rtl="0" eaLnBrk="0" fontAlgn="base" latinLnBrk="0" hangingPunct="0">
              <a:lnSpc>
                <a:spcPct val="90000"/>
              </a:lnSpc>
              <a:spcBef>
                <a:spcPct val="0"/>
              </a:spcBef>
              <a:spcAft>
                <a:spcPct val="0"/>
              </a:spcAft>
              <a:buClr>
                <a:srgbClr val="8B3D9A"/>
              </a:buClr>
              <a:buSzTx/>
              <a:buFont typeface="Arial" panose="020B0604020202020204" pitchFamily="34" charset="0"/>
              <a:buNone/>
              <a:tabLst/>
              <a:defRPr/>
            </a:pPr>
            <a:r>
              <a:rPr kumimoji="0" lang="en-GB" altLang="it-IT" sz="1800" b="1" i="0" u="none" strike="noStrike" kern="1200" cap="none" spc="0" normalizeH="0" baseline="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rPr>
              <a:t>(26 Mos)</a:t>
            </a:r>
          </a:p>
          <a:p>
            <a:pPr marL="0" marR="0" lvl="0" indent="0" algn="ctr" defTabSz="914400" rtl="0" eaLnBrk="0" fontAlgn="base" latinLnBrk="0" hangingPunct="0">
              <a:lnSpc>
                <a:spcPct val="90000"/>
              </a:lnSpc>
              <a:spcBef>
                <a:spcPct val="0"/>
              </a:spcBef>
              <a:spcAft>
                <a:spcPct val="0"/>
              </a:spcAft>
              <a:buClr>
                <a:srgbClr val="8B3D9A"/>
              </a:buClr>
              <a:buSzTx/>
              <a:buFont typeface="Arial" panose="020B0604020202020204" pitchFamily="34" charset="0"/>
              <a:buNone/>
              <a:tabLst/>
              <a:defRPr/>
            </a:pPr>
            <a:endParaRPr kumimoji="0" lang="en-GB" altLang="it-IT" sz="1800" b="1" i="0" u="none" strike="noStrike" kern="1200" cap="none" spc="0" normalizeH="0" baseline="30000" noProof="0">
              <a:ln>
                <a:noFill/>
              </a:ln>
              <a:solidFill>
                <a:srgbClr val="213C7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598" name="Title 60"/>
          <p:cNvSpPr>
            <a:spLocks noGrp="1"/>
          </p:cNvSpPr>
          <p:nvPr>
            <p:ph type="title" idx="4294967295"/>
          </p:nvPr>
        </p:nvSpPr>
        <p:spPr>
          <a:xfrm>
            <a:off x="1524000" y="0"/>
            <a:ext cx="9144000" cy="1143000"/>
          </a:xfrm>
          <a:solidFill>
            <a:schemeClr val="tx2"/>
          </a:solidFill>
        </p:spPr>
        <p:txBody>
          <a:bodyPr/>
          <a:lstStyle/>
          <a:p>
            <a:pPr algn="ctr" eaLnBrk="1" hangingPunct="1"/>
            <a:r>
              <a:rPr lang="en-GB" altLang="it-IT" b="1">
                <a:latin typeface="Times New Roman" panose="02020603050405020304" pitchFamily="18" charset="0"/>
              </a:rPr>
              <a:t>Aumento delle fratture osteoporotiche nei trial randomizzati con inibitori dell’aromatasi</a:t>
            </a:r>
            <a:endParaRPr lang="en-US" altLang="it-IT" b="1">
              <a:latin typeface="Times New Roman" panose="02020603050405020304" pitchFamily="18" charset="0"/>
            </a:endParaRPr>
          </a:p>
        </p:txBody>
      </p:sp>
      <p:sp>
        <p:nvSpPr>
          <p:cNvPr id="151599" name="Line 32"/>
          <p:cNvSpPr>
            <a:spLocks noChangeShapeType="1"/>
          </p:cNvSpPr>
          <p:nvPr/>
        </p:nvSpPr>
        <p:spPr bwMode="auto">
          <a:xfrm rot="5400000">
            <a:off x="3463925" y="5403850"/>
            <a:ext cx="63500"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600" name="Line 32"/>
          <p:cNvSpPr>
            <a:spLocks noChangeShapeType="1"/>
          </p:cNvSpPr>
          <p:nvPr/>
        </p:nvSpPr>
        <p:spPr bwMode="auto">
          <a:xfrm rot="5400000">
            <a:off x="4760913" y="5403850"/>
            <a:ext cx="63500"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601" name="Line 32"/>
          <p:cNvSpPr>
            <a:spLocks noChangeShapeType="1"/>
          </p:cNvSpPr>
          <p:nvPr/>
        </p:nvSpPr>
        <p:spPr bwMode="auto">
          <a:xfrm rot="5400000">
            <a:off x="6165850" y="5403850"/>
            <a:ext cx="63500"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602" name="Line 32"/>
          <p:cNvSpPr>
            <a:spLocks noChangeShapeType="1"/>
          </p:cNvSpPr>
          <p:nvPr/>
        </p:nvSpPr>
        <p:spPr bwMode="auto">
          <a:xfrm rot="5400000">
            <a:off x="7608888" y="5403850"/>
            <a:ext cx="63500"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51603" name="TextBox 3"/>
          <p:cNvSpPr txBox="1">
            <a:spLocks noChangeArrowheads="1"/>
          </p:cNvSpPr>
          <p:nvPr/>
        </p:nvSpPr>
        <p:spPr bwMode="auto">
          <a:xfrm>
            <a:off x="1524000" y="6276976"/>
            <a:ext cx="8567738"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8B3D9A"/>
              </a:buClr>
              <a:buSzTx/>
              <a:buFont typeface="Arial" panose="020B0604020202020204" pitchFamily="34" charset="0"/>
              <a:buNone/>
              <a:tabLst/>
              <a:defRPr/>
            </a:pPr>
            <a:r>
              <a:rPr kumimoji="0" lang="en-GB" altLang="it-IT" sz="16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rPr>
              <a:t>1. Howell A, et al. Lancet. 2005;365:60-62. 2. Coleman RE, et al. Lancet Oncol. 2007;8:119-127. </a:t>
            </a:r>
            <a:br>
              <a:rPr kumimoji="0" lang="en-GB" altLang="it-IT" sz="16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rPr>
            </a:br>
            <a:r>
              <a:rPr kumimoji="0" lang="en-GB" altLang="it-IT" sz="16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rPr>
              <a:t>3. Thürlimann B, et al. N Engl J Med. 2005;353:2747-2757. </a:t>
            </a:r>
          </a:p>
        </p:txBody>
      </p:sp>
    </p:spTree>
    <p:extLst>
      <p:ext uri="{BB962C8B-B14F-4D97-AF65-F5344CB8AC3E}">
        <p14:creationId xmlns:p14="http://schemas.microsoft.com/office/powerpoint/2010/main" xmlns="" val="403502994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 Box 2"/>
          <p:cNvSpPr txBox="1">
            <a:spLocks noChangeArrowheads="1"/>
          </p:cNvSpPr>
          <p:nvPr/>
        </p:nvSpPr>
        <p:spPr bwMode="auto">
          <a:xfrm>
            <a:off x="4727576" y="836614"/>
            <a:ext cx="2924175" cy="466725"/>
          </a:xfrm>
          <a:prstGeom prst="rect">
            <a:avLst/>
          </a:prstGeom>
          <a:solidFill>
            <a:schemeClr val="accent1"/>
          </a:solidFill>
          <a:ln w="9525">
            <a:solidFill>
              <a:schemeClr val="tx1"/>
            </a:solidFill>
            <a:miter lim="800000"/>
            <a:headEnd/>
            <a:tailEnd/>
          </a:ln>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High Bone Turnover</a:t>
            </a:r>
            <a:endParaRPr kumimoji="0" lang="it-IT" altLang="it-IT" sz="24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5410" name="Text Box 3"/>
          <p:cNvSpPr txBox="1">
            <a:spLocks noChangeArrowheads="1"/>
          </p:cNvSpPr>
          <p:nvPr/>
        </p:nvSpPr>
        <p:spPr bwMode="auto">
          <a:xfrm>
            <a:off x="2155826" y="2947989"/>
            <a:ext cx="2786063" cy="4667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0" i="1"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Loss of Bone Mass</a:t>
            </a:r>
          </a:p>
        </p:txBody>
      </p:sp>
      <p:sp>
        <p:nvSpPr>
          <p:cNvPr id="145411" name="Text Box 4"/>
          <p:cNvSpPr txBox="1">
            <a:spLocks noChangeArrowheads="1"/>
          </p:cNvSpPr>
          <p:nvPr/>
        </p:nvSpPr>
        <p:spPr bwMode="auto">
          <a:xfrm>
            <a:off x="7375526" y="2630489"/>
            <a:ext cx="2601913" cy="11969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0" i="1"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Qualitative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0" i="1"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Microarchitectural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0" i="1"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Damage</a:t>
            </a:r>
          </a:p>
        </p:txBody>
      </p:sp>
      <p:sp>
        <p:nvSpPr>
          <p:cNvPr id="145412" name="Text Box 5"/>
          <p:cNvSpPr txBox="1">
            <a:spLocks noChangeArrowheads="1"/>
          </p:cNvSpPr>
          <p:nvPr/>
        </p:nvSpPr>
        <p:spPr bwMode="auto">
          <a:xfrm>
            <a:off x="5041900" y="4560889"/>
            <a:ext cx="2058988" cy="4667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0" i="1"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Bone Fragility</a:t>
            </a:r>
          </a:p>
        </p:txBody>
      </p:sp>
      <p:sp>
        <p:nvSpPr>
          <p:cNvPr id="145413" name="Text Box 6"/>
          <p:cNvSpPr txBox="1">
            <a:spLocks noChangeArrowheads="1"/>
          </p:cNvSpPr>
          <p:nvPr/>
        </p:nvSpPr>
        <p:spPr bwMode="auto">
          <a:xfrm>
            <a:off x="5470525" y="5754689"/>
            <a:ext cx="1328738" cy="466725"/>
          </a:xfrm>
          <a:prstGeom prst="rect">
            <a:avLst/>
          </a:prstGeom>
          <a:solidFill>
            <a:srgbClr val="FFCC00"/>
          </a:solidFill>
          <a:ln w="9525">
            <a:solidFill>
              <a:schemeClr val="tx2"/>
            </a:solidFill>
            <a:miter lim="800000"/>
            <a:headEnd/>
            <a:tailEnd/>
          </a:ln>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Fracture</a:t>
            </a:r>
          </a:p>
        </p:txBody>
      </p:sp>
      <p:sp>
        <p:nvSpPr>
          <p:cNvPr id="145414" name="Line 7"/>
          <p:cNvSpPr>
            <a:spLocks noChangeShapeType="1"/>
          </p:cNvSpPr>
          <p:nvPr/>
        </p:nvSpPr>
        <p:spPr bwMode="auto">
          <a:xfrm flipH="1">
            <a:off x="3614738" y="1346200"/>
            <a:ext cx="2208212" cy="1536700"/>
          </a:xfrm>
          <a:prstGeom prst="line">
            <a:avLst/>
          </a:prstGeom>
          <a:noFill/>
          <a:ln w="38100">
            <a:solidFill>
              <a:srgbClr val="000099"/>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45415" name="Line 8"/>
          <p:cNvSpPr>
            <a:spLocks noChangeShapeType="1"/>
          </p:cNvSpPr>
          <p:nvPr/>
        </p:nvSpPr>
        <p:spPr bwMode="auto">
          <a:xfrm>
            <a:off x="6369050" y="1311276"/>
            <a:ext cx="1098550" cy="1203325"/>
          </a:xfrm>
          <a:prstGeom prst="line">
            <a:avLst/>
          </a:prstGeom>
          <a:noFill/>
          <a:ln w="76200">
            <a:solidFill>
              <a:srgbClr val="000099"/>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45416" name="Line 9"/>
          <p:cNvSpPr>
            <a:spLocks noChangeShapeType="1"/>
          </p:cNvSpPr>
          <p:nvPr/>
        </p:nvSpPr>
        <p:spPr bwMode="auto">
          <a:xfrm>
            <a:off x="3625850" y="3429000"/>
            <a:ext cx="2241550" cy="990600"/>
          </a:xfrm>
          <a:prstGeom prst="line">
            <a:avLst/>
          </a:prstGeom>
          <a:noFill/>
          <a:ln w="38100">
            <a:solidFill>
              <a:srgbClr val="000099"/>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45417" name="Line 10"/>
          <p:cNvSpPr>
            <a:spLocks noChangeShapeType="1"/>
          </p:cNvSpPr>
          <p:nvPr/>
        </p:nvSpPr>
        <p:spPr bwMode="auto">
          <a:xfrm flipH="1">
            <a:off x="6475413" y="3860800"/>
            <a:ext cx="1509712" cy="546100"/>
          </a:xfrm>
          <a:prstGeom prst="line">
            <a:avLst/>
          </a:prstGeom>
          <a:noFill/>
          <a:ln w="76200">
            <a:solidFill>
              <a:srgbClr val="000099"/>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45418" name="Line 11"/>
          <p:cNvSpPr>
            <a:spLocks noChangeShapeType="1"/>
          </p:cNvSpPr>
          <p:nvPr/>
        </p:nvSpPr>
        <p:spPr bwMode="auto">
          <a:xfrm>
            <a:off x="6097588" y="5105400"/>
            <a:ext cx="0"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mn-cs"/>
            </a:endParaRPr>
          </a:p>
        </p:txBody>
      </p:sp>
      <p:sp>
        <p:nvSpPr>
          <p:cNvPr id="145419" name="Text Box 12"/>
          <p:cNvSpPr txBox="1">
            <a:spLocks noChangeArrowheads="1"/>
          </p:cNvSpPr>
          <p:nvPr/>
        </p:nvSpPr>
        <p:spPr bwMode="auto">
          <a:xfrm>
            <a:off x="1524000" y="6453188"/>
            <a:ext cx="526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rPr>
              <a:t>Boivin G et al. </a:t>
            </a:r>
            <a:r>
              <a:rPr kumimoji="0" lang="en-US" altLang="it-IT" sz="1800" b="1" i="1"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rPr>
              <a:t>Connect Tissue Res.</a:t>
            </a:r>
            <a:r>
              <a:rPr kumimoji="0" lang="en-US" altLang="it-IT" sz="18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rPr>
              <a:t> 2002;43:535-537.</a:t>
            </a:r>
            <a:endParaRPr kumimoji="0" lang="it-IT" altLang="it-IT" sz="1800" b="1" i="0" u="none" strike="noStrike" kern="1200" cap="none" spc="0" normalizeH="0" baseline="0" noProof="0">
              <a:ln>
                <a:noFill/>
              </a:ln>
              <a:solidFill>
                <a:srgbClr val="213C76"/>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145420" name="CasellaDiTesto 12"/>
          <p:cNvSpPr txBox="1">
            <a:spLocks noChangeArrowheads="1"/>
          </p:cNvSpPr>
          <p:nvPr/>
        </p:nvSpPr>
        <p:spPr bwMode="auto">
          <a:xfrm>
            <a:off x="2135189" y="2276476"/>
            <a:ext cx="1228725" cy="58102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213C76"/>
                </a:solidFill>
                <a:effectLst/>
                <a:uLnTx/>
                <a:uFillTx/>
                <a:latin typeface="Calibri" panose="020F0502020204030204" pitchFamily="34" charset="0"/>
                <a:ea typeface="MS PGothic" panose="020B0600070205080204" pitchFamily="34" charset="-128"/>
                <a:cs typeface="Arial" panose="020B0604020202020204" pitchFamily="34" charset="0"/>
              </a:rPr>
              <a:t>Slow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213C76"/>
                </a:solidFill>
                <a:effectLst/>
                <a:uLnTx/>
                <a:uFillTx/>
                <a:latin typeface="Calibri" panose="020F0502020204030204" pitchFamily="34" charset="0"/>
                <a:ea typeface="MS PGothic" panose="020B0600070205080204" pitchFamily="34" charset="-128"/>
                <a:cs typeface="Arial" panose="020B0604020202020204" pitchFamily="34" charset="0"/>
              </a:rPr>
              <a:t>REVERSIBLE</a:t>
            </a:r>
          </a:p>
        </p:txBody>
      </p:sp>
      <p:sp>
        <p:nvSpPr>
          <p:cNvPr id="145421" name="CasellaDiTesto 13"/>
          <p:cNvSpPr txBox="1">
            <a:spLocks noChangeArrowheads="1"/>
          </p:cNvSpPr>
          <p:nvPr/>
        </p:nvSpPr>
        <p:spPr bwMode="auto">
          <a:xfrm>
            <a:off x="7680326" y="1989139"/>
            <a:ext cx="1871663" cy="5238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213C76"/>
                </a:solidFill>
                <a:effectLst/>
                <a:uLnTx/>
                <a:uFillTx/>
                <a:latin typeface="Calibri" panose="020F0502020204030204" pitchFamily="34" charset="0"/>
                <a:ea typeface="MS PGothic" panose="020B0600070205080204" pitchFamily="34" charset="-128"/>
                <a:cs typeface="Arial" panose="020B0604020202020204" pitchFamily="34" charset="0"/>
              </a:rPr>
              <a:t>Rapid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213C76"/>
                </a:solidFill>
                <a:effectLst/>
                <a:uLnTx/>
                <a:uFillTx/>
                <a:latin typeface="Calibri" panose="020F0502020204030204" pitchFamily="34" charset="0"/>
                <a:ea typeface="MS PGothic" panose="020B0600070205080204" pitchFamily="34" charset="-128"/>
                <a:cs typeface="Arial" panose="020B0604020202020204" pitchFamily="34" charset="0"/>
              </a:rPr>
              <a:t>NOT REVERSIBILE</a:t>
            </a:r>
          </a:p>
        </p:txBody>
      </p:sp>
      <p:sp>
        <p:nvSpPr>
          <p:cNvPr id="145422" name="CasellaDiTesto 1"/>
          <p:cNvSpPr txBox="1">
            <a:spLocks noChangeArrowheads="1"/>
          </p:cNvSpPr>
          <p:nvPr/>
        </p:nvSpPr>
        <p:spPr bwMode="auto">
          <a:xfrm>
            <a:off x="2192338" y="141289"/>
            <a:ext cx="7575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1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altLang="it-IT" sz="2800" b="1" i="0" u="none" strike="noStrike" kern="1200" cap="none" spc="0" normalizeH="0" baseline="0" noProof="0">
                <a:ln>
                  <a:noFill/>
                </a:ln>
                <a:solidFill>
                  <a:prstClr val="white"/>
                </a:solidFill>
                <a:effectLst/>
                <a:uLnTx/>
                <a:uFillTx/>
                <a:latin typeface="Times New Roman" panose="02020603050405020304" pitchFamily="18" charset="0"/>
                <a:ea typeface="MS PGothic" panose="020B0600070205080204" pitchFamily="34" charset="-128"/>
                <a:cs typeface="Mangal" panose="02040503050203030202" pitchFamily="18" charset="0"/>
              </a:rPr>
              <a:t>…</a:t>
            </a:r>
            <a:r>
              <a:rPr kumimoji="0" lang="it-IT" altLang="it-IT" sz="2800" b="1" i="0" u="none" strike="noStrike" kern="1200" cap="none" spc="0" normalizeH="0" baseline="0" noProof="0">
                <a:ln>
                  <a:noFill/>
                </a:ln>
                <a:solidFill>
                  <a:prstClr val="white"/>
                </a:solidFill>
                <a:effectLst/>
                <a:uLnTx/>
                <a:uFillTx/>
                <a:latin typeface="Times New Roman" panose="02020603050405020304" pitchFamily="18" charset="0"/>
                <a:ea typeface="MS PGothic" panose="020B0600070205080204" pitchFamily="34" charset="-128"/>
                <a:cs typeface="Arial" panose="020B0604020202020204" pitchFamily="34" charset="0"/>
              </a:rPr>
              <a:t>due tipi di danno</a:t>
            </a:r>
          </a:p>
        </p:txBody>
      </p:sp>
    </p:spTree>
    <p:extLst>
      <p:ext uri="{BB962C8B-B14F-4D97-AF65-F5344CB8AC3E}">
        <p14:creationId xmlns:p14="http://schemas.microsoft.com/office/powerpoint/2010/main" xmlns="" val="1333279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Bone </a:t>
            </a:r>
            <a:r>
              <a:rPr lang="it-IT" dirty="0" err="1"/>
              <a:t>quality</a:t>
            </a:r>
            <a:r>
              <a:rPr lang="it-IT" dirty="0"/>
              <a:t> </a:t>
            </a:r>
            <a:r>
              <a:rPr lang="it-IT" dirty="0" err="1"/>
              <a:t>after</a:t>
            </a:r>
            <a:r>
              <a:rPr lang="it-IT" dirty="0"/>
              <a:t> AI treatment</a:t>
            </a:r>
          </a:p>
        </p:txBody>
      </p:sp>
      <p:pic>
        <p:nvPicPr>
          <p:cNvPr id="5" name="Picture 4"/>
          <p:cNvPicPr>
            <a:picLocks noChangeAspect="1"/>
          </p:cNvPicPr>
          <p:nvPr/>
        </p:nvPicPr>
        <p:blipFill>
          <a:blip r:embed="rId3"/>
          <a:stretch>
            <a:fillRect/>
          </a:stretch>
        </p:blipFill>
        <p:spPr>
          <a:xfrm>
            <a:off x="1524001" y="1418933"/>
            <a:ext cx="3607591" cy="2705766"/>
          </a:xfrm>
          <a:prstGeom prst="rect">
            <a:avLst/>
          </a:prstGeom>
        </p:spPr>
      </p:pic>
      <p:pic>
        <p:nvPicPr>
          <p:cNvPr id="6" name="Picture 5"/>
          <p:cNvPicPr>
            <a:picLocks noChangeAspect="1"/>
          </p:cNvPicPr>
          <p:nvPr/>
        </p:nvPicPr>
        <p:blipFill>
          <a:blip r:embed="rId4"/>
          <a:stretch>
            <a:fillRect/>
          </a:stretch>
        </p:blipFill>
        <p:spPr>
          <a:xfrm>
            <a:off x="4368422" y="2101523"/>
            <a:ext cx="3455157" cy="2654954"/>
          </a:xfrm>
          <a:prstGeom prst="rect">
            <a:avLst/>
          </a:prstGeom>
        </p:spPr>
      </p:pic>
      <p:pic>
        <p:nvPicPr>
          <p:cNvPr id="7" name="Picture 6"/>
          <p:cNvPicPr>
            <a:picLocks noChangeAspect="1"/>
          </p:cNvPicPr>
          <p:nvPr/>
        </p:nvPicPr>
        <p:blipFill>
          <a:blip r:embed="rId5"/>
          <a:stretch>
            <a:fillRect/>
          </a:stretch>
        </p:blipFill>
        <p:spPr>
          <a:xfrm>
            <a:off x="7031547" y="3581400"/>
            <a:ext cx="3455157" cy="2667657"/>
          </a:xfrm>
          <a:prstGeom prst="rect">
            <a:avLst/>
          </a:prstGeom>
        </p:spPr>
      </p:pic>
      <p:sp>
        <p:nvSpPr>
          <p:cNvPr id="8" name="Rectangle 7"/>
          <p:cNvSpPr/>
          <p:nvPr/>
        </p:nvSpPr>
        <p:spPr>
          <a:xfrm>
            <a:off x="1660107" y="6474461"/>
            <a:ext cx="220605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a:ln>
                  <a:noFill/>
                </a:ln>
                <a:solidFill>
                  <a:srgbClr val="000000"/>
                </a:solidFill>
                <a:effectLst/>
                <a:uLnTx/>
                <a:uFillTx/>
                <a:latin typeface="Times New Roman"/>
                <a:ea typeface="+mn-ea"/>
                <a:cs typeface="+mn-cs"/>
              </a:rPr>
              <a:t>Mosekilde Bone miner 1990</a:t>
            </a:r>
          </a:p>
        </p:txBody>
      </p:sp>
    </p:spTree>
    <p:extLst>
      <p:ext uri="{BB962C8B-B14F-4D97-AF65-F5344CB8AC3E}">
        <p14:creationId xmlns:p14="http://schemas.microsoft.com/office/powerpoint/2010/main" xmlns="" val="3084560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1524000" y="76200"/>
            <a:ext cx="9144000" cy="1143000"/>
          </a:xfrm>
        </p:spPr>
        <p:txBody>
          <a:bodyPr/>
          <a:lstStyle/>
          <a:p>
            <a:r>
              <a:rPr lang="it-IT" sz="3200"/>
              <a:t>The question is: </a:t>
            </a:r>
            <a:br>
              <a:rPr lang="it-IT" sz="3200"/>
            </a:br>
            <a:r>
              <a:rPr lang="it-IT" sz="3200" i="1"/>
              <a:t>Was “true revolution” in the cancer bone field?</a:t>
            </a:r>
          </a:p>
        </p:txBody>
      </p:sp>
      <p:pic>
        <p:nvPicPr>
          <p:cNvPr id="17410" name="Picture 7" descr="Archeology_l_tns"/>
          <p:cNvPicPr>
            <a:picLocks noChangeAspect="1" noChangeArrowheads="1"/>
          </p:cNvPicPr>
          <p:nvPr/>
        </p:nvPicPr>
        <p:blipFill>
          <a:blip r:embed="rId2"/>
          <a:srcRect/>
          <a:stretch>
            <a:fillRect/>
          </a:stretch>
        </p:blipFill>
        <p:spPr bwMode="auto">
          <a:xfrm>
            <a:off x="7723744" y="1905000"/>
            <a:ext cx="2576513" cy="2971800"/>
          </a:xfrm>
          <a:prstGeom prst="rect">
            <a:avLst/>
          </a:prstGeom>
          <a:noFill/>
          <a:ln w="9525">
            <a:noFill/>
            <a:miter lim="800000"/>
            <a:headEnd/>
            <a:tailEnd/>
          </a:ln>
        </p:spPr>
      </p:pic>
      <p:sp>
        <p:nvSpPr>
          <p:cNvPr id="71688" name="Rectangle 8"/>
          <p:cNvSpPr>
            <a:spLocks noChangeArrowheads="1"/>
          </p:cNvSpPr>
          <p:nvPr/>
        </p:nvSpPr>
        <p:spPr bwMode="auto">
          <a:xfrm>
            <a:off x="1981200" y="5410200"/>
            <a:ext cx="8229600" cy="1143000"/>
          </a:xfrm>
          <a:prstGeom prst="rect">
            <a:avLst/>
          </a:prstGeom>
          <a:noFill/>
          <a:ln w="9525">
            <a:noFill/>
            <a:miter lim="800000"/>
            <a:headEnd/>
            <a:tailEnd/>
          </a:ln>
        </p:spPr>
        <p:txBody>
          <a:bodyPr anchor="ctr"/>
          <a:lstStyle/>
          <a:p>
            <a:pPr algn="ctr" eaLnBrk="0" hangingPunct="0"/>
            <a:r>
              <a:rPr lang="it-IT" sz="3200">
                <a:solidFill>
                  <a:schemeClr val="tx2"/>
                </a:solidFill>
              </a:rPr>
              <a:t>The house believes:</a:t>
            </a:r>
          </a:p>
          <a:p>
            <a:pPr algn="ctr" eaLnBrk="0" hangingPunct="0"/>
            <a:r>
              <a:rPr lang="it-IT" sz="3200" i="1">
                <a:solidFill>
                  <a:schemeClr val="accent2"/>
                </a:solidFill>
              </a:rPr>
              <a:t>Yes, it was a “biological revolution”</a:t>
            </a:r>
            <a:br>
              <a:rPr lang="it-IT" sz="3200" i="1">
                <a:solidFill>
                  <a:schemeClr val="accent2"/>
                </a:solidFill>
              </a:rPr>
            </a:br>
            <a:endParaRPr lang="it-IT" sz="3200" i="1">
              <a:solidFill>
                <a:schemeClr val="accent2"/>
              </a:solidFill>
            </a:endParaRPr>
          </a:p>
        </p:txBody>
      </p:sp>
      <p:pic>
        <p:nvPicPr>
          <p:cNvPr id="17412" name="Immagine 1"/>
          <p:cNvPicPr>
            <a:picLocks noChangeAspect="1"/>
          </p:cNvPicPr>
          <p:nvPr/>
        </p:nvPicPr>
        <p:blipFill>
          <a:blip r:embed="rId3"/>
          <a:srcRect/>
          <a:stretch>
            <a:fillRect/>
          </a:stretch>
        </p:blipFill>
        <p:spPr bwMode="auto">
          <a:xfrm>
            <a:off x="1524000" y="1676400"/>
            <a:ext cx="4495800" cy="3371850"/>
          </a:xfrm>
          <a:prstGeom prst="rect">
            <a:avLst/>
          </a:prstGeom>
          <a:noFill/>
          <a:ln w="9525">
            <a:noFill/>
            <a:miter lim="800000"/>
            <a:headEnd/>
            <a:tailEnd/>
          </a:ln>
        </p:spPr>
      </p:pic>
    </p:spTree>
    <p:extLst>
      <p:ext uri="{BB962C8B-B14F-4D97-AF65-F5344CB8AC3E}">
        <p14:creationId xmlns:p14="http://schemas.microsoft.com/office/powerpoint/2010/main" xmlns="" val="138884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egnaposto numero diapositiva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Wingdings" charset="2"/>
              <a:buChar char="§"/>
              <a:defRPr sz="2400">
                <a:solidFill>
                  <a:schemeClr val="tx1"/>
                </a:solidFill>
                <a:latin typeface="Arial" charset="0"/>
                <a:ea typeface="MS PGothic" charset="-128"/>
              </a:defRPr>
            </a:lvl1pPr>
            <a:lvl2pPr marL="742950" indent="-285750">
              <a:spcBef>
                <a:spcPct val="20000"/>
              </a:spcBef>
              <a:buFont typeface="Arial" charset="0"/>
              <a:buChar char="–"/>
              <a:defRPr sz="2000">
                <a:solidFill>
                  <a:schemeClr val="tx1"/>
                </a:solidFill>
                <a:latin typeface="Arial" charset="0"/>
                <a:ea typeface="MS PGothic" charset="-128"/>
              </a:defRPr>
            </a:lvl2pPr>
            <a:lvl3pPr marL="1143000" indent="-228600">
              <a:spcBef>
                <a:spcPct val="20000"/>
              </a:spcBef>
              <a:buFont typeface="Arial" charset="0"/>
              <a:buChar char="•"/>
              <a:defRPr sz="2400">
                <a:solidFill>
                  <a:schemeClr val="tx1"/>
                </a:solidFill>
                <a:latin typeface="Arial" charset="0"/>
                <a:ea typeface="MS PGothic" charset="-128"/>
              </a:defRPr>
            </a:lvl3pPr>
            <a:lvl4pPr marL="1600200" indent="-228600">
              <a:spcBef>
                <a:spcPct val="20000"/>
              </a:spcBef>
              <a:buFont typeface="Arial" charset="0"/>
              <a:buChar char="–"/>
              <a:defRPr sz="1600">
                <a:solidFill>
                  <a:schemeClr val="tx1"/>
                </a:solidFill>
                <a:latin typeface="Arial" charset="0"/>
                <a:ea typeface="MS PGothic" charset="-128"/>
              </a:defRPr>
            </a:lvl4pPr>
            <a:lvl5pPr marL="2057400" indent="-228600">
              <a:spcBef>
                <a:spcPct val="20000"/>
              </a:spcBef>
              <a:buFont typeface="Wingdings" charset="2"/>
              <a:buChar char="§"/>
              <a:defRPr sz="1400">
                <a:solidFill>
                  <a:schemeClr val="tx1"/>
                </a:solidFill>
                <a:latin typeface="Arial" charset="0"/>
                <a:ea typeface="MS PGothic" charset="-128"/>
              </a:defRPr>
            </a:lvl5pPr>
            <a:lvl6pPr marL="2514600" indent="-228600" eaLnBrk="0" fontAlgn="base" hangingPunct="0">
              <a:spcBef>
                <a:spcPct val="20000"/>
              </a:spcBef>
              <a:spcAft>
                <a:spcPct val="0"/>
              </a:spcAft>
              <a:buFont typeface="Wingdings" charset="2"/>
              <a:buChar char="§"/>
              <a:defRPr sz="1400">
                <a:solidFill>
                  <a:schemeClr val="tx1"/>
                </a:solidFill>
                <a:latin typeface="Arial" charset="0"/>
                <a:ea typeface="MS PGothic" charset="-128"/>
              </a:defRPr>
            </a:lvl6pPr>
            <a:lvl7pPr marL="2971800" indent="-228600" eaLnBrk="0" fontAlgn="base" hangingPunct="0">
              <a:spcBef>
                <a:spcPct val="20000"/>
              </a:spcBef>
              <a:spcAft>
                <a:spcPct val="0"/>
              </a:spcAft>
              <a:buFont typeface="Wingdings" charset="2"/>
              <a:buChar char="§"/>
              <a:defRPr sz="1400">
                <a:solidFill>
                  <a:schemeClr val="tx1"/>
                </a:solidFill>
                <a:latin typeface="Arial" charset="0"/>
                <a:ea typeface="MS PGothic" charset="-128"/>
              </a:defRPr>
            </a:lvl7pPr>
            <a:lvl8pPr marL="3429000" indent="-228600" eaLnBrk="0" fontAlgn="base" hangingPunct="0">
              <a:spcBef>
                <a:spcPct val="20000"/>
              </a:spcBef>
              <a:spcAft>
                <a:spcPct val="0"/>
              </a:spcAft>
              <a:buFont typeface="Wingdings" charset="2"/>
              <a:buChar char="§"/>
              <a:defRPr sz="1400">
                <a:solidFill>
                  <a:schemeClr val="tx1"/>
                </a:solidFill>
                <a:latin typeface="Arial" charset="0"/>
                <a:ea typeface="MS PGothic" charset="-128"/>
              </a:defRPr>
            </a:lvl8pPr>
            <a:lvl9pPr marL="3886200" indent="-228600" eaLnBrk="0" fontAlgn="base" hangingPunct="0">
              <a:spcBef>
                <a:spcPct val="20000"/>
              </a:spcBef>
              <a:spcAft>
                <a:spcPct val="0"/>
              </a:spcAft>
              <a:buFont typeface="Wingdings" charset="2"/>
              <a:buChar char="§"/>
              <a:defRPr sz="1400">
                <a:solidFill>
                  <a:schemeClr val="tx1"/>
                </a:solidFill>
                <a:latin typeface="Arial"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13693F8-630D-6446-81F4-D58DC6CC8E0B}" type="slidenum">
              <a:rPr kumimoji="0" lang="fr-FR" altLang="it-IT" sz="1000" b="1" i="0" u="none" strike="noStrike" kern="1200" cap="none" spc="0" normalizeH="0" baseline="0" noProof="0">
                <a:ln>
                  <a:noFill/>
                </a:ln>
                <a:solidFill>
                  <a:srgbClr val="213C76"/>
                </a:solidFill>
                <a:effectLst/>
                <a:uLnTx/>
                <a:uFillTx/>
                <a:latin typeface="Arial" charset="0"/>
                <a:ea typeface="MS PGothic"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40</a:t>
            </a:fld>
            <a:endParaRPr kumimoji="0" lang="fr-FR" altLang="it-IT" sz="1000" b="1" i="0" u="none" strike="noStrike" kern="1200" cap="none" spc="0" normalizeH="0" baseline="0" noProof="0">
              <a:ln>
                <a:noFill/>
              </a:ln>
              <a:solidFill>
                <a:srgbClr val="213C76"/>
              </a:solidFill>
              <a:effectLst/>
              <a:uLnTx/>
              <a:uFillTx/>
              <a:latin typeface="Arial" charset="0"/>
              <a:ea typeface="MS PGothic" charset="-128"/>
              <a:cs typeface="+mn-cs"/>
            </a:endParaRPr>
          </a:p>
        </p:txBody>
      </p:sp>
      <p:pic>
        <p:nvPicPr>
          <p:cNvPr id="3" name="Immagine 2"/>
          <p:cNvPicPr>
            <a:picLocks noChangeAspect="1"/>
          </p:cNvPicPr>
          <p:nvPr/>
        </p:nvPicPr>
        <p:blipFill>
          <a:blip r:embed="rId2"/>
          <a:stretch>
            <a:fillRect/>
          </a:stretch>
        </p:blipFill>
        <p:spPr>
          <a:xfrm>
            <a:off x="1713856" y="1"/>
            <a:ext cx="8496944" cy="249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4627" name="Immagin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271588" y="3219450"/>
            <a:ext cx="4895851"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28" name="Immagine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216650" y="3194050"/>
            <a:ext cx="4440238" cy="335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9" name="CasellaDiTesto 1"/>
          <p:cNvSpPr txBox="1">
            <a:spLocks noChangeArrowheads="1"/>
          </p:cNvSpPr>
          <p:nvPr/>
        </p:nvSpPr>
        <p:spPr bwMode="auto">
          <a:xfrm>
            <a:off x="6816726" y="2598738"/>
            <a:ext cx="35274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Wingdings" charset="2"/>
              <a:buChar char="§"/>
              <a:defRPr sz="2400">
                <a:solidFill>
                  <a:schemeClr val="tx1"/>
                </a:solidFill>
                <a:latin typeface="Arial" charset="0"/>
                <a:ea typeface="MS PGothic" charset="-128"/>
              </a:defRPr>
            </a:lvl1pPr>
            <a:lvl2pPr marL="742950" indent="-285750">
              <a:spcBef>
                <a:spcPct val="20000"/>
              </a:spcBef>
              <a:buFont typeface="Arial" charset="0"/>
              <a:buChar char="–"/>
              <a:defRPr sz="2000">
                <a:solidFill>
                  <a:schemeClr val="tx1"/>
                </a:solidFill>
                <a:latin typeface="Arial" charset="0"/>
                <a:ea typeface="MS PGothic" charset="-128"/>
              </a:defRPr>
            </a:lvl2pPr>
            <a:lvl3pPr marL="1143000" indent="-228600">
              <a:spcBef>
                <a:spcPct val="20000"/>
              </a:spcBef>
              <a:buFont typeface="Arial" charset="0"/>
              <a:buChar char="•"/>
              <a:defRPr sz="2400">
                <a:solidFill>
                  <a:schemeClr val="tx1"/>
                </a:solidFill>
                <a:latin typeface="Arial" charset="0"/>
                <a:ea typeface="MS PGothic" charset="-128"/>
              </a:defRPr>
            </a:lvl3pPr>
            <a:lvl4pPr marL="1600200" indent="-228600">
              <a:spcBef>
                <a:spcPct val="20000"/>
              </a:spcBef>
              <a:buFont typeface="Arial" charset="0"/>
              <a:buChar char="–"/>
              <a:defRPr sz="1600">
                <a:solidFill>
                  <a:schemeClr val="tx1"/>
                </a:solidFill>
                <a:latin typeface="Arial" charset="0"/>
                <a:ea typeface="MS PGothic" charset="-128"/>
              </a:defRPr>
            </a:lvl4pPr>
            <a:lvl5pPr marL="2057400" indent="-228600">
              <a:spcBef>
                <a:spcPct val="20000"/>
              </a:spcBef>
              <a:buFont typeface="Wingdings" charset="2"/>
              <a:buChar char="§"/>
              <a:defRPr sz="1400">
                <a:solidFill>
                  <a:schemeClr val="tx1"/>
                </a:solidFill>
                <a:latin typeface="Arial" charset="0"/>
                <a:ea typeface="MS PGothic" charset="-128"/>
              </a:defRPr>
            </a:lvl5pPr>
            <a:lvl6pPr marL="2514600" indent="-228600" eaLnBrk="0" fontAlgn="base" hangingPunct="0">
              <a:spcBef>
                <a:spcPct val="20000"/>
              </a:spcBef>
              <a:spcAft>
                <a:spcPct val="0"/>
              </a:spcAft>
              <a:buFont typeface="Wingdings" charset="2"/>
              <a:buChar char="§"/>
              <a:defRPr sz="1400">
                <a:solidFill>
                  <a:schemeClr val="tx1"/>
                </a:solidFill>
                <a:latin typeface="Arial" charset="0"/>
                <a:ea typeface="MS PGothic" charset="-128"/>
              </a:defRPr>
            </a:lvl6pPr>
            <a:lvl7pPr marL="2971800" indent="-228600" eaLnBrk="0" fontAlgn="base" hangingPunct="0">
              <a:spcBef>
                <a:spcPct val="20000"/>
              </a:spcBef>
              <a:spcAft>
                <a:spcPct val="0"/>
              </a:spcAft>
              <a:buFont typeface="Wingdings" charset="2"/>
              <a:buChar char="§"/>
              <a:defRPr sz="1400">
                <a:solidFill>
                  <a:schemeClr val="tx1"/>
                </a:solidFill>
                <a:latin typeface="Arial" charset="0"/>
                <a:ea typeface="MS PGothic" charset="-128"/>
              </a:defRPr>
            </a:lvl7pPr>
            <a:lvl8pPr marL="3429000" indent="-228600" eaLnBrk="0" fontAlgn="base" hangingPunct="0">
              <a:spcBef>
                <a:spcPct val="20000"/>
              </a:spcBef>
              <a:spcAft>
                <a:spcPct val="0"/>
              </a:spcAft>
              <a:buFont typeface="Wingdings" charset="2"/>
              <a:buChar char="§"/>
              <a:defRPr sz="1400">
                <a:solidFill>
                  <a:schemeClr val="tx1"/>
                </a:solidFill>
                <a:latin typeface="Arial" charset="0"/>
                <a:ea typeface="MS PGothic" charset="-128"/>
              </a:defRPr>
            </a:lvl8pPr>
            <a:lvl9pPr marL="3886200" indent="-228600" eaLnBrk="0" fontAlgn="base" hangingPunct="0">
              <a:spcBef>
                <a:spcPct val="20000"/>
              </a:spcBef>
              <a:spcAft>
                <a:spcPct val="0"/>
              </a:spcAft>
              <a:buFont typeface="Wingdings" charset="2"/>
              <a:buChar char="§"/>
              <a:defRPr sz="1400">
                <a:solidFill>
                  <a:schemeClr val="tx1"/>
                </a:solidFill>
                <a:latin typeface="Arial"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dirty="0">
                <a:ln>
                  <a:noFill/>
                </a:ln>
                <a:solidFill>
                  <a:srgbClr val="213C76"/>
                </a:solidFill>
                <a:effectLst/>
                <a:uLnTx/>
                <a:uFillTx/>
                <a:latin typeface="Times New Roman" charset="0"/>
                <a:ea typeface="MS PGothic" charset="-128"/>
                <a:cs typeface="+mn-cs"/>
              </a:rPr>
              <a:t>The </a:t>
            </a:r>
            <a:r>
              <a:rPr kumimoji="0" lang="it-IT" altLang="it-IT" sz="1600" b="1" i="0" u="none" strike="noStrike" kern="1200" cap="none" spc="0" normalizeH="0" baseline="0" noProof="0" dirty="0" err="1">
                <a:ln>
                  <a:noFill/>
                </a:ln>
                <a:solidFill>
                  <a:srgbClr val="213C76"/>
                </a:solidFill>
                <a:effectLst/>
                <a:uLnTx/>
                <a:uFillTx/>
                <a:latin typeface="Times New Roman" charset="0"/>
                <a:ea typeface="MS PGothic" charset="-128"/>
                <a:cs typeface="+mn-cs"/>
              </a:rPr>
              <a:t>increase</a:t>
            </a:r>
            <a:r>
              <a:rPr kumimoji="0" lang="it-IT" altLang="it-IT" sz="1600" b="1" i="0" u="none" strike="noStrike" kern="1200" cap="none" spc="0" normalizeH="0" baseline="0" noProof="0" dirty="0">
                <a:ln>
                  <a:noFill/>
                </a:ln>
                <a:solidFill>
                  <a:srgbClr val="213C76"/>
                </a:solidFill>
                <a:effectLst/>
                <a:uLnTx/>
                <a:uFillTx/>
                <a:latin typeface="Times New Roman" charset="0"/>
                <a:ea typeface="MS PGothic" charset="-128"/>
                <a:cs typeface="+mn-cs"/>
              </a:rPr>
              <a:t> of </a:t>
            </a:r>
            <a:r>
              <a:rPr kumimoji="0" lang="it-IT" altLang="it-IT" sz="1600" b="1" i="0" u="none" strike="noStrike" kern="1200" cap="none" spc="0" normalizeH="0" baseline="0" noProof="0" dirty="0" err="1">
                <a:ln>
                  <a:noFill/>
                </a:ln>
                <a:solidFill>
                  <a:srgbClr val="213C76"/>
                </a:solidFill>
                <a:effectLst/>
                <a:uLnTx/>
                <a:uFillTx/>
                <a:latin typeface="Times New Roman" charset="0"/>
                <a:ea typeface="MS PGothic" charset="-128"/>
                <a:cs typeface="+mn-cs"/>
              </a:rPr>
              <a:t>osteoporotic</a:t>
            </a:r>
            <a:r>
              <a:rPr kumimoji="0" lang="it-IT" altLang="it-IT" sz="1600" b="1" i="0" u="none" strike="noStrike" kern="1200" cap="none" spc="0" normalizeH="0" baseline="0" noProof="0" dirty="0">
                <a:ln>
                  <a:noFill/>
                </a:ln>
                <a:solidFill>
                  <a:srgbClr val="213C76"/>
                </a:solidFill>
                <a:effectLst/>
                <a:uLnTx/>
                <a:uFillTx/>
                <a:latin typeface="Times New Roman" charset="0"/>
                <a:ea typeface="MS PGothic" charset="-128"/>
                <a:cs typeface="+mn-cs"/>
              </a:rPr>
              <a:t> </a:t>
            </a:r>
            <a:r>
              <a:rPr kumimoji="0" lang="it-IT" altLang="it-IT" sz="1600" b="1" i="0" u="none" strike="noStrike" kern="1200" cap="none" spc="0" normalizeH="0" baseline="0" noProof="0" dirty="0" err="1">
                <a:ln>
                  <a:noFill/>
                </a:ln>
                <a:solidFill>
                  <a:srgbClr val="213C76"/>
                </a:solidFill>
                <a:effectLst/>
                <a:uLnTx/>
                <a:uFillTx/>
                <a:latin typeface="Times New Roman" charset="0"/>
                <a:ea typeface="MS PGothic" charset="-128"/>
                <a:cs typeface="+mn-cs"/>
              </a:rPr>
              <a:t>fracture</a:t>
            </a:r>
            <a:r>
              <a:rPr kumimoji="0" lang="it-IT" altLang="it-IT" sz="1600" b="1" i="0" u="none" strike="noStrike" kern="1200" cap="none" spc="0" normalizeH="0" baseline="0" noProof="0" dirty="0">
                <a:ln>
                  <a:noFill/>
                </a:ln>
                <a:solidFill>
                  <a:srgbClr val="213C76"/>
                </a:solidFill>
                <a:effectLst/>
                <a:uLnTx/>
                <a:uFillTx/>
                <a:latin typeface="Times New Roman" charset="0"/>
                <a:ea typeface="MS PGothic" charset="-128"/>
                <a:cs typeface="+mn-cs"/>
              </a:rPr>
              <a:t> in AI-</a:t>
            </a:r>
            <a:r>
              <a:rPr kumimoji="0" lang="it-IT" altLang="it-IT" sz="1600" b="1" i="0" u="none" strike="noStrike" kern="1200" cap="none" spc="0" normalizeH="0" baseline="0" noProof="0" dirty="0" err="1">
                <a:ln>
                  <a:noFill/>
                </a:ln>
                <a:solidFill>
                  <a:srgbClr val="213C76"/>
                </a:solidFill>
                <a:effectLst/>
                <a:uLnTx/>
                <a:uFillTx/>
                <a:latin typeface="Times New Roman" charset="0"/>
                <a:ea typeface="MS PGothic" charset="-128"/>
                <a:cs typeface="+mn-cs"/>
              </a:rPr>
              <a:t>treated</a:t>
            </a:r>
            <a:r>
              <a:rPr kumimoji="0" lang="it-IT" altLang="it-IT" sz="1600" b="1" i="0" u="none" strike="noStrike" kern="1200" cap="none" spc="0" normalizeH="0" baseline="0" noProof="0" dirty="0">
                <a:ln>
                  <a:noFill/>
                </a:ln>
                <a:solidFill>
                  <a:srgbClr val="213C76"/>
                </a:solidFill>
                <a:effectLst/>
                <a:uLnTx/>
                <a:uFillTx/>
                <a:latin typeface="Times New Roman" charset="0"/>
                <a:ea typeface="MS PGothic" charset="-128"/>
                <a:cs typeface="+mn-cs"/>
              </a:rPr>
              <a:t> </a:t>
            </a:r>
            <a:r>
              <a:rPr kumimoji="0" lang="it-IT" altLang="it-IT" sz="1600" b="1" i="0" u="none" strike="noStrike" kern="1200" cap="none" spc="0" normalizeH="0" baseline="0" noProof="0" dirty="0" err="1">
                <a:ln>
                  <a:noFill/>
                </a:ln>
                <a:solidFill>
                  <a:srgbClr val="213C76"/>
                </a:solidFill>
                <a:effectLst/>
                <a:uLnTx/>
                <a:uFillTx/>
                <a:latin typeface="Times New Roman" charset="0"/>
                <a:ea typeface="MS PGothic" charset="-128"/>
                <a:cs typeface="+mn-cs"/>
              </a:rPr>
              <a:t>women</a:t>
            </a:r>
            <a:r>
              <a:rPr kumimoji="0" lang="it-IT" altLang="it-IT" sz="1600" b="1" i="0" u="none" strike="noStrike" kern="1200" cap="none" spc="0" normalizeH="0" baseline="0" noProof="0" dirty="0">
                <a:ln>
                  <a:noFill/>
                </a:ln>
                <a:solidFill>
                  <a:srgbClr val="213C76"/>
                </a:solidFill>
                <a:effectLst/>
                <a:uLnTx/>
                <a:uFillTx/>
                <a:latin typeface="Times New Roman" charset="0"/>
                <a:ea typeface="MS PGothic" charset="-128"/>
                <a:cs typeface="+mn-cs"/>
              </a:rPr>
              <a:t> </a:t>
            </a:r>
            <a:r>
              <a:rPr kumimoji="0" lang="it-IT" altLang="it-IT" sz="1600" b="1" i="0" u="none" strike="noStrike" kern="1200" cap="none" spc="0" normalizeH="0" baseline="0" noProof="0" dirty="0" err="1">
                <a:ln>
                  <a:noFill/>
                </a:ln>
                <a:solidFill>
                  <a:srgbClr val="213C76"/>
                </a:solidFill>
                <a:effectLst/>
                <a:uLnTx/>
                <a:uFillTx/>
                <a:latin typeface="Times New Roman" charset="0"/>
                <a:ea typeface="MS PGothic" charset="-128"/>
                <a:cs typeface="+mn-cs"/>
              </a:rPr>
              <a:t>is</a:t>
            </a:r>
            <a:r>
              <a:rPr kumimoji="0" lang="it-IT" altLang="it-IT" sz="1600" b="1" i="0" u="none" strike="noStrike" kern="1200" cap="none" spc="0" normalizeH="0" baseline="0" noProof="0" dirty="0">
                <a:ln>
                  <a:noFill/>
                </a:ln>
                <a:solidFill>
                  <a:srgbClr val="213C76"/>
                </a:solidFill>
                <a:effectLst/>
                <a:uLnTx/>
                <a:uFillTx/>
                <a:latin typeface="Times New Roman" charset="0"/>
                <a:ea typeface="MS PGothic" charset="-128"/>
                <a:cs typeface="+mn-cs"/>
              </a:rPr>
              <a:t> </a:t>
            </a:r>
            <a:r>
              <a:rPr kumimoji="0" lang="it-IT" altLang="it-IT" sz="1600" b="1" i="0" u="none" strike="noStrike" kern="1200" cap="none" spc="0" normalizeH="0" baseline="0" noProof="0" dirty="0" err="1">
                <a:ln>
                  <a:noFill/>
                </a:ln>
                <a:solidFill>
                  <a:srgbClr val="213C76"/>
                </a:solidFill>
                <a:effectLst/>
                <a:uLnTx/>
                <a:uFillTx/>
                <a:latin typeface="Times New Roman" charset="0"/>
                <a:ea typeface="MS PGothic" charset="-128"/>
                <a:cs typeface="+mn-cs"/>
              </a:rPr>
              <a:t>not</a:t>
            </a:r>
            <a:r>
              <a:rPr kumimoji="0" lang="it-IT" altLang="it-IT" sz="1600" b="1" i="0" u="none" strike="noStrike" kern="1200" cap="none" spc="0" normalizeH="0" baseline="0" noProof="0" dirty="0">
                <a:ln>
                  <a:noFill/>
                </a:ln>
                <a:solidFill>
                  <a:srgbClr val="213C76"/>
                </a:solidFill>
                <a:effectLst/>
                <a:uLnTx/>
                <a:uFillTx/>
                <a:latin typeface="Times New Roman" charset="0"/>
                <a:ea typeface="MS PGothic" charset="-128"/>
                <a:cs typeface="+mn-cs"/>
              </a:rPr>
              <a:t> </a:t>
            </a:r>
            <a:r>
              <a:rPr kumimoji="0" lang="it-IT" altLang="it-IT" sz="1600" b="1" i="0" u="none" strike="noStrike" kern="1200" cap="none" spc="0" normalizeH="0" baseline="0" noProof="0" dirty="0" err="1">
                <a:ln>
                  <a:noFill/>
                </a:ln>
                <a:solidFill>
                  <a:srgbClr val="213C76"/>
                </a:solidFill>
                <a:effectLst/>
                <a:uLnTx/>
                <a:uFillTx/>
                <a:latin typeface="Times New Roman" charset="0"/>
                <a:ea typeface="MS PGothic" charset="-128"/>
                <a:cs typeface="+mn-cs"/>
              </a:rPr>
              <a:t>completely</a:t>
            </a:r>
            <a:r>
              <a:rPr kumimoji="0" lang="it-IT" altLang="it-IT" sz="1600" b="1" i="0" u="none" strike="noStrike" kern="1200" cap="none" spc="0" normalizeH="0" baseline="0" noProof="0" dirty="0">
                <a:ln>
                  <a:noFill/>
                </a:ln>
                <a:solidFill>
                  <a:srgbClr val="213C76"/>
                </a:solidFill>
                <a:effectLst/>
                <a:uLnTx/>
                <a:uFillTx/>
                <a:latin typeface="Times New Roman" charset="0"/>
                <a:ea typeface="MS PGothic" charset="-128"/>
                <a:cs typeface="+mn-cs"/>
              </a:rPr>
              <a:t> </a:t>
            </a:r>
            <a:r>
              <a:rPr kumimoji="0" lang="it-IT" altLang="it-IT" sz="1600" b="1" i="0" u="none" strike="noStrike" kern="1200" cap="none" spc="0" normalizeH="0" baseline="0" noProof="0" dirty="0" err="1">
                <a:ln>
                  <a:noFill/>
                </a:ln>
                <a:solidFill>
                  <a:srgbClr val="213C76"/>
                </a:solidFill>
                <a:effectLst/>
                <a:uLnTx/>
                <a:uFillTx/>
                <a:latin typeface="Times New Roman" charset="0"/>
                <a:ea typeface="MS PGothic" charset="-128"/>
                <a:cs typeface="+mn-cs"/>
              </a:rPr>
              <a:t>related</a:t>
            </a:r>
            <a:r>
              <a:rPr kumimoji="0" lang="it-IT" altLang="it-IT" sz="1600" b="1" i="0" u="none" strike="noStrike" kern="1200" cap="none" spc="0" normalizeH="0" baseline="0" noProof="0" dirty="0">
                <a:ln>
                  <a:noFill/>
                </a:ln>
                <a:solidFill>
                  <a:srgbClr val="213C76"/>
                </a:solidFill>
                <a:effectLst/>
                <a:uLnTx/>
                <a:uFillTx/>
                <a:latin typeface="Times New Roman" charset="0"/>
                <a:ea typeface="MS PGothic" charset="-128"/>
                <a:cs typeface="+mn-cs"/>
              </a:rPr>
              <a:t> with BMD</a:t>
            </a:r>
          </a:p>
        </p:txBody>
      </p:sp>
      <p:sp>
        <p:nvSpPr>
          <p:cNvPr id="4" name="Ovale 3"/>
          <p:cNvSpPr/>
          <p:nvPr/>
        </p:nvSpPr>
        <p:spPr>
          <a:xfrm>
            <a:off x="9191626" y="3219450"/>
            <a:ext cx="1152525" cy="496888"/>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200" b="1" i="0" u="none" strike="noStrike" kern="1200" cap="none" spc="0" normalizeH="0" baseline="0" noProof="0">
              <a:ln>
                <a:noFill/>
              </a:ln>
              <a:solidFill>
                <a:prstClr val="white"/>
              </a:solidFill>
              <a:effectLst/>
              <a:uLnTx/>
              <a:uFillTx/>
              <a:latin typeface="Arial"/>
              <a:ea typeface="+mn-ea"/>
              <a:cs typeface="+mn-cs"/>
            </a:endParaRPr>
          </a:p>
        </p:txBody>
      </p:sp>
      <p:pic>
        <p:nvPicPr>
          <p:cNvPr id="8" name="Immagine 7"/>
          <p:cNvPicPr>
            <a:picLocks noChangeAspect="1"/>
          </p:cNvPicPr>
          <p:nvPr/>
        </p:nvPicPr>
        <p:blipFill>
          <a:blip r:embed="rId2"/>
          <a:stretch>
            <a:fillRect/>
          </a:stretch>
        </p:blipFill>
        <p:spPr>
          <a:xfrm>
            <a:off x="1713856" y="0"/>
            <a:ext cx="8496944" cy="249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asellaDiTesto 9"/>
          <p:cNvSpPr txBox="1"/>
          <p:nvPr/>
        </p:nvSpPr>
        <p:spPr>
          <a:xfrm rot="19094733">
            <a:off x="9953625" y="855664"/>
            <a:ext cx="527050" cy="307975"/>
          </a:xfrm>
          <a:prstGeom prst="rect">
            <a:avLst/>
          </a:prstGeom>
          <a:solidFill>
            <a:srgbClr val="FFFF00"/>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6E1E50"/>
                </a:solidFill>
                <a:effectLst/>
                <a:uLnTx/>
                <a:uFillTx/>
                <a:latin typeface="Arial Narrow"/>
                <a:ea typeface="+mn-ea"/>
                <a:cs typeface="Arial Narrow"/>
              </a:rPr>
              <a:t>NEW</a:t>
            </a:r>
          </a:p>
        </p:txBody>
      </p:sp>
    </p:spTree>
    <p:extLst>
      <p:ext uri="{BB962C8B-B14F-4D97-AF65-F5344CB8AC3E}">
        <p14:creationId xmlns:p14="http://schemas.microsoft.com/office/powerpoint/2010/main" xmlns="" val="2613359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02397" y="2104794"/>
            <a:ext cx="0" cy="1385039"/>
          </a:xfrm>
          <a:custGeom>
            <a:avLst/>
            <a:gdLst/>
            <a:ahLst/>
            <a:cxnLst/>
            <a:rect l="l" t="t" r="r" b="b"/>
            <a:pathLst>
              <a:path h="2159635">
                <a:moveTo>
                  <a:pt x="0" y="0"/>
                </a:moveTo>
                <a:lnTo>
                  <a:pt x="0" y="2159508"/>
                </a:lnTo>
              </a:path>
            </a:pathLst>
          </a:custGeom>
          <a:ln w="2743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3" name="object 3"/>
          <p:cNvSpPr txBox="1"/>
          <p:nvPr/>
        </p:nvSpPr>
        <p:spPr>
          <a:xfrm>
            <a:off x="3959683" y="2441666"/>
            <a:ext cx="238238" cy="146404"/>
          </a:xfrm>
          <a:prstGeom prst="rect">
            <a:avLst/>
          </a:prstGeom>
        </p:spPr>
        <p:txBody>
          <a:bodyPr vert="horz" wrap="square" lIns="0" tIns="8145" rIns="0" bIns="0" rtlCol="0">
            <a:spAutoFit/>
          </a:bodyPr>
          <a:lstStyle/>
          <a:p>
            <a:pPr marL="8145" marR="0" lvl="0" indent="0" algn="l" defTabSz="914400" rtl="0" eaLnBrk="1" fontAlgn="auto" latinLnBrk="0" hangingPunct="1">
              <a:lnSpc>
                <a:spcPct val="100000"/>
              </a:lnSpc>
              <a:spcBef>
                <a:spcPts val="64"/>
              </a:spcBef>
              <a:spcAft>
                <a:spcPts val="0"/>
              </a:spcAft>
              <a:buClrTx/>
              <a:buSzTx/>
              <a:buFontTx/>
              <a:buNone/>
              <a:tabLst/>
              <a:defRPr/>
            </a:pPr>
            <a:r>
              <a:rPr kumimoji="0" sz="898" b="0" i="0" u="none" strike="noStrike" kern="1200" cap="none" spc="-3" normalizeH="0" baseline="0" noProof="0" dirty="0">
                <a:ln>
                  <a:noFill/>
                </a:ln>
                <a:solidFill>
                  <a:srgbClr val="213C76"/>
                </a:solidFill>
                <a:effectLst/>
                <a:uLnTx/>
                <a:uFillTx/>
                <a:latin typeface="Arial"/>
                <a:ea typeface="+mn-ea"/>
                <a:cs typeface="Arial"/>
              </a:rPr>
              <a:t>90</a:t>
            </a:r>
            <a:r>
              <a:rPr kumimoji="0" sz="898" b="0" i="0" u="none" strike="noStrike" kern="1200" cap="none" spc="-51" normalizeH="0" baseline="0" noProof="0" dirty="0">
                <a:ln>
                  <a:noFill/>
                </a:ln>
                <a:solidFill>
                  <a:srgbClr val="213C76"/>
                </a:solidFill>
                <a:effectLst/>
                <a:uLnTx/>
                <a:uFillTx/>
                <a:latin typeface="Arial"/>
                <a:ea typeface="+mn-ea"/>
                <a:cs typeface="Arial"/>
              </a:rPr>
              <a:t> </a:t>
            </a:r>
            <a:r>
              <a:rPr kumimoji="0" sz="898" b="0" i="0" u="none" strike="noStrike" kern="1200" cap="none" spc="0" normalizeH="0" baseline="0" noProof="0" dirty="0">
                <a:ln>
                  <a:noFill/>
                </a:ln>
                <a:solidFill>
                  <a:srgbClr val="213C76"/>
                </a:solidFill>
                <a:effectLst/>
                <a:uLnTx/>
                <a:uFillTx/>
                <a:latin typeface="Arial"/>
                <a:ea typeface="+mn-ea"/>
                <a:cs typeface="Arial"/>
              </a:rPr>
              <a:t>–</a:t>
            </a:r>
            <a:endParaRPr kumimoji="0" sz="898" b="0" i="0" u="none" strike="noStrike" kern="1200" cap="none" spc="0" normalizeH="0" baseline="0" noProof="0">
              <a:ln>
                <a:noFill/>
              </a:ln>
              <a:solidFill>
                <a:srgbClr val="213C76"/>
              </a:solidFill>
              <a:effectLst/>
              <a:uLnTx/>
              <a:uFillTx/>
              <a:latin typeface="Arial"/>
              <a:ea typeface="+mn-ea"/>
              <a:cs typeface="Arial"/>
            </a:endParaRPr>
          </a:p>
        </p:txBody>
      </p:sp>
      <p:sp>
        <p:nvSpPr>
          <p:cNvPr id="4" name="object 4"/>
          <p:cNvSpPr txBox="1"/>
          <p:nvPr/>
        </p:nvSpPr>
        <p:spPr>
          <a:xfrm>
            <a:off x="3959683" y="2715333"/>
            <a:ext cx="238238" cy="146404"/>
          </a:xfrm>
          <a:prstGeom prst="rect">
            <a:avLst/>
          </a:prstGeom>
        </p:spPr>
        <p:txBody>
          <a:bodyPr vert="horz" wrap="square" lIns="0" tIns="8145" rIns="0" bIns="0" rtlCol="0">
            <a:spAutoFit/>
          </a:bodyPr>
          <a:lstStyle/>
          <a:p>
            <a:pPr marL="8145" marR="0" lvl="0" indent="0" algn="l" defTabSz="914400" rtl="0" eaLnBrk="1" fontAlgn="auto" latinLnBrk="0" hangingPunct="1">
              <a:lnSpc>
                <a:spcPct val="100000"/>
              </a:lnSpc>
              <a:spcBef>
                <a:spcPts val="64"/>
              </a:spcBef>
              <a:spcAft>
                <a:spcPts val="0"/>
              </a:spcAft>
              <a:buClrTx/>
              <a:buSzTx/>
              <a:buFontTx/>
              <a:buNone/>
              <a:tabLst/>
              <a:defRPr/>
            </a:pPr>
            <a:r>
              <a:rPr kumimoji="0" sz="898" b="0" i="0" u="none" strike="noStrike" kern="1200" cap="none" spc="-3" normalizeH="0" baseline="0" noProof="0" dirty="0">
                <a:ln>
                  <a:noFill/>
                </a:ln>
                <a:solidFill>
                  <a:srgbClr val="213C76"/>
                </a:solidFill>
                <a:effectLst/>
                <a:uLnTx/>
                <a:uFillTx/>
                <a:latin typeface="Arial"/>
                <a:ea typeface="+mn-ea"/>
                <a:cs typeface="Arial"/>
              </a:rPr>
              <a:t>80</a:t>
            </a:r>
            <a:r>
              <a:rPr kumimoji="0" sz="898" b="0" i="0" u="none" strike="noStrike" kern="1200" cap="none" spc="-51" normalizeH="0" baseline="0" noProof="0" dirty="0">
                <a:ln>
                  <a:noFill/>
                </a:ln>
                <a:solidFill>
                  <a:srgbClr val="213C76"/>
                </a:solidFill>
                <a:effectLst/>
                <a:uLnTx/>
                <a:uFillTx/>
                <a:latin typeface="Arial"/>
                <a:ea typeface="+mn-ea"/>
                <a:cs typeface="Arial"/>
              </a:rPr>
              <a:t> </a:t>
            </a:r>
            <a:r>
              <a:rPr kumimoji="0" sz="898" b="0" i="0" u="none" strike="noStrike" kern="1200" cap="none" spc="0" normalizeH="0" baseline="0" noProof="0" dirty="0">
                <a:ln>
                  <a:noFill/>
                </a:ln>
                <a:solidFill>
                  <a:srgbClr val="213C76"/>
                </a:solidFill>
                <a:effectLst/>
                <a:uLnTx/>
                <a:uFillTx/>
                <a:latin typeface="Arial"/>
                <a:ea typeface="+mn-ea"/>
                <a:cs typeface="Arial"/>
              </a:rPr>
              <a:t>–</a:t>
            </a:r>
            <a:endParaRPr kumimoji="0" sz="898" b="0" i="0" u="none" strike="noStrike" kern="1200" cap="none" spc="0" normalizeH="0" baseline="0" noProof="0">
              <a:ln>
                <a:noFill/>
              </a:ln>
              <a:solidFill>
                <a:srgbClr val="213C76"/>
              </a:solidFill>
              <a:effectLst/>
              <a:uLnTx/>
              <a:uFillTx/>
              <a:latin typeface="Arial"/>
              <a:ea typeface="+mn-ea"/>
              <a:cs typeface="Arial"/>
            </a:endParaRPr>
          </a:p>
        </p:txBody>
      </p:sp>
      <p:sp>
        <p:nvSpPr>
          <p:cNvPr id="5" name="object 5"/>
          <p:cNvSpPr txBox="1"/>
          <p:nvPr/>
        </p:nvSpPr>
        <p:spPr>
          <a:xfrm>
            <a:off x="3959683" y="2989002"/>
            <a:ext cx="238238" cy="146404"/>
          </a:xfrm>
          <a:prstGeom prst="rect">
            <a:avLst/>
          </a:prstGeom>
        </p:spPr>
        <p:txBody>
          <a:bodyPr vert="horz" wrap="square" lIns="0" tIns="8145" rIns="0" bIns="0" rtlCol="0">
            <a:spAutoFit/>
          </a:bodyPr>
          <a:lstStyle/>
          <a:p>
            <a:pPr marL="8145" marR="0" lvl="0" indent="0" algn="l" defTabSz="914400" rtl="0" eaLnBrk="1" fontAlgn="auto" latinLnBrk="0" hangingPunct="1">
              <a:lnSpc>
                <a:spcPct val="100000"/>
              </a:lnSpc>
              <a:spcBef>
                <a:spcPts val="64"/>
              </a:spcBef>
              <a:spcAft>
                <a:spcPts val="0"/>
              </a:spcAft>
              <a:buClrTx/>
              <a:buSzTx/>
              <a:buFontTx/>
              <a:buNone/>
              <a:tabLst/>
              <a:defRPr/>
            </a:pPr>
            <a:r>
              <a:rPr kumimoji="0" sz="898" b="0" i="0" u="none" strike="noStrike" kern="1200" cap="none" spc="-3" normalizeH="0" baseline="0" noProof="0" dirty="0">
                <a:ln>
                  <a:noFill/>
                </a:ln>
                <a:solidFill>
                  <a:srgbClr val="213C76"/>
                </a:solidFill>
                <a:effectLst/>
                <a:uLnTx/>
                <a:uFillTx/>
                <a:latin typeface="Arial"/>
                <a:ea typeface="+mn-ea"/>
                <a:cs typeface="Arial"/>
              </a:rPr>
              <a:t>70</a:t>
            </a:r>
            <a:r>
              <a:rPr kumimoji="0" sz="898" b="0" i="0" u="none" strike="noStrike" kern="1200" cap="none" spc="-51" normalizeH="0" baseline="0" noProof="0" dirty="0">
                <a:ln>
                  <a:noFill/>
                </a:ln>
                <a:solidFill>
                  <a:srgbClr val="213C76"/>
                </a:solidFill>
                <a:effectLst/>
                <a:uLnTx/>
                <a:uFillTx/>
                <a:latin typeface="Arial"/>
                <a:ea typeface="+mn-ea"/>
                <a:cs typeface="Arial"/>
              </a:rPr>
              <a:t> </a:t>
            </a:r>
            <a:r>
              <a:rPr kumimoji="0" sz="898" b="0" i="0" u="none" strike="noStrike" kern="1200" cap="none" spc="0" normalizeH="0" baseline="0" noProof="0" dirty="0">
                <a:ln>
                  <a:noFill/>
                </a:ln>
                <a:solidFill>
                  <a:srgbClr val="213C76"/>
                </a:solidFill>
                <a:effectLst/>
                <a:uLnTx/>
                <a:uFillTx/>
                <a:latin typeface="Arial"/>
                <a:ea typeface="+mn-ea"/>
                <a:cs typeface="Arial"/>
              </a:rPr>
              <a:t>–</a:t>
            </a:r>
            <a:endParaRPr kumimoji="0" sz="898" b="0" i="0" u="none" strike="noStrike" kern="1200" cap="none" spc="0" normalizeH="0" baseline="0" noProof="0">
              <a:ln>
                <a:noFill/>
              </a:ln>
              <a:solidFill>
                <a:srgbClr val="213C76"/>
              </a:solidFill>
              <a:effectLst/>
              <a:uLnTx/>
              <a:uFillTx/>
              <a:latin typeface="Arial"/>
              <a:ea typeface="+mn-ea"/>
              <a:cs typeface="Arial"/>
            </a:endParaRPr>
          </a:p>
        </p:txBody>
      </p:sp>
      <p:sp>
        <p:nvSpPr>
          <p:cNvPr id="6" name="object 6"/>
          <p:cNvSpPr/>
          <p:nvPr/>
        </p:nvSpPr>
        <p:spPr>
          <a:xfrm>
            <a:off x="4571850" y="2750846"/>
            <a:ext cx="878019" cy="739149"/>
          </a:xfrm>
          <a:custGeom>
            <a:avLst/>
            <a:gdLst/>
            <a:ahLst/>
            <a:cxnLst/>
            <a:rect l="l" t="t" r="r" b="b"/>
            <a:pathLst>
              <a:path w="1369060" h="1152525">
                <a:moveTo>
                  <a:pt x="0" y="0"/>
                </a:moveTo>
                <a:lnTo>
                  <a:pt x="0" y="1152144"/>
                </a:lnTo>
                <a:lnTo>
                  <a:pt x="1368552" y="1152144"/>
                </a:lnTo>
                <a:lnTo>
                  <a:pt x="1368552" y="0"/>
                </a:lnTo>
                <a:lnTo>
                  <a:pt x="0"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7" name="object 7"/>
          <p:cNvSpPr/>
          <p:nvPr/>
        </p:nvSpPr>
        <p:spPr>
          <a:xfrm>
            <a:off x="4568917" y="2747914"/>
            <a:ext cx="883721" cy="742000"/>
          </a:xfrm>
          <a:custGeom>
            <a:avLst/>
            <a:gdLst/>
            <a:ahLst/>
            <a:cxnLst/>
            <a:rect l="l" t="t" r="r" b="b"/>
            <a:pathLst>
              <a:path w="1377950" h="1156970">
                <a:moveTo>
                  <a:pt x="1377696" y="1156716"/>
                </a:moveTo>
                <a:lnTo>
                  <a:pt x="1377696" y="0"/>
                </a:lnTo>
                <a:lnTo>
                  <a:pt x="0" y="0"/>
                </a:lnTo>
                <a:lnTo>
                  <a:pt x="0" y="1156716"/>
                </a:lnTo>
                <a:lnTo>
                  <a:pt x="4572" y="1156716"/>
                </a:lnTo>
                <a:lnTo>
                  <a:pt x="4572" y="9144"/>
                </a:lnTo>
                <a:lnTo>
                  <a:pt x="9144" y="4572"/>
                </a:lnTo>
                <a:lnTo>
                  <a:pt x="9144" y="9144"/>
                </a:lnTo>
                <a:lnTo>
                  <a:pt x="1368552" y="9144"/>
                </a:lnTo>
                <a:lnTo>
                  <a:pt x="1368552" y="4572"/>
                </a:lnTo>
                <a:lnTo>
                  <a:pt x="1373124" y="9144"/>
                </a:lnTo>
                <a:lnTo>
                  <a:pt x="1373124" y="1156716"/>
                </a:lnTo>
                <a:lnTo>
                  <a:pt x="1377696" y="1156716"/>
                </a:lnTo>
                <a:close/>
              </a:path>
              <a:path w="1377950" h="1156970">
                <a:moveTo>
                  <a:pt x="9144" y="9144"/>
                </a:moveTo>
                <a:lnTo>
                  <a:pt x="9144" y="4572"/>
                </a:lnTo>
                <a:lnTo>
                  <a:pt x="4572" y="9144"/>
                </a:lnTo>
                <a:lnTo>
                  <a:pt x="9144" y="9144"/>
                </a:lnTo>
                <a:close/>
              </a:path>
              <a:path w="1377950" h="1156970">
                <a:moveTo>
                  <a:pt x="9144" y="1156716"/>
                </a:moveTo>
                <a:lnTo>
                  <a:pt x="9144" y="9144"/>
                </a:lnTo>
                <a:lnTo>
                  <a:pt x="4572" y="9144"/>
                </a:lnTo>
                <a:lnTo>
                  <a:pt x="4572" y="1156716"/>
                </a:lnTo>
                <a:lnTo>
                  <a:pt x="9144" y="1156716"/>
                </a:lnTo>
                <a:close/>
              </a:path>
              <a:path w="1377950" h="1156970">
                <a:moveTo>
                  <a:pt x="1373124" y="9144"/>
                </a:moveTo>
                <a:lnTo>
                  <a:pt x="1368552" y="4572"/>
                </a:lnTo>
                <a:lnTo>
                  <a:pt x="1368552" y="9144"/>
                </a:lnTo>
                <a:lnTo>
                  <a:pt x="1373124" y="9144"/>
                </a:lnTo>
                <a:close/>
              </a:path>
              <a:path w="1377950" h="1156970">
                <a:moveTo>
                  <a:pt x="1373124" y="1156716"/>
                </a:moveTo>
                <a:lnTo>
                  <a:pt x="1373124" y="9144"/>
                </a:lnTo>
                <a:lnTo>
                  <a:pt x="1368552" y="9144"/>
                </a:lnTo>
                <a:lnTo>
                  <a:pt x="1368552" y="1156716"/>
                </a:lnTo>
                <a:lnTo>
                  <a:pt x="1373124" y="1156716"/>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8" name="object 8"/>
          <p:cNvSpPr/>
          <p:nvPr/>
        </p:nvSpPr>
        <p:spPr>
          <a:xfrm>
            <a:off x="4568917" y="2239673"/>
            <a:ext cx="883721" cy="514350"/>
          </a:xfrm>
          <a:custGeom>
            <a:avLst/>
            <a:gdLst/>
            <a:ahLst/>
            <a:cxnLst/>
            <a:rect l="l" t="t" r="r" b="b"/>
            <a:pathLst>
              <a:path w="1377950" h="802005">
                <a:moveTo>
                  <a:pt x="1377696" y="801624"/>
                </a:moveTo>
                <a:lnTo>
                  <a:pt x="1377696" y="0"/>
                </a:lnTo>
                <a:lnTo>
                  <a:pt x="0" y="0"/>
                </a:lnTo>
                <a:lnTo>
                  <a:pt x="0" y="801624"/>
                </a:lnTo>
                <a:lnTo>
                  <a:pt x="4572" y="801624"/>
                </a:lnTo>
                <a:lnTo>
                  <a:pt x="4572" y="10668"/>
                </a:lnTo>
                <a:lnTo>
                  <a:pt x="9144" y="4572"/>
                </a:lnTo>
                <a:lnTo>
                  <a:pt x="9144" y="10668"/>
                </a:lnTo>
                <a:lnTo>
                  <a:pt x="1368552" y="10668"/>
                </a:lnTo>
                <a:lnTo>
                  <a:pt x="1368552" y="4572"/>
                </a:lnTo>
                <a:lnTo>
                  <a:pt x="1373124" y="10668"/>
                </a:lnTo>
                <a:lnTo>
                  <a:pt x="1373124" y="801624"/>
                </a:lnTo>
                <a:lnTo>
                  <a:pt x="1377696" y="801624"/>
                </a:lnTo>
                <a:close/>
              </a:path>
              <a:path w="1377950" h="802005">
                <a:moveTo>
                  <a:pt x="9144" y="10668"/>
                </a:moveTo>
                <a:lnTo>
                  <a:pt x="9144" y="4572"/>
                </a:lnTo>
                <a:lnTo>
                  <a:pt x="4572" y="10668"/>
                </a:lnTo>
                <a:lnTo>
                  <a:pt x="9144" y="10668"/>
                </a:lnTo>
                <a:close/>
              </a:path>
              <a:path w="1377950" h="802005">
                <a:moveTo>
                  <a:pt x="9144" y="792480"/>
                </a:moveTo>
                <a:lnTo>
                  <a:pt x="9144" y="10668"/>
                </a:lnTo>
                <a:lnTo>
                  <a:pt x="4572" y="10668"/>
                </a:lnTo>
                <a:lnTo>
                  <a:pt x="4572" y="792480"/>
                </a:lnTo>
                <a:lnTo>
                  <a:pt x="9144" y="792480"/>
                </a:lnTo>
                <a:close/>
              </a:path>
              <a:path w="1377950" h="802005">
                <a:moveTo>
                  <a:pt x="1373124" y="792480"/>
                </a:moveTo>
                <a:lnTo>
                  <a:pt x="4572" y="792480"/>
                </a:lnTo>
                <a:lnTo>
                  <a:pt x="9144" y="797052"/>
                </a:lnTo>
                <a:lnTo>
                  <a:pt x="9144" y="801624"/>
                </a:lnTo>
                <a:lnTo>
                  <a:pt x="1368552" y="801624"/>
                </a:lnTo>
                <a:lnTo>
                  <a:pt x="1368552" y="797052"/>
                </a:lnTo>
                <a:lnTo>
                  <a:pt x="1373124" y="792480"/>
                </a:lnTo>
                <a:close/>
              </a:path>
              <a:path w="1377950" h="802005">
                <a:moveTo>
                  <a:pt x="9144" y="801624"/>
                </a:moveTo>
                <a:lnTo>
                  <a:pt x="9144" y="797052"/>
                </a:lnTo>
                <a:lnTo>
                  <a:pt x="4572" y="792480"/>
                </a:lnTo>
                <a:lnTo>
                  <a:pt x="4572" y="801624"/>
                </a:lnTo>
                <a:lnTo>
                  <a:pt x="9144" y="801624"/>
                </a:lnTo>
                <a:close/>
              </a:path>
              <a:path w="1377950" h="802005">
                <a:moveTo>
                  <a:pt x="1373124" y="10668"/>
                </a:moveTo>
                <a:lnTo>
                  <a:pt x="1368552" y="4572"/>
                </a:lnTo>
                <a:lnTo>
                  <a:pt x="1368552" y="10668"/>
                </a:lnTo>
                <a:lnTo>
                  <a:pt x="1373124" y="10668"/>
                </a:lnTo>
                <a:close/>
              </a:path>
              <a:path w="1377950" h="802005">
                <a:moveTo>
                  <a:pt x="1373124" y="792480"/>
                </a:moveTo>
                <a:lnTo>
                  <a:pt x="1373124" y="10668"/>
                </a:lnTo>
                <a:lnTo>
                  <a:pt x="1368552" y="10668"/>
                </a:lnTo>
                <a:lnTo>
                  <a:pt x="1368552" y="792480"/>
                </a:lnTo>
                <a:lnTo>
                  <a:pt x="1373124" y="792480"/>
                </a:lnTo>
                <a:close/>
              </a:path>
              <a:path w="1377950" h="802005">
                <a:moveTo>
                  <a:pt x="1373124" y="801624"/>
                </a:moveTo>
                <a:lnTo>
                  <a:pt x="1373124" y="792480"/>
                </a:lnTo>
                <a:lnTo>
                  <a:pt x="1368552" y="797052"/>
                </a:lnTo>
                <a:lnTo>
                  <a:pt x="1368552" y="801624"/>
                </a:lnTo>
                <a:lnTo>
                  <a:pt x="1373124" y="801624"/>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9" name="object 9"/>
          <p:cNvSpPr/>
          <p:nvPr/>
        </p:nvSpPr>
        <p:spPr>
          <a:xfrm>
            <a:off x="6185516" y="2286587"/>
            <a:ext cx="883721" cy="1203408"/>
          </a:xfrm>
          <a:custGeom>
            <a:avLst/>
            <a:gdLst/>
            <a:ahLst/>
            <a:cxnLst/>
            <a:rect l="l" t="t" r="r" b="b"/>
            <a:pathLst>
              <a:path w="1377950" h="1876425">
                <a:moveTo>
                  <a:pt x="1377696" y="1876044"/>
                </a:moveTo>
                <a:lnTo>
                  <a:pt x="1377696" y="0"/>
                </a:lnTo>
                <a:lnTo>
                  <a:pt x="0" y="0"/>
                </a:lnTo>
                <a:lnTo>
                  <a:pt x="0" y="1876044"/>
                </a:lnTo>
                <a:lnTo>
                  <a:pt x="4572" y="1876044"/>
                </a:lnTo>
                <a:lnTo>
                  <a:pt x="4572" y="9144"/>
                </a:lnTo>
                <a:lnTo>
                  <a:pt x="9144" y="4572"/>
                </a:lnTo>
                <a:lnTo>
                  <a:pt x="9144" y="9144"/>
                </a:lnTo>
                <a:lnTo>
                  <a:pt x="1368552" y="9144"/>
                </a:lnTo>
                <a:lnTo>
                  <a:pt x="1368552" y="4572"/>
                </a:lnTo>
                <a:lnTo>
                  <a:pt x="1373124" y="9144"/>
                </a:lnTo>
                <a:lnTo>
                  <a:pt x="1373124" y="1876044"/>
                </a:lnTo>
                <a:lnTo>
                  <a:pt x="1377696" y="1876044"/>
                </a:lnTo>
                <a:close/>
              </a:path>
              <a:path w="1377950" h="1876425">
                <a:moveTo>
                  <a:pt x="9144" y="9144"/>
                </a:moveTo>
                <a:lnTo>
                  <a:pt x="9144" y="4572"/>
                </a:lnTo>
                <a:lnTo>
                  <a:pt x="4572" y="9144"/>
                </a:lnTo>
                <a:lnTo>
                  <a:pt x="9144" y="9144"/>
                </a:lnTo>
                <a:close/>
              </a:path>
              <a:path w="1377950" h="1876425">
                <a:moveTo>
                  <a:pt x="9144" y="1876044"/>
                </a:moveTo>
                <a:lnTo>
                  <a:pt x="9144" y="9144"/>
                </a:lnTo>
                <a:lnTo>
                  <a:pt x="4572" y="9144"/>
                </a:lnTo>
                <a:lnTo>
                  <a:pt x="4572" y="1876044"/>
                </a:lnTo>
                <a:lnTo>
                  <a:pt x="9144" y="1876044"/>
                </a:lnTo>
                <a:close/>
              </a:path>
              <a:path w="1377950" h="1876425">
                <a:moveTo>
                  <a:pt x="1373124" y="9144"/>
                </a:moveTo>
                <a:lnTo>
                  <a:pt x="1368552" y="4572"/>
                </a:lnTo>
                <a:lnTo>
                  <a:pt x="1368552" y="9144"/>
                </a:lnTo>
                <a:lnTo>
                  <a:pt x="1373124" y="9144"/>
                </a:lnTo>
                <a:close/>
              </a:path>
              <a:path w="1377950" h="1876425">
                <a:moveTo>
                  <a:pt x="1373124" y="1876044"/>
                </a:moveTo>
                <a:lnTo>
                  <a:pt x="1373124" y="9144"/>
                </a:lnTo>
                <a:lnTo>
                  <a:pt x="1368552" y="9144"/>
                </a:lnTo>
                <a:lnTo>
                  <a:pt x="1368552" y="1876044"/>
                </a:lnTo>
                <a:lnTo>
                  <a:pt x="1373124" y="1876044"/>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10" name="object 10"/>
          <p:cNvSpPr txBox="1"/>
          <p:nvPr/>
        </p:nvSpPr>
        <p:spPr>
          <a:xfrm>
            <a:off x="3431567" y="1465990"/>
            <a:ext cx="5134541" cy="807482"/>
          </a:xfrm>
          <a:prstGeom prst="rect">
            <a:avLst/>
          </a:prstGeom>
        </p:spPr>
        <p:txBody>
          <a:bodyPr vert="horz" wrap="square" lIns="0" tIns="8145" rIns="0" bIns="0" rtlCol="0">
            <a:spAutoFit/>
          </a:bodyPr>
          <a:lstStyle/>
          <a:p>
            <a:pPr marL="8145" marR="3258" lvl="0" indent="0" algn="l" defTabSz="914400" rtl="0" eaLnBrk="1" fontAlgn="auto" latinLnBrk="0" hangingPunct="1">
              <a:lnSpc>
                <a:spcPct val="100000"/>
              </a:lnSpc>
              <a:spcBef>
                <a:spcPts val="64"/>
              </a:spcBef>
              <a:spcAft>
                <a:spcPts val="0"/>
              </a:spcAft>
              <a:buClrTx/>
              <a:buSzTx/>
              <a:buFontTx/>
              <a:buNone/>
              <a:tabLst/>
              <a:defRPr/>
            </a:pPr>
            <a:r>
              <a:rPr kumimoji="0" sz="1154" b="0" i="0" u="none" strike="noStrike" kern="1200" cap="none" spc="-3" normalizeH="0" baseline="0" noProof="0" dirty="0">
                <a:ln>
                  <a:noFill/>
                </a:ln>
                <a:solidFill>
                  <a:srgbClr val="213C76"/>
                </a:solidFill>
                <a:effectLst/>
                <a:uLnTx/>
                <a:uFillTx/>
                <a:latin typeface="Arial"/>
                <a:ea typeface="+mn-ea"/>
                <a:cs typeface="Arial"/>
              </a:rPr>
              <a:t>LUMBAR SPINE </a:t>
            </a:r>
            <a:r>
              <a:rPr kumimoji="0" sz="1154" b="0" i="0" u="none" strike="noStrike" kern="1200" cap="none" spc="-10" normalizeH="0" baseline="0" noProof="0" dirty="0">
                <a:ln>
                  <a:noFill/>
                </a:ln>
                <a:solidFill>
                  <a:srgbClr val="213C76"/>
                </a:solidFill>
                <a:effectLst/>
                <a:uLnTx/>
                <a:uFillTx/>
                <a:latin typeface="Arial"/>
                <a:ea typeface="+mn-ea"/>
                <a:cs typeface="Arial"/>
              </a:rPr>
              <a:t>T-SCORE </a:t>
            </a:r>
            <a:r>
              <a:rPr kumimoji="0" sz="1154" b="0" i="0" u="none" strike="noStrike" kern="1200" cap="none" spc="0" normalizeH="0" baseline="0" noProof="0" dirty="0">
                <a:ln>
                  <a:noFill/>
                </a:ln>
                <a:solidFill>
                  <a:srgbClr val="213C76"/>
                </a:solidFill>
                <a:effectLst/>
                <a:uLnTx/>
                <a:uFillTx/>
                <a:latin typeface="Arial"/>
                <a:ea typeface="+mn-ea"/>
                <a:cs typeface="Arial"/>
              </a:rPr>
              <a:t>IN </a:t>
            </a:r>
            <a:r>
              <a:rPr kumimoji="0" sz="1154" b="0" i="0" u="none" strike="noStrike" kern="1200" cap="none" spc="-3" normalizeH="0" baseline="0" noProof="0" dirty="0">
                <a:ln>
                  <a:noFill/>
                </a:ln>
                <a:solidFill>
                  <a:srgbClr val="213C76"/>
                </a:solidFill>
                <a:effectLst/>
                <a:uLnTx/>
                <a:uFillTx/>
                <a:latin typeface="Arial"/>
                <a:ea typeface="+mn-ea"/>
                <a:cs typeface="Arial"/>
              </a:rPr>
              <a:t>AI BC WOMEN AND </a:t>
            </a:r>
            <a:r>
              <a:rPr kumimoji="0" sz="1154" b="0" i="0" u="none" strike="noStrike" kern="1200" cap="none" spc="0" normalizeH="0" baseline="0" noProof="0" dirty="0">
                <a:ln>
                  <a:noFill/>
                </a:ln>
                <a:solidFill>
                  <a:srgbClr val="213C76"/>
                </a:solidFill>
                <a:effectLst/>
                <a:uLnTx/>
                <a:uFillTx/>
                <a:latin typeface="Arial"/>
                <a:ea typeface="+mn-ea"/>
                <a:cs typeface="Arial"/>
              </a:rPr>
              <a:t>IN</a:t>
            </a:r>
            <a:r>
              <a:rPr kumimoji="0" sz="1154" b="0" i="0" u="none" strike="noStrike" kern="1200" cap="none" spc="-131" normalizeH="0" baseline="0" noProof="0" dirty="0">
                <a:ln>
                  <a:noFill/>
                </a:ln>
                <a:solidFill>
                  <a:srgbClr val="213C76"/>
                </a:solidFill>
                <a:effectLst/>
                <a:uLnTx/>
                <a:uFillTx/>
                <a:latin typeface="Arial"/>
                <a:ea typeface="+mn-ea"/>
                <a:cs typeface="Arial"/>
              </a:rPr>
              <a:t> </a:t>
            </a:r>
            <a:r>
              <a:rPr kumimoji="0" sz="1154" b="0" i="0" u="none" strike="noStrike" kern="1200" cap="none" spc="-10" normalizeH="0" baseline="0" noProof="0" dirty="0">
                <a:ln>
                  <a:noFill/>
                </a:ln>
                <a:solidFill>
                  <a:srgbClr val="213C76"/>
                </a:solidFill>
                <a:effectLst/>
                <a:uLnTx/>
                <a:uFillTx/>
                <a:latin typeface="Arial"/>
                <a:ea typeface="+mn-ea"/>
                <a:cs typeface="Arial"/>
              </a:rPr>
              <a:t>POSTEMENOPAUSAL  </a:t>
            </a:r>
            <a:r>
              <a:rPr kumimoji="0" sz="1154" b="0" i="0" u="none" strike="noStrike" kern="1200" cap="none" spc="-3" normalizeH="0" baseline="0" noProof="0" dirty="0">
                <a:ln>
                  <a:noFill/>
                </a:ln>
                <a:solidFill>
                  <a:srgbClr val="213C76"/>
                </a:solidFill>
                <a:effectLst/>
                <a:uLnTx/>
                <a:uFillTx/>
                <a:latin typeface="Arial"/>
                <a:ea typeface="+mn-ea"/>
                <a:cs typeface="Arial"/>
              </a:rPr>
              <a:t>OSTEOPOROSIS </a:t>
            </a:r>
            <a:r>
              <a:rPr kumimoji="0" sz="1154" b="0" i="0" u="none" strike="noStrike" kern="1200" cap="none" spc="0" normalizeH="0" baseline="0" noProof="0" dirty="0">
                <a:ln>
                  <a:noFill/>
                </a:ln>
                <a:solidFill>
                  <a:srgbClr val="213C76"/>
                </a:solidFill>
                <a:effectLst/>
                <a:uLnTx/>
                <a:uFillTx/>
                <a:latin typeface="Arial"/>
                <a:ea typeface="+mn-ea"/>
                <a:cs typeface="Arial"/>
              </a:rPr>
              <a:t>WITH </a:t>
            </a:r>
            <a:r>
              <a:rPr kumimoji="0" sz="1154" b="0" i="0" u="none" strike="noStrike" kern="1200" cap="none" spc="-6" normalizeH="0" baseline="0" noProof="0" dirty="0">
                <a:ln>
                  <a:noFill/>
                </a:ln>
                <a:solidFill>
                  <a:srgbClr val="213C76"/>
                </a:solidFill>
                <a:effectLst/>
                <a:uLnTx/>
                <a:uFillTx/>
                <a:latin typeface="Arial"/>
                <a:ea typeface="+mn-ea"/>
                <a:cs typeface="Arial"/>
              </a:rPr>
              <a:t>VERTEBRAL</a:t>
            </a:r>
            <a:r>
              <a:rPr kumimoji="0" sz="1154" b="0" i="0" u="none" strike="noStrike" kern="1200" cap="none" spc="-87" normalizeH="0" baseline="0" noProof="0" dirty="0">
                <a:ln>
                  <a:noFill/>
                </a:ln>
                <a:solidFill>
                  <a:srgbClr val="213C76"/>
                </a:solidFill>
                <a:effectLst/>
                <a:uLnTx/>
                <a:uFillTx/>
                <a:latin typeface="Arial"/>
                <a:ea typeface="+mn-ea"/>
                <a:cs typeface="Arial"/>
              </a:rPr>
              <a:t> </a:t>
            </a:r>
            <a:r>
              <a:rPr kumimoji="0" sz="1154" b="0" i="0" u="none" strike="noStrike" kern="1200" cap="none" spc="-3" normalizeH="0" baseline="0" noProof="0" dirty="0">
                <a:ln>
                  <a:noFill/>
                </a:ln>
                <a:solidFill>
                  <a:srgbClr val="213C76"/>
                </a:solidFill>
                <a:effectLst/>
                <a:uLnTx/>
                <a:uFillTx/>
                <a:latin typeface="Arial"/>
                <a:ea typeface="+mn-ea"/>
                <a:cs typeface="Arial"/>
              </a:rPr>
              <a:t>FRACTURES</a:t>
            </a:r>
            <a:endParaRPr kumimoji="0" sz="1154" b="0" i="0" u="none" strike="noStrike" kern="1200" cap="none" spc="0" normalizeH="0" baseline="0" noProof="0" dirty="0">
              <a:ln>
                <a:noFill/>
              </a:ln>
              <a:solidFill>
                <a:srgbClr val="213C7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dirty="0">
              <a:ln>
                <a:noFill/>
              </a:ln>
              <a:solidFill>
                <a:srgbClr val="213C76"/>
              </a:solidFill>
              <a:effectLst/>
              <a:uLnTx/>
              <a:uFillTx/>
              <a:latin typeface="Times New Roman"/>
              <a:ea typeface="+mn-ea"/>
              <a:cs typeface="Times New Roman"/>
            </a:endParaRPr>
          </a:p>
          <a:p>
            <a:pPr marL="524099" marR="0" lvl="0" indent="0" algn="l" defTabSz="914400" rtl="0" eaLnBrk="1" fontAlgn="auto" latinLnBrk="0" hangingPunct="1">
              <a:lnSpc>
                <a:spcPct val="100000"/>
              </a:lnSpc>
              <a:spcBef>
                <a:spcPts val="991"/>
              </a:spcBef>
              <a:spcAft>
                <a:spcPts val="0"/>
              </a:spcAft>
              <a:buClrTx/>
              <a:buSzTx/>
              <a:buFontTx/>
              <a:buNone/>
              <a:tabLst/>
              <a:defRPr/>
            </a:pPr>
            <a:r>
              <a:rPr kumimoji="0" sz="898" b="0" i="0" u="none" strike="noStrike" kern="1200" cap="none" spc="-3" normalizeH="0" baseline="0" noProof="0" dirty="0">
                <a:ln>
                  <a:noFill/>
                </a:ln>
                <a:solidFill>
                  <a:srgbClr val="213C76"/>
                </a:solidFill>
                <a:effectLst/>
                <a:uLnTx/>
                <a:uFillTx/>
                <a:latin typeface="Arial"/>
                <a:ea typeface="+mn-ea"/>
                <a:cs typeface="Arial"/>
              </a:rPr>
              <a:t>100</a:t>
            </a:r>
            <a:r>
              <a:rPr kumimoji="0" sz="898" b="0" i="0" u="none" strike="noStrike" kern="1200" cap="none" spc="-22" normalizeH="0" baseline="0" noProof="0" dirty="0">
                <a:ln>
                  <a:noFill/>
                </a:ln>
                <a:solidFill>
                  <a:srgbClr val="213C76"/>
                </a:solidFill>
                <a:effectLst/>
                <a:uLnTx/>
                <a:uFillTx/>
                <a:latin typeface="Arial"/>
                <a:ea typeface="+mn-ea"/>
                <a:cs typeface="Arial"/>
              </a:rPr>
              <a:t> </a:t>
            </a:r>
            <a:r>
              <a:rPr kumimoji="0" sz="898" b="0" i="0" u="none" strike="noStrike" kern="1200" cap="none" spc="0" normalizeH="0" baseline="0" noProof="0" dirty="0">
                <a:ln>
                  <a:noFill/>
                </a:ln>
                <a:solidFill>
                  <a:srgbClr val="213C76"/>
                </a:solidFill>
                <a:effectLst/>
                <a:uLnTx/>
                <a:uFillTx/>
                <a:latin typeface="Arial"/>
                <a:ea typeface="+mn-ea"/>
                <a:cs typeface="Arial"/>
              </a:rPr>
              <a:t>–</a:t>
            </a:r>
          </a:p>
        </p:txBody>
      </p:sp>
      <p:sp>
        <p:nvSpPr>
          <p:cNvPr id="11" name="object 11"/>
          <p:cNvSpPr/>
          <p:nvPr/>
        </p:nvSpPr>
        <p:spPr>
          <a:xfrm>
            <a:off x="7571450" y="2471313"/>
            <a:ext cx="328646" cy="144979"/>
          </a:xfrm>
          <a:custGeom>
            <a:avLst/>
            <a:gdLst/>
            <a:ahLst/>
            <a:cxnLst/>
            <a:rect l="l" t="t" r="r" b="b"/>
            <a:pathLst>
              <a:path w="512445" h="226060">
                <a:moveTo>
                  <a:pt x="512064" y="225552"/>
                </a:moveTo>
                <a:lnTo>
                  <a:pt x="512064" y="0"/>
                </a:lnTo>
                <a:lnTo>
                  <a:pt x="0" y="0"/>
                </a:lnTo>
                <a:lnTo>
                  <a:pt x="0" y="225552"/>
                </a:lnTo>
                <a:lnTo>
                  <a:pt x="4572" y="225552"/>
                </a:lnTo>
                <a:lnTo>
                  <a:pt x="4572" y="9144"/>
                </a:lnTo>
                <a:lnTo>
                  <a:pt x="9144" y="4572"/>
                </a:lnTo>
                <a:lnTo>
                  <a:pt x="9144" y="9144"/>
                </a:lnTo>
                <a:lnTo>
                  <a:pt x="502920" y="9144"/>
                </a:lnTo>
                <a:lnTo>
                  <a:pt x="502920" y="4572"/>
                </a:lnTo>
                <a:lnTo>
                  <a:pt x="507492" y="9144"/>
                </a:lnTo>
                <a:lnTo>
                  <a:pt x="507492" y="225552"/>
                </a:lnTo>
                <a:lnTo>
                  <a:pt x="512064" y="225552"/>
                </a:lnTo>
                <a:close/>
              </a:path>
              <a:path w="512445" h="226060">
                <a:moveTo>
                  <a:pt x="9144" y="9144"/>
                </a:moveTo>
                <a:lnTo>
                  <a:pt x="9144" y="4572"/>
                </a:lnTo>
                <a:lnTo>
                  <a:pt x="4572" y="9144"/>
                </a:lnTo>
                <a:lnTo>
                  <a:pt x="9144" y="9144"/>
                </a:lnTo>
                <a:close/>
              </a:path>
              <a:path w="512445" h="226060">
                <a:moveTo>
                  <a:pt x="9144" y="214884"/>
                </a:moveTo>
                <a:lnTo>
                  <a:pt x="9144" y="9144"/>
                </a:lnTo>
                <a:lnTo>
                  <a:pt x="4572" y="9144"/>
                </a:lnTo>
                <a:lnTo>
                  <a:pt x="4572" y="214884"/>
                </a:lnTo>
                <a:lnTo>
                  <a:pt x="9144" y="214884"/>
                </a:lnTo>
                <a:close/>
              </a:path>
              <a:path w="512445" h="226060">
                <a:moveTo>
                  <a:pt x="507492" y="214884"/>
                </a:moveTo>
                <a:lnTo>
                  <a:pt x="4572" y="214884"/>
                </a:lnTo>
                <a:lnTo>
                  <a:pt x="9144" y="220980"/>
                </a:lnTo>
                <a:lnTo>
                  <a:pt x="9144" y="225552"/>
                </a:lnTo>
                <a:lnTo>
                  <a:pt x="502920" y="225552"/>
                </a:lnTo>
                <a:lnTo>
                  <a:pt x="502920" y="220980"/>
                </a:lnTo>
                <a:lnTo>
                  <a:pt x="507492" y="214884"/>
                </a:lnTo>
                <a:close/>
              </a:path>
              <a:path w="512445" h="226060">
                <a:moveTo>
                  <a:pt x="9144" y="225552"/>
                </a:moveTo>
                <a:lnTo>
                  <a:pt x="9144" y="220980"/>
                </a:lnTo>
                <a:lnTo>
                  <a:pt x="4572" y="214884"/>
                </a:lnTo>
                <a:lnTo>
                  <a:pt x="4572" y="225552"/>
                </a:lnTo>
                <a:lnTo>
                  <a:pt x="9144" y="225552"/>
                </a:lnTo>
                <a:close/>
              </a:path>
              <a:path w="512445" h="226060">
                <a:moveTo>
                  <a:pt x="507492" y="9144"/>
                </a:moveTo>
                <a:lnTo>
                  <a:pt x="502920" y="4572"/>
                </a:lnTo>
                <a:lnTo>
                  <a:pt x="502920" y="9144"/>
                </a:lnTo>
                <a:lnTo>
                  <a:pt x="507492" y="9144"/>
                </a:lnTo>
                <a:close/>
              </a:path>
              <a:path w="512445" h="226060">
                <a:moveTo>
                  <a:pt x="507492" y="214884"/>
                </a:moveTo>
                <a:lnTo>
                  <a:pt x="507492" y="9144"/>
                </a:lnTo>
                <a:lnTo>
                  <a:pt x="502920" y="9144"/>
                </a:lnTo>
                <a:lnTo>
                  <a:pt x="502920" y="214884"/>
                </a:lnTo>
                <a:lnTo>
                  <a:pt x="507492" y="214884"/>
                </a:lnTo>
                <a:close/>
              </a:path>
              <a:path w="512445" h="226060">
                <a:moveTo>
                  <a:pt x="507492" y="225552"/>
                </a:moveTo>
                <a:lnTo>
                  <a:pt x="507492" y="214884"/>
                </a:lnTo>
                <a:lnTo>
                  <a:pt x="502920" y="220980"/>
                </a:lnTo>
                <a:lnTo>
                  <a:pt x="502920" y="225552"/>
                </a:lnTo>
                <a:lnTo>
                  <a:pt x="507492" y="22555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12" name="object 12"/>
          <p:cNvSpPr/>
          <p:nvPr/>
        </p:nvSpPr>
        <p:spPr>
          <a:xfrm>
            <a:off x="7574383" y="2750847"/>
            <a:ext cx="322538" cy="138870"/>
          </a:xfrm>
          <a:custGeom>
            <a:avLst/>
            <a:gdLst/>
            <a:ahLst/>
            <a:cxnLst/>
            <a:rect l="l" t="t" r="r" b="b"/>
            <a:pathLst>
              <a:path w="502920" h="216535">
                <a:moveTo>
                  <a:pt x="0" y="0"/>
                </a:moveTo>
                <a:lnTo>
                  <a:pt x="0" y="216408"/>
                </a:lnTo>
                <a:lnTo>
                  <a:pt x="502920" y="216408"/>
                </a:lnTo>
                <a:lnTo>
                  <a:pt x="502920" y="0"/>
                </a:lnTo>
                <a:lnTo>
                  <a:pt x="0"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13" name="object 13"/>
          <p:cNvSpPr/>
          <p:nvPr/>
        </p:nvSpPr>
        <p:spPr>
          <a:xfrm>
            <a:off x="7571450" y="2747914"/>
            <a:ext cx="328646" cy="144979"/>
          </a:xfrm>
          <a:custGeom>
            <a:avLst/>
            <a:gdLst/>
            <a:ahLst/>
            <a:cxnLst/>
            <a:rect l="l" t="t" r="r" b="b"/>
            <a:pathLst>
              <a:path w="512445" h="226060">
                <a:moveTo>
                  <a:pt x="512064" y="225552"/>
                </a:moveTo>
                <a:lnTo>
                  <a:pt x="512064" y="0"/>
                </a:lnTo>
                <a:lnTo>
                  <a:pt x="0" y="0"/>
                </a:lnTo>
                <a:lnTo>
                  <a:pt x="0" y="225552"/>
                </a:lnTo>
                <a:lnTo>
                  <a:pt x="4572" y="225552"/>
                </a:lnTo>
                <a:lnTo>
                  <a:pt x="4572" y="9144"/>
                </a:lnTo>
                <a:lnTo>
                  <a:pt x="9144" y="4572"/>
                </a:lnTo>
                <a:lnTo>
                  <a:pt x="9144" y="9144"/>
                </a:lnTo>
                <a:lnTo>
                  <a:pt x="502920" y="9144"/>
                </a:lnTo>
                <a:lnTo>
                  <a:pt x="502920" y="4572"/>
                </a:lnTo>
                <a:lnTo>
                  <a:pt x="507492" y="9144"/>
                </a:lnTo>
                <a:lnTo>
                  <a:pt x="507492" y="225552"/>
                </a:lnTo>
                <a:lnTo>
                  <a:pt x="512064" y="225552"/>
                </a:lnTo>
                <a:close/>
              </a:path>
              <a:path w="512445" h="226060">
                <a:moveTo>
                  <a:pt x="9144" y="9144"/>
                </a:moveTo>
                <a:lnTo>
                  <a:pt x="9144" y="4572"/>
                </a:lnTo>
                <a:lnTo>
                  <a:pt x="4572" y="9144"/>
                </a:lnTo>
                <a:lnTo>
                  <a:pt x="9144" y="9144"/>
                </a:lnTo>
                <a:close/>
              </a:path>
              <a:path w="512445" h="226060">
                <a:moveTo>
                  <a:pt x="9144" y="216408"/>
                </a:moveTo>
                <a:lnTo>
                  <a:pt x="9144" y="9144"/>
                </a:lnTo>
                <a:lnTo>
                  <a:pt x="4572" y="9144"/>
                </a:lnTo>
                <a:lnTo>
                  <a:pt x="4572" y="216408"/>
                </a:lnTo>
                <a:lnTo>
                  <a:pt x="9144" y="216408"/>
                </a:lnTo>
                <a:close/>
              </a:path>
              <a:path w="512445" h="226060">
                <a:moveTo>
                  <a:pt x="507492" y="216408"/>
                </a:moveTo>
                <a:lnTo>
                  <a:pt x="4572" y="216408"/>
                </a:lnTo>
                <a:lnTo>
                  <a:pt x="9144" y="220980"/>
                </a:lnTo>
                <a:lnTo>
                  <a:pt x="9144" y="225552"/>
                </a:lnTo>
                <a:lnTo>
                  <a:pt x="502920" y="225552"/>
                </a:lnTo>
                <a:lnTo>
                  <a:pt x="502920" y="220980"/>
                </a:lnTo>
                <a:lnTo>
                  <a:pt x="507492" y="216408"/>
                </a:lnTo>
                <a:close/>
              </a:path>
              <a:path w="512445" h="226060">
                <a:moveTo>
                  <a:pt x="9144" y="225552"/>
                </a:moveTo>
                <a:lnTo>
                  <a:pt x="9144" y="220980"/>
                </a:lnTo>
                <a:lnTo>
                  <a:pt x="4572" y="216408"/>
                </a:lnTo>
                <a:lnTo>
                  <a:pt x="4572" y="225552"/>
                </a:lnTo>
                <a:lnTo>
                  <a:pt x="9144" y="225552"/>
                </a:lnTo>
                <a:close/>
              </a:path>
              <a:path w="512445" h="226060">
                <a:moveTo>
                  <a:pt x="507492" y="9144"/>
                </a:moveTo>
                <a:lnTo>
                  <a:pt x="502920" y="4572"/>
                </a:lnTo>
                <a:lnTo>
                  <a:pt x="502920" y="9144"/>
                </a:lnTo>
                <a:lnTo>
                  <a:pt x="507492" y="9144"/>
                </a:lnTo>
                <a:close/>
              </a:path>
              <a:path w="512445" h="226060">
                <a:moveTo>
                  <a:pt x="507492" y="216408"/>
                </a:moveTo>
                <a:lnTo>
                  <a:pt x="507492" y="9144"/>
                </a:lnTo>
                <a:lnTo>
                  <a:pt x="502920" y="9144"/>
                </a:lnTo>
                <a:lnTo>
                  <a:pt x="502920" y="216408"/>
                </a:lnTo>
                <a:lnTo>
                  <a:pt x="507492" y="216408"/>
                </a:lnTo>
                <a:close/>
              </a:path>
              <a:path w="512445" h="226060">
                <a:moveTo>
                  <a:pt x="507492" y="225552"/>
                </a:moveTo>
                <a:lnTo>
                  <a:pt x="507492" y="216408"/>
                </a:lnTo>
                <a:lnTo>
                  <a:pt x="502920" y="220980"/>
                </a:lnTo>
                <a:lnTo>
                  <a:pt x="502920" y="225552"/>
                </a:lnTo>
                <a:lnTo>
                  <a:pt x="507492" y="22555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14" name="object 14"/>
          <p:cNvSpPr/>
          <p:nvPr/>
        </p:nvSpPr>
        <p:spPr>
          <a:xfrm>
            <a:off x="7574383" y="3028424"/>
            <a:ext cx="322538" cy="138056"/>
          </a:xfrm>
          <a:custGeom>
            <a:avLst/>
            <a:gdLst/>
            <a:ahLst/>
            <a:cxnLst/>
            <a:rect l="l" t="t" r="r" b="b"/>
            <a:pathLst>
              <a:path w="502920" h="215264">
                <a:moveTo>
                  <a:pt x="0" y="0"/>
                </a:moveTo>
                <a:lnTo>
                  <a:pt x="0" y="214884"/>
                </a:lnTo>
                <a:lnTo>
                  <a:pt x="502920" y="214884"/>
                </a:lnTo>
                <a:lnTo>
                  <a:pt x="502920" y="0"/>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15" name="object 15"/>
          <p:cNvSpPr/>
          <p:nvPr/>
        </p:nvSpPr>
        <p:spPr>
          <a:xfrm>
            <a:off x="7571450" y="3024515"/>
            <a:ext cx="328646" cy="144979"/>
          </a:xfrm>
          <a:custGeom>
            <a:avLst/>
            <a:gdLst/>
            <a:ahLst/>
            <a:cxnLst/>
            <a:rect l="l" t="t" r="r" b="b"/>
            <a:pathLst>
              <a:path w="512445" h="226060">
                <a:moveTo>
                  <a:pt x="512064" y="225552"/>
                </a:moveTo>
                <a:lnTo>
                  <a:pt x="512064" y="0"/>
                </a:lnTo>
                <a:lnTo>
                  <a:pt x="0" y="0"/>
                </a:lnTo>
                <a:lnTo>
                  <a:pt x="0" y="225552"/>
                </a:lnTo>
                <a:lnTo>
                  <a:pt x="4572" y="225552"/>
                </a:lnTo>
                <a:lnTo>
                  <a:pt x="4572" y="10668"/>
                </a:lnTo>
                <a:lnTo>
                  <a:pt x="9144" y="6096"/>
                </a:lnTo>
                <a:lnTo>
                  <a:pt x="9144" y="10668"/>
                </a:lnTo>
                <a:lnTo>
                  <a:pt x="502920" y="10668"/>
                </a:lnTo>
                <a:lnTo>
                  <a:pt x="502920" y="6096"/>
                </a:lnTo>
                <a:lnTo>
                  <a:pt x="507492" y="10668"/>
                </a:lnTo>
                <a:lnTo>
                  <a:pt x="507492" y="225552"/>
                </a:lnTo>
                <a:lnTo>
                  <a:pt x="512064" y="225552"/>
                </a:lnTo>
                <a:close/>
              </a:path>
              <a:path w="512445" h="226060">
                <a:moveTo>
                  <a:pt x="9144" y="10668"/>
                </a:moveTo>
                <a:lnTo>
                  <a:pt x="9144" y="6096"/>
                </a:lnTo>
                <a:lnTo>
                  <a:pt x="4572" y="10668"/>
                </a:lnTo>
                <a:lnTo>
                  <a:pt x="9144" y="10668"/>
                </a:lnTo>
                <a:close/>
              </a:path>
              <a:path w="512445" h="226060">
                <a:moveTo>
                  <a:pt x="9144" y="216408"/>
                </a:moveTo>
                <a:lnTo>
                  <a:pt x="9144" y="10668"/>
                </a:lnTo>
                <a:lnTo>
                  <a:pt x="4572" y="10668"/>
                </a:lnTo>
                <a:lnTo>
                  <a:pt x="4572" y="216408"/>
                </a:lnTo>
                <a:lnTo>
                  <a:pt x="9144" y="216408"/>
                </a:lnTo>
                <a:close/>
              </a:path>
              <a:path w="512445" h="226060">
                <a:moveTo>
                  <a:pt x="507492" y="216408"/>
                </a:moveTo>
                <a:lnTo>
                  <a:pt x="4572" y="216408"/>
                </a:lnTo>
                <a:lnTo>
                  <a:pt x="9144" y="220980"/>
                </a:lnTo>
                <a:lnTo>
                  <a:pt x="9144" y="225552"/>
                </a:lnTo>
                <a:lnTo>
                  <a:pt x="502920" y="225552"/>
                </a:lnTo>
                <a:lnTo>
                  <a:pt x="502920" y="220980"/>
                </a:lnTo>
                <a:lnTo>
                  <a:pt x="507492" y="216408"/>
                </a:lnTo>
                <a:close/>
              </a:path>
              <a:path w="512445" h="226060">
                <a:moveTo>
                  <a:pt x="9144" y="225552"/>
                </a:moveTo>
                <a:lnTo>
                  <a:pt x="9144" y="220980"/>
                </a:lnTo>
                <a:lnTo>
                  <a:pt x="4572" y="216408"/>
                </a:lnTo>
                <a:lnTo>
                  <a:pt x="4572" y="225552"/>
                </a:lnTo>
                <a:lnTo>
                  <a:pt x="9144" y="225552"/>
                </a:lnTo>
                <a:close/>
              </a:path>
              <a:path w="512445" h="226060">
                <a:moveTo>
                  <a:pt x="507492" y="10668"/>
                </a:moveTo>
                <a:lnTo>
                  <a:pt x="502920" y="6096"/>
                </a:lnTo>
                <a:lnTo>
                  <a:pt x="502920" y="10668"/>
                </a:lnTo>
                <a:lnTo>
                  <a:pt x="507492" y="10668"/>
                </a:lnTo>
                <a:close/>
              </a:path>
              <a:path w="512445" h="226060">
                <a:moveTo>
                  <a:pt x="507492" y="216408"/>
                </a:moveTo>
                <a:lnTo>
                  <a:pt x="507492" y="10668"/>
                </a:lnTo>
                <a:lnTo>
                  <a:pt x="502920" y="10668"/>
                </a:lnTo>
                <a:lnTo>
                  <a:pt x="502920" y="216408"/>
                </a:lnTo>
                <a:lnTo>
                  <a:pt x="507492" y="216408"/>
                </a:lnTo>
                <a:close/>
              </a:path>
              <a:path w="512445" h="226060">
                <a:moveTo>
                  <a:pt x="507492" y="225552"/>
                </a:moveTo>
                <a:lnTo>
                  <a:pt x="507492" y="216408"/>
                </a:lnTo>
                <a:lnTo>
                  <a:pt x="502920" y="220980"/>
                </a:lnTo>
                <a:lnTo>
                  <a:pt x="502920" y="225552"/>
                </a:lnTo>
                <a:lnTo>
                  <a:pt x="507492" y="22555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16" name="object 16"/>
          <p:cNvSpPr txBox="1"/>
          <p:nvPr/>
        </p:nvSpPr>
        <p:spPr>
          <a:xfrm>
            <a:off x="8040273" y="2399638"/>
            <a:ext cx="343714" cy="165677"/>
          </a:xfrm>
          <a:prstGeom prst="rect">
            <a:avLst/>
          </a:prstGeom>
        </p:spPr>
        <p:txBody>
          <a:bodyPr vert="horz" wrap="square" lIns="0" tIns="7738" rIns="0" bIns="0" rtlCol="0">
            <a:spAutoFit/>
          </a:bodyPr>
          <a:lstStyle/>
          <a:p>
            <a:pPr marL="111580" marR="0" lvl="0" indent="-103843" algn="l" defTabSz="914400" rtl="0" eaLnBrk="1" fontAlgn="auto" latinLnBrk="0" hangingPunct="1">
              <a:lnSpc>
                <a:spcPct val="100000"/>
              </a:lnSpc>
              <a:spcBef>
                <a:spcPts val="61"/>
              </a:spcBef>
              <a:spcAft>
                <a:spcPts val="0"/>
              </a:spcAft>
              <a:buClrTx/>
              <a:buSzPct val="93750"/>
              <a:buFont typeface="Wingdings"/>
              <a:buChar char=""/>
              <a:tabLst>
                <a:tab pos="111987" algn="l"/>
              </a:tabLst>
              <a:defRPr/>
            </a:pPr>
            <a:r>
              <a:rPr kumimoji="0" sz="1026" b="0" i="0" u="none" strike="noStrike" kern="1200" cap="none" spc="-6" normalizeH="0" baseline="0" noProof="0" dirty="0">
                <a:ln>
                  <a:noFill/>
                </a:ln>
                <a:solidFill>
                  <a:srgbClr val="213C76"/>
                </a:solidFill>
                <a:effectLst/>
                <a:uLnTx/>
                <a:uFillTx/>
                <a:latin typeface="Arial"/>
                <a:ea typeface="+mn-ea"/>
                <a:cs typeface="Arial"/>
              </a:rPr>
              <a:t>-</a:t>
            </a:r>
            <a:r>
              <a:rPr kumimoji="0" sz="1026" b="0" i="0" u="none" strike="noStrike" kern="1200" cap="none" spc="-3" normalizeH="0" baseline="0" noProof="0" dirty="0">
                <a:ln>
                  <a:noFill/>
                </a:ln>
                <a:solidFill>
                  <a:srgbClr val="213C76"/>
                </a:solidFill>
                <a:effectLst/>
                <a:uLnTx/>
                <a:uFillTx/>
                <a:latin typeface="Arial"/>
                <a:ea typeface="+mn-ea"/>
                <a:cs typeface="Arial"/>
              </a:rPr>
              <a:t>2.5</a:t>
            </a:r>
            <a:endParaRPr kumimoji="0" sz="1026" b="0" i="0" u="none" strike="noStrike" kern="1200" cap="none" spc="0" normalizeH="0" baseline="0" noProof="0">
              <a:ln>
                <a:noFill/>
              </a:ln>
              <a:solidFill>
                <a:srgbClr val="213C76"/>
              </a:solidFill>
              <a:effectLst/>
              <a:uLnTx/>
              <a:uFillTx/>
              <a:latin typeface="Arial"/>
              <a:ea typeface="+mn-ea"/>
              <a:cs typeface="Arial"/>
            </a:endParaRPr>
          </a:p>
        </p:txBody>
      </p:sp>
      <p:sp>
        <p:nvSpPr>
          <p:cNvPr id="17" name="object 17"/>
          <p:cNvSpPr txBox="1"/>
          <p:nvPr/>
        </p:nvSpPr>
        <p:spPr>
          <a:xfrm>
            <a:off x="8040273" y="2712401"/>
            <a:ext cx="428829" cy="165677"/>
          </a:xfrm>
          <a:prstGeom prst="rect">
            <a:avLst/>
          </a:prstGeom>
        </p:spPr>
        <p:txBody>
          <a:bodyPr vert="horz" wrap="square" lIns="0" tIns="7738" rIns="0" bIns="0" rtlCol="0">
            <a:spAutoFit/>
          </a:bodyPr>
          <a:lstStyle/>
          <a:p>
            <a:pPr marL="8145" marR="0" lvl="0" indent="0" algn="l" defTabSz="914400" rtl="0" eaLnBrk="1" fontAlgn="auto" latinLnBrk="0" hangingPunct="1">
              <a:lnSpc>
                <a:spcPct val="100000"/>
              </a:lnSpc>
              <a:spcBef>
                <a:spcPts val="61"/>
              </a:spcBef>
              <a:spcAft>
                <a:spcPts val="0"/>
              </a:spcAft>
              <a:buClrTx/>
              <a:buSzTx/>
              <a:buFontTx/>
              <a:buNone/>
              <a:tabLst/>
              <a:defRPr/>
            </a:pPr>
            <a:r>
              <a:rPr kumimoji="0" sz="1026" b="0" i="0" u="none" strike="noStrike" kern="1200" cap="none" spc="-3" normalizeH="0" baseline="0" noProof="0" dirty="0">
                <a:ln>
                  <a:noFill/>
                </a:ln>
                <a:solidFill>
                  <a:srgbClr val="213C76"/>
                </a:solidFill>
                <a:effectLst/>
                <a:uLnTx/>
                <a:uFillTx/>
                <a:latin typeface="Arial"/>
                <a:ea typeface="+mn-ea"/>
                <a:cs typeface="Arial"/>
              </a:rPr>
              <a:t>-1</a:t>
            </a:r>
            <a:r>
              <a:rPr kumimoji="0" sz="1026" b="0" i="0" u="none" strike="noStrike" kern="1200" cap="none" spc="237" normalizeH="0" baseline="0" noProof="0" dirty="0">
                <a:ln>
                  <a:noFill/>
                </a:ln>
                <a:solidFill>
                  <a:srgbClr val="213C76"/>
                </a:solidFill>
                <a:effectLst/>
                <a:uLnTx/>
                <a:uFillTx/>
                <a:latin typeface="Arial"/>
                <a:ea typeface="+mn-ea"/>
                <a:cs typeface="Arial"/>
              </a:rPr>
              <a:t> </a:t>
            </a:r>
            <a:r>
              <a:rPr kumimoji="0" sz="1026" b="0" i="0" u="none" strike="noStrike" kern="1200" cap="none" spc="-3" normalizeH="0" baseline="0" noProof="0" dirty="0">
                <a:ln>
                  <a:noFill/>
                </a:ln>
                <a:solidFill>
                  <a:srgbClr val="213C76"/>
                </a:solidFill>
                <a:effectLst/>
                <a:uLnTx/>
                <a:uFillTx/>
                <a:latin typeface="Arial"/>
                <a:ea typeface="+mn-ea"/>
                <a:cs typeface="Arial"/>
              </a:rPr>
              <a:t>-2.5</a:t>
            </a:r>
            <a:endParaRPr kumimoji="0" sz="1026" b="0" i="0" u="none" strike="noStrike" kern="1200" cap="none" spc="0" normalizeH="0" baseline="0" noProof="0">
              <a:ln>
                <a:noFill/>
              </a:ln>
              <a:solidFill>
                <a:srgbClr val="213C76"/>
              </a:solidFill>
              <a:effectLst/>
              <a:uLnTx/>
              <a:uFillTx/>
              <a:latin typeface="Arial"/>
              <a:ea typeface="+mn-ea"/>
              <a:cs typeface="Arial"/>
            </a:endParaRPr>
          </a:p>
        </p:txBody>
      </p:sp>
      <p:sp>
        <p:nvSpPr>
          <p:cNvPr id="18" name="object 18"/>
          <p:cNvSpPr txBox="1"/>
          <p:nvPr/>
        </p:nvSpPr>
        <p:spPr>
          <a:xfrm>
            <a:off x="8040273" y="3025165"/>
            <a:ext cx="244347" cy="165677"/>
          </a:xfrm>
          <a:prstGeom prst="rect">
            <a:avLst/>
          </a:prstGeom>
        </p:spPr>
        <p:txBody>
          <a:bodyPr vert="horz" wrap="square" lIns="0" tIns="7738" rIns="0" bIns="0" rtlCol="0">
            <a:spAutoFit/>
          </a:bodyPr>
          <a:lstStyle/>
          <a:p>
            <a:pPr marL="8145" marR="0" lvl="0" indent="0" algn="l" defTabSz="914400" rtl="0" eaLnBrk="1" fontAlgn="auto" latinLnBrk="0" hangingPunct="1">
              <a:lnSpc>
                <a:spcPct val="100000"/>
              </a:lnSpc>
              <a:spcBef>
                <a:spcPts val="61"/>
              </a:spcBef>
              <a:spcAft>
                <a:spcPts val="0"/>
              </a:spcAft>
              <a:buClrTx/>
              <a:buSzTx/>
              <a:buFontTx/>
              <a:buNone/>
              <a:tabLst/>
              <a:defRPr/>
            </a:pPr>
            <a:r>
              <a:rPr kumimoji="0" sz="1026" b="0" i="0" u="none" strike="noStrike" kern="1200" cap="none" spc="-3" normalizeH="0" baseline="0" noProof="0" dirty="0">
                <a:ln>
                  <a:noFill/>
                </a:ln>
                <a:solidFill>
                  <a:srgbClr val="213C76"/>
                </a:solidFill>
                <a:effectLst/>
                <a:uLnTx/>
                <a:uFillTx/>
                <a:latin typeface="Arial"/>
                <a:ea typeface="+mn-ea"/>
                <a:cs typeface="Arial"/>
              </a:rPr>
              <a:t>&lt;</a:t>
            </a:r>
            <a:r>
              <a:rPr kumimoji="0" sz="1026" b="0" i="0" u="none" strike="noStrike" kern="1200" cap="none" spc="-51" normalizeH="0" baseline="0" noProof="0" dirty="0">
                <a:ln>
                  <a:noFill/>
                </a:ln>
                <a:solidFill>
                  <a:srgbClr val="213C76"/>
                </a:solidFill>
                <a:effectLst/>
                <a:uLnTx/>
                <a:uFillTx/>
                <a:latin typeface="Arial"/>
                <a:ea typeface="+mn-ea"/>
                <a:cs typeface="Arial"/>
              </a:rPr>
              <a:t> </a:t>
            </a:r>
            <a:r>
              <a:rPr kumimoji="0" sz="1026" b="0" i="0" u="none" strike="noStrike" kern="1200" cap="none" spc="-3" normalizeH="0" baseline="0" noProof="0" dirty="0">
                <a:ln>
                  <a:noFill/>
                </a:ln>
                <a:solidFill>
                  <a:srgbClr val="213C76"/>
                </a:solidFill>
                <a:effectLst/>
                <a:uLnTx/>
                <a:uFillTx/>
                <a:latin typeface="Arial"/>
                <a:ea typeface="+mn-ea"/>
                <a:cs typeface="Arial"/>
              </a:rPr>
              <a:t>-1</a:t>
            </a:r>
            <a:endParaRPr kumimoji="0" sz="1026" b="0" i="0" u="none" strike="noStrike" kern="1200" cap="none" spc="0" normalizeH="0" baseline="0" noProof="0">
              <a:ln>
                <a:noFill/>
              </a:ln>
              <a:solidFill>
                <a:srgbClr val="213C76"/>
              </a:solidFill>
              <a:effectLst/>
              <a:uLnTx/>
              <a:uFillTx/>
              <a:latin typeface="Arial"/>
              <a:ea typeface="+mn-ea"/>
              <a:cs typeface="Arial"/>
            </a:endParaRPr>
          </a:p>
        </p:txBody>
      </p:sp>
      <p:sp>
        <p:nvSpPr>
          <p:cNvPr id="19" name="object 19"/>
          <p:cNvSpPr/>
          <p:nvPr/>
        </p:nvSpPr>
        <p:spPr>
          <a:xfrm>
            <a:off x="4193601" y="3489751"/>
            <a:ext cx="3935205" cy="1255942"/>
          </a:xfrm>
          <a:custGeom>
            <a:avLst/>
            <a:gdLst/>
            <a:ahLst/>
            <a:cxnLst/>
            <a:rect l="l" t="t" r="r" b="b"/>
            <a:pathLst>
              <a:path w="6136005" h="1958339">
                <a:moveTo>
                  <a:pt x="27432" y="1929383"/>
                </a:moveTo>
                <a:lnTo>
                  <a:pt x="27432" y="0"/>
                </a:lnTo>
                <a:lnTo>
                  <a:pt x="0" y="0"/>
                </a:lnTo>
                <a:lnTo>
                  <a:pt x="0" y="1952243"/>
                </a:lnTo>
                <a:lnTo>
                  <a:pt x="6096" y="1958339"/>
                </a:lnTo>
                <a:lnTo>
                  <a:pt x="13716" y="1958339"/>
                </a:lnTo>
                <a:lnTo>
                  <a:pt x="13716" y="1929383"/>
                </a:lnTo>
                <a:lnTo>
                  <a:pt x="27432" y="1929383"/>
                </a:lnTo>
                <a:close/>
              </a:path>
              <a:path w="6136005" h="1958339">
                <a:moveTo>
                  <a:pt x="6135624" y="1958339"/>
                </a:moveTo>
                <a:lnTo>
                  <a:pt x="6135624" y="1929383"/>
                </a:lnTo>
                <a:lnTo>
                  <a:pt x="13716" y="1929383"/>
                </a:lnTo>
                <a:lnTo>
                  <a:pt x="27432" y="1943099"/>
                </a:lnTo>
                <a:lnTo>
                  <a:pt x="27432" y="1958339"/>
                </a:lnTo>
                <a:lnTo>
                  <a:pt x="6135624" y="1958339"/>
                </a:lnTo>
                <a:close/>
              </a:path>
              <a:path w="6136005" h="1958339">
                <a:moveTo>
                  <a:pt x="27432" y="1958339"/>
                </a:moveTo>
                <a:lnTo>
                  <a:pt x="27432" y="1943099"/>
                </a:lnTo>
                <a:lnTo>
                  <a:pt x="13716" y="1929383"/>
                </a:lnTo>
                <a:lnTo>
                  <a:pt x="13716" y="1958339"/>
                </a:lnTo>
                <a:lnTo>
                  <a:pt x="27432" y="1958339"/>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20" name="object 20"/>
          <p:cNvSpPr txBox="1"/>
          <p:nvPr/>
        </p:nvSpPr>
        <p:spPr>
          <a:xfrm>
            <a:off x="3959683" y="3262670"/>
            <a:ext cx="244347" cy="1552878"/>
          </a:xfrm>
          <a:prstGeom prst="rect">
            <a:avLst/>
          </a:prstGeom>
        </p:spPr>
        <p:txBody>
          <a:bodyPr vert="horz" wrap="square" lIns="0" tIns="8145" rIns="0" bIns="0" rtlCol="0">
            <a:spAutoFit/>
          </a:bodyPr>
          <a:lstStyle/>
          <a:p>
            <a:pPr marL="0" marR="8959" lvl="0" indent="0" algn="r" defTabSz="914400" rtl="0" eaLnBrk="1" fontAlgn="auto" latinLnBrk="0" hangingPunct="1">
              <a:lnSpc>
                <a:spcPct val="100000"/>
              </a:lnSpc>
              <a:spcBef>
                <a:spcPts val="64"/>
              </a:spcBef>
              <a:spcAft>
                <a:spcPts val="0"/>
              </a:spcAft>
              <a:buClrTx/>
              <a:buSzTx/>
              <a:buFontTx/>
              <a:buNone/>
              <a:tabLst/>
              <a:defRPr/>
            </a:pPr>
            <a:r>
              <a:rPr kumimoji="0" sz="898" b="0" i="0" u="none" strike="noStrike" kern="1200" cap="none" spc="-3" normalizeH="0" baseline="0" noProof="0" dirty="0">
                <a:ln>
                  <a:noFill/>
                </a:ln>
                <a:solidFill>
                  <a:srgbClr val="213C76"/>
                </a:solidFill>
                <a:effectLst/>
                <a:uLnTx/>
                <a:uFillTx/>
                <a:latin typeface="Arial"/>
                <a:ea typeface="+mn-ea"/>
                <a:cs typeface="Arial"/>
              </a:rPr>
              <a:t>60</a:t>
            </a:r>
            <a:r>
              <a:rPr kumimoji="0" sz="898" b="0" i="0" u="none" strike="noStrike" kern="1200" cap="none" spc="-64" normalizeH="0" baseline="0" noProof="0" dirty="0">
                <a:ln>
                  <a:noFill/>
                </a:ln>
                <a:solidFill>
                  <a:srgbClr val="213C76"/>
                </a:solidFill>
                <a:effectLst/>
                <a:uLnTx/>
                <a:uFillTx/>
                <a:latin typeface="Arial"/>
                <a:ea typeface="+mn-ea"/>
                <a:cs typeface="Arial"/>
              </a:rPr>
              <a:t> </a:t>
            </a:r>
            <a:r>
              <a:rPr kumimoji="0" sz="898" b="0" i="0" u="none" strike="noStrike" kern="1200" cap="none" spc="0" normalizeH="0" baseline="0" noProof="0" dirty="0">
                <a:ln>
                  <a:noFill/>
                </a:ln>
                <a:solidFill>
                  <a:srgbClr val="213C76"/>
                </a:solidFill>
                <a:effectLst/>
                <a:uLnTx/>
                <a:uFillTx/>
                <a:latin typeface="Arial"/>
                <a:ea typeface="+mn-ea"/>
                <a:cs typeface="Arial"/>
              </a:rPr>
              <a:t>–</a:t>
            </a:r>
            <a:endParaRPr kumimoji="0" sz="898" b="0" i="0" u="none" strike="noStrike" kern="1200" cap="none" spc="0" normalizeH="0" baseline="0" noProof="0">
              <a:ln>
                <a:noFill/>
              </a:ln>
              <a:solidFill>
                <a:srgbClr val="213C76"/>
              </a:solidFill>
              <a:effectLst/>
              <a:uLnTx/>
              <a:uFillTx/>
              <a:latin typeface="Arial"/>
              <a:ea typeface="+mn-ea"/>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930" b="0" i="0" u="none" strike="noStrike" kern="1200" cap="none" spc="0" normalizeH="0" baseline="0" noProof="0">
              <a:ln>
                <a:noFill/>
              </a:ln>
              <a:solidFill>
                <a:srgbClr val="213C76"/>
              </a:solidFill>
              <a:effectLst/>
              <a:uLnTx/>
              <a:uFillTx/>
              <a:latin typeface="Times New Roman"/>
              <a:ea typeface="+mn-ea"/>
              <a:cs typeface="Times New Roman"/>
            </a:endParaRPr>
          </a:p>
          <a:p>
            <a:pPr marL="0" marR="8959" lvl="0" indent="0" algn="r" defTabSz="914400" rtl="0" eaLnBrk="1" fontAlgn="auto" latinLnBrk="0" hangingPunct="1">
              <a:lnSpc>
                <a:spcPct val="100000"/>
              </a:lnSpc>
              <a:spcBef>
                <a:spcPts val="0"/>
              </a:spcBef>
              <a:spcAft>
                <a:spcPts val="0"/>
              </a:spcAft>
              <a:buClrTx/>
              <a:buSzTx/>
              <a:buFontTx/>
              <a:buNone/>
              <a:tabLst/>
              <a:defRPr/>
            </a:pPr>
            <a:r>
              <a:rPr kumimoji="0" sz="898" b="0" i="0" u="none" strike="noStrike" kern="1200" cap="none" spc="-3" normalizeH="0" baseline="0" noProof="0" dirty="0">
                <a:ln>
                  <a:noFill/>
                </a:ln>
                <a:solidFill>
                  <a:srgbClr val="213C76"/>
                </a:solidFill>
                <a:effectLst/>
                <a:uLnTx/>
                <a:uFillTx/>
                <a:latin typeface="Arial"/>
                <a:ea typeface="+mn-ea"/>
                <a:cs typeface="Arial"/>
              </a:rPr>
              <a:t>50</a:t>
            </a:r>
            <a:r>
              <a:rPr kumimoji="0" sz="898" b="0" i="0" u="none" strike="noStrike" kern="1200" cap="none" spc="-64" normalizeH="0" baseline="0" noProof="0" dirty="0">
                <a:ln>
                  <a:noFill/>
                </a:ln>
                <a:solidFill>
                  <a:srgbClr val="213C76"/>
                </a:solidFill>
                <a:effectLst/>
                <a:uLnTx/>
                <a:uFillTx/>
                <a:latin typeface="Arial"/>
                <a:ea typeface="+mn-ea"/>
                <a:cs typeface="Arial"/>
              </a:rPr>
              <a:t> </a:t>
            </a:r>
            <a:r>
              <a:rPr kumimoji="0" sz="898" b="0" i="0" u="none" strike="noStrike" kern="1200" cap="none" spc="0" normalizeH="0" baseline="0" noProof="0" dirty="0">
                <a:ln>
                  <a:noFill/>
                </a:ln>
                <a:solidFill>
                  <a:srgbClr val="213C76"/>
                </a:solidFill>
                <a:effectLst/>
                <a:uLnTx/>
                <a:uFillTx/>
                <a:latin typeface="Arial"/>
                <a:ea typeface="+mn-ea"/>
                <a:cs typeface="Arial"/>
              </a:rPr>
              <a:t>–</a:t>
            </a:r>
            <a:endParaRPr kumimoji="0" sz="898" b="0" i="0" u="none" strike="noStrike" kern="1200" cap="none" spc="0" normalizeH="0" baseline="0" noProof="0">
              <a:ln>
                <a:noFill/>
              </a:ln>
              <a:solidFill>
                <a:srgbClr val="213C76"/>
              </a:solidFill>
              <a:effectLst/>
              <a:uLnTx/>
              <a:uFillTx/>
              <a:latin typeface="Arial"/>
              <a:ea typeface="+mn-ea"/>
              <a:cs typeface="Arial"/>
            </a:endParaRPr>
          </a:p>
          <a:p>
            <a:pPr marL="0" marR="0" lvl="0" indent="0" algn="l" defTabSz="914400" rtl="0" eaLnBrk="1" fontAlgn="auto" latinLnBrk="0" hangingPunct="1">
              <a:lnSpc>
                <a:spcPct val="100000"/>
              </a:lnSpc>
              <a:spcBef>
                <a:spcPts val="6"/>
              </a:spcBef>
              <a:spcAft>
                <a:spcPts val="0"/>
              </a:spcAft>
              <a:buClrTx/>
              <a:buSzTx/>
              <a:buFontTx/>
              <a:buNone/>
              <a:tabLst/>
              <a:defRPr/>
            </a:pPr>
            <a:endParaRPr kumimoji="0" sz="930" b="0" i="0" u="none" strike="noStrike" kern="1200" cap="none" spc="0" normalizeH="0" baseline="0" noProof="0">
              <a:ln>
                <a:noFill/>
              </a:ln>
              <a:solidFill>
                <a:srgbClr val="213C76"/>
              </a:solidFill>
              <a:effectLst/>
              <a:uLnTx/>
              <a:uFillTx/>
              <a:latin typeface="Times New Roman"/>
              <a:ea typeface="+mn-ea"/>
              <a:cs typeface="Times New Roman"/>
            </a:endParaRPr>
          </a:p>
          <a:p>
            <a:pPr marL="0" marR="8959" lvl="0" indent="0" algn="r" defTabSz="914400" rtl="0" eaLnBrk="1" fontAlgn="auto" latinLnBrk="0" hangingPunct="1">
              <a:lnSpc>
                <a:spcPct val="100000"/>
              </a:lnSpc>
              <a:spcBef>
                <a:spcPts val="3"/>
              </a:spcBef>
              <a:spcAft>
                <a:spcPts val="0"/>
              </a:spcAft>
              <a:buClrTx/>
              <a:buSzTx/>
              <a:buFontTx/>
              <a:buNone/>
              <a:tabLst/>
              <a:defRPr/>
            </a:pPr>
            <a:r>
              <a:rPr kumimoji="0" sz="898" b="0" i="0" u="none" strike="noStrike" kern="1200" cap="none" spc="-3" normalizeH="0" baseline="0" noProof="0" dirty="0">
                <a:ln>
                  <a:noFill/>
                </a:ln>
                <a:solidFill>
                  <a:srgbClr val="213C76"/>
                </a:solidFill>
                <a:effectLst/>
                <a:uLnTx/>
                <a:uFillTx/>
                <a:latin typeface="Arial"/>
                <a:ea typeface="+mn-ea"/>
                <a:cs typeface="Arial"/>
              </a:rPr>
              <a:t>40</a:t>
            </a:r>
            <a:r>
              <a:rPr kumimoji="0" sz="898" b="0" i="0" u="none" strike="noStrike" kern="1200" cap="none" spc="-64" normalizeH="0" baseline="0" noProof="0" dirty="0">
                <a:ln>
                  <a:noFill/>
                </a:ln>
                <a:solidFill>
                  <a:srgbClr val="213C76"/>
                </a:solidFill>
                <a:effectLst/>
                <a:uLnTx/>
                <a:uFillTx/>
                <a:latin typeface="Arial"/>
                <a:ea typeface="+mn-ea"/>
                <a:cs typeface="Arial"/>
              </a:rPr>
              <a:t> </a:t>
            </a:r>
            <a:r>
              <a:rPr kumimoji="0" sz="898" b="0" i="0" u="none" strike="noStrike" kern="1200" cap="none" spc="0" normalizeH="0" baseline="0" noProof="0" dirty="0">
                <a:ln>
                  <a:noFill/>
                </a:ln>
                <a:solidFill>
                  <a:srgbClr val="213C76"/>
                </a:solidFill>
                <a:effectLst/>
                <a:uLnTx/>
                <a:uFillTx/>
                <a:latin typeface="Arial"/>
                <a:ea typeface="+mn-ea"/>
                <a:cs typeface="Arial"/>
              </a:rPr>
              <a:t>–</a:t>
            </a:r>
            <a:endParaRPr kumimoji="0" sz="898" b="0" i="0" u="none" strike="noStrike" kern="1200" cap="none" spc="0" normalizeH="0" baseline="0" noProof="0">
              <a:ln>
                <a:noFill/>
              </a:ln>
              <a:solidFill>
                <a:srgbClr val="213C76"/>
              </a:solidFill>
              <a:effectLst/>
              <a:uLnTx/>
              <a:uFillTx/>
              <a:latin typeface="Arial"/>
              <a:ea typeface="+mn-ea"/>
              <a:cs typeface="Arial"/>
            </a:endParaRPr>
          </a:p>
          <a:p>
            <a:pPr marL="0" marR="0" lvl="0" indent="0" algn="l" defTabSz="914400" rtl="0" eaLnBrk="1" fontAlgn="auto" latinLnBrk="0" hangingPunct="1">
              <a:lnSpc>
                <a:spcPct val="100000"/>
              </a:lnSpc>
              <a:spcBef>
                <a:spcPts val="6"/>
              </a:spcBef>
              <a:spcAft>
                <a:spcPts val="0"/>
              </a:spcAft>
              <a:buClrTx/>
              <a:buSzTx/>
              <a:buFontTx/>
              <a:buNone/>
              <a:tabLst/>
              <a:defRPr/>
            </a:pPr>
            <a:endParaRPr kumimoji="0" sz="930" b="0" i="0" u="none" strike="noStrike" kern="1200" cap="none" spc="0" normalizeH="0" baseline="0" noProof="0">
              <a:ln>
                <a:noFill/>
              </a:ln>
              <a:solidFill>
                <a:srgbClr val="213C76"/>
              </a:solidFill>
              <a:effectLst/>
              <a:uLnTx/>
              <a:uFillTx/>
              <a:latin typeface="Times New Roman"/>
              <a:ea typeface="+mn-ea"/>
              <a:cs typeface="Times New Roman"/>
            </a:endParaRPr>
          </a:p>
          <a:p>
            <a:pPr marL="0" marR="8959" lvl="0" indent="0" algn="r" defTabSz="914400" rtl="0" eaLnBrk="1" fontAlgn="auto" latinLnBrk="0" hangingPunct="1">
              <a:lnSpc>
                <a:spcPct val="100000"/>
              </a:lnSpc>
              <a:spcBef>
                <a:spcPts val="0"/>
              </a:spcBef>
              <a:spcAft>
                <a:spcPts val="0"/>
              </a:spcAft>
              <a:buClrTx/>
              <a:buSzTx/>
              <a:buFontTx/>
              <a:buNone/>
              <a:tabLst/>
              <a:defRPr/>
            </a:pPr>
            <a:r>
              <a:rPr kumimoji="0" sz="898" b="0" i="0" u="none" strike="noStrike" kern="1200" cap="none" spc="-3" normalizeH="0" baseline="0" noProof="0" dirty="0">
                <a:ln>
                  <a:noFill/>
                </a:ln>
                <a:solidFill>
                  <a:srgbClr val="213C76"/>
                </a:solidFill>
                <a:effectLst/>
                <a:uLnTx/>
                <a:uFillTx/>
                <a:latin typeface="Arial"/>
                <a:ea typeface="+mn-ea"/>
                <a:cs typeface="Arial"/>
              </a:rPr>
              <a:t>30</a:t>
            </a:r>
            <a:r>
              <a:rPr kumimoji="0" sz="898" b="0" i="0" u="none" strike="noStrike" kern="1200" cap="none" spc="-64" normalizeH="0" baseline="0" noProof="0" dirty="0">
                <a:ln>
                  <a:noFill/>
                </a:ln>
                <a:solidFill>
                  <a:srgbClr val="213C76"/>
                </a:solidFill>
                <a:effectLst/>
                <a:uLnTx/>
                <a:uFillTx/>
                <a:latin typeface="Arial"/>
                <a:ea typeface="+mn-ea"/>
                <a:cs typeface="Arial"/>
              </a:rPr>
              <a:t> </a:t>
            </a:r>
            <a:r>
              <a:rPr kumimoji="0" sz="898" b="0" i="0" u="none" strike="noStrike" kern="1200" cap="none" spc="0" normalizeH="0" baseline="0" noProof="0" dirty="0">
                <a:ln>
                  <a:noFill/>
                </a:ln>
                <a:solidFill>
                  <a:srgbClr val="213C76"/>
                </a:solidFill>
                <a:effectLst/>
                <a:uLnTx/>
                <a:uFillTx/>
                <a:latin typeface="Arial"/>
                <a:ea typeface="+mn-ea"/>
                <a:cs typeface="Arial"/>
              </a:rPr>
              <a:t>–</a:t>
            </a:r>
            <a:endParaRPr kumimoji="0" sz="898" b="0" i="0" u="none" strike="noStrike" kern="1200" cap="none" spc="0" normalizeH="0" baseline="0" noProof="0">
              <a:ln>
                <a:noFill/>
              </a:ln>
              <a:solidFill>
                <a:srgbClr val="213C76"/>
              </a:solidFill>
              <a:effectLst/>
              <a:uLnTx/>
              <a:uFillTx/>
              <a:latin typeface="Arial"/>
              <a:ea typeface="+mn-ea"/>
              <a:cs typeface="Arial"/>
            </a:endParaRPr>
          </a:p>
          <a:p>
            <a:pPr marL="0" marR="0" lvl="0" indent="0" algn="l" defTabSz="914400" rtl="0" eaLnBrk="1" fontAlgn="auto" latinLnBrk="0" hangingPunct="1">
              <a:lnSpc>
                <a:spcPct val="100000"/>
              </a:lnSpc>
              <a:spcBef>
                <a:spcPts val="6"/>
              </a:spcBef>
              <a:spcAft>
                <a:spcPts val="0"/>
              </a:spcAft>
              <a:buClrTx/>
              <a:buSzTx/>
              <a:buFontTx/>
              <a:buNone/>
              <a:tabLst/>
              <a:defRPr/>
            </a:pPr>
            <a:endParaRPr kumimoji="0" sz="930" b="0" i="0" u="none" strike="noStrike" kern="1200" cap="none" spc="0" normalizeH="0" baseline="0" noProof="0">
              <a:ln>
                <a:noFill/>
              </a:ln>
              <a:solidFill>
                <a:srgbClr val="213C76"/>
              </a:solidFill>
              <a:effectLst/>
              <a:uLnTx/>
              <a:uFillTx/>
              <a:latin typeface="Times New Roman"/>
              <a:ea typeface="+mn-ea"/>
              <a:cs typeface="Times New Roman"/>
            </a:endParaRPr>
          </a:p>
          <a:p>
            <a:pPr marL="0" marR="8959" lvl="0" indent="0" algn="r" defTabSz="914400" rtl="0" eaLnBrk="1" fontAlgn="auto" latinLnBrk="0" hangingPunct="1">
              <a:lnSpc>
                <a:spcPct val="100000"/>
              </a:lnSpc>
              <a:spcBef>
                <a:spcPts val="3"/>
              </a:spcBef>
              <a:spcAft>
                <a:spcPts val="0"/>
              </a:spcAft>
              <a:buClrTx/>
              <a:buSzTx/>
              <a:buFontTx/>
              <a:buNone/>
              <a:tabLst/>
              <a:defRPr/>
            </a:pPr>
            <a:r>
              <a:rPr kumimoji="0" sz="898" b="0" i="0" u="none" strike="noStrike" kern="1200" cap="none" spc="-3" normalizeH="0" baseline="0" noProof="0" dirty="0">
                <a:ln>
                  <a:noFill/>
                </a:ln>
                <a:solidFill>
                  <a:srgbClr val="213C76"/>
                </a:solidFill>
                <a:effectLst/>
                <a:uLnTx/>
                <a:uFillTx/>
                <a:latin typeface="Arial"/>
                <a:ea typeface="+mn-ea"/>
                <a:cs typeface="Arial"/>
              </a:rPr>
              <a:t>20</a:t>
            </a:r>
            <a:r>
              <a:rPr kumimoji="0" sz="898" b="0" i="0" u="none" strike="noStrike" kern="1200" cap="none" spc="-64" normalizeH="0" baseline="0" noProof="0" dirty="0">
                <a:ln>
                  <a:noFill/>
                </a:ln>
                <a:solidFill>
                  <a:srgbClr val="213C76"/>
                </a:solidFill>
                <a:effectLst/>
                <a:uLnTx/>
                <a:uFillTx/>
                <a:latin typeface="Arial"/>
                <a:ea typeface="+mn-ea"/>
                <a:cs typeface="Arial"/>
              </a:rPr>
              <a:t> </a:t>
            </a:r>
            <a:r>
              <a:rPr kumimoji="0" sz="898" b="0" i="0" u="none" strike="noStrike" kern="1200" cap="none" spc="0" normalizeH="0" baseline="0" noProof="0" dirty="0">
                <a:ln>
                  <a:noFill/>
                </a:ln>
                <a:solidFill>
                  <a:srgbClr val="213C76"/>
                </a:solidFill>
                <a:effectLst/>
                <a:uLnTx/>
                <a:uFillTx/>
                <a:latin typeface="Arial"/>
                <a:ea typeface="+mn-ea"/>
                <a:cs typeface="Arial"/>
              </a:rPr>
              <a:t>–</a:t>
            </a:r>
            <a:endParaRPr kumimoji="0" sz="898" b="0" i="0" u="none" strike="noStrike" kern="1200" cap="none" spc="0" normalizeH="0" baseline="0" noProof="0">
              <a:ln>
                <a:noFill/>
              </a:ln>
              <a:solidFill>
                <a:srgbClr val="213C76"/>
              </a:solidFill>
              <a:effectLst/>
              <a:uLnTx/>
              <a:uFillTx/>
              <a:latin typeface="Arial"/>
              <a:ea typeface="+mn-ea"/>
              <a:cs typeface="Arial"/>
            </a:endParaRPr>
          </a:p>
          <a:p>
            <a:pPr marL="0" marR="0" lvl="0" indent="0" algn="l" defTabSz="914400" rtl="0" eaLnBrk="1" fontAlgn="auto" latinLnBrk="0" hangingPunct="1">
              <a:lnSpc>
                <a:spcPct val="100000"/>
              </a:lnSpc>
              <a:spcBef>
                <a:spcPts val="6"/>
              </a:spcBef>
              <a:spcAft>
                <a:spcPts val="0"/>
              </a:spcAft>
              <a:buClrTx/>
              <a:buSzTx/>
              <a:buFontTx/>
              <a:buNone/>
              <a:tabLst/>
              <a:defRPr/>
            </a:pPr>
            <a:endParaRPr kumimoji="0" sz="930" b="0" i="0" u="none" strike="noStrike" kern="1200" cap="none" spc="0" normalizeH="0" baseline="0" noProof="0">
              <a:ln>
                <a:noFill/>
              </a:ln>
              <a:solidFill>
                <a:srgbClr val="213C76"/>
              </a:solidFill>
              <a:effectLst/>
              <a:uLnTx/>
              <a:uFillTx/>
              <a:latin typeface="Times New Roman"/>
              <a:ea typeface="+mn-ea"/>
              <a:cs typeface="Times New Roman"/>
            </a:endParaRPr>
          </a:p>
          <a:p>
            <a:pPr marL="0" marR="3258" lvl="0" indent="0" algn="r" defTabSz="914400" rtl="0" eaLnBrk="1" fontAlgn="auto" latinLnBrk="0" hangingPunct="1">
              <a:lnSpc>
                <a:spcPct val="100000"/>
              </a:lnSpc>
              <a:spcBef>
                <a:spcPts val="0"/>
              </a:spcBef>
              <a:spcAft>
                <a:spcPts val="0"/>
              </a:spcAft>
              <a:buClrTx/>
              <a:buSzTx/>
              <a:buFontTx/>
              <a:buNone/>
              <a:tabLst/>
              <a:defRPr/>
            </a:pPr>
            <a:r>
              <a:rPr kumimoji="0" sz="898" b="0" i="0" u="none" strike="noStrike" kern="1200" cap="none" spc="-3" normalizeH="0" baseline="0" noProof="0" dirty="0">
                <a:ln>
                  <a:noFill/>
                </a:ln>
                <a:solidFill>
                  <a:srgbClr val="213C76"/>
                </a:solidFill>
                <a:effectLst/>
                <a:uLnTx/>
                <a:uFillTx/>
                <a:latin typeface="Arial"/>
                <a:ea typeface="+mn-ea"/>
                <a:cs typeface="Arial"/>
              </a:rPr>
              <a:t>0</a:t>
            </a:r>
            <a:r>
              <a:rPr kumimoji="0" sz="898" b="0" i="0" u="none" strike="noStrike" kern="1200" cap="none" spc="0" normalizeH="0" baseline="0" noProof="0" dirty="0">
                <a:ln>
                  <a:noFill/>
                </a:ln>
                <a:solidFill>
                  <a:srgbClr val="213C76"/>
                </a:solidFill>
                <a:effectLst/>
                <a:uLnTx/>
                <a:uFillTx/>
                <a:latin typeface="Arial"/>
                <a:ea typeface="+mn-ea"/>
                <a:cs typeface="Arial"/>
              </a:rPr>
              <a:t>-</a:t>
            </a:r>
            <a:endParaRPr kumimoji="0" sz="898" b="0" i="0" u="none" strike="noStrike" kern="1200" cap="none" spc="0" normalizeH="0" baseline="0" noProof="0">
              <a:ln>
                <a:noFill/>
              </a:ln>
              <a:solidFill>
                <a:srgbClr val="213C76"/>
              </a:solidFill>
              <a:effectLst/>
              <a:uLnTx/>
              <a:uFillTx/>
              <a:latin typeface="Arial"/>
              <a:ea typeface="+mn-ea"/>
              <a:cs typeface="Arial"/>
            </a:endParaRPr>
          </a:p>
        </p:txBody>
      </p:sp>
      <p:sp>
        <p:nvSpPr>
          <p:cNvPr id="21" name="object 21"/>
          <p:cNvSpPr/>
          <p:nvPr/>
        </p:nvSpPr>
        <p:spPr>
          <a:xfrm>
            <a:off x="4571850" y="3628540"/>
            <a:ext cx="878019" cy="1109334"/>
          </a:xfrm>
          <a:custGeom>
            <a:avLst/>
            <a:gdLst/>
            <a:ahLst/>
            <a:cxnLst/>
            <a:rect l="l" t="t" r="r" b="b"/>
            <a:pathLst>
              <a:path w="1369060" h="1729739">
                <a:moveTo>
                  <a:pt x="0" y="0"/>
                </a:moveTo>
                <a:lnTo>
                  <a:pt x="0" y="1729740"/>
                </a:lnTo>
                <a:lnTo>
                  <a:pt x="1368552" y="1729740"/>
                </a:lnTo>
                <a:lnTo>
                  <a:pt x="1368552" y="0"/>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22" name="object 22"/>
          <p:cNvSpPr/>
          <p:nvPr/>
        </p:nvSpPr>
        <p:spPr>
          <a:xfrm>
            <a:off x="4568917" y="3625608"/>
            <a:ext cx="883721" cy="1115442"/>
          </a:xfrm>
          <a:custGeom>
            <a:avLst/>
            <a:gdLst/>
            <a:ahLst/>
            <a:cxnLst/>
            <a:rect l="l" t="t" r="r" b="b"/>
            <a:pathLst>
              <a:path w="1377950" h="1739264">
                <a:moveTo>
                  <a:pt x="1377696" y="1738884"/>
                </a:moveTo>
                <a:lnTo>
                  <a:pt x="1377696" y="0"/>
                </a:lnTo>
                <a:lnTo>
                  <a:pt x="0" y="0"/>
                </a:lnTo>
                <a:lnTo>
                  <a:pt x="0" y="1738884"/>
                </a:lnTo>
                <a:lnTo>
                  <a:pt x="4572" y="1738884"/>
                </a:lnTo>
                <a:lnTo>
                  <a:pt x="4572" y="9144"/>
                </a:lnTo>
                <a:lnTo>
                  <a:pt x="9144" y="4572"/>
                </a:lnTo>
                <a:lnTo>
                  <a:pt x="9144" y="9144"/>
                </a:lnTo>
                <a:lnTo>
                  <a:pt x="1368552" y="9144"/>
                </a:lnTo>
                <a:lnTo>
                  <a:pt x="1368552" y="4572"/>
                </a:lnTo>
                <a:lnTo>
                  <a:pt x="1373124" y="9144"/>
                </a:lnTo>
                <a:lnTo>
                  <a:pt x="1373124" y="1738884"/>
                </a:lnTo>
                <a:lnTo>
                  <a:pt x="1377696" y="1738884"/>
                </a:lnTo>
                <a:close/>
              </a:path>
              <a:path w="1377950" h="1739264">
                <a:moveTo>
                  <a:pt x="9144" y="9144"/>
                </a:moveTo>
                <a:lnTo>
                  <a:pt x="9144" y="4572"/>
                </a:lnTo>
                <a:lnTo>
                  <a:pt x="4572" y="9144"/>
                </a:lnTo>
                <a:lnTo>
                  <a:pt x="9144" y="9144"/>
                </a:lnTo>
                <a:close/>
              </a:path>
              <a:path w="1377950" h="1739264">
                <a:moveTo>
                  <a:pt x="9144" y="1728216"/>
                </a:moveTo>
                <a:lnTo>
                  <a:pt x="9144" y="9144"/>
                </a:lnTo>
                <a:lnTo>
                  <a:pt x="4572" y="9144"/>
                </a:lnTo>
                <a:lnTo>
                  <a:pt x="4572" y="1728216"/>
                </a:lnTo>
                <a:lnTo>
                  <a:pt x="9144" y="1728216"/>
                </a:lnTo>
                <a:close/>
              </a:path>
              <a:path w="1377950" h="1739264">
                <a:moveTo>
                  <a:pt x="1373124" y="1728216"/>
                </a:moveTo>
                <a:lnTo>
                  <a:pt x="4572" y="1728216"/>
                </a:lnTo>
                <a:lnTo>
                  <a:pt x="9144" y="1734312"/>
                </a:lnTo>
                <a:lnTo>
                  <a:pt x="9144" y="1738884"/>
                </a:lnTo>
                <a:lnTo>
                  <a:pt x="1368552" y="1738884"/>
                </a:lnTo>
                <a:lnTo>
                  <a:pt x="1368552" y="1734312"/>
                </a:lnTo>
                <a:lnTo>
                  <a:pt x="1373124" y="1728216"/>
                </a:lnTo>
                <a:close/>
              </a:path>
              <a:path w="1377950" h="1739264">
                <a:moveTo>
                  <a:pt x="9144" y="1738884"/>
                </a:moveTo>
                <a:lnTo>
                  <a:pt x="9144" y="1734312"/>
                </a:lnTo>
                <a:lnTo>
                  <a:pt x="4572" y="1728216"/>
                </a:lnTo>
                <a:lnTo>
                  <a:pt x="4572" y="1738884"/>
                </a:lnTo>
                <a:lnTo>
                  <a:pt x="9144" y="1738884"/>
                </a:lnTo>
                <a:close/>
              </a:path>
              <a:path w="1377950" h="1739264">
                <a:moveTo>
                  <a:pt x="1373124" y="9144"/>
                </a:moveTo>
                <a:lnTo>
                  <a:pt x="1368552" y="4572"/>
                </a:lnTo>
                <a:lnTo>
                  <a:pt x="1368552" y="9144"/>
                </a:lnTo>
                <a:lnTo>
                  <a:pt x="1373124" y="9144"/>
                </a:lnTo>
                <a:close/>
              </a:path>
              <a:path w="1377950" h="1739264">
                <a:moveTo>
                  <a:pt x="1373124" y="1728216"/>
                </a:moveTo>
                <a:lnTo>
                  <a:pt x="1373124" y="9144"/>
                </a:lnTo>
                <a:lnTo>
                  <a:pt x="1368552" y="9144"/>
                </a:lnTo>
                <a:lnTo>
                  <a:pt x="1368552" y="1728216"/>
                </a:lnTo>
                <a:lnTo>
                  <a:pt x="1373124" y="1728216"/>
                </a:lnTo>
                <a:close/>
              </a:path>
              <a:path w="1377950" h="1739264">
                <a:moveTo>
                  <a:pt x="1373124" y="1738884"/>
                </a:moveTo>
                <a:lnTo>
                  <a:pt x="1373124" y="1728216"/>
                </a:lnTo>
                <a:lnTo>
                  <a:pt x="1368552" y="1734312"/>
                </a:lnTo>
                <a:lnTo>
                  <a:pt x="1368552" y="1738884"/>
                </a:lnTo>
                <a:lnTo>
                  <a:pt x="1373124" y="1738884"/>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23" name="object 23"/>
          <p:cNvSpPr/>
          <p:nvPr/>
        </p:nvSpPr>
        <p:spPr>
          <a:xfrm>
            <a:off x="4571850" y="3489751"/>
            <a:ext cx="878019" cy="138870"/>
          </a:xfrm>
          <a:custGeom>
            <a:avLst/>
            <a:gdLst/>
            <a:ahLst/>
            <a:cxnLst/>
            <a:rect l="l" t="t" r="r" b="b"/>
            <a:pathLst>
              <a:path w="1369060" h="216535">
                <a:moveTo>
                  <a:pt x="0" y="0"/>
                </a:moveTo>
                <a:lnTo>
                  <a:pt x="0" y="216407"/>
                </a:lnTo>
                <a:lnTo>
                  <a:pt x="1368552" y="216407"/>
                </a:lnTo>
                <a:lnTo>
                  <a:pt x="1368552" y="0"/>
                </a:lnTo>
                <a:lnTo>
                  <a:pt x="0"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24" name="object 24"/>
          <p:cNvSpPr/>
          <p:nvPr/>
        </p:nvSpPr>
        <p:spPr>
          <a:xfrm>
            <a:off x="4568917" y="3489751"/>
            <a:ext cx="883721" cy="141720"/>
          </a:xfrm>
          <a:custGeom>
            <a:avLst/>
            <a:gdLst/>
            <a:ahLst/>
            <a:cxnLst/>
            <a:rect l="l" t="t" r="r" b="b"/>
            <a:pathLst>
              <a:path w="1377950" h="220979">
                <a:moveTo>
                  <a:pt x="9144" y="211835"/>
                </a:moveTo>
                <a:lnTo>
                  <a:pt x="9144" y="0"/>
                </a:lnTo>
                <a:lnTo>
                  <a:pt x="0" y="0"/>
                </a:lnTo>
                <a:lnTo>
                  <a:pt x="0" y="220979"/>
                </a:lnTo>
                <a:lnTo>
                  <a:pt x="4572" y="220979"/>
                </a:lnTo>
                <a:lnTo>
                  <a:pt x="4572" y="211835"/>
                </a:lnTo>
                <a:lnTo>
                  <a:pt x="9144" y="211835"/>
                </a:lnTo>
                <a:close/>
              </a:path>
              <a:path w="1377950" h="220979">
                <a:moveTo>
                  <a:pt x="1373124" y="211835"/>
                </a:moveTo>
                <a:lnTo>
                  <a:pt x="4572" y="211835"/>
                </a:lnTo>
                <a:lnTo>
                  <a:pt x="9144" y="216407"/>
                </a:lnTo>
                <a:lnTo>
                  <a:pt x="9144" y="220979"/>
                </a:lnTo>
                <a:lnTo>
                  <a:pt x="1368552" y="220979"/>
                </a:lnTo>
                <a:lnTo>
                  <a:pt x="1368552" y="216407"/>
                </a:lnTo>
                <a:lnTo>
                  <a:pt x="1373124" y="211835"/>
                </a:lnTo>
                <a:close/>
              </a:path>
              <a:path w="1377950" h="220979">
                <a:moveTo>
                  <a:pt x="9144" y="220979"/>
                </a:moveTo>
                <a:lnTo>
                  <a:pt x="9144" y="216407"/>
                </a:lnTo>
                <a:lnTo>
                  <a:pt x="4572" y="211835"/>
                </a:lnTo>
                <a:lnTo>
                  <a:pt x="4572" y="220979"/>
                </a:lnTo>
                <a:lnTo>
                  <a:pt x="9144" y="220979"/>
                </a:lnTo>
                <a:close/>
              </a:path>
              <a:path w="1377950" h="220979">
                <a:moveTo>
                  <a:pt x="1377696" y="220979"/>
                </a:moveTo>
                <a:lnTo>
                  <a:pt x="1377696" y="0"/>
                </a:lnTo>
                <a:lnTo>
                  <a:pt x="1368552" y="0"/>
                </a:lnTo>
                <a:lnTo>
                  <a:pt x="1368552" y="211835"/>
                </a:lnTo>
                <a:lnTo>
                  <a:pt x="1373124" y="211835"/>
                </a:lnTo>
                <a:lnTo>
                  <a:pt x="1373124" y="220979"/>
                </a:lnTo>
                <a:lnTo>
                  <a:pt x="1377696" y="220979"/>
                </a:lnTo>
                <a:close/>
              </a:path>
              <a:path w="1377950" h="220979">
                <a:moveTo>
                  <a:pt x="1373124" y="220979"/>
                </a:moveTo>
                <a:lnTo>
                  <a:pt x="1373124" y="211835"/>
                </a:lnTo>
                <a:lnTo>
                  <a:pt x="1368552" y="216407"/>
                </a:lnTo>
                <a:lnTo>
                  <a:pt x="1368552" y="220979"/>
                </a:lnTo>
                <a:lnTo>
                  <a:pt x="1373124" y="220979"/>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25" name="object 25"/>
          <p:cNvSpPr/>
          <p:nvPr/>
        </p:nvSpPr>
        <p:spPr>
          <a:xfrm>
            <a:off x="6188448" y="4367444"/>
            <a:ext cx="878019" cy="370593"/>
          </a:xfrm>
          <a:custGeom>
            <a:avLst/>
            <a:gdLst/>
            <a:ahLst/>
            <a:cxnLst/>
            <a:rect l="l" t="t" r="r" b="b"/>
            <a:pathLst>
              <a:path w="1369059" h="577850">
                <a:moveTo>
                  <a:pt x="0" y="0"/>
                </a:moveTo>
                <a:lnTo>
                  <a:pt x="0" y="577596"/>
                </a:lnTo>
                <a:lnTo>
                  <a:pt x="1368552" y="577596"/>
                </a:lnTo>
                <a:lnTo>
                  <a:pt x="1368552" y="0"/>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26" name="object 26"/>
          <p:cNvSpPr/>
          <p:nvPr/>
        </p:nvSpPr>
        <p:spPr>
          <a:xfrm>
            <a:off x="6185516" y="4364512"/>
            <a:ext cx="883721" cy="376294"/>
          </a:xfrm>
          <a:custGeom>
            <a:avLst/>
            <a:gdLst/>
            <a:ahLst/>
            <a:cxnLst/>
            <a:rect l="l" t="t" r="r" b="b"/>
            <a:pathLst>
              <a:path w="1377950" h="586739">
                <a:moveTo>
                  <a:pt x="1377696" y="586740"/>
                </a:moveTo>
                <a:lnTo>
                  <a:pt x="1377696" y="0"/>
                </a:lnTo>
                <a:lnTo>
                  <a:pt x="0" y="0"/>
                </a:lnTo>
                <a:lnTo>
                  <a:pt x="0" y="586740"/>
                </a:lnTo>
                <a:lnTo>
                  <a:pt x="4572" y="586740"/>
                </a:lnTo>
                <a:lnTo>
                  <a:pt x="4572" y="10668"/>
                </a:lnTo>
                <a:lnTo>
                  <a:pt x="9144" y="4572"/>
                </a:lnTo>
                <a:lnTo>
                  <a:pt x="9144" y="10668"/>
                </a:lnTo>
                <a:lnTo>
                  <a:pt x="1368552" y="10668"/>
                </a:lnTo>
                <a:lnTo>
                  <a:pt x="1368552" y="4572"/>
                </a:lnTo>
                <a:lnTo>
                  <a:pt x="1373124" y="10668"/>
                </a:lnTo>
                <a:lnTo>
                  <a:pt x="1373124" y="586740"/>
                </a:lnTo>
                <a:lnTo>
                  <a:pt x="1377696" y="586740"/>
                </a:lnTo>
                <a:close/>
              </a:path>
              <a:path w="1377950" h="586739">
                <a:moveTo>
                  <a:pt x="9144" y="10668"/>
                </a:moveTo>
                <a:lnTo>
                  <a:pt x="9144" y="4572"/>
                </a:lnTo>
                <a:lnTo>
                  <a:pt x="4572" y="10668"/>
                </a:lnTo>
                <a:lnTo>
                  <a:pt x="9144" y="10668"/>
                </a:lnTo>
                <a:close/>
              </a:path>
              <a:path w="1377950" h="586739">
                <a:moveTo>
                  <a:pt x="9144" y="576072"/>
                </a:moveTo>
                <a:lnTo>
                  <a:pt x="9144" y="10668"/>
                </a:lnTo>
                <a:lnTo>
                  <a:pt x="4572" y="10668"/>
                </a:lnTo>
                <a:lnTo>
                  <a:pt x="4572" y="576072"/>
                </a:lnTo>
                <a:lnTo>
                  <a:pt x="9144" y="576072"/>
                </a:lnTo>
                <a:close/>
              </a:path>
              <a:path w="1377950" h="586739">
                <a:moveTo>
                  <a:pt x="1373124" y="576072"/>
                </a:moveTo>
                <a:lnTo>
                  <a:pt x="4572" y="576072"/>
                </a:lnTo>
                <a:lnTo>
                  <a:pt x="9144" y="582168"/>
                </a:lnTo>
                <a:lnTo>
                  <a:pt x="9144" y="586740"/>
                </a:lnTo>
                <a:lnTo>
                  <a:pt x="1368552" y="586740"/>
                </a:lnTo>
                <a:lnTo>
                  <a:pt x="1368552" y="582168"/>
                </a:lnTo>
                <a:lnTo>
                  <a:pt x="1373124" y="576072"/>
                </a:lnTo>
                <a:close/>
              </a:path>
              <a:path w="1377950" h="586739">
                <a:moveTo>
                  <a:pt x="9144" y="586740"/>
                </a:moveTo>
                <a:lnTo>
                  <a:pt x="9144" y="582168"/>
                </a:lnTo>
                <a:lnTo>
                  <a:pt x="4572" y="576072"/>
                </a:lnTo>
                <a:lnTo>
                  <a:pt x="4572" y="586740"/>
                </a:lnTo>
                <a:lnTo>
                  <a:pt x="9144" y="586740"/>
                </a:lnTo>
                <a:close/>
              </a:path>
              <a:path w="1377950" h="586739">
                <a:moveTo>
                  <a:pt x="1373124" y="10668"/>
                </a:moveTo>
                <a:lnTo>
                  <a:pt x="1368552" y="4572"/>
                </a:lnTo>
                <a:lnTo>
                  <a:pt x="1368552" y="10668"/>
                </a:lnTo>
                <a:lnTo>
                  <a:pt x="1373124" y="10668"/>
                </a:lnTo>
                <a:close/>
              </a:path>
              <a:path w="1377950" h="586739">
                <a:moveTo>
                  <a:pt x="1373124" y="576072"/>
                </a:moveTo>
                <a:lnTo>
                  <a:pt x="1373124" y="10668"/>
                </a:lnTo>
                <a:lnTo>
                  <a:pt x="1368552" y="10668"/>
                </a:lnTo>
                <a:lnTo>
                  <a:pt x="1368552" y="576072"/>
                </a:lnTo>
                <a:lnTo>
                  <a:pt x="1373124" y="576072"/>
                </a:lnTo>
                <a:close/>
              </a:path>
              <a:path w="1377950" h="586739">
                <a:moveTo>
                  <a:pt x="1373124" y="586740"/>
                </a:moveTo>
                <a:lnTo>
                  <a:pt x="1373124" y="576072"/>
                </a:lnTo>
                <a:lnTo>
                  <a:pt x="1368552" y="582168"/>
                </a:lnTo>
                <a:lnTo>
                  <a:pt x="1368552" y="586740"/>
                </a:lnTo>
                <a:lnTo>
                  <a:pt x="1373124" y="58674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27" name="object 27"/>
          <p:cNvSpPr/>
          <p:nvPr/>
        </p:nvSpPr>
        <p:spPr>
          <a:xfrm>
            <a:off x="6188448" y="3535688"/>
            <a:ext cx="878019" cy="832001"/>
          </a:xfrm>
          <a:custGeom>
            <a:avLst/>
            <a:gdLst/>
            <a:ahLst/>
            <a:cxnLst/>
            <a:rect l="l" t="t" r="r" b="b"/>
            <a:pathLst>
              <a:path w="1369059" h="1297304">
                <a:moveTo>
                  <a:pt x="0" y="0"/>
                </a:moveTo>
                <a:lnTo>
                  <a:pt x="0" y="1296924"/>
                </a:lnTo>
                <a:lnTo>
                  <a:pt x="1368552" y="1296924"/>
                </a:lnTo>
                <a:lnTo>
                  <a:pt x="1368552" y="0"/>
                </a:lnTo>
                <a:lnTo>
                  <a:pt x="0"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28" name="object 28"/>
          <p:cNvSpPr/>
          <p:nvPr/>
        </p:nvSpPr>
        <p:spPr>
          <a:xfrm>
            <a:off x="6185516" y="3532756"/>
            <a:ext cx="883721" cy="838924"/>
          </a:xfrm>
          <a:custGeom>
            <a:avLst/>
            <a:gdLst/>
            <a:ahLst/>
            <a:cxnLst/>
            <a:rect l="l" t="t" r="r" b="b"/>
            <a:pathLst>
              <a:path w="1377950" h="1308100">
                <a:moveTo>
                  <a:pt x="1377696" y="1307592"/>
                </a:moveTo>
                <a:lnTo>
                  <a:pt x="1377696" y="0"/>
                </a:lnTo>
                <a:lnTo>
                  <a:pt x="0" y="0"/>
                </a:lnTo>
                <a:lnTo>
                  <a:pt x="0" y="1307592"/>
                </a:lnTo>
                <a:lnTo>
                  <a:pt x="4572" y="1307592"/>
                </a:lnTo>
                <a:lnTo>
                  <a:pt x="4572" y="9144"/>
                </a:lnTo>
                <a:lnTo>
                  <a:pt x="9144" y="4572"/>
                </a:lnTo>
                <a:lnTo>
                  <a:pt x="9144" y="9144"/>
                </a:lnTo>
                <a:lnTo>
                  <a:pt x="1368552" y="9144"/>
                </a:lnTo>
                <a:lnTo>
                  <a:pt x="1368552" y="4572"/>
                </a:lnTo>
                <a:lnTo>
                  <a:pt x="1373124" y="9144"/>
                </a:lnTo>
                <a:lnTo>
                  <a:pt x="1373124" y="1307592"/>
                </a:lnTo>
                <a:lnTo>
                  <a:pt x="1377696" y="1307592"/>
                </a:lnTo>
                <a:close/>
              </a:path>
              <a:path w="1377950" h="1308100">
                <a:moveTo>
                  <a:pt x="9144" y="9144"/>
                </a:moveTo>
                <a:lnTo>
                  <a:pt x="9144" y="4572"/>
                </a:lnTo>
                <a:lnTo>
                  <a:pt x="4572" y="9144"/>
                </a:lnTo>
                <a:lnTo>
                  <a:pt x="9144" y="9144"/>
                </a:lnTo>
                <a:close/>
              </a:path>
              <a:path w="1377950" h="1308100">
                <a:moveTo>
                  <a:pt x="9144" y="1296924"/>
                </a:moveTo>
                <a:lnTo>
                  <a:pt x="9144" y="9144"/>
                </a:lnTo>
                <a:lnTo>
                  <a:pt x="4572" y="9144"/>
                </a:lnTo>
                <a:lnTo>
                  <a:pt x="4572" y="1296924"/>
                </a:lnTo>
                <a:lnTo>
                  <a:pt x="9144" y="1296924"/>
                </a:lnTo>
                <a:close/>
              </a:path>
              <a:path w="1377950" h="1308100">
                <a:moveTo>
                  <a:pt x="1373124" y="1296924"/>
                </a:moveTo>
                <a:lnTo>
                  <a:pt x="4572" y="1296924"/>
                </a:lnTo>
                <a:lnTo>
                  <a:pt x="9144" y="1301496"/>
                </a:lnTo>
                <a:lnTo>
                  <a:pt x="9144" y="1307592"/>
                </a:lnTo>
                <a:lnTo>
                  <a:pt x="1368552" y="1307592"/>
                </a:lnTo>
                <a:lnTo>
                  <a:pt x="1368552" y="1301496"/>
                </a:lnTo>
                <a:lnTo>
                  <a:pt x="1373124" y="1296924"/>
                </a:lnTo>
                <a:close/>
              </a:path>
              <a:path w="1377950" h="1308100">
                <a:moveTo>
                  <a:pt x="9144" y="1307592"/>
                </a:moveTo>
                <a:lnTo>
                  <a:pt x="9144" y="1301496"/>
                </a:lnTo>
                <a:lnTo>
                  <a:pt x="4572" y="1296924"/>
                </a:lnTo>
                <a:lnTo>
                  <a:pt x="4572" y="1307592"/>
                </a:lnTo>
                <a:lnTo>
                  <a:pt x="9144" y="1307592"/>
                </a:lnTo>
                <a:close/>
              </a:path>
              <a:path w="1377950" h="1308100">
                <a:moveTo>
                  <a:pt x="1373124" y="9144"/>
                </a:moveTo>
                <a:lnTo>
                  <a:pt x="1368552" y="4572"/>
                </a:lnTo>
                <a:lnTo>
                  <a:pt x="1368552" y="9144"/>
                </a:lnTo>
                <a:lnTo>
                  <a:pt x="1373124" y="9144"/>
                </a:lnTo>
                <a:close/>
              </a:path>
              <a:path w="1377950" h="1308100">
                <a:moveTo>
                  <a:pt x="1373124" y="1296924"/>
                </a:moveTo>
                <a:lnTo>
                  <a:pt x="1373124" y="9144"/>
                </a:lnTo>
                <a:lnTo>
                  <a:pt x="1368552" y="9144"/>
                </a:lnTo>
                <a:lnTo>
                  <a:pt x="1368552" y="1296924"/>
                </a:lnTo>
                <a:lnTo>
                  <a:pt x="1373124" y="1296924"/>
                </a:lnTo>
                <a:close/>
              </a:path>
              <a:path w="1377950" h="1308100">
                <a:moveTo>
                  <a:pt x="1373124" y="1307592"/>
                </a:moveTo>
                <a:lnTo>
                  <a:pt x="1373124" y="1296924"/>
                </a:lnTo>
                <a:lnTo>
                  <a:pt x="1368552" y="1301496"/>
                </a:lnTo>
                <a:lnTo>
                  <a:pt x="1368552" y="1307592"/>
                </a:lnTo>
                <a:lnTo>
                  <a:pt x="1373124" y="130759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29" name="object 29"/>
          <p:cNvSpPr/>
          <p:nvPr/>
        </p:nvSpPr>
        <p:spPr>
          <a:xfrm>
            <a:off x="6188448" y="3489751"/>
            <a:ext cx="878019" cy="46019"/>
          </a:xfrm>
          <a:custGeom>
            <a:avLst/>
            <a:gdLst/>
            <a:ahLst/>
            <a:cxnLst/>
            <a:rect l="l" t="t" r="r" b="b"/>
            <a:pathLst>
              <a:path w="1369059" h="71754">
                <a:moveTo>
                  <a:pt x="0" y="71627"/>
                </a:moveTo>
                <a:lnTo>
                  <a:pt x="1368552" y="71627"/>
                </a:lnTo>
                <a:lnTo>
                  <a:pt x="1368552" y="0"/>
                </a:lnTo>
                <a:lnTo>
                  <a:pt x="0" y="0"/>
                </a:lnTo>
                <a:lnTo>
                  <a:pt x="0" y="7162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30" name="object 30"/>
          <p:cNvSpPr/>
          <p:nvPr/>
        </p:nvSpPr>
        <p:spPr>
          <a:xfrm>
            <a:off x="6185516" y="3489751"/>
            <a:ext cx="883721" cy="48869"/>
          </a:xfrm>
          <a:custGeom>
            <a:avLst/>
            <a:gdLst/>
            <a:ahLst/>
            <a:cxnLst/>
            <a:rect l="l" t="t" r="r" b="b"/>
            <a:pathLst>
              <a:path w="1377950" h="76200">
                <a:moveTo>
                  <a:pt x="9144" y="67055"/>
                </a:moveTo>
                <a:lnTo>
                  <a:pt x="9144" y="0"/>
                </a:lnTo>
                <a:lnTo>
                  <a:pt x="0" y="0"/>
                </a:lnTo>
                <a:lnTo>
                  <a:pt x="0" y="76199"/>
                </a:lnTo>
                <a:lnTo>
                  <a:pt x="4572" y="76199"/>
                </a:lnTo>
                <a:lnTo>
                  <a:pt x="4572" y="67055"/>
                </a:lnTo>
                <a:lnTo>
                  <a:pt x="9144" y="67055"/>
                </a:lnTo>
                <a:close/>
              </a:path>
              <a:path w="1377950" h="76200">
                <a:moveTo>
                  <a:pt x="1373124" y="67055"/>
                </a:moveTo>
                <a:lnTo>
                  <a:pt x="4572" y="67055"/>
                </a:lnTo>
                <a:lnTo>
                  <a:pt x="9144" y="71627"/>
                </a:lnTo>
                <a:lnTo>
                  <a:pt x="9144" y="76199"/>
                </a:lnTo>
                <a:lnTo>
                  <a:pt x="1368552" y="76199"/>
                </a:lnTo>
                <a:lnTo>
                  <a:pt x="1368552" y="71627"/>
                </a:lnTo>
                <a:lnTo>
                  <a:pt x="1373124" y="67055"/>
                </a:lnTo>
                <a:close/>
              </a:path>
              <a:path w="1377950" h="76200">
                <a:moveTo>
                  <a:pt x="9144" y="76199"/>
                </a:moveTo>
                <a:lnTo>
                  <a:pt x="9144" y="71627"/>
                </a:lnTo>
                <a:lnTo>
                  <a:pt x="4572" y="67055"/>
                </a:lnTo>
                <a:lnTo>
                  <a:pt x="4572" y="76199"/>
                </a:lnTo>
                <a:lnTo>
                  <a:pt x="9144" y="76199"/>
                </a:lnTo>
                <a:close/>
              </a:path>
              <a:path w="1377950" h="76200">
                <a:moveTo>
                  <a:pt x="1377696" y="76199"/>
                </a:moveTo>
                <a:lnTo>
                  <a:pt x="1377696" y="0"/>
                </a:lnTo>
                <a:lnTo>
                  <a:pt x="1368552" y="0"/>
                </a:lnTo>
                <a:lnTo>
                  <a:pt x="1368552" y="67055"/>
                </a:lnTo>
                <a:lnTo>
                  <a:pt x="1373124" y="67055"/>
                </a:lnTo>
                <a:lnTo>
                  <a:pt x="1373124" y="76199"/>
                </a:lnTo>
                <a:lnTo>
                  <a:pt x="1377696" y="76199"/>
                </a:lnTo>
                <a:close/>
              </a:path>
              <a:path w="1377950" h="76200">
                <a:moveTo>
                  <a:pt x="1373124" y="76199"/>
                </a:moveTo>
                <a:lnTo>
                  <a:pt x="1373124" y="67055"/>
                </a:lnTo>
                <a:lnTo>
                  <a:pt x="1368552" y="71627"/>
                </a:lnTo>
                <a:lnTo>
                  <a:pt x="1368552" y="76199"/>
                </a:lnTo>
                <a:lnTo>
                  <a:pt x="1373124" y="76199"/>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a:ln>
                <a:noFill/>
              </a:ln>
              <a:solidFill>
                <a:srgbClr val="213C76"/>
              </a:solidFill>
              <a:effectLst/>
              <a:uLnTx/>
              <a:uFillTx/>
              <a:latin typeface="Arial"/>
              <a:ea typeface="+mn-ea"/>
              <a:cs typeface="+mn-cs"/>
            </a:endParaRPr>
          </a:p>
        </p:txBody>
      </p:sp>
      <p:sp>
        <p:nvSpPr>
          <p:cNvPr id="31" name="object 31"/>
          <p:cNvSpPr txBox="1"/>
          <p:nvPr/>
        </p:nvSpPr>
        <p:spPr>
          <a:xfrm>
            <a:off x="6089409" y="4937911"/>
            <a:ext cx="1999164" cy="205651"/>
          </a:xfrm>
          <a:prstGeom prst="rect">
            <a:avLst/>
          </a:prstGeom>
        </p:spPr>
        <p:txBody>
          <a:bodyPr vert="horz" wrap="square" lIns="0" tIns="8145" rIns="0" bIns="0" rtlCol="0">
            <a:spAutoFit/>
          </a:bodyPr>
          <a:lstStyle/>
          <a:p>
            <a:pPr marL="8145" marR="0" lvl="0" indent="0" algn="l" defTabSz="914400" rtl="0" eaLnBrk="1" fontAlgn="auto" latinLnBrk="0" hangingPunct="1">
              <a:lnSpc>
                <a:spcPct val="100000"/>
              </a:lnSpc>
              <a:spcBef>
                <a:spcPts val="64"/>
              </a:spcBef>
              <a:spcAft>
                <a:spcPts val="0"/>
              </a:spcAft>
              <a:buClrTx/>
              <a:buSzTx/>
              <a:buFontTx/>
              <a:buNone/>
              <a:tabLst/>
              <a:defRPr/>
            </a:pPr>
            <a:r>
              <a:rPr kumimoji="0" sz="1283" b="0" i="0" u="none" strike="noStrike" kern="1200" cap="none" spc="-3" normalizeH="0" baseline="0" noProof="0" dirty="0">
                <a:ln>
                  <a:noFill/>
                </a:ln>
                <a:solidFill>
                  <a:srgbClr val="213C76"/>
                </a:solidFill>
                <a:effectLst/>
                <a:uLnTx/>
                <a:uFillTx/>
                <a:latin typeface="Arial"/>
                <a:ea typeface="+mn-ea"/>
                <a:cs typeface="Arial"/>
              </a:rPr>
              <a:t>POSTM.</a:t>
            </a:r>
            <a:r>
              <a:rPr kumimoji="0" sz="1283" b="0" i="0" u="none" strike="noStrike" kern="1200" cap="none" spc="-55" normalizeH="0" baseline="0" noProof="0" dirty="0">
                <a:ln>
                  <a:noFill/>
                </a:ln>
                <a:solidFill>
                  <a:srgbClr val="213C76"/>
                </a:solidFill>
                <a:effectLst/>
                <a:uLnTx/>
                <a:uFillTx/>
                <a:latin typeface="Arial"/>
                <a:ea typeface="+mn-ea"/>
                <a:cs typeface="Arial"/>
              </a:rPr>
              <a:t> </a:t>
            </a:r>
            <a:r>
              <a:rPr kumimoji="0" sz="1283" b="0" i="0" u="none" strike="noStrike" kern="1200" cap="none" spc="0" normalizeH="0" baseline="0" noProof="0" dirty="0">
                <a:ln>
                  <a:noFill/>
                </a:ln>
                <a:solidFill>
                  <a:srgbClr val="213C76"/>
                </a:solidFill>
                <a:effectLst/>
                <a:uLnTx/>
                <a:uFillTx/>
                <a:latin typeface="Arial"/>
                <a:ea typeface="+mn-ea"/>
                <a:cs typeface="Arial"/>
              </a:rPr>
              <a:t>OSTEOPOROSIS</a:t>
            </a:r>
            <a:endParaRPr kumimoji="0" sz="1283" b="0" i="0" u="none" strike="noStrike" kern="1200" cap="none" spc="0" normalizeH="0" baseline="0" noProof="0">
              <a:ln>
                <a:noFill/>
              </a:ln>
              <a:solidFill>
                <a:srgbClr val="213C76"/>
              </a:solidFill>
              <a:effectLst/>
              <a:uLnTx/>
              <a:uFillTx/>
              <a:latin typeface="Arial"/>
              <a:ea typeface="+mn-ea"/>
              <a:cs typeface="Arial"/>
            </a:endParaRPr>
          </a:p>
        </p:txBody>
      </p:sp>
      <p:sp>
        <p:nvSpPr>
          <p:cNvPr id="32" name="object 32"/>
          <p:cNvSpPr txBox="1"/>
          <p:nvPr/>
        </p:nvSpPr>
        <p:spPr>
          <a:xfrm>
            <a:off x="4390711" y="4937911"/>
            <a:ext cx="1400922" cy="403076"/>
          </a:xfrm>
          <a:prstGeom prst="rect">
            <a:avLst/>
          </a:prstGeom>
        </p:spPr>
        <p:txBody>
          <a:bodyPr vert="horz" wrap="square" lIns="0" tIns="8145" rIns="0" bIns="0" rtlCol="0">
            <a:spAutoFit/>
          </a:bodyPr>
          <a:lstStyle/>
          <a:p>
            <a:pPr marL="8145" marR="0" lvl="0" indent="0" algn="l" defTabSz="914400" rtl="0" eaLnBrk="1" fontAlgn="auto" latinLnBrk="0" hangingPunct="1">
              <a:lnSpc>
                <a:spcPct val="100000"/>
              </a:lnSpc>
              <a:spcBef>
                <a:spcPts val="64"/>
              </a:spcBef>
              <a:spcAft>
                <a:spcPts val="0"/>
              </a:spcAft>
              <a:buClrTx/>
              <a:buSzTx/>
              <a:buFontTx/>
              <a:buNone/>
              <a:tabLst/>
              <a:defRPr/>
            </a:pPr>
            <a:r>
              <a:rPr kumimoji="0" sz="1283" b="0" i="0" u="none" strike="noStrike" kern="1200" cap="none" spc="0" normalizeH="0" baseline="0" noProof="0" dirty="0">
                <a:ln>
                  <a:noFill/>
                </a:ln>
                <a:solidFill>
                  <a:srgbClr val="213C76"/>
                </a:solidFill>
                <a:effectLst/>
                <a:uLnTx/>
                <a:uFillTx/>
                <a:latin typeface="Arial"/>
                <a:ea typeface="+mn-ea"/>
                <a:cs typeface="Arial"/>
              </a:rPr>
              <a:t>BREAST</a:t>
            </a:r>
            <a:r>
              <a:rPr kumimoji="0" sz="1283" b="0" i="0" u="none" strike="noStrike" kern="1200" cap="none" spc="-64" normalizeH="0" baseline="0" noProof="0" dirty="0">
                <a:ln>
                  <a:noFill/>
                </a:ln>
                <a:solidFill>
                  <a:srgbClr val="213C76"/>
                </a:solidFill>
                <a:effectLst/>
                <a:uLnTx/>
                <a:uFillTx/>
                <a:latin typeface="Arial"/>
                <a:ea typeface="+mn-ea"/>
                <a:cs typeface="Arial"/>
              </a:rPr>
              <a:t> </a:t>
            </a:r>
            <a:r>
              <a:rPr kumimoji="0" sz="1283" b="0" i="0" u="none" strike="noStrike" kern="1200" cap="none" spc="0" normalizeH="0" baseline="0" noProof="0" dirty="0">
                <a:ln>
                  <a:noFill/>
                </a:ln>
                <a:solidFill>
                  <a:srgbClr val="213C76"/>
                </a:solidFill>
                <a:effectLst/>
                <a:uLnTx/>
                <a:uFillTx/>
                <a:latin typeface="Arial"/>
                <a:ea typeface="+mn-ea"/>
                <a:cs typeface="Arial"/>
              </a:rPr>
              <a:t>CANCER</a:t>
            </a:r>
            <a:endParaRPr kumimoji="0" sz="1283" b="0" i="0" u="none" strike="noStrike" kern="1200" cap="none" spc="0" normalizeH="0" baseline="0" noProof="0">
              <a:ln>
                <a:noFill/>
              </a:ln>
              <a:solidFill>
                <a:srgbClr val="213C76"/>
              </a:solidFill>
              <a:effectLst/>
              <a:uLnTx/>
              <a:uFillTx/>
              <a:latin typeface="Arial"/>
              <a:ea typeface="+mn-ea"/>
              <a:cs typeface="Arial"/>
            </a:endParaRPr>
          </a:p>
          <a:p>
            <a:pPr marL="8145" marR="0" lvl="0" indent="0" algn="l" defTabSz="914400" rtl="0" eaLnBrk="1" fontAlgn="auto" latinLnBrk="0" hangingPunct="1">
              <a:lnSpc>
                <a:spcPct val="100000"/>
              </a:lnSpc>
              <a:spcBef>
                <a:spcPts val="0"/>
              </a:spcBef>
              <a:spcAft>
                <a:spcPts val="0"/>
              </a:spcAft>
              <a:buClrTx/>
              <a:buSzTx/>
              <a:buFontTx/>
              <a:buNone/>
              <a:tabLst/>
              <a:defRPr/>
            </a:pPr>
            <a:r>
              <a:rPr kumimoji="0" sz="1283" b="0" i="0" u="none" strike="noStrike" kern="1200" cap="none" spc="0" normalizeH="0" baseline="0" noProof="0" dirty="0">
                <a:ln>
                  <a:noFill/>
                </a:ln>
                <a:solidFill>
                  <a:srgbClr val="213C76"/>
                </a:solidFill>
                <a:effectLst/>
                <a:uLnTx/>
                <a:uFillTx/>
                <a:latin typeface="Arial"/>
                <a:ea typeface="+mn-ea"/>
                <a:cs typeface="Arial"/>
              </a:rPr>
              <a:t>&amp;</a:t>
            </a:r>
            <a:r>
              <a:rPr kumimoji="0" sz="1283" b="0" i="0" u="none" strike="noStrike" kern="1200" cap="none" spc="-87" normalizeH="0" baseline="0" noProof="0" dirty="0">
                <a:ln>
                  <a:noFill/>
                </a:ln>
                <a:solidFill>
                  <a:srgbClr val="213C76"/>
                </a:solidFill>
                <a:effectLst/>
                <a:uLnTx/>
                <a:uFillTx/>
                <a:latin typeface="Arial"/>
                <a:ea typeface="+mn-ea"/>
                <a:cs typeface="Arial"/>
              </a:rPr>
              <a:t> </a:t>
            </a:r>
            <a:r>
              <a:rPr kumimoji="0" sz="1283" b="0" i="0" u="none" strike="noStrike" kern="1200" cap="none" spc="-3" normalizeH="0" baseline="0" noProof="0" dirty="0">
                <a:ln>
                  <a:noFill/>
                </a:ln>
                <a:solidFill>
                  <a:srgbClr val="213C76"/>
                </a:solidFill>
                <a:effectLst/>
                <a:uLnTx/>
                <a:uFillTx/>
                <a:latin typeface="Arial"/>
                <a:ea typeface="+mn-ea"/>
                <a:cs typeface="Arial"/>
              </a:rPr>
              <a:t>AI</a:t>
            </a:r>
            <a:endParaRPr kumimoji="0" sz="1283" b="0" i="0" u="none" strike="noStrike" kern="1200" cap="none" spc="0" normalizeH="0" baseline="0" noProof="0">
              <a:ln>
                <a:noFill/>
              </a:ln>
              <a:solidFill>
                <a:srgbClr val="213C76"/>
              </a:solidFill>
              <a:effectLst/>
              <a:uLnTx/>
              <a:uFillTx/>
              <a:latin typeface="Arial"/>
              <a:ea typeface="+mn-ea"/>
              <a:cs typeface="Arial"/>
            </a:endParaRPr>
          </a:p>
        </p:txBody>
      </p:sp>
      <p:sp>
        <p:nvSpPr>
          <p:cNvPr id="33" name="object 33"/>
          <p:cNvSpPr txBox="1"/>
          <p:nvPr/>
        </p:nvSpPr>
        <p:spPr>
          <a:xfrm>
            <a:off x="3662619" y="2299944"/>
            <a:ext cx="153888" cy="2320073"/>
          </a:xfrm>
          <a:prstGeom prst="rect">
            <a:avLst/>
          </a:prstGeom>
        </p:spPr>
        <p:txBody>
          <a:bodyPr vert="vert270" wrap="square" lIns="0" tIns="0" rIns="0" bIns="0" rtlCol="0">
            <a:spAutoFit/>
          </a:bodyPr>
          <a:lstStyle/>
          <a:p>
            <a:pPr marL="8145" marR="0" lvl="0" indent="0" algn="l" defTabSz="914400" rtl="0" eaLnBrk="1" fontAlgn="auto" latinLnBrk="0" hangingPunct="1">
              <a:lnSpc>
                <a:spcPts val="1186"/>
              </a:lnSpc>
              <a:spcBef>
                <a:spcPts val="0"/>
              </a:spcBef>
              <a:spcAft>
                <a:spcPts val="0"/>
              </a:spcAft>
              <a:buClrTx/>
              <a:buSzTx/>
              <a:buFontTx/>
              <a:buNone/>
              <a:tabLst>
                <a:tab pos="1089735" algn="l"/>
                <a:tab pos="1741703" algn="l"/>
              </a:tabLst>
              <a:defRPr/>
            </a:pPr>
            <a:r>
              <a:rPr kumimoji="0" sz="1154" b="0" i="0" u="none" strike="noStrike" kern="1200" cap="none" spc="-3" normalizeH="0" baseline="0" noProof="0" dirty="0">
                <a:ln>
                  <a:noFill/>
                </a:ln>
                <a:solidFill>
                  <a:srgbClr val="213C76"/>
                </a:solidFill>
                <a:effectLst/>
                <a:uLnTx/>
                <a:uFillTx/>
                <a:latin typeface="Arial"/>
                <a:ea typeface="+mn-ea"/>
                <a:cs typeface="Arial"/>
              </a:rPr>
              <a:t>%</a:t>
            </a:r>
            <a:r>
              <a:rPr kumimoji="0" sz="1154" b="0" i="0" u="none" strike="noStrike" kern="1200" cap="none" spc="-6" normalizeH="0" baseline="0" noProof="0" dirty="0">
                <a:ln>
                  <a:noFill/>
                </a:ln>
                <a:solidFill>
                  <a:srgbClr val="213C76"/>
                </a:solidFill>
                <a:effectLst/>
                <a:uLnTx/>
                <a:uFillTx/>
                <a:latin typeface="Arial"/>
                <a:ea typeface="+mn-ea"/>
                <a:cs typeface="Arial"/>
              </a:rPr>
              <a:t> </a:t>
            </a:r>
            <a:r>
              <a:rPr kumimoji="0" sz="1154" b="0" i="0" u="none" strike="noStrike" kern="1200" cap="none" spc="-3" normalizeH="0" baseline="0" noProof="0" dirty="0">
                <a:ln>
                  <a:noFill/>
                </a:ln>
                <a:solidFill>
                  <a:srgbClr val="213C76"/>
                </a:solidFill>
                <a:effectLst/>
                <a:uLnTx/>
                <a:uFillTx/>
                <a:latin typeface="Arial"/>
                <a:ea typeface="+mn-ea"/>
                <a:cs typeface="Arial"/>
              </a:rPr>
              <a:t>Patients</a:t>
            </a:r>
            <a:r>
              <a:rPr kumimoji="0" sz="1154" b="0" i="0" u="none" strike="noStrike" kern="1200" cap="none" spc="6" normalizeH="0" baseline="0" noProof="0" dirty="0">
                <a:ln>
                  <a:noFill/>
                </a:ln>
                <a:solidFill>
                  <a:srgbClr val="213C76"/>
                </a:solidFill>
                <a:effectLst/>
                <a:uLnTx/>
                <a:uFillTx/>
                <a:latin typeface="Arial"/>
                <a:ea typeface="+mn-ea"/>
                <a:cs typeface="Arial"/>
              </a:rPr>
              <a:t> </a:t>
            </a:r>
            <a:r>
              <a:rPr kumimoji="0" sz="1154" b="0" i="0" u="none" strike="noStrike" kern="1200" cap="none" spc="-10" normalizeH="0" baseline="0" noProof="0" dirty="0">
                <a:ln>
                  <a:noFill/>
                </a:ln>
                <a:solidFill>
                  <a:srgbClr val="213C76"/>
                </a:solidFill>
                <a:effectLst/>
                <a:uLnTx/>
                <a:uFillTx/>
                <a:latin typeface="Arial"/>
                <a:ea typeface="+mn-ea"/>
                <a:cs typeface="Arial"/>
              </a:rPr>
              <a:t>with	</a:t>
            </a:r>
            <a:r>
              <a:rPr kumimoji="0" sz="1154" b="0" i="0" u="none" strike="noStrike" kern="1200" cap="none" spc="-3" normalizeH="0" baseline="0" noProof="0" dirty="0">
                <a:ln>
                  <a:noFill/>
                </a:ln>
                <a:solidFill>
                  <a:srgbClr val="213C76"/>
                </a:solidFill>
                <a:effectLst/>
                <a:uLnTx/>
                <a:uFillTx/>
                <a:latin typeface="Arial"/>
                <a:ea typeface="+mn-ea"/>
                <a:cs typeface="Arial"/>
              </a:rPr>
              <a:t>vertebral	fractures</a:t>
            </a:r>
            <a:endParaRPr kumimoji="0" sz="1154" b="0" i="0" u="none" strike="noStrike" kern="1200" cap="none" spc="0" normalizeH="0" baseline="0" noProof="0">
              <a:ln>
                <a:noFill/>
              </a:ln>
              <a:solidFill>
                <a:srgbClr val="213C76"/>
              </a:solidFill>
              <a:effectLst/>
              <a:uLnTx/>
              <a:uFillTx/>
              <a:latin typeface="Arial"/>
              <a:ea typeface="+mn-ea"/>
              <a:cs typeface="Arial"/>
            </a:endParaRPr>
          </a:p>
        </p:txBody>
      </p:sp>
      <p:sp>
        <p:nvSpPr>
          <p:cNvPr id="34" name="object 34"/>
          <p:cNvSpPr txBox="1"/>
          <p:nvPr/>
        </p:nvSpPr>
        <p:spPr>
          <a:xfrm>
            <a:off x="3767138" y="5529230"/>
            <a:ext cx="4463401" cy="126719"/>
          </a:xfrm>
          <a:prstGeom prst="rect">
            <a:avLst/>
          </a:prstGeom>
        </p:spPr>
        <p:txBody>
          <a:bodyPr vert="horz" wrap="square" lIns="0" tIns="8145" rIns="0" bIns="0" rtlCol="0">
            <a:spAutoFit/>
          </a:bodyPr>
          <a:lstStyle/>
          <a:p>
            <a:pPr marL="8145" marR="0" lvl="0" indent="0" algn="l" defTabSz="914400" rtl="0" eaLnBrk="1" fontAlgn="auto" latinLnBrk="0" hangingPunct="1">
              <a:lnSpc>
                <a:spcPct val="100000"/>
              </a:lnSpc>
              <a:spcBef>
                <a:spcPts val="64"/>
              </a:spcBef>
              <a:spcAft>
                <a:spcPts val="0"/>
              </a:spcAft>
              <a:buClrTx/>
              <a:buSzTx/>
              <a:buFontTx/>
              <a:buNone/>
              <a:tabLst/>
              <a:defRPr/>
            </a:pPr>
            <a:r>
              <a:rPr kumimoji="0" sz="770" b="0" i="0" u="none" strike="noStrike" kern="1200" cap="none" spc="-3" normalizeH="0" baseline="0" noProof="0" dirty="0">
                <a:ln>
                  <a:noFill/>
                </a:ln>
                <a:solidFill>
                  <a:srgbClr val="213C76"/>
                </a:solidFill>
                <a:effectLst/>
                <a:uLnTx/>
                <a:uFillTx/>
                <a:latin typeface="Arial"/>
                <a:ea typeface="+mn-ea"/>
                <a:cs typeface="Arial"/>
              </a:rPr>
              <a:t>Bertoldo </a:t>
            </a:r>
            <a:r>
              <a:rPr kumimoji="0" sz="770" b="0" i="0" u="none" strike="noStrike" kern="1200" cap="none" spc="0" normalizeH="0" baseline="0" noProof="0" dirty="0">
                <a:ln>
                  <a:noFill/>
                </a:ln>
                <a:solidFill>
                  <a:srgbClr val="213C76"/>
                </a:solidFill>
                <a:effectLst/>
                <a:uLnTx/>
                <a:uFillTx/>
                <a:latin typeface="Arial"/>
                <a:ea typeface="+mn-ea"/>
                <a:cs typeface="Arial"/>
              </a:rPr>
              <a:t>F et </a:t>
            </a:r>
            <a:r>
              <a:rPr kumimoji="0" sz="770" b="0" i="0" u="none" strike="noStrike" kern="1200" cap="none" spc="-3" normalizeH="0" baseline="0" noProof="0" dirty="0">
                <a:ln>
                  <a:noFill/>
                </a:ln>
                <a:solidFill>
                  <a:srgbClr val="213C76"/>
                </a:solidFill>
                <a:effectLst/>
                <a:uLnTx/>
                <a:uFillTx/>
                <a:latin typeface="Arial"/>
                <a:ea typeface="+mn-ea"/>
                <a:cs typeface="Arial"/>
              </a:rPr>
              <a:t>al </a:t>
            </a:r>
            <a:r>
              <a:rPr kumimoji="0" sz="770" b="0" i="0" u="none" strike="noStrike" kern="1200" cap="none" spc="0" normalizeH="0" baseline="0" noProof="0" dirty="0">
                <a:ln>
                  <a:noFill/>
                </a:ln>
                <a:solidFill>
                  <a:srgbClr val="213C76"/>
                </a:solidFill>
                <a:effectLst/>
                <a:uLnTx/>
                <a:uFillTx/>
                <a:latin typeface="Arial"/>
                <a:ea typeface="+mn-ea"/>
                <a:cs typeface="Arial"/>
              </a:rPr>
              <a:t>J </a:t>
            </a:r>
            <a:r>
              <a:rPr kumimoji="0" sz="770" b="0" i="0" u="none" strike="noStrike" kern="1200" cap="none" spc="-3" normalizeH="0" baseline="0" noProof="0" dirty="0">
                <a:ln>
                  <a:noFill/>
                </a:ln>
                <a:solidFill>
                  <a:srgbClr val="213C76"/>
                </a:solidFill>
                <a:effectLst/>
                <a:uLnTx/>
                <a:uFillTx/>
                <a:latin typeface="Arial"/>
                <a:ea typeface="+mn-ea"/>
                <a:cs typeface="Arial"/>
              </a:rPr>
              <a:t>Bone iMn Res </a:t>
            </a:r>
            <a:r>
              <a:rPr kumimoji="0" sz="770" b="0" i="0" u="none" strike="noStrike" kern="1200" cap="none" spc="0" normalizeH="0" baseline="0" noProof="0" dirty="0">
                <a:ln>
                  <a:noFill/>
                </a:ln>
                <a:solidFill>
                  <a:srgbClr val="213C76"/>
                </a:solidFill>
                <a:effectLst/>
                <a:uLnTx/>
                <a:uFillTx/>
                <a:latin typeface="Arial"/>
                <a:ea typeface="+mn-ea"/>
                <a:cs typeface="Arial"/>
              </a:rPr>
              <a:t>abst </a:t>
            </a:r>
            <a:r>
              <a:rPr kumimoji="0" sz="770" b="0" i="0" u="none" strike="noStrike" kern="1200" cap="none" spc="-3" normalizeH="0" baseline="0" noProof="0" dirty="0">
                <a:ln>
                  <a:noFill/>
                </a:ln>
                <a:solidFill>
                  <a:srgbClr val="213C76"/>
                </a:solidFill>
                <a:effectLst/>
                <a:uLnTx/>
                <a:uFillTx/>
                <a:latin typeface="Arial"/>
                <a:ea typeface="+mn-ea"/>
                <a:cs typeface="Arial"/>
              </a:rPr>
              <a:t>s345; 2009 ASBMR </a:t>
            </a:r>
            <a:r>
              <a:rPr kumimoji="0" sz="770" b="0" i="0" u="none" strike="noStrike" kern="1200" cap="none" spc="0" normalizeH="0" baseline="0" noProof="0" dirty="0">
                <a:ln>
                  <a:noFill/>
                </a:ln>
                <a:solidFill>
                  <a:srgbClr val="213C76"/>
                </a:solidFill>
                <a:effectLst/>
                <a:uLnTx/>
                <a:uFillTx/>
                <a:latin typeface="Arial"/>
                <a:ea typeface="+mn-ea"/>
                <a:cs typeface="Arial"/>
              </a:rPr>
              <a:t>; </a:t>
            </a:r>
            <a:r>
              <a:rPr kumimoji="0" sz="770" b="0" i="0" u="none" strike="noStrike" kern="1200" cap="none" spc="-3" normalizeH="0" baseline="0" noProof="0" dirty="0">
                <a:ln>
                  <a:noFill/>
                </a:ln>
                <a:solidFill>
                  <a:srgbClr val="213C76"/>
                </a:solidFill>
                <a:effectLst/>
                <a:uLnTx/>
                <a:uFillTx/>
                <a:latin typeface="Arial"/>
                <a:ea typeface="+mn-ea"/>
                <a:cs typeface="Arial"/>
              </a:rPr>
              <a:t>Bertoldo </a:t>
            </a:r>
            <a:r>
              <a:rPr kumimoji="0" sz="770" b="0" i="0" u="none" strike="noStrike" kern="1200" cap="none" spc="0" normalizeH="0" baseline="0" noProof="0" dirty="0">
                <a:ln>
                  <a:noFill/>
                </a:ln>
                <a:solidFill>
                  <a:srgbClr val="213C76"/>
                </a:solidFill>
                <a:effectLst/>
                <a:uLnTx/>
                <a:uFillTx/>
                <a:latin typeface="Arial"/>
                <a:ea typeface="+mn-ea"/>
                <a:cs typeface="Arial"/>
              </a:rPr>
              <a:t>F et </a:t>
            </a:r>
            <a:r>
              <a:rPr kumimoji="0" sz="770" b="0" i="0" u="none" strike="noStrike" kern="1200" cap="none" spc="-3" normalizeH="0" baseline="0" noProof="0" dirty="0">
                <a:ln>
                  <a:noFill/>
                </a:ln>
                <a:solidFill>
                  <a:srgbClr val="213C76"/>
                </a:solidFill>
                <a:effectLst/>
                <a:uLnTx/>
                <a:uFillTx/>
                <a:latin typeface="Arial"/>
                <a:ea typeface="+mn-ea"/>
                <a:cs typeface="Arial"/>
              </a:rPr>
              <a:t>al </a:t>
            </a:r>
            <a:r>
              <a:rPr kumimoji="0" sz="770" b="0" i="0" u="none" strike="noStrike" kern="1200" cap="none" spc="0" normalizeH="0" baseline="0" noProof="0" dirty="0">
                <a:ln>
                  <a:noFill/>
                </a:ln>
                <a:solidFill>
                  <a:srgbClr val="213C76"/>
                </a:solidFill>
                <a:effectLst/>
                <a:uLnTx/>
                <a:uFillTx/>
                <a:latin typeface="Arial"/>
                <a:ea typeface="+mn-ea"/>
                <a:cs typeface="Arial"/>
              </a:rPr>
              <a:t>abst. J </a:t>
            </a:r>
            <a:r>
              <a:rPr kumimoji="0" sz="770" b="0" i="0" u="none" strike="noStrike" kern="1200" cap="none" spc="-3" normalizeH="0" baseline="0" noProof="0" dirty="0">
                <a:ln>
                  <a:noFill/>
                </a:ln>
                <a:solidFill>
                  <a:srgbClr val="213C76"/>
                </a:solidFill>
                <a:effectLst/>
                <a:uLnTx/>
                <a:uFillTx/>
                <a:latin typeface="Arial"/>
                <a:ea typeface="+mn-ea"/>
                <a:cs typeface="Arial"/>
              </a:rPr>
              <a:t>Bone Oncol</a:t>
            </a:r>
            <a:r>
              <a:rPr kumimoji="0" sz="770" b="0" i="0" u="none" strike="noStrike" kern="1200" cap="none" spc="147" normalizeH="0" baseline="0" noProof="0" dirty="0">
                <a:ln>
                  <a:noFill/>
                </a:ln>
                <a:solidFill>
                  <a:srgbClr val="213C76"/>
                </a:solidFill>
                <a:effectLst/>
                <a:uLnTx/>
                <a:uFillTx/>
                <a:latin typeface="Arial"/>
                <a:ea typeface="+mn-ea"/>
                <a:cs typeface="Arial"/>
              </a:rPr>
              <a:t> </a:t>
            </a:r>
            <a:r>
              <a:rPr kumimoji="0" sz="770" b="0" i="0" u="none" strike="noStrike" kern="1200" cap="none" spc="-3" normalizeH="0" baseline="0" noProof="0" dirty="0">
                <a:ln>
                  <a:noFill/>
                </a:ln>
                <a:solidFill>
                  <a:srgbClr val="213C76"/>
                </a:solidFill>
                <a:effectLst/>
                <a:uLnTx/>
                <a:uFillTx/>
                <a:latin typeface="Arial"/>
                <a:ea typeface="+mn-ea"/>
                <a:cs typeface="Arial"/>
              </a:rPr>
              <a:t>2012</a:t>
            </a:r>
            <a:endParaRPr kumimoji="0" sz="770" b="0" i="0" u="none" strike="noStrike" kern="1200" cap="none" spc="0" normalizeH="0" baseline="0" noProof="0">
              <a:ln>
                <a:noFill/>
              </a:ln>
              <a:solidFill>
                <a:srgbClr val="213C76"/>
              </a:solidFill>
              <a:effectLst/>
              <a:uLnTx/>
              <a:uFillTx/>
              <a:latin typeface="Arial"/>
              <a:ea typeface="+mn-ea"/>
              <a:cs typeface="Arial"/>
            </a:endParaRPr>
          </a:p>
        </p:txBody>
      </p:sp>
    </p:spTree>
    <p:extLst>
      <p:ext uri="{BB962C8B-B14F-4D97-AF65-F5344CB8AC3E}">
        <p14:creationId xmlns:p14="http://schemas.microsoft.com/office/powerpoint/2010/main" xmlns="" val="1292373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xmlns="" id="{2F64BD3A-28E2-407C-BFC2-915138C363FB}"/>
              </a:ext>
            </a:extLst>
          </p:cNvPr>
          <p:cNvSpPr>
            <a:spLocks noGrp="1"/>
          </p:cNvSpPr>
          <p:nvPr>
            <p:ph type="title"/>
          </p:nvPr>
        </p:nvSpPr>
        <p:spPr/>
        <p:txBody>
          <a:bodyPr>
            <a:normAutofit/>
          </a:bodyPr>
          <a:lstStyle/>
          <a:p>
            <a:r>
              <a:rPr lang="it-IT" dirty="0"/>
              <a:t>Fatto 100 le pazienti in premenopausa in terapia specifica per la salute dell'osso, quante sono state trattate con </a:t>
            </a:r>
            <a:r>
              <a:rPr lang="it-IT" dirty="0" err="1"/>
              <a:t>bisfosfonati</a:t>
            </a:r>
            <a:r>
              <a:rPr lang="it-IT" dirty="0"/>
              <a:t>/</a:t>
            </a:r>
            <a:r>
              <a:rPr lang="it-IT" dirty="0" err="1"/>
              <a:t>denosumab</a:t>
            </a:r>
            <a:r>
              <a:rPr lang="it-IT" dirty="0"/>
              <a:t>?</a:t>
            </a:r>
            <a:endParaRPr lang="en-GB" dirty="0"/>
          </a:p>
        </p:txBody>
      </p:sp>
      <p:graphicFrame>
        <p:nvGraphicFramePr>
          <p:cNvPr id="8" name="Grafico 7">
            <a:extLst>
              <a:ext uri="{FF2B5EF4-FFF2-40B4-BE49-F238E27FC236}">
                <a16:creationId xmlns:a16="http://schemas.microsoft.com/office/drawing/2014/main" xmlns="" id="{929907AD-7564-4522-85DC-0525C42F9D90}"/>
              </a:ext>
            </a:extLst>
          </p:cNvPr>
          <p:cNvGraphicFramePr/>
          <p:nvPr/>
        </p:nvGraphicFramePr>
        <p:xfrm>
          <a:off x="4221669" y="2064532"/>
          <a:ext cx="7275006" cy="4240998"/>
        </p:xfrm>
        <a:graphic>
          <a:graphicData uri="http://schemas.openxmlformats.org/drawingml/2006/chart">
            <c:chart xmlns:c="http://schemas.openxmlformats.org/drawingml/2006/chart" xmlns:r="http://schemas.openxmlformats.org/officeDocument/2006/relationships" r:id="rId3"/>
          </a:graphicData>
        </a:graphic>
      </p:graphicFrame>
      <p:sp>
        <p:nvSpPr>
          <p:cNvPr id="9" name="Rettangolo 8">
            <a:extLst>
              <a:ext uri="{FF2B5EF4-FFF2-40B4-BE49-F238E27FC236}">
                <a16:creationId xmlns:a16="http://schemas.microsoft.com/office/drawing/2014/main" xmlns="" id="{3F51E347-2315-4BE3-BE1E-B16F0D1876FF}"/>
              </a:ext>
            </a:extLst>
          </p:cNvPr>
          <p:cNvSpPr/>
          <p:nvPr/>
        </p:nvSpPr>
        <p:spPr>
          <a:xfrm>
            <a:off x="695325" y="6351429"/>
            <a:ext cx="10801349" cy="246221"/>
          </a:xfrm>
          <a:prstGeom prst="rect">
            <a:avLst/>
          </a:prstGeom>
        </p:spPr>
        <p:txBody>
          <a:bodyPr wrap="square" lIns="0" tIns="0" rIns="0" bIns="0">
            <a:spAutoFit/>
          </a:bodyPr>
          <a:lstStyle/>
          <a:p>
            <a:r>
              <a:rPr lang="it-IT" sz="1600" i="1" dirty="0">
                <a:solidFill>
                  <a:schemeClr val="tx2"/>
                </a:solidFill>
                <a:latin typeface="Arial Narrow" panose="020B0606020202030204" pitchFamily="34" charset="0"/>
              </a:rPr>
              <a:t>Valore medio, sul totale dei rispondenti</a:t>
            </a:r>
            <a:endParaRPr lang="en-GB" sz="1600" i="1" dirty="0">
              <a:solidFill>
                <a:schemeClr val="tx2"/>
              </a:solidFill>
              <a:latin typeface="Arial Narrow" panose="020B0606020202030204" pitchFamily="34" charset="0"/>
            </a:endParaRPr>
          </a:p>
        </p:txBody>
      </p:sp>
      <p:sp>
        <p:nvSpPr>
          <p:cNvPr id="10" name="CasellaDiTesto 9">
            <a:extLst>
              <a:ext uri="{FF2B5EF4-FFF2-40B4-BE49-F238E27FC236}">
                <a16:creationId xmlns:a16="http://schemas.microsoft.com/office/drawing/2014/main" xmlns="" id="{AC99951F-ED11-4D5B-997E-FF65FB25B987}"/>
              </a:ext>
            </a:extLst>
          </p:cNvPr>
          <p:cNvSpPr txBox="1"/>
          <p:nvPr/>
        </p:nvSpPr>
        <p:spPr>
          <a:xfrm>
            <a:off x="695324" y="2549327"/>
            <a:ext cx="3645564" cy="443198"/>
          </a:xfrm>
          <a:prstGeom prst="rect">
            <a:avLst/>
          </a:prstGeom>
          <a:noFill/>
        </p:spPr>
        <p:txBody>
          <a:bodyPr wrap="square" lIns="0" tIns="0" rIns="0" bIns="0" rtlCol="0" anchor="ctr" anchorCtr="0">
            <a:spAutoFit/>
          </a:bodyPr>
          <a:lstStyle>
            <a:defPPr>
              <a:defRPr lang="it-IT"/>
            </a:defPPr>
            <a:lvl1pPr>
              <a:lnSpc>
                <a:spcPct val="90000"/>
              </a:lnSpc>
              <a:defRPr sz="1300">
                <a:solidFill>
                  <a:srgbClr val="717171"/>
                </a:solidFill>
                <a:latin typeface="Tahoma"/>
                <a:ea typeface="ＭＳ Ｐゴシック"/>
              </a:defRPr>
            </a:lvl1pPr>
          </a:lstStyle>
          <a:p>
            <a:pPr marL="171450" indent="-171450"/>
            <a:r>
              <a:rPr lang="it-IT" sz="1600" dirty="0">
                <a:solidFill>
                  <a:schemeClr val="tx2"/>
                </a:solidFill>
                <a:latin typeface="Arial Narrow" panose="020B0606020202030204" pitchFamily="34" charset="0"/>
              </a:rPr>
              <a:t>a.	all'inizio della terapia con GNRH prescindere da indagini diagnostico-strumentali</a:t>
            </a:r>
            <a:endParaRPr lang="en-GB" sz="1600" dirty="0">
              <a:solidFill>
                <a:schemeClr val="tx2"/>
              </a:solidFill>
              <a:latin typeface="Arial Narrow" panose="020B0606020202030204" pitchFamily="34" charset="0"/>
            </a:endParaRPr>
          </a:p>
        </p:txBody>
      </p:sp>
      <p:sp>
        <p:nvSpPr>
          <p:cNvPr id="11" name="CasellaDiTesto 10">
            <a:extLst>
              <a:ext uri="{FF2B5EF4-FFF2-40B4-BE49-F238E27FC236}">
                <a16:creationId xmlns:a16="http://schemas.microsoft.com/office/drawing/2014/main" xmlns="" id="{A9DEE7C7-79B9-4294-AFF2-8C4D02A332C0}"/>
              </a:ext>
            </a:extLst>
          </p:cNvPr>
          <p:cNvSpPr txBox="1"/>
          <p:nvPr/>
        </p:nvSpPr>
        <p:spPr>
          <a:xfrm>
            <a:off x="695324" y="3383341"/>
            <a:ext cx="3645564" cy="443198"/>
          </a:xfrm>
          <a:prstGeom prst="rect">
            <a:avLst/>
          </a:prstGeom>
          <a:noFill/>
        </p:spPr>
        <p:txBody>
          <a:bodyPr wrap="square" lIns="0" tIns="0" rIns="0" bIns="0" rtlCol="0" anchor="ctr" anchorCtr="0">
            <a:spAutoFit/>
          </a:bodyPr>
          <a:lstStyle>
            <a:defPPr>
              <a:defRPr lang="it-IT"/>
            </a:defPPr>
            <a:lvl1pPr>
              <a:lnSpc>
                <a:spcPct val="90000"/>
              </a:lnSpc>
              <a:defRPr sz="1300">
                <a:solidFill>
                  <a:srgbClr val="717171"/>
                </a:solidFill>
                <a:latin typeface="Tahoma"/>
                <a:ea typeface="ＭＳ Ｐゴシック"/>
              </a:defRPr>
            </a:lvl1pPr>
          </a:lstStyle>
          <a:p>
            <a:pPr marL="171450" indent="-171450"/>
            <a:r>
              <a:rPr lang="it-IT" sz="1600" dirty="0">
                <a:solidFill>
                  <a:schemeClr val="tx2"/>
                </a:solidFill>
                <a:latin typeface="Arial Narrow" panose="020B0606020202030204" pitchFamily="34" charset="0"/>
              </a:rPr>
              <a:t>b.	dopo una valutazione basale della salute dell'osso</a:t>
            </a:r>
            <a:endParaRPr lang="en-GB" sz="1600" dirty="0">
              <a:solidFill>
                <a:schemeClr val="tx2"/>
              </a:solidFill>
              <a:latin typeface="Arial Narrow" panose="020B0606020202030204" pitchFamily="34" charset="0"/>
            </a:endParaRPr>
          </a:p>
        </p:txBody>
      </p:sp>
      <p:sp>
        <p:nvSpPr>
          <p:cNvPr id="12" name="CasellaDiTesto 11">
            <a:extLst>
              <a:ext uri="{FF2B5EF4-FFF2-40B4-BE49-F238E27FC236}">
                <a16:creationId xmlns:a16="http://schemas.microsoft.com/office/drawing/2014/main" xmlns="" id="{A8C41FC0-171A-49D6-9663-7B62263AD813}"/>
              </a:ext>
            </a:extLst>
          </p:cNvPr>
          <p:cNvSpPr txBox="1"/>
          <p:nvPr/>
        </p:nvSpPr>
        <p:spPr>
          <a:xfrm>
            <a:off x="695324" y="4207305"/>
            <a:ext cx="3645564" cy="443198"/>
          </a:xfrm>
          <a:prstGeom prst="rect">
            <a:avLst/>
          </a:prstGeom>
          <a:noFill/>
        </p:spPr>
        <p:txBody>
          <a:bodyPr wrap="square" lIns="0" tIns="0" rIns="0" bIns="0" rtlCol="0" anchor="ctr" anchorCtr="0">
            <a:spAutoFit/>
          </a:bodyPr>
          <a:lstStyle>
            <a:defPPr>
              <a:defRPr lang="it-IT"/>
            </a:defPPr>
            <a:lvl1pPr>
              <a:lnSpc>
                <a:spcPct val="90000"/>
              </a:lnSpc>
              <a:defRPr sz="1300">
                <a:solidFill>
                  <a:srgbClr val="717171"/>
                </a:solidFill>
                <a:latin typeface="Tahoma"/>
                <a:ea typeface="ＭＳ Ｐゴシック"/>
              </a:defRPr>
            </a:lvl1pPr>
          </a:lstStyle>
          <a:p>
            <a:pPr marL="171450" indent="-171450"/>
            <a:r>
              <a:rPr lang="it-IT" sz="1600" dirty="0">
                <a:solidFill>
                  <a:schemeClr val="tx2"/>
                </a:solidFill>
                <a:latin typeface="Arial Narrow" panose="020B0606020202030204" pitchFamily="34" charset="0"/>
              </a:rPr>
              <a:t>c.	dopo un deterioramento della MOC DEXA </a:t>
            </a:r>
            <a:br>
              <a:rPr lang="it-IT" sz="1600" dirty="0">
                <a:solidFill>
                  <a:schemeClr val="tx2"/>
                </a:solidFill>
                <a:latin typeface="Arial Narrow" panose="020B0606020202030204" pitchFamily="34" charset="0"/>
              </a:rPr>
            </a:br>
            <a:r>
              <a:rPr lang="it-IT" sz="1600" dirty="0">
                <a:solidFill>
                  <a:schemeClr val="tx2"/>
                </a:solidFill>
                <a:latin typeface="Arial Narrow" panose="020B0606020202030204" pitchFamily="34" charset="0"/>
              </a:rPr>
              <a:t>in corso di trattamento</a:t>
            </a:r>
            <a:endParaRPr lang="en-GB" sz="1600" dirty="0">
              <a:solidFill>
                <a:schemeClr val="tx2"/>
              </a:solidFill>
              <a:latin typeface="Arial Narrow" panose="020B0606020202030204" pitchFamily="34" charset="0"/>
            </a:endParaRPr>
          </a:p>
        </p:txBody>
      </p:sp>
      <p:sp>
        <p:nvSpPr>
          <p:cNvPr id="13" name="CasellaDiTesto 12">
            <a:extLst>
              <a:ext uri="{FF2B5EF4-FFF2-40B4-BE49-F238E27FC236}">
                <a16:creationId xmlns:a16="http://schemas.microsoft.com/office/drawing/2014/main" xmlns="" id="{3A5D6B81-3BD7-4974-BEEC-B72B54FE1227}"/>
              </a:ext>
            </a:extLst>
          </p:cNvPr>
          <p:cNvSpPr txBox="1"/>
          <p:nvPr/>
        </p:nvSpPr>
        <p:spPr>
          <a:xfrm>
            <a:off x="695324" y="5041319"/>
            <a:ext cx="3645564" cy="443198"/>
          </a:xfrm>
          <a:prstGeom prst="rect">
            <a:avLst/>
          </a:prstGeom>
          <a:noFill/>
        </p:spPr>
        <p:txBody>
          <a:bodyPr wrap="square" lIns="0" tIns="0" rIns="0" bIns="0" rtlCol="0" anchor="ctr" anchorCtr="0">
            <a:spAutoFit/>
          </a:bodyPr>
          <a:lstStyle>
            <a:defPPr>
              <a:defRPr lang="it-IT"/>
            </a:defPPr>
            <a:lvl1pPr>
              <a:lnSpc>
                <a:spcPct val="90000"/>
              </a:lnSpc>
              <a:defRPr sz="1300">
                <a:solidFill>
                  <a:srgbClr val="717171"/>
                </a:solidFill>
                <a:latin typeface="Tahoma"/>
                <a:ea typeface="ＭＳ Ｐゴシック"/>
              </a:defRPr>
            </a:lvl1pPr>
          </a:lstStyle>
          <a:p>
            <a:pPr marL="171450" indent="-171450"/>
            <a:r>
              <a:rPr lang="it-IT" sz="1600" dirty="0">
                <a:solidFill>
                  <a:schemeClr val="tx2"/>
                </a:solidFill>
                <a:latin typeface="Arial Narrow" panose="020B0606020202030204" pitchFamily="34" charset="0"/>
              </a:rPr>
              <a:t>d.	quante sono già in trattamento al momento della diagnosi di tumore della mammella</a:t>
            </a:r>
            <a:endParaRPr lang="en-GB" sz="1600" dirty="0">
              <a:solidFill>
                <a:schemeClr val="tx2"/>
              </a:solidFill>
              <a:latin typeface="Arial Narrow" panose="020B0606020202030204" pitchFamily="34" charset="0"/>
            </a:endParaRPr>
          </a:p>
        </p:txBody>
      </p:sp>
      <p:sp>
        <p:nvSpPr>
          <p:cNvPr id="3" name="Figura a mano libera: forma 2">
            <a:extLst>
              <a:ext uri="{FF2B5EF4-FFF2-40B4-BE49-F238E27FC236}">
                <a16:creationId xmlns:a16="http://schemas.microsoft.com/office/drawing/2014/main" xmlns="" id="{CA8E8F3E-EF66-454A-8FE6-EE71E60DD3FE}"/>
              </a:ext>
            </a:extLst>
          </p:cNvPr>
          <p:cNvSpPr/>
          <p:nvPr/>
        </p:nvSpPr>
        <p:spPr>
          <a:xfrm>
            <a:off x="713433" y="3185327"/>
            <a:ext cx="3637503" cy="0"/>
          </a:xfrm>
          <a:custGeom>
            <a:avLst/>
            <a:gdLst>
              <a:gd name="connsiteX0" fmla="*/ 3637503 w 3637503"/>
              <a:gd name="connsiteY0" fmla="*/ 0 h 0"/>
              <a:gd name="connsiteX1" fmla="*/ 0 w 3637503"/>
              <a:gd name="connsiteY1" fmla="*/ 0 h 0"/>
            </a:gdLst>
            <a:ahLst/>
            <a:cxnLst>
              <a:cxn ang="0">
                <a:pos x="connsiteX0" y="connsiteY0"/>
              </a:cxn>
              <a:cxn ang="0">
                <a:pos x="connsiteX1" y="connsiteY1"/>
              </a:cxn>
            </a:cxnLst>
            <a:rect l="l" t="t" r="r" b="b"/>
            <a:pathLst>
              <a:path w="3637503">
                <a:moveTo>
                  <a:pt x="3637503" y="0"/>
                </a:moveTo>
                <a:lnTo>
                  <a:pt x="0" y="0"/>
                </a:lnTo>
              </a:path>
            </a:pathLst>
          </a:custGeom>
          <a:noFill/>
          <a:ln w="19050">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igura a mano libera: forma 13">
            <a:extLst>
              <a:ext uri="{FF2B5EF4-FFF2-40B4-BE49-F238E27FC236}">
                <a16:creationId xmlns:a16="http://schemas.microsoft.com/office/drawing/2014/main" xmlns="" id="{46717ED5-CA41-4272-9092-60F8177B2E15}"/>
              </a:ext>
            </a:extLst>
          </p:cNvPr>
          <p:cNvSpPr/>
          <p:nvPr/>
        </p:nvSpPr>
        <p:spPr>
          <a:xfrm>
            <a:off x="713433" y="3989196"/>
            <a:ext cx="3637503" cy="0"/>
          </a:xfrm>
          <a:custGeom>
            <a:avLst/>
            <a:gdLst>
              <a:gd name="connsiteX0" fmla="*/ 3637503 w 3637503"/>
              <a:gd name="connsiteY0" fmla="*/ 0 h 0"/>
              <a:gd name="connsiteX1" fmla="*/ 0 w 3637503"/>
              <a:gd name="connsiteY1" fmla="*/ 0 h 0"/>
            </a:gdLst>
            <a:ahLst/>
            <a:cxnLst>
              <a:cxn ang="0">
                <a:pos x="connsiteX0" y="connsiteY0"/>
              </a:cxn>
              <a:cxn ang="0">
                <a:pos x="connsiteX1" y="connsiteY1"/>
              </a:cxn>
            </a:cxnLst>
            <a:rect l="l" t="t" r="r" b="b"/>
            <a:pathLst>
              <a:path w="3637503">
                <a:moveTo>
                  <a:pt x="3637503" y="0"/>
                </a:moveTo>
                <a:lnTo>
                  <a:pt x="0" y="0"/>
                </a:lnTo>
              </a:path>
            </a:pathLst>
          </a:custGeom>
          <a:noFill/>
          <a:ln w="19050">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igura a mano libera: forma 14">
            <a:extLst>
              <a:ext uri="{FF2B5EF4-FFF2-40B4-BE49-F238E27FC236}">
                <a16:creationId xmlns:a16="http://schemas.microsoft.com/office/drawing/2014/main" xmlns="" id="{CBB28DA8-45D7-435A-807F-C8DF0A0098CE}"/>
              </a:ext>
            </a:extLst>
          </p:cNvPr>
          <p:cNvSpPr/>
          <p:nvPr/>
        </p:nvSpPr>
        <p:spPr>
          <a:xfrm>
            <a:off x="713433" y="4833257"/>
            <a:ext cx="3637503" cy="0"/>
          </a:xfrm>
          <a:custGeom>
            <a:avLst/>
            <a:gdLst>
              <a:gd name="connsiteX0" fmla="*/ 3637503 w 3637503"/>
              <a:gd name="connsiteY0" fmla="*/ 0 h 0"/>
              <a:gd name="connsiteX1" fmla="*/ 0 w 3637503"/>
              <a:gd name="connsiteY1" fmla="*/ 0 h 0"/>
            </a:gdLst>
            <a:ahLst/>
            <a:cxnLst>
              <a:cxn ang="0">
                <a:pos x="connsiteX0" y="connsiteY0"/>
              </a:cxn>
              <a:cxn ang="0">
                <a:pos x="connsiteX1" y="connsiteY1"/>
              </a:cxn>
            </a:cxnLst>
            <a:rect l="l" t="t" r="r" b="b"/>
            <a:pathLst>
              <a:path w="3637503">
                <a:moveTo>
                  <a:pt x="3637503" y="0"/>
                </a:moveTo>
                <a:lnTo>
                  <a:pt x="0" y="0"/>
                </a:lnTo>
              </a:path>
            </a:pathLst>
          </a:custGeom>
          <a:noFill/>
          <a:ln w="19050">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631464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1EBF5E1-82CA-714D-9FF2-EF2A98E86826}"/>
              </a:ext>
            </a:extLst>
          </p:cNvPr>
          <p:cNvSpPr>
            <a:spLocks noGrp="1"/>
          </p:cNvSpPr>
          <p:nvPr>
            <p:ph type="title"/>
          </p:nvPr>
        </p:nvSpPr>
        <p:spPr/>
        <p:txBody>
          <a:bodyPr/>
          <a:lstStyle/>
          <a:p>
            <a:endParaRPr lang="it-IT"/>
          </a:p>
        </p:txBody>
      </p:sp>
      <p:pic>
        <p:nvPicPr>
          <p:cNvPr id="3" name="Immagine 2">
            <a:extLst>
              <a:ext uri="{FF2B5EF4-FFF2-40B4-BE49-F238E27FC236}">
                <a16:creationId xmlns:a16="http://schemas.microsoft.com/office/drawing/2014/main" xmlns="" id="{10A57EC5-C7ED-684F-AE3F-16DF8DB37C96}"/>
              </a:ext>
            </a:extLst>
          </p:cNvPr>
          <p:cNvPicPr>
            <a:picLocks noChangeAspect="1"/>
          </p:cNvPicPr>
          <p:nvPr/>
        </p:nvPicPr>
        <p:blipFill>
          <a:blip r:embed="rId2"/>
          <a:stretch>
            <a:fillRect/>
          </a:stretch>
        </p:blipFill>
        <p:spPr>
          <a:xfrm>
            <a:off x="2396357" y="1762044"/>
            <a:ext cx="6104321" cy="4789951"/>
          </a:xfrm>
          <a:prstGeom prst="rect">
            <a:avLst/>
          </a:prstGeom>
        </p:spPr>
      </p:pic>
    </p:spTree>
    <p:extLst>
      <p:ext uri="{BB962C8B-B14F-4D97-AF65-F5344CB8AC3E}">
        <p14:creationId xmlns:p14="http://schemas.microsoft.com/office/powerpoint/2010/main" xmlns="" val="3742849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1EBF5E1-82CA-714D-9FF2-EF2A98E86826}"/>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xmlns="" id="{C0EAEF9A-CEA9-AD4A-88BB-B59940C52618}"/>
              </a:ext>
            </a:extLst>
          </p:cNvPr>
          <p:cNvPicPr>
            <a:picLocks noChangeAspect="1"/>
          </p:cNvPicPr>
          <p:nvPr/>
        </p:nvPicPr>
        <p:blipFill>
          <a:blip r:embed="rId2"/>
          <a:stretch>
            <a:fillRect/>
          </a:stretch>
        </p:blipFill>
        <p:spPr>
          <a:xfrm>
            <a:off x="1938493" y="1583704"/>
            <a:ext cx="7009234" cy="5453842"/>
          </a:xfrm>
          <a:prstGeom prst="rect">
            <a:avLst/>
          </a:prstGeom>
        </p:spPr>
      </p:pic>
    </p:spTree>
    <p:extLst>
      <p:ext uri="{BB962C8B-B14F-4D97-AF65-F5344CB8AC3E}">
        <p14:creationId xmlns:p14="http://schemas.microsoft.com/office/powerpoint/2010/main" xmlns="" val="4110035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008439" y="319089"/>
            <a:ext cx="6524625" cy="769937"/>
          </a:xfrm>
          <a:prstGeom prst="rect">
            <a:avLst/>
          </a:prstGeom>
          <a:solidFill>
            <a:schemeClr val="bg1">
              <a:lumMod val="85000"/>
            </a:schemeClr>
          </a:solidFill>
        </p:spPr>
        <p:txBody>
          <a:bodyPr wrap="none">
            <a:spAutoFit/>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200" b="1" i="0" u="none" strike="noStrike" kern="1200" cap="none" spc="0" normalizeH="0" baseline="0" noProof="0" dirty="0">
                <a:ln>
                  <a:noFill/>
                </a:ln>
                <a:solidFill>
                  <a:srgbClr val="FF0000"/>
                </a:solidFill>
                <a:effectLst/>
                <a:uLnTx/>
                <a:uFillTx/>
                <a:latin typeface="Calibri" pitchFamily="34" charset="0"/>
                <a:ea typeface="MS PGothic" pitchFamily="34" charset="-128"/>
                <a:cs typeface="+mn-cs"/>
              </a:rPr>
              <a:t>PREVENZIONE PRIMARIA IN DONNE IN MENOPAUSA 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200" b="1" i="0" u="none" strike="noStrike" kern="1200" cap="none" spc="0" normalizeH="0" baseline="0" noProof="0" dirty="0">
                <a:ln>
                  <a:noFill/>
                </a:ln>
                <a:solidFill>
                  <a:srgbClr val="FF0000"/>
                </a:solidFill>
                <a:effectLst/>
                <a:uLnTx/>
                <a:uFillTx/>
                <a:latin typeface="Calibri" pitchFamily="34" charset="0"/>
                <a:ea typeface="MS PGothic" pitchFamily="34" charset="-128"/>
                <a:cs typeface="+mn-cs"/>
              </a:rPr>
              <a:t>IN UOMINI &gt; 50 y AD ELEVATO RISCHIO DI FRATTURA</a:t>
            </a:r>
            <a:endParaRPr kumimoji="0" lang="it-IT" altLang="it-IT" sz="2200" b="0" i="0" u="none" strike="noStrike" kern="1200" cap="none" spc="0" normalizeH="0" baseline="0" noProof="0" dirty="0">
              <a:ln>
                <a:noFill/>
              </a:ln>
              <a:solidFill>
                <a:srgbClr val="FF0000"/>
              </a:solidFill>
              <a:effectLst/>
              <a:uLnTx/>
              <a:uFillTx/>
              <a:latin typeface="Calibri" pitchFamily="34" charset="0"/>
              <a:ea typeface="MS PGothic" pitchFamily="34" charset="-128"/>
              <a:cs typeface="+mn-cs"/>
            </a:endParaRPr>
          </a:p>
        </p:txBody>
      </p:sp>
      <p:cxnSp>
        <p:nvCxnSpPr>
          <p:cNvPr id="25" name="Connettore 4 24"/>
          <p:cNvCxnSpPr/>
          <p:nvPr/>
        </p:nvCxnSpPr>
        <p:spPr>
          <a:xfrm rot="16200000" flipH="1">
            <a:off x="6871495" y="997745"/>
            <a:ext cx="373063" cy="771525"/>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ttore 4 30"/>
          <p:cNvCxnSpPr/>
          <p:nvPr/>
        </p:nvCxnSpPr>
        <p:spPr>
          <a:xfrm rot="5400000">
            <a:off x="4557713" y="-288924"/>
            <a:ext cx="301625" cy="34163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6741" name="CasellaDiTesto 25"/>
          <p:cNvSpPr txBox="1">
            <a:spLocks noChangeArrowheads="1"/>
          </p:cNvSpPr>
          <p:nvPr/>
        </p:nvSpPr>
        <p:spPr bwMode="auto">
          <a:xfrm>
            <a:off x="1524001" y="1557338"/>
            <a:ext cx="2894013" cy="646112"/>
          </a:xfrm>
          <a:prstGeom prst="rect">
            <a:avLst/>
          </a:prstGeom>
          <a:solidFill>
            <a:schemeClr val="bg2">
              <a:lumMod val="20000"/>
              <a:lumOff val="80000"/>
            </a:schemeClr>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Previsione di trattamento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&gt; 3 mesi PN </a:t>
            </a:r>
            <a:r>
              <a:rPr kumimoji="0" lang="it-IT" sz="1800" b="0" i="0" u="sng" strike="noStrike" kern="1200" cap="none" spc="0" normalizeH="0" baseline="0" noProof="0" dirty="0">
                <a:ln>
                  <a:noFill/>
                </a:ln>
                <a:solidFill>
                  <a:srgbClr val="000000"/>
                </a:solidFill>
                <a:effectLst/>
                <a:uLnTx/>
                <a:uFillTx/>
                <a:latin typeface="Calibri" pitchFamily="34" charset="0"/>
                <a:ea typeface="+mn-ea"/>
                <a:cs typeface="Arial" charset="0"/>
              </a:rPr>
              <a:t>&gt;</a:t>
            </a: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 5 mg (o </a:t>
            </a: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equiv</a:t>
            </a: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a:t>
            </a:r>
          </a:p>
        </p:txBody>
      </p:sp>
      <p:sp>
        <p:nvSpPr>
          <p:cNvPr id="168965" name="CasellaDiTesto 26"/>
          <p:cNvSpPr txBox="1">
            <a:spLocks noChangeArrowheads="1"/>
          </p:cNvSpPr>
          <p:nvPr/>
        </p:nvSpPr>
        <p:spPr bwMode="auto">
          <a:xfrm>
            <a:off x="3336925" y="2519363"/>
            <a:ext cx="2941638" cy="646112"/>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charset="0"/>
                <a:ea typeface="MS PGothic" charset="-128"/>
                <a:cs typeface="+mn-cs"/>
              </a:rPr>
              <a:t>Adjuvant hormonal therapy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charset="0"/>
                <a:ea typeface="MS PGothic" charset="-128"/>
                <a:cs typeface="+mn-cs"/>
              </a:rPr>
              <a:t>(for the all the duration of HT</a:t>
            </a:r>
          </a:p>
        </p:txBody>
      </p:sp>
      <p:sp>
        <p:nvSpPr>
          <p:cNvPr id="116743" name="CasellaDiTesto 27"/>
          <p:cNvSpPr txBox="1">
            <a:spLocks noChangeArrowheads="1"/>
          </p:cNvSpPr>
          <p:nvPr/>
        </p:nvSpPr>
        <p:spPr bwMode="auto">
          <a:xfrm>
            <a:off x="6600826" y="1557338"/>
            <a:ext cx="1846263" cy="368300"/>
          </a:xfrm>
          <a:prstGeom prst="rect">
            <a:avLst/>
          </a:prstGeom>
          <a:solidFill>
            <a:schemeClr val="bg2">
              <a:lumMod val="20000"/>
              <a:lumOff val="80000"/>
            </a:schemeClr>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BMD  </a:t>
            </a: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T-score</a:t>
            </a: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 </a:t>
            </a:r>
            <a:r>
              <a:rPr kumimoji="0" lang="it-IT" sz="1800" b="0" i="0" u="sng" strike="noStrike" kern="1200" cap="none" spc="0" normalizeH="0" baseline="0" noProof="0" dirty="0">
                <a:ln>
                  <a:noFill/>
                </a:ln>
                <a:solidFill>
                  <a:srgbClr val="000000"/>
                </a:solidFill>
                <a:effectLst/>
                <a:uLnTx/>
                <a:uFillTx/>
                <a:latin typeface="Calibri" pitchFamily="34" charset="0"/>
                <a:ea typeface="+mn-ea"/>
                <a:cs typeface="Arial" charset="0"/>
              </a:rPr>
              <a:t>&lt;</a:t>
            </a: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 -3</a:t>
            </a:r>
          </a:p>
        </p:txBody>
      </p:sp>
      <p:sp>
        <p:nvSpPr>
          <p:cNvPr id="116744" name="Rettangolo 28"/>
          <p:cNvSpPr>
            <a:spLocks noChangeArrowheads="1"/>
          </p:cNvSpPr>
          <p:nvPr/>
        </p:nvSpPr>
        <p:spPr bwMode="auto">
          <a:xfrm>
            <a:off x="8821738" y="1700214"/>
            <a:ext cx="1846262" cy="369887"/>
          </a:xfrm>
          <a:prstGeom prst="rect">
            <a:avLst/>
          </a:prstGeom>
          <a:solidFill>
            <a:schemeClr val="bg2">
              <a:lumMod val="20000"/>
              <a:lumOff val="80000"/>
            </a:schemeClr>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BMD  </a:t>
            </a: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T-score</a:t>
            </a: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 </a:t>
            </a:r>
            <a:r>
              <a:rPr kumimoji="0" lang="it-IT" sz="1800" b="0" i="0" u="sng" strike="noStrike" kern="1200" cap="none" spc="0" normalizeH="0" baseline="0" noProof="0" dirty="0">
                <a:ln>
                  <a:noFill/>
                </a:ln>
                <a:solidFill>
                  <a:srgbClr val="000000"/>
                </a:solidFill>
                <a:effectLst/>
                <a:uLnTx/>
                <a:uFillTx/>
                <a:latin typeface="Calibri" pitchFamily="34" charset="0"/>
                <a:ea typeface="+mn-ea"/>
                <a:cs typeface="Arial" charset="0"/>
              </a:rPr>
              <a:t>&lt;</a:t>
            </a: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 -4</a:t>
            </a:r>
          </a:p>
        </p:txBody>
      </p:sp>
      <p:sp>
        <p:nvSpPr>
          <p:cNvPr id="30" name="CasellaDiTesto 29"/>
          <p:cNvSpPr txBox="1"/>
          <p:nvPr/>
        </p:nvSpPr>
        <p:spPr>
          <a:xfrm>
            <a:off x="6672263" y="2565400"/>
            <a:ext cx="2438400" cy="3138488"/>
          </a:xfrm>
          <a:prstGeom prst="rect">
            <a:avLst/>
          </a:prstGeom>
          <a:solidFill>
            <a:schemeClr val="bg2">
              <a:lumMod val="40000"/>
              <a:lumOff val="60000"/>
            </a:schemeClr>
          </a:solidFill>
        </p:spPr>
        <p:txBody>
          <a:bodyPr wrap="none">
            <a:spAutoFit/>
          </a:bodyPr>
          <a:lstStyle>
            <a:lvl1pPr>
              <a:spcBef>
                <a:spcPct val="20000"/>
              </a:spcBef>
              <a:buChar char="•"/>
              <a:defRPr sz="3200">
                <a:solidFill>
                  <a:schemeClr val="tx1"/>
                </a:solidFill>
                <a:latin typeface="Times New Roman" pitchFamily="18" charset="0"/>
                <a:ea typeface="MS PGothic" pitchFamily="34" charset="-128"/>
                <a:cs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cs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cs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cs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cs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cs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cs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cs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cs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itchFamily="34" charset="0"/>
                <a:ea typeface="MS PGothic" pitchFamily="34" charset="-128"/>
                <a:cs typeface="Arial" pitchFamily="34" charset="0"/>
              </a:rPr>
              <a:t>Familiarità fx vertebre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itchFamily="34" charset="0"/>
                <a:ea typeface="MS PGothic" pitchFamily="34" charset="-128"/>
                <a:cs typeface="Arial" pitchFamily="34" charset="0"/>
              </a:rPr>
              <a:t>e/o femore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itchFamily="34" charset="0"/>
                <a:ea typeface="MS PGothic" pitchFamily="34" charset="-128"/>
                <a:cs typeface="Arial" pitchFamily="34" charset="0"/>
              </a:rPr>
              <a:t>Sclerosi mult.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itchFamily="34" charset="0"/>
                <a:ea typeface="MS PGothic" pitchFamily="34" charset="-128"/>
                <a:cs typeface="Arial" pitchFamily="34" charset="0"/>
              </a:rPr>
              <a:t>Parkinson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itchFamily="34" charset="0"/>
                <a:ea typeface="MS PGothic" pitchFamily="34" charset="-128"/>
                <a:cs typeface="Arial" pitchFamily="34" charset="0"/>
              </a:rPr>
              <a:t>Grave disabilità motoria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itchFamily="34" charset="0"/>
                <a:ea typeface="MS PGothic" pitchFamily="34" charset="-128"/>
                <a:cs typeface="Arial" pitchFamily="34" charset="0"/>
              </a:rPr>
              <a:t>Diabete mellito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itchFamily="34" charset="0"/>
                <a:ea typeface="MS PGothic" pitchFamily="34" charset="-128"/>
                <a:cs typeface="Arial" pitchFamily="34" charset="0"/>
              </a:rPr>
              <a:t>M. infiamm cron. Intest.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itchFamily="34" charset="0"/>
                <a:ea typeface="MS PGothic" pitchFamily="34" charset="-128"/>
                <a:cs typeface="Arial" pitchFamily="34" charset="0"/>
              </a:rPr>
              <a:t>AR+ connettiviti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itchFamily="34" charset="0"/>
                <a:ea typeface="MS PGothic" pitchFamily="34" charset="-128"/>
                <a:cs typeface="Arial" pitchFamily="34" charset="0"/>
              </a:rPr>
              <a:t>BPCO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itchFamily="34" charset="0"/>
                <a:ea typeface="MS PGothic" pitchFamily="34" charset="-128"/>
                <a:cs typeface="Arial" pitchFamily="34" charset="0"/>
              </a:rPr>
              <a:t>AIDS</a:t>
            </a:r>
          </a:p>
        </p:txBody>
      </p:sp>
      <p:cxnSp>
        <p:nvCxnSpPr>
          <p:cNvPr id="42" name="Connettore 4 41"/>
          <p:cNvCxnSpPr/>
          <p:nvPr/>
        </p:nvCxnSpPr>
        <p:spPr>
          <a:xfrm rot="16200000" flipH="1">
            <a:off x="7910513" y="-41275"/>
            <a:ext cx="444500" cy="29210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ttore 1 56"/>
          <p:cNvCxnSpPr>
            <a:endCxn id="116754" idx="0"/>
          </p:cNvCxnSpPr>
          <p:nvPr/>
        </p:nvCxnSpPr>
        <p:spPr>
          <a:xfrm flipH="1">
            <a:off x="2171701" y="4797425"/>
            <a:ext cx="36513" cy="5032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ttore 1 61"/>
          <p:cNvCxnSpPr>
            <a:stCxn id="116743" idx="2"/>
          </p:cNvCxnSpPr>
          <p:nvPr/>
        </p:nvCxnSpPr>
        <p:spPr>
          <a:xfrm>
            <a:off x="7523163" y="1925638"/>
            <a:ext cx="12700" cy="63976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8972" name="CasellaDiTesto 64"/>
          <p:cNvSpPr txBox="1">
            <a:spLocks noChangeArrowheads="1"/>
          </p:cNvSpPr>
          <p:nvPr/>
        </p:nvSpPr>
        <p:spPr bwMode="auto">
          <a:xfrm>
            <a:off x="7608889" y="1935163"/>
            <a:ext cx="3905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666666"/>
                </a:solidFill>
                <a:effectLst/>
                <a:uLnTx/>
                <a:uFillTx/>
                <a:latin typeface="Calibri" charset="0"/>
                <a:ea typeface="MS PGothic" charset="-128"/>
                <a:cs typeface="+mn-cs"/>
              </a:rPr>
              <a:t>+</a:t>
            </a:r>
          </a:p>
        </p:txBody>
      </p:sp>
      <p:grpSp>
        <p:nvGrpSpPr>
          <p:cNvPr id="168973" name="Gruppo 22"/>
          <p:cNvGrpSpPr>
            <a:grpSpLocks/>
          </p:cNvGrpSpPr>
          <p:nvPr/>
        </p:nvGrpSpPr>
        <p:grpSpPr bwMode="auto">
          <a:xfrm>
            <a:off x="1524000" y="2060575"/>
            <a:ext cx="9144000" cy="4667250"/>
            <a:chOff x="0" y="2060848"/>
            <a:chExt cx="9144000" cy="4667746"/>
          </a:xfrm>
        </p:grpSpPr>
        <p:sp>
          <p:nvSpPr>
            <p:cNvPr id="168977" name="CasellaDiTesto 31"/>
            <p:cNvSpPr txBox="1">
              <a:spLocks noChangeArrowheads="1"/>
            </p:cNvSpPr>
            <p:nvPr/>
          </p:nvSpPr>
          <p:spPr bwMode="auto">
            <a:xfrm>
              <a:off x="2627784" y="3789040"/>
              <a:ext cx="1612265" cy="1477485"/>
            </a:xfrm>
            <a:prstGeom prst="rect">
              <a:avLst/>
            </a:prstGeom>
            <a:solidFill>
              <a:srgbClr val="FFC000"/>
            </a:solidFill>
            <a:ln w="2857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charset="0"/>
                  <a:ea typeface="MS PGothic" charset="-128"/>
                  <a:cs typeface="+mn-cs"/>
                </a:rPr>
                <a:t>Denosumab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charset="0"/>
                  <a:ea typeface="MS PGothic" charset="-128"/>
                  <a:cs typeface="+mn-cs"/>
                </a:rPr>
                <a:t>Alendronate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charset="0"/>
                  <a:ea typeface="MS PGothic" charset="-128"/>
                  <a:cs typeface="+mn-cs"/>
                </a:rPr>
                <a:t>Risedronate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charset="0"/>
                  <a:ea typeface="MS PGothic" charset="-128"/>
                  <a:cs typeface="+mn-cs"/>
                </a:rPr>
                <a:t>Zoledronic acid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charset="0"/>
                <a:ea typeface="MS PGothic" charset="-128"/>
                <a:cs typeface="+mn-cs"/>
              </a:endParaRPr>
            </a:p>
          </p:txBody>
        </p:sp>
        <p:sp>
          <p:nvSpPr>
            <p:cNvPr id="116753" name="Rettangolo 34"/>
            <p:cNvSpPr>
              <a:spLocks noChangeArrowheads="1"/>
            </p:cNvSpPr>
            <p:nvPr/>
          </p:nvSpPr>
          <p:spPr bwMode="auto">
            <a:xfrm>
              <a:off x="0" y="3861264"/>
              <a:ext cx="1828800" cy="1200278"/>
            </a:xfrm>
            <a:prstGeom prst="rect">
              <a:avLst/>
            </a:prstGeom>
            <a:solidFill>
              <a:schemeClr val="bg2">
                <a:lumMod val="40000"/>
                <a:lumOff val="60000"/>
              </a:schemeClr>
            </a:solidFill>
            <a:ln w="9525">
              <a:solidFill>
                <a:schemeClr val="tx1"/>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1 scelta:.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Alendronato</a:t>
              </a:r>
              <a:endPar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   </a:t>
              </a: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Risedronato</a:t>
              </a:r>
              <a:endPar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 </a:t>
              </a: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Ac</a:t>
              </a: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 </a:t>
              </a: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zoledronico</a:t>
              </a:r>
              <a:endPar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endParaRPr>
            </a:p>
          </p:txBody>
        </p:sp>
        <p:sp>
          <p:nvSpPr>
            <p:cNvPr id="116754" name="CasellaDiTesto 35"/>
            <p:cNvSpPr txBox="1">
              <a:spLocks noChangeArrowheads="1"/>
            </p:cNvSpPr>
            <p:nvPr/>
          </p:nvSpPr>
          <p:spPr bwMode="auto">
            <a:xfrm>
              <a:off x="0" y="5301280"/>
              <a:ext cx="1293813" cy="646181"/>
            </a:xfrm>
            <a:prstGeom prst="rect">
              <a:avLst/>
            </a:prstGeom>
            <a:solidFill>
              <a:schemeClr val="bg2">
                <a:lumMod val="20000"/>
                <a:lumOff val="80000"/>
              </a:schemeClr>
            </a:solidFill>
            <a:ln w="9525">
              <a:solidFill>
                <a:schemeClr val="tx1"/>
              </a:solid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2 scelta: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denosumab</a:t>
              </a:r>
              <a:endPar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endParaRPr>
            </a:p>
          </p:txBody>
        </p:sp>
        <p:sp>
          <p:nvSpPr>
            <p:cNvPr id="116755" name="CasellaDiTesto 36"/>
            <p:cNvSpPr txBox="1">
              <a:spLocks noChangeArrowheads="1"/>
            </p:cNvSpPr>
            <p:nvPr/>
          </p:nvSpPr>
          <p:spPr bwMode="auto">
            <a:xfrm>
              <a:off x="4814888" y="5804571"/>
              <a:ext cx="4329112" cy="924023"/>
            </a:xfrm>
            <a:prstGeom prst="rect">
              <a:avLst/>
            </a:prstGeom>
            <a:solidFill>
              <a:schemeClr val="bg2">
                <a:lumMod val="20000"/>
                <a:lumOff val="80000"/>
              </a:schemeClr>
            </a:solidFill>
            <a:ln w="9525">
              <a:solidFill>
                <a:schemeClr val="tx1"/>
              </a:solidFill>
              <a:miter lim="800000"/>
              <a:headEnd/>
              <a:tailEnd/>
            </a:ln>
          </p:spPr>
          <p:txBody>
            <a:bodyPr wrap="none">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alendronato</a:t>
              </a: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a:t>
              </a: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risedronato</a:t>
              </a:r>
              <a:endPar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Denosumab</a:t>
              </a: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,ac </a:t>
              </a: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zoledronico</a:t>
              </a:r>
              <a:r>
                <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rPr>
                <a:t>,</a:t>
              </a: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ibandronato</a:t>
              </a:r>
              <a:endPar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it-IT" sz="1800" b="0" i="0" u="none" strike="noStrike" kern="1200" cap="none" spc="0" normalizeH="0" baseline="0" noProof="0" dirty="0" err="1">
                  <a:ln>
                    <a:noFill/>
                  </a:ln>
                  <a:solidFill>
                    <a:srgbClr val="000000"/>
                  </a:solidFill>
                  <a:effectLst/>
                  <a:uLnTx/>
                  <a:uFillTx/>
                  <a:latin typeface="Calibri" pitchFamily="34" charset="0"/>
                  <a:ea typeface="+mn-ea"/>
                  <a:cs typeface="Arial" charset="0"/>
                </a:rPr>
                <a:t>raloxifene</a:t>
              </a:r>
              <a:endParaRPr kumimoji="0" lang="it-IT" sz="1800" b="0" i="0" u="none" strike="noStrike" kern="1200" cap="none" spc="0" normalizeH="0" baseline="0" noProof="0" dirty="0">
                <a:ln>
                  <a:noFill/>
                </a:ln>
                <a:solidFill>
                  <a:srgbClr val="000000"/>
                </a:solidFill>
                <a:effectLst/>
                <a:uLnTx/>
                <a:uFillTx/>
                <a:latin typeface="Calibri" pitchFamily="34" charset="0"/>
                <a:ea typeface="+mn-ea"/>
                <a:cs typeface="Arial" charset="0"/>
              </a:endParaRPr>
            </a:p>
          </p:txBody>
        </p:sp>
        <p:cxnSp>
          <p:nvCxnSpPr>
            <p:cNvPr id="48" name="Connettore 1 47"/>
            <p:cNvCxnSpPr/>
            <p:nvPr/>
          </p:nvCxnSpPr>
          <p:spPr>
            <a:xfrm>
              <a:off x="684213" y="2205326"/>
              <a:ext cx="0" cy="16559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ttore 1 51"/>
            <p:cNvCxnSpPr>
              <a:stCxn id="168965" idx="2"/>
              <a:endCxn id="168977" idx="0"/>
            </p:cNvCxnSpPr>
            <p:nvPr/>
          </p:nvCxnSpPr>
          <p:spPr>
            <a:xfrm>
              <a:off x="3284538" y="3165865"/>
              <a:ext cx="149225" cy="623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ttore 1 63"/>
            <p:cNvCxnSpPr/>
            <p:nvPr/>
          </p:nvCxnSpPr>
          <p:spPr>
            <a:xfrm>
              <a:off x="8101013" y="2060848"/>
              <a:ext cx="0" cy="36722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a:stCxn id="30" idx="2"/>
            </p:cNvCxnSpPr>
            <p:nvPr/>
          </p:nvCxnSpPr>
          <p:spPr>
            <a:xfrm>
              <a:off x="6367463" y="5704548"/>
              <a:ext cx="4762" cy="10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0" name="Connettore 1 69"/>
          <p:cNvCxnSpPr>
            <a:endCxn id="168965" idx="0"/>
          </p:cNvCxnSpPr>
          <p:nvPr/>
        </p:nvCxnSpPr>
        <p:spPr>
          <a:xfrm flipH="1">
            <a:off x="4808539" y="1454151"/>
            <a:ext cx="123825" cy="10652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8975" name="CasellaDiTesto 23"/>
          <p:cNvSpPr txBox="1">
            <a:spLocks noChangeArrowheads="1"/>
          </p:cNvSpPr>
          <p:nvPr/>
        </p:nvSpPr>
        <p:spPr bwMode="auto">
          <a:xfrm>
            <a:off x="1676401" y="333375"/>
            <a:ext cx="2181225" cy="36988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FFFFFF"/>
                </a:solidFill>
                <a:effectLst/>
                <a:uLnTx/>
                <a:uFillTx/>
                <a:latin typeface="Arial" charset="0"/>
                <a:ea typeface="MS PGothic" charset="-128"/>
                <a:cs typeface="+mn-cs"/>
              </a:rPr>
              <a:t>G.U.  20/5/15 n 115</a:t>
            </a:r>
          </a:p>
        </p:txBody>
      </p:sp>
      <p:sp>
        <p:nvSpPr>
          <p:cNvPr id="168976" name="CasellaDiTesto 25"/>
          <p:cNvSpPr txBox="1">
            <a:spLocks noChangeArrowheads="1"/>
          </p:cNvSpPr>
          <p:nvPr/>
        </p:nvSpPr>
        <p:spPr bwMode="auto">
          <a:xfrm>
            <a:off x="1555750" y="6381750"/>
            <a:ext cx="323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Calibri" charset="0"/>
                <a:ea typeface="MS PGothic" charset="-128"/>
                <a:cs typeface="+mn-cs"/>
              </a:rPr>
              <a:t>Courtesy of Francesco Bertoldo</a:t>
            </a:r>
          </a:p>
        </p:txBody>
      </p:sp>
    </p:spTree>
    <p:extLst>
      <p:ext uri="{BB962C8B-B14F-4D97-AF65-F5344CB8AC3E}">
        <p14:creationId xmlns:p14="http://schemas.microsoft.com/office/powerpoint/2010/main" xmlns="" val="164346314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30524EEC-3B1A-6C4C-88C9-6A77D54559BE}"/>
              </a:ext>
            </a:extLst>
          </p:cNvPr>
          <p:cNvPicPr>
            <a:picLocks noChangeAspect="1"/>
          </p:cNvPicPr>
          <p:nvPr/>
        </p:nvPicPr>
        <p:blipFill>
          <a:blip r:embed="rId2"/>
          <a:stretch>
            <a:fillRect/>
          </a:stretch>
        </p:blipFill>
        <p:spPr>
          <a:xfrm>
            <a:off x="3229020" y="1582057"/>
            <a:ext cx="5733960" cy="4048579"/>
          </a:xfrm>
          <a:prstGeom prst="rect">
            <a:avLst/>
          </a:prstGeom>
        </p:spPr>
      </p:pic>
    </p:spTree>
    <p:extLst>
      <p:ext uri="{BB962C8B-B14F-4D97-AF65-F5344CB8AC3E}">
        <p14:creationId xmlns:p14="http://schemas.microsoft.com/office/powerpoint/2010/main" xmlns="" val="108230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24000" y="0"/>
            <a:ext cx="9144000" cy="1143000"/>
          </a:xfrm>
        </p:spPr>
        <p:txBody>
          <a:bodyPr/>
          <a:lstStyle/>
          <a:p>
            <a:r>
              <a:rPr lang="it-IT" sz="3200">
                <a:solidFill>
                  <a:schemeClr val="accent2"/>
                </a:solidFill>
              </a:rPr>
              <a:t>From seed and soil “era”: where we were</a:t>
            </a:r>
          </a:p>
        </p:txBody>
      </p:sp>
      <p:pic>
        <p:nvPicPr>
          <p:cNvPr id="18434" name="Picture 6" descr="000"/>
          <p:cNvPicPr>
            <a:picLocks noChangeAspect="1" noChangeArrowheads="1"/>
          </p:cNvPicPr>
          <p:nvPr/>
        </p:nvPicPr>
        <p:blipFill>
          <a:blip r:embed="rId2"/>
          <a:srcRect/>
          <a:stretch>
            <a:fillRect/>
          </a:stretch>
        </p:blipFill>
        <p:spPr bwMode="auto">
          <a:xfrm>
            <a:off x="3962400" y="1143000"/>
            <a:ext cx="4343400" cy="4495800"/>
          </a:xfrm>
          <a:prstGeom prst="rect">
            <a:avLst/>
          </a:prstGeom>
          <a:noFill/>
          <a:ln w="9525">
            <a:noFill/>
            <a:miter lim="800000"/>
            <a:headEnd/>
            <a:tailEnd/>
          </a:ln>
        </p:spPr>
      </p:pic>
      <p:sp>
        <p:nvSpPr>
          <p:cNvPr id="18435" name="Rectangle 2"/>
          <p:cNvSpPr>
            <a:spLocks noChangeArrowheads="1"/>
          </p:cNvSpPr>
          <p:nvPr/>
        </p:nvSpPr>
        <p:spPr bwMode="auto">
          <a:xfrm>
            <a:off x="1524000" y="5715000"/>
            <a:ext cx="9144000" cy="1143000"/>
          </a:xfrm>
          <a:prstGeom prst="rect">
            <a:avLst/>
          </a:prstGeom>
          <a:noFill/>
          <a:ln w="9525">
            <a:noFill/>
            <a:miter lim="800000"/>
            <a:headEnd/>
            <a:tailEnd/>
          </a:ln>
        </p:spPr>
        <p:txBody>
          <a:bodyPr anchor="ctr"/>
          <a:lstStyle/>
          <a:p>
            <a:pPr algn="ctr" eaLnBrk="0" hangingPunct="0"/>
            <a:r>
              <a:rPr lang="it-IT" sz="3200">
                <a:solidFill>
                  <a:schemeClr val="tx2"/>
                </a:solidFill>
              </a:rPr>
              <a:t>Where we are going to…..</a:t>
            </a:r>
            <a:endParaRPr lang="it-IT" sz="3200"/>
          </a:p>
        </p:txBody>
      </p:sp>
    </p:spTree>
    <p:extLst>
      <p:ext uri="{BB962C8B-B14F-4D97-AF65-F5344CB8AC3E}">
        <p14:creationId xmlns:p14="http://schemas.microsoft.com/office/powerpoint/2010/main" xmlns="" val="1127762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96"/>
          <p:cNvSpPr txBox="1">
            <a:spLocks noChangeArrowheads="1"/>
          </p:cNvSpPr>
          <p:nvPr/>
        </p:nvSpPr>
        <p:spPr bwMode="auto">
          <a:xfrm>
            <a:off x="5416551" y="4808541"/>
            <a:ext cx="613886" cy="954107"/>
          </a:xfrm>
          <a:prstGeom prst="rect">
            <a:avLst/>
          </a:prstGeom>
          <a:noFill/>
          <a:ln w="9525">
            <a:noFill/>
            <a:miter lim="800000"/>
            <a:headEnd/>
            <a:tailEnd/>
          </a:ln>
        </p:spPr>
        <p:txBody>
          <a:bodyPr wrap="none">
            <a:spAutoFit/>
          </a:bodyPr>
          <a:lstStyle/>
          <a:p>
            <a:pPr eaLnBrk="0" hangingPunct="0"/>
            <a:r>
              <a:rPr lang="it-IT" sz="1400">
                <a:solidFill>
                  <a:schemeClr val="tx2"/>
                </a:solidFill>
                <a:cs typeface="Arial" charset="0"/>
              </a:rPr>
              <a:t>TGF-</a:t>
            </a:r>
            <a:r>
              <a:rPr lang="el-GR" sz="1400">
                <a:solidFill>
                  <a:schemeClr val="tx2"/>
                </a:solidFill>
                <a:cs typeface="Arial" charset="0"/>
              </a:rPr>
              <a:t>β</a:t>
            </a:r>
            <a:endParaRPr lang="it-IT" sz="1400">
              <a:solidFill>
                <a:schemeClr val="tx2"/>
              </a:solidFill>
              <a:cs typeface="Arial" charset="0"/>
            </a:endParaRPr>
          </a:p>
          <a:p>
            <a:pPr eaLnBrk="0" hangingPunct="0"/>
            <a:r>
              <a:rPr lang="it-IT" sz="1400">
                <a:solidFill>
                  <a:schemeClr val="tx2"/>
                </a:solidFill>
                <a:cs typeface="Arial" charset="0"/>
              </a:rPr>
              <a:t>BMPs</a:t>
            </a:r>
          </a:p>
          <a:p>
            <a:pPr eaLnBrk="0" hangingPunct="0"/>
            <a:r>
              <a:rPr lang="it-IT" sz="1400">
                <a:solidFill>
                  <a:schemeClr val="tx2"/>
                </a:solidFill>
                <a:cs typeface="Arial" charset="0"/>
              </a:rPr>
              <a:t>OPN</a:t>
            </a:r>
          </a:p>
          <a:p>
            <a:pPr eaLnBrk="0" hangingPunct="0"/>
            <a:r>
              <a:rPr lang="it-IT" sz="1400">
                <a:solidFill>
                  <a:schemeClr val="tx2"/>
                </a:solidFill>
                <a:cs typeface="Arial" charset="0"/>
              </a:rPr>
              <a:t>BSP</a:t>
            </a:r>
          </a:p>
        </p:txBody>
      </p:sp>
      <p:sp>
        <p:nvSpPr>
          <p:cNvPr id="19458" name="Rectangle 222"/>
          <p:cNvSpPr>
            <a:spLocks noGrp="1" noChangeArrowheads="1"/>
          </p:cNvSpPr>
          <p:nvPr>
            <p:ph type="title" idx="4294967295"/>
          </p:nvPr>
        </p:nvSpPr>
        <p:spPr>
          <a:xfrm>
            <a:off x="1524000" y="-152400"/>
            <a:ext cx="8839200" cy="1109663"/>
          </a:xfrm>
        </p:spPr>
        <p:txBody>
          <a:bodyPr/>
          <a:lstStyle/>
          <a:p>
            <a:pPr>
              <a:lnSpc>
                <a:spcPts val="3000"/>
              </a:lnSpc>
            </a:pPr>
            <a:r>
              <a:rPr lang="it-IT" sz="2500" b="1">
                <a:solidFill>
                  <a:schemeClr val="accent2"/>
                </a:solidFill>
              </a:rPr>
              <a:t>The first question is: when the cancer cells arrive?</a:t>
            </a:r>
            <a:endParaRPr lang="en-US" sz="2500" b="1">
              <a:solidFill>
                <a:schemeClr val="accent2"/>
              </a:solidFill>
            </a:endParaRPr>
          </a:p>
        </p:txBody>
      </p:sp>
      <p:sp>
        <p:nvSpPr>
          <p:cNvPr id="19459" name="Oval 7"/>
          <p:cNvSpPr>
            <a:spLocks noChangeArrowheads="1"/>
          </p:cNvSpPr>
          <p:nvPr/>
        </p:nvSpPr>
        <p:spPr bwMode="auto">
          <a:xfrm>
            <a:off x="2903538"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0" name="Oval 8"/>
          <p:cNvSpPr>
            <a:spLocks noChangeArrowheads="1"/>
          </p:cNvSpPr>
          <p:nvPr/>
        </p:nvSpPr>
        <p:spPr bwMode="auto">
          <a:xfrm>
            <a:off x="3513138"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1" name="Oval 9"/>
          <p:cNvSpPr>
            <a:spLocks noChangeArrowheads="1"/>
          </p:cNvSpPr>
          <p:nvPr/>
        </p:nvSpPr>
        <p:spPr bwMode="auto">
          <a:xfrm>
            <a:off x="4122738"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2" name="Oval 10"/>
          <p:cNvSpPr>
            <a:spLocks noChangeArrowheads="1"/>
          </p:cNvSpPr>
          <p:nvPr/>
        </p:nvSpPr>
        <p:spPr bwMode="auto">
          <a:xfrm>
            <a:off x="4732338"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3" name="Oval 11"/>
          <p:cNvSpPr>
            <a:spLocks noChangeArrowheads="1"/>
          </p:cNvSpPr>
          <p:nvPr/>
        </p:nvSpPr>
        <p:spPr bwMode="auto">
          <a:xfrm>
            <a:off x="52736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4" name="Oval 12"/>
          <p:cNvSpPr>
            <a:spLocks noChangeArrowheads="1"/>
          </p:cNvSpPr>
          <p:nvPr/>
        </p:nvSpPr>
        <p:spPr bwMode="auto">
          <a:xfrm>
            <a:off x="58832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5" name="Oval 13"/>
          <p:cNvSpPr>
            <a:spLocks noChangeArrowheads="1"/>
          </p:cNvSpPr>
          <p:nvPr/>
        </p:nvSpPr>
        <p:spPr bwMode="auto">
          <a:xfrm>
            <a:off x="64928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6" name="Oval 14"/>
          <p:cNvSpPr>
            <a:spLocks noChangeArrowheads="1"/>
          </p:cNvSpPr>
          <p:nvPr/>
        </p:nvSpPr>
        <p:spPr bwMode="auto">
          <a:xfrm>
            <a:off x="71024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7" name="Oval 15"/>
          <p:cNvSpPr>
            <a:spLocks noChangeArrowheads="1"/>
          </p:cNvSpPr>
          <p:nvPr/>
        </p:nvSpPr>
        <p:spPr bwMode="auto">
          <a:xfrm>
            <a:off x="77120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8" name="Oval 16"/>
          <p:cNvSpPr>
            <a:spLocks noChangeArrowheads="1"/>
          </p:cNvSpPr>
          <p:nvPr/>
        </p:nvSpPr>
        <p:spPr bwMode="auto">
          <a:xfrm>
            <a:off x="83216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9" name="Oval 17"/>
          <p:cNvSpPr>
            <a:spLocks noChangeArrowheads="1"/>
          </p:cNvSpPr>
          <p:nvPr/>
        </p:nvSpPr>
        <p:spPr bwMode="auto">
          <a:xfrm>
            <a:off x="2903538"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0" name="Oval 18"/>
          <p:cNvSpPr>
            <a:spLocks noChangeArrowheads="1"/>
          </p:cNvSpPr>
          <p:nvPr/>
        </p:nvSpPr>
        <p:spPr bwMode="auto">
          <a:xfrm>
            <a:off x="3513138"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1" name="Oval 19"/>
          <p:cNvSpPr>
            <a:spLocks noChangeArrowheads="1"/>
          </p:cNvSpPr>
          <p:nvPr/>
        </p:nvSpPr>
        <p:spPr bwMode="auto">
          <a:xfrm>
            <a:off x="4122738"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2" name="Oval 20"/>
          <p:cNvSpPr>
            <a:spLocks noChangeArrowheads="1"/>
          </p:cNvSpPr>
          <p:nvPr/>
        </p:nvSpPr>
        <p:spPr bwMode="auto">
          <a:xfrm>
            <a:off x="4732338"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3" name="Oval 21"/>
          <p:cNvSpPr>
            <a:spLocks noChangeArrowheads="1"/>
          </p:cNvSpPr>
          <p:nvPr/>
        </p:nvSpPr>
        <p:spPr bwMode="auto">
          <a:xfrm>
            <a:off x="5883275" y="3617913"/>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4" name="Oval 22"/>
          <p:cNvSpPr>
            <a:spLocks noChangeArrowheads="1"/>
          </p:cNvSpPr>
          <p:nvPr/>
        </p:nvSpPr>
        <p:spPr bwMode="auto">
          <a:xfrm rot="-3031917">
            <a:off x="6387307" y="3350421"/>
            <a:ext cx="685800" cy="68263"/>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5" name="Oval 23"/>
          <p:cNvSpPr>
            <a:spLocks noChangeArrowheads="1"/>
          </p:cNvSpPr>
          <p:nvPr/>
        </p:nvSpPr>
        <p:spPr bwMode="auto">
          <a:xfrm rot="-3028878">
            <a:off x="6657976" y="2894014"/>
            <a:ext cx="685800" cy="66675"/>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6" name="Oval 24"/>
          <p:cNvSpPr>
            <a:spLocks noChangeArrowheads="1"/>
          </p:cNvSpPr>
          <p:nvPr/>
        </p:nvSpPr>
        <p:spPr bwMode="auto">
          <a:xfrm>
            <a:off x="7102475"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7" name="Oval 25"/>
          <p:cNvSpPr>
            <a:spLocks noChangeArrowheads="1"/>
          </p:cNvSpPr>
          <p:nvPr/>
        </p:nvSpPr>
        <p:spPr bwMode="auto">
          <a:xfrm>
            <a:off x="7712075"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8" name="Oval 26"/>
          <p:cNvSpPr>
            <a:spLocks noChangeArrowheads="1"/>
          </p:cNvSpPr>
          <p:nvPr/>
        </p:nvSpPr>
        <p:spPr bwMode="auto">
          <a:xfrm>
            <a:off x="8321675"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9" name="Oval 27"/>
          <p:cNvSpPr>
            <a:spLocks noChangeArrowheads="1"/>
          </p:cNvSpPr>
          <p:nvPr/>
        </p:nvSpPr>
        <p:spPr bwMode="auto">
          <a:xfrm rot="4229297">
            <a:off x="5099844" y="3045619"/>
            <a:ext cx="685800" cy="68262"/>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80" name="Oval 28"/>
          <p:cNvSpPr>
            <a:spLocks noChangeArrowheads="1"/>
          </p:cNvSpPr>
          <p:nvPr/>
        </p:nvSpPr>
        <p:spPr bwMode="auto">
          <a:xfrm>
            <a:off x="6289675" y="3651250"/>
            <a:ext cx="338138"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81" name="Oval 29"/>
          <p:cNvSpPr>
            <a:spLocks noChangeArrowheads="1"/>
          </p:cNvSpPr>
          <p:nvPr/>
        </p:nvSpPr>
        <p:spPr bwMode="auto">
          <a:xfrm rot="1724289">
            <a:off x="5476875" y="34988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grpSp>
        <p:nvGrpSpPr>
          <p:cNvPr id="19482" name="Group 81"/>
          <p:cNvGrpSpPr>
            <a:grpSpLocks/>
          </p:cNvGrpSpPr>
          <p:nvPr/>
        </p:nvGrpSpPr>
        <p:grpSpPr bwMode="auto">
          <a:xfrm>
            <a:off x="3851277" y="4259263"/>
            <a:ext cx="677863" cy="457200"/>
            <a:chOff x="912" y="2832"/>
            <a:chExt cx="480" cy="288"/>
          </a:xfrm>
        </p:grpSpPr>
        <p:sp>
          <p:nvSpPr>
            <p:cNvPr id="19689" name="Oval 82"/>
            <p:cNvSpPr>
              <a:spLocks noChangeArrowheads="1"/>
            </p:cNvSpPr>
            <p:nvPr/>
          </p:nvSpPr>
          <p:spPr bwMode="auto">
            <a:xfrm>
              <a:off x="912" y="2832"/>
              <a:ext cx="480" cy="288"/>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690" name="Oval 83"/>
            <p:cNvSpPr>
              <a:spLocks noChangeArrowheads="1"/>
            </p:cNvSpPr>
            <p:nvPr/>
          </p:nvSpPr>
          <p:spPr bwMode="auto">
            <a:xfrm>
              <a:off x="1056" y="2976"/>
              <a:ext cx="96" cy="48"/>
            </a:xfrm>
            <a:prstGeom prst="ellipse">
              <a:avLst/>
            </a:prstGeom>
            <a:solidFill>
              <a:schemeClr val="bg2"/>
            </a:solidFill>
            <a:ln w="9525">
              <a:solidFill>
                <a:schemeClr val="tx1"/>
              </a:solidFill>
              <a:round/>
              <a:headEnd/>
              <a:tailEnd/>
            </a:ln>
          </p:spPr>
          <p:txBody>
            <a:bodyPr wrap="none" anchor="ctr"/>
            <a:lstStyle/>
            <a:p>
              <a:endParaRPr lang="it-IT" sz="1200">
                <a:cs typeface="Arial" charset="0"/>
              </a:endParaRPr>
            </a:p>
          </p:txBody>
        </p:sp>
      </p:grpSp>
      <p:grpSp>
        <p:nvGrpSpPr>
          <p:cNvPr id="19483" name="Group 90"/>
          <p:cNvGrpSpPr>
            <a:grpSpLocks/>
          </p:cNvGrpSpPr>
          <p:nvPr/>
        </p:nvGrpSpPr>
        <p:grpSpPr bwMode="auto">
          <a:xfrm>
            <a:off x="7847013" y="4183063"/>
            <a:ext cx="677862" cy="457200"/>
            <a:chOff x="912" y="2832"/>
            <a:chExt cx="480" cy="288"/>
          </a:xfrm>
        </p:grpSpPr>
        <p:sp>
          <p:nvSpPr>
            <p:cNvPr id="19687" name="Oval 91"/>
            <p:cNvSpPr>
              <a:spLocks noChangeArrowheads="1"/>
            </p:cNvSpPr>
            <p:nvPr/>
          </p:nvSpPr>
          <p:spPr bwMode="auto">
            <a:xfrm>
              <a:off x="912" y="2832"/>
              <a:ext cx="480" cy="288"/>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688" name="Oval 92"/>
            <p:cNvSpPr>
              <a:spLocks noChangeArrowheads="1"/>
            </p:cNvSpPr>
            <p:nvPr/>
          </p:nvSpPr>
          <p:spPr bwMode="auto">
            <a:xfrm>
              <a:off x="1056" y="2976"/>
              <a:ext cx="96" cy="48"/>
            </a:xfrm>
            <a:prstGeom prst="ellipse">
              <a:avLst/>
            </a:prstGeom>
            <a:solidFill>
              <a:schemeClr val="bg2"/>
            </a:solidFill>
            <a:ln w="9525">
              <a:solidFill>
                <a:schemeClr val="tx1"/>
              </a:solidFill>
              <a:round/>
              <a:headEnd/>
              <a:tailEnd/>
            </a:ln>
          </p:spPr>
          <p:txBody>
            <a:bodyPr wrap="none" anchor="ctr"/>
            <a:lstStyle/>
            <a:p>
              <a:endParaRPr lang="it-IT" sz="1200">
                <a:cs typeface="Arial" charset="0"/>
              </a:endParaRPr>
            </a:p>
          </p:txBody>
        </p:sp>
      </p:grpSp>
      <p:sp>
        <p:nvSpPr>
          <p:cNvPr id="19484" name="Text Box 96"/>
          <p:cNvSpPr txBox="1">
            <a:spLocks noChangeArrowheads="1"/>
          </p:cNvSpPr>
          <p:nvPr/>
        </p:nvSpPr>
        <p:spPr bwMode="auto">
          <a:xfrm>
            <a:off x="3035301" y="4879975"/>
            <a:ext cx="806450" cy="738664"/>
          </a:xfrm>
          <a:prstGeom prst="rect">
            <a:avLst/>
          </a:prstGeom>
          <a:noFill/>
          <a:ln w="9525">
            <a:noFill/>
            <a:miter lim="800000"/>
            <a:headEnd/>
            <a:tailEnd/>
          </a:ln>
        </p:spPr>
        <p:txBody>
          <a:bodyPr>
            <a:spAutoFit/>
          </a:bodyPr>
          <a:lstStyle/>
          <a:p>
            <a:r>
              <a:rPr lang="it-IT" sz="1400">
                <a:solidFill>
                  <a:schemeClr val="tx2"/>
                </a:solidFill>
                <a:cs typeface="Arial" charset="0"/>
              </a:rPr>
              <a:t>SDF</a:t>
            </a:r>
          </a:p>
          <a:p>
            <a:r>
              <a:rPr lang="it-IT" sz="1400">
                <a:solidFill>
                  <a:schemeClr val="tx2"/>
                </a:solidFill>
                <a:cs typeface="Arial" charset="0"/>
              </a:rPr>
              <a:t>Opn</a:t>
            </a:r>
          </a:p>
          <a:p>
            <a:r>
              <a:rPr lang="it-IT" sz="1400">
                <a:solidFill>
                  <a:schemeClr val="tx2"/>
                </a:solidFill>
                <a:cs typeface="Arial" charset="0"/>
              </a:rPr>
              <a:t>RANKL</a:t>
            </a:r>
          </a:p>
        </p:txBody>
      </p:sp>
      <p:sp>
        <p:nvSpPr>
          <p:cNvPr id="19485" name="Text Box 97"/>
          <p:cNvSpPr txBox="1">
            <a:spLocks noChangeArrowheads="1"/>
          </p:cNvSpPr>
          <p:nvPr/>
        </p:nvSpPr>
        <p:spPr bwMode="auto">
          <a:xfrm>
            <a:off x="2698751" y="6129338"/>
            <a:ext cx="461986" cy="369332"/>
          </a:xfrm>
          <a:prstGeom prst="rect">
            <a:avLst/>
          </a:prstGeom>
          <a:noFill/>
          <a:ln w="9525">
            <a:noFill/>
            <a:miter lim="800000"/>
            <a:headEnd/>
            <a:tailEnd/>
          </a:ln>
        </p:spPr>
        <p:txBody>
          <a:bodyPr wrap="none">
            <a:spAutoFit/>
          </a:bodyPr>
          <a:lstStyle/>
          <a:p>
            <a:r>
              <a:rPr lang="it-IT">
                <a:solidFill>
                  <a:schemeClr val="bg1"/>
                </a:solidFill>
                <a:cs typeface="Arial" charset="0"/>
              </a:rPr>
              <a:t>OB</a:t>
            </a:r>
          </a:p>
        </p:txBody>
      </p:sp>
      <p:sp>
        <p:nvSpPr>
          <p:cNvPr id="6175" name="Text Box 98"/>
          <p:cNvSpPr txBox="1">
            <a:spLocks noChangeArrowheads="1"/>
          </p:cNvSpPr>
          <p:nvPr/>
        </p:nvSpPr>
        <p:spPr bwMode="auto">
          <a:xfrm>
            <a:off x="4598989" y="4283076"/>
            <a:ext cx="558166" cy="369332"/>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a:solidFill>
                  <a:srgbClr val="000099"/>
                </a:solidFill>
                <a:cs typeface="Arial" charset="0"/>
              </a:rPr>
              <a:t>HSC</a:t>
            </a:r>
          </a:p>
        </p:txBody>
      </p:sp>
      <p:grpSp>
        <p:nvGrpSpPr>
          <p:cNvPr id="75814" name="Group 99"/>
          <p:cNvGrpSpPr>
            <a:grpSpLocks/>
          </p:cNvGrpSpPr>
          <p:nvPr/>
        </p:nvGrpSpPr>
        <p:grpSpPr bwMode="auto">
          <a:xfrm>
            <a:off x="4370388" y="1825627"/>
            <a:ext cx="354012" cy="430213"/>
            <a:chOff x="864" y="1584"/>
            <a:chExt cx="491" cy="463"/>
          </a:xfrm>
        </p:grpSpPr>
        <p:sp>
          <p:nvSpPr>
            <p:cNvPr id="19685" name="Freeform 100"/>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86" name="Oval 101"/>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75817" name="Group 102"/>
          <p:cNvGrpSpPr>
            <a:grpSpLocks/>
          </p:cNvGrpSpPr>
          <p:nvPr/>
        </p:nvGrpSpPr>
        <p:grpSpPr bwMode="auto">
          <a:xfrm>
            <a:off x="4775202" y="1995488"/>
            <a:ext cx="354013" cy="430212"/>
            <a:chOff x="864" y="1584"/>
            <a:chExt cx="491" cy="463"/>
          </a:xfrm>
        </p:grpSpPr>
        <p:sp>
          <p:nvSpPr>
            <p:cNvPr id="19683" name="Freeform 103"/>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84" name="Oval 104"/>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75820" name="Group 105"/>
          <p:cNvGrpSpPr>
            <a:grpSpLocks/>
          </p:cNvGrpSpPr>
          <p:nvPr/>
        </p:nvGrpSpPr>
        <p:grpSpPr bwMode="auto">
          <a:xfrm>
            <a:off x="5341938" y="2401888"/>
            <a:ext cx="354012" cy="430212"/>
            <a:chOff x="864" y="1584"/>
            <a:chExt cx="491" cy="463"/>
          </a:xfrm>
        </p:grpSpPr>
        <p:sp>
          <p:nvSpPr>
            <p:cNvPr id="19681" name="Freeform 106"/>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82" name="Oval 107"/>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19492" name="Group 108"/>
          <p:cNvGrpSpPr>
            <a:grpSpLocks/>
          </p:cNvGrpSpPr>
          <p:nvPr/>
        </p:nvGrpSpPr>
        <p:grpSpPr bwMode="auto">
          <a:xfrm>
            <a:off x="2190752" y="1446213"/>
            <a:ext cx="354013" cy="430212"/>
            <a:chOff x="864" y="1584"/>
            <a:chExt cx="491" cy="463"/>
          </a:xfrm>
        </p:grpSpPr>
        <p:sp>
          <p:nvSpPr>
            <p:cNvPr id="19679" name="Freeform 109"/>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80" name="Oval 110"/>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75826" name="Group 111"/>
          <p:cNvGrpSpPr>
            <a:grpSpLocks/>
          </p:cNvGrpSpPr>
          <p:nvPr/>
        </p:nvGrpSpPr>
        <p:grpSpPr bwMode="auto">
          <a:xfrm>
            <a:off x="5138738" y="3490913"/>
            <a:ext cx="354012" cy="430212"/>
            <a:chOff x="864" y="1584"/>
            <a:chExt cx="491" cy="463"/>
          </a:xfrm>
        </p:grpSpPr>
        <p:sp>
          <p:nvSpPr>
            <p:cNvPr id="19677" name="Freeform 112"/>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78" name="Oval 113"/>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19494" name="Group 114"/>
          <p:cNvGrpSpPr>
            <a:grpSpLocks/>
          </p:cNvGrpSpPr>
          <p:nvPr/>
        </p:nvGrpSpPr>
        <p:grpSpPr bwMode="auto">
          <a:xfrm>
            <a:off x="1987551" y="1446213"/>
            <a:ext cx="354013" cy="430212"/>
            <a:chOff x="864" y="1584"/>
            <a:chExt cx="491" cy="463"/>
          </a:xfrm>
        </p:grpSpPr>
        <p:sp>
          <p:nvSpPr>
            <p:cNvPr id="19675" name="Freeform 115"/>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76" name="Oval 116"/>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19495" name="Group 117"/>
          <p:cNvGrpSpPr>
            <a:grpSpLocks/>
          </p:cNvGrpSpPr>
          <p:nvPr/>
        </p:nvGrpSpPr>
        <p:grpSpPr bwMode="auto">
          <a:xfrm flipH="1">
            <a:off x="1784350" y="1446213"/>
            <a:ext cx="406400" cy="430212"/>
            <a:chOff x="864" y="1584"/>
            <a:chExt cx="491" cy="463"/>
          </a:xfrm>
        </p:grpSpPr>
        <p:sp>
          <p:nvSpPr>
            <p:cNvPr id="19673" name="Freeform 118"/>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74" name="Oval 119"/>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19496" name="Group 120"/>
          <p:cNvGrpSpPr>
            <a:grpSpLocks/>
          </p:cNvGrpSpPr>
          <p:nvPr/>
        </p:nvGrpSpPr>
        <p:grpSpPr bwMode="auto">
          <a:xfrm>
            <a:off x="2124077" y="1752603"/>
            <a:ext cx="354013" cy="430213"/>
            <a:chOff x="864" y="1584"/>
            <a:chExt cx="491" cy="463"/>
          </a:xfrm>
        </p:grpSpPr>
        <p:sp>
          <p:nvSpPr>
            <p:cNvPr id="19671" name="Freeform 121"/>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72" name="Oval 122"/>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19497" name="Group 123"/>
          <p:cNvGrpSpPr>
            <a:grpSpLocks/>
          </p:cNvGrpSpPr>
          <p:nvPr/>
        </p:nvGrpSpPr>
        <p:grpSpPr bwMode="auto">
          <a:xfrm>
            <a:off x="1920877" y="1779588"/>
            <a:ext cx="354013" cy="430212"/>
            <a:chOff x="864" y="1584"/>
            <a:chExt cx="491" cy="463"/>
          </a:xfrm>
        </p:grpSpPr>
        <p:sp>
          <p:nvSpPr>
            <p:cNvPr id="19669" name="Freeform 124"/>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70" name="Oval 125"/>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sp>
        <p:nvSpPr>
          <p:cNvPr id="19498" name="Text Box 126"/>
          <p:cNvSpPr txBox="1">
            <a:spLocks noChangeArrowheads="1"/>
          </p:cNvSpPr>
          <p:nvPr/>
        </p:nvSpPr>
        <p:spPr bwMode="auto">
          <a:xfrm>
            <a:off x="8007351" y="2298701"/>
            <a:ext cx="2001061" cy="369332"/>
          </a:xfrm>
          <a:prstGeom prst="rect">
            <a:avLst/>
          </a:prstGeom>
          <a:noFill/>
          <a:ln w="9525">
            <a:noFill/>
            <a:miter lim="800000"/>
            <a:headEnd/>
            <a:tailEnd/>
          </a:ln>
        </p:spPr>
        <p:txBody>
          <a:bodyPr wrap="none">
            <a:spAutoFit/>
          </a:bodyPr>
          <a:lstStyle/>
          <a:p>
            <a:r>
              <a:rPr lang="it-IT">
                <a:solidFill>
                  <a:schemeClr val="tx2"/>
                </a:solidFill>
                <a:cs typeface="Arial" charset="0"/>
              </a:rPr>
              <a:t>Periferal circulation</a:t>
            </a:r>
          </a:p>
        </p:txBody>
      </p:sp>
      <p:sp>
        <p:nvSpPr>
          <p:cNvPr id="19499" name="Text Box 127"/>
          <p:cNvSpPr txBox="1">
            <a:spLocks noChangeArrowheads="1"/>
          </p:cNvSpPr>
          <p:nvPr/>
        </p:nvSpPr>
        <p:spPr bwMode="auto">
          <a:xfrm>
            <a:off x="5778502" y="2597150"/>
            <a:ext cx="1055097" cy="738664"/>
          </a:xfrm>
          <a:prstGeom prst="rect">
            <a:avLst/>
          </a:prstGeom>
          <a:noFill/>
          <a:ln w="9525">
            <a:noFill/>
            <a:miter lim="800000"/>
            <a:headEnd/>
            <a:tailEnd/>
          </a:ln>
        </p:spPr>
        <p:txBody>
          <a:bodyPr wrap="none">
            <a:spAutoFit/>
          </a:bodyPr>
          <a:lstStyle/>
          <a:p>
            <a:r>
              <a:rPr lang="it-IT" sz="1400">
                <a:solidFill>
                  <a:schemeClr val="tx2"/>
                </a:solidFill>
                <a:cs typeface="Arial" charset="0"/>
              </a:rPr>
              <a:t>Sinusoidal </a:t>
            </a:r>
          </a:p>
          <a:p>
            <a:r>
              <a:rPr lang="it-IT" sz="1400">
                <a:solidFill>
                  <a:schemeClr val="tx2"/>
                </a:solidFill>
                <a:cs typeface="Arial" charset="0"/>
              </a:rPr>
              <a:t>endothelial </a:t>
            </a:r>
          </a:p>
          <a:p>
            <a:r>
              <a:rPr lang="it-IT" sz="1400">
                <a:solidFill>
                  <a:schemeClr val="tx2"/>
                </a:solidFill>
                <a:cs typeface="Arial" charset="0"/>
              </a:rPr>
              <a:t>cells</a:t>
            </a:r>
          </a:p>
        </p:txBody>
      </p:sp>
      <p:sp>
        <p:nvSpPr>
          <p:cNvPr id="19500" name="Text Box 128"/>
          <p:cNvSpPr txBox="1">
            <a:spLocks noChangeArrowheads="1"/>
          </p:cNvSpPr>
          <p:nvPr/>
        </p:nvSpPr>
        <p:spPr bwMode="auto">
          <a:xfrm rot="-5400000">
            <a:off x="791657" y="3793610"/>
            <a:ext cx="2021900" cy="369332"/>
          </a:xfrm>
          <a:prstGeom prst="rect">
            <a:avLst/>
          </a:prstGeom>
          <a:noFill/>
          <a:ln w="9525">
            <a:noFill/>
            <a:miter lim="800000"/>
            <a:headEnd/>
            <a:tailEnd/>
          </a:ln>
        </p:spPr>
        <p:txBody>
          <a:bodyPr wrap="none">
            <a:spAutoFit/>
          </a:bodyPr>
          <a:lstStyle/>
          <a:p>
            <a:r>
              <a:rPr lang="it-IT">
                <a:solidFill>
                  <a:schemeClr val="tx2"/>
                </a:solidFill>
                <a:cs typeface="Arial" charset="0"/>
              </a:rPr>
              <a:t>Bone marrow niche</a:t>
            </a:r>
          </a:p>
        </p:txBody>
      </p:sp>
      <p:sp>
        <p:nvSpPr>
          <p:cNvPr id="19501" name="Freeform 129"/>
          <p:cNvSpPr>
            <a:spLocks/>
          </p:cNvSpPr>
          <p:nvPr/>
        </p:nvSpPr>
        <p:spPr bwMode="auto">
          <a:xfrm>
            <a:off x="1963740" y="5486400"/>
            <a:ext cx="307975" cy="1143000"/>
          </a:xfrm>
          <a:custGeom>
            <a:avLst/>
            <a:gdLst>
              <a:gd name="T0" fmla="*/ 2147483647 w 336"/>
              <a:gd name="T1" fmla="*/ 0 h 720"/>
              <a:gd name="T2" fmla="*/ 0 w 336"/>
              <a:gd name="T3" fmla="*/ 0 h 720"/>
              <a:gd name="T4" fmla="*/ 0 w 336"/>
              <a:gd name="T5" fmla="*/ 2147483647 h 720"/>
              <a:gd name="T6" fmla="*/ 2147483647 w 336"/>
              <a:gd name="T7" fmla="*/ 2147483647 h 720"/>
              <a:gd name="T8" fmla="*/ 0 60000 65536"/>
              <a:gd name="T9" fmla="*/ 0 60000 65536"/>
              <a:gd name="T10" fmla="*/ 0 60000 65536"/>
              <a:gd name="T11" fmla="*/ 0 60000 65536"/>
              <a:gd name="T12" fmla="*/ 0 w 336"/>
              <a:gd name="T13" fmla="*/ 0 h 720"/>
              <a:gd name="T14" fmla="*/ 336 w 336"/>
              <a:gd name="T15" fmla="*/ 720 h 720"/>
            </a:gdLst>
            <a:ahLst/>
            <a:cxnLst>
              <a:cxn ang="T8">
                <a:pos x="T0" y="T1"/>
              </a:cxn>
              <a:cxn ang="T9">
                <a:pos x="T2" y="T3"/>
              </a:cxn>
              <a:cxn ang="T10">
                <a:pos x="T4" y="T5"/>
              </a:cxn>
              <a:cxn ang="T11">
                <a:pos x="T6" y="T7"/>
              </a:cxn>
            </a:cxnLst>
            <a:rect l="T12" t="T13" r="T14" b="T15"/>
            <a:pathLst>
              <a:path w="336" h="720">
                <a:moveTo>
                  <a:pt x="336" y="0"/>
                </a:moveTo>
                <a:lnTo>
                  <a:pt x="0" y="0"/>
                </a:lnTo>
                <a:lnTo>
                  <a:pt x="0" y="720"/>
                </a:lnTo>
                <a:lnTo>
                  <a:pt x="288" y="720"/>
                </a:lnTo>
              </a:path>
            </a:pathLst>
          </a:custGeom>
          <a:noFill/>
          <a:ln w="28575">
            <a:solidFill>
              <a:schemeClr val="hlink"/>
            </a:solidFill>
            <a:round/>
            <a:headEnd/>
            <a:tailEnd/>
          </a:ln>
        </p:spPr>
        <p:txBody>
          <a:bodyPr/>
          <a:lstStyle/>
          <a:p>
            <a:endParaRPr lang="it-IT"/>
          </a:p>
        </p:txBody>
      </p:sp>
      <p:sp>
        <p:nvSpPr>
          <p:cNvPr id="19502" name="Freeform 130"/>
          <p:cNvSpPr>
            <a:spLocks/>
          </p:cNvSpPr>
          <p:nvPr/>
        </p:nvSpPr>
        <p:spPr bwMode="auto">
          <a:xfrm>
            <a:off x="1987552" y="2971800"/>
            <a:ext cx="339725" cy="2286000"/>
          </a:xfrm>
          <a:custGeom>
            <a:avLst/>
            <a:gdLst>
              <a:gd name="T0" fmla="*/ 2147483647 w 240"/>
              <a:gd name="T1" fmla="*/ 0 h 1440"/>
              <a:gd name="T2" fmla="*/ 0 w 240"/>
              <a:gd name="T3" fmla="*/ 0 h 1440"/>
              <a:gd name="T4" fmla="*/ 0 w 240"/>
              <a:gd name="T5" fmla="*/ 2147483647 h 1440"/>
              <a:gd name="T6" fmla="*/ 2147483647 w 240"/>
              <a:gd name="T7" fmla="*/ 2147483647 h 1440"/>
              <a:gd name="T8" fmla="*/ 0 60000 65536"/>
              <a:gd name="T9" fmla="*/ 0 60000 65536"/>
              <a:gd name="T10" fmla="*/ 0 60000 65536"/>
              <a:gd name="T11" fmla="*/ 0 60000 65536"/>
              <a:gd name="T12" fmla="*/ 0 w 240"/>
              <a:gd name="T13" fmla="*/ 0 h 1440"/>
              <a:gd name="T14" fmla="*/ 240 w 240"/>
              <a:gd name="T15" fmla="*/ 1440 h 1440"/>
            </a:gdLst>
            <a:ahLst/>
            <a:cxnLst>
              <a:cxn ang="T8">
                <a:pos x="T0" y="T1"/>
              </a:cxn>
              <a:cxn ang="T9">
                <a:pos x="T2" y="T3"/>
              </a:cxn>
              <a:cxn ang="T10">
                <a:pos x="T4" y="T5"/>
              </a:cxn>
              <a:cxn ang="T11">
                <a:pos x="T6" y="T7"/>
              </a:cxn>
            </a:cxnLst>
            <a:rect l="T12" t="T13" r="T14" b="T15"/>
            <a:pathLst>
              <a:path w="240" h="1440">
                <a:moveTo>
                  <a:pt x="240" y="0"/>
                </a:moveTo>
                <a:lnTo>
                  <a:pt x="0" y="0"/>
                </a:lnTo>
                <a:lnTo>
                  <a:pt x="0" y="1440"/>
                </a:lnTo>
                <a:lnTo>
                  <a:pt x="192" y="1440"/>
                </a:lnTo>
              </a:path>
            </a:pathLst>
          </a:custGeom>
          <a:noFill/>
          <a:ln w="28575">
            <a:solidFill>
              <a:schemeClr val="hlink"/>
            </a:solidFill>
            <a:round/>
            <a:headEnd/>
            <a:tailEnd/>
          </a:ln>
        </p:spPr>
        <p:txBody>
          <a:bodyPr/>
          <a:lstStyle/>
          <a:p>
            <a:endParaRPr lang="it-IT"/>
          </a:p>
        </p:txBody>
      </p:sp>
      <p:sp>
        <p:nvSpPr>
          <p:cNvPr id="19503" name="Freeform 131"/>
          <p:cNvSpPr>
            <a:spLocks/>
          </p:cNvSpPr>
          <p:nvPr/>
        </p:nvSpPr>
        <p:spPr bwMode="auto">
          <a:xfrm>
            <a:off x="2609851" y="1454153"/>
            <a:ext cx="338138" cy="887413"/>
          </a:xfrm>
          <a:custGeom>
            <a:avLst/>
            <a:gdLst>
              <a:gd name="T0" fmla="*/ 2147483647 w 240"/>
              <a:gd name="T1" fmla="*/ 0 h 864"/>
              <a:gd name="T2" fmla="*/ 0 w 240"/>
              <a:gd name="T3" fmla="*/ 0 h 864"/>
              <a:gd name="T4" fmla="*/ 0 w 240"/>
              <a:gd name="T5" fmla="*/ 2147483647 h 864"/>
              <a:gd name="T6" fmla="*/ 2147483647 w 240"/>
              <a:gd name="T7" fmla="*/ 2147483647 h 864"/>
              <a:gd name="T8" fmla="*/ 0 60000 65536"/>
              <a:gd name="T9" fmla="*/ 0 60000 65536"/>
              <a:gd name="T10" fmla="*/ 0 60000 65536"/>
              <a:gd name="T11" fmla="*/ 0 60000 65536"/>
              <a:gd name="T12" fmla="*/ 0 w 240"/>
              <a:gd name="T13" fmla="*/ 0 h 864"/>
              <a:gd name="T14" fmla="*/ 240 w 240"/>
              <a:gd name="T15" fmla="*/ 864 h 864"/>
            </a:gdLst>
            <a:ahLst/>
            <a:cxnLst>
              <a:cxn ang="T8">
                <a:pos x="T0" y="T1"/>
              </a:cxn>
              <a:cxn ang="T9">
                <a:pos x="T2" y="T3"/>
              </a:cxn>
              <a:cxn ang="T10">
                <a:pos x="T4" y="T5"/>
              </a:cxn>
              <a:cxn ang="T11">
                <a:pos x="T6" y="T7"/>
              </a:cxn>
            </a:cxnLst>
            <a:rect l="T12" t="T13" r="T14" b="T15"/>
            <a:pathLst>
              <a:path w="240" h="864">
                <a:moveTo>
                  <a:pt x="192" y="0"/>
                </a:moveTo>
                <a:lnTo>
                  <a:pt x="0" y="0"/>
                </a:lnTo>
                <a:lnTo>
                  <a:pt x="0" y="864"/>
                </a:lnTo>
                <a:lnTo>
                  <a:pt x="240" y="864"/>
                </a:lnTo>
              </a:path>
            </a:pathLst>
          </a:custGeom>
          <a:noFill/>
          <a:ln w="28575">
            <a:solidFill>
              <a:schemeClr val="hlink"/>
            </a:solidFill>
            <a:round/>
            <a:headEnd/>
            <a:tailEnd/>
          </a:ln>
        </p:spPr>
        <p:txBody>
          <a:bodyPr/>
          <a:lstStyle/>
          <a:p>
            <a:endParaRPr lang="it-IT"/>
          </a:p>
        </p:txBody>
      </p:sp>
      <p:sp>
        <p:nvSpPr>
          <p:cNvPr id="19504" name="Text Box 132"/>
          <p:cNvSpPr txBox="1">
            <a:spLocks noChangeArrowheads="1"/>
          </p:cNvSpPr>
          <p:nvPr/>
        </p:nvSpPr>
        <p:spPr bwMode="auto">
          <a:xfrm rot="-5400000">
            <a:off x="1401543" y="2180710"/>
            <a:ext cx="833883" cy="369332"/>
          </a:xfrm>
          <a:prstGeom prst="rect">
            <a:avLst/>
          </a:prstGeom>
          <a:noFill/>
          <a:ln w="9525">
            <a:noFill/>
            <a:miter lim="800000"/>
            <a:headEnd/>
            <a:tailEnd/>
          </a:ln>
        </p:spPr>
        <p:txBody>
          <a:bodyPr wrap="none">
            <a:spAutoFit/>
          </a:bodyPr>
          <a:lstStyle/>
          <a:p>
            <a:r>
              <a:rPr lang="it-IT">
                <a:solidFill>
                  <a:schemeClr val="tx2"/>
                </a:solidFill>
                <a:cs typeface="Arial" charset="0"/>
              </a:rPr>
              <a:t>Cancer</a:t>
            </a:r>
          </a:p>
        </p:txBody>
      </p:sp>
      <p:sp>
        <p:nvSpPr>
          <p:cNvPr id="19505" name="Text Box 134"/>
          <p:cNvSpPr txBox="1">
            <a:spLocks noChangeArrowheads="1"/>
          </p:cNvSpPr>
          <p:nvPr/>
        </p:nvSpPr>
        <p:spPr bwMode="auto">
          <a:xfrm>
            <a:off x="7246940" y="4833940"/>
            <a:ext cx="648191" cy="461665"/>
          </a:xfrm>
          <a:prstGeom prst="rect">
            <a:avLst/>
          </a:prstGeom>
          <a:noFill/>
          <a:ln w="9525">
            <a:noFill/>
            <a:miter lim="800000"/>
            <a:headEnd/>
            <a:tailEnd/>
          </a:ln>
        </p:spPr>
        <p:txBody>
          <a:bodyPr wrap="none">
            <a:spAutoFit/>
          </a:bodyPr>
          <a:lstStyle/>
          <a:p>
            <a:r>
              <a:rPr lang="it-IT" sz="1200">
                <a:solidFill>
                  <a:schemeClr val="tx2"/>
                </a:solidFill>
                <a:cs typeface="Arial" charset="0"/>
              </a:rPr>
              <a:t>MMP-2</a:t>
            </a:r>
          </a:p>
          <a:p>
            <a:r>
              <a:rPr lang="it-IT" sz="1200">
                <a:solidFill>
                  <a:schemeClr val="tx2"/>
                </a:solidFill>
                <a:cs typeface="Arial" charset="0"/>
              </a:rPr>
              <a:t>MMP-9</a:t>
            </a:r>
          </a:p>
        </p:txBody>
      </p:sp>
      <p:sp>
        <p:nvSpPr>
          <p:cNvPr id="19506" name="Text Box 135"/>
          <p:cNvSpPr txBox="1">
            <a:spLocks noChangeArrowheads="1"/>
          </p:cNvSpPr>
          <p:nvPr/>
        </p:nvSpPr>
        <p:spPr bwMode="auto">
          <a:xfrm>
            <a:off x="4078290" y="3452813"/>
            <a:ext cx="780983" cy="738664"/>
          </a:xfrm>
          <a:prstGeom prst="rect">
            <a:avLst/>
          </a:prstGeom>
          <a:noFill/>
          <a:ln w="9525">
            <a:noFill/>
            <a:miter lim="800000"/>
            <a:headEnd/>
            <a:tailEnd/>
          </a:ln>
        </p:spPr>
        <p:txBody>
          <a:bodyPr wrap="none">
            <a:spAutoFit/>
          </a:bodyPr>
          <a:lstStyle/>
          <a:p>
            <a:r>
              <a:rPr lang="it-IT" sz="1400">
                <a:solidFill>
                  <a:schemeClr val="tx2"/>
                </a:solidFill>
                <a:cs typeface="Arial" charset="0"/>
              </a:rPr>
              <a:t>SDF</a:t>
            </a:r>
          </a:p>
          <a:p>
            <a:r>
              <a:rPr lang="it-IT" sz="1400">
                <a:solidFill>
                  <a:schemeClr val="tx2"/>
                </a:solidFill>
                <a:cs typeface="Arial" charset="0"/>
              </a:rPr>
              <a:t>Opn</a:t>
            </a:r>
          </a:p>
          <a:p>
            <a:r>
              <a:rPr lang="it-IT" sz="1400">
                <a:solidFill>
                  <a:schemeClr val="tx2"/>
                </a:solidFill>
                <a:cs typeface="Arial" charset="0"/>
              </a:rPr>
              <a:t>Integrin</a:t>
            </a:r>
          </a:p>
        </p:txBody>
      </p:sp>
      <p:sp>
        <p:nvSpPr>
          <p:cNvPr id="19507" name="Text Box 136"/>
          <p:cNvSpPr txBox="1">
            <a:spLocks noChangeArrowheads="1"/>
          </p:cNvSpPr>
          <p:nvPr/>
        </p:nvSpPr>
        <p:spPr bwMode="auto">
          <a:xfrm>
            <a:off x="6923089" y="3376614"/>
            <a:ext cx="460382" cy="707886"/>
          </a:xfrm>
          <a:prstGeom prst="rect">
            <a:avLst/>
          </a:prstGeom>
          <a:noFill/>
          <a:ln w="9525">
            <a:noFill/>
            <a:miter lim="800000"/>
            <a:headEnd/>
            <a:tailEnd/>
          </a:ln>
        </p:spPr>
        <p:txBody>
          <a:bodyPr wrap="none">
            <a:spAutoFit/>
          </a:bodyPr>
          <a:lstStyle/>
          <a:p>
            <a:r>
              <a:rPr lang="it-IT" sz="1000">
                <a:solidFill>
                  <a:schemeClr val="tx2"/>
                </a:solidFill>
                <a:cs typeface="Arial" charset="0"/>
              </a:rPr>
              <a:t>VEGF</a:t>
            </a:r>
          </a:p>
          <a:p>
            <a:r>
              <a:rPr lang="it-IT" sz="1000">
                <a:solidFill>
                  <a:schemeClr val="tx2"/>
                </a:solidFill>
                <a:cs typeface="Arial" charset="0"/>
              </a:rPr>
              <a:t>FGF</a:t>
            </a:r>
          </a:p>
          <a:p>
            <a:r>
              <a:rPr lang="it-IT" sz="1000">
                <a:solidFill>
                  <a:schemeClr val="tx2"/>
                </a:solidFill>
                <a:cs typeface="Arial" charset="0"/>
              </a:rPr>
              <a:t>IL-6</a:t>
            </a:r>
          </a:p>
          <a:p>
            <a:r>
              <a:rPr lang="it-IT" sz="1000">
                <a:solidFill>
                  <a:schemeClr val="tx2"/>
                </a:solidFill>
                <a:cs typeface="Arial" charset="0"/>
              </a:rPr>
              <a:t>IGF-1</a:t>
            </a:r>
          </a:p>
        </p:txBody>
      </p:sp>
      <p:sp>
        <p:nvSpPr>
          <p:cNvPr id="19508" name="Text Box 138"/>
          <p:cNvSpPr txBox="1">
            <a:spLocks noChangeArrowheads="1"/>
          </p:cNvSpPr>
          <p:nvPr/>
        </p:nvSpPr>
        <p:spPr bwMode="auto">
          <a:xfrm rot="-5400000">
            <a:off x="1169431" y="5882760"/>
            <a:ext cx="1231427" cy="369332"/>
          </a:xfrm>
          <a:prstGeom prst="rect">
            <a:avLst/>
          </a:prstGeom>
          <a:noFill/>
          <a:ln w="9525">
            <a:noFill/>
            <a:miter lim="800000"/>
            <a:headEnd/>
            <a:tailEnd/>
          </a:ln>
        </p:spPr>
        <p:txBody>
          <a:bodyPr wrap="none">
            <a:spAutoFit/>
          </a:bodyPr>
          <a:lstStyle/>
          <a:p>
            <a:r>
              <a:rPr lang="it-IT">
                <a:solidFill>
                  <a:schemeClr val="tx2"/>
                </a:solidFill>
                <a:cs typeface="Arial" charset="0"/>
              </a:rPr>
              <a:t>Bone niche</a:t>
            </a:r>
          </a:p>
        </p:txBody>
      </p:sp>
      <p:sp>
        <p:nvSpPr>
          <p:cNvPr id="19509" name="Line 139"/>
          <p:cNvSpPr>
            <a:spLocks noChangeShapeType="1"/>
          </p:cNvSpPr>
          <p:nvPr/>
        </p:nvSpPr>
        <p:spPr bwMode="auto">
          <a:xfrm flipV="1">
            <a:off x="3838575" y="4889500"/>
            <a:ext cx="0" cy="685800"/>
          </a:xfrm>
          <a:prstGeom prst="line">
            <a:avLst/>
          </a:prstGeom>
          <a:noFill/>
          <a:ln w="28575">
            <a:solidFill>
              <a:schemeClr val="hlink"/>
            </a:solidFill>
            <a:round/>
            <a:headEnd/>
            <a:tailEnd type="triangle" w="med" len="med"/>
          </a:ln>
        </p:spPr>
        <p:txBody>
          <a:bodyPr/>
          <a:lstStyle/>
          <a:p>
            <a:endParaRPr lang="it-IT"/>
          </a:p>
        </p:txBody>
      </p:sp>
      <p:sp>
        <p:nvSpPr>
          <p:cNvPr id="19510" name="Line 140"/>
          <p:cNvSpPr>
            <a:spLocks noChangeShapeType="1"/>
          </p:cNvSpPr>
          <p:nvPr/>
        </p:nvSpPr>
        <p:spPr bwMode="auto">
          <a:xfrm>
            <a:off x="3986213" y="4953000"/>
            <a:ext cx="0" cy="609600"/>
          </a:xfrm>
          <a:prstGeom prst="line">
            <a:avLst/>
          </a:prstGeom>
          <a:noFill/>
          <a:ln w="28575">
            <a:solidFill>
              <a:schemeClr val="hlink"/>
            </a:solidFill>
            <a:round/>
            <a:headEnd/>
            <a:tailEnd type="triangle" w="med" len="med"/>
          </a:ln>
        </p:spPr>
        <p:txBody>
          <a:bodyPr/>
          <a:lstStyle/>
          <a:p>
            <a:endParaRPr lang="it-IT"/>
          </a:p>
        </p:txBody>
      </p:sp>
      <p:sp>
        <p:nvSpPr>
          <p:cNvPr id="19511" name="Line 141"/>
          <p:cNvSpPr>
            <a:spLocks noChangeShapeType="1"/>
          </p:cNvSpPr>
          <p:nvPr/>
        </p:nvSpPr>
        <p:spPr bwMode="auto">
          <a:xfrm flipV="1">
            <a:off x="6086475" y="4876800"/>
            <a:ext cx="0" cy="685800"/>
          </a:xfrm>
          <a:prstGeom prst="line">
            <a:avLst/>
          </a:prstGeom>
          <a:noFill/>
          <a:ln w="28575">
            <a:solidFill>
              <a:schemeClr val="hlink"/>
            </a:solidFill>
            <a:round/>
            <a:headEnd/>
            <a:tailEnd type="triangle" w="med" len="med"/>
          </a:ln>
        </p:spPr>
        <p:txBody>
          <a:bodyPr/>
          <a:lstStyle/>
          <a:p>
            <a:endParaRPr lang="it-IT"/>
          </a:p>
        </p:txBody>
      </p:sp>
      <p:sp>
        <p:nvSpPr>
          <p:cNvPr id="19512" name="Line 143"/>
          <p:cNvSpPr>
            <a:spLocks noChangeShapeType="1"/>
          </p:cNvSpPr>
          <p:nvPr/>
        </p:nvSpPr>
        <p:spPr bwMode="auto">
          <a:xfrm flipV="1">
            <a:off x="7915275" y="4724400"/>
            <a:ext cx="0" cy="685800"/>
          </a:xfrm>
          <a:prstGeom prst="line">
            <a:avLst/>
          </a:prstGeom>
          <a:noFill/>
          <a:ln w="28575">
            <a:solidFill>
              <a:schemeClr val="hlink"/>
            </a:solidFill>
            <a:round/>
            <a:headEnd/>
            <a:tailEnd type="triangle" w="med" len="med"/>
          </a:ln>
        </p:spPr>
        <p:txBody>
          <a:bodyPr/>
          <a:lstStyle/>
          <a:p>
            <a:endParaRPr lang="it-IT"/>
          </a:p>
        </p:txBody>
      </p:sp>
      <p:sp>
        <p:nvSpPr>
          <p:cNvPr id="19513" name="Line 144"/>
          <p:cNvSpPr>
            <a:spLocks noChangeShapeType="1"/>
          </p:cNvSpPr>
          <p:nvPr/>
        </p:nvSpPr>
        <p:spPr bwMode="auto">
          <a:xfrm>
            <a:off x="8050213" y="4800600"/>
            <a:ext cx="0" cy="609600"/>
          </a:xfrm>
          <a:prstGeom prst="line">
            <a:avLst/>
          </a:prstGeom>
          <a:noFill/>
          <a:ln w="28575">
            <a:solidFill>
              <a:schemeClr val="hlink"/>
            </a:solidFill>
            <a:round/>
            <a:headEnd/>
            <a:tailEnd type="triangle" w="med" len="med"/>
          </a:ln>
        </p:spPr>
        <p:txBody>
          <a:bodyPr/>
          <a:lstStyle/>
          <a:p>
            <a:endParaRPr lang="it-IT"/>
          </a:p>
        </p:txBody>
      </p:sp>
      <p:sp>
        <p:nvSpPr>
          <p:cNvPr id="19514" name="Line 145"/>
          <p:cNvSpPr>
            <a:spLocks noChangeShapeType="1"/>
          </p:cNvSpPr>
          <p:nvPr/>
        </p:nvSpPr>
        <p:spPr bwMode="auto">
          <a:xfrm flipV="1">
            <a:off x="4876800" y="3421063"/>
            <a:ext cx="0" cy="685800"/>
          </a:xfrm>
          <a:prstGeom prst="line">
            <a:avLst/>
          </a:prstGeom>
          <a:noFill/>
          <a:ln w="28575">
            <a:solidFill>
              <a:schemeClr val="hlink"/>
            </a:solidFill>
            <a:round/>
            <a:headEnd/>
            <a:tailEnd type="triangle" w="med" len="med"/>
          </a:ln>
        </p:spPr>
        <p:txBody>
          <a:bodyPr/>
          <a:lstStyle/>
          <a:p>
            <a:endParaRPr lang="it-IT"/>
          </a:p>
        </p:txBody>
      </p:sp>
      <p:sp>
        <p:nvSpPr>
          <p:cNvPr id="19515" name="Line 146"/>
          <p:cNvSpPr>
            <a:spLocks noChangeShapeType="1"/>
          </p:cNvSpPr>
          <p:nvPr/>
        </p:nvSpPr>
        <p:spPr bwMode="auto">
          <a:xfrm>
            <a:off x="5013325" y="3497263"/>
            <a:ext cx="0" cy="609600"/>
          </a:xfrm>
          <a:prstGeom prst="line">
            <a:avLst/>
          </a:prstGeom>
          <a:noFill/>
          <a:ln w="28575">
            <a:solidFill>
              <a:schemeClr val="hlink"/>
            </a:solidFill>
            <a:round/>
            <a:headEnd/>
            <a:tailEnd type="triangle" w="med" len="med"/>
          </a:ln>
        </p:spPr>
        <p:txBody>
          <a:bodyPr/>
          <a:lstStyle/>
          <a:p>
            <a:endParaRPr lang="it-IT"/>
          </a:p>
        </p:txBody>
      </p:sp>
      <p:sp>
        <p:nvSpPr>
          <p:cNvPr id="19516" name="Line 147"/>
          <p:cNvSpPr>
            <a:spLocks noChangeShapeType="1"/>
          </p:cNvSpPr>
          <p:nvPr/>
        </p:nvSpPr>
        <p:spPr bwMode="auto">
          <a:xfrm flipV="1">
            <a:off x="7440613" y="3344863"/>
            <a:ext cx="0" cy="685800"/>
          </a:xfrm>
          <a:prstGeom prst="line">
            <a:avLst/>
          </a:prstGeom>
          <a:noFill/>
          <a:ln w="28575">
            <a:solidFill>
              <a:schemeClr val="hlink"/>
            </a:solidFill>
            <a:round/>
            <a:headEnd/>
            <a:tailEnd type="triangle" w="med" len="med"/>
          </a:ln>
        </p:spPr>
        <p:txBody>
          <a:bodyPr/>
          <a:lstStyle/>
          <a:p>
            <a:endParaRPr lang="it-IT"/>
          </a:p>
        </p:txBody>
      </p:sp>
      <p:sp>
        <p:nvSpPr>
          <p:cNvPr id="19517" name="Line 148"/>
          <p:cNvSpPr>
            <a:spLocks noChangeShapeType="1"/>
          </p:cNvSpPr>
          <p:nvPr/>
        </p:nvSpPr>
        <p:spPr bwMode="auto">
          <a:xfrm>
            <a:off x="7577138" y="3421063"/>
            <a:ext cx="0" cy="609600"/>
          </a:xfrm>
          <a:prstGeom prst="line">
            <a:avLst/>
          </a:prstGeom>
          <a:noFill/>
          <a:ln w="28575">
            <a:solidFill>
              <a:schemeClr val="hlink"/>
            </a:solidFill>
            <a:round/>
            <a:headEnd/>
            <a:tailEnd type="triangle" w="med" len="med"/>
          </a:ln>
        </p:spPr>
        <p:txBody>
          <a:bodyPr/>
          <a:lstStyle/>
          <a:p>
            <a:endParaRPr lang="it-IT"/>
          </a:p>
        </p:txBody>
      </p:sp>
      <p:grpSp>
        <p:nvGrpSpPr>
          <p:cNvPr id="75861" name="Group 151"/>
          <p:cNvGrpSpPr>
            <a:grpSpLocks/>
          </p:cNvGrpSpPr>
          <p:nvPr/>
        </p:nvGrpSpPr>
        <p:grpSpPr bwMode="auto">
          <a:xfrm>
            <a:off x="7508877" y="2965453"/>
            <a:ext cx="354013" cy="430213"/>
            <a:chOff x="864" y="1584"/>
            <a:chExt cx="491" cy="463"/>
          </a:xfrm>
        </p:grpSpPr>
        <p:sp>
          <p:nvSpPr>
            <p:cNvPr id="19667" name="Freeform 152"/>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68" name="Oval 153"/>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75864" name="Group 154"/>
          <p:cNvGrpSpPr>
            <a:grpSpLocks/>
          </p:cNvGrpSpPr>
          <p:nvPr/>
        </p:nvGrpSpPr>
        <p:grpSpPr bwMode="auto">
          <a:xfrm>
            <a:off x="3692527" y="1749426"/>
            <a:ext cx="354013" cy="430213"/>
            <a:chOff x="864" y="1584"/>
            <a:chExt cx="491" cy="463"/>
          </a:xfrm>
        </p:grpSpPr>
        <p:sp>
          <p:nvSpPr>
            <p:cNvPr id="19665" name="Freeform 155"/>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66" name="Oval 156"/>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sp>
        <p:nvSpPr>
          <p:cNvPr id="19520" name="Rectangle 168"/>
          <p:cNvSpPr>
            <a:spLocks noChangeArrowheads="1"/>
          </p:cNvSpPr>
          <p:nvPr/>
        </p:nvSpPr>
        <p:spPr bwMode="auto">
          <a:xfrm>
            <a:off x="2646364" y="1431928"/>
            <a:ext cx="558800" cy="862013"/>
          </a:xfrm>
          <a:prstGeom prst="rect">
            <a:avLst/>
          </a:prstGeom>
          <a:noFill/>
          <a:ln w="9525">
            <a:noFill/>
            <a:miter lim="800000"/>
            <a:headEnd/>
            <a:tailEnd/>
          </a:ln>
        </p:spPr>
        <p:txBody>
          <a:bodyPr>
            <a:spAutoFit/>
          </a:bodyPr>
          <a:lstStyle/>
          <a:p>
            <a:pPr>
              <a:spcBef>
                <a:spcPts val="400"/>
              </a:spcBef>
            </a:pPr>
            <a:r>
              <a:rPr lang="it-IT" sz="1000" b="1">
                <a:solidFill>
                  <a:schemeClr val="tx2"/>
                </a:solidFill>
                <a:cs typeface="Arial" charset="0"/>
              </a:rPr>
              <a:t>VEGF</a:t>
            </a:r>
          </a:p>
          <a:p>
            <a:pPr>
              <a:spcBef>
                <a:spcPts val="400"/>
              </a:spcBef>
            </a:pPr>
            <a:r>
              <a:rPr lang="it-IT" sz="1000" b="1">
                <a:solidFill>
                  <a:schemeClr val="tx2"/>
                </a:solidFill>
                <a:cs typeface="Arial" charset="0"/>
              </a:rPr>
              <a:t>FGF</a:t>
            </a:r>
          </a:p>
          <a:p>
            <a:pPr>
              <a:spcBef>
                <a:spcPts val="400"/>
              </a:spcBef>
            </a:pPr>
            <a:r>
              <a:rPr lang="it-IT" sz="1000" b="1">
                <a:solidFill>
                  <a:schemeClr val="tx2"/>
                </a:solidFill>
                <a:cs typeface="Arial" charset="0"/>
              </a:rPr>
              <a:t>IL-6</a:t>
            </a:r>
          </a:p>
          <a:p>
            <a:pPr>
              <a:spcBef>
                <a:spcPts val="400"/>
              </a:spcBef>
            </a:pPr>
            <a:r>
              <a:rPr lang="it-IT" sz="1000" b="1">
                <a:solidFill>
                  <a:schemeClr val="tx2"/>
                </a:solidFill>
                <a:cs typeface="Arial" charset="0"/>
              </a:rPr>
              <a:t>IGF-1</a:t>
            </a:r>
          </a:p>
        </p:txBody>
      </p:sp>
      <p:sp>
        <p:nvSpPr>
          <p:cNvPr id="19521" name="Rectangle 169"/>
          <p:cNvSpPr>
            <a:spLocks noChangeArrowheads="1"/>
          </p:cNvSpPr>
          <p:nvPr/>
        </p:nvSpPr>
        <p:spPr bwMode="auto">
          <a:xfrm>
            <a:off x="3109915" y="1431925"/>
            <a:ext cx="625475" cy="450850"/>
          </a:xfrm>
          <a:prstGeom prst="rect">
            <a:avLst/>
          </a:prstGeom>
          <a:noFill/>
          <a:ln w="9525">
            <a:noFill/>
            <a:miter lim="800000"/>
            <a:headEnd/>
            <a:tailEnd/>
          </a:ln>
        </p:spPr>
        <p:txBody>
          <a:bodyPr>
            <a:spAutoFit/>
          </a:bodyPr>
          <a:lstStyle/>
          <a:p>
            <a:pPr>
              <a:spcBef>
                <a:spcPts val="400"/>
              </a:spcBef>
            </a:pPr>
            <a:r>
              <a:rPr lang="it-IT" sz="1000" b="1">
                <a:solidFill>
                  <a:schemeClr val="tx2"/>
                </a:solidFill>
                <a:cs typeface="Arial" charset="0"/>
              </a:rPr>
              <a:t>MMP-2</a:t>
            </a:r>
          </a:p>
          <a:p>
            <a:pPr>
              <a:spcBef>
                <a:spcPts val="400"/>
              </a:spcBef>
            </a:pPr>
            <a:r>
              <a:rPr lang="it-IT" sz="1000" b="1">
                <a:solidFill>
                  <a:schemeClr val="tx2"/>
                </a:solidFill>
                <a:cs typeface="Arial" charset="0"/>
              </a:rPr>
              <a:t>MMP-9</a:t>
            </a:r>
          </a:p>
        </p:txBody>
      </p:sp>
      <p:grpSp>
        <p:nvGrpSpPr>
          <p:cNvPr id="75869" name="Group 176"/>
          <p:cNvGrpSpPr>
            <a:grpSpLocks/>
          </p:cNvGrpSpPr>
          <p:nvPr/>
        </p:nvGrpSpPr>
        <p:grpSpPr bwMode="auto">
          <a:xfrm>
            <a:off x="5964239" y="4292603"/>
            <a:ext cx="328612" cy="430213"/>
            <a:chOff x="864" y="1584"/>
            <a:chExt cx="491" cy="463"/>
          </a:xfrm>
        </p:grpSpPr>
        <p:sp>
          <p:nvSpPr>
            <p:cNvPr id="19663" name="Freeform 177"/>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64" name="Oval 178"/>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75875" name="Group 182"/>
          <p:cNvGrpSpPr>
            <a:grpSpLocks/>
          </p:cNvGrpSpPr>
          <p:nvPr/>
        </p:nvGrpSpPr>
        <p:grpSpPr bwMode="auto">
          <a:xfrm>
            <a:off x="5070477" y="5029203"/>
            <a:ext cx="354013" cy="430213"/>
            <a:chOff x="864" y="1584"/>
            <a:chExt cx="491" cy="463"/>
          </a:xfrm>
        </p:grpSpPr>
        <p:sp>
          <p:nvSpPr>
            <p:cNvPr id="19661" name="Freeform 183"/>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62" name="Oval 184"/>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sp>
        <p:nvSpPr>
          <p:cNvPr id="188601" name="Text Box 185"/>
          <p:cNvSpPr txBox="1">
            <a:spLocks noChangeArrowheads="1"/>
          </p:cNvSpPr>
          <p:nvPr/>
        </p:nvSpPr>
        <p:spPr bwMode="auto">
          <a:xfrm>
            <a:off x="8382002" y="1143000"/>
            <a:ext cx="2016125" cy="279180"/>
          </a:xfrm>
          <a:prstGeom prst="rect">
            <a:avLst/>
          </a:prstGeom>
          <a:noFill/>
          <a:ln w="9525">
            <a:noFill/>
            <a:miter lim="800000"/>
            <a:headEnd/>
            <a:tailEnd/>
          </a:ln>
          <a:effectLst>
            <a:prstShdw prst="shdw17" dist="17961" dir="2700000">
              <a:schemeClr val="accent1">
                <a:gamma/>
                <a:shade val="60000"/>
                <a:invGamma/>
              </a:schemeClr>
            </a:prstShdw>
          </a:effectLst>
        </p:spPr>
        <p:txBody>
          <a:bodyPr lIns="90000" tIns="46800" rIns="90000" bIns="46800">
            <a:spAutoFit/>
          </a:bodyPr>
          <a:lstStyle/>
          <a:p>
            <a:pPr algn="r">
              <a:spcBef>
                <a:spcPct val="50000"/>
              </a:spcBef>
              <a:defRPr/>
            </a:pPr>
            <a:r>
              <a:rPr lang="it-IT" sz="1200" b="1">
                <a:solidFill>
                  <a:schemeClr val="tx2"/>
                </a:solidFill>
                <a:latin typeface="Calibri" pitchFamily="34" charset="0"/>
                <a:cs typeface="Arial" charset="0"/>
              </a:rPr>
              <a:t>Courtesy of F. Bertoldo</a:t>
            </a:r>
          </a:p>
        </p:txBody>
      </p:sp>
      <p:sp>
        <p:nvSpPr>
          <p:cNvPr id="19525" name="Rectangle 2"/>
          <p:cNvSpPr>
            <a:spLocks noChangeArrowheads="1"/>
          </p:cNvSpPr>
          <p:nvPr/>
        </p:nvSpPr>
        <p:spPr bwMode="auto">
          <a:xfrm>
            <a:off x="2389188" y="5867400"/>
            <a:ext cx="8278812" cy="939800"/>
          </a:xfrm>
          <a:prstGeom prst="rect">
            <a:avLst/>
          </a:prstGeom>
          <a:solidFill>
            <a:srgbClr val="DDDDDD"/>
          </a:solidFill>
          <a:ln w="9525">
            <a:solidFill>
              <a:schemeClr val="tx1"/>
            </a:solidFill>
            <a:miter lim="800000"/>
            <a:headEnd/>
            <a:tailEnd/>
          </a:ln>
        </p:spPr>
        <p:txBody>
          <a:bodyPr wrap="none" anchor="ctr"/>
          <a:lstStyle/>
          <a:p>
            <a:pPr algn="ctr" eaLnBrk="0" hangingPunct="0"/>
            <a:endParaRPr lang="it-IT" sz="2400">
              <a:solidFill>
                <a:schemeClr val="bg1"/>
              </a:solidFill>
              <a:cs typeface="Arial" charset="0"/>
            </a:endParaRPr>
          </a:p>
        </p:txBody>
      </p:sp>
      <p:grpSp>
        <p:nvGrpSpPr>
          <p:cNvPr id="19526" name="Group 6"/>
          <p:cNvGrpSpPr>
            <a:grpSpLocks/>
          </p:cNvGrpSpPr>
          <p:nvPr/>
        </p:nvGrpSpPr>
        <p:grpSpPr bwMode="auto">
          <a:xfrm rot="-1539004">
            <a:off x="5948363" y="5689600"/>
            <a:ext cx="601662" cy="609600"/>
            <a:chOff x="868" y="1240"/>
            <a:chExt cx="713" cy="869"/>
          </a:xfrm>
        </p:grpSpPr>
        <p:sp>
          <p:nvSpPr>
            <p:cNvPr id="19657" name="Freeform 7"/>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19658" name="Freeform 8"/>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59" name="Freeform 9"/>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60" name="Freeform 10"/>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19527" name="Group 11"/>
          <p:cNvGrpSpPr>
            <a:grpSpLocks/>
          </p:cNvGrpSpPr>
          <p:nvPr/>
        </p:nvGrpSpPr>
        <p:grpSpPr bwMode="auto">
          <a:xfrm rot="2120282">
            <a:off x="4864102" y="5845175"/>
            <a:ext cx="601663" cy="609600"/>
            <a:chOff x="868" y="1240"/>
            <a:chExt cx="713" cy="869"/>
          </a:xfrm>
        </p:grpSpPr>
        <p:sp>
          <p:nvSpPr>
            <p:cNvPr id="19653" name="Freeform 12"/>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19654" name="Freeform 13"/>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55" name="Freeform 14"/>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56" name="Freeform 15"/>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sp>
        <p:nvSpPr>
          <p:cNvPr id="19528" name="Freeform 29"/>
          <p:cNvSpPr>
            <a:spLocks/>
          </p:cNvSpPr>
          <p:nvPr/>
        </p:nvSpPr>
        <p:spPr bwMode="auto">
          <a:xfrm>
            <a:off x="9286877" y="5702303"/>
            <a:ext cx="1160463" cy="250825"/>
          </a:xfrm>
          <a:custGeom>
            <a:avLst/>
            <a:gdLst>
              <a:gd name="T0" fmla="*/ 0 w 832"/>
              <a:gd name="T1" fmla="*/ 2147483647 h 158"/>
              <a:gd name="T2" fmla="*/ 2147483647 w 832"/>
              <a:gd name="T3" fmla="*/ 2147483647 h 158"/>
              <a:gd name="T4" fmla="*/ 2147483647 w 832"/>
              <a:gd name="T5" fmla="*/ 2147483647 h 158"/>
              <a:gd name="T6" fmla="*/ 2147483647 w 832"/>
              <a:gd name="T7" fmla="*/ 2147483647 h 158"/>
              <a:gd name="T8" fmla="*/ 2147483647 w 832"/>
              <a:gd name="T9" fmla="*/ 2147483647 h 158"/>
              <a:gd name="T10" fmla="*/ 0 60000 65536"/>
              <a:gd name="T11" fmla="*/ 0 60000 65536"/>
              <a:gd name="T12" fmla="*/ 0 60000 65536"/>
              <a:gd name="T13" fmla="*/ 0 60000 65536"/>
              <a:gd name="T14" fmla="*/ 0 60000 65536"/>
              <a:gd name="T15" fmla="*/ 0 w 832"/>
              <a:gd name="T16" fmla="*/ 0 h 158"/>
              <a:gd name="T17" fmla="*/ 832 w 832"/>
              <a:gd name="T18" fmla="*/ 158 h 158"/>
            </a:gdLst>
            <a:ahLst/>
            <a:cxnLst>
              <a:cxn ang="T10">
                <a:pos x="T0" y="T1"/>
              </a:cxn>
              <a:cxn ang="T11">
                <a:pos x="T2" y="T3"/>
              </a:cxn>
              <a:cxn ang="T12">
                <a:pos x="T4" y="T5"/>
              </a:cxn>
              <a:cxn ang="T13">
                <a:pos x="T6" y="T7"/>
              </a:cxn>
              <a:cxn ang="T14">
                <a:pos x="T8" y="T9"/>
              </a:cxn>
            </a:cxnLst>
            <a:rect l="T15" t="T16" r="T17" b="T18"/>
            <a:pathLst>
              <a:path w="832" h="158">
                <a:moveTo>
                  <a:pt x="0" y="97"/>
                </a:moveTo>
                <a:cubicBezTo>
                  <a:pt x="79" y="55"/>
                  <a:pt x="159" y="14"/>
                  <a:pt x="272" y="7"/>
                </a:cubicBezTo>
                <a:cubicBezTo>
                  <a:pt x="385" y="0"/>
                  <a:pt x="605" y="29"/>
                  <a:pt x="681" y="52"/>
                </a:cubicBezTo>
                <a:cubicBezTo>
                  <a:pt x="757" y="75"/>
                  <a:pt x="832" y="128"/>
                  <a:pt x="726" y="143"/>
                </a:cubicBezTo>
                <a:cubicBezTo>
                  <a:pt x="620" y="158"/>
                  <a:pt x="333" y="150"/>
                  <a:pt x="46" y="143"/>
                </a:cubicBezTo>
              </a:path>
            </a:pathLst>
          </a:custGeom>
          <a:gradFill rotWithShape="1">
            <a:gsLst>
              <a:gs pos="0">
                <a:srgbClr val="FF66CC"/>
              </a:gs>
              <a:gs pos="100000">
                <a:srgbClr val="762F5E"/>
              </a:gs>
            </a:gsLst>
            <a:lin ang="5400000" scaled="1"/>
          </a:gradFill>
          <a:ln w="9525">
            <a:solidFill>
              <a:schemeClr val="tx1"/>
            </a:solidFill>
            <a:round/>
            <a:headEnd/>
            <a:tailEnd/>
          </a:ln>
        </p:spPr>
        <p:txBody>
          <a:bodyPr/>
          <a:lstStyle/>
          <a:p>
            <a:endParaRPr lang="it-IT"/>
          </a:p>
        </p:txBody>
      </p:sp>
      <p:sp>
        <p:nvSpPr>
          <p:cNvPr id="19529" name="Freeform 30"/>
          <p:cNvSpPr>
            <a:spLocks/>
          </p:cNvSpPr>
          <p:nvPr/>
        </p:nvSpPr>
        <p:spPr bwMode="auto">
          <a:xfrm>
            <a:off x="2335215" y="5702303"/>
            <a:ext cx="1158875" cy="250825"/>
          </a:xfrm>
          <a:custGeom>
            <a:avLst/>
            <a:gdLst>
              <a:gd name="T0" fmla="*/ 0 w 832"/>
              <a:gd name="T1" fmla="*/ 2147483647 h 158"/>
              <a:gd name="T2" fmla="*/ 2147483647 w 832"/>
              <a:gd name="T3" fmla="*/ 2147483647 h 158"/>
              <a:gd name="T4" fmla="*/ 2147483647 w 832"/>
              <a:gd name="T5" fmla="*/ 2147483647 h 158"/>
              <a:gd name="T6" fmla="*/ 2147483647 w 832"/>
              <a:gd name="T7" fmla="*/ 2147483647 h 158"/>
              <a:gd name="T8" fmla="*/ 2147483647 w 832"/>
              <a:gd name="T9" fmla="*/ 2147483647 h 158"/>
              <a:gd name="T10" fmla="*/ 0 60000 65536"/>
              <a:gd name="T11" fmla="*/ 0 60000 65536"/>
              <a:gd name="T12" fmla="*/ 0 60000 65536"/>
              <a:gd name="T13" fmla="*/ 0 60000 65536"/>
              <a:gd name="T14" fmla="*/ 0 60000 65536"/>
              <a:gd name="T15" fmla="*/ 0 w 832"/>
              <a:gd name="T16" fmla="*/ 0 h 158"/>
              <a:gd name="T17" fmla="*/ 832 w 832"/>
              <a:gd name="T18" fmla="*/ 158 h 158"/>
            </a:gdLst>
            <a:ahLst/>
            <a:cxnLst>
              <a:cxn ang="T10">
                <a:pos x="T0" y="T1"/>
              </a:cxn>
              <a:cxn ang="T11">
                <a:pos x="T2" y="T3"/>
              </a:cxn>
              <a:cxn ang="T12">
                <a:pos x="T4" y="T5"/>
              </a:cxn>
              <a:cxn ang="T13">
                <a:pos x="T6" y="T7"/>
              </a:cxn>
              <a:cxn ang="T14">
                <a:pos x="T8" y="T9"/>
              </a:cxn>
            </a:cxnLst>
            <a:rect l="T15" t="T16" r="T17" b="T18"/>
            <a:pathLst>
              <a:path w="832" h="158">
                <a:moveTo>
                  <a:pt x="0" y="97"/>
                </a:moveTo>
                <a:cubicBezTo>
                  <a:pt x="79" y="55"/>
                  <a:pt x="159" y="14"/>
                  <a:pt x="272" y="7"/>
                </a:cubicBezTo>
                <a:cubicBezTo>
                  <a:pt x="385" y="0"/>
                  <a:pt x="605" y="29"/>
                  <a:pt x="681" y="52"/>
                </a:cubicBezTo>
                <a:cubicBezTo>
                  <a:pt x="757" y="75"/>
                  <a:pt x="832" y="128"/>
                  <a:pt x="726" y="143"/>
                </a:cubicBezTo>
                <a:cubicBezTo>
                  <a:pt x="620" y="158"/>
                  <a:pt x="333" y="150"/>
                  <a:pt x="46" y="143"/>
                </a:cubicBezTo>
              </a:path>
            </a:pathLst>
          </a:custGeom>
          <a:gradFill rotWithShape="1">
            <a:gsLst>
              <a:gs pos="0">
                <a:srgbClr val="FF66CC"/>
              </a:gs>
              <a:gs pos="100000">
                <a:srgbClr val="762F5E"/>
              </a:gs>
            </a:gsLst>
            <a:lin ang="5400000" scaled="1"/>
          </a:gradFill>
          <a:ln w="9525">
            <a:solidFill>
              <a:schemeClr val="tx1"/>
            </a:solidFill>
            <a:round/>
            <a:headEnd/>
            <a:tailEnd/>
          </a:ln>
        </p:spPr>
        <p:txBody>
          <a:bodyPr/>
          <a:lstStyle/>
          <a:p>
            <a:endParaRPr lang="it-IT"/>
          </a:p>
        </p:txBody>
      </p:sp>
      <p:sp>
        <p:nvSpPr>
          <p:cNvPr id="19530" name="Oval 31"/>
          <p:cNvSpPr>
            <a:spLocks noChangeArrowheads="1"/>
          </p:cNvSpPr>
          <p:nvPr/>
        </p:nvSpPr>
        <p:spPr bwMode="auto">
          <a:xfrm>
            <a:off x="2778126" y="5845178"/>
            <a:ext cx="127000" cy="73025"/>
          </a:xfrm>
          <a:prstGeom prst="ellipse">
            <a:avLst/>
          </a:prstGeom>
          <a:solidFill>
            <a:srgbClr val="CC9900"/>
          </a:solidFill>
          <a:ln w="9525">
            <a:solidFill>
              <a:schemeClr val="tx1"/>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sp>
        <p:nvSpPr>
          <p:cNvPr id="19531" name="Oval 33"/>
          <p:cNvSpPr>
            <a:spLocks noChangeArrowheads="1"/>
          </p:cNvSpPr>
          <p:nvPr/>
        </p:nvSpPr>
        <p:spPr bwMode="auto">
          <a:xfrm>
            <a:off x="9666288" y="5773741"/>
            <a:ext cx="127000" cy="73025"/>
          </a:xfrm>
          <a:prstGeom prst="ellipse">
            <a:avLst/>
          </a:prstGeom>
          <a:solidFill>
            <a:srgbClr val="CC9900"/>
          </a:solidFill>
          <a:ln w="9525">
            <a:solidFill>
              <a:schemeClr val="tx1"/>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sp>
        <p:nvSpPr>
          <p:cNvPr id="2" name="Text Box 36"/>
          <p:cNvSpPr txBox="1">
            <a:spLocks noChangeArrowheads="1"/>
          </p:cNvSpPr>
          <p:nvPr/>
        </p:nvSpPr>
        <p:spPr bwMode="auto">
          <a:xfrm>
            <a:off x="6297613" y="6321425"/>
            <a:ext cx="1051506" cy="338554"/>
          </a:xfrm>
          <a:prstGeom prst="rect">
            <a:avLst/>
          </a:prstGeom>
          <a:solidFill>
            <a:srgbClr val="FFCC00"/>
          </a:solidFill>
          <a:ln w="9525">
            <a:noFill/>
            <a:miter lim="800000"/>
            <a:headEnd/>
            <a:tailEnd/>
          </a:ln>
          <a:scene3d>
            <a:camera prst="orthographicFront"/>
            <a:lightRig rig="threePt" dir="t"/>
          </a:scene3d>
          <a:sp3d>
            <a:bevelT/>
          </a:sp3d>
        </p:spPr>
        <p:txBody>
          <a:bodyPr wrap="none">
            <a:spAutoFit/>
          </a:bodyPr>
          <a:lstStyle/>
          <a:p>
            <a:pPr eaLnBrk="0" hangingPunct="0">
              <a:defRPr/>
            </a:pPr>
            <a:r>
              <a:rPr lang="it-IT" sz="1600" i="1">
                <a:cs typeface="Arial" charset="0"/>
              </a:rPr>
              <a:t>Osteoclast</a:t>
            </a:r>
          </a:p>
        </p:txBody>
      </p:sp>
      <p:grpSp>
        <p:nvGrpSpPr>
          <p:cNvPr id="19535" name="Group 19"/>
          <p:cNvGrpSpPr>
            <a:grpSpLocks/>
          </p:cNvGrpSpPr>
          <p:nvPr/>
        </p:nvGrpSpPr>
        <p:grpSpPr bwMode="auto">
          <a:xfrm rot="-12360">
            <a:off x="3370263" y="5572128"/>
            <a:ext cx="666750" cy="600075"/>
            <a:chOff x="6877" y="4218"/>
            <a:chExt cx="406" cy="378"/>
          </a:xfrm>
        </p:grpSpPr>
        <p:sp>
          <p:nvSpPr>
            <p:cNvPr id="19651"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52"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grpSp>
        <p:nvGrpSpPr>
          <p:cNvPr id="19536" name="Group 19"/>
          <p:cNvGrpSpPr>
            <a:grpSpLocks/>
          </p:cNvGrpSpPr>
          <p:nvPr/>
        </p:nvGrpSpPr>
        <p:grpSpPr bwMode="auto">
          <a:xfrm rot="-12360">
            <a:off x="3954463" y="5584828"/>
            <a:ext cx="666750" cy="600075"/>
            <a:chOff x="6877" y="4218"/>
            <a:chExt cx="406" cy="378"/>
          </a:xfrm>
        </p:grpSpPr>
        <p:sp>
          <p:nvSpPr>
            <p:cNvPr id="19649"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50"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grpSp>
        <p:nvGrpSpPr>
          <p:cNvPr id="19537" name="Group 19"/>
          <p:cNvGrpSpPr>
            <a:grpSpLocks/>
          </p:cNvGrpSpPr>
          <p:nvPr/>
        </p:nvGrpSpPr>
        <p:grpSpPr bwMode="auto">
          <a:xfrm rot="-12360">
            <a:off x="6596063" y="5559428"/>
            <a:ext cx="666750" cy="600075"/>
            <a:chOff x="6877" y="4218"/>
            <a:chExt cx="406" cy="378"/>
          </a:xfrm>
        </p:grpSpPr>
        <p:sp>
          <p:nvSpPr>
            <p:cNvPr id="19647"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48"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grpSp>
        <p:nvGrpSpPr>
          <p:cNvPr id="19538" name="Group 19"/>
          <p:cNvGrpSpPr>
            <a:grpSpLocks/>
          </p:cNvGrpSpPr>
          <p:nvPr/>
        </p:nvGrpSpPr>
        <p:grpSpPr bwMode="auto">
          <a:xfrm rot="-12360">
            <a:off x="7180263" y="5559428"/>
            <a:ext cx="666750" cy="600075"/>
            <a:chOff x="6877" y="4218"/>
            <a:chExt cx="406" cy="378"/>
          </a:xfrm>
        </p:grpSpPr>
        <p:sp>
          <p:nvSpPr>
            <p:cNvPr id="19645"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46"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grpSp>
        <p:nvGrpSpPr>
          <p:cNvPr id="19539" name="Group 19"/>
          <p:cNvGrpSpPr>
            <a:grpSpLocks/>
          </p:cNvGrpSpPr>
          <p:nvPr/>
        </p:nvGrpSpPr>
        <p:grpSpPr bwMode="auto">
          <a:xfrm rot="-12360">
            <a:off x="7764463" y="5559428"/>
            <a:ext cx="666750" cy="600075"/>
            <a:chOff x="6877" y="4218"/>
            <a:chExt cx="406" cy="378"/>
          </a:xfrm>
        </p:grpSpPr>
        <p:sp>
          <p:nvSpPr>
            <p:cNvPr id="19643"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44"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grpSp>
        <p:nvGrpSpPr>
          <p:cNvPr id="19540" name="Group 11"/>
          <p:cNvGrpSpPr>
            <a:grpSpLocks/>
          </p:cNvGrpSpPr>
          <p:nvPr/>
        </p:nvGrpSpPr>
        <p:grpSpPr bwMode="auto">
          <a:xfrm rot="2120282">
            <a:off x="5454652" y="6137275"/>
            <a:ext cx="601663" cy="609600"/>
            <a:chOff x="868" y="1240"/>
            <a:chExt cx="713" cy="869"/>
          </a:xfrm>
        </p:grpSpPr>
        <p:sp>
          <p:nvSpPr>
            <p:cNvPr id="19639" name="Freeform 12"/>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19640" name="Freeform 13"/>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41" name="Freeform 14"/>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42" name="Freeform 15"/>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19541" name="Group 19"/>
          <p:cNvGrpSpPr>
            <a:grpSpLocks/>
          </p:cNvGrpSpPr>
          <p:nvPr/>
        </p:nvGrpSpPr>
        <p:grpSpPr bwMode="auto">
          <a:xfrm rot="-12360">
            <a:off x="8412163" y="5546728"/>
            <a:ext cx="666750" cy="600075"/>
            <a:chOff x="6877" y="4218"/>
            <a:chExt cx="406" cy="378"/>
          </a:xfrm>
        </p:grpSpPr>
        <p:sp>
          <p:nvSpPr>
            <p:cNvPr id="19637"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38"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sp>
        <p:nvSpPr>
          <p:cNvPr id="3" name="Text Box 164"/>
          <p:cNvSpPr txBox="1">
            <a:spLocks noChangeArrowheads="1"/>
          </p:cNvSpPr>
          <p:nvPr/>
        </p:nvSpPr>
        <p:spPr bwMode="auto">
          <a:xfrm>
            <a:off x="7902577" y="2951163"/>
            <a:ext cx="645433" cy="369332"/>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a:solidFill>
                  <a:srgbClr val="000099"/>
                </a:solidFill>
                <a:cs typeface="Arial" charset="0"/>
              </a:rPr>
              <a:t>DTCs</a:t>
            </a:r>
          </a:p>
        </p:txBody>
      </p:sp>
      <p:sp>
        <p:nvSpPr>
          <p:cNvPr id="19545" name="Text Box 36"/>
          <p:cNvSpPr txBox="1">
            <a:spLocks noChangeArrowheads="1"/>
          </p:cNvSpPr>
          <p:nvPr/>
        </p:nvSpPr>
        <p:spPr bwMode="auto">
          <a:xfrm>
            <a:off x="7694614" y="6240463"/>
            <a:ext cx="1072345" cy="338554"/>
          </a:xfrm>
          <a:prstGeom prst="rect">
            <a:avLst/>
          </a:prstGeom>
          <a:noFill/>
          <a:ln w="9525">
            <a:noFill/>
            <a:miter lim="800000"/>
            <a:headEnd/>
            <a:tailEnd/>
          </a:ln>
        </p:spPr>
        <p:txBody>
          <a:bodyPr wrap="none">
            <a:spAutoFit/>
          </a:bodyPr>
          <a:lstStyle/>
          <a:p>
            <a:pPr eaLnBrk="0" hangingPunct="0"/>
            <a:r>
              <a:rPr lang="it-IT" sz="1600" i="1">
                <a:cs typeface="Arial" charset="0"/>
              </a:rPr>
              <a:t>Osteoblast</a:t>
            </a:r>
          </a:p>
        </p:txBody>
      </p:sp>
      <p:sp>
        <p:nvSpPr>
          <p:cNvPr id="4" name="Text Box 36"/>
          <p:cNvSpPr txBox="1">
            <a:spLocks noChangeArrowheads="1"/>
          </p:cNvSpPr>
          <p:nvPr/>
        </p:nvSpPr>
        <p:spPr bwMode="auto">
          <a:xfrm>
            <a:off x="3389315" y="6265863"/>
            <a:ext cx="1072345" cy="338554"/>
          </a:xfrm>
          <a:prstGeom prst="rect">
            <a:avLst/>
          </a:prstGeom>
          <a:solidFill>
            <a:srgbClr val="FFCC00"/>
          </a:solidFill>
          <a:ln w="9525">
            <a:noFill/>
            <a:miter lim="800000"/>
            <a:headEnd/>
            <a:tailEnd/>
          </a:ln>
          <a:scene3d>
            <a:camera prst="orthographicFront"/>
            <a:lightRig rig="threePt" dir="t"/>
          </a:scene3d>
          <a:sp3d>
            <a:bevelT/>
          </a:sp3d>
        </p:spPr>
        <p:txBody>
          <a:bodyPr wrap="none">
            <a:spAutoFit/>
          </a:bodyPr>
          <a:lstStyle/>
          <a:p>
            <a:pPr eaLnBrk="0" hangingPunct="0">
              <a:defRPr/>
            </a:pPr>
            <a:r>
              <a:rPr lang="it-IT" sz="1600" i="1">
                <a:cs typeface="Arial" charset="0"/>
              </a:rPr>
              <a:t>Osteoblast</a:t>
            </a:r>
          </a:p>
        </p:txBody>
      </p:sp>
      <p:sp>
        <p:nvSpPr>
          <p:cNvPr id="19549" name="Text Box 91"/>
          <p:cNvSpPr txBox="1">
            <a:spLocks noChangeArrowheads="1"/>
          </p:cNvSpPr>
          <p:nvPr/>
        </p:nvSpPr>
        <p:spPr bwMode="auto">
          <a:xfrm>
            <a:off x="6529390" y="4203702"/>
            <a:ext cx="632737" cy="954107"/>
          </a:xfrm>
          <a:prstGeom prst="rect">
            <a:avLst/>
          </a:prstGeom>
          <a:noFill/>
          <a:ln w="9525">
            <a:noFill/>
            <a:miter lim="800000"/>
            <a:headEnd/>
            <a:tailEnd/>
          </a:ln>
        </p:spPr>
        <p:txBody>
          <a:bodyPr wrap="none">
            <a:spAutoFit/>
          </a:bodyPr>
          <a:lstStyle/>
          <a:p>
            <a:pPr eaLnBrk="0" hangingPunct="0"/>
            <a:r>
              <a:rPr lang="it-IT" sz="1400">
                <a:solidFill>
                  <a:schemeClr val="tx2"/>
                </a:solidFill>
                <a:cs typeface="Arial" charset="0"/>
              </a:rPr>
              <a:t>PTHrP</a:t>
            </a:r>
          </a:p>
          <a:p>
            <a:pPr eaLnBrk="0" hangingPunct="0"/>
            <a:r>
              <a:rPr lang="it-IT" sz="1400">
                <a:solidFill>
                  <a:schemeClr val="tx2"/>
                </a:solidFill>
                <a:cs typeface="Arial" charset="0"/>
              </a:rPr>
              <a:t>TNF-</a:t>
            </a:r>
            <a:r>
              <a:rPr lang="el-GR" sz="1400">
                <a:solidFill>
                  <a:schemeClr val="tx2"/>
                </a:solidFill>
                <a:cs typeface="Arial" charset="0"/>
              </a:rPr>
              <a:t>α</a:t>
            </a:r>
            <a:endParaRPr lang="it-IT" sz="1400">
              <a:solidFill>
                <a:schemeClr val="tx2"/>
              </a:solidFill>
              <a:cs typeface="Arial" charset="0"/>
            </a:endParaRPr>
          </a:p>
          <a:p>
            <a:pPr eaLnBrk="0" hangingPunct="0"/>
            <a:r>
              <a:rPr lang="it-IT" sz="1400">
                <a:solidFill>
                  <a:schemeClr val="tx2"/>
                </a:solidFill>
                <a:cs typeface="Arial" charset="0"/>
              </a:rPr>
              <a:t>PDGF</a:t>
            </a:r>
          </a:p>
          <a:p>
            <a:pPr eaLnBrk="0" hangingPunct="0"/>
            <a:r>
              <a:rPr lang="it-IT" sz="1400">
                <a:solidFill>
                  <a:schemeClr val="tx2"/>
                </a:solidFill>
                <a:cs typeface="Arial" charset="0"/>
              </a:rPr>
              <a:t>VEGF</a:t>
            </a:r>
          </a:p>
        </p:txBody>
      </p:sp>
      <p:sp>
        <p:nvSpPr>
          <p:cNvPr id="115861" name="Line 149"/>
          <p:cNvSpPr>
            <a:spLocks noChangeShapeType="1"/>
          </p:cNvSpPr>
          <p:nvPr/>
        </p:nvSpPr>
        <p:spPr bwMode="auto">
          <a:xfrm>
            <a:off x="6400800" y="4572000"/>
            <a:ext cx="381000" cy="850900"/>
          </a:xfrm>
          <a:prstGeom prst="line">
            <a:avLst/>
          </a:prstGeom>
          <a:noFill/>
          <a:ln w="9525">
            <a:solidFill>
              <a:schemeClr val="hlink"/>
            </a:solidFill>
            <a:round/>
            <a:headEnd/>
            <a:tailEnd type="triangle" w="med" len="med"/>
          </a:ln>
          <a:effectLst>
            <a:prstShdw prst="shdw17" dist="17961" dir="2700000">
              <a:schemeClr val="hlink">
                <a:gamma/>
                <a:shade val="60000"/>
                <a:invGamma/>
              </a:schemeClr>
            </a:prstShdw>
          </a:effectLst>
        </p:spPr>
        <p:txBody>
          <a:bodyPr wrap="none" lIns="90000" tIns="46800" rIns="90000" bIns="46800" anchor="ctr"/>
          <a:lstStyle/>
          <a:p>
            <a:pPr>
              <a:defRPr/>
            </a:pPr>
            <a:endParaRPr lang="en-US" dirty="0">
              <a:latin typeface="Arial" pitchFamily="34" charset="0"/>
              <a:cs typeface="Arial" pitchFamily="34" charset="0"/>
            </a:endParaRPr>
          </a:p>
        </p:txBody>
      </p:sp>
      <p:grpSp>
        <p:nvGrpSpPr>
          <p:cNvPr id="19551" name="Group 150"/>
          <p:cNvGrpSpPr>
            <a:grpSpLocks/>
          </p:cNvGrpSpPr>
          <p:nvPr/>
        </p:nvGrpSpPr>
        <p:grpSpPr bwMode="auto">
          <a:xfrm rot="3820191" flipH="1">
            <a:off x="3107534" y="3239295"/>
            <a:ext cx="395287" cy="638175"/>
            <a:chOff x="4898" y="346"/>
            <a:chExt cx="477" cy="499"/>
          </a:xfrm>
        </p:grpSpPr>
        <p:sp>
          <p:nvSpPr>
            <p:cNvPr id="19635" name="Freeform 370"/>
            <p:cNvSpPr>
              <a:spLocks/>
            </p:cNvSpPr>
            <p:nvPr/>
          </p:nvSpPr>
          <p:spPr bwMode="auto">
            <a:xfrm>
              <a:off x="4898" y="346"/>
              <a:ext cx="477" cy="499"/>
            </a:xfrm>
            <a:custGeom>
              <a:avLst/>
              <a:gdLst>
                <a:gd name="T0" fmla="*/ 2147483647 w 153"/>
                <a:gd name="T1" fmla="*/ 2147483647 h 150"/>
                <a:gd name="T2" fmla="*/ 2147483647 w 153"/>
                <a:gd name="T3" fmla="*/ 2147483647 h 150"/>
                <a:gd name="T4" fmla="*/ 2147483647 w 153"/>
                <a:gd name="T5" fmla="*/ 2147483647 h 150"/>
                <a:gd name="T6" fmla="*/ 2147483647 w 153"/>
                <a:gd name="T7" fmla="*/ 2147483647 h 150"/>
                <a:gd name="T8" fmla="*/ 2147483647 w 153"/>
                <a:gd name="T9" fmla="*/ 2147483647 h 150"/>
                <a:gd name="T10" fmla="*/ 2147483647 w 153"/>
                <a:gd name="T11" fmla="*/ 2147483647 h 150"/>
                <a:gd name="T12" fmla="*/ 2147483647 w 153"/>
                <a:gd name="T13" fmla="*/ 2147483647 h 150"/>
                <a:gd name="T14" fmla="*/ 0 w 153"/>
                <a:gd name="T15" fmla="*/ 2147483647 h 150"/>
                <a:gd name="T16" fmla="*/ 2147483647 w 153"/>
                <a:gd name="T17" fmla="*/ 2147483647 h 150"/>
                <a:gd name="T18" fmla="*/ 2147483647 w 153"/>
                <a:gd name="T19" fmla="*/ 2147483647 h 150"/>
                <a:gd name="T20" fmla="*/ 2147483647 w 153"/>
                <a:gd name="T21" fmla="*/ 2147483647 h 150"/>
                <a:gd name="T22" fmla="*/ 2147483647 w 153"/>
                <a:gd name="T23" fmla="*/ 2147483647 h 150"/>
                <a:gd name="T24" fmla="*/ 2147483647 w 153"/>
                <a:gd name="T25" fmla="*/ 2147483647 h 150"/>
                <a:gd name="T26" fmla="*/ 2147483647 w 153"/>
                <a:gd name="T27" fmla="*/ 2147483647 h 150"/>
                <a:gd name="T28" fmla="*/ 2147483647 w 153"/>
                <a:gd name="T29" fmla="*/ 2147483647 h 150"/>
                <a:gd name="T30" fmla="*/ 2147483647 w 153"/>
                <a:gd name="T31" fmla="*/ 2147483647 h 150"/>
                <a:gd name="T32" fmla="*/ 2147483647 w 153"/>
                <a:gd name="T33" fmla="*/ 2147483647 h 150"/>
                <a:gd name="T34" fmla="*/ 2147483647 w 153"/>
                <a:gd name="T35" fmla="*/ 0 h 150"/>
                <a:gd name="T36" fmla="*/ 2147483647 w 153"/>
                <a:gd name="T37" fmla="*/ 2147483647 h 150"/>
                <a:gd name="T38" fmla="*/ 2147483647 w 153"/>
                <a:gd name="T39" fmla="*/ 2147483647 h 150"/>
                <a:gd name="T40" fmla="*/ 2147483647 w 153"/>
                <a:gd name="T41" fmla="*/ 2147483647 h 150"/>
                <a:gd name="T42" fmla="*/ 2147483647 w 153"/>
                <a:gd name="T43" fmla="*/ 2147483647 h 150"/>
                <a:gd name="T44" fmla="*/ 2147483647 w 153"/>
                <a:gd name="T45" fmla="*/ 2147483647 h 150"/>
                <a:gd name="T46" fmla="*/ 2147483647 w 153"/>
                <a:gd name="T47" fmla="*/ 2147483647 h 150"/>
                <a:gd name="T48" fmla="*/ 2147483647 w 153"/>
                <a:gd name="T49" fmla="*/ 2147483647 h 150"/>
                <a:gd name="T50" fmla="*/ 2147483647 w 153"/>
                <a:gd name="T51" fmla="*/ 2147483647 h 150"/>
                <a:gd name="T52" fmla="*/ 2147483647 w 153"/>
                <a:gd name="T53" fmla="*/ 2147483647 h 150"/>
                <a:gd name="T54" fmla="*/ 2147483647 w 153"/>
                <a:gd name="T55" fmla="*/ 2147483647 h 150"/>
                <a:gd name="T56" fmla="*/ 2147483647 w 153"/>
                <a:gd name="T57" fmla="*/ 2147483647 h 150"/>
                <a:gd name="T58" fmla="*/ 2147483647 w 153"/>
                <a:gd name="T59" fmla="*/ 2147483647 h 150"/>
                <a:gd name="T60" fmla="*/ 2147483647 w 153"/>
                <a:gd name="T61" fmla="*/ 2147483647 h 150"/>
                <a:gd name="T62" fmla="*/ 2147483647 w 153"/>
                <a:gd name="T63" fmla="*/ 2147483647 h 150"/>
                <a:gd name="T64" fmla="*/ 2147483647 w 153"/>
                <a:gd name="T65" fmla="*/ 2147483647 h 150"/>
                <a:gd name="T66" fmla="*/ 2147483647 w 153"/>
                <a:gd name="T67" fmla="*/ 2147483647 h 150"/>
                <a:gd name="T68" fmla="*/ 2147483647 w 153"/>
                <a:gd name="T69" fmla="*/ 2147483647 h 150"/>
                <a:gd name="T70" fmla="*/ 2147483647 w 153"/>
                <a:gd name="T71" fmla="*/ 2147483647 h 150"/>
                <a:gd name="T72" fmla="*/ 2147483647 w 153"/>
                <a:gd name="T73" fmla="*/ 2147483647 h 150"/>
                <a:gd name="T74" fmla="*/ 2147483647 w 153"/>
                <a:gd name="T75" fmla="*/ 2147483647 h 150"/>
                <a:gd name="T76" fmla="*/ 2147483647 w 153"/>
                <a:gd name="T77" fmla="*/ 2147483647 h 150"/>
                <a:gd name="T78" fmla="*/ 2147483647 w 153"/>
                <a:gd name="T79" fmla="*/ 2147483647 h 150"/>
                <a:gd name="T80" fmla="*/ 2147483647 w 153"/>
                <a:gd name="T81" fmla="*/ 2147483647 h 150"/>
                <a:gd name="T82" fmla="*/ 2147483647 w 153"/>
                <a:gd name="T83" fmla="*/ 2147483647 h 150"/>
                <a:gd name="T84" fmla="*/ 2147483647 w 153"/>
                <a:gd name="T85" fmla="*/ 2147483647 h 150"/>
                <a:gd name="T86" fmla="*/ 2147483647 w 153"/>
                <a:gd name="T87" fmla="*/ 2147483647 h 150"/>
                <a:gd name="T88" fmla="*/ 2147483647 w 153"/>
                <a:gd name="T89" fmla="*/ 2147483647 h 150"/>
                <a:gd name="T90" fmla="*/ 2147483647 w 153"/>
                <a:gd name="T91" fmla="*/ 2147483647 h 150"/>
                <a:gd name="T92" fmla="*/ 2147483647 w 153"/>
                <a:gd name="T93" fmla="*/ 2147483647 h 150"/>
                <a:gd name="T94" fmla="*/ 2147483647 w 153"/>
                <a:gd name="T95" fmla="*/ 2147483647 h 150"/>
                <a:gd name="T96" fmla="*/ 2147483647 w 153"/>
                <a:gd name="T97" fmla="*/ 2147483647 h 150"/>
                <a:gd name="T98" fmla="*/ 2147483647 w 153"/>
                <a:gd name="T99" fmla="*/ 2147483647 h 150"/>
                <a:gd name="T100" fmla="*/ 2147483647 w 153"/>
                <a:gd name="T101" fmla="*/ 2147483647 h 1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3"/>
                <a:gd name="T154" fmla="*/ 0 h 150"/>
                <a:gd name="T155" fmla="*/ 153 w 153"/>
                <a:gd name="T156" fmla="*/ 150 h 1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3" h="150">
                  <a:moveTo>
                    <a:pt x="58" y="130"/>
                  </a:moveTo>
                  <a:lnTo>
                    <a:pt x="55" y="130"/>
                  </a:lnTo>
                  <a:lnTo>
                    <a:pt x="55" y="127"/>
                  </a:lnTo>
                  <a:lnTo>
                    <a:pt x="52" y="124"/>
                  </a:lnTo>
                  <a:lnTo>
                    <a:pt x="49" y="121"/>
                  </a:lnTo>
                  <a:lnTo>
                    <a:pt x="45" y="121"/>
                  </a:lnTo>
                  <a:lnTo>
                    <a:pt x="42" y="117"/>
                  </a:lnTo>
                  <a:lnTo>
                    <a:pt x="39" y="121"/>
                  </a:lnTo>
                  <a:lnTo>
                    <a:pt x="36" y="117"/>
                  </a:lnTo>
                  <a:lnTo>
                    <a:pt x="32" y="117"/>
                  </a:lnTo>
                  <a:lnTo>
                    <a:pt x="29" y="121"/>
                  </a:lnTo>
                  <a:lnTo>
                    <a:pt x="26" y="117"/>
                  </a:lnTo>
                  <a:lnTo>
                    <a:pt x="23" y="117"/>
                  </a:lnTo>
                  <a:lnTo>
                    <a:pt x="16" y="114"/>
                  </a:lnTo>
                  <a:lnTo>
                    <a:pt x="13" y="111"/>
                  </a:lnTo>
                  <a:lnTo>
                    <a:pt x="10" y="108"/>
                  </a:lnTo>
                  <a:lnTo>
                    <a:pt x="6" y="101"/>
                  </a:lnTo>
                  <a:lnTo>
                    <a:pt x="6" y="98"/>
                  </a:lnTo>
                  <a:lnTo>
                    <a:pt x="3" y="95"/>
                  </a:lnTo>
                  <a:lnTo>
                    <a:pt x="3" y="88"/>
                  </a:lnTo>
                  <a:lnTo>
                    <a:pt x="3" y="82"/>
                  </a:lnTo>
                  <a:lnTo>
                    <a:pt x="0" y="78"/>
                  </a:lnTo>
                  <a:lnTo>
                    <a:pt x="3" y="75"/>
                  </a:lnTo>
                  <a:lnTo>
                    <a:pt x="0" y="75"/>
                  </a:lnTo>
                  <a:lnTo>
                    <a:pt x="3" y="72"/>
                  </a:lnTo>
                  <a:lnTo>
                    <a:pt x="6" y="69"/>
                  </a:lnTo>
                  <a:lnTo>
                    <a:pt x="10" y="69"/>
                  </a:lnTo>
                  <a:lnTo>
                    <a:pt x="13" y="65"/>
                  </a:lnTo>
                  <a:lnTo>
                    <a:pt x="13" y="69"/>
                  </a:lnTo>
                  <a:lnTo>
                    <a:pt x="16" y="65"/>
                  </a:lnTo>
                  <a:lnTo>
                    <a:pt x="19" y="62"/>
                  </a:lnTo>
                  <a:lnTo>
                    <a:pt x="23" y="62"/>
                  </a:lnTo>
                  <a:lnTo>
                    <a:pt x="26" y="59"/>
                  </a:lnTo>
                  <a:lnTo>
                    <a:pt x="26" y="52"/>
                  </a:lnTo>
                  <a:lnTo>
                    <a:pt x="23" y="46"/>
                  </a:lnTo>
                  <a:lnTo>
                    <a:pt x="23" y="39"/>
                  </a:lnTo>
                  <a:lnTo>
                    <a:pt x="23" y="36"/>
                  </a:lnTo>
                  <a:lnTo>
                    <a:pt x="23" y="33"/>
                  </a:lnTo>
                  <a:lnTo>
                    <a:pt x="26" y="30"/>
                  </a:lnTo>
                  <a:lnTo>
                    <a:pt x="23" y="23"/>
                  </a:lnTo>
                  <a:lnTo>
                    <a:pt x="19" y="20"/>
                  </a:lnTo>
                  <a:lnTo>
                    <a:pt x="23" y="17"/>
                  </a:lnTo>
                  <a:lnTo>
                    <a:pt x="19" y="17"/>
                  </a:lnTo>
                  <a:lnTo>
                    <a:pt x="23" y="13"/>
                  </a:lnTo>
                  <a:lnTo>
                    <a:pt x="23" y="10"/>
                  </a:lnTo>
                  <a:lnTo>
                    <a:pt x="23" y="7"/>
                  </a:lnTo>
                  <a:lnTo>
                    <a:pt x="26" y="7"/>
                  </a:lnTo>
                  <a:lnTo>
                    <a:pt x="29" y="4"/>
                  </a:lnTo>
                  <a:lnTo>
                    <a:pt x="32" y="0"/>
                  </a:lnTo>
                  <a:lnTo>
                    <a:pt x="36" y="0"/>
                  </a:lnTo>
                  <a:lnTo>
                    <a:pt x="39" y="0"/>
                  </a:lnTo>
                  <a:lnTo>
                    <a:pt x="42" y="4"/>
                  </a:lnTo>
                  <a:lnTo>
                    <a:pt x="45" y="0"/>
                  </a:lnTo>
                  <a:lnTo>
                    <a:pt x="49" y="4"/>
                  </a:lnTo>
                  <a:lnTo>
                    <a:pt x="49" y="0"/>
                  </a:lnTo>
                  <a:lnTo>
                    <a:pt x="52" y="4"/>
                  </a:lnTo>
                  <a:lnTo>
                    <a:pt x="58" y="4"/>
                  </a:lnTo>
                  <a:lnTo>
                    <a:pt x="58" y="7"/>
                  </a:lnTo>
                  <a:lnTo>
                    <a:pt x="62" y="4"/>
                  </a:lnTo>
                  <a:lnTo>
                    <a:pt x="65" y="7"/>
                  </a:lnTo>
                  <a:lnTo>
                    <a:pt x="68" y="4"/>
                  </a:lnTo>
                  <a:lnTo>
                    <a:pt x="68" y="7"/>
                  </a:lnTo>
                  <a:lnTo>
                    <a:pt x="75" y="7"/>
                  </a:lnTo>
                  <a:lnTo>
                    <a:pt x="78" y="10"/>
                  </a:lnTo>
                  <a:lnTo>
                    <a:pt x="81" y="10"/>
                  </a:lnTo>
                  <a:lnTo>
                    <a:pt x="88" y="10"/>
                  </a:lnTo>
                  <a:lnTo>
                    <a:pt x="88" y="13"/>
                  </a:lnTo>
                  <a:lnTo>
                    <a:pt x="91" y="10"/>
                  </a:lnTo>
                  <a:lnTo>
                    <a:pt x="97" y="13"/>
                  </a:lnTo>
                  <a:lnTo>
                    <a:pt x="101" y="10"/>
                  </a:lnTo>
                  <a:lnTo>
                    <a:pt x="104" y="10"/>
                  </a:lnTo>
                  <a:lnTo>
                    <a:pt x="110" y="10"/>
                  </a:lnTo>
                  <a:lnTo>
                    <a:pt x="110" y="7"/>
                  </a:lnTo>
                  <a:lnTo>
                    <a:pt x="114" y="10"/>
                  </a:lnTo>
                  <a:lnTo>
                    <a:pt x="117" y="10"/>
                  </a:lnTo>
                  <a:lnTo>
                    <a:pt x="120" y="10"/>
                  </a:lnTo>
                  <a:lnTo>
                    <a:pt x="123" y="10"/>
                  </a:lnTo>
                  <a:lnTo>
                    <a:pt x="123" y="7"/>
                  </a:lnTo>
                  <a:lnTo>
                    <a:pt x="130" y="7"/>
                  </a:lnTo>
                  <a:lnTo>
                    <a:pt x="133" y="4"/>
                  </a:lnTo>
                  <a:lnTo>
                    <a:pt x="133" y="7"/>
                  </a:lnTo>
                  <a:lnTo>
                    <a:pt x="136" y="7"/>
                  </a:lnTo>
                  <a:lnTo>
                    <a:pt x="140" y="7"/>
                  </a:lnTo>
                  <a:lnTo>
                    <a:pt x="143" y="10"/>
                  </a:lnTo>
                  <a:lnTo>
                    <a:pt x="143" y="13"/>
                  </a:lnTo>
                  <a:lnTo>
                    <a:pt x="143" y="20"/>
                  </a:lnTo>
                  <a:lnTo>
                    <a:pt x="146" y="20"/>
                  </a:lnTo>
                  <a:lnTo>
                    <a:pt x="149" y="23"/>
                  </a:lnTo>
                  <a:lnTo>
                    <a:pt x="153" y="30"/>
                  </a:lnTo>
                  <a:lnTo>
                    <a:pt x="153" y="33"/>
                  </a:lnTo>
                  <a:lnTo>
                    <a:pt x="149" y="36"/>
                  </a:lnTo>
                  <a:lnTo>
                    <a:pt x="153" y="39"/>
                  </a:lnTo>
                  <a:lnTo>
                    <a:pt x="149" y="43"/>
                  </a:lnTo>
                  <a:lnTo>
                    <a:pt x="146" y="49"/>
                  </a:lnTo>
                  <a:lnTo>
                    <a:pt x="146" y="52"/>
                  </a:lnTo>
                  <a:lnTo>
                    <a:pt x="143" y="56"/>
                  </a:lnTo>
                  <a:lnTo>
                    <a:pt x="140" y="59"/>
                  </a:lnTo>
                  <a:lnTo>
                    <a:pt x="136" y="62"/>
                  </a:lnTo>
                  <a:lnTo>
                    <a:pt x="140" y="62"/>
                  </a:lnTo>
                  <a:lnTo>
                    <a:pt x="136" y="65"/>
                  </a:lnTo>
                  <a:lnTo>
                    <a:pt x="140" y="72"/>
                  </a:lnTo>
                  <a:lnTo>
                    <a:pt x="140" y="75"/>
                  </a:lnTo>
                  <a:lnTo>
                    <a:pt x="140" y="82"/>
                  </a:lnTo>
                  <a:lnTo>
                    <a:pt x="140" y="85"/>
                  </a:lnTo>
                  <a:lnTo>
                    <a:pt x="143" y="88"/>
                  </a:lnTo>
                  <a:lnTo>
                    <a:pt x="146" y="91"/>
                  </a:lnTo>
                  <a:lnTo>
                    <a:pt x="146" y="95"/>
                  </a:lnTo>
                  <a:lnTo>
                    <a:pt x="149" y="98"/>
                  </a:lnTo>
                  <a:lnTo>
                    <a:pt x="153" y="101"/>
                  </a:lnTo>
                  <a:lnTo>
                    <a:pt x="149" y="101"/>
                  </a:lnTo>
                  <a:lnTo>
                    <a:pt x="153" y="104"/>
                  </a:lnTo>
                  <a:lnTo>
                    <a:pt x="149" y="108"/>
                  </a:lnTo>
                  <a:lnTo>
                    <a:pt x="146" y="108"/>
                  </a:lnTo>
                  <a:lnTo>
                    <a:pt x="149" y="111"/>
                  </a:lnTo>
                  <a:lnTo>
                    <a:pt x="146" y="114"/>
                  </a:lnTo>
                  <a:lnTo>
                    <a:pt x="146" y="117"/>
                  </a:lnTo>
                  <a:lnTo>
                    <a:pt x="146" y="121"/>
                  </a:lnTo>
                  <a:lnTo>
                    <a:pt x="143" y="121"/>
                  </a:lnTo>
                  <a:lnTo>
                    <a:pt x="140" y="124"/>
                  </a:lnTo>
                  <a:lnTo>
                    <a:pt x="136" y="127"/>
                  </a:lnTo>
                  <a:lnTo>
                    <a:pt x="133" y="127"/>
                  </a:lnTo>
                  <a:lnTo>
                    <a:pt x="130" y="130"/>
                  </a:lnTo>
                  <a:lnTo>
                    <a:pt x="130" y="134"/>
                  </a:lnTo>
                  <a:lnTo>
                    <a:pt x="123" y="134"/>
                  </a:lnTo>
                  <a:lnTo>
                    <a:pt x="120" y="130"/>
                  </a:lnTo>
                  <a:lnTo>
                    <a:pt x="117" y="130"/>
                  </a:lnTo>
                  <a:lnTo>
                    <a:pt x="114" y="127"/>
                  </a:lnTo>
                  <a:lnTo>
                    <a:pt x="110" y="130"/>
                  </a:lnTo>
                  <a:lnTo>
                    <a:pt x="107" y="130"/>
                  </a:lnTo>
                  <a:lnTo>
                    <a:pt x="107" y="127"/>
                  </a:lnTo>
                  <a:lnTo>
                    <a:pt x="104" y="130"/>
                  </a:lnTo>
                  <a:lnTo>
                    <a:pt x="101" y="134"/>
                  </a:lnTo>
                  <a:lnTo>
                    <a:pt x="97" y="134"/>
                  </a:lnTo>
                  <a:lnTo>
                    <a:pt x="94" y="137"/>
                  </a:lnTo>
                  <a:lnTo>
                    <a:pt x="94" y="140"/>
                  </a:lnTo>
                  <a:lnTo>
                    <a:pt x="91" y="143"/>
                  </a:lnTo>
                  <a:lnTo>
                    <a:pt x="88" y="143"/>
                  </a:lnTo>
                  <a:lnTo>
                    <a:pt x="84" y="146"/>
                  </a:lnTo>
                  <a:lnTo>
                    <a:pt x="81" y="150"/>
                  </a:lnTo>
                  <a:lnTo>
                    <a:pt x="81" y="146"/>
                  </a:lnTo>
                  <a:lnTo>
                    <a:pt x="78" y="150"/>
                  </a:lnTo>
                  <a:lnTo>
                    <a:pt x="75" y="150"/>
                  </a:lnTo>
                  <a:lnTo>
                    <a:pt x="71" y="146"/>
                  </a:lnTo>
                  <a:lnTo>
                    <a:pt x="68" y="150"/>
                  </a:lnTo>
                  <a:lnTo>
                    <a:pt x="68" y="146"/>
                  </a:lnTo>
                  <a:lnTo>
                    <a:pt x="65" y="150"/>
                  </a:lnTo>
                  <a:lnTo>
                    <a:pt x="62" y="146"/>
                  </a:lnTo>
                  <a:lnTo>
                    <a:pt x="62" y="143"/>
                  </a:lnTo>
                  <a:lnTo>
                    <a:pt x="62" y="140"/>
                  </a:lnTo>
                  <a:lnTo>
                    <a:pt x="62" y="137"/>
                  </a:lnTo>
                  <a:lnTo>
                    <a:pt x="62" y="134"/>
                  </a:lnTo>
                </a:path>
              </a:pathLst>
            </a:custGeom>
            <a:solidFill>
              <a:srgbClr val="FFFF99"/>
            </a:solidFill>
            <a:ln w="4763">
              <a:solidFill>
                <a:srgbClr val="000000"/>
              </a:solidFill>
              <a:round/>
              <a:headEnd/>
              <a:tailEnd/>
            </a:ln>
          </p:spPr>
          <p:txBody>
            <a:bodyPr rot="10800000" vert="eaVert"/>
            <a:lstStyle/>
            <a:p>
              <a:endParaRPr lang="it-IT"/>
            </a:p>
          </p:txBody>
        </p:sp>
        <p:sp>
          <p:nvSpPr>
            <p:cNvPr id="19636" name="Freeform 371"/>
            <p:cNvSpPr>
              <a:spLocks/>
            </p:cNvSpPr>
            <p:nvPr/>
          </p:nvSpPr>
          <p:spPr bwMode="auto">
            <a:xfrm>
              <a:off x="5020" y="446"/>
              <a:ext cx="293" cy="269"/>
            </a:xfrm>
            <a:custGeom>
              <a:avLst/>
              <a:gdLst>
                <a:gd name="T0" fmla="*/ 2147483647 w 94"/>
                <a:gd name="T1" fmla="*/ 2147483647 h 81"/>
                <a:gd name="T2" fmla="*/ 2147483647 w 94"/>
                <a:gd name="T3" fmla="*/ 2147483647 h 81"/>
                <a:gd name="T4" fmla="*/ 2147483647 w 94"/>
                <a:gd name="T5" fmla="*/ 2147483647 h 81"/>
                <a:gd name="T6" fmla="*/ 2147483647 w 94"/>
                <a:gd name="T7" fmla="*/ 2147483647 h 81"/>
                <a:gd name="T8" fmla="*/ 2147483647 w 94"/>
                <a:gd name="T9" fmla="*/ 2147483647 h 81"/>
                <a:gd name="T10" fmla="*/ 2147483647 w 94"/>
                <a:gd name="T11" fmla="*/ 2147483647 h 81"/>
                <a:gd name="T12" fmla="*/ 2147483647 w 94"/>
                <a:gd name="T13" fmla="*/ 2147483647 h 81"/>
                <a:gd name="T14" fmla="*/ 2147483647 w 94"/>
                <a:gd name="T15" fmla="*/ 2147483647 h 81"/>
                <a:gd name="T16" fmla="*/ 2147483647 w 94"/>
                <a:gd name="T17" fmla="*/ 2147483647 h 81"/>
                <a:gd name="T18" fmla="*/ 2147483647 w 94"/>
                <a:gd name="T19" fmla="*/ 2147483647 h 81"/>
                <a:gd name="T20" fmla="*/ 2147483647 w 94"/>
                <a:gd name="T21" fmla="*/ 2147483647 h 81"/>
                <a:gd name="T22" fmla="*/ 2147483647 w 94"/>
                <a:gd name="T23" fmla="*/ 2147483647 h 81"/>
                <a:gd name="T24" fmla="*/ 2147483647 w 94"/>
                <a:gd name="T25" fmla="*/ 2147483647 h 81"/>
                <a:gd name="T26" fmla="*/ 2147483647 w 94"/>
                <a:gd name="T27" fmla="*/ 2147483647 h 81"/>
                <a:gd name="T28" fmla="*/ 2147483647 w 94"/>
                <a:gd name="T29" fmla="*/ 2147483647 h 81"/>
                <a:gd name="T30" fmla="*/ 2147483647 w 94"/>
                <a:gd name="T31" fmla="*/ 2147483647 h 81"/>
                <a:gd name="T32" fmla="*/ 2147483647 w 94"/>
                <a:gd name="T33" fmla="*/ 2147483647 h 81"/>
                <a:gd name="T34" fmla="*/ 2147483647 w 94"/>
                <a:gd name="T35" fmla="*/ 2147483647 h 81"/>
                <a:gd name="T36" fmla="*/ 2147483647 w 94"/>
                <a:gd name="T37" fmla="*/ 2147483647 h 81"/>
                <a:gd name="T38" fmla="*/ 2147483647 w 94"/>
                <a:gd name="T39" fmla="*/ 2147483647 h 81"/>
                <a:gd name="T40" fmla="*/ 2147483647 w 94"/>
                <a:gd name="T41" fmla="*/ 2147483647 h 81"/>
                <a:gd name="T42" fmla="*/ 2147483647 w 94"/>
                <a:gd name="T43" fmla="*/ 2147483647 h 81"/>
                <a:gd name="T44" fmla="*/ 2147483647 w 94"/>
                <a:gd name="T45" fmla="*/ 2147483647 h 81"/>
                <a:gd name="T46" fmla="*/ 2147483647 w 94"/>
                <a:gd name="T47" fmla="*/ 2147483647 h 81"/>
                <a:gd name="T48" fmla="*/ 2147483647 w 94"/>
                <a:gd name="T49" fmla="*/ 2147483647 h 81"/>
                <a:gd name="T50" fmla="*/ 2147483647 w 94"/>
                <a:gd name="T51" fmla="*/ 2147483647 h 81"/>
                <a:gd name="T52" fmla="*/ 2147483647 w 94"/>
                <a:gd name="T53" fmla="*/ 2147483647 h 81"/>
                <a:gd name="T54" fmla="*/ 2147483647 w 94"/>
                <a:gd name="T55" fmla="*/ 2147483647 h 81"/>
                <a:gd name="T56" fmla="*/ 2147483647 w 94"/>
                <a:gd name="T57" fmla="*/ 2147483647 h 81"/>
                <a:gd name="T58" fmla="*/ 2147483647 w 94"/>
                <a:gd name="T59" fmla="*/ 2147483647 h 81"/>
                <a:gd name="T60" fmla="*/ 2147483647 w 94"/>
                <a:gd name="T61" fmla="*/ 2147483647 h 81"/>
                <a:gd name="T62" fmla="*/ 2147483647 w 94"/>
                <a:gd name="T63" fmla="*/ 2147483647 h 81"/>
                <a:gd name="T64" fmla="*/ 2147483647 w 94"/>
                <a:gd name="T65" fmla="*/ 2147483647 h 81"/>
                <a:gd name="T66" fmla="*/ 2147483647 w 94"/>
                <a:gd name="T67" fmla="*/ 2147483647 h 81"/>
                <a:gd name="T68" fmla="*/ 2147483647 w 94"/>
                <a:gd name="T69" fmla="*/ 2147483647 h 81"/>
                <a:gd name="T70" fmla="*/ 2147483647 w 94"/>
                <a:gd name="T71" fmla="*/ 2147483647 h 81"/>
                <a:gd name="T72" fmla="*/ 2147483647 w 94"/>
                <a:gd name="T73" fmla="*/ 2147483647 h 81"/>
                <a:gd name="T74" fmla="*/ 2147483647 w 94"/>
                <a:gd name="T75" fmla="*/ 2147483647 h 81"/>
                <a:gd name="T76" fmla="*/ 2147483647 w 94"/>
                <a:gd name="T77" fmla="*/ 2147483647 h 81"/>
                <a:gd name="T78" fmla="*/ 2147483647 w 94"/>
                <a:gd name="T79" fmla="*/ 2147483647 h 81"/>
                <a:gd name="T80" fmla="*/ 2147483647 w 94"/>
                <a:gd name="T81" fmla="*/ 2147483647 h 81"/>
                <a:gd name="T82" fmla="*/ 2147483647 w 94"/>
                <a:gd name="T83" fmla="*/ 2147483647 h 81"/>
                <a:gd name="T84" fmla="*/ 2147483647 w 94"/>
                <a:gd name="T85" fmla="*/ 2147483647 h 81"/>
                <a:gd name="T86" fmla="*/ 2147483647 w 94"/>
                <a:gd name="T87" fmla="*/ 2147483647 h 81"/>
                <a:gd name="T88" fmla="*/ 2147483647 w 94"/>
                <a:gd name="T89" fmla="*/ 2147483647 h 81"/>
                <a:gd name="T90" fmla="*/ 2147483647 w 94"/>
                <a:gd name="T91" fmla="*/ 2147483647 h 81"/>
                <a:gd name="T92" fmla="*/ 2147483647 w 94"/>
                <a:gd name="T93" fmla="*/ 2147483647 h 81"/>
                <a:gd name="T94" fmla="*/ 2147483647 w 94"/>
                <a:gd name="T95" fmla="*/ 2147483647 h 81"/>
                <a:gd name="T96" fmla="*/ 2147483647 w 94"/>
                <a:gd name="T97" fmla="*/ 2147483647 h 81"/>
                <a:gd name="T98" fmla="*/ 2147483647 w 94"/>
                <a:gd name="T99" fmla="*/ 2147483647 h 81"/>
                <a:gd name="T100" fmla="*/ 2147483647 w 94"/>
                <a:gd name="T101" fmla="*/ 2147483647 h 81"/>
                <a:gd name="T102" fmla="*/ 2147483647 w 94"/>
                <a:gd name="T103" fmla="*/ 2147483647 h 81"/>
                <a:gd name="T104" fmla="*/ 2147483647 w 94"/>
                <a:gd name="T105" fmla="*/ 2147483647 h 81"/>
                <a:gd name="T106" fmla="*/ 2147483647 w 94"/>
                <a:gd name="T107" fmla="*/ 2147483647 h 81"/>
                <a:gd name="T108" fmla="*/ 2147483647 w 94"/>
                <a:gd name="T109" fmla="*/ 2147483647 h 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
                <a:gd name="T166" fmla="*/ 0 h 81"/>
                <a:gd name="T167" fmla="*/ 94 w 94"/>
                <a:gd name="T168" fmla="*/ 81 h 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 h="81">
                  <a:moveTo>
                    <a:pt x="52" y="52"/>
                  </a:moveTo>
                  <a:lnTo>
                    <a:pt x="55" y="52"/>
                  </a:lnTo>
                  <a:lnTo>
                    <a:pt x="55" y="55"/>
                  </a:lnTo>
                  <a:lnTo>
                    <a:pt x="55" y="52"/>
                  </a:lnTo>
                  <a:lnTo>
                    <a:pt x="58" y="55"/>
                  </a:lnTo>
                  <a:lnTo>
                    <a:pt x="58" y="52"/>
                  </a:lnTo>
                  <a:lnTo>
                    <a:pt x="62" y="52"/>
                  </a:lnTo>
                  <a:lnTo>
                    <a:pt x="62" y="55"/>
                  </a:lnTo>
                  <a:lnTo>
                    <a:pt x="65" y="55"/>
                  </a:lnTo>
                  <a:lnTo>
                    <a:pt x="68" y="58"/>
                  </a:lnTo>
                  <a:lnTo>
                    <a:pt x="71" y="61"/>
                  </a:lnTo>
                  <a:lnTo>
                    <a:pt x="68" y="61"/>
                  </a:lnTo>
                  <a:lnTo>
                    <a:pt x="71" y="65"/>
                  </a:lnTo>
                  <a:lnTo>
                    <a:pt x="71" y="68"/>
                  </a:lnTo>
                  <a:lnTo>
                    <a:pt x="71" y="71"/>
                  </a:lnTo>
                  <a:lnTo>
                    <a:pt x="71" y="74"/>
                  </a:lnTo>
                  <a:lnTo>
                    <a:pt x="68" y="74"/>
                  </a:lnTo>
                  <a:lnTo>
                    <a:pt x="68" y="78"/>
                  </a:lnTo>
                  <a:lnTo>
                    <a:pt x="65" y="81"/>
                  </a:lnTo>
                  <a:lnTo>
                    <a:pt x="62" y="78"/>
                  </a:lnTo>
                  <a:lnTo>
                    <a:pt x="62" y="81"/>
                  </a:lnTo>
                  <a:lnTo>
                    <a:pt x="58" y="81"/>
                  </a:lnTo>
                  <a:lnTo>
                    <a:pt x="55" y="81"/>
                  </a:lnTo>
                  <a:lnTo>
                    <a:pt x="52" y="78"/>
                  </a:lnTo>
                  <a:lnTo>
                    <a:pt x="52" y="74"/>
                  </a:lnTo>
                  <a:lnTo>
                    <a:pt x="49" y="74"/>
                  </a:lnTo>
                  <a:lnTo>
                    <a:pt x="49" y="71"/>
                  </a:lnTo>
                  <a:lnTo>
                    <a:pt x="49" y="68"/>
                  </a:lnTo>
                  <a:lnTo>
                    <a:pt x="45" y="65"/>
                  </a:lnTo>
                  <a:lnTo>
                    <a:pt x="45" y="61"/>
                  </a:lnTo>
                  <a:lnTo>
                    <a:pt x="45" y="58"/>
                  </a:lnTo>
                  <a:lnTo>
                    <a:pt x="45" y="61"/>
                  </a:lnTo>
                  <a:lnTo>
                    <a:pt x="42" y="61"/>
                  </a:lnTo>
                  <a:lnTo>
                    <a:pt x="42" y="65"/>
                  </a:lnTo>
                  <a:lnTo>
                    <a:pt x="39" y="65"/>
                  </a:lnTo>
                  <a:lnTo>
                    <a:pt x="39" y="68"/>
                  </a:lnTo>
                  <a:lnTo>
                    <a:pt x="36" y="68"/>
                  </a:lnTo>
                  <a:lnTo>
                    <a:pt x="36" y="71"/>
                  </a:lnTo>
                  <a:lnTo>
                    <a:pt x="32" y="71"/>
                  </a:lnTo>
                  <a:lnTo>
                    <a:pt x="29" y="71"/>
                  </a:lnTo>
                  <a:lnTo>
                    <a:pt x="26" y="71"/>
                  </a:lnTo>
                  <a:lnTo>
                    <a:pt x="23" y="71"/>
                  </a:lnTo>
                  <a:lnTo>
                    <a:pt x="19" y="71"/>
                  </a:lnTo>
                  <a:lnTo>
                    <a:pt x="19" y="68"/>
                  </a:lnTo>
                  <a:lnTo>
                    <a:pt x="19" y="71"/>
                  </a:lnTo>
                  <a:lnTo>
                    <a:pt x="16" y="68"/>
                  </a:lnTo>
                  <a:lnTo>
                    <a:pt x="16" y="65"/>
                  </a:lnTo>
                  <a:lnTo>
                    <a:pt x="13" y="65"/>
                  </a:lnTo>
                  <a:lnTo>
                    <a:pt x="10" y="65"/>
                  </a:lnTo>
                  <a:lnTo>
                    <a:pt x="6" y="61"/>
                  </a:lnTo>
                  <a:lnTo>
                    <a:pt x="6" y="58"/>
                  </a:lnTo>
                  <a:lnTo>
                    <a:pt x="6" y="55"/>
                  </a:lnTo>
                  <a:lnTo>
                    <a:pt x="3" y="55"/>
                  </a:lnTo>
                  <a:lnTo>
                    <a:pt x="3" y="52"/>
                  </a:lnTo>
                  <a:lnTo>
                    <a:pt x="0" y="48"/>
                  </a:lnTo>
                  <a:lnTo>
                    <a:pt x="3" y="48"/>
                  </a:lnTo>
                  <a:lnTo>
                    <a:pt x="6" y="45"/>
                  </a:lnTo>
                  <a:lnTo>
                    <a:pt x="3" y="45"/>
                  </a:lnTo>
                  <a:lnTo>
                    <a:pt x="6" y="45"/>
                  </a:lnTo>
                  <a:lnTo>
                    <a:pt x="6" y="42"/>
                  </a:lnTo>
                  <a:lnTo>
                    <a:pt x="10" y="42"/>
                  </a:lnTo>
                  <a:lnTo>
                    <a:pt x="10" y="39"/>
                  </a:lnTo>
                  <a:lnTo>
                    <a:pt x="13" y="39"/>
                  </a:lnTo>
                  <a:lnTo>
                    <a:pt x="16" y="39"/>
                  </a:lnTo>
                  <a:lnTo>
                    <a:pt x="19" y="39"/>
                  </a:lnTo>
                  <a:lnTo>
                    <a:pt x="23" y="39"/>
                  </a:lnTo>
                  <a:lnTo>
                    <a:pt x="26" y="39"/>
                  </a:lnTo>
                  <a:lnTo>
                    <a:pt x="26" y="42"/>
                  </a:lnTo>
                  <a:lnTo>
                    <a:pt x="26" y="39"/>
                  </a:lnTo>
                  <a:lnTo>
                    <a:pt x="29" y="42"/>
                  </a:lnTo>
                  <a:lnTo>
                    <a:pt x="29" y="45"/>
                  </a:lnTo>
                  <a:lnTo>
                    <a:pt x="32" y="45"/>
                  </a:lnTo>
                  <a:lnTo>
                    <a:pt x="36" y="48"/>
                  </a:lnTo>
                  <a:lnTo>
                    <a:pt x="36" y="52"/>
                  </a:lnTo>
                  <a:lnTo>
                    <a:pt x="39" y="48"/>
                  </a:lnTo>
                  <a:lnTo>
                    <a:pt x="39" y="52"/>
                  </a:lnTo>
                  <a:lnTo>
                    <a:pt x="42" y="52"/>
                  </a:lnTo>
                  <a:lnTo>
                    <a:pt x="42" y="48"/>
                  </a:lnTo>
                  <a:lnTo>
                    <a:pt x="39" y="48"/>
                  </a:lnTo>
                  <a:lnTo>
                    <a:pt x="39" y="45"/>
                  </a:lnTo>
                  <a:lnTo>
                    <a:pt x="42" y="45"/>
                  </a:lnTo>
                  <a:lnTo>
                    <a:pt x="39" y="42"/>
                  </a:lnTo>
                  <a:lnTo>
                    <a:pt x="36" y="39"/>
                  </a:lnTo>
                  <a:lnTo>
                    <a:pt x="32" y="35"/>
                  </a:lnTo>
                  <a:lnTo>
                    <a:pt x="32" y="32"/>
                  </a:lnTo>
                  <a:lnTo>
                    <a:pt x="29" y="32"/>
                  </a:lnTo>
                  <a:lnTo>
                    <a:pt x="29" y="29"/>
                  </a:lnTo>
                  <a:lnTo>
                    <a:pt x="29" y="26"/>
                  </a:lnTo>
                  <a:lnTo>
                    <a:pt x="26" y="26"/>
                  </a:lnTo>
                  <a:lnTo>
                    <a:pt x="26" y="22"/>
                  </a:lnTo>
                  <a:lnTo>
                    <a:pt x="29" y="22"/>
                  </a:lnTo>
                  <a:lnTo>
                    <a:pt x="26" y="19"/>
                  </a:lnTo>
                  <a:lnTo>
                    <a:pt x="29" y="19"/>
                  </a:lnTo>
                  <a:lnTo>
                    <a:pt x="26" y="16"/>
                  </a:lnTo>
                  <a:lnTo>
                    <a:pt x="29" y="16"/>
                  </a:lnTo>
                  <a:lnTo>
                    <a:pt x="26" y="16"/>
                  </a:lnTo>
                  <a:lnTo>
                    <a:pt x="29" y="13"/>
                  </a:lnTo>
                  <a:lnTo>
                    <a:pt x="32" y="13"/>
                  </a:lnTo>
                  <a:lnTo>
                    <a:pt x="29" y="9"/>
                  </a:lnTo>
                  <a:lnTo>
                    <a:pt x="32" y="9"/>
                  </a:lnTo>
                  <a:lnTo>
                    <a:pt x="32" y="6"/>
                  </a:lnTo>
                  <a:lnTo>
                    <a:pt x="36" y="6"/>
                  </a:lnTo>
                  <a:lnTo>
                    <a:pt x="36" y="3"/>
                  </a:lnTo>
                  <a:lnTo>
                    <a:pt x="39" y="3"/>
                  </a:lnTo>
                  <a:lnTo>
                    <a:pt x="42" y="3"/>
                  </a:lnTo>
                  <a:lnTo>
                    <a:pt x="45" y="3"/>
                  </a:lnTo>
                  <a:lnTo>
                    <a:pt x="45" y="0"/>
                  </a:lnTo>
                  <a:lnTo>
                    <a:pt x="45" y="3"/>
                  </a:lnTo>
                  <a:lnTo>
                    <a:pt x="49" y="3"/>
                  </a:lnTo>
                  <a:lnTo>
                    <a:pt x="52" y="3"/>
                  </a:lnTo>
                  <a:lnTo>
                    <a:pt x="55" y="6"/>
                  </a:lnTo>
                  <a:lnTo>
                    <a:pt x="55" y="3"/>
                  </a:lnTo>
                  <a:lnTo>
                    <a:pt x="55" y="6"/>
                  </a:lnTo>
                  <a:lnTo>
                    <a:pt x="58" y="6"/>
                  </a:lnTo>
                  <a:lnTo>
                    <a:pt x="62" y="6"/>
                  </a:lnTo>
                  <a:lnTo>
                    <a:pt x="62" y="9"/>
                  </a:lnTo>
                  <a:lnTo>
                    <a:pt x="65" y="13"/>
                  </a:lnTo>
                  <a:lnTo>
                    <a:pt x="68" y="16"/>
                  </a:lnTo>
                  <a:lnTo>
                    <a:pt x="68" y="19"/>
                  </a:lnTo>
                  <a:lnTo>
                    <a:pt x="68" y="22"/>
                  </a:lnTo>
                  <a:lnTo>
                    <a:pt x="68" y="26"/>
                  </a:lnTo>
                  <a:lnTo>
                    <a:pt x="65" y="26"/>
                  </a:lnTo>
                  <a:lnTo>
                    <a:pt x="65" y="29"/>
                  </a:lnTo>
                  <a:lnTo>
                    <a:pt x="62" y="29"/>
                  </a:lnTo>
                  <a:lnTo>
                    <a:pt x="58" y="32"/>
                  </a:lnTo>
                  <a:lnTo>
                    <a:pt x="55" y="32"/>
                  </a:lnTo>
                  <a:lnTo>
                    <a:pt x="52" y="35"/>
                  </a:lnTo>
                  <a:lnTo>
                    <a:pt x="49" y="35"/>
                  </a:lnTo>
                  <a:lnTo>
                    <a:pt x="49" y="39"/>
                  </a:lnTo>
                  <a:lnTo>
                    <a:pt x="45" y="39"/>
                  </a:lnTo>
                  <a:lnTo>
                    <a:pt x="49" y="39"/>
                  </a:lnTo>
                  <a:lnTo>
                    <a:pt x="52" y="39"/>
                  </a:lnTo>
                  <a:lnTo>
                    <a:pt x="52" y="35"/>
                  </a:lnTo>
                  <a:lnTo>
                    <a:pt x="55" y="35"/>
                  </a:lnTo>
                  <a:lnTo>
                    <a:pt x="58" y="35"/>
                  </a:lnTo>
                  <a:lnTo>
                    <a:pt x="58" y="32"/>
                  </a:lnTo>
                  <a:lnTo>
                    <a:pt x="62" y="32"/>
                  </a:lnTo>
                  <a:lnTo>
                    <a:pt x="62" y="29"/>
                  </a:lnTo>
                  <a:lnTo>
                    <a:pt x="65" y="29"/>
                  </a:lnTo>
                  <a:lnTo>
                    <a:pt x="65" y="26"/>
                  </a:lnTo>
                  <a:lnTo>
                    <a:pt x="68" y="26"/>
                  </a:lnTo>
                  <a:lnTo>
                    <a:pt x="71" y="26"/>
                  </a:lnTo>
                  <a:lnTo>
                    <a:pt x="75" y="22"/>
                  </a:lnTo>
                  <a:lnTo>
                    <a:pt x="75" y="26"/>
                  </a:lnTo>
                  <a:lnTo>
                    <a:pt x="78" y="22"/>
                  </a:lnTo>
                  <a:lnTo>
                    <a:pt x="78" y="26"/>
                  </a:lnTo>
                  <a:lnTo>
                    <a:pt x="81" y="26"/>
                  </a:lnTo>
                  <a:lnTo>
                    <a:pt x="81" y="29"/>
                  </a:lnTo>
                  <a:lnTo>
                    <a:pt x="84" y="29"/>
                  </a:lnTo>
                  <a:lnTo>
                    <a:pt x="84" y="32"/>
                  </a:lnTo>
                  <a:lnTo>
                    <a:pt x="84" y="29"/>
                  </a:lnTo>
                  <a:lnTo>
                    <a:pt x="88" y="32"/>
                  </a:lnTo>
                  <a:lnTo>
                    <a:pt x="91" y="32"/>
                  </a:lnTo>
                  <a:lnTo>
                    <a:pt x="91" y="35"/>
                  </a:lnTo>
                  <a:lnTo>
                    <a:pt x="94" y="39"/>
                  </a:lnTo>
                  <a:lnTo>
                    <a:pt x="94" y="42"/>
                  </a:lnTo>
                  <a:lnTo>
                    <a:pt x="94" y="45"/>
                  </a:lnTo>
                  <a:lnTo>
                    <a:pt x="94" y="48"/>
                  </a:lnTo>
                  <a:lnTo>
                    <a:pt x="91" y="52"/>
                  </a:lnTo>
                  <a:lnTo>
                    <a:pt x="94" y="52"/>
                  </a:lnTo>
                  <a:lnTo>
                    <a:pt x="91" y="52"/>
                  </a:lnTo>
                  <a:lnTo>
                    <a:pt x="91" y="55"/>
                  </a:lnTo>
                  <a:lnTo>
                    <a:pt x="88" y="55"/>
                  </a:lnTo>
                  <a:lnTo>
                    <a:pt x="88" y="58"/>
                  </a:lnTo>
                  <a:lnTo>
                    <a:pt x="84" y="58"/>
                  </a:lnTo>
                  <a:lnTo>
                    <a:pt x="81" y="58"/>
                  </a:lnTo>
                  <a:lnTo>
                    <a:pt x="78" y="58"/>
                  </a:lnTo>
                  <a:lnTo>
                    <a:pt x="78" y="55"/>
                  </a:lnTo>
                  <a:lnTo>
                    <a:pt x="75" y="52"/>
                  </a:lnTo>
                  <a:lnTo>
                    <a:pt x="71" y="52"/>
                  </a:lnTo>
                  <a:lnTo>
                    <a:pt x="71" y="48"/>
                  </a:lnTo>
                  <a:lnTo>
                    <a:pt x="68" y="48"/>
                  </a:lnTo>
                  <a:lnTo>
                    <a:pt x="68" y="45"/>
                  </a:lnTo>
                  <a:lnTo>
                    <a:pt x="65" y="45"/>
                  </a:lnTo>
                  <a:lnTo>
                    <a:pt x="62" y="45"/>
                  </a:lnTo>
                  <a:lnTo>
                    <a:pt x="58" y="48"/>
                  </a:lnTo>
                  <a:lnTo>
                    <a:pt x="55" y="48"/>
                  </a:lnTo>
                  <a:lnTo>
                    <a:pt x="55" y="52"/>
                  </a:lnTo>
                  <a:lnTo>
                    <a:pt x="55" y="55"/>
                  </a:lnTo>
                  <a:lnTo>
                    <a:pt x="52" y="58"/>
                  </a:lnTo>
                </a:path>
              </a:pathLst>
            </a:custGeom>
            <a:solidFill>
              <a:srgbClr val="66CCFF"/>
            </a:solidFill>
            <a:ln w="4763">
              <a:solidFill>
                <a:srgbClr val="000000"/>
              </a:solidFill>
              <a:round/>
              <a:headEnd/>
              <a:tailEnd/>
            </a:ln>
          </p:spPr>
          <p:txBody>
            <a:bodyPr rot="10800000" vert="eaVert"/>
            <a:lstStyle/>
            <a:p>
              <a:endParaRPr lang="it-IT"/>
            </a:p>
          </p:txBody>
        </p:sp>
      </p:grpSp>
      <p:grpSp>
        <p:nvGrpSpPr>
          <p:cNvPr id="19552" name="Group 153"/>
          <p:cNvGrpSpPr>
            <a:grpSpLocks/>
          </p:cNvGrpSpPr>
          <p:nvPr/>
        </p:nvGrpSpPr>
        <p:grpSpPr bwMode="auto">
          <a:xfrm rot="3820191" flipH="1">
            <a:off x="3844134" y="2845596"/>
            <a:ext cx="395287" cy="638175"/>
            <a:chOff x="4898" y="346"/>
            <a:chExt cx="477" cy="499"/>
          </a:xfrm>
        </p:grpSpPr>
        <p:sp>
          <p:nvSpPr>
            <p:cNvPr id="19633" name="Freeform 370"/>
            <p:cNvSpPr>
              <a:spLocks/>
            </p:cNvSpPr>
            <p:nvPr/>
          </p:nvSpPr>
          <p:spPr bwMode="auto">
            <a:xfrm>
              <a:off x="4898" y="346"/>
              <a:ext cx="477" cy="499"/>
            </a:xfrm>
            <a:custGeom>
              <a:avLst/>
              <a:gdLst>
                <a:gd name="T0" fmla="*/ 2147483647 w 153"/>
                <a:gd name="T1" fmla="*/ 2147483647 h 150"/>
                <a:gd name="T2" fmla="*/ 2147483647 w 153"/>
                <a:gd name="T3" fmla="*/ 2147483647 h 150"/>
                <a:gd name="T4" fmla="*/ 2147483647 w 153"/>
                <a:gd name="T5" fmla="*/ 2147483647 h 150"/>
                <a:gd name="T6" fmla="*/ 2147483647 w 153"/>
                <a:gd name="T7" fmla="*/ 2147483647 h 150"/>
                <a:gd name="T8" fmla="*/ 2147483647 w 153"/>
                <a:gd name="T9" fmla="*/ 2147483647 h 150"/>
                <a:gd name="T10" fmla="*/ 2147483647 w 153"/>
                <a:gd name="T11" fmla="*/ 2147483647 h 150"/>
                <a:gd name="T12" fmla="*/ 2147483647 w 153"/>
                <a:gd name="T13" fmla="*/ 2147483647 h 150"/>
                <a:gd name="T14" fmla="*/ 0 w 153"/>
                <a:gd name="T15" fmla="*/ 2147483647 h 150"/>
                <a:gd name="T16" fmla="*/ 2147483647 w 153"/>
                <a:gd name="T17" fmla="*/ 2147483647 h 150"/>
                <a:gd name="T18" fmla="*/ 2147483647 w 153"/>
                <a:gd name="T19" fmla="*/ 2147483647 h 150"/>
                <a:gd name="T20" fmla="*/ 2147483647 w 153"/>
                <a:gd name="T21" fmla="*/ 2147483647 h 150"/>
                <a:gd name="T22" fmla="*/ 2147483647 w 153"/>
                <a:gd name="T23" fmla="*/ 2147483647 h 150"/>
                <a:gd name="T24" fmla="*/ 2147483647 w 153"/>
                <a:gd name="T25" fmla="*/ 2147483647 h 150"/>
                <a:gd name="T26" fmla="*/ 2147483647 w 153"/>
                <a:gd name="T27" fmla="*/ 2147483647 h 150"/>
                <a:gd name="T28" fmla="*/ 2147483647 w 153"/>
                <a:gd name="T29" fmla="*/ 2147483647 h 150"/>
                <a:gd name="T30" fmla="*/ 2147483647 w 153"/>
                <a:gd name="T31" fmla="*/ 2147483647 h 150"/>
                <a:gd name="T32" fmla="*/ 2147483647 w 153"/>
                <a:gd name="T33" fmla="*/ 2147483647 h 150"/>
                <a:gd name="T34" fmla="*/ 2147483647 w 153"/>
                <a:gd name="T35" fmla="*/ 0 h 150"/>
                <a:gd name="T36" fmla="*/ 2147483647 w 153"/>
                <a:gd name="T37" fmla="*/ 2147483647 h 150"/>
                <a:gd name="T38" fmla="*/ 2147483647 w 153"/>
                <a:gd name="T39" fmla="*/ 2147483647 h 150"/>
                <a:gd name="T40" fmla="*/ 2147483647 w 153"/>
                <a:gd name="T41" fmla="*/ 2147483647 h 150"/>
                <a:gd name="T42" fmla="*/ 2147483647 w 153"/>
                <a:gd name="T43" fmla="*/ 2147483647 h 150"/>
                <a:gd name="T44" fmla="*/ 2147483647 w 153"/>
                <a:gd name="T45" fmla="*/ 2147483647 h 150"/>
                <a:gd name="T46" fmla="*/ 2147483647 w 153"/>
                <a:gd name="T47" fmla="*/ 2147483647 h 150"/>
                <a:gd name="T48" fmla="*/ 2147483647 w 153"/>
                <a:gd name="T49" fmla="*/ 2147483647 h 150"/>
                <a:gd name="T50" fmla="*/ 2147483647 w 153"/>
                <a:gd name="T51" fmla="*/ 2147483647 h 150"/>
                <a:gd name="T52" fmla="*/ 2147483647 w 153"/>
                <a:gd name="T53" fmla="*/ 2147483647 h 150"/>
                <a:gd name="T54" fmla="*/ 2147483647 w 153"/>
                <a:gd name="T55" fmla="*/ 2147483647 h 150"/>
                <a:gd name="T56" fmla="*/ 2147483647 w 153"/>
                <a:gd name="T57" fmla="*/ 2147483647 h 150"/>
                <a:gd name="T58" fmla="*/ 2147483647 w 153"/>
                <a:gd name="T59" fmla="*/ 2147483647 h 150"/>
                <a:gd name="T60" fmla="*/ 2147483647 w 153"/>
                <a:gd name="T61" fmla="*/ 2147483647 h 150"/>
                <a:gd name="T62" fmla="*/ 2147483647 w 153"/>
                <a:gd name="T63" fmla="*/ 2147483647 h 150"/>
                <a:gd name="T64" fmla="*/ 2147483647 w 153"/>
                <a:gd name="T65" fmla="*/ 2147483647 h 150"/>
                <a:gd name="T66" fmla="*/ 2147483647 w 153"/>
                <a:gd name="T67" fmla="*/ 2147483647 h 150"/>
                <a:gd name="T68" fmla="*/ 2147483647 w 153"/>
                <a:gd name="T69" fmla="*/ 2147483647 h 150"/>
                <a:gd name="T70" fmla="*/ 2147483647 w 153"/>
                <a:gd name="T71" fmla="*/ 2147483647 h 150"/>
                <a:gd name="T72" fmla="*/ 2147483647 w 153"/>
                <a:gd name="T73" fmla="*/ 2147483647 h 150"/>
                <a:gd name="T74" fmla="*/ 2147483647 w 153"/>
                <a:gd name="T75" fmla="*/ 2147483647 h 150"/>
                <a:gd name="T76" fmla="*/ 2147483647 w 153"/>
                <a:gd name="T77" fmla="*/ 2147483647 h 150"/>
                <a:gd name="T78" fmla="*/ 2147483647 w 153"/>
                <a:gd name="T79" fmla="*/ 2147483647 h 150"/>
                <a:gd name="T80" fmla="*/ 2147483647 w 153"/>
                <a:gd name="T81" fmla="*/ 2147483647 h 150"/>
                <a:gd name="T82" fmla="*/ 2147483647 w 153"/>
                <a:gd name="T83" fmla="*/ 2147483647 h 150"/>
                <a:gd name="T84" fmla="*/ 2147483647 w 153"/>
                <a:gd name="T85" fmla="*/ 2147483647 h 150"/>
                <a:gd name="T86" fmla="*/ 2147483647 w 153"/>
                <a:gd name="T87" fmla="*/ 2147483647 h 150"/>
                <a:gd name="T88" fmla="*/ 2147483647 w 153"/>
                <a:gd name="T89" fmla="*/ 2147483647 h 150"/>
                <a:gd name="T90" fmla="*/ 2147483647 w 153"/>
                <a:gd name="T91" fmla="*/ 2147483647 h 150"/>
                <a:gd name="T92" fmla="*/ 2147483647 w 153"/>
                <a:gd name="T93" fmla="*/ 2147483647 h 150"/>
                <a:gd name="T94" fmla="*/ 2147483647 w 153"/>
                <a:gd name="T95" fmla="*/ 2147483647 h 150"/>
                <a:gd name="T96" fmla="*/ 2147483647 w 153"/>
                <a:gd name="T97" fmla="*/ 2147483647 h 150"/>
                <a:gd name="T98" fmla="*/ 2147483647 w 153"/>
                <a:gd name="T99" fmla="*/ 2147483647 h 150"/>
                <a:gd name="T100" fmla="*/ 2147483647 w 153"/>
                <a:gd name="T101" fmla="*/ 2147483647 h 1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3"/>
                <a:gd name="T154" fmla="*/ 0 h 150"/>
                <a:gd name="T155" fmla="*/ 153 w 153"/>
                <a:gd name="T156" fmla="*/ 150 h 1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3" h="150">
                  <a:moveTo>
                    <a:pt x="58" y="130"/>
                  </a:moveTo>
                  <a:lnTo>
                    <a:pt x="55" y="130"/>
                  </a:lnTo>
                  <a:lnTo>
                    <a:pt x="55" y="127"/>
                  </a:lnTo>
                  <a:lnTo>
                    <a:pt x="52" y="124"/>
                  </a:lnTo>
                  <a:lnTo>
                    <a:pt x="49" y="121"/>
                  </a:lnTo>
                  <a:lnTo>
                    <a:pt x="45" y="121"/>
                  </a:lnTo>
                  <a:lnTo>
                    <a:pt x="42" y="117"/>
                  </a:lnTo>
                  <a:lnTo>
                    <a:pt x="39" y="121"/>
                  </a:lnTo>
                  <a:lnTo>
                    <a:pt x="36" y="117"/>
                  </a:lnTo>
                  <a:lnTo>
                    <a:pt x="32" y="117"/>
                  </a:lnTo>
                  <a:lnTo>
                    <a:pt x="29" y="121"/>
                  </a:lnTo>
                  <a:lnTo>
                    <a:pt x="26" y="117"/>
                  </a:lnTo>
                  <a:lnTo>
                    <a:pt x="23" y="117"/>
                  </a:lnTo>
                  <a:lnTo>
                    <a:pt x="16" y="114"/>
                  </a:lnTo>
                  <a:lnTo>
                    <a:pt x="13" y="111"/>
                  </a:lnTo>
                  <a:lnTo>
                    <a:pt x="10" y="108"/>
                  </a:lnTo>
                  <a:lnTo>
                    <a:pt x="6" y="101"/>
                  </a:lnTo>
                  <a:lnTo>
                    <a:pt x="6" y="98"/>
                  </a:lnTo>
                  <a:lnTo>
                    <a:pt x="3" y="95"/>
                  </a:lnTo>
                  <a:lnTo>
                    <a:pt x="3" y="88"/>
                  </a:lnTo>
                  <a:lnTo>
                    <a:pt x="3" y="82"/>
                  </a:lnTo>
                  <a:lnTo>
                    <a:pt x="0" y="78"/>
                  </a:lnTo>
                  <a:lnTo>
                    <a:pt x="3" y="75"/>
                  </a:lnTo>
                  <a:lnTo>
                    <a:pt x="0" y="75"/>
                  </a:lnTo>
                  <a:lnTo>
                    <a:pt x="3" y="72"/>
                  </a:lnTo>
                  <a:lnTo>
                    <a:pt x="6" y="69"/>
                  </a:lnTo>
                  <a:lnTo>
                    <a:pt x="10" y="69"/>
                  </a:lnTo>
                  <a:lnTo>
                    <a:pt x="13" y="65"/>
                  </a:lnTo>
                  <a:lnTo>
                    <a:pt x="13" y="69"/>
                  </a:lnTo>
                  <a:lnTo>
                    <a:pt x="16" y="65"/>
                  </a:lnTo>
                  <a:lnTo>
                    <a:pt x="19" y="62"/>
                  </a:lnTo>
                  <a:lnTo>
                    <a:pt x="23" y="62"/>
                  </a:lnTo>
                  <a:lnTo>
                    <a:pt x="26" y="59"/>
                  </a:lnTo>
                  <a:lnTo>
                    <a:pt x="26" y="52"/>
                  </a:lnTo>
                  <a:lnTo>
                    <a:pt x="23" y="46"/>
                  </a:lnTo>
                  <a:lnTo>
                    <a:pt x="23" y="39"/>
                  </a:lnTo>
                  <a:lnTo>
                    <a:pt x="23" y="36"/>
                  </a:lnTo>
                  <a:lnTo>
                    <a:pt x="23" y="33"/>
                  </a:lnTo>
                  <a:lnTo>
                    <a:pt x="26" y="30"/>
                  </a:lnTo>
                  <a:lnTo>
                    <a:pt x="23" y="23"/>
                  </a:lnTo>
                  <a:lnTo>
                    <a:pt x="19" y="20"/>
                  </a:lnTo>
                  <a:lnTo>
                    <a:pt x="23" y="17"/>
                  </a:lnTo>
                  <a:lnTo>
                    <a:pt x="19" y="17"/>
                  </a:lnTo>
                  <a:lnTo>
                    <a:pt x="23" y="13"/>
                  </a:lnTo>
                  <a:lnTo>
                    <a:pt x="23" y="10"/>
                  </a:lnTo>
                  <a:lnTo>
                    <a:pt x="23" y="7"/>
                  </a:lnTo>
                  <a:lnTo>
                    <a:pt x="26" y="7"/>
                  </a:lnTo>
                  <a:lnTo>
                    <a:pt x="29" y="4"/>
                  </a:lnTo>
                  <a:lnTo>
                    <a:pt x="32" y="0"/>
                  </a:lnTo>
                  <a:lnTo>
                    <a:pt x="36" y="0"/>
                  </a:lnTo>
                  <a:lnTo>
                    <a:pt x="39" y="0"/>
                  </a:lnTo>
                  <a:lnTo>
                    <a:pt x="42" y="4"/>
                  </a:lnTo>
                  <a:lnTo>
                    <a:pt x="45" y="0"/>
                  </a:lnTo>
                  <a:lnTo>
                    <a:pt x="49" y="4"/>
                  </a:lnTo>
                  <a:lnTo>
                    <a:pt x="49" y="0"/>
                  </a:lnTo>
                  <a:lnTo>
                    <a:pt x="52" y="4"/>
                  </a:lnTo>
                  <a:lnTo>
                    <a:pt x="58" y="4"/>
                  </a:lnTo>
                  <a:lnTo>
                    <a:pt x="58" y="7"/>
                  </a:lnTo>
                  <a:lnTo>
                    <a:pt x="62" y="4"/>
                  </a:lnTo>
                  <a:lnTo>
                    <a:pt x="65" y="7"/>
                  </a:lnTo>
                  <a:lnTo>
                    <a:pt x="68" y="4"/>
                  </a:lnTo>
                  <a:lnTo>
                    <a:pt x="68" y="7"/>
                  </a:lnTo>
                  <a:lnTo>
                    <a:pt x="75" y="7"/>
                  </a:lnTo>
                  <a:lnTo>
                    <a:pt x="78" y="10"/>
                  </a:lnTo>
                  <a:lnTo>
                    <a:pt x="81" y="10"/>
                  </a:lnTo>
                  <a:lnTo>
                    <a:pt x="88" y="10"/>
                  </a:lnTo>
                  <a:lnTo>
                    <a:pt x="88" y="13"/>
                  </a:lnTo>
                  <a:lnTo>
                    <a:pt x="91" y="10"/>
                  </a:lnTo>
                  <a:lnTo>
                    <a:pt x="97" y="13"/>
                  </a:lnTo>
                  <a:lnTo>
                    <a:pt x="101" y="10"/>
                  </a:lnTo>
                  <a:lnTo>
                    <a:pt x="104" y="10"/>
                  </a:lnTo>
                  <a:lnTo>
                    <a:pt x="110" y="10"/>
                  </a:lnTo>
                  <a:lnTo>
                    <a:pt x="110" y="7"/>
                  </a:lnTo>
                  <a:lnTo>
                    <a:pt x="114" y="10"/>
                  </a:lnTo>
                  <a:lnTo>
                    <a:pt x="117" y="10"/>
                  </a:lnTo>
                  <a:lnTo>
                    <a:pt x="120" y="10"/>
                  </a:lnTo>
                  <a:lnTo>
                    <a:pt x="123" y="10"/>
                  </a:lnTo>
                  <a:lnTo>
                    <a:pt x="123" y="7"/>
                  </a:lnTo>
                  <a:lnTo>
                    <a:pt x="130" y="7"/>
                  </a:lnTo>
                  <a:lnTo>
                    <a:pt x="133" y="4"/>
                  </a:lnTo>
                  <a:lnTo>
                    <a:pt x="133" y="7"/>
                  </a:lnTo>
                  <a:lnTo>
                    <a:pt x="136" y="7"/>
                  </a:lnTo>
                  <a:lnTo>
                    <a:pt x="140" y="7"/>
                  </a:lnTo>
                  <a:lnTo>
                    <a:pt x="143" y="10"/>
                  </a:lnTo>
                  <a:lnTo>
                    <a:pt x="143" y="13"/>
                  </a:lnTo>
                  <a:lnTo>
                    <a:pt x="143" y="20"/>
                  </a:lnTo>
                  <a:lnTo>
                    <a:pt x="146" y="20"/>
                  </a:lnTo>
                  <a:lnTo>
                    <a:pt x="149" y="23"/>
                  </a:lnTo>
                  <a:lnTo>
                    <a:pt x="153" y="30"/>
                  </a:lnTo>
                  <a:lnTo>
                    <a:pt x="153" y="33"/>
                  </a:lnTo>
                  <a:lnTo>
                    <a:pt x="149" y="36"/>
                  </a:lnTo>
                  <a:lnTo>
                    <a:pt x="153" y="39"/>
                  </a:lnTo>
                  <a:lnTo>
                    <a:pt x="149" y="43"/>
                  </a:lnTo>
                  <a:lnTo>
                    <a:pt x="146" y="49"/>
                  </a:lnTo>
                  <a:lnTo>
                    <a:pt x="146" y="52"/>
                  </a:lnTo>
                  <a:lnTo>
                    <a:pt x="143" y="56"/>
                  </a:lnTo>
                  <a:lnTo>
                    <a:pt x="140" y="59"/>
                  </a:lnTo>
                  <a:lnTo>
                    <a:pt x="136" y="62"/>
                  </a:lnTo>
                  <a:lnTo>
                    <a:pt x="140" y="62"/>
                  </a:lnTo>
                  <a:lnTo>
                    <a:pt x="136" y="65"/>
                  </a:lnTo>
                  <a:lnTo>
                    <a:pt x="140" y="72"/>
                  </a:lnTo>
                  <a:lnTo>
                    <a:pt x="140" y="75"/>
                  </a:lnTo>
                  <a:lnTo>
                    <a:pt x="140" y="82"/>
                  </a:lnTo>
                  <a:lnTo>
                    <a:pt x="140" y="85"/>
                  </a:lnTo>
                  <a:lnTo>
                    <a:pt x="143" y="88"/>
                  </a:lnTo>
                  <a:lnTo>
                    <a:pt x="146" y="91"/>
                  </a:lnTo>
                  <a:lnTo>
                    <a:pt x="146" y="95"/>
                  </a:lnTo>
                  <a:lnTo>
                    <a:pt x="149" y="98"/>
                  </a:lnTo>
                  <a:lnTo>
                    <a:pt x="153" y="101"/>
                  </a:lnTo>
                  <a:lnTo>
                    <a:pt x="149" y="101"/>
                  </a:lnTo>
                  <a:lnTo>
                    <a:pt x="153" y="104"/>
                  </a:lnTo>
                  <a:lnTo>
                    <a:pt x="149" y="108"/>
                  </a:lnTo>
                  <a:lnTo>
                    <a:pt x="146" y="108"/>
                  </a:lnTo>
                  <a:lnTo>
                    <a:pt x="149" y="111"/>
                  </a:lnTo>
                  <a:lnTo>
                    <a:pt x="146" y="114"/>
                  </a:lnTo>
                  <a:lnTo>
                    <a:pt x="146" y="117"/>
                  </a:lnTo>
                  <a:lnTo>
                    <a:pt x="146" y="121"/>
                  </a:lnTo>
                  <a:lnTo>
                    <a:pt x="143" y="121"/>
                  </a:lnTo>
                  <a:lnTo>
                    <a:pt x="140" y="124"/>
                  </a:lnTo>
                  <a:lnTo>
                    <a:pt x="136" y="127"/>
                  </a:lnTo>
                  <a:lnTo>
                    <a:pt x="133" y="127"/>
                  </a:lnTo>
                  <a:lnTo>
                    <a:pt x="130" y="130"/>
                  </a:lnTo>
                  <a:lnTo>
                    <a:pt x="130" y="134"/>
                  </a:lnTo>
                  <a:lnTo>
                    <a:pt x="123" y="134"/>
                  </a:lnTo>
                  <a:lnTo>
                    <a:pt x="120" y="130"/>
                  </a:lnTo>
                  <a:lnTo>
                    <a:pt x="117" y="130"/>
                  </a:lnTo>
                  <a:lnTo>
                    <a:pt x="114" y="127"/>
                  </a:lnTo>
                  <a:lnTo>
                    <a:pt x="110" y="130"/>
                  </a:lnTo>
                  <a:lnTo>
                    <a:pt x="107" y="130"/>
                  </a:lnTo>
                  <a:lnTo>
                    <a:pt x="107" y="127"/>
                  </a:lnTo>
                  <a:lnTo>
                    <a:pt x="104" y="130"/>
                  </a:lnTo>
                  <a:lnTo>
                    <a:pt x="101" y="134"/>
                  </a:lnTo>
                  <a:lnTo>
                    <a:pt x="97" y="134"/>
                  </a:lnTo>
                  <a:lnTo>
                    <a:pt x="94" y="137"/>
                  </a:lnTo>
                  <a:lnTo>
                    <a:pt x="94" y="140"/>
                  </a:lnTo>
                  <a:lnTo>
                    <a:pt x="91" y="143"/>
                  </a:lnTo>
                  <a:lnTo>
                    <a:pt x="88" y="143"/>
                  </a:lnTo>
                  <a:lnTo>
                    <a:pt x="84" y="146"/>
                  </a:lnTo>
                  <a:lnTo>
                    <a:pt x="81" y="150"/>
                  </a:lnTo>
                  <a:lnTo>
                    <a:pt x="81" y="146"/>
                  </a:lnTo>
                  <a:lnTo>
                    <a:pt x="78" y="150"/>
                  </a:lnTo>
                  <a:lnTo>
                    <a:pt x="75" y="150"/>
                  </a:lnTo>
                  <a:lnTo>
                    <a:pt x="71" y="146"/>
                  </a:lnTo>
                  <a:lnTo>
                    <a:pt x="68" y="150"/>
                  </a:lnTo>
                  <a:lnTo>
                    <a:pt x="68" y="146"/>
                  </a:lnTo>
                  <a:lnTo>
                    <a:pt x="65" y="150"/>
                  </a:lnTo>
                  <a:lnTo>
                    <a:pt x="62" y="146"/>
                  </a:lnTo>
                  <a:lnTo>
                    <a:pt x="62" y="143"/>
                  </a:lnTo>
                  <a:lnTo>
                    <a:pt x="62" y="140"/>
                  </a:lnTo>
                  <a:lnTo>
                    <a:pt x="62" y="137"/>
                  </a:lnTo>
                  <a:lnTo>
                    <a:pt x="62" y="134"/>
                  </a:lnTo>
                </a:path>
              </a:pathLst>
            </a:custGeom>
            <a:solidFill>
              <a:srgbClr val="FFFF99"/>
            </a:solidFill>
            <a:ln w="4763">
              <a:solidFill>
                <a:srgbClr val="000000"/>
              </a:solidFill>
              <a:round/>
              <a:headEnd/>
              <a:tailEnd/>
            </a:ln>
          </p:spPr>
          <p:txBody>
            <a:bodyPr rot="10800000" vert="eaVert"/>
            <a:lstStyle/>
            <a:p>
              <a:endParaRPr lang="it-IT"/>
            </a:p>
          </p:txBody>
        </p:sp>
        <p:sp>
          <p:nvSpPr>
            <p:cNvPr id="19634" name="Freeform 371"/>
            <p:cNvSpPr>
              <a:spLocks/>
            </p:cNvSpPr>
            <p:nvPr/>
          </p:nvSpPr>
          <p:spPr bwMode="auto">
            <a:xfrm>
              <a:off x="5020" y="446"/>
              <a:ext cx="293" cy="269"/>
            </a:xfrm>
            <a:custGeom>
              <a:avLst/>
              <a:gdLst>
                <a:gd name="T0" fmla="*/ 2147483647 w 94"/>
                <a:gd name="T1" fmla="*/ 2147483647 h 81"/>
                <a:gd name="T2" fmla="*/ 2147483647 w 94"/>
                <a:gd name="T3" fmla="*/ 2147483647 h 81"/>
                <a:gd name="T4" fmla="*/ 2147483647 w 94"/>
                <a:gd name="T5" fmla="*/ 2147483647 h 81"/>
                <a:gd name="T6" fmla="*/ 2147483647 w 94"/>
                <a:gd name="T7" fmla="*/ 2147483647 h 81"/>
                <a:gd name="T8" fmla="*/ 2147483647 w 94"/>
                <a:gd name="T9" fmla="*/ 2147483647 h 81"/>
                <a:gd name="T10" fmla="*/ 2147483647 w 94"/>
                <a:gd name="T11" fmla="*/ 2147483647 h 81"/>
                <a:gd name="T12" fmla="*/ 2147483647 w 94"/>
                <a:gd name="T13" fmla="*/ 2147483647 h 81"/>
                <a:gd name="T14" fmla="*/ 2147483647 w 94"/>
                <a:gd name="T15" fmla="*/ 2147483647 h 81"/>
                <a:gd name="T16" fmla="*/ 2147483647 w 94"/>
                <a:gd name="T17" fmla="*/ 2147483647 h 81"/>
                <a:gd name="T18" fmla="*/ 2147483647 w 94"/>
                <a:gd name="T19" fmla="*/ 2147483647 h 81"/>
                <a:gd name="T20" fmla="*/ 2147483647 w 94"/>
                <a:gd name="T21" fmla="*/ 2147483647 h 81"/>
                <a:gd name="T22" fmla="*/ 2147483647 w 94"/>
                <a:gd name="T23" fmla="*/ 2147483647 h 81"/>
                <a:gd name="T24" fmla="*/ 2147483647 w 94"/>
                <a:gd name="T25" fmla="*/ 2147483647 h 81"/>
                <a:gd name="T26" fmla="*/ 2147483647 w 94"/>
                <a:gd name="T27" fmla="*/ 2147483647 h 81"/>
                <a:gd name="T28" fmla="*/ 2147483647 w 94"/>
                <a:gd name="T29" fmla="*/ 2147483647 h 81"/>
                <a:gd name="T30" fmla="*/ 2147483647 w 94"/>
                <a:gd name="T31" fmla="*/ 2147483647 h 81"/>
                <a:gd name="T32" fmla="*/ 2147483647 w 94"/>
                <a:gd name="T33" fmla="*/ 2147483647 h 81"/>
                <a:gd name="T34" fmla="*/ 2147483647 w 94"/>
                <a:gd name="T35" fmla="*/ 2147483647 h 81"/>
                <a:gd name="T36" fmla="*/ 2147483647 w 94"/>
                <a:gd name="T37" fmla="*/ 2147483647 h 81"/>
                <a:gd name="T38" fmla="*/ 2147483647 w 94"/>
                <a:gd name="T39" fmla="*/ 2147483647 h 81"/>
                <a:gd name="T40" fmla="*/ 2147483647 w 94"/>
                <a:gd name="T41" fmla="*/ 2147483647 h 81"/>
                <a:gd name="T42" fmla="*/ 2147483647 w 94"/>
                <a:gd name="T43" fmla="*/ 2147483647 h 81"/>
                <a:gd name="T44" fmla="*/ 2147483647 w 94"/>
                <a:gd name="T45" fmla="*/ 2147483647 h 81"/>
                <a:gd name="T46" fmla="*/ 2147483647 w 94"/>
                <a:gd name="T47" fmla="*/ 2147483647 h 81"/>
                <a:gd name="T48" fmla="*/ 2147483647 w 94"/>
                <a:gd name="T49" fmla="*/ 2147483647 h 81"/>
                <a:gd name="T50" fmla="*/ 2147483647 w 94"/>
                <a:gd name="T51" fmla="*/ 2147483647 h 81"/>
                <a:gd name="T52" fmla="*/ 2147483647 w 94"/>
                <a:gd name="T53" fmla="*/ 2147483647 h 81"/>
                <a:gd name="T54" fmla="*/ 2147483647 w 94"/>
                <a:gd name="T55" fmla="*/ 2147483647 h 81"/>
                <a:gd name="T56" fmla="*/ 2147483647 w 94"/>
                <a:gd name="T57" fmla="*/ 2147483647 h 81"/>
                <a:gd name="T58" fmla="*/ 2147483647 w 94"/>
                <a:gd name="T59" fmla="*/ 2147483647 h 81"/>
                <a:gd name="T60" fmla="*/ 2147483647 w 94"/>
                <a:gd name="T61" fmla="*/ 2147483647 h 81"/>
                <a:gd name="T62" fmla="*/ 2147483647 w 94"/>
                <a:gd name="T63" fmla="*/ 2147483647 h 81"/>
                <a:gd name="T64" fmla="*/ 2147483647 w 94"/>
                <a:gd name="T65" fmla="*/ 2147483647 h 81"/>
                <a:gd name="T66" fmla="*/ 2147483647 w 94"/>
                <a:gd name="T67" fmla="*/ 2147483647 h 81"/>
                <a:gd name="T68" fmla="*/ 2147483647 w 94"/>
                <a:gd name="T69" fmla="*/ 2147483647 h 81"/>
                <a:gd name="T70" fmla="*/ 2147483647 w 94"/>
                <a:gd name="T71" fmla="*/ 2147483647 h 81"/>
                <a:gd name="T72" fmla="*/ 2147483647 w 94"/>
                <a:gd name="T73" fmla="*/ 2147483647 h 81"/>
                <a:gd name="T74" fmla="*/ 2147483647 w 94"/>
                <a:gd name="T75" fmla="*/ 2147483647 h 81"/>
                <a:gd name="T76" fmla="*/ 2147483647 w 94"/>
                <a:gd name="T77" fmla="*/ 2147483647 h 81"/>
                <a:gd name="T78" fmla="*/ 2147483647 w 94"/>
                <a:gd name="T79" fmla="*/ 2147483647 h 81"/>
                <a:gd name="T80" fmla="*/ 2147483647 w 94"/>
                <a:gd name="T81" fmla="*/ 2147483647 h 81"/>
                <a:gd name="T82" fmla="*/ 2147483647 w 94"/>
                <a:gd name="T83" fmla="*/ 2147483647 h 81"/>
                <a:gd name="T84" fmla="*/ 2147483647 w 94"/>
                <a:gd name="T85" fmla="*/ 2147483647 h 81"/>
                <a:gd name="T86" fmla="*/ 2147483647 w 94"/>
                <a:gd name="T87" fmla="*/ 2147483647 h 81"/>
                <a:gd name="T88" fmla="*/ 2147483647 w 94"/>
                <a:gd name="T89" fmla="*/ 2147483647 h 81"/>
                <a:gd name="T90" fmla="*/ 2147483647 w 94"/>
                <a:gd name="T91" fmla="*/ 2147483647 h 81"/>
                <a:gd name="T92" fmla="*/ 2147483647 w 94"/>
                <a:gd name="T93" fmla="*/ 2147483647 h 81"/>
                <a:gd name="T94" fmla="*/ 2147483647 w 94"/>
                <a:gd name="T95" fmla="*/ 2147483647 h 81"/>
                <a:gd name="T96" fmla="*/ 2147483647 w 94"/>
                <a:gd name="T97" fmla="*/ 2147483647 h 81"/>
                <a:gd name="T98" fmla="*/ 2147483647 w 94"/>
                <a:gd name="T99" fmla="*/ 2147483647 h 81"/>
                <a:gd name="T100" fmla="*/ 2147483647 w 94"/>
                <a:gd name="T101" fmla="*/ 2147483647 h 81"/>
                <a:gd name="T102" fmla="*/ 2147483647 w 94"/>
                <a:gd name="T103" fmla="*/ 2147483647 h 81"/>
                <a:gd name="T104" fmla="*/ 2147483647 w 94"/>
                <a:gd name="T105" fmla="*/ 2147483647 h 81"/>
                <a:gd name="T106" fmla="*/ 2147483647 w 94"/>
                <a:gd name="T107" fmla="*/ 2147483647 h 81"/>
                <a:gd name="T108" fmla="*/ 2147483647 w 94"/>
                <a:gd name="T109" fmla="*/ 2147483647 h 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
                <a:gd name="T166" fmla="*/ 0 h 81"/>
                <a:gd name="T167" fmla="*/ 94 w 94"/>
                <a:gd name="T168" fmla="*/ 81 h 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 h="81">
                  <a:moveTo>
                    <a:pt x="52" y="52"/>
                  </a:moveTo>
                  <a:lnTo>
                    <a:pt x="55" y="52"/>
                  </a:lnTo>
                  <a:lnTo>
                    <a:pt x="55" y="55"/>
                  </a:lnTo>
                  <a:lnTo>
                    <a:pt x="55" y="52"/>
                  </a:lnTo>
                  <a:lnTo>
                    <a:pt x="58" y="55"/>
                  </a:lnTo>
                  <a:lnTo>
                    <a:pt x="58" y="52"/>
                  </a:lnTo>
                  <a:lnTo>
                    <a:pt x="62" y="52"/>
                  </a:lnTo>
                  <a:lnTo>
                    <a:pt x="62" y="55"/>
                  </a:lnTo>
                  <a:lnTo>
                    <a:pt x="65" y="55"/>
                  </a:lnTo>
                  <a:lnTo>
                    <a:pt x="68" y="58"/>
                  </a:lnTo>
                  <a:lnTo>
                    <a:pt x="71" y="61"/>
                  </a:lnTo>
                  <a:lnTo>
                    <a:pt x="68" y="61"/>
                  </a:lnTo>
                  <a:lnTo>
                    <a:pt x="71" y="65"/>
                  </a:lnTo>
                  <a:lnTo>
                    <a:pt x="71" y="68"/>
                  </a:lnTo>
                  <a:lnTo>
                    <a:pt x="71" y="71"/>
                  </a:lnTo>
                  <a:lnTo>
                    <a:pt x="71" y="74"/>
                  </a:lnTo>
                  <a:lnTo>
                    <a:pt x="68" y="74"/>
                  </a:lnTo>
                  <a:lnTo>
                    <a:pt x="68" y="78"/>
                  </a:lnTo>
                  <a:lnTo>
                    <a:pt x="65" y="81"/>
                  </a:lnTo>
                  <a:lnTo>
                    <a:pt x="62" y="78"/>
                  </a:lnTo>
                  <a:lnTo>
                    <a:pt x="62" y="81"/>
                  </a:lnTo>
                  <a:lnTo>
                    <a:pt x="58" y="81"/>
                  </a:lnTo>
                  <a:lnTo>
                    <a:pt x="55" y="81"/>
                  </a:lnTo>
                  <a:lnTo>
                    <a:pt x="52" y="78"/>
                  </a:lnTo>
                  <a:lnTo>
                    <a:pt x="52" y="74"/>
                  </a:lnTo>
                  <a:lnTo>
                    <a:pt x="49" y="74"/>
                  </a:lnTo>
                  <a:lnTo>
                    <a:pt x="49" y="71"/>
                  </a:lnTo>
                  <a:lnTo>
                    <a:pt x="49" y="68"/>
                  </a:lnTo>
                  <a:lnTo>
                    <a:pt x="45" y="65"/>
                  </a:lnTo>
                  <a:lnTo>
                    <a:pt x="45" y="61"/>
                  </a:lnTo>
                  <a:lnTo>
                    <a:pt x="45" y="58"/>
                  </a:lnTo>
                  <a:lnTo>
                    <a:pt x="45" y="61"/>
                  </a:lnTo>
                  <a:lnTo>
                    <a:pt x="42" y="61"/>
                  </a:lnTo>
                  <a:lnTo>
                    <a:pt x="42" y="65"/>
                  </a:lnTo>
                  <a:lnTo>
                    <a:pt x="39" y="65"/>
                  </a:lnTo>
                  <a:lnTo>
                    <a:pt x="39" y="68"/>
                  </a:lnTo>
                  <a:lnTo>
                    <a:pt x="36" y="68"/>
                  </a:lnTo>
                  <a:lnTo>
                    <a:pt x="36" y="71"/>
                  </a:lnTo>
                  <a:lnTo>
                    <a:pt x="32" y="71"/>
                  </a:lnTo>
                  <a:lnTo>
                    <a:pt x="29" y="71"/>
                  </a:lnTo>
                  <a:lnTo>
                    <a:pt x="26" y="71"/>
                  </a:lnTo>
                  <a:lnTo>
                    <a:pt x="23" y="71"/>
                  </a:lnTo>
                  <a:lnTo>
                    <a:pt x="19" y="71"/>
                  </a:lnTo>
                  <a:lnTo>
                    <a:pt x="19" y="68"/>
                  </a:lnTo>
                  <a:lnTo>
                    <a:pt x="19" y="71"/>
                  </a:lnTo>
                  <a:lnTo>
                    <a:pt x="16" y="68"/>
                  </a:lnTo>
                  <a:lnTo>
                    <a:pt x="16" y="65"/>
                  </a:lnTo>
                  <a:lnTo>
                    <a:pt x="13" y="65"/>
                  </a:lnTo>
                  <a:lnTo>
                    <a:pt x="10" y="65"/>
                  </a:lnTo>
                  <a:lnTo>
                    <a:pt x="6" y="61"/>
                  </a:lnTo>
                  <a:lnTo>
                    <a:pt x="6" y="58"/>
                  </a:lnTo>
                  <a:lnTo>
                    <a:pt x="6" y="55"/>
                  </a:lnTo>
                  <a:lnTo>
                    <a:pt x="3" y="55"/>
                  </a:lnTo>
                  <a:lnTo>
                    <a:pt x="3" y="52"/>
                  </a:lnTo>
                  <a:lnTo>
                    <a:pt x="0" y="48"/>
                  </a:lnTo>
                  <a:lnTo>
                    <a:pt x="3" y="48"/>
                  </a:lnTo>
                  <a:lnTo>
                    <a:pt x="6" y="45"/>
                  </a:lnTo>
                  <a:lnTo>
                    <a:pt x="3" y="45"/>
                  </a:lnTo>
                  <a:lnTo>
                    <a:pt x="6" y="45"/>
                  </a:lnTo>
                  <a:lnTo>
                    <a:pt x="6" y="42"/>
                  </a:lnTo>
                  <a:lnTo>
                    <a:pt x="10" y="42"/>
                  </a:lnTo>
                  <a:lnTo>
                    <a:pt x="10" y="39"/>
                  </a:lnTo>
                  <a:lnTo>
                    <a:pt x="13" y="39"/>
                  </a:lnTo>
                  <a:lnTo>
                    <a:pt x="16" y="39"/>
                  </a:lnTo>
                  <a:lnTo>
                    <a:pt x="19" y="39"/>
                  </a:lnTo>
                  <a:lnTo>
                    <a:pt x="23" y="39"/>
                  </a:lnTo>
                  <a:lnTo>
                    <a:pt x="26" y="39"/>
                  </a:lnTo>
                  <a:lnTo>
                    <a:pt x="26" y="42"/>
                  </a:lnTo>
                  <a:lnTo>
                    <a:pt x="26" y="39"/>
                  </a:lnTo>
                  <a:lnTo>
                    <a:pt x="29" y="42"/>
                  </a:lnTo>
                  <a:lnTo>
                    <a:pt x="29" y="45"/>
                  </a:lnTo>
                  <a:lnTo>
                    <a:pt x="32" y="45"/>
                  </a:lnTo>
                  <a:lnTo>
                    <a:pt x="36" y="48"/>
                  </a:lnTo>
                  <a:lnTo>
                    <a:pt x="36" y="52"/>
                  </a:lnTo>
                  <a:lnTo>
                    <a:pt x="39" y="48"/>
                  </a:lnTo>
                  <a:lnTo>
                    <a:pt x="39" y="52"/>
                  </a:lnTo>
                  <a:lnTo>
                    <a:pt x="42" y="52"/>
                  </a:lnTo>
                  <a:lnTo>
                    <a:pt x="42" y="48"/>
                  </a:lnTo>
                  <a:lnTo>
                    <a:pt x="39" y="48"/>
                  </a:lnTo>
                  <a:lnTo>
                    <a:pt x="39" y="45"/>
                  </a:lnTo>
                  <a:lnTo>
                    <a:pt x="42" y="45"/>
                  </a:lnTo>
                  <a:lnTo>
                    <a:pt x="39" y="42"/>
                  </a:lnTo>
                  <a:lnTo>
                    <a:pt x="36" y="39"/>
                  </a:lnTo>
                  <a:lnTo>
                    <a:pt x="32" y="35"/>
                  </a:lnTo>
                  <a:lnTo>
                    <a:pt x="32" y="32"/>
                  </a:lnTo>
                  <a:lnTo>
                    <a:pt x="29" y="32"/>
                  </a:lnTo>
                  <a:lnTo>
                    <a:pt x="29" y="29"/>
                  </a:lnTo>
                  <a:lnTo>
                    <a:pt x="29" y="26"/>
                  </a:lnTo>
                  <a:lnTo>
                    <a:pt x="26" y="26"/>
                  </a:lnTo>
                  <a:lnTo>
                    <a:pt x="26" y="22"/>
                  </a:lnTo>
                  <a:lnTo>
                    <a:pt x="29" y="22"/>
                  </a:lnTo>
                  <a:lnTo>
                    <a:pt x="26" y="19"/>
                  </a:lnTo>
                  <a:lnTo>
                    <a:pt x="29" y="19"/>
                  </a:lnTo>
                  <a:lnTo>
                    <a:pt x="26" y="16"/>
                  </a:lnTo>
                  <a:lnTo>
                    <a:pt x="29" y="16"/>
                  </a:lnTo>
                  <a:lnTo>
                    <a:pt x="26" y="16"/>
                  </a:lnTo>
                  <a:lnTo>
                    <a:pt x="29" y="13"/>
                  </a:lnTo>
                  <a:lnTo>
                    <a:pt x="32" y="13"/>
                  </a:lnTo>
                  <a:lnTo>
                    <a:pt x="29" y="9"/>
                  </a:lnTo>
                  <a:lnTo>
                    <a:pt x="32" y="9"/>
                  </a:lnTo>
                  <a:lnTo>
                    <a:pt x="32" y="6"/>
                  </a:lnTo>
                  <a:lnTo>
                    <a:pt x="36" y="6"/>
                  </a:lnTo>
                  <a:lnTo>
                    <a:pt x="36" y="3"/>
                  </a:lnTo>
                  <a:lnTo>
                    <a:pt x="39" y="3"/>
                  </a:lnTo>
                  <a:lnTo>
                    <a:pt x="42" y="3"/>
                  </a:lnTo>
                  <a:lnTo>
                    <a:pt x="45" y="3"/>
                  </a:lnTo>
                  <a:lnTo>
                    <a:pt x="45" y="0"/>
                  </a:lnTo>
                  <a:lnTo>
                    <a:pt x="45" y="3"/>
                  </a:lnTo>
                  <a:lnTo>
                    <a:pt x="49" y="3"/>
                  </a:lnTo>
                  <a:lnTo>
                    <a:pt x="52" y="3"/>
                  </a:lnTo>
                  <a:lnTo>
                    <a:pt x="55" y="6"/>
                  </a:lnTo>
                  <a:lnTo>
                    <a:pt x="55" y="3"/>
                  </a:lnTo>
                  <a:lnTo>
                    <a:pt x="55" y="6"/>
                  </a:lnTo>
                  <a:lnTo>
                    <a:pt x="58" y="6"/>
                  </a:lnTo>
                  <a:lnTo>
                    <a:pt x="62" y="6"/>
                  </a:lnTo>
                  <a:lnTo>
                    <a:pt x="62" y="9"/>
                  </a:lnTo>
                  <a:lnTo>
                    <a:pt x="65" y="13"/>
                  </a:lnTo>
                  <a:lnTo>
                    <a:pt x="68" y="16"/>
                  </a:lnTo>
                  <a:lnTo>
                    <a:pt x="68" y="19"/>
                  </a:lnTo>
                  <a:lnTo>
                    <a:pt x="68" y="22"/>
                  </a:lnTo>
                  <a:lnTo>
                    <a:pt x="68" y="26"/>
                  </a:lnTo>
                  <a:lnTo>
                    <a:pt x="65" y="26"/>
                  </a:lnTo>
                  <a:lnTo>
                    <a:pt x="65" y="29"/>
                  </a:lnTo>
                  <a:lnTo>
                    <a:pt x="62" y="29"/>
                  </a:lnTo>
                  <a:lnTo>
                    <a:pt x="58" y="32"/>
                  </a:lnTo>
                  <a:lnTo>
                    <a:pt x="55" y="32"/>
                  </a:lnTo>
                  <a:lnTo>
                    <a:pt x="52" y="35"/>
                  </a:lnTo>
                  <a:lnTo>
                    <a:pt x="49" y="35"/>
                  </a:lnTo>
                  <a:lnTo>
                    <a:pt x="49" y="39"/>
                  </a:lnTo>
                  <a:lnTo>
                    <a:pt x="45" y="39"/>
                  </a:lnTo>
                  <a:lnTo>
                    <a:pt x="49" y="39"/>
                  </a:lnTo>
                  <a:lnTo>
                    <a:pt x="52" y="39"/>
                  </a:lnTo>
                  <a:lnTo>
                    <a:pt x="52" y="35"/>
                  </a:lnTo>
                  <a:lnTo>
                    <a:pt x="55" y="35"/>
                  </a:lnTo>
                  <a:lnTo>
                    <a:pt x="58" y="35"/>
                  </a:lnTo>
                  <a:lnTo>
                    <a:pt x="58" y="32"/>
                  </a:lnTo>
                  <a:lnTo>
                    <a:pt x="62" y="32"/>
                  </a:lnTo>
                  <a:lnTo>
                    <a:pt x="62" y="29"/>
                  </a:lnTo>
                  <a:lnTo>
                    <a:pt x="65" y="29"/>
                  </a:lnTo>
                  <a:lnTo>
                    <a:pt x="65" y="26"/>
                  </a:lnTo>
                  <a:lnTo>
                    <a:pt x="68" y="26"/>
                  </a:lnTo>
                  <a:lnTo>
                    <a:pt x="71" y="26"/>
                  </a:lnTo>
                  <a:lnTo>
                    <a:pt x="75" y="22"/>
                  </a:lnTo>
                  <a:lnTo>
                    <a:pt x="75" y="26"/>
                  </a:lnTo>
                  <a:lnTo>
                    <a:pt x="78" y="22"/>
                  </a:lnTo>
                  <a:lnTo>
                    <a:pt x="78" y="26"/>
                  </a:lnTo>
                  <a:lnTo>
                    <a:pt x="81" y="26"/>
                  </a:lnTo>
                  <a:lnTo>
                    <a:pt x="81" y="29"/>
                  </a:lnTo>
                  <a:lnTo>
                    <a:pt x="84" y="29"/>
                  </a:lnTo>
                  <a:lnTo>
                    <a:pt x="84" y="32"/>
                  </a:lnTo>
                  <a:lnTo>
                    <a:pt x="84" y="29"/>
                  </a:lnTo>
                  <a:lnTo>
                    <a:pt x="88" y="32"/>
                  </a:lnTo>
                  <a:lnTo>
                    <a:pt x="91" y="32"/>
                  </a:lnTo>
                  <a:lnTo>
                    <a:pt x="91" y="35"/>
                  </a:lnTo>
                  <a:lnTo>
                    <a:pt x="94" y="39"/>
                  </a:lnTo>
                  <a:lnTo>
                    <a:pt x="94" y="42"/>
                  </a:lnTo>
                  <a:lnTo>
                    <a:pt x="94" y="45"/>
                  </a:lnTo>
                  <a:lnTo>
                    <a:pt x="94" y="48"/>
                  </a:lnTo>
                  <a:lnTo>
                    <a:pt x="91" y="52"/>
                  </a:lnTo>
                  <a:lnTo>
                    <a:pt x="94" y="52"/>
                  </a:lnTo>
                  <a:lnTo>
                    <a:pt x="91" y="52"/>
                  </a:lnTo>
                  <a:lnTo>
                    <a:pt x="91" y="55"/>
                  </a:lnTo>
                  <a:lnTo>
                    <a:pt x="88" y="55"/>
                  </a:lnTo>
                  <a:lnTo>
                    <a:pt x="88" y="58"/>
                  </a:lnTo>
                  <a:lnTo>
                    <a:pt x="84" y="58"/>
                  </a:lnTo>
                  <a:lnTo>
                    <a:pt x="81" y="58"/>
                  </a:lnTo>
                  <a:lnTo>
                    <a:pt x="78" y="58"/>
                  </a:lnTo>
                  <a:lnTo>
                    <a:pt x="78" y="55"/>
                  </a:lnTo>
                  <a:lnTo>
                    <a:pt x="75" y="52"/>
                  </a:lnTo>
                  <a:lnTo>
                    <a:pt x="71" y="52"/>
                  </a:lnTo>
                  <a:lnTo>
                    <a:pt x="71" y="48"/>
                  </a:lnTo>
                  <a:lnTo>
                    <a:pt x="68" y="48"/>
                  </a:lnTo>
                  <a:lnTo>
                    <a:pt x="68" y="45"/>
                  </a:lnTo>
                  <a:lnTo>
                    <a:pt x="65" y="45"/>
                  </a:lnTo>
                  <a:lnTo>
                    <a:pt x="62" y="45"/>
                  </a:lnTo>
                  <a:lnTo>
                    <a:pt x="58" y="48"/>
                  </a:lnTo>
                  <a:lnTo>
                    <a:pt x="55" y="48"/>
                  </a:lnTo>
                  <a:lnTo>
                    <a:pt x="55" y="52"/>
                  </a:lnTo>
                  <a:lnTo>
                    <a:pt x="55" y="55"/>
                  </a:lnTo>
                  <a:lnTo>
                    <a:pt x="52" y="58"/>
                  </a:lnTo>
                </a:path>
              </a:pathLst>
            </a:custGeom>
            <a:solidFill>
              <a:srgbClr val="66CCFF"/>
            </a:solidFill>
            <a:ln w="4763">
              <a:solidFill>
                <a:srgbClr val="000000"/>
              </a:solidFill>
              <a:round/>
              <a:headEnd/>
              <a:tailEnd/>
            </a:ln>
          </p:spPr>
          <p:txBody>
            <a:bodyPr rot="10800000" vert="eaVert"/>
            <a:lstStyle/>
            <a:p>
              <a:endParaRPr lang="it-IT"/>
            </a:p>
          </p:txBody>
        </p:sp>
      </p:grpSp>
      <p:grpSp>
        <p:nvGrpSpPr>
          <p:cNvPr id="19553" name="Group 156"/>
          <p:cNvGrpSpPr>
            <a:grpSpLocks/>
          </p:cNvGrpSpPr>
          <p:nvPr/>
        </p:nvGrpSpPr>
        <p:grpSpPr bwMode="auto">
          <a:xfrm rot="3820191" flipH="1">
            <a:off x="8924134" y="5353846"/>
            <a:ext cx="439737" cy="638175"/>
            <a:chOff x="4898" y="346"/>
            <a:chExt cx="477" cy="499"/>
          </a:xfrm>
        </p:grpSpPr>
        <p:sp>
          <p:nvSpPr>
            <p:cNvPr id="19631" name="Freeform 370"/>
            <p:cNvSpPr>
              <a:spLocks/>
            </p:cNvSpPr>
            <p:nvPr/>
          </p:nvSpPr>
          <p:spPr bwMode="auto">
            <a:xfrm>
              <a:off x="4898" y="346"/>
              <a:ext cx="477" cy="499"/>
            </a:xfrm>
            <a:custGeom>
              <a:avLst/>
              <a:gdLst>
                <a:gd name="T0" fmla="*/ 2147483647 w 153"/>
                <a:gd name="T1" fmla="*/ 2147483647 h 150"/>
                <a:gd name="T2" fmla="*/ 2147483647 w 153"/>
                <a:gd name="T3" fmla="*/ 2147483647 h 150"/>
                <a:gd name="T4" fmla="*/ 2147483647 w 153"/>
                <a:gd name="T5" fmla="*/ 2147483647 h 150"/>
                <a:gd name="T6" fmla="*/ 2147483647 w 153"/>
                <a:gd name="T7" fmla="*/ 2147483647 h 150"/>
                <a:gd name="T8" fmla="*/ 2147483647 w 153"/>
                <a:gd name="T9" fmla="*/ 2147483647 h 150"/>
                <a:gd name="T10" fmla="*/ 2147483647 w 153"/>
                <a:gd name="T11" fmla="*/ 2147483647 h 150"/>
                <a:gd name="T12" fmla="*/ 2147483647 w 153"/>
                <a:gd name="T13" fmla="*/ 2147483647 h 150"/>
                <a:gd name="T14" fmla="*/ 0 w 153"/>
                <a:gd name="T15" fmla="*/ 2147483647 h 150"/>
                <a:gd name="T16" fmla="*/ 2147483647 w 153"/>
                <a:gd name="T17" fmla="*/ 2147483647 h 150"/>
                <a:gd name="T18" fmla="*/ 2147483647 w 153"/>
                <a:gd name="T19" fmla="*/ 2147483647 h 150"/>
                <a:gd name="T20" fmla="*/ 2147483647 w 153"/>
                <a:gd name="T21" fmla="*/ 2147483647 h 150"/>
                <a:gd name="T22" fmla="*/ 2147483647 w 153"/>
                <a:gd name="T23" fmla="*/ 2147483647 h 150"/>
                <a:gd name="T24" fmla="*/ 2147483647 w 153"/>
                <a:gd name="T25" fmla="*/ 2147483647 h 150"/>
                <a:gd name="T26" fmla="*/ 2147483647 w 153"/>
                <a:gd name="T27" fmla="*/ 2147483647 h 150"/>
                <a:gd name="T28" fmla="*/ 2147483647 w 153"/>
                <a:gd name="T29" fmla="*/ 2147483647 h 150"/>
                <a:gd name="T30" fmla="*/ 2147483647 w 153"/>
                <a:gd name="T31" fmla="*/ 2147483647 h 150"/>
                <a:gd name="T32" fmla="*/ 2147483647 w 153"/>
                <a:gd name="T33" fmla="*/ 2147483647 h 150"/>
                <a:gd name="T34" fmla="*/ 2147483647 w 153"/>
                <a:gd name="T35" fmla="*/ 0 h 150"/>
                <a:gd name="T36" fmla="*/ 2147483647 w 153"/>
                <a:gd name="T37" fmla="*/ 2147483647 h 150"/>
                <a:gd name="T38" fmla="*/ 2147483647 w 153"/>
                <a:gd name="T39" fmla="*/ 2147483647 h 150"/>
                <a:gd name="T40" fmla="*/ 2147483647 w 153"/>
                <a:gd name="T41" fmla="*/ 2147483647 h 150"/>
                <a:gd name="T42" fmla="*/ 2147483647 w 153"/>
                <a:gd name="T43" fmla="*/ 2147483647 h 150"/>
                <a:gd name="T44" fmla="*/ 2147483647 w 153"/>
                <a:gd name="T45" fmla="*/ 2147483647 h 150"/>
                <a:gd name="T46" fmla="*/ 2147483647 w 153"/>
                <a:gd name="T47" fmla="*/ 2147483647 h 150"/>
                <a:gd name="T48" fmla="*/ 2147483647 w 153"/>
                <a:gd name="T49" fmla="*/ 2147483647 h 150"/>
                <a:gd name="T50" fmla="*/ 2147483647 w 153"/>
                <a:gd name="T51" fmla="*/ 2147483647 h 150"/>
                <a:gd name="T52" fmla="*/ 2147483647 w 153"/>
                <a:gd name="T53" fmla="*/ 2147483647 h 150"/>
                <a:gd name="T54" fmla="*/ 2147483647 w 153"/>
                <a:gd name="T55" fmla="*/ 2147483647 h 150"/>
                <a:gd name="T56" fmla="*/ 2147483647 w 153"/>
                <a:gd name="T57" fmla="*/ 2147483647 h 150"/>
                <a:gd name="T58" fmla="*/ 2147483647 w 153"/>
                <a:gd name="T59" fmla="*/ 2147483647 h 150"/>
                <a:gd name="T60" fmla="*/ 2147483647 w 153"/>
                <a:gd name="T61" fmla="*/ 2147483647 h 150"/>
                <a:gd name="T62" fmla="*/ 2147483647 w 153"/>
                <a:gd name="T63" fmla="*/ 2147483647 h 150"/>
                <a:gd name="T64" fmla="*/ 2147483647 w 153"/>
                <a:gd name="T65" fmla="*/ 2147483647 h 150"/>
                <a:gd name="T66" fmla="*/ 2147483647 w 153"/>
                <a:gd name="T67" fmla="*/ 2147483647 h 150"/>
                <a:gd name="T68" fmla="*/ 2147483647 w 153"/>
                <a:gd name="T69" fmla="*/ 2147483647 h 150"/>
                <a:gd name="T70" fmla="*/ 2147483647 w 153"/>
                <a:gd name="T71" fmla="*/ 2147483647 h 150"/>
                <a:gd name="T72" fmla="*/ 2147483647 w 153"/>
                <a:gd name="T73" fmla="*/ 2147483647 h 150"/>
                <a:gd name="T74" fmla="*/ 2147483647 w 153"/>
                <a:gd name="T75" fmla="*/ 2147483647 h 150"/>
                <a:gd name="T76" fmla="*/ 2147483647 w 153"/>
                <a:gd name="T77" fmla="*/ 2147483647 h 150"/>
                <a:gd name="T78" fmla="*/ 2147483647 w 153"/>
                <a:gd name="T79" fmla="*/ 2147483647 h 150"/>
                <a:gd name="T80" fmla="*/ 2147483647 w 153"/>
                <a:gd name="T81" fmla="*/ 2147483647 h 150"/>
                <a:gd name="T82" fmla="*/ 2147483647 w 153"/>
                <a:gd name="T83" fmla="*/ 2147483647 h 150"/>
                <a:gd name="T84" fmla="*/ 2147483647 w 153"/>
                <a:gd name="T85" fmla="*/ 2147483647 h 150"/>
                <a:gd name="T86" fmla="*/ 2147483647 w 153"/>
                <a:gd name="T87" fmla="*/ 2147483647 h 150"/>
                <a:gd name="T88" fmla="*/ 2147483647 w 153"/>
                <a:gd name="T89" fmla="*/ 2147483647 h 150"/>
                <a:gd name="T90" fmla="*/ 2147483647 w 153"/>
                <a:gd name="T91" fmla="*/ 2147483647 h 150"/>
                <a:gd name="T92" fmla="*/ 2147483647 w 153"/>
                <a:gd name="T93" fmla="*/ 2147483647 h 150"/>
                <a:gd name="T94" fmla="*/ 2147483647 w 153"/>
                <a:gd name="T95" fmla="*/ 2147483647 h 150"/>
                <a:gd name="T96" fmla="*/ 2147483647 w 153"/>
                <a:gd name="T97" fmla="*/ 2147483647 h 150"/>
                <a:gd name="T98" fmla="*/ 2147483647 w 153"/>
                <a:gd name="T99" fmla="*/ 2147483647 h 150"/>
                <a:gd name="T100" fmla="*/ 2147483647 w 153"/>
                <a:gd name="T101" fmla="*/ 2147483647 h 1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3"/>
                <a:gd name="T154" fmla="*/ 0 h 150"/>
                <a:gd name="T155" fmla="*/ 153 w 153"/>
                <a:gd name="T156" fmla="*/ 150 h 1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3" h="150">
                  <a:moveTo>
                    <a:pt x="58" y="130"/>
                  </a:moveTo>
                  <a:lnTo>
                    <a:pt x="55" y="130"/>
                  </a:lnTo>
                  <a:lnTo>
                    <a:pt x="55" y="127"/>
                  </a:lnTo>
                  <a:lnTo>
                    <a:pt x="52" y="124"/>
                  </a:lnTo>
                  <a:lnTo>
                    <a:pt x="49" y="121"/>
                  </a:lnTo>
                  <a:lnTo>
                    <a:pt x="45" y="121"/>
                  </a:lnTo>
                  <a:lnTo>
                    <a:pt x="42" y="117"/>
                  </a:lnTo>
                  <a:lnTo>
                    <a:pt x="39" y="121"/>
                  </a:lnTo>
                  <a:lnTo>
                    <a:pt x="36" y="117"/>
                  </a:lnTo>
                  <a:lnTo>
                    <a:pt x="32" y="117"/>
                  </a:lnTo>
                  <a:lnTo>
                    <a:pt x="29" y="121"/>
                  </a:lnTo>
                  <a:lnTo>
                    <a:pt x="26" y="117"/>
                  </a:lnTo>
                  <a:lnTo>
                    <a:pt x="23" y="117"/>
                  </a:lnTo>
                  <a:lnTo>
                    <a:pt x="16" y="114"/>
                  </a:lnTo>
                  <a:lnTo>
                    <a:pt x="13" y="111"/>
                  </a:lnTo>
                  <a:lnTo>
                    <a:pt x="10" y="108"/>
                  </a:lnTo>
                  <a:lnTo>
                    <a:pt x="6" y="101"/>
                  </a:lnTo>
                  <a:lnTo>
                    <a:pt x="6" y="98"/>
                  </a:lnTo>
                  <a:lnTo>
                    <a:pt x="3" y="95"/>
                  </a:lnTo>
                  <a:lnTo>
                    <a:pt x="3" y="88"/>
                  </a:lnTo>
                  <a:lnTo>
                    <a:pt x="3" y="82"/>
                  </a:lnTo>
                  <a:lnTo>
                    <a:pt x="0" y="78"/>
                  </a:lnTo>
                  <a:lnTo>
                    <a:pt x="3" y="75"/>
                  </a:lnTo>
                  <a:lnTo>
                    <a:pt x="0" y="75"/>
                  </a:lnTo>
                  <a:lnTo>
                    <a:pt x="3" y="72"/>
                  </a:lnTo>
                  <a:lnTo>
                    <a:pt x="6" y="69"/>
                  </a:lnTo>
                  <a:lnTo>
                    <a:pt x="10" y="69"/>
                  </a:lnTo>
                  <a:lnTo>
                    <a:pt x="13" y="65"/>
                  </a:lnTo>
                  <a:lnTo>
                    <a:pt x="13" y="69"/>
                  </a:lnTo>
                  <a:lnTo>
                    <a:pt x="16" y="65"/>
                  </a:lnTo>
                  <a:lnTo>
                    <a:pt x="19" y="62"/>
                  </a:lnTo>
                  <a:lnTo>
                    <a:pt x="23" y="62"/>
                  </a:lnTo>
                  <a:lnTo>
                    <a:pt x="26" y="59"/>
                  </a:lnTo>
                  <a:lnTo>
                    <a:pt x="26" y="52"/>
                  </a:lnTo>
                  <a:lnTo>
                    <a:pt x="23" y="46"/>
                  </a:lnTo>
                  <a:lnTo>
                    <a:pt x="23" y="39"/>
                  </a:lnTo>
                  <a:lnTo>
                    <a:pt x="23" y="36"/>
                  </a:lnTo>
                  <a:lnTo>
                    <a:pt x="23" y="33"/>
                  </a:lnTo>
                  <a:lnTo>
                    <a:pt x="26" y="30"/>
                  </a:lnTo>
                  <a:lnTo>
                    <a:pt x="23" y="23"/>
                  </a:lnTo>
                  <a:lnTo>
                    <a:pt x="19" y="20"/>
                  </a:lnTo>
                  <a:lnTo>
                    <a:pt x="23" y="17"/>
                  </a:lnTo>
                  <a:lnTo>
                    <a:pt x="19" y="17"/>
                  </a:lnTo>
                  <a:lnTo>
                    <a:pt x="23" y="13"/>
                  </a:lnTo>
                  <a:lnTo>
                    <a:pt x="23" y="10"/>
                  </a:lnTo>
                  <a:lnTo>
                    <a:pt x="23" y="7"/>
                  </a:lnTo>
                  <a:lnTo>
                    <a:pt x="26" y="7"/>
                  </a:lnTo>
                  <a:lnTo>
                    <a:pt x="29" y="4"/>
                  </a:lnTo>
                  <a:lnTo>
                    <a:pt x="32" y="0"/>
                  </a:lnTo>
                  <a:lnTo>
                    <a:pt x="36" y="0"/>
                  </a:lnTo>
                  <a:lnTo>
                    <a:pt x="39" y="0"/>
                  </a:lnTo>
                  <a:lnTo>
                    <a:pt x="42" y="4"/>
                  </a:lnTo>
                  <a:lnTo>
                    <a:pt x="45" y="0"/>
                  </a:lnTo>
                  <a:lnTo>
                    <a:pt x="49" y="4"/>
                  </a:lnTo>
                  <a:lnTo>
                    <a:pt x="49" y="0"/>
                  </a:lnTo>
                  <a:lnTo>
                    <a:pt x="52" y="4"/>
                  </a:lnTo>
                  <a:lnTo>
                    <a:pt x="58" y="4"/>
                  </a:lnTo>
                  <a:lnTo>
                    <a:pt x="58" y="7"/>
                  </a:lnTo>
                  <a:lnTo>
                    <a:pt x="62" y="4"/>
                  </a:lnTo>
                  <a:lnTo>
                    <a:pt x="65" y="7"/>
                  </a:lnTo>
                  <a:lnTo>
                    <a:pt x="68" y="4"/>
                  </a:lnTo>
                  <a:lnTo>
                    <a:pt x="68" y="7"/>
                  </a:lnTo>
                  <a:lnTo>
                    <a:pt x="75" y="7"/>
                  </a:lnTo>
                  <a:lnTo>
                    <a:pt x="78" y="10"/>
                  </a:lnTo>
                  <a:lnTo>
                    <a:pt x="81" y="10"/>
                  </a:lnTo>
                  <a:lnTo>
                    <a:pt x="88" y="10"/>
                  </a:lnTo>
                  <a:lnTo>
                    <a:pt x="88" y="13"/>
                  </a:lnTo>
                  <a:lnTo>
                    <a:pt x="91" y="10"/>
                  </a:lnTo>
                  <a:lnTo>
                    <a:pt x="97" y="13"/>
                  </a:lnTo>
                  <a:lnTo>
                    <a:pt x="101" y="10"/>
                  </a:lnTo>
                  <a:lnTo>
                    <a:pt x="104" y="10"/>
                  </a:lnTo>
                  <a:lnTo>
                    <a:pt x="110" y="10"/>
                  </a:lnTo>
                  <a:lnTo>
                    <a:pt x="110" y="7"/>
                  </a:lnTo>
                  <a:lnTo>
                    <a:pt x="114" y="10"/>
                  </a:lnTo>
                  <a:lnTo>
                    <a:pt x="117" y="10"/>
                  </a:lnTo>
                  <a:lnTo>
                    <a:pt x="120" y="10"/>
                  </a:lnTo>
                  <a:lnTo>
                    <a:pt x="123" y="10"/>
                  </a:lnTo>
                  <a:lnTo>
                    <a:pt x="123" y="7"/>
                  </a:lnTo>
                  <a:lnTo>
                    <a:pt x="130" y="7"/>
                  </a:lnTo>
                  <a:lnTo>
                    <a:pt x="133" y="4"/>
                  </a:lnTo>
                  <a:lnTo>
                    <a:pt x="133" y="7"/>
                  </a:lnTo>
                  <a:lnTo>
                    <a:pt x="136" y="7"/>
                  </a:lnTo>
                  <a:lnTo>
                    <a:pt x="140" y="7"/>
                  </a:lnTo>
                  <a:lnTo>
                    <a:pt x="143" y="10"/>
                  </a:lnTo>
                  <a:lnTo>
                    <a:pt x="143" y="13"/>
                  </a:lnTo>
                  <a:lnTo>
                    <a:pt x="143" y="20"/>
                  </a:lnTo>
                  <a:lnTo>
                    <a:pt x="146" y="20"/>
                  </a:lnTo>
                  <a:lnTo>
                    <a:pt x="149" y="23"/>
                  </a:lnTo>
                  <a:lnTo>
                    <a:pt x="153" y="30"/>
                  </a:lnTo>
                  <a:lnTo>
                    <a:pt x="153" y="33"/>
                  </a:lnTo>
                  <a:lnTo>
                    <a:pt x="149" y="36"/>
                  </a:lnTo>
                  <a:lnTo>
                    <a:pt x="153" y="39"/>
                  </a:lnTo>
                  <a:lnTo>
                    <a:pt x="149" y="43"/>
                  </a:lnTo>
                  <a:lnTo>
                    <a:pt x="146" y="49"/>
                  </a:lnTo>
                  <a:lnTo>
                    <a:pt x="146" y="52"/>
                  </a:lnTo>
                  <a:lnTo>
                    <a:pt x="143" y="56"/>
                  </a:lnTo>
                  <a:lnTo>
                    <a:pt x="140" y="59"/>
                  </a:lnTo>
                  <a:lnTo>
                    <a:pt x="136" y="62"/>
                  </a:lnTo>
                  <a:lnTo>
                    <a:pt x="140" y="62"/>
                  </a:lnTo>
                  <a:lnTo>
                    <a:pt x="136" y="65"/>
                  </a:lnTo>
                  <a:lnTo>
                    <a:pt x="140" y="72"/>
                  </a:lnTo>
                  <a:lnTo>
                    <a:pt x="140" y="75"/>
                  </a:lnTo>
                  <a:lnTo>
                    <a:pt x="140" y="82"/>
                  </a:lnTo>
                  <a:lnTo>
                    <a:pt x="140" y="85"/>
                  </a:lnTo>
                  <a:lnTo>
                    <a:pt x="143" y="88"/>
                  </a:lnTo>
                  <a:lnTo>
                    <a:pt x="146" y="91"/>
                  </a:lnTo>
                  <a:lnTo>
                    <a:pt x="146" y="95"/>
                  </a:lnTo>
                  <a:lnTo>
                    <a:pt x="149" y="98"/>
                  </a:lnTo>
                  <a:lnTo>
                    <a:pt x="153" y="101"/>
                  </a:lnTo>
                  <a:lnTo>
                    <a:pt x="149" y="101"/>
                  </a:lnTo>
                  <a:lnTo>
                    <a:pt x="153" y="104"/>
                  </a:lnTo>
                  <a:lnTo>
                    <a:pt x="149" y="108"/>
                  </a:lnTo>
                  <a:lnTo>
                    <a:pt x="146" y="108"/>
                  </a:lnTo>
                  <a:lnTo>
                    <a:pt x="149" y="111"/>
                  </a:lnTo>
                  <a:lnTo>
                    <a:pt x="146" y="114"/>
                  </a:lnTo>
                  <a:lnTo>
                    <a:pt x="146" y="117"/>
                  </a:lnTo>
                  <a:lnTo>
                    <a:pt x="146" y="121"/>
                  </a:lnTo>
                  <a:lnTo>
                    <a:pt x="143" y="121"/>
                  </a:lnTo>
                  <a:lnTo>
                    <a:pt x="140" y="124"/>
                  </a:lnTo>
                  <a:lnTo>
                    <a:pt x="136" y="127"/>
                  </a:lnTo>
                  <a:lnTo>
                    <a:pt x="133" y="127"/>
                  </a:lnTo>
                  <a:lnTo>
                    <a:pt x="130" y="130"/>
                  </a:lnTo>
                  <a:lnTo>
                    <a:pt x="130" y="134"/>
                  </a:lnTo>
                  <a:lnTo>
                    <a:pt x="123" y="134"/>
                  </a:lnTo>
                  <a:lnTo>
                    <a:pt x="120" y="130"/>
                  </a:lnTo>
                  <a:lnTo>
                    <a:pt x="117" y="130"/>
                  </a:lnTo>
                  <a:lnTo>
                    <a:pt x="114" y="127"/>
                  </a:lnTo>
                  <a:lnTo>
                    <a:pt x="110" y="130"/>
                  </a:lnTo>
                  <a:lnTo>
                    <a:pt x="107" y="130"/>
                  </a:lnTo>
                  <a:lnTo>
                    <a:pt x="107" y="127"/>
                  </a:lnTo>
                  <a:lnTo>
                    <a:pt x="104" y="130"/>
                  </a:lnTo>
                  <a:lnTo>
                    <a:pt x="101" y="134"/>
                  </a:lnTo>
                  <a:lnTo>
                    <a:pt x="97" y="134"/>
                  </a:lnTo>
                  <a:lnTo>
                    <a:pt x="94" y="137"/>
                  </a:lnTo>
                  <a:lnTo>
                    <a:pt x="94" y="140"/>
                  </a:lnTo>
                  <a:lnTo>
                    <a:pt x="91" y="143"/>
                  </a:lnTo>
                  <a:lnTo>
                    <a:pt x="88" y="143"/>
                  </a:lnTo>
                  <a:lnTo>
                    <a:pt x="84" y="146"/>
                  </a:lnTo>
                  <a:lnTo>
                    <a:pt x="81" y="150"/>
                  </a:lnTo>
                  <a:lnTo>
                    <a:pt x="81" y="146"/>
                  </a:lnTo>
                  <a:lnTo>
                    <a:pt x="78" y="150"/>
                  </a:lnTo>
                  <a:lnTo>
                    <a:pt x="75" y="150"/>
                  </a:lnTo>
                  <a:lnTo>
                    <a:pt x="71" y="146"/>
                  </a:lnTo>
                  <a:lnTo>
                    <a:pt x="68" y="150"/>
                  </a:lnTo>
                  <a:lnTo>
                    <a:pt x="68" y="146"/>
                  </a:lnTo>
                  <a:lnTo>
                    <a:pt x="65" y="150"/>
                  </a:lnTo>
                  <a:lnTo>
                    <a:pt x="62" y="146"/>
                  </a:lnTo>
                  <a:lnTo>
                    <a:pt x="62" y="143"/>
                  </a:lnTo>
                  <a:lnTo>
                    <a:pt x="62" y="140"/>
                  </a:lnTo>
                  <a:lnTo>
                    <a:pt x="62" y="137"/>
                  </a:lnTo>
                  <a:lnTo>
                    <a:pt x="62" y="134"/>
                  </a:lnTo>
                </a:path>
              </a:pathLst>
            </a:custGeom>
            <a:solidFill>
              <a:srgbClr val="FFFF99"/>
            </a:solidFill>
            <a:ln w="4763">
              <a:solidFill>
                <a:srgbClr val="000000"/>
              </a:solidFill>
              <a:round/>
              <a:headEnd/>
              <a:tailEnd/>
            </a:ln>
          </p:spPr>
          <p:txBody>
            <a:bodyPr rot="10800000" vert="eaVert"/>
            <a:lstStyle/>
            <a:p>
              <a:endParaRPr lang="it-IT"/>
            </a:p>
          </p:txBody>
        </p:sp>
        <p:sp>
          <p:nvSpPr>
            <p:cNvPr id="19632" name="Freeform 371"/>
            <p:cNvSpPr>
              <a:spLocks/>
            </p:cNvSpPr>
            <p:nvPr/>
          </p:nvSpPr>
          <p:spPr bwMode="auto">
            <a:xfrm>
              <a:off x="5020" y="446"/>
              <a:ext cx="293" cy="269"/>
            </a:xfrm>
            <a:custGeom>
              <a:avLst/>
              <a:gdLst>
                <a:gd name="T0" fmla="*/ 2147483647 w 94"/>
                <a:gd name="T1" fmla="*/ 2147483647 h 81"/>
                <a:gd name="T2" fmla="*/ 2147483647 w 94"/>
                <a:gd name="T3" fmla="*/ 2147483647 h 81"/>
                <a:gd name="T4" fmla="*/ 2147483647 w 94"/>
                <a:gd name="T5" fmla="*/ 2147483647 h 81"/>
                <a:gd name="T6" fmla="*/ 2147483647 w 94"/>
                <a:gd name="T7" fmla="*/ 2147483647 h 81"/>
                <a:gd name="T8" fmla="*/ 2147483647 w 94"/>
                <a:gd name="T9" fmla="*/ 2147483647 h 81"/>
                <a:gd name="T10" fmla="*/ 2147483647 w 94"/>
                <a:gd name="T11" fmla="*/ 2147483647 h 81"/>
                <a:gd name="T12" fmla="*/ 2147483647 w 94"/>
                <a:gd name="T13" fmla="*/ 2147483647 h 81"/>
                <a:gd name="T14" fmla="*/ 2147483647 w 94"/>
                <a:gd name="T15" fmla="*/ 2147483647 h 81"/>
                <a:gd name="T16" fmla="*/ 2147483647 w 94"/>
                <a:gd name="T17" fmla="*/ 2147483647 h 81"/>
                <a:gd name="T18" fmla="*/ 2147483647 w 94"/>
                <a:gd name="T19" fmla="*/ 2147483647 h 81"/>
                <a:gd name="T20" fmla="*/ 2147483647 w 94"/>
                <a:gd name="T21" fmla="*/ 2147483647 h 81"/>
                <a:gd name="T22" fmla="*/ 2147483647 w 94"/>
                <a:gd name="T23" fmla="*/ 2147483647 h 81"/>
                <a:gd name="T24" fmla="*/ 2147483647 w 94"/>
                <a:gd name="T25" fmla="*/ 2147483647 h 81"/>
                <a:gd name="T26" fmla="*/ 2147483647 w 94"/>
                <a:gd name="T27" fmla="*/ 2147483647 h 81"/>
                <a:gd name="T28" fmla="*/ 2147483647 w 94"/>
                <a:gd name="T29" fmla="*/ 2147483647 h 81"/>
                <a:gd name="T30" fmla="*/ 2147483647 w 94"/>
                <a:gd name="T31" fmla="*/ 2147483647 h 81"/>
                <a:gd name="T32" fmla="*/ 2147483647 w 94"/>
                <a:gd name="T33" fmla="*/ 2147483647 h 81"/>
                <a:gd name="T34" fmla="*/ 2147483647 w 94"/>
                <a:gd name="T35" fmla="*/ 2147483647 h 81"/>
                <a:gd name="T36" fmla="*/ 2147483647 w 94"/>
                <a:gd name="T37" fmla="*/ 2147483647 h 81"/>
                <a:gd name="T38" fmla="*/ 2147483647 w 94"/>
                <a:gd name="T39" fmla="*/ 2147483647 h 81"/>
                <a:gd name="T40" fmla="*/ 2147483647 w 94"/>
                <a:gd name="T41" fmla="*/ 2147483647 h 81"/>
                <a:gd name="T42" fmla="*/ 2147483647 w 94"/>
                <a:gd name="T43" fmla="*/ 2147483647 h 81"/>
                <a:gd name="T44" fmla="*/ 2147483647 w 94"/>
                <a:gd name="T45" fmla="*/ 2147483647 h 81"/>
                <a:gd name="T46" fmla="*/ 2147483647 w 94"/>
                <a:gd name="T47" fmla="*/ 2147483647 h 81"/>
                <a:gd name="T48" fmla="*/ 2147483647 w 94"/>
                <a:gd name="T49" fmla="*/ 2147483647 h 81"/>
                <a:gd name="T50" fmla="*/ 2147483647 w 94"/>
                <a:gd name="T51" fmla="*/ 2147483647 h 81"/>
                <a:gd name="T52" fmla="*/ 2147483647 w 94"/>
                <a:gd name="T53" fmla="*/ 2147483647 h 81"/>
                <a:gd name="T54" fmla="*/ 2147483647 w 94"/>
                <a:gd name="T55" fmla="*/ 2147483647 h 81"/>
                <a:gd name="T56" fmla="*/ 2147483647 w 94"/>
                <a:gd name="T57" fmla="*/ 2147483647 h 81"/>
                <a:gd name="T58" fmla="*/ 2147483647 w 94"/>
                <a:gd name="T59" fmla="*/ 2147483647 h 81"/>
                <a:gd name="T60" fmla="*/ 2147483647 w 94"/>
                <a:gd name="T61" fmla="*/ 2147483647 h 81"/>
                <a:gd name="T62" fmla="*/ 2147483647 w 94"/>
                <a:gd name="T63" fmla="*/ 2147483647 h 81"/>
                <a:gd name="T64" fmla="*/ 2147483647 w 94"/>
                <a:gd name="T65" fmla="*/ 2147483647 h 81"/>
                <a:gd name="T66" fmla="*/ 2147483647 w 94"/>
                <a:gd name="T67" fmla="*/ 2147483647 h 81"/>
                <a:gd name="T68" fmla="*/ 2147483647 w 94"/>
                <a:gd name="T69" fmla="*/ 2147483647 h 81"/>
                <a:gd name="T70" fmla="*/ 2147483647 w 94"/>
                <a:gd name="T71" fmla="*/ 2147483647 h 81"/>
                <a:gd name="T72" fmla="*/ 2147483647 w 94"/>
                <a:gd name="T73" fmla="*/ 2147483647 h 81"/>
                <a:gd name="T74" fmla="*/ 2147483647 w 94"/>
                <a:gd name="T75" fmla="*/ 2147483647 h 81"/>
                <a:gd name="T76" fmla="*/ 2147483647 w 94"/>
                <a:gd name="T77" fmla="*/ 2147483647 h 81"/>
                <a:gd name="T78" fmla="*/ 2147483647 w 94"/>
                <a:gd name="T79" fmla="*/ 2147483647 h 81"/>
                <a:gd name="T80" fmla="*/ 2147483647 w 94"/>
                <a:gd name="T81" fmla="*/ 2147483647 h 81"/>
                <a:gd name="T82" fmla="*/ 2147483647 w 94"/>
                <a:gd name="T83" fmla="*/ 2147483647 h 81"/>
                <a:gd name="T84" fmla="*/ 2147483647 w 94"/>
                <a:gd name="T85" fmla="*/ 2147483647 h 81"/>
                <a:gd name="T86" fmla="*/ 2147483647 w 94"/>
                <a:gd name="T87" fmla="*/ 2147483647 h 81"/>
                <a:gd name="T88" fmla="*/ 2147483647 w 94"/>
                <a:gd name="T89" fmla="*/ 2147483647 h 81"/>
                <a:gd name="T90" fmla="*/ 2147483647 w 94"/>
                <a:gd name="T91" fmla="*/ 2147483647 h 81"/>
                <a:gd name="T92" fmla="*/ 2147483647 w 94"/>
                <a:gd name="T93" fmla="*/ 2147483647 h 81"/>
                <a:gd name="T94" fmla="*/ 2147483647 w 94"/>
                <a:gd name="T95" fmla="*/ 2147483647 h 81"/>
                <a:gd name="T96" fmla="*/ 2147483647 w 94"/>
                <a:gd name="T97" fmla="*/ 2147483647 h 81"/>
                <a:gd name="T98" fmla="*/ 2147483647 w 94"/>
                <a:gd name="T99" fmla="*/ 2147483647 h 81"/>
                <a:gd name="T100" fmla="*/ 2147483647 w 94"/>
                <a:gd name="T101" fmla="*/ 2147483647 h 81"/>
                <a:gd name="T102" fmla="*/ 2147483647 w 94"/>
                <a:gd name="T103" fmla="*/ 2147483647 h 81"/>
                <a:gd name="T104" fmla="*/ 2147483647 w 94"/>
                <a:gd name="T105" fmla="*/ 2147483647 h 81"/>
                <a:gd name="T106" fmla="*/ 2147483647 w 94"/>
                <a:gd name="T107" fmla="*/ 2147483647 h 81"/>
                <a:gd name="T108" fmla="*/ 2147483647 w 94"/>
                <a:gd name="T109" fmla="*/ 2147483647 h 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
                <a:gd name="T166" fmla="*/ 0 h 81"/>
                <a:gd name="T167" fmla="*/ 94 w 94"/>
                <a:gd name="T168" fmla="*/ 81 h 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 h="81">
                  <a:moveTo>
                    <a:pt x="52" y="52"/>
                  </a:moveTo>
                  <a:lnTo>
                    <a:pt x="55" y="52"/>
                  </a:lnTo>
                  <a:lnTo>
                    <a:pt x="55" y="55"/>
                  </a:lnTo>
                  <a:lnTo>
                    <a:pt x="55" y="52"/>
                  </a:lnTo>
                  <a:lnTo>
                    <a:pt x="58" y="55"/>
                  </a:lnTo>
                  <a:lnTo>
                    <a:pt x="58" y="52"/>
                  </a:lnTo>
                  <a:lnTo>
                    <a:pt x="62" y="52"/>
                  </a:lnTo>
                  <a:lnTo>
                    <a:pt x="62" y="55"/>
                  </a:lnTo>
                  <a:lnTo>
                    <a:pt x="65" y="55"/>
                  </a:lnTo>
                  <a:lnTo>
                    <a:pt x="68" y="58"/>
                  </a:lnTo>
                  <a:lnTo>
                    <a:pt x="71" y="61"/>
                  </a:lnTo>
                  <a:lnTo>
                    <a:pt x="68" y="61"/>
                  </a:lnTo>
                  <a:lnTo>
                    <a:pt x="71" y="65"/>
                  </a:lnTo>
                  <a:lnTo>
                    <a:pt x="71" y="68"/>
                  </a:lnTo>
                  <a:lnTo>
                    <a:pt x="71" y="71"/>
                  </a:lnTo>
                  <a:lnTo>
                    <a:pt x="71" y="74"/>
                  </a:lnTo>
                  <a:lnTo>
                    <a:pt x="68" y="74"/>
                  </a:lnTo>
                  <a:lnTo>
                    <a:pt x="68" y="78"/>
                  </a:lnTo>
                  <a:lnTo>
                    <a:pt x="65" y="81"/>
                  </a:lnTo>
                  <a:lnTo>
                    <a:pt x="62" y="78"/>
                  </a:lnTo>
                  <a:lnTo>
                    <a:pt x="62" y="81"/>
                  </a:lnTo>
                  <a:lnTo>
                    <a:pt x="58" y="81"/>
                  </a:lnTo>
                  <a:lnTo>
                    <a:pt x="55" y="81"/>
                  </a:lnTo>
                  <a:lnTo>
                    <a:pt x="52" y="78"/>
                  </a:lnTo>
                  <a:lnTo>
                    <a:pt x="52" y="74"/>
                  </a:lnTo>
                  <a:lnTo>
                    <a:pt x="49" y="74"/>
                  </a:lnTo>
                  <a:lnTo>
                    <a:pt x="49" y="71"/>
                  </a:lnTo>
                  <a:lnTo>
                    <a:pt x="49" y="68"/>
                  </a:lnTo>
                  <a:lnTo>
                    <a:pt x="45" y="65"/>
                  </a:lnTo>
                  <a:lnTo>
                    <a:pt x="45" y="61"/>
                  </a:lnTo>
                  <a:lnTo>
                    <a:pt x="45" y="58"/>
                  </a:lnTo>
                  <a:lnTo>
                    <a:pt x="45" y="61"/>
                  </a:lnTo>
                  <a:lnTo>
                    <a:pt x="42" y="61"/>
                  </a:lnTo>
                  <a:lnTo>
                    <a:pt x="42" y="65"/>
                  </a:lnTo>
                  <a:lnTo>
                    <a:pt x="39" y="65"/>
                  </a:lnTo>
                  <a:lnTo>
                    <a:pt x="39" y="68"/>
                  </a:lnTo>
                  <a:lnTo>
                    <a:pt x="36" y="68"/>
                  </a:lnTo>
                  <a:lnTo>
                    <a:pt x="36" y="71"/>
                  </a:lnTo>
                  <a:lnTo>
                    <a:pt x="32" y="71"/>
                  </a:lnTo>
                  <a:lnTo>
                    <a:pt x="29" y="71"/>
                  </a:lnTo>
                  <a:lnTo>
                    <a:pt x="26" y="71"/>
                  </a:lnTo>
                  <a:lnTo>
                    <a:pt x="23" y="71"/>
                  </a:lnTo>
                  <a:lnTo>
                    <a:pt x="19" y="71"/>
                  </a:lnTo>
                  <a:lnTo>
                    <a:pt x="19" y="68"/>
                  </a:lnTo>
                  <a:lnTo>
                    <a:pt x="19" y="71"/>
                  </a:lnTo>
                  <a:lnTo>
                    <a:pt x="16" y="68"/>
                  </a:lnTo>
                  <a:lnTo>
                    <a:pt x="16" y="65"/>
                  </a:lnTo>
                  <a:lnTo>
                    <a:pt x="13" y="65"/>
                  </a:lnTo>
                  <a:lnTo>
                    <a:pt x="10" y="65"/>
                  </a:lnTo>
                  <a:lnTo>
                    <a:pt x="6" y="61"/>
                  </a:lnTo>
                  <a:lnTo>
                    <a:pt x="6" y="58"/>
                  </a:lnTo>
                  <a:lnTo>
                    <a:pt x="6" y="55"/>
                  </a:lnTo>
                  <a:lnTo>
                    <a:pt x="3" y="55"/>
                  </a:lnTo>
                  <a:lnTo>
                    <a:pt x="3" y="52"/>
                  </a:lnTo>
                  <a:lnTo>
                    <a:pt x="0" y="48"/>
                  </a:lnTo>
                  <a:lnTo>
                    <a:pt x="3" y="48"/>
                  </a:lnTo>
                  <a:lnTo>
                    <a:pt x="6" y="45"/>
                  </a:lnTo>
                  <a:lnTo>
                    <a:pt x="3" y="45"/>
                  </a:lnTo>
                  <a:lnTo>
                    <a:pt x="6" y="45"/>
                  </a:lnTo>
                  <a:lnTo>
                    <a:pt x="6" y="42"/>
                  </a:lnTo>
                  <a:lnTo>
                    <a:pt x="10" y="42"/>
                  </a:lnTo>
                  <a:lnTo>
                    <a:pt x="10" y="39"/>
                  </a:lnTo>
                  <a:lnTo>
                    <a:pt x="13" y="39"/>
                  </a:lnTo>
                  <a:lnTo>
                    <a:pt x="16" y="39"/>
                  </a:lnTo>
                  <a:lnTo>
                    <a:pt x="19" y="39"/>
                  </a:lnTo>
                  <a:lnTo>
                    <a:pt x="23" y="39"/>
                  </a:lnTo>
                  <a:lnTo>
                    <a:pt x="26" y="39"/>
                  </a:lnTo>
                  <a:lnTo>
                    <a:pt x="26" y="42"/>
                  </a:lnTo>
                  <a:lnTo>
                    <a:pt x="26" y="39"/>
                  </a:lnTo>
                  <a:lnTo>
                    <a:pt x="29" y="42"/>
                  </a:lnTo>
                  <a:lnTo>
                    <a:pt x="29" y="45"/>
                  </a:lnTo>
                  <a:lnTo>
                    <a:pt x="32" y="45"/>
                  </a:lnTo>
                  <a:lnTo>
                    <a:pt x="36" y="48"/>
                  </a:lnTo>
                  <a:lnTo>
                    <a:pt x="36" y="52"/>
                  </a:lnTo>
                  <a:lnTo>
                    <a:pt x="39" y="48"/>
                  </a:lnTo>
                  <a:lnTo>
                    <a:pt x="39" y="52"/>
                  </a:lnTo>
                  <a:lnTo>
                    <a:pt x="42" y="52"/>
                  </a:lnTo>
                  <a:lnTo>
                    <a:pt x="42" y="48"/>
                  </a:lnTo>
                  <a:lnTo>
                    <a:pt x="39" y="48"/>
                  </a:lnTo>
                  <a:lnTo>
                    <a:pt x="39" y="45"/>
                  </a:lnTo>
                  <a:lnTo>
                    <a:pt x="42" y="45"/>
                  </a:lnTo>
                  <a:lnTo>
                    <a:pt x="39" y="42"/>
                  </a:lnTo>
                  <a:lnTo>
                    <a:pt x="36" y="39"/>
                  </a:lnTo>
                  <a:lnTo>
                    <a:pt x="32" y="35"/>
                  </a:lnTo>
                  <a:lnTo>
                    <a:pt x="32" y="32"/>
                  </a:lnTo>
                  <a:lnTo>
                    <a:pt x="29" y="32"/>
                  </a:lnTo>
                  <a:lnTo>
                    <a:pt x="29" y="29"/>
                  </a:lnTo>
                  <a:lnTo>
                    <a:pt x="29" y="26"/>
                  </a:lnTo>
                  <a:lnTo>
                    <a:pt x="26" y="26"/>
                  </a:lnTo>
                  <a:lnTo>
                    <a:pt x="26" y="22"/>
                  </a:lnTo>
                  <a:lnTo>
                    <a:pt x="29" y="22"/>
                  </a:lnTo>
                  <a:lnTo>
                    <a:pt x="26" y="19"/>
                  </a:lnTo>
                  <a:lnTo>
                    <a:pt x="29" y="19"/>
                  </a:lnTo>
                  <a:lnTo>
                    <a:pt x="26" y="16"/>
                  </a:lnTo>
                  <a:lnTo>
                    <a:pt x="29" y="16"/>
                  </a:lnTo>
                  <a:lnTo>
                    <a:pt x="26" y="16"/>
                  </a:lnTo>
                  <a:lnTo>
                    <a:pt x="29" y="13"/>
                  </a:lnTo>
                  <a:lnTo>
                    <a:pt x="32" y="13"/>
                  </a:lnTo>
                  <a:lnTo>
                    <a:pt x="29" y="9"/>
                  </a:lnTo>
                  <a:lnTo>
                    <a:pt x="32" y="9"/>
                  </a:lnTo>
                  <a:lnTo>
                    <a:pt x="32" y="6"/>
                  </a:lnTo>
                  <a:lnTo>
                    <a:pt x="36" y="6"/>
                  </a:lnTo>
                  <a:lnTo>
                    <a:pt x="36" y="3"/>
                  </a:lnTo>
                  <a:lnTo>
                    <a:pt x="39" y="3"/>
                  </a:lnTo>
                  <a:lnTo>
                    <a:pt x="42" y="3"/>
                  </a:lnTo>
                  <a:lnTo>
                    <a:pt x="45" y="3"/>
                  </a:lnTo>
                  <a:lnTo>
                    <a:pt x="45" y="0"/>
                  </a:lnTo>
                  <a:lnTo>
                    <a:pt x="45" y="3"/>
                  </a:lnTo>
                  <a:lnTo>
                    <a:pt x="49" y="3"/>
                  </a:lnTo>
                  <a:lnTo>
                    <a:pt x="52" y="3"/>
                  </a:lnTo>
                  <a:lnTo>
                    <a:pt x="55" y="6"/>
                  </a:lnTo>
                  <a:lnTo>
                    <a:pt x="55" y="3"/>
                  </a:lnTo>
                  <a:lnTo>
                    <a:pt x="55" y="6"/>
                  </a:lnTo>
                  <a:lnTo>
                    <a:pt x="58" y="6"/>
                  </a:lnTo>
                  <a:lnTo>
                    <a:pt x="62" y="6"/>
                  </a:lnTo>
                  <a:lnTo>
                    <a:pt x="62" y="9"/>
                  </a:lnTo>
                  <a:lnTo>
                    <a:pt x="65" y="13"/>
                  </a:lnTo>
                  <a:lnTo>
                    <a:pt x="68" y="16"/>
                  </a:lnTo>
                  <a:lnTo>
                    <a:pt x="68" y="19"/>
                  </a:lnTo>
                  <a:lnTo>
                    <a:pt x="68" y="22"/>
                  </a:lnTo>
                  <a:lnTo>
                    <a:pt x="68" y="26"/>
                  </a:lnTo>
                  <a:lnTo>
                    <a:pt x="65" y="26"/>
                  </a:lnTo>
                  <a:lnTo>
                    <a:pt x="65" y="29"/>
                  </a:lnTo>
                  <a:lnTo>
                    <a:pt x="62" y="29"/>
                  </a:lnTo>
                  <a:lnTo>
                    <a:pt x="58" y="32"/>
                  </a:lnTo>
                  <a:lnTo>
                    <a:pt x="55" y="32"/>
                  </a:lnTo>
                  <a:lnTo>
                    <a:pt x="52" y="35"/>
                  </a:lnTo>
                  <a:lnTo>
                    <a:pt x="49" y="35"/>
                  </a:lnTo>
                  <a:lnTo>
                    <a:pt x="49" y="39"/>
                  </a:lnTo>
                  <a:lnTo>
                    <a:pt x="45" y="39"/>
                  </a:lnTo>
                  <a:lnTo>
                    <a:pt x="49" y="39"/>
                  </a:lnTo>
                  <a:lnTo>
                    <a:pt x="52" y="39"/>
                  </a:lnTo>
                  <a:lnTo>
                    <a:pt x="52" y="35"/>
                  </a:lnTo>
                  <a:lnTo>
                    <a:pt x="55" y="35"/>
                  </a:lnTo>
                  <a:lnTo>
                    <a:pt x="58" y="35"/>
                  </a:lnTo>
                  <a:lnTo>
                    <a:pt x="58" y="32"/>
                  </a:lnTo>
                  <a:lnTo>
                    <a:pt x="62" y="32"/>
                  </a:lnTo>
                  <a:lnTo>
                    <a:pt x="62" y="29"/>
                  </a:lnTo>
                  <a:lnTo>
                    <a:pt x="65" y="29"/>
                  </a:lnTo>
                  <a:lnTo>
                    <a:pt x="65" y="26"/>
                  </a:lnTo>
                  <a:lnTo>
                    <a:pt x="68" y="26"/>
                  </a:lnTo>
                  <a:lnTo>
                    <a:pt x="71" y="26"/>
                  </a:lnTo>
                  <a:lnTo>
                    <a:pt x="75" y="22"/>
                  </a:lnTo>
                  <a:lnTo>
                    <a:pt x="75" y="26"/>
                  </a:lnTo>
                  <a:lnTo>
                    <a:pt x="78" y="22"/>
                  </a:lnTo>
                  <a:lnTo>
                    <a:pt x="78" y="26"/>
                  </a:lnTo>
                  <a:lnTo>
                    <a:pt x="81" y="26"/>
                  </a:lnTo>
                  <a:lnTo>
                    <a:pt x="81" y="29"/>
                  </a:lnTo>
                  <a:lnTo>
                    <a:pt x="84" y="29"/>
                  </a:lnTo>
                  <a:lnTo>
                    <a:pt x="84" y="32"/>
                  </a:lnTo>
                  <a:lnTo>
                    <a:pt x="84" y="29"/>
                  </a:lnTo>
                  <a:lnTo>
                    <a:pt x="88" y="32"/>
                  </a:lnTo>
                  <a:lnTo>
                    <a:pt x="91" y="32"/>
                  </a:lnTo>
                  <a:lnTo>
                    <a:pt x="91" y="35"/>
                  </a:lnTo>
                  <a:lnTo>
                    <a:pt x="94" y="39"/>
                  </a:lnTo>
                  <a:lnTo>
                    <a:pt x="94" y="42"/>
                  </a:lnTo>
                  <a:lnTo>
                    <a:pt x="94" y="45"/>
                  </a:lnTo>
                  <a:lnTo>
                    <a:pt x="94" y="48"/>
                  </a:lnTo>
                  <a:lnTo>
                    <a:pt x="91" y="52"/>
                  </a:lnTo>
                  <a:lnTo>
                    <a:pt x="94" y="52"/>
                  </a:lnTo>
                  <a:lnTo>
                    <a:pt x="91" y="52"/>
                  </a:lnTo>
                  <a:lnTo>
                    <a:pt x="91" y="55"/>
                  </a:lnTo>
                  <a:lnTo>
                    <a:pt x="88" y="55"/>
                  </a:lnTo>
                  <a:lnTo>
                    <a:pt x="88" y="58"/>
                  </a:lnTo>
                  <a:lnTo>
                    <a:pt x="84" y="58"/>
                  </a:lnTo>
                  <a:lnTo>
                    <a:pt x="81" y="58"/>
                  </a:lnTo>
                  <a:lnTo>
                    <a:pt x="78" y="58"/>
                  </a:lnTo>
                  <a:lnTo>
                    <a:pt x="78" y="55"/>
                  </a:lnTo>
                  <a:lnTo>
                    <a:pt x="75" y="52"/>
                  </a:lnTo>
                  <a:lnTo>
                    <a:pt x="71" y="52"/>
                  </a:lnTo>
                  <a:lnTo>
                    <a:pt x="71" y="48"/>
                  </a:lnTo>
                  <a:lnTo>
                    <a:pt x="68" y="48"/>
                  </a:lnTo>
                  <a:lnTo>
                    <a:pt x="68" y="45"/>
                  </a:lnTo>
                  <a:lnTo>
                    <a:pt x="65" y="45"/>
                  </a:lnTo>
                  <a:lnTo>
                    <a:pt x="62" y="45"/>
                  </a:lnTo>
                  <a:lnTo>
                    <a:pt x="58" y="48"/>
                  </a:lnTo>
                  <a:lnTo>
                    <a:pt x="55" y="48"/>
                  </a:lnTo>
                  <a:lnTo>
                    <a:pt x="55" y="52"/>
                  </a:lnTo>
                  <a:lnTo>
                    <a:pt x="55" y="55"/>
                  </a:lnTo>
                  <a:lnTo>
                    <a:pt x="52" y="58"/>
                  </a:lnTo>
                </a:path>
              </a:pathLst>
            </a:custGeom>
            <a:solidFill>
              <a:srgbClr val="66CCFF"/>
            </a:solidFill>
            <a:ln w="4763">
              <a:solidFill>
                <a:srgbClr val="000000"/>
              </a:solidFill>
              <a:round/>
              <a:headEnd/>
              <a:tailEnd/>
            </a:ln>
          </p:spPr>
          <p:txBody>
            <a:bodyPr rot="10800000" vert="eaVert"/>
            <a:lstStyle/>
            <a:p>
              <a:endParaRPr lang="it-IT"/>
            </a:p>
          </p:txBody>
        </p:sp>
      </p:grpSp>
      <p:sp>
        <p:nvSpPr>
          <p:cNvPr id="6236" name="Text Box 98"/>
          <p:cNvSpPr txBox="1">
            <a:spLocks noChangeArrowheads="1"/>
          </p:cNvSpPr>
          <p:nvPr/>
        </p:nvSpPr>
        <p:spPr bwMode="auto">
          <a:xfrm>
            <a:off x="2427289" y="2873375"/>
            <a:ext cx="1103892" cy="292388"/>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sz="1300" dirty="0">
                <a:solidFill>
                  <a:srgbClr val="000099"/>
                </a:solidFill>
                <a:cs typeface="Arial" charset="0"/>
              </a:rPr>
              <a:t>Macrophages</a:t>
            </a:r>
          </a:p>
        </p:txBody>
      </p:sp>
      <p:sp>
        <p:nvSpPr>
          <p:cNvPr id="19557" name="Text Box 135"/>
          <p:cNvSpPr txBox="1">
            <a:spLocks noChangeArrowheads="1"/>
          </p:cNvSpPr>
          <p:nvPr/>
        </p:nvSpPr>
        <p:spPr bwMode="auto">
          <a:xfrm>
            <a:off x="2097090" y="3224215"/>
            <a:ext cx="552139" cy="830997"/>
          </a:xfrm>
          <a:prstGeom prst="rect">
            <a:avLst/>
          </a:prstGeom>
          <a:noFill/>
          <a:ln w="9525">
            <a:noFill/>
            <a:miter lim="800000"/>
            <a:headEnd/>
            <a:tailEnd/>
          </a:ln>
        </p:spPr>
        <p:txBody>
          <a:bodyPr wrap="none">
            <a:spAutoFit/>
          </a:bodyPr>
          <a:lstStyle/>
          <a:p>
            <a:r>
              <a:rPr lang="it-IT" sz="1200">
                <a:solidFill>
                  <a:schemeClr val="tx2"/>
                </a:solidFill>
                <a:cs typeface="Arial" charset="0"/>
              </a:rPr>
              <a:t>VEGF</a:t>
            </a:r>
          </a:p>
          <a:p>
            <a:r>
              <a:rPr lang="it-IT" sz="1200">
                <a:solidFill>
                  <a:schemeClr val="tx2"/>
                </a:solidFill>
                <a:cs typeface="Arial" charset="0"/>
              </a:rPr>
              <a:t>FGF</a:t>
            </a:r>
          </a:p>
          <a:p>
            <a:r>
              <a:rPr lang="it-IT" sz="1200">
                <a:solidFill>
                  <a:schemeClr val="tx2"/>
                </a:solidFill>
                <a:cs typeface="Arial" charset="0"/>
              </a:rPr>
              <a:t>IGF-1</a:t>
            </a:r>
          </a:p>
          <a:p>
            <a:r>
              <a:rPr lang="it-IT" sz="1200">
                <a:solidFill>
                  <a:schemeClr val="tx2"/>
                </a:solidFill>
                <a:cs typeface="Arial" charset="0"/>
              </a:rPr>
              <a:t>TGF-</a:t>
            </a:r>
            <a:r>
              <a:rPr lang="el-GR" sz="1200">
                <a:solidFill>
                  <a:schemeClr val="tx2"/>
                </a:solidFill>
                <a:cs typeface="Arial" charset="0"/>
              </a:rPr>
              <a:t>β</a:t>
            </a:r>
            <a:endParaRPr lang="it-IT" sz="1200">
              <a:solidFill>
                <a:schemeClr val="tx2"/>
              </a:solidFill>
              <a:cs typeface="Arial" charset="0"/>
            </a:endParaRPr>
          </a:p>
        </p:txBody>
      </p:sp>
      <p:sp>
        <p:nvSpPr>
          <p:cNvPr id="19558" name="Line 145"/>
          <p:cNvSpPr>
            <a:spLocks noChangeShapeType="1"/>
          </p:cNvSpPr>
          <p:nvPr/>
        </p:nvSpPr>
        <p:spPr bwMode="auto">
          <a:xfrm flipV="1">
            <a:off x="2882900" y="3268663"/>
            <a:ext cx="0" cy="685800"/>
          </a:xfrm>
          <a:prstGeom prst="line">
            <a:avLst/>
          </a:prstGeom>
          <a:noFill/>
          <a:ln w="28575">
            <a:solidFill>
              <a:schemeClr val="hlink"/>
            </a:solidFill>
            <a:round/>
            <a:headEnd/>
            <a:tailEnd type="triangle" w="med" len="med"/>
          </a:ln>
        </p:spPr>
        <p:txBody>
          <a:bodyPr/>
          <a:lstStyle/>
          <a:p>
            <a:endParaRPr lang="it-IT"/>
          </a:p>
        </p:txBody>
      </p:sp>
      <p:sp>
        <p:nvSpPr>
          <p:cNvPr id="19559" name="Line 146"/>
          <p:cNvSpPr>
            <a:spLocks noChangeShapeType="1"/>
          </p:cNvSpPr>
          <p:nvPr/>
        </p:nvSpPr>
        <p:spPr bwMode="auto">
          <a:xfrm>
            <a:off x="3019425" y="3344863"/>
            <a:ext cx="0" cy="609600"/>
          </a:xfrm>
          <a:prstGeom prst="line">
            <a:avLst/>
          </a:prstGeom>
          <a:noFill/>
          <a:ln w="28575">
            <a:solidFill>
              <a:schemeClr val="hlink"/>
            </a:solidFill>
            <a:round/>
            <a:headEnd/>
            <a:tailEnd type="triangle" w="med" len="med"/>
          </a:ln>
        </p:spPr>
        <p:txBody>
          <a:bodyPr/>
          <a:lstStyle/>
          <a:p>
            <a:endParaRPr lang="it-IT"/>
          </a:p>
        </p:txBody>
      </p:sp>
      <p:grpSp>
        <p:nvGrpSpPr>
          <p:cNvPr id="19560" name="Group 163"/>
          <p:cNvGrpSpPr>
            <a:grpSpLocks/>
          </p:cNvGrpSpPr>
          <p:nvPr/>
        </p:nvGrpSpPr>
        <p:grpSpPr bwMode="auto">
          <a:xfrm>
            <a:off x="8885238" y="3386138"/>
            <a:ext cx="315912" cy="323850"/>
            <a:chOff x="2200" y="572"/>
            <a:chExt cx="317" cy="318"/>
          </a:xfrm>
        </p:grpSpPr>
        <p:sp>
          <p:nvSpPr>
            <p:cNvPr id="19629" name="Oval 12"/>
            <p:cNvSpPr>
              <a:spLocks noChangeArrowheads="1"/>
            </p:cNvSpPr>
            <p:nvPr/>
          </p:nvSpPr>
          <p:spPr bwMode="auto">
            <a:xfrm>
              <a:off x="2200" y="572"/>
              <a:ext cx="317" cy="318"/>
            </a:xfrm>
            <a:prstGeom prst="ellipse">
              <a:avLst/>
            </a:prstGeom>
            <a:gradFill rotWithShape="1">
              <a:gsLst>
                <a:gs pos="0">
                  <a:srgbClr val="CC99FF">
                    <a:alpha val="89998"/>
                  </a:srgbClr>
                </a:gs>
                <a:gs pos="100000">
                  <a:srgbClr val="AF83DB"/>
                </a:gs>
              </a:gsLst>
              <a:path path="shape">
                <a:fillToRect l="50000" t="50000" r="50000" b="50000"/>
              </a:path>
            </a:gradFill>
            <a:ln w="9525">
              <a:solidFill>
                <a:srgbClr val="800080"/>
              </a:solidFill>
              <a:round/>
              <a:headEnd/>
              <a:tailEnd/>
            </a:ln>
          </p:spPr>
          <p:txBody>
            <a:bodyPr wrap="none" anchor="ctr"/>
            <a:lstStyle/>
            <a:p>
              <a:endParaRPr lang="it-IT" sz="2400">
                <a:latin typeface="Times New Roman" pitchFamily="18" charset="0"/>
                <a:cs typeface="Arial" charset="0"/>
              </a:endParaRPr>
            </a:p>
          </p:txBody>
        </p:sp>
        <p:sp>
          <p:nvSpPr>
            <p:cNvPr id="19630" name="Oval 13"/>
            <p:cNvSpPr>
              <a:spLocks noChangeArrowheads="1"/>
            </p:cNvSpPr>
            <p:nvPr/>
          </p:nvSpPr>
          <p:spPr bwMode="auto">
            <a:xfrm>
              <a:off x="2216" y="607"/>
              <a:ext cx="248" cy="242"/>
            </a:xfrm>
            <a:prstGeom prst="ellipse">
              <a:avLst/>
            </a:prstGeom>
            <a:gradFill rotWithShape="1">
              <a:gsLst>
                <a:gs pos="0">
                  <a:srgbClr val="3B003B"/>
                </a:gs>
                <a:gs pos="100000">
                  <a:srgbClr val="800080"/>
                </a:gs>
              </a:gsLst>
              <a:path path="shape">
                <a:fillToRect l="50000" t="50000" r="50000" b="50000"/>
              </a:path>
            </a:gradFill>
            <a:ln w="9525">
              <a:solidFill>
                <a:srgbClr val="C5BFC5"/>
              </a:solidFill>
              <a:round/>
              <a:headEnd/>
              <a:tailEnd/>
            </a:ln>
          </p:spPr>
          <p:txBody>
            <a:bodyPr wrap="none" anchor="ctr"/>
            <a:lstStyle/>
            <a:p>
              <a:endParaRPr lang="it-IT" sz="2400">
                <a:latin typeface="Times New Roman" pitchFamily="18" charset="0"/>
                <a:cs typeface="Arial" charset="0"/>
              </a:endParaRPr>
            </a:p>
          </p:txBody>
        </p:sp>
      </p:grpSp>
      <p:grpSp>
        <p:nvGrpSpPr>
          <p:cNvPr id="19561" name="Group 166"/>
          <p:cNvGrpSpPr>
            <a:grpSpLocks/>
          </p:cNvGrpSpPr>
          <p:nvPr/>
        </p:nvGrpSpPr>
        <p:grpSpPr bwMode="auto">
          <a:xfrm>
            <a:off x="9148763" y="3602038"/>
            <a:ext cx="315912" cy="323850"/>
            <a:chOff x="2200" y="572"/>
            <a:chExt cx="317" cy="318"/>
          </a:xfrm>
        </p:grpSpPr>
        <p:sp>
          <p:nvSpPr>
            <p:cNvPr id="19627" name="Oval 12"/>
            <p:cNvSpPr>
              <a:spLocks noChangeArrowheads="1"/>
            </p:cNvSpPr>
            <p:nvPr/>
          </p:nvSpPr>
          <p:spPr bwMode="auto">
            <a:xfrm>
              <a:off x="2200" y="572"/>
              <a:ext cx="317" cy="318"/>
            </a:xfrm>
            <a:prstGeom prst="ellipse">
              <a:avLst/>
            </a:prstGeom>
            <a:gradFill rotWithShape="1">
              <a:gsLst>
                <a:gs pos="0">
                  <a:srgbClr val="CC99FF">
                    <a:alpha val="89998"/>
                  </a:srgbClr>
                </a:gs>
                <a:gs pos="100000">
                  <a:srgbClr val="AF83DB"/>
                </a:gs>
              </a:gsLst>
              <a:path path="shape">
                <a:fillToRect l="50000" t="50000" r="50000" b="50000"/>
              </a:path>
            </a:gradFill>
            <a:ln w="9525">
              <a:solidFill>
                <a:srgbClr val="800080"/>
              </a:solidFill>
              <a:round/>
              <a:headEnd/>
              <a:tailEnd/>
            </a:ln>
          </p:spPr>
          <p:txBody>
            <a:bodyPr wrap="none" anchor="ctr"/>
            <a:lstStyle/>
            <a:p>
              <a:endParaRPr lang="it-IT" sz="2400">
                <a:latin typeface="Times New Roman" pitchFamily="18" charset="0"/>
                <a:cs typeface="Arial" charset="0"/>
              </a:endParaRPr>
            </a:p>
          </p:txBody>
        </p:sp>
        <p:sp>
          <p:nvSpPr>
            <p:cNvPr id="19628" name="Oval 13"/>
            <p:cNvSpPr>
              <a:spLocks noChangeArrowheads="1"/>
            </p:cNvSpPr>
            <p:nvPr/>
          </p:nvSpPr>
          <p:spPr bwMode="auto">
            <a:xfrm>
              <a:off x="2216" y="607"/>
              <a:ext cx="248" cy="242"/>
            </a:xfrm>
            <a:prstGeom prst="ellipse">
              <a:avLst/>
            </a:prstGeom>
            <a:gradFill rotWithShape="1">
              <a:gsLst>
                <a:gs pos="0">
                  <a:srgbClr val="3B003B"/>
                </a:gs>
                <a:gs pos="100000">
                  <a:srgbClr val="800080"/>
                </a:gs>
              </a:gsLst>
              <a:path path="shape">
                <a:fillToRect l="50000" t="50000" r="50000" b="50000"/>
              </a:path>
            </a:gradFill>
            <a:ln w="9525">
              <a:solidFill>
                <a:srgbClr val="C5BFC5"/>
              </a:solidFill>
              <a:round/>
              <a:headEnd/>
              <a:tailEnd/>
            </a:ln>
          </p:spPr>
          <p:txBody>
            <a:bodyPr wrap="none" anchor="ctr"/>
            <a:lstStyle/>
            <a:p>
              <a:endParaRPr lang="it-IT" sz="2400">
                <a:latin typeface="Times New Roman" pitchFamily="18" charset="0"/>
                <a:cs typeface="Arial" charset="0"/>
              </a:endParaRPr>
            </a:p>
          </p:txBody>
        </p:sp>
      </p:grpSp>
      <p:grpSp>
        <p:nvGrpSpPr>
          <p:cNvPr id="19562" name="Group 169"/>
          <p:cNvGrpSpPr>
            <a:grpSpLocks/>
          </p:cNvGrpSpPr>
          <p:nvPr/>
        </p:nvGrpSpPr>
        <p:grpSpPr bwMode="auto">
          <a:xfrm rot="7678842">
            <a:off x="8882063" y="3713164"/>
            <a:ext cx="323850" cy="317500"/>
            <a:chOff x="2200" y="572"/>
            <a:chExt cx="317" cy="318"/>
          </a:xfrm>
        </p:grpSpPr>
        <p:sp>
          <p:nvSpPr>
            <p:cNvPr id="19625" name="Oval 12"/>
            <p:cNvSpPr>
              <a:spLocks noChangeArrowheads="1"/>
            </p:cNvSpPr>
            <p:nvPr/>
          </p:nvSpPr>
          <p:spPr bwMode="auto">
            <a:xfrm>
              <a:off x="2200" y="572"/>
              <a:ext cx="317" cy="318"/>
            </a:xfrm>
            <a:prstGeom prst="ellipse">
              <a:avLst/>
            </a:prstGeom>
            <a:gradFill rotWithShape="1">
              <a:gsLst>
                <a:gs pos="0">
                  <a:srgbClr val="CC99FF">
                    <a:alpha val="89998"/>
                  </a:srgbClr>
                </a:gs>
                <a:gs pos="100000">
                  <a:srgbClr val="AF83DB"/>
                </a:gs>
              </a:gsLst>
              <a:path path="shape">
                <a:fillToRect l="50000" t="50000" r="50000" b="50000"/>
              </a:path>
            </a:gradFill>
            <a:ln w="9525">
              <a:solidFill>
                <a:srgbClr val="800080"/>
              </a:solidFill>
              <a:round/>
              <a:headEnd/>
              <a:tailEnd/>
            </a:ln>
          </p:spPr>
          <p:txBody>
            <a:bodyPr rot="10800000" vert="eaVert" wrap="none" anchor="ctr"/>
            <a:lstStyle/>
            <a:p>
              <a:endParaRPr lang="it-IT" sz="2400">
                <a:latin typeface="Times New Roman" pitchFamily="18" charset="0"/>
                <a:cs typeface="Arial" charset="0"/>
              </a:endParaRPr>
            </a:p>
          </p:txBody>
        </p:sp>
        <p:sp>
          <p:nvSpPr>
            <p:cNvPr id="19626" name="Oval 13"/>
            <p:cNvSpPr>
              <a:spLocks noChangeArrowheads="1"/>
            </p:cNvSpPr>
            <p:nvPr/>
          </p:nvSpPr>
          <p:spPr bwMode="auto">
            <a:xfrm>
              <a:off x="2216" y="607"/>
              <a:ext cx="248" cy="242"/>
            </a:xfrm>
            <a:prstGeom prst="ellipse">
              <a:avLst/>
            </a:prstGeom>
            <a:gradFill rotWithShape="1">
              <a:gsLst>
                <a:gs pos="0">
                  <a:srgbClr val="3B003B"/>
                </a:gs>
                <a:gs pos="100000">
                  <a:srgbClr val="800080"/>
                </a:gs>
              </a:gsLst>
              <a:path path="shape">
                <a:fillToRect l="50000" t="50000" r="50000" b="50000"/>
              </a:path>
            </a:gradFill>
            <a:ln w="9525">
              <a:solidFill>
                <a:srgbClr val="C5BFC5"/>
              </a:solidFill>
              <a:round/>
              <a:headEnd/>
              <a:tailEnd/>
            </a:ln>
          </p:spPr>
          <p:txBody>
            <a:bodyPr rot="10800000" vert="eaVert" wrap="none" anchor="ctr"/>
            <a:lstStyle/>
            <a:p>
              <a:endParaRPr lang="it-IT" sz="2400">
                <a:latin typeface="Times New Roman" pitchFamily="18" charset="0"/>
                <a:cs typeface="Arial" charset="0"/>
              </a:endParaRPr>
            </a:p>
          </p:txBody>
        </p:sp>
      </p:grpSp>
      <p:grpSp>
        <p:nvGrpSpPr>
          <p:cNvPr id="19563" name="Group 172"/>
          <p:cNvGrpSpPr>
            <a:grpSpLocks/>
          </p:cNvGrpSpPr>
          <p:nvPr/>
        </p:nvGrpSpPr>
        <p:grpSpPr bwMode="auto">
          <a:xfrm rot="7084982">
            <a:off x="9144794" y="3428207"/>
            <a:ext cx="293688" cy="288925"/>
            <a:chOff x="2200" y="572"/>
            <a:chExt cx="317" cy="318"/>
          </a:xfrm>
        </p:grpSpPr>
        <p:sp>
          <p:nvSpPr>
            <p:cNvPr id="19623" name="Oval 12"/>
            <p:cNvSpPr>
              <a:spLocks noChangeArrowheads="1"/>
            </p:cNvSpPr>
            <p:nvPr/>
          </p:nvSpPr>
          <p:spPr bwMode="auto">
            <a:xfrm>
              <a:off x="2200" y="572"/>
              <a:ext cx="317" cy="318"/>
            </a:xfrm>
            <a:prstGeom prst="ellipse">
              <a:avLst/>
            </a:prstGeom>
            <a:gradFill rotWithShape="1">
              <a:gsLst>
                <a:gs pos="0">
                  <a:srgbClr val="CC99FF">
                    <a:alpha val="89998"/>
                  </a:srgbClr>
                </a:gs>
                <a:gs pos="100000">
                  <a:srgbClr val="AF83DB"/>
                </a:gs>
              </a:gsLst>
              <a:path path="shape">
                <a:fillToRect l="50000" t="50000" r="50000" b="50000"/>
              </a:path>
            </a:gradFill>
            <a:ln w="9525">
              <a:solidFill>
                <a:srgbClr val="800080"/>
              </a:solidFill>
              <a:round/>
              <a:headEnd/>
              <a:tailEnd/>
            </a:ln>
          </p:spPr>
          <p:txBody>
            <a:bodyPr rot="10800000" vert="eaVert" wrap="none" anchor="ctr"/>
            <a:lstStyle/>
            <a:p>
              <a:endParaRPr lang="it-IT" sz="2400">
                <a:latin typeface="Times New Roman" pitchFamily="18" charset="0"/>
                <a:cs typeface="Arial" charset="0"/>
              </a:endParaRPr>
            </a:p>
          </p:txBody>
        </p:sp>
        <p:sp>
          <p:nvSpPr>
            <p:cNvPr id="19624" name="Oval 13"/>
            <p:cNvSpPr>
              <a:spLocks noChangeArrowheads="1"/>
            </p:cNvSpPr>
            <p:nvPr/>
          </p:nvSpPr>
          <p:spPr bwMode="auto">
            <a:xfrm>
              <a:off x="2216" y="607"/>
              <a:ext cx="248" cy="242"/>
            </a:xfrm>
            <a:prstGeom prst="ellipse">
              <a:avLst/>
            </a:prstGeom>
            <a:gradFill rotWithShape="1">
              <a:gsLst>
                <a:gs pos="0">
                  <a:srgbClr val="3B003B"/>
                </a:gs>
                <a:gs pos="100000">
                  <a:srgbClr val="800080"/>
                </a:gs>
              </a:gsLst>
              <a:path path="shape">
                <a:fillToRect l="50000" t="50000" r="50000" b="50000"/>
              </a:path>
            </a:gradFill>
            <a:ln w="9525">
              <a:solidFill>
                <a:srgbClr val="C5BFC5"/>
              </a:solidFill>
              <a:round/>
              <a:headEnd/>
              <a:tailEnd/>
            </a:ln>
          </p:spPr>
          <p:txBody>
            <a:bodyPr rot="10800000" vert="eaVert" wrap="none" anchor="ctr"/>
            <a:lstStyle/>
            <a:p>
              <a:endParaRPr lang="it-IT" sz="2400">
                <a:latin typeface="Times New Roman" pitchFamily="18" charset="0"/>
                <a:cs typeface="Arial" charset="0"/>
              </a:endParaRPr>
            </a:p>
          </p:txBody>
        </p:sp>
      </p:grpSp>
      <p:sp>
        <p:nvSpPr>
          <p:cNvPr id="6244" name="Text Box 164"/>
          <p:cNvSpPr txBox="1">
            <a:spLocks noChangeArrowheads="1"/>
          </p:cNvSpPr>
          <p:nvPr/>
        </p:nvSpPr>
        <p:spPr bwMode="auto">
          <a:xfrm>
            <a:off x="9286876" y="2976563"/>
            <a:ext cx="758541" cy="369332"/>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a:solidFill>
                  <a:srgbClr val="000099"/>
                </a:solidFill>
                <a:cs typeface="Arial" charset="0"/>
              </a:rPr>
              <a:t>T cells</a:t>
            </a:r>
          </a:p>
        </p:txBody>
      </p:sp>
      <p:grpSp>
        <p:nvGrpSpPr>
          <p:cNvPr id="19567" name="Group 176"/>
          <p:cNvGrpSpPr>
            <a:grpSpLocks/>
          </p:cNvGrpSpPr>
          <p:nvPr/>
        </p:nvGrpSpPr>
        <p:grpSpPr bwMode="auto">
          <a:xfrm>
            <a:off x="9263063" y="4587878"/>
            <a:ext cx="792162" cy="893763"/>
            <a:chOff x="3107" y="799"/>
            <a:chExt cx="628" cy="726"/>
          </a:xfrm>
        </p:grpSpPr>
        <p:grpSp>
          <p:nvGrpSpPr>
            <p:cNvPr id="19613" name="Group 177"/>
            <p:cNvGrpSpPr>
              <a:grpSpLocks/>
            </p:cNvGrpSpPr>
            <p:nvPr/>
          </p:nvGrpSpPr>
          <p:grpSpPr bwMode="auto">
            <a:xfrm>
              <a:off x="3107" y="799"/>
              <a:ext cx="499" cy="583"/>
              <a:chOff x="2517" y="443"/>
              <a:chExt cx="499" cy="583"/>
            </a:xfrm>
          </p:grpSpPr>
          <p:sp>
            <p:nvSpPr>
              <p:cNvPr id="115890" name="Freeform 178"/>
              <p:cNvSpPr>
                <a:spLocks/>
              </p:cNvSpPr>
              <p:nvPr/>
            </p:nvSpPr>
            <p:spPr bwMode="auto">
              <a:xfrm>
                <a:off x="2517" y="443"/>
                <a:ext cx="499" cy="583"/>
              </a:xfrm>
              <a:custGeom>
                <a:avLst/>
                <a:gdLst/>
                <a:ahLst/>
                <a:cxnLst>
                  <a:cxn ang="0">
                    <a:pos x="196" y="33"/>
                  </a:cxn>
                  <a:cxn ang="0">
                    <a:pos x="266" y="72"/>
                  </a:cxn>
                  <a:cxn ang="0">
                    <a:pos x="377" y="22"/>
                  </a:cxn>
                  <a:cxn ang="0">
                    <a:pos x="341" y="107"/>
                  </a:cxn>
                  <a:cxn ang="0">
                    <a:pos x="485" y="152"/>
                  </a:cxn>
                  <a:cxn ang="0">
                    <a:pos x="410" y="230"/>
                  </a:cxn>
                  <a:cxn ang="0">
                    <a:pos x="489" y="310"/>
                  </a:cxn>
                  <a:cxn ang="0">
                    <a:pos x="404" y="342"/>
                  </a:cxn>
                  <a:cxn ang="0">
                    <a:pos x="482" y="513"/>
                  </a:cxn>
                  <a:cxn ang="0">
                    <a:pos x="301" y="391"/>
                  </a:cxn>
                  <a:cxn ang="0">
                    <a:pos x="197" y="579"/>
                  </a:cxn>
                  <a:cxn ang="0">
                    <a:pos x="188" y="365"/>
                  </a:cxn>
                  <a:cxn ang="0">
                    <a:pos x="29" y="462"/>
                  </a:cxn>
                  <a:cxn ang="0">
                    <a:pos x="114" y="340"/>
                  </a:cxn>
                  <a:cxn ang="0">
                    <a:pos x="31" y="282"/>
                  </a:cxn>
                  <a:cxn ang="0">
                    <a:pos x="115" y="250"/>
                  </a:cxn>
                  <a:cxn ang="0">
                    <a:pos x="3" y="142"/>
                  </a:cxn>
                  <a:cxn ang="0">
                    <a:pos x="131" y="132"/>
                  </a:cxn>
                  <a:cxn ang="0">
                    <a:pos x="157" y="64"/>
                  </a:cxn>
                  <a:cxn ang="0">
                    <a:pos x="148" y="5"/>
                  </a:cxn>
                  <a:cxn ang="0">
                    <a:pos x="196" y="33"/>
                  </a:cxn>
                </a:cxnLst>
                <a:rect l="0" t="0" r="r" b="b"/>
                <a:pathLst>
                  <a:path w="499" h="583">
                    <a:moveTo>
                      <a:pt x="196" y="33"/>
                    </a:moveTo>
                    <a:cubicBezTo>
                      <a:pt x="218" y="43"/>
                      <a:pt x="235" y="74"/>
                      <a:pt x="266" y="72"/>
                    </a:cubicBezTo>
                    <a:cubicBezTo>
                      <a:pt x="296" y="71"/>
                      <a:pt x="366" y="17"/>
                      <a:pt x="377" y="22"/>
                    </a:cubicBezTo>
                    <a:cubicBezTo>
                      <a:pt x="390" y="28"/>
                      <a:pt x="322" y="84"/>
                      <a:pt x="341" y="107"/>
                    </a:cubicBezTo>
                    <a:cubicBezTo>
                      <a:pt x="358" y="128"/>
                      <a:pt x="473" y="132"/>
                      <a:pt x="485" y="152"/>
                    </a:cubicBezTo>
                    <a:cubicBezTo>
                      <a:pt x="496" y="173"/>
                      <a:pt x="409" y="204"/>
                      <a:pt x="410" y="230"/>
                    </a:cubicBezTo>
                    <a:cubicBezTo>
                      <a:pt x="410" y="257"/>
                      <a:pt x="490" y="292"/>
                      <a:pt x="489" y="310"/>
                    </a:cubicBezTo>
                    <a:cubicBezTo>
                      <a:pt x="488" y="329"/>
                      <a:pt x="405" y="308"/>
                      <a:pt x="404" y="342"/>
                    </a:cubicBezTo>
                    <a:cubicBezTo>
                      <a:pt x="403" y="376"/>
                      <a:pt x="499" y="505"/>
                      <a:pt x="482" y="513"/>
                    </a:cubicBezTo>
                    <a:cubicBezTo>
                      <a:pt x="465" y="521"/>
                      <a:pt x="348" y="380"/>
                      <a:pt x="301" y="391"/>
                    </a:cubicBezTo>
                    <a:cubicBezTo>
                      <a:pt x="254" y="402"/>
                      <a:pt x="216" y="583"/>
                      <a:pt x="197" y="579"/>
                    </a:cubicBezTo>
                    <a:cubicBezTo>
                      <a:pt x="178" y="575"/>
                      <a:pt x="216" y="385"/>
                      <a:pt x="188" y="365"/>
                    </a:cubicBezTo>
                    <a:cubicBezTo>
                      <a:pt x="160" y="345"/>
                      <a:pt x="41" y="466"/>
                      <a:pt x="29" y="462"/>
                    </a:cubicBezTo>
                    <a:cubicBezTo>
                      <a:pt x="17" y="458"/>
                      <a:pt x="114" y="370"/>
                      <a:pt x="114" y="340"/>
                    </a:cubicBezTo>
                    <a:cubicBezTo>
                      <a:pt x="115" y="311"/>
                      <a:pt x="31" y="296"/>
                      <a:pt x="31" y="282"/>
                    </a:cubicBezTo>
                    <a:cubicBezTo>
                      <a:pt x="31" y="268"/>
                      <a:pt x="119" y="274"/>
                      <a:pt x="115" y="250"/>
                    </a:cubicBezTo>
                    <a:cubicBezTo>
                      <a:pt x="110" y="227"/>
                      <a:pt x="0" y="161"/>
                      <a:pt x="3" y="142"/>
                    </a:cubicBezTo>
                    <a:cubicBezTo>
                      <a:pt x="6" y="123"/>
                      <a:pt x="106" y="145"/>
                      <a:pt x="131" y="132"/>
                    </a:cubicBezTo>
                    <a:cubicBezTo>
                      <a:pt x="158" y="120"/>
                      <a:pt x="154" y="85"/>
                      <a:pt x="157" y="64"/>
                    </a:cubicBezTo>
                    <a:cubicBezTo>
                      <a:pt x="160" y="42"/>
                      <a:pt x="141" y="11"/>
                      <a:pt x="148" y="5"/>
                    </a:cubicBezTo>
                    <a:cubicBezTo>
                      <a:pt x="154" y="0"/>
                      <a:pt x="186" y="27"/>
                      <a:pt x="196" y="33"/>
                    </a:cubicBezTo>
                    <a:close/>
                  </a:path>
                </a:pathLst>
              </a:custGeom>
              <a:gradFill rotWithShape="1">
                <a:gsLst>
                  <a:gs pos="0">
                    <a:srgbClr val="DDDDDD">
                      <a:gamma/>
                      <a:shade val="46275"/>
                      <a:invGamma/>
                    </a:srgbClr>
                  </a:gs>
                  <a:gs pos="50000">
                    <a:srgbClr val="DDDDDD">
                      <a:alpha val="99001"/>
                    </a:srgbClr>
                  </a:gs>
                  <a:gs pos="100000">
                    <a:srgbClr val="DDDDDD">
                      <a:gamma/>
                      <a:shade val="46275"/>
                      <a:invGamma/>
                    </a:srgbClr>
                  </a:gs>
                </a:gsLst>
                <a:lin ang="0" scaled="1"/>
              </a:gradFill>
              <a:ln w="9525">
                <a:solidFill>
                  <a:schemeClr val="tx1"/>
                </a:solidFill>
                <a:round/>
                <a:headEnd/>
                <a:tailEnd/>
              </a:ln>
              <a:effectLst/>
            </p:spPr>
            <p:txBody>
              <a:bodyPr/>
              <a:lstStyle/>
              <a:p>
                <a:pPr>
                  <a:defRPr/>
                </a:pPr>
                <a:endParaRPr lang="en-US" dirty="0">
                  <a:latin typeface="Arial" pitchFamily="34" charset="0"/>
                  <a:cs typeface="Arial" pitchFamily="34" charset="0"/>
                </a:endParaRPr>
              </a:p>
            </p:txBody>
          </p:sp>
          <p:sp>
            <p:nvSpPr>
              <p:cNvPr id="19622" name="Oval 179"/>
              <p:cNvSpPr>
                <a:spLocks noChangeArrowheads="1"/>
              </p:cNvSpPr>
              <p:nvPr/>
            </p:nvSpPr>
            <p:spPr bwMode="auto">
              <a:xfrm>
                <a:off x="2699" y="572"/>
                <a:ext cx="181" cy="137"/>
              </a:xfrm>
              <a:prstGeom prst="ellipse">
                <a:avLst/>
              </a:prstGeom>
              <a:solidFill>
                <a:srgbClr val="808080"/>
              </a:solidFill>
              <a:ln w="3175" algn="ctr">
                <a:solidFill>
                  <a:srgbClr val="333333"/>
                </a:solidFill>
                <a:round/>
                <a:headEnd/>
                <a:tailEnd/>
              </a:ln>
            </p:spPr>
            <p:txBody>
              <a:bodyPr wrap="none" anchor="ctr"/>
              <a:lstStyle/>
              <a:p>
                <a:endParaRPr lang="it-IT">
                  <a:cs typeface="Arial" charset="0"/>
                </a:endParaRPr>
              </a:p>
            </p:txBody>
          </p:sp>
        </p:grpSp>
        <p:grpSp>
          <p:nvGrpSpPr>
            <p:cNvPr id="19614" name="Group 180"/>
            <p:cNvGrpSpPr>
              <a:grpSpLocks/>
            </p:cNvGrpSpPr>
            <p:nvPr/>
          </p:nvGrpSpPr>
          <p:grpSpPr bwMode="auto">
            <a:xfrm rot="-6467798">
              <a:off x="3331" y="1120"/>
              <a:ext cx="408" cy="401"/>
              <a:chOff x="2517" y="443"/>
              <a:chExt cx="499" cy="583"/>
            </a:xfrm>
          </p:grpSpPr>
          <p:sp>
            <p:nvSpPr>
              <p:cNvPr id="115893" name="Freeform 181"/>
              <p:cNvSpPr>
                <a:spLocks/>
              </p:cNvSpPr>
              <p:nvPr/>
            </p:nvSpPr>
            <p:spPr bwMode="auto">
              <a:xfrm>
                <a:off x="2517" y="443"/>
                <a:ext cx="499" cy="583"/>
              </a:xfrm>
              <a:custGeom>
                <a:avLst/>
                <a:gdLst/>
                <a:ahLst/>
                <a:cxnLst>
                  <a:cxn ang="0">
                    <a:pos x="196" y="33"/>
                  </a:cxn>
                  <a:cxn ang="0">
                    <a:pos x="266" y="72"/>
                  </a:cxn>
                  <a:cxn ang="0">
                    <a:pos x="377" y="22"/>
                  </a:cxn>
                  <a:cxn ang="0">
                    <a:pos x="341" y="107"/>
                  </a:cxn>
                  <a:cxn ang="0">
                    <a:pos x="485" y="152"/>
                  </a:cxn>
                  <a:cxn ang="0">
                    <a:pos x="410" y="230"/>
                  </a:cxn>
                  <a:cxn ang="0">
                    <a:pos x="489" y="310"/>
                  </a:cxn>
                  <a:cxn ang="0">
                    <a:pos x="404" y="342"/>
                  </a:cxn>
                  <a:cxn ang="0">
                    <a:pos x="482" y="513"/>
                  </a:cxn>
                  <a:cxn ang="0">
                    <a:pos x="301" y="391"/>
                  </a:cxn>
                  <a:cxn ang="0">
                    <a:pos x="197" y="579"/>
                  </a:cxn>
                  <a:cxn ang="0">
                    <a:pos x="188" y="365"/>
                  </a:cxn>
                  <a:cxn ang="0">
                    <a:pos x="29" y="462"/>
                  </a:cxn>
                  <a:cxn ang="0">
                    <a:pos x="114" y="340"/>
                  </a:cxn>
                  <a:cxn ang="0">
                    <a:pos x="31" y="282"/>
                  </a:cxn>
                  <a:cxn ang="0">
                    <a:pos x="115" y="250"/>
                  </a:cxn>
                  <a:cxn ang="0">
                    <a:pos x="3" y="142"/>
                  </a:cxn>
                  <a:cxn ang="0">
                    <a:pos x="131" y="132"/>
                  </a:cxn>
                  <a:cxn ang="0">
                    <a:pos x="157" y="64"/>
                  </a:cxn>
                  <a:cxn ang="0">
                    <a:pos x="148" y="5"/>
                  </a:cxn>
                  <a:cxn ang="0">
                    <a:pos x="196" y="33"/>
                  </a:cxn>
                </a:cxnLst>
                <a:rect l="0" t="0" r="r" b="b"/>
                <a:pathLst>
                  <a:path w="499" h="583">
                    <a:moveTo>
                      <a:pt x="196" y="33"/>
                    </a:moveTo>
                    <a:cubicBezTo>
                      <a:pt x="218" y="43"/>
                      <a:pt x="235" y="74"/>
                      <a:pt x="266" y="72"/>
                    </a:cubicBezTo>
                    <a:cubicBezTo>
                      <a:pt x="296" y="71"/>
                      <a:pt x="366" y="17"/>
                      <a:pt x="377" y="22"/>
                    </a:cubicBezTo>
                    <a:cubicBezTo>
                      <a:pt x="390" y="28"/>
                      <a:pt x="322" y="84"/>
                      <a:pt x="341" y="107"/>
                    </a:cubicBezTo>
                    <a:cubicBezTo>
                      <a:pt x="358" y="128"/>
                      <a:pt x="473" y="132"/>
                      <a:pt x="485" y="152"/>
                    </a:cubicBezTo>
                    <a:cubicBezTo>
                      <a:pt x="496" y="173"/>
                      <a:pt x="409" y="204"/>
                      <a:pt x="410" y="230"/>
                    </a:cubicBezTo>
                    <a:cubicBezTo>
                      <a:pt x="410" y="257"/>
                      <a:pt x="490" y="292"/>
                      <a:pt x="489" y="310"/>
                    </a:cubicBezTo>
                    <a:cubicBezTo>
                      <a:pt x="488" y="329"/>
                      <a:pt x="405" y="308"/>
                      <a:pt x="404" y="342"/>
                    </a:cubicBezTo>
                    <a:cubicBezTo>
                      <a:pt x="403" y="376"/>
                      <a:pt x="499" y="505"/>
                      <a:pt x="482" y="513"/>
                    </a:cubicBezTo>
                    <a:cubicBezTo>
                      <a:pt x="465" y="521"/>
                      <a:pt x="348" y="380"/>
                      <a:pt x="301" y="391"/>
                    </a:cubicBezTo>
                    <a:cubicBezTo>
                      <a:pt x="254" y="402"/>
                      <a:pt x="216" y="583"/>
                      <a:pt x="197" y="579"/>
                    </a:cubicBezTo>
                    <a:cubicBezTo>
                      <a:pt x="178" y="575"/>
                      <a:pt x="216" y="385"/>
                      <a:pt x="188" y="365"/>
                    </a:cubicBezTo>
                    <a:cubicBezTo>
                      <a:pt x="160" y="345"/>
                      <a:pt x="41" y="466"/>
                      <a:pt x="29" y="462"/>
                    </a:cubicBezTo>
                    <a:cubicBezTo>
                      <a:pt x="17" y="458"/>
                      <a:pt x="114" y="370"/>
                      <a:pt x="114" y="340"/>
                    </a:cubicBezTo>
                    <a:cubicBezTo>
                      <a:pt x="115" y="311"/>
                      <a:pt x="31" y="296"/>
                      <a:pt x="31" y="282"/>
                    </a:cubicBezTo>
                    <a:cubicBezTo>
                      <a:pt x="31" y="268"/>
                      <a:pt x="119" y="274"/>
                      <a:pt x="115" y="250"/>
                    </a:cubicBezTo>
                    <a:cubicBezTo>
                      <a:pt x="110" y="227"/>
                      <a:pt x="0" y="161"/>
                      <a:pt x="3" y="142"/>
                    </a:cubicBezTo>
                    <a:cubicBezTo>
                      <a:pt x="6" y="123"/>
                      <a:pt x="106" y="145"/>
                      <a:pt x="131" y="132"/>
                    </a:cubicBezTo>
                    <a:cubicBezTo>
                      <a:pt x="158" y="120"/>
                      <a:pt x="154" y="85"/>
                      <a:pt x="157" y="64"/>
                    </a:cubicBezTo>
                    <a:cubicBezTo>
                      <a:pt x="160" y="42"/>
                      <a:pt x="141" y="11"/>
                      <a:pt x="148" y="5"/>
                    </a:cubicBezTo>
                    <a:cubicBezTo>
                      <a:pt x="154" y="0"/>
                      <a:pt x="186" y="27"/>
                      <a:pt x="196" y="33"/>
                    </a:cubicBezTo>
                    <a:close/>
                  </a:path>
                </a:pathLst>
              </a:custGeom>
              <a:gradFill rotWithShape="1">
                <a:gsLst>
                  <a:gs pos="0">
                    <a:srgbClr val="DDDDDD">
                      <a:gamma/>
                      <a:shade val="46275"/>
                      <a:invGamma/>
                    </a:srgbClr>
                  </a:gs>
                  <a:gs pos="50000">
                    <a:srgbClr val="DDDDDD">
                      <a:alpha val="99001"/>
                    </a:srgbClr>
                  </a:gs>
                  <a:gs pos="100000">
                    <a:srgbClr val="DDDDDD">
                      <a:gamma/>
                      <a:shade val="46275"/>
                      <a:invGamma/>
                    </a:srgbClr>
                  </a:gs>
                </a:gsLst>
                <a:lin ang="0" scaled="1"/>
              </a:gradFill>
              <a:ln w="9525">
                <a:solidFill>
                  <a:schemeClr val="tx1"/>
                </a:solidFill>
                <a:round/>
                <a:headEnd/>
                <a:tailEnd/>
              </a:ln>
              <a:effectLst/>
            </p:spPr>
            <p:txBody>
              <a:bodyPr/>
              <a:lstStyle/>
              <a:p>
                <a:pPr>
                  <a:defRPr/>
                </a:pPr>
                <a:endParaRPr lang="en-US" dirty="0">
                  <a:latin typeface="Arial" pitchFamily="34" charset="0"/>
                  <a:cs typeface="Arial" pitchFamily="34" charset="0"/>
                </a:endParaRPr>
              </a:p>
            </p:txBody>
          </p:sp>
          <p:sp>
            <p:nvSpPr>
              <p:cNvPr id="19618" name="Oval 182"/>
              <p:cNvSpPr>
                <a:spLocks noChangeArrowheads="1"/>
              </p:cNvSpPr>
              <p:nvPr/>
            </p:nvSpPr>
            <p:spPr bwMode="auto">
              <a:xfrm>
                <a:off x="2699" y="572"/>
                <a:ext cx="181" cy="137"/>
              </a:xfrm>
              <a:prstGeom prst="ellipse">
                <a:avLst/>
              </a:prstGeom>
              <a:solidFill>
                <a:srgbClr val="808080"/>
              </a:solidFill>
              <a:ln w="3175" algn="ctr">
                <a:solidFill>
                  <a:srgbClr val="333333"/>
                </a:solidFill>
                <a:round/>
                <a:headEnd/>
                <a:tailEnd/>
              </a:ln>
            </p:spPr>
            <p:txBody>
              <a:bodyPr wrap="none" anchor="ctr"/>
              <a:lstStyle/>
              <a:p>
                <a:endParaRPr lang="it-IT">
                  <a:cs typeface="Arial" charset="0"/>
                </a:endParaRPr>
              </a:p>
            </p:txBody>
          </p:sp>
        </p:grpSp>
      </p:grpSp>
      <p:sp>
        <p:nvSpPr>
          <p:cNvPr id="6246" name="Text Box 164"/>
          <p:cNvSpPr txBox="1">
            <a:spLocks noChangeArrowheads="1"/>
          </p:cNvSpPr>
          <p:nvPr/>
        </p:nvSpPr>
        <p:spPr bwMode="auto">
          <a:xfrm>
            <a:off x="9045576" y="4297366"/>
            <a:ext cx="980461" cy="276999"/>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sz="1200">
                <a:solidFill>
                  <a:srgbClr val="000099"/>
                </a:solidFill>
                <a:cs typeface="Arial" charset="0"/>
              </a:rPr>
              <a:t>Stromal cells</a:t>
            </a:r>
          </a:p>
        </p:txBody>
      </p:sp>
      <p:grpSp>
        <p:nvGrpSpPr>
          <p:cNvPr id="19571" name="Group 184"/>
          <p:cNvGrpSpPr>
            <a:grpSpLocks/>
          </p:cNvGrpSpPr>
          <p:nvPr/>
        </p:nvGrpSpPr>
        <p:grpSpPr bwMode="auto">
          <a:xfrm rot="5092214">
            <a:off x="2916240" y="2260602"/>
            <a:ext cx="287337" cy="474663"/>
            <a:chOff x="2286" y="1545"/>
            <a:chExt cx="678" cy="1343"/>
          </a:xfrm>
        </p:grpSpPr>
        <p:sp>
          <p:nvSpPr>
            <p:cNvPr id="19611" name="Freeform 185"/>
            <p:cNvSpPr>
              <a:spLocks/>
            </p:cNvSpPr>
            <p:nvPr/>
          </p:nvSpPr>
          <p:spPr bwMode="auto">
            <a:xfrm>
              <a:off x="2286" y="1545"/>
              <a:ext cx="678" cy="1343"/>
            </a:xfrm>
            <a:custGeom>
              <a:avLst/>
              <a:gdLst>
                <a:gd name="T0" fmla="*/ 367 w 678"/>
                <a:gd name="T1" fmla="*/ 388 h 1343"/>
                <a:gd name="T2" fmla="*/ 140 w 678"/>
                <a:gd name="T3" fmla="*/ 751 h 1343"/>
                <a:gd name="T4" fmla="*/ 70 w 678"/>
                <a:gd name="T5" fmla="*/ 1326 h 1343"/>
                <a:gd name="T6" fmla="*/ 559 w 678"/>
                <a:gd name="T7" fmla="*/ 855 h 1343"/>
                <a:gd name="T8" fmla="*/ 646 w 678"/>
                <a:gd name="T9" fmla="*/ 78 h 1343"/>
                <a:gd name="T10" fmla="*/ 367 w 678"/>
                <a:gd name="T11" fmla="*/ 388 h 1343"/>
                <a:gd name="T12" fmla="*/ 0 60000 65536"/>
                <a:gd name="T13" fmla="*/ 0 60000 65536"/>
                <a:gd name="T14" fmla="*/ 0 60000 65536"/>
                <a:gd name="T15" fmla="*/ 0 60000 65536"/>
                <a:gd name="T16" fmla="*/ 0 60000 65536"/>
                <a:gd name="T17" fmla="*/ 0 60000 65536"/>
                <a:gd name="T18" fmla="*/ 0 w 678"/>
                <a:gd name="T19" fmla="*/ 0 h 1343"/>
                <a:gd name="T20" fmla="*/ 678 w 678"/>
                <a:gd name="T21" fmla="*/ 1343 h 1343"/>
              </a:gdLst>
              <a:ahLst/>
              <a:cxnLst>
                <a:cxn ang="T12">
                  <a:pos x="T0" y="T1"/>
                </a:cxn>
                <a:cxn ang="T13">
                  <a:pos x="T2" y="T3"/>
                </a:cxn>
                <a:cxn ang="T14">
                  <a:pos x="T4" y="T5"/>
                </a:cxn>
                <a:cxn ang="T15">
                  <a:pos x="T6" y="T7"/>
                </a:cxn>
                <a:cxn ang="T16">
                  <a:pos x="T8" y="T9"/>
                </a:cxn>
                <a:cxn ang="T17">
                  <a:pos x="T10" y="T11"/>
                </a:cxn>
              </a:cxnLst>
              <a:rect l="T18" t="T19" r="T20" b="T21"/>
              <a:pathLst>
                <a:path w="678" h="1343">
                  <a:moveTo>
                    <a:pt x="367" y="388"/>
                  </a:moveTo>
                  <a:cubicBezTo>
                    <a:pt x="307" y="479"/>
                    <a:pt x="189" y="595"/>
                    <a:pt x="140" y="751"/>
                  </a:cubicBezTo>
                  <a:cubicBezTo>
                    <a:pt x="91" y="907"/>
                    <a:pt x="0" y="1309"/>
                    <a:pt x="70" y="1326"/>
                  </a:cubicBezTo>
                  <a:cubicBezTo>
                    <a:pt x="140" y="1343"/>
                    <a:pt x="463" y="1063"/>
                    <a:pt x="559" y="855"/>
                  </a:cubicBezTo>
                  <a:cubicBezTo>
                    <a:pt x="655" y="647"/>
                    <a:pt x="678" y="156"/>
                    <a:pt x="646" y="78"/>
                  </a:cubicBezTo>
                  <a:cubicBezTo>
                    <a:pt x="614" y="0"/>
                    <a:pt x="425" y="324"/>
                    <a:pt x="367" y="388"/>
                  </a:cubicBezTo>
                  <a:close/>
                </a:path>
              </a:pathLst>
            </a:custGeom>
            <a:gradFill rotWithShape="1">
              <a:gsLst>
                <a:gs pos="0">
                  <a:srgbClr val="760000"/>
                </a:gs>
                <a:gs pos="50000">
                  <a:srgbClr val="FF0000"/>
                </a:gs>
                <a:gs pos="100000">
                  <a:srgbClr val="760000"/>
                </a:gs>
              </a:gsLst>
              <a:lin ang="0" scaled="1"/>
            </a:gradFill>
            <a:ln w="9525">
              <a:solidFill>
                <a:schemeClr val="tx1"/>
              </a:solidFill>
              <a:round/>
              <a:headEnd/>
              <a:tailEnd/>
            </a:ln>
          </p:spPr>
          <p:txBody>
            <a:bodyPr/>
            <a:lstStyle/>
            <a:p>
              <a:endParaRPr lang="it-IT"/>
            </a:p>
          </p:txBody>
        </p:sp>
        <p:sp>
          <p:nvSpPr>
            <p:cNvPr id="19612" name="Oval 186"/>
            <p:cNvSpPr>
              <a:spLocks noChangeArrowheads="1"/>
            </p:cNvSpPr>
            <p:nvPr/>
          </p:nvSpPr>
          <p:spPr bwMode="auto">
            <a:xfrm rot="1330054">
              <a:off x="2517" y="2158"/>
              <a:ext cx="227" cy="363"/>
            </a:xfrm>
            <a:prstGeom prst="ellipse">
              <a:avLst/>
            </a:prstGeom>
            <a:gradFill rotWithShape="1">
              <a:gsLst>
                <a:gs pos="0">
                  <a:srgbClr val="767600"/>
                </a:gs>
                <a:gs pos="50000">
                  <a:srgbClr val="FFFF00"/>
                </a:gs>
                <a:gs pos="100000">
                  <a:srgbClr val="767600"/>
                </a:gs>
              </a:gsLst>
              <a:lin ang="0" scaled="1"/>
            </a:gradFill>
            <a:ln w="9525">
              <a:solidFill>
                <a:schemeClr val="tx1"/>
              </a:solidFill>
              <a:round/>
              <a:headEnd/>
              <a:tailEnd/>
            </a:ln>
          </p:spPr>
          <p:txBody>
            <a:bodyPr wrap="none" anchor="ctr"/>
            <a:lstStyle/>
            <a:p>
              <a:endParaRPr lang="it-IT">
                <a:cs typeface="Arial" charset="0"/>
              </a:endParaRPr>
            </a:p>
          </p:txBody>
        </p:sp>
      </p:grpSp>
      <p:grpSp>
        <p:nvGrpSpPr>
          <p:cNvPr id="19572" name="Group 187"/>
          <p:cNvGrpSpPr>
            <a:grpSpLocks/>
          </p:cNvGrpSpPr>
          <p:nvPr/>
        </p:nvGrpSpPr>
        <p:grpSpPr bwMode="auto">
          <a:xfrm rot="5092214">
            <a:off x="3614740" y="2463802"/>
            <a:ext cx="287337" cy="474663"/>
            <a:chOff x="2286" y="1545"/>
            <a:chExt cx="678" cy="1343"/>
          </a:xfrm>
        </p:grpSpPr>
        <p:sp>
          <p:nvSpPr>
            <p:cNvPr id="19609" name="Freeform 188"/>
            <p:cNvSpPr>
              <a:spLocks/>
            </p:cNvSpPr>
            <p:nvPr/>
          </p:nvSpPr>
          <p:spPr bwMode="auto">
            <a:xfrm>
              <a:off x="2286" y="1545"/>
              <a:ext cx="678" cy="1343"/>
            </a:xfrm>
            <a:custGeom>
              <a:avLst/>
              <a:gdLst>
                <a:gd name="T0" fmla="*/ 367 w 678"/>
                <a:gd name="T1" fmla="*/ 388 h 1343"/>
                <a:gd name="T2" fmla="*/ 140 w 678"/>
                <a:gd name="T3" fmla="*/ 751 h 1343"/>
                <a:gd name="T4" fmla="*/ 70 w 678"/>
                <a:gd name="T5" fmla="*/ 1326 h 1343"/>
                <a:gd name="T6" fmla="*/ 559 w 678"/>
                <a:gd name="T7" fmla="*/ 855 h 1343"/>
                <a:gd name="T8" fmla="*/ 646 w 678"/>
                <a:gd name="T9" fmla="*/ 78 h 1343"/>
                <a:gd name="T10" fmla="*/ 367 w 678"/>
                <a:gd name="T11" fmla="*/ 388 h 1343"/>
                <a:gd name="T12" fmla="*/ 0 60000 65536"/>
                <a:gd name="T13" fmla="*/ 0 60000 65536"/>
                <a:gd name="T14" fmla="*/ 0 60000 65536"/>
                <a:gd name="T15" fmla="*/ 0 60000 65536"/>
                <a:gd name="T16" fmla="*/ 0 60000 65536"/>
                <a:gd name="T17" fmla="*/ 0 60000 65536"/>
                <a:gd name="T18" fmla="*/ 0 w 678"/>
                <a:gd name="T19" fmla="*/ 0 h 1343"/>
                <a:gd name="T20" fmla="*/ 678 w 678"/>
                <a:gd name="T21" fmla="*/ 1343 h 1343"/>
              </a:gdLst>
              <a:ahLst/>
              <a:cxnLst>
                <a:cxn ang="T12">
                  <a:pos x="T0" y="T1"/>
                </a:cxn>
                <a:cxn ang="T13">
                  <a:pos x="T2" y="T3"/>
                </a:cxn>
                <a:cxn ang="T14">
                  <a:pos x="T4" y="T5"/>
                </a:cxn>
                <a:cxn ang="T15">
                  <a:pos x="T6" y="T7"/>
                </a:cxn>
                <a:cxn ang="T16">
                  <a:pos x="T8" y="T9"/>
                </a:cxn>
                <a:cxn ang="T17">
                  <a:pos x="T10" y="T11"/>
                </a:cxn>
              </a:cxnLst>
              <a:rect l="T18" t="T19" r="T20" b="T21"/>
              <a:pathLst>
                <a:path w="678" h="1343">
                  <a:moveTo>
                    <a:pt x="367" y="388"/>
                  </a:moveTo>
                  <a:cubicBezTo>
                    <a:pt x="307" y="479"/>
                    <a:pt x="189" y="595"/>
                    <a:pt x="140" y="751"/>
                  </a:cubicBezTo>
                  <a:cubicBezTo>
                    <a:pt x="91" y="907"/>
                    <a:pt x="0" y="1309"/>
                    <a:pt x="70" y="1326"/>
                  </a:cubicBezTo>
                  <a:cubicBezTo>
                    <a:pt x="140" y="1343"/>
                    <a:pt x="463" y="1063"/>
                    <a:pt x="559" y="855"/>
                  </a:cubicBezTo>
                  <a:cubicBezTo>
                    <a:pt x="655" y="647"/>
                    <a:pt x="678" y="156"/>
                    <a:pt x="646" y="78"/>
                  </a:cubicBezTo>
                  <a:cubicBezTo>
                    <a:pt x="614" y="0"/>
                    <a:pt x="425" y="324"/>
                    <a:pt x="367" y="388"/>
                  </a:cubicBezTo>
                  <a:close/>
                </a:path>
              </a:pathLst>
            </a:custGeom>
            <a:gradFill rotWithShape="1">
              <a:gsLst>
                <a:gs pos="0">
                  <a:srgbClr val="760000"/>
                </a:gs>
                <a:gs pos="50000">
                  <a:srgbClr val="FF0000"/>
                </a:gs>
                <a:gs pos="100000">
                  <a:srgbClr val="760000"/>
                </a:gs>
              </a:gsLst>
              <a:lin ang="0" scaled="1"/>
            </a:gradFill>
            <a:ln w="9525">
              <a:solidFill>
                <a:schemeClr val="tx1"/>
              </a:solidFill>
              <a:round/>
              <a:headEnd/>
              <a:tailEnd/>
            </a:ln>
          </p:spPr>
          <p:txBody>
            <a:bodyPr/>
            <a:lstStyle/>
            <a:p>
              <a:endParaRPr lang="it-IT"/>
            </a:p>
          </p:txBody>
        </p:sp>
        <p:sp>
          <p:nvSpPr>
            <p:cNvPr id="19610" name="Oval 189"/>
            <p:cNvSpPr>
              <a:spLocks noChangeArrowheads="1"/>
            </p:cNvSpPr>
            <p:nvPr/>
          </p:nvSpPr>
          <p:spPr bwMode="auto">
            <a:xfrm rot="1330054">
              <a:off x="2517" y="2158"/>
              <a:ext cx="227" cy="363"/>
            </a:xfrm>
            <a:prstGeom prst="ellipse">
              <a:avLst/>
            </a:prstGeom>
            <a:gradFill rotWithShape="1">
              <a:gsLst>
                <a:gs pos="0">
                  <a:srgbClr val="767600"/>
                </a:gs>
                <a:gs pos="50000">
                  <a:srgbClr val="FFFF00"/>
                </a:gs>
                <a:gs pos="100000">
                  <a:srgbClr val="767600"/>
                </a:gs>
              </a:gsLst>
              <a:lin ang="0" scaled="1"/>
            </a:gradFill>
            <a:ln w="9525">
              <a:solidFill>
                <a:schemeClr val="tx1"/>
              </a:solidFill>
              <a:round/>
              <a:headEnd/>
              <a:tailEnd/>
            </a:ln>
          </p:spPr>
          <p:txBody>
            <a:bodyPr wrap="none" anchor="ctr"/>
            <a:lstStyle/>
            <a:p>
              <a:endParaRPr lang="it-IT">
                <a:cs typeface="Arial" charset="0"/>
              </a:endParaRPr>
            </a:p>
          </p:txBody>
        </p:sp>
      </p:grpSp>
      <p:sp>
        <p:nvSpPr>
          <p:cNvPr id="5" name="Text Box 98"/>
          <p:cNvSpPr txBox="1">
            <a:spLocks noChangeArrowheads="1"/>
          </p:cNvSpPr>
          <p:nvPr/>
        </p:nvSpPr>
        <p:spPr bwMode="auto">
          <a:xfrm>
            <a:off x="3697290" y="2314577"/>
            <a:ext cx="803105" cy="307777"/>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sz="1400">
                <a:solidFill>
                  <a:srgbClr val="000099"/>
                </a:solidFill>
                <a:cs typeface="Arial" charset="0"/>
              </a:rPr>
              <a:t>CEP, CEC</a:t>
            </a:r>
          </a:p>
        </p:txBody>
      </p:sp>
      <p:sp>
        <p:nvSpPr>
          <p:cNvPr id="19576" name="Oval 191"/>
          <p:cNvSpPr>
            <a:spLocks noChangeArrowheads="1"/>
          </p:cNvSpPr>
          <p:nvPr/>
        </p:nvSpPr>
        <p:spPr bwMode="auto">
          <a:xfrm>
            <a:off x="2197101" y="4292600"/>
            <a:ext cx="482600" cy="584200"/>
          </a:xfrm>
          <a:prstGeom prst="ellipse">
            <a:avLst/>
          </a:prstGeom>
          <a:solidFill>
            <a:srgbClr val="FFCC00"/>
          </a:solidFill>
          <a:ln w="9525">
            <a:solidFill>
              <a:schemeClr val="tx1"/>
            </a:solidFill>
            <a:round/>
            <a:headEnd/>
            <a:tailEnd/>
          </a:ln>
        </p:spPr>
        <p:txBody>
          <a:bodyPr wrap="none" anchor="ctr"/>
          <a:lstStyle/>
          <a:p>
            <a:pPr algn="ctr"/>
            <a:endParaRPr lang="it-IT" sz="1600">
              <a:solidFill>
                <a:srgbClr val="FFFF00"/>
              </a:solidFill>
              <a:latin typeface="Times New Roman" pitchFamily="18" charset="0"/>
              <a:cs typeface="Arial" charset="0"/>
            </a:endParaRPr>
          </a:p>
        </p:txBody>
      </p:sp>
      <p:sp>
        <p:nvSpPr>
          <p:cNvPr id="19577" name="Oval 192"/>
          <p:cNvSpPr>
            <a:spLocks noChangeArrowheads="1"/>
          </p:cNvSpPr>
          <p:nvPr/>
        </p:nvSpPr>
        <p:spPr bwMode="auto">
          <a:xfrm>
            <a:off x="2349501" y="4445000"/>
            <a:ext cx="165100" cy="228600"/>
          </a:xfrm>
          <a:prstGeom prst="ellipse">
            <a:avLst/>
          </a:prstGeom>
          <a:solidFill>
            <a:srgbClr val="FF0000"/>
          </a:solidFill>
          <a:ln w="9525">
            <a:solidFill>
              <a:schemeClr val="tx1"/>
            </a:solidFill>
            <a:round/>
            <a:headEnd/>
            <a:tailEnd/>
          </a:ln>
        </p:spPr>
        <p:txBody>
          <a:bodyPr wrap="none" anchor="ctr"/>
          <a:lstStyle/>
          <a:p>
            <a:endParaRPr lang="it-IT">
              <a:cs typeface="Arial" charset="0"/>
            </a:endParaRPr>
          </a:p>
        </p:txBody>
      </p:sp>
      <p:sp>
        <p:nvSpPr>
          <p:cNvPr id="6" name="Text Box 98"/>
          <p:cNvSpPr txBox="1">
            <a:spLocks noChangeArrowheads="1"/>
          </p:cNvSpPr>
          <p:nvPr/>
        </p:nvSpPr>
        <p:spPr bwMode="auto">
          <a:xfrm>
            <a:off x="2643188" y="4156077"/>
            <a:ext cx="516488" cy="307777"/>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sz="1400">
                <a:solidFill>
                  <a:srgbClr val="000099"/>
                </a:solidFill>
                <a:cs typeface="Arial" charset="0"/>
              </a:rPr>
              <a:t>MSC</a:t>
            </a:r>
          </a:p>
        </p:txBody>
      </p:sp>
      <p:sp>
        <p:nvSpPr>
          <p:cNvPr id="7" name="Text Box 36"/>
          <p:cNvSpPr txBox="1">
            <a:spLocks noChangeArrowheads="1"/>
          </p:cNvSpPr>
          <p:nvPr/>
        </p:nvSpPr>
        <p:spPr bwMode="auto">
          <a:xfrm>
            <a:off x="9256715" y="6126163"/>
            <a:ext cx="1002519" cy="338554"/>
          </a:xfrm>
          <a:prstGeom prst="rect">
            <a:avLst/>
          </a:prstGeom>
          <a:solidFill>
            <a:srgbClr val="FFCC00"/>
          </a:solidFill>
          <a:ln w="9525">
            <a:noFill/>
            <a:miter lim="800000"/>
            <a:headEnd/>
            <a:tailEnd/>
          </a:ln>
          <a:scene3d>
            <a:camera prst="orthographicFront"/>
            <a:lightRig rig="threePt" dir="t"/>
          </a:scene3d>
          <a:sp3d>
            <a:bevelT/>
          </a:sp3d>
        </p:spPr>
        <p:txBody>
          <a:bodyPr wrap="none">
            <a:spAutoFit/>
          </a:bodyPr>
          <a:lstStyle/>
          <a:p>
            <a:pPr eaLnBrk="0" hangingPunct="0">
              <a:defRPr/>
            </a:pPr>
            <a:r>
              <a:rPr lang="it-IT" sz="1600" i="1">
                <a:cs typeface="Arial" charset="0"/>
              </a:rPr>
              <a:t>Lining cell</a:t>
            </a:r>
          </a:p>
        </p:txBody>
      </p:sp>
      <p:grpSp>
        <p:nvGrpSpPr>
          <p:cNvPr id="75990" name="Group 195"/>
          <p:cNvGrpSpPr>
            <a:grpSpLocks/>
          </p:cNvGrpSpPr>
          <p:nvPr/>
        </p:nvGrpSpPr>
        <p:grpSpPr bwMode="auto">
          <a:xfrm rot="10552659">
            <a:off x="4079875" y="1584325"/>
            <a:ext cx="274638" cy="400050"/>
            <a:chOff x="677" y="552"/>
            <a:chExt cx="549" cy="590"/>
          </a:xfrm>
        </p:grpSpPr>
        <p:sp>
          <p:nvSpPr>
            <p:cNvPr id="19607" name="Oval 196"/>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608" name="Oval 197"/>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grpSp>
        <p:nvGrpSpPr>
          <p:cNvPr id="75993" name="Group 198"/>
          <p:cNvGrpSpPr>
            <a:grpSpLocks/>
          </p:cNvGrpSpPr>
          <p:nvPr/>
        </p:nvGrpSpPr>
        <p:grpSpPr bwMode="auto">
          <a:xfrm rot="2907682">
            <a:off x="5152232" y="1932783"/>
            <a:ext cx="317500" cy="363537"/>
            <a:chOff x="677" y="552"/>
            <a:chExt cx="549" cy="590"/>
          </a:xfrm>
        </p:grpSpPr>
        <p:sp>
          <p:nvSpPr>
            <p:cNvPr id="19605" name="Oval 199"/>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606" name="Oval 200"/>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grpSp>
        <p:nvGrpSpPr>
          <p:cNvPr id="75996" name="Group 201"/>
          <p:cNvGrpSpPr>
            <a:grpSpLocks/>
          </p:cNvGrpSpPr>
          <p:nvPr/>
        </p:nvGrpSpPr>
        <p:grpSpPr bwMode="auto">
          <a:xfrm rot="2907682">
            <a:off x="5520532" y="2910683"/>
            <a:ext cx="317500" cy="363537"/>
            <a:chOff x="677" y="552"/>
            <a:chExt cx="549" cy="590"/>
          </a:xfrm>
        </p:grpSpPr>
        <p:sp>
          <p:nvSpPr>
            <p:cNvPr id="19603" name="Oval 202"/>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604" name="Oval 203"/>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grpSp>
        <p:nvGrpSpPr>
          <p:cNvPr id="75999" name="Group 204"/>
          <p:cNvGrpSpPr>
            <a:grpSpLocks/>
          </p:cNvGrpSpPr>
          <p:nvPr/>
        </p:nvGrpSpPr>
        <p:grpSpPr bwMode="auto">
          <a:xfrm rot="2907682">
            <a:off x="5380832" y="3863183"/>
            <a:ext cx="317500" cy="363537"/>
            <a:chOff x="677" y="552"/>
            <a:chExt cx="549" cy="590"/>
          </a:xfrm>
        </p:grpSpPr>
        <p:sp>
          <p:nvSpPr>
            <p:cNvPr id="19601" name="Oval 205"/>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602" name="Oval 206"/>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grpSp>
        <p:nvGrpSpPr>
          <p:cNvPr id="76002" name="Group 207"/>
          <p:cNvGrpSpPr>
            <a:grpSpLocks/>
          </p:cNvGrpSpPr>
          <p:nvPr/>
        </p:nvGrpSpPr>
        <p:grpSpPr bwMode="auto">
          <a:xfrm rot="2907682">
            <a:off x="5520532" y="4434683"/>
            <a:ext cx="317500" cy="363537"/>
            <a:chOff x="677" y="552"/>
            <a:chExt cx="549" cy="590"/>
          </a:xfrm>
        </p:grpSpPr>
        <p:sp>
          <p:nvSpPr>
            <p:cNvPr id="19599" name="Oval 208"/>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600" name="Oval 209"/>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grpSp>
        <p:nvGrpSpPr>
          <p:cNvPr id="76005" name="Group 210"/>
          <p:cNvGrpSpPr>
            <a:grpSpLocks/>
          </p:cNvGrpSpPr>
          <p:nvPr/>
        </p:nvGrpSpPr>
        <p:grpSpPr bwMode="auto">
          <a:xfrm rot="2907682">
            <a:off x="4771232" y="4688683"/>
            <a:ext cx="317500" cy="363537"/>
            <a:chOff x="677" y="552"/>
            <a:chExt cx="549" cy="590"/>
          </a:xfrm>
        </p:grpSpPr>
        <p:sp>
          <p:nvSpPr>
            <p:cNvPr id="19597" name="Oval 211"/>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598" name="Oval 212"/>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sp>
        <p:nvSpPr>
          <p:cNvPr id="8" name="Text Box 98"/>
          <p:cNvSpPr txBox="1">
            <a:spLocks noChangeArrowheads="1"/>
          </p:cNvSpPr>
          <p:nvPr/>
        </p:nvSpPr>
        <p:spPr bwMode="auto">
          <a:xfrm>
            <a:off x="4624390" y="1454152"/>
            <a:ext cx="1749197" cy="307777"/>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sz="1400">
                <a:solidFill>
                  <a:srgbClr val="000099"/>
                </a:solidFill>
                <a:cs typeface="Arial" charset="0"/>
              </a:rPr>
              <a:t>Cancer cells and CSCs</a:t>
            </a:r>
          </a:p>
        </p:txBody>
      </p:sp>
      <p:grpSp>
        <p:nvGrpSpPr>
          <p:cNvPr id="19593" name="Group 217"/>
          <p:cNvGrpSpPr>
            <a:grpSpLocks/>
          </p:cNvGrpSpPr>
          <p:nvPr/>
        </p:nvGrpSpPr>
        <p:grpSpPr bwMode="auto">
          <a:xfrm rot="10552659">
            <a:off x="1843090" y="1647825"/>
            <a:ext cx="274637" cy="400050"/>
            <a:chOff x="677" y="552"/>
            <a:chExt cx="549" cy="590"/>
          </a:xfrm>
        </p:grpSpPr>
        <p:sp>
          <p:nvSpPr>
            <p:cNvPr id="19595" name="Oval 218"/>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596" name="Oval 219"/>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sp>
        <p:nvSpPr>
          <p:cNvPr id="215" name="Slide Number Placeholder 3"/>
          <p:cNvSpPr txBox="1">
            <a:spLocks noGrp="1"/>
          </p:cNvSpPr>
          <p:nvPr/>
        </p:nvSpPr>
        <p:spPr>
          <a:xfrm>
            <a:off x="8534400" y="6492878"/>
            <a:ext cx="2133600" cy="365125"/>
          </a:xfrm>
          <a:prstGeom prst="rect">
            <a:avLst/>
          </a:prstGeom>
          <a:noFill/>
        </p:spPr>
        <p:txBody>
          <a:bodyPr anchor="ctr"/>
          <a:lstStyle/>
          <a:p>
            <a:pPr algn="r">
              <a:defRPr/>
            </a:pPr>
            <a:fld id="{771CA70F-483E-482B-A1BE-509C441B79C4}" type="slidenum">
              <a:rPr lang="en-US" sz="1200">
                <a:solidFill>
                  <a:srgbClr val="000000"/>
                </a:solidFill>
              </a:rPr>
              <a:pPr algn="r">
                <a:defRPr/>
              </a:pPr>
              <a:t>6</a:t>
            </a:fld>
            <a:endParaRPr lang="en-US" sz="1200" dirty="0">
              <a:solidFill>
                <a:srgbClr val="000000"/>
              </a:solidFill>
            </a:endParaRPr>
          </a:p>
        </p:txBody>
      </p:sp>
    </p:spTree>
    <p:extLst>
      <p:ext uri="{BB962C8B-B14F-4D97-AF65-F5344CB8AC3E}">
        <p14:creationId xmlns:p14="http://schemas.microsoft.com/office/powerpoint/2010/main" xmlns="" val="37344785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9" descr="00_bone"/>
          <p:cNvPicPr>
            <a:picLocks noChangeAspect="1" noChangeArrowheads="1"/>
          </p:cNvPicPr>
          <p:nvPr/>
        </p:nvPicPr>
        <p:blipFill>
          <a:blip r:embed="rId4"/>
          <a:srcRect l="18" r="21" b="-142"/>
          <a:stretch>
            <a:fillRect/>
          </a:stretch>
        </p:blipFill>
        <p:spPr bwMode="auto">
          <a:xfrm>
            <a:off x="1524002" y="4508500"/>
            <a:ext cx="9147175" cy="1695450"/>
          </a:xfrm>
          <a:prstGeom prst="rect">
            <a:avLst/>
          </a:prstGeom>
          <a:noFill/>
          <a:ln w="9525">
            <a:noFill/>
            <a:miter lim="800000"/>
            <a:headEnd/>
            <a:tailEnd/>
          </a:ln>
        </p:spPr>
      </p:pic>
      <p:pic>
        <p:nvPicPr>
          <p:cNvPr id="48130" name="Picture 42" descr="full_05_new"/>
          <p:cNvPicPr>
            <a:picLocks noChangeAspect="1" noChangeArrowheads="1"/>
          </p:cNvPicPr>
          <p:nvPr/>
        </p:nvPicPr>
        <p:blipFill>
          <a:blip r:embed="rId5"/>
          <a:srcRect/>
          <a:stretch>
            <a:fillRect/>
          </a:stretch>
        </p:blipFill>
        <p:spPr bwMode="auto">
          <a:xfrm>
            <a:off x="7038976" y="4556128"/>
            <a:ext cx="2871788" cy="1560513"/>
          </a:xfrm>
          <a:prstGeom prst="rect">
            <a:avLst/>
          </a:prstGeom>
          <a:noFill/>
          <a:ln w="9525">
            <a:noFill/>
            <a:miter lim="800000"/>
            <a:headEnd/>
            <a:tailEnd/>
          </a:ln>
        </p:spPr>
      </p:pic>
      <p:sp>
        <p:nvSpPr>
          <p:cNvPr id="48131" name="Rectangle 93"/>
          <p:cNvSpPr>
            <a:spLocks noGrp="1" noChangeArrowheads="1"/>
          </p:cNvSpPr>
          <p:nvPr>
            <p:ph type="title"/>
          </p:nvPr>
        </p:nvSpPr>
        <p:spPr>
          <a:xfrm>
            <a:off x="1981200" y="71438"/>
            <a:ext cx="8229600" cy="1223962"/>
          </a:xfrm>
        </p:spPr>
        <p:txBody>
          <a:bodyPr/>
          <a:lstStyle/>
          <a:p>
            <a:pPr eaLnBrk="1" hangingPunct="1"/>
            <a:r>
              <a:rPr lang="en-US" sz="3200">
                <a:solidFill>
                  <a:srgbClr val="000099"/>
                </a:solidFill>
              </a:rPr>
              <a:t>Denosumab interrupt the </a:t>
            </a:r>
            <a:r>
              <a:rPr lang="en-US" altLang="it-IT" sz="3200">
                <a:solidFill>
                  <a:srgbClr val="000099"/>
                </a:solidFill>
              </a:rPr>
              <a:t>‘</a:t>
            </a:r>
            <a:r>
              <a:rPr lang="en-US" sz="3200">
                <a:solidFill>
                  <a:srgbClr val="000099"/>
                </a:solidFill>
              </a:rPr>
              <a:t>vicious cycle</a:t>
            </a:r>
            <a:r>
              <a:rPr lang="en-US" altLang="it-IT" sz="3200">
                <a:solidFill>
                  <a:srgbClr val="000099"/>
                </a:solidFill>
              </a:rPr>
              <a:t>’</a:t>
            </a:r>
            <a:r>
              <a:rPr lang="en-US" sz="3200">
                <a:solidFill>
                  <a:srgbClr val="000099"/>
                </a:solidFill>
              </a:rPr>
              <a:t> and change the bone microenvironment</a:t>
            </a:r>
          </a:p>
        </p:txBody>
      </p:sp>
      <p:sp>
        <p:nvSpPr>
          <p:cNvPr id="48132" name="AutoShape 8"/>
          <p:cNvSpPr>
            <a:spLocks noChangeArrowheads="1"/>
          </p:cNvSpPr>
          <p:nvPr/>
        </p:nvSpPr>
        <p:spPr bwMode="auto">
          <a:xfrm>
            <a:off x="3789364" y="5060993"/>
            <a:ext cx="1389062" cy="374571"/>
          </a:xfrm>
          <a:prstGeom prst="roundRect">
            <a:avLst>
              <a:gd name="adj" fmla="val 16667"/>
            </a:avLst>
          </a:prstGeom>
          <a:noFill/>
          <a:ln w="9525">
            <a:noFill/>
            <a:round/>
            <a:headEnd/>
            <a:tailEnd/>
          </a:ln>
        </p:spPr>
        <p:txBody>
          <a:bodyPr anchor="ctr">
            <a:spAutoFit/>
          </a:bodyPr>
          <a:lstStyle/>
          <a:p>
            <a:pPr algn="ctr" defTabSz="457200"/>
            <a:r>
              <a:rPr lang="en-US" sz="1600" b="1">
                <a:solidFill>
                  <a:srgbClr val="000000"/>
                </a:solidFill>
              </a:rPr>
              <a:t>Osteoblasts</a:t>
            </a:r>
            <a:endParaRPr lang="fr-FR" sz="1600" b="1" baseline="30000">
              <a:solidFill>
                <a:srgbClr val="000000"/>
              </a:solidFill>
            </a:endParaRPr>
          </a:p>
        </p:txBody>
      </p:sp>
      <p:pic>
        <p:nvPicPr>
          <p:cNvPr id="48133" name="Picture 7" descr="01_1_full"/>
          <p:cNvPicPr>
            <a:picLocks noChangeAspect="1" noChangeArrowheads="1"/>
          </p:cNvPicPr>
          <p:nvPr/>
        </p:nvPicPr>
        <p:blipFill>
          <a:blip r:embed="rId6"/>
          <a:srcRect/>
          <a:stretch>
            <a:fillRect/>
          </a:stretch>
        </p:blipFill>
        <p:spPr bwMode="auto">
          <a:xfrm>
            <a:off x="5653090" y="2376488"/>
            <a:ext cx="566737" cy="722312"/>
          </a:xfrm>
          <a:prstGeom prst="rect">
            <a:avLst/>
          </a:prstGeom>
          <a:noFill/>
          <a:ln w="9525">
            <a:noFill/>
            <a:miter lim="800000"/>
            <a:headEnd/>
            <a:tailEnd/>
          </a:ln>
        </p:spPr>
      </p:pic>
      <p:pic>
        <p:nvPicPr>
          <p:cNvPr id="48134" name="Picture 8" descr="05_2_half"/>
          <p:cNvPicPr>
            <a:picLocks noChangeAspect="1" noChangeArrowheads="1"/>
          </p:cNvPicPr>
          <p:nvPr/>
        </p:nvPicPr>
        <p:blipFill>
          <a:blip r:embed="rId7"/>
          <a:srcRect/>
          <a:stretch>
            <a:fillRect/>
          </a:stretch>
        </p:blipFill>
        <p:spPr bwMode="auto">
          <a:xfrm>
            <a:off x="6862764" y="2495550"/>
            <a:ext cx="676275" cy="598488"/>
          </a:xfrm>
          <a:prstGeom prst="rect">
            <a:avLst/>
          </a:prstGeom>
          <a:noFill/>
          <a:ln w="9525">
            <a:noFill/>
            <a:miter lim="800000"/>
            <a:headEnd/>
            <a:tailEnd/>
          </a:ln>
        </p:spPr>
      </p:pic>
      <p:pic>
        <p:nvPicPr>
          <p:cNvPr id="48135" name="Picture 10" descr="29_RANKL"/>
          <p:cNvPicPr>
            <a:picLocks noChangeAspect="1" noChangeArrowheads="1"/>
          </p:cNvPicPr>
          <p:nvPr/>
        </p:nvPicPr>
        <p:blipFill>
          <a:blip r:embed="rId8"/>
          <a:srcRect/>
          <a:stretch>
            <a:fillRect/>
          </a:stretch>
        </p:blipFill>
        <p:spPr bwMode="auto">
          <a:xfrm>
            <a:off x="6829425" y="3462340"/>
            <a:ext cx="160338" cy="153987"/>
          </a:xfrm>
          <a:prstGeom prst="rect">
            <a:avLst/>
          </a:prstGeom>
          <a:noFill/>
          <a:ln w="9525">
            <a:noFill/>
            <a:miter lim="800000"/>
            <a:headEnd/>
            <a:tailEnd/>
          </a:ln>
        </p:spPr>
      </p:pic>
      <p:pic>
        <p:nvPicPr>
          <p:cNvPr id="48136" name="Picture 11" descr="23_RANKL"/>
          <p:cNvPicPr>
            <a:picLocks noChangeAspect="1" noChangeArrowheads="1"/>
          </p:cNvPicPr>
          <p:nvPr/>
        </p:nvPicPr>
        <p:blipFill>
          <a:blip r:embed="rId9"/>
          <a:srcRect/>
          <a:stretch>
            <a:fillRect/>
          </a:stretch>
        </p:blipFill>
        <p:spPr bwMode="auto">
          <a:xfrm>
            <a:off x="6543677" y="3519491"/>
            <a:ext cx="168275" cy="141287"/>
          </a:xfrm>
          <a:prstGeom prst="rect">
            <a:avLst/>
          </a:prstGeom>
          <a:noFill/>
          <a:ln w="9525">
            <a:noFill/>
            <a:miter lim="800000"/>
            <a:headEnd/>
            <a:tailEnd/>
          </a:ln>
        </p:spPr>
      </p:pic>
      <p:pic>
        <p:nvPicPr>
          <p:cNvPr id="48137" name="Picture 12" descr="26_RANKL"/>
          <p:cNvPicPr>
            <a:picLocks noChangeAspect="1" noChangeArrowheads="1"/>
          </p:cNvPicPr>
          <p:nvPr/>
        </p:nvPicPr>
        <p:blipFill>
          <a:blip r:embed="rId10"/>
          <a:srcRect/>
          <a:stretch>
            <a:fillRect/>
          </a:stretch>
        </p:blipFill>
        <p:spPr bwMode="auto">
          <a:xfrm>
            <a:off x="7181850" y="3594100"/>
            <a:ext cx="160338" cy="166688"/>
          </a:xfrm>
          <a:prstGeom prst="rect">
            <a:avLst/>
          </a:prstGeom>
          <a:noFill/>
          <a:ln w="9525">
            <a:noFill/>
            <a:miter lim="800000"/>
            <a:headEnd/>
            <a:tailEnd/>
          </a:ln>
        </p:spPr>
      </p:pic>
      <p:pic>
        <p:nvPicPr>
          <p:cNvPr id="48138" name="Picture 14" descr="26_RANKL"/>
          <p:cNvPicPr>
            <a:picLocks noChangeAspect="1" noChangeArrowheads="1"/>
          </p:cNvPicPr>
          <p:nvPr/>
        </p:nvPicPr>
        <p:blipFill>
          <a:blip r:embed="rId10"/>
          <a:srcRect/>
          <a:stretch>
            <a:fillRect/>
          </a:stretch>
        </p:blipFill>
        <p:spPr bwMode="auto">
          <a:xfrm>
            <a:off x="5119689" y="3979863"/>
            <a:ext cx="157162" cy="165100"/>
          </a:xfrm>
          <a:prstGeom prst="rect">
            <a:avLst/>
          </a:prstGeom>
          <a:noFill/>
          <a:ln w="9525">
            <a:noFill/>
            <a:miter lim="800000"/>
            <a:headEnd/>
            <a:tailEnd/>
          </a:ln>
        </p:spPr>
      </p:pic>
      <p:pic>
        <p:nvPicPr>
          <p:cNvPr id="48139" name="Picture 15" descr="27_RANKL"/>
          <p:cNvPicPr>
            <a:picLocks noChangeAspect="1" noChangeArrowheads="1"/>
          </p:cNvPicPr>
          <p:nvPr/>
        </p:nvPicPr>
        <p:blipFill>
          <a:blip r:embed="rId11"/>
          <a:srcRect/>
          <a:stretch>
            <a:fillRect/>
          </a:stretch>
        </p:blipFill>
        <p:spPr bwMode="auto">
          <a:xfrm>
            <a:off x="5811838" y="3819528"/>
            <a:ext cx="158750" cy="150813"/>
          </a:xfrm>
          <a:prstGeom prst="rect">
            <a:avLst/>
          </a:prstGeom>
          <a:noFill/>
          <a:ln w="9525">
            <a:noFill/>
            <a:miter lim="800000"/>
            <a:headEnd/>
            <a:tailEnd/>
          </a:ln>
        </p:spPr>
      </p:pic>
      <p:pic>
        <p:nvPicPr>
          <p:cNvPr id="48140" name="Picture 16" descr="24_RANKL"/>
          <p:cNvPicPr>
            <a:picLocks noChangeAspect="1" noChangeArrowheads="1"/>
          </p:cNvPicPr>
          <p:nvPr/>
        </p:nvPicPr>
        <p:blipFill>
          <a:blip r:embed="rId12"/>
          <a:srcRect/>
          <a:stretch>
            <a:fillRect/>
          </a:stretch>
        </p:blipFill>
        <p:spPr bwMode="auto">
          <a:xfrm>
            <a:off x="5014914" y="4495800"/>
            <a:ext cx="158750" cy="158750"/>
          </a:xfrm>
          <a:prstGeom prst="rect">
            <a:avLst/>
          </a:prstGeom>
          <a:noFill/>
          <a:ln w="9525">
            <a:noFill/>
            <a:miter lim="800000"/>
            <a:headEnd/>
            <a:tailEnd/>
          </a:ln>
        </p:spPr>
      </p:pic>
      <p:pic>
        <p:nvPicPr>
          <p:cNvPr id="48141" name="Picture 17" descr="24_RANKL"/>
          <p:cNvPicPr>
            <a:picLocks noChangeAspect="1" noChangeArrowheads="1"/>
          </p:cNvPicPr>
          <p:nvPr/>
        </p:nvPicPr>
        <p:blipFill>
          <a:blip r:embed="rId12"/>
          <a:srcRect/>
          <a:stretch>
            <a:fillRect/>
          </a:stretch>
        </p:blipFill>
        <p:spPr bwMode="auto">
          <a:xfrm>
            <a:off x="5464175" y="3878266"/>
            <a:ext cx="160338" cy="153987"/>
          </a:xfrm>
          <a:prstGeom prst="rect">
            <a:avLst/>
          </a:prstGeom>
          <a:noFill/>
          <a:ln w="9525">
            <a:noFill/>
            <a:miter lim="800000"/>
            <a:headEnd/>
            <a:tailEnd/>
          </a:ln>
        </p:spPr>
      </p:pic>
      <p:pic>
        <p:nvPicPr>
          <p:cNvPr id="48142" name="Picture 18" descr="24_RANKL"/>
          <p:cNvPicPr>
            <a:picLocks noChangeAspect="1" noChangeArrowheads="1"/>
          </p:cNvPicPr>
          <p:nvPr/>
        </p:nvPicPr>
        <p:blipFill>
          <a:blip r:embed="rId12"/>
          <a:srcRect/>
          <a:stretch>
            <a:fillRect/>
          </a:stretch>
        </p:blipFill>
        <p:spPr bwMode="auto">
          <a:xfrm>
            <a:off x="5613400" y="3490913"/>
            <a:ext cx="158750" cy="157162"/>
          </a:xfrm>
          <a:prstGeom prst="rect">
            <a:avLst/>
          </a:prstGeom>
          <a:noFill/>
          <a:ln w="9525">
            <a:noFill/>
            <a:miter lim="800000"/>
            <a:headEnd/>
            <a:tailEnd/>
          </a:ln>
        </p:spPr>
      </p:pic>
      <p:pic>
        <p:nvPicPr>
          <p:cNvPr id="48143" name="Picture 19" descr="24_RANKL"/>
          <p:cNvPicPr>
            <a:picLocks noChangeAspect="1" noChangeArrowheads="1"/>
          </p:cNvPicPr>
          <p:nvPr/>
        </p:nvPicPr>
        <p:blipFill>
          <a:blip r:embed="rId12"/>
          <a:srcRect/>
          <a:stretch>
            <a:fillRect/>
          </a:stretch>
        </p:blipFill>
        <p:spPr bwMode="auto">
          <a:xfrm>
            <a:off x="6205539" y="3687763"/>
            <a:ext cx="161925" cy="157162"/>
          </a:xfrm>
          <a:prstGeom prst="rect">
            <a:avLst/>
          </a:prstGeom>
          <a:noFill/>
          <a:ln w="9525">
            <a:noFill/>
            <a:miter lim="800000"/>
            <a:headEnd/>
            <a:tailEnd/>
          </a:ln>
        </p:spPr>
      </p:pic>
      <p:pic>
        <p:nvPicPr>
          <p:cNvPr id="48144" name="Picture 21" descr="28_RANKL"/>
          <p:cNvPicPr>
            <a:picLocks noChangeAspect="1" noChangeArrowheads="1"/>
          </p:cNvPicPr>
          <p:nvPr/>
        </p:nvPicPr>
        <p:blipFill>
          <a:blip r:embed="rId13"/>
          <a:srcRect/>
          <a:stretch>
            <a:fillRect/>
          </a:stretch>
        </p:blipFill>
        <p:spPr bwMode="auto">
          <a:xfrm>
            <a:off x="5989638" y="3436938"/>
            <a:ext cx="163512" cy="146050"/>
          </a:xfrm>
          <a:prstGeom prst="rect">
            <a:avLst/>
          </a:prstGeom>
          <a:noFill/>
          <a:ln w="9525">
            <a:noFill/>
            <a:miter lim="800000"/>
            <a:headEnd/>
            <a:tailEnd/>
          </a:ln>
        </p:spPr>
      </p:pic>
      <p:pic>
        <p:nvPicPr>
          <p:cNvPr id="48145" name="Picture 22" descr="28_RANKL"/>
          <p:cNvPicPr>
            <a:picLocks noChangeAspect="1" noChangeArrowheads="1"/>
          </p:cNvPicPr>
          <p:nvPr/>
        </p:nvPicPr>
        <p:blipFill>
          <a:blip r:embed="rId14"/>
          <a:srcRect/>
          <a:stretch>
            <a:fillRect/>
          </a:stretch>
        </p:blipFill>
        <p:spPr bwMode="auto">
          <a:xfrm>
            <a:off x="4518025" y="4505328"/>
            <a:ext cx="133350" cy="119063"/>
          </a:xfrm>
          <a:prstGeom prst="rect">
            <a:avLst/>
          </a:prstGeom>
          <a:noFill/>
          <a:ln w="9525">
            <a:noFill/>
            <a:miter lim="800000"/>
            <a:headEnd/>
            <a:tailEnd/>
          </a:ln>
        </p:spPr>
      </p:pic>
      <p:pic>
        <p:nvPicPr>
          <p:cNvPr id="48146" name="Picture 27" descr="24_RANKL"/>
          <p:cNvPicPr>
            <a:picLocks noChangeAspect="1" noChangeArrowheads="1"/>
          </p:cNvPicPr>
          <p:nvPr/>
        </p:nvPicPr>
        <p:blipFill>
          <a:blip r:embed="rId12"/>
          <a:srcRect/>
          <a:stretch>
            <a:fillRect/>
          </a:stretch>
        </p:blipFill>
        <p:spPr bwMode="auto">
          <a:xfrm>
            <a:off x="4875215" y="3876675"/>
            <a:ext cx="160337" cy="153988"/>
          </a:xfrm>
          <a:prstGeom prst="rect">
            <a:avLst/>
          </a:prstGeom>
          <a:noFill/>
          <a:ln w="9525">
            <a:noFill/>
            <a:miter lim="800000"/>
            <a:headEnd/>
            <a:tailEnd/>
          </a:ln>
        </p:spPr>
      </p:pic>
      <p:pic>
        <p:nvPicPr>
          <p:cNvPr id="48147" name="Picture 28" descr="27_RANKL"/>
          <p:cNvPicPr>
            <a:picLocks noChangeAspect="1" noChangeArrowheads="1"/>
          </p:cNvPicPr>
          <p:nvPr/>
        </p:nvPicPr>
        <p:blipFill>
          <a:blip r:embed="rId11"/>
          <a:srcRect/>
          <a:stretch>
            <a:fillRect/>
          </a:stretch>
        </p:blipFill>
        <p:spPr bwMode="auto">
          <a:xfrm>
            <a:off x="4873625" y="3422650"/>
            <a:ext cx="160338" cy="147638"/>
          </a:xfrm>
          <a:prstGeom prst="rect">
            <a:avLst/>
          </a:prstGeom>
          <a:noFill/>
          <a:ln w="9525">
            <a:noFill/>
            <a:miter lim="800000"/>
            <a:headEnd/>
            <a:tailEnd/>
          </a:ln>
        </p:spPr>
      </p:pic>
      <p:pic>
        <p:nvPicPr>
          <p:cNvPr id="48148" name="Picture 29" descr="24_RANKL"/>
          <p:cNvPicPr>
            <a:picLocks noChangeAspect="1" noChangeArrowheads="1"/>
          </p:cNvPicPr>
          <p:nvPr/>
        </p:nvPicPr>
        <p:blipFill>
          <a:blip r:embed="rId12"/>
          <a:srcRect/>
          <a:stretch>
            <a:fillRect/>
          </a:stretch>
        </p:blipFill>
        <p:spPr bwMode="auto">
          <a:xfrm>
            <a:off x="5102226" y="3335338"/>
            <a:ext cx="158750" cy="157162"/>
          </a:xfrm>
          <a:prstGeom prst="rect">
            <a:avLst/>
          </a:prstGeom>
          <a:noFill/>
          <a:ln w="9525">
            <a:noFill/>
            <a:miter lim="800000"/>
            <a:headEnd/>
            <a:tailEnd/>
          </a:ln>
        </p:spPr>
      </p:pic>
      <p:pic>
        <p:nvPicPr>
          <p:cNvPr id="48149" name="Picture 30" descr="28_RANKL"/>
          <p:cNvPicPr>
            <a:picLocks noChangeAspect="1" noChangeArrowheads="1"/>
          </p:cNvPicPr>
          <p:nvPr/>
        </p:nvPicPr>
        <p:blipFill>
          <a:blip r:embed="rId13"/>
          <a:srcRect/>
          <a:stretch>
            <a:fillRect/>
          </a:stretch>
        </p:blipFill>
        <p:spPr bwMode="auto">
          <a:xfrm>
            <a:off x="5357815" y="3262313"/>
            <a:ext cx="160337" cy="146050"/>
          </a:xfrm>
          <a:prstGeom prst="rect">
            <a:avLst/>
          </a:prstGeom>
          <a:noFill/>
          <a:ln w="9525">
            <a:noFill/>
            <a:miter lim="800000"/>
            <a:headEnd/>
            <a:tailEnd/>
          </a:ln>
        </p:spPr>
      </p:pic>
      <p:pic>
        <p:nvPicPr>
          <p:cNvPr id="48150" name="Picture 31" descr="24_RANKL"/>
          <p:cNvPicPr>
            <a:picLocks noChangeAspect="1" noChangeArrowheads="1"/>
          </p:cNvPicPr>
          <p:nvPr/>
        </p:nvPicPr>
        <p:blipFill>
          <a:blip r:embed="rId12"/>
          <a:srcRect/>
          <a:stretch>
            <a:fillRect/>
          </a:stretch>
        </p:blipFill>
        <p:spPr bwMode="auto">
          <a:xfrm>
            <a:off x="5305426" y="2752728"/>
            <a:ext cx="158750" cy="155575"/>
          </a:xfrm>
          <a:prstGeom prst="rect">
            <a:avLst/>
          </a:prstGeom>
          <a:noFill/>
          <a:ln w="9525">
            <a:noFill/>
            <a:miter lim="800000"/>
            <a:headEnd/>
            <a:tailEnd/>
          </a:ln>
        </p:spPr>
      </p:pic>
      <p:pic>
        <p:nvPicPr>
          <p:cNvPr id="48151" name="Picture 40" descr="17_RANK_lrg"/>
          <p:cNvPicPr>
            <a:picLocks noChangeAspect="1" noChangeArrowheads="1"/>
          </p:cNvPicPr>
          <p:nvPr/>
        </p:nvPicPr>
        <p:blipFill>
          <a:blip r:embed="rId15"/>
          <a:srcRect/>
          <a:stretch>
            <a:fillRect/>
          </a:stretch>
        </p:blipFill>
        <p:spPr bwMode="auto">
          <a:xfrm rot="-7690230">
            <a:off x="6941344" y="3004345"/>
            <a:ext cx="152400" cy="115888"/>
          </a:xfrm>
          <a:prstGeom prst="rect">
            <a:avLst/>
          </a:prstGeom>
          <a:noFill/>
          <a:ln w="9525">
            <a:noFill/>
            <a:miter lim="800000"/>
            <a:headEnd/>
            <a:tailEnd/>
          </a:ln>
        </p:spPr>
      </p:pic>
      <p:pic>
        <p:nvPicPr>
          <p:cNvPr id="48152" name="Picture 154" descr="blast_sm3"/>
          <p:cNvPicPr>
            <a:picLocks noChangeAspect="1" noChangeArrowheads="1"/>
          </p:cNvPicPr>
          <p:nvPr/>
        </p:nvPicPr>
        <p:blipFill>
          <a:blip r:embed="rId16"/>
          <a:srcRect/>
          <a:stretch>
            <a:fillRect/>
          </a:stretch>
        </p:blipFill>
        <p:spPr bwMode="auto">
          <a:xfrm rot="1850795">
            <a:off x="5645152" y="4654550"/>
            <a:ext cx="1260475" cy="700088"/>
          </a:xfrm>
          <a:prstGeom prst="rect">
            <a:avLst/>
          </a:prstGeom>
          <a:noFill/>
          <a:ln w="9525">
            <a:noFill/>
            <a:miter lim="800000"/>
            <a:headEnd/>
            <a:tailEnd/>
          </a:ln>
        </p:spPr>
      </p:pic>
      <p:pic>
        <p:nvPicPr>
          <p:cNvPr id="48153" name="Picture 166" descr="26_RANKL"/>
          <p:cNvPicPr>
            <a:picLocks noChangeAspect="1" noChangeArrowheads="1"/>
          </p:cNvPicPr>
          <p:nvPr/>
        </p:nvPicPr>
        <p:blipFill>
          <a:blip r:embed="rId10"/>
          <a:srcRect/>
          <a:stretch>
            <a:fillRect/>
          </a:stretch>
        </p:blipFill>
        <p:spPr bwMode="auto">
          <a:xfrm>
            <a:off x="6367464" y="4559300"/>
            <a:ext cx="158750" cy="165100"/>
          </a:xfrm>
          <a:prstGeom prst="rect">
            <a:avLst/>
          </a:prstGeom>
          <a:noFill/>
          <a:ln w="9525">
            <a:noFill/>
            <a:miter lim="800000"/>
            <a:headEnd/>
            <a:tailEnd/>
          </a:ln>
        </p:spPr>
      </p:pic>
      <p:sp>
        <p:nvSpPr>
          <p:cNvPr id="48154" name="AutoShape 54"/>
          <p:cNvSpPr>
            <a:spLocks noChangeArrowheads="1"/>
          </p:cNvSpPr>
          <p:nvPr/>
        </p:nvSpPr>
        <p:spPr bwMode="auto">
          <a:xfrm>
            <a:off x="6988177" y="4268830"/>
            <a:ext cx="1414463" cy="374571"/>
          </a:xfrm>
          <a:prstGeom prst="roundRect">
            <a:avLst>
              <a:gd name="adj" fmla="val 16667"/>
            </a:avLst>
          </a:prstGeom>
          <a:noFill/>
          <a:ln w="9525">
            <a:noFill/>
            <a:round/>
            <a:headEnd/>
            <a:tailEnd/>
          </a:ln>
        </p:spPr>
        <p:txBody>
          <a:bodyPr anchor="ctr">
            <a:spAutoFit/>
          </a:bodyPr>
          <a:lstStyle/>
          <a:p>
            <a:pPr algn="ctr" defTabSz="457200"/>
            <a:r>
              <a:rPr lang="en-US" sz="1600" b="1">
                <a:solidFill>
                  <a:srgbClr val="000000"/>
                </a:solidFill>
              </a:rPr>
              <a:t>Osteoclast</a:t>
            </a:r>
            <a:endParaRPr lang="fr-FR" sz="1600" b="1" baseline="30000">
              <a:solidFill>
                <a:srgbClr val="000000"/>
              </a:solidFill>
            </a:endParaRPr>
          </a:p>
        </p:txBody>
      </p:sp>
      <p:pic>
        <p:nvPicPr>
          <p:cNvPr id="48155" name="Picture 7" descr="07_3_full"/>
          <p:cNvPicPr>
            <a:picLocks noChangeAspect="1" noChangeArrowheads="1"/>
          </p:cNvPicPr>
          <p:nvPr/>
        </p:nvPicPr>
        <p:blipFill>
          <a:blip r:embed="rId17"/>
          <a:srcRect/>
          <a:stretch>
            <a:fillRect/>
          </a:stretch>
        </p:blipFill>
        <p:spPr bwMode="auto">
          <a:xfrm>
            <a:off x="7943852" y="3233738"/>
            <a:ext cx="963613" cy="671512"/>
          </a:xfrm>
          <a:prstGeom prst="rect">
            <a:avLst/>
          </a:prstGeom>
          <a:noFill/>
          <a:ln w="9525">
            <a:noFill/>
            <a:miter lim="800000"/>
            <a:headEnd/>
            <a:tailEnd/>
          </a:ln>
        </p:spPr>
      </p:pic>
      <p:grpSp>
        <p:nvGrpSpPr>
          <p:cNvPr id="48156" name="Group 155"/>
          <p:cNvGrpSpPr>
            <a:grpSpLocks/>
          </p:cNvGrpSpPr>
          <p:nvPr/>
        </p:nvGrpSpPr>
        <p:grpSpPr bwMode="auto">
          <a:xfrm>
            <a:off x="2968625" y="4251328"/>
            <a:ext cx="2693988" cy="735013"/>
            <a:chOff x="816" y="2964"/>
            <a:chExt cx="1722" cy="468"/>
          </a:xfrm>
        </p:grpSpPr>
        <p:pic>
          <p:nvPicPr>
            <p:cNvPr id="48208" name="Picture 156" descr="bone_growth_sm"/>
            <p:cNvPicPr>
              <a:picLocks noChangeAspect="1" noChangeArrowheads="1"/>
            </p:cNvPicPr>
            <p:nvPr/>
          </p:nvPicPr>
          <p:blipFill>
            <a:blip r:embed="rId18"/>
            <a:srcRect/>
            <a:stretch>
              <a:fillRect/>
            </a:stretch>
          </p:blipFill>
          <p:spPr bwMode="auto">
            <a:xfrm>
              <a:off x="816" y="3090"/>
              <a:ext cx="1722" cy="342"/>
            </a:xfrm>
            <a:prstGeom prst="rect">
              <a:avLst/>
            </a:prstGeom>
            <a:noFill/>
            <a:ln w="9525">
              <a:noFill/>
              <a:miter lim="800000"/>
              <a:headEnd/>
              <a:tailEnd/>
            </a:ln>
          </p:spPr>
        </p:pic>
        <p:pic>
          <p:nvPicPr>
            <p:cNvPr id="48209" name="Picture 157" descr="blast_sm4"/>
            <p:cNvPicPr>
              <a:picLocks noChangeAspect="1" noChangeArrowheads="1"/>
            </p:cNvPicPr>
            <p:nvPr/>
          </p:nvPicPr>
          <p:blipFill>
            <a:blip r:embed="rId19"/>
            <a:srcRect/>
            <a:stretch>
              <a:fillRect/>
            </a:stretch>
          </p:blipFill>
          <p:spPr bwMode="auto">
            <a:xfrm>
              <a:off x="1638" y="2964"/>
              <a:ext cx="492" cy="282"/>
            </a:xfrm>
            <a:prstGeom prst="rect">
              <a:avLst/>
            </a:prstGeom>
            <a:noFill/>
            <a:ln w="9525">
              <a:noFill/>
              <a:miter lim="800000"/>
              <a:headEnd/>
              <a:tailEnd/>
            </a:ln>
          </p:spPr>
        </p:pic>
        <p:pic>
          <p:nvPicPr>
            <p:cNvPr id="48210" name="Picture 158" descr="blast_sm5"/>
            <p:cNvPicPr>
              <a:picLocks noChangeAspect="1" noChangeArrowheads="1"/>
            </p:cNvPicPr>
            <p:nvPr/>
          </p:nvPicPr>
          <p:blipFill>
            <a:blip r:embed="rId20"/>
            <a:srcRect/>
            <a:stretch>
              <a:fillRect/>
            </a:stretch>
          </p:blipFill>
          <p:spPr bwMode="auto">
            <a:xfrm>
              <a:off x="1248" y="2964"/>
              <a:ext cx="342" cy="264"/>
            </a:xfrm>
            <a:prstGeom prst="rect">
              <a:avLst/>
            </a:prstGeom>
            <a:noFill/>
            <a:ln w="9525">
              <a:noFill/>
              <a:miter lim="800000"/>
              <a:headEnd/>
              <a:tailEnd/>
            </a:ln>
          </p:spPr>
        </p:pic>
        <p:pic>
          <p:nvPicPr>
            <p:cNvPr id="48211" name="Picture 159" descr="blast_sm3"/>
            <p:cNvPicPr>
              <a:picLocks noChangeAspect="1" noChangeArrowheads="1"/>
            </p:cNvPicPr>
            <p:nvPr/>
          </p:nvPicPr>
          <p:blipFill>
            <a:blip r:embed="rId16"/>
            <a:srcRect/>
            <a:stretch>
              <a:fillRect/>
            </a:stretch>
          </p:blipFill>
          <p:spPr bwMode="auto">
            <a:xfrm>
              <a:off x="888" y="2964"/>
              <a:ext cx="606" cy="336"/>
            </a:xfrm>
            <a:prstGeom prst="rect">
              <a:avLst/>
            </a:prstGeom>
            <a:noFill/>
            <a:ln w="9525">
              <a:noFill/>
              <a:miter lim="800000"/>
              <a:headEnd/>
              <a:tailEnd/>
            </a:ln>
          </p:spPr>
        </p:pic>
        <p:pic>
          <p:nvPicPr>
            <p:cNvPr id="48212" name="Picture 160" descr="blast_sm2"/>
            <p:cNvPicPr>
              <a:picLocks noChangeAspect="1" noChangeArrowheads="1"/>
            </p:cNvPicPr>
            <p:nvPr/>
          </p:nvPicPr>
          <p:blipFill>
            <a:blip r:embed="rId21"/>
            <a:srcRect/>
            <a:stretch>
              <a:fillRect/>
            </a:stretch>
          </p:blipFill>
          <p:spPr bwMode="auto">
            <a:xfrm>
              <a:off x="1296" y="3060"/>
              <a:ext cx="534" cy="264"/>
            </a:xfrm>
            <a:prstGeom prst="rect">
              <a:avLst/>
            </a:prstGeom>
            <a:noFill/>
            <a:ln w="9525">
              <a:noFill/>
              <a:miter lim="800000"/>
              <a:headEnd/>
              <a:tailEnd/>
            </a:ln>
          </p:spPr>
        </p:pic>
        <p:pic>
          <p:nvPicPr>
            <p:cNvPr id="48213" name="Picture 161" descr="blast_sm1"/>
            <p:cNvPicPr>
              <a:picLocks noChangeAspect="1" noChangeArrowheads="1"/>
            </p:cNvPicPr>
            <p:nvPr/>
          </p:nvPicPr>
          <p:blipFill>
            <a:blip r:embed="rId22"/>
            <a:srcRect/>
            <a:stretch>
              <a:fillRect/>
            </a:stretch>
          </p:blipFill>
          <p:spPr bwMode="auto">
            <a:xfrm>
              <a:off x="1836" y="2994"/>
              <a:ext cx="636" cy="348"/>
            </a:xfrm>
            <a:prstGeom prst="rect">
              <a:avLst/>
            </a:prstGeom>
            <a:noFill/>
            <a:ln w="9525">
              <a:noFill/>
              <a:miter lim="800000"/>
              <a:headEnd/>
              <a:tailEnd/>
            </a:ln>
          </p:spPr>
        </p:pic>
      </p:grpSp>
      <p:pic>
        <p:nvPicPr>
          <p:cNvPr id="48157" name="Picture 165" descr="26_RANKL"/>
          <p:cNvPicPr>
            <a:picLocks noChangeAspect="1" noChangeArrowheads="1"/>
          </p:cNvPicPr>
          <p:nvPr/>
        </p:nvPicPr>
        <p:blipFill>
          <a:blip r:embed="rId10"/>
          <a:srcRect/>
          <a:stretch>
            <a:fillRect/>
          </a:stretch>
        </p:blipFill>
        <p:spPr bwMode="auto">
          <a:xfrm>
            <a:off x="5664201" y="4114800"/>
            <a:ext cx="158750" cy="165100"/>
          </a:xfrm>
          <a:prstGeom prst="rect">
            <a:avLst/>
          </a:prstGeom>
          <a:noFill/>
          <a:ln w="9525">
            <a:noFill/>
            <a:miter lim="800000"/>
            <a:headEnd/>
            <a:tailEnd/>
          </a:ln>
        </p:spPr>
      </p:pic>
      <p:pic>
        <p:nvPicPr>
          <p:cNvPr id="48158" name="Picture 29" descr="Dmab"/>
          <p:cNvPicPr preferRelativeResize="0">
            <a:picLocks noChangeAspect="1" noChangeArrowheads="1"/>
          </p:cNvPicPr>
          <p:nvPr/>
        </p:nvPicPr>
        <p:blipFill>
          <a:blip r:embed="rId23"/>
          <a:srcRect/>
          <a:stretch>
            <a:fillRect/>
          </a:stretch>
        </p:blipFill>
        <p:spPr bwMode="auto">
          <a:xfrm rot="-2847541">
            <a:off x="4613276" y="3132140"/>
            <a:ext cx="404812" cy="449263"/>
          </a:xfrm>
          <a:prstGeom prst="rect">
            <a:avLst/>
          </a:prstGeom>
          <a:noFill/>
          <a:ln w="9525">
            <a:noFill/>
            <a:miter lim="800000"/>
            <a:headEnd/>
            <a:tailEnd/>
          </a:ln>
        </p:spPr>
      </p:pic>
      <p:pic>
        <p:nvPicPr>
          <p:cNvPr id="48159" name="Picture 29" descr="Dmab"/>
          <p:cNvPicPr preferRelativeResize="0">
            <a:picLocks noChangeAspect="1" noChangeArrowheads="1"/>
          </p:cNvPicPr>
          <p:nvPr/>
        </p:nvPicPr>
        <p:blipFill>
          <a:blip r:embed="rId23"/>
          <a:srcRect/>
          <a:stretch>
            <a:fillRect/>
          </a:stretch>
        </p:blipFill>
        <p:spPr bwMode="auto">
          <a:xfrm rot="4381648">
            <a:off x="7251701" y="3382965"/>
            <a:ext cx="404812" cy="449263"/>
          </a:xfrm>
          <a:prstGeom prst="rect">
            <a:avLst/>
          </a:prstGeom>
          <a:noFill/>
          <a:ln w="9525">
            <a:noFill/>
            <a:miter lim="800000"/>
            <a:headEnd/>
            <a:tailEnd/>
          </a:ln>
        </p:spPr>
      </p:pic>
      <p:pic>
        <p:nvPicPr>
          <p:cNvPr id="48160" name="Picture 29" descr="Dmab"/>
          <p:cNvPicPr preferRelativeResize="0">
            <a:picLocks noChangeAspect="1" noChangeArrowheads="1"/>
          </p:cNvPicPr>
          <p:nvPr/>
        </p:nvPicPr>
        <p:blipFill>
          <a:blip r:embed="rId23"/>
          <a:srcRect/>
          <a:stretch>
            <a:fillRect/>
          </a:stretch>
        </p:blipFill>
        <p:spPr bwMode="auto">
          <a:xfrm rot="-2847541">
            <a:off x="6569077" y="3175003"/>
            <a:ext cx="404813" cy="449263"/>
          </a:xfrm>
          <a:prstGeom prst="rect">
            <a:avLst/>
          </a:prstGeom>
          <a:noFill/>
          <a:ln w="9525">
            <a:noFill/>
            <a:miter lim="800000"/>
            <a:headEnd/>
            <a:tailEnd/>
          </a:ln>
        </p:spPr>
      </p:pic>
      <p:pic>
        <p:nvPicPr>
          <p:cNvPr id="48161" name="Picture 29" descr="Dmab"/>
          <p:cNvPicPr preferRelativeResize="0">
            <a:picLocks noChangeAspect="1" noChangeArrowheads="1"/>
          </p:cNvPicPr>
          <p:nvPr/>
        </p:nvPicPr>
        <p:blipFill>
          <a:blip r:embed="rId23"/>
          <a:srcRect/>
          <a:stretch>
            <a:fillRect/>
          </a:stretch>
        </p:blipFill>
        <p:spPr bwMode="auto">
          <a:xfrm rot="8486939">
            <a:off x="6211889" y="3706813"/>
            <a:ext cx="404812" cy="449262"/>
          </a:xfrm>
          <a:prstGeom prst="rect">
            <a:avLst/>
          </a:prstGeom>
          <a:noFill/>
          <a:ln w="9525">
            <a:noFill/>
            <a:miter lim="800000"/>
            <a:headEnd/>
            <a:tailEnd/>
          </a:ln>
        </p:spPr>
      </p:pic>
      <p:pic>
        <p:nvPicPr>
          <p:cNvPr id="48162" name="Picture 29" descr="Dmab"/>
          <p:cNvPicPr preferRelativeResize="0">
            <a:picLocks noChangeAspect="1" noChangeArrowheads="1"/>
          </p:cNvPicPr>
          <p:nvPr/>
        </p:nvPicPr>
        <p:blipFill>
          <a:blip r:embed="rId23"/>
          <a:srcRect/>
          <a:stretch>
            <a:fillRect/>
          </a:stretch>
        </p:blipFill>
        <p:spPr bwMode="auto">
          <a:xfrm rot="-94726">
            <a:off x="5849939" y="3103563"/>
            <a:ext cx="404812" cy="449262"/>
          </a:xfrm>
          <a:prstGeom prst="rect">
            <a:avLst/>
          </a:prstGeom>
          <a:noFill/>
          <a:ln w="9525">
            <a:noFill/>
            <a:miter lim="800000"/>
            <a:headEnd/>
            <a:tailEnd/>
          </a:ln>
        </p:spPr>
      </p:pic>
      <p:pic>
        <p:nvPicPr>
          <p:cNvPr id="48163" name="Picture 29" descr="Dmab"/>
          <p:cNvPicPr preferRelativeResize="0">
            <a:picLocks noChangeAspect="1" noChangeArrowheads="1"/>
          </p:cNvPicPr>
          <p:nvPr/>
        </p:nvPicPr>
        <p:blipFill>
          <a:blip r:embed="rId23"/>
          <a:srcRect/>
          <a:stretch>
            <a:fillRect/>
          </a:stretch>
        </p:blipFill>
        <p:spPr bwMode="auto">
          <a:xfrm rot="-8057569">
            <a:off x="5038726" y="2757490"/>
            <a:ext cx="404812" cy="449263"/>
          </a:xfrm>
          <a:prstGeom prst="rect">
            <a:avLst/>
          </a:prstGeom>
          <a:noFill/>
          <a:ln w="9525">
            <a:noFill/>
            <a:miter lim="800000"/>
            <a:headEnd/>
            <a:tailEnd/>
          </a:ln>
        </p:spPr>
      </p:pic>
      <p:pic>
        <p:nvPicPr>
          <p:cNvPr id="48164" name="Picture 126" descr="59_apoptosis"/>
          <p:cNvPicPr>
            <a:picLocks noChangeAspect="1" noChangeArrowheads="1"/>
          </p:cNvPicPr>
          <p:nvPr/>
        </p:nvPicPr>
        <p:blipFill>
          <a:blip r:embed="rId24"/>
          <a:srcRect/>
          <a:stretch>
            <a:fillRect/>
          </a:stretch>
        </p:blipFill>
        <p:spPr bwMode="auto">
          <a:xfrm>
            <a:off x="7019925" y="4397375"/>
            <a:ext cx="3074988" cy="1639888"/>
          </a:xfrm>
          <a:prstGeom prst="rect">
            <a:avLst/>
          </a:prstGeom>
          <a:noFill/>
          <a:ln w="9525">
            <a:noFill/>
            <a:miter lim="800000"/>
            <a:headEnd/>
            <a:tailEnd/>
          </a:ln>
        </p:spPr>
      </p:pic>
      <p:pic>
        <p:nvPicPr>
          <p:cNvPr id="48165" name="Picture 7" descr="07_3_full"/>
          <p:cNvPicPr>
            <a:picLocks noChangeAspect="1" noChangeArrowheads="1"/>
          </p:cNvPicPr>
          <p:nvPr/>
        </p:nvPicPr>
        <p:blipFill>
          <a:blip r:embed="rId17">
            <a:grayscl/>
          </a:blip>
          <a:srcRect/>
          <a:stretch>
            <a:fillRect/>
          </a:stretch>
        </p:blipFill>
        <p:spPr bwMode="auto">
          <a:xfrm>
            <a:off x="7943852" y="3235328"/>
            <a:ext cx="963613" cy="671513"/>
          </a:xfrm>
          <a:prstGeom prst="rect">
            <a:avLst/>
          </a:prstGeom>
          <a:noFill/>
          <a:ln w="9525">
            <a:noFill/>
            <a:miter lim="800000"/>
            <a:headEnd/>
            <a:tailEnd/>
          </a:ln>
        </p:spPr>
      </p:pic>
      <p:sp>
        <p:nvSpPr>
          <p:cNvPr id="48166" name="Freeform 32"/>
          <p:cNvSpPr>
            <a:spLocks/>
          </p:cNvSpPr>
          <p:nvPr/>
        </p:nvSpPr>
        <p:spPr bwMode="auto">
          <a:xfrm>
            <a:off x="5784851" y="1773241"/>
            <a:ext cx="3201988" cy="846137"/>
          </a:xfrm>
          <a:custGeom>
            <a:avLst/>
            <a:gdLst>
              <a:gd name="T0" fmla="*/ 2147483647 w 2035"/>
              <a:gd name="T1" fmla="*/ 2147483647 h 735"/>
              <a:gd name="T2" fmla="*/ 2147483647 w 2035"/>
              <a:gd name="T3" fmla="*/ 2147483647 h 735"/>
              <a:gd name="T4" fmla="*/ 0 w 2035"/>
              <a:gd name="T5" fmla="*/ 2147483647 h 735"/>
              <a:gd name="T6" fmla="*/ 0 60000 65536"/>
              <a:gd name="T7" fmla="*/ 0 60000 65536"/>
              <a:gd name="T8" fmla="*/ 0 60000 65536"/>
              <a:gd name="T9" fmla="*/ 0 w 2035"/>
              <a:gd name="T10" fmla="*/ 0 h 735"/>
              <a:gd name="T11" fmla="*/ 2035 w 2035"/>
              <a:gd name="T12" fmla="*/ 735 h 735"/>
            </a:gdLst>
            <a:ahLst/>
            <a:cxnLst>
              <a:cxn ang="T6">
                <a:pos x="T0" y="T1"/>
              </a:cxn>
              <a:cxn ang="T7">
                <a:pos x="T2" y="T3"/>
              </a:cxn>
              <a:cxn ang="T8">
                <a:pos x="T4" y="T5"/>
              </a:cxn>
            </a:cxnLst>
            <a:rect l="T9" t="T10" r="T11" b="T12"/>
            <a:pathLst>
              <a:path w="2035" h="735">
                <a:moveTo>
                  <a:pt x="2035" y="735"/>
                </a:moveTo>
                <a:cubicBezTo>
                  <a:pt x="1924" y="620"/>
                  <a:pt x="1656" y="322"/>
                  <a:pt x="1272" y="197"/>
                </a:cubicBezTo>
                <a:cubicBezTo>
                  <a:pt x="888" y="72"/>
                  <a:pt x="648" y="0"/>
                  <a:pt x="0" y="77"/>
                </a:cubicBezTo>
              </a:path>
            </a:pathLst>
          </a:custGeom>
          <a:noFill/>
          <a:ln w="57150" cap="rnd">
            <a:solidFill>
              <a:schemeClr val="tx1"/>
            </a:solidFill>
            <a:prstDash val="sysDot"/>
            <a:round/>
            <a:headEnd/>
            <a:tailEnd type="triangle" w="med" len="med"/>
          </a:ln>
        </p:spPr>
        <p:txBody>
          <a:bodyPr/>
          <a:lstStyle/>
          <a:p>
            <a:endParaRPr lang="it-IT"/>
          </a:p>
        </p:txBody>
      </p:sp>
      <p:sp>
        <p:nvSpPr>
          <p:cNvPr id="48167" name="Freeform 33"/>
          <p:cNvSpPr>
            <a:spLocks/>
          </p:cNvSpPr>
          <p:nvPr/>
        </p:nvSpPr>
        <p:spPr bwMode="auto">
          <a:xfrm>
            <a:off x="9642477" y="3563938"/>
            <a:ext cx="219075" cy="1344612"/>
          </a:xfrm>
          <a:custGeom>
            <a:avLst/>
            <a:gdLst>
              <a:gd name="T0" fmla="*/ 2147483647 w 139"/>
              <a:gd name="T1" fmla="*/ 0 h 811"/>
              <a:gd name="T2" fmla="*/ 2147483647 w 139"/>
              <a:gd name="T3" fmla="*/ 2147483647 h 811"/>
              <a:gd name="T4" fmla="*/ 0 w 139"/>
              <a:gd name="T5" fmla="*/ 2147483647 h 811"/>
              <a:gd name="T6" fmla="*/ 0 60000 65536"/>
              <a:gd name="T7" fmla="*/ 0 60000 65536"/>
              <a:gd name="T8" fmla="*/ 0 60000 65536"/>
              <a:gd name="T9" fmla="*/ 0 w 139"/>
              <a:gd name="T10" fmla="*/ 0 h 811"/>
              <a:gd name="T11" fmla="*/ 139 w 139"/>
              <a:gd name="T12" fmla="*/ 811 h 811"/>
            </a:gdLst>
            <a:ahLst/>
            <a:cxnLst>
              <a:cxn ang="T6">
                <a:pos x="T0" y="T1"/>
              </a:cxn>
              <a:cxn ang="T7">
                <a:pos x="T2" y="T3"/>
              </a:cxn>
              <a:cxn ang="T8">
                <a:pos x="T4" y="T5"/>
              </a:cxn>
            </a:cxnLst>
            <a:rect l="T9" t="T10" r="T11" b="T12"/>
            <a:pathLst>
              <a:path w="139" h="811">
                <a:moveTo>
                  <a:pt x="58" y="0"/>
                </a:moveTo>
                <a:cubicBezTo>
                  <a:pt x="70" y="66"/>
                  <a:pt x="139" y="163"/>
                  <a:pt x="130" y="398"/>
                </a:cubicBezTo>
                <a:cubicBezTo>
                  <a:pt x="121" y="633"/>
                  <a:pt x="27" y="725"/>
                  <a:pt x="0" y="811"/>
                </a:cubicBezTo>
              </a:path>
            </a:pathLst>
          </a:custGeom>
          <a:noFill/>
          <a:ln w="57150" cap="rnd">
            <a:solidFill>
              <a:schemeClr val="tx1"/>
            </a:solidFill>
            <a:prstDash val="sysDot"/>
            <a:round/>
            <a:headEnd/>
            <a:tailEnd/>
          </a:ln>
        </p:spPr>
        <p:txBody>
          <a:bodyPr/>
          <a:lstStyle/>
          <a:p>
            <a:endParaRPr lang="it-IT"/>
          </a:p>
        </p:txBody>
      </p:sp>
      <p:sp>
        <p:nvSpPr>
          <p:cNvPr id="48168" name="Freeform 52"/>
          <p:cNvSpPr>
            <a:spLocks/>
          </p:cNvSpPr>
          <p:nvPr/>
        </p:nvSpPr>
        <p:spPr bwMode="auto">
          <a:xfrm rot="795089">
            <a:off x="10137777" y="3741738"/>
            <a:ext cx="239713" cy="1295400"/>
          </a:xfrm>
          <a:custGeom>
            <a:avLst/>
            <a:gdLst>
              <a:gd name="T0" fmla="*/ 0 w 250"/>
              <a:gd name="T1" fmla="*/ 2147483647 h 1231"/>
              <a:gd name="T2" fmla="*/ 2147483647 w 250"/>
              <a:gd name="T3" fmla="*/ 2147483647 h 1231"/>
              <a:gd name="T4" fmla="*/ 2147483647 w 250"/>
              <a:gd name="T5" fmla="*/ 2147483647 h 1231"/>
              <a:gd name="T6" fmla="*/ 2147483647 w 250"/>
              <a:gd name="T7" fmla="*/ 2147483647 h 1231"/>
              <a:gd name="T8" fmla="*/ 2147483647 w 250"/>
              <a:gd name="T9" fmla="*/ 0 h 1231"/>
              <a:gd name="T10" fmla="*/ 0 60000 65536"/>
              <a:gd name="T11" fmla="*/ 0 60000 65536"/>
              <a:gd name="T12" fmla="*/ 0 60000 65536"/>
              <a:gd name="T13" fmla="*/ 0 60000 65536"/>
              <a:gd name="T14" fmla="*/ 0 60000 65536"/>
              <a:gd name="T15" fmla="*/ 0 w 250"/>
              <a:gd name="T16" fmla="*/ 0 h 1231"/>
              <a:gd name="T17" fmla="*/ 250 w 250"/>
              <a:gd name="T18" fmla="*/ 1231 h 1231"/>
            </a:gdLst>
            <a:ahLst/>
            <a:cxnLst>
              <a:cxn ang="T10">
                <a:pos x="T0" y="T1"/>
              </a:cxn>
              <a:cxn ang="T11">
                <a:pos x="T2" y="T3"/>
              </a:cxn>
              <a:cxn ang="T12">
                <a:pos x="T4" y="T5"/>
              </a:cxn>
              <a:cxn ang="T13">
                <a:pos x="T6" y="T7"/>
              </a:cxn>
              <a:cxn ang="T14">
                <a:pos x="T8" y="T9"/>
              </a:cxn>
            </a:cxnLst>
            <a:rect l="T15" t="T16" r="T17" b="T18"/>
            <a:pathLst>
              <a:path w="250" h="1231">
                <a:moveTo>
                  <a:pt x="0" y="1231"/>
                </a:moveTo>
                <a:cubicBezTo>
                  <a:pt x="29" y="1178"/>
                  <a:pt x="134" y="1021"/>
                  <a:pt x="175" y="916"/>
                </a:cubicBezTo>
                <a:cubicBezTo>
                  <a:pt x="216" y="811"/>
                  <a:pt x="235" y="707"/>
                  <a:pt x="244" y="602"/>
                </a:cubicBezTo>
                <a:cubicBezTo>
                  <a:pt x="248" y="498"/>
                  <a:pt x="250" y="388"/>
                  <a:pt x="227" y="288"/>
                </a:cubicBezTo>
                <a:cubicBezTo>
                  <a:pt x="204" y="188"/>
                  <a:pt x="133" y="60"/>
                  <a:pt x="108" y="0"/>
                </a:cubicBezTo>
              </a:path>
            </a:pathLst>
          </a:custGeom>
          <a:noFill/>
          <a:ln w="57150" cap="rnd" cmpd="sng">
            <a:solidFill>
              <a:schemeClr val="tx1"/>
            </a:solidFill>
            <a:prstDash val="sysDot"/>
            <a:round/>
            <a:headEnd type="none" w="med" len="med"/>
            <a:tailEnd type="triangle" w="med" len="med"/>
          </a:ln>
        </p:spPr>
        <p:txBody>
          <a:bodyPr/>
          <a:lstStyle/>
          <a:p>
            <a:endParaRPr lang="it-IT"/>
          </a:p>
        </p:txBody>
      </p:sp>
      <p:sp>
        <p:nvSpPr>
          <p:cNvPr id="48169" name="AutoShape 55"/>
          <p:cNvSpPr>
            <a:spLocks noChangeArrowheads="1"/>
          </p:cNvSpPr>
          <p:nvPr/>
        </p:nvSpPr>
        <p:spPr bwMode="auto">
          <a:xfrm>
            <a:off x="8472489" y="2865638"/>
            <a:ext cx="1914525" cy="510778"/>
          </a:xfrm>
          <a:prstGeom prst="roundRect">
            <a:avLst>
              <a:gd name="adj" fmla="val 16667"/>
            </a:avLst>
          </a:prstGeom>
          <a:noFill/>
          <a:ln w="9525">
            <a:noFill/>
            <a:round/>
            <a:headEnd/>
            <a:tailEnd/>
          </a:ln>
        </p:spPr>
        <p:txBody>
          <a:bodyPr anchor="ctr">
            <a:spAutoFit/>
          </a:bodyPr>
          <a:lstStyle/>
          <a:p>
            <a:pPr algn="ctr" defTabSz="457200"/>
            <a:r>
              <a:rPr lang="en-US" sz="1200" b="1">
                <a:solidFill>
                  <a:srgbClr val="000000"/>
                </a:solidFill>
              </a:rPr>
              <a:t>Growth factors</a:t>
            </a:r>
          </a:p>
          <a:p>
            <a:pPr algn="ctr" defTabSz="457200"/>
            <a:r>
              <a:rPr lang="de-CH" sz="1200" b="1">
                <a:solidFill>
                  <a:srgbClr val="000000"/>
                </a:solidFill>
              </a:rPr>
              <a:t>Cytokines</a:t>
            </a:r>
            <a:endParaRPr lang="en-US" sz="1200" b="1">
              <a:solidFill>
                <a:srgbClr val="000000"/>
              </a:solidFill>
            </a:endParaRPr>
          </a:p>
        </p:txBody>
      </p:sp>
      <p:sp>
        <p:nvSpPr>
          <p:cNvPr id="48170" name="Text Box 53"/>
          <p:cNvSpPr txBox="1">
            <a:spLocks noChangeArrowheads="1"/>
          </p:cNvSpPr>
          <p:nvPr/>
        </p:nvSpPr>
        <p:spPr bwMode="auto">
          <a:xfrm>
            <a:off x="10220326" y="3357566"/>
            <a:ext cx="700088" cy="274637"/>
          </a:xfrm>
          <a:prstGeom prst="rect">
            <a:avLst/>
          </a:prstGeom>
          <a:noFill/>
          <a:ln w="9525">
            <a:noFill/>
            <a:miter lim="800000"/>
            <a:headEnd/>
            <a:tailEnd/>
          </a:ln>
        </p:spPr>
        <p:txBody>
          <a:bodyPr>
            <a:spAutoFit/>
          </a:bodyPr>
          <a:lstStyle/>
          <a:p>
            <a:pPr defTabSz="457200">
              <a:spcBef>
                <a:spcPct val="50000"/>
              </a:spcBef>
            </a:pPr>
            <a:r>
              <a:rPr lang="en-GB" sz="1200" b="1">
                <a:solidFill>
                  <a:srgbClr val="000000"/>
                </a:solidFill>
              </a:rPr>
              <a:t>Ca</a:t>
            </a:r>
            <a:r>
              <a:rPr lang="en-GB" sz="1200" b="1" baseline="30000">
                <a:solidFill>
                  <a:srgbClr val="000000"/>
                </a:solidFill>
              </a:rPr>
              <a:t>2+</a:t>
            </a:r>
            <a:endParaRPr lang="en-GB" sz="1200" b="1">
              <a:solidFill>
                <a:srgbClr val="000000"/>
              </a:solidFill>
            </a:endParaRPr>
          </a:p>
        </p:txBody>
      </p:sp>
      <p:pic>
        <p:nvPicPr>
          <p:cNvPr id="48171" name="Picture 26" descr="23_RANKL"/>
          <p:cNvPicPr>
            <a:picLocks noChangeAspect="1" noChangeArrowheads="1"/>
          </p:cNvPicPr>
          <p:nvPr/>
        </p:nvPicPr>
        <p:blipFill>
          <a:blip r:embed="rId9"/>
          <a:srcRect/>
          <a:stretch>
            <a:fillRect/>
          </a:stretch>
        </p:blipFill>
        <p:spPr bwMode="auto">
          <a:xfrm>
            <a:off x="3595690" y="2924178"/>
            <a:ext cx="168275" cy="142875"/>
          </a:xfrm>
          <a:prstGeom prst="rect">
            <a:avLst/>
          </a:prstGeom>
          <a:noFill/>
          <a:ln w="9525">
            <a:noFill/>
            <a:miter lim="800000"/>
            <a:headEnd/>
            <a:tailEnd/>
          </a:ln>
        </p:spPr>
      </p:pic>
      <p:pic>
        <p:nvPicPr>
          <p:cNvPr id="48172" name="Picture 28" descr="27_RANKL"/>
          <p:cNvPicPr>
            <a:picLocks noChangeAspect="1" noChangeArrowheads="1"/>
          </p:cNvPicPr>
          <p:nvPr/>
        </p:nvPicPr>
        <p:blipFill>
          <a:blip r:embed="rId11"/>
          <a:srcRect/>
          <a:stretch>
            <a:fillRect/>
          </a:stretch>
        </p:blipFill>
        <p:spPr bwMode="auto">
          <a:xfrm>
            <a:off x="4873625" y="3422650"/>
            <a:ext cx="160338" cy="147638"/>
          </a:xfrm>
          <a:prstGeom prst="rect">
            <a:avLst/>
          </a:prstGeom>
          <a:noFill/>
          <a:ln w="9525">
            <a:noFill/>
            <a:miter lim="800000"/>
            <a:headEnd/>
            <a:tailEnd/>
          </a:ln>
        </p:spPr>
      </p:pic>
      <p:pic>
        <p:nvPicPr>
          <p:cNvPr id="48173" name="Picture 29" descr="24_RANKL"/>
          <p:cNvPicPr>
            <a:picLocks noChangeAspect="1" noChangeArrowheads="1"/>
          </p:cNvPicPr>
          <p:nvPr/>
        </p:nvPicPr>
        <p:blipFill>
          <a:blip r:embed="rId12"/>
          <a:srcRect/>
          <a:stretch>
            <a:fillRect/>
          </a:stretch>
        </p:blipFill>
        <p:spPr bwMode="auto">
          <a:xfrm>
            <a:off x="5102226" y="3335338"/>
            <a:ext cx="158750" cy="157162"/>
          </a:xfrm>
          <a:prstGeom prst="rect">
            <a:avLst/>
          </a:prstGeom>
          <a:noFill/>
          <a:ln w="9525">
            <a:noFill/>
            <a:miter lim="800000"/>
            <a:headEnd/>
            <a:tailEnd/>
          </a:ln>
        </p:spPr>
      </p:pic>
      <p:sp>
        <p:nvSpPr>
          <p:cNvPr id="48174" name="AutoShape 8"/>
          <p:cNvSpPr>
            <a:spLocks noChangeArrowheads="1"/>
          </p:cNvSpPr>
          <p:nvPr/>
        </p:nvSpPr>
        <p:spPr bwMode="auto">
          <a:xfrm>
            <a:off x="3468689" y="3060264"/>
            <a:ext cx="1414462" cy="646986"/>
          </a:xfrm>
          <a:prstGeom prst="roundRect">
            <a:avLst>
              <a:gd name="adj" fmla="val 16667"/>
            </a:avLst>
          </a:prstGeom>
          <a:noFill/>
          <a:ln w="9525">
            <a:noFill/>
            <a:round/>
            <a:headEnd/>
            <a:tailEnd/>
          </a:ln>
        </p:spPr>
        <p:txBody>
          <a:bodyPr anchor="ctr">
            <a:spAutoFit/>
          </a:bodyPr>
          <a:lstStyle/>
          <a:p>
            <a:pPr algn="ctr" defTabSz="457200"/>
            <a:r>
              <a:rPr lang="en-US" sz="1600" b="1">
                <a:solidFill>
                  <a:srgbClr val="000000"/>
                </a:solidFill>
              </a:rPr>
              <a:t>RANK Ligand</a:t>
            </a:r>
          </a:p>
          <a:p>
            <a:pPr algn="ctr" defTabSz="457200"/>
            <a:r>
              <a:rPr lang="en-US" sz="1600" b="1">
                <a:solidFill>
                  <a:srgbClr val="000000"/>
                </a:solidFill>
              </a:rPr>
              <a:t>inhibitor</a:t>
            </a:r>
            <a:endParaRPr lang="fr-FR" sz="1600" b="1">
              <a:solidFill>
                <a:srgbClr val="000000"/>
              </a:solidFill>
            </a:endParaRPr>
          </a:p>
        </p:txBody>
      </p:sp>
      <p:sp>
        <p:nvSpPr>
          <p:cNvPr id="48175" name="AutoShape 9"/>
          <p:cNvSpPr>
            <a:spLocks noChangeArrowheads="1"/>
          </p:cNvSpPr>
          <p:nvPr/>
        </p:nvSpPr>
        <p:spPr bwMode="auto">
          <a:xfrm>
            <a:off x="3201990" y="1922463"/>
            <a:ext cx="1679575" cy="647700"/>
          </a:xfrm>
          <a:prstGeom prst="roundRect">
            <a:avLst>
              <a:gd name="adj" fmla="val 16667"/>
            </a:avLst>
          </a:prstGeom>
          <a:noFill/>
          <a:ln w="9525">
            <a:noFill/>
            <a:round/>
            <a:headEnd/>
            <a:tailEnd/>
          </a:ln>
        </p:spPr>
        <p:txBody>
          <a:bodyPr anchor="ctr">
            <a:spAutoFit/>
          </a:bodyPr>
          <a:lstStyle/>
          <a:p>
            <a:pPr algn="ctr" defTabSz="457200"/>
            <a:r>
              <a:rPr lang="en-US" sz="1600" b="1">
                <a:solidFill>
                  <a:srgbClr val="000000"/>
                </a:solidFill>
              </a:rPr>
              <a:t>Metastatic</a:t>
            </a:r>
            <a:br>
              <a:rPr lang="en-US" sz="1600" b="1">
                <a:solidFill>
                  <a:srgbClr val="000000"/>
                </a:solidFill>
              </a:rPr>
            </a:br>
            <a:r>
              <a:rPr lang="en-US" sz="1600" b="1">
                <a:solidFill>
                  <a:srgbClr val="000000"/>
                </a:solidFill>
              </a:rPr>
              <a:t>tumour cells</a:t>
            </a:r>
          </a:p>
        </p:txBody>
      </p:sp>
      <p:sp>
        <p:nvSpPr>
          <p:cNvPr id="48176" name="AutoShape 10"/>
          <p:cNvSpPr>
            <a:spLocks noChangeArrowheads="1"/>
          </p:cNvSpPr>
          <p:nvPr/>
        </p:nvSpPr>
        <p:spPr bwMode="auto">
          <a:xfrm>
            <a:off x="1524002" y="2743640"/>
            <a:ext cx="2151063" cy="715089"/>
          </a:xfrm>
          <a:prstGeom prst="roundRect">
            <a:avLst>
              <a:gd name="adj" fmla="val 16667"/>
            </a:avLst>
          </a:prstGeom>
          <a:noFill/>
          <a:ln w="9525">
            <a:noFill/>
            <a:round/>
            <a:headEnd/>
            <a:tailEnd/>
          </a:ln>
        </p:spPr>
        <p:txBody>
          <a:bodyPr anchor="ctr">
            <a:spAutoFit/>
          </a:bodyPr>
          <a:lstStyle/>
          <a:p>
            <a:pPr algn="ctr" defTabSz="457200"/>
            <a:r>
              <a:rPr lang="en-US" sz="1200" b="1">
                <a:solidFill>
                  <a:srgbClr val="000000"/>
                </a:solidFill>
                <a:sym typeface="Symbol" pitchFamily="18" charset="2"/>
              </a:rPr>
              <a:t>Hormones</a:t>
            </a:r>
          </a:p>
          <a:p>
            <a:pPr algn="ctr" defTabSz="457200"/>
            <a:r>
              <a:rPr lang="de-CH" sz="1200" b="1">
                <a:solidFill>
                  <a:srgbClr val="000000"/>
                </a:solidFill>
                <a:sym typeface="Symbol" pitchFamily="18" charset="2"/>
              </a:rPr>
              <a:t>Cytokines</a:t>
            </a:r>
          </a:p>
          <a:p>
            <a:pPr algn="ctr" defTabSz="457200"/>
            <a:r>
              <a:rPr lang="de-CH" sz="1200" b="1">
                <a:solidFill>
                  <a:srgbClr val="000000"/>
                </a:solidFill>
                <a:sym typeface="Symbol" pitchFamily="18" charset="2"/>
              </a:rPr>
              <a:t>Growth factors</a:t>
            </a:r>
            <a:endParaRPr lang="en-US" sz="1200" b="1">
              <a:solidFill>
                <a:srgbClr val="000000"/>
              </a:solidFill>
              <a:sym typeface="Symbol" pitchFamily="18" charset="2"/>
            </a:endParaRPr>
          </a:p>
        </p:txBody>
      </p:sp>
      <p:pic>
        <p:nvPicPr>
          <p:cNvPr id="48177" name="Picture 5" descr="tumor2"/>
          <p:cNvPicPr>
            <a:picLocks noChangeAspect="1" noChangeArrowheads="1"/>
          </p:cNvPicPr>
          <p:nvPr/>
        </p:nvPicPr>
        <p:blipFill>
          <a:blip r:embed="rId25"/>
          <a:srcRect/>
          <a:stretch>
            <a:fillRect/>
          </a:stretch>
        </p:blipFill>
        <p:spPr bwMode="auto">
          <a:xfrm>
            <a:off x="4602163" y="1384301"/>
            <a:ext cx="1141412" cy="847725"/>
          </a:xfrm>
          <a:prstGeom prst="rect">
            <a:avLst/>
          </a:prstGeom>
          <a:noFill/>
          <a:ln w="9525">
            <a:noFill/>
            <a:miter lim="800000"/>
            <a:headEnd/>
            <a:tailEnd/>
          </a:ln>
        </p:spPr>
      </p:pic>
      <p:sp>
        <p:nvSpPr>
          <p:cNvPr id="48178" name="Freeform 34"/>
          <p:cNvSpPr>
            <a:spLocks/>
          </p:cNvSpPr>
          <p:nvPr/>
        </p:nvSpPr>
        <p:spPr bwMode="auto">
          <a:xfrm>
            <a:off x="2659065" y="1700213"/>
            <a:ext cx="1811337" cy="863600"/>
          </a:xfrm>
          <a:custGeom>
            <a:avLst/>
            <a:gdLst>
              <a:gd name="T0" fmla="*/ 0 w 1158"/>
              <a:gd name="T1" fmla="*/ 2147483647 h 618"/>
              <a:gd name="T2" fmla="*/ 2147483647 w 1158"/>
              <a:gd name="T3" fmla="*/ 2147483647 h 618"/>
              <a:gd name="T4" fmla="*/ 2147483647 w 1158"/>
              <a:gd name="T5" fmla="*/ 2147483647 h 618"/>
              <a:gd name="T6" fmla="*/ 0 60000 65536"/>
              <a:gd name="T7" fmla="*/ 0 60000 65536"/>
              <a:gd name="T8" fmla="*/ 0 60000 65536"/>
              <a:gd name="T9" fmla="*/ 0 w 1158"/>
              <a:gd name="T10" fmla="*/ 0 h 618"/>
              <a:gd name="T11" fmla="*/ 1158 w 1158"/>
              <a:gd name="T12" fmla="*/ 618 h 618"/>
            </a:gdLst>
            <a:ahLst/>
            <a:cxnLst>
              <a:cxn ang="T6">
                <a:pos x="T0" y="T1"/>
              </a:cxn>
              <a:cxn ang="T7">
                <a:pos x="T2" y="T3"/>
              </a:cxn>
              <a:cxn ang="T8">
                <a:pos x="T4" y="T5"/>
              </a:cxn>
            </a:cxnLst>
            <a:rect l="T9" t="T10" r="T11" b="T12"/>
            <a:pathLst>
              <a:path w="1158" h="618">
                <a:moveTo>
                  <a:pt x="0" y="618"/>
                </a:moveTo>
                <a:cubicBezTo>
                  <a:pt x="65" y="551"/>
                  <a:pt x="197" y="317"/>
                  <a:pt x="390" y="216"/>
                </a:cubicBezTo>
                <a:cubicBezTo>
                  <a:pt x="810" y="0"/>
                  <a:pt x="998" y="54"/>
                  <a:pt x="1158" y="12"/>
                </a:cubicBezTo>
              </a:path>
            </a:pathLst>
          </a:custGeom>
          <a:noFill/>
          <a:ln w="57150" cap="rnd">
            <a:solidFill>
              <a:schemeClr val="tx1"/>
            </a:solidFill>
            <a:prstDash val="sysDot"/>
            <a:round/>
            <a:headEnd/>
            <a:tailEnd/>
          </a:ln>
        </p:spPr>
        <p:txBody>
          <a:bodyPr/>
          <a:lstStyle/>
          <a:p>
            <a:endParaRPr lang="it-IT"/>
          </a:p>
        </p:txBody>
      </p:sp>
      <p:sp>
        <p:nvSpPr>
          <p:cNvPr id="48179" name="Freeform 162"/>
          <p:cNvSpPr>
            <a:spLocks/>
          </p:cNvSpPr>
          <p:nvPr/>
        </p:nvSpPr>
        <p:spPr bwMode="auto">
          <a:xfrm>
            <a:off x="2625725" y="3543303"/>
            <a:ext cx="731838" cy="828675"/>
          </a:xfrm>
          <a:custGeom>
            <a:avLst/>
            <a:gdLst>
              <a:gd name="T0" fmla="*/ 0 w 468"/>
              <a:gd name="T1" fmla="*/ 0 h 530"/>
              <a:gd name="T2" fmla="*/ 2147483647 w 468"/>
              <a:gd name="T3" fmla="*/ 2147483647 h 530"/>
              <a:gd name="T4" fmla="*/ 2147483647 w 468"/>
              <a:gd name="T5" fmla="*/ 2147483647 h 530"/>
              <a:gd name="T6" fmla="*/ 2147483647 w 468"/>
              <a:gd name="T7" fmla="*/ 2147483647 h 530"/>
              <a:gd name="T8" fmla="*/ 0 60000 65536"/>
              <a:gd name="T9" fmla="*/ 0 60000 65536"/>
              <a:gd name="T10" fmla="*/ 0 60000 65536"/>
              <a:gd name="T11" fmla="*/ 0 60000 65536"/>
              <a:gd name="T12" fmla="*/ 0 w 468"/>
              <a:gd name="T13" fmla="*/ 0 h 530"/>
              <a:gd name="T14" fmla="*/ 468 w 468"/>
              <a:gd name="T15" fmla="*/ 530 h 530"/>
            </a:gdLst>
            <a:ahLst/>
            <a:cxnLst>
              <a:cxn ang="T8">
                <a:pos x="T0" y="T1"/>
              </a:cxn>
              <a:cxn ang="T9">
                <a:pos x="T2" y="T3"/>
              </a:cxn>
              <a:cxn ang="T10">
                <a:pos x="T4" y="T5"/>
              </a:cxn>
              <a:cxn ang="T11">
                <a:pos x="T6" y="T7"/>
              </a:cxn>
            </a:cxnLst>
            <a:rect l="T12" t="T13" r="T14" b="T15"/>
            <a:pathLst>
              <a:path w="468" h="530">
                <a:moveTo>
                  <a:pt x="0" y="0"/>
                </a:moveTo>
                <a:cubicBezTo>
                  <a:pt x="27" y="61"/>
                  <a:pt x="72" y="168"/>
                  <a:pt x="162" y="294"/>
                </a:cubicBezTo>
                <a:cubicBezTo>
                  <a:pt x="252" y="420"/>
                  <a:pt x="357" y="454"/>
                  <a:pt x="408" y="492"/>
                </a:cubicBezTo>
                <a:cubicBezTo>
                  <a:pt x="459" y="530"/>
                  <a:pt x="456" y="516"/>
                  <a:pt x="468" y="522"/>
                </a:cubicBezTo>
              </a:path>
            </a:pathLst>
          </a:custGeom>
          <a:noFill/>
          <a:ln w="57150" cap="rnd">
            <a:solidFill>
              <a:schemeClr val="tx1"/>
            </a:solidFill>
            <a:prstDash val="sysDot"/>
            <a:round/>
            <a:headEnd/>
            <a:tailEnd type="triangle" w="med" len="med"/>
          </a:ln>
        </p:spPr>
        <p:txBody>
          <a:bodyPr/>
          <a:lstStyle/>
          <a:p>
            <a:endParaRPr lang="it-IT"/>
          </a:p>
        </p:txBody>
      </p:sp>
      <p:pic>
        <p:nvPicPr>
          <p:cNvPr id="48180" name="Picture 29" descr="Dmab"/>
          <p:cNvPicPr preferRelativeResize="0">
            <a:picLocks noChangeAspect="1" noChangeArrowheads="1"/>
          </p:cNvPicPr>
          <p:nvPr/>
        </p:nvPicPr>
        <p:blipFill>
          <a:blip r:embed="rId26"/>
          <a:srcRect/>
          <a:stretch>
            <a:fillRect/>
          </a:stretch>
        </p:blipFill>
        <p:spPr bwMode="auto">
          <a:xfrm rot="-10568062">
            <a:off x="3571875" y="3032128"/>
            <a:ext cx="209550" cy="231775"/>
          </a:xfrm>
          <a:prstGeom prst="rect">
            <a:avLst/>
          </a:prstGeom>
          <a:noFill/>
          <a:ln w="9525">
            <a:noFill/>
            <a:miter lim="800000"/>
            <a:headEnd/>
            <a:tailEnd/>
          </a:ln>
        </p:spPr>
      </p:pic>
      <p:pic>
        <p:nvPicPr>
          <p:cNvPr id="48181" name="Picture 7" descr="07_3_full"/>
          <p:cNvPicPr>
            <a:picLocks noChangeAspect="1" noChangeArrowheads="1"/>
          </p:cNvPicPr>
          <p:nvPr/>
        </p:nvPicPr>
        <p:blipFill>
          <a:blip r:embed="rId17">
            <a:grayscl/>
          </a:blip>
          <a:srcRect/>
          <a:stretch>
            <a:fillRect/>
          </a:stretch>
        </p:blipFill>
        <p:spPr bwMode="auto">
          <a:xfrm>
            <a:off x="7943852" y="3235328"/>
            <a:ext cx="963613" cy="671513"/>
          </a:xfrm>
          <a:prstGeom prst="rect">
            <a:avLst/>
          </a:prstGeom>
          <a:noFill/>
          <a:ln w="9525">
            <a:noFill/>
            <a:miter lim="800000"/>
            <a:headEnd/>
            <a:tailEnd/>
          </a:ln>
        </p:spPr>
      </p:pic>
      <p:pic>
        <p:nvPicPr>
          <p:cNvPr id="48182" name="Picture 27" descr="24_RANKL"/>
          <p:cNvPicPr>
            <a:picLocks noChangeAspect="1" noChangeArrowheads="1"/>
          </p:cNvPicPr>
          <p:nvPr/>
        </p:nvPicPr>
        <p:blipFill>
          <a:blip r:embed="rId12"/>
          <a:srcRect/>
          <a:stretch>
            <a:fillRect/>
          </a:stretch>
        </p:blipFill>
        <p:spPr bwMode="auto">
          <a:xfrm>
            <a:off x="4173540" y="4173541"/>
            <a:ext cx="160337" cy="153987"/>
          </a:xfrm>
          <a:prstGeom prst="rect">
            <a:avLst/>
          </a:prstGeom>
          <a:noFill/>
          <a:ln w="9525">
            <a:noFill/>
            <a:miter lim="800000"/>
            <a:headEnd/>
            <a:tailEnd/>
          </a:ln>
        </p:spPr>
      </p:pic>
      <p:pic>
        <p:nvPicPr>
          <p:cNvPr id="48183" name="Picture 14" descr="26_RANKL"/>
          <p:cNvPicPr>
            <a:picLocks noChangeAspect="1" noChangeArrowheads="1"/>
          </p:cNvPicPr>
          <p:nvPr/>
        </p:nvPicPr>
        <p:blipFill>
          <a:blip r:embed="rId10"/>
          <a:srcRect/>
          <a:stretch>
            <a:fillRect/>
          </a:stretch>
        </p:blipFill>
        <p:spPr bwMode="auto">
          <a:xfrm>
            <a:off x="4773614" y="4133850"/>
            <a:ext cx="157162" cy="165100"/>
          </a:xfrm>
          <a:prstGeom prst="rect">
            <a:avLst/>
          </a:prstGeom>
          <a:noFill/>
          <a:ln w="9525">
            <a:noFill/>
            <a:miter lim="800000"/>
            <a:headEnd/>
            <a:tailEnd/>
          </a:ln>
        </p:spPr>
      </p:pic>
      <p:pic>
        <p:nvPicPr>
          <p:cNvPr id="48184" name="Picture 17" descr="24_RANKL"/>
          <p:cNvPicPr>
            <a:picLocks noChangeAspect="1" noChangeArrowheads="1"/>
          </p:cNvPicPr>
          <p:nvPr/>
        </p:nvPicPr>
        <p:blipFill>
          <a:blip r:embed="rId12"/>
          <a:srcRect/>
          <a:stretch>
            <a:fillRect/>
          </a:stretch>
        </p:blipFill>
        <p:spPr bwMode="auto">
          <a:xfrm>
            <a:off x="3789365" y="4144966"/>
            <a:ext cx="160337" cy="153987"/>
          </a:xfrm>
          <a:prstGeom prst="rect">
            <a:avLst/>
          </a:prstGeom>
          <a:noFill/>
          <a:ln w="9525">
            <a:noFill/>
            <a:miter lim="800000"/>
            <a:headEnd/>
            <a:tailEnd/>
          </a:ln>
        </p:spPr>
      </p:pic>
      <p:pic>
        <p:nvPicPr>
          <p:cNvPr id="48185" name="Picture 14" descr="26_RANKL"/>
          <p:cNvPicPr>
            <a:picLocks noChangeAspect="1" noChangeArrowheads="1"/>
          </p:cNvPicPr>
          <p:nvPr/>
        </p:nvPicPr>
        <p:blipFill>
          <a:blip r:embed="rId10"/>
          <a:srcRect/>
          <a:stretch>
            <a:fillRect/>
          </a:stretch>
        </p:blipFill>
        <p:spPr bwMode="auto">
          <a:xfrm>
            <a:off x="3098802" y="4400550"/>
            <a:ext cx="157163" cy="165100"/>
          </a:xfrm>
          <a:prstGeom prst="rect">
            <a:avLst/>
          </a:prstGeom>
          <a:noFill/>
          <a:ln w="9525">
            <a:noFill/>
            <a:miter lim="800000"/>
            <a:headEnd/>
            <a:tailEnd/>
          </a:ln>
        </p:spPr>
      </p:pic>
      <p:sp>
        <p:nvSpPr>
          <p:cNvPr id="48186" name="Text Box 183"/>
          <p:cNvSpPr txBox="1">
            <a:spLocks noChangeArrowheads="1"/>
          </p:cNvSpPr>
          <p:nvPr/>
        </p:nvSpPr>
        <p:spPr bwMode="auto">
          <a:xfrm rot="5400000">
            <a:off x="8229314" y="3859463"/>
            <a:ext cx="683200" cy="769441"/>
          </a:xfrm>
          <a:prstGeom prst="rect">
            <a:avLst/>
          </a:prstGeom>
          <a:noFill/>
          <a:ln w="9525">
            <a:noFill/>
            <a:miter lim="800000"/>
            <a:headEnd/>
            <a:tailEnd/>
          </a:ln>
        </p:spPr>
        <p:txBody>
          <a:bodyPr wrap="none">
            <a:spAutoFit/>
          </a:bodyPr>
          <a:lstStyle/>
          <a:p>
            <a:pPr algn="ctr" defTabSz="457200" eaLnBrk="0" hangingPunct="0"/>
            <a:r>
              <a:rPr lang="en-GB" sz="4400">
                <a:solidFill>
                  <a:srgbClr val="000000"/>
                </a:solidFill>
                <a:latin typeface="Arial Unicode MS" pitchFamily="34" charset="-128"/>
                <a:ea typeface="Arial Unicode MS" pitchFamily="34" charset="-128"/>
                <a:cs typeface="Arial Unicode MS" pitchFamily="34" charset="-128"/>
              </a:rPr>
              <a:t>➨</a:t>
            </a:r>
            <a:endParaRPr lang="en-GB" sz="2400" b="1" baseline="30000">
              <a:solidFill>
                <a:srgbClr val="000000"/>
              </a:solidFill>
            </a:endParaRPr>
          </a:p>
        </p:txBody>
      </p:sp>
      <p:sp>
        <p:nvSpPr>
          <p:cNvPr id="48187" name="Text Box 184"/>
          <p:cNvSpPr txBox="1">
            <a:spLocks noChangeArrowheads="1"/>
          </p:cNvSpPr>
          <p:nvPr/>
        </p:nvSpPr>
        <p:spPr bwMode="auto">
          <a:xfrm rot="1781250">
            <a:off x="7512558" y="2631532"/>
            <a:ext cx="683200" cy="769441"/>
          </a:xfrm>
          <a:prstGeom prst="rect">
            <a:avLst/>
          </a:prstGeom>
          <a:noFill/>
          <a:ln w="9525">
            <a:noFill/>
            <a:miter lim="800000"/>
            <a:headEnd/>
            <a:tailEnd/>
          </a:ln>
        </p:spPr>
        <p:txBody>
          <a:bodyPr wrap="none">
            <a:spAutoFit/>
          </a:bodyPr>
          <a:lstStyle/>
          <a:p>
            <a:pPr algn="ctr" defTabSz="457200" eaLnBrk="0" hangingPunct="0"/>
            <a:r>
              <a:rPr lang="en-GB" sz="4400">
                <a:solidFill>
                  <a:srgbClr val="000000"/>
                </a:solidFill>
                <a:latin typeface="Arial Unicode MS" pitchFamily="34" charset="-128"/>
                <a:ea typeface="Arial Unicode MS" pitchFamily="34" charset="-128"/>
                <a:cs typeface="Arial Unicode MS" pitchFamily="34" charset="-128"/>
              </a:rPr>
              <a:t>➨</a:t>
            </a:r>
            <a:endParaRPr lang="en-GB" sz="2400" b="1" baseline="30000">
              <a:solidFill>
                <a:srgbClr val="000000"/>
              </a:solidFill>
            </a:endParaRPr>
          </a:p>
        </p:txBody>
      </p:sp>
      <p:sp>
        <p:nvSpPr>
          <p:cNvPr id="48188" name="Text Box 185"/>
          <p:cNvSpPr txBox="1">
            <a:spLocks noChangeArrowheads="1"/>
          </p:cNvSpPr>
          <p:nvPr/>
        </p:nvSpPr>
        <p:spPr bwMode="auto">
          <a:xfrm rot="487966">
            <a:off x="6201283" y="2302920"/>
            <a:ext cx="683200" cy="769441"/>
          </a:xfrm>
          <a:prstGeom prst="rect">
            <a:avLst/>
          </a:prstGeom>
          <a:noFill/>
          <a:ln w="9525">
            <a:noFill/>
            <a:miter lim="800000"/>
            <a:headEnd/>
            <a:tailEnd/>
          </a:ln>
        </p:spPr>
        <p:txBody>
          <a:bodyPr wrap="none">
            <a:spAutoFit/>
          </a:bodyPr>
          <a:lstStyle/>
          <a:p>
            <a:pPr algn="ctr" defTabSz="457200" eaLnBrk="0" hangingPunct="0"/>
            <a:r>
              <a:rPr lang="en-GB" sz="4400">
                <a:solidFill>
                  <a:srgbClr val="000000"/>
                </a:solidFill>
                <a:latin typeface="Arial Unicode MS" pitchFamily="34" charset="-128"/>
                <a:ea typeface="Arial Unicode MS" pitchFamily="34" charset="-128"/>
                <a:cs typeface="Arial Unicode MS" pitchFamily="34" charset="-128"/>
              </a:rPr>
              <a:t>➨</a:t>
            </a:r>
            <a:endParaRPr lang="en-GB" sz="2400" b="1" baseline="30000">
              <a:solidFill>
                <a:srgbClr val="000000"/>
              </a:solidFill>
            </a:endParaRPr>
          </a:p>
        </p:txBody>
      </p:sp>
      <p:sp>
        <p:nvSpPr>
          <p:cNvPr id="48189" name="Text Box 186"/>
          <p:cNvSpPr txBox="1">
            <a:spLocks noChangeArrowheads="1"/>
          </p:cNvSpPr>
          <p:nvPr/>
        </p:nvSpPr>
        <p:spPr bwMode="auto">
          <a:xfrm rot="-3882060">
            <a:off x="4949538" y="3275263"/>
            <a:ext cx="683200" cy="769441"/>
          </a:xfrm>
          <a:prstGeom prst="rect">
            <a:avLst/>
          </a:prstGeom>
          <a:noFill/>
          <a:ln w="9525">
            <a:noFill/>
            <a:miter lim="800000"/>
            <a:headEnd/>
            <a:tailEnd/>
          </a:ln>
        </p:spPr>
        <p:txBody>
          <a:bodyPr wrap="none">
            <a:spAutoFit/>
          </a:bodyPr>
          <a:lstStyle/>
          <a:p>
            <a:pPr algn="ctr" defTabSz="457200" eaLnBrk="0" hangingPunct="0"/>
            <a:r>
              <a:rPr lang="en-GB" sz="4400">
                <a:solidFill>
                  <a:srgbClr val="000000"/>
                </a:solidFill>
                <a:latin typeface="Arial Unicode MS" pitchFamily="34" charset="-128"/>
                <a:ea typeface="Arial Unicode MS" pitchFamily="34" charset="-128"/>
                <a:cs typeface="Arial Unicode MS" pitchFamily="34" charset="-128"/>
              </a:rPr>
              <a:t>➨</a:t>
            </a:r>
            <a:endParaRPr lang="en-GB" sz="2400" b="1" baseline="30000">
              <a:solidFill>
                <a:srgbClr val="000000"/>
              </a:solidFill>
            </a:endParaRPr>
          </a:p>
        </p:txBody>
      </p:sp>
      <p:sp>
        <p:nvSpPr>
          <p:cNvPr id="48190" name="Text Box 119"/>
          <p:cNvSpPr txBox="1">
            <a:spLocks noChangeArrowheads="1"/>
          </p:cNvSpPr>
          <p:nvPr/>
        </p:nvSpPr>
        <p:spPr bwMode="auto">
          <a:xfrm>
            <a:off x="10448345" y="6175378"/>
            <a:ext cx="184731" cy="276999"/>
          </a:xfrm>
          <a:prstGeom prst="rect">
            <a:avLst/>
          </a:prstGeom>
          <a:noFill/>
          <a:ln w="9525">
            <a:noFill/>
            <a:miter lim="800000"/>
            <a:headEnd/>
            <a:tailEnd/>
          </a:ln>
        </p:spPr>
        <p:txBody>
          <a:bodyPr wrap="none">
            <a:spAutoFit/>
          </a:bodyPr>
          <a:lstStyle/>
          <a:p>
            <a:pPr algn="r" defTabSz="457200"/>
            <a:endParaRPr lang="en-US" sz="1200">
              <a:solidFill>
                <a:srgbClr val="5F595B"/>
              </a:solidFill>
            </a:endParaRPr>
          </a:p>
        </p:txBody>
      </p:sp>
      <p:sp>
        <p:nvSpPr>
          <p:cNvPr id="48191" name="Text Box 166"/>
          <p:cNvSpPr txBox="1">
            <a:spLocks noChangeArrowheads="1"/>
          </p:cNvSpPr>
          <p:nvPr/>
        </p:nvSpPr>
        <p:spPr bwMode="auto">
          <a:xfrm>
            <a:off x="2377732" y="2711451"/>
            <a:ext cx="497572" cy="804900"/>
          </a:xfrm>
          <a:prstGeom prst="rect">
            <a:avLst/>
          </a:prstGeom>
          <a:noFill/>
          <a:ln w="12700">
            <a:noFill/>
            <a:miter lim="800000"/>
            <a:headEnd/>
            <a:tailEnd/>
          </a:ln>
        </p:spPr>
        <p:txBody>
          <a:bodyPr wrap="none" lIns="45720">
            <a:spAutoFit/>
          </a:bodyPr>
          <a:lstStyle/>
          <a:p>
            <a:pPr algn="ctr" defTabSz="457200">
              <a:lnSpc>
                <a:spcPct val="85000"/>
              </a:lnSpc>
              <a:spcBef>
                <a:spcPct val="50000"/>
              </a:spcBef>
            </a:pPr>
            <a:r>
              <a:rPr lang="de-CH" sz="5400">
                <a:solidFill>
                  <a:srgbClr val="C00000"/>
                </a:solidFill>
              </a:rPr>
              <a:t>X</a:t>
            </a:r>
            <a:endParaRPr lang="en-US" sz="4000">
              <a:solidFill>
                <a:srgbClr val="C00000"/>
              </a:solidFill>
            </a:endParaRPr>
          </a:p>
        </p:txBody>
      </p:sp>
      <p:sp>
        <p:nvSpPr>
          <p:cNvPr id="48192" name="Text Box 166"/>
          <p:cNvSpPr txBox="1">
            <a:spLocks noChangeArrowheads="1"/>
          </p:cNvSpPr>
          <p:nvPr/>
        </p:nvSpPr>
        <p:spPr bwMode="auto">
          <a:xfrm>
            <a:off x="9151595" y="2708276"/>
            <a:ext cx="497572" cy="804900"/>
          </a:xfrm>
          <a:prstGeom prst="rect">
            <a:avLst/>
          </a:prstGeom>
          <a:noFill/>
          <a:ln w="12700">
            <a:noFill/>
            <a:miter lim="800000"/>
            <a:headEnd/>
            <a:tailEnd/>
          </a:ln>
        </p:spPr>
        <p:txBody>
          <a:bodyPr wrap="none" lIns="45720">
            <a:spAutoFit/>
          </a:bodyPr>
          <a:lstStyle/>
          <a:p>
            <a:pPr algn="ctr" defTabSz="457200">
              <a:lnSpc>
                <a:spcPct val="85000"/>
              </a:lnSpc>
              <a:spcBef>
                <a:spcPct val="50000"/>
              </a:spcBef>
            </a:pPr>
            <a:r>
              <a:rPr lang="de-CH" sz="5400">
                <a:solidFill>
                  <a:srgbClr val="C00000"/>
                </a:solidFill>
              </a:rPr>
              <a:t>X</a:t>
            </a:r>
            <a:endParaRPr lang="en-US" sz="4000">
              <a:solidFill>
                <a:srgbClr val="C00000"/>
              </a:solidFill>
            </a:endParaRPr>
          </a:p>
        </p:txBody>
      </p:sp>
      <p:sp>
        <p:nvSpPr>
          <p:cNvPr id="48193" name="Text Box 166"/>
          <p:cNvSpPr txBox="1">
            <a:spLocks noChangeArrowheads="1"/>
          </p:cNvSpPr>
          <p:nvPr/>
        </p:nvSpPr>
        <p:spPr bwMode="auto">
          <a:xfrm>
            <a:off x="10118727" y="3284538"/>
            <a:ext cx="657225" cy="514564"/>
          </a:xfrm>
          <a:prstGeom prst="rect">
            <a:avLst/>
          </a:prstGeom>
          <a:noFill/>
          <a:ln w="12700">
            <a:noFill/>
            <a:miter lim="800000"/>
            <a:headEnd/>
            <a:tailEnd/>
          </a:ln>
        </p:spPr>
        <p:txBody>
          <a:bodyPr lIns="45720">
            <a:spAutoFit/>
          </a:bodyPr>
          <a:lstStyle/>
          <a:p>
            <a:pPr algn="ctr" defTabSz="457200">
              <a:lnSpc>
                <a:spcPct val="85000"/>
              </a:lnSpc>
              <a:spcBef>
                <a:spcPct val="50000"/>
              </a:spcBef>
            </a:pPr>
            <a:r>
              <a:rPr lang="de-CH" sz="3200">
                <a:solidFill>
                  <a:srgbClr val="C00000"/>
                </a:solidFill>
              </a:rPr>
              <a:t>X</a:t>
            </a:r>
            <a:endParaRPr lang="en-US" sz="2000">
              <a:solidFill>
                <a:srgbClr val="C00000"/>
              </a:solidFill>
            </a:endParaRPr>
          </a:p>
        </p:txBody>
      </p:sp>
      <p:sp>
        <p:nvSpPr>
          <p:cNvPr id="48194" name="TextBox 1"/>
          <p:cNvSpPr txBox="1">
            <a:spLocks noChangeArrowheads="1"/>
          </p:cNvSpPr>
          <p:nvPr/>
        </p:nvSpPr>
        <p:spPr bwMode="auto">
          <a:xfrm>
            <a:off x="7773988" y="5443539"/>
            <a:ext cx="437940" cy="369332"/>
          </a:xfrm>
          <a:prstGeom prst="rect">
            <a:avLst/>
          </a:prstGeom>
          <a:noFill/>
          <a:ln w="9525">
            <a:noFill/>
            <a:miter lim="800000"/>
            <a:headEnd/>
            <a:tailEnd/>
          </a:ln>
        </p:spPr>
        <p:txBody>
          <a:bodyPr wrap="none">
            <a:spAutoFit/>
          </a:bodyPr>
          <a:lstStyle/>
          <a:p>
            <a:pPr defTabSz="457200"/>
            <a:r>
              <a:rPr lang="en-GB" b="1">
                <a:solidFill>
                  <a:srgbClr val="000000"/>
                </a:solidFill>
              </a:rPr>
              <a:t>BP</a:t>
            </a:r>
          </a:p>
        </p:txBody>
      </p:sp>
      <p:sp>
        <p:nvSpPr>
          <p:cNvPr id="48195" name="TextBox 85"/>
          <p:cNvSpPr txBox="1">
            <a:spLocks noChangeArrowheads="1"/>
          </p:cNvSpPr>
          <p:nvPr/>
        </p:nvSpPr>
        <p:spPr bwMode="auto">
          <a:xfrm>
            <a:off x="8164513" y="5135563"/>
            <a:ext cx="437940" cy="369332"/>
          </a:xfrm>
          <a:prstGeom prst="rect">
            <a:avLst/>
          </a:prstGeom>
          <a:noFill/>
          <a:ln w="9525">
            <a:noFill/>
            <a:miter lim="800000"/>
            <a:headEnd/>
            <a:tailEnd/>
          </a:ln>
        </p:spPr>
        <p:txBody>
          <a:bodyPr wrap="none">
            <a:spAutoFit/>
          </a:bodyPr>
          <a:lstStyle/>
          <a:p>
            <a:pPr defTabSz="457200"/>
            <a:r>
              <a:rPr lang="en-GB" b="1">
                <a:solidFill>
                  <a:srgbClr val="000000"/>
                </a:solidFill>
              </a:rPr>
              <a:t>BP</a:t>
            </a:r>
          </a:p>
        </p:txBody>
      </p:sp>
      <p:sp>
        <p:nvSpPr>
          <p:cNvPr id="48196" name="TextBox 86"/>
          <p:cNvSpPr txBox="1">
            <a:spLocks noChangeArrowheads="1"/>
          </p:cNvSpPr>
          <p:nvPr/>
        </p:nvSpPr>
        <p:spPr bwMode="auto">
          <a:xfrm>
            <a:off x="9885364" y="5453063"/>
            <a:ext cx="437940" cy="369332"/>
          </a:xfrm>
          <a:prstGeom prst="rect">
            <a:avLst/>
          </a:prstGeom>
          <a:noFill/>
          <a:ln w="9525">
            <a:noFill/>
            <a:miter lim="800000"/>
            <a:headEnd/>
            <a:tailEnd/>
          </a:ln>
        </p:spPr>
        <p:txBody>
          <a:bodyPr wrap="none">
            <a:spAutoFit/>
          </a:bodyPr>
          <a:lstStyle/>
          <a:p>
            <a:pPr defTabSz="457200"/>
            <a:r>
              <a:rPr lang="en-GB" b="1">
                <a:solidFill>
                  <a:srgbClr val="000000"/>
                </a:solidFill>
              </a:rPr>
              <a:t>BP</a:t>
            </a:r>
          </a:p>
        </p:txBody>
      </p:sp>
      <p:sp>
        <p:nvSpPr>
          <p:cNvPr id="48197" name="TextBox 90"/>
          <p:cNvSpPr txBox="1">
            <a:spLocks noChangeArrowheads="1"/>
          </p:cNvSpPr>
          <p:nvPr/>
        </p:nvSpPr>
        <p:spPr bwMode="auto">
          <a:xfrm>
            <a:off x="9556751" y="5618164"/>
            <a:ext cx="437940" cy="369332"/>
          </a:xfrm>
          <a:prstGeom prst="rect">
            <a:avLst/>
          </a:prstGeom>
          <a:noFill/>
          <a:ln w="9525">
            <a:noFill/>
            <a:miter lim="800000"/>
            <a:headEnd/>
            <a:tailEnd/>
          </a:ln>
        </p:spPr>
        <p:txBody>
          <a:bodyPr wrap="none">
            <a:spAutoFit/>
          </a:bodyPr>
          <a:lstStyle/>
          <a:p>
            <a:pPr defTabSz="457200"/>
            <a:r>
              <a:rPr lang="en-GB" b="1">
                <a:solidFill>
                  <a:srgbClr val="000000"/>
                </a:solidFill>
              </a:rPr>
              <a:t>BP</a:t>
            </a:r>
          </a:p>
        </p:txBody>
      </p:sp>
      <p:pic>
        <p:nvPicPr>
          <p:cNvPr id="48198" name="Picture 40" descr="17_RANK_lrg"/>
          <p:cNvPicPr>
            <a:picLocks noChangeAspect="1" noChangeArrowheads="1"/>
          </p:cNvPicPr>
          <p:nvPr/>
        </p:nvPicPr>
        <p:blipFill>
          <a:blip r:embed="rId15"/>
          <a:srcRect/>
          <a:stretch>
            <a:fillRect/>
          </a:stretch>
        </p:blipFill>
        <p:spPr bwMode="auto">
          <a:xfrm rot="-7690230">
            <a:off x="5618957" y="2621758"/>
            <a:ext cx="152400" cy="115887"/>
          </a:xfrm>
          <a:prstGeom prst="rect">
            <a:avLst/>
          </a:prstGeom>
          <a:noFill/>
          <a:ln w="9525">
            <a:noFill/>
            <a:miter lim="800000"/>
            <a:headEnd/>
            <a:tailEnd/>
          </a:ln>
        </p:spPr>
      </p:pic>
      <p:pic>
        <p:nvPicPr>
          <p:cNvPr id="48199" name="Picture 40" descr="17_RANK_lrg"/>
          <p:cNvPicPr>
            <a:picLocks noChangeAspect="1" noChangeArrowheads="1"/>
          </p:cNvPicPr>
          <p:nvPr/>
        </p:nvPicPr>
        <p:blipFill>
          <a:blip r:embed="rId15"/>
          <a:srcRect/>
          <a:stretch>
            <a:fillRect/>
          </a:stretch>
        </p:blipFill>
        <p:spPr bwMode="auto">
          <a:xfrm rot="-7690230">
            <a:off x="5704682" y="2996408"/>
            <a:ext cx="152400" cy="115887"/>
          </a:xfrm>
          <a:prstGeom prst="rect">
            <a:avLst/>
          </a:prstGeom>
          <a:noFill/>
          <a:ln w="9525">
            <a:noFill/>
            <a:miter lim="800000"/>
            <a:headEnd/>
            <a:tailEnd/>
          </a:ln>
        </p:spPr>
      </p:pic>
      <p:pic>
        <p:nvPicPr>
          <p:cNvPr id="48200" name="Picture 40" descr="17_RANK_lrg"/>
          <p:cNvPicPr>
            <a:picLocks noChangeAspect="1" noChangeArrowheads="1"/>
          </p:cNvPicPr>
          <p:nvPr/>
        </p:nvPicPr>
        <p:blipFill>
          <a:blip r:embed="rId15"/>
          <a:srcRect/>
          <a:stretch>
            <a:fillRect/>
          </a:stretch>
        </p:blipFill>
        <p:spPr bwMode="auto">
          <a:xfrm rot="805728">
            <a:off x="5913438" y="2312991"/>
            <a:ext cx="152400" cy="115887"/>
          </a:xfrm>
          <a:prstGeom prst="rect">
            <a:avLst/>
          </a:prstGeom>
          <a:noFill/>
          <a:ln w="9525">
            <a:noFill/>
            <a:miter lim="800000"/>
            <a:headEnd/>
            <a:tailEnd/>
          </a:ln>
        </p:spPr>
      </p:pic>
      <p:sp>
        <p:nvSpPr>
          <p:cNvPr id="48201" name="Freeform 32"/>
          <p:cNvSpPr>
            <a:spLocks/>
          </p:cNvSpPr>
          <p:nvPr/>
        </p:nvSpPr>
        <p:spPr bwMode="auto">
          <a:xfrm>
            <a:off x="5735640" y="1557341"/>
            <a:ext cx="4537075" cy="1584325"/>
          </a:xfrm>
          <a:custGeom>
            <a:avLst/>
            <a:gdLst>
              <a:gd name="T0" fmla="*/ 2147483647 w 2035"/>
              <a:gd name="T1" fmla="*/ 2147483647 h 735"/>
              <a:gd name="T2" fmla="*/ 2147483647 w 2035"/>
              <a:gd name="T3" fmla="*/ 2147483647 h 735"/>
              <a:gd name="T4" fmla="*/ 0 w 2035"/>
              <a:gd name="T5" fmla="*/ 2147483647 h 735"/>
              <a:gd name="T6" fmla="*/ 0 60000 65536"/>
              <a:gd name="T7" fmla="*/ 0 60000 65536"/>
              <a:gd name="T8" fmla="*/ 0 60000 65536"/>
              <a:gd name="T9" fmla="*/ 0 w 2035"/>
              <a:gd name="T10" fmla="*/ 0 h 735"/>
              <a:gd name="T11" fmla="*/ 2035 w 2035"/>
              <a:gd name="T12" fmla="*/ 735 h 735"/>
            </a:gdLst>
            <a:ahLst/>
            <a:cxnLst>
              <a:cxn ang="T6">
                <a:pos x="T0" y="T1"/>
              </a:cxn>
              <a:cxn ang="T7">
                <a:pos x="T2" y="T3"/>
              </a:cxn>
              <a:cxn ang="T8">
                <a:pos x="T4" y="T5"/>
              </a:cxn>
            </a:cxnLst>
            <a:rect l="T9" t="T10" r="T11" b="T12"/>
            <a:pathLst>
              <a:path w="2035" h="735">
                <a:moveTo>
                  <a:pt x="2035" y="735"/>
                </a:moveTo>
                <a:cubicBezTo>
                  <a:pt x="1924" y="620"/>
                  <a:pt x="1656" y="322"/>
                  <a:pt x="1272" y="197"/>
                </a:cubicBezTo>
                <a:cubicBezTo>
                  <a:pt x="888" y="72"/>
                  <a:pt x="648" y="0"/>
                  <a:pt x="0" y="77"/>
                </a:cubicBezTo>
              </a:path>
            </a:pathLst>
          </a:custGeom>
          <a:noFill/>
          <a:ln w="57150" cap="rnd">
            <a:solidFill>
              <a:schemeClr val="tx1"/>
            </a:solidFill>
            <a:prstDash val="sysDot"/>
            <a:round/>
            <a:headEnd/>
            <a:tailEnd type="triangle" w="med" len="med"/>
          </a:ln>
        </p:spPr>
        <p:txBody>
          <a:bodyPr/>
          <a:lstStyle/>
          <a:p>
            <a:endParaRPr lang="it-IT"/>
          </a:p>
        </p:txBody>
      </p:sp>
      <p:pic>
        <p:nvPicPr>
          <p:cNvPr id="48202" name="Picture 56" descr="16_RANKL_lrg"/>
          <p:cNvPicPr>
            <a:picLocks noChangeAspect="1" noChangeArrowheads="1"/>
          </p:cNvPicPr>
          <p:nvPr/>
        </p:nvPicPr>
        <p:blipFill>
          <a:blip r:embed="rId27"/>
          <a:srcRect/>
          <a:stretch>
            <a:fillRect/>
          </a:stretch>
        </p:blipFill>
        <p:spPr bwMode="auto">
          <a:xfrm>
            <a:off x="9048750" y="1508128"/>
            <a:ext cx="217488" cy="220663"/>
          </a:xfrm>
          <a:prstGeom prst="rect">
            <a:avLst/>
          </a:prstGeom>
          <a:noFill/>
          <a:ln w="9525">
            <a:noFill/>
            <a:miter lim="800000"/>
            <a:headEnd/>
            <a:tailEnd/>
          </a:ln>
        </p:spPr>
      </p:pic>
      <p:pic>
        <p:nvPicPr>
          <p:cNvPr id="48203" name="Picture 57" descr="17_RANK_lrg"/>
          <p:cNvPicPr>
            <a:picLocks noChangeAspect="1" noChangeArrowheads="1"/>
          </p:cNvPicPr>
          <p:nvPr/>
        </p:nvPicPr>
        <p:blipFill>
          <a:blip r:embed="rId28"/>
          <a:srcRect/>
          <a:stretch>
            <a:fillRect/>
          </a:stretch>
        </p:blipFill>
        <p:spPr bwMode="auto">
          <a:xfrm>
            <a:off x="9009063" y="1812925"/>
            <a:ext cx="304800" cy="230188"/>
          </a:xfrm>
          <a:prstGeom prst="rect">
            <a:avLst/>
          </a:prstGeom>
          <a:noFill/>
          <a:ln w="9525">
            <a:noFill/>
            <a:miter lim="800000"/>
            <a:headEnd/>
            <a:tailEnd/>
          </a:ln>
        </p:spPr>
      </p:pic>
      <p:sp>
        <p:nvSpPr>
          <p:cNvPr id="48204" name="Text Placeholder 11"/>
          <p:cNvSpPr>
            <a:spLocks/>
          </p:cNvSpPr>
          <p:nvPr/>
        </p:nvSpPr>
        <p:spPr bwMode="auto">
          <a:xfrm>
            <a:off x="1631950" y="6259516"/>
            <a:ext cx="5348288" cy="554037"/>
          </a:xfrm>
          <a:prstGeom prst="rect">
            <a:avLst/>
          </a:prstGeom>
          <a:noFill/>
          <a:ln w="9525">
            <a:noFill/>
            <a:miter lim="800000"/>
            <a:headEnd/>
            <a:tailEnd/>
          </a:ln>
        </p:spPr>
        <p:txBody>
          <a:bodyPr anchor="b">
            <a:spAutoFit/>
          </a:bodyPr>
          <a:lstStyle/>
          <a:p>
            <a:pPr eaLnBrk="0" hangingPunct="0">
              <a:buSzPct val="120000"/>
            </a:pPr>
            <a:r>
              <a:rPr lang="da-DK" sz="1000">
                <a:cs typeface="Arial" charset="0"/>
              </a:rPr>
              <a:t>Adapted from Boyle WJ, et al. Nature 2003;423:337–42;</a:t>
            </a:r>
            <a:br>
              <a:rPr lang="da-DK" sz="1000">
                <a:cs typeface="Arial" charset="0"/>
              </a:rPr>
            </a:br>
            <a:r>
              <a:rPr lang="da-DK" sz="1000">
                <a:cs typeface="Arial" charset="0"/>
              </a:rPr>
              <a:t>Roodman GD. N Engl J Med 2004;350:1655–64;</a:t>
            </a:r>
          </a:p>
          <a:p>
            <a:pPr eaLnBrk="0" hangingPunct="0">
              <a:buSzPct val="120000"/>
            </a:pPr>
            <a:r>
              <a:rPr lang="da-DK" sz="1000">
                <a:cs typeface="Arial" charset="0"/>
              </a:rPr>
              <a:t>Roodman GD. Leukemia 2009;23:435–41.</a:t>
            </a:r>
          </a:p>
        </p:txBody>
      </p:sp>
      <p:sp>
        <p:nvSpPr>
          <p:cNvPr id="5" name="Rounded Rectangle 4"/>
          <p:cNvSpPr>
            <a:spLocks noChangeArrowheads="1"/>
          </p:cNvSpPr>
          <p:nvPr/>
        </p:nvSpPr>
        <p:spPr bwMode="auto">
          <a:xfrm>
            <a:off x="1814514" y="5503866"/>
            <a:ext cx="3838575" cy="612775"/>
          </a:xfrm>
          <a:prstGeom prst="roundRect">
            <a:avLst>
              <a:gd name="adj" fmla="val 16667"/>
            </a:avLst>
          </a:prstGeom>
          <a:solidFill>
            <a:srgbClr val="00446A"/>
          </a:solidFill>
          <a:ln w="25400">
            <a:noFill/>
            <a:round/>
            <a:headEnd/>
            <a:tailEnd/>
          </a:ln>
          <a:effectLst>
            <a:outerShdw dist="38100" dir="2700000" algn="tl" rotWithShape="0">
              <a:srgbClr val="808080">
                <a:alpha val="39999"/>
              </a:srgbClr>
            </a:outerShdw>
          </a:effectLst>
        </p:spPr>
        <p:txBody>
          <a:bodyPr anchor="ctr"/>
          <a:lstStyle/>
          <a:p>
            <a:pPr algn="ctr">
              <a:defRPr/>
            </a:pPr>
            <a:r>
              <a:rPr lang="en-GB">
                <a:solidFill>
                  <a:srgbClr val="FFFFFF"/>
                </a:solidFill>
              </a:rPr>
              <a:t>Potential indirect and direct effects</a:t>
            </a:r>
            <a:br>
              <a:rPr lang="en-GB">
                <a:solidFill>
                  <a:srgbClr val="FFFFFF"/>
                </a:solidFill>
              </a:rPr>
            </a:br>
            <a:r>
              <a:rPr lang="en-GB">
                <a:solidFill>
                  <a:srgbClr val="FFFFFF"/>
                </a:solidFill>
              </a:rPr>
              <a:t>on tumourigenesis</a:t>
            </a:r>
          </a:p>
        </p:txBody>
      </p:sp>
      <p:sp>
        <p:nvSpPr>
          <p:cNvPr id="48206" name="Text Box 58"/>
          <p:cNvSpPr txBox="1">
            <a:spLocks noChangeArrowheads="1"/>
          </p:cNvSpPr>
          <p:nvPr/>
        </p:nvSpPr>
        <p:spPr bwMode="auto">
          <a:xfrm>
            <a:off x="9267826" y="1428752"/>
            <a:ext cx="1133772" cy="667490"/>
          </a:xfrm>
          <a:prstGeom prst="rect">
            <a:avLst/>
          </a:prstGeom>
          <a:noFill/>
          <a:ln w="9525">
            <a:noFill/>
            <a:miter lim="800000"/>
            <a:headEnd/>
            <a:tailEnd/>
          </a:ln>
        </p:spPr>
        <p:txBody>
          <a:bodyPr wrap="none">
            <a:spAutoFit/>
          </a:bodyPr>
          <a:lstStyle/>
          <a:p>
            <a:pPr>
              <a:lnSpc>
                <a:spcPct val="140000"/>
              </a:lnSpc>
            </a:pPr>
            <a:r>
              <a:rPr lang="en-US" sz="1400" b="1">
                <a:solidFill>
                  <a:srgbClr val="000000"/>
                </a:solidFill>
              </a:rPr>
              <a:t>RANK Ligand</a:t>
            </a:r>
          </a:p>
          <a:p>
            <a:pPr>
              <a:lnSpc>
                <a:spcPct val="140000"/>
              </a:lnSpc>
            </a:pPr>
            <a:r>
              <a:rPr lang="en-US" sz="1400" b="1">
                <a:solidFill>
                  <a:srgbClr val="000000"/>
                </a:solidFill>
              </a:rPr>
              <a:t>RANK</a:t>
            </a:r>
          </a:p>
        </p:txBody>
      </p:sp>
      <p:sp>
        <p:nvSpPr>
          <p:cNvPr id="48207" name="Text Placeholder 10"/>
          <p:cNvSpPr txBox="1">
            <a:spLocks/>
          </p:cNvSpPr>
          <p:nvPr/>
        </p:nvSpPr>
        <p:spPr bwMode="auto">
          <a:xfrm>
            <a:off x="6370639" y="6567488"/>
            <a:ext cx="4189412" cy="246062"/>
          </a:xfrm>
          <a:prstGeom prst="rect">
            <a:avLst/>
          </a:prstGeom>
          <a:noFill/>
          <a:ln w="9525">
            <a:noFill/>
            <a:miter lim="800000"/>
            <a:headEnd/>
            <a:tailEnd/>
          </a:ln>
        </p:spPr>
        <p:txBody>
          <a:bodyPr anchor="b">
            <a:spAutoFit/>
          </a:bodyPr>
          <a:lstStyle/>
          <a:p>
            <a:pPr algn="r" eaLnBrk="0" hangingPunct="0">
              <a:buSzPct val="120000"/>
              <a:buFont typeface="Arial" charset="0"/>
              <a:buNone/>
            </a:pPr>
            <a:r>
              <a:rPr lang="en-GB" sz="1000">
                <a:cs typeface="Arial" charset="0"/>
              </a:rPr>
              <a:t>BP, bisphosphonate.</a:t>
            </a:r>
          </a:p>
        </p:txBody>
      </p:sp>
    </p:spTree>
    <p:custDataLst>
      <p:tags r:id="rId1"/>
    </p:custDataLst>
    <p:extLst>
      <p:ext uri="{BB962C8B-B14F-4D97-AF65-F5344CB8AC3E}">
        <p14:creationId xmlns:p14="http://schemas.microsoft.com/office/powerpoint/2010/main" xmlns="" val="119069793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txBox="1">
            <a:spLocks noChangeArrowheads="1"/>
          </p:cNvSpPr>
          <p:nvPr/>
        </p:nvSpPr>
        <p:spPr bwMode="auto">
          <a:xfrm>
            <a:off x="1525588" y="490538"/>
            <a:ext cx="9144000" cy="128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000" b="1" dirty="0">
                <a:solidFill>
                  <a:srgbClr val="FF0000"/>
                </a:solidFill>
                <a:latin typeface="Arial" charset="0"/>
                <a:cs typeface="Arial" charset="0"/>
              </a:rPr>
              <a:t>RANK IS EXPRESSED IN BREAST CANCER CELL LINE</a:t>
            </a:r>
          </a:p>
          <a:p>
            <a:pPr algn="ctr" eaLnBrk="1" fontAlgn="base" hangingPunct="1">
              <a:spcBef>
                <a:spcPct val="0"/>
              </a:spcBef>
              <a:spcAft>
                <a:spcPct val="0"/>
              </a:spcAft>
            </a:pPr>
            <a:r>
              <a:rPr lang="en-US" b="1" dirty="0">
                <a:solidFill>
                  <a:srgbClr val="FF0000"/>
                </a:solidFill>
                <a:latin typeface="Arial" charset="0"/>
                <a:cs typeface="Arial" charset="0"/>
              </a:rPr>
              <a:t>Immunofluorescence assays</a:t>
            </a:r>
            <a:endParaRPr lang="en-US" sz="2400" b="1" dirty="0">
              <a:solidFill>
                <a:srgbClr val="FF0000"/>
              </a:solidFill>
            </a:endParaRPr>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21388" t="18944" r="27084" b="13333"/>
          <a:stretch>
            <a:fillRect/>
          </a:stretch>
        </p:blipFill>
        <p:spPr bwMode="auto">
          <a:xfrm>
            <a:off x="3575051" y="1571626"/>
            <a:ext cx="5184775" cy="4257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0420"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461500" y="6237289"/>
            <a:ext cx="1098550" cy="5921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0421" name="CasellaDiTesto 2"/>
          <p:cNvSpPr txBox="1">
            <a:spLocks noChangeArrowheads="1"/>
          </p:cNvSpPr>
          <p:nvPr/>
        </p:nvSpPr>
        <p:spPr bwMode="auto">
          <a:xfrm>
            <a:off x="2135189" y="6283325"/>
            <a:ext cx="31130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fontAlgn="base" hangingPunct="1">
              <a:spcBef>
                <a:spcPct val="0"/>
              </a:spcBef>
              <a:spcAft>
                <a:spcPct val="0"/>
              </a:spcAft>
            </a:pPr>
            <a:r>
              <a:rPr lang="it-IT">
                <a:solidFill>
                  <a:srgbClr val="000000"/>
                </a:solidFill>
              </a:rPr>
              <a:t>Courtesy of Dott. M.Fioramonti</a:t>
            </a:r>
          </a:p>
        </p:txBody>
      </p:sp>
    </p:spTree>
    <p:extLst>
      <p:ext uri="{BB962C8B-B14F-4D97-AF65-F5344CB8AC3E}">
        <p14:creationId xmlns:p14="http://schemas.microsoft.com/office/powerpoint/2010/main" xmlns="" val="309999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tonda angolo diagonale rettangolo 14"/>
          <p:cNvSpPr/>
          <p:nvPr/>
        </p:nvSpPr>
        <p:spPr>
          <a:xfrm>
            <a:off x="2038350" y="220664"/>
            <a:ext cx="8256588" cy="1074737"/>
          </a:xfrm>
          <a:prstGeom prst="round2DiagRect">
            <a:avLst>
              <a:gd name="adj1" fmla="val 50000"/>
              <a:gd name="adj2"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ffectLst>
                <a:outerShdw blurRad="38100" dist="38100" dir="2700000" algn="tl">
                  <a:srgbClr val="000000">
                    <a:alpha val="43137"/>
                  </a:srgbClr>
                </a:outerShdw>
              </a:effectLst>
              <a:latin typeface="Arial"/>
              <a:ea typeface="ＭＳ Ｐゴシック"/>
            </a:endParaRPr>
          </a:p>
        </p:txBody>
      </p:sp>
      <p:sp>
        <p:nvSpPr>
          <p:cNvPr id="40962" name="Rectangle 4"/>
          <p:cNvSpPr>
            <a:spLocks noGrp="1" noChangeArrowheads="1"/>
          </p:cNvSpPr>
          <p:nvPr>
            <p:ph type="title" idx="4294967295"/>
          </p:nvPr>
        </p:nvSpPr>
        <p:spPr>
          <a:xfrm>
            <a:off x="2133600" y="76200"/>
            <a:ext cx="8077200" cy="1143000"/>
          </a:xfrm>
        </p:spPr>
        <p:txBody>
          <a:bodyPr/>
          <a:lstStyle/>
          <a:p>
            <a:pPr eaLnBrk="1" hangingPunct="1"/>
            <a:r>
              <a:rPr lang="en-US" sz="2800" b="1">
                <a:solidFill>
                  <a:srgbClr val="000099"/>
                </a:solidFill>
              </a:rPr>
              <a:t>RANK is expressed in humans by cancer cells both at primary tumor and at bone metastases</a:t>
            </a:r>
          </a:p>
        </p:txBody>
      </p:sp>
      <p:sp>
        <p:nvSpPr>
          <p:cNvPr id="40963" name="Text Box 110"/>
          <p:cNvSpPr txBox="1">
            <a:spLocks noChangeArrowheads="1"/>
          </p:cNvSpPr>
          <p:nvPr/>
        </p:nvSpPr>
        <p:spPr bwMode="auto">
          <a:xfrm>
            <a:off x="1524002" y="5727700"/>
            <a:ext cx="4392613" cy="1054100"/>
          </a:xfrm>
          <a:prstGeom prst="rect">
            <a:avLst/>
          </a:prstGeom>
          <a:noFill/>
          <a:ln w="9525">
            <a:noFill/>
            <a:miter lim="800000"/>
            <a:headEnd/>
            <a:tailEnd/>
          </a:ln>
        </p:spPr>
        <p:txBody>
          <a:bodyPr>
            <a:spAutoFit/>
          </a:bodyPr>
          <a:lstStyle/>
          <a:p>
            <a:pPr marL="342900" indent="-342900" algn="ctr" fontAlgn="base">
              <a:spcBef>
                <a:spcPct val="50000"/>
              </a:spcBef>
              <a:spcAft>
                <a:spcPct val="0"/>
              </a:spcAft>
              <a:buFontTx/>
              <a:buAutoNum type="alphaLcPeriod"/>
            </a:pPr>
            <a:r>
              <a:rPr lang="it-IT" b="1" dirty="0" err="1">
                <a:solidFill>
                  <a:srgbClr val="000000"/>
                </a:solidFill>
                <a:latin typeface="Arial" charset="0"/>
                <a:ea typeface="ＭＳ Ｐゴシック"/>
              </a:rPr>
              <a:t>Relationships</a:t>
            </a:r>
            <a:r>
              <a:rPr lang="it-IT" b="1" dirty="0">
                <a:solidFill>
                  <a:srgbClr val="000000"/>
                </a:solidFill>
                <a:latin typeface="Arial" charset="0"/>
                <a:ea typeface="ＭＳ Ｐゴシック"/>
              </a:rPr>
              <a:t> </a:t>
            </a:r>
            <a:r>
              <a:rPr lang="it-IT" b="1" dirty="0" err="1">
                <a:solidFill>
                  <a:srgbClr val="000000"/>
                </a:solidFill>
                <a:latin typeface="Arial" charset="0"/>
                <a:ea typeface="ＭＳ Ｐゴシック"/>
              </a:rPr>
              <a:t>primary</a:t>
            </a:r>
            <a:r>
              <a:rPr lang="it-IT" b="1" dirty="0">
                <a:solidFill>
                  <a:srgbClr val="000000"/>
                </a:solidFill>
                <a:latin typeface="Arial" charset="0"/>
                <a:ea typeface="ＭＳ Ｐゴシック"/>
              </a:rPr>
              <a:t>-bone </a:t>
            </a:r>
            <a:r>
              <a:rPr lang="it-IT" b="1" dirty="0" err="1">
                <a:solidFill>
                  <a:srgbClr val="000000"/>
                </a:solidFill>
                <a:latin typeface="Arial" charset="0"/>
                <a:ea typeface="ＭＳ Ｐゴシック"/>
              </a:rPr>
              <a:t>metastases</a:t>
            </a:r>
            <a:r>
              <a:rPr lang="it-IT" b="1" dirty="0">
                <a:solidFill>
                  <a:srgbClr val="000000"/>
                </a:solidFill>
                <a:latin typeface="Arial" charset="0"/>
                <a:ea typeface="ＭＳ Ｐゴシック"/>
              </a:rPr>
              <a:t> (</a:t>
            </a:r>
            <a:r>
              <a:rPr lang="it-IT" b="1" dirty="0" err="1">
                <a:solidFill>
                  <a:srgbClr val="000000"/>
                </a:solidFill>
                <a:latin typeface="Arial" charset="0"/>
                <a:ea typeface="ＭＳ Ｐゴシック"/>
              </a:rPr>
              <a:t>all</a:t>
            </a:r>
            <a:r>
              <a:rPr lang="it-IT" b="1" dirty="0">
                <a:solidFill>
                  <a:srgbClr val="000000"/>
                </a:solidFill>
                <a:latin typeface="Arial" charset="0"/>
                <a:ea typeface="ＭＳ Ｐゴシック"/>
              </a:rPr>
              <a:t> </a:t>
            </a:r>
            <a:r>
              <a:rPr lang="it-IT" b="1" dirty="0" err="1">
                <a:solidFill>
                  <a:srgbClr val="000000"/>
                </a:solidFill>
                <a:latin typeface="Arial" charset="0"/>
                <a:ea typeface="ＭＳ Ｐゴシック"/>
              </a:rPr>
              <a:t>samples</a:t>
            </a:r>
            <a:r>
              <a:rPr lang="it-IT" b="1" dirty="0">
                <a:solidFill>
                  <a:srgbClr val="000000"/>
                </a:solidFill>
                <a:latin typeface="Arial" charset="0"/>
                <a:ea typeface="ＭＳ Ｐゴシック"/>
              </a:rPr>
              <a:t>)</a:t>
            </a:r>
            <a:endParaRPr lang="it-IT" dirty="0">
              <a:solidFill>
                <a:srgbClr val="000000"/>
              </a:solidFill>
              <a:latin typeface="Arial" charset="0"/>
              <a:ea typeface="ＭＳ Ｐゴシック"/>
            </a:endParaRPr>
          </a:p>
          <a:p>
            <a:pPr marL="342900" indent="-342900" algn="ctr" fontAlgn="base">
              <a:spcBef>
                <a:spcPct val="50000"/>
              </a:spcBef>
              <a:spcAft>
                <a:spcPct val="0"/>
              </a:spcAft>
            </a:pPr>
            <a:endParaRPr lang="it-IT" b="1" dirty="0">
              <a:solidFill>
                <a:srgbClr val="000000"/>
              </a:solidFill>
              <a:latin typeface="Arial" charset="0"/>
              <a:ea typeface="ＭＳ Ｐゴシック"/>
            </a:endParaRPr>
          </a:p>
        </p:txBody>
      </p:sp>
      <p:sp>
        <p:nvSpPr>
          <p:cNvPr id="40964" name="Text Box 111"/>
          <p:cNvSpPr txBox="1">
            <a:spLocks noChangeArrowheads="1"/>
          </p:cNvSpPr>
          <p:nvPr/>
        </p:nvSpPr>
        <p:spPr bwMode="auto">
          <a:xfrm>
            <a:off x="5791201" y="5713413"/>
            <a:ext cx="4967288" cy="641350"/>
          </a:xfrm>
          <a:prstGeom prst="rect">
            <a:avLst/>
          </a:prstGeom>
          <a:noFill/>
          <a:ln w="9525">
            <a:noFill/>
            <a:miter lim="800000"/>
            <a:headEnd/>
            <a:tailEnd/>
          </a:ln>
        </p:spPr>
        <p:txBody>
          <a:bodyPr>
            <a:spAutoFit/>
          </a:bodyPr>
          <a:lstStyle/>
          <a:p>
            <a:pPr algn="ctr" fontAlgn="base">
              <a:spcBef>
                <a:spcPct val="50000"/>
              </a:spcBef>
              <a:spcAft>
                <a:spcPct val="0"/>
              </a:spcAft>
            </a:pPr>
            <a:r>
              <a:rPr lang="it-IT" b="1" dirty="0">
                <a:solidFill>
                  <a:srgbClr val="000000"/>
                </a:solidFill>
                <a:latin typeface="Arial" charset="0"/>
                <a:ea typeface="ＭＳ Ｐゴシック"/>
              </a:rPr>
              <a:t>b. </a:t>
            </a:r>
            <a:r>
              <a:rPr lang="it-IT" b="1" dirty="0" err="1">
                <a:solidFill>
                  <a:srgbClr val="000000"/>
                </a:solidFill>
                <a:latin typeface="Arial" charset="0"/>
                <a:ea typeface="ＭＳ Ｐゴシック"/>
              </a:rPr>
              <a:t>Relationships</a:t>
            </a:r>
            <a:r>
              <a:rPr lang="it-IT" b="1" dirty="0">
                <a:solidFill>
                  <a:srgbClr val="000000"/>
                </a:solidFill>
                <a:latin typeface="Arial" charset="0"/>
                <a:ea typeface="ＭＳ Ｐゴシック"/>
              </a:rPr>
              <a:t> </a:t>
            </a:r>
            <a:r>
              <a:rPr lang="it-IT" b="1" dirty="0" err="1">
                <a:solidFill>
                  <a:srgbClr val="000000"/>
                </a:solidFill>
                <a:latin typeface="Arial" charset="0"/>
                <a:ea typeface="ＭＳ Ｐゴシック"/>
              </a:rPr>
              <a:t>primary</a:t>
            </a:r>
            <a:r>
              <a:rPr lang="it-IT" b="1" dirty="0">
                <a:solidFill>
                  <a:srgbClr val="000000"/>
                </a:solidFill>
                <a:latin typeface="Arial" charset="0"/>
                <a:ea typeface="ＭＳ Ｐゴシック"/>
              </a:rPr>
              <a:t>-bone </a:t>
            </a:r>
            <a:r>
              <a:rPr lang="it-IT" b="1" dirty="0" err="1">
                <a:solidFill>
                  <a:srgbClr val="000000"/>
                </a:solidFill>
                <a:latin typeface="Arial" charset="0"/>
                <a:ea typeface="ＭＳ Ｐゴシック"/>
              </a:rPr>
              <a:t>metastases</a:t>
            </a:r>
            <a:r>
              <a:rPr lang="it-IT" b="1" dirty="0">
                <a:solidFill>
                  <a:srgbClr val="000000"/>
                </a:solidFill>
                <a:latin typeface="Arial" charset="0"/>
                <a:ea typeface="ＭＳ Ｐゴシック"/>
              </a:rPr>
              <a:t> (in the </a:t>
            </a:r>
            <a:r>
              <a:rPr lang="it-IT" b="1" dirty="0" err="1">
                <a:solidFill>
                  <a:srgbClr val="000000"/>
                </a:solidFill>
                <a:latin typeface="Arial" charset="0"/>
                <a:ea typeface="ＭＳ Ｐゴシック"/>
              </a:rPr>
              <a:t>same</a:t>
            </a:r>
            <a:r>
              <a:rPr lang="it-IT" b="1" dirty="0">
                <a:solidFill>
                  <a:srgbClr val="000000"/>
                </a:solidFill>
                <a:latin typeface="Arial" charset="0"/>
                <a:ea typeface="ＭＳ Ｐゴシック"/>
              </a:rPr>
              <a:t> </a:t>
            </a:r>
            <a:r>
              <a:rPr lang="it-IT" b="1" dirty="0" err="1">
                <a:solidFill>
                  <a:srgbClr val="000000"/>
                </a:solidFill>
                <a:latin typeface="Arial" charset="0"/>
                <a:ea typeface="ＭＳ Ｐゴシック"/>
              </a:rPr>
              <a:t>patients</a:t>
            </a:r>
            <a:r>
              <a:rPr lang="it-IT" b="1" dirty="0">
                <a:solidFill>
                  <a:srgbClr val="000000"/>
                </a:solidFill>
                <a:latin typeface="Arial" charset="0"/>
                <a:ea typeface="ＭＳ Ｐゴシック"/>
              </a:rPr>
              <a:t>)</a:t>
            </a:r>
          </a:p>
        </p:txBody>
      </p:sp>
      <p:sp>
        <p:nvSpPr>
          <p:cNvPr id="40965" name="Text Box 112"/>
          <p:cNvSpPr txBox="1">
            <a:spLocks noChangeArrowheads="1"/>
          </p:cNvSpPr>
          <p:nvPr/>
        </p:nvSpPr>
        <p:spPr bwMode="auto">
          <a:xfrm>
            <a:off x="1524000" y="6477000"/>
            <a:ext cx="3962400" cy="338554"/>
          </a:xfrm>
          <a:prstGeom prst="rect">
            <a:avLst/>
          </a:prstGeom>
          <a:noFill/>
          <a:ln w="9525">
            <a:noFill/>
            <a:miter lim="800000"/>
            <a:headEnd/>
            <a:tailEnd/>
          </a:ln>
        </p:spPr>
        <p:txBody>
          <a:bodyPr>
            <a:spAutoFit/>
          </a:bodyPr>
          <a:lstStyle/>
          <a:p>
            <a:pPr fontAlgn="base">
              <a:spcBef>
                <a:spcPct val="50000"/>
              </a:spcBef>
              <a:spcAft>
                <a:spcPct val="0"/>
              </a:spcAft>
            </a:pPr>
            <a:r>
              <a:rPr lang="it-IT" sz="1600" dirty="0">
                <a:solidFill>
                  <a:srgbClr val="000000"/>
                </a:solidFill>
                <a:latin typeface="Arial" charset="0"/>
                <a:ea typeface="ＭＳ Ｐゴシック"/>
              </a:rPr>
              <a:t>Santini D. et al. </a:t>
            </a:r>
            <a:r>
              <a:rPr lang="it-IT" sz="1600" dirty="0" err="1">
                <a:solidFill>
                  <a:srgbClr val="000000"/>
                </a:solidFill>
                <a:latin typeface="Arial" charset="0"/>
                <a:ea typeface="ＭＳ Ｐゴシック"/>
              </a:rPr>
              <a:t>J</a:t>
            </a:r>
            <a:r>
              <a:rPr lang="it-IT" sz="1600" dirty="0">
                <a:solidFill>
                  <a:srgbClr val="000000"/>
                </a:solidFill>
                <a:latin typeface="Arial" charset="0"/>
                <a:ea typeface="ＭＳ Ｐゴシック"/>
              </a:rPr>
              <a:t> Cell </a:t>
            </a:r>
            <a:r>
              <a:rPr lang="it-IT" sz="1600" dirty="0" err="1">
                <a:solidFill>
                  <a:srgbClr val="000000"/>
                </a:solidFill>
                <a:latin typeface="Arial" charset="0"/>
                <a:ea typeface="ＭＳ Ｐゴシック"/>
              </a:rPr>
              <a:t>Phys</a:t>
            </a:r>
            <a:r>
              <a:rPr lang="it-IT" sz="1600" dirty="0">
                <a:solidFill>
                  <a:srgbClr val="000000"/>
                </a:solidFill>
                <a:latin typeface="Arial" charset="0"/>
                <a:ea typeface="ＭＳ Ｐゴシック"/>
              </a:rPr>
              <a:t>, 2010</a:t>
            </a:r>
          </a:p>
        </p:txBody>
      </p:sp>
      <p:sp>
        <p:nvSpPr>
          <p:cNvPr id="166940" name="Text Box 28"/>
          <p:cNvSpPr txBox="1">
            <a:spLocks noChangeArrowheads="1"/>
          </p:cNvSpPr>
          <p:nvPr/>
        </p:nvSpPr>
        <p:spPr bwMode="auto">
          <a:xfrm>
            <a:off x="2514602" y="1676400"/>
            <a:ext cx="1528763" cy="338554"/>
          </a:xfrm>
          <a:prstGeom prst="rect">
            <a:avLst/>
          </a:prstGeom>
          <a:solidFill>
            <a:schemeClr val="accent2"/>
          </a:solidFill>
          <a:ln w="38100">
            <a:solidFill>
              <a:schemeClr val="bg1"/>
            </a:solidFill>
            <a:miter lim="800000"/>
            <a:headEnd/>
            <a:tailEnd/>
          </a:ln>
          <a:effectLst>
            <a:outerShdw blurRad="63500" dist="20000" dir="5400000" rotWithShape="0">
              <a:srgbClr val="000000">
                <a:alpha val="37999"/>
              </a:srgbClr>
            </a:outerShdw>
          </a:effectLst>
        </p:spPr>
        <p:txBody>
          <a:bodyPr>
            <a:spAutoFit/>
          </a:bodyPr>
          <a:lstStyle/>
          <a:p>
            <a:pPr algn="ctr" eaLnBrk="0" fontAlgn="base" hangingPunct="0">
              <a:spcBef>
                <a:spcPct val="50000"/>
              </a:spcBef>
              <a:spcAft>
                <a:spcPct val="0"/>
              </a:spcAft>
              <a:defRPr/>
            </a:pPr>
            <a:r>
              <a:rPr lang="en-US" sz="1600" b="1">
                <a:solidFill>
                  <a:srgbClr val="FFFFFF"/>
                </a:solidFill>
                <a:latin typeface="Arial"/>
                <a:ea typeface="ＭＳ Ｐゴシック"/>
              </a:rPr>
              <a:t>PRIMITIVI</a:t>
            </a:r>
          </a:p>
        </p:txBody>
      </p:sp>
      <p:sp>
        <p:nvSpPr>
          <p:cNvPr id="2" name="Text Box 28"/>
          <p:cNvSpPr txBox="1">
            <a:spLocks noChangeArrowheads="1"/>
          </p:cNvSpPr>
          <p:nvPr/>
        </p:nvSpPr>
        <p:spPr bwMode="auto">
          <a:xfrm>
            <a:off x="6853239" y="1676400"/>
            <a:ext cx="1528762" cy="338554"/>
          </a:xfrm>
          <a:prstGeom prst="rect">
            <a:avLst/>
          </a:prstGeom>
          <a:solidFill>
            <a:schemeClr val="accent2"/>
          </a:solidFill>
          <a:ln w="38100">
            <a:solidFill>
              <a:schemeClr val="bg1"/>
            </a:solidFill>
            <a:miter lim="800000"/>
            <a:headEnd/>
            <a:tailEnd/>
          </a:ln>
          <a:effectLst>
            <a:outerShdw blurRad="63500" dist="20000" dir="5400000" rotWithShape="0">
              <a:srgbClr val="000000">
                <a:alpha val="37999"/>
              </a:srgbClr>
            </a:outerShdw>
          </a:effectLst>
        </p:spPr>
        <p:txBody>
          <a:bodyPr>
            <a:spAutoFit/>
          </a:bodyPr>
          <a:lstStyle/>
          <a:p>
            <a:pPr algn="ctr" eaLnBrk="0" fontAlgn="base" hangingPunct="0">
              <a:spcBef>
                <a:spcPct val="50000"/>
              </a:spcBef>
              <a:spcAft>
                <a:spcPct val="0"/>
              </a:spcAft>
              <a:defRPr/>
            </a:pPr>
            <a:r>
              <a:rPr lang="en-US" sz="1600" b="1">
                <a:solidFill>
                  <a:srgbClr val="FFFFFF"/>
                </a:solidFill>
                <a:latin typeface="Arial"/>
                <a:ea typeface="ＭＳ Ｐゴシック"/>
              </a:rPr>
              <a:t>PRIMITIVI</a:t>
            </a:r>
          </a:p>
        </p:txBody>
      </p:sp>
      <p:sp>
        <p:nvSpPr>
          <p:cNvPr id="3" name="Text Box 28"/>
          <p:cNvSpPr txBox="1">
            <a:spLocks noChangeArrowheads="1"/>
          </p:cNvSpPr>
          <p:nvPr/>
        </p:nvSpPr>
        <p:spPr bwMode="auto">
          <a:xfrm>
            <a:off x="4114802" y="1676400"/>
            <a:ext cx="1528763" cy="338554"/>
          </a:xfrm>
          <a:prstGeom prst="rect">
            <a:avLst/>
          </a:prstGeom>
          <a:solidFill>
            <a:schemeClr val="accent2"/>
          </a:solidFill>
          <a:ln w="38100">
            <a:solidFill>
              <a:schemeClr val="bg1"/>
            </a:solidFill>
            <a:miter lim="800000"/>
            <a:headEnd/>
            <a:tailEnd/>
          </a:ln>
          <a:effectLst>
            <a:outerShdw blurRad="63500" dist="20000" dir="5400000" rotWithShape="0">
              <a:srgbClr val="000000">
                <a:alpha val="37999"/>
              </a:srgbClr>
            </a:outerShdw>
          </a:effectLst>
        </p:spPr>
        <p:txBody>
          <a:bodyPr>
            <a:spAutoFit/>
          </a:bodyPr>
          <a:lstStyle/>
          <a:p>
            <a:pPr algn="ctr" eaLnBrk="0" fontAlgn="base" hangingPunct="0">
              <a:spcBef>
                <a:spcPct val="50000"/>
              </a:spcBef>
              <a:spcAft>
                <a:spcPct val="0"/>
              </a:spcAft>
              <a:defRPr/>
            </a:pPr>
            <a:r>
              <a:rPr lang="en-US" sz="1600" b="1">
                <a:solidFill>
                  <a:srgbClr val="FFFFFF"/>
                </a:solidFill>
                <a:latin typeface="Arial"/>
                <a:ea typeface="ＭＳ Ｐゴシック"/>
              </a:rPr>
              <a:t>METASTASI</a:t>
            </a:r>
          </a:p>
        </p:txBody>
      </p:sp>
      <p:sp>
        <p:nvSpPr>
          <p:cNvPr id="4" name="Text Box 28"/>
          <p:cNvSpPr txBox="1">
            <a:spLocks noChangeArrowheads="1"/>
          </p:cNvSpPr>
          <p:nvPr/>
        </p:nvSpPr>
        <p:spPr bwMode="auto">
          <a:xfrm>
            <a:off x="8453439" y="1676400"/>
            <a:ext cx="1528762" cy="338554"/>
          </a:xfrm>
          <a:prstGeom prst="rect">
            <a:avLst/>
          </a:prstGeom>
          <a:solidFill>
            <a:schemeClr val="accent2"/>
          </a:solidFill>
          <a:ln w="38100">
            <a:solidFill>
              <a:schemeClr val="bg1"/>
            </a:solidFill>
            <a:miter lim="800000"/>
            <a:headEnd/>
            <a:tailEnd/>
          </a:ln>
          <a:effectLst>
            <a:outerShdw blurRad="63500" dist="20000" dir="5400000" rotWithShape="0">
              <a:srgbClr val="000000">
                <a:alpha val="37999"/>
              </a:srgbClr>
            </a:outerShdw>
          </a:effectLst>
        </p:spPr>
        <p:txBody>
          <a:bodyPr>
            <a:spAutoFit/>
          </a:bodyPr>
          <a:lstStyle/>
          <a:p>
            <a:pPr algn="ctr" eaLnBrk="0" fontAlgn="base" hangingPunct="0">
              <a:spcBef>
                <a:spcPct val="50000"/>
              </a:spcBef>
              <a:spcAft>
                <a:spcPct val="0"/>
              </a:spcAft>
              <a:defRPr/>
            </a:pPr>
            <a:r>
              <a:rPr lang="en-US" sz="1600" b="1">
                <a:solidFill>
                  <a:srgbClr val="FFFFFF"/>
                </a:solidFill>
                <a:latin typeface="Arial"/>
                <a:ea typeface="ＭＳ Ｐゴシック"/>
              </a:rPr>
              <a:t>METASTASI</a:t>
            </a:r>
          </a:p>
        </p:txBody>
      </p:sp>
      <p:grpSp>
        <p:nvGrpSpPr>
          <p:cNvPr id="40970" name="Group 28"/>
          <p:cNvGrpSpPr>
            <a:grpSpLocks/>
          </p:cNvGrpSpPr>
          <p:nvPr/>
        </p:nvGrpSpPr>
        <p:grpSpPr bwMode="auto">
          <a:xfrm>
            <a:off x="1752600" y="2209800"/>
            <a:ext cx="8686800" cy="3352800"/>
            <a:chOff x="144" y="1392"/>
            <a:chExt cx="5472" cy="2112"/>
          </a:xfrm>
        </p:grpSpPr>
        <p:pic>
          <p:nvPicPr>
            <p:cNvPr id="40971" name="Picture 102"/>
            <p:cNvPicPr>
              <a:picLocks noChangeAspect="1" noChangeArrowheads="1"/>
            </p:cNvPicPr>
            <p:nvPr/>
          </p:nvPicPr>
          <p:blipFill>
            <a:blip r:embed="rId3"/>
            <a:srcRect/>
            <a:stretch>
              <a:fillRect/>
            </a:stretch>
          </p:blipFill>
          <p:spPr bwMode="auto">
            <a:xfrm>
              <a:off x="255" y="1394"/>
              <a:ext cx="2721" cy="2062"/>
            </a:xfrm>
            <a:prstGeom prst="rect">
              <a:avLst/>
            </a:prstGeom>
            <a:noFill/>
            <a:ln w="19050">
              <a:solidFill>
                <a:srgbClr val="000000"/>
              </a:solidFill>
              <a:miter lim="800000"/>
              <a:headEnd/>
              <a:tailEnd/>
            </a:ln>
          </p:spPr>
        </p:pic>
        <p:pic>
          <p:nvPicPr>
            <p:cNvPr id="40972" name="Picture 103"/>
            <p:cNvPicPr>
              <a:picLocks noChangeAspect="1" noChangeArrowheads="1"/>
            </p:cNvPicPr>
            <p:nvPr/>
          </p:nvPicPr>
          <p:blipFill>
            <a:blip r:embed="rId4"/>
            <a:srcRect/>
            <a:stretch>
              <a:fillRect/>
            </a:stretch>
          </p:blipFill>
          <p:spPr bwMode="auto">
            <a:xfrm>
              <a:off x="2928" y="1392"/>
              <a:ext cx="2631" cy="2056"/>
            </a:xfrm>
            <a:prstGeom prst="rect">
              <a:avLst/>
            </a:prstGeom>
            <a:noFill/>
            <a:ln w="19050">
              <a:solidFill>
                <a:srgbClr val="000000"/>
              </a:solidFill>
              <a:miter lim="800000"/>
              <a:headEnd/>
              <a:tailEnd/>
            </a:ln>
          </p:spPr>
        </p:pic>
        <p:sp>
          <p:nvSpPr>
            <p:cNvPr id="40973" name="Text Box 108"/>
            <p:cNvSpPr txBox="1">
              <a:spLocks noChangeArrowheads="1"/>
            </p:cNvSpPr>
            <p:nvPr/>
          </p:nvSpPr>
          <p:spPr bwMode="auto">
            <a:xfrm>
              <a:off x="1124" y="1452"/>
              <a:ext cx="998" cy="250"/>
            </a:xfrm>
            <a:prstGeom prst="rect">
              <a:avLst/>
            </a:prstGeom>
            <a:noFill/>
            <a:ln w="9525">
              <a:noFill/>
              <a:miter lim="800000"/>
              <a:headEnd/>
              <a:tailEnd/>
            </a:ln>
          </p:spPr>
          <p:txBody>
            <a:bodyPr>
              <a:spAutoFit/>
            </a:bodyPr>
            <a:lstStyle/>
            <a:p>
              <a:pPr algn="ctr" fontAlgn="base">
                <a:spcBef>
                  <a:spcPct val="50000"/>
                </a:spcBef>
                <a:spcAft>
                  <a:spcPct val="0"/>
                </a:spcAft>
              </a:pPr>
              <a:r>
                <a:rPr lang="it-IT" sz="2000" b="1">
                  <a:solidFill>
                    <a:srgbClr val="0033CC"/>
                  </a:solidFill>
                  <a:latin typeface="Arial" charset="0"/>
                  <a:ea typeface="ＭＳ Ｐゴシック"/>
                </a:rPr>
                <a:t>(p= .194)</a:t>
              </a:r>
            </a:p>
          </p:txBody>
        </p:sp>
        <p:sp>
          <p:nvSpPr>
            <p:cNvPr id="40974" name="Text Box 109"/>
            <p:cNvSpPr txBox="1">
              <a:spLocks noChangeArrowheads="1"/>
            </p:cNvSpPr>
            <p:nvPr/>
          </p:nvSpPr>
          <p:spPr bwMode="auto">
            <a:xfrm>
              <a:off x="4014" y="1440"/>
              <a:ext cx="771" cy="250"/>
            </a:xfrm>
            <a:prstGeom prst="rect">
              <a:avLst/>
            </a:prstGeom>
            <a:noFill/>
            <a:ln w="9525">
              <a:noFill/>
              <a:miter lim="800000"/>
              <a:headEnd/>
              <a:tailEnd/>
            </a:ln>
          </p:spPr>
          <p:txBody>
            <a:bodyPr>
              <a:spAutoFit/>
            </a:bodyPr>
            <a:lstStyle/>
            <a:p>
              <a:pPr algn="ctr" fontAlgn="base">
                <a:spcBef>
                  <a:spcPct val="50000"/>
                </a:spcBef>
                <a:spcAft>
                  <a:spcPct val="0"/>
                </a:spcAft>
              </a:pPr>
              <a:r>
                <a:rPr lang="it-IT" sz="2000" b="1">
                  <a:solidFill>
                    <a:srgbClr val="0033CC"/>
                  </a:solidFill>
                  <a:latin typeface="Arial" charset="0"/>
                  <a:ea typeface="ＭＳ Ｐゴシック"/>
                </a:rPr>
                <a:t>(p= .528)</a:t>
              </a:r>
            </a:p>
          </p:txBody>
        </p:sp>
        <p:sp>
          <p:nvSpPr>
            <p:cNvPr id="29" name="Cornice 28"/>
            <p:cNvSpPr>
              <a:spLocks noChangeArrowheads="1"/>
            </p:cNvSpPr>
            <p:nvPr/>
          </p:nvSpPr>
          <p:spPr bwMode="auto">
            <a:xfrm>
              <a:off x="144" y="1392"/>
              <a:ext cx="5472" cy="2112"/>
            </a:xfrm>
            <a:custGeom>
              <a:avLst/>
              <a:gdLst>
                <a:gd name="T0" fmla="*/ 2736 w 5472"/>
                <a:gd name="T1" fmla="*/ 0 h 2112"/>
                <a:gd name="T2" fmla="*/ 0 w 5472"/>
                <a:gd name="T3" fmla="*/ 1056 h 2112"/>
                <a:gd name="T4" fmla="*/ 2736 w 5472"/>
                <a:gd name="T5" fmla="*/ 2112 h 2112"/>
                <a:gd name="T6" fmla="*/ 5472 w 5472"/>
                <a:gd name="T7" fmla="*/ 1056 h 2112"/>
                <a:gd name="T8" fmla="*/ 17694720 60000 65536"/>
                <a:gd name="T9" fmla="*/ 11796480 60000 65536"/>
                <a:gd name="T10" fmla="*/ 5898240 60000 65536"/>
                <a:gd name="T11" fmla="*/ 0 60000 65536"/>
                <a:gd name="T12" fmla="*/ 66 w 5472"/>
                <a:gd name="T13" fmla="*/ 66 h 2112"/>
                <a:gd name="T14" fmla="*/ 5406 w 5472"/>
                <a:gd name="T15" fmla="*/ 2046 h 2112"/>
              </a:gdLst>
              <a:ahLst/>
              <a:cxnLst>
                <a:cxn ang="T8">
                  <a:pos x="T0" y="T1"/>
                </a:cxn>
                <a:cxn ang="T9">
                  <a:pos x="T2" y="T3"/>
                </a:cxn>
                <a:cxn ang="T10">
                  <a:pos x="T4" y="T5"/>
                </a:cxn>
                <a:cxn ang="T11">
                  <a:pos x="T6" y="T7"/>
                </a:cxn>
              </a:cxnLst>
              <a:rect l="T12" t="T13" r="T14" b="T15"/>
              <a:pathLst>
                <a:path w="5472" h="2112">
                  <a:moveTo>
                    <a:pt x="0" y="0"/>
                  </a:moveTo>
                  <a:lnTo>
                    <a:pt x="5472" y="0"/>
                  </a:lnTo>
                  <a:lnTo>
                    <a:pt x="5472" y="2112"/>
                  </a:lnTo>
                  <a:lnTo>
                    <a:pt x="0" y="2112"/>
                  </a:lnTo>
                  <a:lnTo>
                    <a:pt x="0" y="0"/>
                  </a:lnTo>
                  <a:close/>
                  <a:moveTo>
                    <a:pt x="66" y="66"/>
                  </a:moveTo>
                  <a:lnTo>
                    <a:pt x="66" y="2046"/>
                  </a:lnTo>
                  <a:lnTo>
                    <a:pt x="5406" y="2046"/>
                  </a:lnTo>
                  <a:lnTo>
                    <a:pt x="5406" y="66"/>
                  </a:lnTo>
                  <a:lnTo>
                    <a:pt x="66" y="66"/>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dist="20000" dir="5400000" rotWithShape="0">
                <a:srgbClr val="000000">
                  <a:alpha val="37999"/>
                </a:srgbClr>
              </a:outerShdw>
            </a:effectLst>
          </p:spPr>
          <p:txBody>
            <a:bodyPr anchor="ctr"/>
            <a:lstStyle/>
            <a:p>
              <a:pPr fontAlgn="base">
                <a:spcBef>
                  <a:spcPct val="0"/>
                </a:spcBef>
                <a:spcAft>
                  <a:spcPct val="0"/>
                </a:spcAft>
                <a:defRPr/>
              </a:pPr>
              <a:endParaRPr lang="it-IT">
                <a:solidFill>
                  <a:srgbClr val="000000"/>
                </a:solidFill>
                <a:latin typeface="Arial" pitchFamily="34" charset="0"/>
                <a:ea typeface="ＭＳ Ｐゴシック" pitchFamily="34" charset="-128"/>
              </a:endParaRPr>
            </a:p>
          </p:txBody>
        </p:sp>
        <p:sp>
          <p:nvSpPr>
            <p:cNvPr id="40976" name="Line 27"/>
            <p:cNvSpPr>
              <a:spLocks noChangeShapeType="1"/>
            </p:cNvSpPr>
            <p:nvPr/>
          </p:nvSpPr>
          <p:spPr bwMode="auto">
            <a:xfrm>
              <a:off x="2928" y="1458"/>
              <a:ext cx="0" cy="1968"/>
            </a:xfrm>
            <a:prstGeom prst="line">
              <a:avLst/>
            </a:prstGeom>
            <a:noFill/>
            <a:ln w="28575">
              <a:solidFill>
                <a:schemeClr val="bg1"/>
              </a:solidFill>
              <a:round/>
              <a:headEnd/>
              <a:tailEnd/>
            </a:ln>
            <a:effectLst>
              <a:prstShdw prst="shdw17" dist="17961" dir="2700000">
                <a:srgbClr val="999999"/>
              </a:prstShdw>
            </a:effectLst>
          </p:spPr>
          <p:txBody>
            <a:bodyPr/>
            <a:lstStyle/>
            <a:p>
              <a:pPr fontAlgn="base">
                <a:spcBef>
                  <a:spcPct val="0"/>
                </a:spcBef>
                <a:spcAft>
                  <a:spcPct val="0"/>
                </a:spcAft>
              </a:pPr>
              <a:endParaRPr lang="it-IT">
                <a:solidFill>
                  <a:srgbClr val="000000"/>
                </a:solidFill>
                <a:latin typeface="Arial" charset="0"/>
                <a:ea typeface="ＭＳ Ｐゴシック"/>
              </a:endParaRPr>
            </a:p>
          </p:txBody>
        </p:sp>
      </p:grpSp>
    </p:spTree>
    <p:extLst>
      <p:ext uri="{BB962C8B-B14F-4D97-AF65-F5344CB8AC3E}">
        <p14:creationId xmlns:p14="http://schemas.microsoft.com/office/powerpoint/2010/main" xmlns="" val="3984201751"/>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UID" val="19333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accent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Personalizzato 15">
      <a:dk1>
        <a:sysClr val="windowText" lastClr="000000"/>
      </a:dk1>
      <a:lt1>
        <a:sysClr val="window" lastClr="FFFFFF"/>
      </a:lt1>
      <a:dk2>
        <a:srgbClr val="44546A"/>
      </a:dk2>
      <a:lt2>
        <a:srgbClr val="E7E6E6"/>
      </a:lt2>
      <a:accent1>
        <a:srgbClr val="5B9BD5"/>
      </a:accent1>
      <a:accent2>
        <a:srgbClr val="ED7D31"/>
      </a:accent2>
      <a:accent3>
        <a:srgbClr val="95BB2B"/>
      </a:accent3>
      <a:accent4>
        <a:srgbClr val="FFC000"/>
      </a:accent4>
      <a:accent5>
        <a:srgbClr val="4472C4"/>
      </a:accent5>
      <a:accent6>
        <a:srgbClr val="25898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sca-theme-3">
  <a:themeElements>
    <a:clrScheme name="SCA Theme palette">
      <a:dk1>
        <a:srgbClr val="213C76"/>
      </a:dk1>
      <a:lt1>
        <a:sysClr val="window" lastClr="FFFFFF"/>
      </a:lt1>
      <a:dk2>
        <a:srgbClr val="1F497D"/>
      </a:dk2>
      <a:lt2>
        <a:srgbClr val="FFFFFF"/>
      </a:lt2>
      <a:accent1>
        <a:srgbClr val="3064AE"/>
      </a:accent1>
      <a:accent2>
        <a:srgbClr val="F49E00"/>
      </a:accent2>
      <a:accent3>
        <a:srgbClr val="C9D200"/>
      </a:accent3>
      <a:accent4>
        <a:srgbClr val="00A1C7"/>
      </a:accent4>
      <a:accent5>
        <a:srgbClr val="AF95C2"/>
      </a:accent5>
      <a:accent6>
        <a:srgbClr val="9EA9D2"/>
      </a:accent6>
      <a:hlink>
        <a:srgbClr val="3C549D"/>
      </a:hlink>
      <a:folHlink>
        <a:srgbClr val="00547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Struttura predefinita">
  <a:themeElements>
    <a:clrScheme name="4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3045</TotalTime>
  <Words>2220</Words>
  <Application>Microsoft Office PowerPoint</Application>
  <PresentationFormat>Personalizzato</PresentationFormat>
  <Paragraphs>526</Paragraphs>
  <Slides>46</Slides>
  <Notes>17</Notes>
  <HiddenSlides>0</HiddenSlides>
  <MMClips>0</MMClips>
  <ScaleCrop>false</ScaleCrop>
  <HeadingPairs>
    <vt:vector size="6" baseType="variant">
      <vt:variant>
        <vt:lpstr>Tema</vt:lpstr>
      </vt:variant>
      <vt:variant>
        <vt:i4>8</vt:i4>
      </vt:variant>
      <vt:variant>
        <vt:lpstr>Server OLE incorporati</vt:lpstr>
      </vt:variant>
      <vt:variant>
        <vt:i4>1</vt:i4>
      </vt:variant>
      <vt:variant>
        <vt:lpstr>Titoli diapositive</vt:lpstr>
      </vt:variant>
      <vt:variant>
        <vt:i4>46</vt:i4>
      </vt:variant>
    </vt:vector>
  </HeadingPairs>
  <TitlesOfParts>
    <vt:vector size="55" baseType="lpstr">
      <vt:lpstr>Tema di Office</vt:lpstr>
      <vt:lpstr>Struttura predefinita</vt:lpstr>
      <vt:lpstr>Custom Design</vt:lpstr>
      <vt:lpstr>Office Theme</vt:lpstr>
      <vt:lpstr>3_Office Theme</vt:lpstr>
      <vt:lpstr>6_sca-theme-3</vt:lpstr>
      <vt:lpstr>5_Struttura predefinita</vt:lpstr>
      <vt:lpstr>1_Office Theme</vt:lpstr>
      <vt:lpstr>Foglio di lavoro</vt:lpstr>
      <vt:lpstr>Bone protection during adjuvant hormone therapy</vt:lpstr>
      <vt:lpstr>Diapositiva 2</vt:lpstr>
      <vt:lpstr>Diapositiva 3</vt:lpstr>
      <vt:lpstr>The question is:  Was “true revolution” in the cancer bone field?</vt:lpstr>
      <vt:lpstr>From seed and soil “era”: where we were</vt:lpstr>
      <vt:lpstr>The first question is: when the cancer cells arrive?</vt:lpstr>
      <vt:lpstr>Denosumab interrupt the ‘vicious cycle’ and change the bone microenvironment</vt:lpstr>
      <vt:lpstr>Diapositiva 8</vt:lpstr>
      <vt:lpstr>RANK is expressed in humans by cancer cells both at primary tumor and at bone metastases</vt:lpstr>
      <vt:lpstr>RANK expression in primary tumours is associated with bone metastasis occurrence in breast cancer patients</vt:lpstr>
      <vt:lpstr>Diapositiva 11</vt:lpstr>
      <vt:lpstr>Diapositiva 12</vt:lpstr>
      <vt:lpstr>ABCSG-18: Study Design</vt:lpstr>
      <vt:lpstr>Bone Mineral Density Substudy --ABCSG-12: Effect of Zoledronic Acid Percent Change, Lumbar Spine</vt:lpstr>
      <vt:lpstr>ABCSG-18: DFS by Tumor Size &gt; 2 cm and Other Subgroups With Significant HR </vt:lpstr>
      <vt:lpstr>ABCSG-18: Conclusions</vt:lpstr>
      <vt:lpstr>Diapositiva 17</vt:lpstr>
      <vt:lpstr>Diapositiva 18</vt:lpstr>
      <vt:lpstr>Diapositiva 19</vt:lpstr>
      <vt:lpstr>Diapositiva 20</vt:lpstr>
      <vt:lpstr>Diapositiva 21</vt:lpstr>
      <vt:lpstr>AZURE: Study Design</vt:lpstr>
      <vt:lpstr>ITT Analysis: Disease (DFS) and Invasive</vt:lpstr>
      <vt:lpstr>AZURE: Invasive DFS by Menopausal Status </vt:lpstr>
      <vt:lpstr>Diapositiva 25</vt:lpstr>
      <vt:lpstr>Diapositiva 26</vt:lpstr>
      <vt:lpstr>Diapositiva 27</vt:lpstr>
      <vt:lpstr>Effect of adjuvant bisphosphonates</vt:lpstr>
      <vt:lpstr>Adjuvant bisphosphonate meta-analysis</vt:lpstr>
      <vt:lpstr>Diapositiva 30</vt:lpstr>
      <vt:lpstr>Diapositiva 31</vt:lpstr>
      <vt:lpstr>COSA PENSA L’ONCOLOGO? Risultati Survey salute dell’osso</vt:lpstr>
      <vt:lpstr>Considerando l'impatto sul metabolismo osseo, quali di questi trattamenti ritiene siano più dannosi (direttamente o per induzione della menopausa)?</vt:lpstr>
      <vt:lpstr>Diapositiva 34</vt:lpstr>
      <vt:lpstr>Diapositiva 35</vt:lpstr>
      <vt:lpstr>Quali sono gli effetti della perdita di osso sulla struttura/qualità dell’osso?</vt:lpstr>
      <vt:lpstr>Aumento delle fratture osteoporotiche nei trial randomizzati con inibitori dell’aromatasi</vt:lpstr>
      <vt:lpstr>Diapositiva 38</vt:lpstr>
      <vt:lpstr>Bone quality after AI treatment</vt:lpstr>
      <vt:lpstr>Diapositiva 40</vt:lpstr>
      <vt:lpstr>Diapositiva 41</vt:lpstr>
      <vt:lpstr>Fatto 100 le pazienti in premenopausa in terapia specifica per la salute dell'osso, quante sono state trattate con bisfosfonati/denosumab?</vt:lpstr>
      <vt:lpstr>Diapositiva 43</vt:lpstr>
      <vt:lpstr>Diapositiva 44</vt:lpstr>
      <vt:lpstr>Diapositiva 45</vt:lpstr>
      <vt:lpstr>Diapositiva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Ruolo della salute dell’osso nel paziente guarito</dc:title>
  <dc:creator>Pantano Francesco</dc:creator>
  <cp:lastModifiedBy>Clara</cp:lastModifiedBy>
  <cp:revision>25</cp:revision>
  <dcterms:created xsi:type="dcterms:W3CDTF">2019-11-07T20:02:39Z</dcterms:created>
  <dcterms:modified xsi:type="dcterms:W3CDTF">2019-12-04T15:10:59Z</dcterms:modified>
</cp:coreProperties>
</file>