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87" r:id="rId3"/>
  </p:sldMasterIdLst>
  <p:notesMasterIdLst>
    <p:notesMasterId r:id="rId60"/>
  </p:notesMasterIdLst>
  <p:sldIdLst>
    <p:sldId id="389" r:id="rId4"/>
    <p:sldId id="431" r:id="rId5"/>
    <p:sldId id="354" r:id="rId6"/>
    <p:sldId id="307" r:id="rId7"/>
    <p:sldId id="312" r:id="rId8"/>
    <p:sldId id="311" r:id="rId9"/>
    <p:sldId id="265" r:id="rId10"/>
    <p:sldId id="379" r:id="rId11"/>
    <p:sldId id="453" r:id="rId12"/>
    <p:sldId id="449" r:id="rId13"/>
    <p:sldId id="450" r:id="rId14"/>
    <p:sldId id="428" r:id="rId15"/>
    <p:sldId id="269" r:id="rId16"/>
    <p:sldId id="350" r:id="rId17"/>
    <p:sldId id="463" r:id="rId18"/>
    <p:sldId id="466" r:id="rId19"/>
    <p:sldId id="457" r:id="rId20"/>
    <p:sldId id="465" r:id="rId21"/>
    <p:sldId id="452" r:id="rId22"/>
    <p:sldId id="434" r:id="rId23"/>
    <p:sldId id="393" r:id="rId24"/>
    <p:sldId id="395" r:id="rId25"/>
    <p:sldId id="397" r:id="rId26"/>
    <p:sldId id="399" r:id="rId27"/>
    <p:sldId id="313" r:id="rId28"/>
    <p:sldId id="417" r:id="rId29"/>
    <p:sldId id="420" r:id="rId30"/>
    <p:sldId id="436" r:id="rId31"/>
    <p:sldId id="437" r:id="rId32"/>
    <p:sldId id="438" r:id="rId33"/>
    <p:sldId id="439" r:id="rId34"/>
    <p:sldId id="440" r:id="rId35"/>
    <p:sldId id="442" r:id="rId36"/>
    <p:sldId id="443" r:id="rId37"/>
    <p:sldId id="341" r:id="rId38"/>
    <p:sldId id="342" r:id="rId39"/>
    <p:sldId id="401" r:id="rId40"/>
    <p:sldId id="337" r:id="rId41"/>
    <p:sldId id="323" r:id="rId42"/>
    <p:sldId id="445" r:id="rId43"/>
    <p:sldId id="384" r:id="rId44"/>
    <p:sldId id="328" r:id="rId45"/>
    <p:sldId id="332" r:id="rId46"/>
    <p:sldId id="335" r:id="rId47"/>
    <p:sldId id="336" r:id="rId48"/>
    <p:sldId id="459" r:id="rId49"/>
    <p:sldId id="460" r:id="rId50"/>
    <p:sldId id="461" r:id="rId51"/>
    <p:sldId id="455" r:id="rId52"/>
    <p:sldId id="387" r:id="rId53"/>
    <p:sldId id="388" r:id="rId54"/>
    <p:sldId id="454" r:id="rId55"/>
    <p:sldId id="381" r:id="rId56"/>
    <p:sldId id="462" r:id="rId57"/>
    <p:sldId id="429" r:id="rId58"/>
    <p:sldId id="464" r:id="rId5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FF"/>
    <a:srgbClr val="F5A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86383" autoAdjust="0"/>
  </p:normalViewPr>
  <p:slideViewPr>
    <p:cSldViewPr snapToGrid="0" snapToObjects="1">
      <p:cViewPr varScale="1">
        <p:scale>
          <a:sx n="74" d="100"/>
          <a:sy n="74" d="100"/>
        </p:scale>
        <p:origin x="12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C7212-CAAC-7346-90A4-E224726BA789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635DF-FD47-9344-B94C-F260D0F934F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77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60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47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9pPr>
          </a:lstStyle>
          <a:p>
            <a:fld id="{4DFB0E1C-B7DF-4DCA-88C2-BB62A6D84F6B}" type="slidenum">
              <a:rPr lang="it-IT" altLang="en-US" sz="1200" b="0">
                <a:ea typeface="MS PGothic" panose="020B0600070205080204" pitchFamily="34" charset="-128"/>
              </a:rPr>
              <a:pPr/>
              <a:t>34</a:t>
            </a:fld>
            <a:endParaRPr lang="it-IT" altLang="en-US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45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6945500" indent="-365001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453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89062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35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7812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85D19A-FDEA-E34E-AC26-4E3F9034EFE9}" type="slidenum">
              <a:rPr lang="it-IT" altLang="it-IT" sz="1100">
                <a:solidFill>
                  <a:prstClr val="black"/>
                </a:solidFill>
                <a:latin typeface="Calibri" charset="0"/>
              </a:rPr>
              <a:pPr eaLnBrk="1" hangingPunct="1"/>
              <a:t>35</a:t>
            </a:fld>
            <a:endParaRPr lang="it-IT" altLang="it-IT" sz="11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11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baseline="0" dirty="0"/>
              <a:t>La strategia sperimentale consente di osservare un beneficio anche in termini di sopravvivenza globale, con una differenza assoluta in mediane di 5 mesi. Tale analisi è tuttavia preliminare, basandosi solo sul 60% degli eventi.</a:t>
            </a:r>
            <a:endParaRPr lang="it-IT" dirty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6945500" indent="-365001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453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89062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35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7812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85D19A-FDEA-E34E-AC26-4E3F9034EFE9}" type="slidenum">
              <a:rPr lang="it-IT" altLang="it-IT" sz="1100">
                <a:solidFill>
                  <a:prstClr val="black"/>
                </a:solidFill>
                <a:latin typeface="Calibri" charset="0"/>
              </a:rPr>
              <a:pPr eaLnBrk="1" hangingPunct="1"/>
              <a:t>36</a:t>
            </a:fld>
            <a:endParaRPr lang="it-IT" altLang="it-IT" sz="11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35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9pPr>
          </a:lstStyle>
          <a:p>
            <a:fld id="{4DFB0E1C-B7DF-4DCA-88C2-BB62A6D84F6B}" type="slidenum">
              <a:rPr lang="it-IT" altLang="en-US" sz="1200" b="0">
                <a:ea typeface="MS PGothic" panose="020B0600070205080204" pitchFamily="34" charset="-128"/>
              </a:rPr>
              <a:pPr/>
              <a:t>37</a:t>
            </a:fld>
            <a:endParaRPr lang="it-IT" altLang="en-US" sz="1200" b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459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fld id="{4A54880F-637C-4388-8629-C2183FB6FB18}" type="slidenum">
              <a:rPr lang="it-IT"/>
              <a:pPr eaLnBrk="1" hangingPunct="1"/>
              <a:t>39</a:t>
            </a:fld>
            <a:endParaRPr lang="it-IT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0332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456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770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Partiamo</a:t>
            </a:r>
            <a:r>
              <a:rPr lang="it-IT" baseline="0" dirty="0"/>
              <a:t> dalla prima linea. </a:t>
            </a:r>
            <a:r>
              <a:rPr lang="it-IT" dirty="0"/>
              <a:t>L’algoritmo di trattamento definito dall’</a:t>
            </a:r>
            <a:r>
              <a:rPr lang="it-IT" baseline="0" dirty="0"/>
              <a:t>ESMO nel 2016 era incentrato innanzitutto sulle caratteristiche del paziente, </a:t>
            </a:r>
            <a:r>
              <a:rPr lang="it-IT" baseline="0" dirty="0" err="1"/>
              <a:t>fit</a:t>
            </a:r>
            <a:r>
              <a:rPr lang="it-IT" baseline="0" dirty="0"/>
              <a:t> o </a:t>
            </a:r>
            <a:r>
              <a:rPr lang="it-IT" baseline="0" dirty="0" err="1"/>
              <a:t>unfit</a:t>
            </a:r>
            <a:r>
              <a:rPr lang="it-IT" baseline="0" dirty="0"/>
              <a:t>, quindi sull’intento del trattamento (la </a:t>
            </a:r>
            <a:r>
              <a:rPr lang="it-IT" baseline="0" dirty="0" err="1"/>
              <a:t>citoriduzione</a:t>
            </a:r>
            <a:r>
              <a:rPr lang="it-IT" baseline="0" dirty="0"/>
              <a:t> o il controllo di malattia) e su caratteristiche biologiche come lo stato di RAS e di RAF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267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Poi è emerso il ruolo della lateralità,</a:t>
            </a:r>
            <a:r>
              <a:rPr lang="it-IT" baseline="0" dirty="0"/>
              <a:t> e dunque il netto vantaggio dell’impiego degli anti EGFR nei tumori di sinistra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350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Nonché il</a:t>
            </a:r>
            <a:r>
              <a:rPr lang="it-IT" baseline="0" dirty="0"/>
              <a:t> vantaggio della tripletta + BEV nei tumori di destra.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82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Ciò porta le linee</a:t>
            </a:r>
            <a:r>
              <a:rPr lang="it-IT" baseline="0" dirty="0"/>
              <a:t> guida ESMO/</a:t>
            </a:r>
            <a:r>
              <a:rPr lang="it-IT" baseline="0" dirty="0" err="1"/>
              <a:t>Panasian</a:t>
            </a:r>
            <a:r>
              <a:rPr lang="it-IT" baseline="0" dirty="0"/>
              <a:t> ad aggiornarsi nel 2018 prevedendo dei tumori RAS wild </a:t>
            </a:r>
            <a:r>
              <a:rPr lang="it-IT" baseline="0" dirty="0" err="1"/>
              <a:t>type</a:t>
            </a:r>
            <a:r>
              <a:rPr lang="it-IT" baseline="0" dirty="0"/>
              <a:t> l’impiego di doppiette + anti EGFR, nei tumori di destra triplette/doppiette + </a:t>
            </a:r>
            <a:r>
              <a:rPr lang="it-IT" baseline="0" dirty="0" err="1"/>
              <a:t>bevacizumab</a:t>
            </a:r>
            <a:r>
              <a:rPr lang="it-IT" baseline="0" dirty="0"/>
              <a:t>.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51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dirty="0"/>
              <a:t>Come atteso,</a:t>
            </a:r>
            <a:r>
              <a:rPr lang="it-IT" baseline="0" dirty="0"/>
              <a:t> la tripletta si associa a un maggior tasso di risposte RECIST e di resezioni radicali R0 nella popolazione generale e nel più piccolo sottogruppo di pazienti con malattia limitata al fegato (con un trend verso la significatività).</a:t>
            </a:r>
            <a:endParaRPr lang="it-IT" dirty="0"/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6945500" indent="-3650018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453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89062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3593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78125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85D19A-FDEA-E34E-AC26-4E3F9034EFE9}" type="slidenum">
              <a:rPr lang="it-IT" altLang="it-IT" sz="1100">
                <a:latin typeface="Calibri" charset="0"/>
              </a:rPr>
              <a:pPr eaLnBrk="1" hangingPunct="1"/>
              <a:t>12</a:t>
            </a:fld>
            <a:endParaRPr lang="it-IT" altLang="it-IT" sz="11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2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60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35DF-FD47-9344-B94C-F260D0F934FE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743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ea typeface="ヒラギノ角ゴ Pro W3" charset="-128"/>
            </a:endParaRP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71573FBC-E381-4D26-9787-54C3723CDDE3}" type="slidenum">
              <a:rPr lang="it-IT"/>
              <a:pPr eaLnBrk="1" hangingPunct="1"/>
              <a:t>26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18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262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18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1552353"/>
            <a:ext cx="8665535" cy="4619846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rgbClr val="FF9E00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687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Presentatio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0" y="0"/>
            <a:ext cx="8604250" cy="6858000"/>
            <a:chOff x="0" y="0"/>
            <a:chExt cx="5420" cy="4320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529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0" y="0"/>
              <a:ext cx="5420" cy="4320"/>
            </a:xfrm>
            <a:custGeom>
              <a:avLst/>
              <a:gdLst>
                <a:gd name="T0" fmla="*/ 0 w 3387"/>
                <a:gd name="T1" fmla="*/ 0 h 2700"/>
                <a:gd name="T2" fmla="*/ 624210646 w 3387"/>
                <a:gd name="T3" fmla="*/ 0 h 2700"/>
                <a:gd name="T4" fmla="*/ 672005826 w 3387"/>
                <a:gd name="T5" fmla="*/ 137563000 h 2700"/>
                <a:gd name="T6" fmla="*/ 424729003 w 3387"/>
                <a:gd name="T7" fmla="*/ 547597235 h 2700"/>
                <a:gd name="T8" fmla="*/ 0 w 3387"/>
                <a:gd name="T9" fmla="*/ 547597235 h 2700"/>
                <a:gd name="T10" fmla="*/ 0 w 3387"/>
                <a:gd name="T11" fmla="*/ 0 h 2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87" h="2700">
                  <a:moveTo>
                    <a:pt x="0" y="0"/>
                  </a:moveTo>
                  <a:cubicBezTo>
                    <a:pt x="3066" y="0"/>
                    <a:pt x="3066" y="0"/>
                    <a:pt x="3066" y="0"/>
                  </a:cubicBezTo>
                  <a:cubicBezTo>
                    <a:pt x="3192" y="208"/>
                    <a:pt x="3274" y="435"/>
                    <a:pt x="3301" y="678"/>
                  </a:cubicBezTo>
                  <a:cubicBezTo>
                    <a:pt x="3387" y="1455"/>
                    <a:pt x="2899" y="2203"/>
                    <a:pt x="2086" y="2700"/>
                  </a:cubicBezTo>
                  <a:cubicBezTo>
                    <a:pt x="0" y="2700"/>
                    <a:pt x="0" y="2700"/>
                    <a:pt x="0" y="27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0" y="1760"/>
              <a:ext cx="5165" cy="2560"/>
            </a:xfrm>
            <a:custGeom>
              <a:avLst/>
              <a:gdLst/>
              <a:ahLst/>
              <a:cxnLst>
                <a:cxn ang="0">
                  <a:pos x="3228" y="0"/>
                </a:cxn>
                <a:cxn ang="0">
                  <a:pos x="0" y="0"/>
                </a:cxn>
                <a:cxn ang="0">
                  <a:pos x="0" y="1600"/>
                </a:cxn>
                <a:cxn ang="0">
                  <a:pos x="1695" y="1600"/>
                </a:cxn>
                <a:cxn ang="0">
                  <a:pos x="3228" y="0"/>
                </a:cxn>
              </a:cxnLst>
              <a:rect l="0" t="0" r="r" b="b"/>
              <a:pathLst>
                <a:path w="3228" h="1600">
                  <a:moveTo>
                    <a:pt x="322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00"/>
                    <a:pt x="0" y="1600"/>
                    <a:pt x="0" y="1600"/>
                  </a:cubicBezTo>
                  <a:cubicBezTo>
                    <a:pt x="1695" y="1600"/>
                    <a:pt x="1695" y="1600"/>
                    <a:pt x="1695" y="1600"/>
                  </a:cubicBezTo>
                  <a:cubicBezTo>
                    <a:pt x="2426" y="1305"/>
                    <a:pt x="3113" y="755"/>
                    <a:pt x="3228" y="0"/>
                  </a:cubicBezTo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0" name="Freeform 23"/>
            <p:cNvSpPr>
              <a:spLocks/>
            </p:cNvSpPr>
            <p:nvPr userDrawn="1"/>
          </p:nvSpPr>
          <p:spPr bwMode="auto">
            <a:xfrm>
              <a:off x="5164" y="177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pic>
        <p:nvPicPr>
          <p:cNvPr id="13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413"/>
            <a:ext cx="8215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 userDrawn="1"/>
        </p:nvSpPr>
        <p:spPr bwMode="auto">
          <a:xfrm>
            <a:off x="2092325" y="1554163"/>
            <a:ext cx="5476875" cy="50800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5" name="Gruppo 33"/>
          <p:cNvGrpSpPr>
            <a:grpSpLocks/>
          </p:cNvGrpSpPr>
          <p:nvPr userDrawn="1"/>
        </p:nvGrpSpPr>
        <p:grpSpPr bwMode="auto">
          <a:xfrm>
            <a:off x="14288" y="1625600"/>
            <a:ext cx="2058987" cy="1054100"/>
            <a:chOff x="-6947" y="1633499"/>
            <a:chExt cx="2252718" cy="1153348"/>
          </a:xfrm>
        </p:grpSpPr>
        <p:sp>
          <p:nvSpPr>
            <p:cNvPr id="16" name="Rectangle 19"/>
            <p:cNvSpPr>
              <a:spLocks noChangeArrowheads="1"/>
            </p:cNvSpPr>
            <p:nvPr userDrawn="1"/>
          </p:nvSpPr>
          <p:spPr bwMode="auto">
            <a:xfrm>
              <a:off x="0" y="1661291"/>
              <a:ext cx="1151543" cy="106302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7" name="Freeform 21"/>
            <p:cNvSpPr>
              <a:spLocks/>
            </p:cNvSpPr>
            <p:nvPr userDrawn="1"/>
          </p:nvSpPr>
          <p:spPr bwMode="auto">
            <a:xfrm>
              <a:off x="1101175" y="1656080"/>
              <a:ext cx="1144596" cy="1069973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8" name="Freeform 20"/>
            <p:cNvSpPr>
              <a:spLocks/>
            </p:cNvSpPr>
            <p:nvPr userDrawn="1"/>
          </p:nvSpPr>
          <p:spPr bwMode="auto">
            <a:xfrm>
              <a:off x="-6947" y="1633499"/>
              <a:ext cx="1186281" cy="1153348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pic>
        <p:nvPicPr>
          <p:cNvPr id="19" name="Immagine 36" descr="logoANM_ful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0025"/>
            <a:ext cx="18811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2895600"/>
            <a:ext cx="7569200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213043" y="3940493"/>
            <a:ext cx="6543357" cy="315277"/>
          </a:xfrm>
        </p:spPr>
        <p:txBody>
          <a:bodyPr>
            <a:noAutofit/>
          </a:bodyPr>
          <a:lstStyle>
            <a:lvl1pPr>
              <a:buFontTx/>
              <a:buNone/>
              <a:defRPr lang="it-IT" sz="1400" b="1" smtClean="0"/>
            </a:lvl1pPr>
            <a:lvl2pPr>
              <a:buFontTx/>
              <a:buNone/>
              <a:defRPr lang="it-IT" sz="1200" smtClean="0"/>
            </a:lvl2pPr>
            <a:lvl3pPr>
              <a:buFontTx/>
              <a:buNone/>
              <a:defRPr lang="it-IT" sz="1200" smtClean="0"/>
            </a:lvl3pPr>
            <a:lvl4pPr>
              <a:buFontTx/>
              <a:buNone/>
              <a:defRPr lang="it-IT" sz="1200" smtClean="0"/>
            </a:lvl4pPr>
            <a:lvl5pPr>
              <a:buFontTx/>
              <a:buNone/>
              <a:defRPr lang="it-IT" sz="12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Segnaposto testo 10"/>
          <p:cNvSpPr>
            <a:spLocks noGrp="1"/>
          </p:cNvSpPr>
          <p:nvPr>
            <p:ph type="body" sz="quarter" idx="11"/>
          </p:nvPr>
        </p:nvSpPr>
        <p:spPr>
          <a:xfrm>
            <a:off x="213043" y="4275773"/>
            <a:ext cx="4094797" cy="2062797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lang="it-IT" sz="1400" b="0" i="1" smtClean="0"/>
            </a:lvl1pPr>
            <a:lvl2pPr>
              <a:buFontTx/>
              <a:buNone/>
              <a:defRPr lang="it-IT" sz="1200" smtClean="0"/>
            </a:lvl2pPr>
            <a:lvl3pPr>
              <a:buFontTx/>
              <a:buNone/>
              <a:defRPr lang="it-IT" sz="1200" smtClean="0"/>
            </a:lvl3pPr>
            <a:lvl4pPr>
              <a:buFontTx/>
              <a:buNone/>
              <a:defRPr lang="it-IT" sz="1200" smtClean="0"/>
            </a:lvl4pPr>
            <a:lvl5pPr>
              <a:buFontTx/>
              <a:buNone/>
              <a:defRPr lang="it-IT" sz="12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5" name="Titolo 1"/>
          <p:cNvSpPr>
            <a:spLocks noGrp="1"/>
          </p:cNvSpPr>
          <p:nvPr>
            <p:ph type="ctrTitle"/>
          </p:nvPr>
        </p:nvSpPr>
        <p:spPr>
          <a:xfrm>
            <a:off x="2179320" y="2062479"/>
            <a:ext cx="6050280" cy="660401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54302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>
            <a:spLocks noChangeArrowheads="1"/>
          </p:cNvSpPr>
          <p:nvPr userDrawn="1"/>
        </p:nvSpPr>
        <p:spPr bwMode="auto">
          <a:xfrm>
            <a:off x="0" y="0"/>
            <a:ext cx="8461375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4FA7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2" descr="OMBR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46075"/>
            <a:ext cx="8350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0" y="2849563"/>
            <a:ext cx="8461375" cy="930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6"/>
          <p:cNvSpPr/>
          <p:nvPr userDrawn="1"/>
        </p:nvSpPr>
        <p:spPr>
          <a:xfrm>
            <a:off x="0" y="2120900"/>
            <a:ext cx="8461375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 userDrawn="1"/>
        </p:nvSpPr>
        <p:spPr bwMode="auto">
          <a:xfrm>
            <a:off x="1236663" y="2335213"/>
            <a:ext cx="17256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0" name="Gruppo 24"/>
          <p:cNvGrpSpPr>
            <a:grpSpLocks/>
          </p:cNvGrpSpPr>
          <p:nvPr userDrawn="1"/>
        </p:nvGrpSpPr>
        <p:grpSpPr bwMode="auto">
          <a:xfrm>
            <a:off x="0" y="2201863"/>
            <a:ext cx="1231900" cy="585787"/>
            <a:chOff x="0" y="1656081"/>
            <a:chExt cx="2245771" cy="1069974"/>
          </a:xfrm>
        </p:grpSpPr>
        <p:sp>
          <p:nvSpPr>
            <p:cNvPr id="11" name="Rectangle 19"/>
            <p:cNvSpPr>
              <a:spLocks noChangeArrowheads="1"/>
            </p:cNvSpPr>
            <p:nvPr userDrawn="1"/>
          </p:nvSpPr>
          <p:spPr bwMode="auto">
            <a:xfrm>
              <a:off x="0" y="1664779"/>
              <a:ext cx="1151826" cy="105547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2" name="Freeform 21"/>
            <p:cNvSpPr>
              <a:spLocks/>
            </p:cNvSpPr>
            <p:nvPr userDrawn="1"/>
          </p:nvSpPr>
          <p:spPr bwMode="auto">
            <a:xfrm>
              <a:off x="1102628" y="1656081"/>
              <a:ext cx="1143143" cy="106997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3" name="Freeform 20"/>
            <p:cNvSpPr>
              <a:spLocks/>
            </p:cNvSpPr>
            <p:nvPr userDrawn="1"/>
          </p:nvSpPr>
          <p:spPr bwMode="auto">
            <a:xfrm>
              <a:off x="0" y="1656081"/>
              <a:ext cx="1151826" cy="106997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14" name="Rettangolo 70"/>
          <p:cNvSpPr/>
          <p:nvPr userDrawn="1"/>
        </p:nvSpPr>
        <p:spPr>
          <a:xfrm>
            <a:off x="8356600" y="0"/>
            <a:ext cx="133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Immagine 37" descr="logoANM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275"/>
            <a:ext cx="1706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3063875" y="2365375"/>
            <a:ext cx="4295775" cy="30797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>
                <a:solidFill>
                  <a:srgbClr val="D29BC2"/>
                </a:solidFill>
              </a:rPr>
              <a:t>2014 ASCO ANNUAL MEETING – GU ONCOLOGY</a:t>
            </a:r>
          </a:p>
        </p:txBody>
      </p:sp>
      <p:sp>
        <p:nvSpPr>
          <p:cNvPr id="7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0" y="2947933"/>
            <a:ext cx="8346558" cy="750627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3000" b="1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7" name="Footer Placeholder 63"/>
          <p:cNvSpPr>
            <a:spLocks noGrp="1"/>
          </p:cNvSpPr>
          <p:nvPr>
            <p:ph type="ftr" sz="quarter" idx="14"/>
          </p:nvPr>
        </p:nvSpPr>
        <p:spPr>
          <a:xfrm>
            <a:off x="42863" y="6503988"/>
            <a:ext cx="8307387" cy="319087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088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S 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>
            <a:spLocks noChangeArrowheads="1"/>
          </p:cNvSpPr>
          <p:nvPr userDrawn="1"/>
        </p:nvSpPr>
        <p:spPr bwMode="auto">
          <a:xfrm>
            <a:off x="0" y="0"/>
            <a:ext cx="8461375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4FA7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2" descr="OMBR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46075"/>
            <a:ext cx="8350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/>
          <p:nvPr userDrawn="1"/>
        </p:nvSpPr>
        <p:spPr>
          <a:xfrm>
            <a:off x="0" y="1897063"/>
            <a:ext cx="8461375" cy="20859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6"/>
          <p:cNvSpPr/>
          <p:nvPr userDrawn="1"/>
        </p:nvSpPr>
        <p:spPr>
          <a:xfrm>
            <a:off x="0" y="1168400"/>
            <a:ext cx="8461375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 userDrawn="1"/>
        </p:nvSpPr>
        <p:spPr bwMode="auto">
          <a:xfrm>
            <a:off x="1236663" y="1382713"/>
            <a:ext cx="17256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2" name="Gruppo 24"/>
          <p:cNvGrpSpPr>
            <a:grpSpLocks/>
          </p:cNvGrpSpPr>
          <p:nvPr userDrawn="1"/>
        </p:nvGrpSpPr>
        <p:grpSpPr bwMode="auto">
          <a:xfrm>
            <a:off x="0" y="1249363"/>
            <a:ext cx="1231900" cy="585787"/>
            <a:chOff x="0" y="1656081"/>
            <a:chExt cx="2245771" cy="1069974"/>
          </a:xfrm>
        </p:grpSpPr>
        <p:sp>
          <p:nvSpPr>
            <p:cNvPr id="13" name="Rectangle 19"/>
            <p:cNvSpPr>
              <a:spLocks noChangeArrowheads="1"/>
            </p:cNvSpPr>
            <p:nvPr userDrawn="1"/>
          </p:nvSpPr>
          <p:spPr bwMode="auto">
            <a:xfrm>
              <a:off x="0" y="1664779"/>
              <a:ext cx="1151826" cy="105547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4" name="Freeform 21"/>
            <p:cNvSpPr>
              <a:spLocks/>
            </p:cNvSpPr>
            <p:nvPr userDrawn="1"/>
          </p:nvSpPr>
          <p:spPr bwMode="auto">
            <a:xfrm>
              <a:off x="1102628" y="1656081"/>
              <a:ext cx="1143143" cy="106997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5" name="Freeform 20"/>
            <p:cNvSpPr>
              <a:spLocks/>
            </p:cNvSpPr>
            <p:nvPr userDrawn="1"/>
          </p:nvSpPr>
          <p:spPr bwMode="auto">
            <a:xfrm>
              <a:off x="0" y="1656081"/>
              <a:ext cx="1151826" cy="106997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2928938" y="1382713"/>
            <a:ext cx="541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D29BC2"/>
                </a:solidFill>
              </a:rPr>
              <a:t>ASCO Annual Meeting 2012</a:t>
            </a:r>
            <a:endParaRPr lang="en-US" altLang="it-IT" sz="1600" b="1">
              <a:solidFill>
                <a:srgbClr val="D29BC2"/>
              </a:solidFill>
            </a:endParaRPr>
          </a:p>
        </p:txBody>
      </p:sp>
      <p:pic>
        <p:nvPicPr>
          <p:cNvPr id="17" name="Immagine 37" descr="logoANM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275"/>
            <a:ext cx="1706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/>
          <p:cNvSpPr/>
          <p:nvPr userDrawn="1"/>
        </p:nvSpPr>
        <p:spPr>
          <a:xfrm>
            <a:off x="5802313" y="1163638"/>
            <a:ext cx="2659062" cy="749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ttangolo 70"/>
          <p:cNvSpPr/>
          <p:nvPr userDrawn="1"/>
        </p:nvSpPr>
        <p:spPr>
          <a:xfrm>
            <a:off x="8356600" y="0"/>
            <a:ext cx="133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0" y="1943621"/>
            <a:ext cx="8346558" cy="19821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000" b="1" baseline="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9" name="Segnaposto testo 9"/>
          <p:cNvSpPr>
            <a:spLocks noGrp="1"/>
          </p:cNvSpPr>
          <p:nvPr>
            <p:ph type="body" sz="quarter" idx="15"/>
          </p:nvPr>
        </p:nvSpPr>
        <p:spPr>
          <a:xfrm>
            <a:off x="5801744" y="1164249"/>
            <a:ext cx="2559309" cy="7505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baseline="0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0" name="Segnaposto testo 9"/>
          <p:cNvSpPr>
            <a:spLocks noGrp="1"/>
          </p:cNvSpPr>
          <p:nvPr>
            <p:ph type="body" sz="quarter" idx="16"/>
          </p:nvPr>
        </p:nvSpPr>
        <p:spPr>
          <a:xfrm>
            <a:off x="0" y="4089301"/>
            <a:ext cx="8346558" cy="214568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i="1" baseline="0">
                <a:solidFill>
                  <a:schemeClr val="accent6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2" name="Footer Placeholder 63"/>
          <p:cNvSpPr>
            <a:spLocks noGrp="1"/>
          </p:cNvSpPr>
          <p:nvPr>
            <p:ph type="ftr" sz="quarter" idx="17"/>
          </p:nvPr>
        </p:nvSpPr>
        <p:spPr>
          <a:xfrm>
            <a:off x="42863" y="6503988"/>
            <a:ext cx="8307387" cy="319087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756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S 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>
            <a:spLocks noChangeArrowheads="1"/>
          </p:cNvSpPr>
          <p:nvPr userDrawn="1"/>
        </p:nvSpPr>
        <p:spPr bwMode="auto">
          <a:xfrm>
            <a:off x="0" y="0"/>
            <a:ext cx="8461375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4FA7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2" descr="OMBR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46075"/>
            <a:ext cx="8350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/>
          <p:nvPr userDrawn="1"/>
        </p:nvSpPr>
        <p:spPr>
          <a:xfrm>
            <a:off x="0" y="2098675"/>
            <a:ext cx="8461375" cy="1617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0" y="1370013"/>
            <a:ext cx="8461375" cy="744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 userDrawn="1"/>
        </p:nvSpPr>
        <p:spPr bwMode="auto">
          <a:xfrm>
            <a:off x="1236663" y="1584325"/>
            <a:ext cx="172561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1" name="Gruppo 24"/>
          <p:cNvGrpSpPr>
            <a:grpSpLocks/>
          </p:cNvGrpSpPr>
          <p:nvPr userDrawn="1"/>
        </p:nvGrpSpPr>
        <p:grpSpPr bwMode="auto">
          <a:xfrm>
            <a:off x="0" y="1450975"/>
            <a:ext cx="1231900" cy="585788"/>
            <a:chOff x="0" y="1656081"/>
            <a:chExt cx="2245771" cy="1069974"/>
          </a:xfrm>
        </p:grpSpPr>
        <p:sp>
          <p:nvSpPr>
            <p:cNvPr id="12" name="Rectangle 19"/>
            <p:cNvSpPr>
              <a:spLocks noChangeArrowheads="1"/>
            </p:cNvSpPr>
            <p:nvPr userDrawn="1"/>
          </p:nvSpPr>
          <p:spPr bwMode="auto">
            <a:xfrm>
              <a:off x="0" y="1664781"/>
              <a:ext cx="1151826" cy="105547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3" name="Freeform 21"/>
            <p:cNvSpPr>
              <a:spLocks/>
            </p:cNvSpPr>
            <p:nvPr userDrawn="1"/>
          </p:nvSpPr>
          <p:spPr bwMode="auto">
            <a:xfrm>
              <a:off x="1102628" y="1656081"/>
              <a:ext cx="1143143" cy="106997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4" name="Freeform 20"/>
            <p:cNvSpPr>
              <a:spLocks/>
            </p:cNvSpPr>
            <p:nvPr userDrawn="1"/>
          </p:nvSpPr>
          <p:spPr bwMode="auto">
            <a:xfrm>
              <a:off x="0" y="1656081"/>
              <a:ext cx="1151826" cy="106997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15" name="TextBox 20"/>
          <p:cNvSpPr txBox="1">
            <a:spLocks noChangeArrowheads="1"/>
          </p:cNvSpPr>
          <p:nvPr userDrawn="1"/>
        </p:nvSpPr>
        <p:spPr bwMode="auto">
          <a:xfrm>
            <a:off x="2928938" y="1584325"/>
            <a:ext cx="541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ED633E"/>
                </a:solidFill>
              </a:rPr>
              <a:t>ASCO Annual Meeting 2012</a:t>
            </a:r>
            <a:endParaRPr lang="en-US" altLang="it-IT" sz="1600" b="1">
              <a:solidFill>
                <a:srgbClr val="ED633E"/>
              </a:solidFill>
            </a:endParaRPr>
          </a:p>
        </p:txBody>
      </p:sp>
      <p:sp>
        <p:nvSpPr>
          <p:cNvPr id="16" name="Rettangolo 70"/>
          <p:cNvSpPr/>
          <p:nvPr userDrawn="1"/>
        </p:nvSpPr>
        <p:spPr>
          <a:xfrm>
            <a:off x="8356600" y="0"/>
            <a:ext cx="133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Immagine 37" descr="logoANM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275"/>
            <a:ext cx="1706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0" y="2197417"/>
            <a:ext cx="8346558" cy="146439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3000" b="1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8" name="Segnaposto testo 9"/>
          <p:cNvSpPr>
            <a:spLocks noGrp="1"/>
          </p:cNvSpPr>
          <p:nvPr>
            <p:ph type="body" sz="quarter" idx="15"/>
          </p:nvPr>
        </p:nvSpPr>
        <p:spPr>
          <a:xfrm>
            <a:off x="0" y="3741185"/>
            <a:ext cx="8346558" cy="1300683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="0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9" name="Footer Placeholder 63"/>
          <p:cNvSpPr>
            <a:spLocks noGrp="1"/>
          </p:cNvSpPr>
          <p:nvPr>
            <p:ph type="ftr" sz="quarter" idx="16"/>
          </p:nvPr>
        </p:nvSpPr>
        <p:spPr>
          <a:xfrm>
            <a:off x="42863" y="5368925"/>
            <a:ext cx="8307387" cy="1454150"/>
          </a:xfrm>
        </p:spPr>
        <p:txBody>
          <a:bodyPr anchor="t"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79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295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1552353"/>
            <a:ext cx="8665535" cy="4619846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2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0" y="900113"/>
            <a:ext cx="9144000" cy="3968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-360000" algn="l" defTabSz="457200" rtl="0" eaLnBrk="0" fontAlgn="base" hangingPunct="0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┗"/>
              <a:defRPr lang="it-IT" sz="1800" b="0" i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69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1552353"/>
            <a:ext cx="8665535" cy="4619846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rgbClr val="FF9E00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070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6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838200"/>
            <a:ext cx="8665535" cy="5333999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rgbClr val="FF9E00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199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0"/>
          <p:cNvSpPr>
            <a:spLocks noChangeArrowheads="1"/>
          </p:cNvSpPr>
          <p:nvPr userDrawn="1"/>
        </p:nvSpPr>
        <p:spPr bwMode="auto">
          <a:xfrm>
            <a:off x="0" y="1814513"/>
            <a:ext cx="9144000" cy="3022600"/>
          </a:xfrm>
          <a:prstGeom prst="rect">
            <a:avLst/>
          </a:pr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cs typeface="ＭＳ Ｐゴシック" pitchFamily="-111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2015301"/>
            <a:ext cx="8665535" cy="20245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buNone/>
              <a:defRPr/>
            </a:lvl2pPr>
            <a:lvl3pPr>
              <a:buClr>
                <a:schemeClr val="accent1"/>
              </a:buClr>
              <a:buNone/>
              <a:defRPr/>
            </a:lvl3pPr>
            <a:lvl4pPr>
              <a:buClr>
                <a:schemeClr val="accent1"/>
              </a:buClr>
              <a:buNone/>
              <a:defRPr/>
            </a:lvl4pPr>
            <a:lvl5pPr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65113" y="4451350"/>
            <a:ext cx="8570912" cy="32067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24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Sub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2" y="1600200"/>
            <a:ext cx="4336312" cy="4800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667694" y="1600200"/>
            <a:ext cx="4336312" cy="4800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2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0" y="900113"/>
            <a:ext cx="9144000" cy="3968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-360000" algn="l" defTabSz="457200" rtl="0" eaLnBrk="0" fontAlgn="base" hangingPunct="0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┗"/>
              <a:defRPr lang="it-IT" sz="1800" b="0" i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859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Vertica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1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2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5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26" name="Connettore 1 21"/>
          <p:cNvCxnSpPr>
            <a:stCxn id="2" idx="2"/>
          </p:cNvCxnSpPr>
          <p:nvPr userDrawn="1"/>
        </p:nvCxnSpPr>
        <p:spPr>
          <a:xfrm rot="5400000">
            <a:off x="1807369" y="3664744"/>
            <a:ext cx="5529263" cy="317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0"/>
          <p:cNvCxnSpPr/>
          <p:nvPr userDrawn="1"/>
        </p:nvCxnSpPr>
        <p:spPr>
          <a:xfrm>
            <a:off x="0" y="19034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2"/>
          <p:cNvCxnSpPr/>
          <p:nvPr userDrawn="1"/>
        </p:nvCxnSpPr>
        <p:spPr>
          <a:xfrm>
            <a:off x="0" y="9064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753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4646428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38222" y="1977656"/>
            <a:ext cx="4336312" cy="442314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67694" y="1977656"/>
            <a:ext cx="4336312" cy="442314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3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Footer Placeholder 1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691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Vertical Comparison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2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8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9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30" name="Connettore 1 29"/>
          <p:cNvCxnSpPr/>
          <p:nvPr userDrawn="1"/>
        </p:nvCxnSpPr>
        <p:spPr>
          <a:xfrm>
            <a:off x="0" y="19034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1"/>
          <p:cNvCxnSpPr/>
          <p:nvPr userDrawn="1"/>
        </p:nvCxnSpPr>
        <p:spPr>
          <a:xfrm rot="5400000">
            <a:off x="1807369" y="3664744"/>
            <a:ext cx="5529263" cy="317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753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4646428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38222" y="1977656"/>
            <a:ext cx="4336312" cy="353000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67694" y="1977656"/>
            <a:ext cx="4336312" cy="353000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927" y="5590623"/>
            <a:ext cx="430411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8"/>
          </p:nvPr>
        </p:nvSpPr>
        <p:spPr>
          <a:xfrm>
            <a:off x="4680397" y="5590623"/>
            <a:ext cx="430411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3" name="Footer Placeholder 1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58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Horizonta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19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0" name="Rectangle 30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6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27" name="Connettore 1 23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70120" y="1467294"/>
            <a:ext cx="8782494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170120" y="4199862"/>
            <a:ext cx="8782494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180753" y="967540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/>
          </p:nvPr>
        </p:nvSpPr>
        <p:spPr>
          <a:xfrm>
            <a:off x="180753" y="3700113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8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817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Horizontal Comparison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3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4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7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30" name="Connettore 1 29"/>
          <p:cNvCxnSpPr/>
          <p:nvPr userDrawn="1"/>
        </p:nvCxnSpPr>
        <p:spPr>
          <a:xfrm rot="16200000" flipH="1">
            <a:off x="2097088" y="5281613"/>
            <a:ext cx="222885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21"/>
          <p:cNvCxnSpPr/>
          <p:nvPr userDrawn="1"/>
        </p:nvCxnSpPr>
        <p:spPr>
          <a:xfrm>
            <a:off x="0" y="364648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2"/>
          <p:cNvCxnSpPr/>
          <p:nvPr userDrawn="1"/>
        </p:nvCxnSpPr>
        <p:spPr>
          <a:xfrm>
            <a:off x="0" y="14462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23"/>
          <p:cNvCxnSpPr/>
          <p:nvPr userDrawn="1"/>
        </p:nvCxnSpPr>
        <p:spPr>
          <a:xfrm>
            <a:off x="0" y="415766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24"/>
          <p:cNvCxnSpPr/>
          <p:nvPr userDrawn="1"/>
        </p:nvCxnSpPr>
        <p:spPr>
          <a:xfrm rot="5400000">
            <a:off x="2121694" y="2526507"/>
            <a:ext cx="2179637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28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3274828" y="1467294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7"/>
          </p:nvPr>
        </p:nvSpPr>
        <p:spPr>
          <a:xfrm>
            <a:off x="180975" y="1477963"/>
            <a:ext cx="2966262" cy="2105209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3274828" y="4178596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2" name="Segnaposto testo 14"/>
          <p:cNvSpPr>
            <a:spLocks noGrp="1"/>
          </p:cNvSpPr>
          <p:nvPr>
            <p:ph type="body" sz="quarter" idx="20"/>
          </p:nvPr>
        </p:nvSpPr>
        <p:spPr>
          <a:xfrm>
            <a:off x="180975" y="4189265"/>
            <a:ext cx="2966262" cy="2105209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80753" y="967540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/>
          </p:nvPr>
        </p:nvSpPr>
        <p:spPr>
          <a:xfrm>
            <a:off x="180753" y="3700113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3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7" name="Footer Placeholder 2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545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Horizontal Comparison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3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5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31" name="Connettore 1 30"/>
          <p:cNvCxnSpPr/>
          <p:nvPr userDrawn="1"/>
        </p:nvCxnSpPr>
        <p:spPr>
          <a:xfrm rot="16200000" flipH="1">
            <a:off x="4797425" y="5281613"/>
            <a:ext cx="222885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1"/>
          <p:cNvCxnSpPr/>
          <p:nvPr userDrawn="1"/>
        </p:nvCxnSpPr>
        <p:spPr>
          <a:xfrm>
            <a:off x="0" y="364648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22"/>
          <p:cNvCxnSpPr/>
          <p:nvPr userDrawn="1"/>
        </p:nvCxnSpPr>
        <p:spPr>
          <a:xfrm>
            <a:off x="0" y="14462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23"/>
          <p:cNvCxnSpPr/>
          <p:nvPr userDrawn="1"/>
        </p:nvCxnSpPr>
        <p:spPr>
          <a:xfrm>
            <a:off x="0" y="415766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24"/>
          <p:cNvCxnSpPr/>
          <p:nvPr userDrawn="1"/>
        </p:nvCxnSpPr>
        <p:spPr>
          <a:xfrm rot="5400000">
            <a:off x="4822031" y="2534444"/>
            <a:ext cx="2179638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28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27591" y="1467294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7"/>
          </p:nvPr>
        </p:nvSpPr>
        <p:spPr>
          <a:xfrm>
            <a:off x="6013965" y="1477963"/>
            <a:ext cx="2966262" cy="210520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127591" y="4178596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2" name="Segnaposto testo 14"/>
          <p:cNvSpPr>
            <a:spLocks noGrp="1"/>
          </p:cNvSpPr>
          <p:nvPr>
            <p:ph type="body" sz="quarter" idx="20"/>
          </p:nvPr>
        </p:nvSpPr>
        <p:spPr>
          <a:xfrm>
            <a:off x="6013965" y="4189265"/>
            <a:ext cx="2966262" cy="210520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80753" y="967540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/>
          </p:nvPr>
        </p:nvSpPr>
        <p:spPr>
          <a:xfrm>
            <a:off x="180753" y="3700113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7" name="Footer Placeholder 2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845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22" y="4800600"/>
            <a:ext cx="864153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722" y="5367338"/>
            <a:ext cx="864153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1"/>
          </p:nvPr>
        </p:nvSpPr>
        <p:spPr>
          <a:xfrm>
            <a:off x="191386" y="596052"/>
            <a:ext cx="8675724" cy="41354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641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S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19" y="4800600"/>
            <a:ext cx="866693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019" y="612775"/>
            <a:ext cx="8666938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19" y="5367338"/>
            <a:ext cx="866693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2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651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5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0" y="900113"/>
            <a:ext cx="9144000" cy="3968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-360000" algn="l" defTabSz="457200" rtl="0" eaLnBrk="0" fontAlgn="base" hangingPunct="0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┗"/>
              <a:defRPr lang="it-IT" sz="1800" b="0" i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567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805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BAGLIO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133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304800" y="981075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 rot="16200000">
            <a:off x="8127206" y="5984082"/>
            <a:ext cx="307975" cy="1652588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i="1" dirty="0">
                <a:solidFill>
                  <a:srgbClr val="FFFFFF"/>
                </a:solidFill>
                <a:latin typeface="Arial Unicode MS" pitchFamily="34" charset="-128"/>
                <a:cs typeface="Arial" charset="0"/>
              </a:rPr>
              <a:t>ASCO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613" y="6608763"/>
            <a:ext cx="1905000" cy="276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DE0247-3842-804B-A371-7137B2748306}" type="datetime1">
              <a:rPr lang="fr-FR" altLang="it-IT" sz="240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19/10/2019</a:t>
            </a:fld>
            <a:r>
              <a:rPr lang="en-US" altLang="it-IT" sz="2400">
                <a:ea typeface="ＭＳ Ｐゴシック" charset="-128"/>
              </a:rPr>
              <a:t> CONFIDENTIAL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9765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4D8924-9AA4-9248-9F3E-3962C8C51A1B}" type="slidenum">
              <a:rPr lang="en-US" altLang="it-IT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59569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714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0079385-38C9-2249-895D-6C8CC15789FA}" type="slidenum">
              <a:rPr lang="en-US" altLang="it-IT" sz="2000" b="1" i="1">
                <a:solidFill>
                  <a:srgbClr val="523160"/>
                </a:solidFill>
                <a:latin typeface="Calibri" charset="0"/>
                <a:ea typeface="ヒラギノ角ゴ Pro W3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z="2000" b="1" i="1">
              <a:solidFill>
                <a:srgbClr val="523160"/>
              </a:solidFill>
              <a:latin typeface="Calibri" charset="0"/>
              <a:ea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7150" y="982663"/>
            <a:ext cx="9036050" cy="0"/>
          </a:xfrm>
          <a:prstGeom prst="line">
            <a:avLst/>
          </a:prstGeom>
          <a:ln w="38100">
            <a:solidFill>
              <a:srgbClr val="C52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714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B78155C-D52A-F040-AAA6-C867B82C8906}" type="slidenum">
              <a:rPr lang="en-US" altLang="it-IT" sz="2000" b="1" i="1">
                <a:solidFill>
                  <a:srgbClr val="523160"/>
                </a:solidFill>
                <a:latin typeface="Calibri" charset="0"/>
                <a:ea typeface="ヒラギノ角ゴ Pro W3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z="2000" b="1" i="1">
              <a:solidFill>
                <a:srgbClr val="523160"/>
              </a:solidFill>
              <a:latin typeface="Calibri" charset="0"/>
              <a:ea typeface="ヒラギノ角ゴ Pro W3" charset="-128"/>
            </a:endParaRPr>
          </a:p>
        </p:txBody>
      </p:sp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7202488" y="6259513"/>
            <a:ext cx="1916112" cy="546100"/>
            <a:chOff x="7227888" y="6267450"/>
            <a:chExt cx="1916112" cy="546100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475" y="6267450"/>
              <a:ext cx="19145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 userDrawn="1"/>
          </p:nvCxnSpPr>
          <p:spPr>
            <a:xfrm flipV="1">
              <a:off x="7227888" y="6813550"/>
              <a:ext cx="1908175" cy="0"/>
            </a:xfrm>
            <a:prstGeom prst="line">
              <a:avLst/>
            </a:prstGeom>
            <a:ln w="38100">
              <a:solidFill>
                <a:srgbClr val="C52F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flipV="1">
            <a:off x="7227888" y="6813550"/>
            <a:ext cx="1908175" cy="0"/>
          </a:xfrm>
          <a:prstGeom prst="line">
            <a:avLst/>
          </a:prstGeom>
          <a:ln w="38100">
            <a:solidFill>
              <a:srgbClr val="C52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32400"/>
            <a:ext cx="8247062" cy="7937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38" y="1119188"/>
            <a:ext cx="8247062" cy="5006976"/>
          </a:xfrm>
        </p:spPr>
        <p:txBody>
          <a:bodyPr/>
          <a:lstStyle>
            <a:lvl2pPr marL="216000" indent="-216000">
              <a:defRPr lang="en-US" sz="1800" kern="1200" dirty="0" smtClean="0">
                <a:solidFill>
                  <a:srgbClr val="5E22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800"/>
            </a:lvl3pPr>
            <a:lvl4pPr marL="720000" indent="-228600">
              <a:buClr>
                <a:srgbClr val="C52F88"/>
              </a:buClr>
              <a:buFont typeface="Wingdings" pitchFamily="2" charset="2"/>
              <a:buChar char="§"/>
              <a:defRPr sz="1800">
                <a:solidFill>
                  <a:srgbClr val="5E227A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26762" y="6143256"/>
            <a:ext cx="6879996" cy="660400"/>
          </a:xfrm>
        </p:spPr>
        <p:txBody>
          <a:bodyPr lIns="0" rIns="0" anchor="b">
            <a:normAutofit/>
          </a:bodyPr>
          <a:lstStyle>
            <a:lvl1pPr marL="85725" indent="-85725" algn="l">
              <a:buNone/>
              <a:defRPr sz="14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64179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690563" y="0"/>
            <a:ext cx="865187" cy="865188"/>
          </a:xfrm>
          <a:prstGeom prst="rect">
            <a:avLst/>
          </a:prstGeom>
          <a:solidFill>
            <a:srgbClr val="0093D3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1555750" y="858838"/>
            <a:ext cx="207963" cy="207962"/>
          </a:xfrm>
          <a:prstGeom prst="rect">
            <a:avLst/>
          </a:prstGeom>
          <a:solidFill>
            <a:srgbClr val="0093D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" name="Picture 14" descr="ECCO_cy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5"/>
          <p:cNvCxnSpPr/>
          <p:nvPr/>
        </p:nvCxnSpPr>
        <p:spPr>
          <a:xfrm rot="5400000" flipH="1" flipV="1">
            <a:off x="-341313" y="1216026"/>
            <a:ext cx="682625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6"/>
          <p:cNvCxnSpPr/>
          <p:nvPr/>
        </p:nvCxnSpPr>
        <p:spPr>
          <a:xfrm>
            <a:off x="0" y="865188"/>
            <a:ext cx="684213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841209-469E-0B46-BFA7-9F5CB786CBD3}" type="datetime1">
              <a:rPr lang="en-US" altLang="it-IT" sz="2400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10/19/2019</a:t>
            </a:fld>
            <a:endParaRPr lang="en-US" altLang="it-IT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DB623D-AF9D-5645-8A1B-7E19A2F10DC1}" type="slidenum">
              <a:rPr lang="en-US" altLang="it-IT" sz="2400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724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Presentatio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0" y="0"/>
            <a:ext cx="8604250" cy="6858000"/>
            <a:chOff x="0" y="0"/>
            <a:chExt cx="5420" cy="4320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0" y="0"/>
              <a:ext cx="5295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0" y="0"/>
              <a:ext cx="5420" cy="4320"/>
            </a:xfrm>
            <a:custGeom>
              <a:avLst/>
              <a:gdLst>
                <a:gd name="T0" fmla="*/ 0 w 3387"/>
                <a:gd name="T1" fmla="*/ 0 h 2700"/>
                <a:gd name="T2" fmla="*/ 624210646 w 3387"/>
                <a:gd name="T3" fmla="*/ 0 h 2700"/>
                <a:gd name="T4" fmla="*/ 672005826 w 3387"/>
                <a:gd name="T5" fmla="*/ 137563000 h 2700"/>
                <a:gd name="T6" fmla="*/ 424729003 w 3387"/>
                <a:gd name="T7" fmla="*/ 547597235 h 2700"/>
                <a:gd name="T8" fmla="*/ 0 w 3387"/>
                <a:gd name="T9" fmla="*/ 547597235 h 2700"/>
                <a:gd name="T10" fmla="*/ 0 w 3387"/>
                <a:gd name="T11" fmla="*/ 0 h 2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87" h="2700">
                  <a:moveTo>
                    <a:pt x="0" y="0"/>
                  </a:moveTo>
                  <a:cubicBezTo>
                    <a:pt x="3066" y="0"/>
                    <a:pt x="3066" y="0"/>
                    <a:pt x="3066" y="0"/>
                  </a:cubicBezTo>
                  <a:cubicBezTo>
                    <a:pt x="3192" y="208"/>
                    <a:pt x="3274" y="435"/>
                    <a:pt x="3301" y="678"/>
                  </a:cubicBezTo>
                  <a:cubicBezTo>
                    <a:pt x="3387" y="1455"/>
                    <a:pt x="2899" y="2203"/>
                    <a:pt x="2086" y="2700"/>
                  </a:cubicBezTo>
                  <a:cubicBezTo>
                    <a:pt x="0" y="2700"/>
                    <a:pt x="0" y="2700"/>
                    <a:pt x="0" y="270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0" y="1760"/>
              <a:ext cx="5165" cy="2560"/>
            </a:xfrm>
            <a:custGeom>
              <a:avLst/>
              <a:gdLst/>
              <a:ahLst/>
              <a:cxnLst>
                <a:cxn ang="0">
                  <a:pos x="3228" y="0"/>
                </a:cxn>
                <a:cxn ang="0">
                  <a:pos x="0" y="0"/>
                </a:cxn>
                <a:cxn ang="0">
                  <a:pos x="0" y="1600"/>
                </a:cxn>
                <a:cxn ang="0">
                  <a:pos x="1695" y="1600"/>
                </a:cxn>
                <a:cxn ang="0">
                  <a:pos x="3228" y="0"/>
                </a:cxn>
              </a:cxnLst>
              <a:rect l="0" t="0" r="r" b="b"/>
              <a:pathLst>
                <a:path w="3228" h="1600">
                  <a:moveTo>
                    <a:pt x="322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00"/>
                    <a:pt x="0" y="1600"/>
                    <a:pt x="0" y="1600"/>
                  </a:cubicBezTo>
                  <a:cubicBezTo>
                    <a:pt x="1695" y="1600"/>
                    <a:pt x="1695" y="1600"/>
                    <a:pt x="1695" y="1600"/>
                  </a:cubicBezTo>
                  <a:cubicBezTo>
                    <a:pt x="2426" y="1305"/>
                    <a:pt x="3113" y="755"/>
                    <a:pt x="3228" y="0"/>
                  </a:cubicBezTo>
                </a:path>
              </a:pathLst>
            </a:custGeom>
            <a:gradFill flip="none" rotWithShape="1">
              <a:gsLst>
                <a:gs pos="0">
                  <a:schemeClr val="tx2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0" name="Freeform 23"/>
            <p:cNvSpPr>
              <a:spLocks/>
            </p:cNvSpPr>
            <p:nvPr userDrawn="1"/>
          </p:nvSpPr>
          <p:spPr bwMode="auto">
            <a:xfrm>
              <a:off x="5164" y="177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pic>
        <p:nvPicPr>
          <p:cNvPr id="13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413"/>
            <a:ext cx="8215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 userDrawn="1"/>
        </p:nvSpPr>
        <p:spPr bwMode="auto">
          <a:xfrm>
            <a:off x="2092325" y="1554163"/>
            <a:ext cx="5476875" cy="50800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5" name="Gruppo 33"/>
          <p:cNvGrpSpPr>
            <a:grpSpLocks/>
          </p:cNvGrpSpPr>
          <p:nvPr userDrawn="1"/>
        </p:nvGrpSpPr>
        <p:grpSpPr bwMode="auto">
          <a:xfrm>
            <a:off x="14288" y="1625600"/>
            <a:ext cx="2058987" cy="1054100"/>
            <a:chOff x="-6947" y="1633499"/>
            <a:chExt cx="2252718" cy="1153348"/>
          </a:xfrm>
        </p:grpSpPr>
        <p:sp>
          <p:nvSpPr>
            <p:cNvPr id="16" name="Rectangle 19"/>
            <p:cNvSpPr>
              <a:spLocks noChangeArrowheads="1"/>
            </p:cNvSpPr>
            <p:nvPr userDrawn="1"/>
          </p:nvSpPr>
          <p:spPr bwMode="auto">
            <a:xfrm>
              <a:off x="0" y="1661291"/>
              <a:ext cx="1151543" cy="106302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7" name="Freeform 21"/>
            <p:cNvSpPr>
              <a:spLocks/>
            </p:cNvSpPr>
            <p:nvPr userDrawn="1"/>
          </p:nvSpPr>
          <p:spPr bwMode="auto">
            <a:xfrm>
              <a:off x="1101175" y="1656080"/>
              <a:ext cx="1144596" cy="1069973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8" name="Freeform 20"/>
            <p:cNvSpPr>
              <a:spLocks/>
            </p:cNvSpPr>
            <p:nvPr userDrawn="1"/>
          </p:nvSpPr>
          <p:spPr bwMode="auto">
            <a:xfrm>
              <a:off x="-6947" y="1633499"/>
              <a:ext cx="1186281" cy="1153348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pic>
        <p:nvPicPr>
          <p:cNvPr id="19" name="Immagine 36" descr="logoANM_ful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0025"/>
            <a:ext cx="18811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2895600"/>
            <a:ext cx="7569200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213043" y="3940493"/>
            <a:ext cx="6543357" cy="315277"/>
          </a:xfrm>
        </p:spPr>
        <p:txBody>
          <a:bodyPr>
            <a:noAutofit/>
          </a:bodyPr>
          <a:lstStyle>
            <a:lvl1pPr>
              <a:buFontTx/>
              <a:buNone/>
              <a:defRPr lang="it-IT" sz="1400" b="1" smtClean="0"/>
            </a:lvl1pPr>
            <a:lvl2pPr>
              <a:buFontTx/>
              <a:buNone/>
              <a:defRPr lang="it-IT" sz="1200" smtClean="0"/>
            </a:lvl2pPr>
            <a:lvl3pPr>
              <a:buFontTx/>
              <a:buNone/>
              <a:defRPr lang="it-IT" sz="1200" smtClean="0"/>
            </a:lvl3pPr>
            <a:lvl4pPr>
              <a:buFontTx/>
              <a:buNone/>
              <a:defRPr lang="it-IT" sz="1200" smtClean="0"/>
            </a:lvl4pPr>
            <a:lvl5pPr>
              <a:buFontTx/>
              <a:buNone/>
              <a:defRPr lang="it-IT" sz="12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Segnaposto testo 10"/>
          <p:cNvSpPr>
            <a:spLocks noGrp="1"/>
          </p:cNvSpPr>
          <p:nvPr>
            <p:ph type="body" sz="quarter" idx="11"/>
          </p:nvPr>
        </p:nvSpPr>
        <p:spPr>
          <a:xfrm>
            <a:off x="213043" y="4275773"/>
            <a:ext cx="4094797" cy="2062797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lang="it-IT" sz="1400" b="0" i="1" smtClean="0"/>
            </a:lvl1pPr>
            <a:lvl2pPr>
              <a:buFontTx/>
              <a:buNone/>
              <a:defRPr lang="it-IT" sz="1200" smtClean="0"/>
            </a:lvl2pPr>
            <a:lvl3pPr>
              <a:buFontTx/>
              <a:buNone/>
              <a:defRPr lang="it-IT" sz="1200" smtClean="0"/>
            </a:lvl3pPr>
            <a:lvl4pPr>
              <a:buFontTx/>
              <a:buNone/>
              <a:defRPr lang="it-IT" sz="1200" smtClean="0"/>
            </a:lvl4pPr>
            <a:lvl5pPr>
              <a:buFontTx/>
              <a:buNone/>
              <a:defRPr lang="it-IT" sz="1200"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5" name="Titolo 1"/>
          <p:cNvSpPr>
            <a:spLocks noGrp="1"/>
          </p:cNvSpPr>
          <p:nvPr>
            <p:ph type="ctrTitle"/>
          </p:nvPr>
        </p:nvSpPr>
        <p:spPr>
          <a:xfrm>
            <a:off x="2179320" y="2062479"/>
            <a:ext cx="6050280" cy="660401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278530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>
            <a:spLocks noChangeArrowheads="1"/>
          </p:cNvSpPr>
          <p:nvPr userDrawn="1"/>
        </p:nvSpPr>
        <p:spPr bwMode="auto">
          <a:xfrm>
            <a:off x="0" y="0"/>
            <a:ext cx="8461375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4FA7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22" descr="OMBR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46075"/>
            <a:ext cx="8350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/>
          <p:nvPr userDrawn="1"/>
        </p:nvSpPr>
        <p:spPr>
          <a:xfrm>
            <a:off x="0" y="2849563"/>
            <a:ext cx="8461375" cy="930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6"/>
          <p:cNvSpPr/>
          <p:nvPr userDrawn="1"/>
        </p:nvSpPr>
        <p:spPr>
          <a:xfrm>
            <a:off x="0" y="2120900"/>
            <a:ext cx="8461375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20"/>
          <p:cNvSpPr txBox="1">
            <a:spLocks noChangeArrowheads="1"/>
          </p:cNvSpPr>
          <p:nvPr userDrawn="1"/>
        </p:nvSpPr>
        <p:spPr bwMode="auto">
          <a:xfrm>
            <a:off x="1236663" y="2335213"/>
            <a:ext cx="17256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0" name="Gruppo 24"/>
          <p:cNvGrpSpPr>
            <a:grpSpLocks/>
          </p:cNvGrpSpPr>
          <p:nvPr userDrawn="1"/>
        </p:nvGrpSpPr>
        <p:grpSpPr bwMode="auto">
          <a:xfrm>
            <a:off x="0" y="2201863"/>
            <a:ext cx="1231900" cy="585787"/>
            <a:chOff x="0" y="1656081"/>
            <a:chExt cx="2245771" cy="1069974"/>
          </a:xfrm>
        </p:grpSpPr>
        <p:sp>
          <p:nvSpPr>
            <p:cNvPr id="11" name="Rectangle 19"/>
            <p:cNvSpPr>
              <a:spLocks noChangeArrowheads="1"/>
            </p:cNvSpPr>
            <p:nvPr userDrawn="1"/>
          </p:nvSpPr>
          <p:spPr bwMode="auto">
            <a:xfrm>
              <a:off x="0" y="1664779"/>
              <a:ext cx="1151826" cy="105547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2" name="Freeform 21"/>
            <p:cNvSpPr>
              <a:spLocks/>
            </p:cNvSpPr>
            <p:nvPr userDrawn="1"/>
          </p:nvSpPr>
          <p:spPr bwMode="auto">
            <a:xfrm>
              <a:off x="1102628" y="1656081"/>
              <a:ext cx="1143143" cy="106997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3" name="Freeform 20"/>
            <p:cNvSpPr>
              <a:spLocks/>
            </p:cNvSpPr>
            <p:nvPr userDrawn="1"/>
          </p:nvSpPr>
          <p:spPr bwMode="auto">
            <a:xfrm>
              <a:off x="0" y="1656081"/>
              <a:ext cx="1151826" cy="106997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14" name="Rettangolo 70"/>
          <p:cNvSpPr/>
          <p:nvPr userDrawn="1"/>
        </p:nvSpPr>
        <p:spPr>
          <a:xfrm>
            <a:off x="8356600" y="0"/>
            <a:ext cx="133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Immagine 37" descr="logoANM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275"/>
            <a:ext cx="1706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3063875" y="2365375"/>
            <a:ext cx="4295775" cy="30797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400" b="1">
                <a:solidFill>
                  <a:srgbClr val="D29BC2"/>
                </a:solidFill>
              </a:rPr>
              <a:t>2014 ASCO ANNUAL MEETING – GU ONCOLOGY</a:t>
            </a:r>
          </a:p>
        </p:txBody>
      </p:sp>
      <p:sp>
        <p:nvSpPr>
          <p:cNvPr id="7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0" y="2947933"/>
            <a:ext cx="8346558" cy="750627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3000" b="1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7" name="Footer Placeholder 63"/>
          <p:cNvSpPr>
            <a:spLocks noGrp="1"/>
          </p:cNvSpPr>
          <p:nvPr>
            <p:ph type="ftr" sz="quarter" idx="14"/>
          </p:nvPr>
        </p:nvSpPr>
        <p:spPr>
          <a:xfrm>
            <a:off x="42863" y="6503988"/>
            <a:ext cx="8307387" cy="319087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889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S 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>
            <a:spLocks noChangeArrowheads="1"/>
          </p:cNvSpPr>
          <p:nvPr userDrawn="1"/>
        </p:nvSpPr>
        <p:spPr bwMode="auto">
          <a:xfrm>
            <a:off x="0" y="0"/>
            <a:ext cx="8461375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4FA7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22" descr="OMBR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46075"/>
            <a:ext cx="8350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/>
          <p:nvPr userDrawn="1"/>
        </p:nvSpPr>
        <p:spPr>
          <a:xfrm>
            <a:off x="0" y="1897063"/>
            <a:ext cx="8461375" cy="20859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6"/>
          <p:cNvSpPr/>
          <p:nvPr userDrawn="1"/>
        </p:nvSpPr>
        <p:spPr>
          <a:xfrm>
            <a:off x="0" y="1168400"/>
            <a:ext cx="8461375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20"/>
          <p:cNvSpPr txBox="1">
            <a:spLocks noChangeArrowheads="1"/>
          </p:cNvSpPr>
          <p:nvPr userDrawn="1"/>
        </p:nvSpPr>
        <p:spPr bwMode="auto">
          <a:xfrm>
            <a:off x="1236663" y="1382713"/>
            <a:ext cx="172561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2" name="Gruppo 24"/>
          <p:cNvGrpSpPr>
            <a:grpSpLocks/>
          </p:cNvGrpSpPr>
          <p:nvPr userDrawn="1"/>
        </p:nvGrpSpPr>
        <p:grpSpPr bwMode="auto">
          <a:xfrm>
            <a:off x="0" y="1249363"/>
            <a:ext cx="1231900" cy="585787"/>
            <a:chOff x="0" y="1656081"/>
            <a:chExt cx="2245771" cy="1069974"/>
          </a:xfrm>
        </p:grpSpPr>
        <p:sp>
          <p:nvSpPr>
            <p:cNvPr id="13" name="Rectangle 19"/>
            <p:cNvSpPr>
              <a:spLocks noChangeArrowheads="1"/>
            </p:cNvSpPr>
            <p:nvPr userDrawn="1"/>
          </p:nvSpPr>
          <p:spPr bwMode="auto">
            <a:xfrm>
              <a:off x="0" y="1664779"/>
              <a:ext cx="1151826" cy="105547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4" name="Freeform 21"/>
            <p:cNvSpPr>
              <a:spLocks/>
            </p:cNvSpPr>
            <p:nvPr userDrawn="1"/>
          </p:nvSpPr>
          <p:spPr bwMode="auto">
            <a:xfrm>
              <a:off x="1102628" y="1656081"/>
              <a:ext cx="1143143" cy="106997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5" name="Freeform 20"/>
            <p:cNvSpPr>
              <a:spLocks/>
            </p:cNvSpPr>
            <p:nvPr userDrawn="1"/>
          </p:nvSpPr>
          <p:spPr bwMode="auto">
            <a:xfrm>
              <a:off x="0" y="1656081"/>
              <a:ext cx="1151826" cy="106997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2928938" y="1382713"/>
            <a:ext cx="541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D29BC2"/>
                </a:solidFill>
              </a:rPr>
              <a:t>ASCO Annual Meeting 2012</a:t>
            </a:r>
            <a:endParaRPr lang="en-US" altLang="it-IT" sz="1600" b="1">
              <a:solidFill>
                <a:srgbClr val="D29BC2"/>
              </a:solidFill>
            </a:endParaRPr>
          </a:p>
        </p:txBody>
      </p:sp>
      <p:pic>
        <p:nvPicPr>
          <p:cNvPr id="17" name="Immagine 37" descr="logoANM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275"/>
            <a:ext cx="1706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/>
          <p:cNvSpPr/>
          <p:nvPr userDrawn="1"/>
        </p:nvSpPr>
        <p:spPr>
          <a:xfrm>
            <a:off x="5802313" y="1163638"/>
            <a:ext cx="2659062" cy="749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ttangolo 70"/>
          <p:cNvSpPr/>
          <p:nvPr userDrawn="1"/>
        </p:nvSpPr>
        <p:spPr>
          <a:xfrm>
            <a:off x="8356600" y="0"/>
            <a:ext cx="133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0" y="1943621"/>
            <a:ext cx="8346558" cy="19821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000" b="1" baseline="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9" name="Segnaposto testo 9"/>
          <p:cNvSpPr>
            <a:spLocks noGrp="1"/>
          </p:cNvSpPr>
          <p:nvPr>
            <p:ph type="body" sz="quarter" idx="15"/>
          </p:nvPr>
        </p:nvSpPr>
        <p:spPr>
          <a:xfrm>
            <a:off x="5801744" y="1164249"/>
            <a:ext cx="2559309" cy="7505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 b="1" baseline="0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0" name="Segnaposto testo 9"/>
          <p:cNvSpPr>
            <a:spLocks noGrp="1"/>
          </p:cNvSpPr>
          <p:nvPr>
            <p:ph type="body" sz="quarter" idx="16"/>
          </p:nvPr>
        </p:nvSpPr>
        <p:spPr>
          <a:xfrm>
            <a:off x="0" y="4089301"/>
            <a:ext cx="8346558" cy="214568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i="1" baseline="0">
                <a:solidFill>
                  <a:schemeClr val="accent6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2" name="Footer Placeholder 63"/>
          <p:cNvSpPr>
            <a:spLocks noGrp="1"/>
          </p:cNvSpPr>
          <p:nvPr>
            <p:ph type="ftr" sz="quarter" idx="17"/>
          </p:nvPr>
        </p:nvSpPr>
        <p:spPr>
          <a:xfrm>
            <a:off x="42863" y="6503988"/>
            <a:ext cx="8307387" cy="319087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952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S 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>
            <a:spLocks noChangeArrowheads="1"/>
          </p:cNvSpPr>
          <p:nvPr userDrawn="1"/>
        </p:nvSpPr>
        <p:spPr bwMode="auto">
          <a:xfrm>
            <a:off x="0" y="0"/>
            <a:ext cx="8461375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4FA7"/>
              </a:gs>
            </a:gsLst>
            <a:lin ang="16200000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6" descr="BAGLIO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2" descr="OMBR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346075"/>
            <a:ext cx="8350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/>
          <p:nvPr userDrawn="1"/>
        </p:nvSpPr>
        <p:spPr>
          <a:xfrm>
            <a:off x="0" y="2098675"/>
            <a:ext cx="8461375" cy="1617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0" y="1370013"/>
            <a:ext cx="8461375" cy="744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 userDrawn="1"/>
        </p:nvSpPr>
        <p:spPr bwMode="auto">
          <a:xfrm>
            <a:off x="1236663" y="1584325"/>
            <a:ext cx="1725612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>
                <a:solidFill>
                  <a:srgbClr val="2A6EBB"/>
                </a:solidFill>
              </a:rPr>
              <a:t>Key Slides from</a:t>
            </a:r>
          </a:p>
        </p:txBody>
      </p:sp>
      <p:grpSp>
        <p:nvGrpSpPr>
          <p:cNvPr id="11" name="Gruppo 24"/>
          <p:cNvGrpSpPr>
            <a:grpSpLocks/>
          </p:cNvGrpSpPr>
          <p:nvPr userDrawn="1"/>
        </p:nvGrpSpPr>
        <p:grpSpPr bwMode="auto">
          <a:xfrm>
            <a:off x="0" y="1450975"/>
            <a:ext cx="1231900" cy="585788"/>
            <a:chOff x="0" y="1656081"/>
            <a:chExt cx="2245771" cy="1069974"/>
          </a:xfrm>
        </p:grpSpPr>
        <p:sp>
          <p:nvSpPr>
            <p:cNvPr id="12" name="Rectangle 19"/>
            <p:cNvSpPr>
              <a:spLocks noChangeArrowheads="1"/>
            </p:cNvSpPr>
            <p:nvPr userDrawn="1"/>
          </p:nvSpPr>
          <p:spPr bwMode="auto">
            <a:xfrm>
              <a:off x="0" y="1664781"/>
              <a:ext cx="1151826" cy="105547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3" name="Freeform 21"/>
            <p:cNvSpPr>
              <a:spLocks/>
            </p:cNvSpPr>
            <p:nvPr userDrawn="1"/>
          </p:nvSpPr>
          <p:spPr bwMode="auto">
            <a:xfrm>
              <a:off x="1102628" y="1656081"/>
              <a:ext cx="1143143" cy="106997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4" name="Freeform 20"/>
            <p:cNvSpPr>
              <a:spLocks/>
            </p:cNvSpPr>
            <p:nvPr userDrawn="1"/>
          </p:nvSpPr>
          <p:spPr bwMode="auto">
            <a:xfrm>
              <a:off x="0" y="1656081"/>
              <a:ext cx="1151826" cy="106997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15" name="TextBox 20"/>
          <p:cNvSpPr txBox="1">
            <a:spLocks noChangeArrowheads="1"/>
          </p:cNvSpPr>
          <p:nvPr userDrawn="1"/>
        </p:nvSpPr>
        <p:spPr bwMode="auto">
          <a:xfrm>
            <a:off x="2928938" y="1584325"/>
            <a:ext cx="541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>
                <a:solidFill>
                  <a:srgbClr val="ED633E"/>
                </a:solidFill>
              </a:rPr>
              <a:t>ASCO Annual Meeting 2012</a:t>
            </a:r>
            <a:endParaRPr lang="en-US" altLang="it-IT" sz="1600" b="1">
              <a:solidFill>
                <a:srgbClr val="ED633E"/>
              </a:solidFill>
            </a:endParaRPr>
          </a:p>
        </p:txBody>
      </p:sp>
      <p:sp>
        <p:nvSpPr>
          <p:cNvPr id="16" name="Rettangolo 70"/>
          <p:cNvSpPr/>
          <p:nvPr userDrawn="1"/>
        </p:nvSpPr>
        <p:spPr>
          <a:xfrm>
            <a:off x="8356600" y="0"/>
            <a:ext cx="1333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Immagine 37" descr="logoANM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68275"/>
            <a:ext cx="170656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0" y="2197417"/>
            <a:ext cx="8346558" cy="1464398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3000" b="1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8" name="Segnaposto testo 9"/>
          <p:cNvSpPr>
            <a:spLocks noGrp="1"/>
          </p:cNvSpPr>
          <p:nvPr>
            <p:ph type="body" sz="quarter" idx="15"/>
          </p:nvPr>
        </p:nvSpPr>
        <p:spPr>
          <a:xfrm>
            <a:off x="0" y="3741185"/>
            <a:ext cx="8346558" cy="1300683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800" b="0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19" name="Footer Placeholder 63"/>
          <p:cNvSpPr>
            <a:spLocks noGrp="1"/>
          </p:cNvSpPr>
          <p:nvPr>
            <p:ph type="ftr" sz="quarter" idx="16"/>
          </p:nvPr>
        </p:nvSpPr>
        <p:spPr>
          <a:xfrm>
            <a:off x="42863" y="5368925"/>
            <a:ext cx="8307387" cy="1454150"/>
          </a:xfrm>
        </p:spPr>
        <p:txBody>
          <a:bodyPr anchor="t"/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68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187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781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1552353"/>
            <a:ext cx="8665535" cy="4619846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2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0" y="900113"/>
            <a:ext cx="9144000" cy="3968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-360000" algn="l" defTabSz="457200" rtl="0" eaLnBrk="0" fontAlgn="base" hangingPunct="0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┗"/>
              <a:defRPr lang="it-IT" sz="1800" b="0" i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904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1552353"/>
            <a:ext cx="8665535" cy="4619846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rgbClr val="FF9E00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966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838200"/>
            <a:ext cx="8665535" cy="5333999"/>
          </a:xfrm>
          <a:prstGeom prst="rect">
            <a:avLst/>
          </a:prstGeom>
        </p:spPr>
        <p:txBody>
          <a:bodyPr/>
          <a:lstStyle>
            <a:lvl1pPr>
              <a:buClr>
                <a:srgbClr val="FF9E00"/>
              </a:buClr>
              <a:defRPr/>
            </a:lvl1pPr>
            <a:lvl2pPr>
              <a:buClr>
                <a:srgbClr val="FF9E00"/>
              </a:buClr>
              <a:defRPr/>
            </a:lvl2pPr>
            <a:lvl3pPr>
              <a:buClr>
                <a:srgbClr val="FF9E00"/>
              </a:buClr>
              <a:defRPr/>
            </a:lvl3pPr>
            <a:lvl4pPr>
              <a:buClr>
                <a:srgbClr val="FF9E00"/>
              </a:buClr>
              <a:defRPr/>
            </a:lvl4pPr>
            <a:lvl5pPr>
              <a:buClr>
                <a:srgbClr val="FF9E00"/>
              </a:buClr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9446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S 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0"/>
          <p:cNvSpPr>
            <a:spLocks noChangeArrowheads="1"/>
          </p:cNvSpPr>
          <p:nvPr userDrawn="1"/>
        </p:nvSpPr>
        <p:spPr bwMode="auto">
          <a:xfrm>
            <a:off x="0" y="1814513"/>
            <a:ext cx="9144000" cy="3022600"/>
          </a:xfrm>
          <a:prstGeom prst="rect">
            <a:avLst/>
          </a:pr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cs typeface="ＭＳ Ｐゴシック" pitchFamily="-111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13" y="2015301"/>
            <a:ext cx="8665535" cy="2024500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buNone/>
              <a:defRPr/>
            </a:lvl2pPr>
            <a:lvl3pPr>
              <a:buClr>
                <a:schemeClr val="accent1"/>
              </a:buClr>
              <a:buNone/>
              <a:defRPr/>
            </a:lvl3pPr>
            <a:lvl4pPr>
              <a:buClr>
                <a:schemeClr val="accent1"/>
              </a:buClr>
              <a:buNone/>
              <a:defRPr/>
            </a:lvl4pPr>
            <a:lvl5pPr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65113" y="4451350"/>
            <a:ext cx="8570912" cy="32067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87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Sub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2" y="1600200"/>
            <a:ext cx="4336312" cy="4800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667694" y="1600200"/>
            <a:ext cx="4336312" cy="4800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2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0" y="900113"/>
            <a:ext cx="9144000" cy="3968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-360000" algn="l" defTabSz="457200" rtl="0" eaLnBrk="0" fontAlgn="base" hangingPunct="0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┗"/>
              <a:defRPr lang="it-IT" sz="1800" b="0" i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059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Vertica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1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2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5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26" name="Connettore 1 21"/>
          <p:cNvCxnSpPr>
            <a:stCxn id="2" idx="2"/>
          </p:cNvCxnSpPr>
          <p:nvPr userDrawn="1"/>
        </p:nvCxnSpPr>
        <p:spPr>
          <a:xfrm rot="5400000">
            <a:off x="1807369" y="3664744"/>
            <a:ext cx="5529263" cy="317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0"/>
          <p:cNvCxnSpPr/>
          <p:nvPr userDrawn="1"/>
        </p:nvCxnSpPr>
        <p:spPr>
          <a:xfrm>
            <a:off x="0" y="19034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2"/>
          <p:cNvCxnSpPr/>
          <p:nvPr userDrawn="1"/>
        </p:nvCxnSpPr>
        <p:spPr>
          <a:xfrm>
            <a:off x="0" y="9064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753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4646428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38222" y="1977656"/>
            <a:ext cx="4336312" cy="442314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67694" y="1977656"/>
            <a:ext cx="4336312" cy="442314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3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Footer Placeholder 1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075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Vertical Comparison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2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6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8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9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30" name="Connettore 1 29"/>
          <p:cNvCxnSpPr/>
          <p:nvPr userDrawn="1"/>
        </p:nvCxnSpPr>
        <p:spPr>
          <a:xfrm>
            <a:off x="0" y="19034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1"/>
          <p:cNvCxnSpPr/>
          <p:nvPr userDrawn="1"/>
        </p:nvCxnSpPr>
        <p:spPr>
          <a:xfrm rot="5400000">
            <a:off x="1807369" y="3664744"/>
            <a:ext cx="5529263" cy="317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753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4646428" y="1084503"/>
            <a:ext cx="4316635" cy="79264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38222" y="1977656"/>
            <a:ext cx="4336312" cy="353000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67694" y="1977656"/>
            <a:ext cx="4336312" cy="353000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927" y="5590623"/>
            <a:ext cx="430411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8"/>
          </p:nvPr>
        </p:nvSpPr>
        <p:spPr>
          <a:xfrm>
            <a:off x="4680397" y="5590623"/>
            <a:ext cx="430411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3" name="Footer Placeholder 1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266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Horizonta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19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0" name="Rectangle 30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6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27" name="Connettore 1 23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70120" y="1467294"/>
            <a:ext cx="8782494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170120" y="4199862"/>
            <a:ext cx="8782494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180753" y="967540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/>
          </p:nvPr>
        </p:nvSpPr>
        <p:spPr>
          <a:xfrm>
            <a:off x="180753" y="3700113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8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160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Horizontal Comparison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3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4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27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30" name="Connettore 1 29"/>
          <p:cNvCxnSpPr/>
          <p:nvPr userDrawn="1"/>
        </p:nvCxnSpPr>
        <p:spPr>
          <a:xfrm rot="16200000" flipH="1">
            <a:off x="2097088" y="5281613"/>
            <a:ext cx="222885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21"/>
          <p:cNvCxnSpPr/>
          <p:nvPr userDrawn="1"/>
        </p:nvCxnSpPr>
        <p:spPr>
          <a:xfrm>
            <a:off x="0" y="364648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2"/>
          <p:cNvCxnSpPr/>
          <p:nvPr userDrawn="1"/>
        </p:nvCxnSpPr>
        <p:spPr>
          <a:xfrm>
            <a:off x="0" y="14462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23"/>
          <p:cNvCxnSpPr/>
          <p:nvPr userDrawn="1"/>
        </p:nvCxnSpPr>
        <p:spPr>
          <a:xfrm>
            <a:off x="0" y="415766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24"/>
          <p:cNvCxnSpPr/>
          <p:nvPr userDrawn="1"/>
        </p:nvCxnSpPr>
        <p:spPr>
          <a:xfrm rot="5400000">
            <a:off x="2121694" y="2526507"/>
            <a:ext cx="2179637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28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3274828" y="1467294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7"/>
          </p:nvPr>
        </p:nvSpPr>
        <p:spPr>
          <a:xfrm>
            <a:off x="180975" y="1477963"/>
            <a:ext cx="2966262" cy="2105209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3274828" y="4178596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2" name="Segnaposto testo 14"/>
          <p:cNvSpPr>
            <a:spLocks noGrp="1"/>
          </p:cNvSpPr>
          <p:nvPr>
            <p:ph type="body" sz="quarter" idx="20"/>
          </p:nvPr>
        </p:nvSpPr>
        <p:spPr>
          <a:xfrm>
            <a:off x="180975" y="4189265"/>
            <a:ext cx="2966262" cy="2105209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80753" y="967540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/>
          </p:nvPr>
        </p:nvSpPr>
        <p:spPr>
          <a:xfrm>
            <a:off x="180753" y="3700113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3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7" name="Footer Placeholder 2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17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446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Horizontal Comparison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8" descr="BAGLI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/>
          <p:nvPr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2A6EBB"/>
                </a:solidFill>
              </a:rPr>
              <a:t>Key Slides from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2162175" y="104775"/>
            <a:ext cx="4295775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>
                <a:solidFill>
                  <a:srgbClr val="D29BC2"/>
                </a:solidFill>
              </a:rPr>
              <a:t>ESMO-ECCO-ESTRO 2013</a:t>
            </a:r>
          </a:p>
        </p:txBody>
      </p:sp>
      <p:grpSp>
        <p:nvGrpSpPr>
          <p:cNvPr id="23" name="Gruppo 24"/>
          <p:cNvGrpSpPr>
            <a:grpSpLocks/>
          </p:cNvGrpSpPr>
          <p:nvPr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5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>
                <a:solidFill>
                  <a:srgbClr val="2A6EBB"/>
                </a:solidFill>
              </a:rPr>
              <a:t>© 2013 – FSE/ANM</a:t>
            </a:r>
          </a:p>
        </p:txBody>
      </p:sp>
      <p:cxnSp>
        <p:nvCxnSpPr>
          <p:cNvPr id="31" name="Connettore 1 30"/>
          <p:cNvCxnSpPr/>
          <p:nvPr userDrawn="1"/>
        </p:nvCxnSpPr>
        <p:spPr>
          <a:xfrm rot="16200000" flipH="1">
            <a:off x="4797425" y="5281613"/>
            <a:ext cx="2228850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21"/>
          <p:cNvCxnSpPr/>
          <p:nvPr userDrawn="1"/>
        </p:nvCxnSpPr>
        <p:spPr>
          <a:xfrm>
            <a:off x="0" y="364648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22"/>
          <p:cNvCxnSpPr/>
          <p:nvPr userDrawn="1"/>
        </p:nvCxnSpPr>
        <p:spPr>
          <a:xfrm>
            <a:off x="0" y="144621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23"/>
          <p:cNvCxnSpPr/>
          <p:nvPr userDrawn="1"/>
        </p:nvCxnSpPr>
        <p:spPr>
          <a:xfrm>
            <a:off x="0" y="4157663"/>
            <a:ext cx="9144000" cy="0"/>
          </a:xfrm>
          <a:prstGeom prst="line">
            <a:avLst/>
          </a:prstGeom>
          <a:ln w="254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24"/>
          <p:cNvCxnSpPr/>
          <p:nvPr userDrawn="1"/>
        </p:nvCxnSpPr>
        <p:spPr>
          <a:xfrm rot="5400000">
            <a:off x="4822031" y="2534444"/>
            <a:ext cx="2179638" cy="0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28"/>
          <p:cNvCxnSpPr/>
          <p:nvPr userDrawn="1"/>
        </p:nvCxnSpPr>
        <p:spPr>
          <a:xfrm>
            <a:off x="0" y="92551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127591" y="1467294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7"/>
          </p:nvPr>
        </p:nvSpPr>
        <p:spPr>
          <a:xfrm>
            <a:off x="6013965" y="1477963"/>
            <a:ext cx="2966262" cy="210520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127591" y="4178596"/>
            <a:ext cx="5677785" cy="211587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22" name="Segnaposto testo 14"/>
          <p:cNvSpPr>
            <a:spLocks noGrp="1"/>
          </p:cNvSpPr>
          <p:nvPr>
            <p:ph type="body" sz="quarter" idx="20"/>
          </p:nvPr>
        </p:nvSpPr>
        <p:spPr>
          <a:xfrm>
            <a:off x="6013965" y="4189265"/>
            <a:ext cx="2966262" cy="210520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endParaRPr lang="it-IT"/>
          </a:p>
        </p:txBody>
      </p:sp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80753" y="967540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/>
          </p:nvPr>
        </p:nvSpPr>
        <p:spPr>
          <a:xfrm>
            <a:off x="180753" y="3700113"/>
            <a:ext cx="8782494" cy="425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4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7" name="Footer Placeholder 2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235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22" y="4800600"/>
            <a:ext cx="864153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722" y="5367338"/>
            <a:ext cx="864153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1"/>
          </p:nvPr>
        </p:nvSpPr>
        <p:spPr>
          <a:xfrm>
            <a:off x="191386" y="596052"/>
            <a:ext cx="8675724" cy="41354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062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S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19" y="4800600"/>
            <a:ext cx="866693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019" y="612775"/>
            <a:ext cx="8666938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019" y="5367338"/>
            <a:ext cx="866693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23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5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0" y="900113"/>
            <a:ext cx="9144000" cy="396875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-360000" algn="l" defTabSz="457200" rtl="0" eaLnBrk="0" fontAlgn="base" hangingPunct="0">
              <a:spcBef>
                <a:spcPts val="0"/>
              </a:spcBef>
              <a:spcAft>
                <a:spcPts val="0"/>
              </a:spcAft>
              <a:buSzPct val="120000"/>
              <a:buFont typeface="Lucida Grande"/>
              <a:buChar char="┗"/>
              <a:defRPr lang="it-IT" sz="1800" b="0" i="1" kern="1200" baseline="0">
                <a:solidFill>
                  <a:schemeClr val="bg1"/>
                </a:solidFill>
                <a:latin typeface="Arial"/>
                <a:ea typeface="ＭＳ Ｐゴシック" charset="-128"/>
                <a:cs typeface="Arial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154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9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428625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749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BAGLIO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928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304800" y="981075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 rot="16200000">
            <a:off x="8127206" y="5984082"/>
            <a:ext cx="307975" cy="1652588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800" i="1" dirty="0">
                <a:solidFill>
                  <a:srgbClr val="FFFFFF"/>
                </a:solidFill>
                <a:latin typeface="Arial Unicode MS" pitchFamily="34" charset="-128"/>
                <a:cs typeface="Arial" charset="0"/>
              </a:rPr>
              <a:t>ASCO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613" y="6608763"/>
            <a:ext cx="1905000" cy="276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DE0247-3842-804B-A371-7137B2748306}" type="datetime1">
              <a:rPr lang="fr-FR" altLang="it-IT" sz="240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19/10/2019</a:t>
            </a:fld>
            <a:r>
              <a:rPr lang="en-US" altLang="it-IT" sz="2400">
                <a:ea typeface="ＭＳ Ｐゴシック" charset="-128"/>
              </a:rPr>
              <a:t> CONFIDENTIAL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9765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4D8924-9AA4-9248-9F3E-3962C8C51A1B}" type="slidenum">
              <a:rPr lang="en-US" altLang="it-IT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74065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714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0079385-38C9-2249-895D-6C8CC15789FA}" type="slidenum">
              <a:rPr lang="en-US" altLang="it-IT" sz="2000" b="1" i="1">
                <a:solidFill>
                  <a:srgbClr val="523160"/>
                </a:solidFill>
                <a:latin typeface="Calibri" charset="0"/>
                <a:ea typeface="ヒラギノ角ゴ Pro W3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z="2000" b="1" i="1">
              <a:solidFill>
                <a:srgbClr val="523160"/>
              </a:solidFill>
              <a:latin typeface="Calibri" charset="0"/>
              <a:ea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7150" y="982663"/>
            <a:ext cx="9036050" cy="0"/>
          </a:xfrm>
          <a:prstGeom prst="line">
            <a:avLst/>
          </a:prstGeom>
          <a:ln w="38100">
            <a:solidFill>
              <a:srgbClr val="C52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714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B78155C-D52A-F040-AAA6-C867B82C8906}" type="slidenum">
              <a:rPr lang="en-US" altLang="it-IT" sz="2000" b="1" i="1">
                <a:solidFill>
                  <a:srgbClr val="523160"/>
                </a:solidFill>
                <a:latin typeface="Calibri" charset="0"/>
                <a:ea typeface="ヒラギノ角ゴ Pro W3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z="2000" b="1" i="1">
              <a:solidFill>
                <a:srgbClr val="523160"/>
              </a:solidFill>
              <a:latin typeface="Calibri" charset="0"/>
              <a:ea typeface="ヒラギノ角ゴ Pro W3" charset="-128"/>
            </a:endParaRPr>
          </a:p>
        </p:txBody>
      </p:sp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7202488" y="6259513"/>
            <a:ext cx="1916112" cy="546100"/>
            <a:chOff x="7227888" y="6267450"/>
            <a:chExt cx="1916112" cy="546100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9475" y="6267450"/>
              <a:ext cx="19145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 userDrawn="1"/>
          </p:nvCxnSpPr>
          <p:spPr>
            <a:xfrm flipV="1">
              <a:off x="7227888" y="6813550"/>
              <a:ext cx="1908175" cy="0"/>
            </a:xfrm>
            <a:prstGeom prst="line">
              <a:avLst/>
            </a:prstGeom>
            <a:ln w="38100">
              <a:solidFill>
                <a:srgbClr val="C52F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 userDrawn="1"/>
        </p:nvCxnSpPr>
        <p:spPr>
          <a:xfrm flipV="1">
            <a:off x="7227888" y="6813550"/>
            <a:ext cx="1908175" cy="0"/>
          </a:xfrm>
          <a:prstGeom prst="line">
            <a:avLst/>
          </a:prstGeom>
          <a:ln w="38100">
            <a:solidFill>
              <a:srgbClr val="C52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32400"/>
            <a:ext cx="8247062" cy="7937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38" y="1119188"/>
            <a:ext cx="8247062" cy="5006976"/>
          </a:xfrm>
        </p:spPr>
        <p:txBody>
          <a:bodyPr/>
          <a:lstStyle>
            <a:lvl2pPr marL="216000" indent="-216000">
              <a:defRPr lang="en-US" sz="1800" kern="1200" dirty="0" smtClean="0">
                <a:solidFill>
                  <a:srgbClr val="5E227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800"/>
            </a:lvl3pPr>
            <a:lvl4pPr marL="720000" indent="-228600">
              <a:buClr>
                <a:srgbClr val="C52F88"/>
              </a:buClr>
              <a:buFont typeface="Wingdings" pitchFamily="2" charset="2"/>
              <a:buChar char="§"/>
              <a:defRPr sz="1800">
                <a:solidFill>
                  <a:srgbClr val="5E227A"/>
                </a:solidFill>
              </a:defRPr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26762" y="6143256"/>
            <a:ext cx="6879996" cy="660400"/>
          </a:xfrm>
        </p:spPr>
        <p:txBody>
          <a:bodyPr lIns="0" rIns="0" anchor="b">
            <a:normAutofit/>
          </a:bodyPr>
          <a:lstStyle>
            <a:lvl1pPr marL="85725" indent="-85725" algn="l">
              <a:buNone/>
              <a:defRPr sz="14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09705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690563" y="0"/>
            <a:ext cx="865187" cy="865188"/>
          </a:xfrm>
          <a:prstGeom prst="rect">
            <a:avLst/>
          </a:prstGeom>
          <a:solidFill>
            <a:srgbClr val="0093D3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1555750" y="858838"/>
            <a:ext cx="207963" cy="207962"/>
          </a:xfrm>
          <a:prstGeom prst="rect">
            <a:avLst/>
          </a:prstGeom>
          <a:solidFill>
            <a:srgbClr val="0093D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5" name="Picture 14" descr="ECCO_cy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5"/>
          <p:cNvCxnSpPr/>
          <p:nvPr/>
        </p:nvCxnSpPr>
        <p:spPr>
          <a:xfrm rot="5400000" flipH="1" flipV="1">
            <a:off x="-341313" y="1216026"/>
            <a:ext cx="682625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6"/>
          <p:cNvCxnSpPr/>
          <p:nvPr/>
        </p:nvCxnSpPr>
        <p:spPr>
          <a:xfrm>
            <a:off x="0" y="865188"/>
            <a:ext cx="684213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841209-469E-0B46-BFA7-9F5CB786CBD3}" type="datetime1">
              <a:rPr lang="en-US" altLang="it-IT" sz="2400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10/19/2019</a:t>
            </a:fld>
            <a:endParaRPr lang="en-US" altLang="it-IT" sz="2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DB623D-AF9D-5645-8A1B-7E19A2F10DC1}" type="slidenum">
              <a:rPr lang="en-US" altLang="it-IT" sz="2400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 sz="240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241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38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38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1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16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B1C63-E544-7E42-A266-1BE10CCCA40A}" type="datetimeFigureOut">
              <a:rPr lang="it-IT" smtClean="0"/>
              <a:pPr/>
              <a:t>19/10/2019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5937-0EDF-EE4A-9765-CFA43D635E0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44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accent3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9" name="Picture 18" descr="BAGLIORE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506413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100" y="6294438"/>
            <a:ext cx="8570913" cy="320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rgbClr val="FBC4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20E42A">
                  <a:lumMod val="75000"/>
                </a:srgb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5" name="Text Placeholder 25"/>
          <p:cNvSpPr>
            <a:spLocks noGrp="1"/>
          </p:cNvSpPr>
          <p:nvPr>
            <p:ph type="body" idx="1"/>
          </p:nvPr>
        </p:nvSpPr>
        <p:spPr bwMode="auto">
          <a:xfrm>
            <a:off x="295275" y="1323975"/>
            <a:ext cx="85439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Click to </a:t>
            </a:r>
            <a:r>
              <a:rPr lang="it-IT" altLang="it-IT" dirty="0" err="1"/>
              <a:t>edit</a:t>
            </a:r>
            <a:r>
              <a:rPr lang="it-IT" altLang="it-IT" dirty="0"/>
              <a:t> Master text </a:t>
            </a:r>
            <a:r>
              <a:rPr lang="it-IT" altLang="it-IT" dirty="0" err="1"/>
              <a:t>styles</a:t>
            </a:r>
            <a:endParaRPr lang="it-IT" altLang="it-IT" dirty="0"/>
          </a:p>
          <a:p>
            <a:pPr lvl="1"/>
            <a:r>
              <a:rPr lang="it-IT" altLang="it-IT" dirty="0"/>
              <a:t>Second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2"/>
            <a:r>
              <a:rPr lang="it-IT" altLang="it-IT" dirty="0"/>
              <a:t>Third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3"/>
            <a:r>
              <a:rPr lang="it-IT" altLang="it-IT" dirty="0" err="1"/>
              <a:t>Fourth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4"/>
            <a:r>
              <a:rPr lang="it-IT" altLang="it-IT" dirty="0" err="1"/>
              <a:t>Fifth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endParaRPr lang="it-IT" altLang="it-IT" dirty="0"/>
          </a:p>
        </p:txBody>
      </p:sp>
      <p:sp>
        <p:nvSpPr>
          <p:cNvPr id="1036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2A6EBB"/>
                </a:solidFill>
              </a:rPr>
              <a:t>Key </a:t>
            </a:r>
            <a:r>
              <a:rPr lang="en-US" sz="1200" b="1" dirty="0">
                <a:solidFill>
                  <a:srgbClr val="2A6EBB"/>
                </a:solidFill>
              </a:rPr>
              <a:t>slides </a:t>
            </a:r>
          </a:p>
        </p:txBody>
      </p:sp>
      <p:sp>
        <p:nvSpPr>
          <p:cNvPr id="1037" name="TextBox 20"/>
          <p:cNvSpPr txBox="1">
            <a:spLocks noChangeArrowheads="1"/>
          </p:cNvSpPr>
          <p:nvPr/>
        </p:nvSpPr>
        <p:spPr bwMode="auto">
          <a:xfrm>
            <a:off x="2001838" y="104775"/>
            <a:ext cx="3998912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EC644D"/>
                </a:solidFill>
              </a:rPr>
              <a:t>ASCO 2019 – Colorectal cancer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 dirty="0">
                <a:solidFill>
                  <a:srgbClr val="2A6EBB"/>
                </a:solidFill>
              </a:rPr>
              <a:t>© 2019– FSE/ANM</a:t>
            </a:r>
          </a:p>
        </p:txBody>
      </p:sp>
      <p:grpSp>
        <p:nvGrpSpPr>
          <p:cNvPr id="19" name="Gruppo 24"/>
          <p:cNvGrpSpPr>
            <a:grpSpLocks/>
          </p:cNvGrpSpPr>
          <p:nvPr userDrawn="1"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rgbClr val="EC64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rgbClr val="EC64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86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Wingdings" charset="2"/>
        <a:buChar char="§"/>
        <a:defRPr sz="2600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2000" kern="1200">
          <a:solidFill>
            <a:schemeClr val="bg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1600" kern="1200">
          <a:solidFill>
            <a:schemeClr val="bg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1400" kern="1200">
          <a:solidFill>
            <a:schemeClr val="bg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1200" kern="12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/>
            </a:gs>
            <a:gs pos="100000">
              <a:schemeClr val="accent3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/>
          <p:nvPr/>
        </p:nvSpPr>
        <p:spPr>
          <a:xfrm>
            <a:off x="0" y="0"/>
            <a:ext cx="9144000" cy="36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615113"/>
            <a:ext cx="9144000" cy="242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596063"/>
            <a:ext cx="9144000" cy="36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9" name="Picture 18" descr="BAGLIORE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28575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49263"/>
            <a:ext cx="914400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506413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100" y="6294438"/>
            <a:ext cx="8570913" cy="320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6218238" y="0"/>
            <a:ext cx="2925762" cy="485775"/>
          </a:xfrm>
          <a:prstGeom prst="rect">
            <a:avLst/>
          </a:prstGeom>
          <a:solidFill>
            <a:srgbClr val="FBC4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20E42A">
                  <a:lumMod val="75000"/>
                </a:srgb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35" name="Text Placeholder 25"/>
          <p:cNvSpPr>
            <a:spLocks noGrp="1"/>
          </p:cNvSpPr>
          <p:nvPr>
            <p:ph type="body" idx="1"/>
          </p:nvPr>
        </p:nvSpPr>
        <p:spPr bwMode="auto">
          <a:xfrm>
            <a:off x="295275" y="1323975"/>
            <a:ext cx="854392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Click to </a:t>
            </a:r>
            <a:r>
              <a:rPr lang="it-IT" altLang="it-IT" dirty="0" err="1"/>
              <a:t>edit</a:t>
            </a:r>
            <a:r>
              <a:rPr lang="it-IT" altLang="it-IT" dirty="0"/>
              <a:t> Master text </a:t>
            </a:r>
            <a:r>
              <a:rPr lang="it-IT" altLang="it-IT" dirty="0" err="1"/>
              <a:t>styles</a:t>
            </a:r>
            <a:endParaRPr lang="it-IT" altLang="it-IT" dirty="0"/>
          </a:p>
          <a:p>
            <a:pPr lvl="1"/>
            <a:r>
              <a:rPr lang="it-IT" altLang="it-IT" dirty="0"/>
              <a:t>Second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2"/>
            <a:r>
              <a:rPr lang="it-IT" altLang="it-IT" dirty="0"/>
              <a:t>Third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3"/>
            <a:r>
              <a:rPr lang="it-IT" altLang="it-IT" dirty="0" err="1"/>
              <a:t>Fourth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endParaRPr lang="it-IT" altLang="it-IT" dirty="0"/>
          </a:p>
          <a:p>
            <a:pPr lvl="4"/>
            <a:r>
              <a:rPr lang="it-IT" altLang="it-IT" dirty="0" err="1"/>
              <a:t>Fifth</a:t>
            </a:r>
            <a:r>
              <a:rPr lang="it-IT" altLang="it-IT" dirty="0"/>
              <a:t> </a:t>
            </a:r>
            <a:r>
              <a:rPr lang="it-IT" altLang="it-IT" dirty="0" err="1"/>
              <a:t>level</a:t>
            </a:r>
            <a:endParaRPr lang="it-IT" altLang="it-IT" dirty="0"/>
          </a:p>
        </p:txBody>
      </p:sp>
      <p:sp>
        <p:nvSpPr>
          <p:cNvPr id="1036" name="TextBox 20"/>
          <p:cNvSpPr txBox="1">
            <a:spLocks noChangeArrowheads="1"/>
          </p:cNvSpPr>
          <p:nvPr/>
        </p:nvSpPr>
        <p:spPr bwMode="auto">
          <a:xfrm>
            <a:off x="847725" y="104775"/>
            <a:ext cx="13716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rgbClr val="2A6EBB"/>
                </a:solidFill>
              </a:rPr>
              <a:t>Key </a:t>
            </a:r>
            <a:r>
              <a:rPr lang="en-US" sz="1200" b="1" dirty="0">
                <a:solidFill>
                  <a:srgbClr val="2A6EBB"/>
                </a:solidFill>
              </a:rPr>
              <a:t>slides </a:t>
            </a:r>
          </a:p>
        </p:txBody>
      </p:sp>
      <p:sp>
        <p:nvSpPr>
          <p:cNvPr id="1037" name="TextBox 20"/>
          <p:cNvSpPr txBox="1">
            <a:spLocks noChangeArrowheads="1"/>
          </p:cNvSpPr>
          <p:nvPr/>
        </p:nvSpPr>
        <p:spPr bwMode="auto">
          <a:xfrm>
            <a:off x="2001838" y="104775"/>
            <a:ext cx="3998912" cy="276225"/>
          </a:xfrm>
          <a:prstGeom prst="rect">
            <a:avLst/>
          </a:prstGeom>
          <a:noFill/>
          <a:ln>
            <a:noFill/>
          </a:ln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EC644D"/>
                </a:solidFill>
              </a:rPr>
              <a:t>ASCO 2019 – Colorectal cancer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0825" y="6635750"/>
            <a:ext cx="8612188" cy="2159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800" dirty="0">
                <a:solidFill>
                  <a:srgbClr val="2A6EBB"/>
                </a:solidFill>
              </a:rPr>
              <a:t>© 2019– FSE/ANM</a:t>
            </a:r>
          </a:p>
        </p:txBody>
      </p:sp>
      <p:grpSp>
        <p:nvGrpSpPr>
          <p:cNvPr id="19" name="Gruppo 24"/>
          <p:cNvGrpSpPr>
            <a:grpSpLocks/>
          </p:cNvGrpSpPr>
          <p:nvPr userDrawn="1"/>
        </p:nvGrpSpPr>
        <p:grpSpPr bwMode="auto">
          <a:xfrm>
            <a:off x="6350" y="53975"/>
            <a:ext cx="782638" cy="374650"/>
            <a:chOff x="0" y="1656081"/>
            <a:chExt cx="2245771" cy="1078453"/>
          </a:xfrm>
        </p:grpSpPr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100217" y="1683499"/>
              <a:ext cx="1047722" cy="1041895"/>
            </a:xfrm>
            <a:prstGeom prst="rect">
              <a:avLst/>
            </a:prstGeom>
            <a:solidFill>
              <a:srgbClr val="EC64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1102386" y="1656081"/>
              <a:ext cx="1143385" cy="1069314"/>
            </a:xfrm>
            <a:custGeom>
              <a:avLst/>
              <a:gdLst>
                <a:gd name="T0" fmla="*/ 2147483647 w 659"/>
                <a:gd name="T1" fmla="*/ 2147483647 h 616"/>
                <a:gd name="T2" fmla="*/ 2147483647 w 659"/>
                <a:gd name="T3" fmla="*/ 2147483647 h 616"/>
                <a:gd name="T4" fmla="*/ 2147483647 w 659"/>
                <a:gd name="T5" fmla="*/ 2147483647 h 616"/>
                <a:gd name="T6" fmla="*/ 2147483647 w 659"/>
                <a:gd name="T7" fmla="*/ 2147483647 h 616"/>
                <a:gd name="T8" fmla="*/ 2147483647 w 659"/>
                <a:gd name="T9" fmla="*/ 2147483647 h 616"/>
                <a:gd name="T10" fmla="*/ 2147483647 w 659"/>
                <a:gd name="T11" fmla="*/ 2147483647 h 616"/>
                <a:gd name="T12" fmla="*/ 2147483647 w 659"/>
                <a:gd name="T13" fmla="*/ 2147483647 h 616"/>
                <a:gd name="T14" fmla="*/ 2147483647 w 659"/>
                <a:gd name="T15" fmla="*/ 2147483647 h 616"/>
                <a:gd name="T16" fmla="*/ 2147483647 w 659"/>
                <a:gd name="T17" fmla="*/ 2147483647 h 616"/>
                <a:gd name="T18" fmla="*/ 2147483647 w 659"/>
                <a:gd name="T19" fmla="*/ 2147483647 h 616"/>
                <a:gd name="T20" fmla="*/ 2147483647 w 659"/>
                <a:gd name="T21" fmla="*/ 2147483647 h 616"/>
                <a:gd name="T22" fmla="*/ 2147483647 w 659"/>
                <a:gd name="T23" fmla="*/ 2147483647 h 616"/>
                <a:gd name="T24" fmla="*/ 2147483647 w 659"/>
                <a:gd name="T25" fmla="*/ 2147483647 h 616"/>
                <a:gd name="T26" fmla="*/ 2147483647 w 659"/>
                <a:gd name="T27" fmla="*/ 2147483647 h 616"/>
                <a:gd name="T28" fmla="*/ 2147483647 w 659"/>
                <a:gd name="T29" fmla="*/ 2147483647 h 616"/>
                <a:gd name="T30" fmla="*/ 2147483647 w 659"/>
                <a:gd name="T31" fmla="*/ 2147483647 h 616"/>
                <a:gd name="T32" fmla="*/ 2147483647 w 659"/>
                <a:gd name="T33" fmla="*/ 2147483647 h 616"/>
                <a:gd name="T34" fmla="*/ 2147483647 w 659"/>
                <a:gd name="T35" fmla="*/ 2147483647 h 616"/>
                <a:gd name="T36" fmla="*/ 2147483647 w 659"/>
                <a:gd name="T37" fmla="*/ 2147483647 h 616"/>
                <a:gd name="T38" fmla="*/ 2147483647 w 659"/>
                <a:gd name="T39" fmla="*/ 2147483647 h 616"/>
                <a:gd name="T40" fmla="*/ 2147483647 w 659"/>
                <a:gd name="T41" fmla="*/ 2147483647 h 616"/>
                <a:gd name="T42" fmla="*/ 2147483647 w 659"/>
                <a:gd name="T43" fmla="*/ 0 h 616"/>
                <a:gd name="T44" fmla="*/ 2147483647 w 659"/>
                <a:gd name="T45" fmla="*/ 0 h 616"/>
                <a:gd name="T46" fmla="*/ 2147483647 w 659"/>
                <a:gd name="T47" fmla="*/ 2147483647 h 616"/>
                <a:gd name="T48" fmla="*/ 2147483647 w 659"/>
                <a:gd name="T49" fmla="*/ 2147483647 h 616"/>
                <a:gd name="T50" fmla="*/ 2147483647 w 659"/>
                <a:gd name="T51" fmla="*/ 2147483647 h 616"/>
                <a:gd name="T52" fmla="*/ 0 w 659"/>
                <a:gd name="T53" fmla="*/ 2147483647 h 616"/>
                <a:gd name="T54" fmla="*/ 0 w 659"/>
                <a:gd name="T55" fmla="*/ 2147483647 h 616"/>
                <a:gd name="T56" fmla="*/ 2147483647 w 659"/>
                <a:gd name="T57" fmla="*/ 2147483647 h 616"/>
                <a:gd name="T58" fmla="*/ 2147483647 w 659"/>
                <a:gd name="T59" fmla="*/ 2147483647 h 616"/>
                <a:gd name="T60" fmla="*/ 2147483647 w 659"/>
                <a:gd name="T61" fmla="*/ 2147483647 h 616"/>
                <a:gd name="T62" fmla="*/ 2147483647 w 659"/>
                <a:gd name="T63" fmla="*/ 2147483647 h 616"/>
                <a:gd name="T64" fmla="*/ 2147483647 w 659"/>
                <a:gd name="T65" fmla="*/ 2147483647 h 616"/>
                <a:gd name="T66" fmla="*/ 2147483647 w 659"/>
                <a:gd name="T67" fmla="*/ 2147483647 h 616"/>
                <a:gd name="T68" fmla="*/ 2147483647 w 659"/>
                <a:gd name="T69" fmla="*/ 2147483647 h 616"/>
                <a:gd name="T70" fmla="*/ 2147483647 w 659"/>
                <a:gd name="T71" fmla="*/ 2147483647 h 616"/>
                <a:gd name="T72" fmla="*/ 2147483647 w 659"/>
                <a:gd name="T73" fmla="*/ 2147483647 h 616"/>
                <a:gd name="T74" fmla="*/ 2147483647 w 659"/>
                <a:gd name="T75" fmla="*/ 2147483647 h 616"/>
                <a:gd name="T76" fmla="*/ 2147483647 w 659"/>
                <a:gd name="T77" fmla="*/ 2147483647 h 616"/>
                <a:gd name="T78" fmla="*/ 2147483647 w 659"/>
                <a:gd name="T79" fmla="*/ 2147483647 h 616"/>
                <a:gd name="T80" fmla="*/ 2147483647 w 659"/>
                <a:gd name="T81" fmla="*/ 2147483647 h 616"/>
                <a:gd name="T82" fmla="*/ 2147483647 w 659"/>
                <a:gd name="T83" fmla="*/ 2147483647 h 616"/>
                <a:gd name="T84" fmla="*/ 2147483647 w 659"/>
                <a:gd name="T85" fmla="*/ 2147483647 h 616"/>
                <a:gd name="T86" fmla="*/ 0 w 659"/>
                <a:gd name="T87" fmla="*/ 2147483647 h 616"/>
                <a:gd name="T88" fmla="*/ 0 w 659"/>
                <a:gd name="T89" fmla="*/ 2147483647 h 616"/>
                <a:gd name="T90" fmla="*/ 2147483647 w 659"/>
                <a:gd name="T91" fmla="*/ 2147483647 h 616"/>
                <a:gd name="T92" fmla="*/ 2147483647 w 659"/>
                <a:gd name="T93" fmla="*/ 2147483647 h 6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9" h="616">
                  <a:moveTo>
                    <a:pt x="639" y="616"/>
                  </a:moveTo>
                  <a:cubicBezTo>
                    <a:pt x="652" y="588"/>
                    <a:pt x="659" y="556"/>
                    <a:pt x="659" y="518"/>
                  </a:cubicBezTo>
                  <a:cubicBezTo>
                    <a:pt x="659" y="482"/>
                    <a:pt x="653" y="452"/>
                    <a:pt x="640" y="429"/>
                  </a:cubicBezTo>
                  <a:cubicBezTo>
                    <a:pt x="628" y="405"/>
                    <a:pt x="612" y="385"/>
                    <a:pt x="591" y="369"/>
                  </a:cubicBezTo>
                  <a:cubicBezTo>
                    <a:pt x="570" y="353"/>
                    <a:pt x="546" y="340"/>
                    <a:pt x="518" y="331"/>
                  </a:cubicBezTo>
                  <a:cubicBezTo>
                    <a:pt x="490" y="321"/>
                    <a:pt x="460" y="313"/>
                    <a:pt x="429" y="306"/>
                  </a:cubicBezTo>
                  <a:cubicBezTo>
                    <a:pt x="336" y="287"/>
                    <a:pt x="336" y="287"/>
                    <a:pt x="336" y="287"/>
                  </a:cubicBezTo>
                  <a:cubicBezTo>
                    <a:pt x="318" y="283"/>
                    <a:pt x="300" y="279"/>
                    <a:pt x="284" y="275"/>
                  </a:cubicBezTo>
                  <a:cubicBezTo>
                    <a:pt x="267" y="271"/>
                    <a:pt x="252" y="266"/>
                    <a:pt x="240" y="260"/>
                  </a:cubicBezTo>
                  <a:cubicBezTo>
                    <a:pt x="228" y="255"/>
                    <a:pt x="218" y="248"/>
                    <a:pt x="210" y="239"/>
                  </a:cubicBezTo>
                  <a:cubicBezTo>
                    <a:pt x="203" y="231"/>
                    <a:pt x="199" y="221"/>
                    <a:pt x="199" y="209"/>
                  </a:cubicBezTo>
                  <a:cubicBezTo>
                    <a:pt x="199" y="189"/>
                    <a:pt x="209" y="173"/>
                    <a:pt x="229" y="159"/>
                  </a:cubicBezTo>
                  <a:cubicBezTo>
                    <a:pt x="250" y="145"/>
                    <a:pt x="282" y="139"/>
                    <a:pt x="326" y="139"/>
                  </a:cubicBezTo>
                  <a:cubicBezTo>
                    <a:pt x="341" y="139"/>
                    <a:pt x="356" y="140"/>
                    <a:pt x="370" y="142"/>
                  </a:cubicBezTo>
                  <a:cubicBezTo>
                    <a:pt x="384" y="144"/>
                    <a:pt x="396" y="148"/>
                    <a:pt x="408" y="153"/>
                  </a:cubicBezTo>
                  <a:cubicBezTo>
                    <a:pt x="419" y="159"/>
                    <a:pt x="429" y="168"/>
                    <a:pt x="436" y="179"/>
                  </a:cubicBezTo>
                  <a:cubicBezTo>
                    <a:pt x="443" y="190"/>
                    <a:pt x="448" y="204"/>
                    <a:pt x="449" y="223"/>
                  </a:cubicBezTo>
                  <a:cubicBezTo>
                    <a:pt x="644" y="223"/>
                    <a:pt x="644" y="223"/>
                    <a:pt x="644" y="223"/>
                  </a:cubicBezTo>
                  <a:cubicBezTo>
                    <a:pt x="642" y="187"/>
                    <a:pt x="636" y="155"/>
                    <a:pt x="625" y="128"/>
                  </a:cubicBezTo>
                  <a:cubicBezTo>
                    <a:pt x="614" y="100"/>
                    <a:pt x="596" y="77"/>
                    <a:pt x="571" y="58"/>
                  </a:cubicBezTo>
                  <a:cubicBezTo>
                    <a:pt x="546" y="39"/>
                    <a:pt x="512" y="24"/>
                    <a:pt x="471" y="15"/>
                  </a:cubicBezTo>
                  <a:cubicBezTo>
                    <a:pt x="437" y="7"/>
                    <a:pt x="396" y="2"/>
                    <a:pt x="34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58" y="2"/>
                    <a:pt x="227" y="5"/>
                    <a:pt x="197" y="12"/>
                  </a:cubicBezTo>
                  <a:cubicBezTo>
                    <a:pt x="160" y="20"/>
                    <a:pt x="126" y="34"/>
                    <a:pt x="96" y="52"/>
                  </a:cubicBezTo>
                  <a:cubicBezTo>
                    <a:pt x="67" y="71"/>
                    <a:pt x="43" y="95"/>
                    <a:pt x="25" y="126"/>
                  </a:cubicBezTo>
                  <a:cubicBezTo>
                    <a:pt x="11" y="149"/>
                    <a:pt x="3" y="177"/>
                    <a:pt x="0" y="209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2" y="286"/>
                    <a:pt x="9" y="306"/>
                    <a:pt x="19" y="323"/>
                  </a:cubicBezTo>
                  <a:cubicBezTo>
                    <a:pt x="33" y="346"/>
                    <a:pt x="50" y="366"/>
                    <a:pt x="73" y="381"/>
                  </a:cubicBezTo>
                  <a:cubicBezTo>
                    <a:pt x="95" y="397"/>
                    <a:pt x="119" y="409"/>
                    <a:pt x="147" y="418"/>
                  </a:cubicBezTo>
                  <a:cubicBezTo>
                    <a:pt x="175" y="427"/>
                    <a:pt x="203" y="434"/>
                    <a:pt x="232" y="440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71" y="468"/>
                    <a:pt x="402" y="478"/>
                    <a:pt x="424" y="488"/>
                  </a:cubicBezTo>
                  <a:cubicBezTo>
                    <a:pt x="447" y="499"/>
                    <a:pt x="458" y="516"/>
                    <a:pt x="458" y="540"/>
                  </a:cubicBezTo>
                  <a:cubicBezTo>
                    <a:pt x="458" y="548"/>
                    <a:pt x="456" y="556"/>
                    <a:pt x="453" y="565"/>
                  </a:cubicBezTo>
                  <a:cubicBezTo>
                    <a:pt x="450" y="574"/>
                    <a:pt x="443" y="582"/>
                    <a:pt x="434" y="589"/>
                  </a:cubicBezTo>
                  <a:cubicBezTo>
                    <a:pt x="424" y="597"/>
                    <a:pt x="410" y="603"/>
                    <a:pt x="392" y="608"/>
                  </a:cubicBezTo>
                  <a:cubicBezTo>
                    <a:pt x="374" y="613"/>
                    <a:pt x="350" y="615"/>
                    <a:pt x="321" y="615"/>
                  </a:cubicBezTo>
                  <a:cubicBezTo>
                    <a:pt x="297" y="615"/>
                    <a:pt x="277" y="614"/>
                    <a:pt x="260" y="611"/>
                  </a:cubicBezTo>
                  <a:cubicBezTo>
                    <a:pt x="243" y="608"/>
                    <a:pt x="229" y="602"/>
                    <a:pt x="218" y="593"/>
                  </a:cubicBezTo>
                  <a:cubicBezTo>
                    <a:pt x="208" y="585"/>
                    <a:pt x="199" y="573"/>
                    <a:pt x="194" y="559"/>
                  </a:cubicBezTo>
                  <a:cubicBezTo>
                    <a:pt x="189" y="545"/>
                    <a:pt x="186" y="526"/>
                    <a:pt x="185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0" y="612"/>
                    <a:pt x="1" y="614"/>
                    <a:pt x="2" y="616"/>
                  </a:cubicBezTo>
                  <a:lnTo>
                    <a:pt x="639" y="616"/>
                  </a:lnTo>
                  <a:close/>
                </a:path>
              </a:pathLst>
            </a:custGeom>
            <a:solidFill>
              <a:srgbClr val="EC64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0" y="1665220"/>
              <a:ext cx="1147939" cy="1069314"/>
            </a:xfrm>
            <a:custGeom>
              <a:avLst/>
              <a:gdLst>
                <a:gd name="T0" fmla="*/ 0 w 1566"/>
                <a:gd name="T1" fmla="*/ 0 h 1456"/>
                <a:gd name="T2" fmla="*/ 2147483647 w 1566"/>
                <a:gd name="T3" fmla="*/ 0 h 1456"/>
                <a:gd name="T4" fmla="*/ 2147483647 w 1566"/>
                <a:gd name="T5" fmla="*/ 2147483647 h 1456"/>
                <a:gd name="T6" fmla="*/ 2147483647 w 1566"/>
                <a:gd name="T7" fmla="*/ 0 h 1456"/>
                <a:gd name="T8" fmla="*/ 2147483647 w 1566"/>
                <a:gd name="T9" fmla="*/ 0 h 1456"/>
                <a:gd name="T10" fmla="*/ 2147483647 w 1566"/>
                <a:gd name="T11" fmla="*/ 2147483647 h 1456"/>
                <a:gd name="T12" fmla="*/ 2147483647 w 1566"/>
                <a:gd name="T13" fmla="*/ 2147483647 h 1456"/>
                <a:gd name="T14" fmla="*/ 2147483647 w 1566"/>
                <a:gd name="T15" fmla="*/ 2147483647 h 1456"/>
                <a:gd name="T16" fmla="*/ 2147483647 w 1566"/>
                <a:gd name="T17" fmla="*/ 2147483647 h 1456"/>
                <a:gd name="T18" fmla="*/ 2147483647 w 1566"/>
                <a:gd name="T19" fmla="*/ 2147483647 h 1456"/>
                <a:gd name="T20" fmla="*/ 2147483647 w 1566"/>
                <a:gd name="T21" fmla="*/ 2147483647 h 1456"/>
                <a:gd name="T22" fmla="*/ 0 w 1566"/>
                <a:gd name="T23" fmla="*/ 2147483647 h 1456"/>
                <a:gd name="T24" fmla="*/ 0 w 1566"/>
                <a:gd name="T25" fmla="*/ 0 h 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6" h="1456">
                  <a:moveTo>
                    <a:pt x="0" y="0"/>
                  </a:moveTo>
                  <a:lnTo>
                    <a:pt x="422" y="0"/>
                  </a:lnTo>
                  <a:lnTo>
                    <a:pt x="422" y="643"/>
                  </a:lnTo>
                  <a:lnTo>
                    <a:pt x="1055" y="0"/>
                  </a:lnTo>
                  <a:lnTo>
                    <a:pt x="1566" y="0"/>
                  </a:lnTo>
                  <a:lnTo>
                    <a:pt x="883" y="652"/>
                  </a:lnTo>
                  <a:lnTo>
                    <a:pt x="1566" y="1456"/>
                  </a:lnTo>
                  <a:lnTo>
                    <a:pt x="1018" y="1456"/>
                  </a:lnTo>
                  <a:lnTo>
                    <a:pt x="427" y="707"/>
                  </a:lnTo>
                  <a:lnTo>
                    <a:pt x="422" y="707"/>
                  </a:lnTo>
                  <a:lnTo>
                    <a:pt x="422" y="1456"/>
                  </a:lnTo>
                  <a:lnTo>
                    <a:pt x="0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28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400" b="1">
          <a:solidFill>
            <a:srgbClr val="00449E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Wingdings" charset="2"/>
        <a:buChar char="§"/>
        <a:defRPr sz="2600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2000" kern="1200">
          <a:solidFill>
            <a:schemeClr val="bg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1600" kern="1200">
          <a:solidFill>
            <a:schemeClr val="bg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1400" kern="1200">
          <a:solidFill>
            <a:schemeClr val="bg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1200"/>
        </a:spcAft>
        <a:buClr>
          <a:srgbClr val="ED9439"/>
        </a:buClr>
        <a:buFont typeface="Arial" charset="0"/>
        <a:buChar char="•"/>
        <a:defRPr sz="1200" kern="12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scopubs.org/doi/abs/10.1200/JCO.2019.37.15_suppl.350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ascopubs.org/doi/abs/10.1200/JCO.2019.37.15_suppl.3508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374FDD-1DFA-FE43-B1B7-86C6C476D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7146"/>
            <a:ext cx="6858000" cy="1384490"/>
          </a:xfrm>
        </p:spPr>
        <p:txBody>
          <a:bodyPr>
            <a:normAutofit fontScale="90000"/>
          </a:bodyPr>
          <a:lstStyle/>
          <a:p>
            <a:br>
              <a:rPr lang="it-IT" sz="2000" dirty="0"/>
            </a:br>
            <a:r>
              <a:rPr lang="it-IT" sz="2000" b="1" dirty="0"/>
              <a:t>In riferimento  alla mia partecipazione in qualità di Relatore al Convegno dal Titolo  </a:t>
            </a:r>
            <a:br>
              <a:rPr lang="it-IT" sz="2000" b="1" dirty="0"/>
            </a:br>
            <a:r>
              <a:rPr lang="it-IT" sz="2000" b="1" dirty="0"/>
              <a:t>«</a:t>
            </a:r>
            <a:r>
              <a:rPr lang="it-IT" sz="2000" b="1" dirty="0" err="1"/>
              <a:t>Highlights</a:t>
            </a:r>
            <a:r>
              <a:rPr lang="it-IT" sz="2000" b="1" dirty="0"/>
              <a:t> on </a:t>
            </a:r>
            <a:r>
              <a:rPr lang="it-IT" sz="2000" b="1" dirty="0" err="1"/>
              <a:t>Gastrointestinal</a:t>
            </a:r>
            <a:r>
              <a:rPr lang="it-IT" sz="2000" b="1" dirty="0"/>
              <a:t> </a:t>
            </a:r>
            <a:r>
              <a:rPr lang="it-IT" sz="2000" b="1" dirty="0" err="1"/>
              <a:t>Cancer</a:t>
            </a:r>
            <a:r>
              <a:rPr lang="it-IT" sz="2000" b="1" dirty="0"/>
              <a:t>,»</a:t>
            </a:r>
            <a:br>
              <a:rPr lang="it-IT" sz="2000" b="1" dirty="0"/>
            </a:br>
            <a:r>
              <a:rPr lang="it-IT" sz="2000" b="1" dirty="0"/>
              <a:t>Chieti - 11 OTTOBRE 2019     </a:t>
            </a:r>
            <a:br>
              <a:rPr lang="it-IT" sz="2000" b="1" dirty="0"/>
            </a:br>
            <a:endParaRPr lang="it-IT" sz="2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50D1A7-1087-2046-BE6B-FBC4107E7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106" y="2885546"/>
            <a:ext cx="6858000" cy="1384490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Dichiaro</a:t>
            </a:r>
            <a:br>
              <a:rPr lang="it-IT" dirty="0"/>
            </a:br>
            <a:r>
              <a:rPr lang="it-IT" b="1" dirty="0"/>
              <a:t>che negli ultimi due anni </a:t>
            </a:r>
            <a:r>
              <a:rPr lang="it-IT" b="1" u="sng" dirty="0"/>
              <a:t>NON ho avuto </a:t>
            </a:r>
            <a:r>
              <a:rPr lang="it-IT" b="1" dirty="0"/>
              <a:t>rapporti diretti di finanziamento con soggetti portatori di interessi commerciali in campo sanitario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7ECC51-A79F-464E-8169-3025A347D857}"/>
              </a:ext>
            </a:extLst>
          </p:cNvPr>
          <p:cNvSpPr txBox="1"/>
          <p:nvPr/>
        </p:nvSpPr>
        <p:spPr>
          <a:xfrm>
            <a:off x="288388" y="6197287"/>
            <a:ext cx="3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Nome e Cognome:  Edoardo Biondi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0C2F9E-EEE0-D640-A972-8F31DF4B90FB}"/>
              </a:ext>
            </a:extLst>
          </p:cNvPr>
          <p:cNvSpPr txBox="1"/>
          <p:nvPr/>
        </p:nvSpPr>
        <p:spPr>
          <a:xfrm>
            <a:off x="3352961" y="1888955"/>
            <a:ext cx="243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Io sottoscritto dr. Edoardo Biondi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96" y="4265282"/>
            <a:ext cx="2130204" cy="23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5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parata c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90" y="967788"/>
            <a:ext cx="6951097" cy="46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99166" y="5848512"/>
            <a:ext cx="51437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CREDERE, OBBEDIRE, TRATTARE ?</a:t>
            </a:r>
          </a:p>
          <a:p>
            <a:pPr algn="ctr"/>
            <a:r>
              <a:rPr lang="it-IT" sz="2800" b="1" dirty="0">
                <a:solidFill>
                  <a:srgbClr val="0070C0"/>
                </a:solidFill>
              </a:rPr>
              <a:t>FEDE</a:t>
            </a:r>
            <a:r>
              <a:rPr lang="it-IT" sz="2800" b="1" dirty="0">
                <a:solidFill>
                  <a:srgbClr val="FF0000"/>
                </a:solidFill>
              </a:rPr>
              <a:t> o PENSIERO CRITICO 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46866" y="247812"/>
            <a:ext cx="3546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B050"/>
                </a:solidFill>
              </a:rPr>
              <a:t>ALGORITMI IN PARATA</a:t>
            </a:r>
          </a:p>
        </p:txBody>
      </p:sp>
    </p:spTree>
    <p:extLst>
      <p:ext uri="{BB962C8B-B14F-4D97-AF65-F5344CB8AC3E}">
        <p14:creationId xmlns:p14="http://schemas.microsoft.com/office/powerpoint/2010/main" val="3502378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148329"/>
            <a:ext cx="5035550" cy="141864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5800" y="1850922"/>
            <a:ext cx="5035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2018: Algoritmo ESMO PANASIAN</a:t>
            </a:r>
          </a:p>
        </p:txBody>
      </p:sp>
      <p:pic>
        <p:nvPicPr>
          <p:cNvPr id="2050" name="Picture 2" descr="H:\brafaiom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33035"/>
            <a:ext cx="5035550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53837" y="3669890"/>
            <a:ext cx="5035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2018: Linee Guida AIOM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302343" y="5515900"/>
            <a:ext cx="383458" cy="484632"/>
          </a:xfrm>
          <a:prstGeom prst="rightArrow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su 5"/>
          <p:cNvSpPr/>
          <p:nvPr/>
        </p:nvSpPr>
        <p:spPr>
          <a:xfrm>
            <a:off x="3045548" y="3178286"/>
            <a:ext cx="484632" cy="351498"/>
          </a:xfrm>
          <a:prstGeom prst="upArrow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03343" y="368722"/>
            <a:ext cx="7189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/>
              <a:t>Trattamento di I linea del </a:t>
            </a:r>
            <a:r>
              <a:rPr lang="it-IT" sz="2400" b="1" dirty="0" err="1"/>
              <a:t>CRCm</a:t>
            </a:r>
            <a:r>
              <a:rPr lang="it-IT" sz="2400" b="1" dirty="0"/>
              <a:t> BRAF MUTATO (V600E)</a:t>
            </a:r>
            <a:endParaRPr lang="it-IT" sz="2400" b="1" dirty="0">
              <a:solidFill>
                <a:srgbClr val="FF0000"/>
              </a:solidFill>
            </a:endParaRPr>
          </a:p>
          <a:p>
            <a:pPr algn="ctr"/>
            <a:r>
              <a:rPr lang="it-IT" sz="2400" b="1" dirty="0">
                <a:solidFill>
                  <a:srgbClr val="FF0000"/>
                </a:solidFill>
              </a:rPr>
              <a:t>L’ALGORITMO DICE:</a:t>
            </a:r>
          </a:p>
          <a:p>
            <a:pPr algn="ctr"/>
            <a:r>
              <a:rPr lang="it-IT" sz="3200" b="1" dirty="0"/>
              <a:t>FOLFOXIRI-BEV !!!</a:t>
            </a:r>
          </a:p>
        </p:txBody>
      </p:sp>
      <p:pic>
        <p:nvPicPr>
          <p:cNvPr id="1026" name="Picture 2" descr="Risultati immagini per war mach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83" y="1084914"/>
            <a:ext cx="3198836" cy="57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348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3"/>
          <p:cNvSpPr txBox="1">
            <a:spLocks/>
          </p:cNvSpPr>
          <p:nvPr/>
        </p:nvSpPr>
        <p:spPr bwMode="auto">
          <a:xfrm>
            <a:off x="2518913" y="6222722"/>
            <a:ext cx="7132174" cy="4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37931725" indent="-37474525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endParaRPr lang="en-US" sz="1200" dirty="0">
              <a:solidFill>
                <a:schemeClr val="bg1"/>
              </a:solidFill>
              <a:ea typeface="Lucida Sans Unicode"/>
              <a:cs typeface="Lucida Sans Unicode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E8F7618-615D-6244-8E0B-BF9D9A75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48886"/>
              </p:ext>
            </p:extLst>
          </p:nvPr>
        </p:nvGraphicFramePr>
        <p:xfrm>
          <a:off x="460375" y="1018144"/>
          <a:ext cx="7705255" cy="3116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79">
                  <a:extLst>
                    <a:ext uri="{9D8B030D-6E8A-4147-A177-3AD203B41FA5}">
                      <a16:colId xmlns:a16="http://schemas.microsoft.com/office/drawing/2014/main" val="3886880466"/>
                    </a:ext>
                  </a:extLst>
                </a:gridCol>
                <a:gridCol w="1560558">
                  <a:extLst>
                    <a:ext uri="{9D8B030D-6E8A-4147-A177-3AD203B41FA5}">
                      <a16:colId xmlns:a16="http://schemas.microsoft.com/office/drawing/2014/main" val="2759837758"/>
                    </a:ext>
                  </a:extLst>
                </a:gridCol>
                <a:gridCol w="1560558">
                  <a:extLst>
                    <a:ext uri="{9D8B030D-6E8A-4147-A177-3AD203B41FA5}">
                      <a16:colId xmlns:a16="http://schemas.microsoft.com/office/drawing/2014/main" val="2609454410"/>
                    </a:ext>
                  </a:extLst>
                </a:gridCol>
                <a:gridCol w="2405860">
                  <a:extLst>
                    <a:ext uri="{9D8B030D-6E8A-4147-A177-3AD203B41FA5}">
                      <a16:colId xmlns:a16="http://schemas.microsoft.com/office/drawing/2014/main" val="1994470577"/>
                    </a:ext>
                  </a:extLst>
                </a:gridCol>
              </a:tblGrid>
              <a:tr h="377379">
                <a:tc>
                  <a:txBody>
                    <a:bodyPr/>
                    <a:lstStyle/>
                    <a:p>
                      <a:pPr algn="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FOLFOX +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bev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n=340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FOLFOXIRI +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bev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n=339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OR (95% CI)</a:t>
                      </a:r>
                      <a:br>
                        <a:rPr lang="it-IT" sz="1400" dirty="0">
                          <a:solidFill>
                            <a:schemeClr val="tx1"/>
                          </a:solidFill>
                        </a:rPr>
                      </a:b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163238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Complete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response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611763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Partial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response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46%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59%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286184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Response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rate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62%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1.61 (1.19–2.18),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=0.002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56941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Stable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disease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29%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663544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Progressive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disease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7%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4%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876334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Not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assessed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555882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R0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resection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rate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12%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17%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1.55 (1.00–2.39),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=0.047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615745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b="1" i="0" dirty="0" err="1">
                          <a:solidFill>
                            <a:schemeClr val="tx1"/>
                          </a:solidFill>
                        </a:rPr>
                        <a:t>Liver-limited</a:t>
                      </a:r>
                      <a:r>
                        <a:rPr lang="it-IT" sz="1400" b="1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="1" i="0" dirty="0" err="1">
                          <a:solidFill>
                            <a:schemeClr val="tx1"/>
                          </a:solidFill>
                        </a:rPr>
                        <a:t>subgroup</a:t>
                      </a:r>
                      <a:endParaRPr lang="it-IT" sz="1400" b="1" i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44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sz="1400" b="1" i="0" dirty="0">
                          <a:solidFill>
                            <a:schemeClr val="tx1"/>
                          </a:solidFill>
                        </a:rPr>
                        <a:t>=97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44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0" dirty="0" err="1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it-IT" sz="1400" b="1" i="0" dirty="0">
                          <a:solidFill>
                            <a:schemeClr val="tx1"/>
                          </a:solidFill>
                        </a:rPr>
                        <a:t>=108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44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644E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158289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R0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resection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 rate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28%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38%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1.59 (0.88–2.86),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=0.124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9150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 flipH="1">
            <a:off x="438166" y="2372499"/>
            <a:ext cx="80750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Rischio triplicato di diarrea severa, </a:t>
            </a:r>
          </a:p>
          <a:p>
            <a:r>
              <a:rPr lang="it-IT" dirty="0"/>
              <a:t>Rischio raddoppiato di neutropenia febbrile </a:t>
            </a:r>
          </a:p>
          <a:p>
            <a:r>
              <a:rPr lang="it-IT" dirty="0"/>
              <a:t> </a:t>
            </a:r>
          </a:p>
        </p:txBody>
      </p:sp>
      <p:sp>
        <p:nvSpPr>
          <p:cNvPr id="11" name="Rettangolo 10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FOLFOXIRI-BEV: risposte e tassi di resezione in I linea (TRIBE2)</a:t>
            </a:r>
          </a:p>
        </p:txBody>
      </p:sp>
      <p:sp>
        <p:nvSpPr>
          <p:cNvPr id="12" name="AutoShape 2" descr="Risultati immagini per nick rivi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4" descr="Risultati immagini per nick rivi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AutoShape 6" descr="Risultati immagini per nick riviera"/>
          <p:cNvSpPr>
            <a:spLocks noChangeAspect="1" noChangeArrowheads="1"/>
          </p:cNvSpPr>
          <p:nvPr/>
        </p:nvSpPr>
        <p:spPr bwMode="auto">
          <a:xfrm>
            <a:off x="460375" y="52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" name="Immagine 1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1" y="761151"/>
            <a:ext cx="1602427" cy="513986"/>
          </a:xfrm>
          <a:prstGeom prst="rect">
            <a:avLst/>
          </a:prstGeom>
        </p:spPr>
      </p:pic>
      <p:sp>
        <p:nvSpPr>
          <p:cNvPr id="16" name="Freccia a destra 15"/>
          <p:cNvSpPr/>
          <p:nvPr/>
        </p:nvSpPr>
        <p:spPr>
          <a:xfrm rot="10800000">
            <a:off x="8267059" y="2004798"/>
            <a:ext cx="492290" cy="40447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19" y="4392962"/>
            <a:ext cx="3714481" cy="247026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7975" y="5353973"/>
            <a:ext cx="502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Cremolini</a:t>
            </a:r>
            <a:r>
              <a:rPr lang="it-IT" dirty="0"/>
              <a:t> C et al JCO 37, no 15 </a:t>
            </a:r>
            <a:r>
              <a:rPr lang="it-IT" dirty="0" err="1"/>
              <a:t>suppl</a:t>
            </a:r>
            <a:r>
              <a:rPr lang="it-IT" dirty="0"/>
              <a:t> (</a:t>
            </a:r>
            <a:r>
              <a:rPr lang="it-IT" dirty="0" err="1"/>
              <a:t>May</a:t>
            </a:r>
            <a:r>
              <a:rPr lang="it-IT" dirty="0"/>
              <a:t> 20 2019)</a:t>
            </a:r>
          </a:p>
        </p:txBody>
      </p:sp>
    </p:spTree>
    <p:extLst>
      <p:ext uri="{BB962C8B-B14F-4D97-AF65-F5344CB8AC3E}">
        <p14:creationId xmlns:p14="http://schemas.microsoft.com/office/powerpoint/2010/main" val="16188221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I linea di trattamento del </a:t>
            </a: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CRCm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: un algoritmo «</a:t>
            </a: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triplettocentrico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» ?!?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69" y="516165"/>
            <a:ext cx="6695433" cy="609019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541891" y="6577370"/>
            <a:ext cx="5602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Mod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. da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Cremolini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et al,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Nat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Rev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Clin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Oncol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‘17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3287" y="684679"/>
            <a:ext cx="2661558" cy="882864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1 – </a:t>
            </a:r>
          </a:p>
          <a:p>
            <a:pPr lvl="0" algn="ctr" defTabSz="914400"/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Paziente </a:t>
            </a:r>
            <a:r>
              <a:rPr lang="it-IT" sz="2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fit</a:t>
            </a:r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per CT di combinazione?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9163" y="1852948"/>
            <a:ext cx="2489737" cy="587099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2 – </a:t>
            </a:r>
          </a:p>
          <a:p>
            <a:pPr lvl="0" algn="ctr" defTabSz="914400"/>
            <a:r>
              <a:rPr lang="it-IT" sz="2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Fit</a:t>
            </a:r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per tripletta ?</a:t>
            </a:r>
            <a:endParaRPr lang="it-IT" sz="2000" b="1" i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3663" y="5363590"/>
            <a:ext cx="2864894" cy="63543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4 – </a:t>
            </a:r>
          </a:p>
          <a:p>
            <a:pPr lvl="0" algn="ctr" defTabSz="914400"/>
            <a:r>
              <a:rPr lang="it-IT" sz="2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Tumor</a:t>
            </a:r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location</a:t>
            </a:r>
          </a:p>
        </p:txBody>
      </p:sp>
      <p:sp>
        <p:nvSpPr>
          <p:cNvPr id="8" name="Rettangolo 7"/>
          <p:cNvSpPr/>
          <p:nvPr/>
        </p:nvSpPr>
        <p:spPr>
          <a:xfrm>
            <a:off x="7532169" y="6121482"/>
            <a:ext cx="1481738" cy="420606"/>
          </a:xfrm>
          <a:prstGeom prst="rect">
            <a:avLst/>
          </a:prstGeom>
          <a:noFill/>
          <a:ln w="444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279366" y="1837426"/>
            <a:ext cx="2261497" cy="733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63287" y="2829754"/>
            <a:ext cx="2593142" cy="65639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2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3 – </a:t>
            </a:r>
          </a:p>
          <a:p>
            <a:pPr lvl="0" algn="ctr" defTabSz="914400"/>
            <a:r>
              <a:rPr lang="it-IT" sz="2000" b="1" i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RAS/BRAF</a:t>
            </a:r>
          </a:p>
        </p:txBody>
      </p:sp>
    </p:spTree>
    <p:extLst>
      <p:ext uri="{BB962C8B-B14F-4D97-AF65-F5344CB8AC3E}">
        <p14:creationId xmlns:p14="http://schemas.microsoft.com/office/powerpoint/2010/main" val="324287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8667" y="1482097"/>
            <a:ext cx="63200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«FOLFOXIRI plus </a:t>
            </a:r>
            <a:r>
              <a:rPr lang="it-IT" sz="2800" b="1" dirty="0" err="1"/>
              <a:t>Bevacizumab</a:t>
            </a:r>
            <a:r>
              <a:rPr lang="it-IT" sz="2800" b="1" dirty="0"/>
              <a:t> </a:t>
            </a:r>
            <a:r>
              <a:rPr lang="it-IT" sz="2800" b="1" dirty="0" err="1"/>
              <a:t>may</a:t>
            </a:r>
            <a:r>
              <a:rPr lang="it-IT" sz="2800" b="1" dirty="0"/>
              <a:t> be </a:t>
            </a:r>
          </a:p>
          <a:p>
            <a:r>
              <a:rPr lang="it-IT" sz="2800" b="1" dirty="0"/>
              <a:t>a </a:t>
            </a:r>
            <a:r>
              <a:rPr lang="it-IT" sz="2800" b="1" dirty="0" err="1"/>
              <a:t>preferred</a:t>
            </a:r>
            <a:r>
              <a:rPr lang="it-IT" sz="2800" b="1" dirty="0"/>
              <a:t> option for </a:t>
            </a:r>
            <a:r>
              <a:rPr lang="it-IT" sz="2800" b="1" dirty="0" err="1"/>
              <a:t>most</a:t>
            </a:r>
            <a:r>
              <a:rPr lang="it-IT" sz="2800" b="1" dirty="0"/>
              <a:t> FIT </a:t>
            </a:r>
            <a:r>
              <a:rPr lang="it-IT" sz="2800" b="1" dirty="0" err="1"/>
              <a:t>patients</a:t>
            </a:r>
            <a:r>
              <a:rPr lang="it-IT" sz="2800" b="1" dirty="0"/>
              <a:t> </a:t>
            </a:r>
          </a:p>
          <a:p>
            <a:r>
              <a:rPr lang="it-IT" sz="2800" b="1" dirty="0"/>
              <a:t>with a right </a:t>
            </a:r>
            <a:r>
              <a:rPr lang="it-IT" sz="2800" b="1" dirty="0" err="1"/>
              <a:t>sided</a:t>
            </a:r>
            <a:r>
              <a:rPr lang="it-IT" sz="2800" b="1" dirty="0"/>
              <a:t> and/or RAS- or BRAF </a:t>
            </a:r>
          </a:p>
          <a:p>
            <a:r>
              <a:rPr lang="it-IT" sz="2800" b="1" dirty="0" err="1"/>
              <a:t>mutant</a:t>
            </a:r>
            <a:r>
              <a:rPr lang="it-IT" sz="2800" b="1" dirty="0"/>
              <a:t> </a:t>
            </a:r>
            <a:r>
              <a:rPr lang="it-IT" sz="2800" b="1" dirty="0" err="1"/>
              <a:t>tumor</a:t>
            </a:r>
            <a:r>
              <a:rPr lang="it-IT" sz="2800" b="1" dirty="0"/>
              <a:t> </a:t>
            </a:r>
            <a:r>
              <a:rPr lang="it-IT" sz="2800" dirty="0"/>
              <a:t>and an ECOG performance </a:t>
            </a:r>
          </a:p>
          <a:p>
            <a:r>
              <a:rPr lang="it-IT" sz="2800" dirty="0"/>
              <a:t>status of 0»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14612" y="3882557"/>
            <a:ext cx="49087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NOTA BENE: </a:t>
            </a:r>
            <a:r>
              <a:rPr lang="it-IT" sz="1100" b="1" dirty="0"/>
              <a:t>NON</a:t>
            </a:r>
            <a:r>
              <a:rPr lang="it-IT" sz="1100" dirty="0"/>
              <a:t> è appropriato per pazienti </a:t>
            </a:r>
            <a:r>
              <a:rPr lang="it-IT" sz="1100" b="1" dirty="0"/>
              <a:t>sopra i 75 aa; tra 71 e 75 </a:t>
            </a:r>
            <a:r>
              <a:rPr lang="it-IT" sz="1100" dirty="0"/>
              <a:t>aa </a:t>
            </a:r>
            <a:r>
              <a:rPr lang="it-IT" sz="1100" b="1" dirty="0"/>
              <a:t>se PS = 0</a:t>
            </a:r>
            <a:endParaRPr lang="it-IT" sz="2000" b="1" dirty="0"/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 bwMode="auto">
          <a:xfrm>
            <a:off x="-10266" y="-2"/>
            <a:ext cx="9144000" cy="923028"/>
          </a:xfrm>
          <a:prstGeom prst="rect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«</a:t>
            </a:r>
            <a:r>
              <a:rPr lang="it-IT" sz="2400" b="1" dirty="0" err="1">
                <a:solidFill>
                  <a:schemeClr val="bg1"/>
                </a:solidFill>
              </a:rPr>
              <a:t>When</a:t>
            </a:r>
            <a:r>
              <a:rPr lang="it-IT" sz="2400" b="1" dirty="0">
                <a:solidFill>
                  <a:schemeClr val="bg1"/>
                </a:solidFill>
              </a:rPr>
              <a:t> to use </a:t>
            </a:r>
            <a:r>
              <a:rPr lang="it-IT" sz="2400" b="1" dirty="0" err="1">
                <a:solidFill>
                  <a:schemeClr val="bg1"/>
                </a:solidFill>
              </a:rPr>
              <a:t>triplet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chemotherapy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as</a:t>
            </a:r>
            <a:r>
              <a:rPr lang="it-IT" sz="2400" b="1" dirty="0">
                <a:solidFill>
                  <a:schemeClr val="bg1"/>
                </a:solidFill>
              </a:rPr>
              <a:t> a first line treatment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in </a:t>
            </a:r>
            <a:r>
              <a:rPr lang="it-IT" sz="2400" b="1" dirty="0" err="1">
                <a:solidFill>
                  <a:schemeClr val="bg1"/>
                </a:solidFill>
              </a:rPr>
              <a:t>metastatic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colorectal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cancer</a:t>
            </a:r>
            <a:r>
              <a:rPr lang="it-IT" sz="2400" b="1" dirty="0">
                <a:solidFill>
                  <a:schemeClr val="bg1"/>
                </a:solidFill>
              </a:rPr>
              <a:t>»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/>
              <a:ea typeface="Calisto MT" pitchFamily="-112" charset="0"/>
              <a:cs typeface="Lucida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956703" y="4593901"/>
            <a:ext cx="8322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Cremolini</a:t>
            </a:r>
            <a:r>
              <a:rPr lang="it-IT" sz="2000" dirty="0"/>
              <a:t> C., </a:t>
            </a:r>
            <a:r>
              <a:rPr lang="it-IT" sz="2000" dirty="0" err="1"/>
              <a:t>Current</a:t>
            </a:r>
            <a:r>
              <a:rPr lang="it-IT" sz="2000" dirty="0"/>
              <a:t> </a:t>
            </a:r>
            <a:r>
              <a:rPr lang="it-IT" sz="2000" dirty="0" err="1"/>
              <a:t>development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in the management of </a:t>
            </a:r>
            <a:r>
              <a:rPr lang="it-IT" sz="2000" dirty="0" err="1"/>
              <a:t>colorectal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,</a:t>
            </a:r>
          </a:p>
          <a:p>
            <a:pPr algn="ctr"/>
            <a:r>
              <a:rPr lang="it-IT" sz="2000" b="1" dirty="0" err="1"/>
              <a:t>Aug</a:t>
            </a:r>
            <a:r>
              <a:rPr lang="it-IT" sz="2000" b="1" dirty="0"/>
              <a:t> 2019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68" y="2518550"/>
            <a:ext cx="2165470" cy="38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6" y="951186"/>
            <a:ext cx="5123474" cy="20206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1" y="5616036"/>
            <a:ext cx="5020056" cy="2286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4" y="3382002"/>
            <a:ext cx="6706507" cy="141032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50479" y="2802608"/>
            <a:ext cx="364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/>
              <a:t>Cremolini</a:t>
            </a:r>
            <a:r>
              <a:rPr lang="it-IT" sz="1600" b="1" dirty="0"/>
              <a:t> C, et al. Lancet  </a:t>
            </a:r>
            <a:r>
              <a:rPr lang="it-IT" sz="1600" b="1" dirty="0" err="1"/>
              <a:t>Oncology</a:t>
            </a:r>
            <a:r>
              <a:rPr lang="it-IT" sz="1600" b="1" dirty="0"/>
              <a:t> 2015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2715" y="1592204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TRIBE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921" y="395181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TRIBE 2</a:t>
            </a:r>
          </a:p>
        </p:txBody>
      </p:sp>
      <p:sp>
        <p:nvSpPr>
          <p:cNvPr id="8" name="Rettangolo 7"/>
          <p:cNvSpPr/>
          <p:nvPr/>
        </p:nvSpPr>
        <p:spPr bwMode="auto">
          <a:xfrm>
            <a:off x="1252" y="8625"/>
            <a:ext cx="9144000" cy="67286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Tribe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and </a:t>
            </a: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Tribe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2:  analisi della PFS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17277" y="4822723"/>
            <a:ext cx="1461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/>
              <a:t>Experimental</a:t>
            </a:r>
            <a:r>
              <a:rPr lang="it-IT" sz="1200" b="1" i="1" dirty="0"/>
              <a:t> </a:t>
            </a:r>
            <a:r>
              <a:rPr lang="it-IT" sz="1200" b="1" i="1" dirty="0" err="1"/>
              <a:t>better</a:t>
            </a:r>
            <a:endParaRPr lang="it-IT" sz="1200" b="1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082249" y="4827643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/>
              <a:t>Control </a:t>
            </a:r>
            <a:r>
              <a:rPr lang="it-IT" sz="1200" b="1" i="1" dirty="0" err="1"/>
              <a:t>better</a:t>
            </a:r>
            <a:endParaRPr lang="it-IT" sz="1200" b="1" i="1" dirty="0"/>
          </a:p>
        </p:txBody>
      </p:sp>
      <p:sp>
        <p:nvSpPr>
          <p:cNvPr id="10" name="Ovale 9"/>
          <p:cNvSpPr/>
          <p:nvPr/>
        </p:nvSpPr>
        <p:spPr>
          <a:xfrm>
            <a:off x="4012061" y="4001439"/>
            <a:ext cx="969514" cy="2339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>
            <a:off x="5662156" y="1275732"/>
            <a:ext cx="0" cy="1002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4412946" y="3405820"/>
            <a:ext cx="0" cy="1002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3984322" y="1904385"/>
            <a:ext cx="768654" cy="210164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Risultati immagini per lisa simpson investig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3518184"/>
            <a:ext cx="2000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1 11"/>
          <p:cNvCxnSpPr/>
          <p:nvPr/>
        </p:nvCxnSpPr>
        <p:spPr>
          <a:xfrm>
            <a:off x="5076825" y="4136484"/>
            <a:ext cx="2238375" cy="57839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15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32" y="263526"/>
            <a:ext cx="4283168" cy="62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6489" y="2495550"/>
            <a:ext cx="32816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Ancora</a:t>
            </a:r>
          </a:p>
          <a:p>
            <a:pPr algn="ctr"/>
            <a:r>
              <a:rPr lang="it-IT" sz="3200" b="1" dirty="0"/>
              <a:t>FOLFOXIRI-BEV</a:t>
            </a:r>
          </a:p>
          <a:p>
            <a:pPr algn="ctr"/>
            <a:r>
              <a:rPr lang="it-IT" sz="3200" b="1" dirty="0"/>
              <a:t>nel BRAF MUTATO</a:t>
            </a:r>
          </a:p>
          <a:p>
            <a:pPr algn="ctr"/>
            <a:r>
              <a:rPr lang="it-IT" sz="3200" b="1" dirty="0"/>
              <a:t>?!?</a:t>
            </a:r>
          </a:p>
        </p:txBody>
      </p:sp>
    </p:spTree>
    <p:extLst>
      <p:ext uri="{BB962C8B-B14F-4D97-AF65-F5344CB8AC3E}">
        <p14:creationId xmlns:p14="http://schemas.microsoft.com/office/powerpoint/2010/main" val="3637421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i immagini per war 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6" y="1181981"/>
            <a:ext cx="2335006" cy="41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i immagini per iron 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0" y="1181982"/>
            <a:ext cx="1937733" cy="426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iron man hulkbu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20" y="726393"/>
            <a:ext cx="3711630" cy="479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1" y="5022197"/>
            <a:ext cx="1447800" cy="1701800"/>
          </a:xfrm>
          <a:prstGeom prst="rect">
            <a:avLst/>
          </a:prstGeom>
        </p:spPr>
      </p:pic>
      <p:sp>
        <p:nvSpPr>
          <p:cNvPr id="8" name="Rettangolo arrotondato 7"/>
          <p:cNvSpPr/>
          <p:nvPr/>
        </p:nvSpPr>
        <p:spPr>
          <a:xfrm>
            <a:off x="3016666" y="5691500"/>
            <a:ext cx="1452785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CT </a:t>
            </a:r>
            <a:r>
              <a:rPr lang="it-IT" sz="1600" dirty="0" err="1">
                <a:solidFill>
                  <a:schemeClr val="tx1"/>
                </a:solidFill>
              </a:rPr>
              <a:t>doublet</a:t>
            </a:r>
            <a:r>
              <a:rPr lang="it-IT" sz="1600" dirty="0">
                <a:solidFill>
                  <a:schemeClr val="tx1"/>
                </a:solidFill>
              </a:rPr>
              <a:t> + </a:t>
            </a:r>
            <a:r>
              <a:rPr lang="it-IT" sz="1600" dirty="0" err="1">
                <a:solidFill>
                  <a:schemeClr val="tx1"/>
                </a:solidFill>
              </a:rPr>
              <a:t>bevacizumab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390908" y="5707164"/>
            <a:ext cx="1452785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</a:rPr>
              <a:t>Encorafenib</a:t>
            </a:r>
            <a:r>
              <a:rPr lang="it-IT" sz="1600" dirty="0">
                <a:solidFill>
                  <a:schemeClr val="tx1"/>
                </a:solidFill>
              </a:rPr>
              <a:t> + </a:t>
            </a:r>
            <a:r>
              <a:rPr lang="it-IT" sz="1600" dirty="0" err="1">
                <a:solidFill>
                  <a:schemeClr val="tx1"/>
                </a:solidFill>
              </a:rPr>
              <a:t>binimetinib</a:t>
            </a:r>
            <a:r>
              <a:rPr lang="it-IT" sz="1600" dirty="0">
                <a:solidFill>
                  <a:schemeClr val="tx1"/>
                </a:solidFill>
              </a:rPr>
              <a:t>+ </a:t>
            </a:r>
            <a:r>
              <a:rPr lang="it-IT" sz="1600" dirty="0" err="1">
                <a:solidFill>
                  <a:schemeClr val="tx1"/>
                </a:solidFill>
              </a:rPr>
              <a:t>cetuximab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0" y="0"/>
            <a:ext cx="9144000" cy="5520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b="1" dirty="0">
              <a:solidFill>
                <a:srgbClr val="FFFFFF"/>
              </a:solidFill>
              <a:latin typeface="Lucida Sans"/>
              <a:ea typeface="Calisto MT" pitchFamily="-112" charset="0"/>
              <a:cs typeface="Lucida Sans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CRC BRAF MUTATO:  MUTERA’ L’ALGORITMO?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b="1" dirty="0">
              <a:solidFill>
                <a:prstClr val="white"/>
              </a:solidFill>
              <a:latin typeface="Lucida Sans" panose="020B0602030504020204" pitchFamily="34" charset="0"/>
              <a:ea typeface="Calisto MT" pitchFamily="-112" charset="0"/>
              <a:cs typeface="Lucida Sans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2442906" y="5947870"/>
            <a:ext cx="489204" cy="484632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4748898" y="6006264"/>
            <a:ext cx="1472440" cy="484632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???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383702" y="5295583"/>
            <a:ext cx="14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ANCHOR-CRC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859702" y="6438583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(BEACON)</a:t>
            </a:r>
          </a:p>
        </p:txBody>
      </p:sp>
    </p:spTree>
    <p:extLst>
      <p:ext uri="{BB962C8B-B14F-4D97-AF65-F5344CB8AC3E}">
        <p14:creationId xmlns:p14="http://schemas.microsoft.com/office/powerpoint/2010/main" val="1232815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9879"/>
            <a:ext cx="9144000" cy="366776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0349" y="5456454"/>
            <a:ext cx="8805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«Non potrai mai tuffarti due volte nello stesso algoritmo…»</a:t>
            </a:r>
          </a:p>
        </p:txBody>
      </p:sp>
    </p:spTree>
    <p:extLst>
      <p:ext uri="{BB962C8B-B14F-4D97-AF65-F5344CB8AC3E}">
        <p14:creationId xmlns:p14="http://schemas.microsoft.com/office/powerpoint/2010/main" val="229545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4" y="162232"/>
            <a:ext cx="8909220" cy="64819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3595" y="1431217"/>
            <a:ext cx="137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ALGORITMO</a:t>
            </a:r>
          </a:p>
        </p:txBody>
      </p:sp>
    </p:spTree>
    <p:extLst>
      <p:ext uri="{BB962C8B-B14F-4D97-AF65-F5344CB8AC3E}">
        <p14:creationId xmlns:p14="http://schemas.microsoft.com/office/powerpoint/2010/main" val="34510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370936" y="1672905"/>
            <a:ext cx="8070933" cy="209899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algn="ctr" eaLnBrk="1" hangingPunct="1">
              <a:lnSpc>
                <a:spcPct val="140000"/>
              </a:lnSpc>
              <a:defRPr/>
            </a:pPr>
            <a:r>
              <a:rPr lang="en-US" sz="3200" b="1" dirty="0">
                <a:solidFill>
                  <a:schemeClr val="bg1"/>
                </a:solidFill>
              </a:rPr>
              <a:t>Therapeutic algorithm</a:t>
            </a:r>
          </a:p>
          <a:p>
            <a:pPr lvl="1" algn="ctr" eaLnBrk="1" hangingPunct="1">
              <a:lnSpc>
                <a:spcPct val="140000"/>
              </a:lnSpc>
              <a:defRPr/>
            </a:pPr>
            <a:r>
              <a:rPr lang="en-US" sz="3200" b="1" dirty="0">
                <a:solidFill>
                  <a:schemeClr val="bg1"/>
                </a:solidFill>
              </a:rPr>
              <a:t>in metastatic colorectal cancer</a:t>
            </a:r>
            <a:endParaRPr lang="it-IT" sz="3000" b="1" dirty="0">
              <a:solidFill>
                <a:schemeClr val="bg1"/>
              </a:solidFill>
              <a:latin typeface="Lucida Sans" charset="0"/>
              <a:ea typeface="Calisto MT" charset="0"/>
              <a:cs typeface="Lucida Sans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913930" y="341560"/>
            <a:ext cx="54582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Highlights</a:t>
            </a:r>
            <a:r>
              <a:rPr lang="it-IT" sz="2800" dirty="0"/>
              <a:t> on </a:t>
            </a:r>
            <a:r>
              <a:rPr lang="it-IT" sz="2800" dirty="0" err="1"/>
              <a:t>gastrointestinal</a:t>
            </a:r>
            <a:r>
              <a:rPr lang="it-IT" sz="2800" dirty="0"/>
              <a:t> </a:t>
            </a:r>
            <a:r>
              <a:rPr lang="it-IT" sz="2800" dirty="0" err="1"/>
              <a:t>cancer</a:t>
            </a:r>
            <a:endParaRPr lang="it-IT" sz="2800" dirty="0"/>
          </a:p>
          <a:p>
            <a:pPr algn="ctr"/>
            <a:r>
              <a:rPr lang="it-IT" dirty="0"/>
              <a:t>Chieti 11 Ottobre 2019</a:t>
            </a: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1349617" y="4393054"/>
            <a:ext cx="640727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>
                <a:latin typeface="Lucida Sans" charset="0"/>
              </a:rPr>
              <a:t>                         </a:t>
            </a:r>
            <a:r>
              <a:rPr lang="en-US" sz="2400" dirty="0" err="1">
                <a:latin typeface="Lucida Sans" charset="0"/>
              </a:rPr>
              <a:t>Edoardo</a:t>
            </a:r>
            <a:r>
              <a:rPr lang="en-US" sz="2400" dirty="0">
                <a:latin typeface="Lucida Sans" charset="0"/>
              </a:rPr>
              <a:t> Biondi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ts val="600"/>
              </a:spcAft>
            </a:pPr>
            <a:endParaRPr lang="en-US" sz="2000" b="1" dirty="0">
              <a:latin typeface="Lucida Sans" charset="0"/>
            </a:endParaRPr>
          </a:p>
          <a:p>
            <a:pPr marL="342900" indent="-342900" algn="ctr">
              <a:lnSpc>
                <a:spcPct val="85000"/>
              </a:lnSpc>
              <a:spcBef>
                <a:spcPct val="20000"/>
              </a:spcBef>
            </a:pPr>
            <a:r>
              <a:rPr lang="it-IT" sz="2000" dirty="0">
                <a:latin typeface="Lucida Sans" charset="0"/>
              </a:rPr>
              <a:t>UOC Oncologia Lanciano,</a:t>
            </a:r>
          </a:p>
          <a:p>
            <a:pPr marL="342900" indent="-342900" algn="ctr">
              <a:lnSpc>
                <a:spcPct val="85000"/>
              </a:lnSpc>
              <a:spcBef>
                <a:spcPct val="20000"/>
              </a:spcBef>
            </a:pPr>
            <a:r>
              <a:rPr lang="it-IT" sz="2000" dirty="0">
                <a:latin typeface="Lucida Sans" charset="0"/>
              </a:rPr>
              <a:t>Responsabile dott. Nicola D’Ostilio</a:t>
            </a:r>
          </a:p>
          <a:p>
            <a:pPr marL="342900" indent="-342900" algn="ctr">
              <a:lnSpc>
                <a:spcPct val="85000"/>
              </a:lnSpc>
              <a:spcBef>
                <a:spcPct val="20000"/>
              </a:spcBef>
            </a:pPr>
            <a:endParaRPr lang="it-IT" sz="2000" dirty="0">
              <a:latin typeface="Lucida Sans" charset="0"/>
            </a:endParaRPr>
          </a:p>
          <a:p>
            <a:pPr marL="342900" indent="-342900" algn="ctr">
              <a:lnSpc>
                <a:spcPct val="85000"/>
              </a:lnSpc>
              <a:spcBef>
                <a:spcPct val="20000"/>
              </a:spcBef>
            </a:pPr>
            <a:endParaRPr lang="it-IT" sz="2000" dirty="0">
              <a:latin typeface="Lucida Sans" charset="0"/>
            </a:endParaRPr>
          </a:p>
        </p:txBody>
      </p:sp>
      <p:pic>
        <p:nvPicPr>
          <p:cNvPr id="36" name="Picture 2" descr="Risultati immagini per logo asl 2 lanciano-vasto-chie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5" y="5127838"/>
            <a:ext cx="1281779" cy="12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nick rivi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14" y="5017619"/>
            <a:ext cx="2294163" cy="386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61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children christmas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6" y="2949568"/>
            <a:ext cx="5683240" cy="31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sultati immagini per natale nap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1" y="408210"/>
            <a:ext cx="4746168" cy="23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e 5"/>
          <p:cNvSpPr/>
          <p:nvPr/>
        </p:nvSpPr>
        <p:spPr>
          <a:xfrm>
            <a:off x="5461687" y="5169522"/>
            <a:ext cx="588921" cy="55363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" name="CasellaDiTesto 3"/>
          <p:cNvSpPr txBox="1"/>
          <p:nvPr/>
        </p:nvSpPr>
        <p:spPr>
          <a:xfrm rot="20771317">
            <a:off x="5902799" y="506205"/>
            <a:ext cx="21739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AR BLANCA" pitchFamily="2" charset="0"/>
              </a:rPr>
              <a:t>Vedo, </a:t>
            </a:r>
          </a:p>
          <a:p>
            <a:r>
              <a:rPr lang="it-IT" sz="4000" dirty="0">
                <a:solidFill>
                  <a:srgbClr val="FF0000"/>
                </a:solidFill>
                <a:latin typeface="AR BLANCA" pitchFamily="2" charset="0"/>
              </a:rPr>
              <a:t>prevedo,</a:t>
            </a:r>
          </a:p>
          <a:p>
            <a:r>
              <a:rPr lang="it-IT" sz="4000" dirty="0">
                <a:solidFill>
                  <a:srgbClr val="FF0000"/>
                </a:solidFill>
                <a:latin typeface="AR BLANCA" pitchFamily="2" charset="0"/>
              </a:rPr>
              <a:t>stravedo…</a:t>
            </a:r>
          </a:p>
        </p:txBody>
      </p:sp>
      <p:sp>
        <p:nvSpPr>
          <p:cNvPr id="2" name="CasellaDiTesto 1"/>
          <p:cNvSpPr txBox="1"/>
          <p:nvPr/>
        </p:nvSpPr>
        <p:spPr>
          <a:xfrm rot="20266627">
            <a:off x="6645705" y="4567327"/>
            <a:ext cx="205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</a:rPr>
              <a:t>DECISIONAL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</a:rPr>
              <a:t>TREE</a:t>
            </a:r>
          </a:p>
        </p:txBody>
      </p:sp>
    </p:spTree>
    <p:extLst>
      <p:ext uri="{BB962C8B-B14F-4D97-AF65-F5344CB8AC3E}">
        <p14:creationId xmlns:p14="http://schemas.microsoft.com/office/powerpoint/2010/main" val="30713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6386" y="1078287"/>
            <a:ext cx="31917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malattia  aggressiva e sintomatica</a:t>
            </a:r>
          </a:p>
        </p:txBody>
      </p:sp>
      <p:sp>
        <p:nvSpPr>
          <p:cNvPr id="3" name="Rettangolo 2"/>
          <p:cNvSpPr/>
          <p:nvPr/>
        </p:nvSpPr>
        <p:spPr>
          <a:xfrm>
            <a:off x="82643" y="1193613"/>
            <a:ext cx="1530497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I: Stato paziente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e malattia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41680" y="1084045"/>
            <a:ext cx="341606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UNFIT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(per età, PS o </a:t>
            </a:r>
            <a:r>
              <a:rPr lang="it-IT" sz="1600" dirty="0" err="1">
                <a:solidFill>
                  <a:schemeClr val="bg1"/>
                </a:solidFill>
              </a:rPr>
              <a:t>comorbidità</a:t>
            </a:r>
            <a:r>
              <a:rPr lang="it-IT" sz="1600" dirty="0">
                <a:solidFill>
                  <a:schemeClr val="bg1"/>
                </a:solidFill>
              </a:rPr>
              <a:t>)</a:t>
            </a:r>
          </a:p>
          <a:p>
            <a:r>
              <a:rPr lang="it-IT" sz="1600" dirty="0">
                <a:solidFill>
                  <a:schemeClr val="bg1"/>
                </a:solidFill>
              </a:rPr>
              <a:t>e/o malattia  indolente e asintomatica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8783" y="2407011"/>
            <a:ext cx="1772050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II: Valutazione RAS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(BRAF consigliabile)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8788" y="3560027"/>
            <a:ext cx="1208433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III: Lato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tumore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48518" y="240701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456894" y="242139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52704" y="243002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697402" y="2435779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44818" y="3560027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sin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186004" y="3583037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dx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90132" y="4549148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872594" y="4528866"/>
            <a:ext cx="1317049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311218" y="4528866"/>
            <a:ext cx="1345726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cxnSp>
        <p:nvCxnSpPr>
          <p:cNvPr id="22" name="Connettore 1 21"/>
          <p:cNvCxnSpPr>
            <a:stCxn id="2" idx="2"/>
          </p:cNvCxnSpPr>
          <p:nvPr/>
        </p:nvCxnSpPr>
        <p:spPr>
          <a:xfrm flipH="1">
            <a:off x="2830801" y="1663062"/>
            <a:ext cx="1111471" cy="743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>
            <a:stCxn id="2" idx="2"/>
            <a:endCxn id="10" idx="0"/>
          </p:cNvCxnSpPr>
          <p:nvPr/>
        </p:nvCxnSpPr>
        <p:spPr>
          <a:xfrm>
            <a:off x="3942272" y="1663062"/>
            <a:ext cx="1096905" cy="758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stCxn id="5" idx="2"/>
            <a:endCxn id="11" idx="0"/>
          </p:cNvCxnSpPr>
          <p:nvPr/>
        </p:nvCxnSpPr>
        <p:spPr>
          <a:xfrm flipH="1">
            <a:off x="6634987" y="1915042"/>
            <a:ext cx="714723" cy="514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stCxn id="5" idx="2"/>
            <a:endCxn id="12" idx="0"/>
          </p:cNvCxnSpPr>
          <p:nvPr/>
        </p:nvCxnSpPr>
        <p:spPr>
          <a:xfrm>
            <a:off x="7349710" y="1915042"/>
            <a:ext cx="929975" cy="520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>
            <a:stCxn id="9" idx="2"/>
            <a:endCxn id="13" idx="0"/>
          </p:cNvCxnSpPr>
          <p:nvPr/>
        </p:nvCxnSpPr>
        <p:spPr>
          <a:xfrm flipH="1">
            <a:off x="1986996" y="2847963"/>
            <a:ext cx="843805" cy="712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Connettore 1 2047"/>
          <p:cNvCxnSpPr>
            <a:stCxn id="9" idx="2"/>
            <a:endCxn id="14" idx="0"/>
          </p:cNvCxnSpPr>
          <p:nvPr/>
        </p:nvCxnSpPr>
        <p:spPr>
          <a:xfrm>
            <a:off x="2830801" y="2847963"/>
            <a:ext cx="697381" cy="735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Connettore 1 2050"/>
          <p:cNvCxnSpPr>
            <a:stCxn id="13" idx="2"/>
            <a:endCxn id="17" idx="0"/>
          </p:cNvCxnSpPr>
          <p:nvPr/>
        </p:nvCxnSpPr>
        <p:spPr>
          <a:xfrm flipH="1">
            <a:off x="1984081" y="4000979"/>
            <a:ext cx="2915" cy="527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3" name="Connettore 1 2052"/>
          <p:cNvCxnSpPr>
            <a:stCxn id="14" idx="2"/>
            <a:endCxn id="16" idx="0"/>
          </p:cNvCxnSpPr>
          <p:nvPr/>
        </p:nvCxnSpPr>
        <p:spPr>
          <a:xfrm>
            <a:off x="3528182" y="4023989"/>
            <a:ext cx="2937" cy="504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Connettore 1 2055"/>
          <p:cNvCxnSpPr>
            <a:stCxn id="10" idx="2"/>
            <a:endCxn id="15" idx="0"/>
          </p:cNvCxnSpPr>
          <p:nvPr/>
        </p:nvCxnSpPr>
        <p:spPr>
          <a:xfrm flipH="1">
            <a:off x="5034914" y="2862347"/>
            <a:ext cx="4263" cy="1686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Connettore 1 2057"/>
          <p:cNvCxnSpPr>
            <a:stCxn id="11" idx="2"/>
            <a:endCxn id="4" idx="0"/>
          </p:cNvCxnSpPr>
          <p:nvPr/>
        </p:nvCxnSpPr>
        <p:spPr>
          <a:xfrm flipH="1">
            <a:off x="6619247" y="2870973"/>
            <a:ext cx="15740" cy="1519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Connettore 1 2059"/>
          <p:cNvCxnSpPr>
            <a:stCxn id="12" idx="2"/>
            <a:endCxn id="35" idx="0"/>
          </p:cNvCxnSpPr>
          <p:nvPr/>
        </p:nvCxnSpPr>
        <p:spPr>
          <a:xfrm>
            <a:off x="8279685" y="2876731"/>
            <a:ext cx="10138" cy="1528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5831452" y="4390815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+ BEV?</a:t>
            </a:r>
            <a:endParaRPr lang="it-IT" dirty="0"/>
          </a:p>
        </p:txBody>
      </p:sp>
      <p:sp>
        <p:nvSpPr>
          <p:cNvPr id="35" name="Ovale 34"/>
          <p:cNvSpPr/>
          <p:nvPr/>
        </p:nvSpPr>
        <p:spPr>
          <a:xfrm>
            <a:off x="7502028" y="4405199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+ BEV?</a:t>
            </a:r>
            <a:endParaRPr lang="it-IT" dirty="0"/>
          </a:p>
        </p:txBody>
      </p:sp>
      <p:sp>
        <p:nvSpPr>
          <p:cNvPr id="40" name="Rettangolo 39"/>
          <p:cNvSpPr/>
          <p:nvPr/>
        </p:nvSpPr>
        <p:spPr bwMode="auto">
          <a:xfrm>
            <a:off x="8626" y="8625"/>
            <a:ext cx="9144000" cy="67286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TAS+BEVACIZUMAB? (TASCO, SOLSTICE)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6116">
            <a:off x="6660061" y="2653134"/>
            <a:ext cx="1379296" cy="1808567"/>
          </a:xfrm>
          <a:prstGeom prst="rect">
            <a:avLst/>
          </a:prstGeom>
        </p:spPr>
      </p:pic>
      <p:pic>
        <p:nvPicPr>
          <p:cNvPr id="31" name="Picture 4" descr="Risultati immagini per SOLS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64" y="5384781"/>
            <a:ext cx="1273402" cy="12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671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6386" y="1078287"/>
            <a:ext cx="31917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malattia  aggressiva e sintomatica</a:t>
            </a:r>
          </a:p>
        </p:txBody>
      </p:sp>
      <p:sp>
        <p:nvSpPr>
          <p:cNvPr id="3" name="Rettangolo 2"/>
          <p:cNvSpPr/>
          <p:nvPr/>
        </p:nvSpPr>
        <p:spPr>
          <a:xfrm>
            <a:off x="82643" y="1193613"/>
            <a:ext cx="1530497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I: Stato paziente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e malattia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41680" y="1084045"/>
            <a:ext cx="341606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UNFIT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(per età, PS o </a:t>
            </a:r>
            <a:r>
              <a:rPr lang="it-IT" sz="1600" dirty="0" err="1">
                <a:solidFill>
                  <a:schemeClr val="bg1"/>
                </a:solidFill>
              </a:rPr>
              <a:t>comorbidità</a:t>
            </a:r>
            <a:r>
              <a:rPr lang="it-IT" sz="1600" dirty="0">
                <a:solidFill>
                  <a:schemeClr val="bg1"/>
                </a:solidFill>
              </a:rPr>
              <a:t>)</a:t>
            </a:r>
          </a:p>
          <a:p>
            <a:r>
              <a:rPr lang="it-IT" sz="1600" dirty="0">
                <a:solidFill>
                  <a:schemeClr val="bg1"/>
                </a:solidFill>
              </a:rPr>
              <a:t>e/o malattia  indolente e asintomatica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0157" y="2407011"/>
            <a:ext cx="1772050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II: Valutazione RAS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(BRAF consigliabile)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8788" y="3560027"/>
            <a:ext cx="1208433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III: Lato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tumore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48518" y="240701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456894" y="242139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52704" y="243002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697402" y="2435779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44818" y="3560027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sin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186004" y="3583037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dx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90132" y="4549148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872594" y="4528866"/>
            <a:ext cx="1317049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311218" y="4528866"/>
            <a:ext cx="1345726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cxnSp>
        <p:nvCxnSpPr>
          <p:cNvPr id="22" name="Connettore 1 21"/>
          <p:cNvCxnSpPr>
            <a:stCxn id="2" idx="2"/>
          </p:cNvCxnSpPr>
          <p:nvPr/>
        </p:nvCxnSpPr>
        <p:spPr>
          <a:xfrm flipH="1">
            <a:off x="2830801" y="1663062"/>
            <a:ext cx="1111471" cy="743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>
            <a:stCxn id="2" idx="2"/>
            <a:endCxn id="10" idx="0"/>
          </p:cNvCxnSpPr>
          <p:nvPr/>
        </p:nvCxnSpPr>
        <p:spPr>
          <a:xfrm>
            <a:off x="3942272" y="1663062"/>
            <a:ext cx="1096905" cy="758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stCxn id="5" idx="2"/>
            <a:endCxn id="11" idx="0"/>
          </p:cNvCxnSpPr>
          <p:nvPr/>
        </p:nvCxnSpPr>
        <p:spPr>
          <a:xfrm flipH="1">
            <a:off x="6634987" y="1915042"/>
            <a:ext cx="714723" cy="514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stCxn id="5" idx="2"/>
            <a:endCxn id="12" idx="0"/>
          </p:cNvCxnSpPr>
          <p:nvPr/>
        </p:nvCxnSpPr>
        <p:spPr>
          <a:xfrm>
            <a:off x="7349710" y="1915042"/>
            <a:ext cx="929975" cy="520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>
            <a:stCxn id="9" idx="2"/>
            <a:endCxn id="13" idx="0"/>
          </p:cNvCxnSpPr>
          <p:nvPr/>
        </p:nvCxnSpPr>
        <p:spPr>
          <a:xfrm flipH="1">
            <a:off x="1986996" y="2847963"/>
            <a:ext cx="843805" cy="712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Connettore 1 2047"/>
          <p:cNvCxnSpPr>
            <a:stCxn id="9" idx="2"/>
            <a:endCxn id="14" idx="0"/>
          </p:cNvCxnSpPr>
          <p:nvPr/>
        </p:nvCxnSpPr>
        <p:spPr>
          <a:xfrm>
            <a:off x="2830801" y="2847963"/>
            <a:ext cx="697381" cy="735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Connettore 1 2050"/>
          <p:cNvCxnSpPr>
            <a:stCxn id="13" idx="2"/>
            <a:endCxn id="17" idx="0"/>
          </p:cNvCxnSpPr>
          <p:nvPr/>
        </p:nvCxnSpPr>
        <p:spPr>
          <a:xfrm flipH="1">
            <a:off x="1984081" y="4000979"/>
            <a:ext cx="2915" cy="527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3" name="Connettore 1 2052"/>
          <p:cNvCxnSpPr>
            <a:stCxn id="14" idx="2"/>
            <a:endCxn id="16" idx="0"/>
          </p:cNvCxnSpPr>
          <p:nvPr/>
        </p:nvCxnSpPr>
        <p:spPr>
          <a:xfrm>
            <a:off x="3528182" y="4023989"/>
            <a:ext cx="2937" cy="504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Connettore 1 2055"/>
          <p:cNvCxnSpPr>
            <a:stCxn id="10" idx="2"/>
            <a:endCxn id="15" idx="0"/>
          </p:cNvCxnSpPr>
          <p:nvPr/>
        </p:nvCxnSpPr>
        <p:spPr>
          <a:xfrm flipH="1">
            <a:off x="5034914" y="2862347"/>
            <a:ext cx="4263" cy="16868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Connettore 1 2057"/>
          <p:cNvCxnSpPr>
            <a:stCxn id="11" idx="2"/>
            <a:endCxn id="4" idx="0"/>
          </p:cNvCxnSpPr>
          <p:nvPr/>
        </p:nvCxnSpPr>
        <p:spPr>
          <a:xfrm flipH="1">
            <a:off x="6619247" y="2870973"/>
            <a:ext cx="15740" cy="1519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Connettore 1 2059"/>
          <p:cNvCxnSpPr>
            <a:stCxn id="12" idx="2"/>
            <a:endCxn id="35" idx="0"/>
          </p:cNvCxnSpPr>
          <p:nvPr/>
        </p:nvCxnSpPr>
        <p:spPr>
          <a:xfrm>
            <a:off x="8279685" y="2876731"/>
            <a:ext cx="10138" cy="1528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5831452" y="4390815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+ BEV?</a:t>
            </a:r>
            <a:endParaRPr lang="it-IT" dirty="0"/>
          </a:p>
        </p:txBody>
      </p:sp>
      <p:sp>
        <p:nvSpPr>
          <p:cNvPr id="35" name="Ovale 34"/>
          <p:cNvSpPr/>
          <p:nvPr/>
        </p:nvSpPr>
        <p:spPr>
          <a:xfrm>
            <a:off x="7502028" y="4405199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+ BEV?</a:t>
            </a:r>
            <a:endParaRPr lang="it-IT" dirty="0"/>
          </a:p>
        </p:txBody>
      </p:sp>
      <p:sp>
        <p:nvSpPr>
          <p:cNvPr id="32" name="Ovale 31"/>
          <p:cNvSpPr/>
          <p:nvPr/>
        </p:nvSpPr>
        <p:spPr>
          <a:xfrm>
            <a:off x="5845836" y="5552457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FU/LV + PAN?</a:t>
            </a:r>
            <a:endParaRPr lang="it-IT" dirty="0"/>
          </a:p>
        </p:txBody>
      </p:sp>
      <p:cxnSp>
        <p:nvCxnSpPr>
          <p:cNvPr id="33" name="Connettore 1 32"/>
          <p:cNvCxnSpPr/>
          <p:nvPr/>
        </p:nvCxnSpPr>
        <p:spPr>
          <a:xfrm>
            <a:off x="6616379" y="5356975"/>
            <a:ext cx="0" cy="152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 bwMode="auto">
          <a:xfrm>
            <a:off x="8626" y="8625"/>
            <a:ext cx="9144000" cy="67286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FU/LV + PANITUMUMAB? (PANDA)</a:t>
            </a:r>
          </a:p>
        </p:txBody>
      </p:sp>
      <p:pic>
        <p:nvPicPr>
          <p:cNvPr id="36" name="Picture 2" descr="Risultati immagini per kung fu p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570" y="5563583"/>
            <a:ext cx="1688646" cy="9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71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46386" y="1078287"/>
            <a:ext cx="31917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malattia  aggressiva e sintomatica</a:t>
            </a:r>
          </a:p>
        </p:txBody>
      </p:sp>
      <p:sp>
        <p:nvSpPr>
          <p:cNvPr id="3" name="Rettangolo 2"/>
          <p:cNvSpPr/>
          <p:nvPr/>
        </p:nvSpPr>
        <p:spPr>
          <a:xfrm>
            <a:off x="82643" y="1193613"/>
            <a:ext cx="1530497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I: Stato paziente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e malattia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41680" y="1084045"/>
            <a:ext cx="341606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UNFIT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(per età, PS o </a:t>
            </a:r>
            <a:r>
              <a:rPr lang="it-IT" sz="1600" dirty="0" err="1">
                <a:solidFill>
                  <a:schemeClr val="bg1"/>
                </a:solidFill>
              </a:rPr>
              <a:t>comorbidità</a:t>
            </a:r>
            <a:r>
              <a:rPr lang="it-IT" sz="1600" dirty="0">
                <a:solidFill>
                  <a:schemeClr val="bg1"/>
                </a:solidFill>
              </a:rPr>
              <a:t>)</a:t>
            </a:r>
          </a:p>
          <a:p>
            <a:r>
              <a:rPr lang="it-IT" sz="1600" dirty="0">
                <a:solidFill>
                  <a:schemeClr val="bg1"/>
                </a:solidFill>
              </a:rPr>
              <a:t>e/o malattia  indolente e asintomatica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8783" y="2407011"/>
            <a:ext cx="1772050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II: Valutazione RAS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(BRAF consigliabile)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8788" y="3560027"/>
            <a:ext cx="1208433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III: Lato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tumore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48518" y="240701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456894" y="242139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52704" y="243002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697402" y="2435779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44818" y="3560027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sin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186004" y="3583037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dx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90132" y="4333498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872594" y="4528866"/>
            <a:ext cx="1317049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311218" y="4528866"/>
            <a:ext cx="1345726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cxnSp>
        <p:nvCxnSpPr>
          <p:cNvPr id="22" name="Connettore 1 21"/>
          <p:cNvCxnSpPr>
            <a:stCxn id="2" idx="2"/>
          </p:cNvCxnSpPr>
          <p:nvPr/>
        </p:nvCxnSpPr>
        <p:spPr>
          <a:xfrm flipH="1">
            <a:off x="2830801" y="1663062"/>
            <a:ext cx="1111471" cy="743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>
            <a:stCxn id="2" idx="2"/>
            <a:endCxn id="10" idx="0"/>
          </p:cNvCxnSpPr>
          <p:nvPr/>
        </p:nvCxnSpPr>
        <p:spPr>
          <a:xfrm>
            <a:off x="3942272" y="1663062"/>
            <a:ext cx="1096905" cy="758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stCxn id="5" idx="2"/>
            <a:endCxn id="11" idx="0"/>
          </p:cNvCxnSpPr>
          <p:nvPr/>
        </p:nvCxnSpPr>
        <p:spPr>
          <a:xfrm flipH="1">
            <a:off x="6634987" y="1915042"/>
            <a:ext cx="714723" cy="514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stCxn id="5" idx="2"/>
            <a:endCxn id="12" idx="0"/>
          </p:cNvCxnSpPr>
          <p:nvPr/>
        </p:nvCxnSpPr>
        <p:spPr>
          <a:xfrm>
            <a:off x="7349710" y="1915042"/>
            <a:ext cx="929975" cy="520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>
            <a:stCxn id="9" idx="2"/>
            <a:endCxn id="13" idx="0"/>
          </p:cNvCxnSpPr>
          <p:nvPr/>
        </p:nvCxnSpPr>
        <p:spPr>
          <a:xfrm flipH="1">
            <a:off x="1986996" y="2847963"/>
            <a:ext cx="843805" cy="712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Connettore 1 2047"/>
          <p:cNvCxnSpPr>
            <a:stCxn id="9" idx="2"/>
            <a:endCxn id="14" idx="0"/>
          </p:cNvCxnSpPr>
          <p:nvPr/>
        </p:nvCxnSpPr>
        <p:spPr>
          <a:xfrm>
            <a:off x="2830801" y="2847963"/>
            <a:ext cx="697381" cy="735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Connettore 1 2050"/>
          <p:cNvCxnSpPr>
            <a:stCxn id="13" idx="2"/>
            <a:endCxn id="17" idx="0"/>
          </p:cNvCxnSpPr>
          <p:nvPr/>
        </p:nvCxnSpPr>
        <p:spPr>
          <a:xfrm flipH="1">
            <a:off x="1984081" y="4000979"/>
            <a:ext cx="2915" cy="527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3" name="Connettore 1 2052"/>
          <p:cNvCxnSpPr>
            <a:stCxn id="14" idx="2"/>
            <a:endCxn id="16" idx="0"/>
          </p:cNvCxnSpPr>
          <p:nvPr/>
        </p:nvCxnSpPr>
        <p:spPr>
          <a:xfrm>
            <a:off x="3528182" y="4023989"/>
            <a:ext cx="2937" cy="504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Connettore 1 2055"/>
          <p:cNvCxnSpPr>
            <a:stCxn id="10" idx="2"/>
            <a:endCxn id="15" idx="0"/>
          </p:cNvCxnSpPr>
          <p:nvPr/>
        </p:nvCxnSpPr>
        <p:spPr>
          <a:xfrm flipH="1">
            <a:off x="5034914" y="2862347"/>
            <a:ext cx="4263" cy="14711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Connettore 1 2057"/>
          <p:cNvCxnSpPr>
            <a:stCxn id="11" idx="2"/>
            <a:endCxn id="4" idx="0"/>
          </p:cNvCxnSpPr>
          <p:nvPr/>
        </p:nvCxnSpPr>
        <p:spPr>
          <a:xfrm flipH="1">
            <a:off x="6619247" y="2870973"/>
            <a:ext cx="15740" cy="1519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Connettore 1 2059"/>
          <p:cNvCxnSpPr>
            <a:stCxn id="12" idx="2"/>
            <a:endCxn id="35" idx="0"/>
          </p:cNvCxnSpPr>
          <p:nvPr/>
        </p:nvCxnSpPr>
        <p:spPr>
          <a:xfrm>
            <a:off x="8279685" y="2876731"/>
            <a:ext cx="10138" cy="15284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5831452" y="4390815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+ BEV?</a:t>
            </a:r>
            <a:endParaRPr lang="it-IT" dirty="0"/>
          </a:p>
        </p:txBody>
      </p:sp>
      <p:sp>
        <p:nvSpPr>
          <p:cNvPr id="35" name="Ovale 34"/>
          <p:cNvSpPr/>
          <p:nvPr/>
        </p:nvSpPr>
        <p:spPr>
          <a:xfrm>
            <a:off x="7502028" y="4405199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+ BEV?</a:t>
            </a:r>
            <a:endParaRPr lang="it-IT" dirty="0"/>
          </a:p>
        </p:txBody>
      </p:sp>
      <p:sp>
        <p:nvSpPr>
          <p:cNvPr id="32" name="Ovale 31"/>
          <p:cNvSpPr/>
          <p:nvPr/>
        </p:nvSpPr>
        <p:spPr>
          <a:xfrm>
            <a:off x="5845836" y="5552457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FU/LV + PAN?</a:t>
            </a:r>
            <a:endParaRPr lang="it-IT" dirty="0"/>
          </a:p>
        </p:txBody>
      </p:sp>
      <p:cxnSp>
        <p:nvCxnSpPr>
          <p:cNvPr id="33" name="Connettore 1 32"/>
          <p:cNvCxnSpPr/>
          <p:nvPr/>
        </p:nvCxnSpPr>
        <p:spPr>
          <a:xfrm>
            <a:off x="6616379" y="5356975"/>
            <a:ext cx="0" cy="152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 bwMode="auto">
          <a:xfrm>
            <a:off x="8626" y="8625"/>
            <a:ext cx="9144000" cy="67286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Tripletta + anti EGFR? (MACBETH, VOLFI, TRIPLETE)</a:t>
            </a:r>
          </a:p>
        </p:txBody>
      </p:sp>
      <p:sp>
        <p:nvSpPr>
          <p:cNvPr id="36" name="Ovale 35"/>
          <p:cNvSpPr/>
          <p:nvPr/>
        </p:nvSpPr>
        <p:spPr>
          <a:xfrm>
            <a:off x="1191715" y="5742308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anti EGFR?</a:t>
            </a:r>
            <a:endParaRPr lang="it-IT" sz="1400" dirty="0"/>
          </a:p>
        </p:txBody>
      </p:sp>
      <p:sp>
        <p:nvSpPr>
          <p:cNvPr id="38" name="Ovale 37"/>
          <p:cNvSpPr/>
          <p:nvPr/>
        </p:nvSpPr>
        <p:spPr>
          <a:xfrm>
            <a:off x="2750153" y="5748066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anti EGFR?</a:t>
            </a:r>
            <a:endParaRPr lang="it-IT" sz="1400" dirty="0"/>
          </a:p>
        </p:txBody>
      </p:sp>
      <p:pic>
        <p:nvPicPr>
          <p:cNvPr id="37" name="Picture 2" descr="macbeth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b="8575"/>
          <a:stretch/>
        </p:blipFill>
        <p:spPr bwMode="auto">
          <a:xfrm>
            <a:off x="368894" y="5455234"/>
            <a:ext cx="666688" cy="554423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567" y="6118706"/>
            <a:ext cx="690406" cy="69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338324" y="6000750"/>
            <a:ext cx="73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VOLFI</a:t>
            </a:r>
          </a:p>
        </p:txBody>
      </p:sp>
    </p:spTree>
    <p:extLst>
      <p:ext uri="{BB962C8B-B14F-4D97-AF65-F5344CB8AC3E}">
        <p14:creationId xmlns:p14="http://schemas.microsoft.com/office/powerpoint/2010/main" val="3388628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068" y="98448"/>
            <a:ext cx="2145846" cy="501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300" b="1" dirty="0">
                <a:solidFill>
                  <a:schemeClr val="tx1"/>
                </a:solidFill>
                <a:latin typeface="Lucida Sans" panose="020B0602030504020204" pitchFamily="34" charset="0"/>
                <a:cs typeface="ＭＳ Ｐゴシック" charset="0"/>
              </a:rPr>
              <a:t>I: Instabilità</a:t>
            </a:r>
          </a:p>
          <a:p>
            <a:pPr lvl="0" algn="ctr" defTabSz="914400"/>
            <a:r>
              <a:rPr lang="it-IT" sz="1300" b="1" dirty="0" err="1">
                <a:solidFill>
                  <a:schemeClr val="tx1"/>
                </a:solidFill>
                <a:latin typeface="Lucida Sans" panose="020B0602030504020204" pitchFamily="34" charset="0"/>
                <a:cs typeface="ＭＳ Ｐゴシック" charset="0"/>
              </a:rPr>
              <a:t>microsatellitare</a:t>
            </a:r>
            <a:endParaRPr lang="it-IT" sz="1300" b="1" dirty="0">
              <a:solidFill>
                <a:schemeClr val="tx1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076149" y="372761"/>
            <a:ext cx="1043577" cy="4543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300" b="1" dirty="0">
                <a:solidFill>
                  <a:schemeClr val="tx1"/>
                </a:solidFill>
                <a:latin typeface="Lucida Sans" panose="020B0602030504020204" pitchFamily="34" charset="0"/>
                <a:cs typeface="ＭＳ Ｐゴシック" charset="0"/>
              </a:rPr>
              <a:t>MSS</a:t>
            </a:r>
            <a:endParaRPr lang="it-IT" sz="1300" b="1" i="1" dirty="0">
              <a:solidFill>
                <a:schemeClr val="tx1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221051" y="125638"/>
            <a:ext cx="1043577" cy="4543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300" b="1" dirty="0">
                <a:solidFill>
                  <a:schemeClr val="tx1"/>
                </a:solidFill>
                <a:latin typeface="Lucida Sans" panose="020B0602030504020204" pitchFamily="34" charset="0"/>
                <a:cs typeface="ＭＳ Ｐゴシック" charset="0"/>
              </a:rPr>
              <a:t>MSI-high</a:t>
            </a:r>
            <a:endParaRPr lang="it-IT" sz="1300" b="1" i="1" dirty="0">
              <a:solidFill>
                <a:schemeClr val="tx1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cxnSp>
        <p:nvCxnSpPr>
          <p:cNvPr id="9" name="Connettore 1 8"/>
          <p:cNvCxnSpPr>
            <a:stCxn id="3" idx="2"/>
            <a:endCxn id="11" idx="0"/>
          </p:cNvCxnSpPr>
          <p:nvPr/>
        </p:nvCxnSpPr>
        <p:spPr>
          <a:xfrm>
            <a:off x="3597938" y="827131"/>
            <a:ext cx="344334" cy="242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>
            <a:stCxn id="3" idx="2"/>
            <a:endCxn id="13" idx="0"/>
          </p:cNvCxnSpPr>
          <p:nvPr/>
        </p:nvCxnSpPr>
        <p:spPr>
          <a:xfrm>
            <a:off x="3597938" y="827131"/>
            <a:ext cx="3751772" cy="248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346386" y="1069661"/>
            <a:ext cx="31917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malattia  aggressiva e sintomatica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82643" y="1184987"/>
            <a:ext cx="1530497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II: Stato paziente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e malattia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641680" y="1075419"/>
            <a:ext cx="341606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UNFIT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(per età, PS o </a:t>
            </a:r>
            <a:r>
              <a:rPr lang="it-IT" sz="1600" dirty="0" err="1">
                <a:solidFill>
                  <a:schemeClr val="bg1"/>
                </a:solidFill>
              </a:rPr>
              <a:t>comorbidità</a:t>
            </a:r>
            <a:r>
              <a:rPr lang="it-IT" sz="1600" dirty="0">
                <a:solidFill>
                  <a:schemeClr val="bg1"/>
                </a:solidFill>
              </a:rPr>
              <a:t>)</a:t>
            </a:r>
          </a:p>
          <a:p>
            <a:r>
              <a:rPr lang="it-IT" sz="1600" dirty="0">
                <a:solidFill>
                  <a:schemeClr val="bg1"/>
                </a:solidFill>
              </a:rPr>
              <a:t>e/o malattia  indolente e asintomatica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48783" y="2398385"/>
            <a:ext cx="1772050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III: Valutazione RAS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(BRAF consigliabile)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48788" y="3551401"/>
            <a:ext cx="1208433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IV: Lato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tumore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248518" y="239838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456894" y="2412769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6052704" y="242139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697402" y="2427153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644818" y="3551401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sin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3186004" y="3574411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dx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290132" y="4506018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872594" y="4520240"/>
            <a:ext cx="1317049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311218" y="4520240"/>
            <a:ext cx="1345726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cxnSp>
        <p:nvCxnSpPr>
          <p:cNvPr id="25" name="Connettore 1 24"/>
          <p:cNvCxnSpPr>
            <a:stCxn id="11" idx="2"/>
          </p:cNvCxnSpPr>
          <p:nvPr/>
        </p:nvCxnSpPr>
        <p:spPr>
          <a:xfrm flipH="1">
            <a:off x="2830801" y="1654436"/>
            <a:ext cx="1111471" cy="743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stCxn id="11" idx="2"/>
            <a:endCxn id="17" idx="0"/>
          </p:cNvCxnSpPr>
          <p:nvPr/>
        </p:nvCxnSpPr>
        <p:spPr>
          <a:xfrm>
            <a:off x="3942272" y="1654436"/>
            <a:ext cx="1096905" cy="758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>
            <a:stCxn id="13" idx="2"/>
            <a:endCxn id="18" idx="0"/>
          </p:cNvCxnSpPr>
          <p:nvPr/>
        </p:nvCxnSpPr>
        <p:spPr>
          <a:xfrm flipH="1">
            <a:off x="6634987" y="1906416"/>
            <a:ext cx="714723" cy="5149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stCxn id="13" idx="2"/>
            <a:endCxn id="19" idx="0"/>
          </p:cNvCxnSpPr>
          <p:nvPr/>
        </p:nvCxnSpPr>
        <p:spPr>
          <a:xfrm>
            <a:off x="7349710" y="1906416"/>
            <a:ext cx="929975" cy="520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>
            <a:stCxn id="16" idx="2"/>
            <a:endCxn id="20" idx="0"/>
          </p:cNvCxnSpPr>
          <p:nvPr/>
        </p:nvCxnSpPr>
        <p:spPr>
          <a:xfrm flipH="1">
            <a:off x="1986996" y="2839337"/>
            <a:ext cx="843805" cy="712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>
            <a:stCxn id="16" idx="2"/>
            <a:endCxn id="21" idx="0"/>
          </p:cNvCxnSpPr>
          <p:nvPr/>
        </p:nvCxnSpPr>
        <p:spPr>
          <a:xfrm>
            <a:off x="2830801" y="2839337"/>
            <a:ext cx="697381" cy="735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stCxn id="20" idx="2"/>
            <a:endCxn id="24" idx="0"/>
          </p:cNvCxnSpPr>
          <p:nvPr/>
        </p:nvCxnSpPr>
        <p:spPr>
          <a:xfrm flipH="1">
            <a:off x="1984081" y="3992353"/>
            <a:ext cx="2915" cy="527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>
            <a:stCxn id="21" idx="2"/>
            <a:endCxn id="23" idx="0"/>
          </p:cNvCxnSpPr>
          <p:nvPr/>
        </p:nvCxnSpPr>
        <p:spPr>
          <a:xfrm>
            <a:off x="3528182" y="4015363"/>
            <a:ext cx="2937" cy="504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>
            <a:stCxn id="17" idx="2"/>
            <a:endCxn id="22" idx="0"/>
          </p:cNvCxnSpPr>
          <p:nvPr/>
        </p:nvCxnSpPr>
        <p:spPr>
          <a:xfrm flipH="1">
            <a:off x="5034914" y="2853721"/>
            <a:ext cx="4263" cy="1652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>
            <a:stCxn id="18" idx="2"/>
            <a:endCxn id="39" idx="0"/>
          </p:cNvCxnSpPr>
          <p:nvPr/>
        </p:nvCxnSpPr>
        <p:spPr>
          <a:xfrm flipH="1">
            <a:off x="6619247" y="2862347"/>
            <a:ext cx="15740" cy="1519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>
            <a:stCxn id="19" idx="2"/>
            <a:endCxn id="40" idx="0"/>
          </p:cNvCxnSpPr>
          <p:nvPr/>
        </p:nvCxnSpPr>
        <p:spPr>
          <a:xfrm flipH="1">
            <a:off x="8278571" y="2868105"/>
            <a:ext cx="1114" cy="15313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e 38"/>
          <p:cNvSpPr/>
          <p:nvPr/>
        </p:nvSpPr>
        <p:spPr>
          <a:xfrm>
            <a:off x="5831452" y="4382189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5-TAS + BEV?</a:t>
            </a:r>
            <a:endParaRPr lang="it-IT" dirty="0"/>
          </a:p>
        </p:txBody>
      </p:sp>
      <p:sp>
        <p:nvSpPr>
          <p:cNvPr id="40" name="Ovale 39"/>
          <p:cNvSpPr/>
          <p:nvPr/>
        </p:nvSpPr>
        <p:spPr>
          <a:xfrm>
            <a:off x="7490776" y="4399467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5-TAS + BEV?</a:t>
            </a:r>
            <a:endParaRPr lang="it-IT" dirty="0"/>
          </a:p>
        </p:txBody>
      </p:sp>
      <p:sp>
        <p:nvSpPr>
          <p:cNvPr id="41" name="Ovale 40"/>
          <p:cNvSpPr/>
          <p:nvPr/>
        </p:nvSpPr>
        <p:spPr>
          <a:xfrm>
            <a:off x="5845836" y="5543831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FU/LV + PAN?</a:t>
            </a:r>
            <a:endParaRPr lang="it-IT" dirty="0"/>
          </a:p>
        </p:txBody>
      </p:sp>
      <p:cxnSp>
        <p:nvCxnSpPr>
          <p:cNvPr id="42" name="Connettore 1 41"/>
          <p:cNvCxnSpPr/>
          <p:nvPr/>
        </p:nvCxnSpPr>
        <p:spPr>
          <a:xfrm>
            <a:off x="6616379" y="5348349"/>
            <a:ext cx="0" cy="152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e 42"/>
          <p:cNvSpPr/>
          <p:nvPr/>
        </p:nvSpPr>
        <p:spPr>
          <a:xfrm>
            <a:off x="1191715" y="5733682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anti EGFR?</a:t>
            </a:r>
            <a:endParaRPr lang="it-IT" sz="1400" dirty="0"/>
          </a:p>
        </p:txBody>
      </p:sp>
      <p:sp>
        <p:nvSpPr>
          <p:cNvPr id="45" name="Ovale 44"/>
          <p:cNvSpPr/>
          <p:nvPr/>
        </p:nvSpPr>
        <p:spPr>
          <a:xfrm>
            <a:off x="2750153" y="5748066"/>
            <a:ext cx="1575590" cy="9144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anti EGFR?</a:t>
            </a:r>
            <a:endParaRPr lang="it-IT" sz="1400" dirty="0"/>
          </a:p>
        </p:txBody>
      </p:sp>
      <p:sp>
        <p:nvSpPr>
          <p:cNvPr id="46" name="Ovale 45"/>
          <p:cNvSpPr/>
          <p:nvPr/>
        </p:nvSpPr>
        <p:spPr>
          <a:xfrm>
            <a:off x="7565366" y="-8626"/>
            <a:ext cx="1492374" cy="95990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Immunoterapia?</a:t>
            </a:r>
            <a:endParaRPr lang="it-IT" sz="1600" dirty="0"/>
          </a:p>
        </p:txBody>
      </p:sp>
      <p:cxnSp>
        <p:nvCxnSpPr>
          <p:cNvPr id="52" name="Connettore 1 51"/>
          <p:cNvCxnSpPr/>
          <p:nvPr/>
        </p:nvCxnSpPr>
        <p:spPr>
          <a:xfrm>
            <a:off x="2242914" y="211181"/>
            <a:ext cx="3978137" cy="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>
            <a:endCxn id="3" idx="1"/>
          </p:cNvCxnSpPr>
          <p:nvPr/>
        </p:nvCxnSpPr>
        <p:spPr>
          <a:xfrm>
            <a:off x="2282565" y="475210"/>
            <a:ext cx="793584" cy="124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>
            <a:stCxn id="4" idx="3"/>
            <a:endCxn id="46" idx="2"/>
          </p:cNvCxnSpPr>
          <p:nvPr/>
        </p:nvCxnSpPr>
        <p:spPr>
          <a:xfrm>
            <a:off x="7264628" y="352823"/>
            <a:ext cx="300738" cy="1185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e 48"/>
          <p:cNvSpPr/>
          <p:nvPr/>
        </p:nvSpPr>
        <p:spPr>
          <a:xfrm>
            <a:off x="958310" y="4157930"/>
            <a:ext cx="3531723" cy="41406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 +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atezolizumab</a:t>
            </a:r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?</a:t>
            </a:r>
            <a:endParaRPr lang="it-IT" sz="1200" dirty="0"/>
          </a:p>
        </p:txBody>
      </p:sp>
      <p:sp>
        <p:nvSpPr>
          <p:cNvPr id="5" name="CasellaDiTesto 4"/>
          <p:cNvSpPr txBox="1"/>
          <p:nvPr/>
        </p:nvSpPr>
        <p:spPr>
          <a:xfrm rot="20532208">
            <a:off x="33539" y="4222050"/>
            <a:ext cx="1646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ATEZO</a:t>
            </a:r>
            <a:r>
              <a:rPr lang="it-IT" dirty="0"/>
              <a:t>TRIBE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75185" y="2919799"/>
            <a:ext cx="8653331" cy="584775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it-IT" sz="3200" dirty="0"/>
              <a:t>IMMUNOTHERAPY ?«THE BEST IS YET TO COME!»  </a:t>
            </a:r>
          </a:p>
        </p:txBody>
      </p:sp>
    </p:spTree>
    <p:extLst>
      <p:ext uri="{BB962C8B-B14F-4D97-AF65-F5344CB8AC3E}">
        <p14:creationId xmlns:p14="http://schemas.microsoft.com/office/powerpoint/2010/main" val="243823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86004" y="612483"/>
            <a:ext cx="31917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FIT per CT intensiva </a:t>
            </a:r>
          </a:p>
        </p:txBody>
      </p:sp>
      <p:sp>
        <p:nvSpPr>
          <p:cNvPr id="3" name="Rettangolo 2"/>
          <p:cNvSpPr/>
          <p:nvPr/>
        </p:nvSpPr>
        <p:spPr>
          <a:xfrm>
            <a:off x="192277" y="598419"/>
            <a:ext cx="1530497" cy="440952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I: Stato paziente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0" y="-8626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Algoritmo AIOM 2018 per la seconda linea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57196" y="618241"/>
            <a:ext cx="317466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UNFIT per CT intensiva</a:t>
            </a:r>
          </a:p>
        </p:txBody>
      </p:sp>
      <p:sp>
        <p:nvSpPr>
          <p:cNvPr id="6" name="Rettangolo 5"/>
          <p:cNvSpPr/>
          <p:nvPr/>
        </p:nvSpPr>
        <p:spPr>
          <a:xfrm>
            <a:off x="97027" y="1563249"/>
            <a:ext cx="1772050" cy="432604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II: Valutazione RAS**</a:t>
            </a:r>
          </a:p>
        </p:txBody>
      </p:sp>
      <p:sp>
        <p:nvSpPr>
          <p:cNvPr id="9" name="Rettangolo 8"/>
          <p:cNvSpPr/>
          <p:nvPr/>
        </p:nvSpPr>
        <p:spPr>
          <a:xfrm>
            <a:off x="2360656" y="201021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206740" y="2024599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srgbClr val="FF0000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52704" y="203322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WT**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697402" y="2038983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srgbClr val="FF0000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104837" y="3691517"/>
            <a:ext cx="1682159" cy="19984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CT +/- biologico</a:t>
            </a:r>
          </a:p>
          <a:p>
            <a:pPr algn="ctr" defTabSz="914400"/>
            <a:r>
              <a:rPr lang="it-IT" sz="1000" b="1" dirty="0">
                <a:solidFill>
                  <a:srgbClr val="FF0000"/>
                </a:solidFill>
                <a:latin typeface="Lucida Sans" panose="020B0602030504020204" pitchFamily="34" charset="0"/>
                <a:cs typeface="ＭＳ Ｐゴシック" charset="0"/>
              </a:rPr>
              <a:t>ALTERNATIVI</a:t>
            </a:r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alla I linea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BEV oltre PD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FOLFIRI + </a:t>
            </a:r>
            <a:r>
              <a:rPr lang="it-IT" sz="1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Aflibercept</a:t>
            </a:r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*** 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se tripletta in I linea valutare </a:t>
            </a:r>
            <a:r>
              <a:rPr lang="it-IT" sz="1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rechallenge</a:t>
            </a:r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*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883074" y="3485073"/>
            <a:ext cx="1489564" cy="2386648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Biologico + </a:t>
            </a:r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tailored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CT </a:t>
            </a:r>
            <a:r>
              <a:rPr lang="it-IT" sz="1050" b="1" dirty="0">
                <a:solidFill>
                  <a:srgbClr val="FF0000"/>
                </a:solidFill>
                <a:latin typeface="Lucida Sans" panose="020B0602030504020204" pitchFamily="34" charset="0"/>
                <a:cs typeface="ＭＳ Ｐゴシック" charset="0"/>
              </a:rPr>
              <a:t>ALTERNATIVI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a I linea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BEV oltre PD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Regorafenib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se non candidabile ad altre terapie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102</a:t>
            </a:r>
          </a:p>
          <a:p>
            <a:pPr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se non candidabile ad altre terapie</a:t>
            </a:r>
          </a:p>
          <a:p>
            <a:pPr lvl="0" algn="ctr" defTabSz="914400"/>
            <a:endParaRPr lang="it-IT" sz="105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75672" y="6148106"/>
            <a:ext cx="4085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1200" dirty="0"/>
              <a:t>*</a:t>
            </a:r>
            <a:r>
              <a:rPr lang="it-IT" sz="1200" dirty="0">
                <a:solidFill>
                  <a:prstClr val="black"/>
                </a:solidFill>
                <a:latin typeface="Calibri" pitchFamily="34" charset="0"/>
              </a:rPr>
              <a:t>c</a:t>
            </a:r>
            <a:r>
              <a:rPr lang="it-IT" sz="1200" dirty="0">
                <a:solidFill>
                  <a:prstClr val="black"/>
                </a:solidFill>
                <a:latin typeface="Calibri" pitchFamily="34" charset="0"/>
                <a:cs typeface="ＭＳ Ｐゴシック" charset="0"/>
              </a:rPr>
              <a:t>onsiderando anche entità e durata risposta linea precedente</a:t>
            </a:r>
            <a:endParaRPr lang="it-IT" sz="1200" dirty="0"/>
          </a:p>
          <a:p>
            <a:r>
              <a:rPr lang="it-IT" sz="1200" dirty="0"/>
              <a:t>** consigliabile analisi BRAF</a:t>
            </a:r>
            <a:r>
              <a:rPr lang="it-IT" sz="1200" dirty="0">
                <a:solidFill>
                  <a:srgbClr val="FF0000"/>
                </a:solidFill>
              </a:rPr>
              <a:t> </a:t>
            </a:r>
            <a:endParaRPr lang="it-IT" sz="1200" dirty="0"/>
          </a:p>
          <a:p>
            <a:r>
              <a:rPr lang="it-IT" sz="1200" dirty="0"/>
              <a:t>*** in pazienti che hanno ricevuto OXA o tripletta in I linea </a:t>
            </a:r>
          </a:p>
        </p:txBody>
      </p:sp>
      <p:cxnSp>
        <p:nvCxnSpPr>
          <p:cNvPr id="2056" name="Connettore 1 2055"/>
          <p:cNvCxnSpPr>
            <a:stCxn id="10" idx="2"/>
          </p:cNvCxnSpPr>
          <p:nvPr/>
        </p:nvCxnSpPr>
        <p:spPr>
          <a:xfrm>
            <a:off x="4789023" y="2465551"/>
            <a:ext cx="0" cy="1225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Connettore 1 2057"/>
          <p:cNvCxnSpPr>
            <a:stCxn id="11" idx="2"/>
            <a:endCxn id="18" idx="0"/>
          </p:cNvCxnSpPr>
          <p:nvPr/>
        </p:nvCxnSpPr>
        <p:spPr>
          <a:xfrm flipH="1">
            <a:off x="6627856" y="2474177"/>
            <a:ext cx="7131" cy="10108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Connettore 1 2059"/>
          <p:cNvCxnSpPr>
            <a:stCxn id="12" idx="2"/>
          </p:cNvCxnSpPr>
          <p:nvPr/>
        </p:nvCxnSpPr>
        <p:spPr>
          <a:xfrm>
            <a:off x="8279685" y="2479935"/>
            <a:ext cx="0" cy="11000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ecisione 22"/>
          <p:cNvSpPr/>
          <p:nvPr/>
        </p:nvSpPr>
        <p:spPr>
          <a:xfrm>
            <a:off x="3186004" y="1549245"/>
            <a:ext cx="1385996" cy="436627"/>
          </a:xfrm>
          <a:prstGeom prst="flowChartDecis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Decisione 35"/>
          <p:cNvSpPr/>
          <p:nvPr/>
        </p:nvSpPr>
        <p:spPr>
          <a:xfrm>
            <a:off x="6754300" y="1572255"/>
            <a:ext cx="1385996" cy="436627"/>
          </a:xfrm>
          <a:prstGeom prst="flowChartDecis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614476" y="158354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RAS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7166106" y="1606379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RAS</a:t>
            </a:r>
          </a:p>
        </p:txBody>
      </p:sp>
      <p:cxnSp>
        <p:nvCxnSpPr>
          <p:cNvPr id="29" name="Connettore 1 28"/>
          <p:cNvCxnSpPr>
            <a:stCxn id="2" idx="2"/>
            <a:endCxn id="23" idx="0"/>
          </p:cNvCxnSpPr>
          <p:nvPr/>
        </p:nvCxnSpPr>
        <p:spPr>
          <a:xfrm flipH="1">
            <a:off x="3879002" y="951037"/>
            <a:ext cx="2888" cy="5982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5" name="Connettore 4 2054"/>
          <p:cNvCxnSpPr>
            <a:stCxn id="36" idx="3"/>
            <a:endCxn id="12" idx="0"/>
          </p:cNvCxnSpPr>
          <p:nvPr/>
        </p:nvCxnSpPr>
        <p:spPr>
          <a:xfrm>
            <a:off x="8140296" y="1790569"/>
            <a:ext cx="139389" cy="24841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2" name="Connettore 4 2061"/>
          <p:cNvCxnSpPr>
            <a:stCxn id="36" idx="1"/>
            <a:endCxn id="11" idx="0"/>
          </p:cNvCxnSpPr>
          <p:nvPr/>
        </p:nvCxnSpPr>
        <p:spPr>
          <a:xfrm rot="10800000" flipV="1">
            <a:off x="6634988" y="1790569"/>
            <a:ext cx="119313" cy="24265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4" name="Connettore 4 2063"/>
          <p:cNvCxnSpPr>
            <a:stCxn id="23" idx="3"/>
            <a:endCxn id="10" idx="0"/>
          </p:cNvCxnSpPr>
          <p:nvPr/>
        </p:nvCxnSpPr>
        <p:spPr>
          <a:xfrm>
            <a:off x="4572000" y="1767559"/>
            <a:ext cx="217023" cy="25704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Connettore 4 2067"/>
          <p:cNvCxnSpPr>
            <a:stCxn id="23" idx="1"/>
            <a:endCxn id="9" idx="0"/>
          </p:cNvCxnSpPr>
          <p:nvPr/>
        </p:nvCxnSpPr>
        <p:spPr>
          <a:xfrm rot="10800000" flipV="1">
            <a:off x="2942940" y="1767559"/>
            <a:ext cx="243065" cy="24265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0" name="Connettore 1 2069"/>
          <p:cNvCxnSpPr>
            <a:stCxn id="5" idx="2"/>
            <a:endCxn id="36" idx="0"/>
          </p:cNvCxnSpPr>
          <p:nvPr/>
        </p:nvCxnSpPr>
        <p:spPr>
          <a:xfrm>
            <a:off x="7444529" y="956795"/>
            <a:ext cx="2769" cy="615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2" name="Connettore 1 2071"/>
          <p:cNvCxnSpPr>
            <a:stCxn id="9" idx="2"/>
            <a:endCxn id="17" idx="0"/>
          </p:cNvCxnSpPr>
          <p:nvPr/>
        </p:nvCxnSpPr>
        <p:spPr>
          <a:xfrm>
            <a:off x="2942939" y="2451167"/>
            <a:ext cx="2978" cy="1240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ttangolo 73"/>
          <p:cNvSpPr/>
          <p:nvPr/>
        </p:nvSpPr>
        <p:spPr>
          <a:xfrm>
            <a:off x="3956559" y="3723153"/>
            <a:ext cx="1682159" cy="199846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CT </a:t>
            </a:r>
            <a:r>
              <a:rPr lang="it-IT" sz="1000" b="1" dirty="0">
                <a:solidFill>
                  <a:srgbClr val="FF0000"/>
                </a:solidFill>
                <a:latin typeface="Lucida Sans" panose="020B0602030504020204" pitchFamily="34" charset="0"/>
                <a:cs typeface="ＭＳ Ｐゴシック" charset="0"/>
              </a:rPr>
              <a:t>ALTERNATIVI</a:t>
            </a:r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alla I linea +/- BEV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BEV oltre PD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FOLFIRI + </a:t>
            </a:r>
            <a:r>
              <a:rPr lang="it-IT" sz="1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Aflibercept</a:t>
            </a:r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***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se tripletta in I linea valutare </a:t>
            </a:r>
            <a:r>
              <a:rPr lang="it-IT" sz="10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rechallenge</a:t>
            </a:r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*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82" name="Rettangolo 81"/>
          <p:cNvSpPr/>
          <p:nvPr/>
        </p:nvSpPr>
        <p:spPr>
          <a:xfrm>
            <a:off x="7545024" y="3485074"/>
            <a:ext cx="1489564" cy="2484958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Biologico + </a:t>
            </a:r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tailored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CT </a:t>
            </a:r>
            <a:r>
              <a:rPr lang="it-IT" sz="1050" b="1" dirty="0">
                <a:solidFill>
                  <a:srgbClr val="FF0000"/>
                </a:solidFill>
                <a:latin typeface="Lucida Sans" panose="020B0602030504020204" pitchFamily="34" charset="0"/>
                <a:cs typeface="ＭＳ Ｐゴシック" charset="0"/>
              </a:rPr>
              <a:t>ALTERNATIVI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a I linea</a:t>
            </a:r>
          </a:p>
          <a:p>
            <a:pPr lvl="0" algn="ctr" defTabSz="914400"/>
            <a:endParaRPr lang="it-IT" sz="105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Regorafenib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se non candidabile ad altre terapie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TAS 102</a:t>
            </a:r>
          </a:p>
          <a:p>
            <a:pPr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se non candidabile ad altre terapie</a:t>
            </a:r>
          </a:p>
          <a:p>
            <a:pPr lvl="0" algn="ctr" defTabSz="914400"/>
            <a:endParaRPr lang="it-IT" sz="105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7" name="AutoShape 4" descr="Risultati immagini per flanders simpson png"/>
          <p:cNvSpPr>
            <a:spLocks noChangeAspect="1" noChangeArrowheads="1"/>
          </p:cNvSpPr>
          <p:nvPr/>
        </p:nvSpPr>
        <p:spPr bwMode="auto">
          <a:xfrm>
            <a:off x="155575" y="-3436938"/>
            <a:ext cx="7162800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 descr="Risultati immagini per flanders simpson png"/>
          <p:cNvSpPr>
            <a:spLocks noChangeAspect="1" noChangeArrowheads="1"/>
          </p:cNvSpPr>
          <p:nvPr/>
        </p:nvSpPr>
        <p:spPr bwMode="auto">
          <a:xfrm>
            <a:off x="307975" y="-3284538"/>
            <a:ext cx="7162800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" name="AutoShape 8" descr="Risultati immagini per flanders simpson png"/>
          <p:cNvSpPr>
            <a:spLocks noChangeAspect="1" noChangeArrowheads="1"/>
          </p:cNvSpPr>
          <p:nvPr/>
        </p:nvSpPr>
        <p:spPr bwMode="auto">
          <a:xfrm>
            <a:off x="460375" y="-3132138"/>
            <a:ext cx="7162800" cy="716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Picture 14" descr="Risultati immagini per flanders simps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3" y="3409949"/>
            <a:ext cx="1230886" cy="24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8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34358" y="2351466"/>
            <a:ext cx="8686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>
              <a:spcAft>
                <a:spcPts val="4800"/>
              </a:spcAft>
              <a:buFont typeface="Wingdings" pitchFamily="2" charset="2"/>
              <a:buChar char="ü"/>
            </a:pPr>
            <a:r>
              <a:rPr lang="it-IT" sz="2400" b="1" dirty="0"/>
              <a:t>Meglio Beva o </a:t>
            </a:r>
            <a:r>
              <a:rPr lang="it-IT" sz="2400" b="1" dirty="0" err="1"/>
              <a:t>Aflibercept</a:t>
            </a:r>
            <a:r>
              <a:rPr lang="it-IT" sz="2400" b="1" dirty="0"/>
              <a:t>?</a:t>
            </a:r>
            <a:endParaRPr lang="it-IT" altLang="ja-JP" sz="2400" dirty="0"/>
          </a:p>
          <a:p>
            <a:pPr eaLnBrk="1" hangingPunct="1">
              <a:spcAft>
                <a:spcPts val="4800"/>
              </a:spcAft>
              <a:buFont typeface="Wingdings" pitchFamily="2" charset="2"/>
              <a:buChar char="ü"/>
            </a:pPr>
            <a:r>
              <a:rPr lang="it-IT" sz="2400" b="1" dirty="0"/>
              <a:t> Se </a:t>
            </a:r>
            <a:r>
              <a:rPr lang="it-IT" sz="2400" b="1" i="1" dirty="0"/>
              <a:t>BRAF</a:t>
            </a:r>
            <a:r>
              <a:rPr lang="it-IT" sz="2400" b="1" dirty="0"/>
              <a:t> mutato?</a:t>
            </a:r>
          </a:p>
          <a:p>
            <a:pPr eaLnBrk="1" hangingPunct="1">
              <a:spcAft>
                <a:spcPts val="4800"/>
              </a:spcAft>
              <a:buFont typeface="Wingdings" pitchFamily="2" charset="2"/>
              <a:buChar char="ü"/>
            </a:pPr>
            <a:r>
              <a:rPr lang="it-IT" sz="2400" b="1" dirty="0"/>
              <a:t>Se </a:t>
            </a:r>
            <a:r>
              <a:rPr lang="it-IT" sz="2400" b="1" i="1" dirty="0"/>
              <a:t>RAS</a:t>
            </a:r>
            <a:r>
              <a:rPr lang="it-IT" sz="2400" b="1" dirty="0"/>
              <a:t>/</a:t>
            </a:r>
            <a:r>
              <a:rPr lang="it-IT" sz="2400" b="1" i="1" dirty="0"/>
              <a:t>BRAF</a:t>
            </a:r>
            <a:r>
              <a:rPr lang="it-IT" sz="2400" b="1" dirty="0"/>
              <a:t> WT meglio </a:t>
            </a:r>
            <a:r>
              <a:rPr lang="it-IT" sz="2400" b="1" dirty="0" err="1"/>
              <a:t>antiangiogenico</a:t>
            </a:r>
            <a:r>
              <a:rPr lang="it-IT" sz="2400" b="1" dirty="0"/>
              <a:t> o anti-EGFR?</a:t>
            </a:r>
          </a:p>
          <a:p>
            <a:pPr eaLnBrk="1" hangingPunct="1">
              <a:spcAft>
                <a:spcPts val="4800"/>
              </a:spcAft>
              <a:buFont typeface="Wingdings" pitchFamily="2" charset="2"/>
              <a:buChar char="ü"/>
            </a:pPr>
            <a:r>
              <a:rPr lang="it-IT" sz="2400" b="1" dirty="0"/>
              <a:t>Che significa </a:t>
            </a:r>
            <a:r>
              <a:rPr lang="it-IT" sz="2400" b="1" dirty="0">
                <a:solidFill>
                  <a:srgbClr val="FF0000"/>
                </a:solidFill>
              </a:rPr>
              <a:t>«chemioterapia ALTERNATIVA»</a:t>
            </a:r>
            <a:r>
              <a:rPr lang="it-IT" sz="2400" b="1" dirty="0"/>
              <a:t>?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5758" y="5758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Seconda linea:  domande spontanee…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0" y="664332"/>
            <a:ext cx="3035300" cy="33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58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7792"/>
            <a:ext cx="8229600" cy="5066333"/>
          </a:xfrm>
        </p:spPr>
        <p:txBody>
          <a:bodyPr>
            <a:normAutofit fontScale="77500" lnSpcReduction="20000"/>
          </a:bodyPr>
          <a:lstStyle/>
          <a:p>
            <a:r>
              <a:rPr lang="it-IT" sz="2900" b="1" dirty="0"/>
              <a:t>Beva o </a:t>
            </a:r>
            <a:r>
              <a:rPr lang="it-IT" sz="2900" b="1" dirty="0" err="1"/>
              <a:t>Aflibercept</a:t>
            </a:r>
            <a:r>
              <a:rPr lang="it-IT" sz="2900" b="1" dirty="0"/>
              <a:t>? </a:t>
            </a:r>
          </a:p>
          <a:p>
            <a:pPr marL="0" indent="0">
              <a:buNone/>
            </a:pPr>
            <a:r>
              <a:rPr lang="it-IT" sz="2900" dirty="0"/>
              <a:t>Considero CT precedenti (</a:t>
            </a:r>
            <a:r>
              <a:rPr lang="it-IT" sz="2900" dirty="0" err="1"/>
              <a:t>Aflibercept</a:t>
            </a:r>
            <a:r>
              <a:rPr lang="it-IT" sz="2900" dirty="0"/>
              <a:t> solo se OXA in precedenza); </a:t>
            </a:r>
          </a:p>
          <a:p>
            <a:pPr marL="0" indent="0" algn="just">
              <a:buNone/>
            </a:pPr>
            <a:r>
              <a:rPr lang="it-IT" sz="2900" dirty="0"/>
              <a:t>CT che associo (</a:t>
            </a:r>
            <a:r>
              <a:rPr lang="it-IT" sz="2900" dirty="0" err="1"/>
              <a:t>Aflibercept</a:t>
            </a:r>
            <a:r>
              <a:rPr lang="it-IT" sz="2900" dirty="0"/>
              <a:t> solo con FOLFIRI);</a:t>
            </a:r>
          </a:p>
          <a:p>
            <a:pPr marL="0" indent="0" algn="just">
              <a:buNone/>
            </a:pPr>
            <a:r>
              <a:rPr lang="it-IT" altLang="ja-JP" sz="2900" dirty="0" err="1"/>
              <a:t>ev</a:t>
            </a:r>
            <a:r>
              <a:rPr lang="it-IT" altLang="ja-JP" sz="2900" dirty="0"/>
              <a:t>. necessità di </a:t>
            </a:r>
            <a:r>
              <a:rPr lang="it-IT" altLang="ja-JP" sz="2900" dirty="0" err="1"/>
              <a:t>tumour</a:t>
            </a:r>
            <a:r>
              <a:rPr lang="it-IT" altLang="ja-JP" sz="2900" dirty="0"/>
              <a:t> </a:t>
            </a:r>
            <a:r>
              <a:rPr lang="it-IT" altLang="ja-JP" sz="2900" dirty="0" err="1"/>
              <a:t>shrinkage</a:t>
            </a:r>
            <a:r>
              <a:rPr lang="it-IT" altLang="ja-JP" sz="2900" dirty="0"/>
              <a:t> (+ con </a:t>
            </a:r>
            <a:r>
              <a:rPr lang="it-IT" altLang="ja-JP" sz="2900" dirty="0" err="1"/>
              <a:t>Aflibercept</a:t>
            </a:r>
            <a:r>
              <a:rPr lang="it-IT" altLang="ja-JP" sz="2900" dirty="0"/>
              <a:t>) </a:t>
            </a:r>
          </a:p>
          <a:p>
            <a:pPr marL="0" indent="0" algn="just">
              <a:buNone/>
            </a:pPr>
            <a:endParaRPr lang="it-IT" altLang="ja-JP" sz="2900" dirty="0"/>
          </a:p>
          <a:p>
            <a:pPr algn="just"/>
            <a:r>
              <a:rPr lang="it-IT" altLang="ja-JP" sz="2900" b="1" dirty="0"/>
              <a:t>Se BRAF mutato?</a:t>
            </a:r>
          </a:p>
          <a:p>
            <a:pPr marL="0" indent="0" algn="just">
              <a:buNone/>
            </a:pPr>
            <a:r>
              <a:rPr lang="it-IT" altLang="ja-JP" sz="2900" dirty="0"/>
              <a:t>meglio </a:t>
            </a:r>
            <a:r>
              <a:rPr lang="it-IT" altLang="ja-JP" sz="2900" dirty="0" err="1"/>
              <a:t>Aflibercept</a:t>
            </a:r>
            <a:endParaRPr lang="it-IT" altLang="ja-JP" sz="2900" dirty="0"/>
          </a:p>
          <a:p>
            <a:pPr marL="0" indent="0" algn="just">
              <a:buNone/>
            </a:pPr>
            <a:endParaRPr lang="it-IT" altLang="ja-JP" sz="2900" dirty="0"/>
          </a:p>
          <a:p>
            <a:pPr algn="just"/>
            <a:r>
              <a:rPr lang="it-IT" sz="2900" b="1" dirty="0"/>
              <a:t>Se </a:t>
            </a:r>
            <a:r>
              <a:rPr lang="it-IT" sz="2900" b="1" i="1" dirty="0"/>
              <a:t>RAS</a:t>
            </a:r>
            <a:r>
              <a:rPr lang="it-IT" sz="2900" b="1" dirty="0"/>
              <a:t>/</a:t>
            </a:r>
            <a:r>
              <a:rPr lang="it-IT" sz="2900" b="1" i="1" dirty="0"/>
              <a:t>BRAF</a:t>
            </a:r>
            <a:r>
              <a:rPr lang="it-IT" sz="2900" b="1" dirty="0"/>
              <a:t> WT, meglio </a:t>
            </a:r>
            <a:r>
              <a:rPr lang="it-IT" sz="2900" b="1" dirty="0" err="1"/>
              <a:t>antiangiogenico</a:t>
            </a:r>
            <a:r>
              <a:rPr lang="it-IT" sz="2900" b="1" dirty="0"/>
              <a:t> o anti-EGFR?</a:t>
            </a:r>
          </a:p>
          <a:p>
            <a:pPr marL="0" indent="0" algn="just">
              <a:buNone/>
            </a:pPr>
            <a:r>
              <a:rPr lang="it-IT" sz="2900" dirty="0"/>
              <a:t>Anti EGFR in II linea attivo ma non efficace. Meglio in I linea o in III</a:t>
            </a:r>
          </a:p>
          <a:p>
            <a:pPr marL="0" indent="0" algn="just">
              <a:buNone/>
            </a:pPr>
            <a:endParaRPr lang="it-IT" sz="2900" dirty="0"/>
          </a:p>
          <a:p>
            <a:pPr algn="just"/>
            <a:r>
              <a:rPr lang="it-IT" sz="2900" b="1" dirty="0"/>
              <a:t>Quale tipo di chemio alternativa ?</a:t>
            </a:r>
          </a:p>
          <a:p>
            <a:pPr marL="0" indent="0" algn="just">
              <a:buNone/>
            </a:pPr>
            <a:r>
              <a:rPr lang="it-IT" sz="2900" dirty="0"/>
              <a:t>Chiariamo con degli </a:t>
            </a:r>
            <a:r>
              <a:rPr lang="it-IT" sz="2900" b="1" dirty="0"/>
              <a:t>ESEMPI </a:t>
            </a:r>
            <a:r>
              <a:rPr lang="it-IT" sz="2900" dirty="0"/>
              <a:t>cosa significhi </a:t>
            </a:r>
          </a:p>
          <a:p>
            <a:pPr marL="0" indent="0" algn="just">
              <a:buNone/>
            </a:pPr>
            <a:r>
              <a:rPr lang="it-IT" sz="2900" dirty="0"/>
              <a:t>«CHEMIO </a:t>
            </a:r>
            <a:r>
              <a:rPr lang="it-IT" sz="2900" b="1" dirty="0">
                <a:solidFill>
                  <a:srgbClr val="FF0000"/>
                </a:solidFill>
              </a:rPr>
              <a:t>ALTERNATIVA</a:t>
            </a:r>
            <a:r>
              <a:rPr lang="it-IT" sz="2900" dirty="0"/>
              <a:t>»</a:t>
            </a:r>
          </a:p>
          <a:p>
            <a:pPr marL="0" indent="0" algn="just">
              <a:buNone/>
            </a:pPr>
            <a:endParaRPr lang="it-IT" sz="24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 bwMode="auto">
          <a:xfrm>
            <a:off x="5758" y="5758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… e possibili risposte</a:t>
            </a:r>
          </a:p>
        </p:txBody>
      </p:sp>
      <p:pic>
        <p:nvPicPr>
          <p:cNvPr id="4" name="Picture 2" descr="Risultati immagini per punk gri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9" y="4800970"/>
            <a:ext cx="3096972" cy="20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84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arrotondato 2"/>
          <p:cNvSpPr>
            <a:spLocks noChangeArrowheads="1"/>
          </p:cNvSpPr>
          <p:nvPr/>
        </p:nvSpPr>
        <p:spPr bwMode="auto">
          <a:xfrm>
            <a:off x="2971800" y="1955800"/>
            <a:ext cx="4343400" cy="8651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FOLFOX + Bevacizumab</a:t>
            </a:r>
          </a:p>
        </p:txBody>
      </p:sp>
      <p:sp>
        <p:nvSpPr>
          <p:cNvPr id="17411" name="Rettangolo arrotondato 5"/>
          <p:cNvSpPr>
            <a:spLocks noChangeArrowheads="1"/>
          </p:cNvSpPr>
          <p:nvPr/>
        </p:nvSpPr>
        <p:spPr bwMode="auto">
          <a:xfrm>
            <a:off x="1692275" y="3900488"/>
            <a:ext cx="2160588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latin typeface="Calibri" panose="020F0502020204030204" pitchFamily="34" charset="0"/>
              </a:rPr>
              <a:t>FOLFIRI + Bevacizumab</a:t>
            </a:r>
          </a:p>
        </p:txBody>
      </p:sp>
      <p:sp>
        <p:nvSpPr>
          <p:cNvPr id="17412" name="Rettangolo 7"/>
          <p:cNvSpPr>
            <a:spLocks noChangeArrowheads="1"/>
          </p:cNvSpPr>
          <p:nvPr/>
        </p:nvSpPr>
        <p:spPr bwMode="auto">
          <a:xfrm>
            <a:off x="76200" y="2171700"/>
            <a:ext cx="1276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 linea </a:t>
            </a:r>
            <a:endParaRPr lang="it-IT" sz="2800" dirty="0">
              <a:solidFill>
                <a:srgbClr val="800000"/>
              </a:solidFill>
            </a:endParaRPr>
          </a:p>
        </p:txBody>
      </p:sp>
      <p:sp>
        <p:nvSpPr>
          <p:cNvPr id="17413" name="Rettangolo 8"/>
          <p:cNvSpPr>
            <a:spLocks noChangeArrowheads="1"/>
          </p:cNvSpPr>
          <p:nvPr/>
        </p:nvSpPr>
        <p:spPr bwMode="auto">
          <a:xfrm>
            <a:off x="34925" y="4191000"/>
            <a:ext cx="1322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II linea</a:t>
            </a:r>
            <a:endParaRPr lang="it-IT" sz="2800" dirty="0">
              <a:solidFill>
                <a:srgbClr val="800000"/>
              </a:solidFill>
            </a:endParaRPr>
          </a:p>
        </p:txBody>
      </p:sp>
      <p:sp>
        <p:nvSpPr>
          <p:cNvPr id="17414" name="Freccia giù 9"/>
          <p:cNvSpPr>
            <a:spLocks noChangeArrowheads="1"/>
          </p:cNvSpPr>
          <p:nvPr/>
        </p:nvSpPr>
        <p:spPr bwMode="auto">
          <a:xfrm>
            <a:off x="5003800" y="3036888"/>
            <a:ext cx="417513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415" name="Rettangolo arrotondato 10"/>
          <p:cNvSpPr>
            <a:spLocks noChangeArrowheads="1"/>
          </p:cNvSpPr>
          <p:nvPr/>
        </p:nvSpPr>
        <p:spPr bwMode="auto">
          <a:xfrm>
            <a:off x="4106863" y="3900488"/>
            <a:ext cx="2293937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FOLFIRI + Aflibercept</a:t>
            </a:r>
          </a:p>
        </p:txBody>
      </p:sp>
      <p:sp>
        <p:nvSpPr>
          <p:cNvPr id="17416" name="Rettangolo arrotondato 13"/>
          <p:cNvSpPr>
            <a:spLocks noChangeArrowheads="1"/>
          </p:cNvSpPr>
          <p:nvPr/>
        </p:nvSpPr>
        <p:spPr bwMode="auto">
          <a:xfrm>
            <a:off x="6732588" y="4292600"/>
            <a:ext cx="1871662" cy="10144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b="1">
                <a:solidFill>
                  <a:srgbClr val="000000"/>
                </a:solidFill>
                <a:latin typeface="Calibri" panose="020F0502020204030204" pitchFamily="34" charset="0"/>
              </a:rPr>
              <a:t>FOLFIRI + </a:t>
            </a:r>
          </a:p>
          <a:p>
            <a:pPr algn="ctr" eaLnBrk="1" hangingPunct="1">
              <a:spcAft>
                <a:spcPts val="600"/>
              </a:spcAft>
            </a:pPr>
            <a:r>
              <a:rPr lang="it-IT" b="1">
                <a:solidFill>
                  <a:srgbClr val="000000"/>
                </a:solidFill>
                <a:latin typeface="Calibri" panose="020F0502020204030204" pitchFamily="34" charset="0"/>
              </a:rPr>
              <a:t>anti-EGFR*</a:t>
            </a:r>
            <a:endParaRPr lang="it-IT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417" name="Freccia giù 20"/>
          <p:cNvSpPr>
            <a:spLocks noChangeArrowheads="1"/>
          </p:cNvSpPr>
          <p:nvPr/>
        </p:nvSpPr>
        <p:spPr bwMode="auto">
          <a:xfrm rot="2457673">
            <a:off x="3195638" y="2992438"/>
            <a:ext cx="417512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418" name="Freccia giù 21"/>
          <p:cNvSpPr>
            <a:spLocks noChangeArrowheads="1"/>
          </p:cNvSpPr>
          <p:nvPr/>
        </p:nvSpPr>
        <p:spPr bwMode="auto">
          <a:xfrm rot="-1990123">
            <a:off x="6956425" y="3086100"/>
            <a:ext cx="292100" cy="503238"/>
          </a:xfrm>
          <a:prstGeom prst="downArrow">
            <a:avLst>
              <a:gd name="adj1" fmla="val 50000"/>
              <a:gd name="adj2" fmla="val 50002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419" name="CasellaDiTesto 12"/>
          <p:cNvSpPr txBox="1">
            <a:spLocks noChangeArrowheads="1"/>
          </p:cNvSpPr>
          <p:nvPr/>
        </p:nvSpPr>
        <p:spPr bwMode="auto">
          <a:xfrm>
            <a:off x="6781800" y="5334000"/>
            <a:ext cx="890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1400" b="1"/>
              <a:t>*</a:t>
            </a:r>
            <a:r>
              <a:rPr lang="it-IT" sz="1400" b="1" i="1"/>
              <a:t>RAS</a:t>
            </a:r>
            <a:r>
              <a:rPr lang="it-IT" sz="1400" b="1"/>
              <a:t> wt</a:t>
            </a:r>
          </a:p>
        </p:txBody>
      </p:sp>
      <p:sp>
        <p:nvSpPr>
          <p:cNvPr id="17421" name="CasellaDiTesto 16"/>
          <p:cNvSpPr txBox="1">
            <a:spLocks noChangeArrowheads="1"/>
          </p:cNvSpPr>
          <p:nvPr/>
        </p:nvSpPr>
        <p:spPr bwMode="auto">
          <a:xfrm>
            <a:off x="4140200" y="5334000"/>
            <a:ext cx="1608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1400" b="1"/>
              <a:t>           </a:t>
            </a:r>
            <a:r>
              <a:rPr lang="it-IT" sz="1400" b="1" i="1"/>
              <a:t>BRAF</a:t>
            </a:r>
            <a:r>
              <a:rPr lang="it-IT" sz="1400" b="1"/>
              <a:t> mut</a:t>
            </a:r>
          </a:p>
        </p:txBody>
      </p:sp>
      <p:sp>
        <p:nvSpPr>
          <p:cNvPr id="14" name="Rettangolo 13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Esempio 1</a:t>
            </a:r>
          </a:p>
        </p:txBody>
      </p:sp>
    </p:spTree>
    <p:extLst>
      <p:ext uri="{BB962C8B-B14F-4D97-AF65-F5344CB8AC3E}">
        <p14:creationId xmlns:p14="http://schemas.microsoft.com/office/powerpoint/2010/main" val="607597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tangolo arrotondato 2"/>
          <p:cNvSpPr>
            <a:spLocks noChangeArrowheads="1"/>
          </p:cNvSpPr>
          <p:nvPr/>
        </p:nvSpPr>
        <p:spPr bwMode="auto">
          <a:xfrm>
            <a:off x="2971800" y="1955800"/>
            <a:ext cx="4343400" cy="8651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FOLFIRI + Bevacizumab</a:t>
            </a:r>
          </a:p>
        </p:txBody>
      </p:sp>
      <p:sp>
        <p:nvSpPr>
          <p:cNvPr id="18435" name="Rettangolo arrotondato 5"/>
          <p:cNvSpPr>
            <a:spLocks noChangeArrowheads="1"/>
          </p:cNvSpPr>
          <p:nvPr/>
        </p:nvSpPr>
        <p:spPr bwMode="auto">
          <a:xfrm>
            <a:off x="1692275" y="3900488"/>
            <a:ext cx="2160588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latin typeface="Calibri" panose="020F0502020204030204" pitchFamily="34" charset="0"/>
              </a:rPr>
              <a:t>FOLFOX + Bevacizumab</a:t>
            </a:r>
          </a:p>
        </p:txBody>
      </p:sp>
      <p:sp>
        <p:nvSpPr>
          <p:cNvPr id="18438" name="Freccia giù 20"/>
          <p:cNvSpPr>
            <a:spLocks noChangeArrowheads="1"/>
          </p:cNvSpPr>
          <p:nvPr/>
        </p:nvSpPr>
        <p:spPr bwMode="auto">
          <a:xfrm rot="2457673">
            <a:off x="3195638" y="2992438"/>
            <a:ext cx="417512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439" name="Rettangolo arrotondato 9"/>
          <p:cNvSpPr>
            <a:spLocks noChangeArrowheads="1"/>
          </p:cNvSpPr>
          <p:nvPr/>
        </p:nvSpPr>
        <p:spPr bwMode="auto">
          <a:xfrm>
            <a:off x="6804025" y="4292600"/>
            <a:ext cx="1943100" cy="10144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b="1">
                <a:solidFill>
                  <a:srgbClr val="000000"/>
                </a:solidFill>
                <a:latin typeface="Calibri" panose="020F0502020204030204" pitchFamily="34" charset="0"/>
              </a:rPr>
              <a:t>FOLFIRI + </a:t>
            </a:r>
          </a:p>
          <a:p>
            <a:pPr algn="ctr" eaLnBrk="1" hangingPunct="1">
              <a:spcAft>
                <a:spcPts val="600"/>
              </a:spcAft>
            </a:pPr>
            <a:r>
              <a:rPr lang="it-IT" b="1">
                <a:solidFill>
                  <a:srgbClr val="000000"/>
                </a:solidFill>
                <a:latin typeface="Calibri" panose="020F0502020204030204" pitchFamily="34" charset="0"/>
              </a:rPr>
              <a:t>anti-EGFR*</a:t>
            </a:r>
            <a:endParaRPr lang="it-IT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40" name="CasellaDiTesto 11"/>
          <p:cNvSpPr txBox="1">
            <a:spLocks noChangeArrowheads="1"/>
          </p:cNvSpPr>
          <p:nvPr/>
        </p:nvSpPr>
        <p:spPr bwMode="auto">
          <a:xfrm>
            <a:off x="6781800" y="5334000"/>
            <a:ext cx="2109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1400" b="1"/>
              <a:t>*</a:t>
            </a:r>
            <a:r>
              <a:rPr lang="it-IT" sz="1400" b="1" i="1"/>
              <a:t>RAS</a:t>
            </a:r>
            <a:r>
              <a:rPr lang="it-IT" sz="1400" b="1"/>
              <a:t> wt and benefit from first-line FOLFIRI</a:t>
            </a:r>
          </a:p>
        </p:txBody>
      </p:sp>
      <p:sp>
        <p:nvSpPr>
          <p:cNvPr id="18441" name="Freccia giù 12"/>
          <p:cNvSpPr>
            <a:spLocks noChangeArrowheads="1"/>
          </p:cNvSpPr>
          <p:nvPr/>
        </p:nvSpPr>
        <p:spPr bwMode="auto">
          <a:xfrm rot="-1990123">
            <a:off x="6956425" y="3086100"/>
            <a:ext cx="292100" cy="503238"/>
          </a:xfrm>
          <a:prstGeom prst="downArrow">
            <a:avLst>
              <a:gd name="adj1" fmla="val 50000"/>
              <a:gd name="adj2" fmla="val 50002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Esempio 2</a:t>
            </a:r>
          </a:p>
        </p:txBody>
      </p:sp>
      <p:sp>
        <p:nvSpPr>
          <p:cNvPr id="11" name="Rettangolo 7"/>
          <p:cNvSpPr>
            <a:spLocks noChangeArrowheads="1"/>
          </p:cNvSpPr>
          <p:nvPr/>
        </p:nvSpPr>
        <p:spPr bwMode="auto">
          <a:xfrm>
            <a:off x="76200" y="2171700"/>
            <a:ext cx="1276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 linea </a:t>
            </a:r>
            <a:endParaRPr lang="it-IT" sz="2800" dirty="0">
              <a:solidFill>
                <a:srgbClr val="800000"/>
              </a:solidFill>
            </a:endParaRPr>
          </a:p>
        </p:txBody>
      </p:sp>
      <p:sp>
        <p:nvSpPr>
          <p:cNvPr id="13" name="Rettangolo 8"/>
          <p:cNvSpPr>
            <a:spLocks noChangeArrowheads="1"/>
          </p:cNvSpPr>
          <p:nvPr/>
        </p:nvSpPr>
        <p:spPr bwMode="auto">
          <a:xfrm>
            <a:off x="34925" y="4191000"/>
            <a:ext cx="1322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II linea</a:t>
            </a:r>
            <a:endParaRPr lang="it-IT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4305" y="592817"/>
            <a:ext cx="904313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Algoritmo</a:t>
            </a:r>
            <a:r>
              <a:rPr lang="en-US" sz="3600" b="1" dirty="0"/>
              <a:t>:</a:t>
            </a:r>
          </a:p>
          <a:p>
            <a:r>
              <a:rPr lang="en-US" sz="3200" dirty="0" err="1"/>
              <a:t>una</a:t>
            </a:r>
            <a:r>
              <a:rPr lang="en-US" sz="3200" dirty="0"/>
              <a:t>  </a:t>
            </a:r>
            <a:r>
              <a:rPr lang="en-US" sz="3200" b="1" dirty="0" err="1"/>
              <a:t>sequenza</a:t>
            </a:r>
            <a:r>
              <a:rPr lang="en-US" sz="3200" dirty="0"/>
              <a:t> </a:t>
            </a:r>
            <a:r>
              <a:rPr lang="en-US" sz="3200" b="1" dirty="0"/>
              <a:t>di </a:t>
            </a:r>
            <a:r>
              <a:rPr lang="en-US" sz="3200" b="1" dirty="0" err="1"/>
              <a:t>azioni</a:t>
            </a:r>
            <a:r>
              <a:rPr lang="en-US" sz="3200" b="1" dirty="0"/>
              <a:t> </a:t>
            </a:r>
          </a:p>
          <a:p>
            <a:r>
              <a:rPr lang="en-US" sz="3200" dirty="0"/>
              <a:t>da </a:t>
            </a:r>
            <a:r>
              <a:rPr lang="en-US" sz="3200" dirty="0" err="1"/>
              <a:t>svolgere</a:t>
            </a:r>
            <a:r>
              <a:rPr lang="en-US" sz="3200" dirty="0"/>
              <a:t> </a:t>
            </a:r>
            <a:r>
              <a:rPr lang="en-US" sz="3200" b="1" dirty="0" err="1"/>
              <a:t>passo</a:t>
            </a:r>
            <a:r>
              <a:rPr lang="en-US" sz="3200" b="1" dirty="0"/>
              <a:t> per </a:t>
            </a:r>
            <a:r>
              <a:rPr lang="en-US" sz="3200" b="1" dirty="0" err="1"/>
              <a:t>passo</a:t>
            </a:r>
            <a:endParaRPr lang="en-US" sz="3200" b="1" dirty="0"/>
          </a:p>
          <a:p>
            <a:r>
              <a:rPr lang="en-US" sz="3200" b="1" dirty="0"/>
              <a:t>in </a:t>
            </a:r>
            <a:r>
              <a:rPr lang="en-US" sz="3200" b="1" dirty="0" err="1"/>
              <a:t>uno</a:t>
            </a:r>
            <a:r>
              <a:rPr lang="en-US" sz="3200" b="1" dirty="0"/>
              <a:t> </a:t>
            </a:r>
            <a:r>
              <a:rPr lang="en-US" sz="3200" b="1" dirty="0" err="1"/>
              <a:t>specifico</a:t>
            </a:r>
            <a:r>
              <a:rPr lang="en-US" sz="3200" b="1" dirty="0"/>
              <a:t> </a:t>
            </a:r>
            <a:r>
              <a:rPr lang="en-US" sz="3200" b="1" dirty="0" err="1"/>
              <a:t>ordine</a:t>
            </a:r>
            <a:endParaRPr lang="en-US" sz="3200" b="1" dirty="0"/>
          </a:p>
          <a:p>
            <a:r>
              <a:rPr lang="en-US" sz="3200" dirty="0"/>
              <a:t>per </a:t>
            </a:r>
            <a:r>
              <a:rPr lang="en-US" sz="3200" dirty="0" err="1"/>
              <a:t>svolgere</a:t>
            </a:r>
            <a:r>
              <a:rPr lang="en-US" sz="3200" dirty="0"/>
              <a:t> un </a:t>
            </a:r>
            <a:r>
              <a:rPr lang="en-US" sz="3200" dirty="0" err="1"/>
              <a:t>dato</a:t>
            </a:r>
            <a:r>
              <a:rPr lang="en-US" sz="3200" dirty="0"/>
              <a:t> </a:t>
            </a:r>
            <a:r>
              <a:rPr lang="en-US" sz="3200" dirty="0" err="1"/>
              <a:t>compito</a:t>
            </a:r>
            <a:endParaRPr lang="en-US" sz="3200" dirty="0"/>
          </a:p>
          <a:p>
            <a:endParaRPr lang="en-US" sz="3200" dirty="0"/>
          </a:p>
          <a:p>
            <a:pPr algn="r"/>
            <a:endParaRPr lang="en-US" sz="3600" dirty="0"/>
          </a:p>
          <a:p>
            <a:pPr algn="r"/>
            <a:endParaRPr lang="en-US" sz="3600" dirty="0"/>
          </a:p>
          <a:p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it-IT" dirty="0"/>
          </a:p>
        </p:txBody>
      </p:sp>
      <p:sp>
        <p:nvSpPr>
          <p:cNvPr id="3" name="Rettangolo 2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latin typeface="Lucida Sans" panose="020B0602030504020204" pitchFamily="34" charset="0"/>
                <a:ea typeface="Calisto MT" pitchFamily="-112" charset="0"/>
                <a:cs typeface="Lucida Sans"/>
              </a:rPr>
              <a:t>Definizioni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1650" y="3633753"/>
            <a:ext cx="649402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Algoritmo terapeutico: </a:t>
            </a:r>
          </a:p>
          <a:p>
            <a:r>
              <a:rPr lang="it-IT" sz="3200" b="1" dirty="0"/>
              <a:t>l’ideale sequenza di terapie</a:t>
            </a:r>
            <a:endParaRPr lang="it-IT" sz="3200" dirty="0"/>
          </a:p>
          <a:p>
            <a:r>
              <a:rPr lang="it-IT" sz="3200" dirty="0"/>
              <a:t>da praticarsi nel «continuum of care».</a:t>
            </a:r>
          </a:p>
          <a:p>
            <a:r>
              <a:rPr lang="it-IT" sz="3200" dirty="0"/>
              <a:t>Le linee guida ne forniscono </a:t>
            </a:r>
          </a:p>
          <a:p>
            <a:r>
              <a:rPr lang="it-IT" sz="3200" dirty="0"/>
              <a:t>spesso una </a:t>
            </a:r>
            <a:r>
              <a:rPr lang="it-IT" sz="3200" b="1" dirty="0"/>
              <a:t>rappresentazione </a:t>
            </a:r>
          </a:p>
          <a:p>
            <a:r>
              <a:rPr lang="it-IT" sz="3200" b="1" dirty="0"/>
              <a:t>diagrammatica</a:t>
            </a:r>
          </a:p>
        </p:txBody>
      </p:sp>
      <p:sp>
        <p:nvSpPr>
          <p:cNvPr id="5" name="Ovale 4"/>
          <p:cNvSpPr/>
          <p:nvPr/>
        </p:nvSpPr>
        <p:spPr>
          <a:xfrm>
            <a:off x="6432529" y="364806"/>
            <a:ext cx="1768415" cy="101791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>
            <a:stCxn id="5" idx="4"/>
          </p:cNvCxnSpPr>
          <p:nvPr/>
        </p:nvCxnSpPr>
        <p:spPr>
          <a:xfrm flipH="1">
            <a:off x="7316736" y="1382723"/>
            <a:ext cx="1" cy="5089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mbo 6"/>
          <p:cNvSpPr/>
          <p:nvPr/>
        </p:nvSpPr>
        <p:spPr>
          <a:xfrm>
            <a:off x="6630939" y="1900307"/>
            <a:ext cx="1382383" cy="854015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7322130" y="2773010"/>
            <a:ext cx="1" cy="5089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6492923" y="3315035"/>
            <a:ext cx="1682151" cy="10783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7325361" y="4436467"/>
            <a:ext cx="1" cy="5089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nettore 10"/>
          <p:cNvSpPr/>
          <p:nvPr/>
        </p:nvSpPr>
        <p:spPr>
          <a:xfrm>
            <a:off x="7152842" y="4962657"/>
            <a:ext cx="332111" cy="31055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>
            <a:off x="7322495" y="5330703"/>
            <a:ext cx="0" cy="373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6446913" y="5718684"/>
            <a:ext cx="1768415" cy="101791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7023452" y="2831924"/>
            <a:ext cx="8604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/>
              <a:t>YE$$$</a:t>
            </a:r>
          </a:p>
        </p:txBody>
      </p:sp>
      <p:cxnSp>
        <p:nvCxnSpPr>
          <p:cNvPr id="15" name="Connettore 4 14"/>
          <p:cNvCxnSpPr>
            <a:endCxn id="11" idx="6"/>
          </p:cNvCxnSpPr>
          <p:nvPr/>
        </p:nvCxnSpPr>
        <p:spPr>
          <a:xfrm rot="5400000">
            <a:off x="6660078" y="3152194"/>
            <a:ext cx="2790614" cy="114086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>
            <a:stCxn id="7" idx="3"/>
          </p:cNvCxnSpPr>
          <p:nvPr/>
        </p:nvCxnSpPr>
        <p:spPr>
          <a:xfrm>
            <a:off x="8013322" y="2327315"/>
            <a:ext cx="612495" cy="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83" y="2131367"/>
            <a:ext cx="543464" cy="43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Risultati immagini per chemotherapy dru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98" y="3361698"/>
            <a:ext cx="1025406" cy="99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85" y="3411659"/>
            <a:ext cx="354147" cy="2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25" y="3676197"/>
            <a:ext cx="354147" cy="2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69" y="3960855"/>
            <a:ext cx="354147" cy="2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76" y="5890658"/>
            <a:ext cx="1147319" cy="656715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8658151" y="2344580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NO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02" y="491810"/>
            <a:ext cx="791493" cy="779939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7502215" y="640862"/>
            <a:ext cx="73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mCRC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3161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tangolo arrotondato 2"/>
          <p:cNvSpPr>
            <a:spLocks noChangeArrowheads="1"/>
          </p:cNvSpPr>
          <p:nvPr/>
        </p:nvSpPr>
        <p:spPr bwMode="auto">
          <a:xfrm>
            <a:off x="2971800" y="1955800"/>
            <a:ext cx="4343400" cy="8651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FOLFOX + anti-EGFR</a:t>
            </a:r>
          </a:p>
        </p:txBody>
      </p:sp>
      <p:sp>
        <p:nvSpPr>
          <p:cNvPr id="19459" name="Rettangolo arrotondato 5"/>
          <p:cNvSpPr>
            <a:spLocks noChangeArrowheads="1"/>
          </p:cNvSpPr>
          <p:nvPr/>
        </p:nvSpPr>
        <p:spPr bwMode="auto">
          <a:xfrm>
            <a:off x="1692275" y="3900488"/>
            <a:ext cx="2160588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latin typeface="Calibri" panose="020F0502020204030204" pitchFamily="34" charset="0"/>
              </a:rPr>
              <a:t>FOLFIRI + Bevacizumab</a:t>
            </a:r>
          </a:p>
        </p:txBody>
      </p:sp>
      <p:sp>
        <p:nvSpPr>
          <p:cNvPr id="19462" name="Freccia giù 9"/>
          <p:cNvSpPr>
            <a:spLocks noChangeArrowheads="1"/>
          </p:cNvSpPr>
          <p:nvPr/>
        </p:nvSpPr>
        <p:spPr bwMode="auto">
          <a:xfrm>
            <a:off x="5003800" y="3036888"/>
            <a:ext cx="417513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463" name="Rettangolo arrotondato 10"/>
          <p:cNvSpPr>
            <a:spLocks noChangeArrowheads="1"/>
          </p:cNvSpPr>
          <p:nvPr/>
        </p:nvSpPr>
        <p:spPr bwMode="auto">
          <a:xfrm>
            <a:off x="4106863" y="3900488"/>
            <a:ext cx="2293937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FOLFIRI + Aflibercept</a:t>
            </a:r>
          </a:p>
        </p:txBody>
      </p:sp>
      <p:sp>
        <p:nvSpPr>
          <p:cNvPr id="19464" name="Freccia giù 20"/>
          <p:cNvSpPr>
            <a:spLocks noChangeArrowheads="1"/>
          </p:cNvSpPr>
          <p:nvPr/>
        </p:nvSpPr>
        <p:spPr bwMode="auto">
          <a:xfrm rot="2457673">
            <a:off x="3195638" y="2992438"/>
            <a:ext cx="417512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465" name="CasellaDiTesto 14"/>
          <p:cNvSpPr txBox="1">
            <a:spLocks noChangeArrowheads="1"/>
          </p:cNvSpPr>
          <p:nvPr/>
        </p:nvSpPr>
        <p:spPr bwMode="auto">
          <a:xfrm>
            <a:off x="4140200" y="1219200"/>
            <a:ext cx="223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400" b="1" i="1"/>
              <a:t>RAS-BRAF</a:t>
            </a:r>
            <a:r>
              <a:rPr lang="it-IT" sz="2400" b="1"/>
              <a:t> wt</a:t>
            </a:r>
          </a:p>
        </p:txBody>
      </p:sp>
      <p:sp>
        <p:nvSpPr>
          <p:cNvPr id="11" name="Rettangolo 10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Esempio 3</a:t>
            </a:r>
          </a:p>
        </p:txBody>
      </p:sp>
      <p:sp>
        <p:nvSpPr>
          <p:cNvPr id="12" name="Rettangolo 7"/>
          <p:cNvSpPr>
            <a:spLocks noChangeArrowheads="1"/>
          </p:cNvSpPr>
          <p:nvPr/>
        </p:nvSpPr>
        <p:spPr bwMode="auto">
          <a:xfrm>
            <a:off x="76200" y="2171700"/>
            <a:ext cx="1276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 linea </a:t>
            </a:r>
            <a:endParaRPr lang="it-IT" sz="2800" dirty="0">
              <a:solidFill>
                <a:srgbClr val="800000"/>
              </a:solidFill>
            </a:endParaRPr>
          </a:p>
        </p:txBody>
      </p:sp>
      <p:sp>
        <p:nvSpPr>
          <p:cNvPr id="13" name="Rettangolo 8"/>
          <p:cNvSpPr>
            <a:spLocks noChangeArrowheads="1"/>
          </p:cNvSpPr>
          <p:nvPr/>
        </p:nvSpPr>
        <p:spPr bwMode="auto">
          <a:xfrm>
            <a:off x="34925" y="4191000"/>
            <a:ext cx="1322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II linea</a:t>
            </a:r>
            <a:endParaRPr lang="it-IT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0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arrotondato 2"/>
          <p:cNvSpPr>
            <a:spLocks noChangeArrowheads="1"/>
          </p:cNvSpPr>
          <p:nvPr/>
        </p:nvSpPr>
        <p:spPr bwMode="auto">
          <a:xfrm>
            <a:off x="2971800" y="1955800"/>
            <a:ext cx="4343400" cy="8651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FOLFIRI + anti-EGFR</a:t>
            </a:r>
          </a:p>
        </p:txBody>
      </p:sp>
      <p:sp>
        <p:nvSpPr>
          <p:cNvPr id="20483" name="Rettangolo arrotondato 5"/>
          <p:cNvSpPr>
            <a:spLocks noChangeArrowheads="1"/>
          </p:cNvSpPr>
          <p:nvPr/>
        </p:nvSpPr>
        <p:spPr bwMode="auto">
          <a:xfrm>
            <a:off x="1692275" y="3900488"/>
            <a:ext cx="2160588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latin typeface="Calibri" panose="020F0502020204030204" pitchFamily="34" charset="0"/>
              </a:rPr>
              <a:t>FOLFOX + Bevacizumab</a:t>
            </a:r>
          </a:p>
        </p:txBody>
      </p:sp>
      <p:sp>
        <p:nvSpPr>
          <p:cNvPr id="20486" name="Freccia giù 20"/>
          <p:cNvSpPr>
            <a:spLocks noChangeArrowheads="1"/>
          </p:cNvSpPr>
          <p:nvPr/>
        </p:nvSpPr>
        <p:spPr bwMode="auto">
          <a:xfrm rot="2457673">
            <a:off x="3195638" y="2992438"/>
            <a:ext cx="417512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487" name="CasellaDiTesto 14"/>
          <p:cNvSpPr txBox="1">
            <a:spLocks noChangeArrowheads="1"/>
          </p:cNvSpPr>
          <p:nvPr/>
        </p:nvSpPr>
        <p:spPr bwMode="auto">
          <a:xfrm>
            <a:off x="4067175" y="1219200"/>
            <a:ext cx="2236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400" b="1" i="1"/>
              <a:t>RAS-BRAF</a:t>
            </a:r>
            <a:r>
              <a:rPr lang="it-IT" sz="2400" b="1"/>
              <a:t> wt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Esempio 4</a:t>
            </a:r>
          </a:p>
        </p:txBody>
      </p:sp>
      <p:sp>
        <p:nvSpPr>
          <p:cNvPr id="10" name="Rettangolo 7"/>
          <p:cNvSpPr>
            <a:spLocks noChangeArrowheads="1"/>
          </p:cNvSpPr>
          <p:nvPr/>
        </p:nvSpPr>
        <p:spPr bwMode="auto">
          <a:xfrm>
            <a:off x="76200" y="2171700"/>
            <a:ext cx="1276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 linea </a:t>
            </a:r>
            <a:endParaRPr lang="it-IT" sz="2800" dirty="0">
              <a:solidFill>
                <a:srgbClr val="800000"/>
              </a:solidFill>
            </a:endParaRPr>
          </a:p>
        </p:txBody>
      </p:sp>
      <p:sp>
        <p:nvSpPr>
          <p:cNvPr id="11" name="Rettangolo 8"/>
          <p:cNvSpPr>
            <a:spLocks noChangeArrowheads="1"/>
          </p:cNvSpPr>
          <p:nvPr/>
        </p:nvSpPr>
        <p:spPr bwMode="auto">
          <a:xfrm>
            <a:off x="34925" y="4191000"/>
            <a:ext cx="1322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II linea</a:t>
            </a:r>
            <a:endParaRPr lang="it-IT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88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arrotondato 2"/>
          <p:cNvSpPr>
            <a:spLocks noChangeArrowheads="1"/>
          </p:cNvSpPr>
          <p:nvPr/>
        </p:nvSpPr>
        <p:spPr bwMode="auto">
          <a:xfrm>
            <a:off x="2971800" y="1955800"/>
            <a:ext cx="4343400" cy="8651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FOLFOXIRI + Bevacizumab</a:t>
            </a:r>
          </a:p>
        </p:txBody>
      </p:sp>
      <p:sp>
        <p:nvSpPr>
          <p:cNvPr id="21507" name="Rettangolo arrotondato 5"/>
          <p:cNvSpPr>
            <a:spLocks noChangeArrowheads="1"/>
          </p:cNvSpPr>
          <p:nvPr/>
        </p:nvSpPr>
        <p:spPr bwMode="auto">
          <a:xfrm>
            <a:off x="1692275" y="3900488"/>
            <a:ext cx="2160588" cy="14065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 dirty="0">
                <a:latin typeface="Calibri" panose="020F0502020204030204" pitchFamily="34" charset="0"/>
              </a:rPr>
              <a:t>FOLFOXIRI + </a:t>
            </a:r>
            <a:r>
              <a:rPr lang="it-IT" sz="2000" b="1" dirty="0" err="1">
                <a:latin typeface="Calibri" panose="020F0502020204030204" pitchFamily="34" charset="0"/>
              </a:rPr>
              <a:t>Bevacizumab</a:t>
            </a:r>
            <a:endParaRPr lang="it-IT" sz="2000" b="1" dirty="0">
              <a:latin typeface="Calibri" panose="020F0502020204030204" pitchFamily="34" charset="0"/>
            </a:endParaRPr>
          </a:p>
        </p:txBody>
      </p:sp>
      <p:sp>
        <p:nvSpPr>
          <p:cNvPr id="21510" name="Freccia giù 9"/>
          <p:cNvSpPr>
            <a:spLocks noChangeArrowheads="1"/>
          </p:cNvSpPr>
          <p:nvPr/>
        </p:nvSpPr>
        <p:spPr bwMode="auto">
          <a:xfrm>
            <a:off x="5667375" y="3036888"/>
            <a:ext cx="417513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511" name="Rettangolo arrotondato 10"/>
          <p:cNvSpPr>
            <a:spLocks noChangeArrowheads="1"/>
          </p:cNvSpPr>
          <p:nvPr/>
        </p:nvSpPr>
        <p:spPr bwMode="auto">
          <a:xfrm>
            <a:off x="5889625" y="4191000"/>
            <a:ext cx="1562100" cy="11160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FOLFIRI + Aflibercept</a:t>
            </a:r>
          </a:p>
        </p:txBody>
      </p:sp>
      <p:sp>
        <p:nvSpPr>
          <p:cNvPr id="21512" name="Freccia giù 20"/>
          <p:cNvSpPr>
            <a:spLocks noChangeArrowheads="1"/>
          </p:cNvSpPr>
          <p:nvPr/>
        </p:nvSpPr>
        <p:spPr bwMode="auto">
          <a:xfrm rot="2457673">
            <a:off x="3195638" y="2992438"/>
            <a:ext cx="417512" cy="760412"/>
          </a:xfrm>
          <a:prstGeom prst="downArrow">
            <a:avLst>
              <a:gd name="adj1" fmla="val 50000"/>
              <a:gd name="adj2" fmla="val 50001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513" name="Rettangolo arrotondato 9"/>
          <p:cNvSpPr>
            <a:spLocks noChangeArrowheads="1"/>
          </p:cNvSpPr>
          <p:nvPr/>
        </p:nvSpPr>
        <p:spPr bwMode="auto">
          <a:xfrm>
            <a:off x="7596188" y="4365625"/>
            <a:ext cx="1517650" cy="94138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b="1">
                <a:solidFill>
                  <a:srgbClr val="000000"/>
                </a:solidFill>
                <a:latin typeface="Calibri" panose="020F0502020204030204" pitchFamily="34" charset="0"/>
              </a:rPr>
              <a:t>FOLFIRI + </a:t>
            </a:r>
          </a:p>
          <a:p>
            <a:pPr algn="ctr" eaLnBrk="1" hangingPunct="1">
              <a:spcAft>
                <a:spcPts val="600"/>
              </a:spcAft>
            </a:pPr>
            <a:r>
              <a:rPr lang="it-IT" b="1">
                <a:solidFill>
                  <a:srgbClr val="000000"/>
                </a:solidFill>
                <a:latin typeface="Calibri" panose="020F0502020204030204" pitchFamily="34" charset="0"/>
              </a:rPr>
              <a:t>anti-EGFR*</a:t>
            </a:r>
            <a:endParaRPr lang="it-IT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514" name="CasellaDiTesto 11"/>
          <p:cNvSpPr txBox="1">
            <a:spLocks noChangeArrowheads="1"/>
          </p:cNvSpPr>
          <p:nvPr/>
        </p:nvSpPr>
        <p:spPr bwMode="auto">
          <a:xfrm>
            <a:off x="7672388" y="5305425"/>
            <a:ext cx="2109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1400" b="1"/>
              <a:t>*</a:t>
            </a:r>
            <a:r>
              <a:rPr lang="it-IT" sz="1400" b="1" i="1"/>
              <a:t>RAS</a:t>
            </a:r>
            <a:r>
              <a:rPr lang="it-IT" sz="1400" b="1"/>
              <a:t> wt</a:t>
            </a:r>
          </a:p>
        </p:txBody>
      </p:sp>
      <p:sp>
        <p:nvSpPr>
          <p:cNvPr id="21515" name="Freccia giù 12"/>
          <p:cNvSpPr>
            <a:spLocks noChangeArrowheads="1"/>
          </p:cNvSpPr>
          <p:nvPr/>
        </p:nvSpPr>
        <p:spPr bwMode="auto">
          <a:xfrm rot="-1990123">
            <a:off x="7334250" y="3086100"/>
            <a:ext cx="292100" cy="503238"/>
          </a:xfrm>
          <a:prstGeom prst="downArrow">
            <a:avLst>
              <a:gd name="adj1" fmla="val 50000"/>
              <a:gd name="adj2" fmla="val 50002"/>
            </a:avLst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516" name="Rettangolo arrotondato 10"/>
          <p:cNvSpPr>
            <a:spLocks noChangeArrowheads="1"/>
          </p:cNvSpPr>
          <p:nvPr/>
        </p:nvSpPr>
        <p:spPr bwMode="auto">
          <a:xfrm>
            <a:off x="3995738" y="4189413"/>
            <a:ext cx="1728787" cy="111601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it-IT" sz="2000" b="1">
                <a:solidFill>
                  <a:srgbClr val="000000"/>
                </a:solidFill>
                <a:latin typeface="Calibri" panose="020F0502020204030204" pitchFamily="34" charset="0"/>
              </a:rPr>
              <a:t>Doppietta + Bevacizumab</a:t>
            </a:r>
          </a:p>
        </p:txBody>
      </p:sp>
      <p:sp>
        <p:nvSpPr>
          <p:cNvPr id="14" name="Rettangolo 13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Esempio 5</a:t>
            </a:r>
          </a:p>
        </p:txBody>
      </p:sp>
      <p:sp>
        <p:nvSpPr>
          <p:cNvPr id="15" name="Rettangolo 7"/>
          <p:cNvSpPr>
            <a:spLocks noChangeArrowheads="1"/>
          </p:cNvSpPr>
          <p:nvPr/>
        </p:nvSpPr>
        <p:spPr bwMode="auto">
          <a:xfrm>
            <a:off x="76200" y="2171700"/>
            <a:ext cx="1276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 linea </a:t>
            </a:r>
            <a:endParaRPr lang="it-IT" sz="2800" dirty="0">
              <a:solidFill>
                <a:srgbClr val="800000"/>
              </a:solidFill>
            </a:endParaRPr>
          </a:p>
        </p:txBody>
      </p:sp>
      <p:sp>
        <p:nvSpPr>
          <p:cNvPr id="16" name="Rettangolo 8"/>
          <p:cNvSpPr>
            <a:spLocks noChangeArrowheads="1"/>
          </p:cNvSpPr>
          <p:nvPr/>
        </p:nvSpPr>
        <p:spPr bwMode="auto">
          <a:xfrm>
            <a:off x="34925" y="4191000"/>
            <a:ext cx="1322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2800" b="1" dirty="0">
                <a:solidFill>
                  <a:srgbClr val="800000"/>
                </a:solidFill>
                <a:latin typeface="Calisto MT" panose="02040603050505030304" pitchFamily="18" charset="0"/>
              </a:rPr>
              <a:t>II linea</a:t>
            </a:r>
            <a:endParaRPr lang="it-IT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55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co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61" y="1292967"/>
            <a:ext cx="2563350" cy="349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i immagini per co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99" y="1287683"/>
            <a:ext cx="2588201" cy="35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ccia a destra 11"/>
          <p:cNvSpPr/>
          <p:nvPr/>
        </p:nvSpPr>
        <p:spPr>
          <a:xfrm>
            <a:off x="4168937" y="379329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314486" y="4837282"/>
            <a:ext cx="2743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FOLFOXIRI-BEV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254982" y="4850894"/>
            <a:ext cx="2743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FOLFOXIRI-BEV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323583" y="667893"/>
            <a:ext cx="6141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        PRIMA:                             DOPO:</a:t>
            </a:r>
          </a:p>
        </p:txBody>
      </p:sp>
      <p:sp>
        <p:nvSpPr>
          <p:cNvPr id="9" name="Segnaposto contenuto 1"/>
          <p:cNvSpPr txBox="1">
            <a:spLocks/>
          </p:cNvSpPr>
          <p:nvPr/>
        </p:nvSpPr>
        <p:spPr>
          <a:xfrm>
            <a:off x="765777" y="5371329"/>
            <a:ext cx="8061434" cy="155357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Updated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</a:t>
            </a: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results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of </a:t>
            </a:r>
            <a:r>
              <a:rPr lang="it-IT" sz="2800" b="1" dirty="0">
                <a:latin typeface="+mj-lt"/>
                <a:ea typeface="Calisto MT" pitchFamily="-112" charset="0"/>
                <a:cs typeface="Lucida Sans"/>
              </a:rPr>
              <a:t>TRIBE2,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a </a:t>
            </a: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phase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III, </a:t>
            </a: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randomized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</a:t>
            </a:r>
            <a:br>
              <a:rPr lang="it-IT" sz="1800" b="1" dirty="0">
                <a:latin typeface="+mj-lt"/>
                <a:ea typeface="Calisto MT" pitchFamily="-112" charset="0"/>
                <a:cs typeface="Lucida Sans"/>
              </a:rPr>
            </a:b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strategy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</a:t>
            </a: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study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by GONO in the FIRST- and SECOND-line </a:t>
            </a:r>
            <a:br>
              <a:rPr lang="it-IT" sz="1800" b="1" dirty="0">
                <a:latin typeface="+mj-lt"/>
                <a:ea typeface="Calisto MT" pitchFamily="-112" charset="0"/>
                <a:cs typeface="Lucida Sans"/>
              </a:rPr>
            </a:b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treatment of </a:t>
            </a: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unresectable</a:t>
            </a: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 </a:t>
            </a:r>
            <a:r>
              <a:rPr lang="it-IT" sz="1800" b="1" dirty="0" err="1">
                <a:latin typeface="+mj-lt"/>
                <a:ea typeface="Calisto MT" pitchFamily="-112" charset="0"/>
                <a:cs typeface="Lucida Sans"/>
              </a:rPr>
              <a:t>mCRC</a:t>
            </a:r>
            <a:endParaRPr lang="it-IT" sz="1800" b="1" dirty="0">
              <a:latin typeface="+mj-lt"/>
              <a:ea typeface="Calisto MT" pitchFamily="-112" charset="0"/>
              <a:cs typeface="Lucida Sans"/>
            </a:endParaRPr>
          </a:p>
          <a:p>
            <a:pPr marL="0" indent="0" algn="ctr">
              <a:buNone/>
              <a:defRPr/>
            </a:pPr>
            <a:r>
              <a:rPr lang="it-IT" sz="1800" b="1" dirty="0">
                <a:latin typeface="+mj-lt"/>
                <a:ea typeface="Calisto MT" pitchFamily="-112" charset="0"/>
                <a:cs typeface="Lucida Sans"/>
              </a:rPr>
              <a:t>2019 Asco Meeting</a:t>
            </a:r>
          </a:p>
        </p:txBody>
      </p:sp>
      <p:pic>
        <p:nvPicPr>
          <p:cNvPr id="1028" name="Picture 4" descr="Risultati immagini per simbolo ricic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10" y="2436443"/>
            <a:ext cx="1015887" cy="99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L’ITALICO GENIO e l’Arte del RICICLO</a:t>
            </a:r>
          </a:p>
        </p:txBody>
      </p:sp>
    </p:spTree>
    <p:extLst>
      <p:ext uri="{BB962C8B-B14F-4D97-AF65-F5344CB8AC3E}">
        <p14:creationId xmlns:p14="http://schemas.microsoft.com/office/powerpoint/2010/main" val="2866797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"/>
          <p:cNvSpPr>
            <a:spLocks noChangeArrowheads="1"/>
          </p:cNvSpPr>
          <p:nvPr/>
        </p:nvSpPr>
        <p:spPr bwMode="auto">
          <a:xfrm>
            <a:off x="549426" y="1880220"/>
            <a:ext cx="654640" cy="1811421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>
              <a:defRPr/>
            </a:pPr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R</a:t>
            </a:r>
          </a:p>
          <a:p>
            <a:pPr algn="ctr">
              <a:defRPr/>
            </a:pPr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1:1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3335530" y="3431627"/>
            <a:ext cx="293046" cy="442432"/>
          </a:xfrm>
          <a:prstGeom prst="rightArrow">
            <a:avLst>
              <a:gd name="adj1" fmla="val 50000"/>
              <a:gd name="adj2" fmla="val 27800"/>
            </a:avLst>
          </a:prstGeom>
          <a:solidFill>
            <a:srgbClr val="80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3344788" y="1481304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231126" y="1260016"/>
            <a:ext cx="1178678" cy="773077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204066" y="3222324"/>
            <a:ext cx="1205738" cy="844553"/>
          </a:xfrm>
          <a:prstGeom prst="rect">
            <a:avLst/>
          </a:prstGeom>
          <a:solidFill>
            <a:srgbClr val="FF99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 defTabSz="495263">
              <a:lnSpc>
                <a:spcPct val="105000"/>
              </a:lnSpc>
              <a:tabLst>
                <a:tab pos="900046" algn="l"/>
              </a:tabLst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35" name="Oval 2"/>
          <p:cNvSpPr>
            <a:spLocks noChangeArrowheads="1"/>
          </p:cNvSpPr>
          <p:nvPr/>
        </p:nvSpPr>
        <p:spPr bwMode="auto">
          <a:xfrm>
            <a:off x="3654235" y="1260016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PD1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409803" y="1671489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409804" y="3674539"/>
            <a:ext cx="867611" cy="3990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cxnSp>
        <p:nvCxnSpPr>
          <p:cNvPr id="44" name="Connettore 2 43"/>
          <p:cNvCxnSpPr/>
          <p:nvPr/>
        </p:nvCxnSpPr>
        <p:spPr>
          <a:xfrm>
            <a:off x="1020392" y="4329196"/>
            <a:ext cx="6286299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29"/>
          <p:cNvSpPr>
            <a:spLocks noChangeArrowheads="1"/>
          </p:cNvSpPr>
          <p:nvPr/>
        </p:nvSpPr>
        <p:spPr bwMode="auto">
          <a:xfrm>
            <a:off x="1966147" y="4513754"/>
            <a:ext cx="5407237" cy="33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" charset="-128"/>
              </a:defRPr>
            </a:lvl9pPr>
          </a:lstStyle>
          <a:p>
            <a:pPr algn="ctr" eaLnBrk="1" hangingPunct="1"/>
            <a:r>
              <a:rPr lang="it-IT" altLang="en-US" sz="1600" dirty="0">
                <a:solidFill>
                  <a:srgbClr val="740000"/>
                </a:solidFill>
                <a:latin typeface="Lucida Sans" panose="020B0602030504020204" pitchFamily="34" charset="0"/>
                <a:ea typeface="ヒラギノ明朝 Pro W3" pitchFamily="2" charset="-128"/>
                <a:cs typeface="Lucida Sans" panose="020B0602030504020204" pitchFamily="34" charset="0"/>
              </a:rPr>
              <a:t>ENDPOINT PRIMARIO: </a:t>
            </a:r>
            <a:r>
              <a:rPr lang="it-IT" altLang="en-US" sz="1600" dirty="0" err="1">
                <a:solidFill>
                  <a:srgbClr val="740000"/>
                </a:solidFill>
                <a:latin typeface="Lucida Sans" panose="020B0602030504020204" pitchFamily="34" charset="0"/>
                <a:ea typeface="ヒラギノ明朝 Pro W3" pitchFamily="2" charset="-128"/>
                <a:cs typeface="Lucida Sans" panose="020B0602030504020204" pitchFamily="34" charset="0"/>
              </a:rPr>
              <a:t>Progression</a:t>
            </a:r>
            <a:r>
              <a:rPr lang="it-IT" altLang="en-US" sz="1600" dirty="0">
                <a:solidFill>
                  <a:srgbClr val="740000"/>
                </a:solidFill>
                <a:latin typeface="Lucida Sans" panose="020B0602030504020204" pitchFamily="34" charset="0"/>
                <a:ea typeface="ヒラギノ明朝 Pro W3" pitchFamily="2" charset="-128"/>
                <a:cs typeface="Lucida Sans" panose="020B0602030504020204" pitchFamily="34" charset="0"/>
              </a:rPr>
              <a:t> Free </a:t>
            </a:r>
            <a:r>
              <a:rPr lang="it-IT" altLang="en-US" sz="1600" dirty="0" err="1">
                <a:solidFill>
                  <a:srgbClr val="740000"/>
                </a:solidFill>
                <a:latin typeface="Lucida Sans" panose="020B0602030504020204" pitchFamily="34" charset="0"/>
                <a:ea typeface="ヒラギノ明朝 Pro W3" pitchFamily="2" charset="-128"/>
                <a:cs typeface="Lucida Sans" panose="020B0602030504020204" pitchFamily="34" charset="0"/>
              </a:rPr>
              <a:t>Survival</a:t>
            </a:r>
            <a:r>
              <a:rPr lang="it-IT" altLang="en-US" sz="1600" dirty="0">
                <a:solidFill>
                  <a:srgbClr val="740000"/>
                </a:solidFill>
                <a:latin typeface="Lucida Sans" panose="020B0602030504020204" pitchFamily="34" charset="0"/>
                <a:ea typeface="ヒラギノ明朝 Pro W3" pitchFamily="2" charset="-128"/>
                <a:cs typeface="Lucida Sans" panose="020B0602030504020204" pitchFamily="34" charset="0"/>
              </a:rPr>
              <a:t> 2</a:t>
            </a:r>
          </a:p>
        </p:txBody>
      </p:sp>
      <p:sp>
        <p:nvSpPr>
          <p:cNvPr id="50" name="AutoShape 11"/>
          <p:cNvSpPr>
            <a:spLocks noChangeArrowheads="1"/>
          </p:cNvSpPr>
          <p:nvPr/>
        </p:nvSpPr>
        <p:spPr bwMode="auto">
          <a:xfrm>
            <a:off x="6524872" y="1481304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4448305" y="1260016"/>
            <a:ext cx="1167251" cy="773077"/>
          </a:xfrm>
          <a:prstGeom prst="rect">
            <a:avLst/>
          </a:prstGeom>
          <a:solidFill>
            <a:srgbClr val="00009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52" name="Oval 2"/>
          <p:cNvSpPr>
            <a:spLocks noChangeArrowheads="1"/>
          </p:cNvSpPr>
          <p:nvPr/>
        </p:nvSpPr>
        <p:spPr bwMode="auto">
          <a:xfrm>
            <a:off x="6834322" y="1260016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PD2</a:t>
            </a: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615547" y="1671489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4" name="Oval 2"/>
          <p:cNvSpPr>
            <a:spLocks noChangeArrowheads="1"/>
          </p:cNvSpPr>
          <p:nvPr/>
        </p:nvSpPr>
        <p:spPr bwMode="auto">
          <a:xfrm>
            <a:off x="3654235" y="3222317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PD1</a:t>
            </a:r>
          </a:p>
        </p:txBody>
      </p:sp>
      <p:sp>
        <p:nvSpPr>
          <p:cNvPr id="55" name="AutoShape 10"/>
          <p:cNvSpPr>
            <a:spLocks noChangeArrowheads="1"/>
          </p:cNvSpPr>
          <p:nvPr/>
        </p:nvSpPr>
        <p:spPr bwMode="auto">
          <a:xfrm>
            <a:off x="6558498" y="3407581"/>
            <a:ext cx="293046" cy="442432"/>
          </a:xfrm>
          <a:prstGeom prst="rightArrow">
            <a:avLst>
              <a:gd name="adj1" fmla="val 50000"/>
              <a:gd name="adj2" fmla="val 27800"/>
            </a:avLst>
          </a:prstGeom>
          <a:solidFill>
            <a:srgbClr val="80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4427035" y="3198278"/>
            <a:ext cx="1205738" cy="844553"/>
          </a:xfrm>
          <a:prstGeom prst="rect">
            <a:avLst/>
          </a:prstGeom>
          <a:solidFill>
            <a:srgbClr val="FF99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 defTabSz="495263">
              <a:lnSpc>
                <a:spcPct val="105000"/>
              </a:lnSpc>
              <a:tabLst>
                <a:tab pos="900046" algn="l"/>
              </a:tabLst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5632781" y="3633391"/>
            <a:ext cx="867611" cy="3990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8" name="Oval 2"/>
          <p:cNvSpPr>
            <a:spLocks noChangeArrowheads="1"/>
          </p:cNvSpPr>
          <p:nvPr/>
        </p:nvSpPr>
        <p:spPr bwMode="auto">
          <a:xfrm>
            <a:off x="6877204" y="3198269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PD2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673868" y="1442372"/>
            <a:ext cx="927082" cy="369326"/>
          </a:xfrm>
          <a:prstGeom prst="rect">
            <a:avLst/>
          </a:prstGeom>
          <a:ln w="31750">
            <a:solidFill>
              <a:srgbClr val="000090"/>
            </a:solidFill>
          </a:ln>
        </p:spPr>
        <p:txBody>
          <a:bodyPr wrap="none" lIns="91434" tIns="45717" rIns="91434" bIns="45717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Lucida Sans"/>
                <a:ea typeface="ヒラギノ明朝 Pro W3" charset="-128"/>
                <a:cs typeface="Lucida Sans"/>
              </a:rPr>
              <a:t>Arm A</a:t>
            </a:r>
            <a:endParaRPr lang="it-IT" b="1" dirty="0">
              <a:solidFill>
                <a:srgbClr val="000090"/>
              </a:solidFill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706920" y="3387169"/>
            <a:ext cx="902799" cy="369326"/>
          </a:xfrm>
          <a:prstGeom prst="rect">
            <a:avLst/>
          </a:prstGeom>
          <a:ln w="31750">
            <a:solidFill>
              <a:srgbClr val="800000"/>
            </a:solidFill>
          </a:ln>
        </p:spPr>
        <p:txBody>
          <a:bodyPr wrap="none" lIns="91434" tIns="45717" rIns="91434" bIns="45717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Lucida Sans"/>
                <a:ea typeface="ヒラギノ明朝 Pro W3" charset="-128"/>
                <a:cs typeface="Lucida Sans"/>
              </a:rPr>
              <a:t>Arm B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07118" y="2493548"/>
            <a:ext cx="1492704" cy="292382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it-IT" sz="1300" b="1" dirty="0">
                <a:latin typeface="Lucida Sans"/>
                <a:cs typeface="Lucida Sans"/>
              </a:rPr>
              <a:t>* Fino ad 8 cicli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32002A0-5F7E-424B-9E3A-5A6EDD7E8662}"/>
              </a:ext>
            </a:extLst>
          </p:cNvPr>
          <p:cNvSpPr txBox="1"/>
          <p:nvPr/>
        </p:nvSpPr>
        <p:spPr>
          <a:xfrm>
            <a:off x="1030145" y="5162791"/>
            <a:ext cx="4352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BC44A"/>
              </a:buClr>
              <a:buFont typeface="Arial" panose="020B0604020202020204" pitchFamily="34" charset="0"/>
              <a:buChar char="•"/>
            </a:pPr>
            <a:r>
              <a:rPr lang="it-IT" sz="1400" dirty="0"/>
              <a:t>RECIST </a:t>
            </a:r>
            <a:r>
              <a:rPr lang="it-IT" sz="1400" dirty="0" err="1"/>
              <a:t>response</a:t>
            </a:r>
            <a:r>
              <a:rPr lang="it-IT" sz="1400" dirty="0"/>
              <a:t> rate in 1</a:t>
            </a:r>
            <a:r>
              <a:rPr lang="it-IT" sz="1400" baseline="30000" dirty="0"/>
              <a:t>st</a:t>
            </a:r>
            <a:r>
              <a:rPr lang="it-IT" sz="1400" dirty="0"/>
              <a:t> and 2</a:t>
            </a:r>
            <a:r>
              <a:rPr lang="it-IT" sz="1400" baseline="30000" dirty="0"/>
              <a:t>nd</a:t>
            </a:r>
            <a:r>
              <a:rPr lang="it-IT" sz="1400" dirty="0"/>
              <a:t> line</a:t>
            </a:r>
          </a:p>
          <a:p>
            <a:pPr marL="285750" indent="-285750">
              <a:buClr>
                <a:srgbClr val="FBC44A"/>
              </a:buClr>
              <a:buFont typeface="Arial" panose="020B0604020202020204" pitchFamily="34" charset="0"/>
              <a:buChar char="•"/>
            </a:pPr>
            <a:r>
              <a:rPr lang="it-IT" sz="1400" dirty="0" err="1"/>
              <a:t>Resection</a:t>
            </a:r>
            <a:r>
              <a:rPr lang="it-IT" sz="1400" dirty="0"/>
              <a:t> rate</a:t>
            </a:r>
          </a:p>
          <a:p>
            <a:pPr marL="285750" indent="-285750">
              <a:buClr>
                <a:srgbClr val="FBC44A"/>
              </a:buClr>
              <a:buFont typeface="Arial" panose="020B0604020202020204" pitchFamily="34" charset="0"/>
              <a:buChar char="•"/>
            </a:pPr>
            <a:r>
              <a:rPr lang="it-IT" sz="1400" dirty="0" err="1"/>
              <a:t>Safety</a:t>
            </a:r>
            <a:r>
              <a:rPr lang="it-IT" sz="1400" dirty="0"/>
              <a:t> </a:t>
            </a:r>
            <a:r>
              <a:rPr lang="it-IT" sz="1400" dirty="0" err="1"/>
              <a:t>profile</a:t>
            </a:r>
            <a:r>
              <a:rPr lang="it-IT" sz="1400" dirty="0"/>
              <a:t> in 1</a:t>
            </a:r>
            <a:r>
              <a:rPr lang="it-IT" sz="1400" baseline="30000" dirty="0"/>
              <a:t>st</a:t>
            </a:r>
            <a:r>
              <a:rPr lang="it-IT" sz="1400" dirty="0"/>
              <a:t> and 2</a:t>
            </a:r>
            <a:r>
              <a:rPr lang="it-IT" sz="1400" baseline="30000" dirty="0"/>
              <a:t>nd</a:t>
            </a:r>
            <a:r>
              <a:rPr lang="it-IT" sz="1400" dirty="0"/>
              <a:t> line</a:t>
            </a:r>
          </a:p>
          <a:p>
            <a:pPr marL="285750" indent="-285750">
              <a:buClr>
                <a:srgbClr val="FBC44A"/>
              </a:buClr>
              <a:buFont typeface="Arial" panose="020B0604020202020204" pitchFamily="34" charset="0"/>
              <a:buChar char="•"/>
            </a:pPr>
            <a:r>
              <a:rPr lang="it-IT" sz="1400" dirty="0"/>
              <a:t>Overall survival</a:t>
            </a:r>
          </a:p>
        </p:txBody>
      </p: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55EDAAD-3F45-B047-AED6-C7E2D229EBA1}"/>
              </a:ext>
            </a:extLst>
          </p:cNvPr>
          <p:cNvCxnSpPr/>
          <p:nvPr/>
        </p:nvCxnSpPr>
        <p:spPr bwMode="auto">
          <a:xfrm>
            <a:off x="1030145" y="4861849"/>
            <a:ext cx="3727048" cy="0"/>
          </a:xfrm>
          <a:prstGeom prst="line">
            <a:avLst/>
          </a:prstGeom>
          <a:noFill/>
          <a:ln w="12700" cap="sq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 w="lg" len="med"/>
          </a:ln>
        </p:spPr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CF6B2F77-3633-FA41-8DE7-E6C4841417AE}"/>
              </a:ext>
            </a:extLst>
          </p:cNvPr>
          <p:cNvCxnSpPr>
            <a:cxnSpLocks/>
          </p:cNvCxnSpPr>
          <p:nvPr/>
        </p:nvCxnSpPr>
        <p:spPr bwMode="auto">
          <a:xfrm>
            <a:off x="5023411" y="4861849"/>
            <a:ext cx="2963118" cy="0"/>
          </a:xfrm>
          <a:prstGeom prst="line">
            <a:avLst/>
          </a:prstGeom>
          <a:noFill/>
          <a:ln w="12700" cap="sq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 w="lg" len="med"/>
          </a:ln>
        </p:spPr>
      </p:cxnSp>
      <p:sp>
        <p:nvSpPr>
          <p:cNvPr id="36" name="Rettangolo con angoli arrotondati 10">
            <a:extLst>
              <a:ext uri="{FF2B5EF4-FFF2-40B4-BE49-F238E27FC236}">
                <a16:creationId xmlns:a16="http://schemas.microsoft.com/office/drawing/2014/main" id="{D21DF9D3-F184-384C-BBC9-3139CB1283CC}"/>
              </a:ext>
            </a:extLst>
          </p:cNvPr>
          <p:cNvSpPr/>
          <p:nvPr/>
        </p:nvSpPr>
        <p:spPr>
          <a:xfrm rot="16200000">
            <a:off x="-184010" y="5329438"/>
            <a:ext cx="1513913" cy="57873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72000" bIns="72000" rtlCol="0" anchor="ctr">
            <a:noAutofit/>
          </a:bodyPr>
          <a:lstStyle/>
          <a:p>
            <a:pPr algn="ctr" defTabSz="762000">
              <a:lnSpc>
                <a:spcPts val="1900"/>
              </a:lnSpc>
              <a:tabLst>
                <a:tab pos="182563" algn="l"/>
              </a:tabLst>
            </a:pPr>
            <a:r>
              <a:rPr lang="it-IT" sz="1200" b="1" dirty="0">
                <a:solidFill>
                  <a:schemeClr val="tx1"/>
                </a:solidFill>
                <a:ea typeface="ＭＳ Ｐゴシック" pitchFamily="-111" charset="-128"/>
                <a:cs typeface="Arial" charset="0"/>
              </a:rPr>
              <a:t>SECONDARY</a:t>
            </a:r>
          </a:p>
          <a:p>
            <a:pPr algn="ctr" defTabSz="762000">
              <a:lnSpc>
                <a:spcPts val="1900"/>
              </a:lnSpc>
              <a:tabLst>
                <a:tab pos="182563" algn="l"/>
              </a:tabLst>
            </a:pPr>
            <a:r>
              <a:rPr lang="it-IT" sz="1200" b="1" dirty="0">
                <a:solidFill>
                  <a:schemeClr val="tx1"/>
                </a:solidFill>
                <a:ea typeface="ＭＳ Ｐゴシック" pitchFamily="-111" charset="-128"/>
                <a:cs typeface="Arial" charset="0"/>
              </a:rPr>
              <a:t>ENDPOINTS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4187057" y="5400702"/>
            <a:ext cx="48591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Lucida Sans"/>
                <a:cs typeface="Lucida Sans"/>
              </a:rPr>
              <a:t>Riproporre FOLFOXIRI BEV </a:t>
            </a:r>
          </a:p>
          <a:p>
            <a:pPr algn="ctr"/>
            <a:r>
              <a:rPr lang="it-IT" sz="1400" b="1" dirty="0">
                <a:latin typeface="Lucida Sans"/>
                <a:cs typeface="Lucida Sans"/>
              </a:rPr>
              <a:t>è fattibile ed efficace</a:t>
            </a:r>
            <a:r>
              <a:rPr lang="it-IT" sz="2000" b="1" dirty="0">
                <a:latin typeface="Lucida Sans"/>
                <a:cs typeface="Lucida Sans"/>
              </a:rPr>
              <a:t>?</a:t>
            </a:r>
          </a:p>
          <a:p>
            <a:endParaRPr lang="it-IT" sz="2000" b="1" dirty="0">
              <a:latin typeface="Lucida Sans"/>
              <a:cs typeface="Lucida Sans"/>
            </a:endParaRPr>
          </a:p>
          <a:p>
            <a:pPr marL="457200" indent="-457200">
              <a:buFont typeface="Arial"/>
              <a:buChar char="•"/>
            </a:pPr>
            <a:endParaRPr lang="it-IT" sz="2000" b="1" dirty="0">
              <a:latin typeface="Lucida Sans"/>
              <a:cs typeface="Lucida Sans"/>
            </a:endParaRPr>
          </a:p>
        </p:txBody>
      </p:sp>
      <p:sp>
        <p:nvSpPr>
          <p:cNvPr id="41" name="Rettangolo 40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Tribe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2: disegno ed obiettivi dello studio</a:t>
            </a:r>
          </a:p>
        </p:txBody>
      </p:sp>
    </p:spTree>
    <p:extLst>
      <p:ext uri="{BB962C8B-B14F-4D97-AF65-F5344CB8AC3E}">
        <p14:creationId xmlns:p14="http://schemas.microsoft.com/office/powerpoint/2010/main" val="1573381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3"/>
          <p:cNvSpPr txBox="1">
            <a:spLocks/>
          </p:cNvSpPr>
          <p:nvPr/>
        </p:nvSpPr>
        <p:spPr bwMode="auto">
          <a:xfrm>
            <a:off x="2653049" y="6153711"/>
            <a:ext cx="6204408" cy="4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37931725" indent="-37474525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endParaRPr lang="en-US" sz="1200" dirty="0">
              <a:solidFill>
                <a:srgbClr val="FFFFFF"/>
              </a:solidFill>
              <a:ea typeface="Lucida Sans Unicode"/>
              <a:cs typeface="Lucida Sans Unicode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96D06AB-369E-054A-A53E-9D02B112AFBD}"/>
              </a:ext>
            </a:extLst>
          </p:cNvPr>
          <p:cNvCxnSpPr/>
          <p:nvPr/>
        </p:nvCxnSpPr>
        <p:spPr bwMode="auto">
          <a:xfrm flipH="1">
            <a:off x="3774695" y="2081531"/>
            <a:ext cx="184250" cy="0"/>
          </a:xfrm>
          <a:prstGeom prst="line">
            <a:avLst/>
          </a:prstGeom>
          <a:noFill/>
          <a:ln w="31750" cap="sq" cmpd="sng" algn="ctr">
            <a:solidFill>
              <a:srgbClr val="FBC44A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C4FB03FC-EF9C-0945-B197-5E842E3A00FE}"/>
              </a:ext>
            </a:extLst>
          </p:cNvPr>
          <p:cNvCxnSpPr/>
          <p:nvPr/>
        </p:nvCxnSpPr>
        <p:spPr bwMode="auto">
          <a:xfrm flipH="1">
            <a:off x="3774695" y="2319386"/>
            <a:ext cx="184250" cy="0"/>
          </a:xfrm>
          <a:prstGeom prst="line">
            <a:avLst/>
          </a:prstGeom>
          <a:noFill/>
          <a:ln w="31750" cap="sq" cmpd="sng" algn="ctr">
            <a:solidFill>
              <a:srgbClr val="EC644E"/>
            </a:solidFill>
            <a:prstDash val="solid"/>
            <a:miter lim="800000"/>
            <a:headEnd type="none" w="med" len="med"/>
            <a:tailEnd type="none" w="med" len="med"/>
          </a:ln>
        </p:spPr>
      </p:cxn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A98A3E1D-549C-2341-8BBD-6F545771D2DF}"/>
              </a:ext>
            </a:extLst>
          </p:cNvPr>
          <p:cNvGraphicFramePr>
            <a:graphicFrameLocks noGrp="1"/>
          </p:cNvGraphicFramePr>
          <p:nvPr/>
        </p:nvGraphicFramePr>
        <p:xfrm>
          <a:off x="3757671" y="1508908"/>
          <a:ext cx="4407921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2434518695"/>
                    </a:ext>
                  </a:extLst>
                </a:gridCol>
                <a:gridCol w="857370">
                  <a:extLst>
                    <a:ext uri="{9D8B030D-6E8A-4147-A177-3AD203B41FA5}">
                      <a16:colId xmlns:a16="http://schemas.microsoft.com/office/drawing/2014/main" val="453732425"/>
                    </a:ext>
                  </a:extLst>
                </a:gridCol>
                <a:gridCol w="994551">
                  <a:extLst>
                    <a:ext uri="{9D8B030D-6E8A-4147-A177-3AD203B41FA5}">
                      <a16:colId xmlns:a16="http://schemas.microsoft.com/office/drawing/2014/main" val="92562039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2518125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Median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 follow-up</a:t>
                      </a:r>
                      <a:br>
                        <a:rPr lang="it-IT" sz="105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= 30.6 </a:t>
                      </a:r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it-IT" sz="105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Events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, </a:t>
                      </a:r>
                      <a:br>
                        <a:rPr lang="it-IT" sz="105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 (%)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Median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 PFS2,</a:t>
                      </a:r>
                      <a:br>
                        <a:rPr lang="it-IT" sz="105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it-IT" sz="105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HR (95% CI)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826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ARM A (</a:t>
                      </a:r>
                      <a:r>
                        <a:rPr lang="it-IT" sz="105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=340)</a:t>
                      </a:r>
                    </a:p>
                  </a:txBody>
                  <a:tcPr marL="0" marR="72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272 (80%)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FBC44A"/>
                          </a:solidFill>
                        </a:rPr>
                        <a:t>17.5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0.74 (0.62–0.88)</a:t>
                      </a:r>
                    </a:p>
                    <a:p>
                      <a:pPr algn="ctr"/>
                      <a:r>
                        <a:rPr lang="it-IT" sz="1050" b="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 &lt;0.001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2482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ARM B (</a:t>
                      </a:r>
                      <a:r>
                        <a:rPr lang="it-IT" sz="105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=339)</a:t>
                      </a:r>
                    </a:p>
                  </a:txBody>
                  <a:tcPr marL="0" marR="72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242 (71%)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EC644E"/>
                          </a:solidFill>
                        </a:rPr>
                        <a:t>19.1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200" b="1" dirty="0">
                        <a:solidFill>
                          <a:srgbClr val="EC644E"/>
                        </a:solidFill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808307"/>
                  </a:ext>
                </a:extLst>
              </a:tr>
            </a:tbl>
          </a:graphicData>
        </a:graphic>
      </p:graphicFrame>
      <p:grpSp>
        <p:nvGrpSpPr>
          <p:cNvPr id="3" name="Gruppo 2">
            <a:extLst>
              <a:ext uri="{FF2B5EF4-FFF2-40B4-BE49-F238E27FC236}">
                <a16:creationId xmlns:a16="http://schemas.microsoft.com/office/drawing/2014/main" id="{EF3203DE-DCE2-CA42-A831-2F109EEA60CB}"/>
              </a:ext>
            </a:extLst>
          </p:cNvPr>
          <p:cNvGrpSpPr>
            <a:grpSpLocks noChangeAspect="1"/>
          </p:cNvGrpSpPr>
          <p:nvPr/>
        </p:nvGrpSpPr>
        <p:grpSpPr>
          <a:xfrm>
            <a:off x="615618" y="2147801"/>
            <a:ext cx="7020000" cy="3525139"/>
            <a:chOff x="615618" y="1959910"/>
            <a:chExt cx="7685045" cy="385910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F55A1F1-6CDB-7B4B-98FE-424AFE05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665" y="1959910"/>
              <a:ext cx="7559998" cy="375529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FB37611-704C-5949-8516-5E874545B29E}"/>
                </a:ext>
              </a:extLst>
            </p:cNvPr>
            <p:cNvSpPr txBox="1"/>
            <p:nvPr/>
          </p:nvSpPr>
          <p:spPr>
            <a:xfrm>
              <a:off x="3352673" y="5559902"/>
              <a:ext cx="2731502" cy="25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ＭＳ Ｐゴシック" charset="-128"/>
                </a:rPr>
                <a:t>Time (months)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96A522A-2C0F-EA48-9620-6EEA28AD45F3}"/>
                </a:ext>
              </a:extLst>
            </p:cNvPr>
            <p:cNvSpPr txBox="1"/>
            <p:nvPr/>
          </p:nvSpPr>
          <p:spPr>
            <a:xfrm rot="16200000">
              <a:off x="-616122" y="3558632"/>
              <a:ext cx="2731502" cy="26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ts val="138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FFFFFF"/>
                  </a:solidFill>
                  <a:ea typeface="ＭＳ Ｐゴシック" charset="-128"/>
                </a:rPr>
                <a:t>Progression-free survival (%)</a:t>
              </a:r>
            </a:p>
          </p:txBody>
        </p:sp>
      </p:grpSp>
      <p:sp>
        <p:nvSpPr>
          <p:cNvPr id="14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/>
          <a:lstStyle/>
          <a:p>
            <a:r>
              <a:rPr lang="it-IT" dirty="0"/>
              <a:t>TRIBE2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193528" y="6283740"/>
            <a:ext cx="4954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000" i="1" dirty="0" err="1">
                <a:solidFill>
                  <a:srgbClr val="FFFFFF"/>
                </a:solidFill>
                <a:ea typeface="ＭＳ Ｐゴシック" charset="-128"/>
              </a:rPr>
              <a:t>Mod</a:t>
            </a:r>
            <a:r>
              <a:rPr lang="it-IT" sz="1000" i="1" dirty="0">
                <a:solidFill>
                  <a:srgbClr val="FFFFFF"/>
                </a:solidFill>
                <a:ea typeface="ＭＳ Ｐゴシック" charset="-128"/>
              </a:rPr>
              <a:t>. da </a:t>
            </a:r>
            <a:r>
              <a:rPr lang="it-IT" sz="1000" i="1" dirty="0" err="1">
                <a:solidFill>
                  <a:srgbClr val="FFFFFF"/>
                </a:solidFill>
                <a:ea typeface="ＭＳ Ｐゴシック" charset="-128"/>
                <a:hlinkClick r:id="rId4"/>
              </a:rPr>
              <a:t>Cremolini</a:t>
            </a:r>
            <a:r>
              <a:rPr lang="it-IT" sz="1000" i="1" dirty="0">
                <a:solidFill>
                  <a:srgbClr val="FFFFFF"/>
                </a:solidFill>
                <a:ea typeface="ＭＳ Ｐゴシック" charset="-128"/>
                <a:hlinkClick r:id="rId4"/>
              </a:rPr>
              <a:t> C, et al</a:t>
            </a:r>
            <a:r>
              <a:rPr lang="it-IT" sz="1000" dirty="0">
                <a:solidFill>
                  <a:srgbClr val="FFFFFF"/>
                </a:solidFill>
                <a:ea typeface="ＭＳ Ｐゴシック" charset="-128"/>
                <a:hlinkClick r:id="rId4"/>
              </a:rPr>
              <a:t>. </a:t>
            </a:r>
            <a:r>
              <a:rPr lang="it-IT" sz="1000" i="1" dirty="0">
                <a:solidFill>
                  <a:srgbClr val="FFFFFF"/>
                </a:solidFill>
                <a:ea typeface="ＭＳ Ｐゴシック" charset="-128"/>
                <a:hlinkClick r:id="rId4"/>
              </a:rPr>
              <a:t>J Clin Oncol 37, no. 15_suppl (May 20 2019) 3508-3508</a:t>
            </a:r>
            <a:endParaRPr lang="it-IT" sz="1000" i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9" name="Rettangolo 18"/>
          <p:cNvSpPr/>
          <p:nvPr/>
        </p:nvSpPr>
        <p:spPr bwMode="auto">
          <a:xfrm>
            <a:off x="0" y="-1"/>
            <a:ext cx="9144000" cy="767751"/>
          </a:xfrm>
          <a:prstGeom prst="rect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TRIBE 2: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progression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 free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survival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 2 (PFS 2)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0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Endpoint</a:t>
            </a:r>
            <a:r>
              <a:rPr lang="it-IT" sz="2000" b="1" kern="0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primario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"/>
              <a:ea typeface="Calisto MT" pitchFamily="-112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70915121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281EF755-FF88-7241-9A25-238DCE7F27B3}"/>
              </a:ext>
            </a:extLst>
          </p:cNvPr>
          <p:cNvGraphicFramePr>
            <a:graphicFrameLocks noGrp="1"/>
          </p:cNvGraphicFramePr>
          <p:nvPr/>
        </p:nvGraphicFramePr>
        <p:xfrm>
          <a:off x="3834972" y="1508908"/>
          <a:ext cx="4407921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2434518695"/>
                    </a:ext>
                  </a:extLst>
                </a:gridCol>
                <a:gridCol w="857370">
                  <a:extLst>
                    <a:ext uri="{9D8B030D-6E8A-4147-A177-3AD203B41FA5}">
                      <a16:colId xmlns:a16="http://schemas.microsoft.com/office/drawing/2014/main" val="453732425"/>
                    </a:ext>
                  </a:extLst>
                </a:gridCol>
                <a:gridCol w="994551">
                  <a:extLst>
                    <a:ext uri="{9D8B030D-6E8A-4147-A177-3AD203B41FA5}">
                      <a16:colId xmlns:a16="http://schemas.microsoft.com/office/drawing/2014/main" val="92562039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2518125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Median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 follow-up</a:t>
                      </a:r>
                      <a:br>
                        <a:rPr lang="it-IT" sz="105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= 30.6 </a:t>
                      </a:r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it-IT" sz="105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Events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, </a:t>
                      </a:r>
                      <a:br>
                        <a:rPr lang="it-IT" sz="105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 (%)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Median</a:t>
                      </a:r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 OS,</a:t>
                      </a:r>
                      <a:br>
                        <a:rPr lang="it-IT" sz="105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it-IT" sz="1050" b="1" i="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it-IT" sz="105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1" i="0" dirty="0">
                          <a:solidFill>
                            <a:schemeClr val="bg1"/>
                          </a:solidFill>
                        </a:rPr>
                        <a:t>HR (95% CI)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826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ARM A (</a:t>
                      </a:r>
                      <a:r>
                        <a:rPr lang="it-IT" sz="105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=340)</a:t>
                      </a:r>
                    </a:p>
                  </a:txBody>
                  <a:tcPr marL="0" marR="72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217 (64%)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FBC44A"/>
                          </a:solidFill>
                        </a:rPr>
                        <a:t>22.6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0.81 (0.67 – 0.98)</a:t>
                      </a:r>
                    </a:p>
                    <a:p>
                      <a:pPr algn="ctr"/>
                      <a:r>
                        <a:rPr lang="it-IT" sz="1050" b="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=0.033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2482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ARM B (</a:t>
                      </a:r>
                      <a:r>
                        <a:rPr lang="it-IT" sz="1050" b="1" dirty="0" err="1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it-IT" sz="1050" b="1" dirty="0">
                          <a:solidFill>
                            <a:schemeClr val="bg1"/>
                          </a:solidFill>
                        </a:rPr>
                        <a:t>=339)</a:t>
                      </a:r>
                    </a:p>
                  </a:txBody>
                  <a:tcPr marL="0" marR="72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dirty="0">
                          <a:solidFill>
                            <a:schemeClr val="bg1"/>
                          </a:solidFill>
                        </a:rPr>
                        <a:t>191 (56%)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rgbClr val="EC644E"/>
                          </a:solidFill>
                        </a:rPr>
                        <a:t>27.6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200" b="1" dirty="0">
                        <a:solidFill>
                          <a:srgbClr val="EC644E"/>
                        </a:solidFill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808307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D612112C-AD0C-8647-B55C-381516CC1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0665" y="2171585"/>
            <a:ext cx="7559998" cy="3755294"/>
          </a:xfrm>
          <a:prstGeom prst="rect">
            <a:avLst/>
          </a:prstGeom>
        </p:spPr>
      </p:pic>
      <p:sp>
        <p:nvSpPr>
          <p:cNvPr id="10" name="Segnaposto piè di pagina 3"/>
          <p:cNvSpPr txBox="1">
            <a:spLocks/>
          </p:cNvSpPr>
          <p:nvPr/>
        </p:nvSpPr>
        <p:spPr bwMode="auto">
          <a:xfrm>
            <a:off x="2653049" y="6153711"/>
            <a:ext cx="6204408" cy="4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37931725" indent="-37474525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endParaRPr lang="en-US" sz="1200" dirty="0">
              <a:solidFill>
                <a:srgbClr val="FFFFFF"/>
              </a:solidFill>
              <a:ea typeface="Lucida Sans Unicode"/>
              <a:cs typeface="Lucida Sans Unicode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9DAB337-F42F-F742-A95A-42E7C9E8A422}"/>
              </a:ext>
            </a:extLst>
          </p:cNvPr>
          <p:cNvCxnSpPr/>
          <p:nvPr/>
        </p:nvCxnSpPr>
        <p:spPr bwMode="auto">
          <a:xfrm flipH="1">
            <a:off x="3885125" y="2081531"/>
            <a:ext cx="184250" cy="0"/>
          </a:xfrm>
          <a:prstGeom prst="line">
            <a:avLst/>
          </a:prstGeom>
          <a:noFill/>
          <a:ln w="31750" cap="sq" cmpd="sng" algn="ctr">
            <a:solidFill>
              <a:srgbClr val="FBC44A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198AFD-EE90-F04F-8A8C-DAA2C8BB9B39}"/>
              </a:ext>
            </a:extLst>
          </p:cNvPr>
          <p:cNvCxnSpPr/>
          <p:nvPr/>
        </p:nvCxnSpPr>
        <p:spPr bwMode="auto">
          <a:xfrm flipH="1">
            <a:off x="3885125" y="2319386"/>
            <a:ext cx="184250" cy="0"/>
          </a:xfrm>
          <a:prstGeom prst="line">
            <a:avLst/>
          </a:prstGeom>
          <a:noFill/>
          <a:ln w="31750" cap="sq" cmpd="sng" algn="ctr">
            <a:solidFill>
              <a:srgbClr val="EC644E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62C7B76-1C33-524D-8A16-945E94AF9A24}"/>
              </a:ext>
            </a:extLst>
          </p:cNvPr>
          <p:cNvSpPr txBox="1"/>
          <p:nvPr/>
        </p:nvSpPr>
        <p:spPr>
          <a:xfrm>
            <a:off x="3352673" y="5780044"/>
            <a:ext cx="2731502" cy="25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3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ea typeface="ＭＳ Ｐゴシック" charset="-128"/>
              </a:rPr>
              <a:t>Time (months)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4593177-BD40-964D-9567-1EE905CE13D7}"/>
              </a:ext>
            </a:extLst>
          </p:cNvPr>
          <p:cNvSpPr txBox="1"/>
          <p:nvPr/>
        </p:nvSpPr>
        <p:spPr>
          <a:xfrm rot="16200000">
            <a:off x="-616122" y="3770307"/>
            <a:ext cx="2731502" cy="268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3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ea typeface="ＭＳ Ｐゴシック" charset="-128"/>
              </a:rPr>
              <a:t>Overall survival (%)</a:t>
            </a:r>
          </a:p>
        </p:txBody>
      </p:sp>
      <p:sp>
        <p:nvSpPr>
          <p:cNvPr id="13" name="Segnaposto testo 3"/>
          <p:cNvSpPr>
            <a:spLocks noGrp="1"/>
          </p:cNvSpPr>
          <p:nvPr>
            <p:ph type="body" sz="quarter" idx="13"/>
          </p:nvPr>
        </p:nvSpPr>
        <p:spPr>
          <a:xfrm>
            <a:off x="6215074" y="0"/>
            <a:ext cx="2928926" cy="508000"/>
          </a:xfrm>
        </p:spPr>
        <p:txBody>
          <a:bodyPr/>
          <a:lstStyle/>
          <a:p>
            <a:r>
              <a:rPr lang="it-IT" dirty="0"/>
              <a:t>TRIBE2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193528" y="6283740"/>
            <a:ext cx="4954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000" i="1" dirty="0" err="1">
                <a:solidFill>
                  <a:srgbClr val="FFFFFF"/>
                </a:solidFill>
                <a:ea typeface="ＭＳ Ｐゴシック" charset="-128"/>
              </a:rPr>
              <a:t>Mod</a:t>
            </a:r>
            <a:r>
              <a:rPr lang="it-IT" sz="1000" i="1" dirty="0">
                <a:solidFill>
                  <a:srgbClr val="FFFFFF"/>
                </a:solidFill>
                <a:ea typeface="ＭＳ Ｐゴシック" charset="-128"/>
              </a:rPr>
              <a:t>. da </a:t>
            </a:r>
            <a:r>
              <a:rPr lang="it-IT" sz="1000" i="1" dirty="0" err="1">
                <a:solidFill>
                  <a:srgbClr val="FFFFFF"/>
                </a:solidFill>
                <a:ea typeface="ＭＳ Ｐゴシック" charset="-128"/>
                <a:hlinkClick r:id="rId4"/>
              </a:rPr>
              <a:t>Cremolini</a:t>
            </a:r>
            <a:r>
              <a:rPr lang="it-IT" sz="1000" i="1" dirty="0">
                <a:solidFill>
                  <a:srgbClr val="FFFFFF"/>
                </a:solidFill>
                <a:ea typeface="ＭＳ Ｐゴシック" charset="-128"/>
                <a:hlinkClick r:id="rId4"/>
              </a:rPr>
              <a:t> C, et al</a:t>
            </a:r>
            <a:r>
              <a:rPr lang="it-IT" sz="1000" dirty="0">
                <a:solidFill>
                  <a:srgbClr val="FFFFFF"/>
                </a:solidFill>
                <a:ea typeface="ＭＳ Ｐゴシック" charset="-128"/>
                <a:hlinkClick r:id="rId4"/>
              </a:rPr>
              <a:t>. </a:t>
            </a:r>
            <a:r>
              <a:rPr lang="it-IT" sz="1000" i="1" dirty="0">
                <a:solidFill>
                  <a:srgbClr val="FFFFFF"/>
                </a:solidFill>
                <a:ea typeface="ＭＳ Ｐゴシック" charset="-128"/>
                <a:hlinkClick r:id="rId4"/>
              </a:rPr>
              <a:t>J Clin Oncol 37, no. 15_suppl (May 20 2019) 3508-3508</a:t>
            </a:r>
            <a:endParaRPr lang="it-IT" sz="1000" i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4496" y="-1"/>
            <a:ext cx="9144000" cy="767751"/>
          </a:xfrm>
          <a:prstGeom prst="rect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TRIBE 2: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overall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survival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ida Sans"/>
                <a:ea typeface="Calisto MT" pitchFamily="-112" charset="0"/>
                <a:cs typeface="Lucida Sans"/>
              </a:rPr>
              <a:t> (OS)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kern="0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Risultati preliminari (</a:t>
            </a:r>
            <a:r>
              <a:rPr lang="it-IT" sz="2000" b="1" kern="0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ca</a:t>
            </a:r>
            <a:r>
              <a:rPr lang="it-IT" sz="2000" b="1" kern="0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60% </a:t>
            </a:r>
            <a:r>
              <a:rPr lang="it-IT" sz="2000" b="1" kern="0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paz</a:t>
            </a:r>
            <a:r>
              <a:rPr lang="it-IT" sz="2000" b="1" kern="0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.)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Sans"/>
              <a:ea typeface="Calisto MT" pitchFamily="-112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7069141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3180262" y="1545392"/>
            <a:ext cx="293046" cy="442432"/>
          </a:xfrm>
          <a:prstGeom prst="rightArrow">
            <a:avLst>
              <a:gd name="adj1" fmla="val 50000"/>
              <a:gd name="adj2" fmla="val 27800"/>
            </a:avLst>
          </a:prstGeom>
          <a:solidFill>
            <a:srgbClr val="80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32" name="AutoShape 11"/>
          <p:cNvSpPr>
            <a:spLocks noChangeArrowheads="1"/>
          </p:cNvSpPr>
          <p:nvPr/>
        </p:nvSpPr>
        <p:spPr bwMode="auto">
          <a:xfrm>
            <a:off x="3206772" y="3036843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093110" y="2815555"/>
            <a:ext cx="1178678" cy="773077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048798" y="1336089"/>
            <a:ext cx="1205738" cy="844553"/>
          </a:xfrm>
          <a:prstGeom prst="rect">
            <a:avLst/>
          </a:prstGeom>
          <a:solidFill>
            <a:srgbClr val="FF99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 defTabSz="495263">
              <a:lnSpc>
                <a:spcPct val="105000"/>
              </a:lnSpc>
              <a:tabLst>
                <a:tab pos="900046" algn="l"/>
              </a:tabLst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35" name="Oval 2"/>
          <p:cNvSpPr>
            <a:spLocks noChangeArrowheads="1"/>
          </p:cNvSpPr>
          <p:nvPr/>
        </p:nvSpPr>
        <p:spPr bwMode="auto">
          <a:xfrm>
            <a:off x="3516219" y="2815555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PD1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271787" y="3227028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254536" y="1788304"/>
            <a:ext cx="867611" cy="3990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0" name="AutoShape 11"/>
          <p:cNvSpPr>
            <a:spLocks noChangeArrowheads="1"/>
          </p:cNvSpPr>
          <p:nvPr/>
        </p:nvSpPr>
        <p:spPr bwMode="auto">
          <a:xfrm>
            <a:off x="6386856" y="3036843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4310289" y="2815555"/>
            <a:ext cx="1167251" cy="773077"/>
          </a:xfrm>
          <a:prstGeom prst="rect">
            <a:avLst/>
          </a:prstGeom>
          <a:solidFill>
            <a:srgbClr val="00009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52" name="Oval 2"/>
          <p:cNvSpPr>
            <a:spLocks noChangeArrowheads="1"/>
          </p:cNvSpPr>
          <p:nvPr/>
        </p:nvSpPr>
        <p:spPr bwMode="auto">
          <a:xfrm>
            <a:off x="6696306" y="2815555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PD2</a:t>
            </a: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477531" y="3227028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4" name="Oval 2"/>
          <p:cNvSpPr>
            <a:spLocks noChangeArrowheads="1"/>
          </p:cNvSpPr>
          <p:nvPr/>
        </p:nvSpPr>
        <p:spPr bwMode="auto">
          <a:xfrm>
            <a:off x="3498967" y="1336082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PD1</a:t>
            </a:r>
          </a:p>
        </p:txBody>
      </p:sp>
      <p:sp>
        <p:nvSpPr>
          <p:cNvPr id="55" name="AutoShape 10"/>
          <p:cNvSpPr>
            <a:spLocks noChangeArrowheads="1"/>
          </p:cNvSpPr>
          <p:nvPr/>
        </p:nvSpPr>
        <p:spPr bwMode="auto">
          <a:xfrm>
            <a:off x="6403230" y="1521346"/>
            <a:ext cx="293046" cy="442432"/>
          </a:xfrm>
          <a:prstGeom prst="rightArrow">
            <a:avLst>
              <a:gd name="adj1" fmla="val 50000"/>
              <a:gd name="adj2" fmla="val 27800"/>
            </a:avLst>
          </a:prstGeom>
          <a:solidFill>
            <a:srgbClr val="80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4271767" y="1312043"/>
            <a:ext cx="1205738" cy="844553"/>
          </a:xfrm>
          <a:prstGeom prst="rect">
            <a:avLst/>
          </a:prstGeom>
          <a:solidFill>
            <a:srgbClr val="FF99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 defTabSz="495263">
              <a:lnSpc>
                <a:spcPct val="105000"/>
              </a:lnSpc>
              <a:tabLst>
                <a:tab pos="900046" algn="l"/>
              </a:tabLst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5477513" y="1747156"/>
            <a:ext cx="867611" cy="3990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58" name="Oval 2"/>
          <p:cNvSpPr>
            <a:spLocks noChangeArrowheads="1"/>
          </p:cNvSpPr>
          <p:nvPr/>
        </p:nvSpPr>
        <p:spPr bwMode="auto">
          <a:xfrm>
            <a:off x="6721936" y="1312034"/>
            <a:ext cx="766580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PD2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535852" y="2997911"/>
            <a:ext cx="1048416" cy="369326"/>
          </a:xfrm>
          <a:prstGeom prst="rect">
            <a:avLst/>
          </a:prstGeom>
          <a:ln w="31750">
            <a:solidFill>
              <a:srgbClr val="000090"/>
            </a:solidFill>
          </a:ln>
        </p:spPr>
        <p:txBody>
          <a:bodyPr wrap="none" lIns="91434" tIns="45717" rIns="91434" bIns="45717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Standard</a:t>
            </a:r>
          </a:p>
        </p:txBody>
      </p:sp>
      <p:sp>
        <p:nvSpPr>
          <p:cNvPr id="61" name="Rettangolo 60"/>
          <p:cNvSpPr/>
          <p:nvPr/>
        </p:nvSpPr>
        <p:spPr>
          <a:xfrm>
            <a:off x="7551652" y="1500934"/>
            <a:ext cx="1457887" cy="369326"/>
          </a:xfrm>
          <a:prstGeom prst="rect">
            <a:avLst/>
          </a:prstGeom>
          <a:ln w="31750">
            <a:solidFill>
              <a:srgbClr val="800000"/>
            </a:solidFill>
          </a:ln>
        </p:spPr>
        <p:txBody>
          <a:bodyPr wrap="none" lIns="91434" tIns="45717" rIns="91434" bIns="45717">
            <a:spAutoFit/>
          </a:bodyPr>
          <a:lstStyle/>
          <a:p>
            <a:r>
              <a:rPr lang="it-IT" b="1" dirty="0">
                <a:solidFill>
                  <a:srgbClr val="800000"/>
                </a:solidFill>
              </a:rPr>
              <a:t>Sperimentale</a:t>
            </a:r>
          </a:p>
        </p:txBody>
      </p:sp>
      <p:sp>
        <p:nvSpPr>
          <p:cNvPr id="46" name="AutoShape 11"/>
          <p:cNvSpPr>
            <a:spLocks noChangeArrowheads="1"/>
          </p:cNvSpPr>
          <p:nvPr/>
        </p:nvSpPr>
        <p:spPr bwMode="auto">
          <a:xfrm>
            <a:off x="2208821" y="4714308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95159" y="4493020"/>
            <a:ext cx="1178678" cy="773077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49" name="Oval 2"/>
          <p:cNvSpPr>
            <a:spLocks noChangeArrowheads="1"/>
          </p:cNvSpPr>
          <p:nvPr/>
        </p:nvSpPr>
        <p:spPr bwMode="auto">
          <a:xfrm>
            <a:off x="2509642" y="4493020"/>
            <a:ext cx="561783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</a:t>
            </a: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1273836" y="4904493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62" name="AutoShape 11"/>
          <p:cNvSpPr>
            <a:spLocks noChangeArrowheads="1"/>
          </p:cNvSpPr>
          <p:nvPr/>
        </p:nvSpPr>
        <p:spPr bwMode="auto">
          <a:xfrm>
            <a:off x="8192355" y="4757438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6115788" y="4536150"/>
            <a:ext cx="1167251" cy="773077"/>
          </a:xfrm>
          <a:prstGeom prst="rect">
            <a:avLst/>
          </a:prstGeom>
          <a:solidFill>
            <a:srgbClr val="00009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FOLFIRI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64" name="Oval 2"/>
          <p:cNvSpPr>
            <a:spLocks noChangeArrowheads="1"/>
          </p:cNvSpPr>
          <p:nvPr/>
        </p:nvSpPr>
        <p:spPr bwMode="auto">
          <a:xfrm>
            <a:off x="8484553" y="4518898"/>
            <a:ext cx="584464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7283030" y="4947623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>
            <a:off x="5190549" y="4771822"/>
            <a:ext cx="283797" cy="380373"/>
          </a:xfrm>
          <a:prstGeom prst="rightArrow">
            <a:avLst>
              <a:gd name="adj1" fmla="val 50000"/>
              <a:gd name="adj2" fmla="val 27800"/>
            </a:avLst>
          </a:prstGeom>
          <a:gradFill flip="none" rotWithShape="1">
            <a:gsLst>
              <a:gs pos="0">
                <a:srgbClr val="000090">
                  <a:shade val="30000"/>
                  <a:satMod val="115000"/>
                </a:srgbClr>
              </a:gs>
              <a:gs pos="50000">
                <a:srgbClr val="000090">
                  <a:shade val="67500"/>
                  <a:satMod val="115000"/>
                </a:srgbClr>
              </a:gs>
              <a:gs pos="100000">
                <a:srgbClr val="000090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</a:pPr>
            <a:endParaRPr lang="it-IT" sz="160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3102765" y="4550534"/>
            <a:ext cx="1178678" cy="773077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FOLFOX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 + </a:t>
            </a:r>
            <a:r>
              <a:rPr lang="en-US" sz="14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r>
              <a:rPr lang="en-US" sz="14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*</a:t>
            </a: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4281442" y="4962007"/>
            <a:ext cx="875934" cy="361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34" tIns="45717" rIns="91434" bIns="45717" anchor="ctr" anchorCtr="1"/>
          <a:lstStyle/>
          <a:p>
            <a:pPr algn="ctr">
              <a:lnSpc>
                <a:spcPct val="105000"/>
              </a:lnSpc>
              <a:defRPr/>
            </a:pPr>
            <a:r>
              <a:rPr lang="en-US" sz="1200" dirty="0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5FU/</a:t>
            </a:r>
            <a:r>
              <a:rPr lang="en-US" sz="1200" dirty="0" err="1">
                <a:solidFill>
                  <a:prstClr val="white"/>
                </a:solidFill>
                <a:latin typeface="Lucida Sans"/>
                <a:ea typeface="ヒラギノ明朝 Pro W3" charset="-128"/>
                <a:cs typeface="Lucida Sans"/>
              </a:rPr>
              <a:t>bev</a:t>
            </a:r>
            <a:endParaRPr lang="en-US" sz="1200" dirty="0">
              <a:solidFill>
                <a:prstClr val="white"/>
              </a:solidFill>
              <a:latin typeface="Lucida Sans"/>
              <a:ea typeface="ヒラギノ明朝 Pro W3" charset="-128"/>
              <a:cs typeface="Lucida Sans"/>
            </a:endParaRPr>
          </a:p>
        </p:txBody>
      </p:sp>
      <p:sp>
        <p:nvSpPr>
          <p:cNvPr id="75" name="Oval 2"/>
          <p:cNvSpPr>
            <a:spLocks noChangeArrowheads="1"/>
          </p:cNvSpPr>
          <p:nvPr/>
        </p:nvSpPr>
        <p:spPr bwMode="auto">
          <a:xfrm>
            <a:off x="5479837" y="4507404"/>
            <a:ext cx="584464" cy="889787"/>
          </a:xfrm>
          <a:prstGeom prst="ellipse">
            <a:avLst/>
          </a:prstGeom>
          <a:solidFill>
            <a:srgbClr val="3333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34" tIns="45717" rIns="91434" bIns="45717" anchor="ctr"/>
          <a:lstStyle/>
          <a:p>
            <a:pPr algn="ctr"/>
            <a:r>
              <a:rPr lang="it-IT" sz="2000" dirty="0">
                <a:solidFill>
                  <a:prstClr val="white"/>
                </a:solidFill>
                <a:latin typeface="Lucida Sans"/>
                <a:ea typeface="ヒラギノ明朝 Pro W3" charset="0"/>
                <a:cs typeface="Lucida Sans"/>
              </a:rPr>
              <a:t> PD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553918" y="2153457"/>
            <a:ext cx="630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vs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3816458" y="3781382"/>
            <a:ext cx="225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e NON vs 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4231191" y="5584224"/>
            <a:ext cx="1019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/>
              <a:t>?!?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60747" y="457200"/>
            <a:ext cx="1969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PERCHE’</a:t>
            </a:r>
          </a:p>
        </p:txBody>
      </p:sp>
    </p:spTree>
    <p:extLst>
      <p:ext uri="{BB962C8B-B14F-4D97-AF65-F5344CB8AC3E}">
        <p14:creationId xmlns:p14="http://schemas.microsoft.com/office/powerpoint/2010/main" val="2521910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arrotondato 2"/>
          <p:cNvSpPr>
            <a:spLocks noChangeArrowheads="1"/>
          </p:cNvSpPr>
          <p:nvPr/>
        </p:nvSpPr>
        <p:spPr bwMode="auto">
          <a:xfrm>
            <a:off x="1885950" y="1888331"/>
            <a:ext cx="1384300" cy="6604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RAS </a:t>
            </a:r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wt</a:t>
            </a:r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ttangolo arrotondato 2"/>
          <p:cNvSpPr>
            <a:spLocks noChangeArrowheads="1"/>
          </p:cNvSpPr>
          <p:nvPr/>
        </p:nvSpPr>
        <p:spPr bwMode="auto">
          <a:xfrm>
            <a:off x="5679281" y="1219200"/>
            <a:ext cx="2871788" cy="201096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Cetuximab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+/- IRI</a:t>
            </a:r>
          </a:p>
          <a:p>
            <a:pPr algn="ctr" eaLnBrk="1" hangingPunct="1"/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Panitumumab</a:t>
            </a:r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Regorafenib</a:t>
            </a:r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TAS 102</a:t>
            </a:r>
          </a:p>
          <a:p>
            <a:pPr algn="ctr" eaLnBrk="1" hangingPunct="1"/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Tailored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CT</a:t>
            </a:r>
          </a:p>
          <a:p>
            <a:pPr algn="ctr" eaLnBrk="1" hangingPunct="1"/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Studi clinici</a:t>
            </a:r>
          </a:p>
          <a:p>
            <a:pPr algn="ctr" eaLnBrk="1" hangingPunct="1"/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ttangolo arrotondato 2"/>
          <p:cNvSpPr>
            <a:spLocks noChangeArrowheads="1"/>
          </p:cNvSpPr>
          <p:nvPr/>
        </p:nvSpPr>
        <p:spPr bwMode="auto">
          <a:xfrm>
            <a:off x="1885950" y="4466431"/>
            <a:ext cx="1384300" cy="6604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RAS </a:t>
            </a:r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mut</a:t>
            </a:r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ttangolo arrotondato 2"/>
          <p:cNvSpPr>
            <a:spLocks noChangeArrowheads="1"/>
          </p:cNvSpPr>
          <p:nvPr/>
        </p:nvSpPr>
        <p:spPr bwMode="auto">
          <a:xfrm>
            <a:off x="5679281" y="3797300"/>
            <a:ext cx="2871788" cy="201096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/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Tailored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CT</a:t>
            </a:r>
          </a:p>
          <a:p>
            <a:pPr algn="ctr" eaLnBrk="1" hangingPunct="1"/>
            <a:r>
              <a:rPr lang="it-IT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Regorafenib</a:t>
            </a:r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TAS 102</a:t>
            </a:r>
          </a:p>
          <a:p>
            <a:pPr algn="ctr" eaLnBrk="1" hangingPunct="1"/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Studi clinici</a:t>
            </a:r>
          </a:p>
          <a:p>
            <a:pPr algn="ctr" eaLnBrk="1" hangingPunct="1"/>
            <a:endParaRPr lang="it-IT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Connettore 1 2"/>
          <p:cNvCxnSpPr>
            <a:stCxn id="21506" idx="3"/>
            <a:endCxn id="14" idx="1"/>
          </p:cNvCxnSpPr>
          <p:nvPr/>
        </p:nvCxnSpPr>
        <p:spPr>
          <a:xfrm>
            <a:off x="3270250" y="2218531"/>
            <a:ext cx="2409031" cy="6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>
            <a:stCxn id="15" idx="3"/>
            <a:endCxn id="16" idx="1"/>
          </p:cNvCxnSpPr>
          <p:nvPr/>
        </p:nvCxnSpPr>
        <p:spPr>
          <a:xfrm>
            <a:off x="3270250" y="4796631"/>
            <a:ext cx="2409031" cy="61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Linee guida AIOM 2018: algoritmo per terze linee e successive</a:t>
            </a:r>
          </a:p>
        </p:txBody>
      </p:sp>
      <p:pic>
        <p:nvPicPr>
          <p:cNvPr id="3076" name="Picture 4" descr="Risultati immagini per burns simps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" y="3438525"/>
            <a:ext cx="1553534" cy="2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31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CasellaDiTesto 4"/>
          <p:cNvSpPr txBox="1">
            <a:spLocks noChangeArrowheads="1"/>
          </p:cNvSpPr>
          <p:nvPr/>
        </p:nvSpPr>
        <p:spPr bwMode="auto">
          <a:xfrm>
            <a:off x="866775" y="931424"/>
            <a:ext cx="7593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sz="2000" b="1" dirty="0">
                <a:latin typeface="Lucida Sans" panose="020B0602030504020204" pitchFamily="34" charset="0"/>
              </a:rPr>
              <a:t> Anti-EGFR (</a:t>
            </a:r>
            <a:r>
              <a:rPr lang="it-IT" sz="2000" b="1" dirty="0" err="1">
                <a:latin typeface="Lucida Sans" panose="020B0602030504020204" pitchFamily="34" charset="0"/>
              </a:rPr>
              <a:t>panitumumab</a:t>
            </a:r>
            <a:r>
              <a:rPr lang="it-IT" sz="2000" b="1" dirty="0">
                <a:latin typeface="Lucida Sans" panose="020B0602030504020204" pitchFamily="34" charset="0"/>
              </a:rPr>
              <a:t>, </a:t>
            </a:r>
            <a:r>
              <a:rPr lang="it-IT" sz="2000" b="1" dirty="0" err="1">
                <a:latin typeface="Lucida Sans" panose="020B0602030504020204" pitchFamily="34" charset="0"/>
              </a:rPr>
              <a:t>cetuximab</a:t>
            </a:r>
            <a:r>
              <a:rPr lang="it-IT" sz="2000" b="1" dirty="0">
                <a:latin typeface="Lucida Sans" panose="020B0602030504020204" pitchFamily="34" charset="0"/>
              </a:rPr>
              <a:t> +/- </a:t>
            </a:r>
            <a:r>
              <a:rPr lang="it-IT" sz="2000" b="1" dirty="0" err="1">
                <a:latin typeface="Lucida Sans" panose="020B0602030504020204" pitchFamily="34" charset="0"/>
              </a:rPr>
              <a:t>irinotecano</a:t>
            </a:r>
            <a:r>
              <a:rPr lang="it-IT" sz="2000" b="1" dirty="0">
                <a:latin typeface="Lucida Sans" panose="020B0602030504020204" pitchFamily="34" charset="0"/>
              </a:rPr>
              <a:t>) </a:t>
            </a:r>
          </a:p>
          <a:p>
            <a:pPr eaLnBrk="1" hangingPunct="1"/>
            <a:r>
              <a:rPr lang="it-IT" sz="1600" b="1" dirty="0">
                <a:latin typeface="Lucida Sans" panose="020B0602030504020204" pitchFamily="34" charset="0"/>
              </a:rPr>
              <a:t>Pz </a:t>
            </a:r>
            <a:r>
              <a:rPr lang="it-IT" sz="1600" b="1" i="1" dirty="0">
                <a:latin typeface="Lucida Sans" panose="020B0602030504020204" pitchFamily="34" charset="0"/>
              </a:rPr>
              <a:t>RAS</a:t>
            </a:r>
            <a:r>
              <a:rPr lang="it-IT" sz="1600" b="1" dirty="0">
                <a:latin typeface="Lucida Sans" panose="020B0602030504020204" pitchFamily="34" charset="0"/>
              </a:rPr>
              <a:t> </a:t>
            </a:r>
            <a:r>
              <a:rPr lang="it-IT" sz="1600" b="1" dirty="0" err="1">
                <a:latin typeface="Lucida Sans" panose="020B0602030504020204" pitchFamily="34" charset="0"/>
              </a:rPr>
              <a:t>wt</a:t>
            </a:r>
            <a:r>
              <a:rPr lang="it-IT" sz="1600" b="1" dirty="0">
                <a:latin typeface="Lucida Sans" panose="020B0602030504020204" pitchFamily="34" charset="0"/>
              </a:rPr>
              <a:t> non precedentemente trattati con anti-EGFR</a:t>
            </a:r>
          </a:p>
        </p:txBody>
      </p:sp>
      <p:sp>
        <p:nvSpPr>
          <p:cNvPr id="30726" name="CasellaDiTesto 4"/>
          <p:cNvSpPr txBox="1">
            <a:spLocks noChangeArrowheads="1"/>
          </p:cNvSpPr>
          <p:nvPr/>
        </p:nvSpPr>
        <p:spPr bwMode="auto">
          <a:xfrm>
            <a:off x="836613" y="3512699"/>
            <a:ext cx="61452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sz="2000" b="1">
                <a:latin typeface="Lucida Sans" panose="020B0602030504020204" pitchFamily="34" charset="0"/>
              </a:rPr>
              <a:t>Reintroduzione o Rechallenge CT </a:t>
            </a:r>
          </a:p>
          <a:p>
            <a:pPr eaLnBrk="1" hangingPunct="1"/>
            <a:r>
              <a:rPr lang="it-IT" sz="1600" b="1">
                <a:latin typeface="Lucida Sans" panose="020B0602030504020204" pitchFamily="34" charset="0"/>
              </a:rPr>
              <a:t>Non evidenze prospettiche</a:t>
            </a:r>
          </a:p>
          <a:p>
            <a:pPr eaLnBrk="1" hangingPunct="1"/>
            <a:r>
              <a:rPr lang="it-IT" sz="1600" b="1">
                <a:latin typeface="Lucida Sans" panose="020B0602030504020204" pitchFamily="34" charset="0"/>
              </a:rPr>
              <a:t>Considerare precedente beneficio e tossicità</a:t>
            </a:r>
            <a:r>
              <a:rPr lang="it-IT" altLang="ja-JP" sz="1600" b="1">
                <a:latin typeface="Lucida Sans" panose="020B0602030504020204" pitchFamily="34" charset="0"/>
              </a:rPr>
              <a:t> </a:t>
            </a:r>
            <a:endParaRPr lang="it-IT" sz="1600" b="1">
              <a:latin typeface="Lucida Sans" panose="020B0602030504020204" pitchFamily="34" charset="0"/>
            </a:endParaRP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874713" y="1791849"/>
            <a:ext cx="6145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sz="2000" b="1">
                <a:latin typeface="Lucida Sans" panose="020B0602030504020204" pitchFamily="34" charset="0"/>
              </a:rPr>
              <a:t> Regorafenib</a:t>
            </a:r>
          </a:p>
          <a:p>
            <a:pPr eaLnBrk="1" hangingPunct="1"/>
            <a:r>
              <a:rPr lang="it-IT" sz="1600" b="1">
                <a:latin typeface="Lucida Sans" panose="020B0602030504020204" pitchFamily="34" charset="0"/>
              </a:rPr>
              <a:t>Pz pretrattati con tutti i farmaci standard</a:t>
            </a:r>
          </a:p>
        </p:txBody>
      </p:sp>
      <p:sp>
        <p:nvSpPr>
          <p:cNvPr id="8" name="CasellaDiTesto 4"/>
          <p:cNvSpPr txBox="1">
            <a:spLocks noChangeArrowheads="1"/>
          </p:cNvSpPr>
          <p:nvPr/>
        </p:nvSpPr>
        <p:spPr bwMode="auto">
          <a:xfrm>
            <a:off x="874713" y="2652274"/>
            <a:ext cx="6145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sz="2000" b="1">
                <a:latin typeface="Lucida Sans" panose="020B0602030504020204" pitchFamily="34" charset="0"/>
              </a:rPr>
              <a:t> TAS-102</a:t>
            </a:r>
          </a:p>
          <a:p>
            <a:pPr eaLnBrk="1" hangingPunct="1"/>
            <a:r>
              <a:rPr lang="it-IT" sz="1600" b="1">
                <a:latin typeface="Lucida Sans" panose="020B0602030504020204" pitchFamily="34" charset="0"/>
              </a:rPr>
              <a:t>Pz pretrattati con tutti i farmaci standard</a:t>
            </a:r>
          </a:p>
        </p:txBody>
      </p:sp>
      <p:sp>
        <p:nvSpPr>
          <p:cNvPr id="9" name="CasellaDiTesto 4"/>
          <p:cNvSpPr txBox="1">
            <a:spLocks noChangeArrowheads="1"/>
          </p:cNvSpPr>
          <p:nvPr/>
        </p:nvSpPr>
        <p:spPr bwMode="auto">
          <a:xfrm>
            <a:off x="874713" y="4619187"/>
            <a:ext cx="6145212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sz="2000" b="1" dirty="0" err="1">
                <a:latin typeface="Lucida Sans" panose="020B0602030504020204" pitchFamily="34" charset="0"/>
              </a:rPr>
              <a:t>Rechallenge</a:t>
            </a:r>
            <a:r>
              <a:rPr lang="it-IT" sz="2000" b="1" dirty="0">
                <a:latin typeface="Lucida Sans" panose="020B0602030504020204" pitchFamily="34" charset="0"/>
              </a:rPr>
              <a:t> dell’Anti-EGFR </a:t>
            </a:r>
          </a:p>
          <a:p>
            <a:pPr eaLnBrk="1" hangingPunct="1"/>
            <a:r>
              <a:rPr lang="it-IT" sz="1600" b="1" dirty="0">
                <a:latin typeface="Lucida Sans" panose="020B0602030504020204" pitchFamily="34" charset="0"/>
              </a:rPr>
              <a:t>Pz RAS </a:t>
            </a:r>
            <a:r>
              <a:rPr lang="it-IT" sz="1600" b="1" dirty="0" err="1">
                <a:latin typeface="Lucida Sans" panose="020B0602030504020204" pitchFamily="34" charset="0"/>
              </a:rPr>
              <a:t>wt</a:t>
            </a:r>
            <a:r>
              <a:rPr lang="it-IT" sz="1600" b="1" dirty="0">
                <a:latin typeface="Lucida Sans" panose="020B0602030504020204" pitchFamily="34" charset="0"/>
              </a:rPr>
              <a:t> </a:t>
            </a:r>
            <a:r>
              <a:rPr lang="it-IT" sz="1600" b="1" dirty="0" err="1">
                <a:latin typeface="Lucida Sans" panose="020B0602030504020204" pitchFamily="34" charset="0"/>
              </a:rPr>
              <a:t>iperselezionati</a:t>
            </a:r>
            <a:endParaRPr lang="it-IT" sz="1600" b="1" dirty="0">
              <a:latin typeface="Lucida Sans" panose="020B0602030504020204" pitchFamily="34" charset="0"/>
            </a:endParaRPr>
          </a:p>
          <a:p>
            <a:pPr eaLnBrk="1" hangingPunct="1"/>
            <a:r>
              <a:rPr lang="it-IT" sz="1600" b="1" dirty="0">
                <a:latin typeface="Lucida Sans" panose="020B0602030504020204" pitchFamily="34" charset="0"/>
              </a:rPr>
              <a:t>Dati limitati</a:t>
            </a:r>
          </a:p>
        </p:txBody>
      </p:sp>
      <p:sp>
        <p:nvSpPr>
          <p:cNvPr id="10" name="CasellaDiTesto 4"/>
          <p:cNvSpPr txBox="1">
            <a:spLocks noChangeArrowheads="1"/>
          </p:cNvSpPr>
          <p:nvPr/>
        </p:nvSpPr>
        <p:spPr bwMode="auto">
          <a:xfrm>
            <a:off x="874713" y="5727262"/>
            <a:ext cx="614521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sz="2000" b="1" dirty="0">
                <a:latin typeface="Lucida Sans" panose="020B0602030504020204" pitchFamily="34" charset="0"/>
              </a:rPr>
              <a:t> Immunoterapia e Terapia target </a:t>
            </a:r>
          </a:p>
          <a:p>
            <a:pPr eaLnBrk="1" hangingPunct="1"/>
            <a:r>
              <a:rPr lang="it-IT" sz="1600" b="1" dirty="0">
                <a:latin typeface="Lucida Sans" panose="020B0602030504020204" pitchFamily="34" charset="0"/>
              </a:rPr>
              <a:t>Pz selezionati (MSI-H </a:t>
            </a:r>
            <a:r>
              <a:rPr lang="it-IT" sz="1600" b="1" dirty="0" err="1">
                <a:latin typeface="Lucida Sans" panose="020B0602030504020204" pitchFamily="34" charset="0"/>
              </a:rPr>
              <a:t>oTMB</a:t>
            </a:r>
            <a:r>
              <a:rPr lang="it-IT" sz="1600" b="1" dirty="0">
                <a:latin typeface="Lucida Sans" panose="020B0602030504020204" pitchFamily="34" charset="0"/>
              </a:rPr>
              <a:t>),  HER2 </a:t>
            </a:r>
            <a:r>
              <a:rPr lang="it-IT" sz="1600" b="1" dirty="0" err="1">
                <a:latin typeface="Lucida Sans" panose="020B0602030504020204" pitchFamily="34" charset="0"/>
              </a:rPr>
              <a:t>ampl</a:t>
            </a:r>
            <a:r>
              <a:rPr lang="it-IT" sz="1600" b="1" dirty="0">
                <a:latin typeface="Lucida Sans" panose="020B0602030504020204" pitchFamily="34" charset="0"/>
              </a:rPr>
              <a:t>, TRK fusion, BRAF </a:t>
            </a:r>
            <a:r>
              <a:rPr lang="it-IT" sz="1600" b="1" dirty="0" err="1">
                <a:latin typeface="Lucida Sans" panose="020B0602030504020204" pitchFamily="34" charset="0"/>
              </a:rPr>
              <a:t>mut</a:t>
            </a:r>
            <a:r>
              <a:rPr lang="it-IT" sz="1600" b="1" dirty="0">
                <a:latin typeface="Lucida Sans" panose="020B0602030504020204" pitchFamily="34" charset="0"/>
              </a:rPr>
              <a:t>)</a:t>
            </a:r>
          </a:p>
        </p:txBody>
      </p:sp>
      <p:sp>
        <p:nvSpPr>
          <p:cNvPr id="11" name="Rettangolo 10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Terza linea ed oltre: le risorse…</a:t>
            </a:r>
          </a:p>
        </p:txBody>
      </p:sp>
    </p:spTree>
    <p:extLst>
      <p:ext uri="{BB962C8B-B14F-4D97-AF65-F5344CB8AC3E}">
        <p14:creationId xmlns:p14="http://schemas.microsoft.com/office/powerpoint/2010/main" val="4114457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2016: linee guida </a:t>
            </a:r>
            <a:r>
              <a:rPr lang="it-IT" sz="2000" b="1" dirty="0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ESMO. Algoritmo per la prima linea del </a:t>
            </a:r>
            <a:r>
              <a:rPr lang="it-IT" sz="2000" b="1" dirty="0" err="1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CRCm</a:t>
            </a:r>
            <a:endParaRPr lang="it-IT" sz="2000" b="1" dirty="0">
              <a:solidFill>
                <a:prstClr val="white"/>
              </a:solidFill>
              <a:latin typeface="Lucida Sans" panose="020B0602030504020204" pitchFamily="34" charset="0"/>
              <a:ea typeface="Calisto MT" pitchFamily="-112" charset="0"/>
              <a:cs typeface="Lucida Sans"/>
            </a:endParaRPr>
          </a:p>
        </p:txBody>
      </p:sp>
      <p:sp>
        <p:nvSpPr>
          <p:cNvPr id="105477" name="Rettangolo 4"/>
          <p:cNvSpPr>
            <a:spLocks noChangeArrowheads="1"/>
          </p:cNvSpPr>
          <p:nvPr/>
        </p:nvSpPr>
        <p:spPr bwMode="auto">
          <a:xfrm>
            <a:off x="3493163" y="6496094"/>
            <a:ext cx="5602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Van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Cutsem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et al.,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Ann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Oncol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</a:t>
            </a:r>
            <a:r>
              <a:rPr lang="ja-JP" alt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‘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16</a:t>
            </a:r>
            <a:endParaRPr lang="it-IT" sz="2800" b="1" dirty="0">
              <a:solidFill>
                <a:prstClr val="black"/>
              </a:solidFill>
              <a:latin typeface="Arial" charset="0"/>
              <a:ea typeface="MS PGothic" charset="0"/>
              <a:cs typeface="Lucida Sans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1332" y="3520028"/>
            <a:ext cx="1161559" cy="849663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2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L’intento del  trattamento</a:t>
            </a:r>
          </a:p>
          <a:p>
            <a:pPr lvl="0" algn="ctr" defTabSz="914400"/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08891" y="4847125"/>
            <a:ext cx="1154000" cy="712753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3</a:t>
            </a:r>
          </a:p>
          <a:p>
            <a:pPr lvl="0" algn="ctr" defTabSz="914400"/>
            <a:r>
              <a:rPr lang="it-IT" sz="1200" b="1" i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RAS/BRAF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00460" y="906309"/>
            <a:ext cx="1015902" cy="537224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1</a:t>
            </a:r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Il paziente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81" y="906309"/>
            <a:ext cx="7819469" cy="5427519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3633324" y="4086478"/>
            <a:ext cx="1448474" cy="8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6642198" y="4101314"/>
            <a:ext cx="2307593" cy="80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685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lubr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21" y="1722660"/>
            <a:ext cx="3062060" cy="309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 bwMode="auto">
          <a:xfrm>
            <a:off x="5758" y="5758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Terza linea e successive: domande spontanee…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79708" y="1641041"/>
            <a:ext cx="4272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Meglio </a:t>
            </a:r>
            <a:r>
              <a:rPr lang="it-IT" sz="2800" b="1" dirty="0" err="1"/>
              <a:t>Rego</a:t>
            </a:r>
            <a:r>
              <a:rPr lang="it-IT" sz="2800" b="1" dirty="0"/>
              <a:t> o meglio TAS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76989" y="2787479"/>
            <a:ext cx="37737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Rego</a:t>
            </a:r>
            <a:r>
              <a:rPr lang="it-IT" sz="2800" b="1" dirty="0"/>
              <a:t>/TAS o </a:t>
            </a:r>
            <a:r>
              <a:rPr lang="it-IT" sz="2800" b="1" dirty="0" err="1"/>
              <a:t>rechallenge</a:t>
            </a:r>
            <a:r>
              <a:rPr lang="it-IT" sz="2800" b="1" dirty="0"/>
              <a:t> </a:t>
            </a:r>
          </a:p>
          <a:p>
            <a:r>
              <a:rPr lang="it-IT" sz="2800" b="1" dirty="0"/>
              <a:t>con anti EGFR 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98765" y="4270611"/>
            <a:ext cx="459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E l’</a:t>
            </a:r>
            <a:r>
              <a:rPr lang="it-IT" sz="2800" b="1" dirty="0" err="1"/>
              <a:t>iperselezione</a:t>
            </a:r>
            <a:r>
              <a:rPr lang="it-IT" sz="2800" b="1" dirty="0"/>
              <a:t> molecolare ?</a:t>
            </a:r>
          </a:p>
        </p:txBody>
      </p:sp>
    </p:spTree>
    <p:extLst>
      <p:ext uri="{BB962C8B-B14F-4D97-AF65-F5344CB8AC3E}">
        <p14:creationId xmlns:p14="http://schemas.microsoft.com/office/powerpoint/2010/main" val="1811942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3842" y="970502"/>
            <a:ext cx="8229600" cy="48350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b="1" dirty="0"/>
              <a:t>A Comparison of </a:t>
            </a:r>
            <a:r>
              <a:rPr lang="en-US" sz="2200" b="1" dirty="0" err="1"/>
              <a:t>Regorafenib</a:t>
            </a:r>
            <a:r>
              <a:rPr lang="en-US" sz="2200" b="1" dirty="0"/>
              <a:t> and TAS-102 for Metastatic Colorectal Cancer: </a:t>
            </a:r>
          </a:p>
          <a:p>
            <a:pPr marL="0" indent="0" algn="ctr">
              <a:buNone/>
            </a:pPr>
            <a:r>
              <a:rPr lang="en-US" sz="2200" b="1" dirty="0"/>
              <a:t>A Systematic Review and Network Meta-analysis.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1800" dirty="0" err="1"/>
              <a:t>Abrahao</a:t>
            </a:r>
            <a:r>
              <a:rPr lang="en-US" sz="1800" dirty="0"/>
              <a:t> ABK et al. </a:t>
            </a:r>
            <a:r>
              <a:rPr lang="en-US" sz="1800" dirty="0" err="1"/>
              <a:t>Clin</a:t>
            </a:r>
            <a:r>
              <a:rPr lang="en-US" sz="1800" dirty="0"/>
              <a:t> Colorectal Cancer 2018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it-IT" sz="2400" dirty="0"/>
              <a:t>Three </a:t>
            </a:r>
            <a:r>
              <a:rPr lang="it-IT" sz="2400" dirty="0" err="1"/>
              <a:t>randomized</a:t>
            </a:r>
            <a:r>
              <a:rPr lang="it-IT" sz="2400" dirty="0"/>
              <a:t> </a:t>
            </a:r>
            <a:r>
              <a:rPr lang="it-IT" sz="2400" dirty="0" err="1"/>
              <a:t>controlled</a:t>
            </a:r>
            <a:r>
              <a:rPr lang="it-IT" sz="2400" dirty="0"/>
              <a:t> trials  (CORRECT, CONCUR RECOURSE)</a:t>
            </a:r>
          </a:p>
          <a:p>
            <a:pPr marL="0" indent="0">
              <a:buNone/>
            </a:pPr>
            <a:r>
              <a:rPr lang="it-IT" sz="2400" dirty="0"/>
              <a:t>1764 </a:t>
            </a:r>
            <a:r>
              <a:rPr lang="it-IT" sz="2400" dirty="0" err="1"/>
              <a:t>patients</a:t>
            </a:r>
            <a:r>
              <a:rPr lang="it-IT" sz="2400" dirty="0"/>
              <a:t> (</a:t>
            </a:r>
            <a:r>
              <a:rPr lang="it-IT" sz="2400" dirty="0" err="1"/>
              <a:t>regorafenib</a:t>
            </a:r>
            <a:r>
              <a:rPr lang="it-IT" sz="2400" dirty="0"/>
              <a:t>, 641; TAS-102, 534; placebo, 589)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No statistically significant differences in overall survival </a:t>
            </a:r>
            <a:r>
              <a:rPr lang="en-US" sz="2400" dirty="0"/>
              <a:t>(hazard ratio, 0.96; 95% confidence interval [CI], 0.57-1.66; P = .91) </a:t>
            </a:r>
            <a:r>
              <a:rPr lang="en-US" sz="2400" b="1" dirty="0"/>
              <a:t>or progression-free survival </a:t>
            </a:r>
            <a:r>
              <a:rPr lang="en-US" sz="2400" dirty="0"/>
              <a:t>(hazard ratio, 0.85; 95% CI, 0.40-1.81; P = .67). </a:t>
            </a:r>
          </a:p>
          <a:p>
            <a:pPr marL="0" indent="0">
              <a:buNone/>
            </a:pPr>
            <a:r>
              <a:rPr lang="en-US" sz="2400" dirty="0"/>
              <a:t>Subgroup analysis of adverse events showed </a:t>
            </a:r>
            <a:r>
              <a:rPr lang="en-US" sz="2400" b="1" dirty="0"/>
              <a:t>a different toxicity profile </a:t>
            </a:r>
            <a:r>
              <a:rPr lang="en-US" sz="2400" dirty="0"/>
              <a:t>between both drugs.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 err="1"/>
              <a:t>Regorafenib</a:t>
            </a:r>
            <a:r>
              <a:rPr lang="en-US" sz="2400" dirty="0"/>
              <a:t> </a:t>
            </a:r>
            <a:r>
              <a:rPr lang="en-US" sz="2400" b="1" dirty="0"/>
              <a:t>has statistically more all grade any toxicity </a:t>
            </a:r>
            <a:r>
              <a:rPr lang="en-US" sz="2400" dirty="0"/>
              <a:t>(risk difference, 0.31; 95% CI, 0.25-0.38; P = .001) compared with TAS-102.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Rego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vs TAS: meta-analisi</a:t>
            </a:r>
          </a:p>
        </p:txBody>
      </p:sp>
    </p:spTree>
    <p:extLst>
      <p:ext uri="{BB962C8B-B14F-4D97-AF65-F5344CB8AC3E}">
        <p14:creationId xmlns:p14="http://schemas.microsoft.com/office/powerpoint/2010/main" val="1766149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179388" y="2940225"/>
            <a:ext cx="87137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400" b="1" dirty="0"/>
              <a:t>Non ci sono né fattori predittivi né studi prospettici che ci aiutino nella scelta del miglior trattamento</a:t>
            </a:r>
            <a:endParaRPr lang="it-IT" sz="2400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1613" y="4868863"/>
            <a:ext cx="871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400" b="1" dirty="0"/>
              <a:t>Resta fondamentale il timing più</a:t>
            </a:r>
            <a:r>
              <a:rPr lang="it-IT" altLang="ja-JP" sz="2400" b="1" dirty="0"/>
              <a:t> adeguato in cui inserire tale trattamento (in III linea funzionano più che in IV)</a:t>
            </a:r>
            <a:endParaRPr lang="it-IT" sz="2400" dirty="0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79388" y="1287846"/>
            <a:ext cx="87137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400" b="1" dirty="0" err="1"/>
              <a:t>Rego</a:t>
            </a:r>
            <a:r>
              <a:rPr lang="it-IT" sz="2400" b="1" dirty="0"/>
              <a:t> e TAS-102: stessa efficacia, diverso profilo di tossicità, complessivamente maggiore per </a:t>
            </a:r>
            <a:r>
              <a:rPr lang="it-IT" sz="2400" b="1" dirty="0" err="1"/>
              <a:t>Rego</a:t>
            </a:r>
            <a:r>
              <a:rPr lang="it-IT" sz="2400" b="1" dirty="0"/>
              <a:t> ma limitabile con schedule alternative (es. REDOS, REARRANGE, CORRELATE)</a:t>
            </a:r>
            <a:endParaRPr lang="it-IT" sz="2400" dirty="0"/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79388" y="3933347"/>
            <a:ext cx="871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400" b="1" dirty="0"/>
              <a:t>L</a:t>
            </a:r>
            <a:r>
              <a:rPr lang="it-IT" altLang="it-IT" sz="2400" b="1" dirty="0"/>
              <a:t>’</a:t>
            </a:r>
            <a:r>
              <a:rPr lang="it-IT" sz="2400" b="1" dirty="0"/>
              <a:t>età</a:t>
            </a:r>
            <a:r>
              <a:rPr lang="it-IT" altLang="ja-JP" sz="2400" b="1" dirty="0"/>
              <a:t> potrebbe aiutarci nella scelta (&lt; 65 favorisce </a:t>
            </a:r>
            <a:r>
              <a:rPr lang="it-IT" altLang="ja-JP" sz="2400" b="1" dirty="0" err="1"/>
              <a:t>Rego</a:t>
            </a:r>
            <a:r>
              <a:rPr lang="it-IT" altLang="ja-JP" sz="2400" b="1" dirty="0"/>
              <a:t>) ma non è un fattore assoluto</a:t>
            </a:r>
            <a:endParaRPr lang="it-IT" sz="2400" dirty="0"/>
          </a:p>
        </p:txBody>
      </p:sp>
      <p:sp>
        <p:nvSpPr>
          <p:cNvPr id="7" name="Rettangolo 6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Rego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vs TAS-102</a:t>
            </a:r>
          </a:p>
        </p:txBody>
      </p:sp>
    </p:spTree>
    <p:extLst>
      <p:ext uri="{BB962C8B-B14F-4D97-AF65-F5344CB8AC3E}">
        <p14:creationId xmlns:p14="http://schemas.microsoft.com/office/powerpoint/2010/main" val="865870707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18064"/>
              </p:ext>
            </p:extLst>
          </p:nvPr>
        </p:nvGraphicFramePr>
        <p:xfrm>
          <a:off x="250825" y="1019217"/>
          <a:ext cx="8713788" cy="3635374"/>
        </p:xfrm>
        <a:graphic>
          <a:graphicData uri="http://schemas.openxmlformats.org/drawingml/2006/table">
            <a:tbl>
              <a:tblPr/>
              <a:tblGrid>
                <a:gridCol w="11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0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112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ヒラギノ角ゴ Pro W3" charset="-128"/>
                      </a:endParaRP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Studi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N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RR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DCR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PFS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OS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Tox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ヒラギノ角ゴ Pro W3" charset="-128"/>
                      </a:endParaRP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53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Rego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Correct (III)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Concur (III)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Gothic" pitchFamily="49" charset="-128"/>
                        </a:rPr>
                        <a:t>641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ヒラギノ角ゴ Pro W3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No selezione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1-4%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41-51%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Gothic" pitchFamily="49" charset="-128"/>
                          <a:ea typeface="MS Gothic" pitchFamily="49" charset="-128"/>
                        </a:rPr>
                        <a:t>≅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2.0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Gothic" pitchFamily="49" charset="-128"/>
                          <a:ea typeface="MS Gothic" pitchFamily="49" charset="-128"/>
                        </a:rPr>
                        <a:t>≅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7.0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Fatigue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HFS, Rash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Hypertens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81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TAS-102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Recourse (III)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Terra (III)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805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No selezione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Gothic" pitchFamily="49" charset="-128"/>
                          <a:ea typeface="MS Gothic" pitchFamily="49" charset="-128"/>
                        </a:rPr>
                        <a:t>≅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1%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44%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2.0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S Gothic" pitchFamily="49" charset="-128"/>
                          <a:ea typeface="MS Gothic" pitchFamily="49" charset="-128"/>
                        </a:rPr>
                        <a:t>≅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7.0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Neutropenia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Anemia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81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Anti-EGFR 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Rech</a:t>
                      </a:r>
                      <a:endParaRPr kumimoji="0" lang="it-IT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ヒラギノ角ゴ Pro W3" charset="-128"/>
                      </a:endParaRP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Santini et al (II)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CRICKET (II)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67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Selezionati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21-54%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54-90%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4.0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12.5</a:t>
                      </a: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Rash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ヒラギノ角ゴ Pro W3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ヒラギノ角ゴ Pro W3" charset="-128"/>
                        </a:rPr>
                        <a:t>Diarrhea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ヒラギノ角ゴ Pro W3" charset="-128"/>
                      </a:endParaRPr>
                    </a:p>
                  </a:txBody>
                  <a:tcPr marL="91451" marR="91451" marT="45736" marB="4573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03350" y="1019217"/>
            <a:ext cx="2430463" cy="3636963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3851275" y="1019217"/>
            <a:ext cx="1962150" cy="3636963"/>
          </a:xfrm>
          <a:prstGeom prst="rect">
            <a:avLst/>
          </a:prstGeom>
          <a:noFill/>
          <a:ln w="38100">
            <a:solidFill>
              <a:srgbClr val="00009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5867400" y="1017630"/>
            <a:ext cx="1979613" cy="36385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7885113" y="1014455"/>
            <a:ext cx="1079500" cy="364172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0" y="0"/>
            <a:ext cx="9144000" cy="7828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REGO, TAS… o RECHALLENGE con </a:t>
            </a: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antiEGFR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?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873579" y="4858566"/>
            <a:ext cx="7894864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indent="0" defTabSz="914400" eaLnBrk="1" hangingPunct="1"/>
            <a:r>
              <a:rPr lang="it-IT" sz="1600" b="1" dirty="0">
                <a:solidFill>
                  <a:srgbClr val="000000"/>
                </a:solidFill>
              </a:rPr>
              <a:t>REGO E TAS: </a:t>
            </a:r>
          </a:p>
          <a:p>
            <a:pPr marL="0" indent="0" defTabSz="914400" eaLnBrk="1" hangingPunct="1"/>
            <a:r>
              <a:rPr lang="it-IT" sz="1600" dirty="0">
                <a:solidFill>
                  <a:srgbClr val="000000"/>
                </a:solidFill>
              </a:rPr>
              <a:t>Dati solidi (fase III ed EAP), NON fattori predittivi, NON selezione dei pz, buon DCR, vantaggio in OS e PFS statisticamente significativo ma minimo, meglio in III che in IV</a:t>
            </a: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879453" y="5678683"/>
            <a:ext cx="7894864" cy="8309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indent="0" defTabSz="914400" eaLnBrk="1" hangingPunct="1"/>
            <a:r>
              <a:rPr lang="it-IT" sz="1600" b="1" dirty="0">
                <a:solidFill>
                  <a:srgbClr val="000000"/>
                </a:solidFill>
              </a:rPr>
              <a:t>RECHALLENGE con anti EGFR: </a:t>
            </a:r>
          </a:p>
          <a:p>
            <a:pPr marL="0" indent="0" defTabSz="914400" eaLnBrk="1" hangingPunct="1"/>
            <a:r>
              <a:rPr lang="it-IT" sz="1600" dirty="0">
                <a:solidFill>
                  <a:srgbClr val="000000"/>
                </a:solidFill>
              </a:rPr>
              <a:t>dati limitati (fase II), rigida selezione,  </a:t>
            </a:r>
            <a:r>
              <a:rPr lang="it-IT" sz="1600" dirty="0" err="1">
                <a:solidFill>
                  <a:srgbClr val="000000"/>
                </a:solidFill>
              </a:rPr>
              <a:t>tumour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shrinkage</a:t>
            </a:r>
            <a:r>
              <a:rPr lang="it-IT" sz="1600" dirty="0">
                <a:solidFill>
                  <a:srgbClr val="000000"/>
                </a:solidFill>
              </a:rPr>
              <a:t>, non dati solidi in sopravvivenza, possibile uso anche in IV linea  </a:t>
            </a:r>
          </a:p>
        </p:txBody>
      </p:sp>
      <p:sp>
        <p:nvSpPr>
          <p:cNvPr id="2" name="Ovale 1"/>
          <p:cNvSpPr/>
          <p:nvPr/>
        </p:nvSpPr>
        <p:spPr>
          <a:xfrm>
            <a:off x="3951513" y="3818164"/>
            <a:ext cx="734786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103288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179388" y="1773238"/>
            <a:ext cx="896461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it-IT" sz="2000" b="1" dirty="0"/>
              <a:t>MSI-H (5%):  </a:t>
            </a:r>
          </a:p>
          <a:p>
            <a:pPr marL="0" indent="0" algn="just" eaLnBrk="1" hangingPunct="1">
              <a:spcAft>
                <a:spcPts val="1200"/>
              </a:spcAft>
            </a:pPr>
            <a:r>
              <a:rPr lang="it-IT" sz="2000" b="1" dirty="0"/>
              <a:t>	</a:t>
            </a:r>
            <a:r>
              <a:rPr lang="it-IT" sz="2000" b="1" dirty="0" err="1"/>
              <a:t>Pembro</a:t>
            </a:r>
            <a:r>
              <a:rPr lang="it-IT" sz="2000" b="1" dirty="0"/>
              <a:t>, </a:t>
            </a:r>
            <a:r>
              <a:rPr lang="it-IT" sz="2000" b="1" dirty="0" err="1"/>
              <a:t>Nivo</a:t>
            </a:r>
            <a:r>
              <a:rPr lang="it-IT" sz="2000" b="1" dirty="0"/>
              <a:t>, </a:t>
            </a:r>
            <a:r>
              <a:rPr lang="it-IT" sz="2000" b="1" dirty="0" err="1"/>
              <a:t>Nivo</a:t>
            </a:r>
            <a:r>
              <a:rPr lang="it-IT" sz="2000" b="1" dirty="0"/>
              <a:t> + </a:t>
            </a:r>
            <a:r>
              <a:rPr lang="it-IT" sz="2000" b="1" dirty="0" err="1"/>
              <a:t>Ipi</a:t>
            </a:r>
            <a:endParaRPr lang="it-IT" sz="2000" b="1" dirty="0"/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179388" y="4076700"/>
            <a:ext cx="87137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000" b="1" dirty="0"/>
              <a:t>TRK fusion (1%): </a:t>
            </a:r>
          </a:p>
          <a:p>
            <a:pPr marL="457200" lvl="1" indent="0" algn="just" eaLnBrk="1" hangingPunct="1"/>
            <a:r>
              <a:rPr lang="it-IT" sz="2000" b="1" dirty="0" err="1"/>
              <a:t>Entrectinib</a:t>
            </a:r>
            <a:r>
              <a:rPr lang="it-IT" sz="2000" b="1" dirty="0"/>
              <a:t>/</a:t>
            </a:r>
            <a:r>
              <a:rPr lang="it-IT" sz="2000" b="1" dirty="0" err="1"/>
              <a:t>Larotrectinib</a:t>
            </a:r>
            <a:endParaRPr lang="it-IT" i="1" dirty="0"/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200025" y="2924175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000" b="1" dirty="0"/>
              <a:t>HER2 </a:t>
            </a:r>
            <a:r>
              <a:rPr lang="it-IT" sz="2000" b="1" dirty="0" err="1"/>
              <a:t>ampl</a:t>
            </a:r>
            <a:r>
              <a:rPr lang="it-IT" sz="2000" b="1" dirty="0"/>
              <a:t> (5-8%):  </a:t>
            </a:r>
          </a:p>
          <a:p>
            <a:pPr marL="457200" lvl="1" indent="0" algn="just" eaLnBrk="1" hangingPunct="1"/>
            <a:r>
              <a:rPr lang="it-IT" sz="2000" b="1" dirty="0" err="1"/>
              <a:t>Trastuzumab</a:t>
            </a:r>
            <a:r>
              <a:rPr lang="it-IT" sz="2000" b="1" dirty="0"/>
              <a:t> + </a:t>
            </a:r>
            <a:r>
              <a:rPr lang="it-IT" sz="2000" b="1" dirty="0" err="1"/>
              <a:t>Lapatinib</a:t>
            </a:r>
            <a:r>
              <a:rPr lang="it-IT" sz="2000" b="1" dirty="0"/>
              <a:t>/</a:t>
            </a:r>
            <a:r>
              <a:rPr lang="it-IT" sz="2000" b="1" dirty="0" err="1"/>
              <a:t>Pertuzumab</a:t>
            </a:r>
            <a:endParaRPr lang="it-IT" i="1" dirty="0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179388" y="5229225"/>
            <a:ext cx="87137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</a:pPr>
            <a:r>
              <a:rPr lang="it-IT" sz="2000" b="1" dirty="0"/>
              <a:t>BRAF V600E </a:t>
            </a:r>
            <a:r>
              <a:rPr lang="it-IT" sz="2000" b="1" dirty="0" err="1"/>
              <a:t>mut</a:t>
            </a:r>
            <a:r>
              <a:rPr lang="it-IT" sz="2000" b="1" dirty="0"/>
              <a:t> (8-15%): </a:t>
            </a:r>
          </a:p>
          <a:p>
            <a:pPr marL="457200" lvl="1" indent="0" algn="just" eaLnBrk="1" hangingPunct="1"/>
            <a:r>
              <a:rPr lang="it-IT" sz="2000" b="1" dirty="0" err="1"/>
              <a:t>Binimetinib</a:t>
            </a:r>
            <a:r>
              <a:rPr lang="it-IT" sz="2000" b="1" dirty="0"/>
              <a:t> + </a:t>
            </a:r>
            <a:r>
              <a:rPr lang="it-IT" sz="2000" b="1" dirty="0" err="1"/>
              <a:t>Encorafenib</a:t>
            </a:r>
            <a:r>
              <a:rPr lang="it-IT" sz="2000" b="1" dirty="0"/>
              <a:t> + </a:t>
            </a:r>
            <a:r>
              <a:rPr lang="it-IT" sz="2000" b="1" dirty="0" err="1"/>
              <a:t>Cetuximab</a:t>
            </a:r>
            <a:endParaRPr lang="it-IT" i="1" dirty="0"/>
          </a:p>
        </p:txBody>
      </p:sp>
      <p:sp>
        <p:nvSpPr>
          <p:cNvPr id="7" name="Rettangolo 6"/>
          <p:cNvSpPr/>
          <p:nvPr/>
        </p:nvSpPr>
        <p:spPr bwMode="auto">
          <a:xfrm>
            <a:off x="0" y="8164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L’IPERSELEZIONE: immunoterapia e terapie target</a:t>
            </a:r>
          </a:p>
        </p:txBody>
      </p:sp>
      <p:pic>
        <p:nvPicPr>
          <p:cNvPr id="1026" name="Picture 2" descr="Risultati immagini per l'esclu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24590"/>
            <a:ext cx="2768599" cy="44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62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551964"/>
              </p:ext>
            </p:extLst>
          </p:nvPr>
        </p:nvGraphicFramePr>
        <p:xfrm>
          <a:off x="323850" y="1233488"/>
          <a:ext cx="8569326" cy="4879258"/>
        </p:xfrm>
        <a:graphic>
          <a:graphicData uri="http://schemas.openxmlformats.org/drawingml/2006/table">
            <a:tbl>
              <a:tblPr/>
              <a:tblGrid>
                <a:gridCol w="1434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7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3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3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5234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Study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Tx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N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RR 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Median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duration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of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response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DCR 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PFS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mos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OS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mos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17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RECOURSE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Phase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III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TAS-102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534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1.6%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NA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44%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2.0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7.1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17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CORRECT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Phase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III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+mn-lt"/>
                        </a:rPr>
                        <a:t>Rego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505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1%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2.0*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41%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1.9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6.4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17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Keynote-142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Phase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II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+mn-lt"/>
                        </a:rPr>
                        <a:t>Nivo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74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31%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NR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69%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14.3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NR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17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Keynote-142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Phase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II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+mn-lt"/>
                        </a:rPr>
                        <a:t>Nivo+Ipi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119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55%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NR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80%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NR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NR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Heracles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 charset="0"/>
                        <a:cs typeface="ヒラギノ角ゴ Pro W3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Phase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II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+mn-lt"/>
                        </a:rPr>
                        <a:t>Trastuz</a:t>
                      </a:r>
                      <a:r>
                        <a:rPr lang="it-IT" sz="1400" dirty="0">
                          <a:latin typeface="+mn-lt"/>
                        </a:rPr>
                        <a:t>+</a:t>
                      </a:r>
                    </a:p>
                    <a:p>
                      <a:pPr algn="ctr"/>
                      <a:r>
                        <a:rPr lang="it-IT" sz="1400" dirty="0" err="1">
                          <a:latin typeface="+mn-lt"/>
                        </a:rPr>
                        <a:t>Lapat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27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30%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9.5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59%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5.3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11.5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1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BEACON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Phase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III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Safety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 charset="0"/>
                          <a:cs typeface="ヒラギノ角ゴ Pro W3" charset="0"/>
                        </a:rPr>
                        <a:t> Lead-in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>
                          <a:latin typeface="+mn-lt"/>
                        </a:rPr>
                        <a:t>Bin+Enc+Cet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29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48%</a:t>
                      </a:r>
                    </a:p>
                  </a:txBody>
                  <a:tcPr marL="91424" marR="91424" marT="45708" marB="457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5.5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93%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8.0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+mn-lt"/>
                        </a:rPr>
                        <a:t>15.3</a:t>
                      </a:r>
                    </a:p>
                  </a:txBody>
                  <a:tcPr marL="91432" marR="91432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3490" name="CasellaDiTesto 5"/>
          <p:cNvSpPr txBox="1">
            <a:spLocks noChangeArrowheads="1"/>
          </p:cNvSpPr>
          <p:nvPr/>
        </p:nvSpPr>
        <p:spPr bwMode="auto">
          <a:xfrm>
            <a:off x="-10333038" y="6237288"/>
            <a:ext cx="194516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r>
              <a:rPr lang="it-IT" sz="1050" b="1" i="1" dirty="0">
                <a:latin typeface="Lucida Sans"/>
                <a:cs typeface="Lucida Sans"/>
              </a:rPr>
              <a:t>Sartore-Bianchi et al. Lancet </a:t>
            </a:r>
            <a:r>
              <a:rPr lang="it-IT" sz="1050" b="1" i="1" dirty="0" err="1">
                <a:latin typeface="Lucida Sans"/>
                <a:cs typeface="Lucida Sans"/>
              </a:rPr>
              <a:t>Oncol</a:t>
            </a:r>
            <a:r>
              <a:rPr lang="it-IT" sz="1050" b="1" i="1" dirty="0">
                <a:latin typeface="Lucida Sans"/>
                <a:cs typeface="Lucida Sans"/>
              </a:rPr>
              <a:t> 2016; </a:t>
            </a:r>
          </a:p>
          <a:p>
            <a:pPr algn="r" eaLnBrk="1" hangingPunct="1">
              <a:defRPr/>
            </a:pPr>
            <a:r>
              <a:rPr lang="it-IT" sz="1050" b="1" i="1" dirty="0" err="1">
                <a:latin typeface="Lucida Sans"/>
                <a:cs typeface="Lucida Sans"/>
              </a:rPr>
              <a:t>Overman</a:t>
            </a:r>
            <a:r>
              <a:rPr lang="it-IT" sz="1050" b="1" i="1" dirty="0">
                <a:latin typeface="Lucida Sans"/>
                <a:cs typeface="Lucida Sans"/>
              </a:rPr>
              <a:t> et al. Lancet </a:t>
            </a:r>
            <a:r>
              <a:rPr lang="it-IT" sz="1050" b="1" i="1" dirty="0" err="1">
                <a:latin typeface="Lucida Sans"/>
                <a:cs typeface="Lucida Sans"/>
              </a:rPr>
              <a:t>Oncol</a:t>
            </a:r>
            <a:r>
              <a:rPr lang="it-IT" sz="1050" b="1" i="1" dirty="0">
                <a:latin typeface="Lucida Sans"/>
                <a:cs typeface="Lucida Sans"/>
              </a:rPr>
              <a:t> 2017; </a:t>
            </a:r>
            <a:r>
              <a:rPr lang="it-IT" sz="1050" b="1" i="1" dirty="0" err="1">
                <a:latin typeface="Lucida Sans"/>
                <a:cs typeface="Lucida Sans"/>
              </a:rPr>
              <a:t>Overman</a:t>
            </a:r>
            <a:r>
              <a:rPr lang="it-IT" sz="1050" b="1" i="1" dirty="0">
                <a:latin typeface="Lucida Sans"/>
                <a:cs typeface="Lucida Sans"/>
              </a:rPr>
              <a:t> et al. JCO 2018</a:t>
            </a:r>
          </a:p>
          <a:p>
            <a:pPr algn="r" eaLnBrk="1" hangingPunct="1">
              <a:defRPr/>
            </a:pPr>
            <a:r>
              <a:rPr lang="en-US" sz="1050" b="1" i="1" dirty="0">
                <a:solidFill>
                  <a:srgbClr val="000000"/>
                </a:solidFill>
                <a:latin typeface="Lucida Sans"/>
                <a:ea typeface="MS PGothic" charset="0"/>
                <a:cs typeface="Lucida Sans"/>
              </a:rPr>
              <a:t>Mayer et al, NEJM 2015</a:t>
            </a:r>
            <a:r>
              <a:rPr lang="en-US" sz="1050" b="1" i="1" dirty="0">
                <a:solidFill>
                  <a:srgbClr val="000000"/>
                </a:solidFill>
                <a:latin typeface="Lucida Sans"/>
                <a:cs typeface="Lucida Sans"/>
              </a:rPr>
              <a:t>; </a:t>
            </a:r>
            <a:r>
              <a:rPr lang="it-IT" sz="1050" b="1" i="1" dirty="0" err="1">
                <a:latin typeface="Lucida Sans"/>
                <a:cs typeface="Lucida Sans"/>
              </a:rPr>
              <a:t>Grothey</a:t>
            </a:r>
            <a:r>
              <a:rPr lang="it-IT" sz="1050" b="1" i="1" dirty="0">
                <a:latin typeface="Lucida Sans"/>
                <a:cs typeface="Lucida Sans"/>
              </a:rPr>
              <a:t> et al, Lancet 2013; Van </a:t>
            </a:r>
            <a:r>
              <a:rPr lang="it-IT" sz="1050" b="1" i="1" dirty="0" err="1">
                <a:latin typeface="Lucida Sans"/>
                <a:cs typeface="Lucida Sans"/>
              </a:rPr>
              <a:t>Cutsem</a:t>
            </a:r>
            <a:r>
              <a:rPr lang="it-IT" sz="1050" b="1" i="1" dirty="0">
                <a:latin typeface="Lucida Sans"/>
                <a:cs typeface="Lucida Sans"/>
              </a:rPr>
              <a:t> et al JCO 2019</a:t>
            </a:r>
          </a:p>
        </p:txBody>
      </p:sp>
      <p:sp>
        <p:nvSpPr>
          <p:cNvPr id="35917" name="CasellaDiTesto 1"/>
          <p:cNvSpPr txBox="1">
            <a:spLocks noChangeArrowheads="1"/>
          </p:cNvSpPr>
          <p:nvPr/>
        </p:nvSpPr>
        <p:spPr bwMode="auto">
          <a:xfrm>
            <a:off x="69850" y="6553200"/>
            <a:ext cx="2041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it-IT" sz="1400"/>
              <a:t>*median duration of SD</a:t>
            </a: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3563938" y="1984375"/>
            <a:ext cx="792162" cy="12969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3560763" y="3335338"/>
            <a:ext cx="795337" cy="2754312"/>
          </a:xfrm>
          <a:prstGeom prst="rect">
            <a:avLst/>
          </a:prstGeom>
          <a:noFill/>
          <a:ln w="38100">
            <a:solidFill>
              <a:srgbClr val="A3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6948488" y="1984375"/>
            <a:ext cx="1871662" cy="12969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6948488" y="3352800"/>
            <a:ext cx="1871662" cy="2736850"/>
          </a:xfrm>
          <a:prstGeom prst="rect">
            <a:avLst/>
          </a:prstGeom>
          <a:noFill/>
          <a:ln w="38100">
            <a:solidFill>
              <a:srgbClr val="A3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2766" y="10930"/>
            <a:ext cx="9115834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Iperselezione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: i vantaggi</a:t>
            </a:r>
          </a:p>
        </p:txBody>
      </p:sp>
    </p:spTree>
    <p:extLst>
      <p:ext uri="{BB962C8B-B14F-4D97-AF65-F5344CB8AC3E}">
        <p14:creationId xmlns:p14="http://schemas.microsoft.com/office/powerpoint/2010/main" val="392659239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bravi e don abbo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71" y="846226"/>
            <a:ext cx="5993293" cy="57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2766" y="10930"/>
            <a:ext cx="9115834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Perché l’</a:t>
            </a:r>
            <a:r>
              <a:rPr lang="it-IT" sz="2000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iperselezione</a:t>
            </a: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non compare nell’algoritmo?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373095" y="1862983"/>
            <a:ext cx="19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>
                <a:solidFill>
                  <a:srgbClr val="FF0000"/>
                </a:solidFill>
              </a:rPr>
              <a:t>Prescrivibilità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636891" y="1875457"/>
            <a:ext cx="80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Costi</a:t>
            </a:r>
          </a:p>
        </p:txBody>
      </p:sp>
    </p:spTree>
    <p:extLst>
      <p:ext uri="{BB962C8B-B14F-4D97-AF65-F5344CB8AC3E}">
        <p14:creationId xmlns:p14="http://schemas.microsoft.com/office/powerpoint/2010/main" val="36776451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isultati immagini per app ai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64" y="1130565"/>
            <a:ext cx="1991171" cy="35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7" y="2641651"/>
            <a:ext cx="2388888" cy="333195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042269" y="2599989"/>
            <a:ext cx="16384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/>
              <a:t>Linee Guida</a:t>
            </a:r>
          </a:p>
          <a:p>
            <a:pPr algn="ctr"/>
            <a:r>
              <a:rPr lang="it-IT" sz="1000" b="1" dirty="0"/>
              <a:t>NEOPLASIE DEL COLON</a:t>
            </a:r>
          </a:p>
          <a:p>
            <a:pPr algn="ctr"/>
            <a:endParaRPr lang="it-IT" sz="1000" b="1" dirty="0"/>
          </a:p>
          <a:p>
            <a:pPr algn="ctr"/>
            <a:endParaRPr lang="it-IT" sz="1000" b="1" dirty="0"/>
          </a:p>
          <a:p>
            <a:pPr algn="ctr"/>
            <a:r>
              <a:rPr lang="it-IT" sz="1000" dirty="0"/>
              <a:t>Edizione nuovissima e</a:t>
            </a:r>
          </a:p>
          <a:p>
            <a:pPr algn="ctr"/>
            <a:r>
              <a:rPr lang="it-IT" sz="1000" dirty="0"/>
              <a:t>parlante!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82" y="1662156"/>
            <a:ext cx="3717064" cy="371706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auto">
          <a:xfrm>
            <a:off x="2766" y="10930"/>
            <a:ext cx="9115834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Algoritmi aggiornatissimi od «online» : abbiamo TUTTO?</a:t>
            </a:r>
          </a:p>
        </p:txBody>
      </p:sp>
    </p:spTree>
    <p:extLst>
      <p:ext uri="{BB962C8B-B14F-4D97-AF65-F5344CB8AC3E}">
        <p14:creationId xmlns:p14="http://schemas.microsoft.com/office/powerpoint/2010/main" val="1236888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s://steemitimages.com/640x0/http:/i.imgur.com/nbcf8K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1323975"/>
            <a:ext cx="3457574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 bwMode="auto">
          <a:xfrm>
            <a:off x="2766" y="10930"/>
            <a:ext cx="9115834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Le conseguenze «estreme» degli algoritmi…</a:t>
            </a:r>
          </a:p>
        </p:txBody>
      </p:sp>
      <p:pic>
        <p:nvPicPr>
          <p:cNvPr id="1028" name="Picture 4" descr="Bender Rodrigue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35" y="1942618"/>
            <a:ext cx="3091523" cy="449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86500" y="1713539"/>
            <a:ext cx="2419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SMAM_MA </a:t>
            </a:r>
          </a:p>
          <a:p>
            <a:r>
              <a:rPr lang="it-IT" sz="2800" b="1" dirty="0"/>
              <a:t>COL_LE_GA…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42925" y="4886325"/>
            <a:ext cx="4099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Il MEDICO </a:t>
            </a:r>
            <a:r>
              <a:rPr lang="it-IT" sz="3600" b="1" dirty="0"/>
              <a:t>ROBOT !!!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066298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" y="1745522"/>
            <a:ext cx="2883853" cy="46199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17" y="1800828"/>
            <a:ext cx="2856462" cy="456462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02" y="1793453"/>
            <a:ext cx="2858848" cy="456462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38359" y="961581"/>
            <a:ext cx="2177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BEST </a:t>
            </a:r>
          </a:p>
          <a:p>
            <a:pPr algn="ctr"/>
            <a:r>
              <a:rPr lang="it-IT" sz="1400" b="1" dirty="0">
                <a:latin typeface="Comic Sans MS" pitchFamily="66" charset="0"/>
              </a:rPr>
              <a:t>EXTERNAL EVIDENCE</a:t>
            </a:r>
          </a:p>
          <a:p>
            <a:pPr algn="ctr"/>
            <a:r>
              <a:rPr lang="it-IT" sz="1400" b="1" dirty="0">
                <a:latin typeface="Comic Sans MS" pitchFamily="66" charset="0"/>
              </a:rPr>
              <a:t>ONLY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602425" y="1123506"/>
            <a:ext cx="1973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PATIENT’S CHOICE</a:t>
            </a:r>
          </a:p>
          <a:p>
            <a:pPr algn="ctr"/>
            <a:r>
              <a:rPr lang="it-IT" sz="1400" b="1" dirty="0">
                <a:latin typeface="Comic Sans MS" pitchFamily="66" charset="0"/>
              </a:rPr>
              <a:t>ONLY</a:t>
            </a:r>
          </a:p>
          <a:p>
            <a:pPr algn="ctr"/>
            <a:r>
              <a:rPr lang="it-IT" sz="1400" b="1" dirty="0">
                <a:latin typeface="Comic Sans MS" pitchFamily="66" charset="0"/>
              </a:rPr>
              <a:t>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345032" y="971106"/>
            <a:ext cx="22605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latin typeface="Comic Sans MS" pitchFamily="66" charset="0"/>
              </a:rPr>
              <a:t>INDIVIDUAL</a:t>
            </a:r>
          </a:p>
          <a:p>
            <a:pPr algn="ctr"/>
            <a:r>
              <a:rPr lang="it-IT" sz="1400" b="1" dirty="0">
                <a:latin typeface="Comic Sans MS" pitchFamily="66" charset="0"/>
              </a:rPr>
              <a:t> CLINICAL EXPERTISE</a:t>
            </a:r>
          </a:p>
          <a:p>
            <a:pPr algn="ctr"/>
            <a:r>
              <a:rPr lang="it-IT" sz="1400" b="1" dirty="0">
                <a:latin typeface="Comic Sans MS" pitchFamily="66" charset="0"/>
              </a:rPr>
              <a:t>ONLY </a:t>
            </a:r>
          </a:p>
        </p:txBody>
      </p:sp>
      <p:sp>
        <p:nvSpPr>
          <p:cNvPr id="12" name="Rettangolo 11"/>
          <p:cNvSpPr/>
          <p:nvPr/>
        </p:nvSpPr>
        <p:spPr bwMode="auto">
          <a:xfrm>
            <a:off x="2766" y="10930"/>
            <a:ext cx="9115834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Schiavitù e tirannide</a:t>
            </a:r>
          </a:p>
        </p:txBody>
      </p:sp>
    </p:spTree>
    <p:extLst>
      <p:ext uri="{BB962C8B-B14F-4D97-AF65-F5344CB8AC3E}">
        <p14:creationId xmlns:p14="http://schemas.microsoft.com/office/powerpoint/2010/main" val="192466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 bwMode="auto">
          <a:xfrm>
            <a:off x="0" y="0"/>
            <a:ext cx="9144000" cy="68782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>
              <a:defRPr/>
            </a:pP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2017:  valore predittivo del </a:t>
            </a:r>
            <a:r>
              <a:rPr lang="it-IT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tumor</a:t>
            </a: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side nel </a:t>
            </a:r>
            <a:r>
              <a:rPr lang="it-IT" b="1" dirty="0" err="1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CRCm</a:t>
            </a: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 RAS WT </a:t>
            </a:r>
          </a:p>
          <a:p>
            <a:pPr algn="ctr">
              <a:defRPr/>
            </a:pP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in pazienti trattati con CT+ anti EGFR in sei studi randomizzati (OS)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74" y="837776"/>
            <a:ext cx="6344154" cy="5380547"/>
          </a:xfrm>
          <a:prstGeom prst="rect">
            <a:avLst/>
          </a:prstGeom>
        </p:spPr>
      </p:pic>
      <p:sp>
        <p:nvSpPr>
          <p:cNvPr id="14" name="Rettangolo 4"/>
          <p:cNvSpPr>
            <a:spLocks noChangeArrowheads="1"/>
          </p:cNvSpPr>
          <p:nvPr/>
        </p:nvSpPr>
        <p:spPr bwMode="auto">
          <a:xfrm>
            <a:off x="3180556" y="6315378"/>
            <a:ext cx="5602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Arnold et al.,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Ann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Oncol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2017</a:t>
            </a:r>
            <a:endParaRPr lang="it-IT" sz="2800" b="1" dirty="0">
              <a:solidFill>
                <a:prstClr val="black"/>
              </a:solidFill>
              <a:latin typeface="Arial" charset="0"/>
              <a:ea typeface="MS PGothic" charset="0"/>
              <a:cs typeface="Lucida Sans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5" y="1413527"/>
            <a:ext cx="2173344" cy="139005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37353" y="1027545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SINISTRO</a:t>
            </a:r>
            <a:r>
              <a:rPr lang="it-IT" dirty="0"/>
              <a:t> vs </a:t>
            </a:r>
            <a:r>
              <a:rPr lang="it-IT" b="1" dirty="0">
                <a:solidFill>
                  <a:srgbClr val="0070C0"/>
                </a:solidFill>
              </a:rPr>
              <a:t>DESTRO</a:t>
            </a:r>
          </a:p>
        </p:txBody>
      </p:sp>
      <p:sp>
        <p:nvSpPr>
          <p:cNvPr id="2" name="Rettangolo 1"/>
          <p:cNvSpPr/>
          <p:nvPr/>
        </p:nvSpPr>
        <p:spPr>
          <a:xfrm>
            <a:off x="349144" y="5844059"/>
            <a:ext cx="3044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Sidedness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5838825" y="5133975"/>
            <a:ext cx="285750" cy="104775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5838825" y="5381625"/>
            <a:ext cx="285750" cy="104775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337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" y="0"/>
            <a:ext cx="856392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1124744"/>
            <a:ext cx="2641518" cy="216024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3528" y="478413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Linee guida</a:t>
            </a:r>
          </a:p>
          <a:p>
            <a:r>
              <a:rPr lang="it-IT" b="1" dirty="0"/>
              <a:t>Algoritmi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61754" y="3501008"/>
            <a:ext cx="1502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PATIENTS’</a:t>
            </a:r>
          </a:p>
          <a:p>
            <a:pPr algn="ctr"/>
            <a:r>
              <a:rPr lang="it-IT" b="1" dirty="0"/>
              <a:t>VALUES and</a:t>
            </a:r>
          </a:p>
          <a:p>
            <a:pPr algn="ctr"/>
            <a:r>
              <a:rPr lang="it-IT" b="1" dirty="0"/>
              <a:t>PREFERENCES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8" y="3630017"/>
            <a:ext cx="2779614" cy="282331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91880" y="5013176"/>
            <a:ext cx="212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Ascolto del paziente</a:t>
            </a:r>
          </a:p>
          <a:p>
            <a:r>
              <a:rPr lang="it-IT" b="1" dirty="0"/>
              <a:t>Empatia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826666" cy="201622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932040" y="2132856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CLINICAL</a:t>
            </a:r>
          </a:p>
          <a:p>
            <a:r>
              <a:rPr lang="it-IT" b="1" dirty="0"/>
              <a:t>JUDGEMENT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581461" y="2204864"/>
            <a:ext cx="2239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Pensiero critico</a:t>
            </a:r>
          </a:p>
          <a:p>
            <a:r>
              <a:rPr lang="it-IT" b="1" dirty="0"/>
              <a:t>Ragionamento clinico</a:t>
            </a: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11208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" y="0"/>
            <a:ext cx="856392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" y="1124744"/>
            <a:ext cx="2641518" cy="216024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3528" y="478413"/>
            <a:ext cx="1271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Linee guida</a:t>
            </a:r>
          </a:p>
          <a:p>
            <a:r>
              <a:rPr lang="it-IT" b="1" dirty="0"/>
              <a:t>Algoritmi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61754" y="3501008"/>
            <a:ext cx="1502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PATIENTS’</a:t>
            </a:r>
          </a:p>
          <a:p>
            <a:pPr algn="ctr"/>
            <a:r>
              <a:rPr lang="it-IT" b="1" dirty="0"/>
              <a:t>VALUES and</a:t>
            </a:r>
          </a:p>
          <a:p>
            <a:pPr algn="ctr"/>
            <a:r>
              <a:rPr lang="it-IT" b="1" dirty="0"/>
              <a:t>PREFERENCES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8" y="3630017"/>
            <a:ext cx="2779614" cy="282331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91880" y="5013176"/>
            <a:ext cx="212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Ascolto del paziente</a:t>
            </a:r>
          </a:p>
          <a:p>
            <a:r>
              <a:rPr lang="it-IT" b="1" dirty="0"/>
              <a:t>Empatia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826666" cy="201622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932040" y="2132856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CLINICAL</a:t>
            </a:r>
          </a:p>
          <a:p>
            <a:r>
              <a:rPr lang="it-IT" b="1" dirty="0"/>
              <a:t>JUDGEMENT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581461" y="2204864"/>
            <a:ext cx="2239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Pensiero critico</a:t>
            </a:r>
          </a:p>
          <a:p>
            <a:r>
              <a:rPr lang="it-IT" b="1" dirty="0"/>
              <a:t>Ragionamento clinico</a:t>
            </a:r>
          </a:p>
          <a:p>
            <a:endParaRPr lang="it-IT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486815" y="2670011"/>
            <a:ext cx="2479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/>
              <a:t>EBM </a:t>
            </a:r>
          </a:p>
          <a:p>
            <a:pPr algn="ctr"/>
            <a:r>
              <a:rPr lang="it-IT" sz="1600" b="1" dirty="0"/>
              <a:t>(</a:t>
            </a:r>
            <a:r>
              <a:rPr lang="it-IT" sz="1600" b="1" dirty="0" err="1"/>
              <a:t>Evidence-Based</a:t>
            </a:r>
            <a:r>
              <a:rPr lang="it-IT" sz="1600" b="1" dirty="0"/>
              <a:t> Medicine)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631110" y="3576412"/>
            <a:ext cx="33843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EVIDENCE </a:t>
            </a:r>
          </a:p>
          <a:p>
            <a:pPr algn="ctr"/>
            <a:r>
              <a:rPr lang="it-IT" sz="2800" b="1" dirty="0"/>
              <a:t>BASED MEDICINE.</a:t>
            </a:r>
          </a:p>
          <a:p>
            <a:pPr algn="ctr"/>
            <a:r>
              <a:rPr lang="it-IT" sz="2000" b="1" dirty="0" err="1"/>
              <a:t>What</a:t>
            </a:r>
            <a:r>
              <a:rPr lang="it-IT" sz="2000" b="1" dirty="0"/>
              <a:t> </a:t>
            </a:r>
            <a:r>
              <a:rPr lang="it-IT" sz="2000" b="1" dirty="0" err="1"/>
              <a:t>it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and </a:t>
            </a:r>
            <a:r>
              <a:rPr lang="it-IT" sz="2000" b="1" dirty="0" err="1"/>
              <a:t>what</a:t>
            </a:r>
            <a:r>
              <a:rPr lang="it-IT" sz="2000" b="1" dirty="0"/>
              <a:t> </a:t>
            </a:r>
            <a:r>
              <a:rPr lang="it-IT" sz="2000" b="1" dirty="0" err="1"/>
              <a:t>it</a:t>
            </a:r>
            <a:r>
              <a:rPr lang="it-IT" sz="2000" b="1" dirty="0"/>
              <a:t> </a:t>
            </a:r>
            <a:r>
              <a:rPr lang="it-IT" sz="2000" b="1" dirty="0" err="1"/>
              <a:t>isn’t</a:t>
            </a:r>
            <a:endParaRPr lang="it-IT" sz="2000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 err="1"/>
              <a:t>Sackett</a:t>
            </a:r>
            <a:r>
              <a:rPr lang="it-IT" b="1" dirty="0"/>
              <a:t> DL et al. </a:t>
            </a:r>
            <a:r>
              <a:rPr lang="it-IT" sz="2400" b="1" dirty="0"/>
              <a:t>BMJ 1996</a:t>
            </a:r>
          </a:p>
        </p:txBody>
      </p:sp>
    </p:spTree>
    <p:extLst>
      <p:ext uri="{BB962C8B-B14F-4D97-AF65-F5344CB8AC3E}">
        <p14:creationId xmlns:p14="http://schemas.microsoft.com/office/powerpoint/2010/main" val="160159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i immagini per con questa mia addir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094" y="1346870"/>
            <a:ext cx="6088065" cy="487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62783" y="700539"/>
            <a:ext cx="7661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«Veniamo noi con questa mia </a:t>
            </a:r>
            <a:r>
              <a:rPr lang="it-IT" sz="3600" b="1" dirty="0"/>
              <a:t>addirvi</a:t>
            </a:r>
            <a:r>
              <a:rPr lang="it-IT" sz="3600" dirty="0"/>
              <a:t>…»</a:t>
            </a:r>
          </a:p>
        </p:txBody>
      </p:sp>
    </p:spTree>
    <p:extLst>
      <p:ext uri="{BB962C8B-B14F-4D97-AF65-F5344CB8AC3E}">
        <p14:creationId xmlns:p14="http://schemas.microsoft.com/office/powerpoint/2010/main" val="390978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defTabSz="914400">
              <a:defRPr/>
            </a:pPr>
            <a:r>
              <a:rPr lang="it-IT" sz="2800" b="1" dirty="0">
                <a:solidFill>
                  <a:prstClr val="white"/>
                </a:solidFill>
                <a:latin typeface="Calibri"/>
                <a:ea typeface="Calisto MT" charset="0"/>
              </a:rPr>
              <a:t>Take-home </a:t>
            </a:r>
            <a:r>
              <a:rPr lang="it-IT" sz="2800" b="1" dirty="0" err="1">
                <a:solidFill>
                  <a:prstClr val="white"/>
                </a:solidFill>
                <a:latin typeface="Calibri"/>
                <a:ea typeface="Calisto MT" charset="0"/>
              </a:rPr>
              <a:t>message</a:t>
            </a:r>
            <a:endParaRPr lang="it-IT" sz="2400" b="1" dirty="0">
              <a:solidFill>
                <a:prstClr val="white"/>
              </a:solidFill>
              <a:latin typeface="Calibri"/>
              <a:ea typeface="Calisto MT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933518"/>
            <a:ext cx="851999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400" b="1" dirty="0">
                <a:latin typeface="Lucida Sans"/>
                <a:cs typeface="Lucida Sans"/>
              </a:rPr>
              <a:t>I moderni algoritmi ci guidano verso la scelta migliore prendendo in considerazione più fattori: le caratteristiche del paziente, lo scopo del trattamento e le caratteristiche della malattia </a:t>
            </a:r>
          </a:p>
          <a:p>
            <a:r>
              <a:rPr lang="it-IT" sz="2400" b="1" dirty="0">
                <a:latin typeface="Lucida Sans"/>
                <a:cs typeface="Lucida Sans"/>
              </a:rPr>
              <a:t>	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>
                <a:latin typeface="Lucida Sans"/>
                <a:cs typeface="Lucida Sans"/>
              </a:rPr>
              <a:t> Gli algoritmi  di cura sono in continua evoluzione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400" b="1" dirty="0">
              <a:latin typeface="Lucida Sans"/>
              <a:cs typeface="Lucida San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>
                <a:latin typeface="Lucida Sans"/>
                <a:cs typeface="Lucida Sans"/>
              </a:rPr>
              <a:t> La loro applicazione automatica è da proscrivere</a:t>
            </a:r>
          </a:p>
          <a:p>
            <a:endParaRPr lang="it-IT" sz="2400" b="1" dirty="0">
              <a:latin typeface="Lucida Sans"/>
              <a:cs typeface="Lucida San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400" b="1" dirty="0">
                <a:latin typeface="Lucida Sans"/>
                <a:cs typeface="Lucida Sans"/>
              </a:rPr>
              <a:t>	La MEDICINA BASATA SULL’EVIDENZA </a:t>
            </a:r>
          </a:p>
          <a:p>
            <a:pPr lvl="1"/>
            <a:r>
              <a:rPr lang="it-IT" sz="2400" b="1" dirty="0">
                <a:latin typeface="Lucida Sans"/>
                <a:cs typeface="Lucida Sans"/>
              </a:rPr>
              <a:t>è un MIX di algoritmi, </a:t>
            </a:r>
          </a:p>
          <a:p>
            <a:r>
              <a:rPr lang="it-IT" sz="2400" b="1" dirty="0">
                <a:latin typeface="Lucida Sans"/>
                <a:cs typeface="Lucida Sans"/>
              </a:rPr>
              <a:t>     ascolto empatico del paziente </a:t>
            </a:r>
          </a:p>
          <a:p>
            <a:r>
              <a:rPr lang="it-IT" sz="2400" b="1" dirty="0">
                <a:latin typeface="Lucida Sans"/>
                <a:cs typeface="Lucida Sans"/>
              </a:rPr>
              <a:t>	e ragionamento clinico, </a:t>
            </a:r>
          </a:p>
          <a:p>
            <a:r>
              <a:rPr lang="it-IT" sz="2400" b="1" dirty="0">
                <a:latin typeface="Lucida Sans"/>
                <a:cs typeface="Lucida Sans"/>
              </a:rPr>
              <a:t>	il tutto condito con il sale del dubbio</a:t>
            </a:r>
          </a:p>
          <a:p>
            <a:r>
              <a:rPr lang="it-IT" sz="2400" b="1" dirty="0">
                <a:latin typeface="Lucida Sans"/>
                <a:cs typeface="Lucida Sans"/>
              </a:rPr>
              <a:t>	(pensiero critico)</a:t>
            </a:r>
          </a:p>
          <a:p>
            <a:r>
              <a:rPr lang="it-IT" sz="2400" b="1" dirty="0">
                <a:latin typeface="Lucida Sans"/>
                <a:cs typeface="Lucida Sans"/>
              </a:rPr>
              <a:t> </a:t>
            </a:r>
          </a:p>
          <a:p>
            <a:endParaRPr lang="it-IT" sz="2400" b="1" dirty="0">
              <a:latin typeface="Lucida Sans"/>
              <a:cs typeface="Lucida Sans"/>
            </a:endParaRPr>
          </a:p>
        </p:txBody>
      </p:sp>
      <p:sp>
        <p:nvSpPr>
          <p:cNvPr id="5" name="AutoShape 2" descr="Risultati immagini per con questa mia addir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Picture 5" descr="Risultati immagini per brodetto vastese s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95" y="4524375"/>
            <a:ext cx="2416855" cy="19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62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defTabSz="914400">
              <a:defRPr/>
            </a:pPr>
            <a:r>
              <a:rPr lang="it-IT" sz="2400" b="1" dirty="0">
                <a:solidFill>
                  <a:prstClr val="white"/>
                </a:solidFill>
                <a:latin typeface="Calibri"/>
                <a:ea typeface="Calisto MT" charset="0"/>
              </a:rPr>
              <a:t>L’ ALGORITMO è IMPORTANTE…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8700"/>
            <a:ext cx="4238625" cy="57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4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defTabSz="914400">
              <a:defRPr/>
            </a:pPr>
            <a:r>
              <a:rPr lang="it-IT" sz="2400" b="1" dirty="0">
                <a:solidFill>
                  <a:prstClr val="white"/>
                </a:solidFill>
                <a:latin typeface="Calibri"/>
                <a:ea typeface="Calisto MT" charset="0"/>
              </a:rPr>
              <a:t>…ma il </a:t>
            </a:r>
            <a:r>
              <a:rPr lang="it-IT" sz="4000" b="1" dirty="0">
                <a:solidFill>
                  <a:prstClr val="white"/>
                </a:solidFill>
                <a:latin typeface="Calibri"/>
                <a:ea typeface="Calisto MT" charset="0"/>
              </a:rPr>
              <a:t>DIALOGO</a:t>
            </a:r>
            <a:r>
              <a:rPr lang="it-IT" sz="2400" b="1" dirty="0">
                <a:solidFill>
                  <a:prstClr val="white"/>
                </a:solidFill>
                <a:latin typeface="Calibri"/>
                <a:ea typeface="Calisto MT" charset="0"/>
              </a:rPr>
              <a:t> DI </a:t>
            </a:r>
            <a:r>
              <a:rPr lang="it-IT" sz="4000" b="1" dirty="0">
                <a:solidFill>
                  <a:prstClr val="white"/>
                </a:solidFill>
                <a:latin typeface="Calibri"/>
                <a:ea typeface="Calisto MT" charset="0"/>
              </a:rPr>
              <a:t>PIU’ !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515100" y="1381125"/>
            <a:ext cx="2255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RISORSE</a:t>
            </a:r>
          </a:p>
          <a:p>
            <a:r>
              <a:rPr lang="it-IT" sz="3600" b="1" dirty="0">
                <a:solidFill>
                  <a:schemeClr val="bg1"/>
                </a:solidFill>
              </a:rPr>
              <a:t>UMANE !!!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6" y="1057839"/>
            <a:ext cx="7439026" cy="48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53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 flipH="1">
            <a:off x="-230508" y="5654813"/>
            <a:ext cx="465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Comic Sans MS" pitchFamily="66" charset="0"/>
              </a:rPr>
              <a:t>GRAZIE </a:t>
            </a:r>
          </a:p>
          <a:p>
            <a:pPr algn="ctr"/>
            <a:r>
              <a:rPr lang="it-IT" sz="2000" b="1" dirty="0">
                <a:latin typeface="Comic Sans MS" pitchFamily="66" charset="0"/>
              </a:rPr>
              <a:t>per l’attenzione !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42" y="483886"/>
            <a:ext cx="4452921" cy="564869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601786"/>
            <a:ext cx="4104892" cy="334962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47750" y="755362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Comic Sans MS" pitchFamily="66" charset="0"/>
              </a:rPr>
              <a:t>E-HEALTH…</a:t>
            </a:r>
          </a:p>
        </p:txBody>
      </p:sp>
    </p:spTree>
    <p:extLst>
      <p:ext uri="{BB962C8B-B14F-4D97-AF65-F5344CB8AC3E}">
        <p14:creationId xmlns:p14="http://schemas.microsoft.com/office/powerpoint/2010/main" val="273714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2018: sopravvivenza globale (OS) nei sottogruppi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in base alla lateralità nello Studio TRIBE.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477155" y="6520726"/>
            <a:ext cx="5602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Cremolini et al,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Ann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Oncol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 </a:t>
            </a:r>
            <a:r>
              <a:rPr lang="uk-UA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’</a:t>
            </a:r>
            <a:r>
              <a:rPr lang="it-IT" sz="1400" b="1" i="1" dirty="0">
                <a:solidFill>
                  <a:srgbClr val="000000"/>
                </a:solidFill>
                <a:latin typeface="Lucida Sans"/>
                <a:ea typeface="ＭＳ Ｐゴシック" charset="-128"/>
                <a:cs typeface="Lucida Sans"/>
              </a:rPr>
              <a:t>18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7" y="979136"/>
            <a:ext cx="7132320" cy="54483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824189" y="1669551"/>
            <a:ext cx="28887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/>
              <a:t>FOLFIRI plus </a:t>
            </a:r>
            <a:r>
              <a:rPr lang="it-IT" sz="1400" b="1" dirty="0" err="1"/>
              <a:t>bev</a:t>
            </a:r>
            <a:r>
              <a:rPr lang="it-IT" sz="1400" b="1" dirty="0"/>
              <a:t>, </a:t>
            </a:r>
            <a:r>
              <a:rPr lang="it-IT" sz="1400" b="1" dirty="0" err="1"/>
              <a:t>left</a:t>
            </a:r>
            <a:r>
              <a:rPr lang="it-IT" sz="1400" b="1" dirty="0"/>
              <a:t>  </a:t>
            </a:r>
            <a:r>
              <a:rPr lang="it-IT" sz="1400" b="1" dirty="0" err="1"/>
              <a:t>N</a:t>
            </a:r>
            <a:r>
              <a:rPr lang="it-IT" sz="1400" b="1" dirty="0"/>
              <a:t>= 129</a:t>
            </a:r>
          </a:p>
          <a:p>
            <a:r>
              <a:rPr lang="it-IT" sz="1400" b="1" dirty="0"/>
              <a:t>FOLFOXIRI plus </a:t>
            </a:r>
            <a:r>
              <a:rPr lang="it-IT" sz="1400" b="1" dirty="0" err="1"/>
              <a:t>bev</a:t>
            </a:r>
            <a:r>
              <a:rPr lang="it-IT" sz="1400" b="1" dirty="0"/>
              <a:t>, </a:t>
            </a:r>
            <a:r>
              <a:rPr lang="it-IT" sz="1400" b="1" dirty="0" err="1"/>
              <a:t>left</a:t>
            </a:r>
            <a:r>
              <a:rPr lang="it-IT" sz="1400" b="1" dirty="0"/>
              <a:t> </a:t>
            </a:r>
            <a:r>
              <a:rPr lang="it-IT" sz="1400" b="1" dirty="0" err="1"/>
              <a:t>N</a:t>
            </a:r>
            <a:r>
              <a:rPr lang="it-IT" sz="1400" b="1" dirty="0"/>
              <a:t> = 113</a:t>
            </a:r>
          </a:p>
          <a:p>
            <a:r>
              <a:rPr lang="it-IT" sz="1400" b="1" dirty="0"/>
              <a:t>FOLFIRI plus </a:t>
            </a:r>
            <a:r>
              <a:rPr lang="it-IT" sz="1400" b="1" dirty="0" err="1"/>
              <a:t>bev</a:t>
            </a:r>
            <a:r>
              <a:rPr lang="it-IT" sz="1400" b="1" dirty="0"/>
              <a:t>, right </a:t>
            </a:r>
            <a:r>
              <a:rPr lang="it-IT" sz="1400" b="1" dirty="0" err="1"/>
              <a:t>N</a:t>
            </a:r>
            <a:r>
              <a:rPr lang="it-IT" sz="1400" b="1" dirty="0"/>
              <a:t> = 44</a:t>
            </a:r>
          </a:p>
          <a:p>
            <a:r>
              <a:rPr lang="it-IT" sz="1400" b="1" dirty="0"/>
              <a:t>FOLFOXIRI plus </a:t>
            </a:r>
            <a:r>
              <a:rPr lang="it-IT" sz="1400" b="1" dirty="0" err="1"/>
              <a:t>bev</a:t>
            </a:r>
            <a:r>
              <a:rPr lang="it-IT" sz="1400" b="1" dirty="0"/>
              <a:t>, right </a:t>
            </a:r>
            <a:r>
              <a:rPr lang="it-IT" sz="1400" b="1" dirty="0" err="1"/>
              <a:t>N</a:t>
            </a:r>
            <a:r>
              <a:rPr lang="it-IT" sz="1400" b="1" dirty="0"/>
              <a:t> = 72</a:t>
            </a:r>
          </a:p>
        </p:txBody>
      </p:sp>
      <p:cxnSp>
        <p:nvCxnSpPr>
          <p:cNvPr id="22" name="Connettore 1 21"/>
          <p:cNvCxnSpPr/>
          <p:nvPr/>
        </p:nvCxnSpPr>
        <p:spPr>
          <a:xfrm>
            <a:off x="4207338" y="1911940"/>
            <a:ext cx="465025" cy="0"/>
          </a:xfrm>
          <a:prstGeom prst="line">
            <a:avLst/>
          </a:prstGeom>
          <a:ln>
            <a:solidFill>
              <a:srgbClr val="00009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4198765" y="2082228"/>
            <a:ext cx="465025" cy="0"/>
          </a:xfrm>
          <a:prstGeom prst="line">
            <a:avLst/>
          </a:prstGeom>
          <a:ln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4216651" y="2261108"/>
            <a:ext cx="46502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4208077" y="2431396"/>
            <a:ext cx="465025" cy="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216652" y="2713832"/>
            <a:ext cx="3632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000090"/>
                </a:solidFill>
              </a:rPr>
              <a:t>Left-</a:t>
            </a:r>
            <a:r>
              <a:rPr lang="it-IT" sz="1600" b="1" dirty="0" err="1">
                <a:solidFill>
                  <a:srgbClr val="000090"/>
                </a:solidFill>
              </a:rPr>
              <a:t>sided</a:t>
            </a:r>
            <a:r>
              <a:rPr lang="it-IT" sz="1600" b="1" dirty="0"/>
              <a:t>: HR= 0.99 [95%CI: 0.73-1.35]</a:t>
            </a:r>
          </a:p>
          <a:p>
            <a:pPr algn="ctr">
              <a:lnSpc>
                <a:spcPct val="80000"/>
              </a:lnSpc>
            </a:pPr>
            <a:endParaRPr lang="it-IT" sz="1600" b="1" dirty="0"/>
          </a:p>
          <a:p>
            <a:pPr algn="ctr">
              <a:lnSpc>
                <a:spcPct val="80000"/>
              </a:lnSpc>
            </a:pPr>
            <a:r>
              <a:rPr lang="it-IT" sz="1600" b="1" dirty="0">
                <a:solidFill>
                  <a:srgbClr val="FF0000"/>
                </a:solidFill>
              </a:rPr>
              <a:t>Right-</a:t>
            </a:r>
            <a:r>
              <a:rPr lang="it-IT" sz="1600" b="1" dirty="0" err="1">
                <a:solidFill>
                  <a:srgbClr val="FF0000"/>
                </a:solidFill>
              </a:rPr>
              <a:t>sided</a:t>
            </a:r>
            <a:r>
              <a:rPr lang="it-IT" sz="1600" b="1" dirty="0"/>
              <a:t>: HR= 0.56 [95%CI: 0.37-0.85]</a:t>
            </a:r>
          </a:p>
          <a:p>
            <a:pPr algn="ctr">
              <a:lnSpc>
                <a:spcPct val="80000"/>
              </a:lnSpc>
            </a:pPr>
            <a:endParaRPr lang="it-IT" sz="1600" b="1" dirty="0"/>
          </a:p>
          <a:p>
            <a:pPr algn="ctr">
              <a:lnSpc>
                <a:spcPct val="80000"/>
              </a:lnSpc>
            </a:pPr>
            <a:r>
              <a:rPr lang="it-IT" sz="1600" b="1" dirty="0" err="1"/>
              <a:t>p</a:t>
            </a:r>
            <a:r>
              <a:rPr lang="it-IT" sz="1600" b="1" dirty="0"/>
              <a:t> for </a:t>
            </a:r>
            <a:r>
              <a:rPr lang="it-IT" sz="1600" b="1" dirty="0" err="1"/>
              <a:t>interaction</a:t>
            </a:r>
            <a:r>
              <a:rPr lang="it-IT" sz="1600" b="1" dirty="0"/>
              <a:t>=0.030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89923" y="751553"/>
            <a:ext cx="8116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</a:t>
            </a:r>
            <a:r>
              <a:rPr lang="en-US" b="1" dirty="0">
                <a:solidFill>
                  <a:srgbClr val="FF0000"/>
                </a:solidFill>
              </a:rPr>
              <a:t>FOLFOXIRI plus bevacizumab </a:t>
            </a:r>
            <a:r>
              <a:rPr lang="en-US" dirty="0"/>
              <a:t>may be regarded as a </a:t>
            </a:r>
            <a:r>
              <a:rPr lang="en-US" b="1" dirty="0">
                <a:solidFill>
                  <a:srgbClr val="FF0000"/>
                </a:solidFill>
              </a:rPr>
              <a:t>preferred first-line treatment option </a:t>
            </a:r>
            <a:r>
              <a:rPr lang="en-US" dirty="0"/>
              <a:t>for clinically selected patients with </a:t>
            </a:r>
            <a:r>
              <a:rPr lang="en-US" b="1" dirty="0">
                <a:solidFill>
                  <a:srgbClr val="FF0000"/>
                </a:solidFill>
              </a:rPr>
              <a:t>right-sided</a:t>
            </a:r>
            <a:r>
              <a:rPr lang="en-US" dirty="0"/>
              <a:t> metastatic colorectal cancer </a:t>
            </a:r>
          </a:p>
          <a:p>
            <a:r>
              <a:rPr lang="en-US" dirty="0"/>
              <a:t>irrespective of their RAS and BRAF mutational status”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158587" y="5844059"/>
            <a:ext cx="3853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</a:t>
            </a:r>
            <a:r>
              <a:rPr lang="it-IT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olfoxiri</a:t>
            </a:r>
            <a:r>
              <a:rPr lang="it-IT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-BEV</a:t>
            </a:r>
          </a:p>
        </p:txBody>
      </p:sp>
    </p:spTree>
    <p:extLst>
      <p:ext uri="{BB962C8B-B14F-4D97-AF65-F5344CB8AC3E}">
        <p14:creationId xmlns:p14="http://schemas.microsoft.com/office/powerpoint/2010/main" val="12926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0800" y="5047740"/>
            <a:ext cx="943074" cy="794244"/>
          </a:xfrm>
          <a:prstGeom prst="rect">
            <a:avLst/>
          </a:prstGeom>
          <a:solidFill>
            <a:srgbClr val="F5A54D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4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Lato del tumore</a:t>
            </a:r>
          </a:p>
        </p:txBody>
      </p:sp>
      <p:sp>
        <p:nvSpPr>
          <p:cNvPr id="8" name="Rettangolo 7"/>
          <p:cNvSpPr/>
          <p:nvPr/>
        </p:nvSpPr>
        <p:spPr bwMode="auto">
          <a:xfrm>
            <a:off x="0" y="0"/>
            <a:ext cx="9144000" cy="651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2018. </a:t>
            </a:r>
            <a:r>
              <a:rPr lang="it-IT" b="1" dirty="0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ESMO/Pan-Asian </a:t>
            </a:r>
            <a:r>
              <a:rPr lang="it-IT" b="1" dirty="0" err="1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consensus</a:t>
            </a:r>
            <a:r>
              <a:rPr lang="it-IT" b="1" dirty="0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guidelines</a:t>
            </a:r>
            <a:endParaRPr lang="it-IT" b="1" dirty="0">
              <a:solidFill>
                <a:prstClr val="white"/>
              </a:solidFill>
              <a:latin typeface="Lucida Sans" panose="020B0602030504020204" pitchFamily="34" charset="0"/>
              <a:ea typeface="ヒラギノ角ゴ Pro W3" pitchFamily="2" charset="-128"/>
              <a:cs typeface="ヒラギノ角ゴ Pro W3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00"/>
                </a:solidFill>
                <a:latin typeface="Lucida Sans" panose="020B0602030504020204" pitchFamily="34" charset="0"/>
                <a:ea typeface="Calisto MT" pitchFamily="-112" charset="0"/>
                <a:cs typeface="Lucida Sans"/>
              </a:rPr>
              <a:t>EVOLUZIONE </a:t>
            </a:r>
            <a:r>
              <a:rPr lang="it-IT" b="1" dirty="0">
                <a:solidFill>
                  <a:schemeClr val="bg1"/>
                </a:solidFill>
                <a:latin typeface="Lucida Sans" panose="020B0602030504020204" pitchFamily="34" charset="0"/>
                <a:ea typeface="Calisto MT" pitchFamily="-112" charset="0"/>
                <a:cs typeface="Lucida Sans"/>
              </a:rPr>
              <a:t>d</a:t>
            </a:r>
            <a:r>
              <a:rPr lang="it-IT" b="1" dirty="0">
                <a:solidFill>
                  <a:prstClr val="white"/>
                </a:solidFill>
                <a:latin typeface="Lucida Sans" panose="020B0602030504020204" pitchFamily="34" charset="0"/>
                <a:ea typeface="Calisto MT" pitchFamily="-112" charset="0"/>
                <a:cs typeface="Lucida Sans"/>
              </a:rPr>
              <a:t>ell’Algoritmo per la I linea di trattamento del </a:t>
            </a:r>
            <a:r>
              <a:rPr lang="it-IT" b="1" dirty="0" err="1">
                <a:solidFill>
                  <a:prstClr val="white"/>
                </a:solidFill>
                <a:latin typeface="Lucida Sans" panose="020B0602030504020204" pitchFamily="34" charset="0"/>
                <a:ea typeface="Calisto MT" pitchFamily="-112" charset="0"/>
                <a:cs typeface="Lucida Sans"/>
              </a:rPr>
              <a:t>CRCm</a:t>
            </a:r>
            <a:endParaRPr lang="it-IT" b="1" dirty="0">
              <a:solidFill>
                <a:prstClr val="white"/>
              </a:solidFill>
              <a:latin typeface="Lucida Sans" panose="020B0602030504020204" pitchFamily="34" charset="0"/>
              <a:ea typeface="Calisto MT" pitchFamily="-112" charset="0"/>
              <a:cs typeface="Lucida San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0799" y="684679"/>
            <a:ext cx="1015902" cy="537224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1</a:t>
            </a:r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Il paziente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16982" y="2176756"/>
            <a:ext cx="1151101" cy="849663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2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L’intento del trattamento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84615" y="4304962"/>
            <a:ext cx="1015902" cy="639266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i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3</a:t>
            </a:r>
          </a:p>
          <a:p>
            <a:pPr lvl="0" algn="ctr" defTabSz="914400"/>
            <a:r>
              <a:rPr lang="it-IT" sz="1200" b="1" i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RAS/BRAF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81438" y="6099587"/>
            <a:ext cx="1189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Rettangolo 4"/>
          <p:cNvSpPr>
            <a:spLocks noChangeArrowheads="1"/>
          </p:cNvSpPr>
          <p:nvPr/>
        </p:nvSpPr>
        <p:spPr bwMode="auto">
          <a:xfrm>
            <a:off x="3134752" y="6542131"/>
            <a:ext cx="5602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Yoshino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et al.,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Ann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</a:t>
            </a:r>
            <a:r>
              <a:rPr lang="it-IT" sz="1400" b="1" i="1" dirty="0" err="1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Oncol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 </a:t>
            </a:r>
            <a:r>
              <a:rPr lang="ja-JP" alt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‘</a:t>
            </a:r>
            <a:r>
              <a:rPr lang="it-IT" sz="1400" b="1" i="1" dirty="0">
                <a:solidFill>
                  <a:prstClr val="black"/>
                </a:solidFill>
                <a:latin typeface="Lucida Sans" charset="0"/>
                <a:ea typeface="MS PGothic" charset="0"/>
                <a:cs typeface="Lucida Sans" charset="0"/>
              </a:rPr>
              <a:t>18</a:t>
            </a:r>
            <a:endParaRPr lang="it-IT" sz="2800" b="1" dirty="0">
              <a:solidFill>
                <a:prstClr val="black"/>
              </a:solidFill>
              <a:latin typeface="Arial" charset="0"/>
              <a:ea typeface="MS PGothic" charset="0"/>
              <a:cs typeface="Lucida Sans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77" y="667438"/>
            <a:ext cx="7501317" cy="5938923"/>
          </a:xfrm>
          <a:prstGeom prst="rect">
            <a:avLst/>
          </a:prstGeom>
        </p:spPr>
      </p:pic>
      <p:cxnSp>
        <p:nvCxnSpPr>
          <p:cNvPr id="19" name="Connettore 1 18"/>
          <p:cNvCxnSpPr/>
          <p:nvPr/>
        </p:nvCxnSpPr>
        <p:spPr>
          <a:xfrm>
            <a:off x="1343278" y="3293458"/>
            <a:ext cx="0" cy="5583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evolution super saiy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90" y="630951"/>
            <a:ext cx="1539806" cy="30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e 12"/>
          <p:cNvSpPr/>
          <p:nvPr/>
        </p:nvSpPr>
        <p:spPr>
          <a:xfrm>
            <a:off x="2757277" y="5047740"/>
            <a:ext cx="1033142" cy="7244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2681077" y="5743574"/>
            <a:ext cx="1157498" cy="82867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5995777" y="5076315"/>
            <a:ext cx="1033142" cy="7244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>
            <a:off x="5957677" y="5762624"/>
            <a:ext cx="1157498" cy="82867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4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86004" y="621109"/>
            <a:ext cx="31917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e malattia  aggressiva e sintomatica</a:t>
            </a:r>
          </a:p>
        </p:txBody>
      </p:sp>
      <p:sp>
        <p:nvSpPr>
          <p:cNvPr id="3" name="Rettangolo 2"/>
          <p:cNvSpPr/>
          <p:nvPr/>
        </p:nvSpPr>
        <p:spPr>
          <a:xfrm>
            <a:off x="79383" y="623371"/>
            <a:ext cx="943663" cy="598839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1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Stato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paziente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>
            <a:prstTxWarp prst="textNoShape">
              <a:avLst/>
            </a:prstTxWarp>
          </a:bodyPr>
          <a:lstStyle/>
          <a:p>
            <a:pPr>
              <a:defRPr/>
            </a:pPr>
            <a:r>
              <a:rPr lang="it-IT" sz="2000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2018: linee guida AIOM per la prima linea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57196" y="626867"/>
            <a:ext cx="3174666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Paziente UNFIT per CT intensiva </a:t>
            </a:r>
          </a:p>
          <a:p>
            <a:r>
              <a:rPr lang="it-IT" sz="1600" dirty="0">
                <a:solidFill>
                  <a:schemeClr val="bg1"/>
                </a:solidFill>
              </a:rPr>
              <a:t>(per età, PS o </a:t>
            </a:r>
            <a:r>
              <a:rPr lang="it-IT" sz="1600" dirty="0" err="1">
                <a:solidFill>
                  <a:schemeClr val="bg1"/>
                </a:solidFill>
              </a:rPr>
              <a:t>comorbidità</a:t>
            </a:r>
            <a:r>
              <a:rPr lang="it-IT" sz="1600" dirty="0">
                <a:solidFill>
                  <a:schemeClr val="bg1"/>
                </a:solidFill>
              </a:rPr>
              <a:t>) e/o </a:t>
            </a:r>
          </a:p>
          <a:p>
            <a:r>
              <a:rPr lang="it-IT" sz="1600" dirty="0">
                <a:solidFill>
                  <a:schemeClr val="bg1"/>
                </a:solidFill>
              </a:rPr>
              <a:t>malattia indolente e asintomatica</a:t>
            </a:r>
          </a:p>
        </p:txBody>
      </p:sp>
      <p:sp>
        <p:nvSpPr>
          <p:cNvPr id="6" name="Rettangolo 5"/>
          <p:cNvSpPr/>
          <p:nvPr/>
        </p:nvSpPr>
        <p:spPr>
          <a:xfrm>
            <a:off x="97027" y="1466776"/>
            <a:ext cx="1772050" cy="696759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3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(BRAF consigliabile)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167" y="2671548"/>
            <a:ext cx="1208433" cy="692138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4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Lato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tumore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05388" y="201884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456894" y="2033225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052704" y="2041851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WT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697402" y="2047609"/>
            <a:ext cx="116456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RAS </a:t>
            </a:r>
            <a:r>
              <a:rPr lang="it-IT" sz="120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mut</a:t>
            </a:r>
            <a:endParaRPr lang="it-IT" sz="120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44818" y="3491019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sin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186004" y="3514029"/>
            <a:ext cx="684356" cy="440952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Colon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dx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90132" y="4876936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872594" y="4459858"/>
            <a:ext cx="1317049" cy="156713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311218" y="4459858"/>
            <a:ext cx="1345726" cy="1567130"/>
          </a:xfrm>
          <a:prstGeom prst="rect">
            <a:avLst/>
          </a:prstGeom>
          <a:solidFill>
            <a:schemeClr val="bg1"/>
          </a:solidFill>
          <a:ln w="1905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anti-EGFR</a:t>
            </a:r>
          </a:p>
          <a:p>
            <a:pPr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Tripletta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Doppietta + BEV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Studi clinici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5883074" y="4882694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Tailored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CT + BEV*</a:t>
            </a:r>
          </a:p>
          <a:p>
            <a:pPr lvl="0" algn="ctr" defTabSz="914400"/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o</a:t>
            </a:r>
          </a:p>
          <a:p>
            <a:pPr lvl="0" algn="ctr" defTabSz="914400"/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Tailored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CT + anti-EGFR*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519146" y="4905704"/>
            <a:ext cx="1489564" cy="997651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sz="1050" b="1" dirty="0" err="1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Tailored</a:t>
            </a:r>
            <a:r>
              <a:rPr lang="it-IT" sz="105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CT + BEV*</a:t>
            </a:r>
          </a:p>
          <a:p>
            <a:pPr lvl="0" algn="ctr" defTabSz="914400"/>
            <a:endParaRPr lang="it-IT" sz="1050" b="1" dirty="0">
              <a:solidFill>
                <a:prstClr val="black"/>
              </a:solidFill>
              <a:latin typeface="Lucida Sans" panose="020B0602030504020204" pitchFamily="34" charset="0"/>
              <a:cs typeface="ＭＳ Ｐゴシック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896328" y="6241716"/>
            <a:ext cx="3321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 Considerare pause terapeutiche, mantenimento </a:t>
            </a:r>
          </a:p>
          <a:p>
            <a:r>
              <a:rPr lang="it-IT" sz="1200" dirty="0"/>
              <a:t>con FP + BEV e terapie sequenziali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75672" y="6156732"/>
            <a:ext cx="565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it-IT" sz="1200" dirty="0"/>
              <a:t>Valutare trattamento RT locale nei pz con </a:t>
            </a:r>
            <a:r>
              <a:rPr lang="it-IT" sz="1200" dirty="0" err="1"/>
              <a:t>ca</a:t>
            </a:r>
            <a:r>
              <a:rPr lang="it-IT" sz="1200" dirty="0"/>
              <a:t> retto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t-IT" sz="1200" b="1" dirty="0"/>
              <a:t>In pz potenzialmente suscettibili di </a:t>
            </a:r>
            <a:r>
              <a:rPr lang="it-IT" sz="1200" b="1" dirty="0" err="1"/>
              <a:t>chir</a:t>
            </a:r>
            <a:r>
              <a:rPr lang="it-IT" sz="1200" b="1" dirty="0"/>
              <a:t>. valutare </a:t>
            </a:r>
            <a:r>
              <a:rPr lang="it-IT" sz="1200" b="1" dirty="0" err="1"/>
              <a:t>qq</a:t>
            </a:r>
            <a:r>
              <a:rPr lang="it-IT" sz="1200" b="1" dirty="0"/>
              <a:t> 8-12 </a:t>
            </a:r>
            <a:r>
              <a:rPr lang="it-IT" sz="1200" b="1" dirty="0" err="1"/>
              <a:t>sett</a:t>
            </a:r>
            <a:r>
              <a:rPr lang="it-IT" sz="1200" b="1" dirty="0"/>
              <a:t> la risposta per </a:t>
            </a:r>
            <a:r>
              <a:rPr lang="it-IT" sz="1200" b="1" dirty="0" err="1"/>
              <a:t>ev</a:t>
            </a:r>
            <a:r>
              <a:rPr lang="it-IT" sz="1200" b="1" dirty="0"/>
              <a:t> </a:t>
            </a:r>
            <a:r>
              <a:rPr lang="it-IT" sz="1200" b="1" dirty="0" err="1"/>
              <a:t>chir</a:t>
            </a:r>
            <a:r>
              <a:rPr lang="it-IT" sz="1200" b="1" dirty="0"/>
              <a:t>. </a:t>
            </a:r>
          </a:p>
          <a:p>
            <a:r>
              <a:rPr lang="it-IT" sz="1200" b="1" dirty="0"/>
              <a:t>     o ter. locoregionale </a:t>
            </a:r>
            <a:r>
              <a:rPr lang="it-IT" sz="1200" dirty="0"/>
              <a:t>e, a seguire, </a:t>
            </a:r>
            <a:r>
              <a:rPr lang="it-IT" sz="1200" dirty="0" err="1"/>
              <a:t>ev</a:t>
            </a:r>
            <a:r>
              <a:rPr lang="it-IT" sz="1200" dirty="0"/>
              <a:t> CT postoperatoria </a:t>
            </a:r>
          </a:p>
        </p:txBody>
      </p:sp>
      <p:cxnSp>
        <p:nvCxnSpPr>
          <p:cNvPr id="2051" name="Connettore 1 2050"/>
          <p:cNvCxnSpPr>
            <a:stCxn id="13" idx="2"/>
            <a:endCxn id="17" idx="0"/>
          </p:cNvCxnSpPr>
          <p:nvPr/>
        </p:nvCxnSpPr>
        <p:spPr>
          <a:xfrm flipH="1">
            <a:off x="1984081" y="3931971"/>
            <a:ext cx="2915" cy="5278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3" name="Connettore 1 2052"/>
          <p:cNvCxnSpPr>
            <a:stCxn id="14" idx="2"/>
            <a:endCxn id="16" idx="0"/>
          </p:cNvCxnSpPr>
          <p:nvPr/>
        </p:nvCxnSpPr>
        <p:spPr>
          <a:xfrm>
            <a:off x="3528182" y="3954981"/>
            <a:ext cx="2937" cy="504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Ovale 2053"/>
          <p:cNvSpPr/>
          <p:nvPr/>
        </p:nvSpPr>
        <p:spPr>
          <a:xfrm>
            <a:off x="1361176" y="4526174"/>
            <a:ext cx="1276718" cy="4554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/>
          <p:cNvSpPr/>
          <p:nvPr/>
        </p:nvSpPr>
        <p:spPr>
          <a:xfrm>
            <a:off x="2904160" y="4520245"/>
            <a:ext cx="1276718" cy="688674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56" name="Connettore 1 2055"/>
          <p:cNvCxnSpPr>
            <a:stCxn id="10" idx="2"/>
            <a:endCxn id="15" idx="0"/>
          </p:cNvCxnSpPr>
          <p:nvPr/>
        </p:nvCxnSpPr>
        <p:spPr>
          <a:xfrm flipH="1">
            <a:off x="5034914" y="2474177"/>
            <a:ext cx="4263" cy="2402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8" name="Connettore 1 2057"/>
          <p:cNvCxnSpPr>
            <a:stCxn id="11" idx="2"/>
            <a:endCxn id="18" idx="0"/>
          </p:cNvCxnSpPr>
          <p:nvPr/>
        </p:nvCxnSpPr>
        <p:spPr>
          <a:xfrm flipH="1">
            <a:off x="6627856" y="2482803"/>
            <a:ext cx="7131" cy="23998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0" name="Connettore 1 2059"/>
          <p:cNvCxnSpPr>
            <a:stCxn id="12" idx="2"/>
            <a:endCxn id="19" idx="0"/>
          </p:cNvCxnSpPr>
          <p:nvPr/>
        </p:nvCxnSpPr>
        <p:spPr>
          <a:xfrm flipH="1">
            <a:off x="8263928" y="2488561"/>
            <a:ext cx="15757" cy="2417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ccia a destra 19"/>
          <p:cNvSpPr/>
          <p:nvPr/>
        </p:nvSpPr>
        <p:spPr>
          <a:xfrm>
            <a:off x="2743199" y="5149929"/>
            <a:ext cx="215665" cy="353683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Decisione 22"/>
          <p:cNvSpPr/>
          <p:nvPr/>
        </p:nvSpPr>
        <p:spPr>
          <a:xfrm>
            <a:off x="3186004" y="1557871"/>
            <a:ext cx="1385996" cy="436627"/>
          </a:xfrm>
          <a:prstGeom prst="flowChartDecis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Decisione 35"/>
          <p:cNvSpPr/>
          <p:nvPr/>
        </p:nvSpPr>
        <p:spPr>
          <a:xfrm>
            <a:off x="6754300" y="1580881"/>
            <a:ext cx="1385996" cy="436627"/>
          </a:xfrm>
          <a:prstGeom prst="flowChartDecis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614476" y="159217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RAS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7166106" y="1615005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RAS</a:t>
            </a:r>
          </a:p>
        </p:txBody>
      </p:sp>
      <p:cxnSp>
        <p:nvCxnSpPr>
          <p:cNvPr id="29" name="Connettore 1 28"/>
          <p:cNvCxnSpPr>
            <a:stCxn id="2" idx="2"/>
            <a:endCxn id="23" idx="0"/>
          </p:cNvCxnSpPr>
          <p:nvPr/>
        </p:nvCxnSpPr>
        <p:spPr>
          <a:xfrm flipH="1">
            <a:off x="3879002" y="1205884"/>
            <a:ext cx="2888" cy="351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5" name="Connettore 4 2054"/>
          <p:cNvCxnSpPr>
            <a:stCxn id="36" idx="3"/>
            <a:endCxn id="12" idx="0"/>
          </p:cNvCxnSpPr>
          <p:nvPr/>
        </p:nvCxnSpPr>
        <p:spPr>
          <a:xfrm>
            <a:off x="8140296" y="1799195"/>
            <a:ext cx="139389" cy="24841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2" name="Connettore 4 2061"/>
          <p:cNvCxnSpPr>
            <a:stCxn id="36" idx="1"/>
            <a:endCxn id="11" idx="0"/>
          </p:cNvCxnSpPr>
          <p:nvPr/>
        </p:nvCxnSpPr>
        <p:spPr>
          <a:xfrm rot="10800000" flipV="1">
            <a:off x="6634988" y="1799195"/>
            <a:ext cx="119313" cy="24265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4" name="Connettore 4 2063"/>
          <p:cNvCxnSpPr>
            <a:stCxn id="23" idx="3"/>
            <a:endCxn id="10" idx="0"/>
          </p:cNvCxnSpPr>
          <p:nvPr/>
        </p:nvCxnSpPr>
        <p:spPr>
          <a:xfrm>
            <a:off x="4572000" y="1776185"/>
            <a:ext cx="467177" cy="25704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8" name="Connettore 4 2067"/>
          <p:cNvCxnSpPr>
            <a:stCxn id="23" idx="1"/>
            <a:endCxn id="9" idx="0"/>
          </p:cNvCxnSpPr>
          <p:nvPr/>
        </p:nvCxnSpPr>
        <p:spPr>
          <a:xfrm rot="10800000" flipV="1">
            <a:off x="2787672" y="1776185"/>
            <a:ext cx="398333" cy="24265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0" name="Connettore 1 2069"/>
          <p:cNvCxnSpPr>
            <a:stCxn id="5" idx="2"/>
            <a:endCxn id="36" idx="0"/>
          </p:cNvCxnSpPr>
          <p:nvPr/>
        </p:nvCxnSpPr>
        <p:spPr>
          <a:xfrm>
            <a:off x="7444529" y="1457864"/>
            <a:ext cx="2769" cy="123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Decisione 57"/>
          <p:cNvSpPr/>
          <p:nvPr/>
        </p:nvSpPr>
        <p:spPr>
          <a:xfrm>
            <a:off x="2096260" y="2736765"/>
            <a:ext cx="1385996" cy="436627"/>
          </a:xfrm>
          <a:prstGeom prst="flowChartDecisi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2072" name="Connettore 1 2071"/>
          <p:cNvCxnSpPr>
            <a:stCxn id="9" idx="2"/>
            <a:endCxn id="58" idx="0"/>
          </p:cNvCxnSpPr>
          <p:nvPr/>
        </p:nvCxnSpPr>
        <p:spPr>
          <a:xfrm>
            <a:off x="2787671" y="2459793"/>
            <a:ext cx="1587" cy="2769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4" name="Connettore 4 2073"/>
          <p:cNvCxnSpPr>
            <a:stCxn id="58" idx="3"/>
            <a:endCxn id="14" idx="0"/>
          </p:cNvCxnSpPr>
          <p:nvPr/>
        </p:nvCxnSpPr>
        <p:spPr>
          <a:xfrm>
            <a:off x="3482256" y="2955079"/>
            <a:ext cx="45926" cy="55895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6" name="Connettore 4 2075"/>
          <p:cNvCxnSpPr>
            <a:stCxn id="58" idx="1"/>
            <a:endCxn id="13" idx="0"/>
          </p:cNvCxnSpPr>
          <p:nvPr/>
        </p:nvCxnSpPr>
        <p:spPr>
          <a:xfrm rot="10800000" flipV="1">
            <a:off x="1986996" y="2955079"/>
            <a:ext cx="109264" cy="53594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7" name="CasellaDiTesto 2076"/>
          <p:cNvSpPr txBox="1"/>
          <p:nvPr/>
        </p:nvSpPr>
        <p:spPr>
          <a:xfrm>
            <a:off x="2467172" y="2756681"/>
            <a:ext cx="58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Lato</a:t>
            </a:r>
          </a:p>
        </p:txBody>
      </p:sp>
      <p:sp>
        <p:nvSpPr>
          <p:cNvPr id="46" name="Freccia a destra 45"/>
          <p:cNvSpPr/>
          <p:nvPr/>
        </p:nvSpPr>
        <p:spPr>
          <a:xfrm>
            <a:off x="152495" y="6314665"/>
            <a:ext cx="215665" cy="353683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26" name="AutoShape 2" descr="Risultati immagini per fratelli dal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7" name="AutoShape 4" descr="Risultati immagini per fratelli dalton"/>
          <p:cNvSpPr>
            <a:spLocks noChangeAspect="1" noChangeArrowheads="1"/>
          </p:cNvSpPr>
          <p:nvPr/>
        </p:nvSpPr>
        <p:spPr bwMode="auto">
          <a:xfrm>
            <a:off x="155575" y="-1455738"/>
            <a:ext cx="303847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8" name="AutoShape 6" descr="Risultati immagini per fratelli dalton"/>
          <p:cNvSpPr>
            <a:spLocks noChangeAspect="1" noChangeArrowheads="1"/>
          </p:cNvSpPr>
          <p:nvPr/>
        </p:nvSpPr>
        <p:spPr bwMode="auto">
          <a:xfrm>
            <a:off x="307975" y="-1303338"/>
            <a:ext cx="303847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0" name="AutoShape 8" descr="Risultati immagini per fratelli dalton"/>
          <p:cNvSpPr>
            <a:spLocks noChangeAspect="1" noChangeArrowheads="1"/>
          </p:cNvSpPr>
          <p:nvPr/>
        </p:nvSpPr>
        <p:spPr bwMode="auto">
          <a:xfrm>
            <a:off x="460375" y="-1150938"/>
            <a:ext cx="303847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1" name="AutoShape 10" descr="Risultati immagini per fratelli dalton"/>
          <p:cNvSpPr>
            <a:spLocks noChangeAspect="1" noChangeArrowheads="1"/>
          </p:cNvSpPr>
          <p:nvPr/>
        </p:nvSpPr>
        <p:spPr bwMode="auto">
          <a:xfrm>
            <a:off x="612775" y="-998538"/>
            <a:ext cx="303847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" name="Rettangolo 50"/>
          <p:cNvSpPr/>
          <p:nvPr/>
        </p:nvSpPr>
        <p:spPr>
          <a:xfrm>
            <a:off x="1313557" y="628887"/>
            <a:ext cx="917649" cy="598839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it-IT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2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 tipo di </a:t>
            </a:r>
          </a:p>
          <a:p>
            <a:pPr lvl="0" algn="ctr" defTabSz="914400"/>
            <a:r>
              <a:rPr lang="it-IT" sz="1200" b="1" dirty="0">
                <a:solidFill>
                  <a:prstClr val="black"/>
                </a:solidFill>
                <a:latin typeface="Lucida Sans" panose="020B0602030504020204" pitchFamily="34" charset="0"/>
                <a:cs typeface="ＭＳ Ｐゴシック" charset="0"/>
              </a:rPr>
              <a:t>malattia</a:t>
            </a:r>
          </a:p>
        </p:txBody>
      </p:sp>
      <p:pic>
        <p:nvPicPr>
          <p:cNvPr id="1026" name="Picture 2" descr="Risultati immagini per homer simp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7" y="3954982"/>
            <a:ext cx="1162133" cy="211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6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7" y="286893"/>
            <a:ext cx="7494722" cy="3385941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2628900" y="3894364"/>
            <a:ext cx="2008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628900" y="3663568"/>
            <a:ext cx="0" cy="230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3633107" y="2914650"/>
            <a:ext cx="0" cy="979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637314" y="2914650"/>
            <a:ext cx="0" cy="979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900057" y="3894364"/>
            <a:ext cx="2008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5900057" y="3663568"/>
            <a:ext cx="0" cy="230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6904264" y="2914650"/>
            <a:ext cx="0" cy="979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7908471" y="2914650"/>
            <a:ext cx="0" cy="979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>
            <a:endCxn id="29" idx="0"/>
          </p:cNvCxnSpPr>
          <p:nvPr/>
        </p:nvCxnSpPr>
        <p:spPr>
          <a:xfrm flipH="1">
            <a:off x="3616779" y="3894364"/>
            <a:ext cx="7664" cy="2196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718715" y="4163793"/>
            <a:ext cx="18259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Rivalutazione/valutazione </a:t>
            </a:r>
          </a:p>
          <a:p>
            <a:r>
              <a:rPr lang="it-IT" sz="1200" dirty="0"/>
              <a:t>risposta ogni 2 mesi**</a:t>
            </a:r>
          </a:p>
        </p:txBody>
      </p:sp>
      <p:cxnSp>
        <p:nvCxnSpPr>
          <p:cNvPr id="21" name="Connettore 1 20"/>
          <p:cNvCxnSpPr/>
          <p:nvPr/>
        </p:nvCxnSpPr>
        <p:spPr>
          <a:xfrm>
            <a:off x="751207" y="359229"/>
            <a:ext cx="0" cy="6204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6896100" y="3894364"/>
            <a:ext cx="3845" cy="2198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5989763" y="4185569"/>
            <a:ext cx="18259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Rivalutazione/valutazione </a:t>
            </a:r>
          </a:p>
          <a:p>
            <a:r>
              <a:rPr lang="it-IT" sz="1200" dirty="0"/>
              <a:t>risposta ogni 2-3 mesi*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254823" y="4757049"/>
            <a:ext cx="7637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Obiettivo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3077937" y="6090544"/>
            <a:ext cx="107768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CONTINUARE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3118757" y="5541315"/>
            <a:ext cx="10303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err="1"/>
              <a:t>Citoriduzione</a:t>
            </a:r>
            <a:endParaRPr lang="it-IT" sz="1200" dirty="0"/>
          </a:p>
          <a:p>
            <a:r>
              <a:rPr lang="it-IT" sz="1200" dirty="0"/>
              <a:t>(</a:t>
            </a:r>
            <a:r>
              <a:rPr lang="it-IT" sz="1200" dirty="0" err="1"/>
              <a:t>shrinkage</a:t>
            </a:r>
            <a:r>
              <a:rPr lang="it-IT" sz="1200" dirty="0"/>
              <a:t>)*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3633107" y="5176157"/>
            <a:ext cx="16818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3977738" y="4939398"/>
            <a:ext cx="992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Progressione</a:t>
            </a:r>
          </a:p>
        </p:txBody>
      </p:sp>
      <p:cxnSp>
        <p:nvCxnSpPr>
          <p:cNvPr id="41" name="Connettore 4 40"/>
          <p:cNvCxnSpPr>
            <a:endCxn id="44" idx="0"/>
          </p:cNvCxnSpPr>
          <p:nvPr/>
        </p:nvCxnSpPr>
        <p:spPr>
          <a:xfrm>
            <a:off x="3633107" y="5404757"/>
            <a:ext cx="1269374" cy="69123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4253248" y="6095992"/>
            <a:ext cx="12984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CONTINUARE,</a:t>
            </a:r>
          </a:p>
          <a:p>
            <a:pPr algn="ctr"/>
            <a:r>
              <a:rPr lang="it-IT" sz="1200" dirty="0"/>
              <a:t>MANTENIMENTO</a:t>
            </a:r>
          </a:p>
          <a:p>
            <a:pPr algn="ctr"/>
            <a:r>
              <a:rPr lang="it-IT" sz="1200" dirty="0"/>
              <a:t>O PAUSA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5344508" y="4958480"/>
            <a:ext cx="71056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II </a:t>
            </a:r>
          </a:p>
          <a:p>
            <a:pPr algn="ctr"/>
            <a:r>
              <a:rPr lang="it-IT" sz="1200" dirty="0"/>
              <a:t>LINEA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4528413" y="5546763"/>
            <a:ext cx="7626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Controllo</a:t>
            </a:r>
          </a:p>
          <a:p>
            <a:r>
              <a:rPr lang="it-IT" sz="1200" dirty="0"/>
              <a:t>malattia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6258876" y="6093276"/>
            <a:ext cx="129846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CONTINUARE,</a:t>
            </a:r>
          </a:p>
          <a:p>
            <a:pPr algn="ctr"/>
            <a:r>
              <a:rPr lang="it-IT" sz="1200" dirty="0"/>
              <a:t>MANTENIMENTO</a:t>
            </a:r>
          </a:p>
          <a:p>
            <a:pPr algn="ctr"/>
            <a:r>
              <a:rPr lang="it-IT" sz="1200" dirty="0"/>
              <a:t>O PAUSA</a:t>
            </a:r>
          </a:p>
        </p:txBody>
      </p:sp>
      <p:cxnSp>
        <p:nvCxnSpPr>
          <p:cNvPr id="54" name="Connettore 2 53"/>
          <p:cNvCxnSpPr>
            <a:endCxn id="56" idx="1"/>
          </p:cNvCxnSpPr>
          <p:nvPr/>
        </p:nvCxnSpPr>
        <p:spPr>
          <a:xfrm>
            <a:off x="6896100" y="5176157"/>
            <a:ext cx="1327584" cy="10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7028358" y="4953010"/>
            <a:ext cx="992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Progressione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8223684" y="4955764"/>
            <a:ext cx="71056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II </a:t>
            </a:r>
          </a:p>
          <a:p>
            <a:pPr algn="ctr"/>
            <a:r>
              <a:rPr lang="it-IT" sz="1200" dirty="0"/>
              <a:t>LINEA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530678" y="6047109"/>
            <a:ext cx="1798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* dopo 2 rivalutazioni </a:t>
            </a:r>
          </a:p>
          <a:p>
            <a:r>
              <a:rPr lang="it-IT" sz="1400" dirty="0"/>
              <a:t>considerare </a:t>
            </a:r>
          </a:p>
          <a:p>
            <a:r>
              <a:rPr lang="it-IT" sz="1400" dirty="0"/>
              <a:t>MANTENIMENTO</a:t>
            </a:r>
          </a:p>
        </p:txBody>
      </p:sp>
      <p:sp>
        <p:nvSpPr>
          <p:cNvPr id="70" name="Rettangolo 69"/>
          <p:cNvSpPr/>
          <p:nvPr/>
        </p:nvSpPr>
        <p:spPr bwMode="auto">
          <a:xfrm>
            <a:off x="0" y="0"/>
            <a:ext cx="9144000" cy="3592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FFFF"/>
                </a:solidFill>
                <a:latin typeface="Lucida Sans"/>
                <a:ea typeface="Calisto MT" pitchFamily="-112" charset="0"/>
                <a:cs typeface="Lucida Sans"/>
              </a:rPr>
              <a:t>2018. </a:t>
            </a:r>
            <a:r>
              <a:rPr lang="it-IT" b="1" dirty="0">
                <a:solidFill>
                  <a:prstClr val="white"/>
                </a:solidFill>
                <a:latin typeface="Lucida Sans" panose="020B0602030504020204" pitchFamily="34" charset="0"/>
                <a:ea typeface="ヒラギノ角ゴ Pro W3" pitchFamily="2" charset="-128"/>
                <a:cs typeface="ヒラギノ角ゴ Pro W3" charset="0"/>
              </a:rPr>
              <a:t>ESMO/Pan-Asian: algoritmo di cerniera tra prima e seconda linea </a:t>
            </a:r>
            <a:endParaRPr lang="it-IT" b="1" dirty="0">
              <a:solidFill>
                <a:prstClr val="white"/>
              </a:solidFill>
              <a:latin typeface="Lucida Sans" panose="020B0602030504020204" pitchFamily="34" charset="0"/>
              <a:ea typeface="Calisto MT" pitchFamily="-112" charset="0"/>
              <a:cs typeface="Lucida Sans"/>
            </a:endParaRPr>
          </a:p>
        </p:txBody>
      </p:sp>
      <p:sp>
        <p:nvSpPr>
          <p:cNvPr id="71" name="Freccia a destra 70"/>
          <p:cNvSpPr/>
          <p:nvPr/>
        </p:nvSpPr>
        <p:spPr>
          <a:xfrm>
            <a:off x="1847236" y="4185569"/>
            <a:ext cx="781664" cy="33302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2" name="Freccia a destra 71"/>
          <p:cNvSpPr/>
          <p:nvPr/>
        </p:nvSpPr>
        <p:spPr>
          <a:xfrm>
            <a:off x="5086196" y="4262940"/>
            <a:ext cx="781664" cy="33302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762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S Blue">
  <a:themeElements>
    <a:clrScheme name="Impostazioni personalizzate 8">
      <a:dk1>
        <a:srgbClr val="000000"/>
      </a:dk1>
      <a:lt1>
        <a:srgbClr val="FFFFFF"/>
      </a:lt1>
      <a:dk2>
        <a:srgbClr val="00023D"/>
      </a:dk2>
      <a:lt2>
        <a:srgbClr val="2A6EBB"/>
      </a:lt2>
      <a:accent1>
        <a:srgbClr val="D29BC2"/>
      </a:accent1>
      <a:accent2>
        <a:srgbClr val="FD0042"/>
      </a:accent2>
      <a:accent3>
        <a:srgbClr val="004FA7"/>
      </a:accent3>
      <a:accent4>
        <a:srgbClr val="20E42A"/>
      </a:accent4>
      <a:accent5>
        <a:srgbClr val="D7FA06"/>
      </a:accent5>
      <a:accent6>
        <a:srgbClr val="CDD7FF"/>
      </a:accent6>
      <a:hlink>
        <a:srgbClr val="5AB6E7"/>
      </a:hlink>
      <a:folHlink>
        <a:srgbClr val="FF008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tIns="72000" bIns="72000" anchor="ctr">
        <a:normAutofit fontScale="25000" lnSpcReduction="20000"/>
      </a:bodyPr>
      <a:lstStyle>
        <a:defPPr algn="ctr" defTabSz="762000">
          <a:lnSpc>
            <a:spcPct val="70000"/>
          </a:lnSpc>
          <a:tabLst>
            <a:tab pos="182563" algn="l"/>
          </a:tabLst>
          <a:defRPr sz="1500">
            <a:solidFill>
              <a:schemeClr val="bg1"/>
            </a:solidFill>
            <a:ea typeface="ＭＳ Ｐゴシック" pitchFamily="-111" charset="-128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2700" cap="sq" cmpd="sng" algn="ctr">
          <a:solidFill>
            <a:srgbClr val="CDD7FF"/>
          </a:solidFill>
          <a:prstDash val="solid"/>
          <a:miter lim="800000"/>
          <a:headEnd type="none" w="med" len="med"/>
          <a:tailEnd type="triangle" w="med" len="med"/>
        </a:ln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00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KS Blue">
  <a:themeElements>
    <a:clrScheme name="Impostazioni personalizzate 8">
      <a:dk1>
        <a:srgbClr val="000000"/>
      </a:dk1>
      <a:lt1>
        <a:srgbClr val="FFFFFF"/>
      </a:lt1>
      <a:dk2>
        <a:srgbClr val="00023D"/>
      </a:dk2>
      <a:lt2>
        <a:srgbClr val="2A6EBB"/>
      </a:lt2>
      <a:accent1>
        <a:srgbClr val="D29BC2"/>
      </a:accent1>
      <a:accent2>
        <a:srgbClr val="FD0042"/>
      </a:accent2>
      <a:accent3>
        <a:srgbClr val="004FA7"/>
      </a:accent3>
      <a:accent4>
        <a:srgbClr val="20E42A"/>
      </a:accent4>
      <a:accent5>
        <a:srgbClr val="D7FA06"/>
      </a:accent5>
      <a:accent6>
        <a:srgbClr val="CDD7FF"/>
      </a:accent6>
      <a:hlink>
        <a:srgbClr val="5AB6E7"/>
      </a:hlink>
      <a:folHlink>
        <a:srgbClr val="FF008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tIns="72000" bIns="72000" anchor="ctr">
        <a:normAutofit fontScale="25000" lnSpcReduction="20000"/>
      </a:bodyPr>
      <a:lstStyle>
        <a:defPPr algn="ctr" defTabSz="762000">
          <a:lnSpc>
            <a:spcPct val="70000"/>
          </a:lnSpc>
          <a:tabLst>
            <a:tab pos="182563" algn="l"/>
          </a:tabLst>
          <a:defRPr sz="1500">
            <a:solidFill>
              <a:schemeClr val="bg1"/>
            </a:solidFill>
            <a:ea typeface="ＭＳ Ｐゴシック" pitchFamily="-111" charset="-128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2700" cap="sq" cmpd="sng" algn="ctr">
          <a:solidFill>
            <a:srgbClr val="CDD7FF"/>
          </a:solidFill>
          <a:prstDash val="solid"/>
          <a:miter lim="800000"/>
          <a:headEnd type="none" w="med" len="med"/>
          <a:tailEnd type="triangle" w="med" len="med"/>
        </a:ln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000" smtClean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13683</TotalTime>
  <Words>3241</Words>
  <Application>Microsoft Office PowerPoint</Application>
  <PresentationFormat>Presentazione su schermo (4:3)</PresentationFormat>
  <Paragraphs>903</Paragraphs>
  <Slides>56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56</vt:i4>
      </vt:variant>
    </vt:vector>
  </HeadingPairs>
  <TitlesOfParts>
    <vt:vector size="70" baseType="lpstr">
      <vt:lpstr>Arial Unicode MS</vt:lpstr>
      <vt:lpstr>MS Gothic</vt:lpstr>
      <vt:lpstr>AR BLANCA</vt:lpstr>
      <vt:lpstr>Arial</vt:lpstr>
      <vt:lpstr>Calibri</vt:lpstr>
      <vt:lpstr>Calisto MT</vt:lpstr>
      <vt:lpstr>Comic Sans MS</vt:lpstr>
      <vt:lpstr>Lucida Grande</vt:lpstr>
      <vt:lpstr>Lucida Sans</vt:lpstr>
      <vt:lpstr>Times New Roman</vt:lpstr>
      <vt:lpstr>Wingdings</vt:lpstr>
      <vt:lpstr>Tema di Office</vt:lpstr>
      <vt:lpstr>KS Blue</vt:lpstr>
      <vt:lpstr>1_KS Blue</vt:lpstr>
      <vt:lpstr> In riferimento  alla mia partecipazione in qualità di Relatore al Convegno dal Titolo   «Highlights on Gastrointestinal Cancer,» Chieti - 11 OTTOBRE 2019   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Chiara Cremolini</dc:creator>
  <cp:lastModifiedBy>Clara</cp:lastModifiedBy>
  <cp:revision>368</cp:revision>
  <dcterms:created xsi:type="dcterms:W3CDTF">2018-11-23T15:21:53Z</dcterms:created>
  <dcterms:modified xsi:type="dcterms:W3CDTF">2019-10-19T16:22:14Z</dcterms:modified>
</cp:coreProperties>
</file>